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61" r:id="rId5"/>
    <p:sldId id="259" r:id="rId6"/>
    <p:sldId id="262" r:id="rId7"/>
    <p:sldId id="263" r:id="rId8"/>
    <p:sldId id="264" r:id="rId9"/>
    <p:sldId id="265" r:id="rId10"/>
    <p:sldId id="267" r:id="rId11"/>
    <p:sldId id="268" r:id="rId12"/>
    <p:sldId id="269" r:id="rId13"/>
    <p:sldId id="266" r:id="rId14"/>
    <p:sldId id="260" r:id="rId15"/>
    <p:sldId id="270" r:id="rId16"/>
    <p:sldId id="271" r:id="rId17"/>
    <p:sldId id="272" r:id="rId18"/>
    <p:sldId id="273" r:id="rId19"/>
    <p:sldId id="277" r:id="rId20"/>
    <p:sldId id="275" r:id="rId21"/>
    <p:sldId id="276" r:id="rId22"/>
    <p:sldId id="280" r:id="rId23"/>
    <p:sldId id="281" r:id="rId24"/>
    <p:sldId id="274" r:id="rId25"/>
    <p:sldId id="278" r:id="rId26"/>
    <p:sldId id="279" r:id="rId27"/>
    <p:sldId id="282" r:id="rId28"/>
    <p:sldId id="284" r:id="rId29"/>
    <p:sldId id="285" r:id="rId30"/>
    <p:sldId id="287"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378" y="102"/>
      </p:cViewPr>
      <p:guideLst>
        <p:guide orient="horz" pos="2183"/>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tags/tag79.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50" Target="revisionInfo.xml" Type="http://schemas.microsoft.com/office/2015/10/relationships/revisionInfo"/><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713F4-8703-438A-B5CE-AC7A62043157}" type="datetimeFigureOut">
              <a:rPr lang="zh-CN" altLang="en-US" smtClean="0"/>
              <a:t>2017/9/20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081F8-90E1-4B03-AD50-79FA6CA2C39A}" type="slidenum">
              <a:rPr lang="zh-CN" altLang="en-US" smtClean="0"/>
              <a:t>‹#›</a:t>
            </a:fld>
            <a:endParaRPr lang="zh-CN" altLang="en-US"/>
          </a:p>
        </p:txBody>
      </p:sp>
    </p:spTree>
    <p:extLst>
      <p:ext uri="{BB962C8B-B14F-4D97-AF65-F5344CB8AC3E}">
        <p14:creationId val="3296437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287496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841136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960649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51651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74856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981661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556329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026341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081836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376070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959496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02927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575694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354449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403471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03416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074592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552841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961132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647020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955294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863134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133866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276758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548131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631978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228474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9134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C7F144A9-0F61-4018-AAA1-4B55D2327DD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8B480AD-A0FB-40D2-8020-632643B65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02A48C4-2A04-408F-AA39-096D85D01574}"/>
              </a:ext>
            </a:extLst>
          </p:cNvPr>
          <p:cNvSpPr>
            <a:spLocks noGrp="1"/>
          </p:cNvSpPr>
          <p:nvPr>
            <p:ph type="dt" sz="half" idx="10"/>
          </p:nvPr>
        </p:nvSpPr>
        <p:spPr/>
        <p:txBody>
          <a:bodyPr/>
          <a:lstStyle/>
          <a:p>
            <a:fld id="{52FA0A40-9E8C-4E5A-8624-DA234663B90C}" type="datetimeFigureOut">
              <a:rPr lang="zh-CN" altLang="en-US" smtClean="0"/>
              <a:t>2017/9/20</a:t>
            </a:fld>
            <a:endParaRPr lang="zh-CN" altLang="en-US"/>
          </a:p>
        </p:txBody>
      </p:sp>
      <p:sp>
        <p:nvSpPr>
          <p:cNvPr id="5" name="页脚占位符 4">
            <a:extLst>
              <a:ext uri="{FF2B5EF4-FFF2-40B4-BE49-F238E27FC236}">
                <a16:creationId xmlns:a16="http://schemas.microsoft.com/office/drawing/2014/main" id="{D219787E-E652-46C1-9CAE-6AEC1DC8FC6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0F66CD-E6F3-4DC0-81F3-F3E99DA4DC35}"/>
              </a:ext>
            </a:extLst>
          </p:cNvPr>
          <p:cNvSpPr>
            <a:spLocks noGrp="1"/>
          </p:cNvSpPr>
          <p:nvPr>
            <p:ph type="sldNum" sz="quarter" idx="12"/>
          </p:nvPr>
        </p:nvSpPr>
        <p:spPr/>
        <p:txBody>
          <a:bodyPr/>
          <a:lstStyle/>
          <a:p>
            <a:fld id="{6C86D7C6-F4A5-482C-A663-3C0A0BFEED94}" type="slidenum">
              <a:rPr lang="zh-CN" altLang="en-US" smtClean="0"/>
              <a:t>‹#›</a:t>
            </a:fld>
            <a:endParaRPr lang="zh-CN" altLang="en-US"/>
          </a:p>
        </p:txBody>
      </p:sp>
    </p:spTree>
    <p:extLst>
      <p:ext uri="{BB962C8B-B14F-4D97-AF65-F5344CB8AC3E}">
        <p14:creationId val="1369303869"/>
      </p:ext>
    </p:extLst>
  </p:cSld>
  <p:clrMapOvr>
    <a:masterClrMapping/>
  </p:clrMapOvr>
  <mc:AlternateContent>
    <mc:Choice Requires="p14">
      <p:transition spd="slow" advClick="0" advTm="2000" p14:dur="1500">
        <p:random/>
      </p:transition>
    </mc:Choice>
    <mc:Fallback>
      <p:transition spd="slow" advClick="0" advTm="2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03E29C37-8CD0-4A62-8667-E9C10096D32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D9810F2-AA58-4F7A-974D-30FEB502238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151F40-2317-4CF3-B85E-AC63807812F8}"/>
              </a:ext>
            </a:extLst>
          </p:cNvPr>
          <p:cNvSpPr>
            <a:spLocks noGrp="1"/>
          </p:cNvSpPr>
          <p:nvPr>
            <p:ph type="dt" sz="half" idx="10"/>
          </p:nvPr>
        </p:nvSpPr>
        <p:spPr/>
        <p:txBody>
          <a:bodyPr/>
          <a:lstStyle/>
          <a:p>
            <a:fld id="{52FA0A40-9E8C-4E5A-8624-DA234663B90C}" type="datetimeFigureOut">
              <a:rPr lang="zh-CN" altLang="en-US" smtClean="0"/>
              <a:t>2017/9/20</a:t>
            </a:fld>
            <a:endParaRPr lang="zh-CN" altLang="en-US"/>
          </a:p>
        </p:txBody>
      </p:sp>
      <p:sp>
        <p:nvSpPr>
          <p:cNvPr id="5" name="页脚占位符 4">
            <a:extLst>
              <a:ext uri="{FF2B5EF4-FFF2-40B4-BE49-F238E27FC236}">
                <a16:creationId xmlns:a16="http://schemas.microsoft.com/office/drawing/2014/main" id="{12AD575C-4431-407C-9DAF-AD350A0F42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D4E404-BB0B-4CA0-B394-9F42DD719FD0}"/>
              </a:ext>
            </a:extLst>
          </p:cNvPr>
          <p:cNvSpPr>
            <a:spLocks noGrp="1"/>
          </p:cNvSpPr>
          <p:nvPr>
            <p:ph type="sldNum" sz="quarter" idx="12"/>
          </p:nvPr>
        </p:nvSpPr>
        <p:spPr/>
        <p:txBody>
          <a:bodyPr/>
          <a:lstStyle/>
          <a:p>
            <a:fld id="{6C86D7C6-F4A5-482C-A663-3C0A0BFEED94}" type="slidenum">
              <a:rPr lang="zh-CN" altLang="en-US" smtClean="0"/>
              <a:t>‹#›</a:t>
            </a:fld>
            <a:endParaRPr lang="zh-CN" altLang="en-US"/>
          </a:p>
        </p:txBody>
      </p:sp>
    </p:spTree>
    <p:extLst>
      <p:ext uri="{BB962C8B-B14F-4D97-AF65-F5344CB8AC3E}">
        <p14:creationId val="2359289847"/>
      </p:ext>
    </p:extLst>
  </p:cSld>
  <p:clrMapOvr>
    <a:masterClrMapping/>
  </p:clrMapOvr>
  <mc:AlternateContent>
    <mc:Choice Requires="p14">
      <p:transition spd="slow" advClick="0" advTm="2000" p14:dur="1500">
        <p:random/>
      </p:transition>
    </mc:Choice>
    <mc:Fallback>
      <p:transition spd="slow" advClick="0" advTm="200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AF41FFC6-7437-43B0-8D71-11DD3BCBEFF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AD2CB1-4728-4369-8ECE-3B5EF2B2566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D3622F-854A-4029-BFCC-992D26FBC384}"/>
              </a:ext>
            </a:extLst>
          </p:cNvPr>
          <p:cNvSpPr>
            <a:spLocks noGrp="1"/>
          </p:cNvSpPr>
          <p:nvPr>
            <p:ph type="dt" sz="half" idx="10"/>
          </p:nvPr>
        </p:nvSpPr>
        <p:spPr/>
        <p:txBody>
          <a:bodyPr/>
          <a:lstStyle/>
          <a:p>
            <a:fld id="{52FA0A40-9E8C-4E5A-8624-DA234663B90C}" type="datetimeFigureOut">
              <a:rPr lang="zh-CN" altLang="en-US" smtClean="0"/>
              <a:t>2017/9/20</a:t>
            </a:fld>
            <a:endParaRPr lang="zh-CN" altLang="en-US"/>
          </a:p>
        </p:txBody>
      </p:sp>
      <p:sp>
        <p:nvSpPr>
          <p:cNvPr id="5" name="页脚占位符 4">
            <a:extLst>
              <a:ext uri="{FF2B5EF4-FFF2-40B4-BE49-F238E27FC236}">
                <a16:creationId xmlns:a16="http://schemas.microsoft.com/office/drawing/2014/main" id="{5C2303CB-2751-40FD-96CF-01C728E700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22E9C72-0A66-456E-A3D3-A5F855922FF1}"/>
              </a:ext>
            </a:extLst>
          </p:cNvPr>
          <p:cNvSpPr>
            <a:spLocks noGrp="1"/>
          </p:cNvSpPr>
          <p:nvPr>
            <p:ph type="sldNum" sz="quarter" idx="12"/>
          </p:nvPr>
        </p:nvSpPr>
        <p:spPr/>
        <p:txBody>
          <a:bodyPr/>
          <a:lstStyle/>
          <a:p>
            <a:fld id="{6C86D7C6-F4A5-482C-A663-3C0A0BFEED94}" type="slidenum">
              <a:rPr lang="zh-CN" altLang="en-US" smtClean="0"/>
              <a:t>‹#›</a:t>
            </a:fld>
            <a:endParaRPr lang="zh-CN" altLang="en-US"/>
          </a:p>
        </p:txBody>
      </p:sp>
    </p:spTree>
    <p:extLst>
      <p:ext uri="{BB962C8B-B14F-4D97-AF65-F5344CB8AC3E}">
        <p14:creationId val="3576709409"/>
      </p:ext>
    </p:extLst>
  </p:cSld>
  <p:clrMapOvr>
    <a:masterClrMapping/>
  </p:clrMapOvr>
  <mc:AlternateContent>
    <mc:Choice Requires="p14">
      <p:transition spd="slow" advClick="0" advTm="2000" p14:dur="1500">
        <p:random/>
      </p:transition>
    </mc:Choice>
    <mc:Fallback>
      <p:transition spd="slow" advClick="0" advTm="200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472119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496454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10388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385409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8555193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742657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324090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359286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C8205764-7596-4E8C-8142-41B73447671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A114C54-C996-4E46-A88B-4AB755E478B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37EB414-2875-4D2F-B6DC-FD5798A89B9B}"/>
              </a:ext>
            </a:extLst>
          </p:cNvPr>
          <p:cNvSpPr>
            <a:spLocks noGrp="1"/>
          </p:cNvSpPr>
          <p:nvPr>
            <p:ph type="dt" sz="half" idx="10"/>
          </p:nvPr>
        </p:nvSpPr>
        <p:spPr/>
        <p:txBody>
          <a:bodyPr/>
          <a:lstStyle/>
          <a:p>
            <a:fld id="{52FA0A40-9E8C-4E5A-8624-DA234663B90C}" type="datetimeFigureOut">
              <a:rPr lang="zh-CN" altLang="en-US" smtClean="0"/>
              <a:t>2017/9/20</a:t>
            </a:fld>
            <a:endParaRPr lang="zh-CN" altLang="en-US"/>
          </a:p>
        </p:txBody>
      </p:sp>
      <p:sp>
        <p:nvSpPr>
          <p:cNvPr id="5" name="页脚占位符 4">
            <a:extLst>
              <a:ext uri="{FF2B5EF4-FFF2-40B4-BE49-F238E27FC236}">
                <a16:creationId xmlns:a16="http://schemas.microsoft.com/office/drawing/2014/main" id="{107E0399-AF28-4AAB-A1A0-3774DFBC5D9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04CC13-DD06-4CEA-9958-BF7C9C65A68B}"/>
              </a:ext>
            </a:extLst>
          </p:cNvPr>
          <p:cNvSpPr>
            <a:spLocks noGrp="1"/>
          </p:cNvSpPr>
          <p:nvPr>
            <p:ph type="sldNum" sz="quarter" idx="12"/>
          </p:nvPr>
        </p:nvSpPr>
        <p:spPr/>
        <p:txBody>
          <a:bodyPr/>
          <a:lstStyle/>
          <a:p>
            <a:fld id="{6C86D7C6-F4A5-482C-A663-3C0A0BFEED94}" type="slidenum">
              <a:rPr lang="zh-CN" altLang="en-US" smtClean="0"/>
              <a:t>‹#›</a:t>
            </a:fld>
            <a:endParaRPr lang="zh-CN" altLang="en-US"/>
          </a:p>
        </p:txBody>
      </p:sp>
    </p:spTree>
    <p:extLst>
      <p:ext uri="{BB962C8B-B14F-4D97-AF65-F5344CB8AC3E}">
        <p14:creationId val="1381397014"/>
      </p:ext>
    </p:extLst>
  </p:cSld>
  <p:clrMapOvr>
    <a:masterClrMapping/>
  </p:clrMapOvr>
  <mc:AlternateContent>
    <mc:Choice Requires="p14">
      <p:transition spd="slow" advClick="0" advTm="2000" p14:dur="1500">
        <p:random/>
      </p:transition>
    </mc:Choice>
    <mc:Fallback>
      <p:transition spd="slow" advClick="0" advTm="200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500139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37122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9821106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1C202A2-2952-4432-94AF-E113728B336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417D964-8324-4ADA-9154-6DC70E952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E26A721-02A9-4448-8FD2-770F1CCB8A0D}"/>
              </a:ext>
            </a:extLst>
          </p:cNvPr>
          <p:cNvSpPr>
            <a:spLocks noGrp="1"/>
          </p:cNvSpPr>
          <p:nvPr>
            <p:ph type="dt" sz="half" idx="10"/>
          </p:nvPr>
        </p:nvSpPr>
        <p:spPr/>
        <p:txBody>
          <a:bodyPr/>
          <a:lstStyle/>
          <a:p>
            <a:fld id="{52FA0A40-9E8C-4E5A-8624-DA234663B90C}" type="datetimeFigureOut">
              <a:rPr lang="zh-CN" altLang="en-US" smtClean="0"/>
              <a:t>2017/9/20</a:t>
            </a:fld>
            <a:endParaRPr lang="zh-CN" altLang="en-US"/>
          </a:p>
        </p:txBody>
      </p:sp>
      <p:sp>
        <p:nvSpPr>
          <p:cNvPr id="5" name="页脚占位符 4">
            <a:extLst>
              <a:ext uri="{FF2B5EF4-FFF2-40B4-BE49-F238E27FC236}">
                <a16:creationId xmlns:a16="http://schemas.microsoft.com/office/drawing/2014/main" id="{A1883F29-58AC-4C02-8106-009A26E131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65AB94B-CCBB-43B2-974E-8AB3A7A5EE48}"/>
              </a:ext>
            </a:extLst>
          </p:cNvPr>
          <p:cNvSpPr>
            <a:spLocks noGrp="1"/>
          </p:cNvSpPr>
          <p:nvPr>
            <p:ph type="sldNum" sz="quarter" idx="12"/>
          </p:nvPr>
        </p:nvSpPr>
        <p:spPr/>
        <p:txBody>
          <a:bodyPr/>
          <a:lstStyle/>
          <a:p>
            <a:fld id="{6C86D7C6-F4A5-482C-A663-3C0A0BFEED94}" type="slidenum">
              <a:rPr lang="zh-CN" altLang="en-US" smtClean="0"/>
              <a:t>‹#›</a:t>
            </a:fld>
            <a:endParaRPr lang="zh-CN" altLang="en-US"/>
          </a:p>
        </p:txBody>
      </p:sp>
    </p:spTree>
    <p:extLst>
      <p:ext uri="{BB962C8B-B14F-4D97-AF65-F5344CB8AC3E}">
        <p14:creationId val="3136924952"/>
      </p:ext>
    </p:extLst>
  </p:cSld>
  <p:clrMapOvr>
    <a:masterClrMapping/>
  </p:clrMapOvr>
  <mc:AlternateContent>
    <mc:Choice Requires="p14">
      <p:transition spd="slow" advClick="0" advTm="2000" p14:dur="1500">
        <p:random/>
      </p:transition>
    </mc:Choice>
    <mc:Fallback>
      <p:transition spd="slow" advClick="0" advTm="2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C1AFDBB1-5477-49A6-AA97-B8C7346F7AD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570F82-A565-485D-A234-5CDC7B5DEBE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9C1EDB1-F230-4CA4-A802-7D9C166B9CF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305C2D3-43C5-4125-9169-841762F6CE28}"/>
              </a:ext>
            </a:extLst>
          </p:cNvPr>
          <p:cNvSpPr>
            <a:spLocks noGrp="1"/>
          </p:cNvSpPr>
          <p:nvPr>
            <p:ph type="dt" sz="half" idx="10"/>
          </p:nvPr>
        </p:nvSpPr>
        <p:spPr/>
        <p:txBody>
          <a:bodyPr/>
          <a:lstStyle/>
          <a:p>
            <a:fld id="{52FA0A40-9E8C-4E5A-8624-DA234663B90C}" type="datetimeFigureOut">
              <a:rPr lang="zh-CN" altLang="en-US" smtClean="0"/>
              <a:t>2017/9/20</a:t>
            </a:fld>
            <a:endParaRPr lang="zh-CN" altLang="en-US"/>
          </a:p>
        </p:txBody>
      </p:sp>
      <p:sp>
        <p:nvSpPr>
          <p:cNvPr id="6" name="页脚占位符 5">
            <a:extLst>
              <a:ext uri="{FF2B5EF4-FFF2-40B4-BE49-F238E27FC236}">
                <a16:creationId xmlns:a16="http://schemas.microsoft.com/office/drawing/2014/main" id="{35D37B3B-7F2C-4AD2-9D7A-9ECA11BDBEF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BB47E1-6E50-4506-BD1E-C64714250C73}"/>
              </a:ext>
            </a:extLst>
          </p:cNvPr>
          <p:cNvSpPr>
            <a:spLocks noGrp="1"/>
          </p:cNvSpPr>
          <p:nvPr>
            <p:ph type="sldNum" sz="quarter" idx="12"/>
          </p:nvPr>
        </p:nvSpPr>
        <p:spPr/>
        <p:txBody>
          <a:bodyPr/>
          <a:lstStyle/>
          <a:p>
            <a:fld id="{6C86D7C6-F4A5-482C-A663-3C0A0BFEED94}" type="slidenum">
              <a:rPr lang="zh-CN" altLang="en-US" smtClean="0"/>
              <a:t>‹#›</a:t>
            </a:fld>
            <a:endParaRPr lang="zh-CN" altLang="en-US"/>
          </a:p>
        </p:txBody>
      </p:sp>
    </p:spTree>
    <p:extLst>
      <p:ext uri="{BB962C8B-B14F-4D97-AF65-F5344CB8AC3E}">
        <p14:creationId val="3104302233"/>
      </p:ext>
    </p:extLst>
  </p:cSld>
  <p:clrMapOvr>
    <a:masterClrMapping/>
  </p:clrMapOvr>
  <mc:AlternateContent>
    <mc:Choice Requires="p14">
      <p:transition spd="slow" advClick="0" advTm="2000" p14:dur="1500">
        <p:random/>
      </p:transition>
    </mc:Choice>
    <mc:Fallback>
      <p:transition spd="slow" advClick="0" advTm="2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572F7EF6-4961-4473-8012-29E7B2C00A3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07B2790-797D-4F12-8405-BFC053BE4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FEBBDA0-3310-4B30-9634-32BAB8EBB5D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31F23BB1-E1AD-44FC-BFB3-52C0599914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83E1DF5-9AFF-4BE1-AA5E-9596834B9AF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73E2542-5BB3-48C1-A6E9-F03D56C4A030}"/>
              </a:ext>
            </a:extLst>
          </p:cNvPr>
          <p:cNvSpPr>
            <a:spLocks noGrp="1"/>
          </p:cNvSpPr>
          <p:nvPr>
            <p:ph type="dt" sz="half" idx="10"/>
          </p:nvPr>
        </p:nvSpPr>
        <p:spPr/>
        <p:txBody>
          <a:bodyPr/>
          <a:lstStyle/>
          <a:p>
            <a:fld id="{52FA0A40-9E8C-4E5A-8624-DA234663B90C}" type="datetimeFigureOut">
              <a:rPr lang="zh-CN" altLang="en-US" smtClean="0"/>
              <a:t>2017/9/20</a:t>
            </a:fld>
            <a:endParaRPr lang="zh-CN" altLang="en-US"/>
          </a:p>
        </p:txBody>
      </p:sp>
      <p:sp>
        <p:nvSpPr>
          <p:cNvPr id="8" name="页脚占位符 7">
            <a:extLst>
              <a:ext uri="{FF2B5EF4-FFF2-40B4-BE49-F238E27FC236}">
                <a16:creationId xmlns:a16="http://schemas.microsoft.com/office/drawing/2014/main" id="{8A9C05F1-3804-49D5-BECA-A15C7F4ED34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BEF6A84-3C8D-4C0C-8EEF-68A21D524E0F}"/>
              </a:ext>
            </a:extLst>
          </p:cNvPr>
          <p:cNvSpPr>
            <a:spLocks noGrp="1"/>
          </p:cNvSpPr>
          <p:nvPr>
            <p:ph type="sldNum" sz="quarter" idx="12"/>
          </p:nvPr>
        </p:nvSpPr>
        <p:spPr/>
        <p:txBody>
          <a:bodyPr/>
          <a:lstStyle/>
          <a:p>
            <a:fld id="{6C86D7C6-F4A5-482C-A663-3C0A0BFEED94}" type="slidenum">
              <a:rPr lang="zh-CN" altLang="en-US" smtClean="0"/>
              <a:t>‹#›</a:t>
            </a:fld>
            <a:endParaRPr lang="zh-CN" altLang="en-US"/>
          </a:p>
        </p:txBody>
      </p:sp>
    </p:spTree>
    <p:extLst>
      <p:ext uri="{BB962C8B-B14F-4D97-AF65-F5344CB8AC3E}">
        <p14:creationId val="4018450540"/>
      </p:ext>
    </p:extLst>
  </p:cSld>
  <p:clrMapOvr>
    <a:masterClrMapping/>
  </p:clrMapOvr>
  <mc:AlternateContent>
    <mc:Choice Requires="p14">
      <p:transition spd="slow" advClick="0" advTm="2000" p14:dur="1500">
        <p:random/>
      </p:transition>
    </mc:Choice>
    <mc:Fallback>
      <p:transition spd="slow" advClick="0" advTm="2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CF1011D-8976-46B0-9C15-BC969C06F65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3E99BF2-C4F1-4B89-9DC7-897BABD2C841}"/>
              </a:ext>
            </a:extLst>
          </p:cNvPr>
          <p:cNvSpPr>
            <a:spLocks noGrp="1"/>
          </p:cNvSpPr>
          <p:nvPr>
            <p:ph type="dt" sz="half" idx="10"/>
          </p:nvPr>
        </p:nvSpPr>
        <p:spPr/>
        <p:txBody>
          <a:bodyPr/>
          <a:lstStyle/>
          <a:p>
            <a:fld id="{52FA0A40-9E8C-4E5A-8624-DA234663B90C}" type="datetimeFigureOut">
              <a:rPr lang="zh-CN" altLang="en-US" smtClean="0"/>
              <a:t>2017/9/20</a:t>
            </a:fld>
            <a:endParaRPr lang="zh-CN" altLang="en-US"/>
          </a:p>
        </p:txBody>
      </p:sp>
      <p:sp>
        <p:nvSpPr>
          <p:cNvPr id="4" name="页脚占位符 3">
            <a:extLst>
              <a:ext uri="{FF2B5EF4-FFF2-40B4-BE49-F238E27FC236}">
                <a16:creationId xmlns:a16="http://schemas.microsoft.com/office/drawing/2014/main" id="{95A873A4-63FD-438B-884A-EBAB1572A55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E991107-2221-43A7-A460-33FC5F3CA021}"/>
              </a:ext>
            </a:extLst>
          </p:cNvPr>
          <p:cNvSpPr>
            <a:spLocks noGrp="1"/>
          </p:cNvSpPr>
          <p:nvPr>
            <p:ph type="sldNum" sz="quarter" idx="12"/>
          </p:nvPr>
        </p:nvSpPr>
        <p:spPr/>
        <p:txBody>
          <a:bodyPr/>
          <a:lstStyle/>
          <a:p>
            <a:fld id="{6C86D7C6-F4A5-482C-A663-3C0A0BFEED94}" type="slidenum">
              <a:rPr lang="zh-CN" altLang="en-US" smtClean="0"/>
              <a:t>‹#›</a:t>
            </a:fld>
            <a:endParaRPr lang="zh-CN" altLang="en-US"/>
          </a:p>
        </p:txBody>
      </p:sp>
    </p:spTree>
    <p:extLst>
      <p:ext uri="{BB962C8B-B14F-4D97-AF65-F5344CB8AC3E}">
        <p14:creationId val="1615277498"/>
      </p:ext>
    </p:extLst>
  </p:cSld>
  <p:clrMapOvr>
    <a:masterClrMapping/>
  </p:clrMapOvr>
  <mc:AlternateContent>
    <mc:Choice Requires="p14">
      <p:transition spd="slow" advClick="0" advTm="2000" p14:dur="1500">
        <p:random/>
      </p:transition>
    </mc:Choice>
    <mc:Fallback>
      <p:transition spd="slow" advClick="0" advTm="2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1DE549A2-2E0B-4E66-8148-77BE2B264647}"/>
              </a:ext>
            </a:extLst>
          </p:cNvPr>
          <p:cNvSpPr>
            <a:spLocks noGrp="1"/>
          </p:cNvSpPr>
          <p:nvPr>
            <p:ph type="dt" sz="half" idx="10"/>
          </p:nvPr>
        </p:nvSpPr>
        <p:spPr/>
        <p:txBody>
          <a:bodyPr/>
          <a:lstStyle/>
          <a:p>
            <a:fld id="{52FA0A40-9E8C-4E5A-8624-DA234663B90C}" type="datetimeFigureOut">
              <a:rPr lang="zh-CN" altLang="en-US" smtClean="0"/>
              <a:t>2017/9/20</a:t>
            </a:fld>
            <a:endParaRPr lang="zh-CN" altLang="en-US"/>
          </a:p>
        </p:txBody>
      </p:sp>
      <p:sp>
        <p:nvSpPr>
          <p:cNvPr id="3" name="页脚占位符 2">
            <a:extLst>
              <a:ext uri="{FF2B5EF4-FFF2-40B4-BE49-F238E27FC236}">
                <a16:creationId xmlns:a16="http://schemas.microsoft.com/office/drawing/2014/main" id="{EC199D3C-8704-4429-8CF4-0D8E156D19E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1B595AB-D1A4-486B-AE64-F43E32A4B973}"/>
              </a:ext>
            </a:extLst>
          </p:cNvPr>
          <p:cNvSpPr>
            <a:spLocks noGrp="1"/>
          </p:cNvSpPr>
          <p:nvPr>
            <p:ph type="sldNum" sz="quarter" idx="12"/>
          </p:nvPr>
        </p:nvSpPr>
        <p:spPr/>
        <p:txBody>
          <a:bodyPr/>
          <a:lstStyle/>
          <a:p>
            <a:fld id="{6C86D7C6-F4A5-482C-A663-3C0A0BFEED94}" type="slidenum">
              <a:rPr lang="zh-CN" altLang="en-US" smtClean="0"/>
              <a:t>‹#›</a:t>
            </a:fld>
            <a:endParaRPr lang="zh-CN" altLang="en-US"/>
          </a:p>
        </p:txBody>
      </p:sp>
    </p:spTree>
    <p:extLst>
      <p:ext uri="{BB962C8B-B14F-4D97-AF65-F5344CB8AC3E}">
        <p14:creationId val="4134007877"/>
      </p:ext>
    </p:extLst>
  </p:cSld>
  <p:clrMapOvr>
    <a:masterClrMapping/>
  </p:clrMapOvr>
  <mc:AlternateContent>
    <mc:Choice Requires="p14">
      <p:transition spd="slow" advClick="0" advTm="2000" p14:dur="1500">
        <p:random/>
      </p:transition>
    </mc:Choice>
    <mc:Fallback>
      <p:transition spd="slow" advClick="0" advTm="2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39DAD8A-2B59-4DDA-A77A-9CD45F78D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2E7BF8A-FDB9-44B5-8483-039983CBDC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A82439A-FEAF-4A44-9A0A-BF65C3ECF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CD592F9-9259-474E-BE57-F03DDC4D3FD0}"/>
              </a:ext>
            </a:extLst>
          </p:cNvPr>
          <p:cNvSpPr>
            <a:spLocks noGrp="1"/>
          </p:cNvSpPr>
          <p:nvPr>
            <p:ph type="dt" sz="half" idx="10"/>
          </p:nvPr>
        </p:nvSpPr>
        <p:spPr/>
        <p:txBody>
          <a:bodyPr/>
          <a:lstStyle/>
          <a:p>
            <a:fld id="{52FA0A40-9E8C-4E5A-8624-DA234663B90C}" type="datetimeFigureOut">
              <a:rPr lang="zh-CN" altLang="en-US" smtClean="0"/>
              <a:t>2017/9/20</a:t>
            </a:fld>
            <a:endParaRPr lang="zh-CN" altLang="en-US"/>
          </a:p>
        </p:txBody>
      </p:sp>
      <p:sp>
        <p:nvSpPr>
          <p:cNvPr id="6" name="页脚占位符 5">
            <a:extLst>
              <a:ext uri="{FF2B5EF4-FFF2-40B4-BE49-F238E27FC236}">
                <a16:creationId xmlns:a16="http://schemas.microsoft.com/office/drawing/2014/main" id="{6CC9C9DE-3DEC-4991-9B69-C7591C8D288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891FEA-3DC3-44DF-9429-3F8FCEA1935E}"/>
              </a:ext>
            </a:extLst>
          </p:cNvPr>
          <p:cNvSpPr>
            <a:spLocks noGrp="1"/>
          </p:cNvSpPr>
          <p:nvPr>
            <p:ph type="sldNum" sz="quarter" idx="12"/>
          </p:nvPr>
        </p:nvSpPr>
        <p:spPr/>
        <p:txBody>
          <a:bodyPr/>
          <a:lstStyle/>
          <a:p>
            <a:fld id="{6C86D7C6-F4A5-482C-A663-3C0A0BFEED94}" type="slidenum">
              <a:rPr lang="zh-CN" altLang="en-US" smtClean="0"/>
              <a:t>‹#›</a:t>
            </a:fld>
            <a:endParaRPr lang="zh-CN" altLang="en-US"/>
          </a:p>
        </p:txBody>
      </p:sp>
    </p:spTree>
    <p:extLst>
      <p:ext uri="{BB962C8B-B14F-4D97-AF65-F5344CB8AC3E}">
        <p14:creationId val="648974815"/>
      </p:ext>
    </p:extLst>
  </p:cSld>
  <p:clrMapOvr>
    <a:masterClrMapping/>
  </p:clrMapOvr>
  <mc:AlternateContent>
    <mc:Choice Requires="p14">
      <p:transition spd="slow" advClick="0" advTm="2000" p14:dur="1500">
        <p:random/>
      </p:transition>
    </mc:Choice>
    <mc:Fallback>
      <p:transition spd="slow" advClick="0" advTm="200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7871C75-40CC-470E-9BAD-D4276244667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4BA559-8A87-4E39-9590-2394BB0CFE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3A463F1-6E21-46CC-AA06-260517CBF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C555D58-B6F8-4639-B565-6DB85F747374}"/>
              </a:ext>
            </a:extLst>
          </p:cNvPr>
          <p:cNvSpPr>
            <a:spLocks noGrp="1"/>
          </p:cNvSpPr>
          <p:nvPr>
            <p:ph type="dt" sz="half" idx="10"/>
          </p:nvPr>
        </p:nvSpPr>
        <p:spPr/>
        <p:txBody>
          <a:bodyPr/>
          <a:lstStyle/>
          <a:p>
            <a:fld id="{52FA0A40-9E8C-4E5A-8624-DA234663B90C}" type="datetimeFigureOut">
              <a:rPr lang="zh-CN" altLang="en-US" smtClean="0"/>
              <a:t>2017/9/20</a:t>
            </a:fld>
            <a:endParaRPr lang="zh-CN" altLang="en-US"/>
          </a:p>
        </p:txBody>
      </p:sp>
      <p:sp>
        <p:nvSpPr>
          <p:cNvPr id="6" name="页脚占位符 5">
            <a:extLst>
              <a:ext uri="{FF2B5EF4-FFF2-40B4-BE49-F238E27FC236}">
                <a16:creationId xmlns:a16="http://schemas.microsoft.com/office/drawing/2014/main" id="{6F9D4B09-9A77-4044-9020-F0EA693EC5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1F5C82B-A61B-4E24-8555-AD83671740CE}"/>
              </a:ext>
            </a:extLst>
          </p:cNvPr>
          <p:cNvSpPr>
            <a:spLocks noGrp="1"/>
          </p:cNvSpPr>
          <p:nvPr>
            <p:ph type="sldNum" sz="quarter" idx="12"/>
          </p:nvPr>
        </p:nvSpPr>
        <p:spPr/>
        <p:txBody>
          <a:bodyPr/>
          <a:lstStyle/>
          <a:p>
            <a:fld id="{6C86D7C6-F4A5-482C-A663-3C0A0BFEED94}" type="slidenum">
              <a:rPr lang="zh-CN" altLang="en-US" smtClean="0"/>
              <a:t>‹#›</a:t>
            </a:fld>
            <a:endParaRPr lang="zh-CN" altLang="en-US"/>
          </a:p>
        </p:txBody>
      </p:sp>
    </p:spTree>
    <p:extLst>
      <p:ext uri="{BB962C8B-B14F-4D97-AF65-F5344CB8AC3E}">
        <p14:creationId val="4168411911"/>
      </p:ext>
    </p:extLst>
  </p:cSld>
  <p:clrMapOvr>
    <a:masterClrMapping/>
  </p:clrMapOvr>
  <mc:AlternateContent>
    <mc:Choice Requires="p14">
      <p:transition spd="slow" advClick="0" advTm="2000" p14:dur="1500">
        <p:random/>
      </p:transition>
    </mc:Choice>
    <mc:Fallback>
      <p:transition spd="slow" advClick="0" advTm="200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media/image2.emf"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D6F04E20-14B7-484D-B815-539E33D6CA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D956E4A-5EF3-46A8-A656-2030CC5F0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5EF65-2181-47A6-BDA6-28B750ED3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A0A40-9E8C-4E5A-8624-DA234663B90C}" type="datetimeFigureOut">
              <a:rPr lang="zh-CN" altLang="en-US" smtClean="0"/>
              <a:t>2017/9/20</a:t>
            </a:fld>
            <a:endParaRPr lang="zh-CN" altLang="en-US"/>
          </a:p>
        </p:txBody>
      </p:sp>
      <p:sp>
        <p:nvSpPr>
          <p:cNvPr id="5" name="页脚占位符 4">
            <a:extLst>
              <a:ext uri="{FF2B5EF4-FFF2-40B4-BE49-F238E27FC236}">
                <a16:creationId xmlns:a16="http://schemas.microsoft.com/office/drawing/2014/main" id="{D4400430-D3A5-4C7C-B8DE-0ED107A10E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CFAE3F7-D6A1-4AE4-B7B6-EBCFACD67F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6D7C6-F4A5-482C-A663-3C0A0BFEED94}" type="slidenum">
              <a:rPr lang="zh-CN" altLang="en-US" smtClean="0"/>
              <a:t>‹#›</a:t>
            </a:fld>
            <a:endParaRPr lang="zh-CN" altLang="en-US"/>
          </a:p>
        </p:txBody>
      </p:sp>
      <p:pic>
        <p:nvPicPr>
          <p:cNvPr id="7" name="图片 6">
            <a:extLst>
              <a:ext uri="{FF2B5EF4-FFF2-40B4-BE49-F238E27FC236}">
                <a16:creationId xmlns:a16="http://schemas.microsoft.com/office/drawing/2014/main" id="{E951D0E5-AD09-4299-9F08-D568C88BF0F0}"/>
              </a:ext>
            </a:extLst>
          </p:cNvPr>
          <p:cNvPicPr>
            <a:picLocks noChangeAspect="1"/>
          </p:cNvPicPr>
          <p:nvPr userDrawn="1"/>
        </p:nvPicPr>
        <p:blipFill>
          <a:blip r:embed="rId12">
            <a:extLst>
              <a:ext uri="{28A0092B-C50C-407E-A947-70E740481C1C}">
                <a14:useLocalDpi val="0"/>
              </a:ext>
            </a:extLst>
          </a:blip>
          <a:stretch>
            <a:fillRect/>
          </a:stretch>
        </p:blipFill>
        <p:spPr>
          <a:xfrm>
            <a:off x="0" y="760"/>
            <a:ext cx="12192001" cy="6856479"/>
          </a:xfrm>
          <a:prstGeom prst="rect">
            <a:avLst/>
          </a:prstGeom>
        </p:spPr>
      </p:pic>
      <p:pic>
        <p:nvPicPr>
          <p:cNvPr id="8" name="图片 7">
            <a:extLst>
              <a:ext uri="{FF2B5EF4-FFF2-40B4-BE49-F238E27FC236}">
                <a16:creationId xmlns:a16="http://schemas.microsoft.com/office/drawing/2014/main" id="{3164AA81-A507-4E16-AC4E-F615F0EEC9ED}"/>
              </a:ext>
            </a:extLst>
          </p:cNvPr>
          <p:cNvPicPr>
            <a:picLocks noChangeAspect="1"/>
          </p:cNvPicPr>
          <p:nvPr userDrawn="1"/>
        </p:nvPicPr>
        <p:blipFill>
          <a:blip r:embed="rId13"/>
          <a:srcRect t="9926"/>
          <a:stretch>
            <a:fillRect/>
          </a:stretch>
        </p:blipFill>
        <p:spPr>
          <a:xfrm>
            <a:off x="3092778" y="-2646"/>
            <a:ext cx="6889422" cy="6179609"/>
          </a:xfrm>
          <a:prstGeom prst="rect">
            <a:avLst/>
          </a:prstGeom>
        </p:spPr>
      </p:pic>
    </p:spTree>
    <p:extLst>
      <p:ext uri="{BB962C8B-B14F-4D97-AF65-F5344CB8AC3E}">
        <p14:creationId val="431695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Click="0" advTm="2000" p14:dur="1500">
        <p:random/>
      </p:transition>
    </mc:Choice>
    <mc:Fallback>
      <p:transition spd="slow" advClick="0" advTm="2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2017/9/20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8994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media/image3.png" Type="http://schemas.openxmlformats.org/officeDocument/2006/relationships/image"/><Relationship Id="rId7" Target="../tags/tag4.xml" Type="http://schemas.openxmlformats.org/officeDocument/2006/relationships/tags"/><Relationship Id="rId8" Target="../tags/tag5.xml" Type="http://schemas.openxmlformats.org/officeDocument/2006/relationships/tags"/><Relationship Id="rId9" Target="../media/image4.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tags/tag34.xml" Type="http://schemas.openxmlformats.org/officeDocument/2006/relationships/tags"/><Relationship Id="rId4" Target="../tags/tag35.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tags/tag36.xml" Type="http://schemas.openxmlformats.org/officeDocument/2006/relationships/tags"/><Relationship Id="rId4" Target="../tags/tag37.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jpeg" Type="http://schemas.openxmlformats.org/officeDocument/2006/relationships/image"/><Relationship Id="rId2" Target="../notesSlides/notesSlide12.xml" Type="http://schemas.openxmlformats.org/officeDocument/2006/relationships/notesSlide"/><Relationship Id="rId3" Target="../tags/tag38.xml" Type="http://schemas.openxmlformats.org/officeDocument/2006/relationships/tags"/><Relationship Id="rId4" Target="../tags/tag39.xml" Type="http://schemas.openxmlformats.org/officeDocument/2006/relationships/tags"/><Relationship Id="rId5" Target="../tags/tag40.xml" Type="http://schemas.openxmlformats.org/officeDocument/2006/relationships/tags"/><Relationship Id="rId6" Target="../tags/tag41.xml" Type="http://schemas.openxmlformats.org/officeDocument/2006/relationships/tags"/><Relationship Id="rId7" Target="../tags/tag42.xml" Type="http://schemas.openxmlformats.org/officeDocument/2006/relationships/tags"/><Relationship Id="rId8" Target="../tags/tag43.xml" Type="http://schemas.openxmlformats.org/officeDocument/2006/relationships/tags"/><Relationship Id="rId9" Target="../tags/tag44.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tags/tag45.xml" Type="http://schemas.openxmlformats.org/officeDocument/2006/relationships/tags"/><Relationship Id="rId4" Target="../tags/tag46.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tags/tag47.xml" Type="http://schemas.openxmlformats.org/officeDocument/2006/relationships/tags"/><Relationship Id="rId4" Target="../tags/tag48.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tags/tag49.xml" Type="http://schemas.openxmlformats.org/officeDocument/2006/relationships/tags"/><Relationship Id="rId4" Target="../tags/tag50.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tags/tag51.xml" Type="http://schemas.openxmlformats.org/officeDocument/2006/relationships/tags"/><Relationship Id="rId4" Target="../tags/tag52.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tags/tag53.xml" Type="http://schemas.openxmlformats.org/officeDocument/2006/relationships/tags"/><Relationship Id="rId4" Target="../tags/tag54.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tags/tag55.xml" Type="http://schemas.openxmlformats.org/officeDocument/2006/relationships/tags"/><Relationship Id="rId4" Target="../tags/tag56.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tags/tag57.xml" Type="http://schemas.openxmlformats.org/officeDocument/2006/relationships/tags"/><Relationship Id="rId4" Target="../tags/tag58.xml" Type="http://schemas.openxmlformats.org/officeDocument/2006/relationships/tags"/><Relationship Id="rId5"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slide5.xml" Type="http://schemas.openxmlformats.org/officeDocument/2006/relationships/slide"/><Relationship Id="rId11" Target="../tags/tag11.xml" Type="http://schemas.openxmlformats.org/officeDocument/2006/relationships/tags"/><Relationship Id="rId12" Target="../tags/tag12.xml" Type="http://schemas.openxmlformats.org/officeDocument/2006/relationships/tags"/><Relationship Id="rId13" Target="slide6.xml" Type="http://schemas.openxmlformats.org/officeDocument/2006/relationships/slide"/><Relationship Id="rId14" Target="../tags/tag13.xml" Type="http://schemas.openxmlformats.org/officeDocument/2006/relationships/tags"/><Relationship Id="rId15" Target="../tags/tag14.xml" Type="http://schemas.openxmlformats.org/officeDocument/2006/relationships/tags"/><Relationship Id="rId2" Target="../notesSlides/notesSlide2.xml" Type="http://schemas.openxmlformats.org/officeDocument/2006/relationships/notesSlide"/><Relationship Id="rId3" Target="../media/image5.png" Type="http://schemas.openxmlformats.org/officeDocument/2006/relationships/image"/><Relationship Id="rId4" Target="../tags/tag6.xml" Type="http://schemas.openxmlformats.org/officeDocument/2006/relationships/tags"/><Relationship Id="rId5" Target="../media/image2.emf" Type="http://schemas.openxmlformats.org/officeDocument/2006/relationships/image"/><Relationship Id="rId6" Target="../tags/tag7.xml" Type="http://schemas.openxmlformats.org/officeDocument/2006/relationships/tags"/><Relationship Id="rId7" Target="../tags/tag8.xml" Type="http://schemas.openxmlformats.org/officeDocument/2006/relationships/tags"/><Relationship Id="rId8" Target="../tags/tag9.xml" Type="http://schemas.openxmlformats.org/officeDocument/2006/relationships/tags"/><Relationship Id="rId9" Target="../tags/tag10.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tags/tag59.xml" Type="http://schemas.openxmlformats.org/officeDocument/2006/relationships/tags"/><Relationship Id="rId4" Target="../tags/tag60.xml" Type="http://schemas.openxmlformats.org/officeDocument/2006/relationships/tags"/><Relationship Id="rId5" Target="../media/image1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tags/tag61.xml" Type="http://schemas.openxmlformats.org/officeDocument/2006/relationships/tags"/><Relationship Id="rId4" Target="../tags/tag62.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tags/tag63.xml" Type="http://schemas.openxmlformats.org/officeDocument/2006/relationships/tags"/><Relationship Id="rId4" Target="../tags/tag64.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tags/tag65.xml" Type="http://schemas.openxmlformats.org/officeDocument/2006/relationships/tags"/><Relationship Id="rId4" Target="../tags/tag66.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tags/tag67.xml" Type="http://schemas.openxmlformats.org/officeDocument/2006/relationships/tags"/><Relationship Id="rId4" Target="../tags/tag68.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tags/tag69.xml" Type="http://schemas.openxmlformats.org/officeDocument/2006/relationships/tags"/><Relationship Id="rId4" Target="../tags/tag70.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tags/tag71.xml" Type="http://schemas.openxmlformats.org/officeDocument/2006/relationships/tags"/><Relationship Id="rId4" Target="../tags/tag72.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tags/tag73.xml" Type="http://schemas.openxmlformats.org/officeDocument/2006/relationships/tags"/><Relationship Id="rId4" Target="../tags/tag74.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3.png" Type="http://schemas.openxmlformats.org/officeDocument/2006/relationships/image"/><Relationship Id="rId4" Target="../tags/tag75.xml" Type="http://schemas.openxmlformats.org/officeDocument/2006/relationships/tags"/><Relationship Id="rId5" Target="../media/image12.emf" Type="http://schemas.openxmlformats.org/officeDocument/2006/relationships/image"/><Relationship Id="rId6" Target="../tags/tag76.xml" Type="http://schemas.openxmlformats.org/officeDocument/2006/relationships/tags"/><Relationship Id="rId7" Target="../tags/tag77.xml" Type="http://schemas.openxmlformats.org/officeDocument/2006/relationships/tags"/><Relationship Id="rId8" Target="../tags/tag78.xml" Type="http://schemas.openxmlformats.org/officeDocument/2006/relationships/tags"/><Relationship Id="rId9"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jpeg" Type="http://schemas.openxmlformats.org/officeDocument/2006/relationships/image"/><Relationship Id="rId2" Target="../notesSlides/notesSlide3.xml" Type="http://schemas.openxmlformats.org/officeDocument/2006/relationships/notesSlide"/><Relationship Id="rId3" Target="../tags/tag15.xml" Type="http://schemas.openxmlformats.org/officeDocument/2006/relationships/tags"/><Relationship Id="rId4" Target="../tags/tag16.xml" Type="http://schemas.openxmlformats.org/officeDocument/2006/relationships/tags"/><Relationship Id="rId5" Target="../tags/tag17.xml" Type="http://schemas.openxmlformats.org/officeDocument/2006/relationships/tags"/><Relationship Id="rId6" Target="../tags/tag18.xml" Type="http://schemas.openxmlformats.org/officeDocument/2006/relationships/tags"/><Relationship Id="rId7" Target="../tags/tag19.xml" Type="http://schemas.openxmlformats.org/officeDocument/2006/relationships/tags"/><Relationship Id="rId8" Target="../tags/tag20.xml" Type="http://schemas.openxmlformats.org/officeDocument/2006/relationships/tags"/><Relationship Id="rId9" Target="../tags/tag21.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tags/tag22.xml" Type="http://schemas.openxmlformats.org/officeDocument/2006/relationships/tags"/><Relationship Id="rId4" Target="../tags/tag23.xml" Type="http://schemas.openxmlformats.org/officeDocument/2006/relationships/tags"/><Relationship Id="rId5"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tags/tag24.xml" Type="http://schemas.openxmlformats.org/officeDocument/2006/relationships/tags"/><Relationship Id="rId4" Target="../tags/tag25.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tags/tag26.xml" Type="http://schemas.openxmlformats.org/officeDocument/2006/relationships/tags"/><Relationship Id="rId4" Target="../tags/tag27.xml" Type="http://schemas.openxmlformats.org/officeDocument/2006/relationships/tags"/><Relationship Id="rId5" Target="../media/image8.png" Type="http://schemas.openxmlformats.org/officeDocument/2006/relationships/image"/><Relationship Id="rId6"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tags/tag28.xml" Type="http://schemas.openxmlformats.org/officeDocument/2006/relationships/tags"/><Relationship Id="rId4" Target="../tags/tag29.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tags/tag30.xml" Type="http://schemas.openxmlformats.org/officeDocument/2006/relationships/tags"/><Relationship Id="rId4" Target="../tags/tag31.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tags/tag32.xml" Type="http://schemas.openxmlformats.org/officeDocument/2006/relationships/tags"/><Relationship Id="rId4" Target="../tags/tag33.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9">
            <a:lum/>
          </a:blip>
          <a:stretch>
            <a:fillRect/>
          </a:stretch>
        </a:blipFill>
        <a:effectLst/>
      </p:bgPr>
    </p:bg>
    <p:spTree>
      <p:nvGrpSpPr>
        <p:cNvPr id="1" name=""/>
        <p:cNvGrpSpPr/>
        <p:nvPr/>
      </p:nvGrpSpPr>
      <p:grpSpPr>
        <a:xfrm>
          <a:off x="0" y="0"/>
          <a:ext cx="0" cy="0"/>
        </a:xfrm>
      </p:grpSpPr>
      <p:sp>
        <p:nvSpPr>
          <p:cNvPr id="4" name="PA_ACE_矩形 3">
            <a:extLst>
              <a:ext uri="{FF2B5EF4-FFF2-40B4-BE49-F238E27FC236}">
                <a16:creationId xmlns:a16="http://schemas.microsoft.com/office/drawing/2014/main" id="{12812B9F-1BA3-42D9-BD91-4575A708BE60}"/>
              </a:ext>
            </a:extLst>
          </p:cNvPr>
          <p:cNvSpPr/>
          <p:nvPr>
            <p:custDataLst>
              <p:tags r:id="rId3"/>
            </p:custDataLst>
          </p:nvPr>
        </p:nvSpPr>
        <p:spPr>
          <a:xfrm>
            <a:off x="1112866" y="3198637"/>
            <a:ext cx="7802880" cy="1005840"/>
          </a:xfrm>
          <a:prstGeom prst="rect">
            <a:avLst/>
          </a:prstGeom>
        </p:spPr>
        <p:txBody>
          <a:bodyPr wrap="none">
            <a:spAutoFit/>
          </a:bodyPr>
          <a:lstStyle/>
          <a:p>
            <a:pPr algn="dist"/>
            <a:r>
              <a:rPr altLang="en-US" lang="zh-CN" sz="6000">
                <a:ln>
                  <a:solidFill>
                    <a:schemeClr val="bg1"/>
                  </a:solidFill>
                </a:ln>
                <a:latin charset="-122" panose="02010600010101010101" pitchFamily="2" typeface="方正正大黑简体"/>
                <a:ea charset="-122" panose="02010600010101010101" pitchFamily="2" typeface="方正正大黑简体"/>
              </a:rPr>
              <a:t>第十九次全国代表大会</a:t>
            </a:r>
          </a:p>
        </p:txBody>
      </p:sp>
      <p:sp>
        <p:nvSpPr>
          <p:cNvPr id="5" name="PA_ACE_矩形 4">
            <a:extLst>
              <a:ext uri="{FF2B5EF4-FFF2-40B4-BE49-F238E27FC236}">
                <a16:creationId xmlns:a16="http://schemas.microsoft.com/office/drawing/2014/main" id="{328D7367-CFD5-4E8A-9F74-360A1412DB7D}"/>
              </a:ext>
            </a:extLst>
          </p:cNvPr>
          <p:cNvSpPr/>
          <p:nvPr>
            <p:custDataLst>
              <p:tags r:id="rId4"/>
            </p:custDataLst>
          </p:nvPr>
        </p:nvSpPr>
        <p:spPr>
          <a:xfrm>
            <a:off x="1112866" y="1607638"/>
            <a:ext cx="3103880" cy="1844040"/>
          </a:xfrm>
          <a:prstGeom prst="rect">
            <a:avLst/>
          </a:prstGeom>
        </p:spPr>
        <p:txBody>
          <a:bodyPr wrap="none">
            <a:spAutoFit/>
          </a:bodyPr>
          <a:lstStyle/>
          <a:p>
            <a:pPr algn="dist"/>
            <a:r>
              <a:rPr altLang="en-US" lang="zh-CN" sz="11500">
                <a:ln>
                  <a:solidFill>
                    <a:schemeClr val="bg1"/>
                  </a:solidFill>
                </a:ln>
                <a:latin charset="-122" panose="02010600010101010101" pitchFamily="2" typeface="方正正大黑简体"/>
                <a:ea charset="-122" panose="02010600010101010101" pitchFamily="2" typeface="方正正大黑简体"/>
              </a:rPr>
              <a:t>喜迎</a:t>
            </a:r>
          </a:p>
        </p:txBody>
      </p:sp>
      <p:sp>
        <p:nvSpPr>
          <p:cNvPr id="6" name="PA_ACE_矩形 5">
            <a:extLst>
              <a:ext uri="{FF2B5EF4-FFF2-40B4-BE49-F238E27FC236}">
                <a16:creationId xmlns:a16="http://schemas.microsoft.com/office/drawing/2014/main" id="{43965F3A-9E3B-4EB1-8833-7D4154A55A1E}"/>
              </a:ext>
            </a:extLst>
          </p:cNvPr>
          <p:cNvSpPr/>
          <p:nvPr>
            <p:custDataLst>
              <p:tags r:id="rId5"/>
            </p:custDataLst>
          </p:nvPr>
        </p:nvSpPr>
        <p:spPr>
          <a:xfrm>
            <a:off x="4120447" y="2414883"/>
            <a:ext cx="3611880" cy="914400"/>
          </a:xfrm>
          <a:prstGeom prst="rect">
            <a:avLst/>
          </a:prstGeom>
        </p:spPr>
        <p:txBody>
          <a:bodyPr wrap="none">
            <a:spAutoFit/>
          </a:bodyPr>
          <a:lstStyle/>
          <a:p>
            <a:r>
              <a:rPr altLang="en-US" lang="zh-CN" sz="5400">
                <a:ln>
                  <a:solidFill>
                    <a:schemeClr val="bg1"/>
                  </a:solidFill>
                </a:ln>
                <a:latin charset="-122" panose="02010600010101010101" pitchFamily="2" typeface="方正正大黑简体"/>
                <a:ea charset="-122" panose="02010600010101010101" pitchFamily="2" typeface="方正正大黑简体"/>
              </a:rPr>
              <a:t>中国共产党</a:t>
            </a:r>
          </a:p>
        </p:txBody>
      </p:sp>
      <p:pic>
        <p:nvPicPr>
          <p:cNvPr id="8" name="PA_ACE_图片 7">
            <a:extLst>
              <a:ext uri="{FF2B5EF4-FFF2-40B4-BE49-F238E27FC236}">
                <a16:creationId xmlns:a16="http://schemas.microsoft.com/office/drawing/2014/main" id="{015D05F5-144B-4BFA-A5CA-24F4559605C2}"/>
              </a:ext>
            </a:extLst>
          </p:cNvPr>
          <p:cNvPicPr>
            <a:picLocks noChangeAspect="1"/>
          </p:cNvPicPr>
          <p:nvPr>
            <p:custDataLst>
              <p:tags r:id="rId7"/>
            </p:custDataLst>
          </p:nvPr>
        </p:nvPicPr>
        <p:blipFill>
          <a:blip r:embed="rId6">
            <a:extLst>
              <a:ext uri="{28A0092B-C50C-407E-A947-70E740481C1C}">
                <a14:useLocalDpi val="0"/>
              </a:ext>
            </a:extLst>
          </a:blip>
          <a:stretch>
            <a:fillRect/>
          </a:stretch>
        </p:blipFill>
        <p:spPr>
          <a:xfrm>
            <a:off x="7972503" y="-84436"/>
            <a:ext cx="3664340" cy="3837148"/>
          </a:xfrm>
          <a:prstGeom prst="rect">
            <a:avLst/>
          </a:prstGeom>
        </p:spPr>
      </p:pic>
      <p:sp>
        <p:nvSpPr>
          <p:cNvPr id="28" name="PA_ACE_矩形 27">
            <a:extLst>
              <a:ext uri="{FF2B5EF4-FFF2-40B4-BE49-F238E27FC236}">
                <a16:creationId xmlns:a16="http://schemas.microsoft.com/office/drawing/2014/main" id="{3F708A67-9592-4B9F-827E-DAF1C046E460}"/>
              </a:ext>
            </a:extLst>
          </p:cNvPr>
          <p:cNvSpPr/>
          <p:nvPr>
            <p:custDataLst>
              <p:tags r:id="rId8"/>
            </p:custDataLst>
          </p:nvPr>
        </p:nvSpPr>
        <p:spPr>
          <a:xfrm>
            <a:off x="1112866" y="4113766"/>
            <a:ext cx="9019276" cy="762000"/>
          </a:xfrm>
          <a:prstGeom prst="rect">
            <a:avLst/>
          </a:prstGeom>
        </p:spPr>
        <p:txBody>
          <a:bodyPr wrap="square">
            <a:spAutoFit/>
          </a:bodyPr>
          <a:lstStyle/>
          <a:p>
            <a:pPr algn="dist"/>
            <a:r>
              <a:rPr altLang="en-US" lang="zh-CN" spc="300" sz="4400">
                <a:latin charset="-122" panose="020b0503020204020204" pitchFamily="34" typeface="微软雅黑"/>
                <a:ea charset="-122" panose="020b0503020204020204" pitchFamily="34" typeface="微软雅黑"/>
              </a:rPr>
              <a:t>深入学习习近平总书记讲话精神</a:t>
            </a:r>
          </a:p>
        </p:txBody>
      </p:sp>
    </p:spTree>
    <p:extLst>
      <p:ext uri="{BB962C8B-B14F-4D97-AF65-F5344CB8AC3E}">
        <p14:creationId val="3403846543"/>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70000" fill="hold" grpId="0" id="5" nodeType="withEffect" presetClass="entr" presetID="0" presetSubtype="0">
                                  <p:stCondLst>
                                    <p:cond delay="0"/>
                                  </p:stCondLst>
                                  <p:iterate type="lt">
                                    <p:tmPct val="1000"/>
                                  </p:iterate>
                                  <p:childTnLst>
                                    <p:set>
                                      <p:cBhvr>
                                        <p:cTn dur="855" fill="hold" id="6">
                                          <p:stCondLst>
                                            <p:cond delay="1"/>
                                          </p:stCondLst>
                                        </p:cTn>
                                        <p:tgtEl>
                                          <p:spTgt spid="4"/>
                                        </p:tgtEl>
                                        <p:attrNameLst>
                                          <p:attrName>style.visibility</p:attrName>
                                        </p:attrNameLst>
                                      </p:cBhvr>
                                      <p:to>
                                        <p:strVal val="visible"/>
                                      </p:to>
                                    </p:set>
                                    <p:anim calcmode="lin" to="" valueType="num">
                                      <p:cBhvr>
                                        <p:cTn dur="1" fill="hold" id="7">
                                          <p:stCondLst>
                                            <p:cond delay="0"/>
                                          </p:stCondLst>
                                        </p:cTn>
                                        <p:tgtEl>
                                          <p:spTgt spid="4"/>
                                        </p:tgtEl>
                                        <p:attrNameLst>
                                          <p:attrName>ppt_x</p:attrName>
                                        </p:attrNameLst>
                                      </p:cBhvr>
                                      <p:tavLst>
                                        <p:tav tm="0">
                                          <p:val>
                                            <p:strVal val="#ppt_x"/>
                                          </p:val>
                                        </p:tav>
                                        <p:tav tm="100000">
                                          <p:val>
                                            <p:strVal val="#ppt_x+0.15*sin(rand(0-360)+0)+2"/>
                                          </p:val>
                                        </p:tav>
                                      </p:tavLst>
                                    </p:anim>
                                    <p:anim calcmode="lin" to="" valueType="num">
                                      <p:cBhvr>
                                        <p:cTn dur="1" fill="hold" id="8">
                                          <p:stCondLst>
                                            <p:cond delay="0"/>
                                          </p:stCondLst>
                                        </p:cTn>
                                        <p:tgtEl>
                                          <p:spTgt spid="4"/>
                                        </p:tgtEl>
                                        <p:attrNameLst>
                                          <p:attrName>ppt_y</p:attrName>
                                        </p:attrNameLst>
                                      </p:cBhvr>
                                      <p:tavLst>
                                        <p:tav tm="0">
                                          <p:val>
                                            <p:strVal val="#ppt_y"/>
                                          </p:val>
                                        </p:tav>
                                        <p:tav tm="100000">
                                          <p:val>
                                            <p:strVal val="#ppt_y+0.15*sin(rand(0-360)+0)+2"/>
                                          </p:val>
                                        </p:tav>
                                      </p:tavLst>
                                    </p:anim>
                                    <p:anim calcmode="lin" to="" valueType="num">
                                      <p:cBhvr>
                                        <p:cTn dur="998" fill="hold" id="9">
                                          <p:stCondLst>
                                            <p:cond delay="2"/>
                                          </p:stCondLst>
                                        </p:cTn>
                                        <p:tgtEl>
                                          <p:spTgt spid="4"/>
                                        </p:tgtEl>
                                        <p:attrNameLst>
                                          <p:attrName>style.opacity</p:attrName>
                                        </p:attrNameLst>
                                      </p:cBhvr>
                                      <p:tavLst>
                                        <p:tav tm="0">
                                          <p:val>
                                            <p:strVal val="0"/>
                                          </p:val>
                                        </p:tav>
                                        <p:tav tm="100000">
                                          <p:val>
                                            <p:strVal val="1"/>
                                          </p:val>
                                        </p:tav>
                                      </p:tavLst>
                                    </p:anim>
                                    <p:animScale>
                                      <p:cBhvr>
                                        <p:cTn dur="998" fill="hold" id="10">
                                          <p:stCondLst>
                                            <p:cond delay="1"/>
                                          </p:stCondLst>
                                        </p:cTn>
                                        <p:tgtEl>
                                          <p:spTgt spid="4"/>
                                        </p:tgtEl>
                                      </p:cBhvr>
                                      <p:from x="500000" y="500000"/>
                                      <p:to x="100000" y="100000"/>
                                    </p:animScale>
                                    <p:anim calcmode="lin" to="" valueType="num">
                                      <p:cBhvr>
                                        <p:cTn dur="714" fill="hold" id="11">
                                          <p:stCondLst>
                                            <p:cond delay="286"/>
                                          </p:stCondLst>
                                        </p:cTn>
                                        <p:tgtEl>
                                          <p:spTgt spid="4"/>
                                        </p:tgtEl>
                                        <p:attrNameLst>
                                          <p:attrName>ppt_x</p:attrName>
                                        </p:attrNameLst>
                                      </p:cBhvr>
                                      <p:tavLst>
                                        <p:tav tm="0">
                                          <p:val>
                                            <p:strVal val="ppt_x-2"/>
                                          </p:val>
                                        </p:tav>
                                        <p:tav tm="100000">
                                          <p:val>
                                            <p:strVal val="#ppt_x"/>
                                          </p:val>
                                        </p:tav>
                                      </p:tavLst>
                                    </p:anim>
                                    <p:anim calcmode="lin" to="" valueType="num">
                                      <p:cBhvr>
                                        <p:cTn dur="714" fill="hold" id="12">
                                          <p:stCondLst>
                                            <p:cond delay="286"/>
                                          </p:stCondLst>
                                        </p:cTn>
                                        <p:tgtEl>
                                          <p:spTgt spid="4"/>
                                        </p:tgtEl>
                                        <p:attrNameLst>
                                          <p:attrName>ppt_y</p:attrName>
                                        </p:attrNameLst>
                                      </p:cBhvr>
                                      <p:tavLst>
                                        <p:tav tm="0">
                                          <p:val>
                                            <p:strVal val="ppt_y-2"/>
                                          </p:val>
                                        </p:tav>
                                        <p:tav tm="100000">
                                          <p:val>
                                            <p:strVal val="#ppt_y"/>
                                          </p:val>
                                        </p:tav>
                                      </p:tavLst>
                                    </p:anim>
                                  </p:childTnLst>
                                </p:cTn>
                              </p:par>
                              <p:par>
                                <p:cTn decel="70000" fill="hold" grpId="0" id="13" nodeType="withEffect" presetClass="entr" presetID="0" presetSubtype="0">
                                  <p:stCondLst>
                                    <p:cond delay="0"/>
                                  </p:stCondLst>
                                  <p:iterate type="lt">
                                    <p:tmPct val="1000"/>
                                  </p:iterate>
                                  <p:childTnLst>
                                    <p:set>
                                      <p:cBhvr>
                                        <p:cTn dur="855" fill="hold" id="14">
                                          <p:stCondLst>
                                            <p:cond delay="1"/>
                                          </p:stCondLst>
                                        </p:cTn>
                                        <p:tgtEl>
                                          <p:spTgt spid="5"/>
                                        </p:tgtEl>
                                        <p:attrNameLst>
                                          <p:attrName>style.visibility</p:attrName>
                                        </p:attrNameLst>
                                      </p:cBhvr>
                                      <p:to>
                                        <p:strVal val="visible"/>
                                      </p:to>
                                    </p:set>
                                    <p:anim calcmode="lin" to="" valueType="num">
                                      <p:cBhvr>
                                        <p:cTn dur="1" fill="hold" id="15">
                                          <p:stCondLst>
                                            <p:cond delay="0"/>
                                          </p:stCondLst>
                                        </p:cTn>
                                        <p:tgtEl>
                                          <p:spTgt spid="5"/>
                                        </p:tgtEl>
                                        <p:attrNameLst>
                                          <p:attrName>ppt_x</p:attrName>
                                        </p:attrNameLst>
                                      </p:cBhvr>
                                      <p:tavLst>
                                        <p:tav tm="0">
                                          <p:val>
                                            <p:strVal val="#ppt_x"/>
                                          </p:val>
                                        </p:tav>
                                        <p:tav tm="100000">
                                          <p:val>
                                            <p:strVal val="#ppt_x+0.15*sin(rand(0-360)+0)+2"/>
                                          </p:val>
                                        </p:tav>
                                      </p:tavLst>
                                    </p:anim>
                                    <p:anim calcmode="lin" to="" valueType="num">
                                      <p:cBhvr>
                                        <p:cTn dur="1" fill="hold" id="16">
                                          <p:stCondLst>
                                            <p:cond delay="0"/>
                                          </p:stCondLst>
                                        </p:cTn>
                                        <p:tgtEl>
                                          <p:spTgt spid="5"/>
                                        </p:tgtEl>
                                        <p:attrNameLst>
                                          <p:attrName>ppt_y</p:attrName>
                                        </p:attrNameLst>
                                      </p:cBhvr>
                                      <p:tavLst>
                                        <p:tav tm="0">
                                          <p:val>
                                            <p:strVal val="#ppt_y"/>
                                          </p:val>
                                        </p:tav>
                                        <p:tav tm="100000">
                                          <p:val>
                                            <p:strVal val="#ppt_y+0.15*sin(rand(0-360)+0)+2"/>
                                          </p:val>
                                        </p:tav>
                                      </p:tavLst>
                                    </p:anim>
                                    <p:anim calcmode="lin" to="" valueType="num">
                                      <p:cBhvr>
                                        <p:cTn dur="998" fill="hold" id="17">
                                          <p:stCondLst>
                                            <p:cond delay="2"/>
                                          </p:stCondLst>
                                        </p:cTn>
                                        <p:tgtEl>
                                          <p:spTgt spid="5"/>
                                        </p:tgtEl>
                                        <p:attrNameLst>
                                          <p:attrName>style.opacity</p:attrName>
                                        </p:attrNameLst>
                                      </p:cBhvr>
                                      <p:tavLst>
                                        <p:tav tm="0">
                                          <p:val>
                                            <p:strVal val="0"/>
                                          </p:val>
                                        </p:tav>
                                        <p:tav tm="100000">
                                          <p:val>
                                            <p:strVal val="1"/>
                                          </p:val>
                                        </p:tav>
                                      </p:tavLst>
                                    </p:anim>
                                    <p:animScale>
                                      <p:cBhvr>
                                        <p:cTn dur="998" fill="hold" id="18">
                                          <p:stCondLst>
                                            <p:cond delay="1"/>
                                          </p:stCondLst>
                                        </p:cTn>
                                        <p:tgtEl>
                                          <p:spTgt spid="5"/>
                                        </p:tgtEl>
                                      </p:cBhvr>
                                      <p:from x="500000" y="500000"/>
                                      <p:to x="100000" y="100000"/>
                                    </p:animScale>
                                    <p:anim calcmode="lin" to="" valueType="num">
                                      <p:cBhvr>
                                        <p:cTn dur="714" fill="hold" id="19">
                                          <p:stCondLst>
                                            <p:cond delay="286"/>
                                          </p:stCondLst>
                                        </p:cTn>
                                        <p:tgtEl>
                                          <p:spTgt spid="5"/>
                                        </p:tgtEl>
                                        <p:attrNameLst>
                                          <p:attrName>ppt_x</p:attrName>
                                        </p:attrNameLst>
                                      </p:cBhvr>
                                      <p:tavLst>
                                        <p:tav tm="0">
                                          <p:val>
                                            <p:strVal val="ppt_x-2"/>
                                          </p:val>
                                        </p:tav>
                                        <p:tav tm="100000">
                                          <p:val>
                                            <p:strVal val="#ppt_x"/>
                                          </p:val>
                                        </p:tav>
                                      </p:tavLst>
                                    </p:anim>
                                    <p:anim calcmode="lin" to="" valueType="num">
                                      <p:cBhvr>
                                        <p:cTn dur="714" fill="hold" id="20">
                                          <p:stCondLst>
                                            <p:cond delay="286"/>
                                          </p:stCondLst>
                                        </p:cTn>
                                        <p:tgtEl>
                                          <p:spTgt spid="5"/>
                                        </p:tgtEl>
                                        <p:attrNameLst>
                                          <p:attrName>ppt_y</p:attrName>
                                        </p:attrNameLst>
                                      </p:cBhvr>
                                      <p:tavLst>
                                        <p:tav tm="0">
                                          <p:val>
                                            <p:strVal val="ppt_y-2"/>
                                          </p:val>
                                        </p:tav>
                                        <p:tav tm="100000">
                                          <p:val>
                                            <p:strVal val="#ppt_y"/>
                                          </p:val>
                                        </p:tav>
                                      </p:tavLst>
                                    </p:anim>
                                  </p:childTnLst>
                                </p:cTn>
                              </p:par>
                              <p:par>
                                <p:cTn decel="70000" fill="hold" grpId="0" id="21" nodeType="withEffect" presetClass="entr" presetID="0" presetSubtype="0">
                                  <p:stCondLst>
                                    <p:cond delay="0"/>
                                  </p:stCondLst>
                                  <p:iterate type="lt">
                                    <p:tmPct val="1000"/>
                                  </p:iterate>
                                  <p:childTnLst>
                                    <p:set>
                                      <p:cBhvr>
                                        <p:cTn dur="855" fill="hold" id="22">
                                          <p:stCondLst>
                                            <p:cond delay="1"/>
                                          </p:stCondLst>
                                        </p:cTn>
                                        <p:tgtEl>
                                          <p:spTgt spid="6"/>
                                        </p:tgtEl>
                                        <p:attrNameLst>
                                          <p:attrName>style.visibility</p:attrName>
                                        </p:attrNameLst>
                                      </p:cBhvr>
                                      <p:to>
                                        <p:strVal val="visible"/>
                                      </p:to>
                                    </p:set>
                                    <p:anim calcmode="lin" to="" valueType="num">
                                      <p:cBhvr>
                                        <p:cTn dur="1" fill="hold" id="23">
                                          <p:stCondLst>
                                            <p:cond delay="0"/>
                                          </p:stCondLst>
                                        </p:cTn>
                                        <p:tgtEl>
                                          <p:spTgt spid="6"/>
                                        </p:tgtEl>
                                        <p:attrNameLst>
                                          <p:attrName>ppt_x</p:attrName>
                                        </p:attrNameLst>
                                      </p:cBhvr>
                                      <p:tavLst>
                                        <p:tav tm="0">
                                          <p:val>
                                            <p:strVal val="#ppt_x"/>
                                          </p:val>
                                        </p:tav>
                                        <p:tav tm="100000">
                                          <p:val>
                                            <p:strVal val="#ppt_x+0.15*sin(rand(0-360)+0)+2"/>
                                          </p:val>
                                        </p:tav>
                                      </p:tavLst>
                                    </p:anim>
                                    <p:anim calcmode="lin" to="" valueType="num">
                                      <p:cBhvr>
                                        <p:cTn dur="1" fill="hold" id="24">
                                          <p:stCondLst>
                                            <p:cond delay="0"/>
                                          </p:stCondLst>
                                        </p:cTn>
                                        <p:tgtEl>
                                          <p:spTgt spid="6"/>
                                        </p:tgtEl>
                                        <p:attrNameLst>
                                          <p:attrName>ppt_y</p:attrName>
                                        </p:attrNameLst>
                                      </p:cBhvr>
                                      <p:tavLst>
                                        <p:tav tm="0">
                                          <p:val>
                                            <p:strVal val="#ppt_y"/>
                                          </p:val>
                                        </p:tav>
                                        <p:tav tm="100000">
                                          <p:val>
                                            <p:strVal val="#ppt_y+0.15*sin(rand(0-360)+0)+2"/>
                                          </p:val>
                                        </p:tav>
                                      </p:tavLst>
                                    </p:anim>
                                    <p:anim calcmode="lin" to="" valueType="num">
                                      <p:cBhvr>
                                        <p:cTn dur="998" fill="hold" id="25">
                                          <p:stCondLst>
                                            <p:cond delay="2"/>
                                          </p:stCondLst>
                                        </p:cTn>
                                        <p:tgtEl>
                                          <p:spTgt spid="6"/>
                                        </p:tgtEl>
                                        <p:attrNameLst>
                                          <p:attrName>style.opacity</p:attrName>
                                        </p:attrNameLst>
                                      </p:cBhvr>
                                      <p:tavLst>
                                        <p:tav tm="0">
                                          <p:val>
                                            <p:strVal val="0"/>
                                          </p:val>
                                        </p:tav>
                                        <p:tav tm="100000">
                                          <p:val>
                                            <p:strVal val="1"/>
                                          </p:val>
                                        </p:tav>
                                      </p:tavLst>
                                    </p:anim>
                                    <p:animScale>
                                      <p:cBhvr>
                                        <p:cTn dur="998" fill="hold" id="26">
                                          <p:stCondLst>
                                            <p:cond delay="1"/>
                                          </p:stCondLst>
                                        </p:cTn>
                                        <p:tgtEl>
                                          <p:spTgt spid="6"/>
                                        </p:tgtEl>
                                      </p:cBhvr>
                                      <p:from x="500000" y="500000"/>
                                      <p:to x="100000" y="100000"/>
                                    </p:animScale>
                                    <p:anim calcmode="lin" to="" valueType="num">
                                      <p:cBhvr>
                                        <p:cTn dur="714" fill="hold" id="27">
                                          <p:stCondLst>
                                            <p:cond delay="286"/>
                                          </p:stCondLst>
                                        </p:cTn>
                                        <p:tgtEl>
                                          <p:spTgt spid="6"/>
                                        </p:tgtEl>
                                        <p:attrNameLst>
                                          <p:attrName>ppt_x</p:attrName>
                                        </p:attrNameLst>
                                      </p:cBhvr>
                                      <p:tavLst>
                                        <p:tav tm="0">
                                          <p:val>
                                            <p:strVal val="ppt_x-2"/>
                                          </p:val>
                                        </p:tav>
                                        <p:tav tm="100000">
                                          <p:val>
                                            <p:strVal val="#ppt_x"/>
                                          </p:val>
                                        </p:tav>
                                      </p:tavLst>
                                    </p:anim>
                                    <p:anim calcmode="lin" to="" valueType="num">
                                      <p:cBhvr>
                                        <p:cTn dur="714" fill="hold" id="28">
                                          <p:stCondLst>
                                            <p:cond delay="286"/>
                                          </p:stCondLst>
                                        </p:cTn>
                                        <p:tgtEl>
                                          <p:spTgt spid="6"/>
                                        </p:tgtEl>
                                        <p:attrNameLst>
                                          <p:attrName>ppt_y</p:attrName>
                                        </p:attrNameLst>
                                      </p:cBhvr>
                                      <p:tavLst>
                                        <p:tav tm="0">
                                          <p:val>
                                            <p:strVal val="ppt_y-2"/>
                                          </p:val>
                                        </p:tav>
                                        <p:tav tm="100000">
                                          <p:val>
                                            <p:strVal val="#ppt_y"/>
                                          </p:val>
                                        </p:tav>
                                      </p:tavLst>
                                    </p:anim>
                                  </p:childTnLst>
                                </p:cTn>
                              </p:par>
                              <p:par>
                                <p:cTn decel="70000" fill="hold" grpId="0" id="29" nodeType="withEffect" presetClass="entr" presetID="0" presetSubtype="0">
                                  <p:stCondLst>
                                    <p:cond delay="0"/>
                                  </p:stCondLst>
                                  <p:iterate type="lt">
                                    <p:tmPct val="1000"/>
                                  </p:iterate>
                                  <p:childTnLst>
                                    <p:set>
                                      <p:cBhvr>
                                        <p:cTn dur="855" fill="hold" id="30">
                                          <p:stCondLst>
                                            <p:cond delay="1"/>
                                          </p:stCondLst>
                                        </p:cTn>
                                        <p:tgtEl>
                                          <p:spTgt spid="28"/>
                                        </p:tgtEl>
                                        <p:attrNameLst>
                                          <p:attrName>style.visibility</p:attrName>
                                        </p:attrNameLst>
                                      </p:cBhvr>
                                      <p:to>
                                        <p:strVal val="visible"/>
                                      </p:to>
                                    </p:set>
                                    <p:anim calcmode="lin" to="" valueType="num">
                                      <p:cBhvr>
                                        <p:cTn dur="1" fill="hold" id="31">
                                          <p:stCondLst>
                                            <p:cond delay="0"/>
                                          </p:stCondLst>
                                        </p:cTn>
                                        <p:tgtEl>
                                          <p:spTgt spid="28"/>
                                        </p:tgtEl>
                                        <p:attrNameLst>
                                          <p:attrName>ppt_x</p:attrName>
                                        </p:attrNameLst>
                                      </p:cBhvr>
                                      <p:tavLst>
                                        <p:tav tm="0">
                                          <p:val>
                                            <p:strVal val="#ppt_x"/>
                                          </p:val>
                                        </p:tav>
                                        <p:tav tm="100000">
                                          <p:val>
                                            <p:strVal val="#ppt_x+0.15*sin(rand(0-360)+0)+2"/>
                                          </p:val>
                                        </p:tav>
                                      </p:tavLst>
                                    </p:anim>
                                    <p:anim calcmode="lin" to="" valueType="num">
                                      <p:cBhvr>
                                        <p:cTn dur="1" fill="hold" id="32">
                                          <p:stCondLst>
                                            <p:cond delay="0"/>
                                          </p:stCondLst>
                                        </p:cTn>
                                        <p:tgtEl>
                                          <p:spTgt spid="28"/>
                                        </p:tgtEl>
                                        <p:attrNameLst>
                                          <p:attrName>ppt_y</p:attrName>
                                        </p:attrNameLst>
                                      </p:cBhvr>
                                      <p:tavLst>
                                        <p:tav tm="0">
                                          <p:val>
                                            <p:strVal val="#ppt_y"/>
                                          </p:val>
                                        </p:tav>
                                        <p:tav tm="100000">
                                          <p:val>
                                            <p:strVal val="#ppt_y+0.15*sin(rand(0-360)+0)+2"/>
                                          </p:val>
                                        </p:tav>
                                      </p:tavLst>
                                    </p:anim>
                                    <p:anim calcmode="lin" to="" valueType="num">
                                      <p:cBhvr>
                                        <p:cTn dur="998" fill="hold" id="33">
                                          <p:stCondLst>
                                            <p:cond delay="2"/>
                                          </p:stCondLst>
                                        </p:cTn>
                                        <p:tgtEl>
                                          <p:spTgt spid="28"/>
                                        </p:tgtEl>
                                        <p:attrNameLst>
                                          <p:attrName>style.opacity</p:attrName>
                                        </p:attrNameLst>
                                      </p:cBhvr>
                                      <p:tavLst>
                                        <p:tav tm="0">
                                          <p:val>
                                            <p:strVal val="0"/>
                                          </p:val>
                                        </p:tav>
                                        <p:tav tm="100000">
                                          <p:val>
                                            <p:strVal val="1"/>
                                          </p:val>
                                        </p:tav>
                                      </p:tavLst>
                                    </p:anim>
                                    <p:animScale>
                                      <p:cBhvr>
                                        <p:cTn dur="998" fill="hold" id="34">
                                          <p:stCondLst>
                                            <p:cond delay="1"/>
                                          </p:stCondLst>
                                        </p:cTn>
                                        <p:tgtEl>
                                          <p:spTgt spid="28"/>
                                        </p:tgtEl>
                                      </p:cBhvr>
                                      <p:from x="500000" y="500000"/>
                                      <p:to x="100000" y="100000"/>
                                    </p:animScale>
                                    <p:anim calcmode="lin" to="" valueType="num">
                                      <p:cBhvr>
                                        <p:cTn dur="714" fill="hold" id="35">
                                          <p:stCondLst>
                                            <p:cond delay="286"/>
                                          </p:stCondLst>
                                        </p:cTn>
                                        <p:tgtEl>
                                          <p:spTgt spid="28"/>
                                        </p:tgtEl>
                                        <p:attrNameLst>
                                          <p:attrName>ppt_x</p:attrName>
                                        </p:attrNameLst>
                                      </p:cBhvr>
                                      <p:tavLst>
                                        <p:tav tm="0">
                                          <p:val>
                                            <p:strVal val="ppt_x-2"/>
                                          </p:val>
                                        </p:tav>
                                        <p:tav tm="100000">
                                          <p:val>
                                            <p:strVal val="#ppt_x"/>
                                          </p:val>
                                        </p:tav>
                                      </p:tavLst>
                                    </p:anim>
                                    <p:anim calcmode="lin" to="" valueType="num">
                                      <p:cBhvr>
                                        <p:cTn dur="714" fill="hold" id="36">
                                          <p:stCondLst>
                                            <p:cond delay="286"/>
                                          </p:stCondLst>
                                        </p:cTn>
                                        <p:tgtEl>
                                          <p:spTgt spid="28"/>
                                        </p:tgtEl>
                                        <p:attrNameLst>
                                          <p:attrName>ppt_y</p:attrName>
                                        </p:attrNameLst>
                                      </p:cBhvr>
                                      <p:tavLst>
                                        <p:tav tm="0">
                                          <p:val>
                                            <p:strVal val="ppt_y-2"/>
                                          </p:val>
                                        </p:tav>
                                        <p:tav tm="100000">
                                          <p:val>
                                            <p:strVal val="#ppt_y"/>
                                          </p:val>
                                        </p:tav>
                                      </p:tavLst>
                                    </p:anim>
                                  </p:childTnLst>
                                </p:cTn>
                              </p:par>
                              <p:par>
                                <p:cTn decel="70000" fill="hold" id="37" nodeType="withEffect" presetClass="entr" presetID="0" presetSubtype="0">
                                  <p:stCondLst>
                                    <p:cond delay="0"/>
                                  </p:stCondLst>
                                  <p:childTnLst>
                                    <p:set>
                                      <p:cBhvr>
                                        <p:cTn dur="855" fill="hold" id="38">
                                          <p:stCondLst>
                                            <p:cond delay="1"/>
                                          </p:stCondLst>
                                        </p:cTn>
                                        <p:tgtEl>
                                          <p:spTgt spid="8"/>
                                        </p:tgtEl>
                                        <p:attrNameLst>
                                          <p:attrName>style.visibility</p:attrName>
                                        </p:attrNameLst>
                                      </p:cBhvr>
                                      <p:to>
                                        <p:strVal val="visible"/>
                                      </p:to>
                                    </p:set>
                                    <p:anim calcmode="lin" to="" valueType="num">
                                      <p:cBhvr>
                                        <p:cTn dur="1" fill="hold" id="39">
                                          <p:stCondLst>
                                            <p:cond delay="0"/>
                                          </p:stCondLst>
                                        </p:cTn>
                                        <p:tgtEl>
                                          <p:spTgt spid="8"/>
                                        </p:tgtEl>
                                        <p:attrNameLst>
                                          <p:attrName>ppt_x</p:attrName>
                                        </p:attrNameLst>
                                      </p:cBhvr>
                                      <p:tavLst>
                                        <p:tav tm="0">
                                          <p:val>
                                            <p:strVal val="#ppt_x"/>
                                          </p:val>
                                        </p:tav>
                                        <p:tav tm="100000">
                                          <p:val>
                                            <p:strVal val="#ppt_x+0.15*sin(rand(0-360)+0)+2"/>
                                          </p:val>
                                        </p:tav>
                                      </p:tavLst>
                                    </p:anim>
                                    <p:anim calcmode="lin" to="" valueType="num">
                                      <p:cBhvr>
                                        <p:cTn dur="1" fill="hold" id="40">
                                          <p:stCondLst>
                                            <p:cond delay="0"/>
                                          </p:stCondLst>
                                        </p:cTn>
                                        <p:tgtEl>
                                          <p:spTgt spid="8"/>
                                        </p:tgtEl>
                                        <p:attrNameLst>
                                          <p:attrName>ppt_y</p:attrName>
                                        </p:attrNameLst>
                                      </p:cBhvr>
                                      <p:tavLst>
                                        <p:tav tm="0">
                                          <p:val>
                                            <p:strVal val="#ppt_y"/>
                                          </p:val>
                                        </p:tav>
                                        <p:tav tm="100000">
                                          <p:val>
                                            <p:strVal val="#ppt_y+0.15*sin(rand(0-360)+0)+2"/>
                                          </p:val>
                                        </p:tav>
                                      </p:tavLst>
                                    </p:anim>
                                    <p:anim calcmode="lin" to="" valueType="num">
                                      <p:cBhvr>
                                        <p:cTn dur="998" fill="hold" id="41">
                                          <p:stCondLst>
                                            <p:cond delay="2"/>
                                          </p:stCondLst>
                                        </p:cTn>
                                        <p:tgtEl>
                                          <p:spTgt spid="8"/>
                                        </p:tgtEl>
                                        <p:attrNameLst>
                                          <p:attrName>style.opacity</p:attrName>
                                        </p:attrNameLst>
                                      </p:cBhvr>
                                      <p:tavLst>
                                        <p:tav tm="0">
                                          <p:val>
                                            <p:strVal val="0"/>
                                          </p:val>
                                        </p:tav>
                                        <p:tav tm="100000">
                                          <p:val>
                                            <p:strVal val="1"/>
                                          </p:val>
                                        </p:tav>
                                      </p:tavLst>
                                    </p:anim>
                                    <p:animScale>
                                      <p:cBhvr>
                                        <p:cTn dur="998" fill="hold" id="42">
                                          <p:stCondLst>
                                            <p:cond delay="1"/>
                                          </p:stCondLst>
                                        </p:cTn>
                                        <p:tgtEl>
                                          <p:spTgt spid="8"/>
                                        </p:tgtEl>
                                      </p:cBhvr>
                                      <p:from x="500000" y="500000"/>
                                      <p:to x="100000" y="100000"/>
                                    </p:animScale>
                                    <p:anim calcmode="lin" to="" valueType="num">
                                      <p:cBhvr>
                                        <p:cTn dur="714" fill="hold" id="43">
                                          <p:stCondLst>
                                            <p:cond delay="286"/>
                                          </p:stCondLst>
                                        </p:cTn>
                                        <p:tgtEl>
                                          <p:spTgt spid="8"/>
                                        </p:tgtEl>
                                        <p:attrNameLst>
                                          <p:attrName>ppt_x</p:attrName>
                                        </p:attrNameLst>
                                      </p:cBhvr>
                                      <p:tavLst>
                                        <p:tav tm="0">
                                          <p:val>
                                            <p:strVal val="ppt_x-2"/>
                                          </p:val>
                                        </p:tav>
                                        <p:tav tm="100000">
                                          <p:val>
                                            <p:strVal val="#ppt_x"/>
                                          </p:val>
                                        </p:tav>
                                      </p:tavLst>
                                    </p:anim>
                                    <p:anim calcmode="lin" to="" valueType="num">
                                      <p:cBhvr>
                                        <p:cTn dur="714" fill="hold" id="44">
                                          <p:stCondLst>
                                            <p:cond delay="286"/>
                                          </p:stCondLst>
                                        </p:cTn>
                                        <p:tgtEl>
                                          <p:spTgt spid="8"/>
                                        </p:tgtEl>
                                        <p:attrNameLst>
                                          <p:attrName>ppt_y</p:attrName>
                                        </p:attrNameLst>
                                      </p:cBhvr>
                                      <p:tavLst>
                                        <p:tav tm="0">
                                          <p:val>
                                            <p:strVal val="ppt_y-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2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400">
                <a:solidFill>
                  <a:srgbClr val="FFFFFF"/>
                </a:solidFill>
                <a:latin charset="-122" panose="02010600010101010101" pitchFamily="2" typeface="方正正大黑简体"/>
                <a:ea charset="-122" panose="02010600010101010101" pitchFamily="2" typeface="方正正大黑简体"/>
              </a:rPr>
              <a:t>广泛代表如何提现</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8642EA3E-AC19-4430-8F35-94583D70D019}"/>
              </a:ext>
            </a:extLst>
          </p:cNvPr>
          <p:cNvSpPr/>
          <p:nvPr/>
        </p:nvSpPr>
        <p:spPr>
          <a:xfrm>
            <a:off x="1165225" y="1527810"/>
            <a:ext cx="11026776" cy="4236720"/>
          </a:xfrm>
          <a:prstGeom prst="rect">
            <a:avLst/>
          </a:prstGeom>
          <a:noFill/>
          <a:ln w="285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B58EB7D5-0E2E-4509-AF4B-B7BE1D81B312}"/>
              </a:ext>
            </a:extLst>
          </p:cNvPr>
          <p:cNvSpPr/>
          <p:nvPr/>
        </p:nvSpPr>
        <p:spPr>
          <a:xfrm>
            <a:off x="1755173" y="1135035"/>
            <a:ext cx="746760" cy="746760"/>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latin charset="-122" panose="020b0503020204020204" pitchFamily="34" typeface="微软雅黑"/>
                <a:ea charset="-122" panose="020b0503020204020204" pitchFamily="34" typeface="微软雅黑"/>
              </a:rPr>
              <a:t>03</a:t>
            </a:r>
          </a:p>
        </p:txBody>
      </p:sp>
      <p:sp>
        <p:nvSpPr>
          <p:cNvPr id="6" name="文本框 5">
            <a:extLst>
              <a:ext uri="{FF2B5EF4-FFF2-40B4-BE49-F238E27FC236}">
                <a16:creationId xmlns:a16="http://schemas.microsoft.com/office/drawing/2014/main" id="{447A3AB1-A0D1-4A07-938A-80B615CBFEFD}"/>
              </a:ext>
            </a:extLst>
          </p:cNvPr>
          <p:cNvSpPr txBox="1"/>
          <p:nvPr/>
        </p:nvSpPr>
        <p:spPr>
          <a:xfrm>
            <a:off x="1694213" y="2000250"/>
            <a:ext cx="10634947" cy="518160"/>
          </a:xfrm>
          <a:prstGeom prst="rect">
            <a:avLst/>
          </a:prstGeom>
          <a:noFill/>
        </p:spPr>
        <p:txBody>
          <a:bodyPr rtlCol="0" wrap="square">
            <a:spAutoFit/>
          </a:bodyPr>
          <a:lstStyle>
            <a:defPPr>
              <a:defRPr lang="zh-CN"/>
            </a:defPPr>
            <a:lvl1pPr>
              <a:defRPr b="1" spc="600" sz="3200">
                <a:solidFill>
                  <a:srgbClr val="CB0828"/>
                </a:solidFill>
                <a:latin charset="-122" panose="020b0503020204020204" pitchFamily="34" typeface="微软雅黑"/>
                <a:ea charset="-122" panose="020b0503020204020204" pitchFamily="34" typeface="微软雅黑"/>
              </a:defRPr>
            </a:lvl1pPr>
          </a:lstStyle>
          <a:p>
            <a:r>
              <a:rPr altLang="en-US" lang="zh-CN" sz="2800"/>
              <a:t>推荐工人、农民和专业技术人员党员中的先进模范人物</a:t>
            </a:r>
          </a:p>
        </p:txBody>
      </p:sp>
      <p:grpSp>
        <p:nvGrpSpPr>
          <p:cNvPr id="7" name="组合 6">
            <a:extLst>
              <a:ext uri="{FF2B5EF4-FFF2-40B4-BE49-F238E27FC236}">
                <a16:creationId xmlns:a16="http://schemas.microsoft.com/office/drawing/2014/main" id="{BC1D1D38-D6C3-4574-9048-D7596F673EAB}"/>
              </a:ext>
            </a:extLst>
          </p:cNvPr>
          <p:cNvGrpSpPr/>
          <p:nvPr/>
        </p:nvGrpSpPr>
        <p:grpSpPr>
          <a:xfrm>
            <a:off x="1222057" y="2998499"/>
            <a:ext cx="10911889" cy="2432415"/>
            <a:chOff x="536257" y="3512849"/>
            <a:chExt cx="10911889" cy="2432415"/>
          </a:xfrm>
        </p:grpSpPr>
        <p:sp>
          <p:nvSpPr>
            <p:cNvPr id="8" name="直角三角形 7">
              <a:extLst>
                <a:ext uri="{FF2B5EF4-FFF2-40B4-BE49-F238E27FC236}">
                  <a16:creationId xmlns:a16="http://schemas.microsoft.com/office/drawing/2014/main" id="{474FE22B-1317-4B6B-B830-705006A4BB25}"/>
                </a:ext>
              </a:extLst>
            </p:cNvPr>
            <p:cNvSpPr/>
            <p:nvPr/>
          </p:nvSpPr>
          <p:spPr>
            <a:xfrm flipH="1" rot="10800000">
              <a:off x="536257" y="3512849"/>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直角三角形 8">
              <a:extLst>
                <a:ext uri="{FF2B5EF4-FFF2-40B4-BE49-F238E27FC236}">
                  <a16:creationId xmlns:a16="http://schemas.microsoft.com/office/drawing/2014/main" id="{84778574-5C54-49FA-818D-1997ADE889EE}"/>
                </a:ext>
              </a:extLst>
            </p:cNvPr>
            <p:cNvSpPr/>
            <p:nvPr/>
          </p:nvSpPr>
          <p:spPr>
            <a:xfrm rot="16200000">
              <a:off x="10029397" y="4526515"/>
              <a:ext cx="1503680" cy="1333818"/>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a:extLst>
                <a:ext uri="{FF2B5EF4-FFF2-40B4-BE49-F238E27FC236}">
                  <a16:creationId xmlns:a16="http://schemas.microsoft.com/office/drawing/2014/main" id="{CFF85CB0-53E6-436B-841D-CD6AE1EE7D16}"/>
                </a:ext>
              </a:extLst>
            </p:cNvPr>
            <p:cNvSpPr/>
            <p:nvPr/>
          </p:nvSpPr>
          <p:spPr>
            <a:xfrm>
              <a:off x="619759" y="3668589"/>
              <a:ext cx="10726783" cy="2169144"/>
            </a:xfrm>
            <a:prstGeom prst="rect">
              <a:avLst/>
            </a:prstGeom>
            <a:solidFill>
              <a:schemeClr val="bg1"/>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a:extLst>
                <a:ext uri="{FF2B5EF4-FFF2-40B4-BE49-F238E27FC236}">
                  <a16:creationId xmlns:a16="http://schemas.microsoft.com/office/drawing/2014/main" id="{A34B7297-2C85-477B-A34D-1D323E366D51}"/>
                </a:ext>
              </a:extLst>
            </p:cNvPr>
            <p:cNvGrpSpPr/>
            <p:nvPr/>
          </p:nvGrpSpPr>
          <p:grpSpPr>
            <a:xfrm>
              <a:off x="1082515" y="4001179"/>
              <a:ext cx="10026971" cy="1503965"/>
              <a:chOff x="1082515" y="4155364"/>
              <a:chExt cx="10026971" cy="1503965"/>
            </a:xfrm>
          </p:grpSpPr>
          <p:grpSp>
            <p:nvGrpSpPr>
              <p:cNvPr id="12" name="组合 11">
                <a:extLst>
                  <a:ext uri="{FF2B5EF4-FFF2-40B4-BE49-F238E27FC236}">
                    <a16:creationId xmlns:a16="http://schemas.microsoft.com/office/drawing/2014/main" id="{47478AE8-B03F-4F17-B315-F227DB6EC56E}"/>
                  </a:ext>
                </a:extLst>
              </p:cNvPr>
              <p:cNvGrpSpPr/>
              <p:nvPr/>
            </p:nvGrpSpPr>
            <p:grpSpPr>
              <a:xfrm>
                <a:off x="1082515" y="4155364"/>
                <a:ext cx="10026971" cy="452432"/>
                <a:chOff x="1197956" y="4155364"/>
                <a:chExt cx="10026971" cy="452432"/>
              </a:xfrm>
            </p:grpSpPr>
            <p:sp>
              <p:nvSpPr>
                <p:cNvPr id="16" name="文本框 15">
                  <a:extLst>
                    <a:ext uri="{FF2B5EF4-FFF2-40B4-BE49-F238E27FC236}">
                      <a16:creationId xmlns:a16="http://schemas.microsoft.com/office/drawing/2014/main" id="{85C45D19-E803-4674-A65A-D4ECCABDF8F5}"/>
                    </a:ext>
                  </a:extLst>
                </p:cNvPr>
                <p:cNvSpPr txBox="1"/>
                <p:nvPr/>
              </p:nvSpPr>
              <p:spPr>
                <a:xfrm>
                  <a:off x="1506888" y="4155365"/>
                  <a:ext cx="9718040" cy="448056"/>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en-US" lang="zh-CN"/>
                    <a:t>明确界定党员领导干部，生产和工作第一线党员以及工人、农民、和专业技术人员党员的范围</a:t>
                  </a:r>
                </a:p>
              </p:txBody>
            </p:sp>
            <p:sp>
              <p:nvSpPr>
                <p:cNvPr id="17" name="椭圆 16">
                  <a:extLst>
                    <a:ext uri="{FF2B5EF4-FFF2-40B4-BE49-F238E27FC236}">
                      <a16:creationId xmlns:a16="http://schemas.microsoft.com/office/drawing/2014/main" id="{0ABE3B3E-CA38-42EA-988E-D91CD667C1AC}"/>
                    </a:ext>
                  </a:extLst>
                </p:cNvPr>
                <p:cNvSpPr/>
                <p:nvPr/>
              </p:nvSpPr>
              <p:spPr>
                <a:xfrm>
                  <a:off x="1197956" y="4286984"/>
                  <a:ext cx="189193" cy="189193"/>
                </a:xfrm>
                <a:prstGeom prst="ellips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a:extLst>
                  <a:ext uri="{FF2B5EF4-FFF2-40B4-BE49-F238E27FC236}">
                    <a16:creationId xmlns:a16="http://schemas.microsoft.com/office/drawing/2014/main" id="{F159574A-7348-478D-9319-34AF5497440A}"/>
                  </a:ext>
                </a:extLst>
              </p:cNvPr>
              <p:cNvGrpSpPr/>
              <p:nvPr/>
            </p:nvGrpSpPr>
            <p:grpSpPr>
              <a:xfrm>
                <a:off x="1082515" y="4881872"/>
                <a:ext cx="10026971" cy="777457"/>
                <a:chOff x="1197956" y="4155364"/>
                <a:chExt cx="10026971" cy="777457"/>
              </a:xfrm>
            </p:grpSpPr>
            <p:sp>
              <p:nvSpPr>
                <p:cNvPr id="14" name="文本框 13">
                  <a:extLst>
                    <a:ext uri="{FF2B5EF4-FFF2-40B4-BE49-F238E27FC236}">
                      <a16:creationId xmlns:a16="http://schemas.microsoft.com/office/drawing/2014/main" id="{D08F2C6D-250C-4471-8475-FC1EF9E4E6E0}"/>
                    </a:ext>
                  </a:extLst>
                </p:cNvPr>
                <p:cNvSpPr txBox="1"/>
                <p:nvPr/>
              </p:nvSpPr>
              <p:spPr>
                <a:xfrm>
                  <a:off x="1506888" y="4155365"/>
                  <a:ext cx="9718040" cy="804672"/>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en-US" lang="zh-CN"/>
                    <a:t>准确认定人选身份，避免出现身份失真失实，或变换身份规避审核，防止“顶帽子”挤占工人农民和专业技术人员等生产和工作第一线代表名额</a:t>
                  </a:r>
                </a:p>
              </p:txBody>
            </p:sp>
            <p:sp>
              <p:nvSpPr>
                <p:cNvPr id="15" name="椭圆 14">
                  <a:extLst>
                    <a:ext uri="{FF2B5EF4-FFF2-40B4-BE49-F238E27FC236}">
                      <a16:creationId xmlns:a16="http://schemas.microsoft.com/office/drawing/2014/main" id="{D89B8CD1-D2C7-44CC-BF9C-5042DED02FD4}"/>
                    </a:ext>
                  </a:extLst>
                </p:cNvPr>
                <p:cNvSpPr/>
                <p:nvPr/>
              </p:nvSpPr>
              <p:spPr>
                <a:xfrm>
                  <a:off x="1197956" y="4286984"/>
                  <a:ext cx="189193" cy="189193"/>
                </a:xfrm>
                <a:prstGeom prst="ellips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spTree>
    <p:extLst>
      <p:ext uri="{BB962C8B-B14F-4D97-AF65-F5344CB8AC3E}">
        <p14:creationId val="3611180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37">
                                  <p:stCondLst>
                                    <p:cond delay="0"/>
                                  </p:stCondLst>
                                  <p:childTnLst>
                                    <p:set>
                                      <p:cBhvr>
                                        <p:cTn dur="1" fill="hold" id="6">
                                          <p:stCondLst>
                                            <p:cond delay="0"/>
                                          </p:stCondLst>
                                        </p:cTn>
                                        <p:tgtEl>
                                          <p:spTgt spid="4"/>
                                        </p:tgtEl>
                                        <p:attrNameLst>
                                          <p:attrName>style.visibility</p:attrName>
                                        </p:attrNameLst>
                                      </p:cBhvr>
                                      <p:to>
                                        <p:strVal val="visible"/>
                                      </p:to>
                                    </p:set>
                                    <p:animEffect filter="barn(outVertical)" transition="in">
                                      <p:cBhvr>
                                        <p:cTn dur="750" id="7"/>
                                        <p:tgtEl>
                                          <p:spTgt spid="4"/>
                                        </p:tgtEl>
                                      </p:cBhvr>
                                    </p:animEffect>
                                  </p:childTnLst>
                                </p:cTn>
                              </p:par>
                            </p:childTnLst>
                          </p:cTn>
                        </p:par>
                        <p:par>
                          <p:cTn fill="hold" id="8" nodeType="afterGroup">
                            <p:stCondLst>
                              <p:cond delay="75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750" id="11"/>
                                        <p:tgtEl>
                                          <p:spTgt spid="5"/>
                                        </p:tgtEl>
                                      </p:cBhvr>
                                    </p:animEffect>
                                    <p:anim calcmode="lin" valueType="num">
                                      <p:cBhvr>
                                        <p:cTn dur="750" fill="hold" id="12"/>
                                        <p:tgtEl>
                                          <p:spTgt spid="5"/>
                                        </p:tgtEl>
                                        <p:attrNameLst>
                                          <p:attrName>ppt_x</p:attrName>
                                        </p:attrNameLst>
                                      </p:cBhvr>
                                      <p:tavLst>
                                        <p:tav tm="0">
                                          <p:val>
                                            <p:strVal val="#ppt_x"/>
                                          </p:val>
                                        </p:tav>
                                        <p:tav tm="100000">
                                          <p:val>
                                            <p:strVal val="#ppt_x"/>
                                          </p:val>
                                        </p:tav>
                                      </p:tavLst>
                                    </p:anim>
                                    <p:anim calcmode="lin" valueType="num">
                                      <p:cBhvr>
                                        <p:cTn dur="7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750" id="17"/>
                                        <p:tgtEl>
                                          <p:spTgt spid="6"/>
                                        </p:tgtEl>
                                      </p:cBhvr>
                                    </p:animEffect>
                                  </p:childTnLst>
                                </p:cTn>
                              </p:par>
                            </p:childTnLst>
                          </p:cTn>
                        </p:par>
                        <p:par>
                          <p:cTn fill="hold" id="18" nodeType="afterGroup">
                            <p:stCondLst>
                              <p:cond delay="2250"/>
                            </p:stCondLst>
                            <p:childTnLst>
                              <p:par>
                                <p:cTn fill="hold" id="19" nodeType="afterEffect" presetClass="entr" presetID="2" presetSubtype="8">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1000" fill="hold" id="21"/>
                                        <p:tgtEl>
                                          <p:spTgt spid="7"/>
                                        </p:tgtEl>
                                        <p:attrNameLst>
                                          <p:attrName>ppt_x</p:attrName>
                                        </p:attrNameLst>
                                      </p:cBhvr>
                                      <p:tavLst>
                                        <p:tav tm="0">
                                          <p:val>
                                            <p:strVal val="0-#ppt_w/2"/>
                                          </p:val>
                                        </p:tav>
                                        <p:tav tm="100000">
                                          <p:val>
                                            <p:strVal val="#ppt_x"/>
                                          </p:val>
                                        </p:tav>
                                      </p:tavLst>
                                    </p:anim>
                                    <p:anim calcmode="lin" valueType="num">
                                      <p:cBhvr additive="base">
                                        <p:cTn dur="1000" fill="hold" id="22"/>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400">
                <a:solidFill>
                  <a:srgbClr val="FFFFFF"/>
                </a:solidFill>
                <a:latin charset="-122" panose="02010600010101010101" pitchFamily="2" typeface="方正正大黑简体"/>
                <a:ea charset="-122" panose="02010600010101010101" pitchFamily="2" typeface="方正正大黑简体"/>
              </a:rPr>
              <a:t>代表产生程序和环节</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9EBCF80F-3D30-4A67-B59A-0A0A604A2D8A}"/>
              </a:ext>
            </a:extLst>
          </p:cNvPr>
          <p:cNvSpPr/>
          <p:nvPr/>
        </p:nvSpPr>
        <p:spPr>
          <a:xfrm>
            <a:off x="1274180" y="1131087"/>
            <a:ext cx="10607801" cy="4903915"/>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C7A48E1C-A522-46DD-A87F-965DD7298C3B}"/>
              </a:ext>
            </a:extLst>
          </p:cNvPr>
          <p:cNvSpPr/>
          <p:nvPr/>
        </p:nvSpPr>
        <p:spPr>
          <a:xfrm>
            <a:off x="1732176" y="1458014"/>
            <a:ext cx="9691809" cy="4250060"/>
          </a:xfrm>
          <a:prstGeom prst="rect">
            <a:avLst/>
          </a:prstGeom>
          <a:solidFill>
            <a:schemeClr val="bg1"/>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a:extLst>
              <a:ext uri="{FF2B5EF4-FFF2-40B4-BE49-F238E27FC236}">
                <a16:creationId xmlns:a16="http://schemas.microsoft.com/office/drawing/2014/main" id="{17224113-CA8D-40E3-9C5B-A4A0005C60F0}"/>
              </a:ext>
            </a:extLst>
          </p:cNvPr>
          <p:cNvCxnSpPr/>
          <p:nvPr/>
        </p:nvCxnSpPr>
        <p:spPr>
          <a:xfrm>
            <a:off x="2466708" y="2289800"/>
            <a:ext cx="8325385" cy="0"/>
          </a:xfrm>
          <a:prstGeom prst="line">
            <a:avLst/>
          </a:prstGeom>
          <a:ln w="19050">
            <a:solidFill>
              <a:srgbClr val="CB0828"/>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椭圆 6">
            <a:extLst>
              <a:ext uri="{FF2B5EF4-FFF2-40B4-BE49-F238E27FC236}">
                <a16:creationId xmlns:a16="http://schemas.microsoft.com/office/drawing/2014/main" id="{CCD70F12-3FCC-453B-9716-6CCD59E35E17}"/>
              </a:ext>
            </a:extLst>
          </p:cNvPr>
          <p:cNvSpPr/>
          <p:nvPr/>
        </p:nvSpPr>
        <p:spPr>
          <a:xfrm>
            <a:off x="2923150" y="2017425"/>
            <a:ext cx="544749" cy="544749"/>
          </a:xfrm>
          <a:prstGeom prst="ellips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
                <a:latin charset="-122" panose="020b0503020204020204" pitchFamily="34" typeface="微软雅黑"/>
                <a:ea charset="-122" panose="020b0503020204020204" pitchFamily="34" typeface="微软雅黑"/>
              </a:rPr>
              <a:t>01</a:t>
            </a:r>
          </a:p>
        </p:txBody>
      </p:sp>
      <p:sp>
        <p:nvSpPr>
          <p:cNvPr id="8" name="椭圆 7">
            <a:extLst>
              <a:ext uri="{FF2B5EF4-FFF2-40B4-BE49-F238E27FC236}">
                <a16:creationId xmlns:a16="http://schemas.microsoft.com/office/drawing/2014/main" id="{F299913A-850A-4451-9519-D18F288DD897}"/>
              </a:ext>
            </a:extLst>
          </p:cNvPr>
          <p:cNvSpPr/>
          <p:nvPr/>
        </p:nvSpPr>
        <p:spPr>
          <a:xfrm>
            <a:off x="4640088" y="2017425"/>
            <a:ext cx="544749" cy="544749"/>
          </a:xfrm>
          <a:prstGeom prst="ellips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
                <a:latin charset="-122" panose="020b0503020204020204" pitchFamily="34" typeface="微软雅黑"/>
                <a:ea charset="-122" panose="020b0503020204020204" pitchFamily="34" typeface="微软雅黑"/>
              </a:rPr>
              <a:t>02</a:t>
            </a:r>
          </a:p>
        </p:txBody>
      </p:sp>
      <p:sp>
        <p:nvSpPr>
          <p:cNvPr id="9" name="椭圆 8">
            <a:extLst>
              <a:ext uri="{FF2B5EF4-FFF2-40B4-BE49-F238E27FC236}">
                <a16:creationId xmlns:a16="http://schemas.microsoft.com/office/drawing/2014/main" id="{B48A5C4E-5033-4E3B-8BEA-B7C3085C10C1}"/>
              </a:ext>
            </a:extLst>
          </p:cNvPr>
          <p:cNvSpPr/>
          <p:nvPr/>
        </p:nvSpPr>
        <p:spPr>
          <a:xfrm>
            <a:off x="6357026" y="2017425"/>
            <a:ext cx="544749" cy="544749"/>
          </a:xfrm>
          <a:prstGeom prst="ellips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
                <a:latin charset="-122" panose="020b0503020204020204" pitchFamily="34" typeface="微软雅黑"/>
                <a:ea charset="-122" panose="020b0503020204020204" pitchFamily="34" typeface="微软雅黑"/>
              </a:rPr>
              <a:t>03</a:t>
            </a:r>
          </a:p>
        </p:txBody>
      </p:sp>
      <p:sp>
        <p:nvSpPr>
          <p:cNvPr id="10" name="椭圆 9">
            <a:extLst>
              <a:ext uri="{FF2B5EF4-FFF2-40B4-BE49-F238E27FC236}">
                <a16:creationId xmlns:a16="http://schemas.microsoft.com/office/drawing/2014/main" id="{76CA3EC6-C8CC-43A6-B9CB-4292C44B3085}"/>
              </a:ext>
            </a:extLst>
          </p:cNvPr>
          <p:cNvSpPr/>
          <p:nvPr/>
        </p:nvSpPr>
        <p:spPr>
          <a:xfrm>
            <a:off x="8073964" y="2017425"/>
            <a:ext cx="544749" cy="544749"/>
          </a:xfrm>
          <a:prstGeom prst="ellips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
                <a:latin charset="-122" panose="020b0503020204020204" pitchFamily="34" typeface="微软雅黑"/>
                <a:ea charset="-122" panose="020b0503020204020204" pitchFamily="34" typeface="微软雅黑"/>
              </a:rPr>
              <a:t>04</a:t>
            </a:r>
          </a:p>
        </p:txBody>
      </p:sp>
      <p:sp>
        <p:nvSpPr>
          <p:cNvPr id="11" name="椭圆 10">
            <a:extLst>
              <a:ext uri="{FF2B5EF4-FFF2-40B4-BE49-F238E27FC236}">
                <a16:creationId xmlns:a16="http://schemas.microsoft.com/office/drawing/2014/main" id="{F600935A-1DA6-4ADE-B51C-261364D24C50}"/>
              </a:ext>
            </a:extLst>
          </p:cNvPr>
          <p:cNvSpPr/>
          <p:nvPr/>
        </p:nvSpPr>
        <p:spPr>
          <a:xfrm>
            <a:off x="9790902" y="2017425"/>
            <a:ext cx="544749" cy="544749"/>
          </a:xfrm>
          <a:prstGeom prst="ellips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
                <a:latin charset="-122" panose="020b0503020204020204" pitchFamily="34" typeface="微软雅黑"/>
                <a:ea charset="-122" panose="020b0503020204020204" pitchFamily="34" typeface="微软雅黑"/>
              </a:rPr>
              <a:t>05</a:t>
            </a:r>
          </a:p>
        </p:txBody>
      </p:sp>
      <p:sp>
        <p:nvSpPr>
          <p:cNvPr id="12" name="文本框 11">
            <a:extLst>
              <a:ext uri="{FF2B5EF4-FFF2-40B4-BE49-F238E27FC236}">
                <a16:creationId xmlns:a16="http://schemas.microsoft.com/office/drawing/2014/main" id="{064498F0-D81D-4FFB-962F-213234C3CFA2}"/>
              </a:ext>
            </a:extLst>
          </p:cNvPr>
          <p:cNvSpPr txBox="1"/>
          <p:nvPr/>
        </p:nvSpPr>
        <p:spPr>
          <a:xfrm>
            <a:off x="2904173" y="2704150"/>
            <a:ext cx="548640" cy="2110902"/>
          </a:xfrm>
          <a:prstGeom prst="rect">
            <a:avLst/>
          </a:prstGeom>
          <a:noFill/>
        </p:spPr>
        <p:txBody>
          <a:bodyPr rtlCol="0" vert="eaVert" wrap="square">
            <a:spAutoFit/>
          </a:bodyPr>
          <a:lstStyle/>
          <a:p>
            <a:r>
              <a:rPr altLang="en-US" lang="zh-CN" spc="600" sz="2400">
                <a:latin charset="-122" panose="020b0503020204020204" pitchFamily="34" typeface="微软雅黑"/>
                <a:ea charset="-122" panose="020b0503020204020204" pitchFamily="34" typeface="微软雅黑"/>
              </a:rPr>
              <a:t>推荐提名</a:t>
            </a:r>
          </a:p>
        </p:txBody>
      </p:sp>
      <p:sp>
        <p:nvSpPr>
          <p:cNvPr id="13" name="文本框 12">
            <a:extLst>
              <a:ext uri="{FF2B5EF4-FFF2-40B4-BE49-F238E27FC236}">
                <a16:creationId xmlns:a16="http://schemas.microsoft.com/office/drawing/2014/main" id="{17A057B6-8C69-4FB7-BEAD-F7EC24F47048}"/>
              </a:ext>
            </a:extLst>
          </p:cNvPr>
          <p:cNvSpPr txBox="1"/>
          <p:nvPr/>
        </p:nvSpPr>
        <p:spPr>
          <a:xfrm>
            <a:off x="4628407" y="2704150"/>
            <a:ext cx="548640" cy="2110902"/>
          </a:xfrm>
          <a:prstGeom prst="rect">
            <a:avLst/>
          </a:prstGeom>
          <a:noFill/>
        </p:spPr>
        <p:txBody>
          <a:bodyPr rtlCol="0" vert="eaVert" wrap="square">
            <a:spAutoFit/>
          </a:bodyPr>
          <a:lstStyle/>
          <a:p>
            <a:r>
              <a:rPr altLang="en-US" lang="zh-CN" spc="600" sz="2400">
                <a:latin charset="-122" panose="020b0503020204020204" pitchFamily="34" typeface="微软雅黑"/>
                <a:ea charset="-122" panose="020b0503020204020204" pitchFamily="34" typeface="微软雅黑"/>
              </a:rPr>
              <a:t>组织考察</a:t>
            </a:r>
          </a:p>
        </p:txBody>
      </p:sp>
      <p:sp>
        <p:nvSpPr>
          <p:cNvPr id="14" name="文本框 13">
            <a:extLst>
              <a:ext uri="{FF2B5EF4-FFF2-40B4-BE49-F238E27FC236}">
                <a16:creationId xmlns:a16="http://schemas.microsoft.com/office/drawing/2014/main" id="{EF902750-6960-412C-ACF7-A282918E5E42}"/>
              </a:ext>
            </a:extLst>
          </p:cNvPr>
          <p:cNvSpPr txBox="1"/>
          <p:nvPr/>
        </p:nvSpPr>
        <p:spPr>
          <a:xfrm>
            <a:off x="6352641" y="2704149"/>
            <a:ext cx="548640" cy="2444515"/>
          </a:xfrm>
          <a:prstGeom prst="rect">
            <a:avLst/>
          </a:prstGeom>
          <a:noFill/>
        </p:spPr>
        <p:txBody>
          <a:bodyPr rtlCol="0" vert="eaVert" wrap="square">
            <a:spAutoFit/>
          </a:bodyPr>
          <a:lstStyle/>
          <a:p>
            <a:r>
              <a:rPr altLang="en-US" lang="zh-CN" spc="600" sz="2400">
                <a:latin charset="-122" panose="020b0503020204020204" pitchFamily="34" typeface="微软雅黑"/>
                <a:ea charset="-122" panose="020b0503020204020204" pitchFamily="34" typeface="微软雅黑"/>
              </a:rPr>
              <a:t>确定初步人选</a:t>
            </a:r>
          </a:p>
        </p:txBody>
      </p:sp>
      <p:sp>
        <p:nvSpPr>
          <p:cNvPr id="15" name="文本框 14">
            <a:extLst>
              <a:ext uri="{FF2B5EF4-FFF2-40B4-BE49-F238E27FC236}">
                <a16:creationId xmlns:a16="http://schemas.microsoft.com/office/drawing/2014/main" id="{8733AB64-D8EB-4166-890B-C5A6B1BC0139}"/>
              </a:ext>
            </a:extLst>
          </p:cNvPr>
          <p:cNvSpPr txBox="1"/>
          <p:nvPr/>
        </p:nvSpPr>
        <p:spPr>
          <a:xfrm>
            <a:off x="8076876" y="2704149"/>
            <a:ext cx="548640" cy="2444515"/>
          </a:xfrm>
          <a:prstGeom prst="rect">
            <a:avLst/>
          </a:prstGeom>
          <a:noFill/>
        </p:spPr>
        <p:txBody>
          <a:bodyPr rtlCol="0" vert="eaVert" wrap="square">
            <a:spAutoFit/>
          </a:bodyPr>
          <a:lstStyle/>
          <a:p>
            <a:r>
              <a:rPr altLang="en-US" lang="zh-CN" spc="600" sz="2400">
                <a:latin charset="-122" panose="020b0503020204020204" pitchFamily="34" typeface="微软雅黑"/>
                <a:ea charset="-122" panose="020b0503020204020204" pitchFamily="34" typeface="微软雅黑"/>
              </a:rPr>
              <a:t>确定预备人选</a:t>
            </a:r>
          </a:p>
        </p:txBody>
      </p:sp>
      <p:sp>
        <p:nvSpPr>
          <p:cNvPr id="16" name="文本框 15">
            <a:extLst>
              <a:ext uri="{FF2B5EF4-FFF2-40B4-BE49-F238E27FC236}">
                <a16:creationId xmlns:a16="http://schemas.microsoft.com/office/drawing/2014/main" id="{99759E89-5095-4B50-9D16-7DBCBA1B8BAF}"/>
              </a:ext>
            </a:extLst>
          </p:cNvPr>
          <p:cNvSpPr txBox="1"/>
          <p:nvPr/>
        </p:nvSpPr>
        <p:spPr>
          <a:xfrm>
            <a:off x="9801108" y="2704150"/>
            <a:ext cx="548640" cy="2110902"/>
          </a:xfrm>
          <a:prstGeom prst="rect">
            <a:avLst/>
          </a:prstGeom>
          <a:noFill/>
        </p:spPr>
        <p:txBody>
          <a:bodyPr rtlCol="0" vert="eaVert" wrap="square">
            <a:spAutoFit/>
          </a:bodyPr>
          <a:lstStyle/>
          <a:p>
            <a:r>
              <a:rPr altLang="en-US" lang="zh-CN" spc="600" sz="2400">
                <a:latin charset="-122" panose="020b0503020204020204" pitchFamily="34" typeface="微软雅黑"/>
                <a:ea charset="-122" panose="020b0503020204020204" pitchFamily="34" typeface="微软雅黑"/>
              </a:rPr>
              <a:t>会议选举</a:t>
            </a:r>
          </a:p>
        </p:txBody>
      </p:sp>
    </p:spTree>
    <p:extLst>
      <p:ext uri="{BB962C8B-B14F-4D97-AF65-F5344CB8AC3E}">
        <p14:creationId val="5831681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750" fill="hold" id="7"/>
                                        <p:tgtEl>
                                          <p:spTgt spid="4"/>
                                        </p:tgtEl>
                                        <p:attrNameLst>
                                          <p:attrName>ppt_w</p:attrName>
                                        </p:attrNameLst>
                                      </p:cBhvr>
                                      <p:tavLst>
                                        <p:tav tm="0">
                                          <p:val>
                                            <p:fltVal val="0"/>
                                          </p:val>
                                        </p:tav>
                                        <p:tav tm="100000">
                                          <p:val>
                                            <p:strVal val="#ppt_w"/>
                                          </p:val>
                                        </p:tav>
                                      </p:tavLst>
                                    </p:anim>
                                    <p:anim calcmode="lin" valueType="num">
                                      <p:cBhvr>
                                        <p:cTn dur="750" fill="hold" id="8"/>
                                        <p:tgtEl>
                                          <p:spTgt spid="4"/>
                                        </p:tgtEl>
                                        <p:attrNameLst>
                                          <p:attrName>ppt_h</p:attrName>
                                        </p:attrNameLst>
                                      </p:cBhvr>
                                      <p:tavLst>
                                        <p:tav tm="0">
                                          <p:val>
                                            <p:fltVal val="0"/>
                                          </p:val>
                                        </p:tav>
                                        <p:tav tm="100000">
                                          <p:val>
                                            <p:strVal val="#ppt_h"/>
                                          </p:val>
                                        </p:tav>
                                      </p:tavLst>
                                    </p:anim>
                                    <p:animEffect filter="fade" transition="in">
                                      <p:cBhvr>
                                        <p:cTn dur="750" id="9"/>
                                        <p:tgtEl>
                                          <p:spTgt spid="4"/>
                                        </p:tgtEl>
                                      </p:cBhvr>
                                    </p:animEffect>
                                  </p:childTnLst>
                                </p:cTn>
                              </p:par>
                            </p:childTnLst>
                          </p:cTn>
                        </p:par>
                        <p:par>
                          <p:cTn fill="hold" id="10" nodeType="afterGroup">
                            <p:stCondLst>
                              <p:cond delay="750"/>
                            </p:stCondLst>
                            <p:childTnLst>
                              <p:par>
                                <p:cTn fill="hold" grpId="0" id="11" nodeType="afterEffect" presetClass="entr" presetID="16" presetSubtype="37">
                                  <p:stCondLst>
                                    <p:cond delay="0"/>
                                  </p:stCondLst>
                                  <p:childTnLst>
                                    <p:set>
                                      <p:cBhvr>
                                        <p:cTn dur="1" fill="hold" id="12">
                                          <p:stCondLst>
                                            <p:cond delay="0"/>
                                          </p:stCondLst>
                                        </p:cTn>
                                        <p:tgtEl>
                                          <p:spTgt spid="5"/>
                                        </p:tgtEl>
                                        <p:attrNameLst>
                                          <p:attrName>style.visibility</p:attrName>
                                        </p:attrNameLst>
                                      </p:cBhvr>
                                      <p:to>
                                        <p:strVal val="visible"/>
                                      </p:to>
                                    </p:set>
                                    <p:animEffect filter="barn(outVertical)" transition="in">
                                      <p:cBhvr>
                                        <p:cTn dur="500" id="13"/>
                                        <p:tgtEl>
                                          <p:spTgt spid="5"/>
                                        </p:tgtEl>
                                      </p:cBhvr>
                                    </p:animEffect>
                                  </p:childTnLst>
                                </p:cTn>
                              </p:par>
                            </p:childTnLst>
                          </p:cTn>
                        </p:par>
                        <p:par>
                          <p:cTn fill="hold" id="14" nodeType="afterGroup">
                            <p:stCondLst>
                              <p:cond delay="1250"/>
                            </p:stCondLst>
                            <p:childTnLst>
                              <p:par>
                                <p:cTn fill="hold" id="15" nodeType="afterEffect" presetClass="entr" presetID="22" presetSubtype="8">
                                  <p:stCondLst>
                                    <p:cond delay="0"/>
                                  </p:stCondLst>
                                  <p:childTnLst>
                                    <p:set>
                                      <p:cBhvr>
                                        <p:cTn dur="1" fill="hold" id="16">
                                          <p:stCondLst>
                                            <p:cond delay="0"/>
                                          </p:stCondLst>
                                        </p:cTn>
                                        <p:tgtEl>
                                          <p:spTgt spid="6"/>
                                        </p:tgtEl>
                                        <p:attrNameLst>
                                          <p:attrName>style.visibility</p:attrName>
                                        </p:attrNameLst>
                                      </p:cBhvr>
                                      <p:to>
                                        <p:strVal val="visible"/>
                                      </p:to>
                                    </p:set>
                                    <p:animEffect filter="wipe(left)" transition="in">
                                      <p:cBhvr>
                                        <p:cTn dur="750" id="17"/>
                                        <p:tgtEl>
                                          <p:spTgt spid="6"/>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500" id="21"/>
                                        <p:tgtEl>
                                          <p:spTgt spid="7"/>
                                        </p:tgtEl>
                                      </p:cBhvr>
                                    </p:animEffect>
                                  </p:childTnLst>
                                </p:cTn>
                              </p:par>
                            </p:childTnLst>
                          </p:cTn>
                        </p:par>
                        <p:par>
                          <p:cTn fill="hold" id="22" nodeType="afterGroup">
                            <p:stCondLst>
                              <p:cond delay="2500"/>
                            </p:stCondLst>
                            <p:childTnLst>
                              <p:par>
                                <p:cTn fill="hold" grpId="0" id="23" nodeType="afterEffect" presetClass="entr" presetID="47"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anim calcmode="lin" valueType="num">
                                      <p:cBhvr>
                                        <p:cTn dur="500" fill="hold" id="26"/>
                                        <p:tgtEl>
                                          <p:spTgt spid="12"/>
                                        </p:tgtEl>
                                        <p:attrNameLst>
                                          <p:attrName>ppt_x</p:attrName>
                                        </p:attrNameLst>
                                      </p:cBhvr>
                                      <p:tavLst>
                                        <p:tav tm="0">
                                          <p:val>
                                            <p:strVal val="#ppt_x"/>
                                          </p:val>
                                        </p:tav>
                                        <p:tav tm="100000">
                                          <p:val>
                                            <p:strVal val="#ppt_x"/>
                                          </p:val>
                                        </p:tav>
                                      </p:tavLst>
                                    </p:anim>
                                    <p:anim calcmode="lin" valueType="num">
                                      <p:cBhvr>
                                        <p:cTn dur="500" fill="hold" id="27"/>
                                        <p:tgtEl>
                                          <p:spTgt spid="12"/>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childTnLst>
                          </p:cTn>
                        </p:par>
                        <p:par>
                          <p:cTn fill="hold" id="32" nodeType="afterGroup">
                            <p:stCondLst>
                              <p:cond delay="3500"/>
                            </p:stCondLst>
                            <p:childTnLst>
                              <p:par>
                                <p:cTn fill="hold" grpId="0" id="33" nodeType="afterEffect" presetClass="entr" presetID="47" presetSubtype="0">
                                  <p:stCondLst>
                                    <p:cond delay="0"/>
                                  </p:stCondLst>
                                  <p:childTnLst>
                                    <p:set>
                                      <p:cBhvr>
                                        <p:cTn dur="1" fill="hold" id="34">
                                          <p:stCondLst>
                                            <p:cond delay="0"/>
                                          </p:stCondLst>
                                        </p:cTn>
                                        <p:tgtEl>
                                          <p:spTgt spid="13"/>
                                        </p:tgtEl>
                                        <p:attrNameLst>
                                          <p:attrName>style.visibility</p:attrName>
                                        </p:attrNameLst>
                                      </p:cBhvr>
                                      <p:to>
                                        <p:strVal val="visible"/>
                                      </p:to>
                                    </p:set>
                                    <p:animEffect filter="fade" transition="in">
                                      <p:cBhvr>
                                        <p:cTn dur="500" id="35"/>
                                        <p:tgtEl>
                                          <p:spTgt spid="13"/>
                                        </p:tgtEl>
                                      </p:cBhvr>
                                    </p:animEffect>
                                    <p:anim calcmode="lin" valueType="num">
                                      <p:cBhvr>
                                        <p:cTn dur="500" fill="hold" id="36"/>
                                        <p:tgtEl>
                                          <p:spTgt spid="13"/>
                                        </p:tgtEl>
                                        <p:attrNameLst>
                                          <p:attrName>ppt_x</p:attrName>
                                        </p:attrNameLst>
                                      </p:cBhvr>
                                      <p:tavLst>
                                        <p:tav tm="0">
                                          <p:val>
                                            <p:strVal val="#ppt_x"/>
                                          </p:val>
                                        </p:tav>
                                        <p:tav tm="100000">
                                          <p:val>
                                            <p:strVal val="#ppt_x"/>
                                          </p:val>
                                        </p:tav>
                                      </p:tavLst>
                                    </p:anim>
                                    <p:anim calcmode="lin" valueType="num">
                                      <p:cBhvr>
                                        <p:cTn dur="500" fill="hold" id="37"/>
                                        <p:tgtEl>
                                          <p:spTgt spid="13"/>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4000"/>
                            </p:stCondLst>
                            <p:childTnLst>
                              <p:par>
                                <p:cTn fill="hold" grpId="0" id="39" nodeType="afterEffect" presetClass="entr" presetID="10" presetSubtype="0">
                                  <p:stCondLst>
                                    <p:cond delay="0"/>
                                  </p:stCondLst>
                                  <p:childTnLst>
                                    <p:set>
                                      <p:cBhvr>
                                        <p:cTn dur="1" fill="hold" id="40">
                                          <p:stCondLst>
                                            <p:cond delay="0"/>
                                          </p:stCondLst>
                                        </p:cTn>
                                        <p:tgtEl>
                                          <p:spTgt spid="9"/>
                                        </p:tgtEl>
                                        <p:attrNameLst>
                                          <p:attrName>style.visibility</p:attrName>
                                        </p:attrNameLst>
                                      </p:cBhvr>
                                      <p:to>
                                        <p:strVal val="visible"/>
                                      </p:to>
                                    </p:set>
                                    <p:animEffect filter="fade" transition="in">
                                      <p:cBhvr>
                                        <p:cTn dur="500" id="41"/>
                                        <p:tgtEl>
                                          <p:spTgt spid="9"/>
                                        </p:tgtEl>
                                      </p:cBhvr>
                                    </p:animEffect>
                                  </p:childTnLst>
                                </p:cTn>
                              </p:par>
                            </p:childTnLst>
                          </p:cTn>
                        </p:par>
                        <p:par>
                          <p:cTn fill="hold" id="42" nodeType="afterGroup">
                            <p:stCondLst>
                              <p:cond delay="4500"/>
                            </p:stCondLst>
                            <p:childTnLst>
                              <p:par>
                                <p:cTn fill="hold" grpId="0" id="43" nodeType="afterEffect" presetClass="entr" presetID="47" presetSubtype="0">
                                  <p:stCondLst>
                                    <p:cond delay="0"/>
                                  </p:stCondLst>
                                  <p:childTnLst>
                                    <p:set>
                                      <p:cBhvr>
                                        <p:cTn dur="1" fill="hold" id="44">
                                          <p:stCondLst>
                                            <p:cond delay="0"/>
                                          </p:stCondLst>
                                        </p:cTn>
                                        <p:tgtEl>
                                          <p:spTgt spid="14"/>
                                        </p:tgtEl>
                                        <p:attrNameLst>
                                          <p:attrName>style.visibility</p:attrName>
                                        </p:attrNameLst>
                                      </p:cBhvr>
                                      <p:to>
                                        <p:strVal val="visible"/>
                                      </p:to>
                                    </p:set>
                                    <p:animEffect filter="fade" transition="in">
                                      <p:cBhvr>
                                        <p:cTn dur="500" id="45"/>
                                        <p:tgtEl>
                                          <p:spTgt spid="14"/>
                                        </p:tgtEl>
                                      </p:cBhvr>
                                    </p:animEffect>
                                    <p:anim calcmode="lin" valueType="num">
                                      <p:cBhvr>
                                        <p:cTn dur="500" fill="hold" id="46"/>
                                        <p:tgtEl>
                                          <p:spTgt spid="14"/>
                                        </p:tgtEl>
                                        <p:attrNameLst>
                                          <p:attrName>ppt_x</p:attrName>
                                        </p:attrNameLst>
                                      </p:cBhvr>
                                      <p:tavLst>
                                        <p:tav tm="0">
                                          <p:val>
                                            <p:strVal val="#ppt_x"/>
                                          </p:val>
                                        </p:tav>
                                        <p:tav tm="100000">
                                          <p:val>
                                            <p:strVal val="#ppt_x"/>
                                          </p:val>
                                        </p:tav>
                                      </p:tavLst>
                                    </p:anim>
                                    <p:anim calcmode="lin" valueType="num">
                                      <p:cBhvr>
                                        <p:cTn dur="500" fill="hold" id="47"/>
                                        <p:tgtEl>
                                          <p:spTgt spid="14"/>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5000"/>
                            </p:stCondLst>
                            <p:childTnLst>
                              <p:par>
                                <p:cTn fill="hold" grpId="0" id="49" nodeType="afterEffect" presetClass="entr" presetID="10" presetSubtype="0">
                                  <p:stCondLst>
                                    <p:cond delay="0"/>
                                  </p:stCondLst>
                                  <p:childTnLst>
                                    <p:set>
                                      <p:cBhvr>
                                        <p:cTn dur="1" fill="hold" id="50">
                                          <p:stCondLst>
                                            <p:cond delay="0"/>
                                          </p:stCondLst>
                                        </p:cTn>
                                        <p:tgtEl>
                                          <p:spTgt spid="10"/>
                                        </p:tgtEl>
                                        <p:attrNameLst>
                                          <p:attrName>style.visibility</p:attrName>
                                        </p:attrNameLst>
                                      </p:cBhvr>
                                      <p:to>
                                        <p:strVal val="visible"/>
                                      </p:to>
                                    </p:set>
                                    <p:animEffect filter="fade" transition="in">
                                      <p:cBhvr>
                                        <p:cTn dur="500" id="51"/>
                                        <p:tgtEl>
                                          <p:spTgt spid="10"/>
                                        </p:tgtEl>
                                      </p:cBhvr>
                                    </p:animEffect>
                                  </p:childTnLst>
                                </p:cTn>
                              </p:par>
                            </p:childTnLst>
                          </p:cTn>
                        </p:par>
                        <p:par>
                          <p:cTn fill="hold" id="52" nodeType="afterGroup">
                            <p:stCondLst>
                              <p:cond delay="5500"/>
                            </p:stCondLst>
                            <p:childTnLst>
                              <p:par>
                                <p:cTn fill="hold" grpId="0" id="53" nodeType="afterEffect" presetClass="entr" presetID="47" presetSubtype="0">
                                  <p:stCondLst>
                                    <p:cond delay="0"/>
                                  </p:stCondLst>
                                  <p:childTnLst>
                                    <p:set>
                                      <p:cBhvr>
                                        <p:cTn dur="1" fill="hold" id="54">
                                          <p:stCondLst>
                                            <p:cond delay="0"/>
                                          </p:stCondLst>
                                        </p:cTn>
                                        <p:tgtEl>
                                          <p:spTgt spid="15"/>
                                        </p:tgtEl>
                                        <p:attrNameLst>
                                          <p:attrName>style.visibility</p:attrName>
                                        </p:attrNameLst>
                                      </p:cBhvr>
                                      <p:to>
                                        <p:strVal val="visible"/>
                                      </p:to>
                                    </p:set>
                                    <p:animEffect filter="fade" transition="in">
                                      <p:cBhvr>
                                        <p:cTn dur="500" id="55"/>
                                        <p:tgtEl>
                                          <p:spTgt spid="15"/>
                                        </p:tgtEl>
                                      </p:cBhvr>
                                    </p:animEffect>
                                    <p:anim calcmode="lin" valueType="num">
                                      <p:cBhvr>
                                        <p:cTn dur="500" fill="hold" id="56"/>
                                        <p:tgtEl>
                                          <p:spTgt spid="15"/>
                                        </p:tgtEl>
                                        <p:attrNameLst>
                                          <p:attrName>ppt_x</p:attrName>
                                        </p:attrNameLst>
                                      </p:cBhvr>
                                      <p:tavLst>
                                        <p:tav tm="0">
                                          <p:val>
                                            <p:strVal val="#ppt_x"/>
                                          </p:val>
                                        </p:tav>
                                        <p:tav tm="100000">
                                          <p:val>
                                            <p:strVal val="#ppt_x"/>
                                          </p:val>
                                        </p:tav>
                                      </p:tavLst>
                                    </p:anim>
                                    <p:anim calcmode="lin" valueType="num">
                                      <p:cBhvr>
                                        <p:cTn dur="500" fill="hold" id="57"/>
                                        <p:tgtEl>
                                          <p:spTgt spid="15"/>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6000"/>
                            </p:stCondLst>
                            <p:childTnLst>
                              <p:par>
                                <p:cTn fill="hold" grpId="0" id="59" nodeType="afterEffect" presetClass="entr" presetID="10" presetSubtype="0">
                                  <p:stCondLst>
                                    <p:cond delay="0"/>
                                  </p:stCondLst>
                                  <p:childTnLst>
                                    <p:set>
                                      <p:cBhvr>
                                        <p:cTn dur="1" fill="hold" id="60">
                                          <p:stCondLst>
                                            <p:cond delay="0"/>
                                          </p:stCondLst>
                                        </p:cTn>
                                        <p:tgtEl>
                                          <p:spTgt spid="11"/>
                                        </p:tgtEl>
                                        <p:attrNameLst>
                                          <p:attrName>style.visibility</p:attrName>
                                        </p:attrNameLst>
                                      </p:cBhvr>
                                      <p:to>
                                        <p:strVal val="visible"/>
                                      </p:to>
                                    </p:set>
                                    <p:animEffect filter="fade" transition="in">
                                      <p:cBhvr>
                                        <p:cTn dur="500" id="61"/>
                                        <p:tgtEl>
                                          <p:spTgt spid="11"/>
                                        </p:tgtEl>
                                      </p:cBhvr>
                                    </p:animEffect>
                                  </p:childTnLst>
                                </p:cTn>
                              </p:par>
                            </p:childTnLst>
                          </p:cTn>
                        </p:par>
                        <p:par>
                          <p:cTn fill="hold" id="62" nodeType="afterGroup">
                            <p:stCondLst>
                              <p:cond delay="6500"/>
                            </p:stCondLst>
                            <p:childTnLst>
                              <p:par>
                                <p:cTn fill="hold" grpId="0" id="63" nodeType="afterEffect" presetClass="entr" presetID="47" presetSubtype="0">
                                  <p:stCondLst>
                                    <p:cond delay="0"/>
                                  </p:stCondLst>
                                  <p:childTnLst>
                                    <p:set>
                                      <p:cBhvr>
                                        <p:cTn dur="1" fill="hold" id="64">
                                          <p:stCondLst>
                                            <p:cond delay="0"/>
                                          </p:stCondLst>
                                        </p:cTn>
                                        <p:tgtEl>
                                          <p:spTgt spid="16"/>
                                        </p:tgtEl>
                                        <p:attrNameLst>
                                          <p:attrName>style.visibility</p:attrName>
                                        </p:attrNameLst>
                                      </p:cBhvr>
                                      <p:to>
                                        <p:strVal val="visible"/>
                                      </p:to>
                                    </p:set>
                                    <p:animEffect filter="fade" transition="in">
                                      <p:cBhvr>
                                        <p:cTn dur="500" id="65"/>
                                        <p:tgtEl>
                                          <p:spTgt spid="16"/>
                                        </p:tgtEl>
                                      </p:cBhvr>
                                    </p:animEffect>
                                    <p:anim calcmode="lin" valueType="num">
                                      <p:cBhvr>
                                        <p:cTn dur="500" fill="hold" id="66"/>
                                        <p:tgtEl>
                                          <p:spTgt spid="16"/>
                                        </p:tgtEl>
                                        <p:attrNameLst>
                                          <p:attrName>ppt_x</p:attrName>
                                        </p:attrNameLst>
                                      </p:cBhvr>
                                      <p:tavLst>
                                        <p:tav tm="0">
                                          <p:val>
                                            <p:strVal val="#ppt_x"/>
                                          </p:val>
                                        </p:tav>
                                        <p:tav tm="100000">
                                          <p:val>
                                            <p:strVal val="#ppt_x"/>
                                          </p:val>
                                        </p:tav>
                                      </p:tavLst>
                                    </p:anim>
                                    <p:anim calcmode="lin" valueType="num">
                                      <p:cBhvr>
                                        <p:cTn dur="500" fill="hold" id="67"/>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8"/>
      <p:bldP grpId="0" spid="9"/>
      <p:bldP grpId="0" spid="10"/>
      <p:bldP grpId="0" spid="11"/>
      <p:bldP grpId="0" spid="12"/>
      <p:bldP grpId="0" spid="13"/>
      <p:bldP grpId="0" spid="14"/>
      <p:bldP grpId="0" spid="15"/>
      <p:bldP grpId="0" spid="1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10">
            <a:lum/>
          </a:blip>
          <a:stretch>
            <a:fillRect/>
          </a:stretch>
        </a:blipFill>
        <a:effectLst/>
      </p:bgPr>
    </p:bg>
    <p:spTree>
      <p:nvGrpSpPr>
        <p:cNvPr id="1" name=""/>
        <p:cNvGrpSpPr/>
        <p:nvPr/>
      </p:nvGrpSpPr>
      <p:grpSpPr>
        <a:xfrm>
          <a:off x="0" y="0"/>
          <a:ext cx="0" cy="0"/>
        </a:xfrm>
      </p:grpSpPr>
      <p:sp>
        <p:nvSpPr>
          <p:cNvPr id="9" name="PA_库_矩形 6">
            <a:extLst>
              <a:ext uri="{FF2B5EF4-FFF2-40B4-BE49-F238E27FC236}">
                <a16:creationId xmlns:a16="http://schemas.microsoft.com/office/drawing/2014/main" id="{0B631F67-DA6A-4469-A2C0-B890A2F0907A}"/>
              </a:ext>
            </a:extLst>
          </p:cNvPr>
          <p:cNvSpPr>
            <a:spLocks noChangeArrowheads="1"/>
          </p:cNvSpPr>
          <p:nvPr>
            <p:custDataLst>
              <p:tags r:id="rId3"/>
            </p:custDataLst>
          </p:nvPr>
        </p:nvSpPr>
        <p:spPr bwMode="auto">
          <a:xfrm>
            <a:off x="4414839" y="3075781"/>
            <a:ext cx="4622798" cy="1582737"/>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lIns="144000" rIns="14400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dist">
              <a:spcAft>
                <a:spcPts val="600"/>
              </a:spcAft>
            </a:pPr>
            <a:r>
              <a:rPr altLang="en-US" lang="zh-CN" sz="3600">
                <a:solidFill>
                  <a:srgbClr val="FFFFFF"/>
                </a:solidFill>
                <a:latin charset="-122" panose="02010600010101010101" pitchFamily="2" typeface="方正正大黑简体"/>
                <a:ea charset="-122" panose="02010600010101010101" pitchFamily="2" typeface="方正正大黑简体"/>
              </a:rPr>
              <a:t>学习7月26日习近平总书记讲话精神</a:t>
            </a:r>
          </a:p>
        </p:txBody>
      </p:sp>
      <p:sp>
        <p:nvSpPr>
          <p:cNvPr id="17" name="PA_库_任意多边形 4">
            <a:extLst>
              <a:ext uri="{FF2B5EF4-FFF2-40B4-BE49-F238E27FC236}">
                <a16:creationId xmlns:a16="http://schemas.microsoft.com/office/drawing/2014/main" id="{9827B2A7-C911-403F-9232-3A3149B21696}"/>
              </a:ext>
            </a:extLst>
          </p:cNvPr>
          <p:cNvSpPr/>
          <p:nvPr>
            <p:custDataLst>
              <p:tags r:id="rId4"/>
            </p:custDataLst>
          </p:nvPr>
        </p:nvSpPr>
        <p:spPr bwMode="auto">
          <a:xfrm>
            <a:off x="2941639" y="3253580"/>
            <a:ext cx="814387" cy="1573212"/>
          </a:xfrm>
          <a:custGeom>
            <a:gdLst>
              <a:gd fmla="*/ 155380 w 814858" name="connsiteX0"/>
              <a:gd fmla="*/ 0 h 1572706" name="connsiteY0"/>
              <a:gd fmla="*/ 814858 w 814858" name="connsiteX1"/>
              <a:gd fmla="*/ 0 h 1572706" name="connsiteY1"/>
              <a:gd fmla="*/ 814858 w 814858" name="connsiteX2"/>
              <a:gd fmla="*/ 1572706 h 1572706" name="connsiteY2"/>
              <a:gd fmla="*/ 0 w 814858" name="connsiteX3"/>
              <a:gd fmla="*/ 1572706 h 1572706" name="connsiteY3"/>
            </a:gdLst>
            <a:cxnLst>
              <a:cxn ang="0">
                <a:pos x="connsiteX0" y="connsiteY0"/>
              </a:cxn>
              <a:cxn ang="0">
                <a:pos x="connsiteX1" y="connsiteY1"/>
              </a:cxn>
              <a:cxn ang="0">
                <a:pos x="connsiteX2" y="connsiteY2"/>
              </a:cxn>
              <a:cxn ang="0">
                <a:pos x="connsiteX3" y="connsiteY3"/>
              </a:cxn>
            </a:cxnLst>
            <a:rect b="b" l="l" r="r" t="t"/>
            <a:pathLst>
              <a:path h="1572706" w="814858">
                <a:moveTo>
                  <a:pt x="155380" y="0"/>
                </a:moveTo>
                <a:lnTo>
                  <a:pt x="814858" y="0"/>
                </a:lnTo>
                <a:lnTo>
                  <a:pt x="814858" y="1572706"/>
                </a:lnTo>
                <a:lnTo>
                  <a:pt x="0" y="1572706"/>
                </a:lnTo>
                <a:close/>
              </a:path>
            </a:pathLst>
          </a:custGeom>
          <a:solidFill>
            <a:schemeClr val="accent1">
              <a:lumMod val="60000"/>
              <a:lumOff val="40000"/>
            </a:schemeClr>
          </a:solidFill>
          <a:ln>
            <a:noFill/>
          </a:ln>
        </p:spPr>
        <p:txBody>
          <a:bodyPr/>
          <a:lstStyle/>
          <a:p>
            <a:pPr>
              <a:defRPr/>
            </a:pPr>
            <a:endParaRPr altLang="en-US" lang="zh-CN"/>
          </a:p>
        </p:txBody>
      </p:sp>
      <p:sp>
        <p:nvSpPr>
          <p:cNvPr id="18" name="PA_库_任意多边形 5">
            <a:extLst>
              <a:ext uri="{FF2B5EF4-FFF2-40B4-BE49-F238E27FC236}">
                <a16:creationId xmlns:a16="http://schemas.microsoft.com/office/drawing/2014/main" id="{BDADEC4F-C7C7-400A-B3FE-BC56ACD24CE3}"/>
              </a:ext>
            </a:extLst>
          </p:cNvPr>
          <p:cNvSpPr/>
          <p:nvPr>
            <p:custDataLst>
              <p:tags r:id="rId5"/>
            </p:custDataLst>
          </p:nvPr>
        </p:nvSpPr>
        <p:spPr bwMode="auto">
          <a:xfrm>
            <a:off x="3756026" y="3075780"/>
            <a:ext cx="658813" cy="1751012"/>
          </a:xfrm>
          <a:custGeom>
            <a:gdLst>
              <a:gd fmla="*/ 659478 w 659478" name="connsiteX0"/>
              <a:gd fmla="*/ 0 h 1750466" name="connsiteY0"/>
              <a:gd fmla="*/ 659478 w 659478" name="connsiteX1"/>
              <a:gd fmla="*/ 1582205 h 1750466" name="connsiteY1"/>
              <a:gd fmla="*/ 10472 w 659478" name="connsiteX2"/>
              <a:gd fmla="*/ 1750466 h 1750466" name="connsiteY2"/>
              <a:gd fmla="*/ 0 w 659478" name="connsiteX3"/>
              <a:gd fmla="*/ 1750466 h 1750466" name="connsiteY3"/>
              <a:gd fmla="*/ 0 w 659478" name="connsiteX4"/>
              <a:gd fmla="*/ 177761 h 17504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50466" w="659478">
                <a:moveTo>
                  <a:pt x="659478" y="0"/>
                </a:moveTo>
                <a:lnTo>
                  <a:pt x="659478" y="1582205"/>
                </a:lnTo>
                <a:lnTo>
                  <a:pt x="10472" y="1750466"/>
                </a:lnTo>
                <a:lnTo>
                  <a:pt x="0" y="1750466"/>
                </a:lnTo>
                <a:lnTo>
                  <a:pt x="0" y="177761"/>
                </a:lnTo>
                <a:close/>
              </a:path>
            </a:pathLst>
          </a:custGeom>
          <a:solidFill>
            <a:schemeClr val="accent1">
              <a:lumMod val="75000"/>
            </a:schemeClr>
          </a:solidFill>
          <a:ln>
            <a:noFill/>
          </a:ln>
        </p:spPr>
        <p:txBody>
          <a:bodyPr/>
          <a:lstStyle/>
          <a:p>
            <a:pPr>
              <a:defRPr/>
            </a:pPr>
            <a:endParaRPr altLang="en-US" lang="zh-CN"/>
          </a:p>
        </p:txBody>
      </p:sp>
      <p:sp>
        <p:nvSpPr>
          <p:cNvPr id="19" name="PA_库_任意多边形 11">
            <a:extLst>
              <a:ext uri="{FF2B5EF4-FFF2-40B4-BE49-F238E27FC236}">
                <a16:creationId xmlns:a16="http://schemas.microsoft.com/office/drawing/2014/main" id="{50929E3C-B588-44AF-8AB1-3633EBD66D22}"/>
              </a:ext>
            </a:extLst>
          </p:cNvPr>
          <p:cNvSpPr/>
          <p:nvPr>
            <p:custDataLst>
              <p:tags r:id="rId6"/>
            </p:custDataLst>
          </p:nvPr>
        </p:nvSpPr>
        <p:spPr bwMode="auto">
          <a:xfrm>
            <a:off x="9037638" y="3075780"/>
            <a:ext cx="669925" cy="1751012"/>
          </a:xfrm>
          <a:custGeom>
            <a:gdLst>
              <a:gd fmla="*/ 0 w 494" name="T0"/>
              <a:gd fmla="*/ 0 h 1290" name="T1"/>
              <a:gd fmla="*/ 0 w 494" name="T2"/>
              <a:gd fmla="*/ 1166 h 1290" name="T3"/>
              <a:gd fmla="*/ 494 w 494" name="T4"/>
              <a:gd fmla="*/ 1290 h 1290" name="T5"/>
              <a:gd fmla="*/ 494 w 494" name="T6"/>
              <a:gd fmla="*/ 131 h 1290" name="T7"/>
              <a:gd fmla="*/ 0 w 494" name="T8"/>
              <a:gd fmla="*/ 0 h 1290" name="T9"/>
            </a:gdLst>
            <a:cxnLst>
              <a:cxn ang="0">
                <a:pos x="T0" y="T1"/>
              </a:cxn>
              <a:cxn ang="0">
                <a:pos x="T2" y="T3"/>
              </a:cxn>
              <a:cxn ang="0">
                <a:pos x="T4" y="T5"/>
              </a:cxn>
              <a:cxn ang="0">
                <a:pos x="T6" y="T7"/>
              </a:cxn>
              <a:cxn ang="0">
                <a:pos x="T8" y="T9"/>
              </a:cxn>
            </a:cxnLst>
            <a:rect b="b" l="0" r="r" t="0"/>
            <a:pathLst>
              <a:path h="1290" w="493">
                <a:moveTo>
                  <a:pt x="0" y="0"/>
                </a:moveTo>
                <a:lnTo>
                  <a:pt x="0" y="1166"/>
                </a:lnTo>
                <a:lnTo>
                  <a:pt x="494" y="1290"/>
                </a:lnTo>
                <a:lnTo>
                  <a:pt x="494" y="131"/>
                </a:lnTo>
                <a:lnTo>
                  <a:pt x="0" y="0"/>
                </a:lnTo>
                <a:close/>
              </a:path>
            </a:pathLst>
          </a:custGeom>
          <a:solidFill>
            <a:schemeClr val="accent1">
              <a:lumMod val="60000"/>
              <a:lumOff val="40000"/>
            </a:schemeClr>
          </a:solidFill>
          <a:ln>
            <a:noFill/>
          </a:ln>
        </p:spPr>
        <p:txBody>
          <a:bodyPr/>
          <a:lstStyle/>
          <a:p>
            <a:pPr>
              <a:defRPr/>
            </a:pPr>
            <a:endParaRPr altLang="en-US" lang="zh-CN"/>
          </a:p>
        </p:txBody>
      </p:sp>
      <p:sp>
        <p:nvSpPr>
          <p:cNvPr id="20" name="PA_库_矩形 12">
            <a:extLst>
              <a:ext uri="{FF2B5EF4-FFF2-40B4-BE49-F238E27FC236}">
                <a16:creationId xmlns:a16="http://schemas.microsoft.com/office/drawing/2014/main" id="{CF031B1F-2100-4C36-BDA4-C2A78A8B4ED0}"/>
              </a:ext>
            </a:extLst>
          </p:cNvPr>
          <p:cNvSpPr>
            <a:spLocks noChangeArrowheads="1"/>
          </p:cNvSpPr>
          <p:nvPr>
            <p:custDataLst>
              <p:tags r:id="rId7"/>
            </p:custDataLst>
          </p:nvPr>
        </p:nvSpPr>
        <p:spPr bwMode="auto">
          <a:xfrm>
            <a:off x="9707562" y="3253580"/>
            <a:ext cx="804862" cy="157321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21" name="PA_库_任意多边形 15">
            <a:extLst>
              <a:ext uri="{FF2B5EF4-FFF2-40B4-BE49-F238E27FC236}">
                <a16:creationId xmlns:a16="http://schemas.microsoft.com/office/drawing/2014/main" id="{0BF400D9-9BC7-400D-87C4-BC7D886F15D2}"/>
              </a:ext>
            </a:extLst>
          </p:cNvPr>
          <p:cNvSpPr/>
          <p:nvPr>
            <p:custDataLst>
              <p:tags r:id="rId8"/>
            </p:custDataLst>
          </p:nvPr>
        </p:nvSpPr>
        <p:spPr bwMode="auto">
          <a:xfrm>
            <a:off x="1709738" y="2478880"/>
            <a:ext cx="1458912" cy="2347912"/>
          </a:xfrm>
          <a:custGeom>
            <a:gdLst>
              <a:gd fmla="*/ 696136 w 1459020" name="connsiteX0"/>
              <a:gd fmla="*/ 136 h 2346644" name="connsiteY0"/>
              <a:gd fmla="*/ 705102 w 1459020" name="connsiteX1"/>
              <a:gd fmla="*/ 507 h 2346644" name="connsiteY1"/>
              <a:gd fmla="*/ 1457486 w 1459020" name="connsiteX2"/>
              <a:gd fmla="*/ 666040 h 2346644" name="connsiteY2"/>
              <a:gd fmla="*/ 1401340 w 1459020" name="connsiteX3"/>
              <a:gd fmla="*/ 2075500 h 2346644" name="connsiteY3"/>
              <a:gd fmla="*/ 1390539 w 1459020" name="connsiteX4"/>
              <a:gd fmla="*/ 2346644 h 2346644" name="connsiteY4"/>
              <a:gd fmla="*/ 166328 w 1459020" name="connsiteX5"/>
              <a:gd fmla="*/ 2346644 h 2346644" name="connsiteY5"/>
              <a:gd fmla="*/ 103078 w 1459020" name="connsiteX6"/>
              <a:gd fmla="*/ 2315060 h 2346644" name="connsiteY6"/>
              <a:gd fmla="*/ 9502 w 1459020" name="connsiteX7"/>
              <a:gd fmla="*/ 2169862 h 2346644" name="connsiteY7"/>
              <a:gd fmla="*/ 9502 w 1459020" name="connsiteX8"/>
              <a:gd fmla="*/ 1762046 h 2346644" name="connsiteY8"/>
              <a:gd fmla="*/ 199727 w 1459020" name="connsiteX9"/>
              <a:gd fmla="*/ 1249444 h 2346644" name="connsiteY9"/>
              <a:gd fmla="*/ 9502 w 1459020" name="connsiteX10"/>
              <a:gd fmla="*/ 1028544 h 2346644" name="connsiteY10"/>
              <a:gd fmla="*/ 696136 w 1459020" name="connsiteX11"/>
              <a:gd fmla="*/ 136 h 234664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346644" w="1459020">
                <a:moveTo>
                  <a:pt x="696136" y="136"/>
                </a:moveTo>
                <a:cubicBezTo>
                  <a:pt x="701974" y="286"/>
                  <a:pt x="705102" y="507"/>
                  <a:pt x="705102" y="507"/>
                </a:cubicBezTo>
                <a:cubicBezTo>
                  <a:pt x="1528465" y="6171"/>
                  <a:pt x="1457486" y="666040"/>
                  <a:pt x="1457486" y="666040"/>
                </a:cubicBezTo>
                <a:cubicBezTo>
                  <a:pt x="1457486" y="666040"/>
                  <a:pt x="1457486" y="666040"/>
                  <a:pt x="1401340" y="2075500"/>
                </a:cubicBezTo>
                <a:lnTo>
                  <a:pt x="1390539" y="2346644"/>
                </a:lnTo>
                <a:lnTo>
                  <a:pt x="166328" y="2346644"/>
                </a:lnTo>
                <a:lnTo>
                  <a:pt x="103078" y="2315060"/>
                </a:lnTo>
                <a:cubicBezTo>
                  <a:pt x="9502" y="2252833"/>
                  <a:pt x="9502" y="2169862"/>
                  <a:pt x="9502" y="2169862"/>
                </a:cubicBezTo>
                <a:cubicBezTo>
                  <a:pt x="9502" y="2169862"/>
                  <a:pt x="9502" y="2169862"/>
                  <a:pt x="9502" y="1762046"/>
                </a:cubicBezTo>
                <a:cubicBezTo>
                  <a:pt x="9502" y="1495833"/>
                  <a:pt x="199727" y="1249444"/>
                  <a:pt x="199727" y="1249444"/>
                </a:cubicBezTo>
                <a:cubicBezTo>
                  <a:pt x="32215" y="1195635"/>
                  <a:pt x="9502" y="1028544"/>
                  <a:pt x="9502" y="1028544"/>
                </a:cubicBezTo>
                <a:cubicBezTo>
                  <a:pt x="-88982" y="11659"/>
                  <a:pt x="608558" y="-2115"/>
                  <a:pt x="696136" y="136"/>
                </a:cubicBezTo>
                <a:close/>
              </a:path>
            </a:pathLst>
          </a:custGeom>
          <a:solidFill>
            <a:schemeClr val="accent1">
              <a:lumMod val="60000"/>
              <a:lumOff val="40000"/>
            </a:schemeClr>
          </a:solidFill>
          <a:ln>
            <a:noFill/>
          </a:ln>
        </p:spPr>
        <p:txBody>
          <a:bodyPr/>
          <a:lstStyle/>
          <a:p>
            <a:pPr>
              <a:defRPr/>
            </a:pPr>
            <a:endParaRPr altLang="en-US" lang="zh-CN"/>
          </a:p>
        </p:txBody>
      </p:sp>
      <p:sp>
        <p:nvSpPr>
          <p:cNvPr id="22" name="PA_库_任意多边形 6">
            <a:extLst>
              <a:ext uri="{FF2B5EF4-FFF2-40B4-BE49-F238E27FC236}">
                <a16:creationId xmlns:a16="http://schemas.microsoft.com/office/drawing/2014/main" id="{98911ECB-0071-4643-B37E-C3ED6A009DC7}"/>
              </a:ext>
            </a:extLst>
          </p:cNvPr>
          <p:cNvSpPr/>
          <p:nvPr>
            <p:custDataLst>
              <p:tags r:id="rId9"/>
            </p:custDataLst>
          </p:nvPr>
        </p:nvSpPr>
        <p:spPr bwMode="auto">
          <a:xfrm>
            <a:off x="1978026" y="2726530"/>
            <a:ext cx="917575" cy="1911350"/>
          </a:xfrm>
          <a:custGeom>
            <a:gdLst>
              <a:gd fmla="*/ 2147483646 w 323" name="T0"/>
              <a:gd fmla="*/ 2147483646 h 675" name="T1"/>
              <a:gd fmla="*/ 2147483646 w 323" name="T2"/>
              <a:gd fmla="*/ 2147483646 h 675" name="T3"/>
              <a:gd fmla="*/ 2147483646 w 323" name="T4"/>
              <a:gd fmla="*/ 2147483646 h 675" name="T5"/>
              <a:gd fmla="*/ 0 w 323" name="T6"/>
              <a:gd fmla="*/ 2147483646 h 675" name="T7"/>
              <a:gd fmla="*/ 0 w 323" name="T8"/>
              <a:gd fmla="*/ 2147483646 h 675" name="T9"/>
              <a:gd fmla="*/ 2147483646 w 323" name="T10"/>
              <a:gd fmla="*/ 0 h 675" name="T11"/>
              <a:gd fmla="*/ 2147483646 w 323" name="T12"/>
              <a:gd fmla="*/ 2147483646 h 675" name="T13"/>
              <a:gd fmla="*/ 2147483646 w 323" name="T14"/>
              <a:gd fmla="*/ 2147483646 h 675" name="T15"/>
              <a:gd fmla="*/ 2147483646 w 323" name="T16"/>
              <a:gd fmla="*/ 2147483646 h 675" name="T17"/>
              <a:gd fmla="*/ 2147483646 w 323" name="T18"/>
              <a:gd fmla="*/ 2147483646 h 675" name="T19"/>
              <a:gd fmla="*/ 0 w 323" name="T20"/>
              <a:gd fmla="*/ 2147483646 h 675" name="T21"/>
              <a:gd fmla="*/ 0 w 323" name="T22"/>
              <a:gd fmla="*/ 2147483646 h 675" name="T23"/>
              <a:gd fmla="*/ 2147483646 w 323" name="T24"/>
              <a:gd fmla="*/ 2147483646 h 675" name="T25"/>
              <a:gd fmla="*/ 2147483646 w 323" name="T26"/>
              <a:gd fmla="*/ 2147483646 h 67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675" w="323">
                <a:moveTo>
                  <a:pt x="159" y="95"/>
                </a:moveTo>
                <a:cubicBezTo>
                  <a:pt x="124" y="95"/>
                  <a:pt x="103" y="113"/>
                  <a:pt x="103" y="161"/>
                </a:cubicBezTo>
                <a:cubicBezTo>
                  <a:pt x="103" y="232"/>
                  <a:pt x="103" y="232"/>
                  <a:pt x="103" y="232"/>
                </a:cubicBezTo>
                <a:cubicBezTo>
                  <a:pt x="0" y="232"/>
                  <a:pt x="0" y="232"/>
                  <a:pt x="0" y="232"/>
                </a:cubicBezTo>
                <a:cubicBezTo>
                  <a:pt x="0" y="167"/>
                  <a:pt x="0" y="167"/>
                  <a:pt x="0" y="167"/>
                </a:cubicBezTo>
                <a:cubicBezTo>
                  <a:pt x="0" y="61"/>
                  <a:pt x="55" y="0"/>
                  <a:pt x="162" y="0"/>
                </a:cubicBezTo>
                <a:cubicBezTo>
                  <a:pt x="268" y="0"/>
                  <a:pt x="323" y="61"/>
                  <a:pt x="323" y="167"/>
                </a:cubicBezTo>
                <a:cubicBezTo>
                  <a:pt x="323" y="387"/>
                  <a:pt x="88" y="462"/>
                  <a:pt x="109" y="580"/>
                </a:cubicBezTo>
                <a:cubicBezTo>
                  <a:pt x="314" y="580"/>
                  <a:pt x="314" y="580"/>
                  <a:pt x="314" y="580"/>
                </a:cubicBezTo>
                <a:cubicBezTo>
                  <a:pt x="314" y="675"/>
                  <a:pt x="314" y="675"/>
                  <a:pt x="314" y="675"/>
                </a:cubicBezTo>
                <a:cubicBezTo>
                  <a:pt x="0" y="675"/>
                  <a:pt x="0" y="675"/>
                  <a:pt x="0" y="675"/>
                </a:cubicBezTo>
                <a:cubicBezTo>
                  <a:pt x="0" y="593"/>
                  <a:pt x="0" y="593"/>
                  <a:pt x="0" y="593"/>
                </a:cubicBezTo>
                <a:cubicBezTo>
                  <a:pt x="0" y="396"/>
                  <a:pt x="215" y="364"/>
                  <a:pt x="215" y="171"/>
                </a:cubicBezTo>
                <a:cubicBezTo>
                  <a:pt x="215" y="111"/>
                  <a:pt x="193" y="95"/>
                  <a:pt x="159" y="9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extLst>
      <p:ext uri="{BB962C8B-B14F-4D97-AF65-F5344CB8AC3E}">
        <p14:creationId val="283907891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0"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to="" valueType="num">
                                      <p:cBhvr>
                                        <p:cTn dur="500" fill="hold" id="7">
                                          <p:stCondLst>
                                            <p:cond delay="0"/>
                                          </p:stCondLst>
                                        </p:cTn>
                                        <p:tgtEl>
                                          <p:spTgt spid="9"/>
                                        </p:tgtEl>
                                        <p:attrNameLst>
                                          <p:attrName>ppt_y</p:attrName>
                                        </p:attrNameLst>
                                      </p:cBhvr>
                                      <p:tavLst>
                                        <p:tav fmla="floor(#ppt_y*3.4)*0.5+(#ppt_y- floor(#ppt_y*3.4)*0.5)*$ " tm="0">
                                          <p:val>
                                            <p:strVal val="0"/>
                                          </p:val>
                                        </p:tav>
                                        <p:tav tm="100000">
                                          <p:val>
                                            <p:strVal val="1"/>
                                          </p:val>
                                        </p:tav>
                                      </p:tavLst>
                                    </p:anim>
                                    <p:animScale>
                                      <p:cBhvr>
                                        <p:cTn dur="500" fill="hold" id="8">
                                          <p:stCondLst>
                                            <p:cond delay="0"/>
                                          </p:stCondLst>
                                        </p:cTn>
                                        <p:tgtEl>
                                          <p:spTgt spid="9"/>
                                        </p:tgtEl>
                                      </p:cBhvr>
                                      <p:from x="0" y="0"/>
                                      <p:to x="100000" y="100000"/>
                                    </p:animScale>
                                    <p:animEffect filter="fade">
                                      <p:cBhvr>
                                        <p:cTn dur="500" id="9">
                                          <p:stCondLst>
                                            <p:cond delay="0"/>
                                          </p:stCondLst>
                                        </p:cTn>
                                        <p:tgtEl>
                                          <p:spTgt spid="9"/>
                                        </p:tgtEl>
                                      </p:cBhvr>
                                    </p:animEffect>
                                    <p:anim calcmode="lin" to="" valueType="num">
                                      <p:cBhvr>
                                        <p:cTn dur="500" fill="hold" id="10">
                                          <p:stCondLst>
                                            <p:cond delay="0"/>
                                          </p:stCondLst>
                                        </p:cTn>
                                        <p:tgtEl>
                                          <p:spTgt spid="9"/>
                                        </p:tgtEl>
                                        <p:attrNameLst>
                                          <p:attrName>ppt_x</p:attrName>
                                        </p:attrNameLst>
                                      </p:cBhvr>
                                      <p:tavLst>
                                        <p:tav fmla="floor(#ppt_x*3.4)*0.5+(#ppt_x- floor(#ppt_x*3.4)*0.5)*$ " tm="0">
                                          <p:val>
                                            <p:strVal val="0"/>
                                          </p:val>
                                        </p:tav>
                                        <p:tav tm="100000">
                                          <p:val>
                                            <p:strVal val="1"/>
                                          </p:val>
                                        </p:tav>
                                      </p:tavLst>
                                    </p:anim>
                                  </p:childTnLst>
                                </p:cTn>
                              </p:par>
                              <p:par>
                                <p:cTn fill="hold" grpId="0" id="11" nodeType="withEffect" presetClass="entr" presetID="0" presetSubtype="0">
                                  <p:stCondLst>
                                    <p:cond delay="0"/>
                                  </p:stCondLst>
                                  <p:childTnLst>
                                    <p:set>
                                      <p:cBhvr>
                                        <p:cTn dur="1" fill="hold" id="12">
                                          <p:stCondLst>
                                            <p:cond delay="0"/>
                                          </p:stCondLst>
                                        </p:cTn>
                                        <p:tgtEl>
                                          <p:spTgt spid="17"/>
                                        </p:tgtEl>
                                        <p:attrNameLst>
                                          <p:attrName>style.visibility</p:attrName>
                                        </p:attrNameLst>
                                      </p:cBhvr>
                                      <p:to>
                                        <p:strVal val="visible"/>
                                      </p:to>
                                    </p:set>
                                    <p:anim calcmode="lin" to="" valueType="num">
                                      <p:cBhvr>
                                        <p:cTn dur="500" fill="hold" id="13">
                                          <p:stCondLst>
                                            <p:cond delay="0"/>
                                          </p:stCondLst>
                                        </p:cTn>
                                        <p:tgtEl>
                                          <p:spTgt spid="17"/>
                                        </p:tgtEl>
                                        <p:attrNameLst>
                                          <p:attrName>ppt_y</p:attrName>
                                        </p:attrNameLst>
                                      </p:cBhvr>
                                      <p:tavLst>
                                        <p:tav fmla="floor(#ppt_y*3.4)*0.5+(#ppt_y- floor(#ppt_y*3.4)*0.5)*$ " tm="0">
                                          <p:val>
                                            <p:strVal val="0"/>
                                          </p:val>
                                        </p:tav>
                                        <p:tav tm="100000">
                                          <p:val>
                                            <p:strVal val="1"/>
                                          </p:val>
                                        </p:tav>
                                      </p:tavLst>
                                    </p:anim>
                                    <p:animScale>
                                      <p:cBhvr>
                                        <p:cTn dur="500" fill="hold" id="14">
                                          <p:stCondLst>
                                            <p:cond delay="0"/>
                                          </p:stCondLst>
                                        </p:cTn>
                                        <p:tgtEl>
                                          <p:spTgt spid="17"/>
                                        </p:tgtEl>
                                      </p:cBhvr>
                                      <p:from x="0" y="0"/>
                                      <p:to x="100000" y="100000"/>
                                    </p:animScale>
                                    <p:animEffect filter="fade">
                                      <p:cBhvr>
                                        <p:cTn dur="500" id="15">
                                          <p:stCondLst>
                                            <p:cond delay="0"/>
                                          </p:stCondLst>
                                        </p:cTn>
                                        <p:tgtEl>
                                          <p:spTgt spid="17"/>
                                        </p:tgtEl>
                                      </p:cBhvr>
                                    </p:animEffect>
                                    <p:anim calcmode="lin" to="" valueType="num">
                                      <p:cBhvr>
                                        <p:cTn dur="500" fill="hold" id="16">
                                          <p:stCondLst>
                                            <p:cond delay="0"/>
                                          </p:stCondLst>
                                        </p:cTn>
                                        <p:tgtEl>
                                          <p:spTgt spid="17"/>
                                        </p:tgtEl>
                                        <p:attrNameLst>
                                          <p:attrName>ppt_x</p:attrName>
                                        </p:attrNameLst>
                                      </p:cBhvr>
                                      <p:tavLst>
                                        <p:tav fmla="floor(#ppt_x*3.4)*0.5+(#ppt_x- floor(#ppt_x*3.4)*0.5)*$ " tm="0">
                                          <p:val>
                                            <p:strVal val="0"/>
                                          </p:val>
                                        </p:tav>
                                        <p:tav tm="100000">
                                          <p:val>
                                            <p:strVal val="1"/>
                                          </p:val>
                                        </p:tav>
                                      </p:tavLst>
                                    </p:anim>
                                  </p:childTnLst>
                                </p:cTn>
                              </p:par>
                              <p:par>
                                <p:cTn fill="hold" grpId="0" id="17" nodeType="withEffect" presetClass="entr" presetID="0" presetSubtype="0">
                                  <p:stCondLst>
                                    <p:cond delay="0"/>
                                  </p:stCondLst>
                                  <p:childTnLst>
                                    <p:set>
                                      <p:cBhvr>
                                        <p:cTn dur="1" fill="hold" id="18">
                                          <p:stCondLst>
                                            <p:cond delay="0"/>
                                          </p:stCondLst>
                                        </p:cTn>
                                        <p:tgtEl>
                                          <p:spTgt spid="18"/>
                                        </p:tgtEl>
                                        <p:attrNameLst>
                                          <p:attrName>style.visibility</p:attrName>
                                        </p:attrNameLst>
                                      </p:cBhvr>
                                      <p:to>
                                        <p:strVal val="visible"/>
                                      </p:to>
                                    </p:set>
                                    <p:anim calcmode="lin" to="" valueType="num">
                                      <p:cBhvr>
                                        <p:cTn dur="500" fill="hold" id="19">
                                          <p:stCondLst>
                                            <p:cond delay="0"/>
                                          </p:stCondLst>
                                        </p:cTn>
                                        <p:tgtEl>
                                          <p:spTgt spid="18"/>
                                        </p:tgtEl>
                                        <p:attrNameLst>
                                          <p:attrName>ppt_y</p:attrName>
                                        </p:attrNameLst>
                                      </p:cBhvr>
                                      <p:tavLst>
                                        <p:tav fmla="floor(#ppt_y*3.4)*0.5+(#ppt_y- floor(#ppt_y*3.4)*0.5)*$ " tm="0">
                                          <p:val>
                                            <p:strVal val="0"/>
                                          </p:val>
                                        </p:tav>
                                        <p:tav tm="100000">
                                          <p:val>
                                            <p:strVal val="1"/>
                                          </p:val>
                                        </p:tav>
                                      </p:tavLst>
                                    </p:anim>
                                    <p:animScale>
                                      <p:cBhvr>
                                        <p:cTn dur="500" fill="hold" id="20">
                                          <p:stCondLst>
                                            <p:cond delay="0"/>
                                          </p:stCondLst>
                                        </p:cTn>
                                        <p:tgtEl>
                                          <p:spTgt spid="18"/>
                                        </p:tgtEl>
                                      </p:cBhvr>
                                      <p:from x="0" y="0"/>
                                      <p:to x="100000" y="100000"/>
                                    </p:animScale>
                                    <p:animEffect filter="fade">
                                      <p:cBhvr>
                                        <p:cTn dur="500" id="21">
                                          <p:stCondLst>
                                            <p:cond delay="0"/>
                                          </p:stCondLst>
                                        </p:cTn>
                                        <p:tgtEl>
                                          <p:spTgt spid="18"/>
                                        </p:tgtEl>
                                      </p:cBhvr>
                                    </p:animEffect>
                                    <p:anim calcmode="lin" to="" valueType="num">
                                      <p:cBhvr>
                                        <p:cTn dur="500" fill="hold" id="22">
                                          <p:stCondLst>
                                            <p:cond delay="0"/>
                                          </p:stCondLst>
                                        </p:cTn>
                                        <p:tgtEl>
                                          <p:spTgt spid="18"/>
                                        </p:tgtEl>
                                        <p:attrNameLst>
                                          <p:attrName>ppt_x</p:attrName>
                                        </p:attrNameLst>
                                      </p:cBhvr>
                                      <p:tavLst>
                                        <p:tav fmla="floor(#ppt_x*3.4)*0.5+(#ppt_x- floor(#ppt_x*3.4)*0.5)*$ " tm="0">
                                          <p:val>
                                            <p:strVal val="0"/>
                                          </p:val>
                                        </p:tav>
                                        <p:tav tm="100000">
                                          <p:val>
                                            <p:strVal val="1"/>
                                          </p:val>
                                        </p:tav>
                                      </p:tavLst>
                                    </p:anim>
                                  </p:childTnLst>
                                </p:cTn>
                              </p:par>
                              <p:par>
                                <p:cTn fill="hold" grpId="0" id="23" nodeType="withEffect" presetClass="entr" presetID="0" presetSubtype="0">
                                  <p:stCondLst>
                                    <p:cond delay="0"/>
                                  </p:stCondLst>
                                  <p:childTnLst>
                                    <p:set>
                                      <p:cBhvr>
                                        <p:cTn dur="1" fill="hold" id="24">
                                          <p:stCondLst>
                                            <p:cond delay="0"/>
                                          </p:stCondLst>
                                        </p:cTn>
                                        <p:tgtEl>
                                          <p:spTgt spid="19"/>
                                        </p:tgtEl>
                                        <p:attrNameLst>
                                          <p:attrName>style.visibility</p:attrName>
                                        </p:attrNameLst>
                                      </p:cBhvr>
                                      <p:to>
                                        <p:strVal val="visible"/>
                                      </p:to>
                                    </p:set>
                                    <p:anim calcmode="lin" to="" valueType="num">
                                      <p:cBhvr>
                                        <p:cTn dur="500" fill="hold" id="25">
                                          <p:stCondLst>
                                            <p:cond delay="0"/>
                                          </p:stCondLst>
                                        </p:cTn>
                                        <p:tgtEl>
                                          <p:spTgt spid="19"/>
                                        </p:tgtEl>
                                        <p:attrNameLst>
                                          <p:attrName>ppt_y</p:attrName>
                                        </p:attrNameLst>
                                      </p:cBhvr>
                                      <p:tavLst>
                                        <p:tav fmla="floor(#ppt_y*3.4)*0.5+(#ppt_y- floor(#ppt_y*3.4)*0.5)*$ " tm="0">
                                          <p:val>
                                            <p:strVal val="0"/>
                                          </p:val>
                                        </p:tav>
                                        <p:tav tm="100000">
                                          <p:val>
                                            <p:strVal val="1"/>
                                          </p:val>
                                        </p:tav>
                                      </p:tavLst>
                                    </p:anim>
                                    <p:animScale>
                                      <p:cBhvr>
                                        <p:cTn dur="500" fill="hold" id="26">
                                          <p:stCondLst>
                                            <p:cond delay="0"/>
                                          </p:stCondLst>
                                        </p:cTn>
                                        <p:tgtEl>
                                          <p:spTgt spid="19"/>
                                        </p:tgtEl>
                                      </p:cBhvr>
                                      <p:from x="0" y="0"/>
                                      <p:to x="100000" y="100000"/>
                                    </p:animScale>
                                    <p:animEffect filter="fade">
                                      <p:cBhvr>
                                        <p:cTn dur="500" id="27">
                                          <p:stCondLst>
                                            <p:cond delay="0"/>
                                          </p:stCondLst>
                                        </p:cTn>
                                        <p:tgtEl>
                                          <p:spTgt spid="19"/>
                                        </p:tgtEl>
                                      </p:cBhvr>
                                    </p:animEffect>
                                    <p:anim calcmode="lin" to="" valueType="num">
                                      <p:cBhvr>
                                        <p:cTn dur="500" fill="hold" id="28">
                                          <p:stCondLst>
                                            <p:cond delay="0"/>
                                          </p:stCondLst>
                                        </p:cTn>
                                        <p:tgtEl>
                                          <p:spTgt spid="19"/>
                                        </p:tgtEl>
                                        <p:attrNameLst>
                                          <p:attrName>ppt_x</p:attrName>
                                        </p:attrNameLst>
                                      </p:cBhvr>
                                      <p:tavLst>
                                        <p:tav fmla="floor(#ppt_x*3.4)*0.5+(#ppt_x- floor(#ppt_x*3.4)*0.5)*$ " tm="0">
                                          <p:val>
                                            <p:strVal val="0"/>
                                          </p:val>
                                        </p:tav>
                                        <p:tav tm="100000">
                                          <p:val>
                                            <p:strVal val="1"/>
                                          </p:val>
                                        </p:tav>
                                      </p:tavLst>
                                    </p:anim>
                                  </p:childTnLst>
                                </p:cTn>
                              </p:par>
                              <p:par>
                                <p:cTn fill="hold" grpId="0" id="29" nodeType="withEffect" presetClass="entr" presetID="0" presetSubtype="0">
                                  <p:stCondLst>
                                    <p:cond delay="0"/>
                                  </p:stCondLst>
                                  <p:childTnLst>
                                    <p:set>
                                      <p:cBhvr>
                                        <p:cTn dur="1" fill="hold" id="30">
                                          <p:stCondLst>
                                            <p:cond delay="0"/>
                                          </p:stCondLst>
                                        </p:cTn>
                                        <p:tgtEl>
                                          <p:spTgt spid="20"/>
                                        </p:tgtEl>
                                        <p:attrNameLst>
                                          <p:attrName>style.visibility</p:attrName>
                                        </p:attrNameLst>
                                      </p:cBhvr>
                                      <p:to>
                                        <p:strVal val="visible"/>
                                      </p:to>
                                    </p:set>
                                    <p:anim calcmode="lin" to="" valueType="num">
                                      <p:cBhvr>
                                        <p:cTn dur="500" fill="hold" id="31">
                                          <p:stCondLst>
                                            <p:cond delay="0"/>
                                          </p:stCondLst>
                                        </p:cTn>
                                        <p:tgtEl>
                                          <p:spTgt spid="20"/>
                                        </p:tgtEl>
                                        <p:attrNameLst>
                                          <p:attrName>ppt_y</p:attrName>
                                        </p:attrNameLst>
                                      </p:cBhvr>
                                      <p:tavLst>
                                        <p:tav fmla="floor(#ppt_y*3.4)*0.5+(#ppt_y- floor(#ppt_y*3.4)*0.5)*$ " tm="0">
                                          <p:val>
                                            <p:strVal val="0"/>
                                          </p:val>
                                        </p:tav>
                                        <p:tav tm="100000">
                                          <p:val>
                                            <p:strVal val="1"/>
                                          </p:val>
                                        </p:tav>
                                      </p:tavLst>
                                    </p:anim>
                                    <p:animScale>
                                      <p:cBhvr>
                                        <p:cTn dur="500" fill="hold" id="32">
                                          <p:stCondLst>
                                            <p:cond delay="0"/>
                                          </p:stCondLst>
                                        </p:cTn>
                                        <p:tgtEl>
                                          <p:spTgt spid="20"/>
                                        </p:tgtEl>
                                      </p:cBhvr>
                                      <p:from x="0" y="0"/>
                                      <p:to x="100000" y="100000"/>
                                    </p:animScale>
                                    <p:animEffect filter="fade">
                                      <p:cBhvr>
                                        <p:cTn dur="500" id="33">
                                          <p:stCondLst>
                                            <p:cond delay="0"/>
                                          </p:stCondLst>
                                        </p:cTn>
                                        <p:tgtEl>
                                          <p:spTgt spid="20"/>
                                        </p:tgtEl>
                                      </p:cBhvr>
                                    </p:animEffect>
                                    <p:anim calcmode="lin" to="" valueType="num">
                                      <p:cBhvr>
                                        <p:cTn dur="500" fill="hold" id="34">
                                          <p:stCondLst>
                                            <p:cond delay="0"/>
                                          </p:stCondLst>
                                        </p:cTn>
                                        <p:tgtEl>
                                          <p:spTgt spid="20"/>
                                        </p:tgtEl>
                                        <p:attrNameLst>
                                          <p:attrName>ppt_x</p:attrName>
                                        </p:attrNameLst>
                                      </p:cBhvr>
                                      <p:tavLst>
                                        <p:tav fmla="floor(#ppt_x*3.4)*0.5+(#ppt_x- floor(#ppt_x*3.4)*0.5)*$ " tm="0">
                                          <p:val>
                                            <p:strVal val="0"/>
                                          </p:val>
                                        </p:tav>
                                        <p:tav tm="100000">
                                          <p:val>
                                            <p:strVal val="1"/>
                                          </p:val>
                                        </p:tav>
                                      </p:tavLst>
                                    </p:anim>
                                  </p:childTnLst>
                                </p:cTn>
                              </p:par>
                              <p:par>
                                <p:cTn fill="hold" grpId="0" id="35" nodeType="withEffect" presetClass="entr" presetID="0" presetSubtype="0">
                                  <p:stCondLst>
                                    <p:cond delay="0"/>
                                  </p:stCondLst>
                                  <p:childTnLst>
                                    <p:set>
                                      <p:cBhvr>
                                        <p:cTn dur="1" fill="hold" id="36">
                                          <p:stCondLst>
                                            <p:cond delay="0"/>
                                          </p:stCondLst>
                                        </p:cTn>
                                        <p:tgtEl>
                                          <p:spTgt spid="21"/>
                                        </p:tgtEl>
                                        <p:attrNameLst>
                                          <p:attrName>style.visibility</p:attrName>
                                        </p:attrNameLst>
                                      </p:cBhvr>
                                      <p:to>
                                        <p:strVal val="visible"/>
                                      </p:to>
                                    </p:set>
                                    <p:anim calcmode="lin" to="" valueType="num">
                                      <p:cBhvr>
                                        <p:cTn dur="500" fill="hold" id="37">
                                          <p:stCondLst>
                                            <p:cond delay="0"/>
                                          </p:stCondLst>
                                        </p:cTn>
                                        <p:tgtEl>
                                          <p:spTgt spid="21"/>
                                        </p:tgtEl>
                                        <p:attrNameLst>
                                          <p:attrName>ppt_y</p:attrName>
                                        </p:attrNameLst>
                                      </p:cBhvr>
                                      <p:tavLst>
                                        <p:tav fmla="floor(#ppt_y*3.4)*0.5+(#ppt_y- floor(#ppt_y*3.4)*0.5)*$ " tm="0">
                                          <p:val>
                                            <p:strVal val="0"/>
                                          </p:val>
                                        </p:tav>
                                        <p:tav tm="100000">
                                          <p:val>
                                            <p:strVal val="1"/>
                                          </p:val>
                                        </p:tav>
                                      </p:tavLst>
                                    </p:anim>
                                    <p:animScale>
                                      <p:cBhvr>
                                        <p:cTn dur="500" fill="hold" id="38">
                                          <p:stCondLst>
                                            <p:cond delay="0"/>
                                          </p:stCondLst>
                                        </p:cTn>
                                        <p:tgtEl>
                                          <p:spTgt spid="21"/>
                                        </p:tgtEl>
                                      </p:cBhvr>
                                      <p:from x="0" y="0"/>
                                      <p:to x="100000" y="100000"/>
                                    </p:animScale>
                                    <p:animEffect filter="fade">
                                      <p:cBhvr>
                                        <p:cTn dur="500" id="39">
                                          <p:stCondLst>
                                            <p:cond delay="0"/>
                                          </p:stCondLst>
                                        </p:cTn>
                                        <p:tgtEl>
                                          <p:spTgt spid="21"/>
                                        </p:tgtEl>
                                      </p:cBhvr>
                                    </p:animEffect>
                                    <p:anim calcmode="lin" to="" valueType="num">
                                      <p:cBhvr>
                                        <p:cTn dur="500" fill="hold" id="40">
                                          <p:stCondLst>
                                            <p:cond delay="0"/>
                                          </p:stCondLst>
                                        </p:cTn>
                                        <p:tgtEl>
                                          <p:spTgt spid="21"/>
                                        </p:tgtEl>
                                        <p:attrNameLst>
                                          <p:attrName>ppt_x</p:attrName>
                                        </p:attrNameLst>
                                      </p:cBhvr>
                                      <p:tavLst>
                                        <p:tav fmla="floor(#ppt_x*3.4)*0.5+(#ppt_x- floor(#ppt_x*3.4)*0.5)*$ " tm="0">
                                          <p:val>
                                            <p:strVal val="0"/>
                                          </p:val>
                                        </p:tav>
                                        <p:tav tm="100000">
                                          <p:val>
                                            <p:strVal val="1"/>
                                          </p:val>
                                        </p:tav>
                                      </p:tavLst>
                                    </p:anim>
                                  </p:childTnLst>
                                </p:cTn>
                              </p:par>
                              <p:par>
                                <p:cTn fill="hold" grpId="0" id="41" nodeType="withEffect" presetClass="entr" presetID="0" presetSubtype="0">
                                  <p:stCondLst>
                                    <p:cond delay="0"/>
                                  </p:stCondLst>
                                  <p:childTnLst>
                                    <p:set>
                                      <p:cBhvr>
                                        <p:cTn dur="1" fill="hold" id="42">
                                          <p:stCondLst>
                                            <p:cond delay="0"/>
                                          </p:stCondLst>
                                        </p:cTn>
                                        <p:tgtEl>
                                          <p:spTgt spid="22"/>
                                        </p:tgtEl>
                                        <p:attrNameLst>
                                          <p:attrName>style.visibility</p:attrName>
                                        </p:attrNameLst>
                                      </p:cBhvr>
                                      <p:to>
                                        <p:strVal val="visible"/>
                                      </p:to>
                                    </p:set>
                                    <p:anim calcmode="lin" to="" valueType="num">
                                      <p:cBhvr>
                                        <p:cTn dur="500" fill="hold" id="43">
                                          <p:stCondLst>
                                            <p:cond delay="0"/>
                                          </p:stCondLst>
                                        </p:cTn>
                                        <p:tgtEl>
                                          <p:spTgt spid="22"/>
                                        </p:tgtEl>
                                        <p:attrNameLst>
                                          <p:attrName>ppt_y</p:attrName>
                                        </p:attrNameLst>
                                      </p:cBhvr>
                                      <p:tavLst>
                                        <p:tav fmla="floor(#ppt_y*3.4)*0.5+(#ppt_y- floor(#ppt_y*3.4)*0.5)*$ " tm="0">
                                          <p:val>
                                            <p:strVal val="0"/>
                                          </p:val>
                                        </p:tav>
                                        <p:tav tm="100000">
                                          <p:val>
                                            <p:strVal val="1"/>
                                          </p:val>
                                        </p:tav>
                                      </p:tavLst>
                                    </p:anim>
                                    <p:animScale>
                                      <p:cBhvr>
                                        <p:cTn dur="500" fill="hold" id="44">
                                          <p:stCondLst>
                                            <p:cond delay="0"/>
                                          </p:stCondLst>
                                        </p:cTn>
                                        <p:tgtEl>
                                          <p:spTgt spid="22"/>
                                        </p:tgtEl>
                                      </p:cBhvr>
                                      <p:from x="0" y="0"/>
                                      <p:to x="100000" y="100000"/>
                                    </p:animScale>
                                    <p:animEffect filter="fade">
                                      <p:cBhvr>
                                        <p:cTn dur="500" id="45">
                                          <p:stCondLst>
                                            <p:cond delay="0"/>
                                          </p:stCondLst>
                                        </p:cTn>
                                        <p:tgtEl>
                                          <p:spTgt spid="22"/>
                                        </p:tgtEl>
                                      </p:cBhvr>
                                    </p:animEffect>
                                    <p:anim calcmode="lin" to="" valueType="num">
                                      <p:cBhvr>
                                        <p:cTn dur="500" fill="hold" id="46">
                                          <p:stCondLst>
                                            <p:cond delay="0"/>
                                          </p:stCondLst>
                                        </p:cTn>
                                        <p:tgtEl>
                                          <p:spTgt spid="22"/>
                                        </p:tgtEl>
                                        <p:attrNameLst>
                                          <p:attrName>ppt_x</p:attrName>
                                        </p:attrNameLst>
                                      </p:cBhvr>
                                      <p:tavLst>
                                        <p:tav fmla="floor(#ppt_x*3.4)*0.5+(#ppt_x- floor(#ppt_x*3.4)*0.5)*$ " tm="0">
                                          <p:val>
                                            <p:strVal val="0"/>
                                          </p:val>
                                        </p:tav>
                                        <p:tav tm="100000">
                                          <p:val>
                                            <p:str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7"/>
      <p:bldP grpId="0" spid="18"/>
      <p:bldP grpId="0" spid="19"/>
      <p:bldP grpId="0" spid="20"/>
      <p:bldP grpId="0" spid="21"/>
      <p:bldP grpId="0" spid="2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400">
                <a:solidFill>
                  <a:srgbClr val="FFFFFF"/>
                </a:solidFill>
                <a:latin charset="-122" panose="02010600010101010101" pitchFamily="2" typeface="方正正大黑简体"/>
                <a:ea charset="-122" panose="02010600010101010101" pitchFamily="2" typeface="方正正大黑简体"/>
              </a:rPr>
              <a:t>迎接党的十九大</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直角三角形 16">
            <a:extLst>
              <a:ext uri="{FF2B5EF4-FFF2-40B4-BE49-F238E27FC236}">
                <a16:creationId xmlns:a16="http://schemas.microsoft.com/office/drawing/2014/main" id="{2431367D-DBFF-4E02-963A-85AF4493FABC}"/>
              </a:ext>
            </a:extLst>
          </p:cNvPr>
          <p:cNvSpPr/>
          <p:nvPr/>
        </p:nvSpPr>
        <p:spPr>
          <a:xfrm rot="16200000">
            <a:off x="8557260" y="3822700"/>
            <a:ext cx="1503680" cy="150368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直角三角形 17">
            <a:extLst>
              <a:ext uri="{FF2B5EF4-FFF2-40B4-BE49-F238E27FC236}">
                <a16:creationId xmlns:a16="http://schemas.microsoft.com/office/drawing/2014/main" id="{B2822BB2-CC04-4187-8FE6-EE94F80DAB2A}"/>
              </a:ext>
            </a:extLst>
          </p:cNvPr>
          <p:cNvSpPr/>
          <p:nvPr/>
        </p:nvSpPr>
        <p:spPr>
          <a:xfrm rot="5400000">
            <a:off x="3263900" y="2197100"/>
            <a:ext cx="629920" cy="62992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a:extLst>
              <a:ext uri="{FF2B5EF4-FFF2-40B4-BE49-F238E27FC236}">
                <a16:creationId xmlns:a16="http://schemas.microsoft.com/office/drawing/2014/main" id="{4007F6D0-82AD-4B21-9DFB-C2B0DE7A527A}"/>
              </a:ext>
            </a:extLst>
          </p:cNvPr>
          <p:cNvSpPr/>
          <p:nvPr/>
        </p:nvSpPr>
        <p:spPr>
          <a:xfrm>
            <a:off x="3375660" y="2407275"/>
            <a:ext cx="6451600" cy="2722880"/>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a:extLst>
              <a:ext uri="{FF2B5EF4-FFF2-40B4-BE49-F238E27FC236}">
                <a16:creationId xmlns:a16="http://schemas.microsoft.com/office/drawing/2014/main" id="{4160CF4E-883B-4C7B-9813-D1CF0AEADCC9}"/>
              </a:ext>
            </a:extLst>
          </p:cNvPr>
          <p:cNvSpPr txBox="1"/>
          <p:nvPr/>
        </p:nvSpPr>
        <p:spPr>
          <a:xfrm>
            <a:off x="3616960" y="2522220"/>
            <a:ext cx="5969000" cy="2231136"/>
          </a:xfrm>
          <a:prstGeom prst="rect">
            <a:avLst/>
          </a:prstGeom>
          <a:noFill/>
        </p:spPr>
        <p:txBody>
          <a:bodyPr rtlCol="0" wrap="square">
            <a:spAutoFit/>
          </a:bodyPr>
          <a:lstStyle/>
          <a:p>
            <a:pPr>
              <a:lnSpc>
                <a:spcPct val="130000"/>
              </a:lnSpc>
            </a:pPr>
            <a:r>
              <a:rPr altLang="zh-CN" lang="en-US">
                <a:latin charset="-122" panose="020b0503020204020204" pitchFamily="34" typeface="微软雅黑"/>
                <a:ea charset="-122" panose="020b0503020204020204" pitchFamily="34" typeface="微软雅黑"/>
              </a:rPr>
              <a:t>7月26日至7月27日，省部级主要领导干部“学习习近平总书记重要讲话精神，迎接党的十九大”专题研讨班在背景举行。中共中央总书记、国家主席、中央军委主席习近平在开班式上发表重要讲话，提出了一系列新的重要思想、重要观点、重大判断、重大举措，具有很强的思想性、战略性、前瞻性、指导性</a:t>
            </a:r>
          </a:p>
        </p:txBody>
      </p:sp>
      <p:cxnSp>
        <p:nvCxnSpPr>
          <p:cNvPr id="21" name="直接连接符 20">
            <a:extLst>
              <a:ext uri="{FF2B5EF4-FFF2-40B4-BE49-F238E27FC236}">
                <a16:creationId xmlns:a16="http://schemas.microsoft.com/office/drawing/2014/main" id="{3B4E9C89-E8F4-45B6-8347-D7FB48AE0995}"/>
              </a:ext>
            </a:extLst>
          </p:cNvPr>
          <p:cNvCxnSpPr/>
          <p:nvPr/>
        </p:nvCxnSpPr>
        <p:spPr>
          <a:xfrm>
            <a:off x="4015771" y="2298700"/>
            <a:ext cx="1706849" cy="0"/>
          </a:xfrm>
          <a:prstGeom prst="line">
            <a:avLst/>
          </a:prstGeom>
          <a:ln w="19050">
            <a:solidFill>
              <a:srgbClr val="CB0828"/>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580260F1-3EDD-491B-98B6-8D86B7F682A0}"/>
              </a:ext>
            </a:extLst>
          </p:cNvPr>
          <p:cNvCxnSpPr/>
          <p:nvPr/>
        </p:nvCxnSpPr>
        <p:spPr>
          <a:xfrm>
            <a:off x="5214620" y="5234940"/>
            <a:ext cx="3180080" cy="0"/>
          </a:xfrm>
          <a:prstGeom prst="line">
            <a:avLst/>
          </a:prstGeom>
          <a:ln w="19050">
            <a:solidFill>
              <a:srgbClr val="CB0828"/>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F1F98634-8535-4881-9CF9-0A4EA73663BC}"/>
              </a:ext>
            </a:extLst>
          </p:cNvPr>
          <p:cNvSpPr txBox="1"/>
          <p:nvPr/>
        </p:nvSpPr>
        <p:spPr>
          <a:xfrm>
            <a:off x="3289331" y="1374269"/>
            <a:ext cx="1513840" cy="701040"/>
          </a:xfrm>
          <a:prstGeom prst="rect">
            <a:avLst/>
          </a:prstGeom>
          <a:noFill/>
        </p:spPr>
        <p:txBody>
          <a:bodyPr rtlCol="0" wrap="square">
            <a:spAutoFit/>
          </a:bodyPr>
          <a:lstStyle/>
          <a:p>
            <a:r>
              <a:rPr altLang="en-US" b="1" lang="zh-CN" spc="600" sz="4000">
                <a:latin charset="-122" panose="020b0503020204020204" pitchFamily="34" typeface="微软雅黑"/>
                <a:ea charset="-122" panose="020b0503020204020204" pitchFamily="34" typeface="微软雅黑"/>
              </a:rPr>
              <a:t>前言</a:t>
            </a:r>
          </a:p>
        </p:txBody>
      </p:sp>
    </p:spTree>
    <p:extLst>
      <p:ext uri="{BB962C8B-B14F-4D97-AF65-F5344CB8AC3E}">
        <p14:creationId val="161483825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grpId="0" id="9" nodeType="afterEffect" presetClass="entr" presetID="2" presetSubtype="2">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750" fill="hold" id="11"/>
                                        <p:tgtEl>
                                          <p:spTgt spid="19"/>
                                        </p:tgtEl>
                                        <p:attrNameLst>
                                          <p:attrName>ppt_x</p:attrName>
                                        </p:attrNameLst>
                                      </p:cBhvr>
                                      <p:tavLst>
                                        <p:tav tm="0">
                                          <p:val>
                                            <p:strVal val="1+#ppt_w/2"/>
                                          </p:val>
                                        </p:tav>
                                        <p:tav tm="100000">
                                          <p:val>
                                            <p:strVal val="#ppt_x"/>
                                          </p:val>
                                        </p:tav>
                                      </p:tavLst>
                                    </p:anim>
                                    <p:anim calcmode="lin" valueType="num">
                                      <p:cBhvr additive="base">
                                        <p:cTn dur="750" fill="hold" id="12"/>
                                        <p:tgtEl>
                                          <p:spTgt spid="19"/>
                                        </p:tgtEl>
                                        <p:attrNameLst>
                                          <p:attrName>ppt_y</p:attrName>
                                        </p:attrNameLst>
                                      </p:cBhvr>
                                      <p:tavLst>
                                        <p:tav tm="0">
                                          <p:val>
                                            <p:strVal val="#ppt_y"/>
                                          </p:val>
                                        </p:tav>
                                        <p:tav tm="100000">
                                          <p:val>
                                            <p:strVal val="#ppt_y"/>
                                          </p:val>
                                        </p:tav>
                                      </p:tavLst>
                                    </p:anim>
                                  </p:childTnLst>
                                </p:cTn>
                              </p:par>
                              <p:par>
                                <p:cTn fill="hold" grpId="0" id="13" nodeType="withEffect" presetClass="entr" presetID="10" presetSubtype="0">
                                  <p:stCondLst>
                                    <p:cond delay="750"/>
                                  </p:stCondLst>
                                  <p:childTnLst>
                                    <p:set>
                                      <p:cBhvr>
                                        <p:cTn dur="1" fill="hold" id="14">
                                          <p:stCondLst>
                                            <p:cond delay="0"/>
                                          </p:stCondLst>
                                        </p:cTn>
                                        <p:tgtEl>
                                          <p:spTgt spid="18"/>
                                        </p:tgtEl>
                                        <p:attrNameLst>
                                          <p:attrName>style.visibility</p:attrName>
                                        </p:attrNameLst>
                                      </p:cBhvr>
                                      <p:to>
                                        <p:strVal val="visible"/>
                                      </p:to>
                                    </p:set>
                                    <p:animEffect filter="fade" transition="in">
                                      <p:cBhvr>
                                        <p:cTn dur="500" id="15"/>
                                        <p:tgtEl>
                                          <p:spTgt spid="18"/>
                                        </p:tgtEl>
                                      </p:cBhvr>
                                    </p:animEffect>
                                  </p:childTnLst>
                                </p:cTn>
                              </p:par>
                              <p:par>
                                <p:cTn fill="hold" grpId="0" id="16" nodeType="withEffect" presetClass="entr" presetID="10" presetSubtype="0">
                                  <p:stCondLst>
                                    <p:cond delay="750"/>
                                  </p:stCondLst>
                                  <p:childTnLst>
                                    <p:set>
                                      <p:cBhvr>
                                        <p:cTn dur="1" fill="hold" id="17">
                                          <p:stCondLst>
                                            <p:cond delay="0"/>
                                          </p:stCondLst>
                                        </p:cTn>
                                        <p:tgtEl>
                                          <p:spTgt spid="17"/>
                                        </p:tgtEl>
                                        <p:attrNameLst>
                                          <p:attrName>style.visibility</p:attrName>
                                        </p:attrNameLst>
                                      </p:cBhvr>
                                      <p:to>
                                        <p:strVal val="visible"/>
                                      </p:to>
                                    </p:set>
                                    <p:animEffect filter="fade" transition="in">
                                      <p:cBhvr>
                                        <p:cTn dur="500" id="18"/>
                                        <p:tgtEl>
                                          <p:spTgt spid="17"/>
                                        </p:tgtEl>
                                      </p:cBhvr>
                                    </p:animEffect>
                                  </p:childTnLst>
                                </p:cTn>
                              </p:par>
                            </p:childTnLst>
                          </p:cTn>
                        </p:par>
                        <p:par>
                          <p:cTn fill="hold" id="19" nodeType="afterGroup">
                            <p:stCondLst>
                              <p:cond delay="2000"/>
                            </p:stCondLst>
                            <p:childTnLst>
                              <p:par>
                                <p:cTn fill="hold" grpId="0" id="20" nodeType="afterEffect" presetClass="entr" presetID="10" presetSubtype="0">
                                  <p:stCondLst>
                                    <p:cond delay="0"/>
                                  </p:stCondLst>
                                  <p:childTnLst>
                                    <p:set>
                                      <p:cBhvr>
                                        <p:cTn dur="1" fill="hold" id="21">
                                          <p:stCondLst>
                                            <p:cond delay="0"/>
                                          </p:stCondLst>
                                        </p:cTn>
                                        <p:tgtEl>
                                          <p:spTgt spid="20"/>
                                        </p:tgtEl>
                                        <p:attrNameLst>
                                          <p:attrName>style.visibility</p:attrName>
                                        </p:attrNameLst>
                                      </p:cBhvr>
                                      <p:to>
                                        <p:strVal val="visible"/>
                                      </p:to>
                                    </p:set>
                                    <p:animEffect filter="fade" transition="in">
                                      <p:cBhvr>
                                        <p:cTn dur="1000" id="22"/>
                                        <p:tgtEl>
                                          <p:spTgt spid="20"/>
                                        </p:tgtEl>
                                      </p:cBhvr>
                                    </p:animEffect>
                                  </p:childTnLst>
                                </p:cTn>
                              </p:par>
                              <p:par>
                                <p:cTn fill="hold" id="23" nodeType="withEffect" presetClass="entr" presetID="10" presetSubtype="0">
                                  <p:stCondLst>
                                    <p:cond delay="1000"/>
                                  </p:stCondLst>
                                  <p:childTnLst>
                                    <p:set>
                                      <p:cBhvr>
                                        <p:cTn dur="1" fill="hold" id="24">
                                          <p:stCondLst>
                                            <p:cond delay="0"/>
                                          </p:stCondLst>
                                        </p:cTn>
                                        <p:tgtEl>
                                          <p:spTgt spid="21"/>
                                        </p:tgtEl>
                                        <p:attrNameLst>
                                          <p:attrName>style.visibility</p:attrName>
                                        </p:attrNameLst>
                                      </p:cBhvr>
                                      <p:to>
                                        <p:strVal val="visible"/>
                                      </p:to>
                                    </p:set>
                                    <p:animEffect filter="fade" transition="in">
                                      <p:cBhvr>
                                        <p:cTn dur="500" id="25"/>
                                        <p:tgtEl>
                                          <p:spTgt spid="21"/>
                                        </p:tgtEl>
                                      </p:cBhvr>
                                    </p:animEffect>
                                  </p:childTnLst>
                                </p:cTn>
                              </p:par>
                              <p:par>
                                <p:cTn fill="hold" id="26" nodeType="withEffect" presetClass="entr" presetID="10" presetSubtype="0">
                                  <p:stCondLst>
                                    <p:cond delay="1000"/>
                                  </p:stCondLst>
                                  <p:childTnLst>
                                    <p:set>
                                      <p:cBhvr>
                                        <p:cTn dur="1" fill="hold" id="27">
                                          <p:stCondLst>
                                            <p:cond delay="0"/>
                                          </p:stCondLst>
                                        </p:cTn>
                                        <p:tgtEl>
                                          <p:spTgt spid="22"/>
                                        </p:tgtEl>
                                        <p:attrNameLst>
                                          <p:attrName>style.visibility</p:attrName>
                                        </p:attrNameLst>
                                      </p:cBhvr>
                                      <p:to>
                                        <p:strVal val="visible"/>
                                      </p:to>
                                    </p:set>
                                    <p:animEffect filter="fade" transition="in">
                                      <p:cBhvr>
                                        <p:cTn dur="500" id="28"/>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FFFFFF"/>
                </a:solidFill>
                <a:latin charset="-122" panose="02010600010101010101" pitchFamily="2" typeface="方正正大黑简体"/>
                <a:ea charset="-122" panose="02010600010101010101" pitchFamily="2" typeface="方正正大黑简体"/>
              </a:rPr>
              <a:t>党的十八大以来的五年</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a:extLst>
              <a:ext uri="{FF2B5EF4-FFF2-40B4-BE49-F238E27FC236}">
                <a16:creationId xmlns:a16="http://schemas.microsoft.com/office/drawing/2014/main" id="{5193A4AE-C582-4AA0-B6D8-F0074606EE89}"/>
              </a:ext>
            </a:extLst>
          </p:cNvPr>
          <p:cNvGrpSpPr/>
          <p:nvPr/>
        </p:nvGrpSpPr>
        <p:grpSpPr>
          <a:xfrm>
            <a:off x="1052194" y="996949"/>
            <a:ext cx="11139806" cy="1818641"/>
            <a:chOff x="536257" y="1320799"/>
            <a:chExt cx="11139806" cy="1818641"/>
          </a:xfrm>
        </p:grpSpPr>
        <p:sp>
          <p:nvSpPr>
            <p:cNvPr id="12" name="直角三角形 11">
              <a:extLst>
                <a:ext uri="{FF2B5EF4-FFF2-40B4-BE49-F238E27FC236}">
                  <a16:creationId xmlns:a16="http://schemas.microsoft.com/office/drawing/2014/main" id="{0AF6AFF3-D16E-49E8-B33B-C8CB4FE73D8B}"/>
                </a:ext>
              </a:extLst>
            </p:cNvPr>
            <p:cNvSpPr/>
            <p:nvPr/>
          </p:nvSpPr>
          <p:spPr>
            <a:xfrm flipH="1" rot="10800000">
              <a:off x="536257" y="1320799"/>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直角三角形 12">
              <a:extLst>
                <a:ext uri="{FF2B5EF4-FFF2-40B4-BE49-F238E27FC236}">
                  <a16:creationId xmlns:a16="http://schemas.microsoft.com/office/drawing/2014/main" id="{32512FD4-4EF3-463A-BECB-E6E8E4B6620E}"/>
                </a:ext>
              </a:extLst>
            </p:cNvPr>
            <p:cNvSpPr/>
            <p:nvPr/>
          </p:nvSpPr>
          <p:spPr>
            <a:xfrm rot="16200000">
              <a:off x="10172383" y="1635760"/>
              <a:ext cx="1503680" cy="150368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4595638A-AC1D-4EB4-8E68-6512358D9249}"/>
                </a:ext>
              </a:extLst>
            </p:cNvPr>
            <p:cNvSpPr/>
            <p:nvPr/>
          </p:nvSpPr>
          <p:spPr>
            <a:xfrm>
              <a:off x="619760" y="1418987"/>
              <a:ext cx="10952480" cy="1612922"/>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2E91C225-A900-4F87-896C-7AEC56B24D62}"/>
                </a:ext>
              </a:extLst>
            </p:cNvPr>
            <p:cNvSpPr txBox="1"/>
            <p:nvPr/>
          </p:nvSpPr>
          <p:spPr>
            <a:xfrm>
              <a:off x="878840" y="1639134"/>
              <a:ext cx="10434320" cy="1161288"/>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en-US" lang="zh-CN"/>
                <a:t>党的十八大以来的五年，是党和国家发展进程中很不平凡的5年。党中央科学把握当今世界和当代中国的发展大势，顺应实践要求和人民愿望，推出一系列重大战略举措，出台一系列重大方针政策，推进一系列重大工作，解决了许多长期想解决而没有解决的难题，办成了许多过去想办而没有办成的大事</a:t>
              </a:r>
            </a:p>
          </p:txBody>
        </p:sp>
      </p:grpSp>
      <p:cxnSp>
        <p:nvCxnSpPr>
          <p:cNvPr id="16" name="直接连接符 15">
            <a:extLst>
              <a:ext uri="{FF2B5EF4-FFF2-40B4-BE49-F238E27FC236}">
                <a16:creationId xmlns:a16="http://schemas.microsoft.com/office/drawing/2014/main" id="{11BB1C38-6F05-4C6C-B927-C26547594A7E}"/>
              </a:ext>
            </a:extLst>
          </p:cNvPr>
          <p:cNvCxnSpPr/>
          <p:nvPr/>
        </p:nvCxnSpPr>
        <p:spPr>
          <a:xfrm flipH="1">
            <a:off x="1145857" y="2835910"/>
            <a:ext cx="0" cy="3566160"/>
          </a:xfrm>
          <a:prstGeom prst="line">
            <a:avLst/>
          </a:prstGeom>
          <a:ln w="28575">
            <a:solidFill>
              <a:srgbClr val="CB0828"/>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id="{3080007A-56A8-4EA1-BB55-C7285BA1683D}"/>
              </a:ext>
            </a:extLst>
          </p:cNvPr>
          <p:cNvGrpSpPr/>
          <p:nvPr/>
        </p:nvGrpSpPr>
        <p:grpSpPr>
          <a:xfrm>
            <a:off x="1585310" y="3105150"/>
            <a:ext cx="3401027" cy="586707"/>
            <a:chOff x="1069373" y="3429000"/>
            <a:chExt cx="3401027" cy="586707"/>
          </a:xfrm>
        </p:grpSpPr>
        <p:sp>
          <p:nvSpPr>
            <p:cNvPr id="25" name="矩形 24">
              <a:extLst>
                <a:ext uri="{FF2B5EF4-FFF2-40B4-BE49-F238E27FC236}">
                  <a16:creationId xmlns:a16="http://schemas.microsoft.com/office/drawing/2014/main" id="{FCB97F2C-72A5-463D-BCCB-5011CB92E9D4}"/>
                </a:ext>
              </a:extLst>
            </p:cNvPr>
            <p:cNvSpPr/>
            <p:nvPr/>
          </p:nvSpPr>
          <p:spPr>
            <a:xfrm>
              <a:off x="1069373" y="3429000"/>
              <a:ext cx="586707" cy="586707"/>
            </a:xfrm>
            <a:prstGeom prst="rect">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503020204020204" pitchFamily="34" typeface="微软雅黑"/>
                  <a:ea charset="-122" panose="020b0503020204020204" pitchFamily="34" typeface="微软雅黑"/>
                </a:rPr>
                <a:t>01</a:t>
              </a:r>
            </a:p>
          </p:txBody>
        </p:sp>
        <p:sp>
          <p:nvSpPr>
            <p:cNvPr id="26" name="文本框 25">
              <a:extLst>
                <a:ext uri="{FF2B5EF4-FFF2-40B4-BE49-F238E27FC236}">
                  <a16:creationId xmlns:a16="http://schemas.microsoft.com/office/drawing/2014/main" id="{87626068-BC08-4758-A51D-0348CDC3AF5F}"/>
                </a:ext>
              </a:extLst>
            </p:cNvPr>
            <p:cNvSpPr txBox="1"/>
            <p:nvPr/>
          </p:nvSpPr>
          <p:spPr>
            <a:xfrm>
              <a:off x="1758067" y="3522298"/>
              <a:ext cx="2712333" cy="396240"/>
            </a:xfrm>
            <a:prstGeom prst="rect">
              <a:avLst/>
            </a:prstGeom>
            <a:noFill/>
          </p:spPr>
          <p:txBody>
            <a:bodyPr rtlCol="0" wrap="square">
              <a:spAutoFit/>
            </a:bodyPr>
            <a:lstStyle/>
            <a:p>
              <a:r>
                <a:rPr altLang="en-US" lang="zh-CN" spc="300" sz="2000">
                  <a:latin charset="-122" panose="020b0503020204020204" pitchFamily="34" typeface="微软雅黑"/>
                  <a:ea charset="-122" panose="020b0503020204020204" pitchFamily="34" typeface="微软雅黑"/>
                </a:rPr>
                <a:t>全面加强党的领导</a:t>
              </a:r>
            </a:p>
          </p:txBody>
        </p:sp>
      </p:grpSp>
      <p:grpSp>
        <p:nvGrpSpPr>
          <p:cNvPr id="27" name="组合 26">
            <a:extLst>
              <a:ext uri="{FF2B5EF4-FFF2-40B4-BE49-F238E27FC236}">
                <a16:creationId xmlns:a16="http://schemas.microsoft.com/office/drawing/2014/main" id="{445865C8-4E40-4DB0-B2E6-5B9E431E3AA9}"/>
              </a:ext>
            </a:extLst>
          </p:cNvPr>
          <p:cNvGrpSpPr/>
          <p:nvPr/>
        </p:nvGrpSpPr>
        <p:grpSpPr>
          <a:xfrm>
            <a:off x="6838030" y="3105150"/>
            <a:ext cx="4102067" cy="586707"/>
            <a:chOff x="1069373" y="3429000"/>
            <a:chExt cx="4102067" cy="586707"/>
          </a:xfrm>
        </p:grpSpPr>
        <p:sp>
          <p:nvSpPr>
            <p:cNvPr id="28" name="矩形 27">
              <a:extLst>
                <a:ext uri="{FF2B5EF4-FFF2-40B4-BE49-F238E27FC236}">
                  <a16:creationId xmlns:a16="http://schemas.microsoft.com/office/drawing/2014/main" id="{8AE5A526-50AE-4FA6-BB47-63C3BF10DEBA}"/>
                </a:ext>
              </a:extLst>
            </p:cNvPr>
            <p:cNvSpPr/>
            <p:nvPr/>
          </p:nvSpPr>
          <p:spPr>
            <a:xfrm>
              <a:off x="1069373" y="3429000"/>
              <a:ext cx="586707" cy="586707"/>
            </a:xfrm>
            <a:prstGeom prst="rect">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503020204020204" pitchFamily="34" typeface="微软雅黑"/>
                  <a:ea charset="-122" panose="020b0503020204020204" pitchFamily="34" typeface="微软雅黑"/>
                </a:rPr>
                <a:t>02</a:t>
              </a:r>
            </a:p>
          </p:txBody>
        </p:sp>
        <p:sp>
          <p:nvSpPr>
            <p:cNvPr id="29" name="文本框 28">
              <a:extLst>
                <a:ext uri="{FF2B5EF4-FFF2-40B4-BE49-F238E27FC236}">
                  <a16:creationId xmlns:a16="http://schemas.microsoft.com/office/drawing/2014/main" id="{A67519CB-A19D-45EE-8493-FA6EB07DBBC5}"/>
                </a:ext>
              </a:extLst>
            </p:cNvPr>
            <p:cNvSpPr txBox="1"/>
            <p:nvPr/>
          </p:nvSpPr>
          <p:spPr>
            <a:xfrm>
              <a:off x="1758068" y="3522298"/>
              <a:ext cx="3413373" cy="396240"/>
            </a:xfrm>
            <a:prstGeom prst="rect">
              <a:avLst/>
            </a:prstGeom>
            <a:noFill/>
          </p:spPr>
          <p:txBody>
            <a:bodyPr rtlCol="0" wrap="square">
              <a:spAutoFit/>
            </a:bodyPr>
            <a:lstStyle/>
            <a:p>
              <a:r>
                <a:rPr altLang="en-US" lang="zh-CN" spc="300" sz="2000">
                  <a:latin charset="-122" panose="020b0503020204020204" pitchFamily="34" typeface="微软雅黑"/>
                  <a:ea charset="-122" panose="020b0503020204020204" pitchFamily="34" typeface="微软雅黑"/>
                </a:rPr>
                <a:t>坚定不移贯彻新发展理念</a:t>
              </a:r>
            </a:p>
          </p:txBody>
        </p:sp>
      </p:grpSp>
      <p:grpSp>
        <p:nvGrpSpPr>
          <p:cNvPr id="30" name="组合 29">
            <a:extLst>
              <a:ext uri="{FF2B5EF4-FFF2-40B4-BE49-F238E27FC236}">
                <a16:creationId xmlns:a16="http://schemas.microsoft.com/office/drawing/2014/main" id="{8CFBAFE8-656F-4262-8E07-50A74CE60419}"/>
              </a:ext>
            </a:extLst>
          </p:cNvPr>
          <p:cNvGrpSpPr/>
          <p:nvPr/>
        </p:nvGrpSpPr>
        <p:grpSpPr>
          <a:xfrm>
            <a:off x="1585310" y="3931497"/>
            <a:ext cx="3401027" cy="586707"/>
            <a:chOff x="1069373" y="3429000"/>
            <a:chExt cx="3401027" cy="586707"/>
          </a:xfrm>
        </p:grpSpPr>
        <p:sp>
          <p:nvSpPr>
            <p:cNvPr id="31" name="矩形 30">
              <a:extLst>
                <a:ext uri="{FF2B5EF4-FFF2-40B4-BE49-F238E27FC236}">
                  <a16:creationId xmlns:a16="http://schemas.microsoft.com/office/drawing/2014/main" id="{08627AC9-0B1F-4938-BA16-B311B9AB13C5}"/>
                </a:ext>
              </a:extLst>
            </p:cNvPr>
            <p:cNvSpPr/>
            <p:nvPr/>
          </p:nvSpPr>
          <p:spPr>
            <a:xfrm>
              <a:off x="1069373" y="3429000"/>
              <a:ext cx="586707" cy="586707"/>
            </a:xfrm>
            <a:prstGeom prst="rect">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503020204020204" pitchFamily="34" typeface="微软雅黑"/>
                  <a:ea charset="-122" panose="020b0503020204020204" pitchFamily="34" typeface="微软雅黑"/>
                </a:rPr>
                <a:t>03</a:t>
              </a:r>
            </a:p>
          </p:txBody>
        </p:sp>
        <p:sp>
          <p:nvSpPr>
            <p:cNvPr id="32" name="文本框 31">
              <a:extLst>
                <a:ext uri="{FF2B5EF4-FFF2-40B4-BE49-F238E27FC236}">
                  <a16:creationId xmlns:a16="http://schemas.microsoft.com/office/drawing/2014/main" id="{DD8A3F34-0079-4979-9BC7-844E495F6003}"/>
                </a:ext>
              </a:extLst>
            </p:cNvPr>
            <p:cNvSpPr txBox="1"/>
            <p:nvPr/>
          </p:nvSpPr>
          <p:spPr>
            <a:xfrm>
              <a:off x="1758067" y="3522299"/>
              <a:ext cx="2712333" cy="396240"/>
            </a:xfrm>
            <a:prstGeom prst="rect">
              <a:avLst/>
            </a:prstGeom>
            <a:noFill/>
          </p:spPr>
          <p:txBody>
            <a:bodyPr rtlCol="0" wrap="square">
              <a:spAutoFit/>
            </a:bodyPr>
            <a:lstStyle/>
            <a:p>
              <a:r>
                <a:rPr altLang="en-US" lang="zh-CN" spc="300" sz="2000">
                  <a:latin charset="-122" panose="020b0503020204020204" pitchFamily="34" typeface="微软雅黑"/>
                  <a:ea charset="-122" panose="020b0503020204020204" pitchFamily="34" typeface="微软雅黑"/>
                </a:rPr>
                <a:t>坚定不移深化改革</a:t>
              </a:r>
            </a:p>
          </p:txBody>
        </p:sp>
      </p:grpSp>
      <p:grpSp>
        <p:nvGrpSpPr>
          <p:cNvPr id="33" name="组合 32">
            <a:extLst>
              <a:ext uri="{FF2B5EF4-FFF2-40B4-BE49-F238E27FC236}">
                <a16:creationId xmlns:a16="http://schemas.microsoft.com/office/drawing/2014/main" id="{91FA9094-956B-42F9-B8A1-90515FA21FD0}"/>
              </a:ext>
            </a:extLst>
          </p:cNvPr>
          <p:cNvGrpSpPr/>
          <p:nvPr/>
        </p:nvGrpSpPr>
        <p:grpSpPr>
          <a:xfrm>
            <a:off x="6838030" y="3931497"/>
            <a:ext cx="4102067" cy="586707"/>
            <a:chOff x="1069373" y="3429000"/>
            <a:chExt cx="4102067" cy="586707"/>
          </a:xfrm>
        </p:grpSpPr>
        <p:sp>
          <p:nvSpPr>
            <p:cNvPr id="34" name="矩形 33">
              <a:extLst>
                <a:ext uri="{FF2B5EF4-FFF2-40B4-BE49-F238E27FC236}">
                  <a16:creationId xmlns:a16="http://schemas.microsoft.com/office/drawing/2014/main" id="{300E691D-575F-462F-AE6E-70EF3B62B255}"/>
                </a:ext>
              </a:extLst>
            </p:cNvPr>
            <p:cNvSpPr/>
            <p:nvPr/>
          </p:nvSpPr>
          <p:spPr>
            <a:xfrm>
              <a:off x="1069373" y="3429000"/>
              <a:ext cx="586707" cy="586707"/>
            </a:xfrm>
            <a:prstGeom prst="rect">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503020204020204" pitchFamily="34" typeface="微软雅黑"/>
                  <a:ea charset="-122" panose="020b0503020204020204" pitchFamily="34" typeface="微软雅黑"/>
                </a:rPr>
                <a:t>04</a:t>
              </a:r>
            </a:p>
          </p:txBody>
        </p:sp>
        <p:sp>
          <p:nvSpPr>
            <p:cNvPr id="35" name="文本框 34">
              <a:extLst>
                <a:ext uri="{FF2B5EF4-FFF2-40B4-BE49-F238E27FC236}">
                  <a16:creationId xmlns:a16="http://schemas.microsoft.com/office/drawing/2014/main" id="{F9CF73D4-ED51-4252-866D-439CE6DC4681}"/>
                </a:ext>
              </a:extLst>
            </p:cNvPr>
            <p:cNvSpPr txBox="1"/>
            <p:nvPr/>
          </p:nvSpPr>
          <p:spPr>
            <a:xfrm>
              <a:off x="1758068" y="3522299"/>
              <a:ext cx="3413373" cy="396240"/>
            </a:xfrm>
            <a:prstGeom prst="rect">
              <a:avLst/>
            </a:prstGeom>
            <a:noFill/>
          </p:spPr>
          <p:txBody>
            <a:bodyPr rtlCol="0" wrap="square">
              <a:spAutoFit/>
            </a:bodyPr>
            <a:lstStyle/>
            <a:p>
              <a:r>
                <a:rPr altLang="en-US" lang="zh-CN" spc="300" sz="2000">
                  <a:latin charset="-122" panose="020b0503020204020204" pitchFamily="34" typeface="微软雅黑"/>
                  <a:ea charset="-122" panose="020b0503020204020204" pitchFamily="34" typeface="微软雅黑"/>
                </a:rPr>
                <a:t>坚定不移推进依法治国</a:t>
              </a:r>
            </a:p>
          </p:txBody>
        </p:sp>
      </p:grpSp>
      <p:grpSp>
        <p:nvGrpSpPr>
          <p:cNvPr id="36" name="组合 35">
            <a:extLst>
              <a:ext uri="{FF2B5EF4-FFF2-40B4-BE49-F238E27FC236}">
                <a16:creationId xmlns:a16="http://schemas.microsoft.com/office/drawing/2014/main" id="{E51590BD-B836-4143-981E-8BDB55C20ADB}"/>
              </a:ext>
            </a:extLst>
          </p:cNvPr>
          <p:cNvGrpSpPr/>
          <p:nvPr/>
        </p:nvGrpSpPr>
        <p:grpSpPr>
          <a:xfrm>
            <a:off x="1585310" y="4757844"/>
            <a:ext cx="4792023" cy="586707"/>
            <a:chOff x="1069373" y="3429000"/>
            <a:chExt cx="4792023" cy="586707"/>
          </a:xfrm>
        </p:grpSpPr>
        <p:sp>
          <p:nvSpPr>
            <p:cNvPr id="37" name="矩形 36">
              <a:extLst>
                <a:ext uri="{FF2B5EF4-FFF2-40B4-BE49-F238E27FC236}">
                  <a16:creationId xmlns:a16="http://schemas.microsoft.com/office/drawing/2014/main" id="{C2E0A5C1-A283-498A-AF7A-3A8667151449}"/>
                </a:ext>
              </a:extLst>
            </p:cNvPr>
            <p:cNvSpPr/>
            <p:nvPr/>
          </p:nvSpPr>
          <p:spPr>
            <a:xfrm>
              <a:off x="1069373" y="3429000"/>
              <a:ext cx="586707" cy="586707"/>
            </a:xfrm>
            <a:prstGeom prst="rect">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503020204020204" pitchFamily="34" typeface="微软雅黑"/>
                  <a:ea charset="-122" panose="020b0503020204020204" pitchFamily="34" typeface="微软雅黑"/>
                </a:rPr>
                <a:t>05</a:t>
              </a:r>
            </a:p>
          </p:txBody>
        </p:sp>
        <p:sp>
          <p:nvSpPr>
            <p:cNvPr id="38" name="文本框 37">
              <a:extLst>
                <a:ext uri="{FF2B5EF4-FFF2-40B4-BE49-F238E27FC236}">
                  <a16:creationId xmlns:a16="http://schemas.microsoft.com/office/drawing/2014/main" id="{AC2C7DCB-4F36-4AB2-A899-91E0FAF8E775}"/>
                </a:ext>
              </a:extLst>
            </p:cNvPr>
            <p:cNvSpPr txBox="1"/>
            <p:nvPr/>
          </p:nvSpPr>
          <p:spPr>
            <a:xfrm>
              <a:off x="1758068" y="3522299"/>
              <a:ext cx="4103329" cy="396240"/>
            </a:xfrm>
            <a:prstGeom prst="rect">
              <a:avLst/>
            </a:prstGeom>
            <a:noFill/>
          </p:spPr>
          <p:txBody>
            <a:bodyPr rtlCol="0" wrap="square">
              <a:spAutoFit/>
            </a:bodyPr>
            <a:lstStyle/>
            <a:p>
              <a:r>
                <a:rPr altLang="en-US" lang="zh-CN" spc="300" sz="2000">
                  <a:latin charset="-122" panose="020b0503020204020204" pitchFamily="34" typeface="微软雅黑"/>
                  <a:ea charset="-122" panose="020b0503020204020204" pitchFamily="34" typeface="微软雅黑"/>
                </a:rPr>
                <a:t>加强党对意识形态工作的领导</a:t>
              </a:r>
            </a:p>
          </p:txBody>
        </p:sp>
      </p:grpSp>
      <p:grpSp>
        <p:nvGrpSpPr>
          <p:cNvPr id="39" name="组合 38">
            <a:extLst>
              <a:ext uri="{FF2B5EF4-FFF2-40B4-BE49-F238E27FC236}">
                <a16:creationId xmlns:a16="http://schemas.microsoft.com/office/drawing/2014/main" id="{42571630-72BD-4A8F-BE6A-108D329C9958}"/>
              </a:ext>
            </a:extLst>
          </p:cNvPr>
          <p:cNvGrpSpPr/>
          <p:nvPr/>
        </p:nvGrpSpPr>
        <p:grpSpPr>
          <a:xfrm>
            <a:off x="6838030" y="4757844"/>
            <a:ext cx="4437347" cy="586707"/>
            <a:chOff x="1069373" y="3429000"/>
            <a:chExt cx="4437347" cy="586707"/>
          </a:xfrm>
        </p:grpSpPr>
        <p:sp>
          <p:nvSpPr>
            <p:cNvPr id="40" name="矩形 39">
              <a:extLst>
                <a:ext uri="{FF2B5EF4-FFF2-40B4-BE49-F238E27FC236}">
                  <a16:creationId xmlns:a16="http://schemas.microsoft.com/office/drawing/2014/main" id="{9CDBE047-2CA3-4E9F-A899-73308FF1088D}"/>
                </a:ext>
              </a:extLst>
            </p:cNvPr>
            <p:cNvSpPr/>
            <p:nvPr/>
          </p:nvSpPr>
          <p:spPr>
            <a:xfrm>
              <a:off x="1069373" y="3429000"/>
              <a:ext cx="586707" cy="586707"/>
            </a:xfrm>
            <a:prstGeom prst="rect">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503020204020204" pitchFamily="34" typeface="微软雅黑"/>
                  <a:ea charset="-122" panose="020b0503020204020204" pitchFamily="34" typeface="微软雅黑"/>
                </a:rPr>
                <a:t>06</a:t>
              </a:r>
            </a:p>
          </p:txBody>
        </p:sp>
        <p:sp>
          <p:nvSpPr>
            <p:cNvPr id="41" name="文本框 40">
              <a:extLst>
                <a:ext uri="{FF2B5EF4-FFF2-40B4-BE49-F238E27FC236}">
                  <a16:creationId xmlns:a16="http://schemas.microsoft.com/office/drawing/2014/main" id="{19268433-04A3-4209-8606-6A1D8D129BA5}"/>
                </a:ext>
              </a:extLst>
            </p:cNvPr>
            <p:cNvSpPr txBox="1"/>
            <p:nvPr/>
          </p:nvSpPr>
          <p:spPr>
            <a:xfrm>
              <a:off x="1758066" y="3522299"/>
              <a:ext cx="3748653" cy="396240"/>
            </a:xfrm>
            <a:prstGeom prst="rect">
              <a:avLst/>
            </a:prstGeom>
            <a:noFill/>
          </p:spPr>
          <p:txBody>
            <a:bodyPr rtlCol="0" wrap="square">
              <a:spAutoFit/>
            </a:bodyPr>
            <a:lstStyle/>
            <a:p>
              <a:r>
                <a:rPr altLang="en-US" lang="zh-CN" spc="300" sz="2000">
                  <a:latin charset="-122" panose="020b0503020204020204" pitchFamily="34" typeface="微软雅黑"/>
                  <a:ea charset="-122" panose="020b0503020204020204" pitchFamily="34" typeface="微软雅黑"/>
                </a:rPr>
                <a:t>坚定不移推进生态文明建设</a:t>
              </a:r>
            </a:p>
          </p:txBody>
        </p:sp>
      </p:grpSp>
      <p:grpSp>
        <p:nvGrpSpPr>
          <p:cNvPr id="42" name="组合 41">
            <a:extLst>
              <a:ext uri="{FF2B5EF4-FFF2-40B4-BE49-F238E27FC236}">
                <a16:creationId xmlns:a16="http://schemas.microsoft.com/office/drawing/2014/main" id="{C36F1D5C-5C53-452E-892A-BD1B6140BCFC}"/>
              </a:ext>
            </a:extLst>
          </p:cNvPr>
          <p:cNvGrpSpPr/>
          <p:nvPr/>
        </p:nvGrpSpPr>
        <p:grpSpPr>
          <a:xfrm>
            <a:off x="1585310" y="5584190"/>
            <a:ext cx="5150733" cy="586707"/>
            <a:chOff x="1069373" y="3429000"/>
            <a:chExt cx="5150733" cy="586707"/>
          </a:xfrm>
        </p:grpSpPr>
        <p:sp>
          <p:nvSpPr>
            <p:cNvPr id="43" name="矩形 42">
              <a:extLst>
                <a:ext uri="{FF2B5EF4-FFF2-40B4-BE49-F238E27FC236}">
                  <a16:creationId xmlns:a16="http://schemas.microsoft.com/office/drawing/2014/main" id="{74345D45-54EE-4161-8ADE-1786BB1F837B}"/>
                </a:ext>
              </a:extLst>
            </p:cNvPr>
            <p:cNvSpPr/>
            <p:nvPr/>
          </p:nvSpPr>
          <p:spPr>
            <a:xfrm>
              <a:off x="1069373" y="3429000"/>
              <a:ext cx="586707" cy="586707"/>
            </a:xfrm>
            <a:prstGeom prst="rect">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503020204020204" pitchFamily="34" typeface="微软雅黑"/>
                  <a:ea charset="-122" panose="020b0503020204020204" pitchFamily="34" typeface="微软雅黑"/>
                </a:rPr>
                <a:t>07</a:t>
              </a:r>
            </a:p>
          </p:txBody>
        </p:sp>
        <p:sp>
          <p:nvSpPr>
            <p:cNvPr id="44" name="文本框 43">
              <a:extLst>
                <a:ext uri="{FF2B5EF4-FFF2-40B4-BE49-F238E27FC236}">
                  <a16:creationId xmlns:a16="http://schemas.microsoft.com/office/drawing/2014/main" id="{A97E2029-B082-461C-995B-261782B2C594}"/>
                </a:ext>
              </a:extLst>
            </p:cNvPr>
            <p:cNvSpPr txBox="1"/>
            <p:nvPr/>
          </p:nvSpPr>
          <p:spPr>
            <a:xfrm>
              <a:off x="1758067" y="3522299"/>
              <a:ext cx="4462039" cy="396240"/>
            </a:xfrm>
            <a:prstGeom prst="rect">
              <a:avLst/>
            </a:prstGeom>
            <a:noFill/>
          </p:spPr>
          <p:txBody>
            <a:bodyPr rtlCol="0" wrap="square">
              <a:spAutoFit/>
            </a:bodyPr>
            <a:lstStyle/>
            <a:p>
              <a:r>
                <a:rPr altLang="en-US" lang="zh-CN" spc="300" sz="2000">
                  <a:latin charset="-122" panose="020b0503020204020204" pitchFamily="34" typeface="微软雅黑"/>
                  <a:ea charset="-122" panose="020b0503020204020204" pitchFamily="34" typeface="微软雅黑"/>
                </a:rPr>
                <a:t>坚定不移推进国防和军队现代化</a:t>
              </a:r>
            </a:p>
          </p:txBody>
        </p:sp>
      </p:grpSp>
      <p:grpSp>
        <p:nvGrpSpPr>
          <p:cNvPr id="45" name="组合 44">
            <a:extLst>
              <a:ext uri="{FF2B5EF4-FFF2-40B4-BE49-F238E27FC236}">
                <a16:creationId xmlns:a16="http://schemas.microsoft.com/office/drawing/2014/main" id="{5659CC42-6DE2-4B66-BC11-386FA3BAB12F}"/>
              </a:ext>
            </a:extLst>
          </p:cNvPr>
          <p:cNvGrpSpPr/>
          <p:nvPr/>
        </p:nvGrpSpPr>
        <p:grpSpPr>
          <a:xfrm>
            <a:off x="6838030" y="5584190"/>
            <a:ext cx="4102067" cy="586707"/>
            <a:chOff x="1069373" y="3429000"/>
            <a:chExt cx="4102067" cy="586707"/>
          </a:xfrm>
        </p:grpSpPr>
        <p:sp>
          <p:nvSpPr>
            <p:cNvPr id="46" name="矩形 45">
              <a:extLst>
                <a:ext uri="{FF2B5EF4-FFF2-40B4-BE49-F238E27FC236}">
                  <a16:creationId xmlns:a16="http://schemas.microsoft.com/office/drawing/2014/main" id="{2323365A-B68F-4D41-934E-0BF7CDEBE207}"/>
                </a:ext>
              </a:extLst>
            </p:cNvPr>
            <p:cNvSpPr/>
            <p:nvPr/>
          </p:nvSpPr>
          <p:spPr>
            <a:xfrm>
              <a:off x="1069373" y="3429000"/>
              <a:ext cx="586707" cy="586707"/>
            </a:xfrm>
            <a:prstGeom prst="rect">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503020204020204" pitchFamily="34" typeface="微软雅黑"/>
                  <a:ea charset="-122" panose="020b0503020204020204" pitchFamily="34" typeface="微软雅黑"/>
                </a:rPr>
                <a:t>08</a:t>
              </a:r>
            </a:p>
          </p:txBody>
        </p:sp>
        <p:sp>
          <p:nvSpPr>
            <p:cNvPr id="47" name="文本框 46">
              <a:extLst>
                <a:ext uri="{FF2B5EF4-FFF2-40B4-BE49-F238E27FC236}">
                  <a16:creationId xmlns:a16="http://schemas.microsoft.com/office/drawing/2014/main" id="{5CC51524-01DC-46FD-B89D-4C18FE27ABEE}"/>
                </a:ext>
              </a:extLst>
            </p:cNvPr>
            <p:cNvSpPr txBox="1"/>
            <p:nvPr/>
          </p:nvSpPr>
          <p:spPr>
            <a:xfrm>
              <a:off x="1758068" y="3522299"/>
              <a:ext cx="3413373" cy="396240"/>
            </a:xfrm>
            <a:prstGeom prst="rect">
              <a:avLst/>
            </a:prstGeom>
            <a:noFill/>
          </p:spPr>
          <p:txBody>
            <a:bodyPr rtlCol="0" wrap="square">
              <a:spAutoFit/>
            </a:bodyPr>
            <a:lstStyle/>
            <a:p>
              <a:r>
                <a:rPr altLang="en-US" lang="zh-CN" spc="300" sz="2000">
                  <a:latin charset="-122" panose="020b0503020204020204" pitchFamily="34" typeface="微软雅黑"/>
                  <a:ea charset="-122" panose="020b0503020204020204" pitchFamily="34" typeface="微软雅黑"/>
                </a:rPr>
                <a:t>坚定不移推进从严治党</a:t>
              </a:r>
            </a:p>
          </p:txBody>
        </p:sp>
      </p:grpSp>
    </p:spTree>
    <p:extLst>
      <p:ext uri="{BB962C8B-B14F-4D97-AF65-F5344CB8AC3E}">
        <p14:creationId val="402100718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750" fill="hold" id="7"/>
                                        <p:tgtEl>
                                          <p:spTgt spid="11"/>
                                        </p:tgtEl>
                                        <p:attrNameLst>
                                          <p:attrName>ppt_x</p:attrName>
                                        </p:attrNameLst>
                                      </p:cBhvr>
                                      <p:tavLst>
                                        <p:tav tm="0">
                                          <p:val>
                                            <p:strVal val="0-#ppt_w/2"/>
                                          </p:val>
                                        </p:tav>
                                        <p:tav tm="100000">
                                          <p:val>
                                            <p:strVal val="#ppt_x"/>
                                          </p:val>
                                        </p:tav>
                                      </p:tavLst>
                                    </p:anim>
                                    <p:anim calcmode="lin" valueType="num">
                                      <p:cBhvr additive="base">
                                        <p:cTn dur="75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22" presetSubtype="1">
                                  <p:stCondLst>
                                    <p:cond delay="0"/>
                                  </p:stCondLst>
                                  <p:childTnLst>
                                    <p:set>
                                      <p:cBhvr>
                                        <p:cTn dur="1" fill="hold" id="11">
                                          <p:stCondLst>
                                            <p:cond delay="0"/>
                                          </p:stCondLst>
                                        </p:cTn>
                                        <p:tgtEl>
                                          <p:spTgt spid="16"/>
                                        </p:tgtEl>
                                        <p:attrNameLst>
                                          <p:attrName>style.visibility</p:attrName>
                                        </p:attrNameLst>
                                      </p:cBhvr>
                                      <p:to>
                                        <p:strVal val="visible"/>
                                      </p:to>
                                    </p:set>
                                    <p:animEffect filter="wipe(up)" transition="in">
                                      <p:cBhvr>
                                        <p:cTn dur="750" id="12"/>
                                        <p:tgtEl>
                                          <p:spTgt spid="16"/>
                                        </p:tgtEl>
                                      </p:cBhvr>
                                    </p:animEffect>
                                  </p:childTnLst>
                                </p:cTn>
                              </p:par>
                            </p:childTnLst>
                          </p:cTn>
                        </p:par>
                        <p:par>
                          <p:cTn fill="hold" id="13" nodeType="afterGroup">
                            <p:stCondLst>
                              <p:cond delay="1500"/>
                            </p:stCondLst>
                            <p:childTnLst>
                              <p:par>
                                <p:cTn fill="hold" id="14" nodeType="afterEffect" presetClass="entr" presetID="10" presetSubtype="0">
                                  <p:stCondLst>
                                    <p:cond delay="0"/>
                                  </p:stCondLst>
                                  <p:childTnLst>
                                    <p:set>
                                      <p:cBhvr>
                                        <p:cTn dur="1" fill="hold" id="15">
                                          <p:stCondLst>
                                            <p:cond delay="0"/>
                                          </p:stCondLst>
                                        </p:cTn>
                                        <p:tgtEl>
                                          <p:spTgt spid="24"/>
                                        </p:tgtEl>
                                        <p:attrNameLst>
                                          <p:attrName>style.visibility</p:attrName>
                                        </p:attrNameLst>
                                      </p:cBhvr>
                                      <p:to>
                                        <p:strVal val="visible"/>
                                      </p:to>
                                    </p:set>
                                    <p:animEffect filter="fade" transition="in">
                                      <p:cBhvr>
                                        <p:cTn dur="750" id="16"/>
                                        <p:tgtEl>
                                          <p:spTgt spid="24"/>
                                        </p:tgtEl>
                                      </p:cBhvr>
                                    </p:animEffect>
                                  </p:childTnLst>
                                </p:cTn>
                              </p:par>
                            </p:childTnLst>
                          </p:cTn>
                        </p:par>
                        <p:par>
                          <p:cTn fill="hold" id="17" nodeType="afterGroup">
                            <p:stCondLst>
                              <p:cond delay="2250"/>
                            </p:stCondLst>
                            <p:childTnLst>
                              <p:par>
                                <p:cTn fill="hold" id="18" nodeType="afterEffect" presetClass="entr" presetID="10" presetSubtype="0">
                                  <p:stCondLst>
                                    <p:cond delay="0"/>
                                  </p:stCondLst>
                                  <p:childTnLst>
                                    <p:set>
                                      <p:cBhvr>
                                        <p:cTn dur="1" fill="hold" id="19">
                                          <p:stCondLst>
                                            <p:cond delay="0"/>
                                          </p:stCondLst>
                                        </p:cTn>
                                        <p:tgtEl>
                                          <p:spTgt spid="27"/>
                                        </p:tgtEl>
                                        <p:attrNameLst>
                                          <p:attrName>style.visibility</p:attrName>
                                        </p:attrNameLst>
                                      </p:cBhvr>
                                      <p:to>
                                        <p:strVal val="visible"/>
                                      </p:to>
                                    </p:set>
                                    <p:animEffect filter="fade" transition="in">
                                      <p:cBhvr>
                                        <p:cTn dur="750" id="20"/>
                                        <p:tgtEl>
                                          <p:spTgt spid="27"/>
                                        </p:tgtEl>
                                      </p:cBhvr>
                                    </p:animEffect>
                                  </p:childTnLst>
                                </p:cTn>
                              </p:par>
                            </p:childTnLst>
                          </p:cTn>
                        </p:par>
                        <p:par>
                          <p:cTn fill="hold" id="21" nodeType="afterGroup">
                            <p:stCondLst>
                              <p:cond delay="3000"/>
                            </p:stCondLst>
                            <p:childTnLst>
                              <p:par>
                                <p:cTn fill="hold" id="22" nodeType="afterEffect" presetClass="entr" presetID="10" presetSubtype="0">
                                  <p:stCondLst>
                                    <p:cond delay="0"/>
                                  </p:stCondLst>
                                  <p:childTnLst>
                                    <p:set>
                                      <p:cBhvr>
                                        <p:cTn dur="1" fill="hold" id="23">
                                          <p:stCondLst>
                                            <p:cond delay="0"/>
                                          </p:stCondLst>
                                        </p:cTn>
                                        <p:tgtEl>
                                          <p:spTgt spid="30"/>
                                        </p:tgtEl>
                                        <p:attrNameLst>
                                          <p:attrName>style.visibility</p:attrName>
                                        </p:attrNameLst>
                                      </p:cBhvr>
                                      <p:to>
                                        <p:strVal val="visible"/>
                                      </p:to>
                                    </p:set>
                                    <p:animEffect filter="fade" transition="in">
                                      <p:cBhvr>
                                        <p:cTn dur="750" id="24"/>
                                        <p:tgtEl>
                                          <p:spTgt spid="30"/>
                                        </p:tgtEl>
                                      </p:cBhvr>
                                    </p:animEffect>
                                  </p:childTnLst>
                                </p:cTn>
                              </p:par>
                            </p:childTnLst>
                          </p:cTn>
                        </p:par>
                        <p:par>
                          <p:cTn fill="hold" id="25" nodeType="afterGroup">
                            <p:stCondLst>
                              <p:cond delay="3750"/>
                            </p:stCondLst>
                            <p:childTnLst>
                              <p:par>
                                <p:cTn fill="hold" id="26" nodeType="afterEffect" presetClass="entr" presetID="10" presetSubtype="0">
                                  <p:stCondLst>
                                    <p:cond delay="0"/>
                                  </p:stCondLst>
                                  <p:childTnLst>
                                    <p:set>
                                      <p:cBhvr>
                                        <p:cTn dur="1" fill="hold" id="27">
                                          <p:stCondLst>
                                            <p:cond delay="0"/>
                                          </p:stCondLst>
                                        </p:cTn>
                                        <p:tgtEl>
                                          <p:spTgt spid="33"/>
                                        </p:tgtEl>
                                        <p:attrNameLst>
                                          <p:attrName>style.visibility</p:attrName>
                                        </p:attrNameLst>
                                      </p:cBhvr>
                                      <p:to>
                                        <p:strVal val="visible"/>
                                      </p:to>
                                    </p:set>
                                    <p:animEffect filter="fade" transition="in">
                                      <p:cBhvr>
                                        <p:cTn dur="750" id="28"/>
                                        <p:tgtEl>
                                          <p:spTgt spid="33"/>
                                        </p:tgtEl>
                                      </p:cBhvr>
                                    </p:animEffect>
                                  </p:childTnLst>
                                </p:cTn>
                              </p:par>
                            </p:childTnLst>
                          </p:cTn>
                        </p:par>
                        <p:par>
                          <p:cTn fill="hold" id="29" nodeType="afterGroup">
                            <p:stCondLst>
                              <p:cond delay="4500"/>
                            </p:stCondLst>
                            <p:childTnLst>
                              <p:par>
                                <p:cTn fill="hold" id="30" nodeType="afterEffect" presetClass="entr" presetID="10" presetSubtype="0">
                                  <p:stCondLst>
                                    <p:cond delay="0"/>
                                  </p:stCondLst>
                                  <p:childTnLst>
                                    <p:set>
                                      <p:cBhvr>
                                        <p:cTn dur="1" fill="hold" id="31">
                                          <p:stCondLst>
                                            <p:cond delay="0"/>
                                          </p:stCondLst>
                                        </p:cTn>
                                        <p:tgtEl>
                                          <p:spTgt spid="36"/>
                                        </p:tgtEl>
                                        <p:attrNameLst>
                                          <p:attrName>style.visibility</p:attrName>
                                        </p:attrNameLst>
                                      </p:cBhvr>
                                      <p:to>
                                        <p:strVal val="visible"/>
                                      </p:to>
                                    </p:set>
                                    <p:animEffect filter="fade" transition="in">
                                      <p:cBhvr>
                                        <p:cTn dur="750" id="32"/>
                                        <p:tgtEl>
                                          <p:spTgt spid="36"/>
                                        </p:tgtEl>
                                      </p:cBhvr>
                                    </p:animEffect>
                                  </p:childTnLst>
                                </p:cTn>
                              </p:par>
                            </p:childTnLst>
                          </p:cTn>
                        </p:par>
                        <p:par>
                          <p:cTn fill="hold" id="33" nodeType="afterGroup">
                            <p:stCondLst>
                              <p:cond delay="5250"/>
                            </p:stCondLst>
                            <p:childTnLst>
                              <p:par>
                                <p:cTn fill="hold" id="34" nodeType="afterEffect" presetClass="entr" presetID="10" presetSubtype="0">
                                  <p:stCondLst>
                                    <p:cond delay="0"/>
                                  </p:stCondLst>
                                  <p:childTnLst>
                                    <p:set>
                                      <p:cBhvr>
                                        <p:cTn dur="1" fill="hold" id="35">
                                          <p:stCondLst>
                                            <p:cond delay="0"/>
                                          </p:stCondLst>
                                        </p:cTn>
                                        <p:tgtEl>
                                          <p:spTgt spid="39"/>
                                        </p:tgtEl>
                                        <p:attrNameLst>
                                          <p:attrName>style.visibility</p:attrName>
                                        </p:attrNameLst>
                                      </p:cBhvr>
                                      <p:to>
                                        <p:strVal val="visible"/>
                                      </p:to>
                                    </p:set>
                                    <p:animEffect filter="fade" transition="in">
                                      <p:cBhvr>
                                        <p:cTn dur="750" id="36"/>
                                        <p:tgtEl>
                                          <p:spTgt spid="39"/>
                                        </p:tgtEl>
                                      </p:cBhvr>
                                    </p:animEffect>
                                  </p:childTnLst>
                                </p:cTn>
                              </p:par>
                            </p:childTnLst>
                          </p:cTn>
                        </p:par>
                        <p:par>
                          <p:cTn fill="hold" id="37" nodeType="afterGroup">
                            <p:stCondLst>
                              <p:cond delay="6000"/>
                            </p:stCondLst>
                            <p:childTnLst>
                              <p:par>
                                <p:cTn fill="hold" id="38" nodeType="afterEffect" presetClass="entr" presetID="10" presetSubtype="0">
                                  <p:stCondLst>
                                    <p:cond delay="0"/>
                                  </p:stCondLst>
                                  <p:childTnLst>
                                    <p:set>
                                      <p:cBhvr>
                                        <p:cTn dur="1" fill="hold" id="39">
                                          <p:stCondLst>
                                            <p:cond delay="0"/>
                                          </p:stCondLst>
                                        </p:cTn>
                                        <p:tgtEl>
                                          <p:spTgt spid="42"/>
                                        </p:tgtEl>
                                        <p:attrNameLst>
                                          <p:attrName>style.visibility</p:attrName>
                                        </p:attrNameLst>
                                      </p:cBhvr>
                                      <p:to>
                                        <p:strVal val="visible"/>
                                      </p:to>
                                    </p:set>
                                    <p:animEffect filter="fade" transition="in">
                                      <p:cBhvr>
                                        <p:cTn dur="750" id="40"/>
                                        <p:tgtEl>
                                          <p:spTgt spid="42"/>
                                        </p:tgtEl>
                                      </p:cBhvr>
                                    </p:animEffect>
                                  </p:childTnLst>
                                </p:cTn>
                              </p:par>
                            </p:childTnLst>
                          </p:cTn>
                        </p:par>
                        <p:par>
                          <p:cTn fill="hold" id="41" nodeType="afterGroup">
                            <p:stCondLst>
                              <p:cond delay="6750"/>
                            </p:stCondLst>
                            <p:childTnLst>
                              <p:par>
                                <p:cTn fill="hold" id="42" nodeType="afterEffect" presetClass="entr" presetID="10" presetSubtype="0">
                                  <p:stCondLst>
                                    <p:cond delay="0"/>
                                  </p:stCondLst>
                                  <p:childTnLst>
                                    <p:set>
                                      <p:cBhvr>
                                        <p:cTn dur="1" fill="hold" id="43">
                                          <p:stCondLst>
                                            <p:cond delay="0"/>
                                          </p:stCondLst>
                                        </p:cTn>
                                        <p:tgtEl>
                                          <p:spTgt spid="45"/>
                                        </p:tgtEl>
                                        <p:attrNameLst>
                                          <p:attrName>style.visibility</p:attrName>
                                        </p:attrNameLst>
                                      </p:cBhvr>
                                      <p:to>
                                        <p:strVal val="visible"/>
                                      </p:to>
                                    </p:set>
                                    <p:animEffect filter="fade" transition="in">
                                      <p:cBhvr>
                                        <p:cTn dur="750" id="44"/>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FFFFFF"/>
                </a:solidFill>
                <a:latin charset="-122" panose="02010600010101010101" pitchFamily="2" typeface="方正正大黑简体"/>
                <a:ea charset="-122" panose="02010600010101010101" pitchFamily="2" typeface="方正正大黑简体"/>
              </a:rPr>
              <a:t>即将召开的党的十九大</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56DBBCF9-D86E-4B9F-9E24-7C213F1D438F}"/>
              </a:ext>
            </a:extLst>
          </p:cNvPr>
          <p:cNvGrpSpPr/>
          <p:nvPr/>
        </p:nvGrpSpPr>
        <p:grpSpPr>
          <a:xfrm>
            <a:off x="1054417" y="1130299"/>
            <a:ext cx="11137583" cy="1460818"/>
            <a:chOff x="536257" y="1320799"/>
            <a:chExt cx="11137583" cy="1460818"/>
          </a:xfrm>
        </p:grpSpPr>
        <p:sp>
          <p:nvSpPr>
            <p:cNvPr id="5" name="直角三角形 4">
              <a:extLst>
                <a:ext uri="{FF2B5EF4-FFF2-40B4-BE49-F238E27FC236}">
                  <a16:creationId xmlns:a16="http://schemas.microsoft.com/office/drawing/2014/main" id="{43E88C47-24BD-4C2B-AAE0-344C8CA6A9B3}"/>
                </a:ext>
              </a:extLst>
            </p:cNvPr>
            <p:cNvSpPr/>
            <p:nvPr/>
          </p:nvSpPr>
          <p:spPr>
            <a:xfrm flipH="1" rot="10800000">
              <a:off x="536257" y="1320799"/>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a:extLst>
                <a:ext uri="{FF2B5EF4-FFF2-40B4-BE49-F238E27FC236}">
                  <a16:creationId xmlns:a16="http://schemas.microsoft.com/office/drawing/2014/main" id="{C6F5A5CB-E3FA-4434-9463-86948F320BCD}"/>
                </a:ext>
              </a:extLst>
            </p:cNvPr>
            <p:cNvSpPr/>
            <p:nvPr/>
          </p:nvSpPr>
          <p:spPr>
            <a:xfrm rot="16200000">
              <a:off x="10406063" y="1513840"/>
              <a:ext cx="1267777" cy="126777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a:extLst>
                <a:ext uri="{FF2B5EF4-FFF2-40B4-BE49-F238E27FC236}">
                  <a16:creationId xmlns:a16="http://schemas.microsoft.com/office/drawing/2014/main" id="{38FB327F-9FDC-4A67-9568-727140E98127}"/>
                </a:ext>
              </a:extLst>
            </p:cNvPr>
            <p:cNvSpPr/>
            <p:nvPr/>
          </p:nvSpPr>
          <p:spPr>
            <a:xfrm>
              <a:off x="619760" y="1418987"/>
              <a:ext cx="10952480" cy="1222613"/>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a:extLst>
                <a:ext uri="{FF2B5EF4-FFF2-40B4-BE49-F238E27FC236}">
                  <a16:creationId xmlns:a16="http://schemas.microsoft.com/office/drawing/2014/main" id="{8761A5B9-4945-4F63-8635-32C54EED6A8D}"/>
                </a:ext>
              </a:extLst>
            </p:cNvPr>
            <p:cNvSpPr txBox="1"/>
            <p:nvPr/>
          </p:nvSpPr>
          <p:spPr>
            <a:xfrm>
              <a:off x="878840" y="1641565"/>
              <a:ext cx="10434320" cy="804672"/>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即将召开的党的十九大，是在全面建成小康社会决胜阶段、中国特色社会主义发展关键时期召开的一次十分重要的大会，能否提出具有全局性、战略性、前瞻性的行动纲领</a:t>
              </a:r>
            </a:p>
          </p:txBody>
        </p:sp>
      </p:grpSp>
      <p:sp>
        <p:nvSpPr>
          <p:cNvPr id="9" name="椭圆 8">
            <a:extLst>
              <a:ext uri="{FF2B5EF4-FFF2-40B4-BE49-F238E27FC236}">
                <a16:creationId xmlns:a16="http://schemas.microsoft.com/office/drawing/2014/main" id="{1B2F0C41-2CCE-4190-8E0A-F4BA9DC54F32}"/>
              </a:ext>
            </a:extLst>
          </p:cNvPr>
          <p:cNvSpPr/>
          <p:nvPr/>
        </p:nvSpPr>
        <p:spPr>
          <a:xfrm>
            <a:off x="1054417" y="3639820"/>
            <a:ext cx="2052320" cy="205232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tx1"/>
                </a:solidFill>
                <a:latin charset="-122" panose="020b0503020204020204" pitchFamily="34" typeface="微软雅黑"/>
                <a:ea charset="-122" panose="020b0503020204020204" pitchFamily="34" typeface="微软雅黑"/>
              </a:rPr>
              <a:t>三个事关</a:t>
            </a:r>
          </a:p>
        </p:txBody>
      </p:sp>
      <p:sp>
        <p:nvSpPr>
          <p:cNvPr id="10" name="左大括号 9">
            <a:extLst>
              <a:ext uri="{FF2B5EF4-FFF2-40B4-BE49-F238E27FC236}">
                <a16:creationId xmlns:a16="http://schemas.microsoft.com/office/drawing/2014/main" id="{DBA19387-6B54-45D7-93D4-D7A90133AE58}"/>
              </a:ext>
            </a:extLst>
          </p:cNvPr>
          <p:cNvSpPr/>
          <p:nvPr/>
        </p:nvSpPr>
        <p:spPr>
          <a:xfrm>
            <a:off x="3518131" y="3201744"/>
            <a:ext cx="497840" cy="2928471"/>
          </a:xfrm>
          <a:prstGeom prst="leftBrace">
            <a:avLst/>
          </a:prstGeom>
          <a:ln>
            <a:solidFill>
              <a:srgbClr val="CB0828"/>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11" name="组合 10">
            <a:extLst>
              <a:ext uri="{FF2B5EF4-FFF2-40B4-BE49-F238E27FC236}">
                <a16:creationId xmlns:a16="http://schemas.microsoft.com/office/drawing/2014/main" id="{B2B6666F-4C8C-4DF7-8FA9-3A14C01C5B92}"/>
              </a:ext>
            </a:extLst>
          </p:cNvPr>
          <p:cNvGrpSpPr/>
          <p:nvPr/>
        </p:nvGrpSpPr>
        <p:grpSpPr>
          <a:xfrm>
            <a:off x="4297680" y="3487419"/>
            <a:ext cx="4521200" cy="599440"/>
            <a:chOff x="3779520" y="3677919"/>
            <a:chExt cx="4521200" cy="599440"/>
          </a:xfrm>
        </p:grpSpPr>
        <p:sp>
          <p:nvSpPr>
            <p:cNvPr id="12" name="椭圆 11">
              <a:extLst>
                <a:ext uri="{FF2B5EF4-FFF2-40B4-BE49-F238E27FC236}">
                  <a16:creationId xmlns:a16="http://schemas.microsoft.com/office/drawing/2014/main" id="{8C6F5514-16D3-477B-8314-CCB0C8CB5578}"/>
                </a:ext>
              </a:extLst>
            </p:cNvPr>
            <p:cNvSpPr/>
            <p:nvPr/>
          </p:nvSpPr>
          <p:spPr>
            <a:xfrm>
              <a:off x="3779520" y="3677919"/>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01</a:t>
              </a:r>
            </a:p>
          </p:txBody>
        </p:sp>
        <p:sp>
          <p:nvSpPr>
            <p:cNvPr id="13" name="文本框 12">
              <a:extLst>
                <a:ext uri="{FF2B5EF4-FFF2-40B4-BE49-F238E27FC236}">
                  <a16:creationId xmlns:a16="http://schemas.microsoft.com/office/drawing/2014/main" id="{33794273-DD7B-430C-806C-C5B1DDC677DE}"/>
                </a:ext>
              </a:extLst>
            </p:cNvPr>
            <p:cNvSpPr txBox="1"/>
            <p:nvPr/>
          </p:nvSpPr>
          <p:spPr>
            <a:xfrm>
              <a:off x="4531360" y="3777584"/>
              <a:ext cx="3769360" cy="396240"/>
            </a:xfrm>
            <a:prstGeom prst="rect">
              <a:avLst/>
            </a:prstGeom>
            <a:noFill/>
          </p:spPr>
          <p:txBody>
            <a:bodyPr rtlCol="0" wrap="square">
              <a:spAutoFit/>
            </a:bodyPr>
            <a:lstStyle/>
            <a:p>
              <a:r>
                <a:rPr altLang="zh-CN" lang="zh-CN" spc="300" sz="2000">
                  <a:latin charset="-122" panose="020b0503020204020204" pitchFamily="34" typeface="微软雅黑"/>
                  <a:ea charset="-122" panose="020b0503020204020204" pitchFamily="34" typeface="微软雅黑"/>
                </a:rPr>
                <a:t>事关党和国家事业继往开来</a:t>
              </a:r>
            </a:p>
          </p:txBody>
        </p:sp>
      </p:grpSp>
      <p:grpSp>
        <p:nvGrpSpPr>
          <p:cNvPr id="14" name="组合 13">
            <a:extLst>
              <a:ext uri="{FF2B5EF4-FFF2-40B4-BE49-F238E27FC236}">
                <a16:creationId xmlns:a16="http://schemas.microsoft.com/office/drawing/2014/main" id="{D855CC25-D5A5-4FB3-9E94-087782A3A2C1}"/>
              </a:ext>
            </a:extLst>
          </p:cNvPr>
          <p:cNvGrpSpPr/>
          <p:nvPr/>
        </p:nvGrpSpPr>
        <p:grpSpPr>
          <a:xfrm>
            <a:off x="4297680" y="4366259"/>
            <a:ext cx="5059680" cy="599440"/>
            <a:chOff x="3779520" y="4556759"/>
            <a:chExt cx="5059680" cy="599440"/>
          </a:xfrm>
        </p:grpSpPr>
        <p:sp>
          <p:nvSpPr>
            <p:cNvPr id="15" name="椭圆 14">
              <a:extLst>
                <a:ext uri="{FF2B5EF4-FFF2-40B4-BE49-F238E27FC236}">
                  <a16:creationId xmlns:a16="http://schemas.microsoft.com/office/drawing/2014/main" id="{0D8E08E1-E225-4C6A-85CD-025C59B28BDD}"/>
                </a:ext>
              </a:extLst>
            </p:cNvPr>
            <p:cNvSpPr/>
            <p:nvPr/>
          </p:nvSpPr>
          <p:spPr>
            <a:xfrm>
              <a:off x="3779520" y="4556759"/>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02</a:t>
              </a:r>
            </a:p>
          </p:txBody>
        </p:sp>
        <p:sp>
          <p:nvSpPr>
            <p:cNvPr id="16" name="文本框 15">
              <a:extLst>
                <a:ext uri="{FF2B5EF4-FFF2-40B4-BE49-F238E27FC236}">
                  <a16:creationId xmlns:a16="http://schemas.microsoft.com/office/drawing/2014/main" id="{D21B80E3-E1EE-4563-B37F-81DB10DB4FAA}"/>
                </a:ext>
              </a:extLst>
            </p:cNvPr>
            <p:cNvSpPr txBox="1"/>
            <p:nvPr/>
          </p:nvSpPr>
          <p:spPr>
            <a:xfrm>
              <a:off x="4531361" y="4656424"/>
              <a:ext cx="4307840" cy="396240"/>
            </a:xfrm>
            <a:prstGeom prst="rect">
              <a:avLst/>
            </a:prstGeom>
            <a:noFill/>
          </p:spPr>
          <p:txBody>
            <a:bodyPr rtlCol="0" wrap="square">
              <a:spAutoFit/>
            </a:bodyPr>
            <a:lstStyle>
              <a:defPPr>
                <a:defRPr lang="zh-CN"/>
              </a:defPPr>
              <a:lvl1pPr>
                <a:defRPr spc="300" sz="2000">
                  <a:latin charset="-122" panose="020b0503020204020204" pitchFamily="34" typeface="微软雅黑"/>
                  <a:ea charset="-122" panose="020b0503020204020204" pitchFamily="34" typeface="微软雅黑"/>
                </a:defRPr>
              </a:lvl1pPr>
            </a:lstStyle>
            <a:p>
              <a:r>
                <a:rPr altLang="zh-CN" lang="zh-CN"/>
                <a:t>事关中国特色社会主义前途命运</a:t>
              </a:r>
            </a:p>
          </p:txBody>
        </p:sp>
      </p:grpSp>
      <p:grpSp>
        <p:nvGrpSpPr>
          <p:cNvPr id="17" name="组合 16">
            <a:extLst>
              <a:ext uri="{FF2B5EF4-FFF2-40B4-BE49-F238E27FC236}">
                <a16:creationId xmlns:a16="http://schemas.microsoft.com/office/drawing/2014/main" id="{D41426B9-FB64-41B4-A8B2-068995103B7C}"/>
              </a:ext>
            </a:extLst>
          </p:cNvPr>
          <p:cNvGrpSpPr/>
          <p:nvPr/>
        </p:nvGrpSpPr>
        <p:grpSpPr>
          <a:xfrm>
            <a:off x="4297680" y="5245099"/>
            <a:ext cx="4521200" cy="599440"/>
            <a:chOff x="3779520" y="5435599"/>
            <a:chExt cx="4521200" cy="599440"/>
          </a:xfrm>
        </p:grpSpPr>
        <p:sp>
          <p:nvSpPr>
            <p:cNvPr id="18" name="椭圆 17">
              <a:extLst>
                <a:ext uri="{FF2B5EF4-FFF2-40B4-BE49-F238E27FC236}">
                  <a16:creationId xmlns:a16="http://schemas.microsoft.com/office/drawing/2014/main" id="{38568FEA-18B9-425E-BF3C-33AD9DAF377D}"/>
                </a:ext>
              </a:extLst>
            </p:cNvPr>
            <p:cNvSpPr/>
            <p:nvPr/>
          </p:nvSpPr>
          <p:spPr>
            <a:xfrm>
              <a:off x="3779520" y="5435599"/>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03</a:t>
              </a:r>
            </a:p>
          </p:txBody>
        </p:sp>
        <p:sp>
          <p:nvSpPr>
            <p:cNvPr id="19" name="文本框 18">
              <a:extLst>
                <a:ext uri="{FF2B5EF4-FFF2-40B4-BE49-F238E27FC236}">
                  <a16:creationId xmlns:a16="http://schemas.microsoft.com/office/drawing/2014/main" id="{3D09DFBF-A8A9-44FD-9B13-5108557E0C21}"/>
                </a:ext>
              </a:extLst>
            </p:cNvPr>
            <p:cNvSpPr txBox="1"/>
            <p:nvPr/>
          </p:nvSpPr>
          <p:spPr>
            <a:xfrm>
              <a:off x="4531360" y="5535264"/>
              <a:ext cx="3769360" cy="396240"/>
            </a:xfrm>
            <a:prstGeom prst="rect">
              <a:avLst/>
            </a:prstGeom>
            <a:noFill/>
          </p:spPr>
          <p:txBody>
            <a:bodyPr rtlCol="0" wrap="square">
              <a:spAutoFit/>
            </a:bodyPr>
            <a:lstStyle>
              <a:defPPr>
                <a:defRPr lang="zh-CN"/>
              </a:defPPr>
              <a:lvl1pPr>
                <a:defRPr spc="300" sz="2000">
                  <a:latin charset="-122" panose="020b0503020204020204" pitchFamily="34" typeface="微软雅黑"/>
                  <a:ea charset="-122" panose="020b0503020204020204" pitchFamily="34" typeface="微软雅黑"/>
                </a:defRPr>
              </a:lvl1pPr>
            </a:lstStyle>
            <a:p>
              <a:r>
                <a:rPr altLang="zh-CN" lang="zh-CN"/>
                <a:t>事关最广大人民根本利益</a:t>
              </a:r>
            </a:p>
          </p:txBody>
        </p:sp>
      </p:grpSp>
    </p:spTree>
    <p:extLst>
      <p:ext uri="{BB962C8B-B14F-4D97-AF65-F5344CB8AC3E}">
        <p14:creationId val="35885511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0-#ppt_w/2"/>
                                          </p:val>
                                        </p:tav>
                                        <p:tav tm="100000">
                                          <p:val>
                                            <p:strVal val="#ppt_x"/>
                                          </p:val>
                                        </p:tav>
                                      </p:tavLst>
                                    </p:anim>
                                    <p:anim calcmode="lin" valueType="num">
                                      <p:cBhvr additive="base">
                                        <p:cTn dur="75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0"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750" id="12"/>
                                        <p:tgtEl>
                                          <p:spTgt spid="9"/>
                                        </p:tgtEl>
                                      </p:cBhvr>
                                    </p:animEffect>
                                  </p:childTnLst>
                                </p:cTn>
                              </p:par>
                            </p:childTnLst>
                          </p:cTn>
                        </p:par>
                        <p:par>
                          <p:cTn fill="hold" id="13" nodeType="afterGroup">
                            <p:stCondLst>
                              <p:cond delay="1500"/>
                            </p:stCondLst>
                            <p:childTnLst>
                              <p:par>
                                <p:cTn fill="hold" grpId="0" id="14" nodeType="afterEffect" presetClass="entr" presetID="16" presetSubtype="42">
                                  <p:stCondLst>
                                    <p:cond delay="0"/>
                                  </p:stCondLst>
                                  <p:childTnLst>
                                    <p:set>
                                      <p:cBhvr>
                                        <p:cTn dur="1" fill="hold" id="15">
                                          <p:stCondLst>
                                            <p:cond delay="0"/>
                                          </p:stCondLst>
                                        </p:cTn>
                                        <p:tgtEl>
                                          <p:spTgt spid="10"/>
                                        </p:tgtEl>
                                        <p:attrNameLst>
                                          <p:attrName>style.visibility</p:attrName>
                                        </p:attrNameLst>
                                      </p:cBhvr>
                                      <p:to>
                                        <p:strVal val="visible"/>
                                      </p:to>
                                    </p:set>
                                    <p:animEffect filter="barn(outHorizontal)" transition="in">
                                      <p:cBhvr>
                                        <p:cTn dur="750" id="16"/>
                                        <p:tgtEl>
                                          <p:spTgt spid="10"/>
                                        </p:tgtEl>
                                      </p:cBhvr>
                                    </p:animEffect>
                                  </p:childTnLst>
                                </p:cTn>
                              </p:par>
                            </p:childTnLst>
                          </p:cTn>
                        </p:par>
                        <p:par>
                          <p:cTn fill="hold" id="17" nodeType="afterGroup">
                            <p:stCondLst>
                              <p:cond delay="2250"/>
                            </p:stCondLst>
                            <p:childTnLst>
                              <p:par>
                                <p:cTn fill="hold" id="18" nodeType="afterEffect" presetClass="entr" presetID="12" presetSubtype="8">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750" id="20"/>
                                        <p:tgtEl>
                                          <p:spTgt spid="11"/>
                                        </p:tgtEl>
                                        <p:attrNameLst>
                                          <p:attrName>ppt_x</p:attrName>
                                        </p:attrNameLst>
                                      </p:cBhvr>
                                      <p:tavLst>
                                        <p:tav tm="0">
                                          <p:val>
                                            <p:strVal val="#ppt_x-#ppt_w*1.125000"/>
                                          </p:val>
                                        </p:tav>
                                        <p:tav tm="100000">
                                          <p:val>
                                            <p:strVal val="#ppt_x"/>
                                          </p:val>
                                        </p:tav>
                                      </p:tavLst>
                                    </p:anim>
                                    <p:animEffect filter="wipe(right)" transition="in">
                                      <p:cBhvr>
                                        <p:cTn dur="750" id="21"/>
                                        <p:tgtEl>
                                          <p:spTgt spid="11"/>
                                        </p:tgtEl>
                                      </p:cBhvr>
                                    </p:animEffect>
                                  </p:childTnLst>
                                </p:cTn>
                              </p:par>
                            </p:childTnLst>
                          </p:cTn>
                        </p:par>
                        <p:par>
                          <p:cTn fill="hold" id="22" nodeType="afterGroup">
                            <p:stCondLst>
                              <p:cond delay="3000"/>
                            </p:stCondLst>
                            <p:childTnLst>
                              <p:par>
                                <p:cTn fill="hold" id="23" nodeType="afterEffect" presetClass="entr" presetID="12" presetSubtype="8">
                                  <p:stCondLst>
                                    <p:cond delay="0"/>
                                  </p:stCondLst>
                                  <p:childTnLst>
                                    <p:set>
                                      <p:cBhvr>
                                        <p:cTn dur="1" fill="hold" id="24">
                                          <p:stCondLst>
                                            <p:cond delay="0"/>
                                          </p:stCondLst>
                                        </p:cTn>
                                        <p:tgtEl>
                                          <p:spTgt spid="14"/>
                                        </p:tgtEl>
                                        <p:attrNameLst>
                                          <p:attrName>style.visibility</p:attrName>
                                        </p:attrNameLst>
                                      </p:cBhvr>
                                      <p:to>
                                        <p:strVal val="visible"/>
                                      </p:to>
                                    </p:set>
                                    <p:anim calcmode="lin" valueType="num">
                                      <p:cBhvr additive="base">
                                        <p:cTn dur="750" id="25"/>
                                        <p:tgtEl>
                                          <p:spTgt spid="14"/>
                                        </p:tgtEl>
                                        <p:attrNameLst>
                                          <p:attrName>ppt_x</p:attrName>
                                        </p:attrNameLst>
                                      </p:cBhvr>
                                      <p:tavLst>
                                        <p:tav tm="0">
                                          <p:val>
                                            <p:strVal val="#ppt_x-#ppt_w*1.125000"/>
                                          </p:val>
                                        </p:tav>
                                        <p:tav tm="100000">
                                          <p:val>
                                            <p:strVal val="#ppt_x"/>
                                          </p:val>
                                        </p:tav>
                                      </p:tavLst>
                                    </p:anim>
                                    <p:animEffect filter="wipe(right)" transition="in">
                                      <p:cBhvr>
                                        <p:cTn dur="750" id="26"/>
                                        <p:tgtEl>
                                          <p:spTgt spid="14"/>
                                        </p:tgtEl>
                                      </p:cBhvr>
                                    </p:animEffect>
                                  </p:childTnLst>
                                </p:cTn>
                              </p:par>
                            </p:childTnLst>
                          </p:cTn>
                        </p:par>
                        <p:par>
                          <p:cTn fill="hold" id="27" nodeType="afterGroup">
                            <p:stCondLst>
                              <p:cond delay="3750"/>
                            </p:stCondLst>
                            <p:childTnLst>
                              <p:par>
                                <p:cTn fill="hold" id="28" nodeType="afterEffect" presetClass="entr" presetID="12" presetSubtype="8">
                                  <p:stCondLst>
                                    <p:cond delay="0"/>
                                  </p:stCondLst>
                                  <p:childTnLst>
                                    <p:set>
                                      <p:cBhvr>
                                        <p:cTn dur="1" fill="hold" id="29">
                                          <p:stCondLst>
                                            <p:cond delay="0"/>
                                          </p:stCondLst>
                                        </p:cTn>
                                        <p:tgtEl>
                                          <p:spTgt spid="17"/>
                                        </p:tgtEl>
                                        <p:attrNameLst>
                                          <p:attrName>style.visibility</p:attrName>
                                        </p:attrNameLst>
                                      </p:cBhvr>
                                      <p:to>
                                        <p:strVal val="visible"/>
                                      </p:to>
                                    </p:set>
                                    <p:anim calcmode="lin" valueType="num">
                                      <p:cBhvr additive="base">
                                        <p:cTn dur="750" id="30"/>
                                        <p:tgtEl>
                                          <p:spTgt spid="17"/>
                                        </p:tgtEl>
                                        <p:attrNameLst>
                                          <p:attrName>ppt_x</p:attrName>
                                        </p:attrNameLst>
                                      </p:cBhvr>
                                      <p:tavLst>
                                        <p:tav tm="0">
                                          <p:val>
                                            <p:strVal val="#ppt_x-#ppt_w*1.125000"/>
                                          </p:val>
                                        </p:tav>
                                        <p:tav tm="100000">
                                          <p:val>
                                            <p:strVal val="#ppt_x"/>
                                          </p:val>
                                        </p:tav>
                                      </p:tavLst>
                                    </p:anim>
                                    <p:animEffect filter="wipe(right)" transition="in">
                                      <p:cBhvr>
                                        <p:cTn dur="750" id="3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FFFFFF"/>
                </a:solidFill>
                <a:latin charset="-122" panose="02010600010101010101" pitchFamily="2" typeface="方正正大黑简体"/>
                <a:ea charset="-122" panose="02010600010101010101" pitchFamily="2" typeface="方正正大黑简体"/>
              </a:rPr>
              <a:t>即将召开的党的十九大</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直角三角形 3">
            <a:extLst>
              <a:ext uri="{FF2B5EF4-FFF2-40B4-BE49-F238E27FC236}">
                <a16:creationId xmlns:a16="http://schemas.microsoft.com/office/drawing/2014/main" id="{F7FC3787-63B9-4E04-9887-840849728EB7}"/>
              </a:ext>
            </a:extLst>
          </p:cNvPr>
          <p:cNvSpPr/>
          <p:nvPr/>
        </p:nvSpPr>
        <p:spPr>
          <a:xfrm rot="16200000">
            <a:off x="10924223" y="4724187"/>
            <a:ext cx="1267777" cy="126777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直角三角形 4">
            <a:extLst>
              <a:ext uri="{FF2B5EF4-FFF2-40B4-BE49-F238E27FC236}">
                <a16:creationId xmlns:a16="http://schemas.microsoft.com/office/drawing/2014/main" id="{429F87E8-9BCB-4730-8B8A-67D1856B4BC9}"/>
              </a:ext>
            </a:extLst>
          </p:cNvPr>
          <p:cNvSpPr/>
          <p:nvPr/>
        </p:nvSpPr>
        <p:spPr>
          <a:xfrm flipH="1" rot="10800000">
            <a:off x="1041042" y="904135"/>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6E66141C-877C-49AD-887E-85A19E36D32E}"/>
              </a:ext>
            </a:extLst>
          </p:cNvPr>
          <p:cNvSpPr/>
          <p:nvPr/>
        </p:nvSpPr>
        <p:spPr>
          <a:xfrm>
            <a:off x="1124545" y="1009229"/>
            <a:ext cx="10952480" cy="4877641"/>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a:extLst>
              <a:ext uri="{FF2B5EF4-FFF2-40B4-BE49-F238E27FC236}">
                <a16:creationId xmlns:a16="http://schemas.microsoft.com/office/drawing/2014/main" id="{C535BC67-B181-4489-AA79-468E19540727}"/>
              </a:ext>
            </a:extLst>
          </p:cNvPr>
          <p:cNvCxnSpPr/>
          <p:nvPr/>
        </p:nvCxnSpPr>
        <p:spPr>
          <a:xfrm>
            <a:off x="4706395" y="5991964"/>
            <a:ext cx="6065134" cy="0"/>
          </a:xfrm>
          <a:prstGeom prst="line">
            <a:avLst/>
          </a:prstGeom>
          <a:ln w="19050">
            <a:solidFill>
              <a:srgbClr val="CB0828"/>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27C261B8-819F-4432-8A55-B6B142BC100D}"/>
              </a:ext>
            </a:extLst>
          </p:cNvPr>
          <p:cNvSpPr txBox="1"/>
          <p:nvPr/>
        </p:nvSpPr>
        <p:spPr>
          <a:xfrm>
            <a:off x="3183023" y="1271060"/>
            <a:ext cx="4532790" cy="518160"/>
          </a:xfrm>
          <a:prstGeom prst="rect">
            <a:avLst/>
          </a:prstGeom>
          <a:noFill/>
        </p:spPr>
        <p:txBody>
          <a:bodyPr rtlCol="0" wrap="square">
            <a:spAutoFit/>
          </a:bodyPr>
          <a:lstStyle/>
          <a:p>
            <a:r>
              <a:rPr altLang="zh-CN" lang="zh-CN" spc="600" sz="2800">
                <a:solidFill>
                  <a:srgbClr val="CB0828"/>
                </a:solidFill>
                <a:latin charset="-122" panose="020b0503020204020204" pitchFamily="34" typeface="微软雅黑"/>
                <a:ea charset="-122" panose="020b0503020204020204" pitchFamily="34" typeface="微软雅黑"/>
              </a:rPr>
              <a:t>党要明确宣示五个什么</a:t>
            </a:r>
          </a:p>
        </p:txBody>
      </p:sp>
      <p:cxnSp>
        <p:nvCxnSpPr>
          <p:cNvPr id="9" name="直接连接符 8">
            <a:extLst>
              <a:ext uri="{FF2B5EF4-FFF2-40B4-BE49-F238E27FC236}">
                <a16:creationId xmlns:a16="http://schemas.microsoft.com/office/drawing/2014/main" id="{BCE59C99-BF99-4E71-94F8-C3643D667453}"/>
              </a:ext>
            </a:extLst>
          </p:cNvPr>
          <p:cNvCxnSpPr/>
          <p:nvPr/>
        </p:nvCxnSpPr>
        <p:spPr>
          <a:xfrm flipH="1">
            <a:off x="3623262" y="1958023"/>
            <a:ext cx="0" cy="3842795"/>
          </a:xfrm>
          <a:prstGeom prst="line">
            <a:avLst/>
          </a:prstGeom>
          <a:ln w="28575">
            <a:solidFill>
              <a:srgbClr val="CB0828"/>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0ECC226F-DCB7-4EEF-BC10-F991BC7B3CC6}"/>
              </a:ext>
            </a:extLst>
          </p:cNvPr>
          <p:cNvGrpSpPr/>
          <p:nvPr/>
        </p:nvGrpSpPr>
        <p:grpSpPr>
          <a:xfrm>
            <a:off x="4002596" y="2077384"/>
            <a:ext cx="2634702" cy="599440"/>
            <a:chOff x="3497811" y="2585488"/>
            <a:chExt cx="2634702" cy="599440"/>
          </a:xfrm>
        </p:grpSpPr>
        <p:sp>
          <p:nvSpPr>
            <p:cNvPr id="11" name="椭圆 10">
              <a:extLst>
                <a:ext uri="{FF2B5EF4-FFF2-40B4-BE49-F238E27FC236}">
                  <a16:creationId xmlns:a16="http://schemas.microsoft.com/office/drawing/2014/main" id="{9327C701-3B7C-4D20-B545-E70FDD066474}"/>
                </a:ext>
              </a:extLst>
            </p:cNvPr>
            <p:cNvSpPr/>
            <p:nvPr/>
          </p:nvSpPr>
          <p:spPr>
            <a:xfrm>
              <a:off x="3497811" y="2585488"/>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01</a:t>
              </a:r>
            </a:p>
          </p:txBody>
        </p:sp>
        <p:sp>
          <p:nvSpPr>
            <p:cNvPr id="12" name="文本框 11">
              <a:extLst>
                <a:ext uri="{FF2B5EF4-FFF2-40B4-BE49-F238E27FC236}">
                  <a16:creationId xmlns:a16="http://schemas.microsoft.com/office/drawing/2014/main" id="{CBA46265-7CA6-4A35-B74B-B80ED3108DDE}"/>
                </a:ext>
              </a:extLst>
            </p:cNvPr>
            <p:cNvSpPr txBox="1"/>
            <p:nvPr/>
          </p:nvSpPr>
          <p:spPr>
            <a:xfrm>
              <a:off x="4201610" y="2654376"/>
              <a:ext cx="1930903" cy="457200"/>
            </a:xfrm>
            <a:prstGeom prst="rect">
              <a:avLst/>
            </a:prstGeom>
            <a:noFill/>
          </p:spPr>
          <p:txBody>
            <a:bodyPr rtlCol="0" wrap="square">
              <a:spAutoFit/>
            </a:bodyPr>
            <a:lstStyle/>
            <a:p>
              <a:r>
                <a:rPr altLang="en-US" lang="zh-CN" spc="600" sz="2400">
                  <a:latin charset="-122" panose="020b0503020204020204" pitchFamily="34" typeface="微软雅黑"/>
                  <a:ea charset="-122" panose="020b0503020204020204" pitchFamily="34" typeface="微软雅黑"/>
                </a:rPr>
                <a:t>举什么旗</a:t>
              </a:r>
            </a:p>
          </p:txBody>
        </p:sp>
      </p:grpSp>
      <p:grpSp>
        <p:nvGrpSpPr>
          <p:cNvPr id="13" name="组合 12">
            <a:extLst>
              <a:ext uri="{FF2B5EF4-FFF2-40B4-BE49-F238E27FC236}">
                <a16:creationId xmlns:a16="http://schemas.microsoft.com/office/drawing/2014/main" id="{8BF622A6-D6B3-4921-BFCF-334A6344C457}"/>
              </a:ext>
            </a:extLst>
          </p:cNvPr>
          <p:cNvGrpSpPr/>
          <p:nvPr/>
        </p:nvGrpSpPr>
        <p:grpSpPr>
          <a:xfrm>
            <a:off x="4002596" y="2828542"/>
            <a:ext cx="2634702" cy="599440"/>
            <a:chOff x="3497811" y="3336646"/>
            <a:chExt cx="2634702" cy="599440"/>
          </a:xfrm>
        </p:grpSpPr>
        <p:sp>
          <p:nvSpPr>
            <p:cNvPr id="14" name="椭圆 13">
              <a:extLst>
                <a:ext uri="{FF2B5EF4-FFF2-40B4-BE49-F238E27FC236}">
                  <a16:creationId xmlns:a16="http://schemas.microsoft.com/office/drawing/2014/main" id="{1251D420-C513-4DCF-A8CD-ADF297E3B6B5}"/>
                </a:ext>
              </a:extLst>
            </p:cNvPr>
            <p:cNvSpPr/>
            <p:nvPr/>
          </p:nvSpPr>
          <p:spPr>
            <a:xfrm>
              <a:off x="3497811" y="3336646"/>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02</a:t>
              </a:r>
            </a:p>
          </p:txBody>
        </p:sp>
        <p:sp>
          <p:nvSpPr>
            <p:cNvPr id="15" name="文本框 14">
              <a:extLst>
                <a:ext uri="{FF2B5EF4-FFF2-40B4-BE49-F238E27FC236}">
                  <a16:creationId xmlns:a16="http://schemas.microsoft.com/office/drawing/2014/main" id="{83D1F6E9-E059-454A-95B5-306DDECEC46A}"/>
                </a:ext>
              </a:extLst>
            </p:cNvPr>
            <p:cNvSpPr txBox="1"/>
            <p:nvPr/>
          </p:nvSpPr>
          <p:spPr>
            <a:xfrm>
              <a:off x="4201610" y="3405534"/>
              <a:ext cx="1930903" cy="457200"/>
            </a:xfrm>
            <a:prstGeom prst="rect">
              <a:avLst/>
            </a:prstGeom>
            <a:noFill/>
          </p:spPr>
          <p:txBody>
            <a:bodyPr rtlCol="0" wrap="square">
              <a:spAutoFit/>
            </a:bodyPr>
            <a:lstStyle/>
            <a:p>
              <a:r>
                <a:rPr altLang="en-US" lang="zh-CN" spc="600" sz="2400">
                  <a:latin charset="-122" panose="020b0503020204020204" pitchFamily="34" typeface="微软雅黑"/>
                  <a:ea charset="-122" panose="020b0503020204020204" pitchFamily="34" typeface="微软雅黑"/>
                </a:rPr>
                <a:t>走什么路</a:t>
              </a:r>
            </a:p>
          </p:txBody>
        </p:sp>
      </p:grpSp>
      <p:grpSp>
        <p:nvGrpSpPr>
          <p:cNvPr id="16" name="组合 15">
            <a:extLst>
              <a:ext uri="{FF2B5EF4-FFF2-40B4-BE49-F238E27FC236}">
                <a16:creationId xmlns:a16="http://schemas.microsoft.com/office/drawing/2014/main" id="{96EFAEA3-05B4-4ABC-A9B8-36C8D61C9CEF}"/>
              </a:ext>
            </a:extLst>
          </p:cNvPr>
          <p:cNvGrpSpPr/>
          <p:nvPr/>
        </p:nvGrpSpPr>
        <p:grpSpPr>
          <a:xfrm>
            <a:off x="4002596" y="3579700"/>
            <a:ext cx="4886365" cy="599440"/>
            <a:chOff x="3497811" y="4087804"/>
            <a:chExt cx="4886365" cy="599440"/>
          </a:xfrm>
        </p:grpSpPr>
        <p:sp>
          <p:nvSpPr>
            <p:cNvPr id="17" name="椭圆 16">
              <a:extLst>
                <a:ext uri="{FF2B5EF4-FFF2-40B4-BE49-F238E27FC236}">
                  <a16:creationId xmlns:a16="http://schemas.microsoft.com/office/drawing/2014/main" id="{D092A551-A32F-402E-A185-1C0AFE5C0752}"/>
                </a:ext>
              </a:extLst>
            </p:cNvPr>
            <p:cNvSpPr/>
            <p:nvPr/>
          </p:nvSpPr>
          <p:spPr>
            <a:xfrm>
              <a:off x="3497811" y="4087804"/>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03</a:t>
              </a:r>
            </a:p>
          </p:txBody>
        </p:sp>
        <p:sp>
          <p:nvSpPr>
            <p:cNvPr id="18" name="文本框 17">
              <a:extLst>
                <a:ext uri="{FF2B5EF4-FFF2-40B4-BE49-F238E27FC236}">
                  <a16:creationId xmlns:a16="http://schemas.microsoft.com/office/drawing/2014/main" id="{8088D216-E09D-436A-8287-ACFE6F318F40}"/>
                </a:ext>
              </a:extLst>
            </p:cNvPr>
            <p:cNvSpPr txBox="1"/>
            <p:nvPr/>
          </p:nvSpPr>
          <p:spPr>
            <a:xfrm>
              <a:off x="4201610" y="4156692"/>
              <a:ext cx="4182566" cy="457200"/>
            </a:xfrm>
            <a:prstGeom prst="rect">
              <a:avLst/>
            </a:prstGeom>
            <a:noFill/>
          </p:spPr>
          <p:txBody>
            <a:bodyPr rtlCol="0" wrap="square">
              <a:spAutoFit/>
            </a:bodyPr>
            <a:lstStyle>
              <a:defPPr>
                <a:defRPr lang="zh-CN"/>
              </a:defPPr>
              <a:lvl1pPr>
                <a:defRPr spc="600" sz="2400">
                  <a:latin charset="-122" panose="020b0503020204020204" pitchFamily="34" typeface="微软雅黑"/>
                  <a:ea charset="-122" panose="020b0503020204020204" pitchFamily="34" typeface="微软雅黑"/>
                </a:defRPr>
              </a:lvl1pPr>
            </a:lstStyle>
            <a:p>
              <a:r>
                <a:rPr altLang="zh-CN" lang="zh-CN"/>
                <a:t>以什么样的精神状态</a:t>
              </a:r>
            </a:p>
          </p:txBody>
        </p:sp>
      </p:grpSp>
      <p:grpSp>
        <p:nvGrpSpPr>
          <p:cNvPr id="19" name="组合 18">
            <a:extLst>
              <a:ext uri="{FF2B5EF4-FFF2-40B4-BE49-F238E27FC236}">
                <a16:creationId xmlns:a16="http://schemas.microsoft.com/office/drawing/2014/main" id="{518DBF3D-D894-4008-A0FD-A47E79D20FC5}"/>
              </a:ext>
            </a:extLst>
          </p:cNvPr>
          <p:cNvGrpSpPr/>
          <p:nvPr/>
        </p:nvGrpSpPr>
        <p:grpSpPr>
          <a:xfrm>
            <a:off x="4002596" y="4330858"/>
            <a:ext cx="4886365" cy="599440"/>
            <a:chOff x="3497811" y="4838962"/>
            <a:chExt cx="4886365" cy="599440"/>
          </a:xfrm>
        </p:grpSpPr>
        <p:sp>
          <p:nvSpPr>
            <p:cNvPr id="20" name="椭圆 19">
              <a:extLst>
                <a:ext uri="{FF2B5EF4-FFF2-40B4-BE49-F238E27FC236}">
                  <a16:creationId xmlns:a16="http://schemas.microsoft.com/office/drawing/2014/main" id="{12EC234C-6ED7-4062-80C7-73D6C7FEF6A7}"/>
                </a:ext>
              </a:extLst>
            </p:cNvPr>
            <p:cNvSpPr/>
            <p:nvPr/>
          </p:nvSpPr>
          <p:spPr>
            <a:xfrm>
              <a:off x="3497811" y="4838962"/>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04</a:t>
              </a:r>
            </a:p>
          </p:txBody>
        </p:sp>
        <p:sp>
          <p:nvSpPr>
            <p:cNvPr id="21" name="文本框 20">
              <a:extLst>
                <a:ext uri="{FF2B5EF4-FFF2-40B4-BE49-F238E27FC236}">
                  <a16:creationId xmlns:a16="http://schemas.microsoft.com/office/drawing/2014/main" id="{66DFE845-567E-4402-B11A-6A6EE9BC0D4D}"/>
                </a:ext>
              </a:extLst>
            </p:cNvPr>
            <p:cNvSpPr txBox="1"/>
            <p:nvPr/>
          </p:nvSpPr>
          <p:spPr>
            <a:xfrm>
              <a:off x="4201610" y="4907850"/>
              <a:ext cx="4182566" cy="457200"/>
            </a:xfrm>
            <a:prstGeom prst="rect">
              <a:avLst/>
            </a:prstGeom>
            <a:noFill/>
          </p:spPr>
          <p:txBody>
            <a:bodyPr rtlCol="0" wrap="square">
              <a:spAutoFit/>
            </a:bodyPr>
            <a:lstStyle>
              <a:defPPr>
                <a:defRPr lang="zh-CN"/>
              </a:defPPr>
              <a:lvl1pPr>
                <a:defRPr spc="600" sz="2400">
                  <a:latin charset="-122" panose="020b0503020204020204" pitchFamily="34" typeface="微软雅黑"/>
                  <a:ea charset="-122" panose="020b0503020204020204" pitchFamily="34" typeface="微软雅黑"/>
                </a:defRPr>
              </a:lvl1pPr>
            </a:lstStyle>
            <a:p>
              <a:r>
                <a:rPr altLang="zh-CN" lang="zh-CN"/>
                <a:t>担负什么样的历史使命</a:t>
              </a:r>
            </a:p>
          </p:txBody>
        </p:sp>
      </p:grpSp>
      <p:grpSp>
        <p:nvGrpSpPr>
          <p:cNvPr id="22" name="组合 21">
            <a:extLst>
              <a:ext uri="{FF2B5EF4-FFF2-40B4-BE49-F238E27FC236}">
                <a16:creationId xmlns:a16="http://schemas.microsoft.com/office/drawing/2014/main" id="{B3DC32F3-7343-49F8-B091-8BFC5B477DAC}"/>
              </a:ext>
            </a:extLst>
          </p:cNvPr>
          <p:cNvGrpSpPr/>
          <p:nvPr/>
        </p:nvGrpSpPr>
        <p:grpSpPr>
          <a:xfrm>
            <a:off x="4002596" y="5082016"/>
            <a:ext cx="4720214" cy="599440"/>
            <a:chOff x="3497811" y="5590120"/>
            <a:chExt cx="4720214" cy="599440"/>
          </a:xfrm>
        </p:grpSpPr>
        <p:sp>
          <p:nvSpPr>
            <p:cNvPr id="23" name="椭圆 22">
              <a:extLst>
                <a:ext uri="{FF2B5EF4-FFF2-40B4-BE49-F238E27FC236}">
                  <a16:creationId xmlns:a16="http://schemas.microsoft.com/office/drawing/2014/main" id="{1DB7357B-565A-49CF-B0F4-B1A5365F5D4A}"/>
                </a:ext>
              </a:extLst>
            </p:cNvPr>
            <p:cNvSpPr/>
            <p:nvPr/>
          </p:nvSpPr>
          <p:spPr>
            <a:xfrm>
              <a:off x="3497811" y="5590120"/>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05</a:t>
              </a:r>
            </a:p>
          </p:txBody>
        </p:sp>
        <p:sp>
          <p:nvSpPr>
            <p:cNvPr id="24" name="文本框 23">
              <a:extLst>
                <a:ext uri="{FF2B5EF4-FFF2-40B4-BE49-F238E27FC236}">
                  <a16:creationId xmlns:a16="http://schemas.microsoft.com/office/drawing/2014/main" id="{04CDF39B-4C1D-41AE-BF13-76FE57547A57}"/>
                </a:ext>
              </a:extLst>
            </p:cNvPr>
            <p:cNvSpPr txBox="1"/>
            <p:nvPr/>
          </p:nvSpPr>
          <p:spPr>
            <a:xfrm>
              <a:off x="4201610" y="5659008"/>
              <a:ext cx="4016415" cy="457200"/>
            </a:xfrm>
            <a:prstGeom prst="rect">
              <a:avLst/>
            </a:prstGeom>
            <a:noFill/>
          </p:spPr>
          <p:txBody>
            <a:bodyPr rtlCol="0" wrap="square">
              <a:spAutoFit/>
            </a:bodyPr>
            <a:lstStyle>
              <a:defPPr>
                <a:defRPr lang="zh-CN"/>
              </a:defPPr>
              <a:lvl1pPr>
                <a:defRPr spc="600" sz="2400">
                  <a:latin charset="-122" panose="020b0503020204020204" pitchFamily="34" typeface="微软雅黑"/>
                  <a:ea charset="-122" panose="020b0503020204020204" pitchFamily="34" typeface="微软雅黑"/>
                </a:defRPr>
              </a:lvl1pPr>
            </a:lstStyle>
            <a:p>
              <a:r>
                <a:rPr altLang="zh-CN" lang="zh-CN"/>
                <a:t>实现什么样的奋斗目标</a:t>
              </a:r>
            </a:p>
          </p:txBody>
        </p:sp>
      </p:grpSp>
    </p:spTree>
    <p:extLst>
      <p:ext uri="{BB962C8B-B14F-4D97-AF65-F5344CB8AC3E}">
        <p14:creationId val="51688329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0-#ppt_w/2"/>
                                          </p:val>
                                        </p:tav>
                                        <p:tav tm="100000">
                                          <p:val>
                                            <p:strVal val="#ppt_x"/>
                                          </p:val>
                                        </p:tav>
                                      </p:tavLst>
                                    </p:anim>
                                    <p:anim calcmode="lin" valueType="num">
                                      <p:cBhvr additive="base">
                                        <p:cTn dur="750" fill="hold" id="8"/>
                                        <p:tgtEl>
                                          <p:spTgt spid="6"/>
                                        </p:tgtEl>
                                        <p:attrNameLst>
                                          <p:attrName>ppt_y</p:attrName>
                                        </p:attrNameLst>
                                      </p:cBhvr>
                                      <p:tavLst>
                                        <p:tav tm="0">
                                          <p:val>
                                            <p:strVal val="#ppt_y"/>
                                          </p:val>
                                        </p:tav>
                                        <p:tav tm="100000">
                                          <p:val>
                                            <p:strVal val="#ppt_y"/>
                                          </p:val>
                                        </p:tav>
                                      </p:tavLst>
                                    </p:anim>
                                  </p:childTnLst>
                                </p:cTn>
                              </p:par>
                              <p:par>
                                <p:cTn fill="hold" grpId="0" id="9" nodeType="withEffect" presetClass="entr" presetID="10" presetSubtype="0">
                                  <p:stCondLst>
                                    <p:cond delay="75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par>
                                <p:cTn fill="hold" grpId="0" id="12" nodeType="withEffect" presetClass="entr" presetID="10" presetSubtype="0">
                                  <p:stCondLst>
                                    <p:cond delay="750"/>
                                  </p:stCondLst>
                                  <p:childTnLst>
                                    <p:set>
                                      <p:cBhvr>
                                        <p:cTn dur="1" fill="hold" id="13">
                                          <p:stCondLst>
                                            <p:cond delay="0"/>
                                          </p:stCondLst>
                                        </p:cTn>
                                        <p:tgtEl>
                                          <p:spTgt spid="4"/>
                                        </p:tgtEl>
                                        <p:attrNameLst>
                                          <p:attrName>style.visibility</p:attrName>
                                        </p:attrNameLst>
                                      </p:cBhvr>
                                      <p:to>
                                        <p:strVal val="visible"/>
                                      </p:to>
                                    </p:set>
                                    <p:animEffect filter="fade" transition="in">
                                      <p:cBhvr>
                                        <p:cTn dur="500" id="14"/>
                                        <p:tgtEl>
                                          <p:spTgt spid="4"/>
                                        </p:tgtEl>
                                      </p:cBhvr>
                                    </p:animEffect>
                                  </p:childTnLst>
                                </p:cTn>
                              </p:par>
                            </p:childTnLst>
                          </p:cTn>
                        </p:par>
                        <p:par>
                          <p:cTn fill="hold" id="15" nodeType="afterGroup">
                            <p:stCondLst>
                              <p:cond delay="1250"/>
                            </p:stCondLst>
                            <p:childTnLst>
                              <p:par>
                                <p:cTn fill="hold" grpId="0" id="16" nodeType="afterEffect" presetClass="entr" presetID="10" presetSubtype="0">
                                  <p:stCondLst>
                                    <p:cond delay="0"/>
                                  </p:stCondLst>
                                  <p:childTnLst>
                                    <p:set>
                                      <p:cBhvr>
                                        <p:cTn dur="1" fill="hold" id="17">
                                          <p:stCondLst>
                                            <p:cond delay="0"/>
                                          </p:stCondLst>
                                        </p:cTn>
                                        <p:tgtEl>
                                          <p:spTgt spid="8"/>
                                        </p:tgtEl>
                                        <p:attrNameLst>
                                          <p:attrName>style.visibility</p:attrName>
                                        </p:attrNameLst>
                                      </p:cBhvr>
                                      <p:to>
                                        <p:strVal val="visible"/>
                                      </p:to>
                                    </p:set>
                                    <p:animEffect filter="fade" transition="in">
                                      <p:cBhvr>
                                        <p:cTn dur="750" id="18"/>
                                        <p:tgtEl>
                                          <p:spTgt spid="8"/>
                                        </p:tgtEl>
                                      </p:cBhvr>
                                    </p:animEffect>
                                  </p:childTnLst>
                                </p:cTn>
                              </p:par>
                            </p:childTnLst>
                          </p:cTn>
                        </p:par>
                        <p:par>
                          <p:cTn fill="hold" id="19" nodeType="afterGroup">
                            <p:stCondLst>
                              <p:cond delay="2000"/>
                            </p:stCondLst>
                            <p:childTnLst>
                              <p:par>
                                <p:cTn fill="hold" id="20" nodeType="afterEffect" presetClass="entr" presetID="22" presetSubtype="1">
                                  <p:stCondLst>
                                    <p:cond delay="0"/>
                                  </p:stCondLst>
                                  <p:childTnLst>
                                    <p:set>
                                      <p:cBhvr>
                                        <p:cTn dur="1" fill="hold" id="21">
                                          <p:stCondLst>
                                            <p:cond delay="0"/>
                                          </p:stCondLst>
                                        </p:cTn>
                                        <p:tgtEl>
                                          <p:spTgt spid="9"/>
                                        </p:tgtEl>
                                        <p:attrNameLst>
                                          <p:attrName>style.visibility</p:attrName>
                                        </p:attrNameLst>
                                      </p:cBhvr>
                                      <p:to>
                                        <p:strVal val="visible"/>
                                      </p:to>
                                    </p:set>
                                    <p:animEffect filter="wipe(up)" transition="in">
                                      <p:cBhvr>
                                        <p:cTn dur="500" id="22"/>
                                        <p:tgtEl>
                                          <p:spTgt spid="9"/>
                                        </p:tgtEl>
                                      </p:cBhvr>
                                    </p:animEffect>
                                  </p:childTnLst>
                                </p:cTn>
                              </p:par>
                            </p:childTnLst>
                          </p:cTn>
                        </p:par>
                        <p:par>
                          <p:cTn fill="hold" id="23" nodeType="afterGroup">
                            <p:stCondLst>
                              <p:cond delay="2500"/>
                            </p:stCondLst>
                            <p:childTnLst>
                              <p:par>
                                <p:cTn fill="hold" id="24" nodeType="afterEffect" presetClass="entr" presetID="12" presetSubtype="8">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additive="base">
                                        <p:cTn dur="750" id="26"/>
                                        <p:tgtEl>
                                          <p:spTgt spid="10"/>
                                        </p:tgtEl>
                                        <p:attrNameLst>
                                          <p:attrName>ppt_x</p:attrName>
                                        </p:attrNameLst>
                                      </p:cBhvr>
                                      <p:tavLst>
                                        <p:tav tm="0">
                                          <p:val>
                                            <p:strVal val="#ppt_x-#ppt_w*1.125000"/>
                                          </p:val>
                                        </p:tav>
                                        <p:tav tm="100000">
                                          <p:val>
                                            <p:strVal val="#ppt_x"/>
                                          </p:val>
                                        </p:tav>
                                      </p:tavLst>
                                    </p:anim>
                                    <p:animEffect filter="wipe(right)" transition="in">
                                      <p:cBhvr>
                                        <p:cTn dur="750" id="27"/>
                                        <p:tgtEl>
                                          <p:spTgt spid="10"/>
                                        </p:tgtEl>
                                      </p:cBhvr>
                                    </p:animEffect>
                                  </p:childTnLst>
                                </p:cTn>
                              </p:par>
                            </p:childTnLst>
                          </p:cTn>
                        </p:par>
                        <p:par>
                          <p:cTn fill="hold" id="28" nodeType="afterGroup">
                            <p:stCondLst>
                              <p:cond delay="3250"/>
                            </p:stCondLst>
                            <p:childTnLst>
                              <p:par>
                                <p:cTn fill="hold" id="29" nodeType="afterEffect" presetClass="entr" presetID="12" presetSubtype="8">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additive="base">
                                        <p:cTn dur="750" id="31"/>
                                        <p:tgtEl>
                                          <p:spTgt spid="13"/>
                                        </p:tgtEl>
                                        <p:attrNameLst>
                                          <p:attrName>ppt_x</p:attrName>
                                        </p:attrNameLst>
                                      </p:cBhvr>
                                      <p:tavLst>
                                        <p:tav tm="0">
                                          <p:val>
                                            <p:strVal val="#ppt_x-#ppt_w*1.125000"/>
                                          </p:val>
                                        </p:tav>
                                        <p:tav tm="100000">
                                          <p:val>
                                            <p:strVal val="#ppt_x"/>
                                          </p:val>
                                        </p:tav>
                                      </p:tavLst>
                                    </p:anim>
                                    <p:animEffect filter="wipe(right)" transition="in">
                                      <p:cBhvr>
                                        <p:cTn dur="750" id="32"/>
                                        <p:tgtEl>
                                          <p:spTgt spid="13"/>
                                        </p:tgtEl>
                                      </p:cBhvr>
                                    </p:animEffect>
                                  </p:childTnLst>
                                </p:cTn>
                              </p:par>
                            </p:childTnLst>
                          </p:cTn>
                        </p:par>
                        <p:par>
                          <p:cTn fill="hold" id="33" nodeType="afterGroup">
                            <p:stCondLst>
                              <p:cond delay="4000"/>
                            </p:stCondLst>
                            <p:childTnLst>
                              <p:par>
                                <p:cTn fill="hold" id="34" nodeType="afterEffect" presetClass="entr" presetID="12" presetSubtype="8">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750" id="36"/>
                                        <p:tgtEl>
                                          <p:spTgt spid="16"/>
                                        </p:tgtEl>
                                        <p:attrNameLst>
                                          <p:attrName>ppt_x</p:attrName>
                                        </p:attrNameLst>
                                      </p:cBhvr>
                                      <p:tavLst>
                                        <p:tav tm="0">
                                          <p:val>
                                            <p:strVal val="#ppt_x-#ppt_w*1.125000"/>
                                          </p:val>
                                        </p:tav>
                                        <p:tav tm="100000">
                                          <p:val>
                                            <p:strVal val="#ppt_x"/>
                                          </p:val>
                                        </p:tav>
                                      </p:tavLst>
                                    </p:anim>
                                    <p:animEffect filter="wipe(right)" transition="in">
                                      <p:cBhvr>
                                        <p:cTn dur="750" id="37"/>
                                        <p:tgtEl>
                                          <p:spTgt spid="16"/>
                                        </p:tgtEl>
                                      </p:cBhvr>
                                    </p:animEffect>
                                  </p:childTnLst>
                                </p:cTn>
                              </p:par>
                            </p:childTnLst>
                          </p:cTn>
                        </p:par>
                        <p:par>
                          <p:cTn fill="hold" id="38" nodeType="afterGroup">
                            <p:stCondLst>
                              <p:cond delay="4750"/>
                            </p:stCondLst>
                            <p:childTnLst>
                              <p:par>
                                <p:cTn fill="hold" id="39" nodeType="afterEffect" presetClass="entr" presetID="12" presetSubtype="8">
                                  <p:stCondLst>
                                    <p:cond delay="0"/>
                                  </p:stCondLst>
                                  <p:childTnLst>
                                    <p:set>
                                      <p:cBhvr>
                                        <p:cTn dur="1" fill="hold" id="40">
                                          <p:stCondLst>
                                            <p:cond delay="0"/>
                                          </p:stCondLst>
                                        </p:cTn>
                                        <p:tgtEl>
                                          <p:spTgt spid="19"/>
                                        </p:tgtEl>
                                        <p:attrNameLst>
                                          <p:attrName>style.visibility</p:attrName>
                                        </p:attrNameLst>
                                      </p:cBhvr>
                                      <p:to>
                                        <p:strVal val="visible"/>
                                      </p:to>
                                    </p:set>
                                    <p:anim calcmode="lin" valueType="num">
                                      <p:cBhvr additive="base">
                                        <p:cTn dur="750" id="41"/>
                                        <p:tgtEl>
                                          <p:spTgt spid="19"/>
                                        </p:tgtEl>
                                        <p:attrNameLst>
                                          <p:attrName>ppt_x</p:attrName>
                                        </p:attrNameLst>
                                      </p:cBhvr>
                                      <p:tavLst>
                                        <p:tav tm="0">
                                          <p:val>
                                            <p:strVal val="#ppt_x-#ppt_w*1.125000"/>
                                          </p:val>
                                        </p:tav>
                                        <p:tav tm="100000">
                                          <p:val>
                                            <p:strVal val="#ppt_x"/>
                                          </p:val>
                                        </p:tav>
                                      </p:tavLst>
                                    </p:anim>
                                    <p:animEffect filter="wipe(right)" transition="in">
                                      <p:cBhvr>
                                        <p:cTn dur="750" id="42"/>
                                        <p:tgtEl>
                                          <p:spTgt spid="19"/>
                                        </p:tgtEl>
                                      </p:cBhvr>
                                    </p:animEffect>
                                  </p:childTnLst>
                                </p:cTn>
                              </p:par>
                            </p:childTnLst>
                          </p:cTn>
                        </p:par>
                        <p:par>
                          <p:cTn fill="hold" id="43" nodeType="afterGroup">
                            <p:stCondLst>
                              <p:cond delay="5500"/>
                            </p:stCondLst>
                            <p:childTnLst>
                              <p:par>
                                <p:cTn fill="hold" id="44" nodeType="afterEffect" presetClass="entr" presetID="12" presetSubtype="8">
                                  <p:stCondLst>
                                    <p:cond delay="0"/>
                                  </p:stCondLst>
                                  <p:childTnLst>
                                    <p:set>
                                      <p:cBhvr>
                                        <p:cTn dur="1" fill="hold" id="45">
                                          <p:stCondLst>
                                            <p:cond delay="0"/>
                                          </p:stCondLst>
                                        </p:cTn>
                                        <p:tgtEl>
                                          <p:spTgt spid="22"/>
                                        </p:tgtEl>
                                        <p:attrNameLst>
                                          <p:attrName>style.visibility</p:attrName>
                                        </p:attrNameLst>
                                      </p:cBhvr>
                                      <p:to>
                                        <p:strVal val="visible"/>
                                      </p:to>
                                    </p:set>
                                    <p:anim calcmode="lin" valueType="num">
                                      <p:cBhvr additive="base">
                                        <p:cTn dur="750" id="46"/>
                                        <p:tgtEl>
                                          <p:spTgt spid="22"/>
                                        </p:tgtEl>
                                        <p:attrNameLst>
                                          <p:attrName>ppt_x</p:attrName>
                                        </p:attrNameLst>
                                      </p:cBhvr>
                                      <p:tavLst>
                                        <p:tav tm="0">
                                          <p:val>
                                            <p:strVal val="#ppt_x-#ppt_w*1.125000"/>
                                          </p:val>
                                        </p:tav>
                                        <p:tav tm="100000">
                                          <p:val>
                                            <p:strVal val="#ppt_x"/>
                                          </p:val>
                                        </p:tav>
                                      </p:tavLst>
                                    </p:anim>
                                    <p:animEffect filter="wipe(right)" transition="in">
                                      <p:cBhvr>
                                        <p:cTn dur="750" id="47"/>
                                        <p:tgtEl>
                                          <p:spTgt spid="22"/>
                                        </p:tgtEl>
                                      </p:cBhvr>
                                    </p:animEffect>
                                  </p:childTnLst>
                                </p:cTn>
                              </p:par>
                            </p:childTnLst>
                          </p:cTn>
                        </p:par>
                        <p:par>
                          <p:cTn fill="hold" id="48" nodeType="afterGroup">
                            <p:stCondLst>
                              <p:cond delay="6250"/>
                            </p:stCondLst>
                            <p:childTnLst>
                              <p:par>
                                <p:cTn fill="hold" id="49" nodeType="afterEffect" presetClass="entr" presetID="22" presetSubtype="2">
                                  <p:stCondLst>
                                    <p:cond delay="0"/>
                                  </p:stCondLst>
                                  <p:childTnLst>
                                    <p:set>
                                      <p:cBhvr>
                                        <p:cTn dur="1" fill="hold" id="50">
                                          <p:stCondLst>
                                            <p:cond delay="0"/>
                                          </p:stCondLst>
                                        </p:cTn>
                                        <p:tgtEl>
                                          <p:spTgt spid="7"/>
                                        </p:tgtEl>
                                        <p:attrNameLst>
                                          <p:attrName>style.visibility</p:attrName>
                                        </p:attrNameLst>
                                      </p:cBhvr>
                                      <p:to>
                                        <p:strVal val="visible"/>
                                      </p:to>
                                    </p:set>
                                    <p:animEffect filter="wipe(right)" transition="in">
                                      <p:cBhvr>
                                        <p:cTn dur="500" id="5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FFFFFF"/>
                </a:solidFill>
                <a:latin charset="-122" panose="02010600010101010101" pitchFamily="2" typeface="方正正大黑简体"/>
                <a:ea charset="-122" panose="02010600010101010101" pitchFamily="2" typeface="方正正大黑简体"/>
              </a:rPr>
              <a:t>即将召开的党的十九大</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a:extLst>
              <a:ext uri="{FF2B5EF4-FFF2-40B4-BE49-F238E27FC236}">
                <a16:creationId xmlns:a16="http://schemas.microsoft.com/office/drawing/2014/main" id="{3FD2E379-33EE-45E8-9E6C-024569E0E0C7}"/>
              </a:ext>
            </a:extLst>
          </p:cNvPr>
          <p:cNvSpPr txBox="1"/>
          <p:nvPr/>
        </p:nvSpPr>
        <p:spPr>
          <a:xfrm>
            <a:off x="1392355" y="1371391"/>
            <a:ext cx="10196857" cy="487680"/>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sz="2000">
                <a:solidFill>
                  <a:srgbClr val="CB0828"/>
                </a:solidFill>
              </a:rPr>
              <a:t>习近平指出，谋划和推进党和国家各项工作，必须深入分析和准确判断当前世情国情党情</a:t>
            </a:r>
          </a:p>
        </p:txBody>
      </p:sp>
      <p:grpSp>
        <p:nvGrpSpPr>
          <p:cNvPr id="27" name="组合 26">
            <a:extLst>
              <a:ext uri="{FF2B5EF4-FFF2-40B4-BE49-F238E27FC236}">
                <a16:creationId xmlns:a16="http://schemas.microsoft.com/office/drawing/2014/main" id="{1DD76362-DF71-40C8-B973-1B39776E23C0}"/>
              </a:ext>
            </a:extLst>
          </p:cNvPr>
          <p:cNvGrpSpPr/>
          <p:nvPr/>
        </p:nvGrpSpPr>
        <p:grpSpPr>
          <a:xfrm>
            <a:off x="1439373" y="2227888"/>
            <a:ext cx="10180319" cy="1422409"/>
            <a:chOff x="1493521" y="2672079"/>
            <a:chExt cx="10180319" cy="1422409"/>
          </a:xfrm>
        </p:grpSpPr>
        <p:sp>
          <p:nvSpPr>
            <p:cNvPr id="28" name="直角三角形 27">
              <a:extLst>
                <a:ext uri="{FF2B5EF4-FFF2-40B4-BE49-F238E27FC236}">
                  <a16:creationId xmlns:a16="http://schemas.microsoft.com/office/drawing/2014/main" id="{15C43089-3DE8-4E0A-8590-7E35DA54FCFE}"/>
                </a:ext>
              </a:extLst>
            </p:cNvPr>
            <p:cNvSpPr/>
            <p:nvPr/>
          </p:nvSpPr>
          <p:spPr>
            <a:xfrm flipH="1" rot="10800000">
              <a:off x="1493521" y="2672079"/>
              <a:ext cx="805180" cy="80518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直角三角形 28">
              <a:extLst>
                <a:ext uri="{FF2B5EF4-FFF2-40B4-BE49-F238E27FC236}">
                  <a16:creationId xmlns:a16="http://schemas.microsoft.com/office/drawing/2014/main" id="{876405C4-81BD-4EA3-A255-8C3446280956}"/>
                </a:ext>
              </a:extLst>
            </p:cNvPr>
            <p:cNvSpPr/>
            <p:nvPr/>
          </p:nvSpPr>
          <p:spPr>
            <a:xfrm rot="16200000">
              <a:off x="10601001" y="3021649"/>
              <a:ext cx="1072839" cy="1072839"/>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a:extLst>
                <a:ext uri="{FF2B5EF4-FFF2-40B4-BE49-F238E27FC236}">
                  <a16:creationId xmlns:a16="http://schemas.microsoft.com/office/drawing/2014/main" id="{29333EC2-3865-4A28-9DDA-032437864554}"/>
                </a:ext>
              </a:extLst>
            </p:cNvPr>
            <p:cNvSpPr/>
            <p:nvPr/>
          </p:nvSpPr>
          <p:spPr>
            <a:xfrm>
              <a:off x="1577023" y="2769601"/>
              <a:ext cx="9954577" cy="1222613"/>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30">
              <a:extLst>
                <a:ext uri="{FF2B5EF4-FFF2-40B4-BE49-F238E27FC236}">
                  <a16:creationId xmlns:a16="http://schemas.microsoft.com/office/drawing/2014/main" id="{245575CD-E863-480B-BA9B-3BC6576037BF}"/>
                </a:ext>
              </a:extLst>
            </p:cNvPr>
            <p:cNvSpPr txBox="1"/>
            <p:nvPr/>
          </p:nvSpPr>
          <p:spPr>
            <a:xfrm>
              <a:off x="1912303" y="2974642"/>
              <a:ext cx="9284017" cy="804672"/>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我们强调重视形势分析，对形势作出科学判断，是为制定方针、描绘蓝图提供依据，也是为了使全党同志特别是各级领导干部增强忧患意识，做到居安思危、知危图安</a:t>
              </a:r>
            </a:p>
          </p:txBody>
        </p:sp>
      </p:grpSp>
      <p:grpSp>
        <p:nvGrpSpPr>
          <p:cNvPr id="32" name="组合 31">
            <a:extLst>
              <a:ext uri="{FF2B5EF4-FFF2-40B4-BE49-F238E27FC236}">
                <a16:creationId xmlns:a16="http://schemas.microsoft.com/office/drawing/2014/main" id="{805E7C1C-1BD8-4EEC-AF98-89E0690B87CD}"/>
              </a:ext>
            </a:extLst>
          </p:cNvPr>
          <p:cNvGrpSpPr/>
          <p:nvPr/>
        </p:nvGrpSpPr>
        <p:grpSpPr>
          <a:xfrm>
            <a:off x="1439373" y="4178608"/>
            <a:ext cx="10180319" cy="1422409"/>
            <a:chOff x="1493521" y="2672079"/>
            <a:chExt cx="10180319" cy="1422409"/>
          </a:xfrm>
        </p:grpSpPr>
        <p:sp>
          <p:nvSpPr>
            <p:cNvPr id="33" name="直角三角形 32">
              <a:extLst>
                <a:ext uri="{FF2B5EF4-FFF2-40B4-BE49-F238E27FC236}">
                  <a16:creationId xmlns:a16="http://schemas.microsoft.com/office/drawing/2014/main" id="{0ADD3587-20FC-449A-B158-3246C19598CF}"/>
                </a:ext>
              </a:extLst>
            </p:cNvPr>
            <p:cNvSpPr/>
            <p:nvPr/>
          </p:nvSpPr>
          <p:spPr>
            <a:xfrm flipH="1" rot="10800000">
              <a:off x="1493521" y="2672079"/>
              <a:ext cx="805180" cy="80518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直角三角形 33">
              <a:extLst>
                <a:ext uri="{FF2B5EF4-FFF2-40B4-BE49-F238E27FC236}">
                  <a16:creationId xmlns:a16="http://schemas.microsoft.com/office/drawing/2014/main" id="{1FBBD587-88FB-45A3-A0F7-0FF005082746}"/>
                </a:ext>
              </a:extLst>
            </p:cNvPr>
            <p:cNvSpPr/>
            <p:nvPr/>
          </p:nvSpPr>
          <p:spPr>
            <a:xfrm rot="16200000">
              <a:off x="10601001" y="3021649"/>
              <a:ext cx="1072839" cy="1072839"/>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a:extLst>
                <a:ext uri="{FF2B5EF4-FFF2-40B4-BE49-F238E27FC236}">
                  <a16:creationId xmlns:a16="http://schemas.microsoft.com/office/drawing/2014/main" id="{5D7C48B0-FA8C-46C3-BC8C-7B8FA1DE01F8}"/>
                </a:ext>
              </a:extLst>
            </p:cNvPr>
            <p:cNvSpPr/>
            <p:nvPr/>
          </p:nvSpPr>
          <p:spPr>
            <a:xfrm>
              <a:off x="1577023" y="2769601"/>
              <a:ext cx="9954577" cy="1222613"/>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a:extLst>
                <a:ext uri="{FF2B5EF4-FFF2-40B4-BE49-F238E27FC236}">
                  <a16:creationId xmlns:a16="http://schemas.microsoft.com/office/drawing/2014/main" id="{6616FDE3-21E2-48F7-B419-A037B7721107}"/>
                </a:ext>
              </a:extLst>
            </p:cNvPr>
            <p:cNvSpPr txBox="1"/>
            <p:nvPr/>
          </p:nvSpPr>
          <p:spPr>
            <a:xfrm>
              <a:off x="1912303" y="2974642"/>
              <a:ext cx="9284017" cy="804672"/>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分析国际国内形势，既要看到成绩和机遇，更要看到短板和不足，看到形势发展变化给我们带来的风险，从最坏处着眼，做最充分的准备，朝好的方向努力，争取最好的结果</a:t>
              </a:r>
            </a:p>
          </p:txBody>
        </p:sp>
      </p:grpSp>
    </p:spTree>
    <p:extLst>
      <p:ext uri="{BB962C8B-B14F-4D97-AF65-F5344CB8AC3E}">
        <p14:creationId val="20975875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750" id="7"/>
                                        <p:tgtEl>
                                          <p:spTgt spid="26"/>
                                        </p:tgtEl>
                                      </p:cBhvr>
                                    </p:animEffect>
                                  </p:childTnLst>
                                </p:cTn>
                              </p:par>
                            </p:childTnLst>
                          </p:cTn>
                        </p:par>
                        <p:par>
                          <p:cTn fill="hold" id="8" nodeType="afterGroup">
                            <p:stCondLst>
                              <p:cond delay="750"/>
                            </p:stCondLst>
                            <p:childTnLst>
                              <p:par>
                                <p:cTn fill="hold" id="9" nodeType="afterEffect" presetClass="entr" presetID="10" presetSubtype="0">
                                  <p:stCondLst>
                                    <p:cond delay="0"/>
                                  </p:stCondLst>
                                  <p:childTnLst>
                                    <p:set>
                                      <p:cBhvr>
                                        <p:cTn dur="1" fill="hold" id="10">
                                          <p:stCondLst>
                                            <p:cond delay="0"/>
                                          </p:stCondLst>
                                        </p:cTn>
                                        <p:tgtEl>
                                          <p:spTgt spid="27"/>
                                        </p:tgtEl>
                                        <p:attrNameLst>
                                          <p:attrName>style.visibility</p:attrName>
                                        </p:attrNameLst>
                                      </p:cBhvr>
                                      <p:to>
                                        <p:strVal val="visible"/>
                                      </p:to>
                                    </p:set>
                                    <p:animEffect filter="fade" transition="in">
                                      <p:cBhvr>
                                        <p:cTn dur="1000" id="11"/>
                                        <p:tgtEl>
                                          <p:spTgt spid="27"/>
                                        </p:tgtEl>
                                      </p:cBhvr>
                                    </p:animEffect>
                                  </p:childTnLst>
                                </p:cTn>
                              </p:par>
                            </p:childTnLst>
                          </p:cTn>
                        </p:par>
                        <p:par>
                          <p:cTn fill="hold" id="12" nodeType="afterGroup">
                            <p:stCondLst>
                              <p:cond delay="1750"/>
                            </p:stCondLst>
                            <p:childTnLst>
                              <p:par>
                                <p:cTn fill="hold" id="13" nodeType="afterEffect" presetClass="entr" presetID="10" presetSubtype="0">
                                  <p:stCondLst>
                                    <p:cond delay="0"/>
                                  </p:stCondLst>
                                  <p:childTnLst>
                                    <p:set>
                                      <p:cBhvr>
                                        <p:cTn dur="1" fill="hold" id="14">
                                          <p:stCondLst>
                                            <p:cond delay="0"/>
                                          </p:stCondLst>
                                        </p:cTn>
                                        <p:tgtEl>
                                          <p:spTgt spid="32"/>
                                        </p:tgtEl>
                                        <p:attrNameLst>
                                          <p:attrName>style.visibility</p:attrName>
                                        </p:attrNameLst>
                                      </p:cBhvr>
                                      <p:to>
                                        <p:strVal val="visible"/>
                                      </p:to>
                                    </p:set>
                                    <p:animEffect filter="fade" transition="in">
                                      <p:cBhvr>
                                        <p:cTn dur="1000" id="15"/>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FFFFFF"/>
                </a:solidFill>
                <a:latin charset="-122" panose="02010600010101010101" pitchFamily="2" typeface="方正正大黑简体"/>
                <a:ea charset="-122" panose="02010600010101010101" pitchFamily="2" typeface="方正正大黑简体"/>
              </a:rPr>
              <a:t>人民群众对生活的需要</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A6302977-89AE-4FF5-95F2-B0A23634B468}"/>
              </a:ext>
            </a:extLst>
          </p:cNvPr>
          <p:cNvGrpSpPr/>
          <p:nvPr/>
        </p:nvGrpSpPr>
        <p:grpSpPr>
          <a:xfrm>
            <a:off x="1054417" y="1111249"/>
            <a:ext cx="11137583" cy="1460818"/>
            <a:chOff x="536257" y="1320799"/>
            <a:chExt cx="11137583" cy="1460818"/>
          </a:xfrm>
        </p:grpSpPr>
        <p:sp>
          <p:nvSpPr>
            <p:cNvPr id="5" name="直角三角形 4">
              <a:extLst>
                <a:ext uri="{FF2B5EF4-FFF2-40B4-BE49-F238E27FC236}">
                  <a16:creationId xmlns:a16="http://schemas.microsoft.com/office/drawing/2014/main" id="{F9522ECC-C296-4262-AC91-656822586BF6}"/>
                </a:ext>
              </a:extLst>
            </p:cNvPr>
            <p:cNvSpPr/>
            <p:nvPr/>
          </p:nvSpPr>
          <p:spPr>
            <a:xfrm flipH="1" rot="10800000">
              <a:off x="536257" y="1320799"/>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a:extLst>
                <a:ext uri="{FF2B5EF4-FFF2-40B4-BE49-F238E27FC236}">
                  <a16:creationId xmlns:a16="http://schemas.microsoft.com/office/drawing/2014/main" id="{BA75899D-459F-4700-B6E3-30E1DF99F19E}"/>
                </a:ext>
              </a:extLst>
            </p:cNvPr>
            <p:cNvSpPr/>
            <p:nvPr/>
          </p:nvSpPr>
          <p:spPr>
            <a:xfrm rot="16200000">
              <a:off x="10406063" y="1513840"/>
              <a:ext cx="1267777" cy="126777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a:extLst>
                <a:ext uri="{FF2B5EF4-FFF2-40B4-BE49-F238E27FC236}">
                  <a16:creationId xmlns:a16="http://schemas.microsoft.com/office/drawing/2014/main" id="{5756BDBD-DEC1-4904-8066-DB2D3326C569}"/>
                </a:ext>
              </a:extLst>
            </p:cNvPr>
            <p:cNvSpPr/>
            <p:nvPr/>
          </p:nvSpPr>
          <p:spPr>
            <a:xfrm>
              <a:off x="619760" y="1418987"/>
              <a:ext cx="10952480" cy="1222613"/>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a:extLst>
                <a:ext uri="{FF2B5EF4-FFF2-40B4-BE49-F238E27FC236}">
                  <a16:creationId xmlns:a16="http://schemas.microsoft.com/office/drawing/2014/main" id="{8F3D9E74-4019-4468-A594-E7356010F61C}"/>
                </a:ext>
              </a:extLst>
            </p:cNvPr>
            <p:cNvSpPr txBox="1"/>
            <p:nvPr/>
          </p:nvSpPr>
          <p:spPr>
            <a:xfrm>
              <a:off x="878840" y="1641565"/>
              <a:ext cx="10434320" cy="804672"/>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经过改革开放近40年的发展，我国社会生产力水平明显提高；人民生活显著改善，对美好生活的向往更加强烈，人民群众的需要呈现多样化多层次多方面的特点</a:t>
              </a:r>
            </a:p>
          </p:txBody>
        </p:sp>
      </p:grpSp>
      <p:grpSp>
        <p:nvGrpSpPr>
          <p:cNvPr id="9" name="组合 8">
            <a:extLst>
              <a:ext uri="{FF2B5EF4-FFF2-40B4-BE49-F238E27FC236}">
                <a16:creationId xmlns:a16="http://schemas.microsoft.com/office/drawing/2014/main" id="{12E6D2AA-5C3C-4B57-B92E-A9D72276CC0C}"/>
              </a:ext>
            </a:extLst>
          </p:cNvPr>
          <p:cNvGrpSpPr/>
          <p:nvPr/>
        </p:nvGrpSpPr>
        <p:grpSpPr>
          <a:xfrm>
            <a:off x="1755689" y="2933835"/>
            <a:ext cx="1096818" cy="1450839"/>
            <a:chOff x="1237529" y="3143385"/>
            <a:chExt cx="1096818" cy="1450839"/>
          </a:xfrm>
        </p:grpSpPr>
        <p:grpSp>
          <p:nvGrpSpPr>
            <p:cNvPr id="10" name="组合 9">
              <a:extLst>
                <a:ext uri="{FF2B5EF4-FFF2-40B4-BE49-F238E27FC236}">
                  <a16:creationId xmlns:a16="http://schemas.microsoft.com/office/drawing/2014/main" id="{B680830D-EFD4-4877-AB1D-CC020C071A82}"/>
                </a:ext>
              </a:extLst>
            </p:cNvPr>
            <p:cNvGrpSpPr/>
            <p:nvPr/>
          </p:nvGrpSpPr>
          <p:grpSpPr>
            <a:xfrm>
              <a:off x="1237529" y="3143385"/>
              <a:ext cx="1096818" cy="1450839"/>
              <a:chOff x="1493522" y="3171960"/>
              <a:chExt cx="1096818" cy="1450839"/>
            </a:xfrm>
          </p:grpSpPr>
          <p:sp>
            <p:nvSpPr>
              <p:cNvPr id="12" name="六边形 11">
                <a:extLst>
                  <a:ext uri="{FF2B5EF4-FFF2-40B4-BE49-F238E27FC236}">
                    <a16:creationId xmlns:a16="http://schemas.microsoft.com/office/drawing/2014/main" id="{F1930A52-113D-43CE-8A0B-B32310E9F012}"/>
                  </a:ext>
                </a:extLst>
              </p:cNvPr>
              <p:cNvSpPr/>
              <p:nvPr/>
            </p:nvSpPr>
            <p:spPr>
              <a:xfrm rot="16200000">
                <a:off x="1405776" y="3438236"/>
                <a:ext cx="1272309" cy="1096818"/>
              </a:xfrm>
              <a:prstGeom prst="hexagon">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a:extLst>
                  <a:ext uri="{FF2B5EF4-FFF2-40B4-BE49-F238E27FC236}">
                    <a16:creationId xmlns:a16="http://schemas.microsoft.com/office/drawing/2014/main" id="{52E5DF5A-7ACA-4B52-87C7-F5231C3FA3C1}"/>
                  </a:ext>
                </a:extLst>
              </p:cNvPr>
              <p:cNvSpPr/>
              <p:nvPr/>
            </p:nvSpPr>
            <p:spPr>
              <a:xfrm>
                <a:off x="1863400" y="3171960"/>
                <a:ext cx="357060" cy="357060"/>
              </a:xfrm>
              <a:prstGeom prst="ellipse">
                <a:avLst/>
              </a:prstGeom>
              <a:solidFill>
                <a:schemeClr val="bg1"/>
              </a:solidFill>
              <a:ln>
                <a:noFill/>
              </a:ln>
              <a:effectLst>
                <a:outerShdw algn="ctr" blurRad="63500" rotWithShape="0" sx="101000" sy="101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tx1"/>
                    </a:solidFill>
                    <a:latin charset="-122" panose="020b0503020204020204" pitchFamily="34" typeface="微软雅黑"/>
                    <a:ea charset="-122" panose="020b0503020204020204" pitchFamily="34" typeface="微软雅黑"/>
                  </a:rPr>
                  <a:t>1</a:t>
                </a:r>
              </a:p>
            </p:txBody>
          </p:sp>
        </p:grpSp>
        <p:sp>
          <p:nvSpPr>
            <p:cNvPr id="11" name="文本框 10">
              <a:extLst>
                <a:ext uri="{FF2B5EF4-FFF2-40B4-BE49-F238E27FC236}">
                  <a16:creationId xmlns:a16="http://schemas.microsoft.com/office/drawing/2014/main" id="{0D2240A1-75C4-467D-B08F-9423B5DEC3C8}"/>
                </a:ext>
              </a:extLst>
            </p:cNvPr>
            <p:cNvSpPr txBox="1"/>
            <p:nvPr/>
          </p:nvSpPr>
          <p:spPr>
            <a:xfrm>
              <a:off x="1330455" y="3587279"/>
              <a:ext cx="910963" cy="749808"/>
            </a:xfrm>
            <a:prstGeom prst="rect">
              <a:avLst/>
            </a:prstGeom>
            <a:noFill/>
          </p:spPr>
          <p:txBody>
            <a:bodyPr rtlCol="0" wrap="square">
              <a:spAutoFit/>
            </a:bodyPr>
            <a:lstStyle/>
            <a:p>
              <a:pPr algn="ctr">
                <a:lnSpc>
                  <a:spcPct val="120000"/>
                </a:lnSpc>
              </a:pPr>
              <a:r>
                <a:rPr altLang="zh-CN" lang="zh-CN">
                  <a:solidFill>
                    <a:schemeClr val="bg1"/>
                  </a:solidFill>
                  <a:latin charset="-122" panose="020b0503020204020204" pitchFamily="34" typeface="微软雅黑"/>
                  <a:ea charset="-122" panose="020b0503020204020204" pitchFamily="34" typeface="微软雅黑"/>
                </a:rPr>
                <a:t>更好</a:t>
              </a:r>
            </a:p>
            <a:p>
              <a:pPr algn="ctr">
                <a:lnSpc>
                  <a:spcPct val="120000"/>
                </a:lnSpc>
              </a:pPr>
              <a:r>
                <a:rPr altLang="zh-CN" lang="zh-CN">
                  <a:solidFill>
                    <a:schemeClr val="bg1"/>
                  </a:solidFill>
                  <a:latin charset="-122" panose="020b0503020204020204" pitchFamily="34" typeface="微软雅黑"/>
                  <a:ea charset="-122" panose="020b0503020204020204" pitchFamily="34" typeface="微软雅黑"/>
                </a:rPr>
                <a:t>的教育</a:t>
              </a:r>
            </a:p>
          </p:txBody>
        </p:sp>
      </p:grpSp>
      <p:grpSp>
        <p:nvGrpSpPr>
          <p:cNvPr id="14" name="组合 13">
            <a:extLst>
              <a:ext uri="{FF2B5EF4-FFF2-40B4-BE49-F238E27FC236}">
                <a16:creationId xmlns:a16="http://schemas.microsoft.com/office/drawing/2014/main" id="{F34BEC3F-D63B-45FC-A273-F8DE47491248}"/>
              </a:ext>
            </a:extLst>
          </p:cNvPr>
          <p:cNvGrpSpPr/>
          <p:nvPr/>
        </p:nvGrpSpPr>
        <p:grpSpPr>
          <a:xfrm>
            <a:off x="4629064" y="2933835"/>
            <a:ext cx="1096818" cy="1450839"/>
            <a:chOff x="4110904" y="3143385"/>
            <a:chExt cx="1096818" cy="1450839"/>
          </a:xfrm>
        </p:grpSpPr>
        <p:grpSp>
          <p:nvGrpSpPr>
            <p:cNvPr id="15" name="组合 14">
              <a:extLst>
                <a:ext uri="{FF2B5EF4-FFF2-40B4-BE49-F238E27FC236}">
                  <a16:creationId xmlns:a16="http://schemas.microsoft.com/office/drawing/2014/main" id="{917AA03D-935B-4C5C-80DD-F6B78692F1D3}"/>
                </a:ext>
              </a:extLst>
            </p:cNvPr>
            <p:cNvGrpSpPr/>
            <p:nvPr/>
          </p:nvGrpSpPr>
          <p:grpSpPr>
            <a:xfrm>
              <a:off x="4110904" y="3143385"/>
              <a:ext cx="1096818" cy="1450839"/>
              <a:chOff x="1493522" y="3171960"/>
              <a:chExt cx="1096818" cy="1450839"/>
            </a:xfrm>
          </p:grpSpPr>
          <p:sp>
            <p:nvSpPr>
              <p:cNvPr id="17" name="六边形 16">
                <a:extLst>
                  <a:ext uri="{FF2B5EF4-FFF2-40B4-BE49-F238E27FC236}">
                    <a16:creationId xmlns:a16="http://schemas.microsoft.com/office/drawing/2014/main" id="{1140680B-3150-434D-803D-2DC32ECF8443}"/>
                  </a:ext>
                </a:extLst>
              </p:cNvPr>
              <p:cNvSpPr/>
              <p:nvPr/>
            </p:nvSpPr>
            <p:spPr>
              <a:xfrm rot="16200000">
                <a:off x="1405776" y="3438236"/>
                <a:ext cx="1272309" cy="1096818"/>
              </a:xfrm>
              <a:prstGeom prst="hexagon">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a:extLst>
                  <a:ext uri="{FF2B5EF4-FFF2-40B4-BE49-F238E27FC236}">
                    <a16:creationId xmlns:a16="http://schemas.microsoft.com/office/drawing/2014/main" id="{0F5FEEAE-C75B-4351-A6C9-AA00CA1C1F7E}"/>
                  </a:ext>
                </a:extLst>
              </p:cNvPr>
              <p:cNvSpPr/>
              <p:nvPr/>
            </p:nvSpPr>
            <p:spPr>
              <a:xfrm>
                <a:off x="1863400" y="3171960"/>
                <a:ext cx="357060" cy="357060"/>
              </a:xfrm>
              <a:prstGeom prst="ellipse">
                <a:avLst/>
              </a:prstGeom>
              <a:solidFill>
                <a:schemeClr val="bg1"/>
              </a:solidFill>
              <a:ln>
                <a:noFill/>
              </a:ln>
              <a:effectLst>
                <a:outerShdw algn="ctr" blurRad="63500" rotWithShape="0" sx="101000" sy="101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tx1"/>
                    </a:solidFill>
                    <a:latin charset="-122" panose="020b0503020204020204" pitchFamily="34" typeface="微软雅黑"/>
                    <a:ea charset="-122" panose="020b0503020204020204" pitchFamily="34" typeface="微软雅黑"/>
                  </a:rPr>
                  <a:t>2</a:t>
                </a:r>
              </a:p>
            </p:txBody>
          </p:sp>
        </p:grpSp>
        <p:sp>
          <p:nvSpPr>
            <p:cNvPr id="16" name="文本框 15">
              <a:extLst>
                <a:ext uri="{FF2B5EF4-FFF2-40B4-BE49-F238E27FC236}">
                  <a16:creationId xmlns:a16="http://schemas.microsoft.com/office/drawing/2014/main" id="{10795F7A-D1E9-4275-88A2-2947199CEC00}"/>
                </a:ext>
              </a:extLst>
            </p:cNvPr>
            <p:cNvSpPr txBox="1"/>
            <p:nvPr/>
          </p:nvSpPr>
          <p:spPr>
            <a:xfrm>
              <a:off x="4207005" y="3634904"/>
              <a:ext cx="910963" cy="749808"/>
            </a:xfrm>
            <a:prstGeom prst="rect">
              <a:avLst/>
            </a:prstGeom>
            <a:noFill/>
          </p:spPr>
          <p:txBody>
            <a:bodyPr rtlCol="0" wrap="square">
              <a:spAutoFit/>
            </a:bodyPr>
            <a:lstStyle>
              <a:defPPr>
                <a:defRPr lang="zh-CN"/>
              </a:defPPr>
              <a:lvl1pPr algn="ctr">
                <a:lnSpc>
                  <a:spcPct val="120000"/>
                </a:lnSpc>
                <a:defRPr>
                  <a:solidFill>
                    <a:schemeClr val="bg1"/>
                  </a:solidFill>
                  <a:latin charset="-122" panose="020b0503020204020204" pitchFamily="34" typeface="微软雅黑"/>
                  <a:ea charset="-122" panose="020b0503020204020204" pitchFamily="34" typeface="微软雅黑"/>
                </a:defRPr>
              </a:lvl1pPr>
            </a:lstStyle>
            <a:p>
              <a:r>
                <a:rPr altLang="zh-CN" lang="zh-CN"/>
                <a:t>更稳定的工作</a:t>
              </a:r>
            </a:p>
          </p:txBody>
        </p:sp>
      </p:grpSp>
      <p:grpSp>
        <p:nvGrpSpPr>
          <p:cNvPr id="19" name="组合 18">
            <a:extLst>
              <a:ext uri="{FF2B5EF4-FFF2-40B4-BE49-F238E27FC236}">
                <a16:creationId xmlns:a16="http://schemas.microsoft.com/office/drawing/2014/main" id="{B92D0171-873C-40FF-A691-0A656A79F3B0}"/>
              </a:ext>
            </a:extLst>
          </p:cNvPr>
          <p:cNvGrpSpPr/>
          <p:nvPr/>
        </p:nvGrpSpPr>
        <p:grpSpPr>
          <a:xfrm>
            <a:off x="7502439" y="2933835"/>
            <a:ext cx="1096818" cy="1450839"/>
            <a:chOff x="6984279" y="3143385"/>
            <a:chExt cx="1096818" cy="1450839"/>
          </a:xfrm>
        </p:grpSpPr>
        <p:grpSp>
          <p:nvGrpSpPr>
            <p:cNvPr id="20" name="组合 19">
              <a:extLst>
                <a:ext uri="{FF2B5EF4-FFF2-40B4-BE49-F238E27FC236}">
                  <a16:creationId xmlns:a16="http://schemas.microsoft.com/office/drawing/2014/main" id="{076FA26E-E2DD-48F7-8DC2-C45ADE6EB72F}"/>
                </a:ext>
              </a:extLst>
            </p:cNvPr>
            <p:cNvGrpSpPr/>
            <p:nvPr/>
          </p:nvGrpSpPr>
          <p:grpSpPr>
            <a:xfrm>
              <a:off x="6984279" y="3143385"/>
              <a:ext cx="1096818" cy="1450839"/>
              <a:chOff x="1493522" y="3171960"/>
              <a:chExt cx="1096818" cy="1450839"/>
            </a:xfrm>
          </p:grpSpPr>
          <p:sp>
            <p:nvSpPr>
              <p:cNvPr id="22" name="六边形 21">
                <a:extLst>
                  <a:ext uri="{FF2B5EF4-FFF2-40B4-BE49-F238E27FC236}">
                    <a16:creationId xmlns:a16="http://schemas.microsoft.com/office/drawing/2014/main" id="{705B0209-BA71-43CE-BD7B-3A603E18D085}"/>
                  </a:ext>
                </a:extLst>
              </p:cNvPr>
              <p:cNvSpPr/>
              <p:nvPr/>
            </p:nvSpPr>
            <p:spPr>
              <a:xfrm rot="16200000">
                <a:off x="1405776" y="3438236"/>
                <a:ext cx="1272309" cy="1096818"/>
              </a:xfrm>
              <a:prstGeom prst="hexagon">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a:extLst>
                  <a:ext uri="{FF2B5EF4-FFF2-40B4-BE49-F238E27FC236}">
                    <a16:creationId xmlns:a16="http://schemas.microsoft.com/office/drawing/2014/main" id="{A9414B9B-B97C-4282-B292-9765163B7668}"/>
                  </a:ext>
                </a:extLst>
              </p:cNvPr>
              <p:cNvSpPr/>
              <p:nvPr/>
            </p:nvSpPr>
            <p:spPr>
              <a:xfrm>
                <a:off x="1863400" y="3171960"/>
                <a:ext cx="357060" cy="357060"/>
              </a:xfrm>
              <a:prstGeom prst="ellipse">
                <a:avLst/>
              </a:prstGeom>
              <a:solidFill>
                <a:schemeClr val="bg1"/>
              </a:solidFill>
              <a:ln>
                <a:noFill/>
              </a:ln>
              <a:effectLst>
                <a:outerShdw algn="ctr" blurRad="63500" rotWithShape="0" sx="101000" sy="101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tx1"/>
                    </a:solidFill>
                    <a:latin charset="-122" panose="020b0503020204020204" pitchFamily="34" typeface="微软雅黑"/>
                    <a:ea charset="-122" panose="020b0503020204020204" pitchFamily="34" typeface="微软雅黑"/>
                  </a:rPr>
                  <a:t>3</a:t>
                </a:r>
              </a:p>
            </p:txBody>
          </p:sp>
        </p:grpSp>
        <p:sp>
          <p:nvSpPr>
            <p:cNvPr id="21" name="文本框 20">
              <a:extLst>
                <a:ext uri="{FF2B5EF4-FFF2-40B4-BE49-F238E27FC236}">
                  <a16:creationId xmlns:a16="http://schemas.microsoft.com/office/drawing/2014/main" id="{761695EA-57D5-425F-AEE6-D0B54DE2EC5D}"/>
                </a:ext>
              </a:extLst>
            </p:cNvPr>
            <p:cNvSpPr txBox="1"/>
            <p:nvPr/>
          </p:nvSpPr>
          <p:spPr>
            <a:xfrm>
              <a:off x="7083555" y="3634904"/>
              <a:ext cx="910963" cy="749808"/>
            </a:xfrm>
            <a:prstGeom prst="rect">
              <a:avLst/>
            </a:prstGeom>
            <a:noFill/>
          </p:spPr>
          <p:txBody>
            <a:bodyPr rtlCol="0" wrap="square">
              <a:spAutoFit/>
            </a:bodyPr>
            <a:lstStyle>
              <a:defPPr>
                <a:defRPr lang="zh-CN"/>
              </a:defPPr>
              <a:lvl1pPr algn="ctr">
                <a:lnSpc>
                  <a:spcPct val="120000"/>
                </a:lnSpc>
                <a:defRPr>
                  <a:solidFill>
                    <a:schemeClr val="bg1"/>
                  </a:solidFill>
                  <a:latin charset="-122" panose="020b0503020204020204" pitchFamily="34" typeface="微软雅黑"/>
                  <a:ea charset="-122" panose="020b0503020204020204" pitchFamily="34" typeface="微软雅黑"/>
                </a:defRPr>
              </a:lvl1pPr>
            </a:lstStyle>
            <a:p>
              <a:r>
                <a:rPr altLang="zh-CN" lang="zh-CN"/>
                <a:t>更满意的收入</a:t>
              </a:r>
            </a:p>
          </p:txBody>
        </p:sp>
      </p:grpSp>
      <p:grpSp>
        <p:nvGrpSpPr>
          <p:cNvPr id="24" name="组合 23">
            <a:extLst>
              <a:ext uri="{FF2B5EF4-FFF2-40B4-BE49-F238E27FC236}">
                <a16:creationId xmlns:a16="http://schemas.microsoft.com/office/drawing/2014/main" id="{5D1D129A-ECB4-42D7-93FB-F0319744E722}"/>
              </a:ext>
            </a:extLst>
          </p:cNvPr>
          <p:cNvGrpSpPr/>
          <p:nvPr/>
        </p:nvGrpSpPr>
        <p:grpSpPr>
          <a:xfrm>
            <a:off x="10375814" y="2933835"/>
            <a:ext cx="1096818" cy="1450839"/>
            <a:chOff x="9857654" y="3143385"/>
            <a:chExt cx="1096818" cy="1450839"/>
          </a:xfrm>
        </p:grpSpPr>
        <p:grpSp>
          <p:nvGrpSpPr>
            <p:cNvPr id="25" name="组合 24">
              <a:extLst>
                <a:ext uri="{FF2B5EF4-FFF2-40B4-BE49-F238E27FC236}">
                  <a16:creationId xmlns:a16="http://schemas.microsoft.com/office/drawing/2014/main" id="{01194224-460C-4CDC-88A6-2B16F97C6E36}"/>
                </a:ext>
              </a:extLst>
            </p:cNvPr>
            <p:cNvGrpSpPr/>
            <p:nvPr/>
          </p:nvGrpSpPr>
          <p:grpSpPr>
            <a:xfrm>
              <a:off x="9857654" y="3143385"/>
              <a:ext cx="1096818" cy="1450839"/>
              <a:chOff x="1493522" y="3171960"/>
              <a:chExt cx="1096818" cy="1450839"/>
            </a:xfrm>
          </p:grpSpPr>
          <p:sp>
            <p:nvSpPr>
              <p:cNvPr id="27" name="六边形 26">
                <a:extLst>
                  <a:ext uri="{FF2B5EF4-FFF2-40B4-BE49-F238E27FC236}">
                    <a16:creationId xmlns:a16="http://schemas.microsoft.com/office/drawing/2014/main" id="{BFC87A6B-EF00-4FBF-995A-1E3374F1FAED}"/>
                  </a:ext>
                </a:extLst>
              </p:cNvPr>
              <p:cNvSpPr/>
              <p:nvPr/>
            </p:nvSpPr>
            <p:spPr>
              <a:xfrm rot="16200000">
                <a:off x="1405776" y="3438236"/>
                <a:ext cx="1272309" cy="1096818"/>
              </a:xfrm>
              <a:prstGeom prst="hexagon">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a:extLst>
                  <a:ext uri="{FF2B5EF4-FFF2-40B4-BE49-F238E27FC236}">
                    <a16:creationId xmlns:a16="http://schemas.microsoft.com/office/drawing/2014/main" id="{841C6E68-CC2E-435E-87FE-9E5368D41E67}"/>
                  </a:ext>
                </a:extLst>
              </p:cNvPr>
              <p:cNvSpPr/>
              <p:nvPr/>
            </p:nvSpPr>
            <p:spPr>
              <a:xfrm>
                <a:off x="1863400" y="3171960"/>
                <a:ext cx="357060" cy="357060"/>
              </a:xfrm>
              <a:prstGeom prst="ellipse">
                <a:avLst/>
              </a:prstGeom>
              <a:solidFill>
                <a:schemeClr val="bg1"/>
              </a:solidFill>
              <a:ln>
                <a:noFill/>
              </a:ln>
              <a:effectLst>
                <a:outerShdw algn="ctr" blurRad="63500" rotWithShape="0" sx="101000" sy="101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tx1"/>
                    </a:solidFill>
                    <a:latin charset="-122" panose="020b0503020204020204" pitchFamily="34" typeface="微软雅黑"/>
                    <a:ea charset="-122" panose="020b0503020204020204" pitchFamily="34" typeface="微软雅黑"/>
                  </a:rPr>
                  <a:t>4</a:t>
                </a:r>
              </a:p>
            </p:txBody>
          </p:sp>
        </p:grpSp>
        <p:sp>
          <p:nvSpPr>
            <p:cNvPr id="26" name="文本框 25">
              <a:extLst>
                <a:ext uri="{FF2B5EF4-FFF2-40B4-BE49-F238E27FC236}">
                  <a16:creationId xmlns:a16="http://schemas.microsoft.com/office/drawing/2014/main" id="{7A3CC63A-2D92-45F3-A41E-D24B357BD8C3}"/>
                </a:ext>
              </a:extLst>
            </p:cNvPr>
            <p:cNvSpPr txBox="1"/>
            <p:nvPr/>
          </p:nvSpPr>
          <p:spPr>
            <a:xfrm>
              <a:off x="9960105" y="3634904"/>
              <a:ext cx="910963" cy="749808"/>
            </a:xfrm>
            <a:prstGeom prst="rect">
              <a:avLst/>
            </a:prstGeom>
            <a:noFill/>
          </p:spPr>
          <p:txBody>
            <a:bodyPr rtlCol="0" wrap="square">
              <a:spAutoFit/>
            </a:bodyPr>
            <a:lstStyle>
              <a:defPPr>
                <a:defRPr lang="zh-CN"/>
              </a:defPPr>
              <a:lvl1pPr algn="ctr">
                <a:lnSpc>
                  <a:spcPct val="120000"/>
                </a:lnSpc>
                <a:defRPr>
                  <a:solidFill>
                    <a:schemeClr val="bg1"/>
                  </a:solidFill>
                  <a:latin charset="-122" panose="020b0503020204020204" pitchFamily="34" typeface="微软雅黑"/>
                  <a:ea charset="-122" panose="020b0503020204020204" pitchFamily="34" typeface="微软雅黑"/>
                </a:defRPr>
              </a:lvl1pPr>
            </a:lstStyle>
            <a:p>
              <a:r>
                <a:rPr altLang="zh-CN" lang="zh-CN"/>
                <a:t>可靠社会保障</a:t>
              </a:r>
            </a:p>
          </p:txBody>
        </p:sp>
      </p:grpSp>
      <p:grpSp>
        <p:nvGrpSpPr>
          <p:cNvPr id="29" name="组合 28">
            <a:extLst>
              <a:ext uri="{FF2B5EF4-FFF2-40B4-BE49-F238E27FC236}">
                <a16:creationId xmlns:a16="http://schemas.microsoft.com/office/drawing/2014/main" id="{821D3825-F3B9-4DAB-BDA3-862DE380F262}"/>
              </a:ext>
            </a:extLst>
          </p:cNvPr>
          <p:cNvGrpSpPr/>
          <p:nvPr/>
        </p:nvGrpSpPr>
        <p:grpSpPr>
          <a:xfrm>
            <a:off x="1755689" y="4705485"/>
            <a:ext cx="1096818" cy="1450839"/>
            <a:chOff x="1237529" y="4915035"/>
            <a:chExt cx="1096818" cy="1450839"/>
          </a:xfrm>
        </p:grpSpPr>
        <p:grpSp>
          <p:nvGrpSpPr>
            <p:cNvPr id="30" name="组合 29">
              <a:extLst>
                <a:ext uri="{FF2B5EF4-FFF2-40B4-BE49-F238E27FC236}">
                  <a16:creationId xmlns:a16="http://schemas.microsoft.com/office/drawing/2014/main" id="{8A0C906C-26DA-45BB-9E57-DFE9D7EDA9A8}"/>
                </a:ext>
              </a:extLst>
            </p:cNvPr>
            <p:cNvGrpSpPr/>
            <p:nvPr/>
          </p:nvGrpSpPr>
          <p:grpSpPr>
            <a:xfrm>
              <a:off x="1237529" y="4915035"/>
              <a:ext cx="1096818" cy="1450839"/>
              <a:chOff x="1493522" y="3171960"/>
              <a:chExt cx="1096818" cy="1450839"/>
            </a:xfrm>
          </p:grpSpPr>
          <p:sp>
            <p:nvSpPr>
              <p:cNvPr id="32" name="六边形 31">
                <a:extLst>
                  <a:ext uri="{FF2B5EF4-FFF2-40B4-BE49-F238E27FC236}">
                    <a16:creationId xmlns:a16="http://schemas.microsoft.com/office/drawing/2014/main" id="{313D4DA9-BBCE-4A2F-BF96-577326E84193}"/>
                  </a:ext>
                </a:extLst>
              </p:cNvPr>
              <p:cNvSpPr/>
              <p:nvPr/>
            </p:nvSpPr>
            <p:spPr>
              <a:xfrm rot="16200000">
                <a:off x="1405776" y="3438236"/>
                <a:ext cx="1272309" cy="1096818"/>
              </a:xfrm>
              <a:prstGeom prst="hexagon">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a:extLst>
                  <a:ext uri="{FF2B5EF4-FFF2-40B4-BE49-F238E27FC236}">
                    <a16:creationId xmlns:a16="http://schemas.microsoft.com/office/drawing/2014/main" id="{1C050C0D-49F5-4431-BCA3-16C0F104318A}"/>
                  </a:ext>
                </a:extLst>
              </p:cNvPr>
              <p:cNvSpPr/>
              <p:nvPr/>
            </p:nvSpPr>
            <p:spPr>
              <a:xfrm>
                <a:off x="1863400" y="3171960"/>
                <a:ext cx="357060" cy="357060"/>
              </a:xfrm>
              <a:prstGeom prst="ellipse">
                <a:avLst/>
              </a:prstGeom>
              <a:solidFill>
                <a:schemeClr val="bg1"/>
              </a:solidFill>
              <a:ln>
                <a:noFill/>
              </a:ln>
              <a:effectLst>
                <a:outerShdw algn="ctr" blurRad="63500" rotWithShape="0" sx="101000" sy="101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tx1"/>
                    </a:solidFill>
                    <a:latin charset="-122" panose="020b0503020204020204" pitchFamily="34" typeface="微软雅黑"/>
                    <a:ea charset="-122" panose="020b0503020204020204" pitchFamily="34" typeface="微软雅黑"/>
                  </a:rPr>
                  <a:t>5</a:t>
                </a:r>
              </a:p>
            </p:txBody>
          </p:sp>
        </p:grpSp>
        <p:sp>
          <p:nvSpPr>
            <p:cNvPr id="31" name="文本框 30">
              <a:extLst>
                <a:ext uri="{FF2B5EF4-FFF2-40B4-BE49-F238E27FC236}">
                  <a16:creationId xmlns:a16="http://schemas.microsoft.com/office/drawing/2014/main" id="{AC8DACB0-3D2C-4AF8-80E3-3D13353D7CD8}"/>
                </a:ext>
              </a:extLst>
            </p:cNvPr>
            <p:cNvSpPr txBox="1"/>
            <p:nvPr/>
          </p:nvSpPr>
          <p:spPr>
            <a:xfrm>
              <a:off x="1330455" y="5406553"/>
              <a:ext cx="910963" cy="749808"/>
            </a:xfrm>
            <a:prstGeom prst="rect">
              <a:avLst/>
            </a:prstGeom>
            <a:noFill/>
          </p:spPr>
          <p:txBody>
            <a:bodyPr rtlCol="0" wrap="square">
              <a:spAutoFit/>
            </a:bodyPr>
            <a:lstStyle>
              <a:defPPr>
                <a:defRPr lang="zh-CN"/>
              </a:defPPr>
              <a:lvl1pPr algn="ctr">
                <a:lnSpc>
                  <a:spcPct val="120000"/>
                </a:lnSpc>
                <a:defRPr>
                  <a:solidFill>
                    <a:schemeClr val="bg1"/>
                  </a:solidFill>
                  <a:latin charset="-122" panose="020b0503020204020204" pitchFamily="34" typeface="微软雅黑"/>
                  <a:ea charset="-122" panose="020b0503020204020204" pitchFamily="34" typeface="微软雅黑"/>
                </a:defRPr>
              </a:lvl1pPr>
            </a:lstStyle>
            <a:p>
              <a:r>
                <a:rPr altLang="zh-CN" lang="zh-CN"/>
                <a:t>医疗卫生服务</a:t>
              </a:r>
            </a:p>
          </p:txBody>
        </p:sp>
      </p:grpSp>
      <p:grpSp>
        <p:nvGrpSpPr>
          <p:cNvPr id="34" name="组合 33">
            <a:extLst>
              <a:ext uri="{FF2B5EF4-FFF2-40B4-BE49-F238E27FC236}">
                <a16:creationId xmlns:a16="http://schemas.microsoft.com/office/drawing/2014/main" id="{964ED9C3-E93F-44DF-8E49-BD4184F33F70}"/>
              </a:ext>
            </a:extLst>
          </p:cNvPr>
          <p:cNvGrpSpPr/>
          <p:nvPr/>
        </p:nvGrpSpPr>
        <p:grpSpPr>
          <a:xfrm>
            <a:off x="4629064" y="4705485"/>
            <a:ext cx="1096818" cy="1450839"/>
            <a:chOff x="4110904" y="4915035"/>
            <a:chExt cx="1096818" cy="1450839"/>
          </a:xfrm>
        </p:grpSpPr>
        <p:grpSp>
          <p:nvGrpSpPr>
            <p:cNvPr id="35" name="组合 34">
              <a:extLst>
                <a:ext uri="{FF2B5EF4-FFF2-40B4-BE49-F238E27FC236}">
                  <a16:creationId xmlns:a16="http://schemas.microsoft.com/office/drawing/2014/main" id="{D576C690-8DDD-4D7E-A4F6-A54F38EBC1A6}"/>
                </a:ext>
              </a:extLst>
            </p:cNvPr>
            <p:cNvGrpSpPr/>
            <p:nvPr/>
          </p:nvGrpSpPr>
          <p:grpSpPr>
            <a:xfrm>
              <a:off x="4110904" y="4915035"/>
              <a:ext cx="1096818" cy="1450839"/>
              <a:chOff x="1493522" y="3171960"/>
              <a:chExt cx="1096818" cy="1450839"/>
            </a:xfrm>
          </p:grpSpPr>
          <p:sp>
            <p:nvSpPr>
              <p:cNvPr id="37" name="六边形 36">
                <a:extLst>
                  <a:ext uri="{FF2B5EF4-FFF2-40B4-BE49-F238E27FC236}">
                    <a16:creationId xmlns:a16="http://schemas.microsoft.com/office/drawing/2014/main" id="{FA84BA89-00AC-4B6E-B8DA-D329CE951668}"/>
                  </a:ext>
                </a:extLst>
              </p:cNvPr>
              <p:cNvSpPr/>
              <p:nvPr/>
            </p:nvSpPr>
            <p:spPr>
              <a:xfrm rot="16200000">
                <a:off x="1405776" y="3438236"/>
                <a:ext cx="1272309" cy="1096818"/>
              </a:xfrm>
              <a:prstGeom prst="hexagon">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a:extLst>
                  <a:ext uri="{FF2B5EF4-FFF2-40B4-BE49-F238E27FC236}">
                    <a16:creationId xmlns:a16="http://schemas.microsoft.com/office/drawing/2014/main" id="{F19661C2-354F-42E8-A812-967B672E7665}"/>
                  </a:ext>
                </a:extLst>
              </p:cNvPr>
              <p:cNvSpPr/>
              <p:nvPr/>
            </p:nvSpPr>
            <p:spPr>
              <a:xfrm>
                <a:off x="1863400" y="3171960"/>
                <a:ext cx="357060" cy="357060"/>
              </a:xfrm>
              <a:prstGeom prst="ellipse">
                <a:avLst/>
              </a:prstGeom>
              <a:solidFill>
                <a:schemeClr val="bg1"/>
              </a:solidFill>
              <a:ln>
                <a:noFill/>
              </a:ln>
              <a:effectLst>
                <a:outerShdw algn="ctr" blurRad="63500" rotWithShape="0" sx="101000" sy="101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tx1"/>
                    </a:solidFill>
                    <a:latin charset="-122" panose="020b0503020204020204" pitchFamily="34" typeface="微软雅黑"/>
                    <a:ea charset="-122" panose="020b0503020204020204" pitchFamily="34" typeface="微软雅黑"/>
                  </a:rPr>
                  <a:t>6</a:t>
                </a:r>
              </a:p>
            </p:txBody>
          </p:sp>
        </p:grpSp>
        <p:sp>
          <p:nvSpPr>
            <p:cNvPr id="36" name="文本框 35">
              <a:extLst>
                <a:ext uri="{FF2B5EF4-FFF2-40B4-BE49-F238E27FC236}">
                  <a16:creationId xmlns:a16="http://schemas.microsoft.com/office/drawing/2014/main" id="{B3560B26-025F-4FAA-AA0A-A87C93C93C98}"/>
                </a:ext>
              </a:extLst>
            </p:cNvPr>
            <p:cNvSpPr txBox="1"/>
            <p:nvPr/>
          </p:nvSpPr>
          <p:spPr>
            <a:xfrm>
              <a:off x="4207005" y="5406553"/>
              <a:ext cx="910963" cy="749808"/>
            </a:xfrm>
            <a:prstGeom prst="rect">
              <a:avLst/>
            </a:prstGeom>
            <a:noFill/>
          </p:spPr>
          <p:txBody>
            <a:bodyPr rtlCol="0" wrap="square">
              <a:spAutoFit/>
            </a:bodyPr>
            <a:lstStyle>
              <a:defPPr>
                <a:defRPr lang="zh-CN"/>
              </a:defPPr>
              <a:lvl1pPr algn="ctr">
                <a:lnSpc>
                  <a:spcPct val="120000"/>
                </a:lnSpc>
                <a:defRPr>
                  <a:solidFill>
                    <a:schemeClr val="bg1"/>
                  </a:solidFill>
                  <a:latin charset="-122" panose="020b0503020204020204" pitchFamily="34" typeface="微软雅黑"/>
                  <a:ea charset="-122" panose="020b0503020204020204" pitchFamily="34" typeface="微软雅黑"/>
                </a:defRPr>
              </a:lvl1pPr>
            </a:lstStyle>
            <a:p>
              <a:r>
                <a:rPr altLang="zh-CN" lang="zh-CN"/>
                <a:t>居住</a:t>
              </a:r>
            </a:p>
            <a:p>
              <a:r>
                <a:rPr altLang="zh-CN" lang="zh-CN"/>
                <a:t>条件</a:t>
              </a:r>
            </a:p>
          </p:txBody>
        </p:sp>
      </p:grpSp>
      <p:grpSp>
        <p:nvGrpSpPr>
          <p:cNvPr id="39" name="组合 38">
            <a:extLst>
              <a:ext uri="{FF2B5EF4-FFF2-40B4-BE49-F238E27FC236}">
                <a16:creationId xmlns:a16="http://schemas.microsoft.com/office/drawing/2014/main" id="{F3FB0B48-B1AC-4CC0-81A5-3940F6393972}"/>
              </a:ext>
            </a:extLst>
          </p:cNvPr>
          <p:cNvGrpSpPr/>
          <p:nvPr/>
        </p:nvGrpSpPr>
        <p:grpSpPr>
          <a:xfrm>
            <a:off x="7502439" y="4705485"/>
            <a:ext cx="1096818" cy="1450839"/>
            <a:chOff x="6984279" y="4915035"/>
            <a:chExt cx="1096818" cy="1450839"/>
          </a:xfrm>
        </p:grpSpPr>
        <p:grpSp>
          <p:nvGrpSpPr>
            <p:cNvPr id="40" name="组合 39">
              <a:extLst>
                <a:ext uri="{FF2B5EF4-FFF2-40B4-BE49-F238E27FC236}">
                  <a16:creationId xmlns:a16="http://schemas.microsoft.com/office/drawing/2014/main" id="{FD73185E-40C3-4991-AAB6-699A7A310DCC}"/>
                </a:ext>
              </a:extLst>
            </p:cNvPr>
            <p:cNvGrpSpPr/>
            <p:nvPr/>
          </p:nvGrpSpPr>
          <p:grpSpPr>
            <a:xfrm>
              <a:off x="6984279" y="4915035"/>
              <a:ext cx="1096818" cy="1450839"/>
              <a:chOff x="1493522" y="3171960"/>
              <a:chExt cx="1096818" cy="1450839"/>
            </a:xfrm>
          </p:grpSpPr>
          <p:sp>
            <p:nvSpPr>
              <p:cNvPr id="42" name="六边形 41">
                <a:extLst>
                  <a:ext uri="{FF2B5EF4-FFF2-40B4-BE49-F238E27FC236}">
                    <a16:creationId xmlns:a16="http://schemas.microsoft.com/office/drawing/2014/main" id="{84C5D5BE-0C2C-4B8C-9E6F-BA68ECC7C0FA}"/>
                  </a:ext>
                </a:extLst>
              </p:cNvPr>
              <p:cNvSpPr/>
              <p:nvPr/>
            </p:nvSpPr>
            <p:spPr>
              <a:xfrm rot="16200000">
                <a:off x="1405776" y="3438236"/>
                <a:ext cx="1272309" cy="1096818"/>
              </a:xfrm>
              <a:prstGeom prst="hexagon">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a:extLst>
                  <a:ext uri="{FF2B5EF4-FFF2-40B4-BE49-F238E27FC236}">
                    <a16:creationId xmlns:a16="http://schemas.microsoft.com/office/drawing/2014/main" id="{EEEFE5E7-E36C-448A-892C-2056AE171A36}"/>
                  </a:ext>
                </a:extLst>
              </p:cNvPr>
              <p:cNvSpPr/>
              <p:nvPr/>
            </p:nvSpPr>
            <p:spPr>
              <a:xfrm>
                <a:off x="1863400" y="3171960"/>
                <a:ext cx="357060" cy="357060"/>
              </a:xfrm>
              <a:prstGeom prst="ellipse">
                <a:avLst/>
              </a:prstGeom>
              <a:solidFill>
                <a:schemeClr val="bg1"/>
              </a:solidFill>
              <a:ln>
                <a:noFill/>
              </a:ln>
              <a:effectLst>
                <a:outerShdw algn="ctr" blurRad="63500" rotWithShape="0" sx="101000" sy="101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tx1"/>
                    </a:solidFill>
                    <a:latin charset="-122" panose="020b0503020204020204" pitchFamily="34" typeface="微软雅黑"/>
                    <a:ea charset="-122" panose="020b0503020204020204" pitchFamily="34" typeface="微软雅黑"/>
                  </a:rPr>
                  <a:t>7</a:t>
                </a:r>
              </a:p>
            </p:txBody>
          </p:sp>
        </p:grpSp>
        <p:sp>
          <p:nvSpPr>
            <p:cNvPr id="41" name="文本框 40">
              <a:extLst>
                <a:ext uri="{FF2B5EF4-FFF2-40B4-BE49-F238E27FC236}">
                  <a16:creationId xmlns:a16="http://schemas.microsoft.com/office/drawing/2014/main" id="{71C6414B-2D71-45BD-BD1B-0C85EFBB1816}"/>
                </a:ext>
              </a:extLst>
            </p:cNvPr>
            <p:cNvSpPr txBox="1"/>
            <p:nvPr/>
          </p:nvSpPr>
          <p:spPr>
            <a:xfrm>
              <a:off x="7083555" y="5406553"/>
              <a:ext cx="910963" cy="749808"/>
            </a:xfrm>
            <a:prstGeom prst="rect">
              <a:avLst/>
            </a:prstGeom>
            <a:noFill/>
          </p:spPr>
          <p:txBody>
            <a:bodyPr rtlCol="0" wrap="square">
              <a:spAutoFit/>
            </a:bodyPr>
            <a:lstStyle>
              <a:defPPr>
                <a:defRPr lang="zh-CN"/>
              </a:defPPr>
              <a:lvl1pPr algn="ctr">
                <a:lnSpc>
                  <a:spcPct val="120000"/>
                </a:lnSpc>
                <a:defRPr>
                  <a:solidFill>
                    <a:schemeClr val="bg1"/>
                  </a:solidFill>
                  <a:latin charset="-122" panose="020b0503020204020204" pitchFamily="34" typeface="微软雅黑"/>
                  <a:ea charset="-122" panose="020b0503020204020204" pitchFamily="34" typeface="微软雅黑"/>
                </a:defRPr>
              </a:lvl1pPr>
            </a:lstStyle>
            <a:p>
              <a:r>
                <a:rPr altLang="zh-CN" lang="zh-CN"/>
                <a:t>更优美的环境</a:t>
              </a:r>
            </a:p>
          </p:txBody>
        </p:sp>
      </p:grpSp>
      <p:grpSp>
        <p:nvGrpSpPr>
          <p:cNvPr id="44" name="组合 43">
            <a:extLst>
              <a:ext uri="{FF2B5EF4-FFF2-40B4-BE49-F238E27FC236}">
                <a16:creationId xmlns:a16="http://schemas.microsoft.com/office/drawing/2014/main" id="{9F11DAE0-F6E5-4725-8A3D-1B053A673AF9}"/>
              </a:ext>
            </a:extLst>
          </p:cNvPr>
          <p:cNvGrpSpPr/>
          <p:nvPr/>
        </p:nvGrpSpPr>
        <p:grpSpPr>
          <a:xfrm>
            <a:off x="10375814" y="4705485"/>
            <a:ext cx="1096818" cy="1450839"/>
            <a:chOff x="9857654" y="4915035"/>
            <a:chExt cx="1096818" cy="1450839"/>
          </a:xfrm>
        </p:grpSpPr>
        <p:grpSp>
          <p:nvGrpSpPr>
            <p:cNvPr id="45" name="组合 44">
              <a:extLst>
                <a:ext uri="{FF2B5EF4-FFF2-40B4-BE49-F238E27FC236}">
                  <a16:creationId xmlns:a16="http://schemas.microsoft.com/office/drawing/2014/main" id="{ACD5942B-45BC-4671-95DA-D56E26422AF5}"/>
                </a:ext>
              </a:extLst>
            </p:cNvPr>
            <p:cNvGrpSpPr/>
            <p:nvPr/>
          </p:nvGrpSpPr>
          <p:grpSpPr>
            <a:xfrm>
              <a:off x="9857654" y="4915035"/>
              <a:ext cx="1096818" cy="1450839"/>
              <a:chOff x="1493522" y="3171960"/>
              <a:chExt cx="1096818" cy="1450839"/>
            </a:xfrm>
          </p:grpSpPr>
          <p:sp>
            <p:nvSpPr>
              <p:cNvPr id="47" name="六边形 46">
                <a:extLst>
                  <a:ext uri="{FF2B5EF4-FFF2-40B4-BE49-F238E27FC236}">
                    <a16:creationId xmlns:a16="http://schemas.microsoft.com/office/drawing/2014/main" id="{E93774DA-F872-4B58-A91C-260F3977C545}"/>
                  </a:ext>
                </a:extLst>
              </p:cNvPr>
              <p:cNvSpPr/>
              <p:nvPr/>
            </p:nvSpPr>
            <p:spPr>
              <a:xfrm rot="16200000">
                <a:off x="1405776" y="3438236"/>
                <a:ext cx="1272309" cy="1096818"/>
              </a:xfrm>
              <a:prstGeom prst="hexagon">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a:extLst>
                  <a:ext uri="{FF2B5EF4-FFF2-40B4-BE49-F238E27FC236}">
                    <a16:creationId xmlns:a16="http://schemas.microsoft.com/office/drawing/2014/main" id="{AE0FC817-D5E6-41C3-95C1-13614C1A593C}"/>
                  </a:ext>
                </a:extLst>
              </p:cNvPr>
              <p:cNvSpPr/>
              <p:nvPr/>
            </p:nvSpPr>
            <p:spPr>
              <a:xfrm>
                <a:off x="1863400" y="3171960"/>
                <a:ext cx="357060" cy="357060"/>
              </a:xfrm>
              <a:prstGeom prst="ellipse">
                <a:avLst/>
              </a:prstGeom>
              <a:solidFill>
                <a:schemeClr val="bg1"/>
              </a:solidFill>
              <a:ln>
                <a:noFill/>
              </a:ln>
              <a:effectLst>
                <a:outerShdw algn="ctr" blurRad="63500" rotWithShape="0" sx="101000" sy="101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tx1"/>
                    </a:solidFill>
                    <a:latin charset="-122" panose="020b0503020204020204" pitchFamily="34" typeface="微软雅黑"/>
                    <a:ea charset="-122" panose="020b0503020204020204" pitchFamily="34" typeface="微软雅黑"/>
                  </a:rPr>
                  <a:t>8</a:t>
                </a:r>
              </a:p>
            </p:txBody>
          </p:sp>
        </p:grpSp>
        <p:sp>
          <p:nvSpPr>
            <p:cNvPr id="46" name="文本框 45">
              <a:extLst>
                <a:ext uri="{FF2B5EF4-FFF2-40B4-BE49-F238E27FC236}">
                  <a16:creationId xmlns:a16="http://schemas.microsoft.com/office/drawing/2014/main" id="{B604F6D6-B607-4B2E-A9F2-20B01D9C4FD8}"/>
                </a:ext>
              </a:extLst>
            </p:cNvPr>
            <p:cNvSpPr txBox="1"/>
            <p:nvPr/>
          </p:nvSpPr>
          <p:spPr>
            <a:xfrm>
              <a:off x="9960105" y="5406553"/>
              <a:ext cx="910963" cy="749808"/>
            </a:xfrm>
            <a:prstGeom prst="rect">
              <a:avLst/>
            </a:prstGeom>
            <a:noFill/>
          </p:spPr>
          <p:txBody>
            <a:bodyPr rtlCol="0" wrap="square">
              <a:spAutoFit/>
            </a:bodyPr>
            <a:lstStyle>
              <a:defPPr>
                <a:defRPr lang="zh-CN"/>
              </a:defPPr>
              <a:lvl1pPr algn="ctr">
                <a:lnSpc>
                  <a:spcPct val="120000"/>
                </a:lnSpc>
                <a:defRPr>
                  <a:solidFill>
                    <a:schemeClr val="bg1"/>
                  </a:solidFill>
                  <a:latin charset="-122" panose="020b0503020204020204" pitchFamily="34" typeface="微软雅黑"/>
                  <a:ea charset="-122" panose="020b0503020204020204" pitchFamily="34" typeface="微软雅黑"/>
                </a:defRPr>
              </a:lvl1pPr>
            </a:lstStyle>
            <a:p>
              <a:r>
                <a:rPr altLang="zh-CN" lang="zh-CN"/>
                <a:t>精神文化生活</a:t>
              </a:r>
            </a:p>
          </p:txBody>
        </p:sp>
      </p:grpSp>
    </p:spTree>
    <p:extLst>
      <p:ext uri="{BB962C8B-B14F-4D97-AF65-F5344CB8AC3E}">
        <p14:creationId val="273554221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0-#ppt_w/2"/>
                                          </p:val>
                                        </p:tav>
                                        <p:tav tm="100000">
                                          <p:val>
                                            <p:strVal val="#ppt_x"/>
                                          </p:val>
                                        </p:tav>
                                      </p:tavLst>
                                    </p:anim>
                                    <p:anim calcmode="lin" valueType="num">
                                      <p:cBhvr additive="base">
                                        <p:cTn dur="75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10"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750" id="12"/>
                                        <p:tgtEl>
                                          <p:spTgt spid="9"/>
                                        </p:tgtEl>
                                      </p:cBhvr>
                                    </p:animEffect>
                                  </p:childTnLst>
                                </p:cTn>
                              </p:par>
                            </p:childTnLst>
                          </p:cTn>
                        </p:par>
                        <p:par>
                          <p:cTn fill="hold" id="13" nodeType="afterGroup">
                            <p:stCondLst>
                              <p:cond delay="1500"/>
                            </p:stCondLst>
                            <p:childTnLst>
                              <p:par>
                                <p:cTn fill="hold" id="14" nodeType="afterEffect" presetClass="entr" presetID="10" presetSubtype="0">
                                  <p:stCondLst>
                                    <p:cond delay="0"/>
                                  </p:stCondLst>
                                  <p:childTnLst>
                                    <p:set>
                                      <p:cBhvr>
                                        <p:cTn dur="1" fill="hold" id="15">
                                          <p:stCondLst>
                                            <p:cond delay="0"/>
                                          </p:stCondLst>
                                        </p:cTn>
                                        <p:tgtEl>
                                          <p:spTgt spid="14"/>
                                        </p:tgtEl>
                                        <p:attrNameLst>
                                          <p:attrName>style.visibility</p:attrName>
                                        </p:attrNameLst>
                                      </p:cBhvr>
                                      <p:to>
                                        <p:strVal val="visible"/>
                                      </p:to>
                                    </p:set>
                                    <p:animEffect filter="fade" transition="in">
                                      <p:cBhvr>
                                        <p:cTn dur="750" id="16"/>
                                        <p:tgtEl>
                                          <p:spTgt spid="14"/>
                                        </p:tgtEl>
                                      </p:cBhvr>
                                    </p:animEffect>
                                  </p:childTnLst>
                                </p:cTn>
                              </p:par>
                            </p:childTnLst>
                          </p:cTn>
                        </p:par>
                        <p:par>
                          <p:cTn fill="hold" id="17" nodeType="afterGroup">
                            <p:stCondLst>
                              <p:cond delay="2250"/>
                            </p:stCondLst>
                            <p:childTnLst>
                              <p:par>
                                <p:cTn fill="hold" id="18" nodeType="afterEffect" presetClass="entr" presetID="10" presetSubtype="0">
                                  <p:stCondLst>
                                    <p:cond delay="0"/>
                                  </p:stCondLst>
                                  <p:childTnLst>
                                    <p:set>
                                      <p:cBhvr>
                                        <p:cTn dur="1" fill="hold" id="19">
                                          <p:stCondLst>
                                            <p:cond delay="0"/>
                                          </p:stCondLst>
                                        </p:cTn>
                                        <p:tgtEl>
                                          <p:spTgt spid="19"/>
                                        </p:tgtEl>
                                        <p:attrNameLst>
                                          <p:attrName>style.visibility</p:attrName>
                                        </p:attrNameLst>
                                      </p:cBhvr>
                                      <p:to>
                                        <p:strVal val="visible"/>
                                      </p:to>
                                    </p:set>
                                    <p:animEffect filter="fade" transition="in">
                                      <p:cBhvr>
                                        <p:cTn dur="750" id="20"/>
                                        <p:tgtEl>
                                          <p:spTgt spid="19"/>
                                        </p:tgtEl>
                                      </p:cBhvr>
                                    </p:animEffect>
                                  </p:childTnLst>
                                </p:cTn>
                              </p:par>
                            </p:childTnLst>
                          </p:cTn>
                        </p:par>
                        <p:par>
                          <p:cTn fill="hold" id="21" nodeType="afterGroup">
                            <p:stCondLst>
                              <p:cond delay="3000"/>
                            </p:stCondLst>
                            <p:childTnLst>
                              <p:par>
                                <p:cTn fill="hold" id="22" nodeType="afterEffect" presetClass="entr" presetID="10" presetSubtype="0">
                                  <p:stCondLst>
                                    <p:cond delay="0"/>
                                  </p:stCondLst>
                                  <p:childTnLst>
                                    <p:set>
                                      <p:cBhvr>
                                        <p:cTn dur="1" fill="hold" id="23">
                                          <p:stCondLst>
                                            <p:cond delay="0"/>
                                          </p:stCondLst>
                                        </p:cTn>
                                        <p:tgtEl>
                                          <p:spTgt spid="24"/>
                                        </p:tgtEl>
                                        <p:attrNameLst>
                                          <p:attrName>style.visibility</p:attrName>
                                        </p:attrNameLst>
                                      </p:cBhvr>
                                      <p:to>
                                        <p:strVal val="visible"/>
                                      </p:to>
                                    </p:set>
                                    <p:animEffect filter="fade" transition="in">
                                      <p:cBhvr>
                                        <p:cTn dur="750" id="24"/>
                                        <p:tgtEl>
                                          <p:spTgt spid="24"/>
                                        </p:tgtEl>
                                      </p:cBhvr>
                                    </p:animEffect>
                                  </p:childTnLst>
                                </p:cTn>
                              </p:par>
                            </p:childTnLst>
                          </p:cTn>
                        </p:par>
                        <p:par>
                          <p:cTn fill="hold" id="25" nodeType="afterGroup">
                            <p:stCondLst>
                              <p:cond delay="3750"/>
                            </p:stCondLst>
                            <p:childTnLst>
                              <p:par>
                                <p:cTn fill="hold" id="26" nodeType="afterEffect" presetClass="entr" presetID="10" presetSubtype="0">
                                  <p:stCondLst>
                                    <p:cond delay="0"/>
                                  </p:stCondLst>
                                  <p:childTnLst>
                                    <p:set>
                                      <p:cBhvr>
                                        <p:cTn dur="1" fill="hold" id="27">
                                          <p:stCondLst>
                                            <p:cond delay="0"/>
                                          </p:stCondLst>
                                        </p:cTn>
                                        <p:tgtEl>
                                          <p:spTgt spid="29"/>
                                        </p:tgtEl>
                                        <p:attrNameLst>
                                          <p:attrName>style.visibility</p:attrName>
                                        </p:attrNameLst>
                                      </p:cBhvr>
                                      <p:to>
                                        <p:strVal val="visible"/>
                                      </p:to>
                                    </p:set>
                                    <p:animEffect filter="fade" transition="in">
                                      <p:cBhvr>
                                        <p:cTn dur="750" id="28"/>
                                        <p:tgtEl>
                                          <p:spTgt spid="29"/>
                                        </p:tgtEl>
                                      </p:cBhvr>
                                    </p:animEffect>
                                  </p:childTnLst>
                                </p:cTn>
                              </p:par>
                            </p:childTnLst>
                          </p:cTn>
                        </p:par>
                        <p:par>
                          <p:cTn fill="hold" id="29" nodeType="afterGroup">
                            <p:stCondLst>
                              <p:cond delay="4500"/>
                            </p:stCondLst>
                            <p:childTnLst>
                              <p:par>
                                <p:cTn fill="hold" id="30" nodeType="afterEffect" presetClass="entr" presetID="10" presetSubtype="0">
                                  <p:stCondLst>
                                    <p:cond delay="0"/>
                                  </p:stCondLst>
                                  <p:childTnLst>
                                    <p:set>
                                      <p:cBhvr>
                                        <p:cTn dur="1" fill="hold" id="31">
                                          <p:stCondLst>
                                            <p:cond delay="0"/>
                                          </p:stCondLst>
                                        </p:cTn>
                                        <p:tgtEl>
                                          <p:spTgt spid="34"/>
                                        </p:tgtEl>
                                        <p:attrNameLst>
                                          <p:attrName>style.visibility</p:attrName>
                                        </p:attrNameLst>
                                      </p:cBhvr>
                                      <p:to>
                                        <p:strVal val="visible"/>
                                      </p:to>
                                    </p:set>
                                    <p:animEffect filter="fade" transition="in">
                                      <p:cBhvr>
                                        <p:cTn dur="750" id="32"/>
                                        <p:tgtEl>
                                          <p:spTgt spid="34"/>
                                        </p:tgtEl>
                                      </p:cBhvr>
                                    </p:animEffect>
                                  </p:childTnLst>
                                </p:cTn>
                              </p:par>
                            </p:childTnLst>
                          </p:cTn>
                        </p:par>
                        <p:par>
                          <p:cTn fill="hold" id="33" nodeType="afterGroup">
                            <p:stCondLst>
                              <p:cond delay="5250"/>
                            </p:stCondLst>
                            <p:childTnLst>
                              <p:par>
                                <p:cTn fill="hold" id="34" nodeType="afterEffect" presetClass="entr" presetID="10" presetSubtype="0">
                                  <p:stCondLst>
                                    <p:cond delay="0"/>
                                  </p:stCondLst>
                                  <p:childTnLst>
                                    <p:set>
                                      <p:cBhvr>
                                        <p:cTn dur="1" fill="hold" id="35">
                                          <p:stCondLst>
                                            <p:cond delay="0"/>
                                          </p:stCondLst>
                                        </p:cTn>
                                        <p:tgtEl>
                                          <p:spTgt spid="39"/>
                                        </p:tgtEl>
                                        <p:attrNameLst>
                                          <p:attrName>style.visibility</p:attrName>
                                        </p:attrNameLst>
                                      </p:cBhvr>
                                      <p:to>
                                        <p:strVal val="visible"/>
                                      </p:to>
                                    </p:set>
                                    <p:animEffect filter="fade" transition="in">
                                      <p:cBhvr>
                                        <p:cTn dur="750" id="36"/>
                                        <p:tgtEl>
                                          <p:spTgt spid="39"/>
                                        </p:tgtEl>
                                      </p:cBhvr>
                                    </p:animEffect>
                                  </p:childTnLst>
                                </p:cTn>
                              </p:par>
                            </p:childTnLst>
                          </p:cTn>
                        </p:par>
                        <p:par>
                          <p:cTn fill="hold" id="37" nodeType="afterGroup">
                            <p:stCondLst>
                              <p:cond delay="6000"/>
                            </p:stCondLst>
                            <p:childTnLst>
                              <p:par>
                                <p:cTn fill="hold" id="38" nodeType="afterEffect" presetClass="entr" presetID="10" presetSubtype="0">
                                  <p:stCondLst>
                                    <p:cond delay="0"/>
                                  </p:stCondLst>
                                  <p:childTnLst>
                                    <p:set>
                                      <p:cBhvr>
                                        <p:cTn dur="1" fill="hold" id="39">
                                          <p:stCondLst>
                                            <p:cond delay="0"/>
                                          </p:stCondLst>
                                        </p:cTn>
                                        <p:tgtEl>
                                          <p:spTgt spid="44"/>
                                        </p:tgtEl>
                                        <p:attrNameLst>
                                          <p:attrName>style.visibility</p:attrName>
                                        </p:attrNameLst>
                                      </p:cBhvr>
                                      <p:to>
                                        <p:strVal val="visible"/>
                                      </p:to>
                                    </p:set>
                                    <p:animEffect filter="fade" transition="in">
                                      <p:cBhvr>
                                        <p:cTn dur="750" id="40"/>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FFFFFF"/>
                </a:solidFill>
                <a:latin charset="-122" panose="02010600010101010101" pitchFamily="2" typeface="方正正大黑简体"/>
                <a:ea charset="-122" panose="02010600010101010101" pitchFamily="2" typeface="方正正大黑简体"/>
              </a:rPr>
              <a:t>社会主义初级阶段</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0FE10B26-78CC-499D-B70B-787C6D92BB7A}"/>
              </a:ext>
            </a:extLst>
          </p:cNvPr>
          <p:cNvGrpSpPr/>
          <p:nvPr/>
        </p:nvGrpSpPr>
        <p:grpSpPr>
          <a:xfrm>
            <a:off x="1052194" y="1320799"/>
            <a:ext cx="11139806" cy="1818641"/>
            <a:chOff x="536257" y="1320799"/>
            <a:chExt cx="11139806" cy="1818641"/>
          </a:xfrm>
        </p:grpSpPr>
        <p:sp>
          <p:nvSpPr>
            <p:cNvPr id="5" name="直角三角形 4">
              <a:extLst>
                <a:ext uri="{FF2B5EF4-FFF2-40B4-BE49-F238E27FC236}">
                  <a16:creationId xmlns:a16="http://schemas.microsoft.com/office/drawing/2014/main" id="{FDAE9B87-9319-4DF3-95A0-C7B2F549E447}"/>
                </a:ext>
              </a:extLst>
            </p:cNvPr>
            <p:cNvSpPr/>
            <p:nvPr/>
          </p:nvSpPr>
          <p:spPr>
            <a:xfrm flipH="1" rot="10800000">
              <a:off x="536257" y="1320799"/>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a:extLst>
                <a:ext uri="{FF2B5EF4-FFF2-40B4-BE49-F238E27FC236}">
                  <a16:creationId xmlns:a16="http://schemas.microsoft.com/office/drawing/2014/main" id="{56B302D2-89FB-426E-82E5-D5FB2D940922}"/>
                </a:ext>
              </a:extLst>
            </p:cNvPr>
            <p:cNvSpPr/>
            <p:nvPr/>
          </p:nvSpPr>
          <p:spPr>
            <a:xfrm rot="16200000">
              <a:off x="10172383" y="1635760"/>
              <a:ext cx="1503680" cy="150368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a:extLst>
                <a:ext uri="{FF2B5EF4-FFF2-40B4-BE49-F238E27FC236}">
                  <a16:creationId xmlns:a16="http://schemas.microsoft.com/office/drawing/2014/main" id="{7AC899E5-C8F1-4C93-961F-506E34A79225}"/>
                </a:ext>
              </a:extLst>
            </p:cNvPr>
            <p:cNvSpPr/>
            <p:nvPr/>
          </p:nvSpPr>
          <p:spPr>
            <a:xfrm>
              <a:off x="619760" y="1418987"/>
              <a:ext cx="10952480" cy="1612922"/>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a:extLst>
                <a:ext uri="{FF2B5EF4-FFF2-40B4-BE49-F238E27FC236}">
                  <a16:creationId xmlns:a16="http://schemas.microsoft.com/office/drawing/2014/main" id="{A0CF0D05-B38E-4E57-B650-7A777206FD1E}"/>
                </a:ext>
              </a:extLst>
            </p:cNvPr>
            <p:cNvSpPr txBox="1"/>
            <p:nvPr/>
          </p:nvSpPr>
          <p:spPr>
            <a:xfrm>
              <a:off x="878840" y="1639134"/>
              <a:ext cx="10434320" cy="1161288"/>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把握我国社会主义初级阶段不断变化的特点，坚持党的基本路线，在继续推动经济发展的同时，更好解决我国社会出现的各种问题，更好实现各项事业全面发展，更好发展中国特色社会主义事业，更好推动人的全面发展、社会全面进步</a:t>
              </a:r>
            </a:p>
          </p:txBody>
        </p:sp>
      </p:grpSp>
      <p:sp>
        <p:nvSpPr>
          <p:cNvPr id="9" name="文本框 8">
            <a:extLst>
              <a:ext uri="{FF2B5EF4-FFF2-40B4-BE49-F238E27FC236}">
                <a16:creationId xmlns:a16="http://schemas.microsoft.com/office/drawing/2014/main" id="{1B66F733-834B-4969-BDF2-F0EB312D5ACE}"/>
              </a:ext>
            </a:extLst>
          </p:cNvPr>
          <p:cNvSpPr txBox="1"/>
          <p:nvPr/>
        </p:nvSpPr>
        <p:spPr>
          <a:xfrm>
            <a:off x="1471247" y="3645302"/>
            <a:ext cx="670560" cy="2562225"/>
          </a:xfrm>
          <a:prstGeom prst="rect">
            <a:avLst/>
          </a:prstGeom>
          <a:noFill/>
        </p:spPr>
        <p:txBody>
          <a:bodyPr rtlCol="0" vert="eaVert" wrap="square">
            <a:spAutoFit/>
          </a:bodyPr>
          <a:lstStyle/>
          <a:p>
            <a:r>
              <a:rPr altLang="en-US" lang="zh-CN" spc="600" sz="3200">
                <a:solidFill>
                  <a:srgbClr val="CB0828"/>
                </a:solidFill>
                <a:latin charset="-122" panose="020b0503020204020204" pitchFamily="34" typeface="微软雅黑"/>
                <a:ea charset="-122" panose="020b0503020204020204" pitchFamily="34" typeface="微软雅黑"/>
              </a:rPr>
              <a:t>两个方法论</a:t>
            </a:r>
          </a:p>
        </p:txBody>
      </p:sp>
      <p:grpSp>
        <p:nvGrpSpPr>
          <p:cNvPr id="10" name="组合 9">
            <a:extLst>
              <a:ext uri="{FF2B5EF4-FFF2-40B4-BE49-F238E27FC236}">
                <a16:creationId xmlns:a16="http://schemas.microsoft.com/office/drawing/2014/main" id="{324312BD-EAD3-4510-9E77-E4BABA84B282}"/>
              </a:ext>
            </a:extLst>
          </p:cNvPr>
          <p:cNvGrpSpPr/>
          <p:nvPr/>
        </p:nvGrpSpPr>
        <p:grpSpPr>
          <a:xfrm>
            <a:off x="2504821" y="4055852"/>
            <a:ext cx="3169689" cy="599440"/>
            <a:chOff x="1988884" y="4055852"/>
            <a:chExt cx="3169689" cy="599440"/>
          </a:xfrm>
        </p:grpSpPr>
        <p:sp>
          <p:nvSpPr>
            <p:cNvPr id="11" name="椭圆 10">
              <a:extLst>
                <a:ext uri="{FF2B5EF4-FFF2-40B4-BE49-F238E27FC236}">
                  <a16:creationId xmlns:a16="http://schemas.microsoft.com/office/drawing/2014/main" id="{213AB869-DD5E-4A20-A6BF-82CD9EA575C2}"/>
                </a:ext>
              </a:extLst>
            </p:cNvPr>
            <p:cNvSpPr/>
            <p:nvPr/>
          </p:nvSpPr>
          <p:spPr>
            <a:xfrm>
              <a:off x="1988884" y="4055852"/>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01</a:t>
              </a:r>
            </a:p>
          </p:txBody>
        </p:sp>
        <p:sp>
          <p:nvSpPr>
            <p:cNvPr id="12" name="文本框 11">
              <a:extLst>
                <a:ext uri="{FF2B5EF4-FFF2-40B4-BE49-F238E27FC236}">
                  <a16:creationId xmlns:a16="http://schemas.microsoft.com/office/drawing/2014/main" id="{778D4B9E-D45A-4A11-8799-76B470FB91B6}"/>
                </a:ext>
              </a:extLst>
            </p:cNvPr>
            <p:cNvSpPr txBox="1"/>
            <p:nvPr/>
          </p:nvSpPr>
          <p:spPr>
            <a:xfrm>
              <a:off x="2729698" y="4124739"/>
              <a:ext cx="2428875" cy="457200"/>
            </a:xfrm>
            <a:prstGeom prst="rect">
              <a:avLst/>
            </a:prstGeom>
            <a:noFill/>
          </p:spPr>
          <p:txBody>
            <a:bodyPr rtlCol="0" wrap="square">
              <a:spAutoFit/>
            </a:bodyPr>
            <a:lstStyle/>
            <a:p>
              <a:r>
                <a:rPr altLang="en-US" lang="zh-CN" spc="300" sz="2400">
                  <a:latin charset="-122" panose="020b0503020204020204" pitchFamily="34" typeface="微软雅黑"/>
                  <a:ea charset="-122" panose="020b0503020204020204" pitchFamily="34" typeface="微软雅黑"/>
                </a:rPr>
                <a:t>辨证唯物主义</a:t>
              </a:r>
            </a:p>
          </p:txBody>
        </p:sp>
      </p:grpSp>
      <p:grpSp>
        <p:nvGrpSpPr>
          <p:cNvPr id="13" name="组合 12">
            <a:extLst>
              <a:ext uri="{FF2B5EF4-FFF2-40B4-BE49-F238E27FC236}">
                <a16:creationId xmlns:a16="http://schemas.microsoft.com/office/drawing/2014/main" id="{25E1B7EF-16DA-47A3-9546-FFC9FD9B9599}"/>
              </a:ext>
            </a:extLst>
          </p:cNvPr>
          <p:cNvGrpSpPr/>
          <p:nvPr/>
        </p:nvGrpSpPr>
        <p:grpSpPr>
          <a:xfrm>
            <a:off x="2504821" y="5197535"/>
            <a:ext cx="3169689" cy="599440"/>
            <a:chOff x="1988884" y="5197535"/>
            <a:chExt cx="3169689" cy="599440"/>
          </a:xfrm>
        </p:grpSpPr>
        <p:sp>
          <p:nvSpPr>
            <p:cNvPr id="14" name="椭圆 13">
              <a:extLst>
                <a:ext uri="{FF2B5EF4-FFF2-40B4-BE49-F238E27FC236}">
                  <a16:creationId xmlns:a16="http://schemas.microsoft.com/office/drawing/2014/main" id="{FBC09A5B-52A5-4A8C-8F73-A225FB09650D}"/>
                </a:ext>
              </a:extLst>
            </p:cNvPr>
            <p:cNvSpPr/>
            <p:nvPr/>
          </p:nvSpPr>
          <p:spPr>
            <a:xfrm>
              <a:off x="1988884" y="5197535"/>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02</a:t>
              </a:r>
            </a:p>
          </p:txBody>
        </p:sp>
        <p:sp>
          <p:nvSpPr>
            <p:cNvPr id="15" name="文本框 14">
              <a:extLst>
                <a:ext uri="{FF2B5EF4-FFF2-40B4-BE49-F238E27FC236}">
                  <a16:creationId xmlns:a16="http://schemas.microsoft.com/office/drawing/2014/main" id="{03B1CFA5-E742-4C87-8915-1BA47D5EC164}"/>
                </a:ext>
              </a:extLst>
            </p:cNvPr>
            <p:cNvSpPr txBox="1"/>
            <p:nvPr/>
          </p:nvSpPr>
          <p:spPr>
            <a:xfrm>
              <a:off x="2729698" y="5267739"/>
              <a:ext cx="2428875" cy="457200"/>
            </a:xfrm>
            <a:prstGeom prst="rect">
              <a:avLst/>
            </a:prstGeom>
            <a:noFill/>
          </p:spPr>
          <p:txBody>
            <a:bodyPr rtlCol="0" wrap="square">
              <a:spAutoFit/>
            </a:bodyPr>
            <a:lstStyle/>
            <a:p>
              <a:r>
                <a:rPr altLang="en-US" lang="zh-CN" spc="300" sz="2400">
                  <a:latin charset="-122" panose="020b0503020204020204" pitchFamily="34" typeface="微软雅黑"/>
                  <a:ea charset="-122" panose="020b0503020204020204" pitchFamily="34" typeface="微软雅黑"/>
                </a:rPr>
                <a:t>历史唯物主义</a:t>
              </a:r>
            </a:p>
          </p:txBody>
        </p:sp>
      </p:grpSp>
      <p:pic>
        <p:nvPicPr>
          <p:cNvPr id="16" name="图片 15">
            <a:extLst>
              <a:ext uri="{FF2B5EF4-FFF2-40B4-BE49-F238E27FC236}">
                <a16:creationId xmlns:a16="http://schemas.microsoft.com/office/drawing/2014/main" id="{D40D5DB3-53D6-483E-9200-1E0D896F583E}"/>
              </a:ext>
            </a:extLst>
          </p:cNvPr>
          <p:cNvPicPr>
            <a:picLocks noChangeAspect="1"/>
          </p:cNvPicPr>
          <p:nvPr/>
        </p:nvPicPr>
        <p:blipFill>
          <a:blip r:embed="rId5">
            <a:extLst>
              <a:ext uri="{28A0092B-C50C-407E-A947-70E740481C1C}">
                <a14:useLocalDpi val="0"/>
              </a:ext>
            </a:extLst>
          </a:blip>
          <a:srcRect b="-419"/>
          <a:stretch>
            <a:fillRect/>
          </a:stretch>
        </p:blipFill>
        <p:spPr>
          <a:xfrm>
            <a:off x="6136172" y="3216357"/>
            <a:ext cx="5692925" cy="3140522"/>
          </a:xfrm>
          <a:prstGeom prst="rect">
            <a:avLst/>
          </a:prstGeom>
          <a:ln>
            <a:solidFill>
              <a:schemeClr val="tx1"/>
            </a:solidFill>
          </a:ln>
        </p:spPr>
      </p:pic>
    </p:spTree>
    <p:extLst>
      <p:ext uri="{BB962C8B-B14F-4D97-AF65-F5344CB8AC3E}">
        <p14:creationId val="25112893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0-#ppt_w/2"/>
                                          </p:val>
                                        </p:tav>
                                        <p:tav tm="100000">
                                          <p:val>
                                            <p:strVal val="#ppt_x"/>
                                          </p:val>
                                        </p:tav>
                                      </p:tavLst>
                                    </p:anim>
                                    <p:anim calcmode="lin" valueType="num">
                                      <p:cBhvr additive="base">
                                        <p:cTn dur="75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0"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750" id="12"/>
                                        <p:tgtEl>
                                          <p:spTgt spid="9"/>
                                        </p:tgtEl>
                                      </p:cBhvr>
                                    </p:animEffect>
                                  </p:childTnLst>
                                </p:cTn>
                              </p:par>
                            </p:childTnLst>
                          </p:cTn>
                        </p:par>
                        <p:par>
                          <p:cTn fill="hold" id="13" nodeType="afterGroup">
                            <p:stCondLst>
                              <p:cond delay="1500"/>
                            </p:stCondLst>
                            <p:childTnLst>
                              <p:par>
                                <p:cTn fill="hold" id="14" nodeType="afterEffect" presetClass="entr" presetID="12" presetSubtype="8">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750" id="16"/>
                                        <p:tgtEl>
                                          <p:spTgt spid="10"/>
                                        </p:tgtEl>
                                        <p:attrNameLst>
                                          <p:attrName>ppt_x</p:attrName>
                                        </p:attrNameLst>
                                      </p:cBhvr>
                                      <p:tavLst>
                                        <p:tav tm="0">
                                          <p:val>
                                            <p:strVal val="#ppt_x-#ppt_w*1.125000"/>
                                          </p:val>
                                        </p:tav>
                                        <p:tav tm="100000">
                                          <p:val>
                                            <p:strVal val="#ppt_x"/>
                                          </p:val>
                                        </p:tav>
                                      </p:tavLst>
                                    </p:anim>
                                    <p:animEffect filter="wipe(right)" transition="in">
                                      <p:cBhvr>
                                        <p:cTn dur="750" id="17"/>
                                        <p:tgtEl>
                                          <p:spTgt spid="10"/>
                                        </p:tgtEl>
                                      </p:cBhvr>
                                    </p:animEffect>
                                  </p:childTnLst>
                                </p:cTn>
                              </p:par>
                            </p:childTnLst>
                          </p:cTn>
                        </p:par>
                        <p:par>
                          <p:cTn fill="hold" id="18" nodeType="afterGroup">
                            <p:stCondLst>
                              <p:cond delay="2250"/>
                            </p:stCondLst>
                            <p:childTnLst>
                              <p:par>
                                <p:cTn fill="hold" id="19" nodeType="afterEffect" presetClass="entr" presetID="12" presetSubtype="8">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750" id="21"/>
                                        <p:tgtEl>
                                          <p:spTgt spid="13"/>
                                        </p:tgtEl>
                                        <p:attrNameLst>
                                          <p:attrName>ppt_x</p:attrName>
                                        </p:attrNameLst>
                                      </p:cBhvr>
                                      <p:tavLst>
                                        <p:tav tm="0">
                                          <p:val>
                                            <p:strVal val="#ppt_x-#ppt_w*1.125000"/>
                                          </p:val>
                                        </p:tav>
                                        <p:tav tm="100000">
                                          <p:val>
                                            <p:strVal val="#ppt_x"/>
                                          </p:val>
                                        </p:tav>
                                      </p:tavLst>
                                    </p:anim>
                                    <p:animEffect filter="wipe(right)" transition="in">
                                      <p:cBhvr>
                                        <p:cTn dur="750" id="22"/>
                                        <p:tgtEl>
                                          <p:spTgt spid="13"/>
                                        </p:tgtEl>
                                      </p:cBhvr>
                                    </p:animEffect>
                                  </p:childTnLst>
                                </p:cTn>
                              </p:par>
                            </p:childTnLst>
                          </p:cTn>
                        </p:par>
                        <p:par>
                          <p:cTn fill="hold" id="23" nodeType="afterGroup">
                            <p:stCondLst>
                              <p:cond delay="3000"/>
                            </p:stCondLst>
                            <p:childTnLst>
                              <p:par>
                                <p:cTn fill="hold" id="24" nodeType="afterEffect" presetClass="entr" presetID="10" presetSubtype="0">
                                  <p:stCondLst>
                                    <p:cond delay="0"/>
                                  </p:stCondLst>
                                  <p:childTnLst>
                                    <p:set>
                                      <p:cBhvr>
                                        <p:cTn dur="1" fill="hold" id="25">
                                          <p:stCondLst>
                                            <p:cond delay="0"/>
                                          </p:stCondLst>
                                        </p:cTn>
                                        <p:tgtEl>
                                          <p:spTgt spid="16"/>
                                        </p:tgtEl>
                                        <p:attrNameLst>
                                          <p:attrName>style.visibility</p:attrName>
                                        </p:attrNameLst>
                                      </p:cBhvr>
                                      <p:to>
                                        <p:strVal val="visible"/>
                                      </p:to>
                                    </p:set>
                                    <p:animEffect filter="fade" transition="in">
                                      <p:cBhvr>
                                        <p:cTn dur="750" id="26"/>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PA_库_图片 1">
            <a:extLst>
              <a:ext uri="{FF2B5EF4-FFF2-40B4-BE49-F238E27FC236}">
                <a16:creationId xmlns:a16="http://schemas.microsoft.com/office/drawing/2014/main" id="{F5D70B2A-BD54-4404-B3ED-0038C0F7A598}"/>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a:off x="-1" y="-14513"/>
            <a:ext cx="12192001" cy="6858000"/>
          </a:xfrm>
          <a:prstGeom prst="rect">
            <a:avLst/>
          </a:prstGeom>
        </p:spPr>
      </p:pic>
      <p:pic>
        <p:nvPicPr>
          <p:cNvPr id="17" name="PA_库_图片 16">
            <a:extLst>
              <a:ext uri="{FF2B5EF4-FFF2-40B4-BE49-F238E27FC236}">
                <a16:creationId xmlns:a16="http://schemas.microsoft.com/office/drawing/2014/main" id="{72AEB18A-0EAD-49D8-96B2-D373A7D89356}"/>
              </a:ext>
            </a:extLst>
          </p:cNvPr>
          <p:cNvPicPr>
            <a:picLocks noChangeAspect="1"/>
          </p:cNvPicPr>
          <p:nvPr>
            <p:custDataLst>
              <p:tags r:id="rId6"/>
            </p:custDataLst>
          </p:nvPr>
        </p:nvPicPr>
        <p:blipFill>
          <a:blip r:embed="rId5"/>
          <a:srcRect t="9926"/>
          <a:stretch>
            <a:fillRect/>
          </a:stretch>
        </p:blipFill>
        <p:spPr>
          <a:xfrm>
            <a:off x="1676518" y="0"/>
            <a:ext cx="6889422" cy="6179609"/>
          </a:xfrm>
          <a:prstGeom prst="rect">
            <a:avLst/>
          </a:prstGeom>
        </p:spPr>
      </p:pic>
      <p:sp>
        <p:nvSpPr>
          <p:cNvPr id="7" name="PA_库_1">
            <a:extLst>
              <a:ext uri="{FF2B5EF4-FFF2-40B4-BE49-F238E27FC236}">
                <a16:creationId xmlns:a16="http://schemas.microsoft.com/office/drawing/2014/main" id="{2983149A-C17D-4095-9C5F-4267683E138F}"/>
              </a:ext>
            </a:extLst>
          </p:cNvPr>
          <p:cNvSpPr/>
          <p:nvPr>
            <p:custDataLst>
              <p:tags r:id="rId7"/>
            </p:custDataLst>
          </p:nvPr>
        </p:nvSpPr>
        <p:spPr>
          <a:xfrm>
            <a:off x="9818389" y="0"/>
            <a:ext cx="23736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7200">
                <a:solidFill>
                  <a:srgbClr val="FFFFFF"/>
                </a:solidFill>
                <a:latin charset="-122" panose="02010800040101010101" pitchFamily="2" typeface="华文彩云"/>
                <a:ea charset="-122" panose="02010800040101010101" pitchFamily="2" typeface="华文彩云"/>
              </a:rPr>
              <a:t>目</a:t>
            </a:r>
          </a:p>
          <a:p>
            <a:pPr algn="ctr"/>
            <a:r>
              <a:rPr altLang="en-US" lang="zh-CN" sz="7200">
                <a:solidFill>
                  <a:srgbClr val="FFFFFF"/>
                </a:solidFill>
                <a:latin charset="-122" panose="02010800040101010101" pitchFamily="2" typeface="华文彩云"/>
                <a:ea charset="-122" panose="02010800040101010101" pitchFamily="2" typeface="华文彩云"/>
              </a:rPr>
              <a:t>录</a:t>
            </a:r>
          </a:p>
        </p:txBody>
      </p:sp>
      <p:sp>
        <p:nvSpPr>
          <p:cNvPr id="8" name="PA_库_2">
            <a:extLst>
              <a:ext uri="{FF2B5EF4-FFF2-40B4-BE49-F238E27FC236}">
                <a16:creationId xmlns:a16="http://schemas.microsoft.com/office/drawing/2014/main" id="{786F414A-7934-4398-8215-6461BE161D02}"/>
              </a:ext>
            </a:extLst>
          </p:cNvPr>
          <p:cNvSpPr/>
          <p:nvPr>
            <p:custDataLst>
              <p:tags r:id="rId8"/>
            </p:custDataLst>
          </p:nvPr>
        </p:nvSpPr>
        <p:spPr>
          <a:xfrm>
            <a:off x="9664700" y="-14513"/>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PA_库_1">
            <a:hlinkClick action="ppaction://hlinksldjump" r:id="rId10"/>
            <a:extLst>
              <a:ext uri="{FF2B5EF4-FFF2-40B4-BE49-F238E27FC236}">
                <a16:creationId xmlns:a16="http://schemas.microsoft.com/office/drawing/2014/main" id="{BAAADF4A-FD7E-49FF-B073-7B6EE03CD7E2}"/>
              </a:ext>
            </a:extLst>
          </p:cNvPr>
          <p:cNvSpPr/>
          <p:nvPr>
            <p:custDataLst>
              <p:tags r:id="rId9"/>
            </p:custDataLst>
          </p:nvPr>
        </p:nvSpPr>
        <p:spPr>
          <a:xfrm>
            <a:off x="2690792" y="2464551"/>
            <a:ext cx="518971" cy="626271"/>
          </a:xfrm>
          <a:custGeom>
            <a:gdLst>
              <a:gd fmla="*/ 167526 w 335051" name="connsiteX0"/>
              <a:gd fmla="*/ 0 h 404441" name="connsiteY0"/>
              <a:gd fmla="*/ 285984 w 335051" name="connsiteX1"/>
              <a:gd fmla="*/ 49067 h 404441" name="connsiteY1"/>
              <a:gd fmla="*/ 285984 w 335051" name="connsiteX2"/>
              <a:gd fmla="*/ 285983 h 404441" name="connsiteY2"/>
              <a:gd fmla="*/ 167526 w 335051" name="connsiteX3"/>
              <a:gd fmla="*/ 404441 h 404441" name="connsiteY3"/>
              <a:gd fmla="*/ 49068 w 335051" name="connsiteX4"/>
              <a:gd fmla="*/ 285983 h 404441" name="connsiteY4"/>
              <a:gd fmla="*/ 49068 w 335051" name="connsiteX5"/>
              <a:gd fmla="*/ 49067 h 404441" name="connsiteY5"/>
              <a:gd fmla="*/ 167526 w 335051" name="connsiteX6"/>
              <a:gd fmla="*/ 0 h 40444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04441" w="33505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solidFill>
          <a:ln algn="ctr" cap="flat" cmpd="sng" w="12700">
            <a:noFill/>
            <a:prstDash val="solid"/>
            <a:miter lim="800000"/>
          </a:ln>
          <a:effectLst/>
        </p:spPr>
        <p:txBody>
          <a:bodyPr anchor="ctr" bIns="108000"/>
          <a:lstStyle/>
          <a:p>
            <a:pPr algn="ctr">
              <a:defRPr/>
            </a:pPr>
            <a:r>
              <a:rPr altLang="zh-CN" b="1" kern="0" lang="en-US" sz="2800">
                <a:solidFill>
                  <a:srgbClr val="FFFFFF"/>
                </a:solidFill>
                <a:latin charset="-122" panose="02010601030101010101" pitchFamily="2" typeface="方正姚体"/>
                <a:ea charset="-122" panose="02010601030101010101" pitchFamily="2" typeface="方正姚体"/>
                <a:cs charset="0" panose="020b0604020202020204" pitchFamily="34" typeface="Arial"/>
              </a:rPr>
              <a:t>1</a:t>
            </a:r>
          </a:p>
        </p:txBody>
      </p:sp>
      <p:sp>
        <p:nvSpPr>
          <p:cNvPr id="4" name="PA_库_1">
            <a:hlinkClick action="ppaction://hlinksldjump" r:id="rId10"/>
            <a:extLst>
              <a:ext uri="{FF2B5EF4-FFF2-40B4-BE49-F238E27FC236}">
                <a16:creationId xmlns:a16="http://schemas.microsoft.com/office/drawing/2014/main" id="{5F68F3E8-C08B-4149-AC52-0C13FD1221BE}"/>
              </a:ext>
            </a:extLst>
          </p:cNvPr>
          <p:cNvSpPr/>
          <p:nvPr>
            <p:custDataLst>
              <p:tags r:id="rId11"/>
            </p:custDataLst>
          </p:nvPr>
        </p:nvSpPr>
        <p:spPr>
          <a:xfrm>
            <a:off x="2982172" y="2483602"/>
            <a:ext cx="5437927" cy="626271"/>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rgbClr val="C00000"/>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compatLnSpc="1" forceAA="0" fromWordArt="0" horzOverflow="overflow" lIns="216000" numCol="1" rIns="0" rot="0" rtlCol="0" spcCol="0" spcFirstLastPara="0" tIns="0" vert="horz" vertOverflow="overflow" wrap="square">
            <a:prstTxWarp prst="textNoShape">
              <a:avLst/>
            </a:prstTxWarp>
            <a:normAutofit/>
          </a:bodyPr>
          <a:lstStyle/>
          <a:p>
            <a:pPr algn="ctr">
              <a:lnSpc>
                <a:spcPct val="130000"/>
              </a:lnSpc>
            </a:pPr>
            <a:endParaRPr altLang="en-US" b="1" lang="zh-CN" sz="2800">
              <a:solidFill>
                <a:schemeClr val="tx1"/>
              </a:solidFill>
              <a:latin typeface="+mn-ea"/>
            </a:endParaRPr>
          </a:p>
        </p:txBody>
      </p:sp>
      <p:sp>
        <p:nvSpPr>
          <p:cNvPr id="5" name="PA_库_2">
            <a:hlinkClick action="ppaction://hlinksldjump" r:id="rId13"/>
            <a:extLst>
              <a:ext uri="{FF2B5EF4-FFF2-40B4-BE49-F238E27FC236}">
                <a16:creationId xmlns:a16="http://schemas.microsoft.com/office/drawing/2014/main" id="{AF21F197-DC36-4044-9934-8F42D3A70E95}"/>
              </a:ext>
            </a:extLst>
          </p:cNvPr>
          <p:cNvSpPr/>
          <p:nvPr>
            <p:custDataLst>
              <p:tags r:id="rId12"/>
            </p:custDataLst>
          </p:nvPr>
        </p:nvSpPr>
        <p:spPr>
          <a:xfrm>
            <a:off x="2690792" y="3804122"/>
            <a:ext cx="518971" cy="626271"/>
          </a:xfrm>
          <a:custGeom>
            <a:gdLst>
              <a:gd fmla="*/ 167526 w 335051" name="connsiteX0"/>
              <a:gd fmla="*/ 0 h 404441" name="connsiteY0"/>
              <a:gd fmla="*/ 285984 w 335051" name="connsiteX1"/>
              <a:gd fmla="*/ 49067 h 404441" name="connsiteY1"/>
              <a:gd fmla="*/ 285984 w 335051" name="connsiteX2"/>
              <a:gd fmla="*/ 285983 h 404441" name="connsiteY2"/>
              <a:gd fmla="*/ 167526 w 335051" name="connsiteX3"/>
              <a:gd fmla="*/ 404441 h 404441" name="connsiteY3"/>
              <a:gd fmla="*/ 49068 w 335051" name="connsiteX4"/>
              <a:gd fmla="*/ 285983 h 404441" name="connsiteY4"/>
              <a:gd fmla="*/ 49068 w 335051" name="connsiteX5"/>
              <a:gd fmla="*/ 49067 h 404441" name="connsiteY5"/>
              <a:gd fmla="*/ 167526 w 335051" name="connsiteX6"/>
              <a:gd fmla="*/ 0 h 40444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04441" w="33505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solidFill>
          <a:ln algn="ctr" cap="flat" cmpd="sng" w="12700">
            <a:noFill/>
            <a:prstDash val="solid"/>
            <a:miter lim="800000"/>
          </a:ln>
          <a:effectLst/>
        </p:spPr>
        <p:txBody>
          <a:bodyPr anchor="ctr" bIns="108000"/>
          <a:lstStyle/>
          <a:p>
            <a:pPr algn="ctr">
              <a:defRPr/>
            </a:pPr>
            <a:r>
              <a:rPr altLang="zh-CN" b="1" kern="0" lang="en-US" sz="2800">
                <a:solidFill>
                  <a:srgbClr val="FFFFFF"/>
                </a:solidFill>
                <a:latin charset="-122" panose="02010601030101010101" pitchFamily="2" typeface="方正姚体"/>
                <a:ea charset="-122" panose="02010601030101010101" pitchFamily="2" typeface="方正姚体"/>
                <a:cs charset="0" panose="020b0604020202020204" pitchFamily="34" typeface="Arial"/>
              </a:rPr>
              <a:t>2</a:t>
            </a:r>
          </a:p>
        </p:txBody>
      </p:sp>
      <p:sp>
        <p:nvSpPr>
          <p:cNvPr id="6" name="PA_库_2">
            <a:hlinkClick action="ppaction://hlinksldjump" r:id="rId13"/>
            <a:extLst>
              <a:ext uri="{FF2B5EF4-FFF2-40B4-BE49-F238E27FC236}">
                <a16:creationId xmlns:a16="http://schemas.microsoft.com/office/drawing/2014/main" id="{4D514E52-4FFE-47CB-9A82-0E24406B82EF}"/>
              </a:ext>
            </a:extLst>
          </p:cNvPr>
          <p:cNvSpPr/>
          <p:nvPr>
            <p:custDataLst>
              <p:tags r:id="rId14"/>
            </p:custDataLst>
          </p:nvPr>
        </p:nvSpPr>
        <p:spPr>
          <a:xfrm>
            <a:off x="2982172" y="3823173"/>
            <a:ext cx="5437927" cy="626271"/>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rgbClr val="C00000"/>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compatLnSpc="1" forceAA="0" fromWordArt="0" horzOverflow="overflow" lIns="216000" numCol="1" rIns="0" rot="0" rtlCol="0" spcCol="0" spcFirstLastPara="0" tIns="0" vert="horz" vertOverflow="overflow" wrap="square">
            <a:prstTxWarp prst="textNoShape">
              <a:avLst/>
            </a:prstTxWarp>
            <a:normAutofit fontScale="92500"/>
          </a:bodyPr>
          <a:lstStyle/>
          <a:p>
            <a:pPr algn="ctr">
              <a:lnSpc>
                <a:spcPct val="130000"/>
              </a:lnSpc>
            </a:pPr>
            <a:r>
              <a:rPr altLang="en-US" b="1" lang="zh-CN" sz="2800">
                <a:solidFill>
                  <a:schemeClr val="tx1"/>
                </a:solidFill>
                <a:latin typeface="+mn-ea"/>
              </a:rPr>
              <a:t>学习7月26日习近平总书记讲话精神</a:t>
            </a:r>
          </a:p>
        </p:txBody>
      </p:sp>
      <p:sp>
        <p:nvSpPr>
          <p:cNvPr id="11" name="PA_库_矩形 10">
            <a:extLst>
              <a:ext uri="{FF2B5EF4-FFF2-40B4-BE49-F238E27FC236}">
                <a16:creationId xmlns:a16="http://schemas.microsoft.com/office/drawing/2014/main" id="{B58B39A1-0863-4EB5-91AC-BB54FAF2608D}"/>
              </a:ext>
            </a:extLst>
          </p:cNvPr>
          <p:cNvSpPr/>
          <p:nvPr>
            <p:custDataLst>
              <p:tags r:id="rId15"/>
            </p:custDataLst>
          </p:nvPr>
        </p:nvSpPr>
        <p:spPr>
          <a:xfrm>
            <a:off x="4020373" y="2452603"/>
            <a:ext cx="3589115" cy="606552"/>
          </a:xfrm>
          <a:prstGeom prst="rect">
            <a:avLst/>
          </a:prstGeom>
        </p:spPr>
        <p:txBody>
          <a:bodyPr wrap="square">
            <a:spAutoFit/>
          </a:bodyPr>
          <a:lstStyle/>
          <a:p>
            <a:pPr algn="dist">
              <a:lnSpc>
                <a:spcPct val="130000"/>
              </a:lnSpc>
            </a:pPr>
            <a:r>
              <a:rPr altLang="en-US" b="1" lang="zh-CN" sz="2600">
                <a:latin typeface="+mn-ea"/>
              </a:rPr>
              <a:t>十九大代表如何选举</a:t>
            </a:r>
          </a:p>
        </p:txBody>
      </p:sp>
    </p:spTree>
    <p:extLst>
      <p:ext uri="{BB962C8B-B14F-4D97-AF65-F5344CB8AC3E}">
        <p14:creationId val="16503674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0"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to="" valueType="num">
                                      <p:cBhvr>
                                        <p:cTn dur="500" fill="hold" id="7">
                                          <p:stCondLst>
                                            <p:cond delay="0"/>
                                          </p:stCondLst>
                                        </p:cTn>
                                        <p:tgtEl>
                                          <p:spTgt spid="2"/>
                                        </p:tgtEl>
                                        <p:attrNameLst>
                                          <p:attrName>ppt_y</p:attrName>
                                        </p:attrNameLst>
                                      </p:cBhvr>
                                      <p:tavLst>
                                        <p:tav fmla="floor(#ppt_y*3.4)*0.5+(#ppt_y- floor(#ppt_y*3.4)*0.5)*$+ln($+1)*(1-$) " tm="0">
                                          <p:val>
                                            <p:strVal val="0"/>
                                          </p:val>
                                        </p:tav>
                                        <p:tav tm="100000">
                                          <p:val>
                                            <p:strVal val="1"/>
                                          </p:val>
                                        </p:tav>
                                      </p:tavLst>
                                    </p:anim>
                                    <p:animScale>
                                      <p:cBhvr>
                                        <p:cTn dur="500" fill="hold" id="8">
                                          <p:stCondLst>
                                            <p:cond delay="0"/>
                                          </p:stCondLst>
                                        </p:cTn>
                                        <p:tgtEl>
                                          <p:spTgt spid="2"/>
                                        </p:tgtEl>
                                      </p:cBhvr>
                                      <p:from x="0" y="0"/>
                                      <p:to x="100000" y="100000"/>
                                    </p:animScale>
                                    <p:animEffect filter="fade">
                                      <p:cBhvr>
                                        <p:cTn dur="500" id="9">
                                          <p:stCondLst>
                                            <p:cond delay="0"/>
                                          </p:stCondLst>
                                        </p:cTn>
                                        <p:tgtEl>
                                          <p:spTgt spid="2"/>
                                        </p:tgtEl>
                                      </p:cBhvr>
                                    </p:animEffect>
                                    <p:anim calcmode="lin" to="" valueType="num">
                                      <p:cBhvr>
                                        <p:cTn dur="500" fill="hold" id="10">
                                          <p:stCondLst>
                                            <p:cond delay="0"/>
                                          </p:stCondLst>
                                        </p:cTn>
                                        <p:tgtEl>
                                          <p:spTgt spid="2"/>
                                        </p:tgtEl>
                                        <p:attrNameLst>
                                          <p:attrName>ppt_x</p:attrName>
                                        </p:attrNameLst>
                                      </p:cBhvr>
                                      <p:tavLst>
                                        <p:tav fmla="floor(#ppt_x*3.4)*0.5+(#ppt_x- floor(#ppt_x*3.4)*0.5)*$ " tm="0">
                                          <p:val>
                                            <p:strVal val="0"/>
                                          </p:val>
                                        </p:tav>
                                        <p:tav tm="100000">
                                          <p:val>
                                            <p:strVal val="1"/>
                                          </p:val>
                                        </p:tav>
                                      </p:tavLst>
                                    </p:anim>
                                  </p:childTnLst>
                                </p:cTn>
                              </p:par>
                              <p:par>
                                <p:cTn fill="hold" id="11" nodeType="withEffect" presetClass="entr" presetID="0" presetSubtype="0">
                                  <p:stCondLst>
                                    <p:cond delay="0"/>
                                  </p:stCondLst>
                                  <p:childTnLst>
                                    <p:set>
                                      <p:cBhvr>
                                        <p:cTn dur="1" fill="hold" id="12">
                                          <p:stCondLst>
                                            <p:cond delay="0"/>
                                          </p:stCondLst>
                                        </p:cTn>
                                        <p:tgtEl>
                                          <p:spTgt spid="17"/>
                                        </p:tgtEl>
                                        <p:attrNameLst>
                                          <p:attrName>style.visibility</p:attrName>
                                        </p:attrNameLst>
                                      </p:cBhvr>
                                      <p:to>
                                        <p:strVal val="visible"/>
                                      </p:to>
                                    </p:set>
                                    <p:anim calcmode="lin" to="" valueType="num">
                                      <p:cBhvr>
                                        <p:cTn dur="500" fill="hold" id="13">
                                          <p:stCondLst>
                                            <p:cond delay="0"/>
                                          </p:stCondLst>
                                        </p:cTn>
                                        <p:tgtEl>
                                          <p:spTgt spid="17"/>
                                        </p:tgtEl>
                                        <p:attrNameLst>
                                          <p:attrName>ppt_y</p:attrName>
                                        </p:attrNameLst>
                                      </p:cBhvr>
                                      <p:tavLst>
                                        <p:tav fmla="floor(#ppt_y*3.4)*0.5+(#ppt_y- floor(#ppt_y*3.4)*0.5)*$+ln($+1)*(1-$) " tm="0">
                                          <p:val>
                                            <p:strVal val="0"/>
                                          </p:val>
                                        </p:tav>
                                        <p:tav tm="100000">
                                          <p:val>
                                            <p:strVal val="1"/>
                                          </p:val>
                                        </p:tav>
                                      </p:tavLst>
                                    </p:anim>
                                    <p:animScale>
                                      <p:cBhvr>
                                        <p:cTn dur="500" fill="hold" id="14">
                                          <p:stCondLst>
                                            <p:cond delay="0"/>
                                          </p:stCondLst>
                                        </p:cTn>
                                        <p:tgtEl>
                                          <p:spTgt spid="17"/>
                                        </p:tgtEl>
                                      </p:cBhvr>
                                      <p:from x="0" y="0"/>
                                      <p:to x="100000" y="100000"/>
                                    </p:animScale>
                                    <p:animEffect filter="fade">
                                      <p:cBhvr>
                                        <p:cTn dur="500" id="15">
                                          <p:stCondLst>
                                            <p:cond delay="0"/>
                                          </p:stCondLst>
                                        </p:cTn>
                                        <p:tgtEl>
                                          <p:spTgt spid="17"/>
                                        </p:tgtEl>
                                      </p:cBhvr>
                                    </p:animEffect>
                                    <p:anim calcmode="lin" to="" valueType="num">
                                      <p:cBhvr>
                                        <p:cTn dur="500" fill="hold" id="16">
                                          <p:stCondLst>
                                            <p:cond delay="0"/>
                                          </p:stCondLst>
                                        </p:cTn>
                                        <p:tgtEl>
                                          <p:spTgt spid="17"/>
                                        </p:tgtEl>
                                        <p:attrNameLst>
                                          <p:attrName>ppt_x</p:attrName>
                                        </p:attrNameLst>
                                      </p:cBhvr>
                                      <p:tavLst>
                                        <p:tav fmla="floor(#ppt_x*3.4)*0.5+(#ppt_x- floor(#ppt_x*3.4)*0.5)*$ " tm="0">
                                          <p:val>
                                            <p:strVal val="0"/>
                                          </p:val>
                                        </p:tav>
                                        <p:tav tm="100000">
                                          <p:val>
                                            <p:strVal val="1"/>
                                          </p:val>
                                        </p:tav>
                                      </p:tavLst>
                                    </p:anim>
                                  </p:childTnLst>
                                </p:cTn>
                              </p:par>
                              <p:par>
                                <p:cTn fill="hold" grpId="0" id="17" nodeType="withEffect" presetClass="entr" presetID="0" presetSubtype="0">
                                  <p:stCondLst>
                                    <p:cond delay="0"/>
                                  </p:stCondLst>
                                  <p:childTnLst>
                                    <p:set>
                                      <p:cBhvr>
                                        <p:cTn dur="1" fill="hold" id="18">
                                          <p:stCondLst>
                                            <p:cond delay="0"/>
                                          </p:stCondLst>
                                        </p:cTn>
                                        <p:tgtEl>
                                          <p:spTgt spid="7"/>
                                        </p:tgtEl>
                                        <p:attrNameLst>
                                          <p:attrName>style.visibility</p:attrName>
                                        </p:attrNameLst>
                                      </p:cBhvr>
                                      <p:to>
                                        <p:strVal val="visible"/>
                                      </p:to>
                                    </p:set>
                                    <p:anim calcmode="lin" to="" valueType="num">
                                      <p:cBhvr>
                                        <p:cTn dur="500" fill="hold" id="19">
                                          <p:stCondLst>
                                            <p:cond delay="0"/>
                                          </p:stCondLst>
                                        </p:cTn>
                                        <p:tgtEl>
                                          <p:spTgt spid="7"/>
                                        </p:tgtEl>
                                        <p:attrNameLst>
                                          <p:attrName>ppt_y</p:attrName>
                                        </p:attrNameLst>
                                      </p:cBhvr>
                                      <p:tavLst>
                                        <p:tav fmla="floor(#ppt_y*3.4)*0.5+(#ppt_y- floor(#ppt_y*3.4)*0.5)*$+ln($+1)*(1-$) " tm="0">
                                          <p:val>
                                            <p:strVal val="0"/>
                                          </p:val>
                                        </p:tav>
                                        <p:tav tm="100000">
                                          <p:val>
                                            <p:strVal val="1"/>
                                          </p:val>
                                        </p:tav>
                                      </p:tavLst>
                                    </p:anim>
                                    <p:animScale>
                                      <p:cBhvr>
                                        <p:cTn dur="500" fill="hold" id="20">
                                          <p:stCondLst>
                                            <p:cond delay="0"/>
                                          </p:stCondLst>
                                        </p:cTn>
                                        <p:tgtEl>
                                          <p:spTgt spid="7"/>
                                        </p:tgtEl>
                                      </p:cBhvr>
                                      <p:from x="0" y="0"/>
                                      <p:to x="100000" y="100000"/>
                                    </p:animScale>
                                    <p:animEffect filter="fade">
                                      <p:cBhvr>
                                        <p:cTn dur="500" id="21">
                                          <p:stCondLst>
                                            <p:cond delay="0"/>
                                          </p:stCondLst>
                                        </p:cTn>
                                        <p:tgtEl>
                                          <p:spTgt spid="7"/>
                                        </p:tgtEl>
                                      </p:cBhvr>
                                    </p:animEffect>
                                    <p:anim calcmode="lin" to="" valueType="num">
                                      <p:cBhvr>
                                        <p:cTn dur="500" fill="hold" id="22">
                                          <p:stCondLst>
                                            <p:cond delay="0"/>
                                          </p:stCondLst>
                                        </p:cTn>
                                        <p:tgtEl>
                                          <p:spTgt spid="7"/>
                                        </p:tgtEl>
                                        <p:attrNameLst>
                                          <p:attrName>ppt_x</p:attrName>
                                        </p:attrNameLst>
                                      </p:cBhvr>
                                      <p:tavLst>
                                        <p:tav fmla="floor(#ppt_x*3.4)*0.5+(#ppt_x- floor(#ppt_x*3.4)*0.5)*$ " tm="0">
                                          <p:val>
                                            <p:strVal val="0"/>
                                          </p:val>
                                        </p:tav>
                                        <p:tav tm="100000">
                                          <p:val>
                                            <p:strVal val="1"/>
                                          </p:val>
                                        </p:tav>
                                      </p:tavLst>
                                    </p:anim>
                                  </p:childTnLst>
                                </p:cTn>
                              </p:par>
                              <p:par>
                                <p:cTn fill="hold" grpId="0" id="23" nodeType="withEffect" presetClass="entr" presetID="0" presetSubtype="0">
                                  <p:stCondLst>
                                    <p:cond delay="0"/>
                                  </p:stCondLst>
                                  <p:childTnLst>
                                    <p:set>
                                      <p:cBhvr>
                                        <p:cTn dur="1" fill="hold" id="24">
                                          <p:stCondLst>
                                            <p:cond delay="0"/>
                                          </p:stCondLst>
                                        </p:cTn>
                                        <p:tgtEl>
                                          <p:spTgt spid="8"/>
                                        </p:tgtEl>
                                        <p:attrNameLst>
                                          <p:attrName>style.visibility</p:attrName>
                                        </p:attrNameLst>
                                      </p:cBhvr>
                                      <p:to>
                                        <p:strVal val="visible"/>
                                      </p:to>
                                    </p:set>
                                    <p:anim calcmode="lin" to="" valueType="num">
                                      <p:cBhvr>
                                        <p:cTn dur="500" fill="hold" id="25">
                                          <p:stCondLst>
                                            <p:cond delay="0"/>
                                          </p:stCondLst>
                                        </p:cTn>
                                        <p:tgtEl>
                                          <p:spTgt spid="8"/>
                                        </p:tgtEl>
                                        <p:attrNameLst>
                                          <p:attrName>ppt_y</p:attrName>
                                        </p:attrNameLst>
                                      </p:cBhvr>
                                      <p:tavLst>
                                        <p:tav fmla="floor(#ppt_y*3.4)*0.5+(#ppt_y- floor(#ppt_y*3.4)*0.5)*$+ln($+1)*(1-$) " tm="0">
                                          <p:val>
                                            <p:strVal val="0"/>
                                          </p:val>
                                        </p:tav>
                                        <p:tav tm="100000">
                                          <p:val>
                                            <p:strVal val="1"/>
                                          </p:val>
                                        </p:tav>
                                      </p:tavLst>
                                    </p:anim>
                                    <p:animScale>
                                      <p:cBhvr>
                                        <p:cTn dur="500" fill="hold" id="26">
                                          <p:stCondLst>
                                            <p:cond delay="0"/>
                                          </p:stCondLst>
                                        </p:cTn>
                                        <p:tgtEl>
                                          <p:spTgt spid="8"/>
                                        </p:tgtEl>
                                      </p:cBhvr>
                                      <p:from x="0" y="0"/>
                                      <p:to x="100000" y="100000"/>
                                    </p:animScale>
                                    <p:animEffect filter="fade">
                                      <p:cBhvr>
                                        <p:cTn dur="500" id="27">
                                          <p:stCondLst>
                                            <p:cond delay="0"/>
                                          </p:stCondLst>
                                        </p:cTn>
                                        <p:tgtEl>
                                          <p:spTgt spid="8"/>
                                        </p:tgtEl>
                                      </p:cBhvr>
                                    </p:animEffect>
                                    <p:anim calcmode="lin" to="" valueType="num">
                                      <p:cBhvr>
                                        <p:cTn dur="500" fill="hold" id="28">
                                          <p:stCondLst>
                                            <p:cond delay="0"/>
                                          </p:stCondLst>
                                        </p:cTn>
                                        <p:tgtEl>
                                          <p:spTgt spid="8"/>
                                        </p:tgtEl>
                                        <p:attrNameLst>
                                          <p:attrName>ppt_x</p:attrName>
                                        </p:attrNameLst>
                                      </p:cBhvr>
                                      <p:tavLst>
                                        <p:tav fmla="floor(#ppt_x*3.4)*0.5+(#ppt_x- floor(#ppt_x*3.4)*0.5)*$ " tm="0">
                                          <p:val>
                                            <p:strVal val="0"/>
                                          </p:val>
                                        </p:tav>
                                        <p:tav tm="100000">
                                          <p:val>
                                            <p:strVal val="1"/>
                                          </p:val>
                                        </p:tav>
                                      </p:tavLst>
                                    </p:anim>
                                  </p:childTnLst>
                                </p:cTn>
                              </p:par>
                              <p:par>
                                <p:cTn fill="hold" grpId="0" id="29" nodeType="withEffect" presetClass="entr" presetID="0" presetSubtype="0">
                                  <p:stCondLst>
                                    <p:cond delay="0"/>
                                  </p:stCondLst>
                                  <p:childTnLst>
                                    <p:set>
                                      <p:cBhvr>
                                        <p:cTn dur="1" fill="hold" id="30">
                                          <p:stCondLst>
                                            <p:cond delay="0"/>
                                          </p:stCondLst>
                                        </p:cTn>
                                        <p:tgtEl>
                                          <p:spTgt spid="3"/>
                                        </p:tgtEl>
                                        <p:attrNameLst>
                                          <p:attrName>style.visibility</p:attrName>
                                        </p:attrNameLst>
                                      </p:cBhvr>
                                      <p:to>
                                        <p:strVal val="visible"/>
                                      </p:to>
                                    </p:set>
                                    <p:anim calcmode="lin" to="" valueType="num">
                                      <p:cBhvr>
                                        <p:cTn dur="500" fill="hold" id="31">
                                          <p:stCondLst>
                                            <p:cond delay="0"/>
                                          </p:stCondLst>
                                        </p:cTn>
                                        <p:tgtEl>
                                          <p:spTgt spid="3"/>
                                        </p:tgtEl>
                                        <p:attrNameLst>
                                          <p:attrName>ppt_y</p:attrName>
                                        </p:attrNameLst>
                                      </p:cBhvr>
                                      <p:tavLst>
                                        <p:tav fmla="floor(#ppt_y*3.4)*0.5+(#ppt_y- floor(#ppt_y*3.4)*0.5)*$+ln($+1)*(1-$) " tm="0">
                                          <p:val>
                                            <p:strVal val="0"/>
                                          </p:val>
                                        </p:tav>
                                        <p:tav tm="100000">
                                          <p:val>
                                            <p:strVal val="1"/>
                                          </p:val>
                                        </p:tav>
                                      </p:tavLst>
                                    </p:anim>
                                    <p:animScale>
                                      <p:cBhvr>
                                        <p:cTn dur="500" fill="hold" id="32">
                                          <p:stCondLst>
                                            <p:cond delay="0"/>
                                          </p:stCondLst>
                                        </p:cTn>
                                        <p:tgtEl>
                                          <p:spTgt spid="3"/>
                                        </p:tgtEl>
                                      </p:cBhvr>
                                      <p:from x="0" y="0"/>
                                      <p:to x="100000" y="100000"/>
                                    </p:animScale>
                                    <p:animEffect filter="fade">
                                      <p:cBhvr>
                                        <p:cTn dur="500" id="33">
                                          <p:stCondLst>
                                            <p:cond delay="0"/>
                                          </p:stCondLst>
                                        </p:cTn>
                                        <p:tgtEl>
                                          <p:spTgt spid="3"/>
                                        </p:tgtEl>
                                      </p:cBhvr>
                                    </p:animEffect>
                                    <p:anim calcmode="lin" to="" valueType="num">
                                      <p:cBhvr>
                                        <p:cTn dur="500" fill="hold" id="34">
                                          <p:stCondLst>
                                            <p:cond delay="0"/>
                                          </p:stCondLst>
                                        </p:cTn>
                                        <p:tgtEl>
                                          <p:spTgt spid="3"/>
                                        </p:tgtEl>
                                        <p:attrNameLst>
                                          <p:attrName>ppt_x</p:attrName>
                                        </p:attrNameLst>
                                      </p:cBhvr>
                                      <p:tavLst>
                                        <p:tav fmla="floor(#ppt_x*3.4)*0.5+(#ppt_x- floor(#ppt_x*3.4)*0.5)*$ " tm="0">
                                          <p:val>
                                            <p:strVal val="0"/>
                                          </p:val>
                                        </p:tav>
                                        <p:tav tm="100000">
                                          <p:val>
                                            <p:strVal val="1"/>
                                          </p:val>
                                        </p:tav>
                                      </p:tavLst>
                                    </p:anim>
                                  </p:childTnLst>
                                </p:cTn>
                              </p:par>
                              <p:par>
                                <p:cTn fill="hold" grpId="0" id="35" nodeType="withEffect" presetClass="entr" presetID="0" presetSubtype="0">
                                  <p:stCondLst>
                                    <p:cond delay="0"/>
                                  </p:stCondLst>
                                  <p:childTnLst>
                                    <p:set>
                                      <p:cBhvr>
                                        <p:cTn dur="1" fill="hold" id="36">
                                          <p:stCondLst>
                                            <p:cond delay="0"/>
                                          </p:stCondLst>
                                        </p:cTn>
                                        <p:tgtEl>
                                          <p:spTgt spid="4"/>
                                        </p:tgtEl>
                                        <p:attrNameLst>
                                          <p:attrName>style.visibility</p:attrName>
                                        </p:attrNameLst>
                                      </p:cBhvr>
                                      <p:to>
                                        <p:strVal val="visible"/>
                                      </p:to>
                                    </p:set>
                                    <p:anim calcmode="lin" to="" valueType="num">
                                      <p:cBhvr>
                                        <p:cTn dur="500" fill="hold" id="37">
                                          <p:stCondLst>
                                            <p:cond delay="0"/>
                                          </p:stCondLst>
                                        </p:cTn>
                                        <p:tgtEl>
                                          <p:spTgt spid="4"/>
                                        </p:tgtEl>
                                        <p:attrNameLst>
                                          <p:attrName>ppt_y</p:attrName>
                                        </p:attrNameLst>
                                      </p:cBhvr>
                                      <p:tavLst>
                                        <p:tav fmla="floor(#ppt_y*3.4)*0.5+(#ppt_y- floor(#ppt_y*3.4)*0.5)*$+ln($+1)*(1-$) " tm="0">
                                          <p:val>
                                            <p:strVal val="0"/>
                                          </p:val>
                                        </p:tav>
                                        <p:tav tm="100000">
                                          <p:val>
                                            <p:strVal val="1"/>
                                          </p:val>
                                        </p:tav>
                                      </p:tavLst>
                                    </p:anim>
                                    <p:animScale>
                                      <p:cBhvr>
                                        <p:cTn dur="500" fill="hold" id="38">
                                          <p:stCondLst>
                                            <p:cond delay="0"/>
                                          </p:stCondLst>
                                        </p:cTn>
                                        <p:tgtEl>
                                          <p:spTgt spid="4"/>
                                        </p:tgtEl>
                                      </p:cBhvr>
                                      <p:from x="0" y="0"/>
                                      <p:to x="100000" y="100000"/>
                                    </p:animScale>
                                    <p:animEffect filter="fade">
                                      <p:cBhvr>
                                        <p:cTn dur="500" id="39">
                                          <p:stCondLst>
                                            <p:cond delay="0"/>
                                          </p:stCondLst>
                                        </p:cTn>
                                        <p:tgtEl>
                                          <p:spTgt spid="4"/>
                                        </p:tgtEl>
                                      </p:cBhvr>
                                    </p:animEffect>
                                    <p:anim calcmode="lin" to="" valueType="num">
                                      <p:cBhvr>
                                        <p:cTn dur="500" fill="hold" id="40">
                                          <p:stCondLst>
                                            <p:cond delay="0"/>
                                          </p:stCondLst>
                                        </p:cTn>
                                        <p:tgtEl>
                                          <p:spTgt spid="4"/>
                                        </p:tgtEl>
                                        <p:attrNameLst>
                                          <p:attrName>ppt_x</p:attrName>
                                        </p:attrNameLst>
                                      </p:cBhvr>
                                      <p:tavLst>
                                        <p:tav fmla="floor(#ppt_x*3.4)*0.5+(#ppt_x- floor(#ppt_x*3.4)*0.5)*$ " tm="0">
                                          <p:val>
                                            <p:strVal val="0"/>
                                          </p:val>
                                        </p:tav>
                                        <p:tav tm="100000">
                                          <p:val>
                                            <p:strVal val="1"/>
                                          </p:val>
                                        </p:tav>
                                      </p:tavLst>
                                    </p:anim>
                                  </p:childTnLst>
                                </p:cTn>
                              </p:par>
                              <p:par>
                                <p:cTn fill="hold" grpId="0" id="41" nodeType="withEffect" presetClass="entr" presetID="0" presetSubtype="0">
                                  <p:stCondLst>
                                    <p:cond delay="0"/>
                                  </p:stCondLst>
                                  <p:childTnLst>
                                    <p:set>
                                      <p:cBhvr>
                                        <p:cTn dur="1" fill="hold" id="42">
                                          <p:stCondLst>
                                            <p:cond delay="0"/>
                                          </p:stCondLst>
                                        </p:cTn>
                                        <p:tgtEl>
                                          <p:spTgt spid="5"/>
                                        </p:tgtEl>
                                        <p:attrNameLst>
                                          <p:attrName>style.visibility</p:attrName>
                                        </p:attrNameLst>
                                      </p:cBhvr>
                                      <p:to>
                                        <p:strVal val="visible"/>
                                      </p:to>
                                    </p:set>
                                    <p:anim calcmode="lin" to="" valueType="num">
                                      <p:cBhvr>
                                        <p:cTn dur="500" fill="hold" id="43">
                                          <p:stCondLst>
                                            <p:cond delay="0"/>
                                          </p:stCondLst>
                                        </p:cTn>
                                        <p:tgtEl>
                                          <p:spTgt spid="5"/>
                                        </p:tgtEl>
                                        <p:attrNameLst>
                                          <p:attrName>ppt_y</p:attrName>
                                        </p:attrNameLst>
                                      </p:cBhvr>
                                      <p:tavLst>
                                        <p:tav fmla="floor(#ppt_y*3.4)*0.5+(#ppt_y- floor(#ppt_y*3.4)*0.5)*$+ln($+1)*(1-$) " tm="0">
                                          <p:val>
                                            <p:strVal val="0"/>
                                          </p:val>
                                        </p:tav>
                                        <p:tav tm="100000">
                                          <p:val>
                                            <p:strVal val="1"/>
                                          </p:val>
                                        </p:tav>
                                      </p:tavLst>
                                    </p:anim>
                                    <p:animScale>
                                      <p:cBhvr>
                                        <p:cTn dur="500" fill="hold" id="44">
                                          <p:stCondLst>
                                            <p:cond delay="0"/>
                                          </p:stCondLst>
                                        </p:cTn>
                                        <p:tgtEl>
                                          <p:spTgt spid="5"/>
                                        </p:tgtEl>
                                      </p:cBhvr>
                                      <p:from x="0" y="0"/>
                                      <p:to x="100000" y="100000"/>
                                    </p:animScale>
                                    <p:animEffect filter="fade">
                                      <p:cBhvr>
                                        <p:cTn dur="500" id="45">
                                          <p:stCondLst>
                                            <p:cond delay="0"/>
                                          </p:stCondLst>
                                        </p:cTn>
                                        <p:tgtEl>
                                          <p:spTgt spid="5"/>
                                        </p:tgtEl>
                                      </p:cBhvr>
                                    </p:animEffect>
                                    <p:anim calcmode="lin" to="" valueType="num">
                                      <p:cBhvr>
                                        <p:cTn dur="500" fill="hold" id="46">
                                          <p:stCondLst>
                                            <p:cond delay="0"/>
                                          </p:stCondLst>
                                        </p:cTn>
                                        <p:tgtEl>
                                          <p:spTgt spid="5"/>
                                        </p:tgtEl>
                                        <p:attrNameLst>
                                          <p:attrName>ppt_x</p:attrName>
                                        </p:attrNameLst>
                                      </p:cBhvr>
                                      <p:tavLst>
                                        <p:tav fmla="floor(#ppt_x*3.4)*0.5+(#ppt_x- floor(#ppt_x*3.4)*0.5)*$ " tm="0">
                                          <p:val>
                                            <p:strVal val="0"/>
                                          </p:val>
                                        </p:tav>
                                        <p:tav tm="100000">
                                          <p:val>
                                            <p:strVal val="1"/>
                                          </p:val>
                                        </p:tav>
                                      </p:tavLst>
                                    </p:anim>
                                  </p:childTnLst>
                                </p:cTn>
                              </p:par>
                              <p:par>
                                <p:cTn fill="hold" grpId="0" id="47" nodeType="withEffect" presetClass="entr" presetID="0" presetSubtype="0">
                                  <p:stCondLst>
                                    <p:cond delay="0"/>
                                  </p:stCondLst>
                                  <p:childTnLst>
                                    <p:set>
                                      <p:cBhvr>
                                        <p:cTn dur="1" fill="hold" id="48">
                                          <p:stCondLst>
                                            <p:cond delay="0"/>
                                          </p:stCondLst>
                                        </p:cTn>
                                        <p:tgtEl>
                                          <p:spTgt spid="6"/>
                                        </p:tgtEl>
                                        <p:attrNameLst>
                                          <p:attrName>style.visibility</p:attrName>
                                        </p:attrNameLst>
                                      </p:cBhvr>
                                      <p:to>
                                        <p:strVal val="visible"/>
                                      </p:to>
                                    </p:set>
                                    <p:anim calcmode="lin" to="" valueType="num">
                                      <p:cBhvr>
                                        <p:cTn dur="500" fill="hold" id="49">
                                          <p:stCondLst>
                                            <p:cond delay="0"/>
                                          </p:stCondLst>
                                        </p:cTn>
                                        <p:tgtEl>
                                          <p:spTgt spid="6"/>
                                        </p:tgtEl>
                                        <p:attrNameLst>
                                          <p:attrName>ppt_y</p:attrName>
                                        </p:attrNameLst>
                                      </p:cBhvr>
                                      <p:tavLst>
                                        <p:tav fmla="floor(#ppt_y*3.4)*0.5+(#ppt_y- floor(#ppt_y*3.4)*0.5)*$+ln($+1)*(1-$) " tm="0">
                                          <p:val>
                                            <p:strVal val="0"/>
                                          </p:val>
                                        </p:tav>
                                        <p:tav tm="100000">
                                          <p:val>
                                            <p:strVal val="1"/>
                                          </p:val>
                                        </p:tav>
                                      </p:tavLst>
                                    </p:anim>
                                    <p:animScale>
                                      <p:cBhvr>
                                        <p:cTn dur="500" fill="hold" id="50">
                                          <p:stCondLst>
                                            <p:cond delay="0"/>
                                          </p:stCondLst>
                                        </p:cTn>
                                        <p:tgtEl>
                                          <p:spTgt spid="6"/>
                                        </p:tgtEl>
                                      </p:cBhvr>
                                      <p:from x="0" y="0"/>
                                      <p:to x="100000" y="100000"/>
                                    </p:animScale>
                                    <p:animEffect filter="fade">
                                      <p:cBhvr>
                                        <p:cTn dur="500" id="51">
                                          <p:stCondLst>
                                            <p:cond delay="0"/>
                                          </p:stCondLst>
                                        </p:cTn>
                                        <p:tgtEl>
                                          <p:spTgt spid="6"/>
                                        </p:tgtEl>
                                      </p:cBhvr>
                                    </p:animEffect>
                                    <p:anim calcmode="lin" to="" valueType="num">
                                      <p:cBhvr>
                                        <p:cTn dur="500" fill="hold" id="52">
                                          <p:stCondLst>
                                            <p:cond delay="0"/>
                                          </p:stCondLst>
                                        </p:cTn>
                                        <p:tgtEl>
                                          <p:spTgt spid="6"/>
                                        </p:tgtEl>
                                        <p:attrNameLst>
                                          <p:attrName>ppt_x</p:attrName>
                                        </p:attrNameLst>
                                      </p:cBhvr>
                                      <p:tavLst>
                                        <p:tav fmla="floor(#ppt_x*3.4)*0.5+(#ppt_x- floor(#ppt_x*3.4)*0.5)*$ " tm="0">
                                          <p:val>
                                            <p:strVal val="0"/>
                                          </p:val>
                                        </p:tav>
                                        <p:tav tm="100000">
                                          <p:val>
                                            <p:strVal val="1"/>
                                          </p:val>
                                        </p:tav>
                                      </p:tavLst>
                                    </p:anim>
                                  </p:childTnLst>
                                </p:cTn>
                              </p:par>
                              <p:par>
                                <p:cTn fill="hold" grpId="0" id="53" nodeType="withEffect" presetClass="entr" presetID="0" presetSubtype="0">
                                  <p:stCondLst>
                                    <p:cond delay="0"/>
                                  </p:stCondLst>
                                  <p:childTnLst>
                                    <p:set>
                                      <p:cBhvr>
                                        <p:cTn dur="1" fill="hold" id="54">
                                          <p:stCondLst>
                                            <p:cond delay="0"/>
                                          </p:stCondLst>
                                        </p:cTn>
                                        <p:tgtEl>
                                          <p:spTgt spid="11"/>
                                        </p:tgtEl>
                                        <p:attrNameLst>
                                          <p:attrName>style.visibility</p:attrName>
                                        </p:attrNameLst>
                                      </p:cBhvr>
                                      <p:to>
                                        <p:strVal val="visible"/>
                                      </p:to>
                                    </p:set>
                                    <p:anim calcmode="lin" to="" valueType="num">
                                      <p:cBhvr>
                                        <p:cTn dur="500" fill="hold" id="55">
                                          <p:stCondLst>
                                            <p:cond delay="0"/>
                                          </p:stCondLst>
                                        </p:cTn>
                                        <p:tgtEl>
                                          <p:spTgt spid="11"/>
                                        </p:tgtEl>
                                        <p:attrNameLst>
                                          <p:attrName>ppt_y</p:attrName>
                                        </p:attrNameLst>
                                      </p:cBhvr>
                                      <p:tavLst>
                                        <p:tav fmla="floor(#ppt_y*3.4)*0.5+(#ppt_y- floor(#ppt_y*3.4)*0.5)*$+ln($+1)*(1-$) " tm="0">
                                          <p:val>
                                            <p:strVal val="0"/>
                                          </p:val>
                                        </p:tav>
                                        <p:tav tm="100000">
                                          <p:val>
                                            <p:strVal val="1"/>
                                          </p:val>
                                        </p:tav>
                                      </p:tavLst>
                                    </p:anim>
                                    <p:animScale>
                                      <p:cBhvr>
                                        <p:cTn dur="500" fill="hold" id="56">
                                          <p:stCondLst>
                                            <p:cond delay="0"/>
                                          </p:stCondLst>
                                        </p:cTn>
                                        <p:tgtEl>
                                          <p:spTgt spid="11"/>
                                        </p:tgtEl>
                                      </p:cBhvr>
                                      <p:from x="0" y="0"/>
                                      <p:to x="100000" y="100000"/>
                                    </p:animScale>
                                    <p:animEffect filter="fade">
                                      <p:cBhvr>
                                        <p:cTn dur="500" id="57">
                                          <p:stCondLst>
                                            <p:cond delay="0"/>
                                          </p:stCondLst>
                                        </p:cTn>
                                        <p:tgtEl>
                                          <p:spTgt spid="11"/>
                                        </p:tgtEl>
                                      </p:cBhvr>
                                    </p:animEffect>
                                    <p:anim calcmode="lin" to="" valueType="num">
                                      <p:cBhvr>
                                        <p:cTn dur="500" fill="hold" id="58">
                                          <p:stCondLst>
                                            <p:cond delay="0"/>
                                          </p:stCondLst>
                                        </p:cTn>
                                        <p:tgtEl>
                                          <p:spTgt spid="11"/>
                                        </p:tgtEl>
                                        <p:attrNameLst>
                                          <p:attrName>ppt_x</p:attrName>
                                        </p:attrNameLst>
                                      </p:cBhvr>
                                      <p:tavLst>
                                        <p:tav fmla="floor(#ppt_x*3.4)*0.5+(#ppt_x- floor(#ppt_x*3.4)*0.5)*$ " tm="0">
                                          <p:val>
                                            <p:strVal val="0"/>
                                          </p:val>
                                        </p:tav>
                                        <p:tav tm="100000">
                                          <p:val>
                                            <p:str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3"/>
      <p:bldP grpId="0" spid="4"/>
      <p:bldP grpId="0" spid="5"/>
      <p:bldP grpId="0" spid="6"/>
      <p:bldP grpId="0" spid="1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FFFFFF"/>
                </a:solidFill>
                <a:latin charset="-122" panose="02010600010101010101" pitchFamily="2" typeface="方正正大黑简体"/>
                <a:ea charset="-122" panose="02010600010101010101" pitchFamily="2" typeface="方正正大黑简体"/>
              </a:rPr>
              <a:t>社会主义初级阶段</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a:extLst>
              <a:ext uri="{FF2B5EF4-FFF2-40B4-BE49-F238E27FC236}">
                <a16:creationId xmlns:a16="http://schemas.microsoft.com/office/drawing/2014/main" id="{43C4C512-F8F1-4EF3-92A3-7D68C11D2656}"/>
              </a:ext>
            </a:extLst>
          </p:cNvPr>
          <p:cNvSpPr/>
          <p:nvPr/>
        </p:nvSpPr>
        <p:spPr>
          <a:xfrm>
            <a:off x="1202352" y="1155383"/>
            <a:ext cx="10952480" cy="4877641"/>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 17">
            <a:extLst>
              <a:ext uri="{FF2B5EF4-FFF2-40B4-BE49-F238E27FC236}">
                <a16:creationId xmlns:a16="http://schemas.microsoft.com/office/drawing/2014/main" id="{4544A59B-035C-4E94-A0AA-B199F487B630}"/>
              </a:ext>
            </a:extLst>
          </p:cNvPr>
          <p:cNvPicPr>
            <a:picLocks noChangeAspect="1"/>
          </p:cNvPicPr>
          <p:nvPr/>
        </p:nvPicPr>
        <p:blipFill>
          <a:blip r:embed="rId5">
            <a:extLst>
              <a:ext uri="{28A0092B-C50C-407E-A947-70E740481C1C}">
                <a14:useLocalDpi val="0"/>
              </a:ext>
            </a:extLst>
          </a:blip>
          <a:stretch>
            <a:fillRect/>
          </a:stretch>
        </p:blipFill>
        <p:spPr>
          <a:xfrm>
            <a:off x="1202351" y="4881382"/>
            <a:ext cx="10989649" cy="1143397"/>
          </a:xfrm>
          <a:prstGeom prst="rect">
            <a:avLst/>
          </a:prstGeom>
        </p:spPr>
      </p:pic>
      <p:sp>
        <p:nvSpPr>
          <p:cNvPr id="19" name="文本框 18">
            <a:extLst>
              <a:ext uri="{FF2B5EF4-FFF2-40B4-BE49-F238E27FC236}">
                <a16:creationId xmlns:a16="http://schemas.microsoft.com/office/drawing/2014/main" id="{033CEE34-0F26-4F01-B4EB-D905CB3B2052}"/>
              </a:ext>
            </a:extLst>
          </p:cNvPr>
          <p:cNvSpPr txBox="1"/>
          <p:nvPr/>
        </p:nvSpPr>
        <p:spPr>
          <a:xfrm>
            <a:off x="1896717" y="1842758"/>
            <a:ext cx="670560" cy="3079135"/>
          </a:xfrm>
          <a:prstGeom prst="rect">
            <a:avLst/>
          </a:prstGeom>
          <a:noFill/>
        </p:spPr>
        <p:txBody>
          <a:bodyPr rtlCol="0" vert="eaVert" wrap="square">
            <a:spAutoFit/>
          </a:bodyPr>
          <a:lstStyle/>
          <a:p>
            <a:r>
              <a:rPr altLang="en-US" lang="zh-CN" spc="600" sz="3200">
                <a:solidFill>
                  <a:srgbClr val="CB0828"/>
                </a:solidFill>
                <a:latin charset="-122" panose="020b0503020204020204" pitchFamily="34" typeface="微软雅黑"/>
                <a:ea charset="-122" panose="020b0503020204020204" pitchFamily="34" typeface="微软雅黑"/>
              </a:rPr>
              <a:t>坚持三个思考</a:t>
            </a:r>
          </a:p>
        </p:txBody>
      </p:sp>
      <p:grpSp>
        <p:nvGrpSpPr>
          <p:cNvPr id="20" name="组合 19">
            <a:extLst>
              <a:ext uri="{FF2B5EF4-FFF2-40B4-BE49-F238E27FC236}">
                <a16:creationId xmlns:a16="http://schemas.microsoft.com/office/drawing/2014/main" id="{E28E7106-4B38-428B-9647-3CE4F21FB6BB}"/>
              </a:ext>
            </a:extLst>
          </p:cNvPr>
          <p:cNvGrpSpPr/>
          <p:nvPr/>
        </p:nvGrpSpPr>
        <p:grpSpPr>
          <a:xfrm>
            <a:off x="2815869" y="1906453"/>
            <a:ext cx="8804715" cy="879877"/>
            <a:chOff x="2233277" y="2422326"/>
            <a:chExt cx="8804715" cy="879877"/>
          </a:xfrm>
        </p:grpSpPr>
        <p:sp>
          <p:nvSpPr>
            <p:cNvPr id="21" name="矩形 20">
              <a:extLst>
                <a:ext uri="{FF2B5EF4-FFF2-40B4-BE49-F238E27FC236}">
                  <a16:creationId xmlns:a16="http://schemas.microsoft.com/office/drawing/2014/main" id="{2B9C62F9-7371-450D-85EB-FE980E521209}"/>
                </a:ext>
              </a:extLst>
            </p:cNvPr>
            <p:cNvSpPr/>
            <p:nvPr/>
          </p:nvSpPr>
          <p:spPr>
            <a:xfrm>
              <a:off x="2233277" y="2676969"/>
              <a:ext cx="8804715" cy="625234"/>
            </a:xfrm>
            <a:prstGeom prst="rect">
              <a:avLst/>
            </a:prstGeom>
            <a:noFill/>
            <a:ln w="19050">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a:extLst>
                <a:ext uri="{FF2B5EF4-FFF2-40B4-BE49-F238E27FC236}">
                  <a16:creationId xmlns:a16="http://schemas.microsoft.com/office/drawing/2014/main" id="{7BBD31B5-E312-4084-BB84-726720FEDFB0}"/>
                </a:ext>
              </a:extLst>
            </p:cNvPr>
            <p:cNvSpPr/>
            <p:nvPr/>
          </p:nvSpPr>
          <p:spPr>
            <a:xfrm>
              <a:off x="2523281" y="2422326"/>
              <a:ext cx="509286" cy="509286"/>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122" panose="020b0503020204020204" pitchFamily="34" typeface="微软雅黑"/>
                  <a:ea charset="-122" panose="020b0503020204020204" pitchFamily="34" typeface="微软雅黑"/>
                </a:rPr>
                <a:t>01</a:t>
              </a:r>
            </a:p>
          </p:txBody>
        </p:sp>
        <p:sp>
          <p:nvSpPr>
            <p:cNvPr id="23" name="文本框 22">
              <a:extLst>
                <a:ext uri="{FF2B5EF4-FFF2-40B4-BE49-F238E27FC236}">
                  <a16:creationId xmlns:a16="http://schemas.microsoft.com/office/drawing/2014/main" id="{3C2E822B-A0D2-47C8-94C9-CB9FF6C343B4}"/>
                </a:ext>
              </a:extLst>
            </p:cNvPr>
            <p:cNvSpPr txBox="1"/>
            <p:nvPr/>
          </p:nvSpPr>
          <p:spPr>
            <a:xfrm>
              <a:off x="3136741" y="2763370"/>
              <a:ext cx="6447098" cy="448056"/>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从历史和现实、理论和实践、国内和国际等的结合上进行思考</a:t>
              </a:r>
            </a:p>
          </p:txBody>
        </p:sp>
      </p:grpSp>
      <p:grpSp>
        <p:nvGrpSpPr>
          <p:cNvPr id="24" name="组合 23">
            <a:extLst>
              <a:ext uri="{FF2B5EF4-FFF2-40B4-BE49-F238E27FC236}">
                <a16:creationId xmlns:a16="http://schemas.microsoft.com/office/drawing/2014/main" id="{5A1A5DA9-9C8C-4C53-895A-F6D295A7F760}"/>
              </a:ext>
            </a:extLst>
          </p:cNvPr>
          <p:cNvGrpSpPr/>
          <p:nvPr/>
        </p:nvGrpSpPr>
        <p:grpSpPr>
          <a:xfrm>
            <a:off x="2815869" y="2942387"/>
            <a:ext cx="8804715" cy="879877"/>
            <a:chOff x="2233277" y="2422326"/>
            <a:chExt cx="8804715" cy="879877"/>
          </a:xfrm>
        </p:grpSpPr>
        <p:sp>
          <p:nvSpPr>
            <p:cNvPr id="25" name="矩形 24">
              <a:extLst>
                <a:ext uri="{FF2B5EF4-FFF2-40B4-BE49-F238E27FC236}">
                  <a16:creationId xmlns:a16="http://schemas.microsoft.com/office/drawing/2014/main" id="{5E2208C8-8981-42F7-B0E8-8FEAD312DC58}"/>
                </a:ext>
              </a:extLst>
            </p:cNvPr>
            <p:cNvSpPr/>
            <p:nvPr/>
          </p:nvSpPr>
          <p:spPr>
            <a:xfrm>
              <a:off x="2233277" y="2676969"/>
              <a:ext cx="8804715" cy="625234"/>
            </a:xfrm>
            <a:prstGeom prst="rect">
              <a:avLst/>
            </a:prstGeom>
            <a:noFill/>
            <a:ln w="19050">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a:extLst>
                <a:ext uri="{FF2B5EF4-FFF2-40B4-BE49-F238E27FC236}">
                  <a16:creationId xmlns:a16="http://schemas.microsoft.com/office/drawing/2014/main" id="{FDE44A43-4A77-46F0-9A3F-9F066546399D}"/>
                </a:ext>
              </a:extLst>
            </p:cNvPr>
            <p:cNvSpPr/>
            <p:nvPr/>
          </p:nvSpPr>
          <p:spPr>
            <a:xfrm>
              <a:off x="2523281" y="2422326"/>
              <a:ext cx="509286" cy="509286"/>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122" panose="020b0503020204020204" pitchFamily="34" typeface="微软雅黑"/>
                  <a:ea charset="-122" panose="020b0503020204020204" pitchFamily="34" typeface="微软雅黑"/>
                </a:rPr>
                <a:t>02</a:t>
              </a:r>
            </a:p>
          </p:txBody>
        </p:sp>
        <p:sp>
          <p:nvSpPr>
            <p:cNvPr id="27" name="文本框 26">
              <a:extLst>
                <a:ext uri="{FF2B5EF4-FFF2-40B4-BE49-F238E27FC236}">
                  <a16:creationId xmlns:a16="http://schemas.microsoft.com/office/drawing/2014/main" id="{B140F309-B6AE-4F37-B914-126BE513852E}"/>
                </a:ext>
              </a:extLst>
            </p:cNvPr>
            <p:cNvSpPr txBox="1"/>
            <p:nvPr/>
          </p:nvSpPr>
          <p:spPr>
            <a:xfrm>
              <a:off x="3136741" y="2763370"/>
              <a:ext cx="6447098" cy="448056"/>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从我国社会发展的历史方位上来思考</a:t>
              </a:r>
            </a:p>
          </p:txBody>
        </p:sp>
      </p:grpSp>
      <p:grpSp>
        <p:nvGrpSpPr>
          <p:cNvPr id="28" name="组合 27">
            <a:extLst>
              <a:ext uri="{FF2B5EF4-FFF2-40B4-BE49-F238E27FC236}">
                <a16:creationId xmlns:a16="http://schemas.microsoft.com/office/drawing/2014/main" id="{F569FE07-94B8-4D51-9E7E-D5C01C65490A}"/>
              </a:ext>
            </a:extLst>
          </p:cNvPr>
          <p:cNvGrpSpPr/>
          <p:nvPr/>
        </p:nvGrpSpPr>
        <p:grpSpPr>
          <a:xfrm>
            <a:off x="2815869" y="3978320"/>
            <a:ext cx="8804715" cy="879877"/>
            <a:chOff x="2233277" y="2422326"/>
            <a:chExt cx="8804715" cy="879877"/>
          </a:xfrm>
        </p:grpSpPr>
        <p:sp>
          <p:nvSpPr>
            <p:cNvPr id="29" name="矩形 28">
              <a:extLst>
                <a:ext uri="{FF2B5EF4-FFF2-40B4-BE49-F238E27FC236}">
                  <a16:creationId xmlns:a16="http://schemas.microsoft.com/office/drawing/2014/main" id="{E4D7ECA6-40A5-4959-90DD-2578CE762EFB}"/>
                </a:ext>
              </a:extLst>
            </p:cNvPr>
            <p:cNvSpPr/>
            <p:nvPr/>
          </p:nvSpPr>
          <p:spPr>
            <a:xfrm>
              <a:off x="2233277" y="2676969"/>
              <a:ext cx="8804715" cy="625234"/>
            </a:xfrm>
            <a:prstGeom prst="rect">
              <a:avLst/>
            </a:prstGeom>
            <a:noFill/>
            <a:ln w="19050">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a:extLst>
                <a:ext uri="{FF2B5EF4-FFF2-40B4-BE49-F238E27FC236}">
                  <a16:creationId xmlns:a16="http://schemas.microsoft.com/office/drawing/2014/main" id="{8105AD39-7AC6-4111-9D10-BA0006C60138}"/>
                </a:ext>
              </a:extLst>
            </p:cNvPr>
            <p:cNvSpPr/>
            <p:nvPr/>
          </p:nvSpPr>
          <p:spPr>
            <a:xfrm>
              <a:off x="2523281" y="2422326"/>
              <a:ext cx="509286" cy="509286"/>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122" panose="020b0503020204020204" pitchFamily="34" typeface="微软雅黑"/>
                  <a:ea charset="-122" panose="020b0503020204020204" pitchFamily="34" typeface="微软雅黑"/>
                </a:rPr>
                <a:t>03</a:t>
              </a:r>
            </a:p>
          </p:txBody>
        </p:sp>
        <p:sp>
          <p:nvSpPr>
            <p:cNvPr id="31" name="文本框 30">
              <a:extLst>
                <a:ext uri="{FF2B5EF4-FFF2-40B4-BE49-F238E27FC236}">
                  <a16:creationId xmlns:a16="http://schemas.microsoft.com/office/drawing/2014/main" id="{931A8619-5696-4EF6-81A2-A5F1CA2318B6}"/>
                </a:ext>
              </a:extLst>
            </p:cNvPr>
            <p:cNvSpPr txBox="1"/>
            <p:nvPr/>
          </p:nvSpPr>
          <p:spPr>
            <a:xfrm>
              <a:off x="3136741" y="2763370"/>
              <a:ext cx="6447098" cy="448056"/>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从党和国家事业发展大局出发进行思考，得出正确结论</a:t>
              </a:r>
            </a:p>
          </p:txBody>
        </p:sp>
      </p:grpSp>
    </p:spTree>
    <p:extLst>
      <p:ext uri="{BB962C8B-B14F-4D97-AF65-F5344CB8AC3E}">
        <p14:creationId val="162649773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750" id="7"/>
                                        <p:tgtEl>
                                          <p:spTgt spid="17"/>
                                        </p:tgtEl>
                                      </p:cBhvr>
                                    </p:animEffect>
                                  </p:childTnLst>
                                </p:cTn>
                              </p:par>
                            </p:childTnLst>
                          </p:cTn>
                        </p:par>
                        <p:par>
                          <p:cTn fill="hold" id="8" nodeType="afterGroup">
                            <p:stCondLst>
                              <p:cond delay="750"/>
                            </p:stCondLst>
                            <p:childTnLst>
                              <p:par>
                                <p:cTn fill="hold" id="9" nodeType="afterEffect" presetClass="entr" presetID="22" presetSubtype="8">
                                  <p:stCondLst>
                                    <p:cond delay="0"/>
                                  </p:stCondLst>
                                  <p:childTnLst>
                                    <p:set>
                                      <p:cBhvr>
                                        <p:cTn dur="1" fill="hold" id="10">
                                          <p:stCondLst>
                                            <p:cond delay="0"/>
                                          </p:stCondLst>
                                        </p:cTn>
                                        <p:tgtEl>
                                          <p:spTgt spid="18"/>
                                        </p:tgtEl>
                                        <p:attrNameLst>
                                          <p:attrName>style.visibility</p:attrName>
                                        </p:attrNameLst>
                                      </p:cBhvr>
                                      <p:to>
                                        <p:strVal val="visible"/>
                                      </p:to>
                                    </p:set>
                                    <p:animEffect filter="wipe(left)" transition="in">
                                      <p:cBhvr>
                                        <p:cTn dur="750" id="11"/>
                                        <p:tgtEl>
                                          <p:spTgt spid="18"/>
                                        </p:tgtEl>
                                      </p:cBhvr>
                                    </p:animEffect>
                                  </p:childTnLst>
                                </p:cTn>
                              </p:par>
                            </p:childTnLst>
                          </p:cTn>
                        </p:par>
                        <p:par>
                          <p:cTn fill="hold" id="12" nodeType="afterGroup">
                            <p:stCondLst>
                              <p:cond delay="1500"/>
                            </p:stCondLst>
                            <p:childTnLst>
                              <p:par>
                                <p:cTn fill="hold" grpId="0" id="13" nodeType="afterEffect" presetClass="entr" presetID="10"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500" id="15"/>
                                        <p:tgtEl>
                                          <p:spTgt spid="19"/>
                                        </p:tgtEl>
                                      </p:cBhvr>
                                    </p:animEffect>
                                  </p:childTnLst>
                                </p:cTn>
                              </p:par>
                            </p:childTnLst>
                          </p:cTn>
                        </p:par>
                        <p:par>
                          <p:cTn fill="hold" id="16" nodeType="afterGroup">
                            <p:stCondLst>
                              <p:cond delay="2000"/>
                            </p:stCondLst>
                            <p:childTnLst>
                              <p:par>
                                <p:cTn fill="hold" id="17" nodeType="afterEffect" presetClass="entr" presetID="12" presetSubtype="8">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750" id="19"/>
                                        <p:tgtEl>
                                          <p:spTgt spid="20"/>
                                        </p:tgtEl>
                                        <p:attrNameLst>
                                          <p:attrName>ppt_x</p:attrName>
                                        </p:attrNameLst>
                                      </p:cBhvr>
                                      <p:tavLst>
                                        <p:tav tm="0">
                                          <p:val>
                                            <p:strVal val="#ppt_x-#ppt_w*1.125000"/>
                                          </p:val>
                                        </p:tav>
                                        <p:tav tm="100000">
                                          <p:val>
                                            <p:strVal val="#ppt_x"/>
                                          </p:val>
                                        </p:tav>
                                      </p:tavLst>
                                    </p:anim>
                                    <p:animEffect filter="wipe(right)" transition="in">
                                      <p:cBhvr>
                                        <p:cTn dur="750" id="20"/>
                                        <p:tgtEl>
                                          <p:spTgt spid="20"/>
                                        </p:tgtEl>
                                      </p:cBhvr>
                                    </p:animEffect>
                                  </p:childTnLst>
                                </p:cTn>
                              </p:par>
                            </p:childTnLst>
                          </p:cTn>
                        </p:par>
                        <p:par>
                          <p:cTn fill="hold" id="21" nodeType="afterGroup">
                            <p:stCondLst>
                              <p:cond delay="2750"/>
                            </p:stCondLst>
                            <p:childTnLst>
                              <p:par>
                                <p:cTn fill="hold" id="22" nodeType="afterEffect" presetClass="entr" presetID="12" presetSubtype="8">
                                  <p:stCondLst>
                                    <p:cond delay="0"/>
                                  </p:stCondLst>
                                  <p:childTnLst>
                                    <p:set>
                                      <p:cBhvr>
                                        <p:cTn dur="1" fill="hold" id="23">
                                          <p:stCondLst>
                                            <p:cond delay="0"/>
                                          </p:stCondLst>
                                        </p:cTn>
                                        <p:tgtEl>
                                          <p:spTgt spid="24"/>
                                        </p:tgtEl>
                                        <p:attrNameLst>
                                          <p:attrName>style.visibility</p:attrName>
                                        </p:attrNameLst>
                                      </p:cBhvr>
                                      <p:to>
                                        <p:strVal val="visible"/>
                                      </p:to>
                                    </p:set>
                                    <p:anim calcmode="lin" valueType="num">
                                      <p:cBhvr additive="base">
                                        <p:cTn dur="750" id="24"/>
                                        <p:tgtEl>
                                          <p:spTgt spid="24"/>
                                        </p:tgtEl>
                                        <p:attrNameLst>
                                          <p:attrName>ppt_x</p:attrName>
                                        </p:attrNameLst>
                                      </p:cBhvr>
                                      <p:tavLst>
                                        <p:tav tm="0">
                                          <p:val>
                                            <p:strVal val="#ppt_x-#ppt_w*1.125000"/>
                                          </p:val>
                                        </p:tav>
                                        <p:tav tm="100000">
                                          <p:val>
                                            <p:strVal val="#ppt_x"/>
                                          </p:val>
                                        </p:tav>
                                      </p:tavLst>
                                    </p:anim>
                                    <p:animEffect filter="wipe(right)" transition="in">
                                      <p:cBhvr>
                                        <p:cTn dur="750" id="25"/>
                                        <p:tgtEl>
                                          <p:spTgt spid="24"/>
                                        </p:tgtEl>
                                      </p:cBhvr>
                                    </p:animEffect>
                                  </p:childTnLst>
                                </p:cTn>
                              </p:par>
                            </p:childTnLst>
                          </p:cTn>
                        </p:par>
                        <p:par>
                          <p:cTn fill="hold" id="26" nodeType="afterGroup">
                            <p:stCondLst>
                              <p:cond delay="3500"/>
                            </p:stCondLst>
                            <p:childTnLst>
                              <p:par>
                                <p:cTn fill="hold" id="27" nodeType="afterEffect" presetClass="entr" presetID="12" presetSubtype="8">
                                  <p:stCondLst>
                                    <p:cond delay="0"/>
                                  </p:stCondLst>
                                  <p:childTnLst>
                                    <p:set>
                                      <p:cBhvr>
                                        <p:cTn dur="1" fill="hold" id="28">
                                          <p:stCondLst>
                                            <p:cond delay="0"/>
                                          </p:stCondLst>
                                        </p:cTn>
                                        <p:tgtEl>
                                          <p:spTgt spid="28"/>
                                        </p:tgtEl>
                                        <p:attrNameLst>
                                          <p:attrName>style.visibility</p:attrName>
                                        </p:attrNameLst>
                                      </p:cBhvr>
                                      <p:to>
                                        <p:strVal val="visible"/>
                                      </p:to>
                                    </p:set>
                                    <p:anim calcmode="lin" valueType="num">
                                      <p:cBhvr additive="base">
                                        <p:cTn dur="750" id="29"/>
                                        <p:tgtEl>
                                          <p:spTgt spid="28"/>
                                        </p:tgtEl>
                                        <p:attrNameLst>
                                          <p:attrName>ppt_x</p:attrName>
                                        </p:attrNameLst>
                                      </p:cBhvr>
                                      <p:tavLst>
                                        <p:tav tm="0">
                                          <p:val>
                                            <p:strVal val="#ppt_x-#ppt_w*1.125000"/>
                                          </p:val>
                                        </p:tav>
                                        <p:tav tm="100000">
                                          <p:val>
                                            <p:strVal val="#ppt_x"/>
                                          </p:val>
                                        </p:tav>
                                      </p:tavLst>
                                    </p:anim>
                                    <p:animEffect filter="wipe(right)" transition="in">
                                      <p:cBhvr>
                                        <p:cTn dur="750" id="3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FFFFFF"/>
                </a:solidFill>
                <a:latin charset="-122" panose="02010600010101010101" pitchFamily="2" typeface="方正正大黑简体"/>
                <a:ea charset="-122" panose="02010600010101010101" pitchFamily="2" typeface="方正正大黑简体"/>
              </a:rPr>
              <a:t>中国特色社会主义</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a:extLst>
              <a:ext uri="{FF2B5EF4-FFF2-40B4-BE49-F238E27FC236}">
                <a16:creationId xmlns:a16="http://schemas.microsoft.com/office/drawing/2014/main" id="{62086367-D5CC-4821-80D0-738F6A793891}"/>
              </a:ext>
            </a:extLst>
          </p:cNvPr>
          <p:cNvGrpSpPr/>
          <p:nvPr/>
        </p:nvGrpSpPr>
        <p:grpSpPr>
          <a:xfrm>
            <a:off x="1054417" y="1054099"/>
            <a:ext cx="11137583" cy="1460818"/>
            <a:chOff x="536257" y="1320799"/>
            <a:chExt cx="11137583" cy="1460818"/>
          </a:xfrm>
        </p:grpSpPr>
        <p:sp>
          <p:nvSpPr>
            <p:cNvPr id="6" name="直角三角形 5">
              <a:extLst>
                <a:ext uri="{FF2B5EF4-FFF2-40B4-BE49-F238E27FC236}">
                  <a16:creationId xmlns:a16="http://schemas.microsoft.com/office/drawing/2014/main" id="{DB42466F-BFEC-4FC5-A99D-E3B5AA4482D0}"/>
                </a:ext>
              </a:extLst>
            </p:cNvPr>
            <p:cNvSpPr/>
            <p:nvPr/>
          </p:nvSpPr>
          <p:spPr>
            <a:xfrm flipH="1" rot="10800000">
              <a:off x="536257" y="1320799"/>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直角三角形 6">
              <a:extLst>
                <a:ext uri="{FF2B5EF4-FFF2-40B4-BE49-F238E27FC236}">
                  <a16:creationId xmlns:a16="http://schemas.microsoft.com/office/drawing/2014/main" id="{B8F72A19-8717-447E-AB6B-56C1D16472C0}"/>
                </a:ext>
              </a:extLst>
            </p:cNvPr>
            <p:cNvSpPr/>
            <p:nvPr/>
          </p:nvSpPr>
          <p:spPr>
            <a:xfrm rot="16200000">
              <a:off x="10406063" y="1513840"/>
              <a:ext cx="1267777" cy="126777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3487DB08-5E74-47EA-88EA-AFEE2DC4A8A3}"/>
                </a:ext>
              </a:extLst>
            </p:cNvPr>
            <p:cNvSpPr/>
            <p:nvPr/>
          </p:nvSpPr>
          <p:spPr>
            <a:xfrm>
              <a:off x="619760" y="1418987"/>
              <a:ext cx="10952480" cy="1222613"/>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a:extLst>
                <a:ext uri="{FF2B5EF4-FFF2-40B4-BE49-F238E27FC236}">
                  <a16:creationId xmlns:a16="http://schemas.microsoft.com/office/drawing/2014/main" id="{87CBB250-C059-45E3-BCE6-B8A95D87F4B2}"/>
                </a:ext>
              </a:extLst>
            </p:cNvPr>
            <p:cNvSpPr txBox="1"/>
            <p:nvPr/>
          </p:nvSpPr>
          <p:spPr>
            <a:xfrm>
              <a:off x="878840" y="1641565"/>
              <a:ext cx="10434320" cy="804672"/>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党的十八大以来，在新中国成立特别是改革开放以来我国发展取得的重大成就基础上，党和国家事业发生历史性变革，我国发展站到了新的历史起点上，中国特色社会主义进入了新的发展阶段</a:t>
              </a:r>
            </a:p>
          </p:txBody>
        </p:sp>
      </p:grpSp>
      <p:sp>
        <p:nvSpPr>
          <p:cNvPr id="10" name="椭圆 9">
            <a:extLst>
              <a:ext uri="{FF2B5EF4-FFF2-40B4-BE49-F238E27FC236}">
                <a16:creationId xmlns:a16="http://schemas.microsoft.com/office/drawing/2014/main" id="{6F38AC71-5449-4583-AE94-650AAAAB5E69}"/>
              </a:ext>
            </a:extLst>
          </p:cNvPr>
          <p:cNvSpPr/>
          <p:nvPr/>
        </p:nvSpPr>
        <p:spPr>
          <a:xfrm>
            <a:off x="1054417" y="3563620"/>
            <a:ext cx="2052320" cy="205232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tx1"/>
                </a:solidFill>
                <a:latin charset="-122" panose="020b0503020204020204" pitchFamily="34" typeface="微软雅黑"/>
                <a:ea charset="-122" panose="020b0503020204020204" pitchFamily="34" typeface="微软雅黑"/>
              </a:rPr>
              <a:t>三个意味</a:t>
            </a:r>
          </a:p>
        </p:txBody>
      </p:sp>
      <p:sp>
        <p:nvSpPr>
          <p:cNvPr id="11" name="左大括号 10">
            <a:extLst>
              <a:ext uri="{FF2B5EF4-FFF2-40B4-BE49-F238E27FC236}">
                <a16:creationId xmlns:a16="http://schemas.microsoft.com/office/drawing/2014/main" id="{5C6D07DF-4548-4268-A9D3-1A8D60265F53}"/>
              </a:ext>
            </a:extLst>
          </p:cNvPr>
          <p:cNvSpPr/>
          <p:nvPr/>
        </p:nvSpPr>
        <p:spPr>
          <a:xfrm>
            <a:off x="3518131" y="3125544"/>
            <a:ext cx="497840" cy="2928471"/>
          </a:xfrm>
          <a:prstGeom prst="leftBrace">
            <a:avLst/>
          </a:prstGeom>
          <a:ln>
            <a:solidFill>
              <a:srgbClr val="CB0828"/>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12" name="组合 11">
            <a:extLst>
              <a:ext uri="{FF2B5EF4-FFF2-40B4-BE49-F238E27FC236}">
                <a16:creationId xmlns:a16="http://schemas.microsoft.com/office/drawing/2014/main" id="{8286F97E-F0AA-4E7D-BA56-4ED564EABBCE}"/>
              </a:ext>
            </a:extLst>
          </p:cNvPr>
          <p:cNvGrpSpPr/>
          <p:nvPr/>
        </p:nvGrpSpPr>
        <p:grpSpPr>
          <a:xfrm>
            <a:off x="4297680" y="3257758"/>
            <a:ext cx="7693949" cy="599440"/>
            <a:chOff x="3779520" y="3527448"/>
            <a:chExt cx="7693949" cy="599440"/>
          </a:xfrm>
        </p:grpSpPr>
        <p:sp>
          <p:nvSpPr>
            <p:cNvPr id="13" name="椭圆 12">
              <a:extLst>
                <a:ext uri="{FF2B5EF4-FFF2-40B4-BE49-F238E27FC236}">
                  <a16:creationId xmlns:a16="http://schemas.microsoft.com/office/drawing/2014/main" id="{753801AD-897F-4D1B-8A7D-A8DA7739C62C}"/>
                </a:ext>
              </a:extLst>
            </p:cNvPr>
            <p:cNvSpPr/>
            <p:nvPr/>
          </p:nvSpPr>
          <p:spPr>
            <a:xfrm>
              <a:off x="3779520" y="3527448"/>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01</a:t>
              </a:r>
            </a:p>
          </p:txBody>
        </p:sp>
        <p:sp>
          <p:nvSpPr>
            <p:cNvPr id="14" name="文本框 13">
              <a:extLst>
                <a:ext uri="{FF2B5EF4-FFF2-40B4-BE49-F238E27FC236}">
                  <a16:creationId xmlns:a16="http://schemas.microsoft.com/office/drawing/2014/main" id="{080D3430-0708-47B2-9C2C-02D0C6B99930}"/>
                </a:ext>
              </a:extLst>
            </p:cNvPr>
            <p:cNvSpPr txBox="1"/>
            <p:nvPr/>
          </p:nvSpPr>
          <p:spPr>
            <a:xfrm>
              <a:off x="4378959" y="3636539"/>
              <a:ext cx="7094509" cy="408432"/>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sz="1600"/>
                <a:t>近代以来久经磨难的中华民族实现了从站起来、富起来到强起来的历史性飞跃</a:t>
              </a:r>
            </a:p>
          </p:txBody>
        </p:sp>
      </p:grpSp>
      <p:grpSp>
        <p:nvGrpSpPr>
          <p:cNvPr id="15" name="组合 14">
            <a:extLst>
              <a:ext uri="{FF2B5EF4-FFF2-40B4-BE49-F238E27FC236}">
                <a16:creationId xmlns:a16="http://schemas.microsoft.com/office/drawing/2014/main" id="{E9BE6D08-5870-4710-8E9E-F8CFF8C95821}"/>
              </a:ext>
            </a:extLst>
          </p:cNvPr>
          <p:cNvGrpSpPr/>
          <p:nvPr/>
        </p:nvGrpSpPr>
        <p:grpSpPr>
          <a:xfrm>
            <a:off x="4297680" y="4239106"/>
            <a:ext cx="7693948" cy="599440"/>
            <a:chOff x="3779520" y="4556759"/>
            <a:chExt cx="7693948" cy="599440"/>
          </a:xfrm>
        </p:grpSpPr>
        <p:sp>
          <p:nvSpPr>
            <p:cNvPr id="16" name="椭圆 15">
              <a:extLst>
                <a:ext uri="{FF2B5EF4-FFF2-40B4-BE49-F238E27FC236}">
                  <a16:creationId xmlns:a16="http://schemas.microsoft.com/office/drawing/2014/main" id="{1FF8E24D-645A-4C4E-8510-523BD19FA8B7}"/>
                </a:ext>
              </a:extLst>
            </p:cNvPr>
            <p:cNvSpPr/>
            <p:nvPr/>
          </p:nvSpPr>
          <p:spPr>
            <a:xfrm>
              <a:off x="3779520" y="4556759"/>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02</a:t>
              </a:r>
            </a:p>
          </p:txBody>
        </p:sp>
        <p:sp>
          <p:nvSpPr>
            <p:cNvPr id="17" name="文本框 16">
              <a:extLst>
                <a:ext uri="{FF2B5EF4-FFF2-40B4-BE49-F238E27FC236}">
                  <a16:creationId xmlns:a16="http://schemas.microsoft.com/office/drawing/2014/main" id="{7C57904B-796D-4C34-BA5B-AF6DE5A989F9}"/>
                </a:ext>
              </a:extLst>
            </p:cNvPr>
            <p:cNvSpPr txBox="1"/>
            <p:nvPr/>
          </p:nvSpPr>
          <p:spPr>
            <a:xfrm>
              <a:off x="4378959" y="4647800"/>
              <a:ext cx="7094509" cy="408432"/>
            </a:xfrm>
            <a:prstGeom prst="rect">
              <a:avLst/>
            </a:prstGeom>
            <a:noFill/>
          </p:spPr>
          <p:txBody>
            <a:bodyPr rtlCol="0" wrap="square">
              <a:spAutoFit/>
            </a:bodyPr>
            <a:lstStyle>
              <a:defPPr>
                <a:defRPr lang="zh-CN"/>
              </a:defPPr>
              <a:lvl1pPr>
                <a:lnSpc>
                  <a:spcPct val="130000"/>
                </a:lnSpc>
                <a:defRPr sz="1600">
                  <a:latin charset="-122" panose="020b0503020204020204" pitchFamily="34" typeface="微软雅黑"/>
                  <a:ea charset="-122" panose="020b0503020204020204" pitchFamily="34" typeface="微软雅黑"/>
                </a:defRPr>
              </a:lvl1pPr>
            </a:lstStyle>
            <a:p>
              <a:r>
                <a:rPr altLang="zh-CN" lang="zh-CN"/>
                <a:t>社会主义在中国焕发出强大生机活力并不断开辟发展新境界</a:t>
              </a:r>
            </a:p>
          </p:txBody>
        </p:sp>
      </p:grpSp>
      <p:grpSp>
        <p:nvGrpSpPr>
          <p:cNvPr id="18" name="组合 17">
            <a:extLst>
              <a:ext uri="{FF2B5EF4-FFF2-40B4-BE49-F238E27FC236}">
                <a16:creationId xmlns:a16="http://schemas.microsoft.com/office/drawing/2014/main" id="{A3194C44-7AF2-4FEE-955A-9B6308099BF8}"/>
              </a:ext>
            </a:extLst>
          </p:cNvPr>
          <p:cNvGrpSpPr/>
          <p:nvPr/>
        </p:nvGrpSpPr>
        <p:grpSpPr>
          <a:xfrm>
            <a:off x="4297680" y="5220455"/>
            <a:ext cx="7693949" cy="701346"/>
            <a:chOff x="3779520" y="5490145"/>
            <a:chExt cx="7693949" cy="701346"/>
          </a:xfrm>
        </p:grpSpPr>
        <p:sp>
          <p:nvSpPr>
            <p:cNvPr id="19" name="椭圆 18">
              <a:extLst>
                <a:ext uri="{FF2B5EF4-FFF2-40B4-BE49-F238E27FC236}">
                  <a16:creationId xmlns:a16="http://schemas.microsoft.com/office/drawing/2014/main" id="{9F830FDA-EE20-4BEE-A98A-9702C58550A0}"/>
                </a:ext>
              </a:extLst>
            </p:cNvPr>
            <p:cNvSpPr/>
            <p:nvPr/>
          </p:nvSpPr>
          <p:spPr>
            <a:xfrm>
              <a:off x="3779520" y="5541098"/>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03</a:t>
              </a:r>
            </a:p>
          </p:txBody>
        </p:sp>
        <p:sp>
          <p:nvSpPr>
            <p:cNvPr id="20" name="文本框 19">
              <a:extLst>
                <a:ext uri="{FF2B5EF4-FFF2-40B4-BE49-F238E27FC236}">
                  <a16:creationId xmlns:a16="http://schemas.microsoft.com/office/drawing/2014/main" id="{9B276366-41CF-4336-90D8-A6678E7D3A63}"/>
                </a:ext>
              </a:extLst>
            </p:cNvPr>
            <p:cNvSpPr txBox="1"/>
            <p:nvPr/>
          </p:nvSpPr>
          <p:spPr>
            <a:xfrm>
              <a:off x="4378959" y="5490145"/>
              <a:ext cx="7094509" cy="725424"/>
            </a:xfrm>
            <a:prstGeom prst="rect">
              <a:avLst/>
            </a:prstGeom>
            <a:noFill/>
          </p:spPr>
          <p:txBody>
            <a:bodyPr rtlCol="0" wrap="square">
              <a:spAutoFit/>
            </a:bodyPr>
            <a:lstStyle>
              <a:defPPr>
                <a:defRPr lang="zh-CN"/>
              </a:defPPr>
              <a:lvl1pPr>
                <a:lnSpc>
                  <a:spcPct val="130000"/>
                </a:lnSpc>
                <a:defRPr sz="1600">
                  <a:latin charset="-122" panose="020b0503020204020204" pitchFamily="34" typeface="微软雅黑"/>
                  <a:ea charset="-122" panose="020b0503020204020204" pitchFamily="34" typeface="微软雅黑"/>
                </a:defRPr>
              </a:lvl1pPr>
            </a:lstStyle>
            <a:p>
              <a:r>
                <a:rPr altLang="zh-CN" lang="zh-CN"/>
                <a:t>中国特色社会主义拓展了发展中国家走向现代化的途径，为解决人类问题贡献了中国智慧、提供了中国方案</a:t>
              </a:r>
            </a:p>
          </p:txBody>
        </p:sp>
      </p:grpSp>
    </p:spTree>
    <p:extLst>
      <p:ext uri="{BB962C8B-B14F-4D97-AF65-F5344CB8AC3E}">
        <p14:creationId val="391980691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fill="hold" id="7"/>
                                        <p:tgtEl>
                                          <p:spTgt spid="5"/>
                                        </p:tgtEl>
                                        <p:attrNameLst>
                                          <p:attrName>ppt_x</p:attrName>
                                        </p:attrNameLst>
                                      </p:cBhvr>
                                      <p:tavLst>
                                        <p:tav tm="0">
                                          <p:val>
                                            <p:strVal val="0-#ppt_w/2"/>
                                          </p:val>
                                        </p:tav>
                                        <p:tav tm="100000">
                                          <p:val>
                                            <p:strVal val="#ppt_x"/>
                                          </p:val>
                                        </p:tav>
                                      </p:tavLst>
                                    </p:anim>
                                    <p:anim calcmode="lin" valueType="num">
                                      <p:cBhvr additive="base">
                                        <p:cTn dur="75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0"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500" id="12"/>
                                        <p:tgtEl>
                                          <p:spTgt spid="10"/>
                                        </p:tgtEl>
                                      </p:cBhvr>
                                    </p:animEffect>
                                  </p:childTnLst>
                                </p:cTn>
                              </p:par>
                            </p:childTnLst>
                          </p:cTn>
                        </p:par>
                        <p:par>
                          <p:cTn fill="hold" id="13" nodeType="afterGroup">
                            <p:stCondLst>
                              <p:cond delay="1250"/>
                            </p:stCondLst>
                            <p:childTnLst>
                              <p:par>
                                <p:cTn fill="hold" grpId="0" id="14" nodeType="afterEffect" presetClass="entr" presetID="16" presetSubtype="42">
                                  <p:stCondLst>
                                    <p:cond delay="0"/>
                                  </p:stCondLst>
                                  <p:childTnLst>
                                    <p:set>
                                      <p:cBhvr>
                                        <p:cTn dur="1" fill="hold" id="15">
                                          <p:stCondLst>
                                            <p:cond delay="0"/>
                                          </p:stCondLst>
                                        </p:cTn>
                                        <p:tgtEl>
                                          <p:spTgt spid="11"/>
                                        </p:tgtEl>
                                        <p:attrNameLst>
                                          <p:attrName>style.visibility</p:attrName>
                                        </p:attrNameLst>
                                      </p:cBhvr>
                                      <p:to>
                                        <p:strVal val="visible"/>
                                      </p:to>
                                    </p:set>
                                    <p:animEffect filter="barn(outHorizontal)" transition="in">
                                      <p:cBhvr>
                                        <p:cTn dur="750" id="16"/>
                                        <p:tgtEl>
                                          <p:spTgt spid="11"/>
                                        </p:tgtEl>
                                      </p:cBhvr>
                                    </p:animEffect>
                                  </p:childTnLst>
                                </p:cTn>
                              </p:par>
                            </p:childTnLst>
                          </p:cTn>
                        </p:par>
                        <p:par>
                          <p:cTn fill="hold" id="17" nodeType="afterGroup">
                            <p:stCondLst>
                              <p:cond delay="2000"/>
                            </p:stCondLst>
                            <p:childTnLst>
                              <p:par>
                                <p:cTn fill="hold" id="18" nodeType="afterEffect" presetClass="entr" presetID="12" presetSubtype="8">
                                  <p:stCondLst>
                                    <p:cond delay="0"/>
                                  </p:stCondLst>
                                  <p:childTnLst>
                                    <p:set>
                                      <p:cBhvr>
                                        <p:cTn dur="1" fill="hold" id="19">
                                          <p:stCondLst>
                                            <p:cond delay="0"/>
                                          </p:stCondLst>
                                        </p:cTn>
                                        <p:tgtEl>
                                          <p:spTgt spid="12"/>
                                        </p:tgtEl>
                                        <p:attrNameLst>
                                          <p:attrName>style.visibility</p:attrName>
                                        </p:attrNameLst>
                                      </p:cBhvr>
                                      <p:to>
                                        <p:strVal val="visible"/>
                                      </p:to>
                                    </p:set>
                                    <p:anim calcmode="lin" valueType="num">
                                      <p:cBhvr additive="base">
                                        <p:cTn dur="750" id="20"/>
                                        <p:tgtEl>
                                          <p:spTgt spid="12"/>
                                        </p:tgtEl>
                                        <p:attrNameLst>
                                          <p:attrName>ppt_x</p:attrName>
                                        </p:attrNameLst>
                                      </p:cBhvr>
                                      <p:tavLst>
                                        <p:tav tm="0">
                                          <p:val>
                                            <p:strVal val="#ppt_x-#ppt_w*1.125000"/>
                                          </p:val>
                                        </p:tav>
                                        <p:tav tm="100000">
                                          <p:val>
                                            <p:strVal val="#ppt_x"/>
                                          </p:val>
                                        </p:tav>
                                      </p:tavLst>
                                    </p:anim>
                                    <p:animEffect filter="wipe(right)" transition="in">
                                      <p:cBhvr>
                                        <p:cTn dur="750" id="21"/>
                                        <p:tgtEl>
                                          <p:spTgt spid="12"/>
                                        </p:tgtEl>
                                      </p:cBhvr>
                                    </p:animEffect>
                                  </p:childTnLst>
                                </p:cTn>
                              </p:par>
                            </p:childTnLst>
                          </p:cTn>
                        </p:par>
                        <p:par>
                          <p:cTn fill="hold" id="22" nodeType="afterGroup">
                            <p:stCondLst>
                              <p:cond delay="2750"/>
                            </p:stCondLst>
                            <p:childTnLst>
                              <p:par>
                                <p:cTn fill="hold" id="23" nodeType="afterEffect" presetClass="entr" presetID="12" presetSubtype="8">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additive="base">
                                        <p:cTn dur="750" id="25"/>
                                        <p:tgtEl>
                                          <p:spTgt spid="15"/>
                                        </p:tgtEl>
                                        <p:attrNameLst>
                                          <p:attrName>ppt_x</p:attrName>
                                        </p:attrNameLst>
                                      </p:cBhvr>
                                      <p:tavLst>
                                        <p:tav tm="0">
                                          <p:val>
                                            <p:strVal val="#ppt_x-#ppt_w*1.125000"/>
                                          </p:val>
                                        </p:tav>
                                        <p:tav tm="100000">
                                          <p:val>
                                            <p:strVal val="#ppt_x"/>
                                          </p:val>
                                        </p:tav>
                                      </p:tavLst>
                                    </p:anim>
                                    <p:animEffect filter="wipe(right)" transition="in">
                                      <p:cBhvr>
                                        <p:cTn dur="750" id="26"/>
                                        <p:tgtEl>
                                          <p:spTgt spid="15"/>
                                        </p:tgtEl>
                                      </p:cBhvr>
                                    </p:animEffect>
                                  </p:childTnLst>
                                </p:cTn>
                              </p:par>
                            </p:childTnLst>
                          </p:cTn>
                        </p:par>
                        <p:par>
                          <p:cTn fill="hold" id="27" nodeType="afterGroup">
                            <p:stCondLst>
                              <p:cond delay="3500"/>
                            </p:stCondLst>
                            <p:childTnLst>
                              <p:par>
                                <p:cTn fill="hold" id="28" nodeType="afterEffect" presetClass="entr" presetID="12" presetSubtype="8">
                                  <p:stCondLst>
                                    <p:cond delay="0"/>
                                  </p:stCondLst>
                                  <p:childTnLst>
                                    <p:set>
                                      <p:cBhvr>
                                        <p:cTn dur="1" fill="hold" id="29">
                                          <p:stCondLst>
                                            <p:cond delay="0"/>
                                          </p:stCondLst>
                                        </p:cTn>
                                        <p:tgtEl>
                                          <p:spTgt spid="18"/>
                                        </p:tgtEl>
                                        <p:attrNameLst>
                                          <p:attrName>style.visibility</p:attrName>
                                        </p:attrNameLst>
                                      </p:cBhvr>
                                      <p:to>
                                        <p:strVal val="visible"/>
                                      </p:to>
                                    </p:set>
                                    <p:anim calcmode="lin" valueType="num">
                                      <p:cBhvr additive="base">
                                        <p:cTn dur="750" id="30"/>
                                        <p:tgtEl>
                                          <p:spTgt spid="18"/>
                                        </p:tgtEl>
                                        <p:attrNameLst>
                                          <p:attrName>ppt_x</p:attrName>
                                        </p:attrNameLst>
                                      </p:cBhvr>
                                      <p:tavLst>
                                        <p:tav tm="0">
                                          <p:val>
                                            <p:strVal val="#ppt_x-#ppt_w*1.125000"/>
                                          </p:val>
                                        </p:tav>
                                        <p:tav tm="100000">
                                          <p:val>
                                            <p:strVal val="#ppt_x"/>
                                          </p:val>
                                        </p:tav>
                                      </p:tavLst>
                                    </p:anim>
                                    <p:animEffect filter="wipe(right)" transition="in">
                                      <p:cBhvr>
                                        <p:cTn dur="750" id="3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FFFFFF"/>
                </a:solidFill>
                <a:latin charset="-122" panose="02010600010101010101" pitchFamily="2" typeface="方正正大黑简体"/>
                <a:ea charset="-122" panose="02010600010101010101" pitchFamily="2" typeface="方正正大黑简体"/>
              </a:rPr>
              <a:t>中国特色社会主义</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15A1C5F5-DD55-4481-AD85-13BD2F37FCC0}"/>
              </a:ext>
            </a:extLst>
          </p:cNvPr>
          <p:cNvSpPr/>
          <p:nvPr/>
        </p:nvSpPr>
        <p:spPr>
          <a:xfrm>
            <a:off x="1258940" y="2838691"/>
            <a:ext cx="5752617" cy="3472405"/>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a:extLst>
              <a:ext uri="{FF2B5EF4-FFF2-40B4-BE49-F238E27FC236}">
                <a16:creationId xmlns:a16="http://schemas.microsoft.com/office/drawing/2014/main" id="{5DFDA536-D520-4563-A36B-5A0B973EA083}"/>
              </a:ext>
            </a:extLst>
          </p:cNvPr>
          <p:cNvGrpSpPr/>
          <p:nvPr/>
        </p:nvGrpSpPr>
        <p:grpSpPr>
          <a:xfrm>
            <a:off x="1054417" y="1092199"/>
            <a:ext cx="11137583" cy="1460818"/>
            <a:chOff x="536257" y="1320799"/>
            <a:chExt cx="11137583" cy="1460818"/>
          </a:xfrm>
        </p:grpSpPr>
        <p:sp>
          <p:nvSpPr>
            <p:cNvPr id="6" name="直角三角形 5">
              <a:extLst>
                <a:ext uri="{FF2B5EF4-FFF2-40B4-BE49-F238E27FC236}">
                  <a16:creationId xmlns:a16="http://schemas.microsoft.com/office/drawing/2014/main" id="{E927D52F-9592-4795-B7DE-D24CC94ABA07}"/>
                </a:ext>
              </a:extLst>
            </p:cNvPr>
            <p:cNvSpPr/>
            <p:nvPr/>
          </p:nvSpPr>
          <p:spPr>
            <a:xfrm flipH="1" rot="10800000">
              <a:off x="536257" y="1320799"/>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直角三角形 6">
              <a:extLst>
                <a:ext uri="{FF2B5EF4-FFF2-40B4-BE49-F238E27FC236}">
                  <a16:creationId xmlns:a16="http://schemas.microsoft.com/office/drawing/2014/main" id="{C3CCBD48-5937-4505-908C-B996A23C28B9}"/>
                </a:ext>
              </a:extLst>
            </p:cNvPr>
            <p:cNvSpPr/>
            <p:nvPr/>
          </p:nvSpPr>
          <p:spPr>
            <a:xfrm rot="16200000">
              <a:off x="10406063" y="1513840"/>
              <a:ext cx="1267777" cy="126777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95039224-872B-4067-89CE-46AA648237C9}"/>
                </a:ext>
              </a:extLst>
            </p:cNvPr>
            <p:cNvSpPr/>
            <p:nvPr/>
          </p:nvSpPr>
          <p:spPr>
            <a:xfrm>
              <a:off x="619760" y="1418987"/>
              <a:ext cx="10952480" cy="1222613"/>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a:extLst>
                <a:ext uri="{FF2B5EF4-FFF2-40B4-BE49-F238E27FC236}">
                  <a16:creationId xmlns:a16="http://schemas.microsoft.com/office/drawing/2014/main" id="{65F36635-481A-41D8-9F5E-41F6E8BD6C45}"/>
                </a:ext>
              </a:extLst>
            </p:cNvPr>
            <p:cNvSpPr txBox="1"/>
            <p:nvPr/>
          </p:nvSpPr>
          <p:spPr>
            <a:xfrm>
              <a:off x="878840" y="1641565"/>
              <a:ext cx="10434320" cy="804672"/>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在新的时代条件下，我们要进行伟大斗争、建设伟大工程、推进伟大事业、实现伟大梦想，仍然需要保持和发扬马克思主义政党与时俱进的理论品格，勇于推进实践基础上的理论创新</a:t>
              </a:r>
            </a:p>
          </p:txBody>
        </p:sp>
      </p:grpSp>
      <p:sp>
        <p:nvSpPr>
          <p:cNvPr id="10" name="矩形 9">
            <a:extLst>
              <a:ext uri="{FF2B5EF4-FFF2-40B4-BE49-F238E27FC236}">
                <a16:creationId xmlns:a16="http://schemas.microsoft.com/office/drawing/2014/main" id="{03E1221F-D54F-44BA-A1FF-94EE5E23128E}"/>
              </a:ext>
            </a:extLst>
          </p:cNvPr>
          <p:cNvSpPr/>
          <p:nvPr/>
        </p:nvSpPr>
        <p:spPr>
          <a:xfrm>
            <a:off x="1600392" y="3070184"/>
            <a:ext cx="5069712" cy="3009418"/>
          </a:xfrm>
          <a:prstGeom prst="rect">
            <a:avLst/>
          </a:prstGeom>
          <a:solidFill>
            <a:schemeClr val="bg1"/>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09CEDAD7-39DB-4D6A-8DFD-41348EE87227}"/>
              </a:ext>
            </a:extLst>
          </p:cNvPr>
          <p:cNvSpPr txBox="1"/>
          <p:nvPr/>
        </p:nvSpPr>
        <p:spPr>
          <a:xfrm>
            <a:off x="1739237" y="3448431"/>
            <a:ext cx="4792023" cy="2231136"/>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我们要在迅速变化的时代中赢得主动，要在新的伟大斗争中赢得胜利，就要在坚持马克思主义基本原理的基础上，以更宽广的视野、更长远的眼光来思考和把握国家未来发展面临的一系列重大战略问题，在理论上不断拓展新视野作出新概括</a:t>
            </a:r>
          </a:p>
        </p:txBody>
      </p:sp>
      <p:grpSp>
        <p:nvGrpSpPr>
          <p:cNvPr id="12" name="组合 11">
            <a:extLst>
              <a:ext uri="{FF2B5EF4-FFF2-40B4-BE49-F238E27FC236}">
                <a16:creationId xmlns:a16="http://schemas.microsoft.com/office/drawing/2014/main" id="{2A9D01E0-35DF-4EE3-A9E4-E9E2786427CD}"/>
              </a:ext>
            </a:extLst>
          </p:cNvPr>
          <p:cNvGrpSpPr/>
          <p:nvPr/>
        </p:nvGrpSpPr>
        <p:grpSpPr>
          <a:xfrm>
            <a:off x="7312499" y="3527914"/>
            <a:ext cx="4325781" cy="369332"/>
            <a:chOff x="6794339" y="3575247"/>
            <a:chExt cx="4325781" cy="369332"/>
          </a:xfrm>
        </p:grpSpPr>
        <p:sp>
          <p:nvSpPr>
            <p:cNvPr id="13" name="椭圆 12">
              <a:extLst>
                <a:ext uri="{FF2B5EF4-FFF2-40B4-BE49-F238E27FC236}">
                  <a16:creationId xmlns:a16="http://schemas.microsoft.com/office/drawing/2014/main" id="{DAA2D9A3-855E-4016-8C9E-9B81105FF873}"/>
                </a:ext>
              </a:extLst>
            </p:cNvPr>
            <p:cNvSpPr/>
            <p:nvPr/>
          </p:nvSpPr>
          <p:spPr>
            <a:xfrm>
              <a:off x="6794339" y="3677031"/>
              <a:ext cx="165764" cy="165764"/>
            </a:xfrm>
            <a:prstGeom prst="ellips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a:extLst>
                <a:ext uri="{FF2B5EF4-FFF2-40B4-BE49-F238E27FC236}">
                  <a16:creationId xmlns:a16="http://schemas.microsoft.com/office/drawing/2014/main" id="{E2F1B4A3-AB02-479C-B513-16BDD08D4873}"/>
                </a:ext>
              </a:extLst>
            </p:cNvPr>
            <p:cNvSpPr txBox="1"/>
            <p:nvPr/>
          </p:nvSpPr>
          <p:spPr>
            <a:xfrm>
              <a:off x="6983263" y="3575246"/>
              <a:ext cx="4136856" cy="365760"/>
            </a:xfrm>
            <a:prstGeom prst="rect">
              <a:avLst/>
            </a:prstGeom>
            <a:noFill/>
          </p:spPr>
          <p:txBody>
            <a:bodyPr rtlCol="0" wrap="square">
              <a:spAutoFit/>
            </a:bodyPr>
            <a:lstStyle/>
            <a:p>
              <a:r>
                <a:rPr altLang="zh-CN" lang="zh-CN" spc="300">
                  <a:latin charset="-122" panose="020b0503020204020204" pitchFamily="34" typeface="微软雅黑"/>
                  <a:ea charset="-122" panose="020b0503020204020204" pitchFamily="34" typeface="微软雅黑"/>
                </a:rPr>
                <a:t>强调理论必须同实践相统一</a:t>
              </a:r>
            </a:p>
          </p:txBody>
        </p:sp>
      </p:grpSp>
      <p:grpSp>
        <p:nvGrpSpPr>
          <p:cNvPr id="15" name="组合 14">
            <a:extLst>
              <a:ext uri="{FF2B5EF4-FFF2-40B4-BE49-F238E27FC236}">
                <a16:creationId xmlns:a16="http://schemas.microsoft.com/office/drawing/2014/main" id="{CBAD68FF-2161-4B60-B112-C53F0E72D9CE}"/>
              </a:ext>
            </a:extLst>
          </p:cNvPr>
          <p:cNvGrpSpPr/>
          <p:nvPr/>
        </p:nvGrpSpPr>
        <p:grpSpPr>
          <a:xfrm>
            <a:off x="7312499" y="4390228"/>
            <a:ext cx="4325781" cy="369332"/>
            <a:chOff x="6794339" y="3575247"/>
            <a:chExt cx="4325781" cy="369332"/>
          </a:xfrm>
        </p:grpSpPr>
        <p:sp>
          <p:nvSpPr>
            <p:cNvPr id="16" name="椭圆 15">
              <a:extLst>
                <a:ext uri="{FF2B5EF4-FFF2-40B4-BE49-F238E27FC236}">
                  <a16:creationId xmlns:a16="http://schemas.microsoft.com/office/drawing/2014/main" id="{FA3ACFD9-8A85-4282-BDE8-9D466F3FBBF4}"/>
                </a:ext>
              </a:extLst>
            </p:cNvPr>
            <p:cNvSpPr/>
            <p:nvPr/>
          </p:nvSpPr>
          <p:spPr>
            <a:xfrm>
              <a:off x="6794339" y="3677031"/>
              <a:ext cx="165764" cy="165764"/>
            </a:xfrm>
            <a:prstGeom prst="ellips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A1DBCD23-9395-4E0D-A36D-57CF4ECC9B5E}"/>
                </a:ext>
              </a:extLst>
            </p:cNvPr>
            <p:cNvSpPr txBox="1"/>
            <p:nvPr/>
          </p:nvSpPr>
          <p:spPr>
            <a:xfrm>
              <a:off x="6983263" y="3575246"/>
              <a:ext cx="4136856" cy="365760"/>
            </a:xfrm>
            <a:prstGeom prst="rect">
              <a:avLst/>
            </a:prstGeom>
            <a:noFill/>
          </p:spPr>
          <p:txBody>
            <a:bodyPr rtlCol="0" wrap="square">
              <a:spAutoFit/>
            </a:bodyPr>
            <a:lstStyle>
              <a:defPPr>
                <a:defRPr lang="zh-CN"/>
              </a:defPPr>
              <a:lvl1pPr>
                <a:defRPr spc="300">
                  <a:latin charset="-122" panose="020b0503020204020204" pitchFamily="34" typeface="微软雅黑"/>
                  <a:ea charset="-122" panose="020b0503020204020204" pitchFamily="34" typeface="微软雅黑"/>
                </a:defRPr>
              </a:lvl1pPr>
            </a:lstStyle>
            <a:p>
              <a:r>
                <a:rPr altLang="zh-CN" lang="zh-CN"/>
                <a:t>增强理论自信和战略定力</a:t>
              </a:r>
            </a:p>
          </p:txBody>
        </p:sp>
      </p:grpSp>
      <p:grpSp>
        <p:nvGrpSpPr>
          <p:cNvPr id="18" name="组合 17">
            <a:extLst>
              <a:ext uri="{FF2B5EF4-FFF2-40B4-BE49-F238E27FC236}">
                <a16:creationId xmlns:a16="http://schemas.microsoft.com/office/drawing/2014/main" id="{85CE9E0C-27A7-415B-81F2-46890B92D9BC}"/>
              </a:ext>
            </a:extLst>
          </p:cNvPr>
          <p:cNvGrpSpPr/>
          <p:nvPr/>
        </p:nvGrpSpPr>
        <p:grpSpPr>
          <a:xfrm>
            <a:off x="7312499" y="5252541"/>
            <a:ext cx="4518821" cy="369332"/>
            <a:chOff x="6794339" y="3575247"/>
            <a:chExt cx="4518821" cy="369332"/>
          </a:xfrm>
        </p:grpSpPr>
        <p:sp>
          <p:nvSpPr>
            <p:cNvPr id="19" name="椭圆 18">
              <a:extLst>
                <a:ext uri="{FF2B5EF4-FFF2-40B4-BE49-F238E27FC236}">
                  <a16:creationId xmlns:a16="http://schemas.microsoft.com/office/drawing/2014/main" id="{0513A2CE-32F5-43C5-A64C-E16E56BF01F0}"/>
                </a:ext>
              </a:extLst>
            </p:cNvPr>
            <p:cNvSpPr/>
            <p:nvPr/>
          </p:nvSpPr>
          <p:spPr>
            <a:xfrm>
              <a:off x="6794339" y="3677031"/>
              <a:ext cx="165764" cy="165764"/>
            </a:xfrm>
            <a:prstGeom prst="ellips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a:extLst>
                <a:ext uri="{FF2B5EF4-FFF2-40B4-BE49-F238E27FC236}">
                  <a16:creationId xmlns:a16="http://schemas.microsoft.com/office/drawing/2014/main" id="{0E026A72-9E82-40C6-8A10-A3A5BE0746FA}"/>
                </a:ext>
              </a:extLst>
            </p:cNvPr>
            <p:cNvSpPr txBox="1"/>
            <p:nvPr/>
          </p:nvSpPr>
          <p:spPr>
            <a:xfrm>
              <a:off x="6983264" y="3575247"/>
              <a:ext cx="4329896" cy="365760"/>
            </a:xfrm>
            <a:prstGeom prst="rect">
              <a:avLst/>
            </a:prstGeom>
            <a:noFill/>
          </p:spPr>
          <p:txBody>
            <a:bodyPr rtlCol="0" wrap="square">
              <a:spAutoFit/>
            </a:bodyPr>
            <a:lstStyle>
              <a:defPPr>
                <a:defRPr lang="zh-CN"/>
              </a:defPPr>
              <a:lvl1pPr>
                <a:defRPr spc="300">
                  <a:latin charset="-122" panose="020b0503020204020204" pitchFamily="34" typeface="微软雅黑"/>
                  <a:ea charset="-122" panose="020b0503020204020204" pitchFamily="34" typeface="微软雅黑"/>
                </a:defRPr>
              </a:lvl1pPr>
            </a:lstStyle>
            <a:p>
              <a:r>
                <a:rPr altLang="zh-CN" lang="zh-CN"/>
                <a:t>时代是思想之母，实践是理论之源</a:t>
              </a:r>
            </a:p>
          </p:txBody>
        </p:sp>
      </p:grpSp>
    </p:spTree>
    <p:extLst>
      <p:ext uri="{BB962C8B-B14F-4D97-AF65-F5344CB8AC3E}">
        <p14:creationId val="209344167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fill="hold" id="7"/>
                                        <p:tgtEl>
                                          <p:spTgt spid="5"/>
                                        </p:tgtEl>
                                        <p:attrNameLst>
                                          <p:attrName>ppt_x</p:attrName>
                                        </p:attrNameLst>
                                      </p:cBhvr>
                                      <p:tavLst>
                                        <p:tav tm="0">
                                          <p:val>
                                            <p:strVal val="0-#ppt_w/2"/>
                                          </p:val>
                                        </p:tav>
                                        <p:tav tm="100000">
                                          <p:val>
                                            <p:strVal val="#ppt_x"/>
                                          </p:val>
                                        </p:tav>
                                      </p:tavLst>
                                    </p:anim>
                                    <p:anim calcmode="lin" valueType="num">
                                      <p:cBhvr additive="base">
                                        <p:cTn dur="75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childTnLst>
                          </p:cTn>
                        </p:par>
                        <p:par>
                          <p:cTn fill="hold" id="15" nodeType="afterGroup">
                            <p:stCondLst>
                              <p:cond delay="1250"/>
                            </p:stCondLst>
                            <p:childTnLst>
                              <p:par>
                                <p:cTn fill="hold" grpId="0" id="16" nodeType="afterEffect" presetClass="entr" presetID="10" presetSubtype="0">
                                  <p:stCondLst>
                                    <p:cond delay="0"/>
                                  </p:stCondLst>
                                  <p:childTnLst>
                                    <p:set>
                                      <p:cBhvr>
                                        <p:cTn dur="1" fill="hold" id="17">
                                          <p:stCondLst>
                                            <p:cond delay="0"/>
                                          </p:stCondLst>
                                        </p:cTn>
                                        <p:tgtEl>
                                          <p:spTgt spid="10"/>
                                        </p:tgtEl>
                                        <p:attrNameLst>
                                          <p:attrName>style.visibility</p:attrName>
                                        </p:attrNameLst>
                                      </p:cBhvr>
                                      <p:to>
                                        <p:strVal val="visible"/>
                                      </p:to>
                                    </p:set>
                                    <p:animEffect filter="fade" transition="in">
                                      <p:cBhvr>
                                        <p:cTn dur="500" id="18"/>
                                        <p:tgtEl>
                                          <p:spTgt spid="10"/>
                                        </p:tgtEl>
                                      </p:cBhvr>
                                    </p:animEffect>
                                  </p:childTnLst>
                                </p:cTn>
                              </p:par>
                            </p:childTnLst>
                          </p:cTn>
                        </p:par>
                        <p:par>
                          <p:cTn fill="hold" id="19" nodeType="afterGroup">
                            <p:stCondLst>
                              <p:cond delay="1750"/>
                            </p:stCondLst>
                            <p:childTnLst>
                              <p:par>
                                <p:cTn fill="hold" grpId="0" id="20" nodeType="afterEffect" presetClass="entr" presetID="10" presetSubtype="0">
                                  <p:stCondLst>
                                    <p:cond delay="0"/>
                                  </p:stCondLst>
                                  <p:childTnLst>
                                    <p:set>
                                      <p:cBhvr>
                                        <p:cTn dur="1" fill="hold" id="21">
                                          <p:stCondLst>
                                            <p:cond delay="0"/>
                                          </p:stCondLst>
                                        </p:cTn>
                                        <p:tgtEl>
                                          <p:spTgt spid="11"/>
                                        </p:tgtEl>
                                        <p:attrNameLst>
                                          <p:attrName>style.visibility</p:attrName>
                                        </p:attrNameLst>
                                      </p:cBhvr>
                                      <p:to>
                                        <p:strVal val="visible"/>
                                      </p:to>
                                    </p:set>
                                    <p:animEffect filter="fade" transition="in">
                                      <p:cBhvr>
                                        <p:cTn dur="1000" id="22"/>
                                        <p:tgtEl>
                                          <p:spTgt spid="11"/>
                                        </p:tgtEl>
                                      </p:cBhvr>
                                    </p:animEffect>
                                  </p:childTnLst>
                                </p:cTn>
                              </p:par>
                            </p:childTnLst>
                          </p:cTn>
                        </p:par>
                        <p:par>
                          <p:cTn fill="hold" id="23" nodeType="afterGroup">
                            <p:stCondLst>
                              <p:cond delay="2750"/>
                            </p:stCondLst>
                            <p:childTnLst>
                              <p:par>
                                <p:cTn fill="hold" id="24" nodeType="afterEffect" presetClass="entr" presetID="12" presetSubtype="8">
                                  <p:stCondLst>
                                    <p:cond delay="0"/>
                                  </p:stCondLst>
                                  <p:childTnLst>
                                    <p:set>
                                      <p:cBhvr>
                                        <p:cTn dur="1" fill="hold" id="25">
                                          <p:stCondLst>
                                            <p:cond delay="0"/>
                                          </p:stCondLst>
                                        </p:cTn>
                                        <p:tgtEl>
                                          <p:spTgt spid="12"/>
                                        </p:tgtEl>
                                        <p:attrNameLst>
                                          <p:attrName>style.visibility</p:attrName>
                                        </p:attrNameLst>
                                      </p:cBhvr>
                                      <p:to>
                                        <p:strVal val="visible"/>
                                      </p:to>
                                    </p:set>
                                    <p:anim calcmode="lin" valueType="num">
                                      <p:cBhvr additive="base">
                                        <p:cTn dur="750" id="26"/>
                                        <p:tgtEl>
                                          <p:spTgt spid="12"/>
                                        </p:tgtEl>
                                        <p:attrNameLst>
                                          <p:attrName>ppt_x</p:attrName>
                                        </p:attrNameLst>
                                      </p:cBhvr>
                                      <p:tavLst>
                                        <p:tav tm="0">
                                          <p:val>
                                            <p:strVal val="#ppt_x-#ppt_w*1.125000"/>
                                          </p:val>
                                        </p:tav>
                                        <p:tav tm="100000">
                                          <p:val>
                                            <p:strVal val="#ppt_x"/>
                                          </p:val>
                                        </p:tav>
                                      </p:tavLst>
                                    </p:anim>
                                    <p:animEffect filter="wipe(right)" transition="in">
                                      <p:cBhvr>
                                        <p:cTn dur="750" id="27"/>
                                        <p:tgtEl>
                                          <p:spTgt spid="12"/>
                                        </p:tgtEl>
                                      </p:cBhvr>
                                    </p:animEffect>
                                  </p:childTnLst>
                                </p:cTn>
                              </p:par>
                            </p:childTnLst>
                          </p:cTn>
                        </p:par>
                        <p:par>
                          <p:cTn fill="hold" id="28" nodeType="afterGroup">
                            <p:stCondLst>
                              <p:cond delay="3500"/>
                            </p:stCondLst>
                            <p:childTnLst>
                              <p:par>
                                <p:cTn fill="hold" id="29" nodeType="afterEffect" presetClass="entr" presetID="12" presetSubtype="8">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750" id="31"/>
                                        <p:tgtEl>
                                          <p:spTgt spid="15"/>
                                        </p:tgtEl>
                                        <p:attrNameLst>
                                          <p:attrName>ppt_x</p:attrName>
                                        </p:attrNameLst>
                                      </p:cBhvr>
                                      <p:tavLst>
                                        <p:tav tm="0">
                                          <p:val>
                                            <p:strVal val="#ppt_x-#ppt_w*1.125000"/>
                                          </p:val>
                                        </p:tav>
                                        <p:tav tm="100000">
                                          <p:val>
                                            <p:strVal val="#ppt_x"/>
                                          </p:val>
                                        </p:tav>
                                      </p:tavLst>
                                    </p:anim>
                                    <p:animEffect filter="wipe(right)" transition="in">
                                      <p:cBhvr>
                                        <p:cTn dur="750" id="32"/>
                                        <p:tgtEl>
                                          <p:spTgt spid="15"/>
                                        </p:tgtEl>
                                      </p:cBhvr>
                                    </p:animEffect>
                                  </p:childTnLst>
                                </p:cTn>
                              </p:par>
                            </p:childTnLst>
                          </p:cTn>
                        </p:par>
                        <p:par>
                          <p:cTn fill="hold" id="33" nodeType="afterGroup">
                            <p:stCondLst>
                              <p:cond delay="4250"/>
                            </p:stCondLst>
                            <p:childTnLst>
                              <p:par>
                                <p:cTn fill="hold" id="34" nodeType="afterEffect" presetClass="entr" presetID="12" presetSubtype="8">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additive="base">
                                        <p:cTn dur="750" id="36"/>
                                        <p:tgtEl>
                                          <p:spTgt spid="18"/>
                                        </p:tgtEl>
                                        <p:attrNameLst>
                                          <p:attrName>ppt_x</p:attrName>
                                        </p:attrNameLst>
                                      </p:cBhvr>
                                      <p:tavLst>
                                        <p:tav tm="0">
                                          <p:val>
                                            <p:strVal val="#ppt_x-#ppt_w*1.125000"/>
                                          </p:val>
                                        </p:tav>
                                        <p:tav tm="100000">
                                          <p:val>
                                            <p:strVal val="#ppt_x"/>
                                          </p:val>
                                        </p:tav>
                                      </p:tavLst>
                                    </p:anim>
                                    <p:animEffect filter="wipe(right)" transition="in">
                                      <p:cBhvr>
                                        <p:cTn dur="750" id="37"/>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0"/>
      <p:bldP grpId="0" spid="1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FFFFFF"/>
                </a:solidFill>
                <a:latin charset="-122" panose="02010600010101010101" pitchFamily="2" typeface="方正正大黑简体"/>
                <a:ea charset="-122" panose="02010600010101010101" pitchFamily="2" typeface="方正正大黑简体"/>
              </a:rPr>
              <a:t>全面建成小康社会</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0EE400C5-0670-4C42-B64C-121D0ED98A49}"/>
              </a:ext>
            </a:extLst>
          </p:cNvPr>
          <p:cNvGrpSpPr/>
          <p:nvPr/>
        </p:nvGrpSpPr>
        <p:grpSpPr>
          <a:xfrm>
            <a:off x="1052194" y="1130299"/>
            <a:ext cx="11139806" cy="1818641"/>
            <a:chOff x="536257" y="1320799"/>
            <a:chExt cx="11139806" cy="1818641"/>
          </a:xfrm>
        </p:grpSpPr>
        <p:sp>
          <p:nvSpPr>
            <p:cNvPr id="5" name="直角三角形 4">
              <a:extLst>
                <a:ext uri="{FF2B5EF4-FFF2-40B4-BE49-F238E27FC236}">
                  <a16:creationId xmlns:a16="http://schemas.microsoft.com/office/drawing/2014/main" id="{3BE24CE8-944F-4185-A6BF-498DC3E2BC7A}"/>
                </a:ext>
              </a:extLst>
            </p:cNvPr>
            <p:cNvSpPr/>
            <p:nvPr/>
          </p:nvSpPr>
          <p:spPr>
            <a:xfrm flipH="1" rot="10800000">
              <a:off x="536257" y="1320799"/>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a:extLst>
                <a:ext uri="{FF2B5EF4-FFF2-40B4-BE49-F238E27FC236}">
                  <a16:creationId xmlns:a16="http://schemas.microsoft.com/office/drawing/2014/main" id="{A87FF038-630F-44EE-B789-9E09D3653573}"/>
                </a:ext>
              </a:extLst>
            </p:cNvPr>
            <p:cNvSpPr/>
            <p:nvPr/>
          </p:nvSpPr>
          <p:spPr>
            <a:xfrm rot="16200000">
              <a:off x="10172383" y="1635760"/>
              <a:ext cx="1503680" cy="150368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a:extLst>
                <a:ext uri="{FF2B5EF4-FFF2-40B4-BE49-F238E27FC236}">
                  <a16:creationId xmlns:a16="http://schemas.microsoft.com/office/drawing/2014/main" id="{D9D74781-0592-468D-9FEF-090AC190E354}"/>
                </a:ext>
              </a:extLst>
            </p:cNvPr>
            <p:cNvSpPr/>
            <p:nvPr/>
          </p:nvSpPr>
          <p:spPr>
            <a:xfrm>
              <a:off x="619760" y="1418987"/>
              <a:ext cx="10952480" cy="1612922"/>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a:extLst>
                <a:ext uri="{FF2B5EF4-FFF2-40B4-BE49-F238E27FC236}">
                  <a16:creationId xmlns:a16="http://schemas.microsoft.com/office/drawing/2014/main" id="{4AF9E5FB-88D1-4DB1-B0B0-7433163BC44D}"/>
                </a:ext>
              </a:extLst>
            </p:cNvPr>
            <p:cNvSpPr txBox="1"/>
            <p:nvPr/>
          </p:nvSpPr>
          <p:spPr>
            <a:xfrm>
              <a:off x="878840" y="1639134"/>
              <a:ext cx="10434320" cy="1161288"/>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习近平指出，到2020年全面建成小康社会，实现第一个百年奋斗目标，是我们党向人民、向历史作出的庄严承诺。我们要按照党的十六大、十七大、十八大提出的全面建成小康社会各项要求，突出抓重点、补短板、强弱项</a:t>
              </a:r>
            </a:p>
          </p:txBody>
        </p:sp>
      </p:grpSp>
      <p:grpSp>
        <p:nvGrpSpPr>
          <p:cNvPr id="9" name="组合 8">
            <a:extLst>
              <a:ext uri="{FF2B5EF4-FFF2-40B4-BE49-F238E27FC236}">
                <a16:creationId xmlns:a16="http://schemas.microsoft.com/office/drawing/2014/main" id="{C8EAC454-2D9E-4130-80AB-3129643FA3A6}"/>
              </a:ext>
            </a:extLst>
          </p:cNvPr>
          <p:cNvGrpSpPr/>
          <p:nvPr/>
        </p:nvGrpSpPr>
        <p:grpSpPr>
          <a:xfrm>
            <a:off x="1052194" y="3500208"/>
            <a:ext cx="2052320" cy="2377128"/>
            <a:chOff x="536257" y="3690708"/>
            <a:chExt cx="2052320" cy="2377128"/>
          </a:xfrm>
        </p:grpSpPr>
        <p:sp>
          <p:nvSpPr>
            <p:cNvPr id="10" name="椭圆 9">
              <a:extLst>
                <a:ext uri="{FF2B5EF4-FFF2-40B4-BE49-F238E27FC236}">
                  <a16:creationId xmlns:a16="http://schemas.microsoft.com/office/drawing/2014/main" id="{76C5DFEB-E692-4049-9EA4-21BEB94291C0}"/>
                </a:ext>
              </a:extLst>
            </p:cNvPr>
            <p:cNvSpPr/>
            <p:nvPr/>
          </p:nvSpPr>
          <p:spPr>
            <a:xfrm>
              <a:off x="536257" y="4015516"/>
              <a:ext cx="2052320" cy="205232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zh-CN">
                  <a:solidFill>
                    <a:schemeClr val="tx1"/>
                  </a:solidFill>
                  <a:latin charset="-122" panose="020b0503020204020204" pitchFamily="34" typeface="微软雅黑"/>
                  <a:ea charset="-122" panose="020b0503020204020204" pitchFamily="34" typeface="微软雅黑"/>
                </a:rPr>
                <a:t>重大风险</a:t>
              </a:r>
            </a:p>
          </p:txBody>
        </p:sp>
        <p:sp>
          <p:nvSpPr>
            <p:cNvPr id="11" name="椭圆 10">
              <a:extLst>
                <a:ext uri="{FF2B5EF4-FFF2-40B4-BE49-F238E27FC236}">
                  <a16:creationId xmlns:a16="http://schemas.microsoft.com/office/drawing/2014/main" id="{00C4293D-27FC-4B2B-B115-534F6EE60434}"/>
                </a:ext>
              </a:extLst>
            </p:cNvPr>
            <p:cNvSpPr/>
            <p:nvPr/>
          </p:nvSpPr>
          <p:spPr>
            <a:xfrm>
              <a:off x="843905" y="3690708"/>
              <a:ext cx="649615" cy="649615"/>
            </a:xfrm>
            <a:prstGeom prst="ellipse">
              <a:avLst/>
            </a:prstGeom>
            <a:solidFill>
              <a:schemeClr val="bg1"/>
            </a:solidFill>
            <a:ln>
              <a:noFill/>
            </a:ln>
            <a:effectLst>
              <a:outerShdw algn="ctr" blurRad="63500" rotWithShape="0" sx="101000" sy="101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50">
                  <a:solidFill>
                    <a:schemeClr val="tx1"/>
                  </a:solidFill>
                  <a:latin charset="-122" panose="020b0503020204020204" pitchFamily="34" typeface="微软雅黑"/>
                  <a:ea charset="-122" panose="020b0503020204020204" pitchFamily="34" typeface="微软雅黑"/>
                </a:rPr>
                <a:t>攻坚</a:t>
              </a:r>
            </a:p>
          </p:txBody>
        </p:sp>
      </p:grpSp>
      <p:grpSp>
        <p:nvGrpSpPr>
          <p:cNvPr id="12" name="组合 11">
            <a:extLst>
              <a:ext uri="{FF2B5EF4-FFF2-40B4-BE49-F238E27FC236}">
                <a16:creationId xmlns:a16="http://schemas.microsoft.com/office/drawing/2014/main" id="{DA82F806-F51C-4FA4-9CF3-8369951F9090}"/>
              </a:ext>
            </a:extLst>
          </p:cNvPr>
          <p:cNvGrpSpPr/>
          <p:nvPr/>
        </p:nvGrpSpPr>
        <p:grpSpPr>
          <a:xfrm>
            <a:off x="4077047" y="3500208"/>
            <a:ext cx="2052320" cy="2377128"/>
            <a:chOff x="3561110" y="3690708"/>
            <a:chExt cx="2052320" cy="2377128"/>
          </a:xfrm>
        </p:grpSpPr>
        <p:sp>
          <p:nvSpPr>
            <p:cNvPr id="13" name="椭圆 12">
              <a:extLst>
                <a:ext uri="{FF2B5EF4-FFF2-40B4-BE49-F238E27FC236}">
                  <a16:creationId xmlns:a16="http://schemas.microsoft.com/office/drawing/2014/main" id="{C64DF6D4-F30B-4DAC-A20A-D11869B41036}"/>
                </a:ext>
              </a:extLst>
            </p:cNvPr>
            <p:cNvSpPr/>
            <p:nvPr/>
          </p:nvSpPr>
          <p:spPr>
            <a:xfrm>
              <a:off x="3561110" y="4015516"/>
              <a:ext cx="2052320" cy="205232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zh-CN">
                  <a:solidFill>
                    <a:schemeClr val="tx1"/>
                  </a:solidFill>
                  <a:latin charset="-122" panose="020b0503020204020204" pitchFamily="34" typeface="微软雅黑"/>
                  <a:ea charset="-122" panose="020b0503020204020204" pitchFamily="34" typeface="微软雅黑"/>
                </a:rPr>
                <a:t>精准脱贫</a:t>
              </a:r>
            </a:p>
          </p:txBody>
        </p:sp>
        <p:sp>
          <p:nvSpPr>
            <p:cNvPr id="14" name="椭圆 13">
              <a:extLst>
                <a:ext uri="{FF2B5EF4-FFF2-40B4-BE49-F238E27FC236}">
                  <a16:creationId xmlns:a16="http://schemas.microsoft.com/office/drawing/2014/main" id="{7BFFCF1D-FBDF-45FB-B410-86E761EBF760}"/>
                </a:ext>
              </a:extLst>
            </p:cNvPr>
            <p:cNvSpPr/>
            <p:nvPr/>
          </p:nvSpPr>
          <p:spPr>
            <a:xfrm>
              <a:off x="3891909" y="3690708"/>
              <a:ext cx="649615" cy="649615"/>
            </a:xfrm>
            <a:prstGeom prst="ellipse">
              <a:avLst/>
            </a:prstGeom>
            <a:solidFill>
              <a:schemeClr val="bg1"/>
            </a:solidFill>
            <a:ln>
              <a:noFill/>
            </a:ln>
            <a:effectLst>
              <a:outerShdw algn="ctr" blurRad="63500" rotWithShape="0" sx="101000" sy="101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50">
                  <a:solidFill>
                    <a:schemeClr val="tx1"/>
                  </a:solidFill>
                  <a:latin charset="-122" panose="020b0503020204020204" pitchFamily="34" typeface="微软雅黑"/>
                  <a:ea charset="-122" panose="020b0503020204020204" pitchFamily="34" typeface="微软雅黑"/>
                </a:rPr>
                <a:t>攻坚</a:t>
              </a:r>
            </a:p>
          </p:txBody>
        </p:sp>
      </p:grpSp>
      <p:grpSp>
        <p:nvGrpSpPr>
          <p:cNvPr id="15" name="组合 14">
            <a:extLst>
              <a:ext uri="{FF2B5EF4-FFF2-40B4-BE49-F238E27FC236}">
                <a16:creationId xmlns:a16="http://schemas.microsoft.com/office/drawing/2014/main" id="{5236B1EB-BC31-4BD9-84C4-242543334566}"/>
              </a:ext>
            </a:extLst>
          </p:cNvPr>
          <p:cNvGrpSpPr/>
          <p:nvPr/>
        </p:nvGrpSpPr>
        <p:grpSpPr>
          <a:xfrm>
            <a:off x="7101900" y="3500208"/>
            <a:ext cx="2052320" cy="2377128"/>
            <a:chOff x="6585963" y="3690708"/>
            <a:chExt cx="2052320" cy="2377128"/>
          </a:xfrm>
        </p:grpSpPr>
        <p:sp>
          <p:nvSpPr>
            <p:cNvPr id="16" name="椭圆 15">
              <a:extLst>
                <a:ext uri="{FF2B5EF4-FFF2-40B4-BE49-F238E27FC236}">
                  <a16:creationId xmlns:a16="http://schemas.microsoft.com/office/drawing/2014/main" id="{CBD86DCC-A0BA-47C7-AC63-9E21B9717032}"/>
                </a:ext>
              </a:extLst>
            </p:cNvPr>
            <p:cNvSpPr/>
            <p:nvPr/>
          </p:nvSpPr>
          <p:spPr>
            <a:xfrm>
              <a:off x="6585963" y="4015516"/>
              <a:ext cx="2052320" cy="205232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zh-CN">
                  <a:solidFill>
                    <a:schemeClr val="tx1"/>
                  </a:solidFill>
                  <a:latin charset="-122" panose="020b0503020204020204" pitchFamily="34" typeface="微软雅黑"/>
                  <a:ea charset="-122" panose="020b0503020204020204" pitchFamily="34" typeface="微软雅黑"/>
                </a:rPr>
                <a:t>污染防治</a:t>
              </a:r>
            </a:p>
          </p:txBody>
        </p:sp>
        <p:sp>
          <p:nvSpPr>
            <p:cNvPr id="17" name="椭圆 16">
              <a:extLst>
                <a:ext uri="{FF2B5EF4-FFF2-40B4-BE49-F238E27FC236}">
                  <a16:creationId xmlns:a16="http://schemas.microsoft.com/office/drawing/2014/main" id="{EDA47A87-4B9A-4034-A20F-46FEE53CE98F}"/>
                </a:ext>
              </a:extLst>
            </p:cNvPr>
            <p:cNvSpPr/>
            <p:nvPr/>
          </p:nvSpPr>
          <p:spPr>
            <a:xfrm>
              <a:off x="6939913" y="3690708"/>
              <a:ext cx="649615" cy="649615"/>
            </a:xfrm>
            <a:prstGeom prst="ellipse">
              <a:avLst/>
            </a:prstGeom>
            <a:solidFill>
              <a:schemeClr val="bg1"/>
            </a:solidFill>
            <a:ln>
              <a:noFill/>
            </a:ln>
            <a:effectLst>
              <a:outerShdw algn="ctr" blurRad="63500" rotWithShape="0" sx="101000" sy="101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50">
                  <a:solidFill>
                    <a:schemeClr val="tx1"/>
                  </a:solidFill>
                  <a:latin charset="-122" panose="020b0503020204020204" pitchFamily="34" typeface="微软雅黑"/>
                  <a:ea charset="-122" panose="020b0503020204020204" pitchFamily="34" typeface="微软雅黑"/>
                </a:rPr>
                <a:t>攻坚</a:t>
              </a:r>
            </a:p>
          </p:txBody>
        </p:sp>
      </p:grpSp>
      <p:grpSp>
        <p:nvGrpSpPr>
          <p:cNvPr id="18" name="组合 17">
            <a:extLst>
              <a:ext uri="{FF2B5EF4-FFF2-40B4-BE49-F238E27FC236}">
                <a16:creationId xmlns:a16="http://schemas.microsoft.com/office/drawing/2014/main" id="{F9FC8F95-5A5F-4C64-915F-45A703090C35}"/>
              </a:ext>
            </a:extLst>
          </p:cNvPr>
          <p:cNvGrpSpPr/>
          <p:nvPr/>
        </p:nvGrpSpPr>
        <p:grpSpPr>
          <a:xfrm>
            <a:off x="10126754" y="3500208"/>
            <a:ext cx="2052320" cy="2377128"/>
            <a:chOff x="9610817" y="3690708"/>
            <a:chExt cx="2052320" cy="2377128"/>
          </a:xfrm>
        </p:grpSpPr>
        <p:sp>
          <p:nvSpPr>
            <p:cNvPr id="19" name="椭圆 18">
              <a:extLst>
                <a:ext uri="{FF2B5EF4-FFF2-40B4-BE49-F238E27FC236}">
                  <a16:creationId xmlns:a16="http://schemas.microsoft.com/office/drawing/2014/main" id="{1ECDFC75-7785-4DD7-A585-0564B6488387}"/>
                </a:ext>
              </a:extLst>
            </p:cNvPr>
            <p:cNvSpPr/>
            <p:nvPr/>
          </p:nvSpPr>
          <p:spPr>
            <a:xfrm>
              <a:off x="9610817" y="4015516"/>
              <a:ext cx="2052320" cy="205232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zh-CN">
                  <a:solidFill>
                    <a:schemeClr val="tx1"/>
                  </a:solidFill>
                  <a:latin charset="-122" panose="020b0503020204020204" pitchFamily="34" typeface="微软雅黑"/>
                  <a:ea charset="-122" panose="020b0503020204020204" pitchFamily="34" typeface="微软雅黑"/>
                </a:rPr>
                <a:t>结构性改革</a:t>
              </a:r>
            </a:p>
          </p:txBody>
        </p:sp>
        <p:sp>
          <p:nvSpPr>
            <p:cNvPr id="20" name="椭圆 19">
              <a:extLst>
                <a:ext uri="{FF2B5EF4-FFF2-40B4-BE49-F238E27FC236}">
                  <a16:creationId xmlns:a16="http://schemas.microsoft.com/office/drawing/2014/main" id="{0860EE17-F392-4D8B-9CDD-28A8433317CD}"/>
                </a:ext>
              </a:extLst>
            </p:cNvPr>
            <p:cNvSpPr/>
            <p:nvPr/>
          </p:nvSpPr>
          <p:spPr>
            <a:xfrm>
              <a:off x="9987916" y="3690708"/>
              <a:ext cx="649615" cy="649615"/>
            </a:xfrm>
            <a:prstGeom prst="ellipse">
              <a:avLst/>
            </a:prstGeom>
            <a:solidFill>
              <a:schemeClr val="bg1"/>
            </a:solidFill>
            <a:ln>
              <a:noFill/>
            </a:ln>
            <a:effectLst>
              <a:outerShdw algn="ctr" blurRad="63500" rotWithShape="0" sx="101000" sy="101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50">
                  <a:solidFill>
                    <a:schemeClr val="tx1"/>
                  </a:solidFill>
                  <a:latin charset="-122" panose="020b0503020204020204" pitchFamily="34" typeface="微软雅黑"/>
                  <a:ea charset="-122" panose="020b0503020204020204" pitchFamily="34" typeface="微软雅黑"/>
                </a:rPr>
                <a:t>深化</a:t>
              </a:r>
            </a:p>
          </p:txBody>
        </p:sp>
      </p:grpSp>
    </p:spTree>
    <p:extLst>
      <p:ext uri="{BB962C8B-B14F-4D97-AF65-F5344CB8AC3E}">
        <p14:creationId val="95075497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0-#ppt_w/2"/>
                                          </p:val>
                                        </p:tav>
                                        <p:tav tm="100000">
                                          <p:val>
                                            <p:strVal val="#ppt_x"/>
                                          </p:val>
                                        </p:tav>
                                      </p:tavLst>
                                    </p:anim>
                                    <p:anim calcmode="lin" valueType="num">
                                      <p:cBhvr additive="base">
                                        <p:cTn dur="75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10"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750" id="12"/>
                                        <p:tgtEl>
                                          <p:spTgt spid="9"/>
                                        </p:tgtEl>
                                      </p:cBhvr>
                                    </p:animEffect>
                                  </p:childTnLst>
                                </p:cTn>
                              </p:par>
                            </p:childTnLst>
                          </p:cTn>
                        </p:par>
                        <p:par>
                          <p:cTn fill="hold" id="13" nodeType="afterGroup">
                            <p:stCondLst>
                              <p:cond delay="1500"/>
                            </p:stCondLst>
                            <p:childTnLst>
                              <p:par>
                                <p:cTn fill="hold" id="14" nodeType="afterEffect" presetClass="entr" presetID="10" presetSubtype="0">
                                  <p:stCondLst>
                                    <p:cond delay="0"/>
                                  </p:stCondLst>
                                  <p:childTnLst>
                                    <p:set>
                                      <p:cBhvr>
                                        <p:cTn dur="1" fill="hold" id="15">
                                          <p:stCondLst>
                                            <p:cond delay="0"/>
                                          </p:stCondLst>
                                        </p:cTn>
                                        <p:tgtEl>
                                          <p:spTgt spid="12"/>
                                        </p:tgtEl>
                                        <p:attrNameLst>
                                          <p:attrName>style.visibility</p:attrName>
                                        </p:attrNameLst>
                                      </p:cBhvr>
                                      <p:to>
                                        <p:strVal val="visible"/>
                                      </p:to>
                                    </p:set>
                                    <p:animEffect filter="fade" transition="in">
                                      <p:cBhvr>
                                        <p:cTn dur="750" id="16"/>
                                        <p:tgtEl>
                                          <p:spTgt spid="12"/>
                                        </p:tgtEl>
                                      </p:cBhvr>
                                    </p:animEffect>
                                  </p:childTnLst>
                                </p:cTn>
                              </p:par>
                            </p:childTnLst>
                          </p:cTn>
                        </p:par>
                        <p:par>
                          <p:cTn fill="hold" id="17" nodeType="afterGroup">
                            <p:stCondLst>
                              <p:cond delay="2250"/>
                            </p:stCondLst>
                            <p:childTnLst>
                              <p:par>
                                <p:cTn fill="hold" id="18" nodeType="afterEffect" presetClass="entr" presetID="10" presetSubtype="0">
                                  <p:stCondLst>
                                    <p:cond delay="0"/>
                                  </p:stCondLst>
                                  <p:childTnLst>
                                    <p:set>
                                      <p:cBhvr>
                                        <p:cTn dur="1" fill="hold" id="19">
                                          <p:stCondLst>
                                            <p:cond delay="0"/>
                                          </p:stCondLst>
                                        </p:cTn>
                                        <p:tgtEl>
                                          <p:spTgt spid="15"/>
                                        </p:tgtEl>
                                        <p:attrNameLst>
                                          <p:attrName>style.visibility</p:attrName>
                                        </p:attrNameLst>
                                      </p:cBhvr>
                                      <p:to>
                                        <p:strVal val="visible"/>
                                      </p:to>
                                    </p:set>
                                    <p:animEffect filter="fade" transition="in">
                                      <p:cBhvr>
                                        <p:cTn dur="750" id="20"/>
                                        <p:tgtEl>
                                          <p:spTgt spid="15"/>
                                        </p:tgtEl>
                                      </p:cBhvr>
                                    </p:animEffect>
                                  </p:childTnLst>
                                </p:cTn>
                              </p:par>
                            </p:childTnLst>
                          </p:cTn>
                        </p:par>
                        <p:par>
                          <p:cTn fill="hold" id="21" nodeType="afterGroup">
                            <p:stCondLst>
                              <p:cond delay="3000"/>
                            </p:stCondLst>
                            <p:childTnLst>
                              <p:par>
                                <p:cTn fill="hold" id="22" nodeType="afterEffect" presetClass="entr" presetID="10" presetSubtype="0">
                                  <p:stCondLst>
                                    <p:cond delay="0"/>
                                  </p:stCondLst>
                                  <p:childTnLst>
                                    <p:set>
                                      <p:cBhvr>
                                        <p:cTn dur="1" fill="hold" id="23">
                                          <p:stCondLst>
                                            <p:cond delay="0"/>
                                          </p:stCondLst>
                                        </p:cTn>
                                        <p:tgtEl>
                                          <p:spTgt spid="18"/>
                                        </p:tgtEl>
                                        <p:attrNameLst>
                                          <p:attrName>style.visibility</p:attrName>
                                        </p:attrNameLst>
                                      </p:cBhvr>
                                      <p:to>
                                        <p:strVal val="visible"/>
                                      </p:to>
                                    </p:set>
                                    <p:animEffect filter="fade" transition="in">
                                      <p:cBhvr>
                                        <p:cTn dur="750" id="24"/>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FFFFFF"/>
                </a:solidFill>
                <a:latin charset="-122" panose="02010600010101010101" pitchFamily="2" typeface="方正正大黑简体"/>
                <a:ea charset="-122" panose="02010600010101010101" pitchFamily="2" typeface="方正正大黑简体"/>
              </a:rPr>
              <a:t>两个一百年奋斗目标</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BB1FFE65-3699-447E-935C-CA6051D8DA19}"/>
              </a:ext>
            </a:extLst>
          </p:cNvPr>
          <p:cNvGrpSpPr/>
          <p:nvPr/>
        </p:nvGrpSpPr>
        <p:grpSpPr>
          <a:xfrm>
            <a:off x="1052194" y="1273536"/>
            <a:ext cx="11139806" cy="1818641"/>
            <a:chOff x="536257" y="1806936"/>
            <a:chExt cx="11139806" cy="1818641"/>
          </a:xfrm>
        </p:grpSpPr>
        <p:sp>
          <p:nvSpPr>
            <p:cNvPr id="5" name="直角三角形 4">
              <a:extLst>
                <a:ext uri="{FF2B5EF4-FFF2-40B4-BE49-F238E27FC236}">
                  <a16:creationId xmlns:a16="http://schemas.microsoft.com/office/drawing/2014/main" id="{83F7AA92-42B2-496F-AB18-D1985563DA3F}"/>
                </a:ext>
              </a:extLst>
            </p:cNvPr>
            <p:cNvSpPr/>
            <p:nvPr/>
          </p:nvSpPr>
          <p:spPr>
            <a:xfrm flipH="1" rot="10800000">
              <a:off x="536257" y="1806936"/>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a:extLst>
                <a:ext uri="{FF2B5EF4-FFF2-40B4-BE49-F238E27FC236}">
                  <a16:creationId xmlns:a16="http://schemas.microsoft.com/office/drawing/2014/main" id="{EC927A9B-08EF-43E7-91C6-7F95F9F1E1FF}"/>
                </a:ext>
              </a:extLst>
            </p:cNvPr>
            <p:cNvSpPr/>
            <p:nvPr/>
          </p:nvSpPr>
          <p:spPr>
            <a:xfrm rot="16200000">
              <a:off x="10172383" y="2121897"/>
              <a:ext cx="1503680" cy="150368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a:extLst>
                <a:ext uri="{FF2B5EF4-FFF2-40B4-BE49-F238E27FC236}">
                  <a16:creationId xmlns:a16="http://schemas.microsoft.com/office/drawing/2014/main" id="{03ACA196-E3DD-4813-86FD-C22DBCE10344}"/>
                </a:ext>
              </a:extLst>
            </p:cNvPr>
            <p:cNvSpPr/>
            <p:nvPr/>
          </p:nvSpPr>
          <p:spPr>
            <a:xfrm>
              <a:off x="619760" y="1905124"/>
              <a:ext cx="10952480" cy="1612922"/>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a:extLst>
                <a:ext uri="{FF2B5EF4-FFF2-40B4-BE49-F238E27FC236}">
                  <a16:creationId xmlns:a16="http://schemas.microsoft.com/office/drawing/2014/main" id="{B57E5C23-E119-4990-8AFC-4EA41E8766CE}"/>
                </a:ext>
              </a:extLst>
            </p:cNvPr>
            <p:cNvGrpSpPr/>
            <p:nvPr/>
          </p:nvGrpSpPr>
          <p:grpSpPr>
            <a:xfrm>
              <a:off x="878840" y="2114683"/>
              <a:ext cx="10434320" cy="1193805"/>
              <a:chOff x="1013755" y="2098108"/>
              <a:chExt cx="10434320" cy="1193805"/>
            </a:xfrm>
          </p:grpSpPr>
          <p:sp>
            <p:nvSpPr>
              <p:cNvPr id="9" name="文本框 8">
                <a:extLst>
                  <a:ext uri="{FF2B5EF4-FFF2-40B4-BE49-F238E27FC236}">
                    <a16:creationId xmlns:a16="http://schemas.microsoft.com/office/drawing/2014/main" id="{A51A9547-C14B-4751-B16A-48CC5C007782}"/>
                  </a:ext>
                </a:extLst>
              </p:cNvPr>
              <p:cNvSpPr txBox="1"/>
              <p:nvPr/>
            </p:nvSpPr>
            <p:spPr>
              <a:xfrm>
                <a:off x="1013755" y="2874555"/>
                <a:ext cx="10434320" cy="448056"/>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推动经济社会持续健康发展，使全面建成小康社会得到人民认可、经得起历史检验</a:t>
                </a:r>
              </a:p>
            </p:txBody>
          </p:sp>
          <p:sp>
            <p:nvSpPr>
              <p:cNvPr id="10" name="文本框 9">
                <a:extLst>
                  <a:ext uri="{FF2B5EF4-FFF2-40B4-BE49-F238E27FC236}">
                    <a16:creationId xmlns:a16="http://schemas.microsoft.com/office/drawing/2014/main" id="{9C882F86-3FDF-40B6-8A2E-7BD322D1837E}"/>
                  </a:ext>
                </a:extLst>
              </p:cNvPr>
              <p:cNvSpPr txBox="1"/>
              <p:nvPr/>
            </p:nvSpPr>
            <p:spPr>
              <a:xfrm>
                <a:off x="1013755" y="2098108"/>
                <a:ext cx="2484056" cy="365760"/>
              </a:xfrm>
              <a:prstGeom prst="rect">
                <a:avLst/>
              </a:prstGeom>
              <a:noFill/>
            </p:spPr>
            <p:txBody>
              <a:bodyPr rtlCol="0" wrap="square">
                <a:spAutoFit/>
              </a:bodyPr>
              <a:lstStyle/>
              <a:p>
                <a:r>
                  <a:rPr altLang="en-US" lang="zh-CN" spc="300">
                    <a:solidFill>
                      <a:srgbClr val="CB0828"/>
                    </a:solidFill>
                    <a:latin charset="-122" panose="020b0503020204020204" pitchFamily="34" typeface="微软雅黑"/>
                    <a:ea charset="-122" panose="020b0503020204020204" pitchFamily="34" typeface="微软雅黑"/>
                  </a:rPr>
                  <a:t>全面建成小康社会</a:t>
                </a:r>
              </a:p>
            </p:txBody>
          </p:sp>
          <p:sp>
            <p:nvSpPr>
              <p:cNvPr id="11" name="文本框 10">
                <a:extLst>
                  <a:ext uri="{FF2B5EF4-FFF2-40B4-BE49-F238E27FC236}">
                    <a16:creationId xmlns:a16="http://schemas.microsoft.com/office/drawing/2014/main" id="{5C42BB71-1905-4EBA-9CB1-5408E7BA1556}"/>
                  </a:ext>
                </a:extLst>
              </p:cNvPr>
              <p:cNvSpPr txBox="1"/>
              <p:nvPr/>
            </p:nvSpPr>
            <p:spPr>
              <a:xfrm>
                <a:off x="1013755" y="2486331"/>
                <a:ext cx="1951619" cy="365760"/>
              </a:xfrm>
              <a:prstGeom prst="rect">
                <a:avLst/>
              </a:prstGeom>
              <a:noFill/>
            </p:spPr>
            <p:txBody>
              <a:bodyPr rtlCol="0" wrap="square">
                <a:spAutoFit/>
              </a:bodyPr>
              <a:lstStyle/>
              <a:p>
                <a:r>
                  <a:rPr altLang="zh-CN" lang="en-US">
                    <a:solidFill>
                      <a:srgbClr val="CB0828"/>
                    </a:solidFill>
                    <a:latin charset="-122" panose="020b0503020204020204" pitchFamily="34" typeface="微软雅黑"/>
                    <a:ea charset="-122" panose="020b0503020204020204" pitchFamily="34" typeface="微软雅黑"/>
                  </a:rPr>
                  <a:t>1920-2020</a:t>
                </a:r>
              </a:p>
            </p:txBody>
          </p:sp>
        </p:grpSp>
      </p:grpSp>
      <p:grpSp>
        <p:nvGrpSpPr>
          <p:cNvPr id="12" name="组合 11">
            <a:extLst>
              <a:ext uri="{FF2B5EF4-FFF2-40B4-BE49-F238E27FC236}">
                <a16:creationId xmlns:a16="http://schemas.microsoft.com/office/drawing/2014/main" id="{F5234A05-D742-4390-9240-DD6E04F38073}"/>
              </a:ext>
            </a:extLst>
          </p:cNvPr>
          <p:cNvGrpSpPr/>
          <p:nvPr/>
        </p:nvGrpSpPr>
        <p:grpSpPr>
          <a:xfrm>
            <a:off x="1052194" y="3889415"/>
            <a:ext cx="11139806" cy="1818641"/>
            <a:chOff x="536257" y="4422815"/>
            <a:chExt cx="11139806" cy="1818641"/>
          </a:xfrm>
        </p:grpSpPr>
        <p:sp>
          <p:nvSpPr>
            <p:cNvPr id="13" name="直角三角形 12">
              <a:extLst>
                <a:ext uri="{FF2B5EF4-FFF2-40B4-BE49-F238E27FC236}">
                  <a16:creationId xmlns:a16="http://schemas.microsoft.com/office/drawing/2014/main" id="{AE0ABA4C-1128-4C6D-891B-7E24CDA5C361}"/>
                </a:ext>
              </a:extLst>
            </p:cNvPr>
            <p:cNvSpPr/>
            <p:nvPr/>
          </p:nvSpPr>
          <p:spPr>
            <a:xfrm flipH="1" rot="10800000">
              <a:off x="536257" y="4422815"/>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直角三角形 13">
              <a:extLst>
                <a:ext uri="{FF2B5EF4-FFF2-40B4-BE49-F238E27FC236}">
                  <a16:creationId xmlns:a16="http://schemas.microsoft.com/office/drawing/2014/main" id="{AF7E028D-AC6A-4E8A-AB7F-3DBD87B77ECE}"/>
                </a:ext>
              </a:extLst>
            </p:cNvPr>
            <p:cNvSpPr/>
            <p:nvPr/>
          </p:nvSpPr>
          <p:spPr>
            <a:xfrm rot="16200000">
              <a:off x="10172383" y="4737776"/>
              <a:ext cx="1503680" cy="150368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6D7F90B4-22E2-4422-8B14-4BE597302443}"/>
                </a:ext>
              </a:extLst>
            </p:cNvPr>
            <p:cNvSpPr/>
            <p:nvPr/>
          </p:nvSpPr>
          <p:spPr>
            <a:xfrm>
              <a:off x="619760" y="4521003"/>
              <a:ext cx="10952480" cy="1612922"/>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a:extLst>
                <a:ext uri="{FF2B5EF4-FFF2-40B4-BE49-F238E27FC236}">
                  <a16:creationId xmlns:a16="http://schemas.microsoft.com/office/drawing/2014/main" id="{E17E5449-3857-4B33-A4CB-695DDE100C07}"/>
                </a:ext>
              </a:extLst>
            </p:cNvPr>
            <p:cNvGrpSpPr/>
            <p:nvPr/>
          </p:nvGrpSpPr>
          <p:grpSpPr>
            <a:xfrm>
              <a:off x="878840" y="4730562"/>
              <a:ext cx="10434321" cy="1193805"/>
              <a:chOff x="1013754" y="2098108"/>
              <a:chExt cx="10434321" cy="1193805"/>
            </a:xfrm>
          </p:grpSpPr>
          <p:sp>
            <p:nvSpPr>
              <p:cNvPr id="17" name="文本框 16">
                <a:extLst>
                  <a:ext uri="{FF2B5EF4-FFF2-40B4-BE49-F238E27FC236}">
                    <a16:creationId xmlns:a16="http://schemas.microsoft.com/office/drawing/2014/main" id="{D1184E05-21BA-4DDA-B580-8DAA5586C567}"/>
                  </a:ext>
                </a:extLst>
              </p:cNvPr>
              <p:cNvSpPr txBox="1"/>
              <p:nvPr/>
            </p:nvSpPr>
            <p:spPr>
              <a:xfrm>
                <a:off x="1013755" y="2874555"/>
                <a:ext cx="10434320" cy="448056"/>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踏上建设社会主义现代化国家新征程，让中华民族以更加昂扬的姿态屹立于世界民族之林</a:t>
                </a:r>
              </a:p>
            </p:txBody>
          </p:sp>
          <p:sp>
            <p:nvSpPr>
              <p:cNvPr id="18" name="文本框 17">
                <a:extLst>
                  <a:ext uri="{FF2B5EF4-FFF2-40B4-BE49-F238E27FC236}">
                    <a16:creationId xmlns:a16="http://schemas.microsoft.com/office/drawing/2014/main" id="{091AB9D7-7249-46DE-BED3-C497FC1A60EC}"/>
                  </a:ext>
                </a:extLst>
              </p:cNvPr>
              <p:cNvSpPr txBox="1"/>
              <p:nvPr/>
            </p:nvSpPr>
            <p:spPr>
              <a:xfrm>
                <a:off x="1013754" y="2098107"/>
                <a:ext cx="2755611" cy="365760"/>
              </a:xfrm>
              <a:prstGeom prst="rect">
                <a:avLst/>
              </a:prstGeom>
              <a:noFill/>
            </p:spPr>
            <p:txBody>
              <a:bodyPr rtlCol="0" wrap="square">
                <a:spAutoFit/>
              </a:bodyPr>
              <a:lstStyle>
                <a:defPPr>
                  <a:defRPr lang="zh-CN"/>
                </a:defPPr>
                <a:lvl1pPr>
                  <a:defRPr spc="300">
                    <a:solidFill>
                      <a:srgbClr val="CB0828"/>
                    </a:solidFill>
                    <a:latin charset="-122" panose="020b0503020204020204" pitchFamily="34" typeface="微软雅黑"/>
                    <a:ea charset="-122" panose="020b0503020204020204" pitchFamily="34" typeface="微软雅黑"/>
                  </a:defRPr>
                </a:lvl1pPr>
              </a:lstStyle>
              <a:p>
                <a:r>
                  <a:rPr altLang="zh-CN" lang="zh-CN"/>
                  <a:t>社会主义现代化国家</a:t>
                </a:r>
              </a:p>
            </p:txBody>
          </p:sp>
          <p:sp>
            <p:nvSpPr>
              <p:cNvPr id="19" name="文本框 18">
                <a:extLst>
                  <a:ext uri="{FF2B5EF4-FFF2-40B4-BE49-F238E27FC236}">
                    <a16:creationId xmlns:a16="http://schemas.microsoft.com/office/drawing/2014/main" id="{C6F9B611-7952-4863-B2A0-18C2FE0C214C}"/>
                  </a:ext>
                </a:extLst>
              </p:cNvPr>
              <p:cNvSpPr txBox="1"/>
              <p:nvPr/>
            </p:nvSpPr>
            <p:spPr>
              <a:xfrm>
                <a:off x="1013755" y="2486331"/>
                <a:ext cx="1951619" cy="365760"/>
              </a:xfrm>
              <a:prstGeom prst="rect">
                <a:avLst/>
              </a:prstGeom>
              <a:noFill/>
            </p:spPr>
            <p:txBody>
              <a:bodyPr rtlCol="0" wrap="square">
                <a:spAutoFit/>
              </a:bodyPr>
              <a:lstStyle/>
              <a:p>
                <a:r>
                  <a:rPr altLang="zh-CN" lang="en-US">
                    <a:solidFill>
                      <a:srgbClr val="CB0828"/>
                    </a:solidFill>
                    <a:latin charset="-122" panose="020b0503020204020204" pitchFamily="34" typeface="微软雅黑"/>
                    <a:ea charset="-122" panose="020b0503020204020204" pitchFamily="34" typeface="微软雅黑"/>
                  </a:rPr>
                  <a:t>2020-2120</a:t>
                </a:r>
              </a:p>
            </p:txBody>
          </p:sp>
        </p:grpSp>
      </p:grpSp>
    </p:spTree>
    <p:extLst>
      <p:ext uri="{BB962C8B-B14F-4D97-AF65-F5344CB8AC3E}">
        <p14:creationId val="162511932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0-#ppt_w/2"/>
                                          </p:val>
                                        </p:tav>
                                        <p:tav tm="100000">
                                          <p:val>
                                            <p:strVal val="#ppt_x"/>
                                          </p:val>
                                        </p:tav>
                                      </p:tavLst>
                                    </p:anim>
                                    <p:anim calcmode="lin" valueType="num">
                                      <p:cBhvr additive="base">
                                        <p:cTn dur="75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2" presetSubtype="8">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750" fill="hold" id="12"/>
                                        <p:tgtEl>
                                          <p:spTgt spid="12"/>
                                        </p:tgtEl>
                                        <p:attrNameLst>
                                          <p:attrName>ppt_x</p:attrName>
                                        </p:attrNameLst>
                                      </p:cBhvr>
                                      <p:tavLst>
                                        <p:tav tm="0">
                                          <p:val>
                                            <p:strVal val="0-#ppt_w/2"/>
                                          </p:val>
                                        </p:tav>
                                        <p:tav tm="100000">
                                          <p:val>
                                            <p:strVal val="#ppt_x"/>
                                          </p:val>
                                        </p:tav>
                                      </p:tavLst>
                                    </p:anim>
                                    <p:anim calcmode="lin" valueType="num">
                                      <p:cBhvr additive="base">
                                        <p:cTn dur="750" fill="hold" id="13"/>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FFFFFF"/>
                </a:solidFill>
                <a:latin charset="-122" panose="02010600010101010101" pitchFamily="2" typeface="方正正大黑简体"/>
                <a:ea charset="-122" panose="02010600010101010101" pitchFamily="2" typeface="方正正大黑简体"/>
              </a:rPr>
              <a:t>全面从严治党</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7CBCA7DA-F5AE-4EA3-84B1-8638BEA2BE67}"/>
              </a:ext>
            </a:extLst>
          </p:cNvPr>
          <p:cNvGrpSpPr/>
          <p:nvPr/>
        </p:nvGrpSpPr>
        <p:grpSpPr>
          <a:xfrm>
            <a:off x="1054417" y="977899"/>
            <a:ext cx="11137583" cy="1460818"/>
            <a:chOff x="536257" y="1320799"/>
            <a:chExt cx="11137583" cy="1460818"/>
          </a:xfrm>
        </p:grpSpPr>
        <p:sp>
          <p:nvSpPr>
            <p:cNvPr id="5" name="直角三角形 4">
              <a:extLst>
                <a:ext uri="{FF2B5EF4-FFF2-40B4-BE49-F238E27FC236}">
                  <a16:creationId xmlns:a16="http://schemas.microsoft.com/office/drawing/2014/main" id="{25443CC3-6836-41F7-BBF0-89F133D50771}"/>
                </a:ext>
              </a:extLst>
            </p:cNvPr>
            <p:cNvSpPr/>
            <p:nvPr/>
          </p:nvSpPr>
          <p:spPr>
            <a:xfrm flipH="1" rot="10800000">
              <a:off x="536257" y="1320799"/>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a:extLst>
                <a:ext uri="{FF2B5EF4-FFF2-40B4-BE49-F238E27FC236}">
                  <a16:creationId xmlns:a16="http://schemas.microsoft.com/office/drawing/2014/main" id="{1AB023AE-8064-40C6-9515-61835DFC638E}"/>
                </a:ext>
              </a:extLst>
            </p:cNvPr>
            <p:cNvSpPr/>
            <p:nvPr/>
          </p:nvSpPr>
          <p:spPr>
            <a:xfrm rot="16200000">
              <a:off x="10406063" y="1513840"/>
              <a:ext cx="1267777" cy="126777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a:extLst>
                <a:ext uri="{FF2B5EF4-FFF2-40B4-BE49-F238E27FC236}">
                  <a16:creationId xmlns:a16="http://schemas.microsoft.com/office/drawing/2014/main" id="{7A2AB8BD-E708-46DE-A8A0-4A8C79F30318}"/>
                </a:ext>
              </a:extLst>
            </p:cNvPr>
            <p:cNvSpPr/>
            <p:nvPr/>
          </p:nvSpPr>
          <p:spPr>
            <a:xfrm>
              <a:off x="619760" y="1418987"/>
              <a:ext cx="10952480" cy="1222613"/>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a:extLst>
                <a:ext uri="{FF2B5EF4-FFF2-40B4-BE49-F238E27FC236}">
                  <a16:creationId xmlns:a16="http://schemas.microsoft.com/office/drawing/2014/main" id="{79BCCBAF-9853-4363-A669-77C692F410DD}"/>
                </a:ext>
              </a:extLst>
            </p:cNvPr>
            <p:cNvSpPr txBox="1"/>
            <p:nvPr/>
          </p:nvSpPr>
          <p:spPr>
            <a:xfrm>
              <a:off x="878840" y="1641565"/>
              <a:ext cx="10434320" cy="804672"/>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只有进一步把党建设好，确保我们党永葆旺盛生命力和强大战斗力，我们党才能带领人民成功应对重大挑战、抵御重大风险、克服重大阻力、解决重大矛盾，不断从胜利走向新的胜利</a:t>
              </a:r>
            </a:p>
          </p:txBody>
        </p:sp>
      </p:grpSp>
      <p:sp>
        <p:nvSpPr>
          <p:cNvPr id="9" name="矩形 8">
            <a:extLst>
              <a:ext uri="{FF2B5EF4-FFF2-40B4-BE49-F238E27FC236}">
                <a16:creationId xmlns:a16="http://schemas.microsoft.com/office/drawing/2014/main" id="{F2633D70-F02F-472D-8E0F-79DCC2A65C38}"/>
              </a:ext>
            </a:extLst>
          </p:cNvPr>
          <p:cNvSpPr/>
          <p:nvPr/>
        </p:nvSpPr>
        <p:spPr>
          <a:xfrm>
            <a:off x="1137920" y="2921161"/>
            <a:ext cx="10952480" cy="3194612"/>
          </a:xfrm>
          <a:prstGeom prst="rect">
            <a:avLst/>
          </a:prstGeom>
          <a:noFill/>
          <a:ln w="38100">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a:extLst>
              <a:ext uri="{FF2B5EF4-FFF2-40B4-BE49-F238E27FC236}">
                <a16:creationId xmlns:a16="http://schemas.microsoft.com/office/drawing/2014/main" id="{EC529798-B007-4CDB-A381-35CE7430B9D4}"/>
              </a:ext>
            </a:extLst>
          </p:cNvPr>
          <p:cNvGrpSpPr/>
          <p:nvPr/>
        </p:nvGrpSpPr>
        <p:grpSpPr>
          <a:xfrm>
            <a:off x="1457076" y="3230446"/>
            <a:ext cx="10314168" cy="2576042"/>
            <a:chOff x="938916" y="3599727"/>
            <a:chExt cx="10314168" cy="2576042"/>
          </a:xfrm>
        </p:grpSpPr>
        <p:sp>
          <p:nvSpPr>
            <p:cNvPr id="11" name="文本框 10">
              <a:extLst>
                <a:ext uri="{FF2B5EF4-FFF2-40B4-BE49-F238E27FC236}">
                  <a16:creationId xmlns:a16="http://schemas.microsoft.com/office/drawing/2014/main" id="{899E40BD-74E5-496F-AD16-D4C7CC1567C5}"/>
                </a:ext>
              </a:extLst>
            </p:cNvPr>
            <p:cNvSpPr txBox="1"/>
            <p:nvPr/>
          </p:nvSpPr>
          <p:spPr>
            <a:xfrm>
              <a:off x="938916" y="3599727"/>
              <a:ext cx="10314168" cy="804672"/>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实践使我们越来越深刻地认识到，管党治党不仅关系党的前途命运，而且关系国家和民族的前途命运</a:t>
              </a:r>
            </a:p>
            <a:p>
              <a:r>
                <a:rPr altLang="zh-CN" lang="zh-CN"/>
                <a:t>必须以更大的决心、更大的勇气、更大的气力抓紧抓好</a:t>
              </a:r>
            </a:p>
          </p:txBody>
        </p:sp>
        <p:grpSp>
          <p:nvGrpSpPr>
            <p:cNvPr id="12" name="组合 11">
              <a:extLst>
                <a:ext uri="{FF2B5EF4-FFF2-40B4-BE49-F238E27FC236}">
                  <a16:creationId xmlns:a16="http://schemas.microsoft.com/office/drawing/2014/main" id="{232AA035-0BFA-4870-824D-D596868E6CDE}"/>
                </a:ext>
              </a:extLst>
            </p:cNvPr>
            <p:cNvGrpSpPr/>
            <p:nvPr/>
          </p:nvGrpSpPr>
          <p:grpSpPr>
            <a:xfrm>
              <a:off x="938916" y="4694573"/>
              <a:ext cx="7693949" cy="599440"/>
              <a:chOff x="1047895" y="4594981"/>
              <a:chExt cx="7693949" cy="599440"/>
            </a:xfrm>
          </p:grpSpPr>
          <p:sp>
            <p:nvSpPr>
              <p:cNvPr id="16" name="椭圆 15">
                <a:extLst>
                  <a:ext uri="{FF2B5EF4-FFF2-40B4-BE49-F238E27FC236}">
                    <a16:creationId xmlns:a16="http://schemas.microsoft.com/office/drawing/2014/main" id="{F774741A-B7DF-4509-A2A9-92B175B17411}"/>
                  </a:ext>
                </a:extLst>
              </p:cNvPr>
              <p:cNvSpPr/>
              <p:nvPr/>
            </p:nvSpPr>
            <p:spPr>
              <a:xfrm>
                <a:off x="1047895" y="4594981"/>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01</a:t>
                </a:r>
              </a:p>
            </p:txBody>
          </p:sp>
          <p:sp>
            <p:nvSpPr>
              <p:cNvPr id="17" name="文本框 16">
                <a:extLst>
                  <a:ext uri="{FF2B5EF4-FFF2-40B4-BE49-F238E27FC236}">
                    <a16:creationId xmlns:a16="http://schemas.microsoft.com/office/drawing/2014/main" id="{B35D6DA2-35B9-4347-83F1-A00D9C03B543}"/>
                  </a:ext>
                </a:extLst>
              </p:cNvPr>
              <p:cNvSpPr txBox="1"/>
              <p:nvPr/>
            </p:nvSpPr>
            <p:spPr>
              <a:xfrm>
                <a:off x="1647335" y="4704071"/>
                <a:ext cx="7094509" cy="408432"/>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sz="1600"/>
                  <a:t>党要团结带领人民进行伟大斗争、推进伟大事业、实现伟大梦想</a:t>
                </a:r>
              </a:p>
            </p:txBody>
          </p:sp>
        </p:grpSp>
        <p:grpSp>
          <p:nvGrpSpPr>
            <p:cNvPr id="13" name="组合 12">
              <a:extLst>
                <a:ext uri="{FF2B5EF4-FFF2-40B4-BE49-F238E27FC236}">
                  <a16:creationId xmlns:a16="http://schemas.microsoft.com/office/drawing/2014/main" id="{3179C0CB-3468-4CD4-80B9-418E66DA287D}"/>
                </a:ext>
              </a:extLst>
            </p:cNvPr>
            <p:cNvGrpSpPr/>
            <p:nvPr/>
          </p:nvGrpSpPr>
          <p:grpSpPr>
            <a:xfrm>
              <a:off x="938916" y="5576329"/>
              <a:ext cx="9832308" cy="599440"/>
              <a:chOff x="1047895" y="5576329"/>
              <a:chExt cx="9832308" cy="599440"/>
            </a:xfrm>
          </p:grpSpPr>
          <p:sp>
            <p:nvSpPr>
              <p:cNvPr id="14" name="椭圆 13">
                <a:extLst>
                  <a:ext uri="{FF2B5EF4-FFF2-40B4-BE49-F238E27FC236}">
                    <a16:creationId xmlns:a16="http://schemas.microsoft.com/office/drawing/2014/main" id="{F6D81F88-49FC-49AA-BACF-2809E08C4877}"/>
                  </a:ext>
                </a:extLst>
              </p:cNvPr>
              <p:cNvSpPr/>
              <p:nvPr/>
            </p:nvSpPr>
            <p:spPr>
              <a:xfrm>
                <a:off x="1047895" y="5576329"/>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02</a:t>
                </a:r>
              </a:p>
            </p:txBody>
          </p:sp>
          <p:sp>
            <p:nvSpPr>
              <p:cNvPr id="15" name="文本框 14">
                <a:extLst>
                  <a:ext uri="{FF2B5EF4-FFF2-40B4-BE49-F238E27FC236}">
                    <a16:creationId xmlns:a16="http://schemas.microsoft.com/office/drawing/2014/main" id="{E5C59E6B-D861-4B94-990A-BF36F7DBAD02}"/>
                  </a:ext>
                </a:extLst>
              </p:cNvPr>
              <p:cNvSpPr txBox="1"/>
              <p:nvPr/>
            </p:nvSpPr>
            <p:spPr>
              <a:xfrm>
                <a:off x="1647334" y="5669838"/>
                <a:ext cx="9232869" cy="408432"/>
              </a:xfrm>
              <a:prstGeom prst="rect">
                <a:avLst/>
              </a:prstGeom>
              <a:noFill/>
            </p:spPr>
            <p:txBody>
              <a:bodyPr rtlCol="0" wrap="square">
                <a:spAutoFit/>
              </a:bodyPr>
              <a:lstStyle>
                <a:defPPr>
                  <a:defRPr lang="zh-CN"/>
                </a:defPPr>
                <a:lvl1pPr>
                  <a:lnSpc>
                    <a:spcPct val="130000"/>
                  </a:lnSpc>
                  <a:defRPr sz="1600">
                    <a:latin charset="-122" panose="020b0503020204020204" pitchFamily="34" typeface="微软雅黑"/>
                    <a:ea charset="-122" panose="020b0503020204020204" pitchFamily="34" typeface="微软雅黑"/>
                  </a:defRPr>
                </a:lvl1pPr>
              </a:lstStyle>
              <a:p>
                <a:r>
                  <a:rPr altLang="zh-CN" lang="zh-CN"/>
                  <a:t>必须毫不动摇坚持和完善党的领导，毫不动摇推进党的建设新的伟大工程，把党建设得更加坚强有力</a:t>
                </a:r>
              </a:p>
            </p:txBody>
          </p:sp>
        </p:grpSp>
      </p:grpSp>
    </p:spTree>
    <p:extLst>
      <p:ext uri="{BB962C8B-B14F-4D97-AF65-F5344CB8AC3E}">
        <p14:creationId val="8848445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0-#ppt_w/2"/>
                                          </p:val>
                                        </p:tav>
                                        <p:tav tm="100000">
                                          <p:val>
                                            <p:strVal val="#ppt_x"/>
                                          </p:val>
                                        </p:tav>
                                      </p:tavLst>
                                    </p:anim>
                                    <p:anim calcmode="lin" valueType="num">
                                      <p:cBhvr additive="base">
                                        <p:cTn dur="75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6" presetSubtype="37">
                                  <p:stCondLst>
                                    <p:cond delay="0"/>
                                  </p:stCondLst>
                                  <p:childTnLst>
                                    <p:set>
                                      <p:cBhvr>
                                        <p:cTn dur="1" fill="hold" id="11">
                                          <p:stCondLst>
                                            <p:cond delay="0"/>
                                          </p:stCondLst>
                                        </p:cTn>
                                        <p:tgtEl>
                                          <p:spTgt spid="9"/>
                                        </p:tgtEl>
                                        <p:attrNameLst>
                                          <p:attrName>style.visibility</p:attrName>
                                        </p:attrNameLst>
                                      </p:cBhvr>
                                      <p:to>
                                        <p:strVal val="visible"/>
                                      </p:to>
                                    </p:set>
                                    <p:animEffect filter="barn(outVertical)" transition="in">
                                      <p:cBhvr>
                                        <p:cTn dur="500" id="12"/>
                                        <p:tgtEl>
                                          <p:spTgt spid="9"/>
                                        </p:tgtEl>
                                      </p:cBhvr>
                                    </p:animEffect>
                                  </p:childTnLst>
                                </p:cTn>
                              </p:par>
                            </p:childTnLst>
                          </p:cTn>
                        </p:par>
                        <p:par>
                          <p:cTn fill="hold" id="13" nodeType="afterGroup">
                            <p:stCondLst>
                              <p:cond delay="1250"/>
                            </p:stCondLst>
                            <p:childTnLst>
                              <p:par>
                                <p:cTn fill="hold" id="14" nodeType="afterEffect" presetClass="entr" presetID="10" presetSubtype="0">
                                  <p:stCondLst>
                                    <p:cond delay="0"/>
                                  </p:stCondLst>
                                  <p:childTnLst>
                                    <p:set>
                                      <p:cBhvr>
                                        <p:cTn dur="1" fill="hold" id="15">
                                          <p:stCondLst>
                                            <p:cond delay="0"/>
                                          </p:stCondLst>
                                        </p:cTn>
                                        <p:tgtEl>
                                          <p:spTgt spid="10"/>
                                        </p:tgtEl>
                                        <p:attrNameLst>
                                          <p:attrName>style.visibility</p:attrName>
                                        </p:attrNameLst>
                                      </p:cBhvr>
                                      <p:to>
                                        <p:strVal val="visible"/>
                                      </p:to>
                                    </p:set>
                                    <p:animEffect filter="fade" transition="in">
                                      <p:cBhvr>
                                        <p:cTn dur="1000" id="1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FFFFFF"/>
                </a:solidFill>
                <a:latin charset="-122" panose="02010600010101010101" pitchFamily="2" typeface="方正正大黑简体"/>
                <a:ea charset="-122" panose="02010600010101010101" pitchFamily="2" typeface="方正正大黑简体"/>
              </a:rPr>
              <a:t>全面从严治党</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DB1E97BC-E6F6-4244-8742-CBDF924D03DB}"/>
              </a:ext>
            </a:extLst>
          </p:cNvPr>
          <p:cNvGrpSpPr/>
          <p:nvPr/>
        </p:nvGrpSpPr>
        <p:grpSpPr>
          <a:xfrm>
            <a:off x="1052194" y="958849"/>
            <a:ext cx="11139806" cy="1818641"/>
            <a:chOff x="536257" y="1320799"/>
            <a:chExt cx="11139806" cy="1818641"/>
          </a:xfrm>
        </p:grpSpPr>
        <p:sp>
          <p:nvSpPr>
            <p:cNvPr id="6" name="直角三角形 5">
              <a:extLst>
                <a:ext uri="{FF2B5EF4-FFF2-40B4-BE49-F238E27FC236}">
                  <a16:creationId xmlns:a16="http://schemas.microsoft.com/office/drawing/2014/main" id="{018BD3EE-CF16-4A2A-A839-80952598103B}"/>
                </a:ext>
              </a:extLst>
            </p:cNvPr>
            <p:cNvSpPr/>
            <p:nvPr/>
          </p:nvSpPr>
          <p:spPr>
            <a:xfrm flipH="1" rot="10800000">
              <a:off x="536257" y="1320799"/>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直角三角形 6">
              <a:extLst>
                <a:ext uri="{FF2B5EF4-FFF2-40B4-BE49-F238E27FC236}">
                  <a16:creationId xmlns:a16="http://schemas.microsoft.com/office/drawing/2014/main" id="{949FDD02-75A2-4DAC-B89B-7C717FF24A9C}"/>
                </a:ext>
              </a:extLst>
            </p:cNvPr>
            <p:cNvSpPr/>
            <p:nvPr/>
          </p:nvSpPr>
          <p:spPr>
            <a:xfrm rot="16200000">
              <a:off x="10172383" y="1635760"/>
              <a:ext cx="1503680" cy="150368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76A6A7A1-F7AC-4D3D-A47D-9C3821A2D168}"/>
                </a:ext>
              </a:extLst>
            </p:cNvPr>
            <p:cNvSpPr/>
            <p:nvPr/>
          </p:nvSpPr>
          <p:spPr>
            <a:xfrm>
              <a:off x="619760" y="1418987"/>
              <a:ext cx="10952480" cy="1612922"/>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a:extLst>
                <a:ext uri="{FF2B5EF4-FFF2-40B4-BE49-F238E27FC236}">
                  <a16:creationId xmlns:a16="http://schemas.microsoft.com/office/drawing/2014/main" id="{87AEEC4C-8E98-4DED-8A75-7EB833E92D03}"/>
                </a:ext>
              </a:extLst>
            </p:cNvPr>
            <p:cNvSpPr txBox="1"/>
            <p:nvPr/>
          </p:nvSpPr>
          <p:spPr>
            <a:xfrm>
              <a:off x="878840" y="1639134"/>
              <a:ext cx="10434320" cy="1161288"/>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　习近平指出，全面从严治党永远在路上。一个政党，一个政权，其前途命运取决于人心向背。对党的十八大以来全面从严治党取得的成果，人民群众给予了很高评价，成绩值得充分肯定，经验值得深入总结。但是，我们决不能因此而沾沾自喜、盲目乐观。全面从严治党依然任重道远</a:t>
              </a:r>
            </a:p>
          </p:txBody>
        </p:sp>
      </p:grpSp>
      <p:cxnSp>
        <p:nvCxnSpPr>
          <p:cNvPr id="10" name="直接连接符 9">
            <a:extLst>
              <a:ext uri="{FF2B5EF4-FFF2-40B4-BE49-F238E27FC236}">
                <a16:creationId xmlns:a16="http://schemas.microsoft.com/office/drawing/2014/main" id="{DE10F379-D6AE-48FA-A730-0A6472023EF2}"/>
              </a:ext>
            </a:extLst>
          </p:cNvPr>
          <p:cNvCxnSpPr/>
          <p:nvPr/>
        </p:nvCxnSpPr>
        <p:spPr>
          <a:xfrm flipH="1">
            <a:off x="1195102" y="3133604"/>
            <a:ext cx="0" cy="3079586"/>
          </a:xfrm>
          <a:prstGeom prst="line">
            <a:avLst/>
          </a:prstGeom>
          <a:ln w="28575">
            <a:solidFill>
              <a:srgbClr val="CB0828"/>
            </a:solidFill>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id="{F31373E5-38A4-4798-8BFA-D742DEF95EEA}"/>
              </a:ext>
            </a:extLst>
          </p:cNvPr>
          <p:cNvGrpSpPr/>
          <p:nvPr/>
        </p:nvGrpSpPr>
        <p:grpSpPr>
          <a:xfrm>
            <a:off x="1394777" y="3238666"/>
            <a:ext cx="4982556" cy="369332"/>
            <a:chOff x="878840" y="3646024"/>
            <a:chExt cx="4982556" cy="369332"/>
          </a:xfrm>
        </p:grpSpPr>
        <p:sp>
          <p:nvSpPr>
            <p:cNvPr id="12" name="矩形 11">
              <a:extLst>
                <a:ext uri="{FF2B5EF4-FFF2-40B4-BE49-F238E27FC236}">
                  <a16:creationId xmlns:a16="http://schemas.microsoft.com/office/drawing/2014/main" id="{CC09285E-6CD2-4AB3-B349-F73CA3BBFE34}"/>
                </a:ext>
              </a:extLst>
            </p:cNvPr>
            <p:cNvSpPr/>
            <p:nvPr/>
          </p:nvSpPr>
          <p:spPr>
            <a:xfrm>
              <a:off x="878840" y="3709156"/>
              <a:ext cx="243069" cy="243069"/>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6C92592D-6CEE-4DAB-91B3-7246C2D94E04}"/>
                </a:ext>
              </a:extLst>
            </p:cNvPr>
            <p:cNvSpPr txBox="1"/>
            <p:nvPr/>
          </p:nvSpPr>
          <p:spPr>
            <a:xfrm>
              <a:off x="1197956" y="3646024"/>
              <a:ext cx="4663440" cy="365760"/>
            </a:xfrm>
            <a:prstGeom prst="rect">
              <a:avLst/>
            </a:prstGeom>
            <a:noFill/>
          </p:spPr>
          <p:txBody>
            <a:bodyPr rtlCol="0" wrap="square">
              <a:spAutoFit/>
            </a:bodyPr>
            <a:lstStyle/>
            <a:p>
              <a:r>
                <a:rPr altLang="zh-CN" lang="zh-CN">
                  <a:latin charset="-122" panose="020b0503020204020204" pitchFamily="34" typeface="微软雅黑"/>
                  <a:ea charset="-122" panose="020b0503020204020204" pitchFamily="34" typeface="微软雅黑"/>
                </a:rPr>
                <a:t>全党要坚持问题导向</a:t>
              </a:r>
            </a:p>
          </p:txBody>
        </p:sp>
      </p:grpSp>
      <p:grpSp>
        <p:nvGrpSpPr>
          <p:cNvPr id="14" name="组合 13">
            <a:extLst>
              <a:ext uri="{FF2B5EF4-FFF2-40B4-BE49-F238E27FC236}">
                <a16:creationId xmlns:a16="http://schemas.microsoft.com/office/drawing/2014/main" id="{4FA695E7-92C7-4BC3-93DD-D86529084010}"/>
              </a:ext>
            </a:extLst>
          </p:cNvPr>
          <p:cNvGrpSpPr/>
          <p:nvPr/>
        </p:nvGrpSpPr>
        <p:grpSpPr>
          <a:xfrm>
            <a:off x="1394777" y="3863699"/>
            <a:ext cx="4982556" cy="369332"/>
            <a:chOff x="878840" y="3646024"/>
            <a:chExt cx="4982556" cy="369332"/>
          </a:xfrm>
        </p:grpSpPr>
        <p:sp>
          <p:nvSpPr>
            <p:cNvPr id="15" name="矩形 14">
              <a:extLst>
                <a:ext uri="{FF2B5EF4-FFF2-40B4-BE49-F238E27FC236}">
                  <a16:creationId xmlns:a16="http://schemas.microsoft.com/office/drawing/2014/main" id="{058450E4-4E14-41B4-83E4-334752EC60E1}"/>
                </a:ext>
              </a:extLst>
            </p:cNvPr>
            <p:cNvSpPr/>
            <p:nvPr/>
          </p:nvSpPr>
          <p:spPr>
            <a:xfrm>
              <a:off x="878840" y="3709156"/>
              <a:ext cx="243069" cy="243069"/>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a:extLst>
                <a:ext uri="{FF2B5EF4-FFF2-40B4-BE49-F238E27FC236}">
                  <a16:creationId xmlns:a16="http://schemas.microsoft.com/office/drawing/2014/main" id="{F97A0796-9CEC-49CF-9E86-CCC6A454A322}"/>
                </a:ext>
              </a:extLst>
            </p:cNvPr>
            <p:cNvSpPr txBox="1"/>
            <p:nvPr/>
          </p:nvSpPr>
          <p:spPr>
            <a:xfrm>
              <a:off x="1197956" y="3646024"/>
              <a:ext cx="4663440" cy="365760"/>
            </a:xfrm>
            <a:prstGeom prst="rect">
              <a:avLst/>
            </a:prstGeom>
            <a:noFill/>
          </p:spPr>
          <p:txBody>
            <a:bodyPr rtlCol="0" wrap="square">
              <a:spAutoFit/>
            </a:bodyPr>
            <a:lstStyle>
              <a:defPPr>
                <a:defRPr lang="zh-CN"/>
              </a:defPPr>
              <a:lvl1pPr>
                <a:defRPr>
                  <a:latin charset="-122" panose="020b0503020204020204" pitchFamily="34" typeface="微软雅黑"/>
                  <a:ea charset="-122" panose="020b0503020204020204" pitchFamily="34" typeface="微软雅黑"/>
                </a:defRPr>
              </a:lvl1pPr>
            </a:lstStyle>
            <a:p>
              <a:r>
                <a:rPr altLang="zh-CN" lang="zh-CN"/>
                <a:t>推动全面从严治党向纵深发展</a:t>
              </a:r>
            </a:p>
          </p:txBody>
        </p:sp>
      </p:grpSp>
      <p:grpSp>
        <p:nvGrpSpPr>
          <p:cNvPr id="17" name="组合 16">
            <a:extLst>
              <a:ext uri="{FF2B5EF4-FFF2-40B4-BE49-F238E27FC236}">
                <a16:creationId xmlns:a16="http://schemas.microsoft.com/office/drawing/2014/main" id="{0D92AB2A-278E-4510-8472-169774BC13D4}"/>
              </a:ext>
            </a:extLst>
          </p:cNvPr>
          <p:cNvGrpSpPr/>
          <p:nvPr/>
        </p:nvGrpSpPr>
        <p:grpSpPr>
          <a:xfrm>
            <a:off x="1394777" y="4488732"/>
            <a:ext cx="4982556" cy="369332"/>
            <a:chOff x="878840" y="3646024"/>
            <a:chExt cx="4982556" cy="369332"/>
          </a:xfrm>
        </p:grpSpPr>
        <p:sp>
          <p:nvSpPr>
            <p:cNvPr id="18" name="矩形 17">
              <a:extLst>
                <a:ext uri="{FF2B5EF4-FFF2-40B4-BE49-F238E27FC236}">
                  <a16:creationId xmlns:a16="http://schemas.microsoft.com/office/drawing/2014/main" id="{08E6455D-BB74-46CE-9FCC-B03289588DE5}"/>
                </a:ext>
              </a:extLst>
            </p:cNvPr>
            <p:cNvSpPr/>
            <p:nvPr/>
          </p:nvSpPr>
          <p:spPr>
            <a:xfrm>
              <a:off x="878840" y="3709156"/>
              <a:ext cx="243069" cy="243069"/>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a:extLst>
                <a:ext uri="{FF2B5EF4-FFF2-40B4-BE49-F238E27FC236}">
                  <a16:creationId xmlns:a16="http://schemas.microsoft.com/office/drawing/2014/main" id="{B87F1130-BAC4-4A59-BCAB-84711C5F2C31}"/>
                </a:ext>
              </a:extLst>
            </p:cNvPr>
            <p:cNvSpPr txBox="1"/>
            <p:nvPr/>
          </p:nvSpPr>
          <p:spPr>
            <a:xfrm>
              <a:off x="1197956" y="3646024"/>
              <a:ext cx="4663440" cy="365760"/>
            </a:xfrm>
            <a:prstGeom prst="rect">
              <a:avLst/>
            </a:prstGeom>
            <a:noFill/>
          </p:spPr>
          <p:txBody>
            <a:bodyPr rtlCol="0" wrap="square">
              <a:spAutoFit/>
            </a:bodyPr>
            <a:lstStyle>
              <a:defPPr>
                <a:defRPr lang="zh-CN"/>
              </a:defPPr>
              <a:lvl1pPr>
                <a:defRPr>
                  <a:latin charset="-122" panose="020b0503020204020204" pitchFamily="34" typeface="微软雅黑"/>
                  <a:ea charset="-122" panose="020b0503020204020204" pitchFamily="34" typeface="微软雅黑"/>
                </a:defRPr>
              </a:lvl1pPr>
            </a:lstStyle>
            <a:p>
              <a:r>
                <a:rPr altLang="zh-CN" lang="zh-CN"/>
                <a:t>确保党始终同人民想在一起、干在一起</a:t>
              </a:r>
            </a:p>
          </p:txBody>
        </p:sp>
      </p:grpSp>
      <p:grpSp>
        <p:nvGrpSpPr>
          <p:cNvPr id="20" name="组合 19">
            <a:extLst>
              <a:ext uri="{FF2B5EF4-FFF2-40B4-BE49-F238E27FC236}">
                <a16:creationId xmlns:a16="http://schemas.microsoft.com/office/drawing/2014/main" id="{ED04E45D-A3E1-4533-B58A-00205337B8F9}"/>
              </a:ext>
            </a:extLst>
          </p:cNvPr>
          <p:cNvGrpSpPr/>
          <p:nvPr/>
        </p:nvGrpSpPr>
        <p:grpSpPr>
          <a:xfrm>
            <a:off x="1394777" y="5113765"/>
            <a:ext cx="7825322" cy="369332"/>
            <a:chOff x="878840" y="3646024"/>
            <a:chExt cx="7825322" cy="369332"/>
          </a:xfrm>
        </p:grpSpPr>
        <p:sp>
          <p:nvSpPr>
            <p:cNvPr id="21" name="矩形 20">
              <a:extLst>
                <a:ext uri="{FF2B5EF4-FFF2-40B4-BE49-F238E27FC236}">
                  <a16:creationId xmlns:a16="http://schemas.microsoft.com/office/drawing/2014/main" id="{C1B32166-DE6C-4916-AA9D-2EDA4ADF3853}"/>
                </a:ext>
              </a:extLst>
            </p:cNvPr>
            <p:cNvSpPr/>
            <p:nvPr/>
          </p:nvSpPr>
          <p:spPr>
            <a:xfrm>
              <a:off x="878840" y="3709156"/>
              <a:ext cx="243069" cy="243069"/>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a:extLst>
                <a:ext uri="{FF2B5EF4-FFF2-40B4-BE49-F238E27FC236}">
                  <a16:creationId xmlns:a16="http://schemas.microsoft.com/office/drawing/2014/main" id="{2BA6EA64-FC9C-46B9-AD4F-0E7D86DB465B}"/>
                </a:ext>
              </a:extLst>
            </p:cNvPr>
            <p:cNvSpPr txBox="1"/>
            <p:nvPr/>
          </p:nvSpPr>
          <p:spPr>
            <a:xfrm>
              <a:off x="1197956" y="3646024"/>
              <a:ext cx="7506206" cy="365760"/>
            </a:xfrm>
            <a:prstGeom prst="rect">
              <a:avLst/>
            </a:prstGeom>
            <a:noFill/>
          </p:spPr>
          <p:txBody>
            <a:bodyPr rtlCol="0" wrap="square">
              <a:spAutoFit/>
            </a:bodyPr>
            <a:lstStyle>
              <a:defPPr>
                <a:defRPr lang="zh-CN"/>
              </a:defPPr>
              <a:lvl1pPr>
                <a:defRPr>
                  <a:latin charset="-122" panose="020b0503020204020204" pitchFamily="34" typeface="微软雅黑"/>
                  <a:ea charset="-122" panose="020b0503020204020204" pitchFamily="34" typeface="微软雅黑"/>
                </a:defRPr>
              </a:lvl1pPr>
            </a:lstStyle>
            <a:p>
              <a:r>
                <a:rPr altLang="zh-CN" lang="zh-CN"/>
                <a:t>把全面从严治党的思路举措搞得更加科学、更加严密、更加有效</a:t>
              </a:r>
            </a:p>
          </p:txBody>
        </p:sp>
      </p:grpSp>
      <p:grpSp>
        <p:nvGrpSpPr>
          <p:cNvPr id="23" name="组合 22">
            <a:extLst>
              <a:ext uri="{FF2B5EF4-FFF2-40B4-BE49-F238E27FC236}">
                <a16:creationId xmlns:a16="http://schemas.microsoft.com/office/drawing/2014/main" id="{4FC5CD02-4176-49AC-96EE-87638A299A75}"/>
              </a:ext>
            </a:extLst>
          </p:cNvPr>
          <p:cNvGrpSpPr/>
          <p:nvPr/>
        </p:nvGrpSpPr>
        <p:grpSpPr>
          <a:xfrm>
            <a:off x="1394777" y="5738797"/>
            <a:ext cx="4982556" cy="369332"/>
            <a:chOff x="878840" y="3646024"/>
            <a:chExt cx="4982556" cy="369332"/>
          </a:xfrm>
        </p:grpSpPr>
        <p:sp>
          <p:nvSpPr>
            <p:cNvPr id="24" name="矩形 23">
              <a:extLst>
                <a:ext uri="{FF2B5EF4-FFF2-40B4-BE49-F238E27FC236}">
                  <a16:creationId xmlns:a16="http://schemas.microsoft.com/office/drawing/2014/main" id="{517B60FF-5A2D-4315-8CEF-5421B6DBBD9A}"/>
                </a:ext>
              </a:extLst>
            </p:cNvPr>
            <p:cNvSpPr/>
            <p:nvPr/>
          </p:nvSpPr>
          <p:spPr>
            <a:xfrm>
              <a:off x="878840" y="3709156"/>
              <a:ext cx="243069" cy="243069"/>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a:extLst>
                <a:ext uri="{FF2B5EF4-FFF2-40B4-BE49-F238E27FC236}">
                  <a16:creationId xmlns:a16="http://schemas.microsoft.com/office/drawing/2014/main" id="{D6B2635E-EC71-4EA7-AD5B-3716F3DEDF98}"/>
                </a:ext>
              </a:extLst>
            </p:cNvPr>
            <p:cNvSpPr txBox="1"/>
            <p:nvPr/>
          </p:nvSpPr>
          <p:spPr>
            <a:xfrm>
              <a:off x="1197956" y="3646024"/>
              <a:ext cx="4663440" cy="365760"/>
            </a:xfrm>
            <a:prstGeom prst="rect">
              <a:avLst/>
            </a:prstGeom>
            <a:noFill/>
          </p:spPr>
          <p:txBody>
            <a:bodyPr rtlCol="0" wrap="square">
              <a:spAutoFit/>
            </a:bodyPr>
            <a:lstStyle>
              <a:defPPr>
                <a:defRPr lang="zh-CN"/>
              </a:defPPr>
              <a:lvl1pPr>
                <a:defRPr>
                  <a:latin charset="-122" panose="020b0503020204020204" pitchFamily="34" typeface="微软雅黑"/>
                  <a:ea charset="-122" panose="020b0503020204020204" pitchFamily="34" typeface="微软雅黑"/>
                </a:defRPr>
              </a:lvl1pPr>
            </a:lstStyle>
            <a:p>
              <a:r>
                <a:rPr altLang="zh-CN" lang="zh-CN"/>
                <a:t>保持战略定力</a:t>
              </a:r>
            </a:p>
          </p:txBody>
        </p:sp>
      </p:grpSp>
    </p:spTree>
    <p:extLst>
      <p:ext uri="{BB962C8B-B14F-4D97-AF65-F5344CB8AC3E}">
        <p14:creationId val="10827818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0-#ppt_w/2"/>
                                          </p:val>
                                        </p:tav>
                                        <p:tav tm="100000">
                                          <p:val>
                                            <p:strVal val="#ppt_x"/>
                                          </p:val>
                                        </p:tav>
                                      </p:tavLst>
                                    </p:anim>
                                    <p:anim calcmode="lin" valueType="num">
                                      <p:cBhvr additive="base">
                                        <p:cTn dur="75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22" presetSubtype="1">
                                  <p:stCondLst>
                                    <p:cond delay="0"/>
                                  </p:stCondLst>
                                  <p:childTnLst>
                                    <p:set>
                                      <p:cBhvr>
                                        <p:cTn dur="1" fill="hold" id="11">
                                          <p:stCondLst>
                                            <p:cond delay="0"/>
                                          </p:stCondLst>
                                        </p:cTn>
                                        <p:tgtEl>
                                          <p:spTgt spid="10"/>
                                        </p:tgtEl>
                                        <p:attrNameLst>
                                          <p:attrName>style.visibility</p:attrName>
                                        </p:attrNameLst>
                                      </p:cBhvr>
                                      <p:to>
                                        <p:strVal val="visible"/>
                                      </p:to>
                                    </p:set>
                                    <p:animEffect filter="wipe(up)" transition="in">
                                      <p:cBhvr>
                                        <p:cTn dur="750" id="12"/>
                                        <p:tgtEl>
                                          <p:spTgt spid="10"/>
                                        </p:tgtEl>
                                      </p:cBhvr>
                                    </p:animEffect>
                                  </p:childTnLst>
                                </p:cTn>
                              </p:par>
                            </p:childTnLst>
                          </p:cTn>
                        </p:par>
                        <p:par>
                          <p:cTn fill="hold" id="13" nodeType="afterGroup">
                            <p:stCondLst>
                              <p:cond delay="1500"/>
                            </p:stCondLst>
                            <p:childTnLst>
                              <p:par>
                                <p:cTn fill="hold" id="14" nodeType="afterEffect" presetClass="entr" presetID="10" presetSubtype="0">
                                  <p:stCondLst>
                                    <p:cond delay="0"/>
                                  </p:stCondLst>
                                  <p:childTnLst>
                                    <p:set>
                                      <p:cBhvr>
                                        <p:cTn dur="1" fill="hold" id="15">
                                          <p:stCondLst>
                                            <p:cond delay="0"/>
                                          </p:stCondLst>
                                        </p:cTn>
                                        <p:tgtEl>
                                          <p:spTgt spid="11"/>
                                        </p:tgtEl>
                                        <p:attrNameLst>
                                          <p:attrName>style.visibility</p:attrName>
                                        </p:attrNameLst>
                                      </p:cBhvr>
                                      <p:to>
                                        <p:strVal val="visible"/>
                                      </p:to>
                                    </p:set>
                                    <p:animEffect filter="fade" transition="in">
                                      <p:cBhvr>
                                        <p:cTn dur="750" id="16"/>
                                        <p:tgtEl>
                                          <p:spTgt spid="11"/>
                                        </p:tgtEl>
                                      </p:cBhvr>
                                    </p:animEffect>
                                  </p:childTnLst>
                                </p:cTn>
                              </p:par>
                            </p:childTnLst>
                          </p:cTn>
                        </p:par>
                        <p:par>
                          <p:cTn fill="hold" id="17" nodeType="afterGroup">
                            <p:stCondLst>
                              <p:cond delay="2250"/>
                            </p:stCondLst>
                            <p:childTnLst>
                              <p:par>
                                <p:cTn fill="hold" id="18" nodeType="afterEffect" presetClass="entr" presetID="10" presetSubtype="0">
                                  <p:stCondLst>
                                    <p:cond delay="0"/>
                                  </p:stCondLst>
                                  <p:childTnLst>
                                    <p:set>
                                      <p:cBhvr>
                                        <p:cTn dur="1" fill="hold" id="19">
                                          <p:stCondLst>
                                            <p:cond delay="0"/>
                                          </p:stCondLst>
                                        </p:cTn>
                                        <p:tgtEl>
                                          <p:spTgt spid="14"/>
                                        </p:tgtEl>
                                        <p:attrNameLst>
                                          <p:attrName>style.visibility</p:attrName>
                                        </p:attrNameLst>
                                      </p:cBhvr>
                                      <p:to>
                                        <p:strVal val="visible"/>
                                      </p:to>
                                    </p:set>
                                    <p:animEffect filter="fade" transition="in">
                                      <p:cBhvr>
                                        <p:cTn dur="750" id="20"/>
                                        <p:tgtEl>
                                          <p:spTgt spid="14"/>
                                        </p:tgtEl>
                                      </p:cBhvr>
                                    </p:animEffect>
                                  </p:childTnLst>
                                </p:cTn>
                              </p:par>
                            </p:childTnLst>
                          </p:cTn>
                        </p:par>
                        <p:par>
                          <p:cTn fill="hold" id="21" nodeType="afterGroup">
                            <p:stCondLst>
                              <p:cond delay="3000"/>
                            </p:stCondLst>
                            <p:childTnLst>
                              <p:par>
                                <p:cTn fill="hold" id="22" nodeType="afterEffect" presetClass="entr" presetID="10" presetSubtype="0">
                                  <p:stCondLst>
                                    <p:cond delay="0"/>
                                  </p:stCondLst>
                                  <p:childTnLst>
                                    <p:set>
                                      <p:cBhvr>
                                        <p:cTn dur="1" fill="hold" id="23">
                                          <p:stCondLst>
                                            <p:cond delay="0"/>
                                          </p:stCondLst>
                                        </p:cTn>
                                        <p:tgtEl>
                                          <p:spTgt spid="17"/>
                                        </p:tgtEl>
                                        <p:attrNameLst>
                                          <p:attrName>style.visibility</p:attrName>
                                        </p:attrNameLst>
                                      </p:cBhvr>
                                      <p:to>
                                        <p:strVal val="visible"/>
                                      </p:to>
                                    </p:set>
                                    <p:animEffect filter="fade" transition="in">
                                      <p:cBhvr>
                                        <p:cTn dur="750" id="24"/>
                                        <p:tgtEl>
                                          <p:spTgt spid="17"/>
                                        </p:tgtEl>
                                      </p:cBhvr>
                                    </p:animEffect>
                                  </p:childTnLst>
                                </p:cTn>
                              </p:par>
                            </p:childTnLst>
                          </p:cTn>
                        </p:par>
                        <p:par>
                          <p:cTn fill="hold" id="25" nodeType="afterGroup">
                            <p:stCondLst>
                              <p:cond delay="3750"/>
                            </p:stCondLst>
                            <p:childTnLst>
                              <p:par>
                                <p:cTn fill="hold" id="26" nodeType="afterEffect" presetClass="entr" presetID="10" presetSubtype="0">
                                  <p:stCondLst>
                                    <p:cond delay="0"/>
                                  </p:stCondLst>
                                  <p:childTnLst>
                                    <p:set>
                                      <p:cBhvr>
                                        <p:cTn dur="1" fill="hold" id="27">
                                          <p:stCondLst>
                                            <p:cond delay="0"/>
                                          </p:stCondLst>
                                        </p:cTn>
                                        <p:tgtEl>
                                          <p:spTgt spid="20"/>
                                        </p:tgtEl>
                                        <p:attrNameLst>
                                          <p:attrName>style.visibility</p:attrName>
                                        </p:attrNameLst>
                                      </p:cBhvr>
                                      <p:to>
                                        <p:strVal val="visible"/>
                                      </p:to>
                                    </p:set>
                                    <p:animEffect filter="fade" transition="in">
                                      <p:cBhvr>
                                        <p:cTn dur="750" id="28"/>
                                        <p:tgtEl>
                                          <p:spTgt spid="20"/>
                                        </p:tgtEl>
                                      </p:cBhvr>
                                    </p:animEffect>
                                  </p:childTnLst>
                                </p:cTn>
                              </p:par>
                            </p:childTnLst>
                          </p:cTn>
                        </p:par>
                        <p:par>
                          <p:cTn fill="hold" id="29" nodeType="afterGroup">
                            <p:stCondLst>
                              <p:cond delay="4500"/>
                            </p:stCondLst>
                            <p:childTnLst>
                              <p:par>
                                <p:cTn fill="hold" id="30" nodeType="afterEffect" presetClass="entr" presetID="10" presetSubtype="0">
                                  <p:stCondLst>
                                    <p:cond delay="0"/>
                                  </p:stCondLst>
                                  <p:childTnLst>
                                    <p:set>
                                      <p:cBhvr>
                                        <p:cTn dur="1" fill="hold" id="31">
                                          <p:stCondLst>
                                            <p:cond delay="0"/>
                                          </p:stCondLst>
                                        </p:cTn>
                                        <p:tgtEl>
                                          <p:spTgt spid="23"/>
                                        </p:tgtEl>
                                        <p:attrNameLst>
                                          <p:attrName>style.visibility</p:attrName>
                                        </p:attrNameLst>
                                      </p:cBhvr>
                                      <p:to>
                                        <p:strVal val="visible"/>
                                      </p:to>
                                    </p:set>
                                    <p:animEffect filter="fade" transition="in">
                                      <p:cBhvr>
                                        <p:cTn dur="750" id="32"/>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rgbClr val="FFFFFF"/>
                </a:solidFill>
                <a:latin charset="-122" panose="02010600010101010101" pitchFamily="2" typeface="方正正大黑简体"/>
                <a:ea charset="-122" panose="02010600010101010101" pitchFamily="2" typeface="方正正大黑简体"/>
              </a:rPr>
              <a:t>习近平总书记讲话的重要性</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456DA013-96CF-4E69-9A3E-81ABA4784782}"/>
              </a:ext>
            </a:extLst>
          </p:cNvPr>
          <p:cNvSpPr/>
          <p:nvPr/>
        </p:nvSpPr>
        <p:spPr>
          <a:xfrm>
            <a:off x="1239520" y="1022033"/>
            <a:ext cx="10952480" cy="4877641"/>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 name="直接连接符 4">
            <a:extLst>
              <a:ext uri="{FF2B5EF4-FFF2-40B4-BE49-F238E27FC236}">
                <a16:creationId xmlns:a16="http://schemas.microsoft.com/office/drawing/2014/main" id="{C019F2C8-32F2-46D3-827E-D5DA4A7A5F6F}"/>
              </a:ext>
            </a:extLst>
          </p:cNvPr>
          <p:cNvCxnSpPr/>
          <p:nvPr/>
        </p:nvCxnSpPr>
        <p:spPr>
          <a:xfrm flipH="1">
            <a:off x="1817716" y="1353901"/>
            <a:ext cx="0" cy="4213904"/>
          </a:xfrm>
          <a:prstGeom prst="line">
            <a:avLst/>
          </a:prstGeom>
          <a:ln w="28575">
            <a:solidFill>
              <a:srgbClr val="CB0828"/>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id="{ED73ED14-689F-4ECA-B577-F59F7E2BA0CE}"/>
              </a:ext>
            </a:extLst>
          </p:cNvPr>
          <p:cNvGrpSpPr/>
          <p:nvPr/>
        </p:nvGrpSpPr>
        <p:grpSpPr>
          <a:xfrm>
            <a:off x="1985573" y="1604642"/>
            <a:ext cx="9421407" cy="1932837"/>
            <a:chOff x="1365813" y="2048719"/>
            <a:chExt cx="9421407" cy="1932837"/>
          </a:xfrm>
        </p:grpSpPr>
        <p:sp>
          <p:nvSpPr>
            <p:cNvPr id="7" name="文本框 6">
              <a:extLst>
                <a:ext uri="{FF2B5EF4-FFF2-40B4-BE49-F238E27FC236}">
                  <a16:creationId xmlns:a16="http://schemas.microsoft.com/office/drawing/2014/main" id="{3257786F-59EE-45D5-A9E2-D9232464276A}"/>
                </a:ext>
              </a:extLst>
            </p:cNvPr>
            <p:cNvSpPr txBox="1"/>
            <p:nvPr/>
          </p:nvSpPr>
          <p:spPr>
            <a:xfrm>
              <a:off x="1365813" y="2048719"/>
              <a:ext cx="4629873" cy="396240"/>
            </a:xfrm>
            <a:prstGeom prst="rect">
              <a:avLst/>
            </a:prstGeom>
            <a:noFill/>
          </p:spPr>
          <p:txBody>
            <a:bodyPr rtlCol="0" wrap="square">
              <a:spAutoFit/>
            </a:bodyPr>
            <a:lstStyle>
              <a:defPPr>
                <a:defRPr lang="zh-CN"/>
              </a:defPPr>
              <a:lvl1pPr>
                <a:defRPr spc="300">
                  <a:solidFill>
                    <a:srgbClr val="CB0828"/>
                  </a:solidFill>
                  <a:latin charset="-122" panose="020b0503020204020204" pitchFamily="34" typeface="微软雅黑"/>
                  <a:ea charset="-122" panose="020b0503020204020204" pitchFamily="34" typeface="微软雅黑"/>
                </a:defRPr>
              </a:lvl1pPr>
            </a:lstStyle>
            <a:p>
              <a:r>
                <a:rPr altLang="zh-CN" b="1" lang="zh-CN" sz="2000">
                  <a:latin charset="-122" panose="02010600010101010101" pitchFamily="2" typeface="方正正大黑简体"/>
                  <a:ea charset="-122" panose="02010600010101010101" pitchFamily="2" typeface="方正正大黑简体"/>
                </a:rPr>
                <a:t>李克强在主持开班式时指出</a:t>
              </a:r>
            </a:p>
          </p:txBody>
        </p:sp>
        <p:sp>
          <p:nvSpPr>
            <p:cNvPr id="8" name="文本框 7">
              <a:extLst>
                <a:ext uri="{FF2B5EF4-FFF2-40B4-BE49-F238E27FC236}">
                  <a16:creationId xmlns:a16="http://schemas.microsoft.com/office/drawing/2014/main" id="{D6BDBB0D-C08C-49E8-9435-3688BF798E69}"/>
                </a:ext>
              </a:extLst>
            </p:cNvPr>
            <p:cNvSpPr txBox="1"/>
            <p:nvPr/>
          </p:nvSpPr>
          <p:spPr>
            <a:xfrm>
              <a:off x="1365813" y="2448829"/>
              <a:ext cx="9421407" cy="1517904"/>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讲话科学分析了当前国际国内形势，深刻阐述了5年来党和国家事业发生的历史性变革，深刻阐述了新的历史条件下坚持和发展中国特色社会主义的一系列重大理论和实践问题，深刻阐明了未来一个时期党和国家事业发展的大政方针和行动纲领，提出了一系列新的重要思想、重要观点、重大判断、重大举措，具有很强的思想性、战略性、前瞻性、指导性</a:t>
              </a:r>
            </a:p>
          </p:txBody>
        </p:sp>
      </p:grpSp>
      <p:grpSp>
        <p:nvGrpSpPr>
          <p:cNvPr id="9" name="组合 8">
            <a:extLst>
              <a:ext uri="{FF2B5EF4-FFF2-40B4-BE49-F238E27FC236}">
                <a16:creationId xmlns:a16="http://schemas.microsoft.com/office/drawing/2014/main" id="{38A80339-89AE-496E-85D1-FCE84BD37D76}"/>
              </a:ext>
            </a:extLst>
          </p:cNvPr>
          <p:cNvGrpSpPr/>
          <p:nvPr/>
        </p:nvGrpSpPr>
        <p:grpSpPr>
          <a:xfrm>
            <a:off x="1985573" y="4139498"/>
            <a:ext cx="9421407" cy="1177567"/>
            <a:chOff x="1365813" y="4201609"/>
            <a:chExt cx="9421407" cy="1177567"/>
          </a:xfrm>
        </p:grpSpPr>
        <p:sp>
          <p:nvSpPr>
            <p:cNvPr id="10" name="文本框 9">
              <a:extLst>
                <a:ext uri="{FF2B5EF4-FFF2-40B4-BE49-F238E27FC236}">
                  <a16:creationId xmlns:a16="http://schemas.microsoft.com/office/drawing/2014/main" id="{12CD9E77-2411-428B-8B29-DF9BBAABC88C}"/>
                </a:ext>
              </a:extLst>
            </p:cNvPr>
            <p:cNvSpPr txBox="1"/>
            <p:nvPr/>
          </p:nvSpPr>
          <p:spPr>
            <a:xfrm>
              <a:off x="1365813" y="4201610"/>
              <a:ext cx="4629873" cy="396240"/>
            </a:xfrm>
            <a:prstGeom prst="rect">
              <a:avLst/>
            </a:prstGeom>
            <a:noFill/>
          </p:spPr>
          <p:txBody>
            <a:bodyPr rtlCol="0" wrap="square">
              <a:spAutoFit/>
            </a:bodyPr>
            <a:lstStyle>
              <a:defPPr>
                <a:defRPr lang="zh-CN"/>
              </a:defPPr>
              <a:lvl1pPr>
                <a:defRPr spc="300" sz="2000">
                  <a:solidFill>
                    <a:srgbClr val="CB0828"/>
                  </a:solidFill>
                  <a:latin charset="-122" panose="020b0503020204020204" pitchFamily="34" typeface="微软雅黑"/>
                  <a:ea charset="-122" panose="020b0503020204020204" pitchFamily="34" typeface="微软雅黑"/>
                </a:defRPr>
              </a:lvl1pPr>
            </a:lstStyle>
            <a:p>
              <a:r>
                <a:rPr altLang="zh-CN" b="1" lang="zh-CN">
                  <a:latin charset="-122" panose="02010600010101010101" pitchFamily="2" typeface="方正正大黑简体"/>
                  <a:ea charset="-122" panose="02010600010101010101" pitchFamily="2" typeface="方正正大黑简体"/>
                </a:rPr>
                <a:t>刘云山在结业式上作总结讲话</a:t>
              </a:r>
            </a:p>
          </p:txBody>
        </p:sp>
        <p:sp>
          <p:nvSpPr>
            <p:cNvPr id="11" name="文本框 10">
              <a:extLst>
                <a:ext uri="{FF2B5EF4-FFF2-40B4-BE49-F238E27FC236}">
                  <a16:creationId xmlns:a16="http://schemas.microsoft.com/office/drawing/2014/main" id="{EC44D7DF-6193-49C2-B1A4-128D36452BF1}"/>
                </a:ext>
              </a:extLst>
            </p:cNvPr>
            <p:cNvSpPr txBox="1"/>
            <p:nvPr/>
          </p:nvSpPr>
          <p:spPr>
            <a:xfrm>
              <a:off x="1365813" y="4601719"/>
              <a:ext cx="9421407" cy="804672"/>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zh-CN" lang="zh-CN"/>
                <a:t>大家通过学习，深化了对讲话重大政治意义、理论意义、实践意义的认识，深化了对讲话丰富内涵、精神实质、基本要求的认识，武装了头脑、明确了方向</a:t>
              </a:r>
            </a:p>
          </p:txBody>
        </p:sp>
      </p:grpSp>
    </p:spTree>
    <p:extLst>
      <p:ext uri="{BB962C8B-B14F-4D97-AF65-F5344CB8AC3E}">
        <p14:creationId val="33220437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0-#ppt_w/2"/>
                                          </p:val>
                                        </p:tav>
                                        <p:tav tm="100000">
                                          <p:val>
                                            <p:strVal val="#ppt_x"/>
                                          </p:val>
                                        </p:tav>
                                      </p:tavLst>
                                    </p:anim>
                                    <p:anim calcmode="lin" valueType="num">
                                      <p:cBhvr additive="base">
                                        <p:cTn dur="75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22" presetSubtype="1">
                                  <p:stCondLst>
                                    <p:cond delay="0"/>
                                  </p:stCondLst>
                                  <p:childTnLst>
                                    <p:set>
                                      <p:cBhvr>
                                        <p:cTn dur="1" fill="hold" id="11">
                                          <p:stCondLst>
                                            <p:cond delay="0"/>
                                          </p:stCondLst>
                                        </p:cTn>
                                        <p:tgtEl>
                                          <p:spTgt spid="5"/>
                                        </p:tgtEl>
                                        <p:attrNameLst>
                                          <p:attrName>style.visibility</p:attrName>
                                        </p:attrNameLst>
                                      </p:cBhvr>
                                      <p:to>
                                        <p:strVal val="visible"/>
                                      </p:to>
                                    </p:set>
                                    <p:animEffect filter="wipe(up)" transition="in">
                                      <p:cBhvr>
                                        <p:cTn dur="500" id="12"/>
                                        <p:tgtEl>
                                          <p:spTgt spid="5"/>
                                        </p:tgtEl>
                                      </p:cBhvr>
                                    </p:animEffect>
                                  </p:childTnLst>
                                </p:cTn>
                              </p:par>
                            </p:childTnLst>
                          </p:cTn>
                        </p:par>
                        <p:par>
                          <p:cTn fill="hold" id="13" nodeType="afterGroup">
                            <p:stCondLst>
                              <p:cond delay="1250"/>
                            </p:stCondLst>
                            <p:childTnLst>
                              <p:par>
                                <p:cTn fill="hold" id="14" nodeType="afterEffect" presetClass="entr" presetID="10"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1000" id="16"/>
                                        <p:tgtEl>
                                          <p:spTgt spid="6"/>
                                        </p:tgtEl>
                                      </p:cBhvr>
                                    </p:animEffect>
                                  </p:childTnLst>
                                </p:cTn>
                              </p:par>
                            </p:childTnLst>
                          </p:cTn>
                        </p:par>
                        <p:par>
                          <p:cTn fill="hold" id="17" nodeType="afterGroup">
                            <p:stCondLst>
                              <p:cond delay="2250"/>
                            </p:stCondLst>
                            <p:childTnLst>
                              <p:par>
                                <p:cTn fill="hold" id="18" nodeType="afterEffect" presetClass="entr" presetID="10"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1000" id="2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9">
            <a:lum/>
          </a:blip>
          <a:stretch>
            <a:fillRect/>
          </a:stretch>
        </a:blipFill>
        <a:effectLst/>
      </p:bgPr>
    </p:bg>
    <p:spTree>
      <p:nvGrpSpPr>
        <p:cNvPr id="1" name=""/>
        <p:cNvGrpSpPr/>
        <p:nvPr/>
      </p:nvGrpSpPr>
      <p:grpSpPr>
        <a:xfrm>
          <a:off x="0" y="0"/>
          <a:ext cx="0" cy="0"/>
        </a:xfrm>
      </p:grpSpPr>
      <p:pic>
        <p:nvPicPr>
          <p:cNvPr id="8" name="PA_DonQ_图片 7">
            <a:extLst>
              <a:ext uri="{FF2B5EF4-FFF2-40B4-BE49-F238E27FC236}">
                <a16:creationId xmlns:a16="http://schemas.microsoft.com/office/drawing/2014/main" id="{015D05F5-144B-4BFA-A5CA-24F4559605C2}"/>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a:off x="7359605" y="103563"/>
            <a:ext cx="3664340" cy="3837148"/>
          </a:xfrm>
          <a:prstGeom prst="rect">
            <a:avLst/>
          </a:prstGeom>
        </p:spPr>
      </p:pic>
      <p:pic>
        <p:nvPicPr>
          <p:cNvPr id="2" name="PA_DonQ_图片 1">
            <a:extLst>
              <a:ext uri="{FF2B5EF4-FFF2-40B4-BE49-F238E27FC236}">
                <a16:creationId xmlns:a16="http://schemas.microsoft.com/office/drawing/2014/main" id="{A1DB433E-EBBA-4E53-9D81-8DCF6A8ADCE0}"/>
              </a:ext>
            </a:extLst>
          </p:cNvPr>
          <p:cNvPicPr>
            <a:picLocks noChangeAspect="1"/>
          </p:cNvPicPr>
          <p:nvPr>
            <p:custDataLst>
              <p:tags r:id="rId6"/>
            </p:custDataLst>
          </p:nvPr>
        </p:nvPicPr>
        <p:blipFill>
          <a:blip r:embed="rId5"/>
          <a:stretch>
            <a:fillRect/>
          </a:stretch>
        </p:blipFill>
        <p:spPr>
          <a:xfrm>
            <a:off x="1567927" y="4361357"/>
            <a:ext cx="4528073" cy="1596289"/>
          </a:xfrm>
          <a:prstGeom prst="rect">
            <a:avLst/>
          </a:prstGeom>
        </p:spPr>
      </p:pic>
      <p:sp>
        <p:nvSpPr>
          <p:cNvPr id="3" name="PA_DonQ_文本框 2">
            <a:extLst>
              <a:ext uri="{FF2B5EF4-FFF2-40B4-BE49-F238E27FC236}">
                <a16:creationId xmlns:a16="http://schemas.microsoft.com/office/drawing/2014/main" id="{D8347F4C-2C3E-45C2-8C34-C260CA107AAB}"/>
              </a:ext>
            </a:extLst>
          </p:cNvPr>
          <p:cNvSpPr txBox="1"/>
          <p:nvPr>
            <p:custDataLst>
              <p:tags r:id="rId7"/>
            </p:custDataLst>
          </p:nvPr>
        </p:nvSpPr>
        <p:spPr>
          <a:xfrm>
            <a:off x="1333500" y="1110163"/>
            <a:ext cx="3530077" cy="1844040"/>
          </a:xfrm>
          <a:prstGeom prst="rect">
            <a:avLst/>
          </a:prstGeom>
          <a:noFill/>
        </p:spPr>
        <p:txBody>
          <a:bodyPr rtlCol="0" wrap="square">
            <a:spAutoFit/>
          </a:bodyPr>
          <a:lstStyle/>
          <a:p>
            <a:pPr algn="dist"/>
            <a:r>
              <a:rPr altLang="en-US" b="1" lang="zh-CN" sz="11500">
                <a:latin charset="-122" panose="020b0503020204020204" pitchFamily="34" typeface="微软雅黑"/>
                <a:ea charset="-122" panose="020b0503020204020204" pitchFamily="34" typeface="微软雅黑"/>
              </a:rPr>
              <a:t>感谢</a:t>
            </a:r>
          </a:p>
        </p:txBody>
      </p:sp>
      <p:sp>
        <p:nvSpPr>
          <p:cNvPr id="9" name="PA_DonQ_文本框 8">
            <a:extLst>
              <a:ext uri="{FF2B5EF4-FFF2-40B4-BE49-F238E27FC236}">
                <a16:creationId xmlns:a16="http://schemas.microsoft.com/office/drawing/2014/main" id="{E3317FB0-2315-47FA-80E1-89D4163542FD}"/>
              </a:ext>
            </a:extLst>
          </p:cNvPr>
          <p:cNvSpPr txBox="1"/>
          <p:nvPr>
            <p:custDataLst>
              <p:tags r:id="rId8"/>
            </p:custDataLst>
          </p:nvPr>
        </p:nvSpPr>
        <p:spPr>
          <a:xfrm>
            <a:off x="2705100" y="2868308"/>
            <a:ext cx="5162550" cy="1554480"/>
          </a:xfrm>
          <a:prstGeom prst="rect">
            <a:avLst/>
          </a:prstGeom>
          <a:noFill/>
        </p:spPr>
        <p:txBody>
          <a:bodyPr rtlCol="0" wrap="square">
            <a:spAutoFit/>
          </a:bodyPr>
          <a:lstStyle/>
          <a:p>
            <a:pPr algn="dist"/>
            <a:r>
              <a:rPr altLang="en-US" b="1" lang="zh-CN" sz="9600">
                <a:latin charset="-122" panose="020b0503020204020204" pitchFamily="34" typeface="微软雅黑"/>
                <a:ea charset="-122" panose="020b0503020204020204" pitchFamily="34" typeface="微软雅黑"/>
              </a:rPr>
              <a:t>您的聆听</a:t>
            </a:r>
          </a:p>
        </p:txBody>
      </p:sp>
    </p:spTree>
    <p:extLst>
      <p:ext uri="{BB962C8B-B14F-4D97-AF65-F5344CB8AC3E}">
        <p14:creationId val="245807613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0"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to="" valueType="num">
                                      <p:cBhvr>
                                        <p:cTn dur="1000" fill="hold" id="7">
                                          <p:stCondLst>
                                            <p:cond delay="0"/>
                                          </p:stCondLst>
                                        </p:cTn>
                                        <p:tgtEl>
                                          <p:spTgt spid="2"/>
                                        </p:tgtEl>
                                        <p:attrNameLst>
                                          <p:attrName>ppt_y</p:attrName>
                                        </p:attrNameLst>
                                      </p:cBhvr>
                                      <p:tavLst>
                                        <p:tav fmla="((floor(#ppt_y-0.5)+ceil(#ppt_y-0.5))*0.5+0.5)+(#ppt_y- ((floor(#ppt_y-0.5)+ceil(#ppt_y-0.5))*0.5+0.5))*$ " tm="0">
                                          <p:val>
                                            <p:strVal val="0"/>
                                          </p:val>
                                        </p:tav>
                                        <p:tav tm="100000">
                                          <p:val>
                                            <p:strVal val="1"/>
                                          </p:val>
                                        </p:tav>
                                      </p:tavLst>
                                    </p:anim>
                                    <p:anim calcmode="lin" to="" valueType="num">
                                      <p:cBhvr>
                                        <p:cTn dur="1000" fill="hold" id="8">
                                          <p:stCondLst>
                                            <p:cond delay="0"/>
                                          </p:stCondLst>
                                        </p:cTn>
                                        <p:tgtEl>
                                          <p:spTgt spid="2"/>
                                        </p:tgtEl>
                                        <p:attrNameLst>
                                          <p:attrName>ppt_x</p:attrName>
                                        </p:attrNameLst>
                                      </p:cBhvr>
                                      <p:tavLst>
                                        <p:tav fmla="((floor(#ppt_x-0.5)+ceil(#ppt_x-0.5))*0.5+0.5)+(#ppt_x- ((floor(#ppt_x-0.5)+ceil(#ppt_x-0.5))*0.5+0.5))*$ " tm="0">
                                          <p:val>
                                            <p:strVal val="0"/>
                                          </p:val>
                                        </p:tav>
                                        <p:tav tm="100000">
                                          <p:val>
                                            <p:strVal val="1"/>
                                          </p:val>
                                        </p:tav>
                                      </p:tavLst>
                                    </p:anim>
                                  </p:childTnLst>
                                </p:cTn>
                              </p:par>
                              <p:par>
                                <p:cTn fill="hold" grpId="0" id="9" nodeType="withEffect" presetClass="entr" presetID="0" presetSubtype="0">
                                  <p:stCondLst>
                                    <p:cond delay="0"/>
                                  </p:stCondLst>
                                  <p:childTnLst>
                                    <p:set>
                                      <p:cBhvr>
                                        <p:cTn dur="1" fill="hold" id="10">
                                          <p:stCondLst>
                                            <p:cond delay="0"/>
                                          </p:stCondLst>
                                        </p:cTn>
                                        <p:tgtEl>
                                          <p:spTgt spid="3"/>
                                        </p:tgtEl>
                                        <p:attrNameLst>
                                          <p:attrName>style.visibility</p:attrName>
                                        </p:attrNameLst>
                                      </p:cBhvr>
                                      <p:to>
                                        <p:strVal val="visible"/>
                                      </p:to>
                                    </p:set>
                                    <p:anim calcmode="lin" to="" valueType="num">
                                      <p:cBhvr>
                                        <p:cTn dur="1000" fill="hold" id="11">
                                          <p:stCondLst>
                                            <p:cond delay="0"/>
                                          </p:stCondLst>
                                        </p:cTn>
                                        <p:tgtEl>
                                          <p:spTgt spid="3"/>
                                        </p:tgtEl>
                                        <p:attrNameLst>
                                          <p:attrName>ppt_y</p:attrName>
                                        </p:attrNameLst>
                                      </p:cBhvr>
                                      <p:tavLst>
                                        <p:tav fmla="((floor(#ppt_y-0.5)+ceil(#ppt_y-0.5))*0.5+0.5)+(#ppt_y- ((floor(#ppt_y-0.5)+ceil(#ppt_y-0.5))*0.5+0.5))*$ " tm="0">
                                          <p:val>
                                            <p:strVal val="0"/>
                                          </p:val>
                                        </p:tav>
                                        <p:tav tm="100000">
                                          <p:val>
                                            <p:strVal val="1"/>
                                          </p:val>
                                        </p:tav>
                                      </p:tavLst>
                                    </p:anim>
                                    <p:anim calcmode="lin" to="" valueType="num">
                                      <p:cBhvr>
                                        <p:cTn dur="1000" fill="hold" id="12">
                                          <p:stCondLst>
                                            <p:cond delay="0"/>
                                          </p:stCondLst>
                                        </p:cTn>
                                        <p:tgtEl>
                                          <p:spTgt spid="3"/>
                                        </p:tgtEl>
                                        <p:attrNameLst>
                                          <p:attrName>ppt_x</p:attrName>
                                        </p:attrNameLst>
                                      </p:cBhvr>
                                      <p:tavLst>
                                        <p:tav fmla="((floor(#ppt_x-0.5)+ceil(#ppt_x-0.5))*0.5+0.5)+(#ppt_x- ((floor(#ppt_x-0.5)+ceil(#ppt_x-0.5))*0.5+0.5))*$ " tm="0">
                                          <p:val>
                                            <p:strVal val="0"/>
                                          </p:val>
                                        </p:tav>
                                        <p:tav tm="100000">
                                          <p:val>
                                            <p:strVal val="1"/>
                                          </p:val>
                                        </p:tav>
                                      </p:tavLst>
                                    </p:anim>
                                  </p:childTnLst>
                                </p:cTn>
                              </p:par>
                              <p:par>
                                <p:cTn fill="hold" grpId="0" id="13" nodeType="withEffect" presetClass="entr" presetID="0" presetSubtype="0">
                                  <p:stCondLst>
                                    <p:cond delay="0"/>
                                  </p:stCondLst>
                                  <p:childTnLst>
                                    <p:set>
                                      <p:cBhvr>
                                        <p:cTn dur="1" fill="hold" id="14">
                                          <p:stCondLst>
                                            <p:cond delay="0"/>
                                          </p:stCondLst>
                                        </p:cTn>
                                        <p:tgtEl>
                                          <p:spTgt spid="9"/>
                                        </p:tgtEl>
                                        <p:attrNameLst>
                                          <p:attrName>style.visibility</p:attrName>
                                        </p:attrNameLst>
                                      </p:cBhvr>
                                      <p:to>
                                        <p:strVal val="visible"/>
                                      </p:to>
                                    </p:set>
                                    <p:anim calcmode="lin" to="" valueType="num">
                                      <p:cBhvr>
                                        <p:cTn dur="1000" fill="hold" id="15">
                                          <p:stCondLst>
                                            <p:cond delay="0"/>
                                          </p:stCondLst>
                                        </p:cTn>
                                        <p:tgtEl>
                                          <p:spTgt spid="9"/>
                                        </p:tgtEl>
                                        <p:attrNameLst>
                                          <p:attrName>ppt_y</p:attrName>
                                        </p:attrNameLst>
                                      </p:cBhvr>
                                      <p:tavLst>
                                        <p:tav fmla="((floor(#ppt_y-0.5)+ceil(#ppt_y-0.5))*0.5+0.5)+(#ppt_y- ((floor(#ppt_y-0.5)+ceil(#ppt_y-0.5))*0.5+0.5))*$ " tm="0">
                                          <p:val>
                                            <p:strVal val="0"/>
                                          </p:val>
                                        </p:tav>
                                        <p:tav tm="100000">
                                          <p:val>
                                            <p:strVal val="1"/>
                                          </p:val>
                                        </p:tav>
                                      </p:tavLst>
                                    </p:anim>
                                    <p:anim calcmode="lin" to="" valueType="num">
                                      <p:cBhvr>
                                        <p:cTn dur="1000" fill="hold" id="16">
                                          <p:stCondLst>
                                            <p:cond delay="0"/>
                                          </p:stCondLst>
                                        </p:cTn>
                                        <p:tgtEl>
                                          <p:spTgt spid="9"/>
                                        </p:tgtEl>
                                        <p:attrNameLst>
                                          <p:attrName>ppt_x</p:attrName>
                                        </p:attrNameLst>
                                      </p:cBhvr>
                                      <p:tavLst>
                                        <p:tav fmla="((floor(#ppt_x-0.5)+ceil(#ppt_x-0.5))*0.5+0.5)+(#ppt_x- ((floor(#ppt_x-0.5)+ceil(#ppt_x-0.5))*0.5+0.5))*$ " tm="0">
                                          <p:val>
                                            <p:strVal val="0"/>
                                          </p:val>
                                        </p:tav>
                                        <p:tav tm="100000">
                                          <p:val>
                                            <p:strVal val="1"/>
                                          </p:val>
                                        </p:tav>
                                      </p:tavLst>
                                    </p:anim>
                                  </p:childTnLst>
                                </p:cTn>
                              </p:par>
                              <p:par>
                                <p:cTn fill="hold" id="17" nodeType="withEffect" presetClass="entr" presetID="0" presetSubtype="0">
                                  <p:stCondLst>
                                    <p:cond delay="0"/>
                                  </p:stCondLst>
                                  <p:childTnLst>
                                    <p:set>
                                      <p:cBhvr>
                                        <p:cTn dur="1" fill="hold" id="18">
                                          <p:stCondLst>
                                            <p:cond delay="0"/>
                                          </p:stCondLst>
                                        </p:cTn>
                                        <p:tgtEl>
                                          <p:spTgt spid="8"/>
                                        </p:tgtEl>
                                        <p:attrNameLst>
                                          <p:attrName>style.visibility</p:attrName>
                                        </p:attrNameLst>
                                      </p:cBhvr>
                                      <p:to>
                                        <p:strVal val="visible"/>
                                      </p:to>
                                    </p:set>
                                    <p:anim calcmode="lin" to="" valueType="num">
                                      <p:cBhvr>
                                        <p:cTn dur="1000" fill="hold" id="19">
                                          <p:stCondLst>
                                            <p:cond delay="0"/>
                                          </p:stCondLst>
                                        </p:cTn>
                                        <p:tgtEl>
                                          <p:spTgt spid="8"/>
                                        </p:tgtEl>
                                        <p:attrNameLst>
                                          <p:attrName>ppt_y</p:attrName>
                                        </p:attrNameLst>
                                      </p:cBhvr>
                                      <p:tavLst>
                                        <p:tav fmla="((floor(#ppt_y-0.5)+ceil(#ppt_y-0.5))*0.5+0.5)+(#ppt_y- ((floor(#ppt_y-0.5)+ceil(#ppt_y-0.5))*0.5+0.5))*$ " tm="0">
                                          <p:val>
                                            <p:strVal val="0"/>
                                          </p:val>
                                        </p:tav>
                                        <p:tav tm="100000">
                                          <p:val>
                                            <p:strVal val="1"/>
                                          </p:val>
                                        </p:tav>
                                      </p:tavLst>
                                    </p:anim>
                                    <p:anim calcmode="lin" to="" valueType="num">
                                      <p:cBhvr>
                                        <p:cTn dur="1000" fill="hold" id="20">
                                          <p:stCondLst>
                                            <p:cond delay="0"/>
                                          </p:stCondLst>
                                        </p:cTn>
                                        <p:tgtEl>
                                          <p:spTgt spid="8"/>
                                        </p:tgtEl>
                                        <p:attrNameLst>
                                          <p:attrName>ppt_x</p:attrName>
                                        </p:attrNameLst>
                                      </p:cBhvr>
                                      <p:tavLst>
                                        <p:tav fmla="((floor(#ppt_x-0.5)+ceil(#ppt_x-0.5))*0.5+0.5)+(#ppt_x- ((floor(#ppt_x-0.5)+ceil(#ppt_x-0.5))*0.5+0.5))*$ " tm="0">
                                          <p:val>
                                            <p:strVal val="0"/>
                                          </p:val>
                                        </p:tav>
                                        <p:tav tm="100000">
                                          <p:val>
                                            <p:str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10">
            <a:lum/>
          </a:blip>
          <a:stretch>
            <a:fillRect/>
          </a:stretch>
        </a:blipFill>
        <a:effectLst/>
      </p:bgPr>
    </p:bg>
    <p:spTree>
      <p:nvGrpSpPr>
        <p:cNvPr id="1" name=""/>
        <p:cNvGrpSpPr/>
        <p:nvPr/>
      </p:nvGrpSpPr>
      <p:grpSpPr>
        <a:xfrm>
          <a:off x="0" y="0"/>
          <a:ext cx="0" cy="0"/>
        </a:xfrm>
      </p:grpSpPr>
      <p:sp>
        <p:nvSpPr>
          <p:cNvPr id="10" name="PA_库_矩形 6">
            <a:extLst>
              <a:ext uri="{FF2B5EF4-FFF2-40B4-BE49-F238E27FC236}">
                <a16:creationId xmlns:a16="http://schemas.microsoft.com/office/drawing/2014/main" id="{A5F69F3F-34C8-4ABF-8520-982A784768EA}"/>
              </a:ext>
            </a:extLst>
          </p:cNvPr>
          <p:cNvSpPr>
            <a:spLocks noChangeArrowheads="1"/>
          </p:cNvSpPr>
          <p:nvPr>
            <p:custDataLst>
              <p:tags r:id="rId3"/>
            </p:custDataLst>
          </p:nvPr>
        </p:nvSpPr>
        <p:spPr bwMode="auto">
          <a:xfrm>
            <a:off x="3917951" y="2904331"/>
            <a:ext cx="4860924" cy="1582737"/>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lIns="144000" rIns="14400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dist">
              <a:spcAft>
                <a:spcPts val="600"/>
              </a:spcAft>
            </a:pPr>
            <a:r>
              <a:rPr altLang="en-US" lang="zh-CN" sz="4000">
                <a:solidFill>
                  <a:srgbClr val="FFFFFF"/>
                </a:solidFill>
                <a:latin charset="-122" panose="02010600010101010101" pitchFamily="2" typeface="方正正大黑简体"/>
                <a:ea charset="-122" panose="02010600010101010101" pitchFamily="2" typeface="方正正大黑简体"/>
              </a:rPr>
              <a:t>十九大代表如何选举</a:t>
            </a:r>
          </a:p>
        </p:txBody>
      </p:sp>
      <p:sp>
        <p:nvSpPr>
          <p:cNvPr id="11" name="PA_库_任意多边形 283">
            <a:extLst>
              <a:ext uri="{FF2B5EF4-FFF2-40B4-BE49-F238E27FC236}">
                <a16:creationId xmlns:a16="http://schemas.microsoft.com/office/drawing/2014/main" id="{B4FE5198-6CD5-4059-BC1B-F87C528A501A}"/>
              </a:ext>
            </a:extLst>
          </p:cNvPr>
          <p:cNvSpPr/>
          <p:nvPr>
            <p:custDataLst>
              <p:tags r:id="rId4"/>
            </p:custDataLst>
          </p:nvPr>
        </p:nvSpPr>
        <p:spPr bwMode="auto">
          <a:xfrm>
            <a:off x="1636712" y="2445542"/>
            <a:ext cx="1023938" cy="2209800"/>
          </a:xfrm>
          <a:custGeom>
            <a:gdLst>
              <a:gd fmla="*/ 486762 w 1023242" name="connsiteX0"/>
              <a:gd fmla="*/ 0 h 2209116" name="connsiteY0"/>
              <a:gd fmla="*/ 902861 w 1023242" name="connsiteX1"/>
              <a:gd fmla="*/ 0 h 2209116" name="connsiteY1"/>
              <a:gd fmla="*/ 1015391 w 1023242" name="connsiteX2"/>
              <a:gd fmla="*/ 55007 h 2209116" name="connsiteY2"/>
              <a:gd fmla="*/ 1023242 w 1023242" name="connsiteX3"/>
              <a:gd fmla="*/ 2113840 h 2209116" name="connsiteY3"/>
              <a:gd fmla="*/ 972211 w 1023242" name="connsiteX4"/>
              <a:gd fmla="*/ 2204209 h 2209116" name="connsiteY4"/>
              <a:gd fmla="*/ 955905 w 1023242" name="connsiteX5"/>
              <a:gd fmla="*/ 2209116 h 2209116" name="connsiteY5"/>
              <a:gd fmla="*/ 410853 w 1023242" name="connsiteX6"/>
              <a:gd fmla="*/ 2209116 h 2209116" name="connsiteY6"/>
              <a:gd fmla="*/ 381510 w 1023242" name="connsiteX7"/>
              <a:gd fmla="*/ 2199215 h 2209116" name="connsiteY7"/>
              <a:gd fmla="*/ 321892 w 1023242" name="connsiteX8"/>
              <a:gd fmla="*/ 2108601 h 2209116" name="connsiteY8"/>
              <a:gd fmla="*/ 316658 w 1023242" name="connsiteX9"/>
              <a:gd fmla="*/ 882731 h 2209116" name="connsiteY9"/>
              <a:gd fmla="*/ 146555 w 1023242" name="connsiteX10"/>
              <a:gd fmla="*/ 880112 h 2209116" name="connsiteY10"/>
              <a:gd fmla="*/ 4 w 1023242" name="connsiteX11"/>
              <a:gd fmla="*/ 783195 h 2209116" name="connsiteY11"/>
              <a:gd fmla="*/ 4 w 1023242" name="connsiteX12"/>
              <a:gd fmla="*/ 358855 h 2209116" name="connsiteY12"/>
              <a:gd fmla="*/ 120385 w 1023242" name="connsiteX13"/>
              <a:gd fmla="*/ 227886 h 2209116" name="connsiteY13"/>
              <a:gd fmla="*/ 486762 w 1023242" name="connsiteX14"/>
              <a:gd fmla="*/ 0 h 220911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209116" w="1023242">
                <a:moveTo>
                  <a:pt x="486762" y="0"/>
                </a:moveTo>
                <a:cubicBezTo>
                  <a:pt x="499847" y="0"/>
                  <a:pt x="902861" y="0"/>
                  <a:pt x="902861" y="0"/>
                </a:cubicBezTo>
                <a:cubicBezTo>
                  <a:pt x="1018008" y="0"/>
                  <a:pt x="1015391" y="55007"/>
                  <a:pt x="1015391" y="55007"/>
                </a:cubicBezTo>
                <a:cubicBezTo>
                  <a:pt x="1015391" y="55007"/>
                  <a:pt x="1015391" y="55007"/>
                  <a:pt x="1023242" y="2113840"/>
                </a:cubicBezTo>
                <a:cubicBezTo>
                  <a:pt x="1023242" y="2166228"/>
                  <a:pt x="997727" y="2191767"/>
                  <a:pt x="972211" y="2204209"/>
                </a:cubicBezTo>
                <a:lnTo>
                  <a:pt x="955905" y="2209116"/>
                </a:lnTo>
                <a:lnTo>
                  <a:pt x="410853" y="2209116"/>
                </a:lnTo>
                <a:lnTo>
                  <a:pt x="381510" y="2199215"/>
                </a:lnTo>
                <a:cubicBezTo>
                  <a:pt x="320420" y="2169011"/>
                  <a:pt x="321892" y="2108601"/>
                  <a:pt x="321892" y="2108601"/>
                </a:cubicBezTo>
                <a:cubicBezTo>
                  <a:pt x="321892" y="2108601"/>
                  <a:pt x="321892" y="2108601"/>
                  <a:pt x="316658" y="882731"/>
                </a:cubicBezTo>
                <a:cubicBezTo>
                  <a:pt x="316658" y="882731"/>
                  <a:pt x="316658" y="882731"/>
                  <a:pt x="146555" y="880112"/>
                </a:cubicBezTo>
                <a:cubicBezTo>
                  <a:pt x="-2613" y="887970"/>
                  <a:pt x="4" y="783195"/>
                  <a:pt x="4" y="783195"/>
                </a:cubicBezTo>
                <a:cubicBezTo>
                  <a:pt x="4" y="783195"/>
                  <a:pt x="4" y="783195"/>
                  <a:pt x="4" y="358855"/>
                </a:cubicBezTo>
                <a:cubicBezTo>
                  <a:pt x="4" y="240983"/>
                  <a:pt x="120385" y="227886"/>
                  <a:pt x="120385" y="227886"/>
                </a:cubicBezTo>
                <a:cubicBezTo>
                  <a:pt x="395168" y="159782"/>
                  <a:pt x="486762" y="0"/>
                  <a:pt x="486762" y="0"/>
                </a:cubicBezTo>
                <a:close/>
              </a:path>
            </a:pathLst>
          </a:custGeom>
          <a:solidFill>
            <a:schemeClr val="accent1">
              <a:lumMod val="60000"/>
              <a:lumOff val="40000"/>
            </a:schemeClr>
          </a:solidFill>
          <a:ln>
            <a:noFill/>
          </a:ln>
        </p:spPr>
        <p:txBody>
          <a:bodyPr/>
          <a:lstStyle/>
          <a:p>
            <a:pPr>
              <a:defRPr/>
            </a:pPr>
            <a:endParaRPr altLang="en-US" lang="zh-CN"/>
          </a:p>
        </p:txBody>
      </p:sp>
      <p:sp>
        <p:nvSpPr>
          <p:cNvPr id="12" name="PA_库_任意多边形 8">
            <a:extLst>
              <a:ext uri="{FF2B5EF4-FFF2-40B4-BE49-F238E27FC236}">
                <a16:creationId xmlns:a16="http://schemas.microsoft.com/office/drawing/2014/main" id="{9942478A-05B5-4AB3-834E-B0C522F12BE1}"/>
              </a:ext>
            </a:extLst>
          </p:cNvPr>
          <p:cNvSpPr/>
          <p:nvPr>
            <p:custDataLst>
              <p:tags r:id="rId5"/>
            </p:custDataLst>
          </p:nvPr>
        </p:nvSpPr>
        <p:spPr bwMode="auto">
          <a:xfrm>
            <a:off x="1865312" y="2655093"/>
            <a:ext cx="577850" cy="1831975"/>
          </a:xfrm>
          <a:custGeom>
            <a:gdLst>
              <a:gd fmla="*/ 0 w 221" name="T0"/>
              <a:gd fmla="*/ 99 h 699" name="T1"/>
              <a:gd fmla="*/ 137 w 221" name="T2"/>
              <a:gd fmla="*/ 0 h 699" name="T3"/>
              <a:gd fmla="*/ 221 w 221" name="T4"/>
              <a:gd fmla="*/ 0 h 699" name="T5"/>
              <a:gd fmla="*/ 221 w 221" name="T6"/>
              <a:gd fmla="*/ 699 h 699" name="T7"/>
              <a:gd fmla="*/ 96 w 221" name="T8"/>
              <a:gd fmla="*/ 699 h 699" name="T9"/>
              <a:gd fmla="*/ 96 w 221" name="T10"/>
              <a:gd fmla="*/ 187 h 699" name="T11"/>
              <a:gd fmla="*/ 0 w 221" name="T12"/>
              <a:gd fmla="*/ 187 h 699" name="T13"/>
              <a:gd fmla="*/ 0 w 221" name="T14"/>
              <a:gd fmla="*/ 99 h 69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9" w="221">
                <a:moveTo>
                  <a:pt x="0" y="99"/>
                </a:moveTo>
                <a:cubicBezTo>
                  <a:pt x="96" y="99"/>
                  <a:pt x="118" y="53"/>
                  <a:pt x="137" y="0"/>
                </a:cubicBezTo>
                <a:cubicBezTo>
                  <a:pt x="221" y="0"/>
                  <a:pt x="221" y="0"/>
                  <a:pt x="221" y="0"/>
                </a:cubicBezTo>
                <a:cubicBezTo>
                  <a:pt x="221" y="699"/>
                  <a:pt x="221" y="699"/>
                  <a:pt x="221" y="699"/>
                </a:cubicBezTo>
                <a:cubicBezTo>
                  <a:pt x="96" y="699"/>
                  <a:pt x="96" y="699"/>
                  <a:pt x="96" y="699"/>
                </a:cubicBezTo>
                <a:cubicBezTo>
                  <a:pt x="96" y="187"/>
                  <a:pt x="96" y="187"/>
                  <a:pt x="96" y="187"/>
                </a:cubicBezTo>
                <a:cubicBezTo>
                  <a:pt x="0" y="187"/>
                  <a:pt x="0" y="187"/>
                  <a:pt x="0" y="187"/>
                </a:cubicBezTo>
                <a:lnTo>
                  <a:pt x="0" y="99"/>
                </a:lnTo>
                <a:close/>
              </a:path>
            </a:pathLst>
          </a:custGeom>
          <a:solidFill>
            <a:srgbClr val="F6F6F6"/>
          </a:solidFill>
          <a:ln>
            <a:noFill/>
          </a:ln>
        </p:spPr>
        <p:txBody>
          <a:bodyPr/>
          <a:lstStyle/>
          <a:p>
            <a:pPr>
              <a:defRPr/>
            </a:pPr>
            <a:endParaRPr altLang="en-US" lang="zh-CN">
              <a:ln w="184150">
                <a:solidFill>
                  <a:srgbClr val="FF0000"/>
                </a:solidFill>
              </a:ln>
              <a:solidFill>
                <a:schemeClr val="bg1"/>
              </a:solidFill>
            </a:endParaRPr>
          </a:p>
        </p:txBody>
      </p:sp>
      <p:sp>
        <p:nvSpPr>
          <p:cNvPr id="13" name="PA_库_任意多边形 281">
            <a:extLst>
              <a:ext uri="{FF2B5EF4-FFF2-40B4-BE49-F238E27FC236}">
                <a16:creationId xmlns:a16="http://schemas.microsoft.com/office/drawing/2014/main" id="{97646B53-7CD4-4263-B567-F84B843C8DC8}"/>
              </a:ext>
            </a:extLst>
          </p:cNvPr>
          <p:cNvSpPr/>
          <p:nvPr>
            <p:custDataLst>
              <p:tags r:id="rId6"/>
            </p:custDataLst>
          </p:nvPr>
        </p:nvSpPr>
        <p:spPr bwMode="auto">
          <a:xfrm>
            <a:off x="2444751" y="3082130"/>
            <a:ext cx="814387" cy="1573212"/>
          </a:xfrm>
          <a:custGeom>
            <a:gdLst>
              <a:gd fmla="*/ 155380 w 814858" name="connsiteX0"/>
              <a:gd fmla="*/ 0 h 1572706" name="connsiteY0"/>
              <a:gd fmla="*/ 814858 w 814858" name="connsiteX1"/>
              <a:gd fmla="*/ 0 h 1572706" name="connsiteY1"/>
              <a:gd fmla="*/ 814858 w 814858" name="connsiteX2"/>
              <a:gd fmla="*/ 1572706 h 1572706" name="connsiteY2"/>
              <a:gd fmla="*/ 0 w 814858" name="connsiteX3"/>
              <a:gd fmla="*/ 1572706 h 1572706" name="connsiteY3"/>
            </a:gdLst>
            <a:cxnLst>
              <a:cxn ang="0">
                <a:pos x="connsiteX0" y="connsiteY0"/>
              </a:cxn>
              <a:cxn ang="0">
                <a:pos x="connsiteX1" y="connsiteY1"/>
              </a:cxn>
              <a:cxn ang="0">
                <a:pos x="connsiteX2" y="connsiteY2"/>
              </a:cxn>
              <a:cxn ang="0">
                <a:pos x="connsiteX3" y="connsiteY3"/>
              </a:cxn>
            </a:cxnLst>
            <a:rect b="b" l="l" r="r" t="t"/>
            <a:pathLst>
              <a:path h="1572706" w="814858">
                <a:moveTo>
                  <a:pt x="155380" y="0"/>
                </a:moveTo>
                <a:lnTo>
                  <a:pt x="814858" y="0"/>
                </a:lnTo>
                <a:lnTo>
                  <a:pt x="814858" y="1572706"/>
                </a:lnTo>
                <a:lnTo>
                  <a:pt x="0" y="1572706"/>
                </a:lnTo>
                <a:close/>
              </a:path>
            </a:pathLst>
          </a:custGeom>
          <a:solidFill>
            <a:schemeClr val="accent1">
              <a:lumMod val="60000"/>
              <a:lumOff val="40000"/>
            </a:schemeClr>
          </a:solidFill>
          <a:ln>
            <a:noFill/>
          </a:ln>
        </p:spPr>
        <p:txBody>
          <a:bodyPr/>
          <a:lstStyle/>
          <a:p>
            <a:pPr>
              <a:defRPr/>
            </a:pPr>
            <a:endParaRPr altLang="en-US" lang="zh-CN"/>
          </a:p>
        </p:txBody>
      </p:sp>
      <p:sp>
        <p:nvSpPr>
          <p:cNvPr id="14" name="PA_库_任意多边形 282">
            <a:extLst>
              <a:ext uri="{FF2B5EF4-FFF2-40B4-BE49-F238E27FC236}">
                <a16:creationId xmlns:a16="http://schemas.microsoft.com/office/drawing/2014/main" id="{0E6B1A57-FBF2-46C9-9E6C-35801E0CA0CD}"/>
              </a:ext>
            </a:extLst>
          </p:cNvPr>
          <p:cNvSpPr/>
          <p:nvPr>
            <p:custDataLst>
              <p:tags r:id="rId7"/>
            </p:custDataLst>
          </p:nvPr>
        </p:nvSpPr>
        <p:spPr bwMode="auto">
          <a:xfrm>
            <a:off x="3259138" y="2904330"/>
            <a:ext cx="658813" cy="1751012"/>
          </a:xfrm>
          <a:custGeom>
            <a:gdLst>
              <a:gd fmla="*/ 659478 w 659478" name="connsiteX0"/>
              <a:gd fmla="*/ 0 h 1750466" name="connsiteY0"/>
              <a:gd fmla="*/ 659478 w 659478" name="connsiteX1"/>
              <a:gd fmla="*/ 1582205 h 1750466" name="connsiteY1"/>
              <a:gd fmla="*/ 10472 w 659478" name="connsiteX2"/>
              <a:gd fmla="*/ 1750466 h 1750466" name="connsiteY2"/>
              <a:gd fmla="*/ 0 w 659478" name="connsiteX3"/>
              <a:gd fmla="*/ 1750466 h 1750466" name="connsiteY3"/>
              <a:gd fmla="*/ 0 w 659478" name="connsiteX4"/>
              <a:gd fmla="*/ 177761 h 17504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50466" w="659478">
                <a:moveTo>
                  <a:pt x="659478" y="0"/>
                </a:moveTo>
                <a:lnTo>
                  <a:pt x="659478" y="1582205"/>
                </a:lnTo>
                <a:lnTo>
                  <a:pt x="10472" y="1750466"/>
                </a:lnTo>
                <a:lnTo>
                  <a:pt x="0" y="1750466"/>
                </a:lnTo>
                <a:lnTo>
                  <a:pt x="0" y="177761"/>
                </a:lnTo>
                <a:close/>
              </a:path>
            </a:pathLst>
          </a:custGeom>
          <a:solidFill>
            <a:schemeClr val="accent1">
              <a:lumMod val="75000"/>
            </a:schemeClr>
          </a:solidFill>
          <a:ln>
            <a:noFill/>
          </a:ln>
        </p:spPr>
        <p:txBody>
          <a:bodyPr/>
          <a:lstStyle/>
          <a:p>
            <a:pPr>
              <a:defRPr/>
            </a:pPr>
            <a:endParaRPr altLang="en-US" lang="zh-CN"/>
          </a:p>
        </p:txBody>
      </p:sp>
      <p:sp>
        <p:nvSpPr>
          <p:cNvPr id="15" name="PA_库_任意多边形 11">
            <a:extLst>
              <a:ext uri="{FF2B5EF4-FFF2-40B4-BE49-F238E27FC236}">
                <a16:creationId xmlns:a16="http://schemas.microsoft.com/office/drawing/2014/main" id="{B9B7B0E4-D2AF-4838-A115-D6569DCA93A9}"/>
              </a:ext>
            </a:extLst>
          </p:cNvPr>
          <p:cNvSpPr/>
          <p:nvPr>
            <p:custDataLst>
              <p:tags r:id="rId8"/>
            </p:custDataLst>
          </p:nvPr>
        </p:nvSpPr>
        <p:spPr bwMode="auto">
          <a:xfrm>
            <a:off x="8778876" y="2904330"/>
            <a:ext cx="669925" cy="1751012"/>
          </a:xfrm>
          <a:custGeom>
            <a:gdLst>
              <a:gd fmla="*/ 0 w 494" name="T0"/>
              <a:gd fmla="*/ 0 h 1290" name="T1"/>
              <a:gd fmla="*/ 0 w 494" name="T2"/>
              <a:gd fmla="*/ 1166 h 1290" name="T3"/>
              <a:gd fmla="*/ 494 w 494" name="T4"/>
              <a:gd fmla="*/ 1290 h 1290" name="T5"/>
              <a:gd fmla="*/ 494 w 494" name="T6"/>
              <a:gd fmla="*/ 131 h 1290" name="T7"/>
              <a:gd fmla="*/ 0 w 494" name="T8"/>
              <a:gd fmla="*/ 0 h 1290" name="T9"/>
            </a:gdLst>
            <a:cxnLst>
              <a:cxn ang="0">
                <a:pos x="T0" y="T1"/>
              </a:cxn>
              <a:cxn ang="0">
                <a:pos x="T2" y="T3"/>
              </a:cxn>
              <a:cxn ang="0">
                <a:pos x="T4" y="T5"/>
              </a:cxn>
              <a:cxn ang="0">
                <a:pos x="T6" y="T7"/>
              </a:cxn>
              <a:cxn ang="0">
                <a:pos x="T8" y="T9"/>
              </a:cxn>
            </a:cxnLst>
            <a:rect b="b" l="0" r="r" t="0"/>
            <a:pathLst>
              <a:path h="1290" w="493">
                <a:moveTo>
                  <a:pt x="0" y="0"/>
                </a:moveTo>
                <a:lnTo>
                  <a:pt x="0" y="1166"/>
                </a:lnTo>
                <a:lnTo>
                  <a:pt x="494" y="1290"/>
                </a:lnTo>
                <a:lnTo>
                  <a:pt x="494" y="131"/>
                </a:lnTo>
                <a:lnTo>
                  <a:pt x="0" y="0"/>
                </a:lnTo>
                <a:close/>
              </a:path>
            </a:pathLst>
          </a:custGeom>
          <a:solidFill>
            <a:schemeClr val="accent1">
              <a:lumMod val="60000"/>
              <a:lumOff val="40000"/>
            </a:schemeClr>
          </a:solidFill>
          <a:ln>
            <a:noFill/>
          </a:ln>
        </p:spPr>
        <p:txBody>
          <a:bodyPr/>
          <a:lstStyle/>
          <a:p>
            <a:pPr>
              <a:defRPr/>
            </a:pPr>
            <a:endParaRPr altLang="en-US" lang="zh-CN"/>
          </a:p>
        </p:txBody>
      </p:sp>
      <p:sp>
        <p:nvSpPr>
          <p:cNvPr id="16" name="PA_库_矩形 12">
            <a:extLst>
              <a:ext uri="{FF2B5EF4-FFF2-40B4-BE49-F238E27FC236}">
                <a16:creationId xmlns:a16="http://schemas.microsoft.com/office/drawing/2014/main" id="{53E10D7C-8C89-4188-92D8-4837EA983523}"/>
              </a:ext>
            </a:extLst>
          </p:cNvPr>
          <p:cNvSpPr>
            <a:spLocks noChangeArrowheads="1"/>
          </p:cNvSpPr>
          <p:nvPr>
            <p:custDataLst>
              <p:tags r:id="rId9"/>
            </p:custDataLst>
          </p:nvPr>
        </p:nvSpPr>
        <p:spPr bwMode="auto">
          <a:xfrm>
            <a:off x="9448800" y="3082130"/>
            <a:ext cx="804862" cy="157321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Tree>
    <p:extLst>
      <p:ext uri="{BB962C8B-B14F-4D97-AF65-F5344CB8AC3E}">
        <p14:creationId val="163888213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to="" valueType="num">
                                      <p:cBhvr>
                                        <p:cTn dur="500" fill="hold" id="7">
                                          <p:stCondLst>
                                            <p:cond delay="0"/>
                                          </p:stCondLst>
                                        </p:cTn>
                                        <p:tgtEl>
                                          <p:spTgt spid="10"/>
                                        </p:tgtEl>
                                        <p:attrNameLst>
                                          <p:attrName>ppt_y</p:attrName>
                                        </p:attrNameLst>
                                      </p:cBhvr>
                                      <p:tavLst>
                                        <p:tav fmla="floor(#ppt_y*3.4)*0.5+(#ppt_y- floor(#ppt_y*3.4)*0.5)*$ " tm="0">
                                          <p:val>
                                            <p:strVal val="0"/>
                                          </p:val>
                                        </p:tav>
                                        <p:tav tm="100000">
                                          <p:val>
                                            <p:strVal val="1"/>
                                          </p:val>
                                        </p:tav>
                                      </p:tavLst>
                                    </p:anim>
                                    <p:animScale>
                                      <p:cBhvr>
                                        <p:cTn dur="500" fill="hold" id="8">
                                          <p:stCondLst>
                                            <p:cond delay="0"/>
                                          </p:stCondLst>
                                        </p:cTn>
                                        <p:tgtEl>
                                          <p:spTgt spid="10"/>
                                        </p:tgtEl>
                                      </p:cBhvr>
                                      <p:from x="0" y="0"/>
                                      <p:to x="100000" y="100000"/>
                                    </p:animScale>
                                    <p:animEffect filter="fade">
                                      <p:cBhvr>
                                        <p:cTn dur="500" id="9">
                                          <p:stCondLst>
                                            <p:cond delay="0"/>
                                          </p:stCondLst>
                                        </p:cTn>
                                        <p:tgtEl>
                                          <p:spTgt spid="10"/>
                                        </p:tgtEl>
                                      </p:cBhvr>
                                    </p:animEffect>
                                    <p:anim calcmode="lin" to="" valueType="num">
                                      <p:cBhvr>
                                        <p:cTn dur="500" fill="hold" id="10">
                                          <p:stCondLst>
                                            <p:cond delay="0"/>
                                          </p:stCondLst>
                                        </p:cTn>
                                        <p:tgtEl>
                                          <p:spTgt spid="10"/>
                                        </p:tgtEl>
                                        <p:attrNameLst>
                                          <p:attrName>ppt_x</p:attrName>
                                        </p:attrNameLst>
                                      </p:cBhvr>
                                      <p:tavLst>
                                        <p:tav fmla="floor(#ppt_x*3.4)*0.5+(#ppt_x- floor(#ppt_x*3.4)*0.5)*$ " tm="0">
                                          <p:val>
                                            <p:strVal val="0"/>
                                          </p:val>
                                        </p:tav>
                                        <p:tav tm="100000">
                                          <p:val>
                                            <p:strVal val="1"/>
                                          </p:val>
                                        </p:tav>
                                      </p:tavLst>
                                    </p:anim>
                                  </p:childTnLst>
                                </p:cTn>
                              </p:par>
                              <p:par>
                                <p:cTn fill="hold" grpId="0" id="11" nodeType="withEffect" presetClass="entr" presetID="0" presetSubtype="0">
                                  <p:stCondLst>
                                    <p:cond delay="0"/>
                                  </p:stCondLst>
                                  <p:childTnLst>
                                    <p:set>
                                      <p:cBhvr>
                                        <p:cTn dur="1" fill="hold" id="12">
                                          <p:stCondLst>
                                            <p:cond delay="0"/>
                                          </p:stCondLst>
                                        </p:cTn>
                                        <p:tgtEl>
                                          <p:spTgt spid="11"/>
                                        </p:tgtEl>
                                        <p:attrNameLst>
                                          <p:attrName>style.visibility</p:attrName>
                                        </p:attrNameLst>
                                      </p:cBhvr>
                                      <p:to>
                                        <p:strVal val="visible"/>
                                      </p:to>
                                    </p:set>
                                    <p:anim calcmode="lin" to="" valueType="num">
                                      <p:cBhvr>
                                        <p:cTn dur="500" fill="hold" id="13">
                                          <p:stCondLst>
                                            <p:cond delay="0"/>
                                          </p:stCondLst>
                                        </p:cTn>
                                        <p:tgtEl>
                                          <p:spTgt spid="11"/>
                                        </p:tgtEl>
                                        <p:attrNameLst>
                                          <p:attrName>ppt_y</p:attrName>
                                        </p:attrNameLst>
                                      </p:cBhvr>
                                      <p:tavLst>
                                        <p:tav fmla="floor(#ppt_y*3.4)*0.5+(#ppt_y- floor(#ppt_y*3.4)*0.5)*$ " tm="0">
                                          <p:val>
                                            <p:strVal val="0"/>
                                          </p:val>
                                        </p:tav>
                                        <p:tav tm="100000">
                                          <p:val>
                                            <p:strVal val="1"/>
                                          </p:val>
                                        </p:tav>
                                      </p:tavLst>
                                    </p:anim>
                                    <p:animScale>
                                      <p:cBhvr>
                                        <p:cTn dur="500" fill="hold" id="14">
                                          <p:stCondLst>
                                            <p:cond delay="0"/>
                                          </p:stCondLst>
                                        </p:cTn>
                                        <p:tgtEl>
                                          <p:spTgt spid="11"/>
                                        </p:tgtEl>
                                      </p:cBhvr>
                                      <p:from x="0" y="0"/>
                                      <p:to x="100000" y="100000"/>
                                    </p:animScale>
                                    <p:animEffect filter="fade">
                                      <p:cBhvr>
                                        <p:cTn dur="500" id="15">
                                          <p:stCondLst>
                                            <p:cond delay="0"/>
                                          </p:stCondLst>
                                        </p:cTn>
                                        <p:tgtEl>
                                          <p:spTgt spid="11"/>
                                        </p:tgtEl>
                                      </p:cBhvr>
                                    </p:animEffect>
                                    <p:anim calcmode="lin" to="" valueType="num">
                                      <p:cBhvr>
                                        <p:cTn dur="500" fill="hold" id="16">
                                          <p:stCondLst>
                                            <p:cond delay="0"/>
                                          </p:stCondLst>
                                        </p:cTn>
                                        <p:tgtEl>
                                          <p:spTgt spid="11"/>
                                        </p:tgtEl>
                                        <p:attrNameLst>
                                          <p:attrName>ppt_x</p:attrName>
                                        </p:attrNameLst>
                                      </p:cBhvr>
                                      <p:tavLst>
                                        <p:tav fmla="floor(#ppt_x*3.4)*0.5+(#ppt_x- floor(#ppt_x*3.4)*0.5)*$ " tm="0">
                                          <p:val>
                                            <p:strVal val="0"/>
                                          </p:val>
                                        </p:tav>
                                        <p:tav tm="100000">
                                          <p:val>
                                            <p:strVal val="1"/>
                                          </p:val>
                                        </p:tav>
                                      </p:tavLst>
                                    </p:anim>
                                  </p:childTnLst>
                                </p:cTn>
                              </p:par>
                              <p:par>
                                <p:cTn fill="hold" grpId="0" id="17" nodeType="withEffect" presetClass="entr" presetID="0" presetSubtype="0">
                                  <p:stCondLst>
                                    <p:cond delay="0"/>
                                  </p:stCondLst>
                                  <p:childTnLst>
                                    <p:set>
                                      <p:cBhvr>
                                        <p:cTn dur="1" fill="hold" id="18">
                                          <p:stCondLst>
                                            <p:cond delay="0"/>
                                          </p:stCondLst>
                                        </p:cTn>
                                        <p:tgtEl>
                                          <p:spTgt spid="12"/>
                                        </p:tgtEl>
                                        <p:attrNameLst>
                                          <p:attrName>style.visibility</p:attrName>
                                        </p:attrNameLst>
                                      </p:cBhvr>
                                      <p:to>
                                        <p:strVal val="visible"/>
                                      </p:to>
                                    </p:set>
                                    <p:anim calcmode="lin" to="" valueType="num">
                                      <p:cBhvr>
                                        <p:cTn dur="500" fill="hold" id="19">
                                          <p:stCondLst>
                                            <p:cond delay="0"/>
                                          </p:stCondLst>
                                        </p:cTn>
                                        <p:tgtEl>
                                          <p:spTgt spid="12"/>
                                        </p:tgtEl>
                                        <p:attrNameLst>
                                          <p:attrName>ppt_y</p:attrName>
                                        </p:attrNameLst>
                                      </p:cBhvr>
                                      <p:tavLst>
                                        <p:tav fmla="floor(#ppt_y*3.4)*0.5+(#ppt_y- floor(#ppt_y*3.4)*0.5)*$ " tm="0">
                                          <p:val>
                                            <p:strVal val="0"/>
                                          </p:val>
                                        </p:tav>
                                        <p:tav tm="100000">
                                          <p:val>
                                            <p:strVal val="1"/>
                                          </p:val>
                                        </p:tav>
                                      </p:tavLst>
                                    </p:anim>
                                    <p:animScale>
                                      <p:cBhvr>
                                        <p:cTn dur="500" fill="hold" id="20">
                                          <p:stCondLst>
                                            <p:cond delay="0"/>
                                          </p:stCondLst>
                                        </p:cTn>
                                        <p:tgtEl>
                                          <p:spTgt spid="12"/>
                                        </p:tgtEl>
                                      </p:cBhvr>
                                      <p:from x="0" y="0"/>
                                      <p:to x="100000" y="100000"/>
                                    </p:animScale>
                                    <p:animEffect filter="fade">
                                      <p:cBhvr>
                                        <p:cTn dur="500" id="21">
                                          <p:stCondLst>
                                            <p:cond delay="0"/>
                                          </p:stCondLst>
                                        </p:cTn>
                                        <p:tgtEl>
                                          <p:spTgt spid="12"/>
                                        </p:tgtEl>
                                      </p:cBhvr>
                                    </p:animEffect>
                                    <p:anim calcmode="lin" to="" valueType="num">
                                      <p:cBhvr>
                                        <p:cTn dur="500" fill="hold" id="22">
                                          <p:stCondLst>
                                            <p:cond delay="0"/>
                                          </p:stCondLst>
                                        </p:cTn>
                                        <p:tgtEl>
                                          <p:spTgt spid="12"/>
                                        </p:tgtEl>
                                        <p:attrNameLst>
                                          <p:attrName>ppt_x</p:attrName>
                                        </p:attrNameLst>
                                      </p:cBhvr>
                                      <p:tavLst>
                                        <p:tav fmla="floor(#ppt_x*3.4)*0.5+(#ppt_x- floor(#ppt_x*3.4)*0.5)*$ " tm="0">
                                          <p:val>
                                            <p:strVal val="0"/>
                                          </p:val>
                                        </p:tav>
                                        <p:tav tm="100000">
                                          <p:val>
                                            <p:strVal val="1"/>
                                          </p:val>
                                        </p:tav>
                                      </p:tavLst>
                                    </p:anim>
                                  </p:childTnLst>
                                </p:cTn>
                              </p:par>
                              <p:par>
                                <p:cTn fill="hold" grpId="0" id="23" nodeType="withEffect" presetClass="entr" presetID="0" presetSubtype="0">
                                  <p:stCondLst>
                                    <p:cond delay="0"/>
                                  </p:stCondLst>
                                  <p:childTnLst>
                                    <p:set>
                                      <p:cBhvr>
                                        <p:cTn dur="1" fill="hold" id="24">
                                          <p:stCondLst>
                                            <p:cond delay="0"/>
                                          </p:stCondLst>
                                        </p:cTn>
                                        <p:tgtEl>
                                          <p:spTgt spid="13"/>
                                        </p:tgtEl>
                                        <p:attrNameLst>
                                          <p:attrName>style.visibility</p:attrName>
                                        </p:attrNameLst>
                                      </p:cBhvr>
                                      <p:to>
                                        <p:strVal val="visible"/>
                                      </p:to>
                                    </p:set>
                                    <p:anim calcmode="lin" to="" valueType="num">
                                      <p:cBhvr>
                                        <p:cTn dur="500" fill="hold" id="25">
                                          <p:stCondLst>
                                            <p:cond delay="0"/>
                                          </p:stCondLst>
                                        </p:cTn>
                                        <p:tgtEl>
                                          <p:spTgt spid="13"/>
                                        </p:tgtEl>
                                        <p:attrNameLst>
                                          <p:attrName>ppt_y</p:attrName>
                                        </p:attrNameLst>
                                      </p:cBhvr>
                                      <p:tavLst>
                                        <p:tav fmla="floor(#ppt_y*3.4)*0.5+(#ppt_y- floor(#ppt_y*3.4)*0.5)*$ " tm="0">
                                          <p:val>
                                            <p:strVal val="0"/>
                                          </p:val>
                                        </p:tav>
                                        <p:tav tm="100000">
                                          <p:val>
                                            <p:strVal val="1"/>
                                          </p:val>
                                        </p:tav>
                                      </p:tavLst>
                                    </p:anim>
                                    <p:animScale>
                                      <p:cBhvr>
                                        <p:cTn dur="500" fill="hold" id="26">
                                          <p:stCondLst>
                                            <p:cond delay="0"/>
                                          </p:stCondLst>
                                        </p:cTn>
                                        <p:tgtEl>
                                          <p:spTgt spid="13"/>
                                        </p:tgtEl>
                                      </p:cBhvr>
                                      <p:from x="0" y="0"/>
                                      <p:to x="100000" y="100000"/>
                                    </p:animScale>
                                    <p:animEffect filter="fade">
                                      <p:cBhvr>
                                        <p:cTn dur="500" id="27">
                                          <p:stCondLst>
                                            <p:cond delay="0"/>
                                          </p:stCondLst>
                                        </p:cTn>
                                        <p:tgtEl>
                                          <p:spTgt spid="13"/>
                                        </p:tgtEl>
                                      </p:cBhvr>
                                    </p:animEffect>
                                    <p:anim calcmode="lin" to="" valueType="num">
                                      <p:cBhvr>
                                        <p:cTn dur="500" fill="hold" id="28">
                                          <p:stCondLst>
                                            <p:cond delay="0"/>
                                          </p:stCondLst>
                                        </p:cTn>
                                        <p:tgtEl>
                                          <p:spTgt spid="13"/>
                                        </p:tgtEl>
                                        <p:attrNameLst>
                                          <p:attrName>ppt_x</p:attrName>
                                        </p:attrNameLst>
                                      </p:cBhvr>
                                      <p:tavLst>
                                        <p:tav fmla="floor(#ppt_x*3.4)*0.5+(#ppt_x- floor(#ppt_x*3.4)*0.5)*$ " tm="0">
                                          <p:val>
                                            <p:strVal val="0"/>
                                          </p:val>
                                        </p:tav>
                                        <p:tav tm="100000">
                                          <p:val>
                                            <p:strVal val="1"/>
                                          </p:val>
                                        </p:tav>
                                      </p:tavLst>
                                    </p:anim>
                                  </p:childTnLst>
                                </p:cTn>
                              </p:par>
                              <p:par>
                                <p:cTn fill="hold" grpId="0" id="29" nodeType="withEffect" presetClass="entr" presetID="0" presetSubtype="0">
                                  <p:stCondLst>
                                    <p:cond delay="0"/>
                                  </p:stCondLst>
                                  <p:childTnLst>
                                    <p:set>
                                      <p:cBhvr>
                                        <p:cTn dur="1" fill="hold" id="30">
                                          <p:stCondLst>
                                            <p:cond delay="0"/>
                                          </p:stCondLst>
                                        </p:cTn>
                                        <p:tgtEl>
                                          <p:spTgt spid="14"/>
                                        </p:tgtEl>
                                        <p:attrNameLst>
                                          <p:attrName>style.visibility</p:attrName>
                                        </p:attrNameLst>
                                      </p:cBhvr>
                                      <p:to>
                                        <p:strVal val="visible"/>
                                      </p:to>
                                    </p:set>
                                    <p:anim calcmode="lin" to="" valueType="num">
                                      <p:cBhvr>
                                        <p:cTn dur="500" fill="hold" id="31">
                                          <p:stCondLst>
                                            <p:cond delay="0"/>
                                          </p:stCondLst>
                                        </p:cTn>
                                        <p:tgtEl>
                                          <p:spTgt spid="14"/>
                                        </p:tgtEl>
                                        <p:attrNameLst>
                                          <p:attrName>ppt_y</p:attrName>
                                        </p:attrNameLst>
                                      </p:cBhvr>
                                      <p:tavLst>
                                        <p:tav fmla="floor(#ppt_y*3.4)*0.5+(#ppt_y- floor(#ppt_y*3.4)*0.5)*$ " tm="0">
                                          <p:val>
                                            <p:strVal val="0"/>
                                          </p:val>
                                        </p:tav>
                                        <p:tav tm="100000">
                                          <p:val>
                                            <p:strVal val="1"/>
                                          </p:val>
                                        </p:tav>
                                      </p:tavLst>
                                    </p:anim>
                                    <p:animScale>
                                      <p:cBhvr>
                                        <p:cTn dur="500" fill="hold" id="32">
                                          <p:stCondLst>
                                            <p:cond delay="0"/>
                                          </p:stCondLst>
                                        </p:cTn>
                                        <p:tgtEl>
                                          <p:spTgt spid="14"/>
                                        </p:tgtEl>
                                      </p:cBhvr>
                                      <p:from x="0" y="0"/>
                                      <p:to x="100000" y="100000"/>
                                    </p:animScale>
                                    <p:animEffect filter="fade">
                                      <p:cBhvr>
                                        <p:cTn dur="500" id="33">
                                          <p:stCondLst>
                                            <p:cond delay="0"/>
                                          </p:stCondLst>
                                        </p:cTn>
                                        <p:tgtEl>
                                          <p:spTgt spid="14"/>
                                        </p:tgtEl>
                                      </p:cBhvr>
                                    </p:animEffect>
                                    <p:anim calcmode="lin" to="" valueType="num">
                                      <p:cBhvr>
                                        <p:cTn dur="500" fill="hold" id="34">
                                          <p:stCondLst>
                                            <p:cond delay="0"/>
                                          </p:stCondLst>
                                        </p:cTn>
                                        <p:tgtEl>
                                          <p:spTgt spid="14"/>
                                        </p:tgtEl>
                                        <p:attrNameLst>
                                          <p:attrName>ppt_x</p:attrName>
                                        </p:attrNameLst>
                                      </p:cBhvr>
                                      <p:tavLst>
                                        <p:tav fmla="floor(#ppt_x*3.4)*0.5+(#ppt_x- floor(#ppt_x*3.4)*0.5)*$ " tm="0">
                                          <p:val>
                                            <p:strVal val="0"/>
                                          </p:val>
                                        </p:tav>
                                        <p:tav tm="100000">
                                          <p:val>
                                            <p:strVal val="1"/>
                                          </p:val>
                                        </p:tav>
                                      </p:tavLst>
                                    </p:anim>
                                  </p:childTnLst>
                                </p:cTn>
                              </p:par>
                              <p:par>
                                <p:cTn fill="hold" grpId="0" id="35" nodeType="withEffect" presetClass="entr" presetID="0" presetSubtype="0">
                                  <p:stCondLst>
                                    <p:cond delay="0"/>
                                  </p:stCondLst>
                                  <p:childTnLst>
                                    <p:set>
                                      <p:cBhvr>
                                        <p:cTn dur="1" fill="hold" id="36">
                                          <p:stCondLst>
                                            <p:cond delay="0"/>
                                          </p:stCondLst>
                                        </p:cTn>
                                        <p:tgtEl>
                                          <p:spTgt spid="15"/>
                                        </p:tgtEl>
                                        <p:attrNameLst>
                                          <p:attrName>style.visibility</p:attrName>
                                        </p:attrNameLst>
                                      </p:cBhvr>
                                      <p:to>
                                        <p:strVal val="visible"/>
                                      </p:to>
                                    </p:set>
                                    <p:anim calcmode="lin" to="" valueType="num">
                                      <p:cBhvr>
                                        <p:cTn dur="500" fill="hold" id="37">
                                          <p:stCondLst>
                                            <p:cond delay="0"/>
                                          </p:stCondLst>
                                        </p:cTn>
                                        <p:tgtEl>
                                          <p:spTgt spid="15"/>
                                        </p:tgtEl>
                                        <p:attrNameLst>
                                          <p:attrName>ppt_y</p:attrName>
                                        </p:attrNameLst>
                                      </p:cBhvr>
                                      <p:tavLst>
                                        <p:tav fmla="floor(#ppt_y*3.4)*0.5+(#ppt_y- floor(#ppt_y*3.4)*0.5)*$ " tm="0">
                                          <p:val>
                                            <p:strVal val="0"/>
                                          </p:val>
                                        </p:tav>
                                        <p:tav tm="100000">
                                          <p:val>
                                            <p:strVal val="1"/>
                                          </p:val>
                                        </p:tav>
                                      </p:tavLst>
                                    </p:anim>
                                    <p:animScale>
                                      <p:cBhvr>
                                        <p:cTn dur="500" fill="hold" id="38">
                                          <p:stCondLst>
                                            <p:cond delay="0"/>
                                          </p:stCondLst>
                                        </p:cTn>
                                        <p:tgtEl>
                                          <p:spTgt spid="15"/>
                                        </p:tgtEl>
                                      </p:cBhvr>
                                      <p:from x="0" y="0"/>
                                      <p:to x="100000" y="100000"/>
                                    </p:animScale>
                                    <p:animEffect filter="fade">
                                      <p:cBhvr>
                                        <p:cTn dur="500" id="39">
                                          <p:stCondLst>
                                            <p:cond delay="0"/>
                                          </p:stCondLst>
                                        </p:cTn>
                                        <p:tgtEl>
                                          <p:spTgt spid="15"/>
                                        </p:tgtEl>
                                      </p:cBhvr>
                                    </p:animEffect>
                                    <p:anim calcmode="lin" to="" valueType="num">
                                      <p:cBhvr>
                                        <p:cTn dur="500" fill="hold" id="40">
                                          <p:stCondLst>
                                            <p:cond delay="0"/>
                                          </p:stCondLst>
                                        </p:cTn>
                                        <p:tgtEl>
                                          <p:spTgt spid="15"/>
                                        </p:tgtEl>
                                        <p:attrNameLst>
                                          <p:attrName>ppt_x</p:attrName>
                                        </p:attrNameLst>
                                      </p:cBhvr>
                                      <p:tavLst>
                                        <p:tav fmla="floor(#ppt_x*3.4)*0.5+(#ppt_x- floor(#ppt_x*3.4)*0.5)*$ " tm="0">
                                          <p:val>
                                            <p:strVal val="0"/>
                                          </p:val>
                                        </p:tav>
                                        <p:tav tm="100000">
                                          <p:val>
                                            <p:strVal val="1"/>
                                          </p:val>
                                        </p:tav>
                                      </p:tavLst>
                                    </p:anim>
                                  </p:childTnLst>
                                </p:cTn>
                              </p:par>
                              <p:par>
                                <p:cTn fill="hold" grpId="0" id="41" nodeType="withEffect" presetClass="entr" presetID="0" presetSubtype="0">
                                  <p:stCondLst>
                                    <p:cond delay="0"/>
                                  </p:stCondLst>
                                  <p:childTnLst>
                                    <p:set>
                                      <p:cBhvr>
                                        <p:cTn dur="1" fill="hold" id="42">
                                          <p:stCondLst>
                                            <p:cond delay="0"/>
                                          </p:stCondLst>
                                        </p:cTn>
                                        <p:tgtEl>
                                          <p:spTgt spid="16"/>
                                        </p:tgtEl>
                                        <p:attrNameLst>
                                          <p:attrName>style.visibility</p:attrName>
                                        </p:attrNameLst>
                                      </p:cBhvr>
                                      <p:to>
                                        <p:strVal val="visible"/>
                                      </p:to>
                                    </p:set>
                                    <p:anim calcmode="lin" to="" valueType="num">
                                      <p:cBhvr>
                                        <p:cTn dur="500" fill="hold" id="43">
                                          <p:stCondLst>
                                            <p:cond delay="0"/>
                                          </p:stCondLst>
                                        </p:cTn>
                                        <p:tgtEl>
                                          <p:spTgt spid="16"/>
                                        </p:tgtEl>
                                        <p:attrNameLst>
                                          <p:attrName>ppt_y</p:attrName>
                                        </p:attrNameLst>
                                      </p:cBhvr>
                                      <p:tavLst>
                                        <p:tav fmla="floor(#ppt_y*3.4)*0.5+(#ppt_y- floor(#ppt_y*3.4)*0.5)*$ " tm="0">
                                          <p:val>
                                            <p:strVal val="0"/>
                                          </p:val>
                                        </p:tav>
                                        <p:tav tm="100000">
                                          <p:val>
                                            <p:strVal val="1"/>
                                          </p:val>
                                        </p:tav>
                                      </p:tavLst>
                                    </p:anim>
                                    <p:animScale>
                                      <p:cBhvr>
                                        <p:cTn dur="500" fill="hold" id="44">
                                          <p:stCondLst>
                                            <p:cond delay="0"/>
                                          </p:stCondLst>
                                        </p:cTn>
                                        <p:tgtEl>
                                          <p:spTgt spid="16"/>
                                        </p:tgtEl>
                                      </p:cBhvr>
                                      <p:from x="0" y="0"/>
                                      <p:to x="100000" y="100000"/>
                                    </p:animScale>
                                    <p:animEffect filter="fade">
                                      <p:cBhvr>
                                        <p:cTn dur="500" id="45">
                                          <p:stCondLst>
                                            <p:cond delay="0"/>
                                          </p:stCondLst>
                                        </p:cTn>
                                        <p:tgtEl>
                                          <p:spTgt spid="16"/>
                                        </p:tgtEl>
                                      </p:cBhvr>
                                    </p:animEffect>
                                    <p:anim calcmode="lin" to="" valueType="num">
                                      <p:cBhvr>
                                        <p:cTn dur="500" fill="hold" id="46">
                                          <p:stCondLst>
                                            <p:cond delay="0"/>
                                          </p:stCondLst>
                                        </p:cTn>
                                        <p:tgtEl>
                                          <p:spTgt spid="16"/>
                                        </p:tgtEl>
                                        <p:attrNameLst>
                                          <p:attrName>ppt_x</p:attrName>
                                        </p:attrNameLst>
                                      </p:cBhvr>
                                      <p:tavLst>
                                        <p:tav fmla="floor(#ppt_x*3.4)*0.5+(#ppt_x- floor(#ppt_x*3.4)*0.5)*$ " tm="0">
                                          <p:val>
                                            <p:strVal val="0"/>
                                          </p:val>
                                        </p:tav>
                                        <p:tav tm="100000">
                                          <p:val>
                                            <p:str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FFFFFF"/>
                </a:solidFill>
                <a:latin charset="-122" panose="02010600010101010101" pitchFamily="2" typeface="方正正大黑简体"/>
                <a:ea charset="-122" panose="02010600010101010101" pitchFamily="2" typeface="方正正大黑简体"/>
              </a:rPr>
              <a:t>代表选举工作重要意义</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直角三角形 3">
            <a:extLst>
              <a:ext uri="{FF2B5EF4-FFF2-40B4-BE49-F238E27FC236}">
                <a16:creationId xmlns:a16="http://schemas.microsoft.com/office/drawing/2014/main" id="{DEA2E8F6-83AD-4AA6-9555-D4D4AF42A8D5}"/>
              </a:ext>
            </a:extLst>
          </p:cNvPr>
          <p:cNvSpPr/>
          <p:nvPr/>
        </p:nvSpPr>
        <p:spPr>
          <a:xfrm rot="16200000">
            <a:off x="10924898" y="4705137"/>
            <a:ext cx="1267777" cy="126777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直角三角形 4">
            <a:extLst>
              <a:ext uri="{FF2B5EF4-FFF2-40B4-BE49-F238E27FC236}">
                <a16:creationId xmlns:a16="http://schemas.microsoft.com/office/drawing/2014/main" id="{BDE399FB-6923-4CAC-851B-9DA3CA73757C}"/>
              </a:ext>
            </a:extLst>
          </p:cNvPr>
          <p:cNvSpPr/>
          <p:nvPr/>
        </p:nvSpPr>
        <p:spPr>
          <a:xfrm flipH="1" rot="10800000">
            <a:off x="1041717" y="885085"/>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BEF4775A-DA40-48EA-845A-7D20321C40F9}"/>
              </a:ext>
            </a:extLst>
          </p:cNvPr>
          <p:cNvSpPr/>
          <p:nvPr/>
        </p:nvSpPr>
        <p:spPr>
          <a:xfrm>
            <a:off x="1125220" y="990179"/>
            <a:ext cx="10952480" cy="4877641"/>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a:extLst>
              <a:ext uri="{FF2B5EF4-FFF2-40B4-BE49-F238E27FC236}">
                <a16:creationId xmlns:a16="http://schemas.microsoft.com/office/drawing/2014/main" id="{96384A46-107C-4D00-B990-6F599323F078}"/>
              </a:ext>
            </a:extLst>
          </p:cNvPr>
          <p:cNvCxnSpPr/>
          <p:nvPr/>
        </p:nvCxnSpPr>
        <p:spPr>
          <a:xfrm>
            <a:off x="4707070" y="5972914"/>
            <a:ext cx="6065134" cy="0"/>
          </a:xfrm>
          <a:prstGeom prst="line">
            <a:avLst/>
          </a:prstGeom>
          <a:ln w="19050">
            <a:solidFill>
              <a:srgbClr val="CB0828"/>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1B4051C6-D449-4398-B565-D9F4D4E04043}"/>
              </a:ext>
            </a:extLst>
          </p:cNvPr>
          <p:cNvPicPr>
            <a:picLocks noChangeAspect="1"/>
          </p:cNvPicPr>
          <p:nvPr/>
        </p:nvPicPr>
        <p:blipFill>
          <a:blip r:embed="rId5">
            <a:extLst>
              <a:ext uri="{28A0092B-C50C-407E-A947-70E740481C1C}">
                <a14:useLocalDpi val="0"/>
              </a:ext>
            </a:extLst>
          </a:blip>
          <a:stretch>
            <a:fillRect/>
          </a:stretch>
        </p:blipFill>
        <p:spPr>
          <a:xfrm>
            <a:off x="1125220" y="990178"/>
            <a:ext cx="4013200" cy="4136708"/>
          </a:xfrm>
          <a:prstGeom prst="rect">
            <a:avLst/>
          </a:prstGeom>
        </p:spPr>
      </p:pic>
      <p:sp>
        <p:nvSpPr>
          <p:cNvPr id="9" name="文本框 8">
            <a:extLst>
              <a:ext uri="{FF2B5EF4-FFF2-40B4-BE49-F238E27FC236}">
                <a16:creationId xmlns:a16="http://schemas.microsoft.com/office/drawing/2014/main" id="{17C98420-4126-4A22-B8B0-EC9F85378936}"/>
              </a:ext>
            </a:extLst>
          </p:cNvPr>
          <p:cNvSpPr txBox="1"/>
          <p:nvPr/>
        </p:nvSpPr>
        <p:spPr>
          <a:xfrm>
            <a:off x="4549036" y="1652843"/>
            <a:ext cx="6553305" cy="579120"/>
          </a:xfrm>
          <a:prstGeom prst="rect">
            <a:avLst/>
          </a:prstGeom>
          <a:noFill/>
        </p:spPr>
        <p:txBody>
          <a:bodyPr rtlCol="0" wrap="square">
            <a:spAutoFit/>
          </a:bodyPr>
          <a:lstStyle/>
          <a:p>
            <a:r>
              <a:rPr altLang="en-US" b="1" lang="zh-CN" spc="600" sz="3200">
                <a:solidFill>
                  <a:srgbClr val="CB0828"/>
                </a:solidFill>
                <a:latin charset="-122" panose="020b0503020204020204" pitchFamily="34" typeface="微软雅黑"/>
                <a:ea charset="-122" panose="020b0503020204020204" pitchFamily="34" typeface="微软雅黑"/>
              </a:rPr>
              <a:t>十九大代表选举工作重要意义</a:t>
            </a:r>
          </a:p>
        </p:txBody>
      </p:sp>
      <p:grpSp>
        <p:nvGrpSpPr>
          <p:cNvPr id="10" name="组合 9">
            <a:extLst>
              <a:ext uri="{FF2B5EF4-FFF2-40B4-BE49-F238E27FC236}">
                <a16:creationId xmlns:a16="http://schemas.microsoft.com/office/drawing/2014/main" id="{6B68552F-9940-4D67-B5CB-9E646844973F}"/>
              </a:ext>
            </a:extLst>
          </p:cNvPr>
          <p:cNvGrpSpPr/>
          <p:nvPr/>
        </p:nvGrpSpPr>
        <p:grpSpPr>
          <a:xfrm>
            <a:off x="4284980" y="2572217"/>
            <a:ext cx="6817360" cy="599440"/>
            <a:chOff x="3779520" y="3677919"/>
            <a:chExt cx="6817360" cy="599440"/>
          </a:xfrm>
        </p:grpSpPr>
        <p:sp>
          <p:nvSpPr>
            <p:cNvPr id="11" name="椭圆 10">
              <a:extLst>
                <a:ext uri="{FF2B5EF4-FFF2-40B4-BE49-F238E27FC236}">
                  <a16:creationId xmlns:a16="http://schemas.microsoft.com/office/drawing/2014/main" id="{2F4B73F7-E074-4FD6-B10C-1EDB6631370E}"/>
                </a:ext>
              </a:extLst>
            </p:cNvPr>
            <p:cNvSpPr/>
            <p:nvPr/>
          </p:nvSpPr>
          <p:spPr>
            <a:xfrm>
              <a:off x="3779520" y="3677919"/>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01</a:t>
              </a:r>
            </a:p>
          </p:txBody>
        </p:sp>
        <p:sp>
          <p:nvSpPr>
            <p:cNvPr id="12" name="文本框 11">
              <a:extLst>
                <a:ext uri="{FF2B5EF4-FFF2-40B4-BE49-F238E27FC236}">
                  <a16:creationId xmlns:a16="http://schemas.microsoft.com/office/drawing/2014/main" id="{F9033FF2-E144-4743-8613-F37945621E1F}"/>
                </a:ext>
              </a:extLst>
            </p:cNvPr>
            <p:cNvSpPr txBox="1"/>
            <p:nvPr/>
          </p:nvSpPr>
          <p:spPr>
            <a:xfrm>
              <a:off x="4531359" y="3777584"/>
              <a:ext cx="6065520" cy="396240"/>
            </a:xfrm>
            <a:prstGeom prst="rect">
              <a:avLst/>
            </a:prstGeom>
            <a:noFill/>
          </p:spPr>
          <p:txBody>
            <a:bodyPr rtlCol="0" wrap="square">
              <a:spAutoFit/>
            </a:bodyPr>
            <a:lstStyle/>
            <a:p>
              <a:r>
                <a:rPr altLang="en-US" lang="zh-CN" spc="300" sz="2000">
                  <a:latin charset="-122" panose="020b0503020204020204" pitchFamily="34" typeface="微软雅黑"/>
                  <a:ea charset="-122" panose="020b0503020204020204" pitchFamily="34" typeface="微软雅黑"/>
                </a:rPr>
                <a:t>做好代表选举工作，是开好十九大的重要基础</a:t>
              </a:r>
            </a:p>
          </p:txBody>
        </p:sp>
      </p:grpSp>
      <p:grpSp>
        <p:nvGrpSpPr>
          <p:cNvPr id="13" name="组合 12">
            <a:extLst>
              <a:ext uri="{FF2B5EF4-FFF2-40B4-BE49-F238E27FC236}">
                <a16:creationId xmlns:a16="http://schemas.microsoft.com/office/drawing/2014/main" id="{0DAF37D6-C495-4F56-BB8A-9058ED549F21}"/>
              </a:ext>
            </a:extLst>
          </p:cNvPr>
          <p:cNvGrpSpPr/>
          <p:nvPr/>
        </p:nvGrpSpPr>
        <p:grpSpPr>
          <a:xfrm>
            <a:off x="4284980" y="3569291"/>
            <a:ext cx="6817360" cy="853567"/>
            <a:chOff x="3779520" y="4035483"/>
            <a:chExt cx="6817360" cy="853567"/>
          </a:xfrm>
        </p:grpSpPr>
        <p:sp>
          <p:nvSpPr>
            <p:cNvPr id="14" name="椭圆 13">
              <a:extLst>
                <a:ext uri="{FF2B5EF4-FFF2-40B4-BE49-F238E27FC236}">
                  <a16:creationId xmlns:a16="http://schemas.microsoft.com/office/drawing/2014/main" id="{54D15544-0BC1-4EAC-A493-9694271CDBE6}"/>
                </a:ext>
              </a:extLst>
            </p:cNvPr>
            <p:cNvSpPr/>
            <p:nvPr/>
          </p:nvSpPr>
          <p:spPr>
            <a:xfrm>
              <a:off x="3779520" y="4162546"/>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02</a:t>
              </a:r>
            </a:p>
          </p:txBody>
        </p:sp>
        <p:sp>
          <p:nvSpPr>
            <p:cNvPr id="15" name="文本框 14">
              <a:extLst>
                <a:ext uri="{FF2B5EF4-FFF2-40B4-BE49-F238E27FC236}">
                  <a16:creationId xmlns:a16="http://schemas.microsoft.com/office/drawing/2014/main" id="{15016B05-D7FF-414C-BB39-85BE0CDBCD02}"/>
                </a:ext>
              </a:extLst>
            </p:cNvPr>
            <p:cNvSpPr txBox="1"/>
            <p:nvPr/>
          </p:nvSpPr>
          <p:spPr>
            <a:xfrm>
              <a:off x="4531360" y="4035484"/>
              <a:ext cx="6065520" cy="883920"/>
            </a:xfrm>
            <a:prstGeom prst="rect">
              <a:avLst/>
            </a:prstGeom>
            <a:noFill/>
          </p:spPr>
          <p:txBody>
            <a:bodyPr rtlCol="0" wrap="square">
              <a:spAutoFit/>
            </a:bodyPr>
            <a:lstStyle>
              <a:defPPr>
                <a:defRPr lang="zh-CN"/>
              </a:defPPr>
              <a:lvl1pPr>
                <a:defRPr spc="300" sz="2000">
                  <a:latin charset="-122" panose="020b0503020204020204" pitchFamily="34" typeface="微软雅黑"/>
                  <a:ea charset="-122" panose="020b0503020204020204" pitchFamily="34" typeface="微软雅黑"/>
                </a:defRPr>
              </a:lvl1pPr>
            </a:lstStyle>
            <a:p>
              <a:pPr>
                <a:lnSpc>
                  <a:spcPct val="130000"/>
                </a:lnSpc>
              </a:pPr>
              <a:r>
                <a:rPr altLang="en-US" lang="zh-CN"/>
                <a:t>做好代表选举工作，是加强和规范党内政治生活、贯彻民主集中制的重要实践</a:t>
              </a:r>
            </a:p>
          </p:txBody>
        </p:sp>
      </p:grpSp>
      <p:grpSp>
        <p:nvGrpSpPr>
          <p:cNvPr id="16" name="组合 15">
            <a:extLst>
              <a:ext uri="{FF2B5EF4-FFF2-40B4-BE49-F238E27FC236}">
                <a16:creationId xmlns:a16="http://schemas.microsoft.com/office/drawing/2014/main" id="{2C4D50DB-D18D-46F2-894A-F374BEA0438F}"/>
              </a:ext>
            </a:extLst>
          </p:cNvPr>
          <p:cNvGrpSpPr/>
          <p:nvPr/>
        </p:nvGrpSpPr>
        <p:grpSpPr>
          <a:xfrm>
            <a:off x="4284980" y="4820491"/>
            <a:ext cx="6735232" cy="707886"/>
            <a:chOff x="3779520" y="5347645"/>
            <a:chExt cx="6735232" cy="707886"/>
          </a:xfrm>
        </p:grpSpPr>
        <p:sp>
          <p:nvSpPr>
            <p:cNvPr id="17" name="椭圆 16">
              <a:extLst>
                <a:ext uri="{FF2B5EF4-FFF2-40B4-BE49-F238E27FC236}">
                  <a16:creationId xmlns:a16="http://schemas.microsoft.com/office/drawing/2014/main" id="{1A2EE5D6-CA79-471B-B7E4-EEDBA7DC558B}"/>
                </a:ext>
              </a:extLst>
            </p:cNvPr>
            <p:cNvSpPr/>
            <p:nvPr/>
          </p:nvSpPr>
          <p:spPr>
            <a:xfrm>
              <a:off x="3779520" y="5401868"/>
              <a:ext cx="599440" cy="59944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solidFill>
                  <a:latin charset="-122" panose="020b0503020204020204" pitchFamily="34" typeface="微软雅黑"/>
                  <a:ea charset="-122" panose="020b0503020204020204" pitchFamily="34" typeface="微软雅黑"/>
                </a:rPr>
                <a:t>03</a:t>
              </a:r>
            </a:p>
          </p:txBody>
        </p:sp>
        <p:sp>
          <p:nvSpPr>
            <p:cNvPr id="18" name="文本框 17">
              <a:extLst>
                <a:ext uri="{FF2B5EF4-FFF2-40B4-BE49-F238E27FC236}">
                  <a16:creationId xmlns:a16="http://schemas.microsoft.com/office/drawing/2014/main" id="{03FF4920-F541-4BB9-8C04-81F0C0D51599}"/>
                </a:ext>
              </a:extLst>
            </p:cNvPr>
            <p:cNvSpPr txBox="1"/>
            <p:nvPr/>
          </p:nvSpPr>
          <p:spPr>
            <a:xfrm>
              <a:off x="4531359" y="5347645"/>
              <a:ext cx="5983392" cy="701040"/>
            </a:xfrm>
            <a:prstGeom prst="rect">
              <a:avLst/>
            </a:prstGeom>
            <a:noFill/>
          </p:spPr>
          <p:txBody>
            <a:bodyPr rtlCol="0" wrap="square">
              <a:spAutoFit/>
            </a:bodyPr>
            <a:lstStyle>
              <a:defPPr>
                <a:defRPr lang="zh-CN"/>
              </a:defPPr>
              <a:lvl1pPr>
                <a:defRPr spc="300" sz="2000">
                  <a:latin charset="-122" panose="020b0503020204020204" pitchFamily="34" typeface="微软雅黑"/>
                  <a:ea charset="-122" panose="020b0503020204020204" pitchFamily="34" typeface="微软雅黑"/>
                </a:defRPr>
              </a:lvl1pPr>
            </a:lstStyle>
            <a:p>
              <a:r>
                <a:rPr altLang="en-US" lang="zh-CN"/>
                <a:t>做好代表选举工作，是凝聚全党力量，不忘初心，继续前进，走好新长征路的重要契机</a:t>
              </a:r>
            </a:p>
          </p:txBody>
        </p:sp>
      </p:grpSp>
      <p:cxnSp>
        <p:nvCxnSpPr>
          <p:cNvPr id="19" name="直接连接符 18">
            <a:extLst>
              <a:ext uri="{FF2B5EF4-FFF2-40B4-BE49-F238E27FC236}">
                <a16:creationId xmlns:a16="http://schemas.microsoft.com/office/drawing/2014/main" id="{2BEA520C-1774-4794-82AA-9CC6D95716BA}"/>
              </a:ext>
            </a:extLst>
          </p:cNvPr>
          <p:cNvCxnSpPr/>
          <p:nvPr/>
        </p:nvCxnSpPr>
        <p:spPr>
          <a:xfrm flipH="1">
            <a:off x="3886983" y="2597269"/>
            <a:ext cx="0" cy="3039629"/>
          </a:xfrm>
          <a:prstGeom prst="line">
            <a:avLst/>
          </a:prstGeom>
          <a:ln w="28575">
            <a:solidFill>
              <a:srgbClr val="CB08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95042419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0-#ppt_w/2"/>
                                          </p:val>
                                        </p:tav>
                                        <p:tav tm="100000">
                                          <p:val>
                                            <p:strVal val="#ppt_x"/>
                                          </p:val>
                                        </p:tav>
                                      </p:tavLst>
                                    </p:anim>
                                    <p:anim calcmode="lin" valueType="num">
                                      <p:cBhvr additive="base">
                                        <p:cTn dur="750" fill="hold" id="8"/>
                                        <p:tgtEl>
                                          <p:spTgt spid="6"/>
                                        </p:tgtEl>
                                        <p:attrNameLst>
                                          <p:attrName>ppt_y</p:attrName>
                                        </p:attrNameLst>
                                      </p:cBhvr>
                                      <p:tavLst>
                                        <p:tav tm="0">
                                          <p:val>
                                            <p:strVal val="#ppt_y"/>
                                          </p:val>
                                        </p:tav>
                                        <p:tav tm="100000">
                                          <p:val>
                                            <p:strVal val="#ppt_y"/>
                                          </p:val>
                                        </p:tav>
                                      </p:tavLst>
                                    </p:anim>
                                  </p:childTnLst>
                                </p:cTn>
                              </p:par>
                              <p:par>
                                <p:cTn fill="hold" grpId="0" id="9" nodeType="withEffect" presetClass="entr" presetID="10" presetSubtype="0">
                                  <p:stCondLst>
                                    <p:cond delay="75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par>
                                <p:cTn fill="hold" grpId="0" id="12" nodeType="withEffect" presetClass="entr" presetID="10" presetSubtype="0">
                                  <p:stCondLst>
                                    <p:cond delay="750"/>
                                  </p:stCondLst>
                                  <p:childTnLst>
                                    <p:set>
                                      <p:cBhvr>
                                        <p:cTn dur="1" fill="hold" id="13">
                                          <p:stCondLst>
                                            <p:cond delay="0"/>
                                          </p:stCondLst>
                                        </p:cTn>
                                        <p:tgtEl>
                                          <p:spTgt spid="4"/>
                                        </p:tgtEl>
                                        <p:attrNameLst>
                                          <p:attrName>style.visibility</p:attrName>
                                        </p:attrNameLst>
                                      </p:cBhvr>
                                      <p:to>
                                        <p:strVal val="visible"/>
                                      </p:to>
                                    </p:set>
                                    <p:animEffect filter="fade" transition="in">
                                      <p:cBhvr>
                                        <p:cTn dur="500" id="14"/>
                                        <p:tgtEl>
                                          <p:spTgt spid="4"/>
                                        </p:tgtEl>
                                      </p:cBhvr>
                                    </p:animEffect>
                                  </p:childTnLst>
                                </p:cTn>
                              </p:par>
                            </p:childTnLst>
                          </p:cTn>
                        </p:par>
                        <p:par>
                          <p:cTn fill="hold" id="15" nodeType="afterGroup">
                            <p:stCondLst>
                              <p:cond delay="1250"/>
                            </p:stCondLst>
                            <p:childTnLst>
                              <p:par>
                                <p:cTn fill="hold" id="16" nodeType="afterEffect" presetClass="entr" presetID="22" presetSubtype="2">
                                  <p:stCondLst>
                                    <p:cond delay="0"/>
                                  </p:stCondLst>
                                  <p:childTnLst>
                                    <p:set>
                                      <p:cBhvr>
                                        <p:cTn dur="1" fill="hold" id="17">
                                          <p:stCondLst>
                                            <p:cond delay="0"/>
                                          </p:stCondLst>
                                        </p:cTn>
                                        <p:tgtEl>
                                          <p:spTgt spid="7"/>
                                        </p:tgtEl>
                                        <p:attrNameLst>
                                          <p:attrName>style.visibility</p:attrName>
                                        </p:attrNameLst>
                                      </p:cBhvr>
                                      <p:to>
                                        <p:strVal val="visible"/>
                                      </p:to>
                                    </p:set>
                                    <p:animEffect filter="wipe(right)" transition="in">
                                      <p:cBhvr>
                                        <p:cTn dur="500" id="18"/>
                                        <p:tgtEl>
                                          <p:spTgt spid="7"/>
                                        </p:tgtEl>
                                      </p:cBhvr>
                                    </p:animEffect>
                                  </p:childTnLst>
                                </p:cTn>
                              </p:par>
                            </p:childTnLst>
                          </p:cTn>
                        </p:par>
                        <p:par>
                          <p:cTn fill="hold" id="19" nodeType="afterGroup">
                            <p:stCondLst>
                              <p:cond delay="1750"/>
                            </p:stCondLst>
                            <p:childTnLst>
                              <p:par>
                                <p:cTn fill="hold" id="20" nodeType="afterEffect" presetClass="entr" presetID="22" presetSubtype="1">
                                  <p:stCondLst>
                                    <p:cond delay="0"/>
                                  </p:stCondLst>
                                  <p:childTnLst>
                                    <p:set>
                                      <p:cBhvr>
                                        <p:cTn dur="1" fill="hold" id="21">
                                          <p:stCondLst>
                                            <p:cond delay="0"/>
                                          </p:stCondLst>
                                        </p:cTn>
                                        <p:tgtEl>
                                          <p:spTgt spid="8"/>
                                        </p:tgtEl>
                                        <p:attrNameLst>
                                          <p:attrName>style.visibility</p:attrName>
                                        </p:attrNameLst>
                                      </p:cBhvr>
                                      <p:to>
                                        <p:strVal val="visible"/>
                                      </p:to>
                                    </p:set>
                                    <p:animEffect filter="wipe(up)" transition="in">
                                      <p:cBhvr>
                                        <p:cTn dur="750" id="22"/>
                                        <p:tgtEl>
                                          <p:spTgt spid="8"/>
                                        </p:tgtEl>
                                      </p:cBhvr>
                                    </p:animEffect>
                                  </p:childTnLst>
                                </p:cTn>
                              </p:par>
                            </p:childTnLst>
                          </p:cTn>
                        </p:par>
                        <p:par>
                          <p:cTn fill="hold" id="23" nodeType="afterGroup">
                            <p:stCondLst>
                              <p:cond delay="2500"/>
                            </p:stCondLst>
                            <p:childTnLst>
                              <p:par>
                                <p:cTn fill="hold" grpId="0" id="24" nodeType="afterEffect" presetClass="entr" presetID="10" presetSubtype="0">
                                  <p:stCondLst>
                                    <p:cond delay="0"/>
                                  </p:stCondLst>
                                  <p:childTnLst>
                                    <p:set>
                                      <p:cBhvr>
                                        <p:cTn dur="1" fill="hold" id="25">
                                          <p:stCondLst>
                                            <p:cond delay="0"/>
                                          </p:stCondLst>
                                        </p:cTn>
                                        <p:tgtEl>
                                          <p:spTgt spid="9"/>
                                        </p:tgtEl>
                                        <p:attrNameLst>
                                          <p:attrName>style.visibility</p:attrName>
                                        </p:attrNameLst>
                                      </p:cBhvr>
                                      <p:to>
                                        <p:strVal val="visible"/>
                                      </p:to>
                                    </p:set>
                                    <p:animEffect filter="fade" transition="in">
                                      <p:cBhvr>
                                        <p:cTn dur="750" id="26"/>
                                        <p:tgtEl>
                                          <p:spTgt spid="9"/>
                                        </p:tgtEl>
                                      </p:cBhvr>
                                    </p:animEffect>
                                  </p:childTnLst>
                                </p:cTn>
                              </p:par>
                            </p:childTnLst>
                          </p:cTn>
                        </p:par>
                        <p:par>
                          <p:cTn fill="hold" id="27" nodeType="afterGroup">
                            <p:stCondLst>
                              <p:cond delay="3250"/>
                            </p:stCondLst>
                            <p:childTnLst>
                              <p:par>
                                <p:cTn fill="hold" id="28" nodeType="afterEffect" presetClass="entr" presetID="22" presetSubtype="1">
                                  <p:stCondLst>
                                    <p:cond delay="0"/>
                                  </p:stCondLst>
                                  <p:childTnLst>
                                    <p:set>
                                      <p:cBhvr>
                                        <p:cTn dur="1" fill="hold" id="29">
                                          <p:stCondLst>
                                            <p:cond delay="0"/>
                                          </p:stCondLst>
                                        </p:cTn>
                                        <p:tgtEl>
                                          <p:spTgt spid="19"/>
                                        </p:tgtEl>
                                        <p:attrNameLst>
                                          <p:attrName>style.visibility</p:attrName>
                                        </p:attrNameLst>
                                      </p:cBhvr>
                                      <p:to>
                                        <p:strVal val="visible"/>
                                      </p:to>
                                    </p:set>
                                    <p:animEffect filter="wipe(up)" transition="in">
                                      <p:cBhvr>
                                        <p:cTn dur="500" id="30"/>
                                        <p:tgtEl>
                                          <p:spTgt spid="19"/>
                                        </p:tgtEl>
                                      </p:cBhvr>
                                    </p:animEffect>
                                  </p:childTnLst>
                                </p:cTn>
                              </p:par>
                            </p:childTnLst>
                          </p:cTn>
                        </p:par>
                        <p:par>
                          <p:cTn fill="hold" id="31" nodeType="afterGroup">
                            <p:stCondLst>
                              <p:cond delay="3750"/>
                            </p:stCondLst>
                            <p:childTnLst>
                              <p:par>
                                <p:cTn fill="hold" id="32" nodeType="afterEffect" presetClass="entr" presetID="12" presetSubtype="8">
                                  <p:stCondLst>
                                    <p:cond delay="0"/>
                                  </p:stCondLst>
                                  <p:childTnLst>
                                    <p:set>
                                      <p:cBhvr>
                                        <p:cTn dur="1" fill="hold" id="33">
                                          <p:stCondLst>
                                            <p:cond delay="0"/>
                                          </p:stCondLst>
                                        </p:cTn>
                                        <p:tgtEl>
                                          <p:spTgt spid="10"/>
                                        </p:tgtEl>
                                        <p:attrNameLst>
                                          <p:attrName>style.visibility</p:attrName>
                                        </p:attrNameLst>
                                      </p:cBhvr>
                                      <p:to>
                                        <p:strVal val="visible"/>
                                      </p:to>
                                    </p:set>
                                    <p:anim calcmode="lin" valueType="num">
                                      <p:cBhvr additive="base">
                                        <p:cTn dur="750" id="34"/>
                                        <p:tgtEl>
                                          <p:spTgt spid="10"/>
                                        </p:tgtEl>
                                        <p:attrNameLst>
                                          <p:attrName>ppt_x</p:attrName>
                                        </p:attrNameLst>
                                      </p:cBhvr>
                                      <p:tavLst>
                                        <p:tav tm="0">
                                          <p:val>
                                            <p:strVal val="#ppt_x-#ppt_w*1.125000"/>
                                          </p:val>
                                        </p:tav>
                                        <p:tav tm="100000">
                                          <p:val>
                                            <p:strVal val="#ppt_x"/>
                                          </p:val>
                                        </p:tav>
                                      </p:tavLst>
                                    </p:anim>
                                    <p:animEffect filter="wipe(right)" transition="in">
                                      <p:cBhvr>
                                        <p:cTn dur="750" id="35"/>
                                        <p:tgtEl>
                                          <p:spTgt spid="10"/>
                                        </p:tgtEl>
                                      </p:cBhvr>
                                    </p:animEffect>
                                  </p:childTnLst>
                                </p:cTn>
                              </p:par>
                            </p:childTnLst>
                          </p:cTn>
                        </p:par>
                        <p:par>
                          <p:cTn fill="hold" id="36" nodeType="afterGroup">
                            <p:stCondLst>
                              <p:cond delay="4500"/>
                            </p:stCondLst>
                            <p:childTnLst>
                              <p:par>
                                <p:cTn fill="hold" id="37" nodeType="afterEffect" presetClass="entr" presetID="12" presetSubtype="8">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additive="base">
                                        <p:cTn dur="750" id="39"/>
                                        <p:tgtEl>
                                          <p:spTgt spid="13"/>
                                        </p:tgtEl>
                                        <p:attrNameLst>
                                          <p:attrName>ppt_x</p:attrName>
                                        </p:attrNameLst>
                                      </p:cBhvr>
                                      <p:tavLst>
                                        <p:tav tm="0">
                                          <p:val>
                                            <p:strVal val="#ppt_x-#ppt_w*1.125000"/>
                                          </p:val>
                                        </p:tav>
                                        <p:tav tm="100000">
                                          <p:val>
                                            <p:strVal val="#ppt_x"/>
                                          </p:val>
                                        </p:tav>
                                      </p:tavLst>
                                    </p:anim>
                                    <p:animEffect filter="wipe(right)" transition="in">
                                      <p:cBhvr>
                                        <p:cTn dur="750" id="40"/>
                                        <p:tgtEl>
                                          <p:spTgt spid="13"/>
                                        </p:tgtEl>
                                      </p:cBhvr>
                                    </p:animEffect>
                                  </p:childTnLst>
                                </p:cTn>
                              </p:par>
                            </p:childTnLst>
                          </p:cTn>
                        </p:par>
                        <p:par>
                          <p:cTn fill="hold" id="41" nodeType="afterGroup">
                            <p:stCondLst>
                              <p:cond delay="5250"/>
                            </p:stCondLst>
                            <p:childTnLst>
                              <p:par>
                                <p:cTn fill="hold" id="42" nodeType="afterEffect" presetClass="entr" presetID="12" presetSubtype="8">
                                  <p:stCondLst>
                                    <p:cond delay="0"/>
                                  </p:stCondLst>
                                  <p:childTnLst>
                                    <p:set>
                                      <p:cBhvr>
                                        <p:cTn dur="1" fill="hold" id="43">
                                          <p:stCondLst>
                                            <p:cond delay="0"/>
                                          </p:stCondLst>
                                        </p:cTn>
                                        <p:tgtEl>
                                          <p:spTgt spid="16"/>
                                        </p:tgtEl>
                                        <p:attrNameLst>
                                          <p:attrName>style.visibility</p:attrName>
                                        </p:attrNameLst>
                                      </p:cBhvr>
                                      <p:to>
                                        <p:strVal val="visible"/>
                                      </p:to>
                                    </p:set>
                                    <p:anim calcmode="lin" valueType="num">
                                      <p:cBhvr additive="base">
                                        <p:cTn dur="750" id="44"/>
                                        <p:tgtEl>
                                          <p:spTgt spid="16"/>
                                        </p:tgtEl>
                                        <p:attrNameLst>
                                          <p:attrName>ppt_x</p:attrName>
                                        </p:attrNameLst>
                                      </p:cBhvr>
                                      <p:tavLst>
                                        <p:tav tm="0">
                                          <p:val>
                                            <p:strVal val="#ppt_x-#ppt_w*1.125000"/>
                                          </p:val>
                                        </p:tav>
                                        <p:tav tm="100000">
                                          <p:val>
                                            <p:strVal val="#ppt_x"/>
                                          </p:val>
                                        </p:tav>
                                      </p:tavLst>
                                    </p:anim>
                                    <p:animEffect filter="wipe(right)" transition="in">
                                      <p:cBhvr>
                                        <p:cTn dur="750" id="4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400">
                <a:solidFill>
                  <a:srgbClr val="FFFFFF"/>
                </a:solidFill>
                <a:latin charset="-122" panose="02010600010101010101" pitchFamily="2" typeface="方正正大黑简体"/>
                <a:ea charset="-122" panose="02010600010101010101" pitchFamily="2" typeface="方正正大黑简体"/>
              </a:rPr>
              <a:t>代表选举工作新举措</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直角三角形 19">
            <a:extLst>
              <a:ext uri="{FF2B5EF4-FFF2-40B4-BE49-F238E27FC236}">
                <a16:creationId xmlns:a16="http://schemas.microsoft.com/office/drawing/2014/main" id="{034C28CF-BB8F-4D33-8E9F-7668128298CD}"/>
              </a:ext>
            </a:extLst>
          </p:cNvPr>
          <p:cNvSpPr/>
          <p:nvPr/>
        </p:nvSpPr>
        <p:spPr>
          <a:xfrm rot="16200000">
            <a:off x="9734972" y="4175760"/>
            <a:ext cx="1821180" cy="182118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直角三角形 20">
            <a:extLst>
              <a:ext uri="{FF2B5EF4-FFF2-40B4-BE49-F238E27FC236}">
                <a16:creationId xmlns:a16="http://schemas.microsoft.com/office/drawing/2014/main" id="{07379F41-0F43-46FC-BB12-DCB31F7EBDD6}"/>
              </a:ext>
            </a:extLst>
          </p:cNvPr>
          <p:cNvSpPr/>
          <p:nvPr/>
        </p:nvSpPr>
        <p:spPr>
          <a:xfrm rot="5400000">
            <a:off x="1694142" y="889796"/>
            <a:ext cx="990600" cy="99060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a:extLst>
              <a:ext uri="{FF2B5EF4-FFF2-40B4-BE49-F238E27FC236}">
                <a16:creationId xmlns:a16="http://schemas.microsoft.com/office/drawing/2014/main" id="{68AA878C-ADA9-4A73-9268-504AF85E4D8B}"/>
              </a:ext>
            </a:extLst>
          </p:cNvPr>
          <p:cNvSpPr/>
          <p:nvPr/>
        </p:nvSpPr>
        <p:spPr>
          <a:xfrm>
            <a:off x="1694142" y="883920"/>
            <a:ext cx="9840036" cy="5090160"/>
          </a:xfrm>
          <a:prstGeom prst="rect">
            <a:avLst/>
          </a:prstGeom>
          <a:noFill/>
          <a:ln w="38100">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a:extLst>
              <a:ext uri="{FF2B5EF4-FFF2-40B4-BE49-F238E27FC236}">
                <a16:creationId xmlns:a16="http://schemas.microsoft.com/office/drawing/2014/main" id="{9270F963-BBA9-4F13-AC52-5C907CDAD45C}"/>
              </a:ext>
            </a:extLst>
          </p:cNvPr>
          <p:cNvGrpSpPr/>
          <p:nvPr/>
        </p:nvGrpSpPr>
        <p:grpSpPr>
          <a:xfrm>
            <a:off x="1036320" y="1684546"/>
            <a:ext cx="1783080" cy="3488908"/>
            <a:chOff x="518160" y="2217946"/>
            <a:chExt cx="1783080" cy="3488908"/>
          </a:xfrm>
        </p:grpSpPr>
        <p:sp>
          <p:nvSpPr>
            <p:cNvPr id="24" name="矩形 23">
              <a:extLst>
                <a:ext uri="{FF2B5EF4-FFF2-40B4-BE49-F238E27FC236}">
                  <a16:creationId xmlns:a16="http://schemas.microsoft.com/office/drawing/2014/main" id="{1BADEFC5-3464-459C-BB3F-7EC74282C3E0}"/>
                </a:ext>
              </a:extLst>
            </p:cNvPr>
            <p:cNvSpPr/>
            <p:nvPr/>
          </p:nvSpPr>
          <p:spPr>
            <a:xfrm>
              <a:off x="518160" y="2217946"/>
              <a:ext cx="1783080" cy="3488908"/>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a:extLst>
                <a:ext uri="{FF2B5EF4-FFF2-40B4-BE49-F238E27FC236}">
                  <a16:creationId xmlns:a16="http://schemas.microsoft.com/office/drawing/2014/main" id="{01FD76FB-EED9-4494-88C3-656C98BA320A}"/>
                </a:ext>
              </a:extLst>
            </p:cNvPr>
            <p:cNvGrpSpPr/>
            <p:nvPr/>
          </p:nvGrpSpPr>
          <p:grpSpPr>
            <a:xfrm>
              <a:off x="730560" y="2685327"/>
              <a:ext cx="1297320" cy="1405153"/>
              <a:chOff x="670560" y="2685327"/>
              <a:chExt cx="1297320" cy="1405153"/>
            </a:xfrm>
          </p:grpSpPr>
          <p:sp>
            <p:nvSpPr>
              <p:cNvPr id="26" name="文本框 25">
                <a:extLst>
                  <a:ext uri="{FF2B5EF4-FFF2-40B4-BE49-F238E27FC236}">
                    <a16:creationId xmlns:a16="http://schemas.microsoft.com/office/drawing/2014/main" id="{1AF49C54-F14F-42B0-9B19-F70C2D28C5AE}"/>
                  </a:ext>
                </a:extLst>
              </p:cNvPr>
              <p:cNvSpPr txBox="1"/>
              <p:nvPr/>
            </p:nvSpPr>
            <p:spPr>
              <a:xfrm>
                <a:off x="1038893" y="2685327"/>
                <a:ext cx="688694" cy="518160"/>
              </a:xfrm>
              <a:prstGeom prst="rect">
                <a:avLst/>
              </a:prstGeom>
              <a:noFill/>
            </p:spPr>
            <p:txBody>
              <a:bodyPr rtlCol="0" wrap="square">
                <a:spAutoFit/>
              </a:bodyPr>
              <a:lstStyle/>
              <a:p>
                <a:r>
                  <a:rPr altLang="zh-CN" b="1" lang="en-US" sz="2800">
                    <a:latin charset="-122" panose="020b0503020204020204" pitchFamily="34" typeface="微软雅黑"/>
                    <a:ea charset="-122" panose="020b0503020204020204" pitchFamily="34" typeface="微软雅黑"/>
                  </a:rPr>
                  <a:t>01</a:t>
                </a:r>
              </a:p>
            </p:txBody>
          </p:sp>
          <p:sp>
            <p:nvSpPr>
              <p:cNvPr id="27" name="文本框 26">
                <a:extLst>
                  <a:ext uri="{FF2B5EF4-FFF2-40B4-BE49-F238E27FC236}">
                    <a16:creationId xmlns:a16="http://schemas.microsoft.com/office/drawing/2014/main" id="{0287B7F0-8A82-4E79-96E2-A1CEA8EC75BE}"/>
                  </a:ext>
                </a:extLst>
              </p:cNvPr>
              <p:cNvSpPr txBox="1"/>
              <p:nvPr/>
            </p:nvSpPr>
            <p:spPr>
              <a:xfrm>
                <a:off x="670560" y="3236913"/>
                <a:ext cx="1297320" cy="883920"/>
              </a:xfrm>
              <a:prstGeom prst="rect">
                <a:avLst/>
              </a:prstGeom>
              <a:noFill/>
            </p:spPr>
            <p:txBody>
              <a:bodyPr rtlCol="0" wrap="square">
                <a:spAutoFit/>
              </a:bodyPr>
              <a:lstStyle/>
              <a:p>
                <a:pPr algn="ctr">
                  <a:lnSpc>
                    <a:spcPct val="130000"/>
                  </a:lnSpc>
                </a:pPr>
                <a:r>
                  <a:rPr altLang="en-US" lang="zh-CN" sz="2000">
                    <a:latin charset="-122" panose="020b0503020204020204" pitchFamily="34" typeface="微软雅黑"/>
                    <a:ea charset="-122" panose="020b0503020204020204" pitchFamily="34" typeface="微软雅黑"/>
                  </a:rPr>
                  <a:t>严把人选政治关</a:t>
                </a:r>
              </a:p>
            </p:txBody>
          </p:sp>
        </p:grpSp>
      </p:grpSp>
      <p:grpSp>
        <p:nvGrpSpPr>
          <p:cNvPr id="28" name="组合 27">
            <a:extLst>
              <a:ext uri="{FF2B5EF4-FFF2-40B4-BE49-F238E27FC236}">
                <a16:creationId xmlns:a16="http://schemas.microsoft.com/office/drawing/2014/main" id="{8038BD80-FA06-4B00-B57C-D7AEB282F033}"/>
              </a:ext>
            </a:extLst>
          </p:cNvPr>
          <p:cNvGrpSpPr/>
          <p:nvPr/>
        </p:nvGrpSpPr>
        <p:grpSpPr>
          <a:xfrm>
            <a:off x="3379470" y="1692692"/>
            <a:ext cx="1783080" cy="3488908"/>
            <a:chOff x="2861310" y="2226092"/>
            <a:chExt cx="1783080" cy="3488908"/>
          </a:xfrm>
        </p:grpSpPr>
        <p:sp>
          <p:nvSpPr>
            <p:cNvPr id="29" name="矩形 28">
              <a:extLst>
                <a:ext uri="{FF2B5EF4-FFF2-40B4-BE49-F238E27FC236}">
                  <a16:creationId xmlns:a16="http://schemas.microsoft.com/office/drawing/2014/main" id="{C4638CB2-3A09-4550-9DC2-41DF37C9DA6D}"/>
                </a:ext>
              </a:extLst>
            </p:cNvPr>
            <p:cNvSpPr/>
            <p:nvPr/>
          </p:nvSpPr>
          <p:spPr>
            <a:xfrm>
              <a:off x="2861310" y="2226092"/>
              <a:ext cx="1783080" cy="3488908"/>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a:extLst>
                <a:ext uri="{FF2B5EF4-FFF2-40B4-BE49-F238E27FC236}">
                  <a16:creationId xmlns:a16="http://schemas.microsoft.com/office/drawing/2014/main" id="{0B0892C3-5305-42D5-A494-03992FB5AF93}"/>
                </a:ext>
              </a:extLst>
            </p:cNvPr>
            <p:cNvGrpSpPr/>
            <p:nvPr/>
          </p:nvGrpSpPr>
          <p:grpSpPr>
            <a:xfrm>
              <a:off x="3104190" y="2685327"/>
              <a:ext cx="1297320" cy="1444138"/>
              <a:chOff x="670560" y="2685327"/>
              <a:chExt cx="1297320" cy="1444138"/>
            </a:xfrm>
          </p:grpSpPr>
          <p:sp>
            <p:nvSpPr>
              <p:cNvPr id="31" name="文本框 30">
                <a:extLst>
                  <a:ext uri="{FF2B5EF4-FFF2-40B4-BE49-F238E27FC236}">
                    <a16:creationId xmlns:a16="http://schemas.microsoft.com/office/drawing/2014/main" id="{07E8DB77-8AD7-4BE5-9494-7BCDCD80ED4F}"/>
                  </a:ext>
                </a:extLst>
              </p:cNvPr>
              <p:cNvSpPr txBox="1"/>
              <p:nvPr/>
            </p:nvSpPr>
            <p:spPr>
              <a:xfrm>
                <a:off x="1038893" y="2685327"/>
                <a:ext cx="688694" cy="518160"/>
              </a:xfrm>
              <a:prstGeom prst="rect">
                <a:avLst/>
              </a:prstGeom>
              <a:noFill/>
            </p:spPr>
            <p:txBody>
              <a:bodyPr rtlCol="0" wrap="square">
                <a:spAutoFit/>
              </a:bodyPr>
              <a:lstStyle/>
              <a:p>
                <a:r>
                  <a:rPr altLang="zh-CN" b="1" lang="en-US" sz="2800">
                    <a:latin charset="-122" panose="020b0503020204020204" pitchFamily="34" typeface="微软雅黑"/>
                    <a:ea charset="-122" panose="020b0503020204020204" pitchFamily="34" typeface="微软雅黑"/>
                  </a:rPr>
                  <a:t>02</a:t>
                </a:r>
              </a:p>
            </p:txBody>
          </p:sp>
          <p:sp>
            <p:nvSpPr>
              <p:cNvPr id="32" name="文本框 31">
                <a:extLst>
                  <a:ext uri="{FF2B5EF4-FFF2-40B4-BE49-F238E27FC236}">
                    <a16:creationId xmlns:a16="http://schemas.microsoft.com/office/drawing/2014/main" id="{A261D7DC-628E-4609-95E7-38DAE69BE1F1}"/>
                  </a:ext>
                </a:extLst>
              </p:cNvPr>
              <p:cNvSpPr txBox="1"/>
              <p:nvPr/>
            </p:nvSpPr>
            <p:spPr>
              <a:xfrm>
                <a:off x="670559" y="3236913"/>
                <a:ext cx="1297320" cy="883920"/>
              </a:xfrm>
              <a:prstGeom prst="rect">
                <a:avLst/>
              </a:prstGeom>
              <a:noFill/>
            </p:spPr>
            <p:txBody>
              <a:bodyPr rtlCol="0" wrap="square">
                <a:spAutoFit/>
              </a:bodyPr>
              <a:lstStyle/>
              <a:p>
                <a:pPr algn="ctr">
                  <a:lnSpc>
                    <a:spcPct val="130000"/>
                  </a:lnSpc>
                </a:pPr>
                <a:r>
                  <a:rPr altLang="en-US" lang="zh-CN" sz="2000">
                    <a:latin charset="-122" panose="020b0503020204020204" pitchFamily="34" typeface="微软雅黑"/>
                    <a:ea charset="-122" panose="020b0503020204020204" pitchFamily="34" typeface="微软雅黑"/>
                  </a:rPr>
                  <a:t>严把人选廉洁关</a:t>
                </a:r>
              </a:p>
            </p:txBody>
          </p:sp>
        </p:grpSp>
      </p:grpSp>
      <p:grpSp>
        <p:nvGrpSpPr>
          <p:cNvPr id="33" name="组合 32">
            <a:extLst>
              <a:ext uri="{FF2B5EF4-FFF2-40B4-BE49-F238E27FC236}">
                <a16:creationId xmlns:a16="http://schemas.microsoft.com/office/drawing/2014/main" id="{91BC2570-674C-40F9-9A27-25BA5EAAC3B9}"/>
              </a:ext>
            </a:extLst>
          </p:cNvPr>
          <p:cNvGrpSpPr/>
          <p:nvPr/>
        </p:nvGrpSpPr>
        <p:grpSpPr>
          <a:xfrm>
            <a:off x="5722620" y="1692692"/>
            <a:ext cx="1783080" cy="3488908"/>
            <a:chOff x="5204460" y="2226092"/>
            <a:chExt cx="1783080" cy="3488908"/>
          </a:xfrm>
        </p:grpSpPr>
        <p:sp>
          <p:nvSpPr>
            <p:cNvPr id="34" name="矩形 33">
              <a:extLst>
                <a:ext uri="{FF2B5EF4-FFF2-40B4-BE49-F238E27FC236}">
                  <a16:creationId xmlns:a16="http://schemas.microsoft.com/office/drawing/2014/main" id="{20887832-CA16-4A04-8605-C90A9D04BB52}"/>
                </a:ext>
              </a:extLst>
            </p:cNvPr>
            <p:cNvSpPr/>
            <p:nvPr/>
          </p:nvSpPr>
          <p:spPr>
            <a:xfrm>
              <a:off x="5204460" y="2226092"/>
              <a:ext cx="1783080" cy="3488908"/>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 name="组合 34">
              <a:extLst>
                <a:ext uri="{FF2B5EF4-FFF2-40B4-BE49-F238E27FC236}">
                  <a16:creationId xmlns:a16="http://schemas.microsoft.com/office/drawing/2014/main" id="{34EA9D05-A63E-4406-A65E-9E3C540FC2F0}"/>
                </a:ext>
              </a:extLst>
            </p:cNvPr>
            <p:cNvGrpSpPr/>
            <p:nvPr/>
          </p:nvGrpSpPr>
          <p:grpSpPr>
            <a:xfrm>
              <a:off x="5447340" y="2685327"/>
              <a:ext cx="1297320" cy="2244357"/>
              <a:chOff x="670560" y="2685327"/>
              <a:chExt cx="1297320" cy="2244357"/>
            </a:xfrm>
          </p:grpSpPr>
          <p:sp>
            <p:nvSpPr>
              <p:cNvPr id="36" name="文本框 35">
                <a:extLst>
                  <a:ext uri="{FF2B5EF4-FFF2-40B4-BE49-F238E27FC236}">
                    <a16:creationId xmlns:a16="http://schemas.microsoft.com/office/drawing/2014/main" id="{257E3497-9860-4FA8-A332-600D92C4BAB3}"/>
                  </a:ext>
                </a:extLst>
              </p:cNvPr>
              <p:cNvSpPr txBox="1"/>
              <p:nvPr/>
            </p:nvSpPr>
            <p:spPr>
              <a:xfrm>
                <a:off x="1038893" y="2685327"/>
                <a:ext cx="688694" cy="518160"/>
              </a:xfrm>
              <a:prstGeom prst="rect">
                <a:avLst/>
              </a:prstGeom>
              <a:noFill/>
            </p:spPr>
            <p:txBody>
              <a:bodyPr rtlCol="0" wrap="square">
                <a:spAutoFit/>
              </a:bodyPr>
              <a:lstStyle/>
              <a:p>
                <a:r>
                  <a:rPr altLang="zh-CN" b="1" lang="en-US" sz="2800">
                    <a:latin charset="-122" panose="020b0503020204020204" pitchFamily="34" typeface="微软雅黑"/>
                    <a:ea charset="-122" panose="020b0503020204020204" pitchFamily="34" typeface="微软雅黑"/>
                  </a:rPr>
                  <a:t>03</a:t>
                </a:r>
              </a:p>
            </p:txBody>
          </p:sp>
          <p:sp>
            <p:nvSpPr>
              <p:cNvPr id="37" name="文本框 36">
                <a:extLst>
                  <a:ext uri="{FF2B5EF4-FFF2-40B4-BE49-F238E27FC236}">
                    <a16:creationId xmlns:a16="http://schemas.microsoft.com/office/drawing/2014/main" id="{AD279532-E94F-4B45-9F33-B4FF6CD7D150}"/>
                  </a:ext>
                </a:extLst>
              </p:cNvPr>
              <p:cNvSpPr txBox="1"/>
              <p:nvPr/>
            </p:nvSpPr>
            <p:spPr>
              <a:xfrm>
                <a:off x="670559" y="3236913"/>
                <a:ext cx="1297320" cy="1676400"/>
              </a:xfrm>
              <a:prstGeom prst="rect">
                <a:avLst/>
              </a:prstGeom>
              <a:noFill/>
            </p:spPr>
            <p:txBody>
              <a:bodyPr rtlCol="0" wrap="square">
                <a:spAutoFit/>
              </a:bodyPr>
              <a:lstStyle/>
              <a:p>
                <a:pPr algn="ctr">
                  <a:lnSpc>
                    <a:spcPct val="130000"/>
                  </a:lnSpc>
                </a:pPr>
                <a:r>
                  <a:rPr altLang="en-US" lang="zh-CN" sz="2000">
                    <a:latin charset="-122" panose="020b0503020204020204" pitchFamily="34" typeface="微软雅黑"/>
                    <a:ea charset="-122" panose="020b0503020204020204" pitchFamily="34" typeface="微软雅黑"/>
                  </a:rPr>
                  <a:t>适当提高生产和工作第一线代表比例</a:t>
                </a:r>
              </a:p>
            </p:txBody>
          </p:sp>
        </p:grpSp>
      </p:grpSp>
      <p:grpSp>
        <p:nvGrpSpPr>
          <p:cNvPr id="38" name="组合 37">
            <a:extLst>
              <a:ext uri="{FF2B5EF4-FFF2-40B4-BE49-F238E27FC236}">
                <a16:creationId xmlns:a16="http://schemas.microsoft.com/office/drawing/2014/main" id="{A4F4D794-DEEC-49CC-A40E-747003C8A2B2}"/>
              </a:ext>
            </a:extLst>
          </p:cNvPr>
          <p:cNvGrpSpPr/>
          <p:nvPr/>
        </p:nvGrpSpPr>
        <p:grpSpPr>
          <a:xfrm>
            <a:off x="8065770" y="1692692"/>
            <a:ext cx="1783080" cy="3488908"/>
            <a:chOff x="7547610" y="2226092"/>
            <a:chExt cx="1783080" cy="3488908"/>
          </a:xfrm>
        </p:grpSpPr>
        <p:sp>
          <p:nvSpPr>
            <p:cNvPr id="39" name="矩形 38">
              <a:extLst>
                <a:ext uri="{FF2B5EF4-FFF2-40B4-BE49-F238E27FC236}">
                  <a16:creationId xmlns:a16="http://schemas.microsoft.com/office/drawing/2014/main" id="{FFBDAF71-B2C0-4726-B831-789D71422981}"/>
                </a:ext>
              </a:extLst>
            </p:cNvPr>
            <p:cNvSpPr/>
            <p:nvPr/>
          </p:nvSpPr>
          <p:spPr>
            <a:xfrm>
              <a:off x="7547610" y="2226092"/>
              <a:ext cx="1783080" cy="3488908"/>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0" name="组合 39">
              <a:extLst>
                <a:ext uri="{FF2B5EF4-FFF2-40B4-BE49-F238E27FC236}">
                  <a16:creationId xmlns:a16="http://schemas.microsoft.com/office/drawing/2014/main" id="{9D0CD540-A0CB-401A-9015-24D74A7BA5D9}"/>
                </a:ext>
              </a:extLst>
            </p:cNvPr>
            <p:cNvGrpSpPr/>
            <p:nvPr/>
          </p:nvGrpSpPr>
          <p:grpSpPr>
            <a:xfrm>
              <a:off x="7790490" y="2685327"/>
              <a:ext cx="1297320" cy="1844248"/>
              <a:chOff x="670560" y="2685327"/>
              <a:chExt cx="1297320" cy="1844248"/>
            </a:xfrm>
          </p:grpSpPr>
          <p:sp>
            <p:nvSpPr>
              <p:cNvPr id="41" name="文本框 40">
                <a:extLst>
                  <a:ext uri="{FF2B5EF4-FFF2-40B4-BE49-F238E27FC236}">
                    <a16:creationId xmlns:a16="http://schemas.microsoft.com/office/drawing/2014/main" id="{0DEA33E3-43D8-42C0-B8F6-B3CBDFEEADCD}"/>
                  </a:ext>
                </a:extLst>
              </p:cNvPr>
              <p:cNvSpPr txBox="1"/>
              <p:nvPr/>
            </p:nvSpPr>
            <p:spPr>
              <a:xfrm>
                <a:off x="1038893" y="2685327"/>
                <a:ext cx="688694" cy="518160"/>
              </a:xfrm>
              <a:prstGeom prst="rect">
                <a:avLst/>
              </a:prstGeom>
              <a:noFill/>
            </p:spPr>
            <p:txBody>
              <a:bodyPr rtlCol="0" wrap="square">
                <a:spAutoFit/>
              </a:bodyPr>
              <a:lstStyle/>
              <a:p>
                <a:r>
                  <a:rPr altLang="zh-CN" b="1" lang="en-US" sz="2800">
                    <a:latin charset="-122" panose="020b0503020204020204" pitchFamily="34" typeface="微软雅黑"/>
                    <a:ea charset="-122" panose="020b0503020204020204" pitchFamily="34" typeface="微软雅黑"/>
                  </a:rPr>
                  <a:t>04</a:t>
                </a:r>
              </a:p>
            </p:txBody>
          </p:sp>
          <p:sp>
            <p:nvSpPr>
              <p:cNvPr id="42" name="文本框 41">
                <a:extLst>
                  <a:ext uri="{FF2B5EF4-FFF2-40B4-BE49-F238E27FC236}">
                    <a16:creationId xmlns:a16="http://schemas.microsoft.com/office/drawing/2014/main" id="{A1FA34CE-F12B-4F62-93E9-6FD4364C086C}"/>
                  </a:ext>
                </a:extLst>
              </p:cNvPr>
              <p:cNvSpPr txBox="1"/>
              <p:nvPr/>
            </p:nvSpPr>
            <p:spPr>
              <a:xfrm>
                <a:off x="670559" y="3236913"/>
                <a:ext cx="1297320" cy="1280160"/>
              </a:xfrm>
              <a:prstGeom prst="rect">
                <a:avLst/>
              </a:prstGeom>
              <a:noFill/>
            </p:spPr>
            <p:txBody>
              <a:bodyPr rtlCol="0" wrap="square">
                <a:spAutoFit/>
              </a:bodyPr>
              <a:lstStyle/>
              <a:p>
                <a:pPr algn="ctr">
                  <a:lnSpc>
                    <a:spcPct val="130000"/>
                  </a:lnSpc>
                </a:pPr>
                <a:r>
                  <a:rPr altLang="en-US" lang="zh-CN" sz="2000">
                    <a:latin charset="-122" panose="020b0503020204020204" pitchFamily="34" typeface="微软雅黑"/>
                    <a:ea charset="-122" panose="020b0503020204020204" pitchFamily="34" typeface="微软雅黑"/>
                  </a:rPr>
                  <a:t>强调把纪律和规矩挺在前面</a:t>
                </a:r>
              </a:p>
            </p:txBody>
          </p:sp>
        </p:grpSp>
      </p:grpSp>
      <p:grpSp>
        <p:nvGrpSpPr>
          <p:cNvPr id="43" name="组合 42">
            <a:extLst>
              <a:ext uri="{FF2B5EF4-FFF2-40B4-BE49-F238E27FC236}">
                <a16:creationId xmlns:a16="http://schemas.microsoft.com/office/drawing/2014/main" id="{58FE2D38-3F40-452F-99B8-E381F5F5F8FC}"/>
              </a:ext>
            </a:extLst>
          </p:cNvPr>
          <p:cNvGrpSpPr/>
          <p:nvPr/>
        </p:nvGrpSpPr>
        <p:grpSpPr>
          <a:xfrm>
            <a:off x="10408920" y="1692692"/>
            <a:ext cx="1783080" cy="3488908"/>
            <a:chOff x="9890760" y="2226092"/>
            <a:chExt cx="1783080" cy="3488908"/>
          </a:xfrm>
        </p:grpSpPr>
        <p:sp>
          <p:nvSpPr>
            <p:cNvPr id="44" name="矩形 43">
              <a:extLst>
                <a:ext uri="{FF2B5EF4-FFF2-40B4-BE49-F238E27FC236}">
                  <a16:creationId xmlns:a16="http://schemas.microsoft.com/office/drawing/2014/main" id="{E4F4A8CF-DDE6-4CE9-B598-DA09CE53AB6D}"/>
                </a:ext>
              </a:extLst>
            </p:cNvPr>
            <p:cNvSpPr/>
            <p:nvPr/>
          </p:nvSpPr>
          <p:spPr>
            <a:xfrm>
              <a:off x="9890760" y="2226092"/>
              <a:ext cx="1783080" cy="3488908"/>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5" name="组合 44">
              <a:extLst>
                <a:ext uri="{FF2B5EF4-FFF2-40B4-BE49-F238E27FC236}">
                  <a16:creationId xmlns:a16="http://schemas.microsoft.com/office/drawing/2014/main" id="{5CADC346-82F9-417A-A06A-717B3AC6A5AA}"/>
                </a:ext>
              </a:extLst>
            </p:cNvPr>
            <p:cNvGrpSpPr/>
            <p:nvPr/>
          </p:nvGrpSpPr>
          <p:grpSpPr>
            <a:xfrm>
              <a:off x="10133640" y="2685327"/>
              <a:ext cx="1297320" cy="1444138"/>
              <a:chOff x="670560" y="2685327"/>
              <a:chExt cx="1297320" cy="1444138"/>
            </a:xfrm>
          </p:grpSpPr>
          <p:sp>
            <p:nvSpPr>
              <p:cNvPr id="46" name="文本框 45">
                <a:extLst>
                  <a:ext uri="{FF2B5EF4-FFF2-40B4-BE49-F238E27FC236}">
                    <a16:creationId xmlns:a16="http://schemas.microsoft.com/office/drawing/2014/main" id="{67BC0DDD-1D49-4130-A013-6723852514A6}"/>
                  </a:ext>
                </a:extLst>
              </p:cNvPr>
              <p:cNvSpPr txBox="1"/>
              <p:nvPr/>
            </p:nvSpPr>
            <p:spPr>
              <a:xfrm>
                <a:off x="1038893" y="2685327"/>
                <a:ext cx="688694" cy="518160"/>
              </a:xfrm>
              <a:prstGeom prst="rect">
                <a:avLst/>
              </a:prstGeom>
              <a:noFill/>
            </p:spPr>
            <p:txBody>
              <a:bodyPr rtlCol="0" wrap="square">
                <a:spAutoFit/>
              </a:bodyPr>
              <a:lstStyle/>
              <a:p>
                <a:r>
                  <a:rPr altLang="zh-CN" b="1" lang="en-US" sz="2800">
                    <a:latin charset="-122" panose="020b0503020204020204" pitchFamily="34" typeface="微软雅黑"/>
                    <a:ea charset="-122" panose="020b0503020204020204" pitchFamily="34" typeface="微软雅黑"/>
                  </a:rPr>
                  <a:t>05</a:t>
                </a:r>
              </a:p>
            </p:txBody>
          </p:sp>
          <p:sp>
            <p:nvSpPr>
              <p:cNvPr id="47" name="文本框 46">
                <a:extLst>
                  <a:ext uri="{FF2B5EF4-FFF2-40B4-BE49-F238E27FC236}">
                    <a16:creationId xmlns:a16="http://schemas.microsoft.com/office/drawing/2014/main" id="{B40CFD09-48CA-492E-9E0A-6BB5B923F1E5}"/>
                  </a:ext>
                </a:extLst>
              </p:cNvPr>
              <p:cNvSpPr txBox="1"/>
              <p:nvPr/>
            </p:nvSpPr>
            <p:spPr>
              <a:xfrm>
                <a:off x="670559" y="3236913"/>
                <a:ext cx="1297320" cy="883920"/>
              </a:xfrm>
              <a:prstGeom prst="rect">
                <a:avLst/>
              </a:prstGeom>
              <a:noFill/>
            </p:spPr>
            <p:txBody>
              <a:bodyPr rtlCol="0" wrap="square">
                <a:spAutoFit/>
              </a:bodyPr>
              <a:lstStyle/>
              <a:p>
                <a:pPr algn="ctr">
                  <a:lnSpc>
                    <a:spcPct val="130000"/>
                  </a:lnSpc>
                </a:pPr>
                <a:r>
                  <a:rPr altLang="en-US" lang="zh-CN" sz="2000">
                    <a:latin charset="-122" panose="020b0503020204020204" pitchFamily="34" typeface="微软雅黑"/>
                    <a:ea charset="-122" panose="020b0503020204020204" pitchFamily="34" typeface="微软雅黑"/>
                  </a:rPr>
                  <a:t>充分发扬党内民主</a:t>
                </a:r>
              </a:p>
            </p:txBody>
          </p:sp>
        </p:grpSp>
      </p:grpSp>
    </p:spTree>
    <p:extLst>
      <p:ext uri="{BB962C8B-B14F-4D97-AF65-F5344CB8AC3E}">
        <p14:creationId val="2783514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37">
                                  <p:stCondLst>
                                    <p:cond delay="0"/>
                                  </p:stCondLst>
                                  <p:childTnLst>
                                    <p:set>
                                      <p:cBhvr>
                                        <p:cTn dur="1" fill="hold" id="6">
                                          <p:stCondLst>
                                            <p:cond delay="0"/>
                                          </p:stCondLst>
                                        </p:cTn>
                                        <p:tgtEl>
                                          <p:spTgt spid="22"/>
                                        </p:tgtEl>
                                        <p:attrNameLst>
                                          <p:attrName>style.visibility</p:attrName>
                                        </p:attrNameLst>
                                      </p:cBhvr>
                                      <p:to>
                                        <p:strVal val="visible"/>
                                      </p:to>
                                    </p:set>
                                    <p:animEffect filter="barn(outVertical)" transition="in">
                                      <p:cBhvr>
                                        <p:cTn dur="750" id="7"/>
                                        <p:tgtEl>
                                          <p:spTgt spid="22"/>
                                        </p:tgtEl>
                                      </p:cBhvr>
                                    </p:animEffect>
                                  </p:childTnLst>
                                </p:cTn>
                              </p:par>
                              <p:par>
                                <p:cTn fill="hold" grpId="0" id="8" nodeType="withEffect" presetClass="entr" presetID="10" presetSubtype="0">
                                  <p:stCondLst>
                                    <p:cond delay="750"/>
                                  </p:stCondLst>
                                  <p:childTnLst>
                                    <p:set>
                                      <p:cBhvr>
                                        <p:cTn dur="1" fill="hold" id="9">
                                          <p:stCondLst>
                                            <p:cond delay="0"/>
                                          </p:stCondLst>
                                        </p:cTn>
                                        <p:tgtEl>
                                          <p:spTgt spid="21"/>
                                        </p:tgtEl>
                                        <p:attrNameLst>
                                          <p:attrName>style.visibility</p:attrName>
                                        </p:attrNameLst>
                                      </p:cBhvr>
                                      <p:to>
                                        <p:strVal val="visible"/>
                                      </p:to>
                                    </p:set>
                                    <p:animEffect filter="fade" transition="in">
                                      <p:cBhvr>
                                        <p:cTn dur="500" id="10"/>
                                        <p:tgtEl>
                                          <p:spTgt spid="21"/>
                                        </p:tgtEl>
                                      </p:cBhvr>
                                    </p:animEffect>
                                  </p:childTnLst>
                                </p:cTn>
                              </p:par>
                              <p:par>
                                <p:cTn fill="hold" grpId="0" id="11" nodeType="withEffect" presetClass="entr" presetID="10" presetSubtype="0">
                                  <p:stCondLst>
                                    <p:cond delay="750"/>
                                  </p:stCondLst>
                                  <p:childTnLst>
                                    <p:set>
                                      <p:cBhvr>
                                        <p:cTn dur="1" fill="hold" id="12">
                                          <p:stCondLst>
                                            <p:cond delay="0"/>
                                          </p:stCondLst>
                                        </p:cTn>
                                        <p:tgtEl>
                                          <p:spTgt spid="20"/>
                                        </p:tgtEl>
                                        <p:attrNameLst>
                                          <p:attrName>style.visibility</p:attrName>
                                        </p:attrNameLst>
                                      </p:cBhvr>
                                      <p:to>
                                        <p:strVal val="visible"/>
                                      </p:to>
                                    </p:set>
                                    <p:animEffect filter="fade" transition="in">
                                      <p:cBhvr>
                                        <p:cTn dur="500" id="13"/>
                                        <p:tgtEl>
                                          <p:spTgt spid="20"/>
                                        </p:tgtEl>
                                      </p:cBhvr>
                                    </p:animEffect>
                                  </p:childTnLst>
                                </p:cTn>
                              </p:par>
                            </p:childTnLst>
                          </p:cTn>
                        </p:par>
                        <p:par>
                          <p:cTn fill="hold" id="14" nodeType="afterGroup">
                            <p:stCondLst>
                              <p:cond delay="1250"/>
                            </p:stCondLst>
                            <p:childTnLst>
                              <p:par>
                                <p:cTn fill="hold" id="15" nodeType="afterEffect" presetClass="entr" presetID="2" presetSubtype="8">
                                  <p:stCondLst>
                                    <p:cond delay="0"/>
                                  </p:stCondLst>
                                  <p:childTnLst>
                                    <p:set>
                                      <p:cBhvr>
                                        <p:cTn dur="1" fill="hold" id="16">
                                          <p:stCondLst>
                                            <p:cond delay="0"/>
                                          </p:stCondLst>
                                        </p:cTn>
                                        <p:tgtEl>
                                          <p:spTgt spid="23"/>
                                        </p:tgtEl>
                                        <p:attrNameLst>
                                          <p:attrName>style.visibility</p:attrName>
                                        </p:attrNameLst>
                                      </p:cBhvr>
                                      <p:to>
                                        <p:strVal val="visible"/>
                                      </p:to>
                                    </p:set>
                                    <p:anim calcmode="lin" valueType="num">
                                      <p:cBhvr additive="base">
                                        <p:cTn dur="750" fill="hold" id="17"/>
                                        <p:tgtEl>
                                          <p:spTgt spid="23"/>
                                        </p:tgtEl>
                                        <p:attrNameLst>
                                          <p:attrName>ppt_x</p:attrName>
                                        </p:attrNameLst>
                                      </p:cBhvr>
                                      <p:tavLst>
                                        <p:tav tm="0">
                                          <p:val>
                                            <p:strVal val="0-#ppt_w/2"/>
                                          </p:val>
                                        </p:tav>
                                        <p:tav tm="100000">
                                          <p:val>
                                            <p:strVal val="#ppt_x"/>
                                          </p:val>
                                        </p:tav>
                                      </p:tavLst>
                                    </p:anim>
                                    <p:anim calcmode="lin" valueType="num">
                                      <p:cBhvr additive="base">
                                        <p:cTn dur="750" fill="hold" id="18"/>
                                        <p:tgtEl>
                                          <p:spTgt spid="23"/>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2000"/>
                            </p:stCondLst>
                            <p:childTnLst>
                              <p:par>
                                <p:cTn fill="hold" id="20" nodeType="afterEffect" presetClass="entr" presetID="2" presetSubtype="8">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additive="base">
                                        <p:cTn dur="750" fill="hold" id="22"/>
                                        <p:tgtEl>
                                          <p:spTgt spid="28"/>
                                        </p:tgtEl>
                                        <p:attrNameLst>
                                          <p:attrName>ppt_x</p:attrName>
                                        </p:attrNameLst>
                                      </p:cBhvr>
                                      <p:tavLst>
                                        <p:tav tm="0">
                                          <p:val>
                                            <p:strVal val="0-#ppt_w/2"/>
                                          </p:val>
                                        </p:tav>
                                        <p:tav tm="100000">
                                          <p:val>
                                            <p:strVal val="#ppt_x"/>
                                          </p:val>
                                        </p:tav>
                                      </p:tavLst>
                                    </p:anim>
                                    <p:anim calcmode="lin" valueType="num">
                                      <p:cBhvr additive="base">
                                        <p:cTn dur="750" fill="hold" id="23"/>
                                        <p:tgtEl>
                                          <p:spTgt spid="2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750"/>
                            </p:stCondLst>
                            <p:childTnLst>
                              <p:par>
                                <p:cTn fill="hold" id="25" nodeType="afterEffect" presetClass="entr" presetID="2" presetSubtype="8">
                                  <p:stCondLst>
                                    <p:cond delay="0"/>
                                  </p:stCondLst>
                                  <p:childTnLst>
                                    <p:set>
                                      <p:cBhvr>
                                        <p:cTn dur="1" fill="hold" id="26">
                                          <p:stCondLst>
                                            <p:cond delay="0"/>
                                          </p:stCondLst>
                                        </p:cTn>
                                        <p:tgtEl>
                                          <p:spTgt spid="33"/>
                                        </p:tgtEl>
                                        <p:attrNameLst>
                                          <p:attrName>style.visibility</p:attrName>
                                        </p:attrNameLst>
                                      </p:cBhvr>
                                      <p:to>
                                        <p:strVal val="visible"/>
                                      </p:to>
                                    </p:set>
                                    <p:anim calcmode="lin" valueType="num">
                                      <p:cBhvr additive="base">
                                        <p:cTn dur="750" fill="hold" id="27"/>
                                        <p:tgtEl>
                                          <p:spTgt spid="33"/>
                                        </p:tgtEl>
                                        <p:attrNameLst>
                                          <p:attrName>ppt_x</p:attrName>
                                        </p:attrNameLst>
                                      </p:cBhvr>
                                      <p:tavLst>
                                        <p:tav tm="0">
                                          <p:val>
                                            <p:strVal val="0-#ppt_w/2"/>
                                          </p:val>
                                        </p:tav>
                                        <p:tav tm="100000">
                                          <p:val>
                                            <p:strVal val="#ppt_x"/>
                                          </p:val>
                                        </p:tav>
                                      </p:tavLst>
                                    </p:anim>
                                    <p:anim calcmode="lin" valueType="num">
                                      <p:cBhvr additive="base">
                                        <p:cTn dur="750" fill="hold" id="28"/>
                                        <p:tgtEl>
                                          <p:spTgt spid="33"/>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3500"/>
                            </p:stCondLst>
                            <p:childTnLst>
                              <p:par>
                                <p:cTn fill="hold" id="30" nodeType="afterEffect" presetClass="entr" presetID="2" presetSubtype="8">
                                  <p:stCondLst>
                                    <p:cond delay="0"/>
                                  </p:stCondLst>
                                  <p:childTnLst>
                                    <p:set>
                                      <p:cBhvr>
                                        <p:cTn dur="1" fill="hold" id="31">
                                          <p:stCondLst>
                                            <p:cond delay="0"/>
                                          </p:stCondLst>
                                        </p:cTn>
                                        <p:tgtEl>
                                          <p:spTgt spid="38"/>
                                        </p:tgtEl>
                                        <p:attrNameLst>
                                          <p:attrName>style.visibility</p:attrName>
                                        </p:attrNameLst>
                                      </p:cBhvr>
                                      <p:to>
                                        <p:strVal val="visible"/>
                                      </p:to>
                                    </p:set>
                                    <p:anim calcmode="lin" valueType="num">
                                      <p:cBhvr additive="base">
                                        <p:cTn dur="750" fill="hold" id="32"/>
                                        <p:tgtEl>
                                          <p:spTgt spid="38"/>
                                        </p:tgtEl>
                                        <p:attrNameLst>
                                          <p:attrName>ppt_x</p:attrName>
                                        </p:attrNameLst>
                                      </p:cBhvr>
                                      <p:tavLst>
                                        <p:tav tm="0">
                                          <p:val>
                                            <p:strVal val="0-#ppt_w/2"/>
                                          </p:val>
                                        </p:tav>
                                        <p:tav tm="100000">
                                          <p:val>
                                            <p:strVal val="#ppt_x"/>
                                          </p:val>
                                        </p:tav>
                                      </p:tavLst>
                                    </p:anim>
                                    <p:anim calcmode="lin" valueType="num">
                                      <p:cBhvr additive="base">
                                        <p:cTn dur="750" fill="hold" id="33"/>
                                        <p:tgtEl>
                                          <p:spTgt spid="38"/>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4250"/>
                            </p:stCondLst>
                            <p:childTnLst>
                              <p:par>
                                <p:cTn fill="hold" id="35" nodeType="afterEffect" presetClass="entr" presetID="2" presetSubtype="8">
                                  <p:stCondLst>
                                    <p:cond delay="0"/>
                                  </p:stCondLst>
                                  <p:childTnLst>
                                    <p:set>
                                      <p:cBhvr>
                                        <p:cTn dur="1" fill="hold" id="36">
                                          <p:stCondLst>
                                            <p:cond delay="0"/>
                                          </p:stCondLst>
                                        </p:cTn>
                                        <p:tgtEl>
                                          <p:spTgt spid="43"/>
                                        </p:tgtEl>
                                        <p:attrNameLst>
                                          <p:attrName>style.visibility</p:attrName>
                                        </p:attrNameLst>
                                      </p:cBhvr>
                                      <p:to>
                                        <p:strVal val="visible"/>
                                      </p:to>
                                    </p:set>
                                    <p:anim calcmode="lin" valueType="num">
                                      <p:cBhvr additive="base">
                                        <p:cTn dur="750" fill="hold" id="37"/>
                                        <p:tgtEl>
                                          <p:spTgt spid="43"/>
                                        </p:tgtEl>
                                        <p:attrNameLst>
                                          <p:attrName>ppt_x</p:attrName>
                                        </p:attrNameLst>
                                      </p:cBhvr>
                                      <p:tavLst>
                                        <p:tav tm="0">
                                          <p:val>
                                            <p:strVal val="0-#ppt_w/2"/>
                                          </p:val>
                                        </p:tav>
                                        <p:tav tm="100000">
                                          <p:val>
                                            <p:strVal val="#ppt_x"/>
                                          </p:val>
                                        </p:tav>
                                      </p:tavLst>
                                    </p:anim>
                                    <p:anim calcmode="lin" valueType="num">
                                      <p:cBhvr additive="base">
                                        <p:cTn dur="750" fill="hold" id="38"/>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FFFFFF"/>
                </a:solidFill>
                <a:latin charset="-122" panose="02010600010101010101" pitchFamily="2" typeface="方正正大黑简体"/>
                <a:ea charset="-122" panose="02010600010101010101" pitchFamily="2" typeface="方正正大黑简体"/>
              </a:rPr>
              <a:t>如何划分代表选举单位</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3FC2EA16-4447-4C48-B432-B520C8EB65BB}"/>
              </a:ext>
            </a:extLst>
          </p:cNvPr>
          <p:cNvSpPr/>
          <p:nvPr/>
        </p:nvSpPr>
        <p:spPr>
          <a:xfrm>
            <a:off x="1652232" y="883920"/>
            <a:ext cx="9840036" cy="5090160"/>
          </a:xfrm>
          <a:prstGeom prst="rect">
            <a:avLst/>
          </a:prstGeom>
          <a:noFill/>
          <a:ln w="38100">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a:extLst>
              <a:ext uri="{FF2B5EF4-FFF2-40B4-BE49-F238E27FC236}">
                <a16:creationId xmlns:a16="http://schemas.microsoft.com/office/drawing/2014/main" id="{A5314AD7-C689-44A6-9CC0-AEF928DB8E18}"/>
              </a:ext>
            </a:extLst>
          </p:cNvPr>
          <p:cNvPicPr>
            <a:picLocks noChangeAspect="1"/>
          </p:cNvPicPr>
          <p:nvPr/>
        </p:nvPicPr>
        <p:blipFill>
          <a:blip r:embed="rId5">
            <a:extLst>
              <a:ext uri="{28A0092B-C50C-407E-A947-70E740481C1C}">
                <a14:useLocalDpi val="0"/>
              </a:ext>
            </a:extLst>
          </a:blip>
          <a:stretch>
            <a:fillRect/>
          </a:stretch>
        </p:blipFill>
        <p:spPr>
          <a:xfrm>
            <a:off x="1674206" y="1723172"/>
            <a:ext cx="9158692" cy="4250908"/>
          </a:xfrm>
          <a:prstGeom prst="rect">
            <a:avLst/>
          </a:prstGeom>
        </p:spPr>
      </p:pic>
      <p:pic>
        <p:nvPicPr>
          <p:cNvPr id="16" name="图片 15">
            <a:extLst>
              <a:ext uri="{FF2B5EF4-FFF2-40B4-BE49-F238E27FC236}">
                <a16:creationId xmlns:a16="http://schemas.microsoft.com/office/drawing/2014/main" id="{FA3AB1C2-5A4F-442B-9025-A2C3F6E4AA55}"/>
              </a:ext>
            </a:extLst>
          </p:cNvPr>
          <p:cNvPicPr>
            <a:picLocks noChangeAspect="1"/>
          </p:cNvPicPr>
          <p:nvPr/>
        </p:nvPicPr>
        <p:blipFill>
          <a:blip r:embed="rId6">
            <a:extLst>
              <a:ext uri="{28A0092B-C50C-407E-A947-70E740481C1C}">
                <a14:useLocalDpi val="0"/>
              </a:ext>
            </a:extLst>
          </a:blip>
          <a:stretch>
            <a:fillRect/>
          </a:stretch>
        </p:blipFill>
        <p:spPr>
          <a:xfrm flipH="1">
            <a:off x="1674205" y="3217985"/>
            <a:ext cx="7446732" cy="2756095"/>
          </a:xfrm>
          <a:prstGeom prst="rect">
            <a:avLst/>
          </a:prstGeom>
        </p:spPr>
      </p:pic>
      <p:sp>
        <p:nvSpPr>
          <p:cNvPr id="17" name="文本框 16">
            <a:extLst>
              <a:ext uri="{FF2B5EF4-FFF2-40B4-BE49-F238E27FC236}">
                <a16:creationId xmlns:a16="http://schemas.microsoft.com/office/drawing/2014/main" id="{E82D365F-7340-4353-819A-480D4A6DD3AC}"/>
              </a:ext>
            </a:extLst>
          </p:cNvPr>
          <p:cNvSpPr txBox="1"/>
          <p:nvPr/>
        </p:nvSpPr>
        <p:spPr>
          <a:xfrm>
            <a:off x="7486650" y="1341797"/>
            <a:ext cx="3586480" cy="579120"/>
          </a:xfrm>
          <a:prstGeom prst="rect">
            <a:avLst/>
          </a:prstGeom>
          <a:noFill/>
        </p:spPr>
        <p:txBody>
          <a:bodyPr rtlCol="0" wrap="square">
            <a:spAutoFit/>
          </a:bodyPr>
          <a:lstStyle/>
          <a:p>
            <a:pPr algn="r"/>
            <a:r>
              <a:rPr altLang="zh-CN" b="1" lang="en-US" spc="600" sz="3200">
                <a:solidFill>
                  <a:srgbClr val="CB0828"/>
                </a:solidFill>
                <a:latin charset="-122" panose="020b0503020204020204" pitchFamily="34" typeface="微软雅黑"/>
                <a:ea charset="-122" panose="020b0503020204020204" pitchFamily="34" typeface="微软雅黑"/>
              </a:rPr>
              <a:t>40个选举单位</a:t>
            </a:r>
          </a:p>
        </p:txBody>
      </p:sp>
      <p:sp>
        <p:nvSpPr>
          <p:cNvPr id="18" name="矩形 17">
            <a:extLst>
              <a:ext uri="{FF2B5EF4-FFF2-40B4-BE49-F238E27FC236}">
                <a16:creationId xmlns:a16="http://schemas.microsoft.com/office/drawing/2014/main" id="{07514A4E-F386-4B3F-9702-84E5F8D8D4ED}"/>
              </a:ext>
            </a:extLst>
          </p:cNvPr>
          <p:cNvSpPr/>
          <p:nvPr/>
        </p:nvSpPr>
        <p:spPr>
          <a:xfrm>
            <a:off x="8249281" y="1988584"/>
            <a:ext cx="2673260" cy="589321"/>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pc="600" sz="2000">
                <a:latin charset="0" panose="020b0806030902050204" pitchFamily="34" typeface="Impact"/>
                <a:ea charset="-122" panose="020b0503020204020204" pitchFamily="34" typeface="微软雅黑"/>
              </a:rPr>
              <a:t>省区市</a:t>
            </a:r>
          </a:p>
        </p:txBody>
      </p:sp>
      <p:sp>
        <p:nvSpPr>
          <p:cNvPr id="19" name="矩形 18">
            <a:extLst>
              <a:ext uri="{FF2B5EF4-FFF2-40B4-BE49-F238E27FC236}">
                <a16:creationId xmlns:a16="http://schemas.microsoft.com/office/drawing/2014/main" id="{C0AC78BA-7E03-43A5-BC71-0B530E65947D}"/>
              </a:ext>
            </a:extLst>
          </p:cNvPr>
          <p:cNvSpPr/>
          <p:nvPr/>
        </p:nvSpPr>
        <p:spPr>
          <a:xfrm>
            <a:off x="8249281" y="2750584"/>
            <a:ext cx="2673260" cy="589321"/>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pc="600" sz="2000">
                <a:latin charset="0" panose="020b0806030902050204" pitchFamily="34" typeface="Impact"/>
                <a:ea charset="-122" panose="020b0503020204020204" pitchFamily="34" typeface="微软雅黑"/>
              </a:rPr>
              <a:t>中央直属机关</a:t>
            </a:r>
          </a:p>
        </p:txBody>
      </p:sp>
      <p:sp>
        <p:nvSpPr>
          <p:cNvPr id="20" name="矩形 19">
            <a:extLst>
              <a:ext uri="{FF2B5EF4-FFF2-40B4-BE49-F238E27FC236}">
                <a16:creationId xmlns:a16="http://schemas.microsoft.com/office/drawing/2014/main" id="{282D41FE-B3F9-4082-B43D-4689B0F6162A}"/>
              </a:ext>
            </a:extLst>
          </p:cNvPr>
          <p:cNvSpPr/>
          <p:nvPr/>
        </p:nvSpPr>
        <p:spPr>
          <a:xfrm>
            <a:off x="8249281" y="3512584"/>
            <a:ext cx="2673260" cy="589321"/>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pc="600" sz="2000">
                <a:latin charset="0" panose="020b0806030902050204" pitchFamily="34" typeface="Impact"/>
                <a:ea charset="-122" panose="020b0503020204020204" pitchFamily="34" typeface="微软雅黑"/>
              </a:rPr>
              <a:t>中央国家机关</a:t>
            </a:r>
          </a:p>
        </p:txBody>
      </p:sp>
      <p:sp>
        <p:nvSpPr>
          <p:cNvPr id="21" name="矩形 20">
            <a:extLst>
              <a:ext uri="{FF2B5EF4-FFF2-40B4-BE49-F238E27FC236}">
                <a16:creationId xmlns:a16="http://schemas.microsoft.com/office/drawing/2014/main" id="{43A93D83-5982-41F0-AF5C-336F1D4BBC53}"/>
              </a:ext>
            </a:extLst>
          </p:cNvPr>
          <p:cNvSpPr/>
          <p:nvPr/>
        </p:nvSpPr>
        <p:spPr>
          <a:xfrm>
            <a:off x="8249281" y="4274584"/>
            <a:ext cx="2673260" cy="589321"/>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pc="600" sz="2000">
                <a:latin charset="0" panose="020b0806030902050204" pitchFamily="34" typeface="Impact"/>
                <a:ea charset="-122" panose="020b0503020204020204" pitchFamily="34" typeface="微软雅黑"/>
              </a:rPr>
              <a:t>中央金融系统</a:t>
            </a:r>
          </a:p>
        </p:txBody>
      </p:sp>
      <p:sp>
        <p:nvSpPr>
          <p:cNvPr id="22" name="文本框 21">
            <a:extLst>
              <a:ext uri="{FF2B5EF4-FFF2-40B4-BE49-F238E27FC236}">
                <a16:creationId xmlns:a16="http://schemas.microsoft.com/office/drawing/2014/main" id="{2460ED5B-C731-4FB8-A0DE-C3CA4FD9FE03}"/>
              </a:ext>
            </a:extLst>
          </p:cNvPr>
          <p:cNvSpPr txBox="1"/>
          <p:nvPr/>
        </p:nvSpPr>
        <p:spPr>
          <a:xfrm>
            <a:off x="9361170" y="4725076"/>
            <a:ext cx="1711960" cy="762000"/>
          </a:xfrm>
          <a:prstGeom prst="rect">
            <a:avLst/>
          </a:prstGeom>
          <a:noFill/>
        </p:spPr>
        <p:txBody>
          <a:bodyPr rtlCol="0" wrap="square">
            <a:spAutoFit/>
          </a:bodyPr>
          <a:lstStyle/>
          <a:p>
            <a:pPr algn="r"/>
            <a:r>
              <a:rPr altLang="zh-CN" b="1" lang="en-US" spc="600" sz="4400">
                <a:solidFill>
                  <a:srgbClr val="CB0828"/>
                </a:solidFill>
                <a:latin charset="-122" panose="020b0503020204020204" pitchFamily="34" typeface="微软雅黑"/>
                <a:ea charset="-122" panose="020b0503020204020204" pitchFamily="34" typeface="微软雅黑"/>
              </a:rPr>
              <a:t>……</a:t>
            </a:r>
          </a:p>
        </p:txBody>
      </p:sp>
    </p:spTree>
    <p:extLst>
      <p:ext uri="{BB962C8B-B14F-4D97-AF65-F5344CB8AC3E}">
        <p14:creationId val="38325333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6"/>
                                        </p:tgtEl>
                                        <p:attrNameLst>
                                          <p:attrName>style.visibility</p:attrName>
                                        </p:attrNameLst>
                                      </p:cBhvr>
                                      <p:to>
                                        <p:strVal val="visible"/>
                                      </p:to>
                                    </p:set>
                                    <p:animEffect filter="wipe(left)" transition="in">
                                      <p:cBhvr>
                                        <p:cTn dur="500" id="7"/>
                                        <p:tgtEl>
                                          <p:spTgt spid="16"/>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1000" id="11"/>
                                        <p:tgtEl>
                                          <p:spTgt spid="15"/>
                                        </p:tgtEl>
                                      </p:cBhvr>
                                    </p:animEffect>
                                    <p:anim calcmode="lin" valueType="num">
                                      <p:cBhvr>
                                        <p:cTn dur="1000" fill="hold" id="12"/>
                                        <p:tgtEl>
                                          <p:spTgt spid="15"/>
                                        </p:tgtEl>
                                        <p:attrNameLst>
                                          <p:attrName>ppt_x</p:attrName>
                                        </p:attrNameLst>
                                      </p:cBhvr>
                                      <p:tavLst>
                                        <p:tav tm="0">
                                          <p:val>
                                            <p:strVal val="#ppt_x"/>
                                          </p:val>
                                        </p:tav>
                                        <p:tav tm="100000">
                                          <p:val>
                                            <p:strVal val="#ppt_x"/>
                                          </p:val>
                                        </p:tav>
                                      </p:tavLst>
                                    </p:anim>
                                    <p:anim calcmode="lin" valueType="num">
                                      <p:cBhvr>
                                        <p:cTn dur="1000" fill="hold" id="13"/>
                                        <p:tgtEl>
                                          <p:spTgt spid="1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16" presetSubtype="37">
                                  <p:stCondLst>
                                    <p:cond delay="0"/>
                                  </p:stCondLst>
                                  <p:childTnLst>
                                    <p:set>
                                      <p:cBhvr>
                                        <p:cTn dur="1" fill="hold" id="16">
                                          <p:stCondLst>
                                            <p:cond delay="0"/>
                                          </p:stCondLst>
                                        </p:cTn>
                                        <p:tgtEl>
                                          <p:spTgt spid="14"/>
                                        </p:tgtEl>
                                        <p:attrNameLst>
                                          <p:attrName>style.visibility</p:attrName>
                                        </p:attrNameLst>
                                      </p:cBhvr>
                                      <p:to>
                                        <p:strVal val="visible"/>
                                      </p:to>
                                    </p:set>
                                    <p:animEffect filter="barn(outVertical)" transition="in">
                                      <p:cBhvr>
                                        <p:cTn dur="750" id="17"/>
                                        <p:tgtEl>
                                          <p:spTgt spid="14"/>
                                        </p:tgtEl>
                                      </p:cBhvr>
                                    </p:animEffect>
                                  </p:childTnLst>
                                </p:cTn>
                              </p:par>
                            </p:childTnLst>
                          </p:cTn>
                        </p:par>
                        <p:par>
                          <p:cTn fill="hold" id="18" nodeType="afterGroup">
                            <p:stCondLst>
                              <p:cond delay="2250"/>
                            </p:stCondLst>
                            <p:childTnLst>
                              <p:par>
                                <p:cTn fill="hold" grpId="0" id="19" nodeType="afterEffect" presetClass="entr" presetID="10" presetSubtype="0">
                                  <p:stCondLst>
                                    <p:cond delay="0"/>
                                  </p:stCondLst>
                                  <p:childTnLst>
                                    <p:set>
                                      <p:cBhvr>
                                        <p:cTn dur="1" fill="hold" id="20">
                                          <p:stCondLst>
                                            <p:cond delay="0"/>
                                          </p:stCondLst>
                                        </p:cTn>
                                        <p:tgtEl>
                                          <p:spTgt spid="17"/>
                                        </p:tgtEl>
                                        <p:attrNameLst>
                                          <p:attrName>style.visibility</p:attrName>
                                        </p:attrNameLst>
                                      </p:cBhvr>
                                      <p:to>
                                        <p:strVal val="visible"/>
                                      </p:to>
                                    </p:set>
                                    <p:animEffect filter="fade" transition="in">
                                      <p:cBhvr>
                                        <p:cTn dur="750" id="21"/>
                                        <p:tgtEl>
                                          <p:spTgt spid="17"/>
                                        </p:tgtEl>
                                      </p:cBhvr>
                                    </p:animEffect>
                                  </p:childTnLst>
                                </p:cTn>
                              </p:par>
                            </p:childTnLst>
                          </p:cTn>
                        </p:par>
                        <p:par>
                          <p:cTn fill="hold" id="22" nodeType="afterGroup">
                            <p:stCondLst>
                              <p:cond delay="3000"/>
                            </p:stCondLst>
                            <p:childTnLst>
                              <p:par>
                                <p:cTn fill="hold" grpId="0" id="23" nodeType="afterEffect" presetClass="entr" presetID="2" presetSubtype="8">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750" fill="hold" id="25"/>
                                        <p:tgtEl>
                                          <p:spTgt spid="18"/>
                                        </p:tgtEl>
                                        <p:attrNameLst>
                                          <p:attrName>ppt_x</p:attrName>
                                        </p:attrNameLst>
                                      </p:cBhvr>
                                      <p:tavLst>
                                        <p:tav tm="0">
                                          <p:val>
                                            <p:strVal val="0-#ppt_w/2"/>
                                          </p:val>
                                        </p:tav>
                                        <p:tav tm="100000">
                                          <p:val>
                                            <p:strVal val="#ppt_x"/>
                                          </p:val>
                                        </p:tav>
                                      </p:tavLst>
                                    </p:anim>
                                    <p:anim calcmode="lin" valueType="num">
                                      <p:cBhvr additive="base">
                                        <p:cTn dur="750" fill="hold" id="26"/>
                                        <p:tgtEl>
                                          <p:spTgt spid="18"/>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3750"/>
                            </p:stCondLst>
                            <p:childTnLst>
                              <p:par>
                                <p:cTn fill="hold" grpId="0" id="28" nodeType="afterEffect" presetClass="entr" presetID="2" presetSubtype="8">
                                  <p:stCondLst>
                                    <p:cond delay="0"/>
                                  </p:stCondLst>
                                  <p:childTnLst>
                                    <p:set>
                                      <p:cBhvr>
                                        <p:cTn dur="1" fill="hold" id="29">
                                          <p:stCondLst>
                                            <p:cond delay="0"/>
                                          </p:stCondLst>
                                        </p:cTn>
                                        <p:tgtEl>
                                          <p:spTgt spid="19"/>
                                        </p:tgtEl>
                                        <p:attrNameLst>
                                          <p:attrName>style.visibility</p:attrName>
                                        </p:attrNameLst>
                                      </p:cBhvr>
                                      <p:to>
                                        <p:strVal val="visible"/>
                                      </p:to>
                                    </p:set>
                                    <p:anim calcmode="lin" valueType="num">
                                      <p:cBhvr additive="base">
                                        <p:cTn dur="750" fill="hold" id="30"/>
                                        <p:tgtEl>
                                          <p:spTgt spid="19"/>
                                        </p:tgtEl>
                                        <p:attrNameLst>
                                          <p:attrName>ppt_x</p:attrName>
                                        </p:attrNameLst>
                                      </p:cBhvr>
                                      <p:tavLst>
                                        <p:tav tm="0">
                                          <p:val>
                                            <p:strVal val="0-#ppt_w/2"/>
                                          </p:val>
                                        </p:tav>
                                        <p:tav tm="100000">
                                          <p:val>
                                            <p:strVal val="#ppt_x"/>
                                          </p:val>
                                        </p:tav>
                                      </p:tavLst>
                                    </p:anim>
                                    <p:anim calcmode="lin" valueType="num">
                                      <p:cBhvr additive="base">
                                        <p:cTn dur="750" fill="hold" id="31"/>
                                        <p:tgtEl>
                                          <p:spTgt spid="19"/>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4500"/>
                            </p:stCondLst>
                            <p:childTnLst>
                              <p:par>
                                <p:cTn fill="hold" grpId="0" id="33" nodeType="afterEffect" presetClass="entr" presetID="2" presetSubtype="8">
                                  <p:stCondLst>
                                    <p:cond delay="0"/>
                                  </p:stCondLst>
                                  <p:childTnLst>
                                    <p:set>
                                      <p:cBhvr>
                                        <p:cTn dur="1" fill="hold" id="34">
                                          <p:stCondLst>
                                            <p:cond delay="0"/>
                                          </p:stCondLst>
                                        </p:cTn>
                                        <p:tgtEl>
                                          <p:spTgt spid="20"/>
                                        </p:tgtEl>
                                        <p:attrNameLst>
                                          <p:attrName>style.visibility</p:attrName>
                                        </p:attrNameLst>
                                      </p:cBhvr>
                                      <p:to>
                                        <p:strVal val="visible"/>
                                      </p:to>
                                    </p:set>
                                    <p:anim calcmode="lin" valueType="num">
                                      <p:cBhvr additive="base">
                                        <p:cTn dur="750" fill="hold" id="35"/>
                                        <p:tgtEl>
                                          <p:spTgt spid="20"/>
                                        </p:tgtEl>
                                        <p:attrNameLst>
                                          <p:attrName>ppt_x</p:attrName>
                                        </p:attrNameLst>
                                      </p:cBhvr>
                                      <p:tavLst>
                                        <p:tav tm="0">
                                          <p:val>
                                            <p:strVal val="0-#ppt_w/2"/>
                                          </p:val>
                                        </p:tav>
                                        <p:tav tm="100000">
                                          <p:val>
                                            <p:strVal val="#ppt_x"/>
                                          </p:val>
                                        </p:tav>
                                      </p:tavLst>
                                    </p:anim>
                                    <p:anim calcmode="lin" valueType="num">
                                      <p:cBhvr additive="base">
                                        <p:cTn dur="750" fill="hold" id="36"/>
                                        <p:tgtEl>
                                          <p:spTgt spid="20"/>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5250"/>
                            </p:stCondLst>
                            <p:childTnLst>
                              <p:par>
                                <p:cTn fill="hold" grpId="0" id="38" nodeType="afterEffect" presetClass="entr" presetID="2" presetSubtype="8">
                                  <p:stCondLst>
                                    <p:cond delay="0"/>
                                  </p:stCondLst>
                                  <p:childTnLst>
                                    <p:set>
                                      <p:cBhvr>
                                        <p:cTn dur="1" fill="hold" id="39">
                                          <p:stCondLst>
                                            <p:cond delay="0"/>
                                          </p:stCondLst>
                                        </p:cTn>
                                        <p:tgtEl>
                                          <p:spTgt spid="21"/>
                                        </p:tgtEl>
                                        <p:attrNameLst>
                                          <p:attrName>style.visibility</p:attrName>
                                        </p:attrNameLst>
                                      </p:cBhvr>
                                      <p:to>
                                        <p:strVal val="visible"/>
                                      </p:to>
                                    </p:set>
                                    <p:anim calcmode="lin" valueType="num">
                                      <p:cBhvr additive="base">
                                        <p:cTn dur="750" fill="hold" id="40"/>
                                        <p:tgtEl>
                                          <p:spTgt spid="21"/>
                                        </p:tgtEl>
                                        <p:attrNameLst>
                                          <p:attrName>ppt_x</p:attrName>
                                        </p:attrNameLst>
                                      </p:cBhvr>
                                      <p:tavLst>
                                        <p:tav tm="0">
                                          <p:val>
                                            <p:strVal val="0-#ppt_w/2"/>
                                          </p:val>
                                        </p:tav>
                                        <p:tav tm="100000">
                                          <p:val>
                                            <p:strVal val="#ppt_x"/>
                                          </p:val>
                                        </p:tav>
                                      </p:tavLst>
                                    </p:anim>
                                    <p:anim calcmode="lin" valueType="num">
                                      <p:cBhvr additive="base">
                                        <p:cTn dur="750" fill="hold" id="41"/>
                                        <p:tgtEl>
                                          <p:spTgt spid="21"/>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6000"/>
                            </p:stCondLst>
                            <p:childTnLst>
                              <p:par>
                                <p:cTn fill="hold" grpId="0" id="43" nodeType="afterEffect" presetClass="entr" presetID="10" presetSubtype="0">
                                  <p:stCondLst>
                                    <p:cond delay="0"/>
                                  </p:stCondLst>
                                  <p:childTnLst>
                                    <p:set>
                                      <p:cBhvr>
                                        <p:cTn dur="1" fill="hold" id="44">
                                          <p:stCondLst>
                                            <p:cond delay="0"/>
                                          </p:stCondLst>
                                        </p:cTn>
                                        <p:tgtEl>
                                          <p:spTgt spid="22"/>
                                        </p:tgtEl>
                                        <p:attrNameLst>
                                          <p:attrName>style.visibility</p:attrName>
                                        </p:attrNameLst>
                                      </p:cBhvr>
                                      <p:to>
                                        <p:strVal val="visible"/>
                                      </p:to>
                                    </p:set>
                                    <p:animEffect filter="fade" transition="in">
                                      <p:cBhvr>
                                        <p:cTn dur="750" id="4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7"/>
      <p:bldP grpId="0" spid="18"/>
      <p:bldP grpId="0" spid="19"/>
      <p:bldP grpId="0" spid="20"/>
      <p:bldP grpId="0" spid="21"/>
      <p:bldP grpId="0" spid="2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400">
                <a:solidFill>
                  <a:srgbClr val="FFFFFF"/>
                </a:solidFill>
                <a:latin charset="-122" panose="02010600010101010101" pitchFamily="2" typeface="方正正大黑简体"/>
                <a:ea charset="-122" panose="02010600010101010101" pitchFamily="2" typeface="方正正大黑简体"/>
              </a:rPr>
              <a:t>如何确定代表名额</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a:extLst>
              <a:ext uri="{FF2B5EF4-FFF2-40B4-BE49-F238E27FC236}">
                <a16:creationId xmlns:a16="http://schemas.microsoft.com/office/drawing/2014/main" id="{D49357BB-0E44-4E05-813D-A2184F0742F7}"/>
              </a:ext>
            </a:extLst>
          </p:cNvPr>
          <p:cNvSpPr/>
          <p:nvPr/>
        </p:nvSpPr>
        <p:spPr>
          <a:xfrm>
            <a:off x="1408747" y="1551586"/>
            <a:ext cx="3825240" cy="3825240"/>
          </a:xfrm>
          <a:prstGeom prst="ellipse">
            <a:avLst/>
          </a:prstGeom>
          <a:solidFill>
            <a:schemeClr val="bg1">
              <a:alpha val="60000"/>
            </a:schemeClr>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anose="020b0503020204020204" pitchFamily="34" typeface="微软雅黑"/>
            </a:endParaRPr>
          </a:p>
        </p:txBody>
      </p:sp>
      <p:sp>
        <p:nvSpPr>
          <p:cNvPr id="5" name="文本框 4">
            <a:extLst>
              <a:ext uri="{FF2B5EF4-FFF2-40B4-BE49-F238E27FC236}">
                <a16:creationId xmlns:a16="http://schemas.microsoft.com/office/drawing/2014/main" id="{A709F83F-F6FA-4AC2-8802-9521FAAFDE75}"/>
              </a:ext>
            </a:extLst>
          </p:cNvPr>
          <p:cNvSpPr txBox="1"/>
          <p:nvPr/>
        </p:nvSpPr>
        <p:spPr>
          <a:xfrm>
            <a:off x="1942147" y="2177283"/>
            <a:ext cx="2758440" cy="1920240"/>
          </a:xfrm>
          <a:prstGeom prst="rect">
            <a:avLst/>
          </a:prstGeom>
          <a:noFill/>
        </p:spPr>
        <p:txBody>
          <a:bodyPr rtlCol="0" wrap="square">
            <a:spAutoFit/>
          </a:bodyPr>
          <a:lstStyle/>
          <a:p>
            <a:pPr algn="ctr"/>
            <a:r>
              <a:rPr altLang="zh-CN" lang="en-US" spc="600" sz="6000">
                <a:latin charset="-122" panose="020b0503020204020204" pitchFamily="34" typeface="微软雅黑"/>
                <a:ea charset="-122" panose="020b0503020204020204" pitchFamily="34" typeface="微软雅黑"/>
              </a:rPr>
              <a:t>2300名</a:t>
            </a:r>
          </a:p>
        </p:txBody>
      </p:sp>
      <p:sp>
        <p:nvSpPr>
          <p:cNvPr id="6" name="文本框 5">
            <a:extLst>
              <a:ext uri="{FF2B5EF4-FFF2-40B4-BE49-F238E27FC236}">
                <a16:creationId xmlns:a16="http://schemas.microsoft.com/office/drawing/2014/main" id="{A640A7DE-F0F8-481F-B11C-999538B4E9F1}"/>
              </a:ext>
            </a:extLst>
          </p:cNvPr>
          <p:cNvSpPr txBox="1"/>
          <p:nvPr/>
        </p:nvSpPr>
        <p:spPr>
          <a:xfrm>
            <a:off x="1942147" y="3192946"/>
            <a:ext cx="2648903" cy="1517904"/>
          </a:xfrm>
          <a:prstGeom prst="rect">
            <a:avLst/>
          </a:prstGeom>
          <a:noFill/>
        </p:spPr>
        <p:txBody>
          <a:bodyPr rtlCol="0" wrap="square">
            <a:spAutoFit/>
          </a:bodyPr>
          <a:lstStyle/>
          <a:p>
            <a:pPr algn="ctr">
              <a:lnSpc>
                <a:spcPct val="130000"/>
              </a:lnSpc>
            </a:pPr>
            <a:r>
              <a:rPr altLang="en-US" lang="zh-CN" sz="2400">
                <a:latin charset="-122" panose="020b0503020204020204" pitchFamily="34" typeface="微软雅黑"/>
                <a:ea charset="-122" panose="020b0503020204020204" pitchFamily="34" typeface="微软雅黑"/>
              </a:rPr>
              <a:t>十九大代表比十八大代表增加</a:t>
            </a:r>
          </a:p>
          <a:p>
            <a:pPr algn="ctr">
              <a:lnSpc>
                <a:spcPct val="130000"/>
              </a:lnSpc>
            </a:pPr>
            <a:r>
              <a:rPr altLang="en-US" lang="zh-CN" sz="2400">
                <a:latin charset="-122" panose="020b0503020204020204" pitchFamily="34" typeface="微软雅黑"/>
                <a:ea charset="-122" panose="020b0503020204020204" pitchFamily="34" typeface="微软雅黑"/>
              </a:rPr>
              <a:t>30名</a:t>
            </a:r>
          </a:p>
        </p:txBody>
      </p:sp>
      <p:sp>
        <p:nvSpPr>
          <p:cNvPr id="7" name="矩形 6">
            <a:extLst>
              <a:ext uri="{FF2B5EF4-FFF2-40B4-BE49-F238E27FC236}">
                <a16:creationId xmlns:a16="http://schemas.microsoft.com/office/drawing/2014/main" id="{BB8FB2C9-989E-4706-A301-52401F7B0351}"/>
              </a:ext>
            </a:extLst>
          </p:cNvPr>
          <p:cNvSpPr/>
          <p:nvPr/>
        </p:nvSpPr>
        <p:spPr>
          <a:xfrm>
            <a:off x="5914025" y="1692797"/>
            <a:ext cx="5752617" cy="3472405"/>
          </a:xfrm>
          <a:prstGeom prst="rect">
            <a:avLst/>
          </a:prstGeom>
          <a:noFill/>
          <a:ln w="1270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C5DAE824-6B71-4539-8696-AC97619CC816}"/>
              </a:ext>
            </a:extLst>
          </p:cNvPr>
          <p:cNvSpPr/>
          <p:nvPr/>
        </p:nvSpPr>
        <p:spPr>
          <a:xfrm>
            <a:off x="6255477" y="1924290"/>
            <a:ext cx="5069712" cy="3009418"/>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a:extLst>
              <a:ext uri="{FF2B5EF4-FFF2-40B4-BE49-F238E27FC236}">
                <a16:creationId xmlns:a16="http://schemas.microsoft.com/office/drawing/2014/main" id="{74466A5B-2303-4309-AF82-01257CDC729F}"/>
              </a:ext>
            </a:extLst>
          </p:cNvPr>
          <p:cNvSpPr txBox="1"/>
          <p:nvPr/>
        </p:nvSpPr>
        <p:spPr>
          <a:xfrm>
            <a:off x="6394322" y="2402051"/>
            <a:ext cx="4792023" cy="2072640"/>
          </a:xfrm>
          <a:prstGeom prst="rect">
            <a:avLst/>
          </a:prstGeom>
          <a:noFill/>
        </p:spPr>
        <p:txBody>
          <a:bodyPr rtlCol="0" wrap="square">
            <a:spAutoFit/>
          </a:bodyPr>
          <a:lstStyle>
            <a:defPPr>
              <a:defRPr lang="zh-CN"/>
            </a:defPPr>
            <a:lvl1pPr>
              <a:lnSpc>
                <a:spcPct val="130000"/>
              </a:lnSpc>
              <a:defRPr>
                <a:latin charset="-122" panose="020b0503020204020204" pitchFamily="34" typeface="微软雅黑"/>
                <a:ea charset="-122" panose="020b0503020204020204" pitchFamily="34" typeface="微软雅黑"/>
              </a:defRPr>
            </a:lvl1pPr>
          </a:lstStyle>
          <a:p>
            <a:r>
              <a:rPr altLang="en-US" lang="zh-CN" sz="2000"/>
              <a:t>十九大代表分配的名额，主要按党组织数和党员人数确定，同时考虑前几次党的全国代表大会名额等因素。按照惯例，中央将确定一部分已推出领导岗位的老党员作为特邀代表出席大会</a:t>
            </a:r>
          </a:p>
        </p:txBody>
      </p:sp>
    </p:spTree>
    <p:extLst>
      <p:ext uri="{BB962C8B-B14F-4D97-AF65-F5344CB8AC3E}">
        <p14:creationId val="10552425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750" id="11"/>
                                        <p:tgtEl>
                                          <p:spTgt spid="5"/>
                                        </p:tgtEl>
                                      </p:cBhvr>
                                    </p:animEffect>
                                  </p:childTnLst>
                                </p:cTn>
                              </p:par>
                            </p:childTnLst>
                          </p:cTn>
                        </p:par>
                        <p:par>
                          <p:cTn fill="hold" id="12" nodeType="afterGroup">
                            <p:stCondLst>
                              <p:cond delay="1250"/>
                            </p:stCondLst>
                            <p:childTnLst>
                              <p:par>
                                <p:cTn fill="hold" grpId="0"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750" id="15"/>
                                        <p:tgtEl>
                                          <p:spTgt spid="6"/>
                                        </p:tgtEl>
                                      </p:cBhvr>
                                    </p:animEffect>
                                  </p:childTnLst>
                                </p:cTn>
                              </p:par>
                            </p:childTnLst>
                          </p:cTn>
                        </p:par>
                        <p:par>
                          <p:cTn fill="hold" id="16" nodeType="afterGroup">
                            <p:stCondLst>
                              <p:cond delay="2000"/>
                            </p:stCondLst>
                            <p:childTnLst>
                              <p:par>
                                <p:cTn fill="hold" grpId="0" id="17" nodeType="afterEffect" presetClass="entr" presetID="53" presetSubtype="0">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p:cTn dur="500" fill="hold" id="19"/>
                                        <p:tgtEl>
                                          <p:spTgt spid="7"/>
                                        </p:tgtEl>
                                        <p:attrNameLst>
                                          <p:attrName>ppt_w</p:attrName>
                                        </p:attrNameLst>
                                      </p:cBhvr>
                                      <p:tavLst>
                                        <p:tav tm="0">
                                          <p:val>
                                            <p:fltVal val="0"/>
                                          </p:val>
                                        </p:tav>
                                        <p:tav tm="100000">
                                          <p:val>
                                            <p:strVal val="#ppt_w"/>
                                          </p:val>
                                        </p:tav>
                                      </p:tavLst>
                                    </p:anim>
                                    <p:anim calcmode="lin" valueType="num">
                                      <p:cBhvr>
                                        <p:cTn dur="500" fill="hold" id="20"/>
                                        <p:tgtEl>
                                          <p:spTgt spid="7"/>
                                        </p:tgtEl>
                                        <p:attrNameLst>
                                          <p:attrName>ppt_h</p:attrName>
                                        </p:attrNameLst>
                                      </p:cBhvr>
                                      <p:tavLst>
                                        <p:tav tm="0">
                                          <p:val>
                                            <p:fltVal val="0"/>
                                          </p:val>
                                        </p:tav>
                                        <p:tav tm="100000">
                                          <p:val>
                                            <p:strVal val="#ppt_h"/>
                                          </p:val>
                                        </p:tav>
                                      </p:tavLst>
                                    </p:anim>
                                    <p:animEffect filter="fade" transition="in">
                                      <p:cBhvr>
                                        <p:cTn dur="500" id="21"/>
                                        <p:tgtEl>
                                          <p:spTgt spid="7"/>
                                        </p:tgtEl>
                                      </p:cBhvr>
                                    </p:animEffect>
                                  </p:childTnLst>
                                </p:cTn>
                              </p:par>
                            </p:childTnLst>
                          </p:cTn>
                        </p:par>
                        <p:par>
                          <p:cTn fill="hold" id="22" nodeType="afterGroup">
                            <p:stCondLst>
                              <p:cond delay="2500"/>
                            </p:stCondLst>
                            <p:childTnLst>
                              <p:par>
                                <p:cTn fill="hold" grpId="0" id="23" nodeType="afterEffect" presetClass="entr" presetID="10"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500" id="25"/>
                                        <p:tgtEl>
                                          <p:spTgt spid="8"/>
                                        </p:tgtEl>
                                      </p:cBhvr>
                                    </p:animEffect>
                                  </p:childTnLst>
                                </p:cTn>
                              </p:par>
                            </p:childTnLst>
                          </p:cTn>
                        </p:par>
                        <p:par>
                          <p:cTn fill="hold" id="26" nodeType="afterGroup">
                            <p:stCondLst>
                              <p:cond delay="3000"/>
                            </p:stCondLst>
                            <p:childTnLst>
                              <p:par>
                                <p:cTn fill="hold" grpId="0" id="27" nodeType="afterEffect" presetClass="entr" presetID="10"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1000" id="2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400">
                <a:solidFill>
                  <a:srgbClr val="FFFFFF"/>
                </a:solidFill>
                <a:latin charset="-122" panose="02010600010101010101" pitchFamily="2" typeface="方正正大黑简体"/>
                <a:ea charset="-122" panose="02010600010101010101" pitchFamily="2" typeface="方正正大黑简体"/>
              </a:rPr>
              <a:t>广泛代表如何提现</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205382E3-6F8B-415A-AA25-163997E0D7E3}"/>
              </a:ext>
            </a:extLst>
          </p:cNvPr>
          <p:cNvSpPr/>
          <p:nvPr/>
        </p:nvSpPr>
        <p:spPr>
          <a:xfrm>
            <a:off x="1184275" y="1451610"/>
            <a:ext cx="11007725" cy="4236720"/>
          </a:xfrm>
          <a:prstGeom prst="rect">
            <a:avLst/>
          </a:prstGeom>
          <a:noFill/>
          <a:ln w="285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7A2997B2-B3CA-4107-9FBD-61F9E3C27DC5}"/>
              </a:ext>
            </a:extLst>
          </p:cNvPr>
          <p:cNvSpPr/>
          <p:nvPr/>
        </p:nvSpPr>
        <p:spPr>
          <a:xfrm>
            <a:off x="1774223" y="1058835"/>
            <a:ext cx="746760" cy="746760"/>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latin charset="-122" panose="020b0503020204020204" pitchFamily="34" typeface="微软雅黑"/>
                <a:ea charset="-122" panose="020b0503020204020204" pitchFamily="34" typeface="微软雅黑"/>
              </a:rPr>
              <a:t>01</a:t>
            </a:r>
          </a:p>
        </p:txBody>
      </p:sp>
      <p:sp>
        <p:nvSpPr>
          <p:cNvPr id="6" name="文本框 5">
            <a:extLst>
              <a:ext uri="{FF2B5EF4-FFF2-40B4-BE49-F238E27FC236}">
                <a16:creationId xmlns:a16="http://schemas.microsoft.com/office/drawing/2014/main" id="{A0CC64A8-40DD-499A-A2EB-1FDED06F411D}"/>
              </a:ext>
            </a:extLst>
          </p:cNvPr>
          <p:cNvSpPr txBox="1"/>
          <p:nvPr/>
        </p:nvSpPr>
        <p:spPr>
          <a:xfrm>
            <a:off x="1713263" y="1924050"/>
            <a:ext cx="7190707" cy="518160"/>
          </a:xfrm>
          <a:prstGeom prst="rect">
            <a:avLst/>
          </a:prstGeom>
          <a:noFill/>
        </p:spPr>
        <p:txBody>
          <a:bodyPr rtlCol="0" wrap="square">
            <a:spAutoFit/>
          </a:bodyPr>
          <a:lstStyle>
            <a:defPPr>
              <a:defRPr lang="zh-CN"/>
            </a:defPPr>
            <a:lvl1pPr>
              <a:defRPr b="1" spc="600" sz="3200">
                <a:solidFill>
                  <a:srgbClr val="CB0828"/>
                </a:solidFill>
                <a:latin charset="-122" panose="020b0503020204020204" pitchFamily="34" typeface="微软雅黑"/>
                <a:ea charset="-122" panose="020b0503020204020204" pitchFamily="34" typeface="微软雅黑"/>
              </a:defRPr>
            </a:lvl1pPr>
          </a:lstStyle>
          <a:p>
            <a:r>
              <a:rPr altLang="en-US" lang="zh-CN" sz="2800"/>
              <a:t>适当提高生产和工作第一线代表比例</a:t>
            </a:r>
          </a:p>
        </p:txBody>
      </p:sp>
      <p:sp>
        <p:nvSpPr>
          <p:cNvPr id="7" name="椭圆 6">
            <a:extLst>
              <a:ext uri="{FF2B5EF4-FFF2-40B4-BE49-F238E27FC236}">
                <a16:creationId xmlns:a16="http://schemas.microsoft.com/office/drawing/2014/main" id="{B9CCE1AE-0622-4AD2-B809-EB1C4D72E2EB}"/>
              </a:ext>
            </a:extLst>
          </p:cNvPr>
          <p:cNvSpPr/>
          <p:nvPr/>
        </p:nvSpPr>
        <p:spPr>
          <a:xfrm>
            <a:off x="1774223" y="3496656"/>
            <a:ext cx="960120" cy="96012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chemeClr val="tx1"/>
                </a:solidFill>
                <a:latin charset="-122" panose="020b0503020204020204" pitchFamily="34" typeface="微软雅黑"/>
                <a:ea charset="-122" panose="020b0503020204020204" pitchFamily="34" typeface="微软雅黑"/>
              </a:rPr>
              <a:t>中央金融系统</a:t>
            </a:r>
          </a:p>
        </p:txBody>
      </p:sp>
      <p:sp>
        <p:nvSpPr>
          <p:cNvPr id="8" name="椭圆 7">
            <a:extLst>
              <a:ext uri="{FF2B5EF4-FFF2-40B4-BE49-F238E27FC236}">
                <a16:creationId xmlns:a16="http://schemas.microsoft.com/office/drawing/2014/main" id="{3B2056C4-8082-4814-97E6-77FF41698B43}"/>
              </a:ext>
            </a:extLst>
          </p:cNvPr>
          <p:cNvSpPr/>
          <p:nvPr/>
        </p:nvSpPr>
        <p:spPr>
          <a:xfrm>
            <a:off x="1774223" y="2446058"/>
            <a:ext cx="960120" cy="96012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chemeClr val="tx1"/>
                </a:solidFill>
                <a:latin charset="-122" panose="020b0503020204020204" pitchFamily="34" typeface="微软雅黑"/>
                <a:ea charset="-122" panose="020b0503020204020204" pitchFamily="34" typeface="微软雅黑"/>
              </a:rPr>
              <a:t>省区市</a:t>
            </a:r>
          </a:p>
        </p:txBody>
      </p:sp>
      <p:sp>
        <p:nvSpPr>
          <p:cNvPr id="9" name="椭圆 8">
            <a:extLst>
              <a:ext uri="{FF2B5EF4-FFF2-40B4-BE49-F238E27FC236}">
                <a16:creationId xmlns:a16="http://schemas.microsoft.com/office/drawing/2014/main" id="{AB9F6FAA-D46A-4197-B0E4-B6C08336183E}"/>
              </a:ext>
            </a:extLst>
          </p:cNvPr>
          <p:cNvSpPr/>
          <p:nvPr/>
        </p:nvSpPr>
        <p:spPr>
          <a:xfrm>
            <a:off x="1774223" y="4548216"/>
            <a:ext cx="960120" cy="960120"/>
          </a:xfrm>
          <a:prstGeom prst="ellipse">
            <a:avLst/>
          </a:prstGeom>
          <a:solidFill>
            <a:srgbClr val="FAD282"/>
          </a:solidFill>
          <a:ln w="158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chemeClr val="tx1"/>
                </a:solidFill>
                <a:latin charset="-122" panose="020b0503020204020204" pitchFamily="34" typeface="微软雅黑"/>
                <a:ea charset="-122" panose="020b0503020204020204" pitchFamily="34" typeface="微软雅黑"/>
              </a:rPr>
              <a:t>中央企业系统</a:t>
            </a:r>
          </a:p>
        </p:txBody>
      </p:sp>
      <p:sp>
        <p:nvSpPr>
          <p:cNvPr id="10" name="文本框 9">
            <a:extLst>
              <a:ext uri="{FF2B5EF4-FFF2-40B4-BE49-F238E27FC236}">
                <a16:creationId xmlns:a16="http://schemas.microsoft.com/office/drawing/2014/main" id="{92E45948-F00B-4D99-95D7-873FBF21538F}"/>
              </a:ext>
            </a:extLst>
          </p:cNvPr>
          <p:cNvSpPr txBox="1"/>
          <p:nvPr/>
        </p:nvSpPr>
        <p:spPr>
          <a:xfrm>
            <a:off x="2734343" y="2519853"/>
            <a:ext cx="9248107" cy="804672"/>
          </a:xfrm>
          <a:prstGeom prst="rect">
            <a:avLst/>
          </a:prstGeom>
          <a:noFill/>
        </p:spPr>
        <p:txBody>
          <a:bodyPr rtlCol="0" wrap="square">
            <a:spAutoFit/>
          </a:bodyPr>
          <a:lstStyle/>
          <a:p>
            <a:pPr>
              <a:lnSpc>
                <a:spcPct val="130000"/>
              </a:lnSpc>
            </a:pPr>
            <a:r>
              <a:rPr altLang="en-US" lang="zh-CN">
                <a:latin charset="-122" panose="020b0503020204020204" pitchFamily="34" typeface="微软雅黑"/>
                <a:ea charset="-122" panose="020b0503020204020204" pitchFamily="34" typeface="微软雅黑"/>
              </a:rPr>
              <a:t>生产和工作第一线党员所占比例一般不少于1/3，比十八大时提高1.33%；党员领导干部所占比例一般不超过2/3，比十八大时降低1.33%</a:t>
            </a:r>
          </a:p>
        </p:txBody>
      </p:sp>
      <p:sp>
        <p:nvSpPr>
          <p:cNvPr id="11" name="文本框 10">
            <a:extLst>
              <a:ext uri="{FF2B5EF4-FFF2-40B4-BE49-F238E27FC236}">
                <a16:creationId xmlns:a16="http://schemas.microsoft.com/office/drawing/2014/main" id="{3AF45D85-24A6-4A4B-8C05-E42E324CD928}"/>
              </a:ext>
            </a:extLst>
          </p:cNvPr>
          <p:cNvSpPr txBox="1"/>
          <p:nvPr/>
        </p:nvSpPr>
        <p:spPr>
          <a:xfrm>
            <a:off x="2734343" y="3570932"/>
            <a:ext cx="9248107" cy="804672"/>
          </a:xfrm>
          <a:prstGeom prst="rect">
            <a:avLst/>
          </a:prstGeom>
          <a:noFill/>
        </p:spPr>
        <p:txBody>
          <a:bodyPr rtlCol="0" wrap="square">
            <a:spAutoFit/>
          </a:bodyPr>
          <a:lstStyle/>
          <a:p>
            <a:pPr>
              <a:lnSpc>
                <a:spcPct val="130000"/>
              </a:lnSpc>
            </a:pPr>
            <a:r>
              <a:rPr altLang="en-US" lang="zh-CN">
                <a:latin charset="-122" panose="020b0503020204020204" pitchFamily="34" typeface="微软雅黑"/>
                <a:ea charset="-122" panose="020b0503020204020204" pitchFamily="34" typeface="微软雅黑"/>
              </a:rPr>
              <a:t>生产和工作第一线党员所占比例一般不少于1/3，比十八大时提高13.3%；党员领导干部所占比例一般不超过2/3，比十八大时降低13.3%</a:t>
            </a:r>
          </a:p>
        </p:txBody>
      </p:sp>
      <p:sp>
        <p:nvSpPr>
          <p:cNvPr id="12" name="文本框 11">
            <a:extLst>
              <a:ext uri="{FF2B5EF4-FFF2-40B4-BE49-F238E27FC236}">
                <a16:creationId xmlns:a16="http://schemas.microsoft.com/office/drawing/2014/main" id="{4D9325AD-9503-4D0C-A462-61DF39DF7BA0}"/>
              </a:ext>
            </a:extLst>
          </p:cNvPr>
          <p:cNvSpPr txBox="1"/>
          <p:nvPr/>
        </p:nvSpPr>
        <p:spPr>
          <a:xfrm>
            <a:off x="2734343" y="4622011"/>
            <a:ext cx="9248107" cy="804672"/>
          </a:xfrm>
          <a:prstGeom prst="rect">
            <a:avLst/>
          </a:prstGeom>
          <a:noFill/>
        </p:spPr>
        <p:txBody>
          <a:bodyPr rtlCol="0" wrap="square">
            <a:spAutoFit/>
          </a:bodyPr>
          <a:lstStyle/>
          <a:p>
            <a:pPr>
              <a:lnSpc>
                <a:spcPct val="130000"/>
              </a:lnSpc>
            </a:pPr>
            <a:r>
              <a:rPr altLang="en-US" lang="zh-CN">
                <a:latin charset="-122" panose="020b0503020204020204" pitchFamily="34" typeface="微软雅黑"/>
                <a:ea charset="-122" panose="020b0503020204020204" pitchFamily="34" typeface="微软雅黑"/>
              </a:rPr>
              <a:t>生产和工作第一线党员所占比例一般不少于1/3，比十八大时提高1.33%；党员领导干部所占比例一般不超过2/3，比十八大时降低1.33%</a:t>
            </a:r>
          </a:p>
        </p:txBody>
      </p:sp>
    </p:spTree>
    <p:extLst>
      <p:ext uri="{BB962C8B-B14F-4D97-AF65-F5344CB8AC3E}">
        <p14:creationId val="11804863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4"/>
                                        </p:tgtEl>
                                        <p:attrNameLst>
                                          <p:attrName>style.visibility</p:attrName>
                                        </p:attrNameLst>
                                      </p:cBhvr>
                                      <p:to>
                                        <p:strVal val="visible"/>
                                      </p:to>
                                    </p:set>
                                    <p:animEffect filter="barn(outVertic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750" id="11"/>
                                        <p:tgtEl>
                                          <p:spTgt spid="5"/>
                                        </p:tgtEl>
                                      </p:cBhvr>
                                    </p:animEffect>
                                    <p:anim calcmode="lin" valueType="num">
                                      <p:cBhvr>
                                        <p:cTn dur="750" fill="hold" id="12"/>
                                        <p:tgtEl>
                                          <p:spTgt spid="5"/>
                                        </p:tgtEl>
                                        <p:attrNameLst>
                                          <p:attrName>ppt_x</p:attrName>
                                        </p:attrNameLst>
                                      </p:cBhvr>
                                      <p:tavLst>
                                        <p:tav tm="0">
                                          <p:val>
                                            <p:strVal val="#ppt_x"/>
                                          </p:val>
                                        </p:tav>
                                        <p:tav tm="100000">
                                          <p:val>
                                            <p:strVal val="#ppt_x"/>
                                          </p:val>
                                        </p:tav>
                                      </p:tavLst>
                                    </p:anim>
                                    <p:anim calcmode="lin" valueType="num">
                                      <p:cBhvr>
                                        <p:cTn dur="7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250"/>
                            </p:stCondLst>
                            <p:childTnLst>
                              <p:par>
                                <p:cTn fill="hold" grpId="0" id="15" nodeType="afterEffect" presetClass="entr" presetID="10"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750" id="17"/>
                                        <p:tgtEl>
                                          <p:spTgt spid="6"/>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750" id="21"/>
                                        <p:tgtEl>
                                          <p:spTgt spid="8"/>
                                        </p:tgtEl>
                                      </p:cBhvr>
                                    </p:animEffect>
                                  </p:childTnLst>
                                </p:cTn>
                              </p:par>
                            </p:childTnLst>
                          </p:cTn>
                        </p:par>
                        <p:par>
                          <p:cTn fill="hold" id="22" nodeType="afterGroup">
                            <p:stCondLst>
                              <p:cond delay="2750"/>
                            </p:stCondLst>
                            <p:childTnLst>
                              <p:par>
                                <p:cTn fill="hold" grpId="0" id="23" nodeType="afterEffect" presetClass="entr" presetID="10"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750" id="25"/>
                                        <p:tgtEl>
                                          <p:spTgt spid="7"/>
                                        </p:tgtEl>
                                      </p:cBhvr>
                                    </p:animEffect>
                                  </p:childTnLst>
                                </p:cTn>
                              </p:par>
                            </p:childTnLst>
                          </p:cTn>
                        </p:par>
                        <p:par>
                          <p:cTn fill="hold" id="26" nodeType="afterGroup">
                            <p:stCondLst>
                              <p:cond delay="3500"/>
                            </p:stCondLst>
                            <p:childTnLst>
                              <p:par>
                                <p:cTn fill="hold" grpId="0" id="27" nodeType="afterEffect" presetClass="entr" presetID="10"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750" id="29"/>
                                        <p:tgtEl>
                                          <p:spTgt spid="9"/>
                                        </p:tgtEl>
                                      </p:cBhvr>
                                    </p:animEffect>
                                  </p:childTnLst>
                                </p:cTn>
                              </p:par>
                            </p:childTnLst>
                          </p:cTn>
                        </p:par>
                        <p:par>
                          <p:cTn fill="hold" id="30" nodeType="afterGroup">
                            <p:stCondLst>
                              <p:cond delay="4250"/>
                            </p:stCondLst>
                            <p:childTnLst>
                              <p:par>
                                <p:cTn fill="hold" grpId="0" id="31" nodeType="afterEffect" presetClass="entr" presetID="12" presetSubtype="8">
                                  <p:stCondLst>
                                    <p:cond delay="0"/>
                                  </p:stCondLst>
                                  <p:childTnLst>
                                    <p:set>
                                      <p:cBhvr>
                                        <p:cTn dur="1" fill="hold" id="32">
                                          <p:stCondLst>
                                            <p:cond delay="0"/>
                                          </p:stCondLst>
                                        </p:cTn>
                                        <p:tgtEl>
                                          <p:spTgt spid="10"/>
                                        </p:tgtEl>
                                        <p:attrNameLst>
                                          <p:attrName>style.visibility</p:attrName>
                                        </p:attrNameLst>
                                      </p:cBhvr>
                                      <p:to>
                                        <p:strVal val="visible"/>
                                      </p:to>
                                    </p:set>
                                    <p:anim calcmode="lin" valueType="num">
                                      <p:cBhvr additive="base">
                                        <p:cTn dur="750" id="33"/>
                                        <p:tgtEl>
                                          <p:spTgt spid="10"/>
                                        </p:tgtEl>
                                        <p:attrNameLst>
                                          <p:attrName>ppt_x</p:attrName>
                                        </p:attrNameLst>
                                      </p:cBhvr>
                                      <p:tavLst>
                                        <p:tav tm="0">
                                          <p:val>
                                            <p:strVal val="#ppt_x-#ppt_w*1.125000"/>
                                          </p:val>
                                        </p:tav>
                                        <p:tav tm="100000">
                                          <p:val>
                                            <p:strVal val="#ppt_x"/>
                                          </p:val>
                                        </p:tav>
                                      </p:tavLst>
                                    </p:anim>
                                    <p:animEffect filter="wipe(right)" transition="in">
                                      <p:cBhvr>
                                        <p:cTn dur="750" id="34"/>
                                        <p:tgtEl>
                                          <p:spTgt spid="10"/>
                                        </p:tgtEl>
                                      </p:cBhvr>
                                    </p:animEffect>
                                  </p:childTnLst>
                                </p:cTn>
                              </p:par>
                            </p:childTnLst>
                          </p:cTn>
                        </p:par>
                        <p:par>
                          <p:cTn fill="hold" id="35" nodeType="afterGroup">
                            <p:stCondLst>
                              <p:cond delay="5000"/>
                            </p:stCondLst>
                            <p:childTnLst>
                              <p:par>
                                <p:cTn fill="hold" grpId="0" id="36" nodeType="afterEffect" presetClass="entr" presetID="12" presetSubtype="8">
                                  <p:stCondLst>
                                    <p:cond delay="0"/>
                                  </p:stCondLst>
                                  <p:childTnLst>
                                    <p:set>
                                      <p:cBhvr>
                                        <p:cTn dur="1" fill="hold" id="37">
                                          <p:stCondLst>
                                            <p:cond delay="0"/>
                                          </p:stCondLst>
                                        </p:cTn>
                                        <p:tgtEl>
                                          <p:spTgt spid="11"/>
                                        </p:tgtEl>
                                        <p:attrNameLst>
                                          <p:attrName>style.visibility</p:attrName>
                                        </p:attrNameLst>
                                      </p:cBhvr>
                                      <p:to>
                                        <p:strVal val="visible"/>
                                      </p:to>
                                    </p:set>
                                    <p:anim calcmode="lin" valueType="num">
                                      <p:cBhvr additive="base">
                                        <p:cTn dur="750" id="38"/>
                                        <p:tgtEl>
                                          <p:spTgt spid="11"/>
                                        </p:tgtEl>
                                        <p:attrNameLst>
                                          <p:attrName>ppt_x</p:attrName>
                                        </p:attrNameLst>
                                      </p:cBhvr>
                                      <p:tavLst>
                                        <p:tav tm="0">
                                          <p:val>
                                            <p:strVal val="#ppt_x-#ppt_w*1.125000"/>
                                          </p:val>
                                        </p:tav>
                                        <p:tav tm="100000">
                                          <p:val>
                                            <p:strVal val="#ppt_x"/>
                                          </p:val>
                                        </p:tav>
                                      </p:tavLst>
                                    </p:anim>
                                    <p:animEffect filter="wipe(right)" transition="in">
                                      <p:cBhvr>
                                        <p:cTn dur="750" id="39"/>
                                        <p:tgtEl>
                                          <p:spTgt spid="11"/>
                                        </p:tgtEl>
                                      </p:cBhvr>
                                    </p:animEffect>
                                  </p:childTnLst>
                                </p:cTn>
                              </p:par>
                            </p:childTnLst>
                          </p:cTn>
                        </p:par>
                        <p:par>
                          <p:cTn fill="hold" id="40" nodeType="afterGroup">
                            <p:stCondLst>
                              <p:cond delay="5750"/>
                            </p:stCondLst>
                            <p:childTnLst>
                              <p:par>
                                <p:cTn fill="hold" grpId="0" id="41" nodeType="afterEffect" presetClass="entr" presetID="12" presetSubtype="8">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additive="base">
                                        <p:cTn dur="750" id="43"/>
                                        <p:tgtEl>
                                          <p:spTgt spid="12"/>
                                        </p:tgtEl>
                                        <p:attrNameLst>
                                          <p:attrName>ppt_x</p:attrName>
                                        </p:attrNameLst>
                                      </p:cBhvr>
                                      <p:tavLst>
                                        <p:tav tm="0">
                                          <p:val>
                                            <p:strVal val="#ppt_x-#ppt_w*1.125000"/>
                                          </p:val>
                                        </p:tav>
                                        <p:tav tm="100000">
                                          <p:val>
                                            <p:strVal val="#ppt_x"/>
                                          </p:val>
                                        </p:tav>
                                      </p:tavLst>
                                    </p:anim>
                                    <p:animEffect filter="wipe(right)" transition="in">
                                      <p:cBhvr>
                                        <p:cTn dur="750" id="4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s_1">
            <a:extLst>
              <a:ext uri="{FF2B5EF4-FFF2-40B4-BE49-F238E27FC236}">
                <a16:creationId xmlns:a16="http://schemas.microsoft.com/office/drawing/2014/main" id="{F889B8FC-69BA-47C7-A69A-14F5E1096FCD}"/>
              </a:ext>
            </a:extLst>
          </p:cNvPr>
          <p:cNvSpPr/>
          <p:nvPr>
            <p:custDataLst>
              <p:tags r:id="rId3"/>
            </p:custDataLst>
          </p:nvPr>
        </p:nvSpPr>
        <p:spPr>
          <a:xfrm>
            <a:off x="153689" y="0"/>
            <a:ext cx="741661" cy="6872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400">
                <a:solidFill>
                  <a:srgbClr val="FFFFFF"/>
                </a:solidFill>
                <a:latin charset="-122" panose="02010600010101010101" pitchFamily="2" typeface="方正正大黑简体"/>
                <a:ea charset="-122" panose="02010600010101010101" pitchFamily="2" typeface="方正正大黑简体"/>
              </a:rPr>
              <a:t>广泛代表如何提现</a:t>
            </a:r>
          </a:p>
        </p:txBody>
      </p:sp>
      <p:sp>
        <p:nvSpPr>
          <p:cNvPr id="3" name="MH_Others_2">
            <a:extLst>
              <a:ext uri="{FF2B5EF4-FFF2-40B4-BE49-F238E27FC236}">
                <a16:creationId xmlns:a16="http://schemas.microsoft.com/office/drawing/2014/main" id="{7F628D68-509B-4D77-BE0C-4CBDAE476114}"/>
              </a:ext>
            </a:extLst>
          </p:cNvPr>
          <p:cNvSpPr/>
          <p:nvPr>
            <p:custDataLst>
              <p:tags r:id="rId4"/>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ADE010A4-15A0-4868-B690-6E9551E652CD}"/>
              </a:ext>
            </a:extLst>
          </p:cNvPr>
          <p:cNvSpPr/>
          <p:nvPr/>
        </p:nvSpPr>
        <p:spPr>
          <a:xfrm>
            <a:off x="1203325" y="1451610"/>
            <a:ext cx="10988675" cy="4236720"/>
          </a:xfrm>
          <a:prstGeom prst="rect">
            <a:avLst/>
          </a:prstGeom>
          <a:noFill/>
          <a:ln w="28575">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CC29CF2C-5393-47B0-8158-C73AD04E7AA0}"/>
              </a:ext>
            </a:extLst>
          </p:cNvPr>
          <p:cNvSpPr/>
          <p:nvPr/>
        </p:nvSpPr>
        <p:spPr>
          <a:xfrm>
            <a:off x="1793273" y="1058835"/>
            <a:ext cx="746760" cy="746760"/>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latin charset="-122" panose="020b0503020204020204" pitchFamily="34" typeface="微软雅黑"/>
                <a:ea charset="-122" panose="020b0503020204020204" pitchFamily="34" typeface="微软雅黑"/>
              </a:rPr>
              <a:t>02</a:t>
            </a:r>
          </a:p>
        </p:txBody>
      </p:sp>
      <p:sp>
        <p:nvSpPr>
          <p:cNvPr id="6" name="文本框 5">
            <a:extLst>
              <a:ext uri="{FF2B5EF4-FFF2-40B4-BE49-F238E27FC236}">
                <a16:creationId xmlns:a16="http://schemas.microsoft.com/office/drawing/2014/main" id="{076EC41B-7738-4317-A3F9-E589D73B1779}"/>
              </a:ext>
            </a:extLst>
          </p:cNvPr>
          <p:cNvSpPr txBox="1"/>
          <p:nvPr/>
        </p:nvSpPr>
        <p:spPr>
          <a:xfrm>
            <a:off x="1732313" y="1924050"/>
            <a:ext cx="4371307" cy="518160"/>
          </a:xfrm>
          <a:prstGeom prst="rect">
            <a:avLst/>
          </a:prstGeom>
          <a:noFill/>
        </p:spPr>
        <p:txBody>
          <a:bodyPr rtlCol="0" wrap="square">
            <a:spAutoFit/>
          </a:bodyPr>
          <a:lstStyle>
            <a:defPPr>
              <a:defRPr lang="zh-CN"/>
            </a:defPPr>
            <a:lvl1pPr>
              <a:defRPr b="1" spc="600" sz="3200">
                <a:solidFill>
                  <a:srgbClr val="CB0828"/>
                </a:solidFill>
                <a:latin charset="-122" panose="020b0503020204020204" pitchFamily="34" typeface="微软雅黑"/>
                <a:ea charset="-122" panose="020b0503020204020204" pitchFamily="34" typeface="微软雅黑"/>
              </a:defRPr>
            </a:lvl1pPr>
          </a:lstStyle>
          <a:p>
            <a:r>
              <a:rPr altLang="en-US" lang="zh-CN" sz="2800"/>
              <a:t>统筹代表的合理分布</a:t>
            </a:r>
          </a:p>
        </p:txBody>
      </p:sp>
      <p:grpSp>
        <p:nvGrpSpPr>
          <p:cNvPr id="7" name="组合 6">
            <a:extLst>
              <a:ext uri="{FF2B5EF4-FFF2-40B4-BE49-F238E27FC236}">
                <a16:creationId xmlns:a16="http://schemas.microsoft.com/office/drawing/2014/main" id="{B657247E-9052-4882-B050-3BBE0873E279}"/>
              </a:ext>
            </a:extLst>
          </p:cNvPr>
          <p:cNvGrpSpPr/>
          <p:nvPr/>
        </p:nvGrpSpPr>
        <p:grpSpPr>
          <a:xfrm>
            <a:off x="1853605" y="2646786"/>
            <a:ext cx="3074590" cy="2691024"/>
            <a:chOff x="1129705" y="3237336"/>
            <a:chExt cx="3074590" cy="2691024"/>
          </a:xfrm>
        </p:grpSpPr>
        <p:sp>
          <p:nvSpPr>
            <p:cNvPr id="8" name="矩形 7">
              <a:extLst>
                <a:ext uri="{FF2B5EF4-FFF2-40B4-BE49-F238E27FC236}">
                  <a16:creationId xmlns:a16="http://schemas.microsoft.com/office/drawing/2014/main" id="{5CA4A455-3A6D-4B95-AC1C-28E011EAFF7E}"/>
                </a:ext>
              </a:extLst>
            </p:cNvPr>
            <p:cNvSpPr/>
            <p:nvPr/>
          </p:nvSpPr>
          <p:spPr>
            <a:xfrm>
              <a:off x="1129705" y="3237336"/>
              <a:ext cx="3074590" cy="2691024"/>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a:extLst>
                <a:ext uri="{FF2B5EF4-FFF2-40B4-BE49-F238E27FC236}">
                  <a16:creationId xmlns:a16="http://schemas.microsoft.com/office/drawing/2014/main" id="{ACF71BF9-2261-4290-8AE2-0EE7912EF74E}"/>
                </a:ext>
              </a:extLst>
            </p:cNvPr>
            <p:cNvGrpSpPr/>
            <p:nvPr/>
          </p:nvGrpSpPr>
          <p:grpSpPr>
            <a:xfrm>
              <a:off x="1350829" y="3766425"/>
              <a:ext cx="2632342" cy="1632846"/>
              <a:chOff x="1350829" y="3629834"/>
              <a:chExt cx="2632342" cy="1632846"/>
            </a:xfrm>
          </p:grpSpPr>
          <p:grpSp>
            <p:nvGrpSpPr>
              <p:cNvPr id="10" name="组合 9">
                <a:extLst>
                  <a:ext uri="{FF2B5EF4-FFF2-40B4-BE49-F238E27FC236}">
                    <a16:creationId xmlns:a16="http://schemas.microsoft.com/office/drawing/2014/main" id="{4DAF78D9-C505-4334-A0C0-B5FBCAA659E1}"/>
                  </a:ext>
                </a:extLst>
              </p:cNvPr>
              <p:cNvGrpSpPr/>
              <p:nvPr/>
            </p:nvGrpSpPr>
            <p:grpSpPr>
              <a:xfrm>
                <a:off x="1350830" y="4246202"/>
                <a:ext cx="2632341" cy="461665"/>
                <a:chOff x="1325880" y="3642360"/>
                <a:chExt cx="2632341" cy="461665"/>
              </a:xfrm>
            </p:grpSpPr>
            <p:sp>
              <p:nvSpPr>
                <p:cNvPr id="16" name="文本框 15">
                  <a:extLst>
                    <a:ext uri="{FF2B5EF4-FFF2-40B4-BE49-F238E27FC236}">
                      <a16:creationId xmlns:a16="http://schemas.microsoft.com/office/drawing/2014/main" id="{965AE8F2-B03B-40F4-BA76-2030D6A2AED6}"/>
                    </a:ext>
                  </a:extLst>
                </p:cNvPr>
                <p:cNvSpPr txBox="1"/>
                <p:nvPr/>
              </p:nvSpPr>
              <p:spPr>
                <a:xfrm>
                  <a:off x="1325880" y="3642360"/>
                  <a:ext cx="803545" cy="457200"/>
                </a:xfrm>
                <a:prstGeom prst="rect">
                  <a:avLst/>
                </a:prstGeom>
                <a:noFill/>
              </p:spPr>
              <p:txBody>
                <a:bodyPr rtlCol="0" wrap="square">
                  <a:spAutoFit/>
                </a:bodyPr>
                <a:lstStyle/>
                <a:p>
                  <a:r>
                    <a:rPr altLang="en-US" lang="zh-CN" sz="2400">
                      <a:solidFill>
                        <a:srgbClr val="CB0828"/>
                      </a:solidFill>
                      <a:latin charset="-122" panose="020b0503020204020204" pitchFamily="34" typeface="微软雅黑"/>
                      <a:ea charset="-122" panose="020b0503020204020204" pitchFamily="34" typeface="微软雅黑"/>
                    </a:rPr>
                    <a:t>经济</a:t>
                  </a:r>
                </a:p>
              </p:txBody>
            </p:sp>
            <p:sp>
              <p:nvSpPr>
                <p:cNvPr id="17" name="文本框 16">
                  <a:extLst>
                    <a:ext uri="{FF2B5EF4-FFF2-40B4-BE49-F238E27FC236}">
                      <a16:creationId xmlns:a16="http://schemas.microsoft.com/office/drawing/2014/main" id="{E9FF56E5-4A71-44D5-ACD5-092D4F5F7B91}"/>
                    </a:ext>
                  </a:extLst>
                </p:cNvPr>
                <p:cNvSpPr txBox="1"/>
                <p:nvPr/>
              </p:nvSpPr>
              <p:spPr>
                <a:xfrm>
                  <a:off x="2240279" y="3642360"/>
                  <a:ext cx="803545" cy="457200"/>
                </a:xfrm>
                <a:prstGeom prst="rect">
                  <a:avLst/>
                </a:prstGeom>
                <a:noFill/>
              </p:spPr>
              <p:txBody>
                <a:bodyPr rtlCol="0" wrap="square">
                  <a:spAutoFit/>
                </a:bodyPr>
                <a:lstStyle/>
                <a:p>
                  <a:r>
                    <a:rPr altLang="en-US" lang="zh-CN" sz="2400">
                      <a:solidFill>
                        <a:srgbClr val="CB0828"/>
                      </a:solidFill>
                      <a:latin charset="-122" panose="020b0503020204020204" pitchFamily="34" typeface="微软雅黑"/>
                      <a:ea charset="-122" panose="020b0503020204020204" pitchFamily="34" typeface="微软雅黑"/>
                    </a:rPr>
                    <a:t>科技</a:t>
                  </a:r>
                </a:p>
              </p:txBody>
            </p:sp>
            <p:sp>
              <p:nvSpPr>
                <p:cNvPr id="18" name="文本框 17">
                  <a:extLst>
                    <a:ext uri="{FF2B5EF4-FFF2-40B4-BE49-F238E27FC236}">
                      <a16:creationId xmlns:a16="http://schemas.microsoft.com/office/drawing/2014/main" id="{7AB01657-0053-4710-8CB3-D40FDA364168}"/>
                    </a:ext>
                  </a:extLst>
                </p:cNvPr>
                <p:cNvSpPr txBox="1"/>
                <p:nvPr/>
              </p:nvSpPr>
              <p:spPr>
                <a:xfrm>
                  <a:off x="3154676" y="3642360"/>
                  <a:ext cx="803545" cy="457200"/>
                </a:xfrm>
                <a:prstGeom prst="rect">
                  <a:avLst/>
                </a:prstGeom>
                <a:noFill/>
              </p:spPr>
              <p:txBody>
                <a:bodyPr rtlCol="0" wrap="square">
                  <a:spAutoFit/>
                </a:bodyPr>
                <a:lstStyle/>
                <a:p>
                  <a:r>
                    <a:rPr altLang="en-US" lang="zh-CN" sz="2400">
                      <a:solidFill>
                        <a:srgbClr val="CB0828"/>
                      </a:solidFill>
                      <a:latin charset="-122" panose="020b0503020204020204" pitchFamily="34" typeface="微软雅黑"/>
                      <a:ea charset="-122" panose="020b0503020204020204" pitchFamily="34" typeface="微软雅黑"/>
                    </a:rPr>
                    <a:t>国防</a:t>
                  </a:r>
                </a:p>
              </p:txBody>
            </p:sp>
          </p:grpSp>
          <p:grpSp>
            <p:nvGrpSpPr>
              <p:cNvPr id="11" name="组合 10">
                <a:extLst>
                  <a:ext uri="{FF2B5EF4-FFF2-40B4-BE49-F238E27FC236}">
                    <a16:creationId xmlns:a16="http://schemas.microsoft.com/office/drawing/2014/main" id="{0FC707F3-95D9-4370-89A9-D05E3E70BC28}"/>
                  </a:ext>
                </a:extLst>
              </p:cNvPr>
              <p:cNvGrpSpPr/>
              <p:nvPr/>
            </p:nvGrpSpPr>
            <p:grpSpPr>
              <a:xfrm>
                <a:off x="1350830" y="4801015"/>
                <a:ext cx="2632341" cy="461665"/>
                <a:chOff x="1325880" y="3642360"/>
                <a:chExt cx="2632341" cy="461665"/>
              </a:xfrm>
            </p:grpSpPr>
            <p:sp>
              <p:nvSpPr>
                <p:cNvPr id="13" name="文本框 12">
                  <a:extLst>
                    <a:ext uri="{FF2B5EF4-FFF2-40B4-BE49-F238E27FC236}">
                      <a16:creationId xmlns:a16="http://schemas.microsoft.com/office/drawing/2014/main" id="{1FDE3B81-158E-4C09-A6BD-63A223C20E61}"/>
                    </a:ext>
                  </a:extLst>
                </p:cNvPr>
                <p:cNvSpPr txBox="1"/>
                <p:nvPr/>
              </p:nvSpPr>
              <p:spPr>
                <a:xfrm>
                  <a:off x="1325880" y="3642359"/>
                  <a:ext cx="803545" cy="457200"/>
                </a:xfrm>
                <a:prstGeom prst="rect">
                  <a:avLst/>
                </a:prstGeom>
                <a:noFill/>
              </p:spPr>
              <p:txBody>
                <a:bodyPr rtlCol="0" wrap="square">
                  <a:spAutoFit/>
                </a:bodyPr>
                <a:lstStyle/>
                <a:p>
                  <a:r>
                    <a:rPr altLang="en-US" lang="zh-CN" sz="2400">
                      <a:solidFill>
                        <a:srgbClr val="CB0828"/>
                      </a:solidFill>
                      <a:latin charset="-122" panose="020b0503020204020204" pitchFamily="34" typeface="微软雅黑"/>
                      <a:ea charset="-122" panose="020b0503020204020204" pitchFamily="34" typeface="微软雅黑"/>
                    </a:rPr>
                    <a:t>政法</a:t>
                  </a:r>
                </a:p>
              </p:txBody>
            </p:sp>
            <p:sp>
              <p:nvSpPr>
                <p:cNvPr id="14" name="文本框 13">
                  <a:extLst>
                    <a:ext uri="{FF2B5EF4-FFF2-40B4-BE49-F238E27FC236}">
                      <a16:creationId xmlns:a16="http://schemas.microsoft.com/office/drawing/2014/main" id="{2748DA25-742B-4C7D-9BC6-5B5519ED98B8}"/>
                    </a:ext>
                  </a:extLst>
                </p:cNvPr>
                <p:cNvSpPr txBox="1"/>
                <p:nvPr/>
              </p:nvSpPr>
              <p:spPr>
                <a:xfrm>
                  <a:off x="2240279" y="3642359"/>
                  <a:ext cx="803545" cy="457200"/>
                </a:xfrm>
                <a:prstGeom prst="rect">
                  <a:avLst/>
                </a:prstGeom>
                <a:noFill/>
              </p:spPr>
              <p:txBody>
                <a:bodyPr rtlCol="0" wrap="square">
                  <a:spAutoFit/>
                </a:bodyPr>
                <a:lstStyle/>
                <a:p>
                  <a:r>
                    <a:rPr altLang="en-US" lang="zh-CN" sz="2400">
                      <a:solidFill>
                        <a:srgbClr val="CB0828"/>
                      </a:solidFill>
                      <a:latin charset="-122" panose="020b0503020204020204" pitchFamily="34" typeface="微软雅黑"/>
                      <a:ea charset="-122" panose="020b0503020204020204" pitchFamily="34" typeface="微软雅黑"/>
                    </a:rPr>
                    <a:t>教育</a:t>
                  </a:r>
                </a:p>
              </p:txBody>
            </p:sp>
            <p:sp>
              <p:nvSpPr>
                <p:cNvPr id="15" name="文本框 14">
                  <a:extLst>
                    <a:ext uri="{FF2B5EF4-FFF2-40B4-BE49-F238E27FC236}">
                      <a16:creationId xmlns:a16="http://schemas.microsoft.com/office/drawing/2014/main" id="{A9849DC6-D8AB-4E7A-A0A4-8A97CBC0971A}"/>
                    </a:ext>
                  </a:extLst>
                </p:cNvPr>
                <p:cNvSpPr txBox="1"/>
                <p:nvPr/>
              </p:nvSpPr>
              <p:spPr>
                <a:xfrm>
                  <a:off x="3154676" y="3642359"/>
                  <a:ext cx="803545" cy="457200"/>
                </a:xfrm>
                <a:prstGeom prst="rect">
                  <a:avLst/>
                </a:prstGeom>
                <a:noFill/>
              </p:spPr>
              <p:txBody>
                <a:bodyPr rtlCol="0" wrap="square">
                  <a:spAutoFit/>
                </a:bodyPr>
                <a:lstStyle/>
                <a:p>
                  <a:r>
                    <a:rPr altLang="en-US" lang="zh-CN" sz="2400">
                      <a:solidFill>
                        <a:srgbClr val="CB0828"/>
                      </a:solidFill>
                      <a:latin charset="-122" panose="020b0503020204020204" pitchFamily="34" typeface="微软雅黑"/>
                      <a:ea charset="-122" panose="020b0503020204020204" pitchFamily="34" typeface="微软雅黑"/>
                    </a:rPr>
                    <a:t>宣传</a:t>
                  </a:r>
                </a:p>
              </p:txBody>
            </p:sp>
          </p:grpSp>
          <p:sp>
            <p:nvSpPr>
              <p:cNvPr id="12" name="文本框 11">
                <a:extLst>
                  <a:ext uri="{FF2B5EF4-FFF2-40B4-BE49-F238E27FC236}">
                    <a16:creationId xmlns:a16="http://schemas.microsoft.com/office/drawing/2014/main" id="{B99E6A6F-5836-47D0-9FB7-020B3F05BFF1}"/>
                  </a:ext>
                </a:extLst>
              </p:cNvPr>
              <p:cNvSpPr txBox="1"/>
              <p:nvPr/>
            </p:nvSpPr>
            <p:spPr>
              <a:xfrm>
                <a:off x="1350829" y="3629834"/>
                <a:ext cx="2181511" cy="518160"/>
              </a:xfrm>
              <a:prstGeom prst="rect">
                <a:avLst/>
              </a:prstGeom>
              <a:noFill/>
            </p:spPr>
            <p:txBody>
              <a:bodyPr rtlCol="0" wrap="square">
                <a:spAutoFit/>
              </a:bodyPr>
              <a:lstStyle/>
              <a:p>
                <a:r>
                  <a:rPr altLang="en-US" b="1" lang="zh-CN" spc="600" sz="2800">
                    <a:solidFill>
                      <a:srgbClr val="CB0828"/>
                    </a:solidFill>
                    <a:latin charset="-122" panose="020b0503020204020204" pitchFamily="34" typeface="微软雅黑"/>
                    <a:ea charset="-122" panose="020b0503020204020204" pitchFamily="34" typeface="微软雅黑"/>
                  </a:rPr>
                  <a:t>各个领域</a:t>
                </a:r>
              </a:p>
            </p:txBody>
          </p:sp>
        </p:grpSp>
      </p:grpSp>
      <p:grpSp>
        <p:nvGrpSpPr>
          <p:cNvPr id="19" name="组合 18">
            <a:extLst>
              <a:ext uri="{FF2B5EF4-FFF2-40B4-BE49-F238E27FC236}">
                <a16:creationId xmlns:a16="http://schemas.microsoft.com/office/drawing/2014/main" id="{7C3EACC0-AD1E-4AA1-A65B-A5B2CC865636}"/>
              </a:ext>
            </a:extLst>
          </p:cNvPr>
          <p:cNvGrpSpPr/>
          <p:nvPr/>
        </p:nvGrpSpPr>
        <p:grpSpPr>
          <a:xfrm>
            <a:off x="5282605" y="2646786"/>
            <a:ext cx="3074590" cy="2691024"/>
            <a:chOff x="4558705" y="3237336"/>
            <a:chExt cx="3074590" cy="2691024"/>
          </a:xfrm>
        </p:grpSpPr>
        <p:sp>
          <p:nvSpPr>
            <p:cNvPr id="20" name="矩形 19">
              <a:extLst>
                <a:ext uri="{FF2B5EF4-FFF2-40B4-BE49-F238E27FC236}">
                  <a16:creationId xmlns:a16="http://schemas.microsoft.com/office/drawing/2014/main" id="{A70AC136-FCBB-4822-8243-651BE596566A}"/>
                </a:ext>
              </a:extLst>
            </p:cNvPr>
            <p:cNvSpPr/>
            <p:nvPr/>
          </p:nvSpPr>
          <p:spPr>
            <a:xfrm>
              <a:off x="4558705" y="3237336"/>
              <a:ext cx="3074590" cy="2691024"/>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a:extLst>
                <a:ext uri="{FF2B5EF4-FFF2-40B4-BE49-F238E27FC236}">
                  <a16:creationId xmlns:a16="http://schemas.microsoft.com/office/drawing/2014/main" id="{5B9787E4-FBB6-40B6-8AB3-E2C5770ECCDA}"/>
                </a:ext>
              </a:extLst>
            </p:cNvPr>
            <p:cNvGrpSpPr/>
            <p:nvPr/>
          </p:nvGrpSpPr>
          <p:grpSpPr>
            <a:xfrm>
              <a:off x="4782477" y="3766425"/>
              <a:ext cx="2632342" cy="1632846"/>
              <a:chOff x="1350829" y="3629834"/>
              <a:chExt cx="2632342" cy="1632846"/>
            </a:xfrm>
          </p:grpSpPr>
          <p:grpSp>
            <p:nvGrpSpPr>
              <p:cNvPr id="22" name="组合 21">
                <a:extLst>
                  <a:ext uri="{FF2B5EF4-FFF2-40B4-BE49-F238E27FC236}">
                    <a16:creationId xmlns:a16="http://schemas.microsoft.com/office/drawing/2014/main" id="{A6CECCDE-52E9-4864-9A67-E188AB70C131}"/>
                  </a:ext>
                </a:extLst>
              </p:cNvPr>
              <p:cNvGrpSpPr/>
              <p:nvPr/>
            </p:nvGrpSpPr>
            <p:grpSpPr>
              <a:xfrm>
                <a:off x="1350830" y="4246202"/>
                <a:ext cx="2632341" cy="461665"/>
                <a:chOff x="1325880" y="3642360"/>
                <a:chExt cx="2632341" cy="461665"/>
              </a:xfrm>
            </p:grpSpPr>
            <p:sp>
              <p:nvSpPr>
                <p:cNvPr id="27" name="文本框 26">
                  <a:extLst>
                    <a:ext uri="{FF2B5EF4-FFF2-40B4-BE49-F238E27FC236}">
                      <a16:creationId xmlns:a16="http://schemas.microsoft.com/office/drawing/2014/main" id="{A357E84D-98EA-486C-A20F-34336E6E3EE6}"/>
                    </a:ext>
                  </a:extLst>
                </p:cNvPr>
                <p:cNvSpPr txBox="1"/>
                <p:nvPr/>
              </p:nvSpPr>
              <p:spPr>
                <a:xfrm>
                  <a:off x="1325880" y="3642360"/>
                  <a:ext cx="803545" cy="457200"/>
                </a:xfrm>
                <a:prstGeom prst="rect">
                  <a:avLst/>
                </a:prstGeom>
                <a:noFill/>
              </p:spPr>
              <p:txBody>
                <a:bodyPr rtlCol="0" wrap="square">
                  <a:spAutoFit/>
                </a:bodyPr>
                <a:lstStyle/>
                <a:p>
                  <a:r>
                    <a:rPr altLang="en-US" lang="zh-CN" sz="2400">
                      <a:solidFill>
                        <a:srgbClr val="CB0828"/>
                      </a:solidFill>
                      <a:latin charset="-122" panose="020b0503020204020204" pitchFamily="34" typeface="微软雅黑"/>
                      <a:ea charset="-122" panose="020b0503020204020204" pitchFamily="34" typeface="微软雅黑"/>
                    </a:rPr>
                    <a:t>省级</a:t>
                  </a:r>
                </a:p>
              </p:txBody>
            </p:sp>
            <p:sp>
              <p:nvSpPr>
                <p:cNvPr id="28" name="文本框 27">
                  <a:extLst>
                    <a:ext uri="{FF2B5EF4-FFF2-40B4-BE49-F238E27FC236}">
                      <a16:creationId xmlns:a16="http://schemas.microsoft.com/office/drawing/2014/main" id="{8BD1FCCC-E080-46EB-B19E-938CEF4AD3FE}"/>
                    </a:ext>
                  </a:extLst>
                </p:cNvPr>
                <p:cNvSpPr txBox="1"/>
                <p:nvPr/>
              </p:nvSpPr>
              <p:spPr>
                <a:xfrm>
                  <a:off x="2240278" y="3642360"/>
                  <a:ext cx="803545" cy="457200"/>
                </a:xfrm>
                <a:prstGeom prst="rect">
                  <a:avLst/>
                </a:prstGeom>
                <a:noFill/>
              </p:spPr>
              <p:txBody>
                <a:bodyPr rtlCol="0" wrap="square">
                  <a:spAutoFit/>
                </a:bodyPr>
                <a:lstStyle/>
                <a:p>
                  <a:r>
                    <a:rPr altLang="en-US" lang="zh-CN" sz="2400">
                      <a:solidFill>
                        <a:srgbClr val="CB0828"/>
                      </a:solidFill>
                      <a:latin charset="-122" panose="020b0503020204020204" pitchFamily="34" typeface="微软雅黑"/>
                      <a:ea charset="-122" panose="020b0503020204020204" pitchFamily="34" typeface="微软雅黑"/>
                    </a:rPr>
                    <a:t>市级</a:t>
                  </a:r>
                </a:p>
              </p:txBody>
            </p:sp>
            <p:sp>
              <p:nvSpPr>
                <p:cNvPr id="29" name="文本框 28">
                  <a:extLst>
                    <a:ext uri="{FF2B5EF4-FFF2-40B4-BE49-F238E27FC236}">
                      <a16:creationId xmlns:a16="http://schemas.microsoft.com/office/drawing/2014/main" id="{73CA3B2B-E88E-4803-965F-34C82E28BD76}"/>
                    </a:ext>
                  </a:extLst>
                </p:cNvPr>
                <p:cNvSpPr txBox="1"/>
                <p:nvPr/>
              </p:nvSpPr>
              <p:spPr>
                <a:xfrm>
                  <a:off x="3154675" y="3642360"/>
                  <a:ext cx="803545" cy="457200"/>
                </a:xfrm>
                <a:prstGeom prst="rect">
                  <a:avLst/>
                </a:prstGeom>
                <a:noFill/>
              </p:spPr>
              <p:txBody>
                <a:bodyPr rtlCol="0" wrap="square">
                  <a:spAutoFit/>
                </a:bodyPr>
                <a:lstStyle/>
                <a:p>
                  <a:r>
                    <a:rPr altLang="en-US" lang="zh-CN" sz="2400">
                      <a:solidFill>
                        <a:srgbClr val="CB0828"/>
                      </a:solidFill>
                      <a:latin charset="-122" panose="020b0503020204020204" pitchFamily="34" typeface="微软雅黑"/>
                      <a:ea charset="-122" panose="020b0503020204020204" pitchFamily="34" typeface="微软雅黑"/>
                    </a:rPr>
                    <a:t>县级</a:t>
                  </a:r>
                </a:p>
              </p:txBody>
            </p:sp>
          </p:grpSp>
          <p:grpSp>
            <p:nvGrpSpPr>
              <p:cNvPr id="23" name="组合 22">
                <a:extLst>
                  <a:ext uri="{FF2B5EF4-FFF2-40B4-BE49-F238E27FC236}">
                    <a16:creationId xmlns:a16="http://schemas.microsoft.com/office/drawing/2014/main" id="{A6827B3A-1135-4C6C-8D1A-07C951F7127D}"/>
                  </a:ext>
                </a:extLst>
              </p:cNvPr>
              <p:cNvGrpSpPr/>
              <p:nvPr/>
            </p:nvGrpSpPr>
            <p:grpSpPr>
              <a:xfrm>
                <a:off x="1350830" y="4801015"/>
                <a:ext cx="1717943" cy="461665"/>
                <a:chOff x="1325880" y="3642360"/>
                <a:chExt cx="1717943" cy="461665"/>
              </a:xfrm>
            </p:grpSpPr>
            <p:sp>
              <p:nvSpPr>
                <p:cNvPr id="25" name="文本框 24">
                  <a:extLst>
                    <a:ext uri="{FF2B5EF4-FFF2-40B4-BE49-F238E27FC236}">
                      <a16:creationId xmlns:a16="http://schemas.microsoft.com/office/drawing/2014/main" id="{458395E2-A61B-4F06-B71E-274C1D899FE3}"/>
                    </a:ext>
                  </a:extLst>
                </p:cNvPr>
                <p:cNvSpPr txBox="1"/>
                <p:nvPr/>
              </p:nvSpPr>
              <p:spPr>
                <a:xfrm>
                  <a:off x="1325880" y="3642359"/>
                  <a:ext cx="803545" cy="457200"/>
                </a:xfrm>
                <a:prstGeom prst="rect">
                  <a:avLst/>
                </a:prstGeom>
                <a:noFill/>
              </p:spPr>
              <p:txBody>
                <a:bodyPr rtlCol="0" wrap="square">
                  <a:spAutoFit/>
                </a:bodyPr>
                <a:lstStyle/>
                <a:p>
                  <a:r>
                    <a:rPr altLang="en-US" lang="zh-CN" sz="2400">
                      <a:solidFill>
                        <a:srgbClr val="CB0828"/>
                      </a:solidFill>
                      <a:latin charset="-122" panose="020b0503020204020204" pitchFamily="34" typeface="微软雅黑"/>
                      <a:ea charset="-122" panose="020b0503020204020204" pitchFamily="34" typeface="微软雅黑"/>
                    </a:rPr>
                    <a:t>乡镇</a:t>
                  </a:r>
                </a:p>
              </p:txBody>
            </p:sp>
            <p:sp>
              <p:nvSpPr>
                <p:cNvPr id="26" name="文本框 25">
                  <a:extLst>
                    <a:ext uri="{FF2B5EF4-FFF2-40B4-BE49-F238E27FC236}">
                      <a16:creationId xmlns:a16="http://schemas.microsoft.com/office/drawing/2014/main" id="{8E2B88A9-2D81-4845-A4F4-6D817657C224}"/>
                    </a:ext>
                  </a:extLst>
                </p:cNvPr>
                <p:cNvSpPr txBox="1"/>
                <p:nvPr/>
              </p:nvSpPr>
              <p:spPr>
                <a:xfrm>
                  <a:off x="2240278" y="3642359"/>
                  <a:ext cx="803545" cy="457200"/>
                </a:xfrm>
                <a:prstGeom prst="rect">
                  <a:avLst/>
                </a:prstGeom>
                <a:noFill/>
              </p:spPr>
              <p:txBody>
                <a:bodyPr rtlCol="0" wrap="square">
                  <a:spAutoFit/>
                </a:bodyPr>
                <a:lstStyle/>
                <a:p>
                  <a:r>
                    <a:rPr altLang="en-US" lang="zh-CN" sz="2400">
                      <a:solidFill>
                        <a:srgbClr val="CB0828"/>
                      </a:solidFill>
                      <a:latin charset="-122" panose="020b0503020204020204" pitchFamily="34" typeface="微软雅黑"/>
                      <a:ea charset="-122" panose="020b0503020204020204" pitchFamily="34" typeface="微软雅黑"/>
                    </a:rPr>
                    <a:t>街道</a:t>
                  </a:r>
                </a:p>
              </p:txBody>
            </p:sp>
          </p:grpSp>
          <p:sp>
            <p:nvSpPr>
              <p:cNvPr id="24" name="文本框 23">
                <a:extLst>
                  <a:ext uri="{FF2B5EF4-FFF2-40B4-BE49-F238E27FC236}">
                    <a16:creationId xmlns:a16="http://schemas.microsoft.com/office/drawing/2014/main" id="{76E1CFD8-A8FB-4C41-BF60-B36BE1BBF56C}"/>
                  </a:ext>
                </a:extLst>
              </p:cNvPr>
              <p:cNvSpPr txBox="1"/>
              <p:nvPr/>
            </p:nvSpPr>
            <p:spPr>
              <a:xfrm>
                <a:off x="1350829" y="3629834"/>
                <a:ext cx="2181511" cy="518160"/>
              </a:xfrm>
              <a:prstGeom prst="rect">
                <a:avLst/>
              </a:prstGeom>
              <a:noFill/>
            </p:spPr>
            <p:txBody>
              <a:bodyPr rtlCol="0" wrap="square">
                <a:spAutoFit/>
              </a:bodyPr>
              <a:lstStyle/>
              <a:p>
                <a:r>
                  <a:rPr altLang="en-US" b="1" lang="zh-CN" spc="600" sz="2800">
                    <a:solidFill>
                      <a:srgbClr val="CB0828"/>
                    </a:solidFill>
                    <a:latin charset="-122" panose="020b0503020204020204" pitchFamily="34" typeface="微软雅黑"/>
                    <a:ea charset="-122" panose="020b0503020204020204" pitchFamily="34" typeface="微软雅黑"/>
                  </a:rPr>
                  <a:t>各个层次</a:t>
                </a:r>
              </a:p>
            </p:txBody>
          </p:sp>
        </p:grpSp>
      </p:grpSp>
      <p:grpSp>
        <p:nvGrpSpPr>
          <p:cNvPr id="30" name="组合 29">
            <a:extLst>
              <a:ext uri="{FF2B5EF4-FFF2-40B4-BE49-F238E27FC236}">
                <a16:creationId xmlns:a16="http://schemas.microsoft.com/office/drawing/2014/main" id="{0BBF06BD-E232-4110-81D9-3B3DC1A192C9}"/>
              </a:ext>
            </a:extLst>
          </p:cNvPr>
          <p:cNvGrpSpPr/>
          <p:nvPr/>
        </p:nvGrpSpPr>
        <p:grpSpPr>
          <a:xfrm>
            <a:off x="8716901" y="2646786"/>
            <a:ext cx="3074590" cy="2691024"/>
            <a:chOff x="7993001" y="3237336"/>
            <a:chExt cx="3074590" cy="2691024"/>
          </a:xfrm>
        </p:grpSpPr>
        <p:sp>
          <p:nvSpPr>
            <p:cNvPr id="31" name="矩形 30">
              <a:extLst>
                <a:ext uri="{FF2B5EF4-FFF2-40B4-BE49-F238E27FC236}">
                  <a16:creationId xmlns:a16="http://schemas.microsoft.com/office/drawing/2014/main" id="{BCE248D4-E242-414F-A21E-90CE8C8E0DB9}"/>
                </a:ext>
              </a:extLst>
            </p:cNvPr>
            <p:cNvSpPr/>
            <p:nvPr/>
          </p:nvSpPr>
          <p:spPr>
            <a:xfrm>
              <a:off x="7993001" y="3237336"/>
              <a:ext cx="3074590" cy="2691024"/>
            </a:xfrm>
            <a:prstGeom prst="rect">
              <a:avLst/>
            </a:prstGeom>
            <a:solidFill>
              <a:schemeClr val="bg1">
                <a:alpha val="74000"/>
              </a:schemeClr>
            </a:solidFill>
            <a:ln>
              <a:noFill/>
            </a:ln>
            <a:effectLst>
              <a:outerShdw algn="ctr" blurRad="635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a:extLst>
                <a:ext uri="{FF2B5EF4-FFF2-40B4-BE49-F238E27FC236}">
                  <a16:creationId xmlns:a16="http://schemas.microsoft.com/office/drawing/2014/main" id="{A5ED4DF7-A6B4-4B9D-99D6-A5118566B3A2}"/>
                </a:ext>
              </a:extLst>
            </p:cNvPr>
            <p:cNvGrpSpPr/>
            <p:nvPr/>
          </p:nvGrpSpPr>
          <p:grpSpPr>
            <a:xfrm>
              <a:off x="8214125" y="3766425"/>
              <a:ext cx="2632342" cy="1632846"/>
              <a:chOff x="1350829" y="3629834"/>
              <a:chExt cx="2632342" cy="1632846"/>
            </a:xfrm>
          </p:grpSpPr>
          <p:grpSp>
            <p:nvGrpSpPr>
              <p:cNvPr id="33" name="组合 32">
                <a:extLst>
                  <a:ext uri="{FF2B5EF4-FFF2-40B4-BE49-F238E27FC236}">
                    <a16:creationId xmlns:a16="http://schemas.microsoft.com/office/drawing/2014/main" id="{FA9E7DCA-0D54-4204-AB79-D0F1BCE3C86B}"/>
                  </a:ext>
                </a:extLst>
              </p:cNvPr>
              <p:cNvGrpSpPr/>
              <p:nvPr/>
            </p:nvGrpSpPr>
            <p:grpSpPr>
              <a:xfrm>
                <a:off x="1350830" y="4246202"/>
                <a:ext cx="2632341" cy="461665"/>
                <a:chOff x="1325880" y="3642360"/>
                <a:chExt cx="2632341" cy="461665"/>
              </a:xfrm>
            </p:grpSpPr>
            <p:sp>
              <p:nvSpPr>
                <p:cNvPr id="36" name="文本框 35">
                  <a:extLst>
                    <a:ext uri="{FF2B5EF4-FFF2-40B4-BE49-F238E27FC236}">
                      <a16:creationId xmlns:a16="http://schemas.microsoft.com/office/drawing/2014/main" id="{82E3EEED-E5C7-4AFD-8E19-917E52F65FA1}"/>
                    </a:ext>
                  </a:extLst>
                </p:cNvPr>
                <p:cNvSpPr txBox="1"/>
                <p:nvPr/>
              </p:nvSpPr>
              <p:spPr>
                <a:xfrm>
                  <a:off x="1325882" y="3642360"/>
                  <a:ext cx="803545" cy="457200"/>
                </a:xfrm>
                <a:prstGeom prst="rect">
                  <a:avLst/>
                </a:prstGeom>
                <a:noFill/>
              </p:spPr>
              <p:txBody>
                <a:bodyPr rtlCol="0" wrap="square">
                  <a:spAutoFit/>
                </a:bodyPr>
                <a:lstStyle/>
                <a:p>
                  <a:r>
                    <a:rPr altLang="en-US" lang="zh-CN" sz="2400">
                      <a:solidFill>
                        <a:srgbClr val="CB0828"/>
                      </a:solidFill>
                      <a:latin charset="-122" panose="020b0503020204020204" pitchFamily="34" typeface="微软雅黑"/>
                      <a:ea charset="-122" panose="020b0503020204020204" pitchFamily="34" typeface="微软雅黑"/>
                    </a:rPr>
                    <a:t>机关</a:t>
                  </a:r>
                </a:p>
              </p:txBody>
            </p:sp>
            <p:sp>
              <p:nvSpPr>
                <p:cNvPr id="37" name="文本框 36">
                  <a:extLst>
                    <a:ext uri="{FF2B5EF4-FFF2-40B4-BE49-F238E27FC236}">
                      <a16:creationId xmlns:a16="http://schemas.microsoft.com/office/drawing/2014/main" id="{5ED6973E-E6F4-4D9B-9C91-EE41BCD8D060}"/>
                    </a:ext>
                  </a:extLst>
                </p:cNvPr>
                <p:cNvSpPr txBox="1"/>
                <p:nvPr/>
              </p:nvSpPr>
              <p:spPr>
                <a:xfrm>
                  <a:off x="2240278" y="3642360"/>
                  <a:ext cx="803545" cy="457200"/>
                </a:xfrm>
                <a:prstGeom prst="rect">
                  <a:avLst/>
                </a:prstGeom>
                <a:noFill/>
              </p:spPr>
              <p:txBody>
                <a:bodyPr rtlCol="0" wrap="square">
                  <a:spAutoFit/>
                </a:bodyPr>
                <a:lstStyle/>
                <a:p>
                  <a:r>
                    <a:rPr altLang="en-US" lang="zh-CN" sz="2400">
                      <a:solidFill>
                        <a:srgbClr val="CB0828"/>
                      </a:solidFill>
                      <a:latin charset="-122" panose="020b0503020204020204" pitchFamily="34" typeface="微软雅黑"/>
                      <a:ea charset="-122" panose="020b0503020204020204" pitchFamily="34" typeface="微软雅黑"/>
                    </a:rPr>
                    <a:t>事业</a:t>
                  </a:r>
                </a:p>
              </p:txBody>
            </p:sp>
            <p:sp>
              <p:nvSpPr>
                <p:cNvPr id="38" name="文本框 37">
                  <a:extLst>
                    <a:ext uri="{FF2B5EF4-FFF2-40B4-BE49-F238E27FC236}">
                      <a16:creationId xmlns:a16="http://schemas.microsoft.com/office/drawing/2014/main" id="{AD45076B-6149-426B-B6B0-6853B1D835D7}"/>
                    </a:ext>
                  </a:extLst>
                </p:cNvPr>
                <p:cNvSpPr txBox="1"/>
                <p:nvPr/>
              </p:nvSpPr>
              <p:spPr>
                <a:xfrm>
                  <a:off x="3154677" y="3642360"/>
                  <a:ext cx="803545" cy="457200"/>
                </a:xfrm>
                <a:prstGeom prst="rect">
                  <a:avLst/>
                </a:prstGeom>
                <a:noFill/>
              </p:spPr>
              <p:txBody>
                <a:bodyPr rtlCol="0" wrap="square">
                  <a:spAutoFit/>
                </a:bodyPr>
                <a:lstStyle/>
                <a:p>
                  <a:r>
                    <a:rPr altLang="en-US" lang="zh-CN" sz="2400">
                      <a:solidFill>
                        <a:srgbClr val="CB0828"/>
                      </a:solidFill>
                      <a:latin charset="-122" panose="020b0503020204020204" pitchFamily="34" typeface="微软雅黑"/>
                      <a:ea charset="-122" panose="020b0503020204020204" pitchFamily="34" typeface="微软雅黑"/>
                    </a:rPr>
                    <a:t>企业</a:t>
                  </a:r>
                </a:p>
              </p:txBody>
            </p:sp>
          </p:grpSp>
          <p:sp>
            <p:nvSpPr>
              <p:cNvPr id="34" name="文本框 33">
                <a:extLst>
                  <a:ext uri="{FF2B5EF4-FFF2-40B4-BE49-F238E27FC236}">
                    <a16:creationId xmlns:a16="http://schemas.microsoft.com/office/drawing/2014/main" id="{0D5689C8-1B57-4C57-87BB-F3E77845F32F}"/>
                  </a:ext>
                </a:extLst>
              </p:cNvPr>
              <p:cNvSpPr txBox="1"/>
              <p:nvPr/>
            </p:nvSpPr>
            <p:spPr>
              <a:xfrm>
                <a:off x="1350830" y="4801015"/>
                <a:ext cx="1481019" cy="457200"/>
              </a:xfrm>
              <a:prstGeom prst="rect">
                <a:avLst/>
              </a:prstGeom>
              <a:noFill/>
            </p:spPr>
            <p:txBody>
              <a:bodyPr rtlCol="0" wrap="square">
                <a:spAutoFit/>
              </a:bodyPr>
              <a:lstStyle/>
              <a:p>
                <a:r>
                  <a:rPr altLang="en-US" lang="zh-CN" sz="2400">
                    <a:solidFill>
                      <a:srgbClr val="CB0828"/>
                    </a:solidFill>
                    <a:latin charset="-122" panose="020b0503020204020204" pitchFamily="34" typeface="微软雅黑"/>
                    <a:ea charset="-122" panose="020b0503020204020204" pitchFamily="34" typeface="微软雅黑"/>
                  </a:rPr>
                  <a:t>人民团体</a:t>
                </a:r>
              </a:p>
            </p:txBody>
          </p:sp>
          <p:sp>
            <p:nvSpPr>
              <p:cNvPr id="35" name="文本框 34">
                <a:extLst>
                  <a:ext uri="{FF2B5EF4-FFF2-40B4-BE49-F238E27FC236}">
                    <a16:creationId xmlns:a16="http://schemas.microsoft.com/office/drawing/2014/main" id="{1DC3B8DC-F84C-4622-9811-FFA829515437}"/>
                  </a:ext>
                </a:extLst>
              </p:cNvPr>
              <p:cNvSpPr txBox="1"/>
              <p:nvPr/>
            </p:nvSpPr>
            <p:spPr>
              <a:xfrm>
                <a:off x="1350829" y="3629834"/>
                <a:ext cx="2181511" cy="518160"/>
              </a:xfrm>
              <a:prstGeom prst="rect">
                <a:avLst/>
              </a:prstGeom>
              <a:noFill/>
            </p:spPr>
            <p:txBody>
              <a:bodyPr rtlCol="0" wrap="square">
                <a:spAutoFit/>
              </a:bodyPr>
              <a:lstStyle/>
              <a:p>
                <a:r>
                  <a:rPr altLang="en-US" b="1" lang="zh-CN" spc="600" sz="2800">
                    <a:solidFill>
                      <a:srgbClr val="CB0828"/>
                    </a:solidFill>
                    <a:latin charset="-122" panose="020b0503020204020204" pitchFamily="34" typeface="微软雅黑"/>
                    <a:ea charset="-122" panose="020b0503020204020204" pitchFamily="34" typeface="微软雅黑"/>
                  </a:rPr>
                  <a:t>各个方面</a:t>
                </a:r>
              </a:p>
            </p:txBody>
          </p:sp>
        </p:grpSp>
      </p:grpSp>
    </p:spTree>
    <p:extLst>
      <p:ext uri="{BB962C8B-B14F-4D97-AF65-F5344CB8AC3E}">
        <p14:creationId val="316843907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37">
                                  <p:stCondLst>
                                    <p:cond delay="0"/>
                                  </p:stCondLst>
                                  <p:childTnLst>
                                    <p:set>
                                      <p:cBhvr>
                                        <p:cTn dur="1" fill="hold" id="6">
                                          <p:stCondLst>
                                            <p:cond delay="0"/>
                                          </p:stCondLst>
                                        </p:cTn>
                                        <p:tgtEl>
                                          <p:spTgt spid="4"/>
                                        </p:tgtEl>
                                        <p:attrNameLst>
                                          <p:attrName>style.visibility</p:attrName>
                                        </p:attrNameLst>
                                      </p:cBhvr>
                                      <p:to>
                                        <p:strVal val="visible"/>
                                      </p:to>
                                    </p:set>
                                    <p:animEffect filter="barn(outVertical)" transition="in">
                                      <p:cBhvr>
                                        <p:cTn dur="750" id="7"/>
                                        <p:tgtEl>
                                          <p:spTgt spid="4"/>
                                        </p:tgtEl>
                                      </p:cBhvr>
                                    </p:animEffect>
                                  </p:childTnLst>
                                </p:cTn>
                              </p:par>
                            </p:childTnLst>
                          </p:cTn>
                        </p:par>
                        <p:par>
                          <p:cTn fill="hold" id="8" nodeType="afterGroup">
                            <p:stCondLst>
                              <p:cond delay="75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750" id="11"/>
                                        <p:tgtEl>
                                          <p:spTgt spid="5"/>
                                        </p:tgtEl>
                                      </p:cBhvr>
                                    </p:animEffect>
                                    <p:anim calcmode="lin" valueType="num">
                                      <p:cBhvr>
                                        <p:cTn dur="750" fill="hold" id="12"/>
                                        <p:tgtEl>
                                          <p:spTgt spid="5"/>
                                        </p:tgtEl>
                                        <p:attrNameLst>
                                          <p:attrName>ppt_x</p:attrName>
                                        </p:attrNameLst>
                                      </p:cBhvr>
                                      <p:tavLst>
                                        <p:tav tm="0">
                                          <p:val>
                                            <p:strVal val="#ppt_x"/>
                                          </p:val>
                                        </p:tav>
                                        <p:tav tm="100000">
                                          <p:val>
                                            <p:strVal val="#ppt_x"/>
                                          </p:val>
                                        </p:tav>
                                      </p:tavLst>
                                    </p:anim>
                                    <p:anim calcmode="lin" valueType="num">
                                      <p:cBhvr>
                                        <p:cTn dur="7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750" id="17"/>
                                        <p:tgtEl>
                                          <p:spTgt spid="6"/>
                                        </p:tgtEl>
                                      </p:cBhvr>
                                    </p:animEffect>
                                  </p:childTnLst>
                                </p:cTn>
                              </p:par>
                            </p:childTnLst>
                          </p:cTn>
                        </p:par>
                        <p:par>
                          <p:cTn fill="hold" id="18" nodeType="afterGroup">
                            <p:stCondLst>
                              <p:cond delay="2250"/>
                            </p:stCondLst>
                            <p:childTnLst>
                              <p:par>
                                <p:cTn fill="hold" id="19" nodeType="afterEffect" presetClass="entr" presetID="2" presetSubtype="8">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750" fill="hold" id="21"/>
                                        <p:tgtEl>
                                          <p:spTgt spid="7"/>
                                        </p:tgtEl>
                                        <p:attrNameLst>
                                          <p:attrName>ppt_x</p:attrName>
                                        </p:attrNameLst>
                                      </p:cBhvr>
                                      <p:tavLst>
                                        <p:tav tm="0">
                                          <p:val>
                                            <p:strVal val="0-#ppt_w/2"/>
                                          </p:val>
                                        </p:tav>
                                        <p:tav tm="100000">
                                          <p:val>
                                            <p:strVal val="#ppt_x"/>
                                          </p:val>
                                        </p:tav>
                                      </p:tavLst>
                                    </p:anim>
                                    <p:anim calcmode="lin" valueType="num">
                                      <p:cBhvr additive="base">
                                        <p:cTn dur="750" fill="hold" id="22"/>
                                        <p:tgtEl>
                                          <p:spTgt spid="7"/>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3000"/>
                            </p:stCondLst>
                            <p:childTnLst>
                              <p:par>
                                <p:cTn fill="hold" id="24" nodeType="afterEffect" presetClass="entr" presetID="2" presetSubtype="8">
                                  <p:stCondLst>
                                    <p:cond delay="0"/>
                                  </p:stCondLst>
                                  <p:childTnLst>
                                    <p:set>
                                      <p:cBhvr>
                                        <p:cTn dur="1" fill="hold" id="25">
                                          <p:stCondLst>
                                            <p:cond delay="0"/>
                                          </p:stCondLst>
                                        </p:cTn>
                                        <p:tgtEl>
                                          <p:spTgt spid="19"/>
                                        </p:tgtEl>
                                        <p:attrNameLst>
                                          <p:attrName>style.visibility</p:attrName>
                                        </p:attrNameLst>
                                      </p:cBhvr>
                                      <p:to>
                                        <p:strVal val="visible"/>
                                      </p:to>
                                    </p:set>
                                    <p:anim calcmode="lin" valueType="num">
                                      <p:cBhvr additive="base">
                                        <p:cTn dur="750" fill="hold" id="26"/>
                                        <p:tgtEl>
                                          <p:spTgt spid="19"/>
                                        </p:tgtEl>
                                        <p:attrNameLst>
                                          <p:attrName>ppt_x</p:attrName>
                                        </p:attrNameLst>
                                      </p:cBhvr>
                                      <p:tavLst>
                                        <p:tav tm="0">
                                          <p:val>
                                            <p:strVal val="0-#ppt_w/2"/>
                                          </p:val>
                                        </p:tav>
                                        <p:tav tm="100000">
                                          <p:val>
                                            <p:strVal val="#ppt_x"/>
                                          </p:val>
                                        </p:tav>
                                      </p:tavLst>
                                    </p:anim>
                                    <p:anim calcmode="lin" valueType="num">
                                      <p:cBhvr additive="base">
                                        <p:cTn dur="750" fill="hold" id="27"/>
                                        <p:tgtEl>
                                          <p:spTgt spid="19"/>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750"/>
                            </p:stCondLst>
                            <p:childTnLst>
                              <p:par>
                                <p:cTn fill="hold" id="29" nodeType="afterEffect" presetClass="entr" presetID="2" presetSubtype="8">
                                  <p:stCondLst>
                                    <p:cond delay="0"/>
                                  </p:stCondLst>
                                  <p:childTnLst>
                                    <p:set>
                                      <p:cBhvr>
                                        <p:cTn dur="1" fill="hold" id="30">
                                          <p:stCondLst>
                                            <p:cond delay="0"/>
                                          </p:stCondLst>
                                        </p:cTn>
                                        <p:tgtEl>
                                          <p:spTgt spid="30"/>
                                        </p:tgtEl>
                                        <p:attrNameLst>
                                          <p:attrName>style.visibility</p:attrName>
                                        </p:attrNameLst>
                                      </p:cBhvr>
                                      <p:to>
                                        <p:strVal val="visible"/>
                                      </p:to>
                                    </p:set>
                                    <p:anim calcmode="lin" valueType="num">
                                      <p:cBhvr additive="base">
                                        <p:cTn dur="750" fill="hold" id="31"/>
                                        <p:tgtEl>
                                          <p:spTgt spid="30"/>
                                        </p:tgtEl>
                                        <p:attrNameLst>
                                          <p:attrName>ppt_x</p:attrName>
                                        </p:attrNameLst>
                                      </p:cBhvr>
                                      <p:tavLst>
                                        <p:tav tm="0">
                                          <p:val>
                                            <p:strVal val="0-#ppt_w/2"/>
                                          </p:val>
                                        </p:tav>
                                        <p:tav tm="100000">
                                          <p:val>
                                            <p:strVal val="#ppt_x"/>
                                          </p:val>
                                        </p:tav>
                                      </p:tavLst>
                                    </p:anim>
                                    <p:anim calcmode="lin" valueType="num">
                                      <p:cBhvr additive="base">
                                        <p:cTn dur="750" fill="hold" id="32"/>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ID" val="547132"/>
  <p:tag name="MH" val="20170918221224"/>
  <p:tag name="MH_LIBRARY" val="CONTENTS"/>
  <p:tag name="MH_ORDER" val="1"/>
  <p:tag name="MH_TYPE" val="NUMBER"/>
  <p:tag name="PA" val="v4.0.0"/>
</p:tagLst>
</file>

<file path=ppt/tags/tag11.xml><?xml version="1.0" encoding="utf-8"?>
<p:tagLst xmlns:p="http://schemas.openxmlformats.org/presentationml/2006/main">
  <p:tag name="ID" val="547132"/>
  <p:tag name="MH" val="20170918221224"/>
  <p:tag name="MH_LIBRARY" val="CONTENTS"/>
  <p:tag name="MH_ORDER" val="1"/>
  <p:tag name="MH_TYPE" val="ENTRY"/>
  <p:tag name="PA" val="v4.0.0"/>
</p:tagLst>
</file>

<file path=ppt/tags/tag12.xml><?xml version="1.0" encoding="utf-8"?>
<p:tagLst xmlns:p="http://schemas.openxmlformats.org/presentationml/2006/main">
  <p:tag name="ID" val="547132"/>
  <p:tag name="MH" val="20170918221224"/>
  <p:tag name="MH_LIBRARY" val="CONTENTS"/>
  <p:tag name="MH_ORDER" val="2"/>
  <p:tag name="MH_TYPE" val="NUMBER"/>
  <p:tag name="PA" val="v4.0.0"/>
</p:tagLst>
</file>

<file path=ppt/tags/tag13.xml><?xml version="1.0" encoding="utf-8"?>
<p:tagLst xmlns:p="http://schemas.openxmlformats.org/presentationml/2006/main">
  <p:tag name="ID" val="547132"/>
  <p:tag name="MH" val="20170918221224"/>
  <p:tag name="MH_LIBRARY" val="CONTENTS"/>
  <p:tag name="MH_ORDER" val="2"/>
  <p:tag name="MH_TYPE" val="ENTRY"/>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MH" val="20170918220825"/>
  <p:tag name="MH_LIBRARY" val="GRAPHIC"/>
  <p:tag name="MH_ORDER" val="Rectangle 6"/>
  <p:tag name="PA" val="v4.0.0"/>
</p:tagLst>
</file>

<file path=ppt/tags/tag16.xml><?xml version="1.0" encoding="utf-8"?>
<p:tagLst xmlns:p="http://schemas.openxmlformats.org/presentationml/2006/main">
  <p:tag name="MH" val="20170918220825"/>
  <p:tag name="MH_LIBRARY" val="GRAPHIC"/>
  <p:tag name="MH_ORDER" val="任意多边形 283"/>
  <p:tag name="PA" val="v4.0.0"/>
</p:tagLst>
</file>

<file path=ppt/tags/tag17.xml><?xml version="1.0" encoding="utf-8"?>
<p:tagLst xmlns:p="http://schemas.openxmlformats.org/presentationml/2006/main">
  <p:tag name="MH" val="20170918220825"/>
  <p:tag name="MH_LIBRARY" val="GRAPHIC"/>
  <p:tag name="MH_ORDER" val="Freeform 8"/>
  <p:tag name="PA" val="v4.0.0"/>
</p:tagLst>
</file>

<file path=ppt/tags/tag18.xml><?xml version="1.0" encoding="utf-8"?>
<p:tagLst xmlns:p="http://schemas.openxmlformats.org/presentationml/2006/main">
  <p:tag name="MH" val="20170918220825"/>
  <p:tag name="MH_LIBRARY" val="GRAPHIC"/>
  <p:tag name="MH_ORDER" val="任意多边形 281"/>
  <p:tag name="PA" val="v4.0.0"/>
</p:tagLst>
</file>

<file path=ppt/tags/tag19.xml><?xml version="1.0" encoding="utf-8"?>
<p:tagLst xmlns:p="http://schemas.openxmlformats.org/presentationml/2006/main">
  <p:tag name="MH" val="20170918220825"/>
  <p:tag name="MH_LIBRARY" val="GRAPHIC"/>
  <p:tag name="MH_ORDER" val="任意多边形 282"/>
  <p:tag name="PA" val="v4.0.0"/>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MH" val="20170918220825"/>
  <p:tag name="MH_LIBRARY" val="GRAPHIC"/>
  <p:tag name="MH_ORDER" val="Freeform 11"/>
  <p:tag name="PA" val="v4.0.0"/>
</p:tagLst>
</file>

<file path=ppt/tags/tag21.xml><?xml version="1.0" encoding="utf-8"?>
<p:tagLst xmlns:p="http://schemas.openxmlformats.org/presentationml/2006/main">
  <p:tag name="MH" val="20170918220825"/>
  <p:tag name="MH_LIBRARY" val="GRAPHIC"/>
  <p:tag name="MH_ORDER" val="Rectangle 12"/>
  <p:tag name="PA" val="v4.0.0"/>
</p:tagLst>
</file>

<file path=ppt/tags/tag22.xml><?xml version="1.0" encoding="utf-8"?>
<p:tagLst xmlns:p="http://schemas.openxmlformats.org/presentationml/2006/main">
  <p:tag name="ID" val="547132"/>
  <p:tag name="MH" val="20170918221224"/>
  <p:tag name="MH_LIBRARY" val="CONTENTS"/>
  <p:tag name="MH_TYPE" val="OTHERS"/>
</p:tagLst>
</file>

<file path=ppt/tags/tag23.xml><?xml version="1.0" encoding="utf-8"?>
<p:tagLst xmlns:p="http://schemas.openxmlformats.org/presentationml/2006/main">
  <p:tag name="ID" val="547132"/>
  <p:tag name="MH" val="20170918221224"/>
  <p:tag name="MH_LIBRARY" val="CONTENTS"/>
  <p:tag name="MH_TYPE" val="OTHERS"/>
</p:tagLst>
</file>

<file path=ppt/tags/tag24.xml><?xml version="1.0" encoding="utf-8"?>
<p:tagLst xmlns:p="http://schemas.openxmlformats.org/presentationml/2006/main">
  <p:tag name="ID" val="547132"/>
  <p:tag name="MH" val="20170918221224"/>
  <p:tag name="MH_LIBRARY" val="CONTENTS"/>
  <p:tag name="MH_TYPE" val="OTHERS"/>
</p:tagLst>
</file>

<file path=ppt/tags/tag25.xml><?xml version="1.0" encoding="utf-8"?>
<p:tagLst xmlns:p="http://schemas.openxmlformats.org/presentationml/2006/main">
  <p:tag name="ID" val="547132"/>
  <p:tag name="MH" val="20170918221224"/>
  <p:tag name="MH_LIBRARY" val="CONTENTS"/>
  <p:tag name="MH_TYPE" val="OTHERS"/>
</p:tagLst>
</file>

<file path=ppt/tags/tag26.xml><?xml version="1.0" encoding="utf-8"?>
<p:tagLst xmlns:p="http://schemas.openxmlformats.org/presentationml/2006/main">
  <p:tag name="ID" val="547132"/>
  <p:tag name="MH" val="20170918221224"/>
  <p:tag name="MH_LIBRARY" val="CONTENTS"/>
  <p:tag name="MH_TYPE" val="OTHERS"/>
</p:tagLst>
</file>

<file path=ppt/tags/tag27.xml><?xml version="1.0" encoding="utf-8"?>
<p:tagLst xmlns:p="http://schemas.openxmlformats.org/presentationml/2006/main">
  <p:tag name="ID" val="547132"/>
  <p:tag name="MH" val="20170918221224"/>
  <p:tag name="MH_LIBRARY" val="CONTENTS"/>
  <p:tag name="MH_TYPE" val="OTHERS"/>
</p:tagLst>
</file>

<file path=ppt/tags/tag28.xml><?xml version="1.0" encoding="utf-8"?>
<p:tagLst xmlns:p="http://schemas.openxmlformats.org/presentationml/2006/main">
  <p:tag name="ID" val="547132"/>
  <p:tag name="MH" val="20170918221224"/>
  <p:tag name="MH_LIBRARY" val="CONTENTS"/>
  <p:tag name="MH_TYPE" val="OTHERS"/>
</p:tagLst>
</file>

<file path=ppt/tags/tag29.xml><?xml version="1.0" encoding="utf-8"?>
<p:tagLst xmlns:p="http://schemas.openxmlformats.org/presentationml/2006/main">
  <p:tag name="ID" val="547132"/>
  <p:tag name="MH" val="20170918221224"/>
  <p:tag name="MH_LIBRARY" val="CONTENTS"/>
  <p:tag name="MH_TYPE" val="OTHERS"/>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ID" val="547132"/>
  <p:tag name="MH" val="20170918221224"/>
  <p:tag name="MH_LIBRARY" val="CONTENTS"/>
  <p:tag name="MH_TYPE" val="OTHERS"/>
</p:tagLst>
</file>

<file path=ppt/tags/tag31.xml><?xml version="1.0" encoding="utf-8"?>
<p:tagLst xmlns:p="http://schemas.openxmlformats.org/presentationml/2006/main">
  <p:tag name="ID" val="547132"/>
  <p:tag name="MH" val="20170918221224"/>
  <p:tag name="MH_LIBRARY" val="CONTENTS"/>
  <p:tag name="MH_TYPE" val="OTHERS"/>
</p:tagLst>
</file>

<file path=ppt/tags/tag32.xml><?xml version="1.0" encoding="utf-8"?>
<p:tagLst xmlns:p="http://schemas.openxmlformats.org/presentationml/2006/main">
  <p:tag name="ID" val="547132"/>
  <p:tag name="MH" val="20170918221224"/>
  <p:tag name="MH_LIBRARY" val="CONTENTS"/>
  <p:tag name="MH_TYPE" val="OTHERS"/>
</p:tagLst>
</file>

<file path=ppt/tags/tag33.xml><?xml version="1.0" encoding="utf-8"?>
<p:tagLst xmlns:p="http://schemas.openxmlformats.org/presentationml/2006/main">
  <p:tag name="ID" val="547132"/>
  <p:tag name="MH" val="20170918221224"/>
  <p:tag name="MH_LIBRARY" val="CONTENTS"/>
  <p:tag name="MH_TYPE" val="OTHERS"/>
</p:tagLst>
</file>

<file path=ppt/tags/tag34.xml><?xml version="1.0" encoding="utf-8"?>
<p:tagLst xmlns:p="http://schemas.openxmlformats.org/presentationml/2006/main">
  <p:tag name="ID" val="547132"/>
  <p:tag name="MH" val="20170918221224"/>
  <p:tag name="MH_LIBRARY" val="CONTENTS"/>
  <p:tag name="MH_TYPE" val="OTHERS"/>
</p:tagLst>
</file>

<file path=ppt/tags/tag35.xml><?xml version="1.0" encoding="utf-8"?>
<p:tagLst xmlns:p="http://schemas.openxmlformats.org/presentationml/2006/main">
  <p:tag name="ID" val="547132"/>
  <p:tag name="MH" val="20170918221224"/>
  <p:tag name="MH_LIBRARY" val="CONTENTS"/>
  <p:tag name="MH_TYPE" val="OTHERS"/>
</p:tagLst>
</file>

<file path=ppt/tags/tag36.xml><?xml version="1.0" encoding="utf-8"?>
<p:tagLst xmlns:p="http://schemas.openxmlformats.org/presentationml/2006/main">
  <p:tag name="ID" val="547132"/>
  <p:tag name="MH" val="20170918221224"/>
  <p:tag name="MH_LIBRARY" val="CONTENTS"/>
  <p:tag name="MH_TYPE" val="OTHERS"/>
</p:tagLst>
</file>

<file path=ppt/tags/tag37.xml><?xml version="1.0" encoding="utf-8"?>
<p:tagLst xmlns:p="http://schemas.openxmlformats.org/presentationml/2006/main">
  <p:tag name="ID" val="547132"/>
  <p:tag name="MH" val="20170918221224"/>
  <p:tag name="MH_LIBRARY" val="CONTENTS"/>
  <p:tag name="MH_TYPE" val="OTHERS"/>
</p:tagLst>
</file>

<file path=ppt/tags/tag38.xml><?xml version="1.0" encoding="utf-8"?>
<p:tagLst xmlns:p="http://schemas.openxmlformats.org/presentationml/2006/main">
  <p:tag name="MH" val="20170918221047"/>
  <p:tag name="MH_LIBRARY" val="GRAPHIC"/>
  <p:tag name="MH_ORDER" val="Rectangle 6"/>
  <p:tag name="PA" val="v4.0.0"/>
</p:tagLst>
</file>

<file path=ppt/tags/tag39.xml><?xml version="1.0" encoding="utf-8"?>
<p:tagLst xmlns:p="http://schemas.openxmlformats.org/presentationml/2006/main">
  <p:tag name="MH" val="20170918221047"/>
  <p:tag name="MH_LIBRARY" val="GRAPHIC"/>
  <p:tag name="MH_ORDER" val="任意多边形 4"/>
  <p:tag name="PA" val="v4.0.0"/>
</p:tagLst>
</file>

<file path=ppt/tags/tag4.xml><?xml version="1.0" encoding="utf-8"?>
<p:tagLst xmlns:p="http://schemas.openxmlformats.org/presentationml/2006/main">
  <p:tag name="PA" val="v4.0.0"/>
</p:tagLst>
</file>

<file path=ppt/tags/tag40.xml><?xml version="1.0" encoding="utf-8"?>
<p:tagLst xmlns:p="http://schemas.openxmlformats.org/presentationml/2006/main">
  <p:tag name="MH" val="20170918221047"/>
  <p:tag name="MH_LIBRARY" val="GRAPHIC"/>
  <p:tag name="MH_ORDER" val="任意多边形 5"/>
  <p:tag name="PA" val="v4.0.0"/>
</p:tagLst>
</file>

<file path=ppt/tags/tag41.xml><?xml version="1.0" encoding="utf-8"?>
<p:tagLst xmlns:p="http://schemas.openxmlformats.org/presentationml/2006/main">
  <p:tag name="MH" val="20170918221047"/>
  <p:tag name="MH_LIBRARY" val="GRAPHIC"/>
  <p:tag name="MH_ORDER" val="Freeform 11"/>
  <p:tag name="PA" val="v4.0.0"/>
</p:tagLst>
</file>

<file path=ppt/tags/tag42.xml><?xml version="1.0" encoding="utf-8"?>
<p:tagLst xmlns:p="http://schemas.openxmlformats.org/presentationml/2006/main">
  <p:tag name="MH" val="20170918221047"/>
  <p:tag name="MH_LIBRARY" val="GRAPHIC"/>
  <p:tag name="MH_ORDER" val="Rectangle 12"/>
  <p:tag name="PA" val="v4.0.0"/>
</p:tagLst>
</file>

<file path=ppt/tags/tag43.xml><?xml version="1.0" encoding="utf-8"?>
<p:tagLst xmlns:p="http://schemas.openxmlformats.org/presentationml/2006/main">
  <p:tag name="MH" val="20170918221047"/>
  <p:tag name="MH_LIBRARY" val="GRAPHIC"/>
  <p:tag name="MH_ORDER" val="任意多边形 15"/>
  <p:tag name="PA" val="v4.0.0"/>
</p:tagLst>
</file>

<file path=ppt/tags/tag44.xml><?xml version="1.0" encoding="utf-8"?>
<p:tagLst xmlns:p="http://schemas.openxmlformats.org/presentationml/2006/main">
  <p:tag name="MH" val="20170918221047"/>
  <p:tag name="MH_LIBRARY" val="GRAPHIC"/>
  <p:tag name="MH_ORDER" val="Freeform 6"/>
  <p:tag name="PA" val="v4.0.0"/>
</p:tagLst>
</file>

<file path=ppt/tags/tag45.xml><?xml version="1.0" encoding="utf-8"?>
<p:tagLst xmlns:p="http://schemas.openxmlformats.org/presentationml/2006/main">
  <p:tag name="ID" val="547132"/>
  <p:tag name="MH" val="20170918221224"/>
  <p:tag name="MH_LIBRARY" val="CONTENTS"/>
  <p:tag name="MH_TYPE" val="OTHERS"/>
</p:tagLst>
</file>

<file path=ppt/tags/tag46.xml><?xml version="1.0" encoding="utf-8"?>
<p:tagLst xmlns:p="http://schemas.openxmlformats.org/presentationml/2006/main">
  <p:tag name="ID" val="547132"/>
  <p:tag name="MH" val="20170918221224"/>
  <p:tag name="MH_LIBRARY" val="CONTENTS"/>
  <p:tag name="MH_TYPE" val="OTHERS"/>
</p:tagLst>
</file>

<file path=ppt/tags/tag47.xml><?xml version="1.0" encoding="utf-8"?>
<p:tagLst xmlns:p="http://schemas.openxmlformats.org/presentationml/2006/main">
  <p:tag name="ID" val="547132"/>
  <p:tag name="MH" val="20170918221224"/>
  <p:tag name="MH_LIBRARY" val="CONTENTS"/>
  <p:tag name="MH_TYPE" val="OTHERS"/>
</p:tagLst>
</file>

<file path=ppt/tags/tag48.xml><?xml version="1.0" encoding="utf-8"?>
<p:tagLst xmlns:p="http://schemas.openxmlformats.org/presentationml/2006/main">
  <p:tag name="ID" val="547132"/>
  <p:tag name="MH" val="20170918221224"/>
  <p:tag name="MH_LIBRARY" val="CONTENTS"/>
  <p:tag name="MH_TYPE" val="OTHERS"/>
</p:tagLst>
</file>

<file path=ppt/tags/tag49.xml><?xml version="1.0" encoding="utf-8"?>
<p:tagLst xmlns:p="http://schemas.openxmlformats.org/presentationml/2006/main">
  <p:tag name="ID" val="547132"/>
  <p:tag name="MH" val="20170918221224"/>
  <p:tag name="MH_LIBRARY" val="CONTENTS"/>
  <p:tag name="MH_TYPE" val="OTHERS"/>
</p:tagLst>
</file>

<file path=ppt/tags/tag5.xml><?xml version="1.0" encoding="utf-8"?>
<p:tagLst xmlns:p="http://schemas.openxmlformats.org/presentationml/2006/main">
  <p:tag name="PA" val="v4.0.0"/>
</p:tagLst>
</file>

<file path=ppt/tags/tag50.xml><?xml version="1.0" encoding="utf-8"?>
<p:tagLst xmlns:p="http://schemas.openxmlformats.org/presentationml/2006/main">
  <p:tag name="ID" val="547132"/>
  <p:tag name="MH" val="20170918221224"/>
  <p:tag name="MH_LIBRARY" val="CONTENTS"/>
  <p:tag name="MH_TYPE" val="OTHERS"/>
</p:tagLst>
</file>

<file path=ppt/tags/tag51.xml><?xml version="1.0" encoding="utf-8"?>
<p:tagLst xmlns:p="http://schemas.openxmlformats.org/presentationml/2006/main">
  <p:tag name="ID" val="547132"/>
  <p:tag name="MH" val="20170918221224"/>
  <p:tag name="MH_LIBRARY" val="CONTENTS"/>
  <p:tag name="MH_TYPE" val="OTHERS"/>
</p:tagLst>
</file>

<file path=ppt/tags/tag52.xml><?xml version="1.0" encoding="utf-8"?>
<p:tagLst xmlns:p="http://schemas.openxmlformats.org/presentationml/2006/main">
  <p:tag name="ID" val="547132"/>
  <p:tag name="MH" val="20170918221224"/>
  <p:tag name="MH_LIBRARY" val="CONTENTS"/>
  <p:tag name="MH_TYPE" val="OTHERS"/>
</p:tagLst>
</file>

<file path=ppt/tags/tag53.xml><?xml version="1.0" encoding="utf-8"?>
<p:tagLst xmlns:p="http://schemas.openxmlformats.org/presentationml/2006/main">
  <p:tag name="ID" val="547132"/>
  <p:tag name="MH" val="20170918221224"/>
  <p:tag name="MH_LIBRARY" val="CONTENTS"/>
  <p:tag name="MH_TYPE" val="OTHERS"/>
</p:tagLst>
</file>

<file path=ppt/tags/tag54.xml><?xml version="1.0" encoding="utf-8"?>
<p:tagLst xmlns:p="http://schemas.openxmlformats.org/presentationml/2006/main">
  <p:tag name="ID" val="547132"/>
  <p:tag name="MH" val="20170918221224"/>
  <p:tag name="MH_LIBRARY" val="CONTENTS"/>
  <p:tag name="MH_TYPE" val="OTHERS"/>
</p:tagLst>
</file>

<file path=ppt/tags/tag55.xml><?xml version="1.0" encoding="utf-8"?>
<p:tagLst xmlns:p="http://schemas.openxmlformats.org/presentationml/2006/main">
  <p:tag name="ID" val="547132"/>
  <p:tag name="MH" val="20170918221224"/>
  <p:tag name="MH_LIBRARY" val="CONTENTS"/>
  <p:tag name="MH_TYPE" val="OTHERS"/>
</p:tagLst>
</file>

<file path=ppt/tags/tag56.xml><?xml version="1.0" encoding="utf-8"?>
<p:tagLst xmlns:p="http://schemas.openxmlformats.org/presentationml/2006/main">
  <p:tag name="ID" val="547132"/>
  <p:tag name="MH" val="20170918221224"/>
  <p:tag name="MH_LIBRARY" val="CONTENTS"/>
  <p:tag name="MH_TYPE" val="OTHERS"/>
</p:tagLst>
</file>

<file path=ppt/tags/tag57.xml><?xml version="1.0" encoding="utf-8"?>
<p:tagLst xmlns:p="http://schemas.openxmlformats.org/presentationml/2006/main">
  <p:tag name="ID" val="547132"/>
  <p:tag name="MH" val="20170918221224"/>
  <p:tag name="MH_LIBRARY" val="CONTENTS"/>
  <p:tag name="MH_TYPE" val="OTHERS"/>
</p:tagLst>
</file>

<file path=ppt/tags/tag58.xml><?xml version="1.0" encoding="utf-8"?>
<p:tagLst xmlns:p="http://schemas.openxmlformats.org/presentationml/2006/main">
  <p:tag name="ID" val="547132"/>
  <p:tag name="MH" val="20170918221224"/>
  <p:tag name="MH_LIBRARY" val="CONTENTS"/>
  <p:tag name="MH_TYPE" val="OTHERS"/>
</p:tagLst>
</file>

<file path=ppt/tags/tag59.xml><?xml version="1.0" encoding="utf-8"?>
<p:tagLst xmlns:p="http://schemas.openxmlformats.org/presentationml/2006/main">
  <p:tag name="ID" val="547132"/>
  <p:tag name="MH" val="20170918221224"/>
  <p:tag name="MH_LIBRARY" val="CONTENTS"/>
  <p:tag name="MH_TYPE" val="OTHERS"/>
</p:tagLst>
</file>

<file path=ppt/tags/tag6.xml><?xml version="1.0" encoding="utf-8"?>
<p:tagLst xmlns:p="http://schemas.openxmlformats.org/presentationml/2006/main">
  <p:tag name="PA" val="v4.0.0"/>
</p:tagLst>
</file>

<file path=ppt/tags/tag60.xml><?xml version="1.0" encoding="utf-8"?>
<p:tagLst xmlns:p="http://schemas.openxmlformats.org/presentationml/2006/main">
  <p:tag name="ID" val="547132"/>
  <p:tag name="MH" val="20170918221224"/>
  <p:tag name="MH_LIBRARY" val="CONTENTS"/>
  <p:tag name="MH_TYPE" val="OTHERS"/>
</p:tagLst>
</file>

<file path=ppt/tags/tag61.xml><?xml version="1.0" encoding="utf-8"?>
<p:tagLst xmlns:p="http://schemas.openxmlformats.org/presentationml/2006/main">
  <p:tag name="ID" val="547132"/>
  <p:tag name="MH" val="20170918221224"/>
  <p:tag name="MH_LIBRARY" val="CONTENTS"/>
  <p:tag name="MH_TYPE" val="OTHERS"/>
</p:tagLst>
</file>

<file path=ppt/tags/tag62.xml><?xml version="1.0" encoding="utf-8"?>
<p:tagLst xmlns:p="http://schemas.openxmlformats.org/presentationml/2006/main">
  <p:tag name="ID" val="547132"/>
  <p:tag name="MH" val="20170918221224"/>
  <p:tag name="MH_LIBRARY" val="CONTENTS"/>
  <p:tag name="MH_TYPE" val="OTHERS"/>
</p:tagLst>
</file>

<file path=ppt/tags/tag63.xml><?xml version="1.0" encoding="utf-8"?>
<p:tagLst xmlns:p="http://schemas.openxmlformats.org/presentationml/2006/main">
  <p:tag name="ID" val="547132"/>
  <p:tag name="MH" val="20170918221224"/>
  <p:tag name="MH_LIBRARY" val="CONTENTS"/>
  <p:tag name="MH_TYPE" val="OTHERS"/>
</p:tagLst>
</file>

<file path=ppt/tags/tag64.xml><?xml version="1.0" encoding="utf-8"?>
<p:tagLst xmlns:p="http://schemas.openxmlformats.org/presentationml/2006/main">
  <p:tag name="ID" val="547132"/>
  <p:tag name="MH" val="20170918221224"/>
  <p:tag name="MH_LIBRARY" val="CONTENTS"/>
  <p:tag name="MH_TYPE" val="OTHERS"/>
</p:tagLst>
</file>

<file path=ppt/tags/tag65.xml><?xml version="1.0" encoding="utf-8"?>
<p:tagLst xmlns:p="http://schemas.openxmlformats.org/presentationml/2006/main">
  <p:tag name="ID" val="547132"/>
  <p:tag name="MH" val="20170918221224"/>
  <p:tag name="MH_LIBRARY" val="CONTENTS"/>
  <p:tag name="MH_TYPE" val="OTHERS"/>
</p:tagLst>
</file>

<file path=ppt/tags/tag66.xml><?xml version="1.0" encoding="utf-8"?>
<p:tagLst xmlns:p="http://schemas.openxmlformats.org/presentationml/2006/main">
  <p:tag name="ID" val="547132"/>
  <p:tag name="MH" val="20170918221224"/>
  <p:tag name="MH_LIBRARY" val="CONTENTS"/>
  <p:tag name="MH_TYPE" val="OTHERS"/>
</p:tagLst>
</file>

<file path=ppt/tags/tag67.xml><?xml version="1.0" encoding="utf-8"?>
<p:tagLst xmlns:p="http://schemas.openxmlformats.org/presentationml/2006/main">
  <p:tag name="ID" val="547132"/>
  <p:tag name="MH" val="20170918221224"/>
  <p:tag name="MH_LIBRARY" val="CONTENTS"/>
  <p:tag name="MH_TYPE" val="OTHERS"/>
</p:tagLst>
</file>

<file path=ppt/tags/tag68.xml><?xml version="1.0" encoding="utf-8"?>
<p:tagLst xmlns:p="http://schemas.openxmlformats.org/presentationml/2006/main">
  <p:tag name="ID" val="547132"/>
  <p:tag name="MH" val="20170918221224"/>
  <p:tag name="MH_LIBRARY" val="CONTENTS"/>
  <p:tag name="MH_TYPE" val="OTHERS"/>
</p:tagLst>
</file>

<file path=ppt/tags/tag69.xml><?xml version="1.0" encoding="utf-8"?>
<p:tagLst xmlns:p="http://schemas.openxmlformats.org/presentationml/2006/main">
  <p:tag name="ID" val="547132"/>
  <p:tag name="MH" val="20170918221224"/>
  <p:tag name="MH_LIBRARY" val="CONTENTS"/>
  <p:tag name="MH_TYPE" val="OTHERS"/>
</p:tagLst>
</file>

<file path=ppt/tags/tag7.xml><?xml version="1.0" encoding="utf-8"?>
<p:tagLst xmlns:p="http://schemas.openxmlformats.org/presentationml/2006/main">
  <p:tag name="PA" val="v4.0.0"/>
</p:tagLst>
</file>

<file path=ppt/tags/tag70.xml><?xml version="1.0" encoding="utf-8"?>
<p:tagLst xmlns:p="http://schemas.openxmlformats.org/presentationml/2006/main">
  <p:tag name="ID" val="547132"/>
  <p:tag name="MH" val="20170918221224"/>
  <p:tag name="MH_LIBRARY" val="CONTENTS"/>
  <p:tag name="MH_TYPE" val="OTHERS"/>
</p:tagLst>
</file>

<file path=ppt/tags/tag71.xml><?xml version="1.0" encoding="utf-8"?>
<p:tagLst xmlns:p="http://schemas.openxmlformats.org/presentationml/2006/main">
  <p:tag name="ID" val="547132"/>
  <p:tag name="MH" val="20170918221224"/>
  <p:tag name="MH_LIBRARY" val="CONTENTS"/>
  <p:tag name="MH_TYPE" val="OTHERS"/>
</p:tagLst>
</file>

<file path=ppt/tags/tag72.xml><?xml version="1.0" encoding="utf-8"?>
<p:tagLst xmlns:p="http://schemas.openxmlformats.org/presentationml/2006/main">
  <p:tag name="ID" val="547132"/>
  <p:tag name="MH" val="20170918221224"/>
  <p:tag name="MH_LIBRARY" val="CONTENTS"/>
  <p:tag name="MH_TYPE" val="OTHERS"/>
</p:tagLst>
</file>

<file path=ppt/tags/tag73.xml><?xml version="1.0" encoding="utf-8"?>
<p:tagLst xmlns:p="http://schemas.openxmlformats.org/presentationml/2006/main">
  <p:tag name="ID" val="547132"/>
  <p:tag name="MH" val="20170918221224"/>
  <p:tag name="MH_LIBRARY" val="CONTENTS"/>
  <p:tag name="MH_TYPE" val="OTHERS"/>
</p:tagLst>
</file>

<file path=ppt/tags/tag74.xml><?xml version="1.0" encoding="utf-8"?>
<p:tagLst xmlns:p="http://schemas.openxmlformats.org/presentationml/2006/main">
  <p:tag name="ID" val="547132"/>
  <p:tag name="MH" val="20170918221224"/>
  <p:tag name="MH_LIBRARY" val="CONTENTS"/>
  <p:tag name="MH_TYPE" val="OTHERS"/>
</p:tagLst>
</file>

<file path=ppt/tags/tag75.xml><?xml version="1.0" encoding="utf-8"?>
<p:tagLst xmlns:p="http://schemas.openxmlformats.org/presentationml/2006/main">
  <p:tag name="PA" val="v4.0.0"/>
</p:tagLst>
</file>

<file path=ppt/tags/tag76.xml><?xml version="1.0" encoding="utf-8"?>
<p:tagLst xmlns:p="http://schemas.openxmlformats.org/presentationml/2006/main">
  <p:tag name="PA" val="v4.0.0"/>
</p:tagLst>
</file>

<file path=ppt/tags/tag77.xml><?xml version="1.0" encoding="utf-8"?>
<p:tagLst xmlns:p="http://schemas.openxmlformats.org/presentationml/2006/main">
  <p:tag name="PA" val="v4.0.0"/>
</p:tagLst>
</file>

<file path=ppt/tags/tag78.xml><?xml version="1.0" encoding="utf-8"?>
<p:tagLst xmlns:p="http://schemas.openxmlformats.org/presentationml/2006/main">
  <p:tag name="PA" val="v4.0.0"/>
</p:tagLst>
</file>

<file path=ppt/tags/tag7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MH_CONTENTSID" val="262"/>
  <p:tag name="MH_SECTIONID" val="263,264,"/>
</p:tagLst>
</file>

<file path=ppt/tags/tag8.xml><?xml version="1.0" encoding="utf-8"?>
<p:tagLst xmlns:p="http://schemas.openxmlformats.org/presentationml/2006/main">
  <p:tag name="ID" val="547132"/>
  <p:tag name="MH" val="20170918221224"/>
  <p:tag name="MH_LIBRARY" val="CONTENTS"/>
  <p:tag name="MH_TYPE" val="OTHERS"/>
  <p:tag name="PA" val="v4.0.0"/>
</p:tagLst>
</file>

<file path=ppt/tags/tag9.xml><?xml version="1.0" encoding="utf-8"?>
<p:tagLst xmlns:p="http://schemas.openxmlformats.org/presentationml/2006/main">
  <p:tag name="ID" val="547132"/>
  <p:tag name="MH" val="20170918221224"/>
  <p:tag name="MH_LIBRARY" val="CONTENTS"/>
  <p:tag name="MH_TYPE" val="OTHERS"/>
  <p:tag name="PA" val="v4.0.0"/>
</p:tagLst>
</file>

<file path=ppt/theme/theme1.xml><?xml version="1.0" encoding="utf-8"?>
<a:theme xmlns:r="http://schemas.openxmlformats.org/officeDocument/2006/relationships" xmlns:a="http://schemas.openxmlformats.org/drawingml/2006/main" name="">
  <a:themeElements>
    <a:clrScheme name="自定义 34">
      <a:dk1>
        <a:srgbClr val="C00000"/>
      </a:dk1>
      <a:lt1>
        <a:srgbClr val="FFFFFF"/>
      </a:lt1>
      <a:dk2>
        <a:srgbClr val="C00000"/>
      </a:dk2>
      <a:lt2>
        <a:srgbClr val="C00000"/>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FF4040"/>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224</Paragraphs>
  <Slides>28</Slides>
  <Notes>28</Notes>
  <TotalTime>197</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28</vt:i4>
      </vt:variant>
    </vt:vector>
  </HeadingPairs>
  <TitlesOfParts>
    <vt:vector baseType="lpstr" size="40">
      <vt:lpstr>Arial</vt:lpstr>
      <vt:lpstr>等线 Light</vt:lpstr>
      <vt:lpstr>等线</vt:lpstr>
      <vt:lpstr>Calibri Light</vt:lpstr>
      <vt:lpstr>Calibri</vt:lpstr>
      <vt:lpstr>方正正大黑简体</vt:lpstr>
      <vt:lpstr>微软雅黑</vt:lpstr>
      <vt:lpstr>华文彩云</vt:lpstr>
      <vt:lpstr>方正姚体</vt:lpstr>
      <vt:lpstr>宋体</vt:lpstr>
      <vt:lpstr>Impact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2017-09-18T11:46:50Z</dcterms:created>
  <cp:lastModifiedBy>优品PPT</cp:lastModifiedBy>
  <dcterms:modified xsi:type="dcterms:W3CDTF">2021-08-22T05:48:00Z</dcterms:modified>
  <cp:revision>22</cp:revision>
  <dc:title>PowerPoint 演示文稿</dc:title>
</cp:coreProperties>
</file>