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58" r:id="rId2"/>
  </p:sldMasterIdLst>
  <p:notesMasterIdLst>
    <p:notesMasterId r:id="rId3"/>
  </p:notesMasterIdLst>
  <p:sldIdLst>
    <p:sldId id="439" r:id="rId4"/>
    <p:sldId id="444" r:id="rId5"/>
    <p:sldId id="445" r:id="rId6"/>
    <p:sldId id="443" r:id="rId7"/>
    <p:sldId id="477" r:id="rId8"/>
    <p:sldId id="478" r:id="rId9"/>
    <p:sldId id="618" r:id="rId10"/>
    <p:sldId id="643" r:id="rId11"/>
    <p:sldId id="642" r:id="rId12"/>
    <p:sldId id="644" r:id="rId13"/>
    <p:sldId id="646" r:id="rId14"/>
    <p:sldId id="647" r:id="rId15"/>
    <p:sldId id="645" r:id="rId16"/>
    <p:sldId id="648" r:id="rId17"/>
    <p:sldId id="620" r:id="rId18"/>
    <p:sldId id="649" r:id="rId19"/>
    <p:sldId id="621" r:id="rId20"/>
    <p:sldId id="650" r:id="rId21"/>
    <p:sldId id="651" r:id="rId22"/>
    <p:sldId id="480" r:id="rId23"/>
    <p:sldId id="622" r:id="rId24"/>
    <p:sldId id="652" r:id="rId25"/>
    <p:sldId id="654" r:id="rId26"/>
    <p:sldId id="653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519" r:id="rId37"/>
  </p:sldIdLst>
  <p:sldSz cx="12190413" cy="6859588"/>
  <p:notesSz cx="6858000" cy="9144000"/>
  <p:custDataLst>
    <p:tags r:id="rId38"/>
  </p:custDataLst>
  <p:defaultTextStyle>
    <a:defPPr>
      <a:defRPr lang="zh-CN"/>
    </a:defPPr>
    <a:lvl1pPr marL="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2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0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37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1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39" algn="l" defTabSz="12189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  <p15:guide id="4" pos="5738" userDrawn="1">
          <p15:clr>
            <a:srgbClr val="A4A3A4"/>
          </p15:clr>
        </p15:guide>
        <p15:guide id="5" orient="horz" pos="2799" userDrawn="1">
          <p15:clr>
            <a:srgbClr val="A4A3A4"/>
          </p15:clr>
        </p15:guide>
        <p15:guide id="6" pos="5759" userDrawn="1">
          <p15:clr>
            <a:srgbClr val="A4A3A4"/>
          </p15:clr>
        </p15:guide>
        <p15:guide id="7" pos="3969">
          <p15:clr>
            <a:srgbClr val="A4A3A4"/>
          </p15:clr>
        </p15:guide>
        <p15:guide id="8" pos="3107">
          <p15:clr>
            <a:srgbClr val="A4A3A4"/>
          </p15:clr>
        </p15:guide>
        <p15:guide id="9" orient="horz" pos="2663">
          <p15:clr>
            <a:srgbClr val="A4A3A4"/>
          </p15:clr>
        </p15:guide>
        <p15:guide id="10" pos="3288">
          <p15:clr>
            <a:srgbClr val="A4A3A4"/>
          </p15:clr>
        </p15:guide>
        <p15:guide id="11" orient="horz" pos="3239">
          <p15:clr>
            <a:srgbClr val="A4A3A4"/>
          </p15:clr>
        </p15:guide>
        <p15:guide id="12" orient="horz" pos="2947">
          <p15:clr>
            <a:srgbClr val="A4A3A4"/>
          </p15:clr>
        </p15:guide>
        <p15:guide id="13" orient="horz" pos="3491">
          <p15:clr>
            <a:srgbClr val="A4A3A4"/>
          </p15:clr>
        </p15:guide>
        <p15:guide id="14" orient="horz" pos="3733">
          <p15:clr>
            <a:srgbClr val="A4A3A4"/>
          </p15:clr>
        </p15:guide>
        <p15:guide id="15" orient="horz" pos="3551">
          <p15:clr>
            <a:srgbClr val="A4A3A4"/>
          </p15:clr>
        </p15:guide>
        <p15:guide id="16" orient="horz" pos="4320">
          <p15:clr>
            <a:srgbClr val="A4A3A4"/>
          </p15:clr>
        </p15:guide>
        <p15:guide id="17" pos="3840">
          <p15:clr>
            <a:srgbClr val="A4A3A4"/>
          </p15:clr>
        </p15:guide>
        <p15:guide id="18" pos="4081">
          <p15:clr>
            <a:srgbClr val="A4A3A4"/>
          </p15:clr>
        </p15:guide>
        <p15:guide id="19" pos="3053">
          <p15:clr>
            <a:srgbClr val="A4A3A4"/>
          </p15:clr>
        </p15:guide>
        <p15:guide id="20" pos="4142">
          <p15:clr>
            <a:srgbClr val="A4A3A4"/>
          </p15:clr>
        </p15:guide>
        <p15:guide id="21" pos="6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77" autoAdjust="0"/>
  </p:normalViewPr>
  <p:slideViewPr>
    <p:cSldViewPr>
      <p:cViewPr varScale="1">
        <p:scale>
          <a:sx n="88" d="100"/>
          <a:sy n="88" d="100"/>
        </p:scale>
        <p:origin x="204" y="66"/>
      </p:cViewPr>
      <p:guideLst>
        <p:guide orient="horz" pos="1620"/>
        <p:guide pos="2880"/>
        <p:guide orient="horz" pos="2618"/>
        <p:guide pos="5738"/>
        <p:guide orient="horz" pos="2799"/>
        <p:guide pos="5759"/>
        <p:guide pos="3969"/>
        <p:guide pos="3107"/>
        <p:guide orient="horz" pos="2663"/>
        <p:guide pos="3288"/>
        <p:guide orient="horz" pos="3239"/>
        <p:guide orient="horz" pos="2947"/>
        <p:guide orient="horz" pos="3491"/>
        <p:guide orient="horz" pos="3733"/>
        <p:guide orient="horz" pos="3551"/>
        <p:guide orient="horz" pos="4320"/>
        <p:guide pos="3840"/>
        <p:guide pos="4081"/>
        <p:guide pos="3053"/>
        <p:guide pos="4142"/>
        <p:guide pos="6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tags/tag1.xml" Type="http://schemas.openxmlformats.org/officeDocument/2006/relationships/tags"/><Relationship Id="rId39" Target="presProps.xml" Type="http://schemas.openxmlformats.org/officeDocument/2006/relationships/presProps"/><Relationship Id="rId4" Target="slides/slide1.xml" Type="http://schemas.openxmlformats.org/officeDocument/2006/relationships/slide"/><Relationship Id="rId40" Target="viewProps.xml" Type="http://schemas.openxmlformats.org/officeDocument/2006/relationships/viewProps"/><Relationship Id="rId41" Target="theme/theme1.xml" Type="http://schemas.openxmlformats.org/officeDocument/2006/relationships/theme"/><Relationship Id="rId42" Target="tableStyles.xml" Type="http://schemas.openxmlformats.org/officeDocument/2006/relationships/tableStyles"/><Relationship Id="rId44" Target="revisionInfo.xml" Type="http://schemas.microsoft.com/office/2015/10/relationships/revisionInfo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5EEFF-2679-467A-B247-40FD39B65F2F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C75BC-847C-4F83-9AE3-DC3F6F592E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3410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6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02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7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37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6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1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39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668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782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681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138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2339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54685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9235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183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373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5058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578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9001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088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4559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805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7297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6353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95944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18558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9864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2750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188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7063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2628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0719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761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9960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3766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833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706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706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181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184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9539773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gif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551421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614575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40668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306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50537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630710" y="693490"/>
            <a:ext cx="5472608" cy="575867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zh-CN" altLang="en-US">
                <a:solidFill>
                  <a:srgbClr val="C00000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  增强四个意识，维护党中央权威</a:t>
            </a:r>
          </a:p>
        </p:txBody>
      </p:sp>
      <p:sp>
        <p:nvSpPr>
          <p:cNvPr id="33" name="文本框 32"/>
          <p:cNvSpPr txBox="1"/>
          <p:nvPr userDrawn="1"/>
        </p:nvSpPr>
        <p:spPr>
          <a:xfrm>
            <a:off x="35110" y="7205543"/>
            <a:ext cx="1368401" cy="1108253"/>
          </a:xfrm>
          <a:prstGeom prst="rect">
            <a:avLst/>
          </a:prstGeom>
          <a:noFill/>
        </p:spPr>
        <p:txBody>
          <a:bodyPr wrap="square" lIns="121881" tIns="60940" rIns="121881" bIns="60940" rtlCol="0">
            <a:spAutoFit/>
          </a:bodyPr>
          <a:lstStyle/>
          <a:p>
            <a:r>
              <a:rPr lang="zh-CN" altLang="en-US" sz="3200"/>
              <a:t>延时符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357927" y="117427"/>
            <a:ext cx="4832486" cy="114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97482" y="1251853"/>
            <a:ext cx="12287895" cy="16301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6520" y="162703"/>
            <a:ext cx="1568205" cy="1029135"/>
          </a:xfrm>
          <a:prstGeom prst="rect">
            <a:avLst/>
          </a:prstGeom>
        </p:spPr>
      </p:pic>
    </p:spTree>
    <p:extLst>
      <p:ext uri="{BB962C8B-B14F-4D97-AF65-F5344CB8AC3E}">
        <p14:creationId val="1813035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224771" cy="6859588"/>
          </a:xfrm>
          <a:prstGeom prst="rect">
            <a:avLst/>
          </a:prstGeom>
          <a:solidFill>
            <a:srgbClr val="FDE6D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30" rIns="121861" bIns="60930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5785720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049433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53952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716856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06124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365832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416864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  <a:prstGeom prst="rect">
            <a:avLst/>
          </a:prstGeom>
        </p:spPr>
        <p:txBody>
          <a:bodyPr vert="horz" lIns="121881" tIns="60940" rIns="121881" bIns="6094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600573"/>
            <a:ext cx="10971372" cy="4527011"/>
          </a:xfrm>
          <a:prstGeom prst="rect">
            <a:avLst/>
          </a:prstGeom>
        </p:spPr>
        <p:txBody>
          <a:bodyPr vert="horz" lIns="121881" tIns="60940" rIns="121881" bIns="6094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2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4" y="6357824"/>
            <a:ext cx="2844430" cy="365210"/>
          </a:xfrm>
          <a:prstGeom prst="rect">
            <a:avLst/>
          </a:prstGeom>
        </p:spPr>
        <p:txBody>
          <a:bodyPr vert="horz" lIns="121881" tIns="60940" rIns="121881" bIns="6094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3" r:id="rId3"/>
  </p:sldLayoutIdLst>
  <p:transition/>
  <p:timing/>
  <p:txStyles>
    <p:titleStyle>
      <a:lvl1pPr algn="ctr" defTabSz="121893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2" indent="-457102" algn="l" defTabSz="12189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5" indent="-380917" algn="l" defTabSz="121893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70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36" indent="-304732" algn="l" defTabSz="12189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02" indent="-304732" algn="l" defTabSz="121893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71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38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6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3" indent="-304732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7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2018/7/4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1205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3.gi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7.pn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7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3.jpeg" Type="http://schemas.openxmlformats.org/officeDocument/2006/relationships/image"/><Relationship Id="rId7" Target="../media/image3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9.png" Type="http://schemas.openxmlformats.org/officeDocument/2006/relationships/image"/><Relationship Id="rId2" Target="../notesSlides/notesSlide14.xml" Type="http://schemas.openxmlformats.org/officeDocument/2006/relationships/notesSlide"/><Relationship Id="rId3" Target="../media/image14.png" Type="http://schemas.openxmlformats.org/officeDocument/2006/relationships/image"/><Relationship Id="rId4" Target="../media/image4.png" Type="http://schemas.openxmlformats.org/officeDocument/2006/relationships/image"/><Relationship Id="rId5" Target="../media/image3.gif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7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9.png" Type="http://schemas.openxmlformats.org/officeDocument/2006/relationships/image"/><Relationship Id="rId2" Target="../notesSlides/notesSlide18.xml" Type="http://schemas.openxmlformats.org/officeDocument/2006/relationships/notesSlide"/><Relationship Id="rId3" Target="../media/image14.png" Type="http://schemas.openxmlformats.org/officeDocument/2006/relationships/image"/><Relationship Id="rId4" Target="../media/image4.png" Type="http://schemas.openxmlformats.org/officeDocument/2006/relationships/image"/><Relationship Id="rId5" Target="../media/image3.gif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3.gif" Type="http://schemas.openxmlformats.org/officeDocument/2006/relationships/image"/><Relationship Id="rId6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36.png" Type="http://schemas.openxmlformats.org/officeDocument/2006/relationships/image"/><Relationship Id="rId6" Target="../media/image3.gi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4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.gif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4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.gif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Relationship Id="rId7" Target="../media/image1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3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27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7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27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3.gi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9.pn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4.png" Type="http://schemas.openxmlformats.org/officeDocument/2006/relationships/image"/><Relationship Id="rId4" Target="../media/image4.png" Type="http://schemas.openxmlformats.org/officeDocument/2006/relationships/image"/><Relationship Id="rId5" Target="../media/image3.gif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1.pn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Relationship Id="rId7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3.gif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3.gif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400023"/>
            <a:ext cx="12287894" cy="440725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111178" y="1053530"/>
            <a:ext cx="1595758" cy="1064873"/>
            <a:chOff x="6935916" y="343637"/>
            <a:chExt cx="1713877" cy="1135367"/>
          </a:xfrm>
        </p:grpSpPr>
        <p:pic>
          <p:nvPicPr>
            <p:cNvPr descr="C:\Users\Administrator\Desktop\线稿长城11.png" id="32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4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947440" y="458364"/>
            <a:ext cx="2299894" cy="14005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本框 8"/>
          <p:cNvSpPr txBox="1"/>
          <p:nvPr/>
        </p:nvSpPr>
        <p:spPr>
          <a:xfrm>
            <a:off x="5015086" y="2112727"/>
            <a:ext cx="4464496" cy="1219170"/>
          </a:xfrm>
          <a:prstGeom prst="rect">
            <a:avLst/>
          </a:prstGeom>
          <a:noFill/>
        </p:spPr>
        <p:txBody>
          <a:bodyPr bIns="60945" lIns="121891" rIns="121891" rtlCol="0" tIns="60945" wrap="square">
            <a:spAutoFit/>
          </a:bodyPr>
          <a:lstStyle/>
          <a:p>
            <a:pPr algn="ctr"/>
            <a:r>
              <a:rPr altLang="en-US" b="1" lang="zh-CN" sz="7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工作汇报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3070870" y="2226186"/>
            <a:ext cx="2304256" cy="1097250"/>
          </a:xfrm>
          <a:prstGeom prst="rect">
            <a:avLst/>
          </a:prstGeom>
          <a:noFill/>
        </p:spPr>
        <p:txBody>
          <a:bodyPr bIns="60945" lIns="121891" rIns="121891" rtlCol="0" tIns="60945" wrap="square">
            <a:spAutoFit/>
          </a:bodyPr>
          <a:lstStyle/>
          <a:p>
            <a:pPr algn="ctr"/>
            <a:r>
              <a:rPr altLang="zh-CN" b="1" lang="en-US" smtClean="0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2018基层</a:t>
            </a:r>
          </a:p>
          <a:p>
            <a:pPr algn="ctr"/>
            <a:r>
              <a:rPr altLang="zh-CN" b="1" lang="en-US" smtClean="0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党委党支部</a:t>
            </a:r>
          </a:p>
        </p:txBody>
      </p:sp>
      <p:sp>
        <p:nvSpPr>
          <p:cNvPr id="11" name="文本框 8"/>
          <p:cNvSpPr txBox="1"/>
          <p:nvPr/>
        </p:nvSpPr>
        <p:spPr>
          <a:xfrm>
            <a:off x="1435321" y="3502993"/>
            <a:ext cx="9319540" cy="426690"/>
          </a:xfrm>
          <a:prstGeom prst="rect">
            <a:avLst/>
          </a:prstGeom>
          <a:noFill/>
        </p:spPr>
        <p:txBody>
          <a:bodyPr bIns="60945" lIns="121891" rIns="121891" rtlCol="0" tIns="60945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在此输入您的党组织名称</a:t>
            </a:r>
          </a:p>
        </p:txBody>
      </p:sp>
    </p:spTree>
    <p:extLst>
      <p:ext uri="{BB962C8B-B14F-4D97-AF65-F5344CB8AC3E}">
        <p14:creationId val="2095659810"/>
      </p:ext>
    </p:extLst>
  </p:cSld>
  <p:clrMapOvr>
    <a:masterClrMapping/>
  </p:clrMapOvr>
  <mc:AlternateContent>
    <mc:Choice Requires="p14">
      <p:transition p14:dur="250">
        <p14:ripple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23" presetSubtype="32">
                                  <p:stCondLst>
                                    <p:cond delay="67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0" sz="quarter" type="body"/>
          </p:nvPr>
        </p:nvSpPr>
        <p:spPr>
          <a:xfrm>
            <a:off x="1702718" y="680445"/>
            <a:ext cx="5767222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8556" y="4683889"/>
            <a:ext cx="6391669" cy="2143433"/>
          </a:xfrm>
          <a:prstGeom prst="rect">
            <a:avLst/>
          </a:prstGeom>
        </p:spPr>
      </p:pic>
      <p:sp>
        <p:nvSpPr>
          <p:cNvPr id="24" name="矩形: 圆角 1"/>
          <p:cNvSpPr/>
          <p:nvPr/>
        </p:nvSpPr>
        <p:spPr>
          <a:xfrm>
            <a:off x="1342678" y="2480054"/>
            <a:ext cx="4053830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1565284" y="2567176"/>
            <a:ext cx="357020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基层党组织建设不断完善</a:t>
            </a:r>
          </a:p>
        </p:txBody>
      </p:sp>
      <p:sp>
        <p:nvSpPr>
          <p:cNvPr id="16" name="矩形 15"/>
          <p:cNvSpPr/>
          <p:nvPr/>
        </p:nvSpPr>
        <p:spPr>
          <a:xfrm>
            <a:off x="683476" y="3539870"/>
            <a:ext cx="5339722" cy="1138428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截止2016年底，公司在某某本部和3个支公司基础上共建立了1个职合党支部、1个支党支部、基层党组织建设比较完善。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27254" y="2421682"/>
            <a:ext cx="4772025" cy="2638425"/>
          </a:xfrm>
          <a:prstGeom prst="rect">
            <a:avLst/>
          </a:prstGeom>
        </p:spPr>
      </p:pic>
    </p:spTree>
    <p:extLst>
      <p:ext uri="{BB962C8B-B14F-4D97-AF65-F5344CB8AC3E}">
        <p14:creationId val="3443158333"/>
      </p:ext>
    </p:extLst>
  </p:cSld>
  <p:clrMapOvr>
    <a:masterClrMapping/>
  </p:clrMapOvr>
  <mc:AlternateContent>
    <mc:Choice Requires="p14">
      <p:transition p14:dur="1200" spd="slow">
        <p:dissolve/>
      </p:transition>
    </mc:Choice>
    <mc:Fallback>
      <p:transition spd="slow">
        <p:dissolv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descr="C:\Users\Administrator\Desktop\线稿长城11.png" id="35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6037" y="3232718"/>
            <a:ext cx="2536901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不断吸收优秀力量</a:t>
            </a:r>
          </a:p>
        </p:txBody>
      </p:sp>
      <p:sp>
        <p:nvSpPr>
          <p:cNvPr id="24" name="矩形: 圆角 1"/>
          <p:cNvSpPr/>
          <p:nvPr/>
        </p:nvSpPr>
        <p:spPr>
          <a:xfrm>
            <a:off x="3718942" y="1958227"/>
            <a:ext cx="4898361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3941549" y="2045349"/>
            <a:ext cx="450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8045" y="3732342"/>
            <a:ext cx="419306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       通过不断吸收优秀员工加入党组织，公司党员队伍得到了不断充实，现共有党员26名，入党积极分子6名，其中，党员领导干部15人，占比为85%。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63678" y="3086532"/>
            <a:ext cx="6114010" cy="3240360"/>
          </a:xfrm>
          <a:prstGeom prst="rect">
            <a:avLst/>
          </a:prstGeom>
        </p:spPr>
      </p:pic>
    </p:spTree>
    <p:extLst>
      <p:ext uri="{BB962C8B-B14F-4D97-AF65-F5344CB8AC3E}">
        <p14:creationId val="2680112744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4"/>
      <p:bldP grpId="0" spid="25"/>
      <p:bldP grpId="0" spid="2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37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8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7" y="3291872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在公司聘任重要岗位人员时，优先考虑党员，同时要求他们在各自的工作岗位上尽职尽责，体现党员的政治本色和先进性；</a:t>
            </a:r>
          </a:p>
        </p:txBody>
      </p:sp>
      <p:sp>
        <p:nvSpPr>
          <p:cNvPr id="26" name="矩形 25"/>
          <p:cNvSpPr/>
          <p:nvPr/>
        </p:nvSpPr>
        <p:spPr>
          <a:xfrm>
            <a:off x="2278782" y="2647915"/>
            <a:ext cx="7430592" cy="345948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公司在日常工作中注重对党员的培养，对党员干部高标准、严要求，率先垂范</a:t>
            </a:r>
          </a:p>
        </p:txBody>
      </p:sp>
      <p:sp>
        <p:nvSpPr>
          <p:cNvPr id="15" name="矩形 14"/>
          <p:cNvSpPr/>
          <p:nvPr/>
        </p:nvSpPr>
        <p:spPr>
          <a:xfrm>
            <a:off x="2350790" y="423551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6" name="矩形 15"/>
          <p:cNvSpPr/>
          <p:nvPr/>
        </p:nvSpPr>
        <p:spPr>
          <a:xfrm>
            <a:off x="3070870" y="4241611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对所有内勤岗位实现末位淘汰制度；</a:t>
            </a:r>
          </a:p>
        </p:txBody>
      </p:sp>
      <p:sp>
        <p:nvSpPr>
          <p:cNvPr id="17" name="矩形 16"/>
          <p:cNvSpPr/>
          <p:nvPr/>
        </p:nvSpPr>
        <p:spPr>
          <a:xfrm>
            <a:off x="2350790" y="5170399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3070870" y="5176493"/>
            <a:ext cx="3393953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对外勤岗位设定劳动合同签订的业绩标准；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3718942" y="1836928"/>
            <a:ext cx="4898361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3941549" y="1924050"/>
            <a:ext cx="450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抓组织建设，凝聚党员领导干部战斗力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6815286" y="342985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6815286" y="437558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30" name="箭头: V 形 14"/>
          <p:cNvSpPr/>
          <p:nvPr/>
        </p:nvSpPr>
        <p:spPr>
          <a:xfrm>
            <a:off x="6815286" y="5287126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366891" y="3297076"/>
            <a:ext cx="3393953" cy="256029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因此，某某某全体党员都能恪尽职守，积</a:t>
            </a:r>
          </a:p>
          <a:p>
            <a:pPr algn="just"/>
            <a:endParaRPr altLang="en-US" lang="zh-CN" sz="14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极进取，某某某共有2名党员荣获省分公</a:t>
            </a:r>
          </a:p>
          <a:p>
            <a:pPr algn="just"/>
            <a:endParaRPr altLang="en-US" lang="zh-CN" sz="14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司2015-2016年优秀共产党员、优秀党</a:t>
            </a:r>
          </a:p>
          <a:p>
            <a:pPr algn="just"/>
            <a:endParaRPr altLang="en-US" lang="zh-CN" sz="14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务工作者称号，在公司树立了良好的党员</a:t>
            </a:r>
          </a:p>
          <a:p>
            <a:pPr algn="just"/>
            <a:endParaRPr altLang="en-US" lang="zh-CN" sz="14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模范形象。</a:t>
            </a:r>
          </a:p>
        </p:txBody>
      </p:sp>
    </p:spTree>
    <p:extLst>
      <p:ext uri="{BB962C8B-B14F-4D97-AF65-F5344CB8AC3E}">
        <p14:creationId val="142102693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6"/>
      <p:bldP grpId="0" spid="15"/>
      <p:bldP grpId="0" spid="16"/>
      <p:bldP grpId="0" spid="17"/>
      <p:bldP grpId="0" spid="18"/>
      <p:bldP grpId="0" spid="22"/>
      <p:bldP grpId="0" spid="23"/>
      <p:bldP grpId="0" spid="24"/>
      <p:bldP grpId="0" spid="25"/>
      <p:bldP grpId="0" spid="30"/>
      <p:bldP grpId="0" spid="3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10131597" y="1495724"/>
            <a:ext cx="1316653" cy="955957"/>
            <a:chOff x="6935916" y="343637"/>
            <a:chExt cx="1713877" cy="1135367"/>
          </a:xfrm>
        </p:grpSpPr>
        <p:pic>
          <p:nvPicPr>
            <p:cNvPr descr="C:\Users\Administrator\Desktop\线稿长城11.png" id="35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345652" y="5720243"/>
            <a:ext cx="3535776" cy="13415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24" name="矩形: 圆角 1"/>
          <p:cNvSpPr/>
          <p:nvPr/>
        </p:nvSpPr>
        <p:spPr>
          <a:xfrm>
            <a:off x="3197738" y="1851457"/>
            <a:ext cx="4898361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3374501" y="1930554"/>
            <a:ext cx="450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抓组织建设，凝聚党员领导干部战斗力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12825" y="2871660"/>
            <a:ext cx="3621414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某某县公司率先在几家四级机构中成立了独立党支部，积极开展各项党建工作，公司的各项经营成绩均比较突出，战斗堡垒作用突显，2016年7月某某县支公司党支部被总公司党委授予“先进基层党组织”荣誉称号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98327" y="2874045"/>
            <a:ext cx="3560453" cy="23760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6654" y="2781722"/>
            <a:ext cx="1487650" cy="1622693"/>
          </a:xfrm>
          <a:prstGeom prst="rect">
            <a:avLst/>
          </a:prstGeom>
        </p:spPr>
      </p:pic>
      <p:sp>
        <p:nvSpPr>
          <p:cNvPr id="31" name="矩形: 圆角 1"/>
          <p:cNvSpPr/>
          <p:nvPr/>
        </p:nvSpPr>
        <p:spPr>
          <a:xfrm>
            <a:off x="1054646" y="4623319"/>
            <a:ext cx="1658001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1277253" y="4710441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组织荣誉</a:t>
            </a:r>
          </a:p>
        </p:txBody>
      </p:sp>
    </p:spTree>
    <p:extLst>
      <p:ext uri="{BB962C8B-B14F-4D97-AF65-F5344CB8AC3E}">
        <p14:creationId val="259931843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31"/>
      <p:bldP grpId="0" spid="37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60930" lIns="121861" rIns="121861" rtlCol="0" tIns="60930"/>
            <a:lstStyle/>
            <a:p>
              <a:pPr algn="ctr"/>
              <a:endParaRPr altLang="en-US" lang="zh-CN"/>
            </a:p>
          </p:txBody>
        </p:sp>
        <p:pic>
          <p:nvPicPr>
            <p:cNvPr id="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flipV="1" rot="10800000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anchor="ctr" bIns="81221" lIns="162441" rIns="162441" rtlCol="0" tIns="81221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3200">
                <a:solidFill>
                  <a:schemeClr val="accent1"/>
                </a:solidFill>
                <a:cs typeface="+mn-ea"/>
                <a:sym typeface="+mn-lt"/>
              </a:rPr>
              <a:t>存在的问题及原因分析</a:t>
            </a:r>
          </a:p>
        </p:txBody>
      </p:sp>
      <p:pic>
        <p:nvPicPr>
          <p:cNvPr id="133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/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lang="en-US" sz="6400">
                <a:solidFill>
                  <a:schemeClr val="bg1"/>
                </a:solidFill>
                <a:latin charset="0" pitchFamily="34" typeface="Impact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descr="C:\Users\Administrator\Desktop\线稿长城11.png" id="136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137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descr="C:\Users\Administrator\Desktop\党政机关\素材\长城\矢量长城\132.png" id="122" name="Picture 7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17477" y="619703"/>
                  <a:ext cx="2485590" cy="233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tlCol="0" wrap="non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zh-CN" b="1" lang="en-US" sz="120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29108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b="1" lang="zh-CN" sz="190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</a:p>
              </p:txBody>
            </p:sp>
          </p:grpSp>
          <p:pic>
            <p:nvPicPr>
              <p:cNvPr id="123" name="Picture 3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1490"/>
            </a:xfrm>
            <a:prstGeom prst="rect">
              <a:avLst/>
            </a:prstGeom>
            <a:noFill/>
          </p:spPr>
          <p:txBody>
            <a:bodyPr bIns="60945" lIns="121891" rIns="121891" rtlCol="0" tIns="60945" wrap="square">
              <a:spAutoFit/>
            </a:bodyPr>
            <a:lstStyle/>
            <a:p>
              <a:pPr algn="ctr"/>
              <a:r>
                <a:rPr altLang="en-US" lang="zh-CN" sz="4000">
                  <a:solidFill>
                    <a:srgbClr val="FDE9D5"/>
                  </a:solidFill>
                  <a:latin charset="-122" pitchFamily="34" typeface="华康俪金黑W8(P)"/>
                  <a:ea charset="-122" pitchFamily="34" typeface="华康俪金黑W8(P)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descr="C:\Users\Administrator\Desktop\党政机关\素材\长城\矢量长城\线稿长城2.png" id="24" name="Picture 5"/>
            <p:cNvPicPr>
              <a:picLocks noChangeArrowheads="1"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9915" l="-1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党政机关\素材\长城\矢量长城\线稿长城2.png" id="25" name="Picture 5"/>
            <p:cNvPicPr>
              <a:picLocks noChangeArrowheads="1"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9915" l="-1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012542" y="2984480"/>
            <a:ext cx="4363665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对党建工作重视程度不够</a:t>
            </a:r>
          </a:p>
        </p:txBody>
      </p:sp>
      <p:sp>
        <p:nvSpPr>
          <p:cNvPr id="28" name="矩形 27"/>
          <p:cNvSpPr/>
          <p:nvPr/>
        </p:nvSpPr>
        <p:spPr>
          <a:xfrm>
            <a:off x="8564527" y="3005864"/>
            <a:ext cx="4874397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   基层党组织还比较薄弱</a:t>
            </a:r>
          </a:p>
        </p:txBody>
      </p:sp>
      <p:sp>
        <p:nvSpPr>
          <p:cNvPr id="29" name="矩形 28"/>
          <p:cNvSpPr/>
          <p:nvPr/>
        </p:nvSpPr>
        <p:spPr>
          <a:xfrm>
            <a:off x="5012542" y="3484257"/>
            <a:ext cx="4989590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党务工作者能力不强</a:t>
            </a:r>
          </a:p>
        </p:txBody>
      </p:sp>
      <p:sp>
        <p:nvSpPr>
          <p:cNvPr id="33" name="矩形 32"/>
          <p:cNvSpPr/>
          <p:nvPr/>
        </p:nvSpPr>
        <p:spPr>
          <a:xfrm>
            <a:off x="8564527" y="3484257"/>
            <a:ext cx="4989590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党建工作质量不高</a:t>
            </a:r>
          </a:p>
        </p:txBody>
      </p:sp>
    </p:spTree>
    <p:extLst>
      <p:ext uri="{BB962C8B-B14F-4D97-AF65-F5344CB8AC3E}">
        <p14:creationId val="358807636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100"/>
      <p:bldP grpId="0" spid="27"/>
      <p:bldP grpId="0" spid="28"/>
      <p:bldP grpId="0" spid="29"/>
      <p:bldP grpId="0" spid="3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Nipic_20180988_20150909113802527000.png" id="58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-9411"/>
            <a:stretch>
              <a:fillRect/>
            </a:stretch>
          </p:blipFill>
          <p:spPr bwMode="auto">
            <a:xfrm flipV="1" rot="10800000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: 圆角 1"/>
          <p:cNvSpPr/>
          <p:nvPr/>
        </p:nvSpPr>
        <p:spPr>
          <a:xfrm>
            <a:off x="6383238" y="1867346"/>
            <a:ext cx="3464140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6605845" y="1954468"/>
            <a:ext cx="297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对党建工作重视程度不够</a:t>
            </a:r>
          </a:p>
        </p:txBody>
      </p:sp>
      <p:sp>
        <p:nvSpPr>
          <p:cNvPr id="16" name="矩形 15"/>
          <p:cNvSpPr/>
          <p:nvPr/>
        </p:nvSpPr>
        <p:spPr>
          <a:xfrm>
            <a:off x="2008251" y="2090031"/>
            <a:ext cx="1737942" cy="16535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重发展</a:t>
            </a:r>
          </a:p>
          <a:p>
            <a:pPr algn="just">
              <a:lnSpc>
                <a:spcPct val="130000"/>
              </a:lnSpc>
            </a:pPr>
            <a:r>
              <a:rPr altLang="en-US" b="1" lang="zh-CN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轻党建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970532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党委班子存在重发展、轻党建的倾向，认为业务发展才是公司的第一要务，只要确保实现规划效益双优发展，不断赶超进位就可以了，对党建工作缺乏系统深入的研究，党务工作见子打子，大部分时候主要按照上级党级织的要求被动开展工作，没有形成自己的工作机制，特别是在业务压力较大的时候，比如每年年底收官和一季度“开门红”阶段，甚至连月度学习都会被暂时搁置。</a:t>
            </a:r>
          </a:p>
        </p:txBody>
      </p:sp>
    </p:spTree>
    <p:extLst>
      <p:ext uri="{BB962C8B-B14F-4D97-AF65-F5344CB8AC3E}">
        <p14:creationId val="554028578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5"/>
      <p:bldP grpId="0" spid="16"/>
      <p:bldP grpId="0" spid="1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37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8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20" name="矩形 19"/>
          <p:cNvSpPr/>
          <p:nvPr/>
        </p:nvSpPr>
        <p:spPr>
          <a:xfrm>
            <a:off x="2360367" y="3285778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１</a:t>
            </a:r>
          </a:p>
        </p:txBody>
      </p:sp>
      <p:sp>
        <p:nvSpPr>
          <p:cNvPr id="21" name="矩形 20"/>
          <p:cNvSpPr/>
          <p:nvPr/>
        </p:nvSpPr>
        <p:spPr>
          <a:xfrm>
            <a:off x="3080448" y="3291872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部门不健全</a:t>
            </a:r>
          </a:p>
        </p:txBody>
      </p:sp>
      <p:sp>
        <p:nvSpPr>
          <p:cNvPr id="15" name="矩形 14"/>
          <p:cNvSpPr/>
          <p:nvPr/>
        </p:nvSpPr>
        <p:spPr>
          <a:xfrm>
            <a:off x="2350790" y="4680947"/>
            <a:ext cx="520216" cy="686969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6" name="矩形 15"/>
          <p:cNvSpPr/>
          <p:nvPr/>
        </p:nvSpPr>
        <p:spPr>
          <a:xfrm>
            <a:off x="3070871" y="4687041"/>
            <a:ext cx="1800200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党员队伍建设滞后</a:t>
            </a:r>
          </a:p>
        </p:txBody>
      </p:sp>
      <p:sp>
        <p:nvSpPr>
          <p:cNvPr id="22" name="矩形: 圆角 1"/>
          <p:cNvSpPr/>
          <p:nvPr/>
        </p:nvSpPr>
        <p:spPr>
          <a:xfrm>
            <a:off x="4222997" y="1836928"/>
            <a:ext cx="3744417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4767846" y="1935134"/>
            <a:ext cx="2722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基层党组织还比较薄弱</a:t>
            </a:r>
          </a:p>
        </p:txBody>
      </p:sp>
      <p:sp>
        <p:nvSpPr>
          <p:cNvPr id="24" name="箭头: V 形 14"/>
          <p:cNvSpPr/>
          <p:nvPr/>
        </p:nvSpPr>
        <p:spPr>
          <a:xfrm>
            <a:off x="5150608" y="3465232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25" name="箭头: V 形 14"/>
          <p:cNvSpPr/>
          <p:nvPr/>
        </p:nvSpPr>
        <p:spPr>
          <a:xfrm>
            <a:off x="5150608" y="4856391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17117" y="3291872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党委下设部门不健全，“三定”之后，A党支部仅分设了党委办公室，没有设立党委组织部、党委宣传部</a:t>
            </a:r>
          </a:p>
        </p:txBody>
      </p:sp>
      <p:sp>
        <p:nvSpPr>
          <p:cNvPr id="28" name="矩形 27"/>
          <p:cNvSpPr/>
          <p:nvPr/>
        </p:nvSpPr>
        <p:spPr>
          <a:xfrm>
            <a:off x="5707540" y="4687041"/>
            <a:ext cx="5335718" cy="6869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公司党员力量基本集中在某某本部，B机关部劳动合同制员工数38人，某某公司机关本部党员总数11人，3家支公司劳动合同制员工总数15人，支公司员工总数5众人.</a:t>
            </a:r>
          </a:p>
        </p:txBody>
      </p:sp>
    </p:spTree>
    <p:extLst>
      <p:ext uri="{BB962C8B-B14F-4D97-AF65-F5344CB8AC3E}">
        <p14:creationId val="331491138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15"/>
      <p:bldP grpId="0" spid="16"/>
      <p:bldP grpId="0" spid="22"/>
      <p:bldP grpId="0" spid="23"/>
      <p:bldP grpId="0" spid="24"/>
      <p:bldP grpId="0" spid="25"/>
      <p:bldP grpId="0" spid="27"/>
      <p:bldP grpId="0" spid="2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Nipic_20180988_20150909113802527000.png" id="49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-9411"/>
            <a:stretch>
              <a:fillRect/>
            </a:stretch>
          </p:blipFill>
          <p:spPr bwMode="auto">
            <a:xfrm flipV="1" rot="10800000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6" name="矩形: 圆角 1"/>
          <p:cNvSpPr/>
          <p:nvPr/>
        </p:nvSpPr>
        <p:spPr>
          <a:xfrm>
            <a:off x="4391155" y="1965474"/>
            <a:ext cx="3000195" cy="600224"/>
          </a:xfrm>
          <a:prstGeom prst="roundRect">
            <a:avLst>
              <a:gd fmla="val 48749" name="adj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4613761" y="2052596"/>
            <a:ext cx="246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党务工作者能力不强</a:t>
            </a:r>
          </a:p>
        </p:txBody>
      </p:sp>
      <p:sp>
        <p:nvSpPr>
          <p:cNvPr id="55" name="标题 4"/>
          <p:cNvSpPr txBox="1"/>
          <p:nvPr/>
        </p:nvSpPr>
        <p:spPr>
          <a:xfrm>
            <a:off x="2782838" y="3093417"/>
            <a:ext cx="1978792" cy="401739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1800">
                <a:solidFill>
                  <a:schemeClr val="accent1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人员配置不足</a:t>
            </a:r>
          </a:p>
        </p:txBody>
      </p:sp>
      <p:sp>
        <p:nvSpPr>
          <p:cNvPr id="56" name="标题 4"/>
          <p:cNvSpPr txBox="1"/>
          <p:nvPr/>
        </p:nvSpPr>
        <p:spPr>
          <a:xfrm>
            <a:off x="2999079" y="3778160"/>
            <a:ext cx="3328950" cy="375868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solidFill>
                  <a:schemeClr val="accent1"/>
                </a:solidFill>
              </a:rPr>
              <a:t>技术能力弱</a:t>
            </a:r>
          </a:p>
        </p:txBody>
      </p:sp>
      <p:sp>
        <p:nvSpPr>
          <p:cNvPr id="57" name="标题 4"/>
          <p:cNvSpPr txBox="1"/>
          <p:nvPr/>
        </p:nvSpPr>
        <p:spPr>
          <a:xfrm>
            <a:off x="2999079" y="4358861"/>
            <a:ext cx="3328950" cy="525001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solidFill>
                  <a:schemeClr val="accent1"/>
                </a:solidFill>
              </a:rPr>
              <a:t>工作水平不高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270670" y="3075715"/>
            <a:ext cx="5232443" cy="541310"/>
            <a:chOff x="3779912" y="971744"/>
            <a:chExt cx="4680520" cy="484037"/>
          </a:xfrm>
        </p:grpSpPr>
        <p:sp>
          <p:nvSpPr>
            <p:cNvPr id="59" name="矩形 58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sp>
          <p:nvSpPr>
            <p:cNvPr id="60" name="等腰三角形 219"/>
            <p:cNvSpPr/>
            <p:nvPr/>
          </p:nvSpPr>
          <p:spPr>
            <a:xfrm flipV="1" rot="5400000">
              <a:off x="3981509" y="1009306"/>
              <a:ext cx="484035" cy="408915"/>
            </a:xfrm>
            <a:custGeom>
              <a:rect b="b" l="l" r="r" t="t"/>
              <a:pathLst>
                <a:path h="628267" w="563124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1" name="标题 4"/>
            <p:cNvSpPr txBox="1"/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lang="en-US" sz="1800">
                  <a:solidFill>
                    <a:schemeClr val="bg1"/>
                  </a:solidFill>
                  <a:latin charset="0" pitchFamily="34" typeface="Impact"/>
                  <a:ea charset="-122" panose="020b0503020204020204" pitchFamily="34" typeface="微软雅黑"/>
                </a:rPr>
                <a:t>   01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70670" y="3657395"/>
            <a:ext cx="5232443" cy="620629"/>
            <a:chOff x="3779912" y="1491881"/>
            <a:chExt cx="4680520" cy="554964"/>
          </a:xfrm>
        </p:grpSpPr>
        <p:sp>
          <p:nvSpPr>
            <p:cNvPr id="63" name="矩形 62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65" name="等腰三角形 219"/>
              <p:cNvSpPr/>
              <p:nvPr/>
            </p:nvSpPr>
            <p:spPr>
              <a:xfrm flipV="1" rot="5400000">
                <a:off x="3981509" y="1600370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66" name="标题 4"/>
              <p:cNvSpPr txBox="1"/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lang="en-US" sz="1800">
                    <a:solidFill>
                      <a:schemeClr val="bg1"/>
                    </a:solidFill>
                    <a:latin charset="0" pitchFamily="34" typeface="Impact"/>
                    <a:ea charset="-122" panose="020b0503020204020204" pitchFamily="34" typeface="微软雅黑"/>
                  </a:rPr>
                  <a:t>   02</a:t>
                </a: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1270670" y="4359772"/>
            <a:ext cx="5232443" cy="569322"/>
            <a:chOff x="3779912" y="2119943"/>
            <a:chExt cx="4680520" cy="509085"/>
          </a:xfrm>
        </p:grpSpPr>
        <p:sp>
          <p:nvSpPr>
            <p:cNvPr id="68" name="矩形 67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70" name="等腰三角形 219"/>
              <p:cNvSpPr/>
              <p:nvPr/>
            </p:nvSpPr>
            <p:spPr>
              <a:xfrm flipV="1" rot="5400000">
                <a:off x="3994310" y="1600370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1" name="标题 4"/>
              <p:cNvSpPr txBox="1"/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lang="en-US" sz="1800">
                    <a:solidFill>
                      <a:schemeClr val="bg1"/>
                    </a:solidFill>
                    <a:latin charset="0" pitchFamily="34" typeface="Impact"/>
                    <a:ea charset="-122" panose="020b0503020204020204" pitchFamily="34" typeface="微软雅黑"/>
                  </a:rPr>
                  <a:t>   03</a:t>
                </a:r>
              </a:p>
            </p:txBody>
          </p:sp>
        </p:grpSp>
      </p:grpSp>
      <p:sp>
        <p:nvSpPr>
          <p:cNvPr id="72" name="标题 4"/>
          <p:cNvSpPr txBox="1"/>
          <p:nvPr/>
        </p:nvSpPr>
        <p:spPr>
          <a:xfrm>
            <a:off x="2999079" y="5159947"/>
            <a:ext cx="3328950" cy="375868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solidFill>
                  <a:schemeClr val="accent1"/>
                </a:solidFill>
              </a:rPr>
              <a:t>工作办法不多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1270670" y="5039182"/>
            <a:ext cx="5232443" cy="620629"/>
            <a:chOff x="3779912" y="1491881"/>
            <a:chExt cx="4680520" cy="554964"/>
          </a:xfrm>
        </p:grpSpPr>
        <p:sp>
          <p:nvSpPr>
            <p:cNvPr id="74" name="矩形 73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76" name="等腰三角形 219"/>
              <p:cNvSpPr/>
              <p:nvPr/>
            </p:nvSpPr>
            <p:spPr>
              <a:xfrm flipV="1" rot="5400000">
                <a:off x="3981509" y="1600370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77" name="标题 4"/>
              <p:cNvSpPr txBox="1"/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lang="en-US" sz="1800">
                    <a:solidFill>
                      <a:schemeClr val="bg1"/>
                    </a:solidFill>
                    <a:latin charset="0" pitchFamily="34" typeface="Impact"/>
                    <a:ea charset="-122" panose="020b0503020204020204" pitchFamily="34" typeface="微软雅黑"/>
                  </a:rPr>
                  <a:t>   04</a:t>
                </a:r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6738696" y="2963048"/>
            <a:ext cx="2982833" cy="26045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公司没有专岗的党务工作者，现有的支委会成员均为兼岗，人员配置不足；兼岗党务工作者专业能力较弱，对党建工作如何开展缺乏系统、专业的认识，基层党建工作水平不高，工作活力不强，工作办法不多，实战能力差。</a:t>
            </a:r>
          </a:p>
        </p:txBody>
      </p:sp>
    </p:spTree>
    <p:extLst>
      <p:ext uri="{BB962C8B-B14F-4D97-AF65-F5344CB8AC3E}">
        <p14:creationId val="3844978574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2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55"/>
      <p:bldP grpId="0" spid="56"/>
      <p:bldP grpId="0" spid="57"/>
      <p:bldP grpId="0" spid="72"/>
      <p:bldP grpId="0" spid="7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60930" lIns="121861" rIns="121861" rtlCol="0" tIns="60930"/>
            <a:lstStyle/>
            <a:p>
              <a:pPr algn="ctr"/>
              <a:endParaRPr altLang="en-US" lang="zh-CN"/>
            </a:p>
          </p:txBody>
        </p:sp>
        <p:pic>
          <p:nvPicPr>
            <p:cNvPr id="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flipV="1" rot="10800000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684367" y="2125251"/>
            <a:ext cx="5515793" cy="680600"/>
          </a:xfrm>
          <a:prstGeom prst="rect">
            <a:avLst/>
          </a:prstGeom>
        </p:spPr>
        <p:txBody>
          <a:bodyPr anchor="ctr" bIns="81221" lIns="162441" rIns="162441" rtlCol="0" tIns="81221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3200">
                <a:solidFill>
                  <a:schemeClr val="accent1"/>
                </a:solidFill>
                <a:cs typeface="+mn-ea"/>
                <a:sym typeface="+mn-lt"/>
              </a:rPr>
              <a:t>下一步工作思路及措施</a:t>
            </a:r>
          </a:p>
        </p:txBody>
      </p:sp>
      <p:pic>
        <p:nvPicPr>
          <p:cNvPr id="133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/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lang="en-US" sz="6400">
                <a:solidFill>
                  <a:schemeClr val="bg1"/>
                </a:solidFill>
                <a:latin charset="0" pitchFamily="34" typeface="Impact"/>
                <a:ea charset="-122" panose="020b0503020204020204" pitchFamily="34" typeface="微软雅黑"/>
              </a:rPr>
              <a:t>03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descr="C:\Users\Administrator\Desktop\线稿长城11.png" id="136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137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descr="C:\Users\Administrator\Desktop\党政机关\素材\长城\矢量长城\132.png" id="122" name="Picture 7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17477" y="619703"/>
                  <a:ext cx="2485590" cy="233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tlCol="0" wrap="non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zh-CN" b="1" lang="en-US" sz="120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29108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b="1" lang="zh-CN" sz="190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</a:p>
              </p:txBody>
            </p:sp>
          </p:grpSp>
          <p:pic>
            <p:nvPicPr>
              <p:cNvPr id="123" name="Picture 3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1490"/>
            </a:xfrm>
            <a:prstGeom prst="rect">
              <a:avLst/>
            </a:prstGeom>
            <a:noFill/>
          </p:spPr>
          <p:txBody>
            <a:bodyPr bIns="60945" lIns="121891" rIns="121891" rtlCol="0" tIns="60945" wrap="square">
              <a:spAutoFit/>
            </a:bodyPr>
            <a:lstStyle/>
            <a:p>
              <a:pPr algn="ctr"/>
              <a:r>
                <a:rPr altLang="en-US" lang="zh-CN" sz="4000">
                  <a:solidFill>
                    <a:srgbClr val="FDE9D5"/>
                  </a:solidFill>
                  <a:latin charset="-122" pitchFamily="34" typeface="华康俪金黑W8(P)"/>
                  <a:ea charset="-122" pitchFamily="34" typeface="华康俪金黑W8(P)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descr="C:\Users\Administrator\Desktop\党政机关\素材\长城\矢量长城\线稿长城2.png" id="24" name="Picture 5"/>
            <p:cNvPicPr>
              <a:picLocks noChangeArrowheads="1"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9915" l="-1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党政机关\素材\长城\矢量长城\线稿长城2.png" id="25" name="Picture 5"/>
            <p:cNvPicPr>
              <a:picLocks noChangeArrowheads="1"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9915" l="-1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5498105" y="2984480"/>
            <a:ext cx="4363665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加大党建工作力度</a:t>
            </a:r>
          </a:p>
        </p:txBody>
      </p:sp>
      <p:sp>
        <p:nvSpPr>
          <p:cNvPr id="28" name="矩形 27"/>
          <p:cNvSpPr/>
          <p:nvPr/>
        </p:nvSpPr>
        <p:spPr>
          <a:xfrm>
            <a:off x="8399461" y="3005864"/>
            <a:ext cx="4874397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   注重党组织基础建设</a:t>
            </a:r>
          </a:p>
        </p:txBody>
      </p:sp>
      <p:sp>
        <p:nvSpPr>
          <p:cNvPr id="29" name="矩形 28"/>
          <p:cNvSpPr/>
          <p:nvPr/>
        </p:nvSpPr>
        <p:spPr>
          <a:xfrm>
            <a:off x="5498103" y="3484257"/>
            <a:ext cx="4989590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加强党建能力建设</a:t>
            </a:r>
          </a:p>
        </p:txBody>
      </p:sp>
      <p:sp>
        <p:nvSpPr>
          <p:cNvPr id="33" name="矩形 32"/>
          <p:cNvSpPr/>
          <p:nvPr/>
        </p:nvSpPr>
        <p:spPr>
          <a:xfrm>
            <a:off x="8399461" y="3484257"/>
            <a:ext cx="4989590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创新基层党建工作模式</a:t>
            </a:r>
          </a:p>
        </p:txBody>
      </p:sp>
    </p:spTree>
    <p:extLst>
      <p:ext uri="{BB962C8B-B14F-4D97-AF65-F5344CB8AC3E}">
        <p14:creationId val="322627757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100"/>
      <p:bldP grpId="0" spid="27"/>
      <p:bldP grpId="0" spid="28"/>
      <p:bldP grpId="0" spid="29"/>
      <p:bldP grpId="0" spid="3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645819"/>
            <a:ext cx="8340914" cy="149504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党建工作是我们抓好各项工作的根本，我们的工作不仅仅是经营管理，作为央企，应该充分认识到加强公司党建工作的重要性、必要性、增强责任感和紧迫感，党建工作抓好了，基层党组织的核心作用就能更好的发挥，队伍的凝聚力和向心力就更加明显，什么工作都好开展。</a:t>
            </a: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增强紧迫感，狠抓党建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  <p:extLst>
      <p:ext uri="{BB962C8B-B14F-4D97-AF65-F5344CB8AC3E}">
        <p14:creationId val="1985049048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46772" y="141414"/>
            <a:ext cx="12204426" cy="681545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Administrator\Desktop\线稿长城11.png" id="1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593801" y="4293890"/>
            <a:ext cx="1203830" cy="10508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47746" y="989061"/>
            <a:ext cx="1751216" cy="10717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399462" y="966685"/>
            <a:ext cx="1577548" cy="10352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169" y="6598880"/>
            <a:ext cx="12238924" cy="260708"/>
          </a:xfrm>
          <a:prstGeom prst="rect">
            <a:avLst/>
          </a:prstGeom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: 圆角 1"/>
          <p:cNvSpPr/>
          <p:nvPr/>
        </p:nvSpPr>
        <p:spPr>
          <a:xfrm>
            <a:off x="4006974" y="1282341"/>
            <a:ext cx="4176464" cy="707293"/>
          </a:xfrm>
          <a:prstGeom prst="roundRect">
            <a:avLst>
              <a:gd fmla="val 50000" name="adj"/>
            </a:avLst>
          </a:prstGeom>
          <a:solidFill>
            <a:srgbClr val="FDE9D5"/>
          </a:solidFill>
          <a:ln w="38100">
            <a:solidFill>
              <a:srgbClr val="CC0000"/>
            </a:solidFill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rgbClr val="C00000"/>
              </a:solidFill>
            </a:endParaRPr>
          </a:p>
        </p:txBody>
      </p:sp>
      <p:sp>
        <p:nvSpPr>
          <p:cNvPr id="13" name="文本框 33"/>
          <p:cNvSpPr txBox="1"/>
          <p:nvPr/>
        </p:nvSpPr>
        <p:spPr>
          <a:xfrm>
            <a:off x="4672597" y="981522"/>
            <a:ext cx="300704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200000"/>
              </a:lnSpc>
            </a:pPr>
            <a:r>
              <a:rPr altLang="en-US" b="1" lang="zh-CN" sz="32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前言/PREFACE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49591" y="435185"/>
            <a:ext cx="2822420" cy="84715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681254" y="2421682"/>
            <a:ext cx="8662424" cy="2383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>
              <a:lnSpc>
                <a:spcPct val="150000"/>
              </a:lnSpc>
            </a:pPr>
            <a:r>
              <a:rPr altLang="en-US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2018年是深入学习党的十九大精神和十九届六中全会的关键之年，是贯彻好党的群众路线实践教育活动的重要一年，党支部紧紧围绕上级党委的总体工作思路，深化思想工作，转变机关作风，加强党建工作，从反“四风”，转作风入手，确保廉政之风的形成，树立良好党员干部形象。</a:t>
            </a:r>
          </a:p>
        </p:txBody>
      </p:sp>
    </p:spTree>
    <p:extLst>
      <p:ext uri="{BB962C8B-B14F-4D97-AF65-F5344CB8AC3E}">
        <p14:creationId val="2965673555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4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485578"/>
            <a:ext cx="1568099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29" name="矩形 28"/>
          <p:cNvSpPr/>
          <p:nvPr/>
        </p:nvSpPr>
        <p:spPr>
          <a:xfrm>
            <a:off x="2998862" y="3501802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逐步确立 </a:t>
            </a:r>
          </a:p>
        </p:txBody>
      </p:sp>
      <p:sp>
        <p:nvSpPr>
          <p:cNvPr id="30" name="矩形 29"/>
          <p:cNvSpPr/>
          <p:nvPr/>
        </p:nvSpPr>
        <p:spPr>
          <a:xfrm>
            <a:off x="5222096" y="3501802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全面深化改革实施进展顺利，各领域标志性、支柱性改革任务基本上已经推出，重要领域和关键环节改革取得突破性进展，全面深化改革、全面依法治国的主体框架正在逐步确立。</a:t>
            </a:r>
          </a:p>
        </p:txBody>
      </p:sp>
      <p:sp>
        <p:nvSpPr>
          <p:cNvPr id="31" name="矩形 30"/>
          <p:cNvSpPr/>
          <p:nvPr/>
        </p:nvSpPr>
        <p:spPr>
          <a:xfrm>
            <a:off x="2998862" y="4543651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突破解决</a:t>
            </a:r>
          </a:p>
        </p:txBody>
      </p:sp>
      <p:sp>
        <p:nvSpPr>
          <p:cNvPr id="32" name="矩形 31"/>
          <p:cNvSpPr/>
          <p:nvPr/>
        </p:nvSpPr>
        <p:spPr>
          <a:xfrm>
            <a:off x="5222096" y="4543651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改革真刀真枪、大刀阔斧，涉险滩、动奶酪、啃硬骨头，突破了一些过去认为不可能突破的关口，也解决了一些多年来想解决但一直没有很好解决的问题，</a:t>
            </a:r>
          </a:p>
        </p:txBody>
      </p:sp>
      <p:sp>
        <p:nvSpPr>
          <p:cNvPr id="33" name="矩形 32"/>
          <p:cNvSpPr/>
          <p:nvPr/>
        </p:nvSpPr>
        <p:spPr>
          <a:xfrm>
            <a:off x="2998862" y="558694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夯基垒台</a:t>
            </a:r>
          </a:p>
        </p:txBody>
      </p:sp>
      <p:sp>
        <p:nvSpPr>
          <p:cNvPr id="34" name="矩形 33"/>
          <p:cNvSpPr/>
          <p:nvPr/>
        </p:nvSpPr>
        <p:spPr>
          <a:xfrm>
            <a:off x="5222096" y="558694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不断夯基垒台、积厚成势，为下一步深化改革创造了良好条件。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3934966" y="2044956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全面深化改革进程中期评估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4856" y="2083981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25007" y="2064468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926854" y="2627195"/>
            <a:ext cx="8340914" cy="781812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2016年8月30日，习近平主持中央深改组第二十七次会议，作出这样的中期评估</a:t>
            </a:r>
          </a:p>
        </p:txBody>
      </p:sp>
    </p:spTree>
    <p:extLst>
      <p:ext uri="{BB962C8B-B14F-4D97-AF65-F5344CB8AC3E}">
        <p14:creationId val="3678366948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1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10332862" y="1587281"/>
            <a:ext cx="1316653" cy="955957"/>
            <a:chOff x="6935916" y="343637"/>
            <a:chExt cx="1713877" cy="1135367"/>
          </a:xfrm>
        </p:grpSpPr>
        <p:pic>
          <p:nvPicPr>
            <p:cNvPr descr="C:\Users\Administrator\Desktop\线稿长城11.png" id="35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8841826" y="5988560"/>
            <a:ext cx="3535776" cy="10535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5" name="文本框 11"/>
          <p:cNvSpPr txBox="1"/>
          <p:nvPr/>
        </p:nvSpPr>
        <p:spPr>
          <a:xfrm>
            <a:off x="2782838" y="1917626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全面深化改革下一阶段重点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2728" y="1956651"/>
            <a:ext cx="702647" cy="4611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72879" y="1937138"/>
            <a:ext cx="702647" cy="46111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06567" y="2853730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思想认识</a:t>
            </a:r>
          </a:p>
        </p:txBody>
      </p:sp>
      <p:sp>
        <p:nvSpPr>
          <p:cNvPr id="24" name="矩形 23"/>
          <p:cNvSpPr/>
          <p:nvPr/>
        </p:nvSpPr>
        <p:spPr>
          <a:xfrm>
            <a:off x="5229801" y="2853730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克服禾纠正重业务、轻党建的错误思想，树立党建工作必须服务于公司经营管理的理念</a:t>
            </a:r>
          </a:p>
        </p:txBody>
      </p:sp>
      <p:sp>
        <p:nvSpPr>
          <p:cNvPr id="25" name="矩形 24"/>
          <p:cNvSpPr/>
          <p:nvPr/>
        </p:nvSpPr>
        <p:spPr>
          <a:xfrm>
            <a:off x="3006567" y="3895579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一岗双责</a:t>
            </a:r>
          </a:p>
        </p:txBody>
      </p:sp>
      <p:sp>
        <p:nvSpPr>
          <p:cNvPr id="26" name="矩形 25"/>
          <p:cNvSpPr/>
          <p:nvPr/>
        </p:nvSpPr>
        <p:spPr>
          <a:xfrm>
            <a:off x="5229801" y="3895579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必须从我做起，带领党员领导干部认真学习党中央、各级党委相关文件精神，主动承担党建工作党委主体责任，落实“一岗双责”</a:t>
            </a:r>
          </a:p>
        </p:txBody>
      </p:sp>
      <p:sp>
        <p:nvSpPr>
          <p:cNvPr id="29" name="矩形 28"/>
          <p:cNvSpPr/>
          <p:nvPr/>
        </p:nvSpPr>
        <p:spPr>
          <a:xfrm>
            <a:off x="3006567" y="4938868"/>
            <a:ext cx="2011485" cy="86553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融入到</a:t>
            </a:r>
          </a:p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工作中</a:t>
            </a:r>
          </a:p>
        </p:txBody>
      </p:sp>
      <p:sp>
        <p:nvSpPr>
          <p:cNvPr id="31" name="矩形 30"/>
          <p:cNvSpPr/>
          <p:nvPr/>
        </p:nvSpPr>
        <p:spPr>
          <a:xfrm>
            <a:off x="5229801" y="4938868"/>
            <a:ext cx="5977973" cy="8655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 围绕发展抓党建，抓好党建促发展为目标，切实把党建工作摆上重要议程日程，把党的建设放在经营中去思考，放到日常工作中去安排。</a:t>
            </a:r>
          </a:p>
        </p:txBody>
      </p:sp>
      <p:sp>
        <p:nvSpPr>
          <p:cNvPr id="32" name="矩形 31"/>
          <p:cNvSpPr/>
          <p:nvPr/>
        </p:nvSpPr>
        <p:spPr>
          <a:xfrm>
            <a:off x="909321" y="2871616"/>
            <a:ext cx="1852058" cy="2932787"/>
          </a:xfrm>
          <a:prstGeom prst="rect">
            <a:avLst/>
          </a:prstGeom>
          <a:solidFill>
            <a:srgbClr val="CC000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工作措施</a:t>
            </a:r>
          </a:p>
        </p:txBody>
      </p:sp>
    </p:spTree>
    <p:extLst>
      <p:ext uri="{BB962C8B-B14F-4D97-AF65-F5344CB8AC3E}">
        <p14:creationId val="3063944921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2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4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5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3"/>
      <p:bldP grpId="0" spid="24"/>
      <p:bldP grpId="0" spid="25"/>
      <p:bldP grpId="0" spid="26"/>
      <p:bldP grpId="0" spid="29"/>
      <p:bldP grpId="0" spid="31"/>
      <p:bldP grpId="0" spid="3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80942" y="1645106"/>
            <a:ext cx="1568099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6" name="矩形 15"/>
          <p:cNvSpPr/>
          <p:nvPr/>
        </p:nvSpPr>
        <p:spPr>
          <a:xfrm>
            <a:off x="6151118" y="2886279"/>
            <a:ext cx="1904407" cy="2175837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完善</a:t>
            </a:r>
          </a:p>
          <a:p>
            <a:pPr algn="ctr">
              <a:lnSpc>
                <a:spcPct val="150000"/>
              </a:lnSpc>
            </a:pPr>
            <a:r>
              <a:rPr altLang="en-US" b="1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措施</a:t>
            </a:r>
          </a:p>
        </p:txBody>
      </p:sp>
      <p:sp>
        <p:nvSpPr>
          <p:cNvPr id="17" name="矩形 16"/>
          <p:cNvSpPr/>
          <p:nvPr/>
        </p:nvSpPr>
        <p:spPr>
          <a:xfrm>
            <a:off x="8192814" y="28862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党员考核管理办法</a:t>
            </a:r>
          </a:p>
        </p:txBody>
      </p:sp>
      <p:sp>
        <p:nvSpPr>
          <p:cNvPr id="18" name="矩形 17"/>
          <p:cNvSpPr/>
          <p:nvPr/>
        </p:nvSpPr>
        <p:spPr>
          <a:xfrm>
            <a:off x="8192814" y="3669680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制定年度工作计划</a:t>
            </a:r>
          </a:p>
        </p:txBody>
      </p:sp>
      <p:sp>
        <p:nvSpPr>
          <p:cNvPr id="19" name="矩形 18"/>
          <p:cNvSpPr/>
          <p:nvPr/>
        </p:nvSpPr>
        <p:spPr>
          <a:xfrm>
            <a:off x="8192814" y="4450457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党支部书记年度述职规定</a:t>
            </a:r>
          </a:p>
        </p:txBody>
      </p:sp>
      <p:sp>
        <p:nvSpPr>
          <p:cNvPr id="22" name="矩形 21"/>
          <p:cNvSpPr/>
          <p:nvPr/>
        </p:nvSpPr>
        <p:spPr>
          <a:xfrm>
            <a:off x="3224262" y="28624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“三会一课”制度</a:t>
            </a:r>
          </a:p>
        </p:txBody>
      </p:sp>
      <p:sp>
        <p:nvSpPr>
          <p:cNvPr id="23" name="矩形 22"/>
          <p:cNvSpPr/>
          <p:nvPr/>
        </p:nvSpPr>
        <p:spPr>
          <a:xfrm>
            <a:off x="3224262" y="3645818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月度集中学习制度</a:t>
            </a:r>
          </a:p>
        </p:txBody>
      </p:sp>
      <p:sp>
        <p:nvSpPr>
          <p:cNvPr id="24" name="矩形 23"/>
          <p:cNvSpPr/>
          <p:nvPr/>
        </p:nvSpPr>
        <p:spPr>
          <a:xfrm>
            <a:off x="3224262" y="4426595"/>
            <a:ext cx="2798936" cy="6355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党建工作责任制制度</a:t>
            </a:r>
          </a:p>
        </p:txBody>
      </p:sp>
      <p:sp>
        <p:nvSpPr>
          <p:cNvPr id="27" name="文本框 11"/>
          <p:cNvSpPr txBox="1"/>
          <p:nvPr/>
        </p:nvSpPr>
        <p:spPr>
          <a:xfrm>
            <a:off x="3928630" y="1911814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加大党建工作力度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60511" y="1950839"/>
            <a:ext cx="702647" cy="46111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31510" y="1960570"/>
            <a:ext cx="702647" cy="461112"/>
          </a:xfrm>
          <a:prstGeom prst="rect">
            <a:avLst/>
          </a:prstGeom>
        </p:spPr>
      </p:pic>
      <p:sp>
        <p:nvSpPr>
          <p:cNvPr id="31" name="文本框 35"/>
          <p:cNvSpPr txBox="1"/>
          <p:nvPr/>
        </p:nvSpPr>
        <p:spPr>
          <a:xfrm>
            <a:off x="3075040" y="5302002"/>
            <a:ext cx="812908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       广泛调动公司党员干部参与党建工作的积极性，促进党建工作走上规范化轨道，做到党建工作与经营管理同布置、同落实、同检查、形成党建与经营管理工作相互渗透、相互促进、齐抓共管的工作机制。</a:t>
            </a:r>
          </a:p>
        </p:txBody>
      </p:sp>
    </p:spTree>
    <p:extLst>
      <p:ext uri="{BB962C8B-B14F-4D97-AF65-F5344CB8AC3E}">
        <p14:creationId val="270294785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2"/>
      <p:bldP grpId="0" spid="23"/>
      <p:bldP grpId="0" spid="24"/>
      <p:bldP grpId="0" spid="27"/>
      <p:bldP grpId="0" spid="3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       加强基层党组织建设，继续吸收新鲜血</a:t>
            </a:r>
          </a:p>
          <a:p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</a:endParaRP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液，认真对现有的1名入党积极分子、3名入</a:t>
            </a:r>
          </a:p>
          <a:p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</a:endParaRP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党申请人进行考察，尽快把现有非党员四级</a:t>
            </a:r>
          </a:p>
          <a:p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</a:endParaRP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机构班子、业务骨干吸收培养为党员，保证</a:t>
            </a:r>
          </a:p>
          <a:p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</a:endParaRPr>
          </a:p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党员队伍纯洁性、先进性。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29937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1、加强基层</a:t>
            </a:r>
          </a:p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党组织建设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val="1352618193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17"/>
      <p:bldP grpId="0" spid="1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       进一步完善《党员年度考核管理办法》，把对党员的管理与经营管理有机结合起来，通过量化考评实现党员标准具体化、党员日常行为规范化，并在基层开展“先进共产党”“党员示范岗”评先评优活动，树立典型，以强带弱，形成积极向上、示范带动的新格局，努力提高党员的综合素质和能力水平，发挥先锋带头作用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356421" y="5227596"/>
            <a:ext cx="2238261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2、强化考核作用、树立典型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val="3074113819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17"/>
      <p:bldP grpId="0" spid="1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       将党建工作纳入领导评价体系，与经营管理指标同步考核，权重不低于30%，考核指标包括便不限于集中学习出勤率，心得体会或读书笔记的数量及质量、党风廉政责任制考核数量、民主评议结果、主动组织党建活动、为党建工作出谋划策。连续两次考核不合格的，将不再续聘，并作出相应的处罚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492353" y="5157986"/>
            <a:ext cx="2300277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3、将党建工作纳入领导评价体系 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val="1342059872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17"/>
      <p:bldP grpId="0" spid="1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9224707" y="169912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 flipH="1">
            <a:off x="56767" y="1595806"/>
            <a:ext cx="1739282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4314123" y="3280682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       加强基层党组织日常工作，基层党组织书记每1年至少讲1次党课；党支部每月至少组织1次集中学习；基层党组织定期向上级党委工作汇报；每年年底组织基层党组织书记抓党建述职评议及工作总结；每年开展基层党建调研不低于2次；每年七一组织1次专题党建活动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1695945" y="2056545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05572" y="2128553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36505" y="2128553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80681" y="5181275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4、加强基层</a:t>
            </a:r>
          </a:p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党组织活动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1959015" y="3426344"/>
            <a:ext cx="1033074" cy="94937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54814" y="2992649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val="3950549570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17"/>
      <p:bldP grpId="0" spid="1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-1206" y="1679538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9911630" y="1679538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553144" y="3277843"/>
            <a:ext cx="4222582" cy="291170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       重点关注A县支、B县支基层党组建设工作，指导帮助他们尽快成立县支党支部，力争3年内使全市四级机构独立党支部覆盖率提高至90%，实行党员发展指标向基层、业务一线，确保2年内实现四级机构主要负责人党员覆盖率至95%，完善基层组织建设，使党支部的战斗堡垒作用得到充分发挥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3930204" y="2065561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注重党组织基础建设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44593" y="2125714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75526" y="212571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178436"/>
            <a:ext cx="2011485" cy="90771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000">
                <a:solidFill>
                  <a:srgbClr val="FFFFFF"/>
                </a:solidFill>
                <a:latin charset="-122" panose="020b0503020204020204" pitchFamily="34" typeface="微软雅黑"/>
              </a:rPr>
              <a:t>5、重点关注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423505"/>
            <a:ext cx="1033074" cy="94937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3835" y="2989810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val="656988303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17"/>
      <p:bldP grpId="0" spid="19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组合 55"/>
          <p:cNvGrpSpPr/>
          <p:nvPr/>
        </p:nvGrpSpPr>
        <p:grpSpPr>
          <a:xfrm flipH="1">
            <a:off x="-97482" y="3672719"/>
            <a:ext cx="12359902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Nipic_20180988_20150909113802527000.png" id="58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-9411"/>
            <a:stretch>
              <a:fillRect/>
            </a:stretch>
          </p:blipFill>
          <p:spPr bwMode="auto">
            <a:xfrm flipV="1" rot="10800000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4006974" y="2215493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: 圆角 1"/>
          <p:cNvSpPr/>
          <p:nvPr/>
        </p:nvSpPr>
        <p:spPr>
          <a:xfrm>
            <a:off x="5879182" y="1871592"/>
            <a:ext cx="4104456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6101788" y="1958714"/>
            <a:ext cx="364204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1、加强党常务工作者编制配置</a:t>
            </a:r>
          </a:p>
        </p:txBody>
      </p:sp>
      <p:sp>
        <p:nvSpPr>
          <p:cNvPr id="16" name="矩形 15"/>
          <p:cNvSpPr/>
          <p:nvPr/>
        </p:nvSpPr>
        <p:spPr>
          <a:xfrm>
            <a:off x="1414686" y="2090031"/>
            <a:ext cx="2331507" cy="12877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4367014" y="2907446"/>
            <a:ext cx="6696744" cy="16535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每一个支部争取配置一名专职人员，四级机构党支部至少配置一名兼职人员，保障基层党建工作能够顺利开展，日常学习、宣传、组织生活把全体党员都纳入其中，例如月度学习、组织生活会由党支部商定主题后，由全体党员轮流主持安排，以此调动全体党员对党建工作的主观能动，打破以入往被动、应付开展工作的局面。</a:t>
            </a:r>
          </a:p>
        </p:txBody>
      </p:sp>
    </p:spTree>
    <p:extLst>
      <p:ext uri="{BB962C8B-B14F-4D97-AF65-F5344CB8AC3E}">
        <p14:creationId val="3504452144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5"/>
      <p:bldP grpId="0" spid="16"/>
      <p:bldP grpId="0" spid="17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6" name="组合 55"/>
          <p:cNvGrpSpPr/>
          <p:nvPr/>
        </p:nvGrpSpPr>
        <p:grpSpPr>
          <a:xfrm>
            <a:off x="-97482" y="3672719"/>
            <a:ext cx="12385376" cy="2998929"/>
            <a:chOff x="0" y="3860659"/>
            <a:chExt cx="12215886" cy="2998929"/>
          </a:xfrm>
        </p:grpSpPr>
        <p:pic>
          <p:nvPicPr>
            <p:cNvPr id="57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Nipic_20180988_20150909113802527000.png" id="58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-9411"/>
            <a:stretch>
              <a:fillRect/>
            </a:stretch>
          </p:blipFill>
          <p:spPr bwMode="auto">
            <a:xfrm flipV="1" rot="10800000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02718" y="708133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9" name="矩形 8"/>
          <p:cNvSpPr/>
          <p:nvPr/>
        </p:nvSpPr>
        <p:spPr>
          <a:xfrm>
            <a:off x="838622" y="2331120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: 圆角 1"/>
          <p:cNvSpPr/>
          <p:nvPr/>
        </p:nvSpPr>
        <p:spPr>
          <a:xfrm>
            <a:off x="1923011" y="1987219"/>
            <a:ext cx="5396329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283052" y="2102504"/>
            <a:ext cx="4912043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2、加强党常务工作者专业知识和工作能力</a:t>
            </a:r>
          </a:p>
        </p:txBody>
      </p:sp>
      <p:sp>
        <p:nvSpPr>
          <p:cNvPr id="16" name="矩形 15"/>
          <p:cNvSpPr/>
          <p:nvPr/>
        </p:nvSpPr>
        <p:spPr>
          <a:xfrm>
            <a:off x="8831510" y="2274396"/>
            <a:ext cx="2331507" cy="12877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加强党建能力建设</a:t>
            </a:r>
          </a:p>
        </p:txBody>
      </p:sp>
      <p:sp>
        <p:nvSpPr>
          <p:cNvPr id="17" name="矩形 16"/>
          <p:cNvSpPr/>
          <p:nvPr/>
        </p:nvSpPr>
        <p:spPr>
          <a:xfrm>
            <a:off x="1198662" y="3023073"/>
            <a:ext cx="6696744" cy="16535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主动参加某某市委党校组织的各类培训，每年不少于2次；邀请党校老师至公司上党课，每年至少1次；与业务合作单位、政府部门等相关党组织加强沟通联系，共同组织联谊、公益等活动，促进常务工作者交流学习，增强党务工作能力；寻找党员中专业人才充实到支委会中，改善公司 党建工作质量。	</a:t>
            </a:r>
          </a:p>
        </p:txBody>
      </p:sp>
    </p:spTree>
    <p:extLst>
      <p:ext uri="{BB962C8B-B14F-4D97-AF65-F5344CB8AC3E}">
        <p14:creationId val="19693890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fill="hold" grpId="0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5"/>
      <p:bldP grpId="0" spid="16"/>
      <p:bldP grpId="0" spid="1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" name="组合 48"/>
          <p:cNvGrpSpPr/>
          <p:nvPr/>
        </p:nvGrpSpPr>
        <p:grpSpPr>
          <a:xfrm>
            <a:off x="1717462" y="1001165"/>
            <a:ext cx="2841777" cy="2355705"/>
            <a:chOff x="1288264" y="699544"/>
            <a:chExt cx="2131610" cy="1766370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3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50036" y="555526"/>
                <a:ext cx="2485590" cy="2331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b="1" lang="en-US" sz="120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3" y="321141"/>
                <a:ext cx="3175331" cy="329108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lang="zh-CN" sz="190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25610"/>
              <a:chOff x="4716016" y="699542"/>
              <a:chExt cx="2119816" cy="1425610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3849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960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charset="-122" pitchFamily="2" typeface="方正粗黑宋简体"/>
                    <a:ea charset="-122" pitchFamily="2" typeface="方正粗黑宋简体"/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8" y="699542"/>
                <a:ext cx="1111704" cy="138499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r="13500000" dist="50800">
                  <a:prstClr val="black">
                    <a:alpha val="50000"/>
                  </a:prstClr>
                </a:innerShdw>
              </a:effectLst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960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charset="-122" pitchFamily="2" typeface="方正粗黑宋简体"/>
                    <a:ea charset="-122" pitchFamily="2" typeface="方正粗黑宋简体"/>
                    <a:cs typeface="+mn-ea"/>
                    <a:sym typeface="+mn-lt"/>
                  </a:rPr>
                  <a:t>录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descr="C:\Users\Administrator\Desktop\线稿长城11.png" id="57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58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513423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标题 4"/>
          <p:cNvSpPr txBox="1"/>
          <p:nvPr/>
        </p:nvSpPr>
        <p:spPr>
          <a:xfrm>
            <a:off x="6112457" y="1535045"/>
            <a:ext cx="3384376" cy="401739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1800">
                <a:solidFill>
                  <a:schemeClr val="accent1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履职工作成绩</a:t>
            </a:r>
          </a:p>
        </p:txBody>
      </p:sp>
      <p:sp>
        <p:nvSpPr>
          <p:cNvPr id="189" name="标题 4"/>
          <p:cNvSpPr txBox="1"/>
          <p:nvPr/>
        </p:nvSpPr>
        <p:spPr>
          <a:xfrm>
            <a:off x="6328698" y="2422876"/>
            <a:ext cx="3328950" cy="375868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solidFill>
                  <a:schemeClr val="accent1"/>
                </a:solidFill>
              </a:rPr>
              <a:t>存在的问题及原因分析</a:t>
            </a:r>
          </a:p>
        </p:txBody>
      </p:sp>
      <p:sp>
        <p:nvSpPr>
          <p:cNvPr id="195" name="标题 4"/>
          <p:cNvSpPr txBox="1"/>
          <p:nvPr/>
        </p:nvSpPr>
        <p:spPr>
          <a:xfrm>
            <a:off x="6328698" y="3219601"/>
            <a:ext cx="3328950" cy="525001"/>
          </a:xfrm>
          <a:prstGeom prst="rect">
            <a:avLst/>
          </a:prstGeom>
        </p:spPr>
        <p:txBody>
          <a:bodyPr anchor="ctr" bIns="60945" lIns="121891" rIns="121891" rtlCol="0" tIns="60945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en-US" b="1" lang="zh-CN" sz="1800">
                <a:solidFill>
                  <a:schemeClr val="accent1"/>
                </a:solidFill>
              </a:rPr>
              <a:t>下一步工作思路及措施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282937" y="1517343"/>
            <a:ext cx="5232443" cy="541310"/>
            <a:chOff x="3779912" y="971744"/>
            <a:chExt cx="4680520" cy="484037"/>
          </a:xfrm>
        </p:grpSpPr>
        <p:sp>
          <p:nvSpPr>
            <p:cNvPr id="180" name="矩形 179"/>
            <p:cNvSpPr/>
            <p:nvPr/>
          </p:nvSpPr>
          <p:spPr>
            <a:xfrm>
              <a:off x="3779912" y="971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sp>
          <p:nvSpPr>
            <p:cNvPr id="221" name="等腰三角形 219"/>
            <p:cNvSpPr/>
            <p:nvPr/>
          </p:nvSpPr>
          <p:spPr>
            <a:xfrm flipV="1" rot="5400000">
              <a:off x="3981509" y="1009306"/>
              <a:ext cx="484035" cy="408915"/>
            </a:xfrm>
            <a:custGeom>
              <a:rect b="b" l="l" r="r" t="t"/>
              <a:pathLst>
                <a:path h="628267" w="563124">
                  <a:moveTo>
                    <a:pt x="0" y="3978"/>
                  </a:moveTo>
                  <a:lnTo>
                    <a:pt x="0" y="628267"/>
                  </a:lnTo>
                  <a:lnTo>
                    <a:pt x="303862" y="628267"/>
                  </a:lnTo>
                  <a:lnTo>
                    <a:pt x="447878" y="628267"/>
                  </a:lnTo>
                  <a:lnTo>
                    <a:pt x="559744" y="628267"/>
                  </a:lnTo>
                  <a:lnTo>
                    <a:pt x="476615" y="351159"/>
                  </a:lnTo>
                  <a:lnTo>
                    <a:pt x="563124" y="0"/>
                  </a:lnTo>
                  <a:lnTo>
                    <a:pt x="352994" y="0"/>
                  </a:lnTo>
                  <a:lnTo>
                    <a:pt x="353974" y="3978"/>
                  </a:lnTo>
                  <a:close/>
                </a:path>
              </a:pathLst>
            </a:custGeom>
            <a:solidFill>
              <a:srgbClr val="C0000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2" name="标题 4"/>
            <p:cNvSpPr txBox="1"/>
            <p:nvPr/>
          </p:nvSpPr>
          <p:spPr>
            <a:xfrm>
              <a:off x="3913641" y="1028075"/>
              <a:ext cx="480923" cy="37137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ctr" defTabSz="914400" eaLnBrk="1" hangingPunct="1" latinLnBrk="0" rtl="0">
                <a:spcBef>
                  <a:spcPct val="0"/>
                </a:spcBef>
                <a:buNone/>
                <a:defRPr kern="1200"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zh-CN" lang="en-US" sz="1800">
                  <a:solidFill>
                    <a:schemeClr val="bg1"/>
                  </a:solidFill>
                  <a:latin charset="0" pitchFamily="34" typeface="Impact"/>
                  <a:ea charset="-122" panose="020b0503020204020204" pitchFamily="34" typeface="微软雅黑"/>
                </a:rPr>
                <a:t>   01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82937" y="2302111"/>
            <a:ext cx="5232443" cy="620629"/>
            <a:chOff x="3779912" y="1491881"/>
            <a:chExt cx="4680520" cy="554964"/>
          </a:xfrm>
        </p:grpSpPr>
        <p:sp>
          <p:nvSpPr>
            <p:cNvPr id="186" name="矩形 185"/>
            <p:cNvSpPr/>
            <p:nvPr/>
          </p:nvSpPr>
          <p:spPr>
            <a:xfrm>
              <a:off x="3779912" y="1557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83050" y="1491881"/>
              <a:ext cx="480923" cy="554964"/>
              <a:chOff x="3983050" y="1491881"/>
              <a:chExt cx="480923" cy="554964"/>
            </a:xfrm>
          </p:grpSpPr>
          <p:sp>
            <p:nvSpPr>
              <p:cNvPr id="223" name="等腰三角形 219"/>
              <p:cNvSpPr/>
              <p:nvPr/>
            </p:nvSpPr>
            <p:spPr>
              <a:xfrm flipV="1" rot="5400000">
                <a:off x="3981509" y="1600370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4" name="标题 4"/>
              <p:cNvSpPr txBox="1"/>
              <p:nvPr/>
            </p:nvSpPr>
            <p:spPr>
              <a:xfrm>
                <a:off x="3983050" y="1491881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lang="en-US" sz="1800">
                    <a:solidFill>
                      <a:schemeClr val="bg1"/>
                    </a:solidFill>
                    <a:latin charset="0" pitchFamily="34" typeface="Impact"/>
                    <a:ea charset="-122" panose="020b0503020204020204" pitchFamily="34" typeface="微软雅黑"/>
                  </a:rPr>
                  <a:t>   02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5282937" y="3220512"/>
            <a:ext cx="5232443" cy="569322"/>
            <a:chOff x="3779912" y="2119943"/>
            <a:chExt cx="4680520" cy="509085"/>
          </a:xfrm>
        </p:grpSpPr>
        <p:sp>
          <p:nvSpPr>
            <p:cNvPr id="192" name="矩形 191"/>
            <p:cNvSpPr/>
            <p:nvPr/>
          </p:nvSpPr>
          <p:spPr>
            <a:xfrm>
              <a:off x="3779912" y="2143744"/>
              <a:ext cx="4680520" cy="37506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lIns="0" rIns="0" rtlCol="0"/>
            <a:lstStyle/>
            <a:p>
              <a:pPr defTabSz="1381971"/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0" pitchFamily="50" typeface="DIN Mittelschrift Std"/>
                <a:ea charset="-122" panose="020b0503020204020204" pitchFamily="34" typeface="微软雅黑"/>
              </a:endParaRPr>
            </a:p>
          </p:txBody>
        </p:sp>
        <p:grpSp>
          <p:nvGrpSpPr>
            <p:cNvPr id="226" name="组合 225"/>
            <p:cNvGrpSpPr/>
            <p:nvPr/>
          </p:nvGrpSpPr>
          <p:grpSpPr>
            <a:xfrm>
              <a:off x="3977856" y="2119943"/>
              <a:ext cx="480923" cy="509085"/>
              <a:chOff x="3977856" y="1537760"/>
              <a:chExt cx="480923" cy="509085"/>
            </a:xfrm>
          </p:grpSpPr>
          <p:sp>
            <p:nvSpPr>
              <p:cNvPr id="227" name="等腰三角形 219"/>
              <p:cNvSpPr/>
              <p:nvPr/>
            </p:nvSpPr>
            <p:spPr>
              <a:xfrm flipV="1" rot="5400000">
                <a:off x="3994310" y="1600370"/>
                <a:ext cx="484035" cy="408915"/>
              </a:xfrm>
              <a:custGeom>
                <a:rect b="b" l="l" r="r" t="t"/>
                <a:pathLst>
                  <a:path h="628267" w="563124">
                    <a:moveTo>
                      <a:pt x="0" y="3978"/>
                    </a:moveTo>
                    <a:lnTo>
                      <a:pt x="0" y="628267"/>
                    </a:lnTo>
                    <a:lnTo>
                      <a:pt x="303862" y="628267"/>
                    </a:lnTo>
                    <a:lnTo>
                      <a:pt x="447878" y="628267"/>
                    </a:lnTo>
                    <a:lnTo>
                      <a:pt x="559744" y="628267"/>
                    </a:lnTo>
                    <a:lnTo>
                      <a:pt x="476615" y="351159"/>
                    </a:lnTo>
                    <a:lnTo>
                      <a:pt x="563124" y="0"/>
                    </a:lnTo>
                    <a:lnTo>
                      <a:pt x="352994" y="0"/>
                    </a:lnTo>
                    <a:lnTo>
                      <a:pt x="353974" y="3978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28" name="标题 4"/>
              <p:cNvSpPr txBox="1"/>
              <p:nvPr/>
            </p:nvSpPr>
            <p:spPr>
              <a:xfrm>
                <a:off x="3977856" y="1537760"/>
                <a:ext cx="480923" cy="371377"/>
              </a:xfrm>
              <a:prstGeom prst="rect">
                <a:avLst/>
              </a:prstGeom>
            </p:spPr>
            <p:txBody>
              <a:bodyPr anchor="ctr" bIns="45720" lIns="91440" rIns="91440" rtlCol="0" tIns="45720" vert="horz">
                <a:noAutofit/>
              </a:bodyPr>
              <a:lstStyle>
                <a:lvl1pPr algn="ctr" defTabSz="914400" eaLnBrk="1" hangingPunct="1" latinLnBrk="0" rtl="0">
                  <a:spcBef>
                    <a:spcPct val="0"/>
                  </a:spcBef>
                  <a:buNone/>
                  <a:defRPr kern="1200" sz="44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altLang="zh-CN" lang="en-US" sz="1800">
                    <a:solidFill>
                      <a:schemeClr val="bg1"/>
                    </a:solidFill>
                    <a:latin charset="0" pitchFamily="34" typeface="Impact"/>
                    <a:ea charset="-122" panose="020b0503020204020204" pitchFamily="34" typeface="微软雅黑"/>
                  </a:rPr>
                  <a:t>   03</a:t>
                </a:r>
              </a:p>
            </p:txBody>
          </p:sp>
        </p:grpSp>
      </p:grpSp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</p:spTree>
    <p:extLst>
      <p:ext uri="{BB962C8B-B14F-4D97-AF65-F5344CB8AC3E}">
        <p14:creationId val="299287424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2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600" fill="hold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3"/>
      <p:bldP grpId="0" spid="189"/>
      <p:bldP grpId="0" spid="195"/>
      <p:bldP grpId="0" spid="6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37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8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: 圆角 1"/>
          <p:cNvSpPr/>
          <p:nvPr/>
        </p:nvSpPr>
        <p:spPr>
          <a:xfrm>
            <a:off x="6503544" y="2161773"/>
            <a:ext cx="2224687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6726151" y="2248895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创新学习方式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897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创新基层党建</a:t>
            </a:r>
          </a:p>
          <a:p>
            <a:pPr algn="ctr"/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工作模式</a:t>
            </a: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28752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在坚持原有的学习方式的基础上，增加观看视频、举办读书会、撰写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读书笔记、心得体会，开展特色组织生活等拓宽学习渠道，创新学习方式，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严把思想关口，认真践行“两学一做”，把专题教育融入经常性学习教育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之中，努力适应新的形势，新的变化。</a:t>
            </a:r>
          </a:p>
        </p:txBody>
      </p:sp>
    </p:spTree>
    <p:extLst>
      <p:ext uri="{BB962C8B-B14F-4D97-AF65-F5344CB8AC3E}">
        <p14:creationId val="82347313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6"/>
      <p:bldP grpId="0" spid="30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87027" y="5229271"/>
            <a:ext cx="6403385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 flipH="1">
            <a:off x="-14054" y="1394416"/>
            <a:ext cx="2141623" cy="1065493"/>
            <a:chOff x="6935916" y="343637"/>
            <a:chExt cx="1713877" cy="1135367"/>
          </a:xfrm>
        </p:grpSpPr>
        <p:pic>
          <p:nvPicPr>
            <p:cNvPr descr="C:\Users\Administrator\Desktop\线稿长城11.png" id="37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8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1134215" y="2459909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: 圆角 1"/>
          <p:cNvSpPr/>
          <p:nvPr/>
        </p:nvSpPr>
        <p:spPr>
          <a:xfrm>
            <a:off x="4078982" y="2159797"/>
            <a:ext cx="2224687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4301588" y="2246919"/>
            <a:ext cx="170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丰富党建活动</a:t>
            </a:r>
          </a:p>
        </p:txBody>
      </p:sp>
      <p:sp>
        <p:nvSpPr>
          <p:cNvPr id="26" name="矩形 25"/>
          <p:cNvSpPr/>
          <p:nvPr/>
        </p:nvSpPr>
        <p:spPr>
          <a:xfrm>
            <a:off x="9116047" y="2342572"/>
            <a:ext cx="2331507" cy="1897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创新基层党建</a:t>
            </a:r>
          </a:p>
          <a:p>
            <a:pPr algn="ctr"/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工作模式</a:t>
            </a:r>
          </a:p>
        </p:txBody>
      </p:sp>
      <p:sp>
        <p:nvSpPr>
          <p:cNvPr id="30" name="矩形 29"/>
          <p:cNvSpPr/>
          <p:nvPr/>
        </p:nvSpPr>
        <p:spPr>
          <a:xfrm>
            <a:off x="1630710" y="3028309"/>
            <a:ext cx="6696744" cy="228752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每年建党节组织重温入党誓词、新党员入党宣誓、上党课、开展警示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教育、开展社会公益活动、走访慰问老党员等形式多样的党建活动，加强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党、团、工会的组织建设，发挥好党组织的核心领导作用、共青团的后备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军作用，工会的桥梁纽带作用。</a:t>
            </a:r>
          </a:p>
        </p:txBody>
      </p:sp>
    </p:spTree>
    <p:extLst>
      <p:ext uri="{BB962C8B-B14F-4D97-AF65-F5344CB8AC3E}">
        <p14:creationId val="1008017491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6"/>
      <p:bldP grpId="0" spid="30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41528" y="5229271"/>
            <a:ext cx="5828556" cy="202937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0315025" y="1773610"/>
            <a:ext cx="1440160" cy="1065493"/>
            <a:chOff x="6935916" y="343637"/>
            <a:chExt cx="1713877" cy="1135367"/>
          </a:xfrm>
        </p:grpSpPr>
        <p:pic>
          <p:nvPicPr>
            <p:cNvPr descr="C:\Users\Administrator\Desktop\线稿长城11.png" id="37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8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6" y="69370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3558777" y="2461885"/>
            <a:ext cx="7632848" cy="31585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: 圆角 1"/>
          <p:cNvSpPr/>
          <p:nvPr/>
        </p:nvSpPr>
        <p:spPr>
          <a:xfrm>
            <a:off x="5812488" y="2161773"/>
            <a:ext cx="3595086" cy="600224"/>
          </a:xfrm>
          <a:prstGeom prst="roundRect">
            <a:avLst>
              <a:gd fmla="val 48749" name="adj"/>
            </a:avLst>
          </a:prstGeom>
          <a:solidFill>
            <a:srgbClr val="FEE4C9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6028797" y="2254573"/>
            <a:ext cx="323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业务督导与党建指导相结合</a:t>
            </a:r>
          </a:p>
        </p:txBody>
      </p:sp>
      <p:sp>
        <p:nvSpPr>
          <p:cNvPr id="26" name="矩形 25"/>
          <p:cNvSpPr/>
          <p:nvPr/>
        </p:nvSpPr>
        <p:spPr>
          <a:xfrm>
            <a:off x="966489" y="2336423"/>
            <a:ext cx="2331507" cy="1897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/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创新基层党建</a:t>
            </a:r>
          </a:p>
          <a:p>
            <a:pPr algn="ctr"/>
            <a:r>
              <a:rPr altLang="en-US" b="1" lang="zh-CN" sz="4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工作模式</a:t>
            </a:r>
          </a:p>
        </p:txBody>
      </p:sp>
      <p:sp>
        <p:nvSpPr>
          <p:cNvPr id="30" name="矩形 29"/>
          <p:cNvSpPr/>
          <p:nvPr/>
        </p:nvSpPr>
        <p:spPr>
          <a:xfrm>
            <a:off x="4055272" y="3030285"/>
            <a:ext cx="6696744" cy="228752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结合党委班子“一对一”挂钩帮助策略，将业务督导与党建相结合，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党委班子每人至少确定1家四级机构联系点，每年至少6次联系点调研指导，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带领四级机构将党建工作落到实处，切实了解基层的难处，帮助四级机构</a:t>
            </a:r>
          </a:p>
          <a:p>
            <a:pPr algn="just">
              <a:lnSpc>
                <a:spcPct val="130000"/>
              </a:lnSpc>
            </a:pPr>
            <a:endParaRPr altLang="en-US" lang="zh-CN" sz="1600">
              <a:solidFill>
                <a:srgbClr val="C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30000"/>
              </a:lnSpc>
            </a:pPr>
            <a:r>
              <a:rPr altLang="en-US" lang="zh-CN" sz="1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研究解决实际困难。</a:t>
            </a:r>
          </a:p>
        </p:txBody>
      </p:sp>
    </p:spTree>
    <p:extLst>
      <p:ext uri="{BB962C8B-B14F-4D97-AF65-F5344CB8AC3E}">
        <p14:creationId val="382969469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6"/>
      <p:bldP grpId="0" spid="30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9" name="组合 48"/>
          <p:cNvGrpSpPr/>
          <p:nvPr/>
        </p:nvGrpSpPr>
        <p:grpSpPr>
          <a:xfrm>
            <a:off x="1770919" y="922640"/>
            <a:ext cx="2841777" cy="2324489"/>
            <a:chOff x="1288264" y="699544"/>
            <a:chExt cx="2131610" cy="1742963"/>
          </a:xfrm>
        </p:grpSpPr>
        <p:grpSp>
          <p:nvGrpSpPr>
            <p:cNvPr id="50" name="组合 49"/>
            <p:cNvGrpSpPr/>
            <p:nvPr/>
          </p:nvGrpSpPr>
          <p:grpSpPr>
            <a:xfrm>
              <a:off x="1312685" y="699544"/>
              <a:ext cx="2107189" cy="469779"/>
              <a:chOff x="763824" y="321141"/>
              <a:chExt cx="3175331" cy="469779"/>
            </a:xfrm>
          </p:grpSpPr>
          <p:sp>
            <p:nvSpPr>
              <p:cNvPr id="54" name="TextBox 19"/>
              <p:cNvSpPr txBox="1"/>
              <p:nvPr/>
            </p:nvSpPr>
            <p:spPr>
              <a:xfrm>
                <a:off x="950036" y="555526"/>
                <a:ext cx="2485590" cy="2331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zh-CN" b="1" lang="en-US" sz="1200">
                    <a:solidFill>
                      <a:srgbClr val="C00000"/>
                    </a:solidFill>
                    <a:latin typeface="+mj-ea"/>
                    <a:ea typeface="+mj-ea"/>
                    <a:cs typeface="+mn-ea"/>
                    <a:sym typeface="+mn-lt"/>
                  </a:rPr>
                  <a:t>Communist Party of China</a:t>
                </a:r>
              </a:p>
            </p:txBody>
          </p:sp>
          <p:sp>
            <p:nvSpPr>
              <p:cNvPr id="55" name="TextBox 20"/>
              <p:cNvSpPr txBox="1"/>
              <p:nvPr/>
            </p:nvSpPr>
            <p:spPr>
              <a:xfrm>
                <a:off x="763824" y="321141"/>
                <a:ext cx="3175331" cy="329108"/>
              </a:xfrm>
              <a:prstGeom prst="rect">
                <a:avLst/>
              </a:prstGeom>
              <a:noFill/>
              <a:effectLst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lang="zh-CN" sz="1900">
                    <a:solidFill>
                      <a:srgbClr val="C00000"/>
                    </a:solidFill>
                    <a:cs typeface="+mn-ea"/>
                    <a:sym typeface="+mn-lt"/>
                  </a:rPr>
                  <a:t>中国共产党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1288264" y="1040304"/>
              <a:ext cx="2119816" cy="1402203"/>
              <a:chOff x="4716016" y="699542"/>
              <a:chExt cx="2119816" cy="1402203"/>
            </a:xfrm>
          </p:grpSpPr>
          <p:sp>
            <p:nvSpPr>
              <p:cNvPr id="52" name="TextBox 14"/>
              <p:cNvSpPr txBox="1"/>
              <p:nvPr/>
            </p:nvSpPr>
            <p:spPr>
              <a:xfrm>
                <a:off x="4716016" y="703224"/>
                <a:ext cx="1111704" cy="13849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960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charset="-122" pitchFamily="2" typeface="方正粗黑宋简体"/>
                    <a:ea charset="-122" pitchFamily="2" typeface="方正粗黑宋简体"/>
                    <a:cs typeface="+mn-ea"/>
                    <a:sym typeface="+mn-lt"/>
                  </a:rPr>
                  <a:t>结</a:t>
                </a:r>
              </a:p>
            </p:txBody>
          </p:sp>
          <p:sp>
            <p:nvSpPr>
              <p:cNvPr id="53" name="TextBox 14"/>
              <p:cNvSpPr txBox="1"/>
              <p:nvPr/>
            </p:nvSpPr>
            <p:spPr>
              <a:xfrm>
                <a:off x="5724129" y="699542"/>
                <a:ext cx="1111704" cy="1384995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r="13500000" dist="50800">
                  <a:prstClr val="black">
                    <a:alpha val="50000"/>
                  </a:prstClr>
                </a:innerShdw>
              </a:effectLst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altLang="en-US" lang="zh-CN" sz="9600">
                    <a:ln>
                      <a:solidFill>
                        <a:schemeClr val="accent1"/>
                      </a:solidFill>
                    </a:ln>
                    <a:solidFill>
                      <a:srgbClr val="C00000"/>
                    </a:solidFill>
                    <a:latin charset="-122" pitchFamily="2" typeface="方正粗黑宋简体"/>
                    <a:ea charset="-122" pitchFamily="2" typeface="方正粗黑宋简体"/>
                    <a:cs typeface="+mn-ea"/>
                    <a:sym typeface="+mn-lt"/>
                  </a:rPr>
                  <a:t>语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63087" y="4721531"/>
            <a:ext cx="2176095" cy="1579956"/>
            <a:chOff x="6935916" y="343637"/>
            <a:chExt cx="1713877" cy="1135367"/>
          </a:xfrm>
        </p:grpSpPr>
        <p:pic>
          <p:nvPicPr>
            <p:cNvPr descr="C:\Users\Administrator\Desktop\线稿长城11.png" id="57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58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2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1498519"/>
            <a:ext cx="12295597" cy="536170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29"/>
          <p:cNvSpPr/>
          <p:nvPr/>
        </p:nvSpPr>
        <p:spPr bwMode="auto">
          <a:xfrm>
            <a:off x="878284" y="1019361"/>
            <a:ext cx="610445" cy="538225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0252" y="765498"/>
            <a:ext cx="1159767" cy="107920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99062" y="1672656"/>
            <a:ext cx="6696744" cy="24460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在今后的党建工作中，我将严格按照上级党委的要求，一如既地凝心聚力抓党建，抓好党建促发展，推动党建工作创新争优，提升党建工作水平，切实发挥党的基层组织战斗堡垒作用，为公司发展提供坚强的组织保障。</a:t>
            </a:r>
          </a:p>
        </p:txBody>
      </p:sp>
    </p:spTree>
    <p:extLst>
      <p:ext uri="{BB962C8B-B14F-4D97-AF65-F5344CB8AC3E}">
        <p14:creationId val="3627019021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3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 fill="hold" id="2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60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600" fill="hold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0"/>
      <p:bldP grpId="0" spid="32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5726" y="981998"/>
            <a:ext cx="12323620" cy="5903009"/>
          </a:xfrm>
          <a:prstGeom prst="rect">
            <a:avLst/>
          </a:prstGeom>
        </p:spPr>
      </p:pic>
      <p:sp>
        <p:nvSpPr>
          <p:cNvPr id="10" name="TextBox 19"/>
          <p:cNvSpPr txBox="1"/>
          <p:nvPr/>
        </p:nvSpPr>
        <p:spPr>
          <a:xfrm>
            <a:off x="4356380" y="1357800"/>
            <a:ext cx="3772734" cy="505908"/>
          </a:xfrm>
          <a:prstGeom prst="rect">
            <a:avLst/>
          </a:prstGeom>
          <a:noFill/>
          <a:effectLst/>
        </p:spPr>
        <p:txBody>
          <a:bodyPr bIns="60930" lIns="121861" rIns="121861" rtlCol="0" tIns="60930" wrap="none">
            <a:spAutoFit/>
          </a:bodyPr>
          <a:lstStyle/>
          <a:p>
            <a:pPr>
              <a:lnSpc>
                <a:spcPct val="120000"/>
              </a:lnSpc>
            </a:pPr>
            <a:r>
              <a:rPr altLang="zh-CN" b="1" lang="en-US" sz="210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rPr>
              <a:t>Communist Party of China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3972390" y="593207"/>
            <a:ext cx="4233224" cy="908244"/>
          </a:xfrm>
          <a:prstGeom prst="rect">
            <a:avLst/>
          </a:prstGeom>
          <a:noFill/>
          <a:effectLst/>
        </p:spPr>
        <p:txBody>
          <a:bodyPr bIns="60930" lIns="121861" rIns="121861" rtlCol="0" tIns="6093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z="4300">
                <a:solidFill>
                  <a:srgbClr val="C00000"/>
                </a:solidFill>
                <a:cs typeface="+mn-ea"/>
                <a:sym typeface="+mn-lt"/>
              </a:rPr>
              <a:t>中国共产党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179968" y="99301"/>
            <a:ext cx="1595758" cy="1064873"/>
            <a:chOff x="6935916" y="343637"/>
            <a:chExt cx="1713877" cy="1135367"/>
          </a:xfrm>
        </p:grpSpPr>
        <p:pic>
          <p:nvPicPr>
            <p:cNvPr descr="C:\Users\Administrator\Desktop\线稿长城11.png" id="32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34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165718" y="649319"/>
            <a:ext cx="1168655" cy="7506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8"/>
          <p:cNvSpPr txBox="1"/>
          <p:nvPr/>
        </p:nvSpPr>
        <p:spPr>
          <a:xfrm>
            <a:off x="2784316" y="1798347"/>
            <a:ext cx="6825893" cy="1127730"/>
          </a:xfrm>
          <a:prstGeom prst="rect">
            <a:avLst/>
          </a:prstGeom>
          <a:noFill/>
        </p:spPr>
        <p:txBody>
          <a:bodyPr bIns="60945" lIns="121891" rIns="121891" rtlCol="0" tIns="60945" wrap="square">
            <a:spAutoFit/>
          </a:bodyPr>
          <a:lstStyle/>
          <a:p>
            <a:pPr algn="ctr"/>
            <a:r>
              <a:rPr altLang="en-US" lang="zh-CN" sz="6600">
                <a:solidFill>
                  <a:srgbClr val="C00000"/>
                </a:solidFill>
                <a:latin charset="-122" pitchFamily="34" typeface="华康俪金黑W8(P)"/>
                <a:ea charset="-122" pitchFamily="34" typeface="华康俪金黑W8(P)"/>
              </a:rPr>
              <a:t>感谢您的聆听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487986" y="1863830"/>
            <a:ext cx="454137" cy="538649"/>
            <a:chOff x="3851921" y="107991"/>
            <a:chExt cx="1792566" cy="1792567"/>
          </a:xfr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</p:grpSpPr>
        <p:sp>
          <p:nvSpPr>
            <p:cNvPr id="14" name="Freeform 29"/>
            <p:cNvSpPr/>
            <p:nvPr/>
          </p:nvSpPr>
          <p:spPr bwMode="auto">
            <a:xfrm>
              <a:off x="4401088" y="564469"/>
              <a:ext cx="867835" cy="775494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1218936" eaLnBrk="1" hangingPunct="1" latinLnBrk="0" marL="0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1218936" eaLnBrk="1" hangingPunct="1" latinLnBrk="0" marL="609469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1218936" eaLnBrk="1" hangingPunct="1" latinLnBrk="0" marL="1218936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1218936" eaLnBrk="1" hangingPunct="1" latinLnBrk="0" marL="1828402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1218936" eaLnBrk="1" hangingPunct="1" latinLnBrk="0" marL="2437870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1218936" eaLnBrk="1" hangingPunct="1" latinLnBrk="0" marL="3047337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1218936" eaLnBrk="1" hangingPunct="1" latinLnBrk="0" marL="3656806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1218936" eaLnBrk="1" hangingPunct="1" latinLnBrk="0" marL="4266271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1218936" eaLnBrk="1" hangingPunct="1" latinLnBrk="0" marL="4875739" rtl="0"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851921" y="107991"/>
              <a:ext cx="1792566" cy="1792567"/>
            </a:xfrm>
            <a:custGeom>
              <a:gdLst>
                <a:gd fmla="*/ 1677670 w 2407137" name="connsiteX0"/>
                <a:gd fmla="*/ 1837666 h 2407138" name="connsiteY0"/>
                <a:gd fmla="*/ 1683974 w 2407137" name="connsiteX1"/>
                <a:gd fmla="*/ 1833341 h 2407138" name="connsiteY1"/>
                <a:gd fmla="*/ 1689813 w 2407137" name="connsiteX2"/>
                <a:gd fmla="*/ 1828403 h 2407138" name="connsiteY2"/>
                <a:gd fmla="*/ 1945042 w 2407137" name="connsiteX3"/>
                <a:gd fmla="*/ 2162988 h 2407138" name="connsiteY3"/>
                <a:gd fmla="*/ 1932899 w 2407137" name="connsiteX4"/>
                <a:gd fmla="*/ 2172251 h 2407138" name="connsiteY4"/>
                <a:gd fmla="*/ 1592663 w 2407137" name="connsiteX5"/>
                <a:gd fmla="*/ 1892774 h 2407138" name="connsiteY5"/>
                <a:gd fmla="*/ 1605769 w 2407137" name="connsiteX6"/>
                <a:gd fmla="*/ 1884929 h 2407138" name="connsiteY6"/>
                <a:gd fmla="*/ 1748914 w 2407137" name="connsiteX7"/>
                <a:gd fmla="*/ 2132863 h 2407138" name="connsiteY7"/>
                <a:gd fmla="*/ 1735858 w 2407137" name="connsiteX8"/>
                <a:gd fmla="*/ 2140795 h 2407138" name="connsiteY8"/>
                <a:gd fmla="*/ 1768789 w 2407137" name="connsiteX9"/>
                <a:gd fmla="*/ 1757990 h 2407138" name="connsiteY9"/>
                <a:gd fmla="*/ 1971301 w 2407137" name="connsiteX10"/>
                <a:gd fmla="*/ 1960502 h 2407138" name="connsiteY10"/>
                <a:gd fmla="*/ 1966159 w 2407137" name="connsiteX11"/>
                <a:gd fmla="*/ 1966159 h 2407138" name="connsiteY11"/>
                <a:gd fmla="*/ 1960501 w 2407137" name="connsiteX12"/>
                <a:gd fmla="*/ 1971301 h 2407138" name="connsiteY12"/>
                <a:gd fmla="*/ 1758092 w 2407137" name="connsiteX13"/>
                <a:gd fmla="*/ 1768892 h 2407138" name="connsiteY13"/>
                <a:gd fmla="*/ 1765079 w 2407137" name="connsiteX14"/>
                <a:gd fmla="*/ 1762526 h 2407138" name="connsiteY14"/>
                <a:gd fmla="*/ 1834740 w 2407137" name="connsiteX15"/>
                <a:gd fmla="*/ 1681091 h 2407138" name="connsiteY15"/>
                <a:gd fmla="*/ 2168093 w 2407137" name="connsiteX16"/>
                <a:gd fmla="*/ 1938389 h 2407138" name="connsiteY16"/>
                <a:gd fmla="*/ 2158761 w 2407137" name="connsiteX17"/>
                <a:gd fmla="*/ 1950479 h 2407138" name="connsiteY17"/>
                <a:gd fmla="*/ 1825285 w 2407137" name="connsiteX18"/>
                <a:gd fmla="*/ 1693086 h 2407138" name="connsiteY18"/>
                <a:gd fmla="*/ 1497292 w 2407137" name="connsiteX19"/>
                <a:gd fmla="*/ 1938505 h 2407138" name="connsiteY19"/>
                <a:gd fmla="*/ 1511359 w 2407137" name="connsiteX20"/>
                <a:gd fmla="*/ 1932557 h 2407138" name="connsiteY20"/>
                <a:gd fmla="*/ 1671461 w 2407137" name="connsiteX21"/>
                <a:gd fmla="*/ 2322204 h 2407138" name="connsiteY21"/>
                <a:gd fmla="*/ 1657335 w 2407137" name="connsiteX22"/>
                <a:gd fmla="*/ 2328008 h 2407138" name="connsiteY22"/>
                <a:gd fmla="*/ 1400984 w 2407137" name="connsiteX23"/>
                <a:gd fmla="*/ 1969841 h 2407138" name="connsiteY23"/>
                <a:gd fmla="*/ 1415837 w 2407137" name="connsiteX24"/>
                <a:gd fmla="*/ 1966261 h 2407138" name="connsiteY24"/>
                <a:gd fmla="*/ 1489829 w 2407137" name="connsiteX25"/>
                <a:gd fmla="*/ 2242404 h 2407138" name="connsiteY25"/>
                <a:gd fmla="*/ 1475037 w 2407137" name="connsiteX26"/>
                <a:gd fmla="*/ 2246208 h 2407138" name="connsiteY26"/>
                <a:gd fmla="*/ 1890343 w 2407137" name="connsiteX27"/>
                <a:gd fmla="*/ 1591261 h 2407138" name="connsiteY27"/>
                <a:gd fmla="*/ 2140794 w 2407137" name="connsiteX28"/>
                <a:gd fmla="*/ 1735859 h 2407138" name="connsiteY28"/>
                <a:gd fmla="*/ 2132863 w 2407137" name="connsiteX29"/>
                <a:gd fmla="*/ 1748915 h 2407138" name="connsiteY29"/>
                <a:gd fmla="*/ 1883112 w 2407137" name="connsiteX30"/>
                <a:gd fmla="*/ 1604721 h 2407138" name="connsiteY30"/>
                <a:gd fmla="*/ 1934589 w 2407137" name="connsiteX31"/>
                <a:gd fmla="*/ 1500527 h 2407138" name="connsiteY31"/>
                <a:gd fmla="*/ 2325413 w 2407137" name="connsiteX32"/>
                <a:gd fmla="*/ 1663714 h 2407138" name="connsiteY32"/>
                <a:gd fmla="*/ 2319529 w 2407137" name="connsiteX33"/>
                <a:gd fmla="*/ 1677807 h 2407138" name="connsiteY33"/>
                <a:gd fmla="*/ 1928334 w 2407137" name="connsiteX34"/>
                <a:gd fmla="*/ 1514465 h 2407138" name="connsiteY34"/>
                <a:gd fmla="*/ 1296758 w 2407137" name="connsiteX35"/>
                <a:gd fmla="*/ 1987081 h 2407138" name="connsiteY35"/>
                <a:gd fmla="*/ 1311855 w 2407137" name="connsiteX36"/>
                <a:gd fmla="*/ 1984732 h 2407138" name="connsiteY36"/>
                <a:gd fmla="*/ 1365995 w 2407137" name="connsiteX37"/>
                <a:gd fmla="*/ 2405187 h 2407138" name="connsiteY37"/>
                <a:gd fmla="*/ 1350847 w 2407137" name="connsiteX38"/>
                <a:gd fmla="*/ 2407138 h 2407138" name="connsiteY38"/>
                <a:gd fmla="*/ 1195932 w 2407137" name="connsiteX39"/>
                <a:gd fmla="*/ 1995746 h 2407138" name="connsiteY39"/>
                <a:gd fmla="*/ 1211204 w 2407137" name="connsiteX40"/>
                <a:gd fmla="*/ 1995179 h 2407138" name="connsiteY40"/>
                <a:gd fmla="*/ 1211204 w 2407137" name="connsiteX41"/>
                <a:gd fmla="*/ 2281649 h 2407138" name="connsiteY41"/>
                <a:gd fmla="*/ 1203568 w 2407137" name="connsiteX42"/>
                <a:gd fmla="*/ 2282034 h 2407138" name="connsiteY42"/>
                <a:gd fmla="*/ 1195932 w 2407137" name="connsiteX43"/>
                <a:gd fmla="*/ 2281649 h 2407138" name="connsiteY43"/>
                <a:gd fmla="*/ 1968060 w 2407137" name="connsiteX44"/>
                <a:gd fmla="*/ 1400508 h 2407138" name="connsiteY44"/>
                <a:gd fmla="*/ 2246208 w 2407137" name="connsiteX45"/>
                <a:gd fmla="*/ 1475038 h 2407138" name="connsiteY45"/>
                <a:gd fmla="*/ 2242404 w 2407137" name="connsiteX46"/>
                <a:gd fmla="*/ 1489831 h 2407138" name="connsiteY46"/>
                <a:gd fmla="*/ 1963516 w 2407137" name="connsiteX47"/>
                <a:gd fmla="*/ 1415103 h 2407138" name="connsiteY47"/>
                <a:gd fmla="*/ 1090481 w 2407137" name="connsiteX48"/>
                <a:gd fmla="*/ 1986840 h 2407138" name="connsiteY48"/>
                <a:gd fmla="*/ 1097951 w 2407137" name="connsiteX49"/>
                <a:gd fmla="*/ 1988584 h 2407138" name="connsiteY49"/>
                <a:gd fmla="*/ 1105617 w 2407137" name="connsiteX50"/>
                <a:gd fmla="*/ 1988876 h 2407138" name="connsiteY50"/>
                <a:gd fmla="*/ 1049458 w 2407137" name="connsiteX51"/>
                <a:gd fmla="*/ 2406281 h 2407138" name="connsiteY51"/>
                <a:gd fmla="*/ 1034322 w 2407137" name="connsiteX52"/>
                <a:gd fmla="*/ 2404245 h 2407138" name="connsiteY52"/>
                <a:gd fmla="*/ 1988876 w 2407137" name="connsiteX53"/>
                <a:gd fmla="*/ 1301520 h 2407138" name="connsiteY53"/>
                <a:gd fmla="*/ 2406281 w 2407137" name="connsiteX54"/>
                <a:gd fmla="*/ 1357679 h 2407138" name="connsiteY54"/>
                <a:gd fmla="*/ 2404244 w 2407137" name="connsiteX55"/>
                <a:gd fmla="*/ 1372815 h 2407138" name="connsiteY55"/>
                <a:gd fmla="*/ 1986840 w 2407137" name="connsiteX56"/>
                <a:gd fmla="*/ 1316657 h 2407138" name="connsiteY56"/>
                <a:gd fmla="*/ 1988583 w 2407137" name="connsiteX57"/>
                <a:gd fmla="*/ 1309187 h 2407138" name="connsiteY57"/>
                <a:gd fmla="*/ 992036 w 2407137" name="connsiteX58"/>
                <a:gd fmla="*/ 1963517 h 2407138" name="connsiteY58"/>
                <a:gd fmla="*/ 1006629 w 2407137" name="connsiteX59"/>
                <a:gd fmla="*/ 1968061 h 2407138" name="connsiteY59"/>
                <a:gd fmla="*/ 932100 w 2407137" name="connsiteX60"/>
                <a:gd fmla="*/ 2246208 h 2407138" name="connsiteY60"/>
                <a:gd fmla="*/ 917308 w 2407137" name="connsiteX61"/>
                <a:gd fmla="*/ 2242405 h 2407138" name="connsiteY61"/>
                <a:gd fmla="*/ 1995178 w 2407137" name="connsiteX62"/>
                <a:gd fmla="*/ 1195933 h 2407138" name="connsiteY62"/>
                <a:gd fmla="*/ 2281649 w 2407137" name="connsiteX63"/>
                <a:gd fmla="*/ 1195933 h 2407138" name="connsiteY63"/>
                <a:gd fmla="*/ 2282034 w 2407137" name="connsiteX64"/>
                <a:gd fmla="*/ 1203569 h 2407138" name="connsiteY64"/>
                <a:gd fmla="*/ 2281649 w 2407137" name="connsiteX65"/>
                <a:gd fmla="*/ 1211206 h 2407138" name="connsiteY65"/>
                <a:gd fmla="*/ 1995745 w 2407137" name="connsiteX66"/>
                <a:gd fmla="*/ 1211206 h 2407138" name="connsiteY66"/>
                <a:gd fmla="*/ 1984731 w 2407137" name="connsiteX67"/>
                <a:gd fmla="*/ 1095284 h 2407138" name="connsiteY67"/>
                <a:gd fmla="*/ 2405186 w 2407137" name="connsiteX68"/>
                <a:gd fmla="*/ 1041144 h 2407138" name="connsiteY68"/>
                <a:gd fmla="*/ 2407137 w 2407137" name="connsiteX69"/>
                <a:gd fmla="*/ 1056290 h 2407138" name="connsiteY69"/>
                <a:gd fmla="*/ 1987080 w 2407137" name="connsiteX70"/>
                <a:gd fmla="*/ 1110379 h 2407138" name="connsiteY70"/>
                <a:gd fmla="*/ 892672 w 2407137" name="connsiteX71"/>
                <a:gd fmla="*/ 1928335 h 2407138" name="connsiteY71"/>
                <a:gd fmla="*/ 906611 w 2407137" name="connsiteX72"/>
                <a:gd fmla="*/ 1934590 h 2407138" name="connsiteY72"/>
                <a:gd fmla="*/ 743425 w 2407137" name="connsiteX73"/>
                <a:gd fmla="*/ 2325414 h 2407138" name="connsiteY73"/>
                <a:gd fmla="*/ 729331 w 2407137" name="connsiteX74"/>
                <a:gd fmla="*/ 2319529 h 2407138" name="connsiteY74"/>
                <a:gd fmla="*/ 802416 w 2407137" name="connsiteX75"/>
                <a:gd fmla="*/ 1883113 h 2407138" name="connsiteY75"/>
                <a:gd fmla="*/ 815877 w 2407137" name="connsiteX76"/>
                <a:gd fmla="*/ 1890344 h 2407138" name="connsiteY76"/>
                <a:gd fmla="*/ 671279 w 2407137" name="connsiteX77"/>
                <a:gd fmla="*/ 2140796 h 2407138" name="connsiteY77"/>
                <a:gd fmla="*/ 658223 w 2407137" name="connsiteX78"/>
                <a:gd fmla="*/ 2132863 h 2407138" name="connsiteY78"/>
                <a:gd fmla="*/ 1966260 w 2407137" name="connsiteX79"/>
                <a:gd fmla="*/ 991301 h 2407138" name="connsiteY79"/>
                <a:gd fmla="*/ 2242405 w 2407137" name="connsiteX80"/>
                <a:gd fmla="*/ 917309 h 2407138" name="connsiteY80"/>
                <a:gd fmla="*/ 2246208 w 2407137" name="connsiteX81"/>
                <a:gd fmla="*/ 932101 h 2407138" name="connsiteY81"/>
                <a:gd fmla="*/ 1969840 w 2407137" name="connsiteX82"/>
                <a:gd fmla="*/ 1006153 h 2407138" name="connsiteY82"/>
                <a:gd fmla="*/ 1932557 w 2407137" name="connsiteX83"/>
                <a:gd fmla="*/ 895779 h 2407138" name="connsiteY83"/>
                <a:gd fmla="*/ 2322203 w 2407137" name="connsiteX84"/>
                <a:gd fmla="*/ 735676 h 2407138" name="connsiteY84"/>
                <a:gd fmla="*/ 2328008 w 2407137" name="connsiteX85"/>
                <a:gd fmla="*/ 749803 h 2407138" name="connsiteY85"/>
                <a:gd fmla="*/ 1938504 w 2407137" name="connsiteX86"/>
                <a:gd fmla="*/ 909846 h 2407138" name="connsiteY86"/>
                <a:gd fmla="*/ 714051 w 2407137" name="connsiteX87"/>
                <a:gd fmla="*/ 1825286 h 2407138" name="connsiteY87"/>
                <a:gd fmla="*/ 726047 w 2407137" name="connsiteX88"/>
                <a:gd fmla="*/ 1834740 h 2407138" name="connsiteY88"/>
                <a:gd fmla="*/ 468748 w 2407137" name="connsiteX89"/>
                <a:gd fmla="*/ 2168094 h 2407138" name="connsiteY89"/>
                <a:gd fmla="*/ 456659 w 2407137" name="connsiteX90"/>
                <a:gd fmla="*/ 2158762 h 2407138" name="connsiteY90"/>
                <a:gd fmla="*/ 638245 w 2407137" name="connsiteX91"/>
                <a:gd fmla="*/ 1758093 h 2407138" name="connsiteY91"/>
                <a:gd fmla="*/ 644611 w 2407137" name="connsiteX92"/>
                <a:gd fmla="*/ 1765080 h 2407138" name="connsiteY92"/>
                <a:gd fmla="*/ 649147 w 2407137" name="connsiteX93"/>
                <a:gd fmla="*/ 1768790 h 2407138" name="connsiteY93"/>
                <a:gd fmla="*/ 446636 w 2407137" name="connsiteX94"/>
                <a:gd fmla="*/ 1971302 h 2407138" name="connsiteY94"/>
                <a:gd fmla="*/ 440978 w 2407137" name="connsiteX95"/>
                <a:gd fmla="*/ 1966159 h 2407138" name="connsiteY95"/>
                <a:gd fmla="*/ 435836 w 2407137" name="connsiteX96"/>
                <a:gd fmla="*/ 1960502 h 2407138" name="connsiteY96"/>
                <a:gd fmla="*/ 1884928 w 2407137" name="connsiteX97"/>
                <a:gd fmla="*/ 801368 h 2407138" name="connsiteY97"/>
                <a:gd fmla="*/ 2132863 w 2407137" name="connsiteX98"/>
                <a:gd fmla="*/ 658223 h 2407138" name="connsiteY98"/>
                <a:gd fmla="*/ 2140794 w 2407137" name="connsiteX99"/>
                <a:gd fmla="*/ 671279 h 2407138" name="connsiteY99"/>
                <a:gd fmla="*/ 1892773 w 2407137" name="connsiteX100"/>
                <a:gd fmla="*/ 814474 h 2407138" name="connsiteY100"/>
                <a:gd fmla="*/ 1828403 w 2407137" name="connsiteX101"/>
                <a:gd fmla="*/ 717325 h 2407138" name="connsiteY101"/>
                <a:gd fmla="*/ 2162987 w 2407137" name="connsiteX102"/>
                <a:gd fmla="*/ 462095 h 2407138" name="connsiteY102"/>
                <a:gd fmla="*/ 2172250 w 2407137" name="connsiteX103"/>
                <a:gd fmla="*/ 474239 h 2407138" name="connsiteY103"/>
                <a:gd fmla="*/ 1837666 w 2407137" name="connsiteX104"/>
                <a:gd fmla="*/ 729468 h 2407138" name="connsiteY104"/>
                <a:gd fmla="*/ 1833340 w 2407137" name="connsiteX105"/>
                <a:gd fmla="*/ 723163 h 2407138" name="connsiteY105"/>
                <a:gd fmla="*/ 234886 w 2407137" name="connsiteX106"/>
                <a:gd fmla="*/ 1932900 h 2407138" name="connsiteY106"/>
                <a:gd fmla="*/ 569471 w 2407137" name="connsiteX107"/>
                <a:gd fmla="*/ 1677670 h 2407138" name="connsiteY107"/>
                <a:gd fmla="*/ 573796 w 2407137" name="connsiteX108"/>
                <a:gd fmla="*/ 1683975 h 2407138" name="connsiteY108"/>
                <a:gd fmla="*/ 578735 w 2407137" name="connsiteX109"/>
                <a:gd fmla="*/ 1689813 h 2407138" name="connsiteY109"/>
                <a:gd fmla="*/ 244150 w 2407137" name="connsiteX110"/>
                <a:gd fmla="*/ 1945043 h 2407138" name="connsiteY110"/>
                <a:gd fmla="*/ 266342 w 2407137" name="connsiteX111"/>
                <a:gd fmla="*/ 1735860 h 2407138" name="connsiteY111"/>
                <a:gd fmla="*/ 514363 w 2407137" name="connsiteX112"/>
                <a:gd fmla="*/ 1592665 h 2407138" name="connsiteY112"/>
                <a:gd fmla="*/ 522208 w 2407137" name="connsiteX113"/>
                <a:gd fmla="*/ 1605770 h 2407138" name="connsiteY113"/>
                <a:gd fmla="*/ 274274 w 2407137" name="connsiteX114"/>
                <a:gd fmla="*/ 1748916 h 2407138" name="connsiteY114"/>
                <a:gd fmla="*/ 1960501 w 2407137" name="connsiteX115"/>
                <a:gd fmla="*/ 435837 h 2407138" name="connsiteY115"/>
                <a:gd fmla="*/ 1966159 w 2407137" name="connsiteX116"/>
                <a:gd fmla="*/ 440979 h 2407138" name="connsiteY116"/>
                <a:gd fmla="*/ 1971301 w 2407137" name="connsiteX117"/>
                <a:gd fmla="*/ 446637 h 2407138" name="connsiteY117"/>
                <a:gd fmla="*/ 1768891 w 2407137" name="connsiteX118"/>
                <a:gd fmla="*/ 649046 h 2407138" name="connsiteY118"/>
                <a:gd fmla="*/ 1762525 w 2407137" name="connsiteX119"/>
                <a:gd fmla="*/ 642058 h 2407138" name="connsiteY119"/>
                <a:gd fmla="*/ 1757990 w 2407137" name="connsiteX120"/>
                <a:gd fmla="*/ 638348 h 2407138" name="connsiteY120"/>
                <a:gd fmla="*/ 1938389 w 2407137" name="connsiteX121"/>
                <a:gd fmla="*/ 239045 h 2407138" name="connsiteY121"/>
                <a:gd fmla="*/ 1950479 w 2407137" name="connsiteX122"/>
                <a:gd fmla="*/ 248377 h 2407138" name="connsiteY122"/>
                <a:gd fmla="*/ 1693086 w 2407137" name="connsiteX123"/>
                <a:gd fmla="*/ 581852 h 2407138" name="connsiteY123"/>
                <a:gd fmla="*/ 1681090 w 2407137" name="connsiteX124"/>
                <a:gd fmla="*/ 572398 h 2407138" name="connsiteY124"/>
                <a:gd fmla="*/ 79129 w 2407137" name="connsiteX125"/>
                <a:gd fmla="*/ 1657336 h 2407138" name="connsiteY125"/>
                <a:gd fmla="*/ 468633 w 2407137" name="connsiteX126"/>
                <a:gd fmla="*/ 1497292 h 2407138" name="connsiteY126"/>
                <a:gd fmla="*/ 474580 w 2407137" name="connsiteX127"/>
                <a:gd fmla="*/ 1511360 h 2407138" name="connsiteY127"/>
                <a:gd fmla="*/ 84934 w 2407137" name="connsiteX128"/>
                <a:gd fmla="*/ 1671462 h 2407138" name="connsiteY128"/>
                <a:gd fmla="*/ 160929 w 2407137" name="connsiteX129"/>
                <a:gd fmla="*/ 1475039 h 2407138" name="connsiteY129"/>
                <a:gd fmla="*/ 437296 w 2407137" name="connsiteX130"/>
                <a:gd fmla="*/ 1400986 h 2407138" name="connsiteY130"/>
                <a:gd fmla="*/ 440876 w 2407137" name="connsiteX131"/>
                <a:gd fmla="*/ 1415837 h 2407138" name="connsiteY131"/>
                <a:gd fmla="*/ 164732 w 2407137" name="connsiteX132"/>
                <a:gd fmla="*/ 1489830 h 2407138" name="connsiteY132"/>
                <a:gd fmla="*/ 1735859 w 2407137" name="connsiteX133"/>
                <a:gd fmla="*/ 266344 h 2407138" name="connsiteY133"/>
                <a:gd fmla="*/ 1748915 w 2407137" name="connsiteX134"/>
                <a:gd fmla="*/ 274276 h 2407138" name="connsiteY134"/>
                <a:gd fmla="*/ 1604721 w 2407137" name="connsiteX135"/>
                <a:gd fmla="*/ 524026 h 2407138" name="connsiteY135"/>
                <a:gd fmla="*/ 1591261 w 2407137" name="connsiteX136"/>
                <a:gd fmla="*/ 516794 h 2407138" name="connsiteY136"/>
                <a:gd fmla="*/ 1663713 w 2407137" name="connsiteX137"/>
                <a:gd fmla="*/ 81725 h 2407138" name="connsiteY137"/>
                <a:gd fmla="*/ 1677806 w 2407137" name="connsiteX138"/>
                <a:gd fmla="*/ 87609 h 2407138" name="connsiteY138"/>
                <a:gd fmla="*/ 1514465 w 2407137" name="connsiteX139"/>
                <a:gd fmla="*/ 478804 h 2407138" name="connsiteY139"/>
                <a:gd fmla="*/ 1500526 w 2407137" name="connsiteX140"/>
                <a:gd fmla="*/ 472548 h 2407138" name="connsiteY140"/>
                <a:gd fmla="*/ 0 w 2407137" name="connsiteX141"/>
                <a:gd fmla="*/ 1350847 h 2407138" name="connsiteY141"/>
                <a:gd fmla="*/ 420056 w 2407137" name="connsiteX142"/>
                <a:gd fmla="*/ 1296759 h 2407138" name="connsiteY142"/>
                <a:gd fmla="*/ 422405 w 2407137" name="connsiteX143"/>
                <a:gd fmla="*/ 1311854 h 2407138" name="connsiteY143"/>
                <a:gd fmla="*/ 1951 w 2407137" name="connsiteX144"/>
                <a:gd fmla="*/ 1365994 h 2407138" name="connsiteY144"/>
                <a:gd fmla="*/ 125488 w 2407137" name="connsiteX145"/>
                <a:gd fmla="*/ 1195933 h 2407138" name="connsiteY145"/>
                <a:gd fmla="*/ 411391 w 2407137" name="connsiteX146"/>
                <a:gd fmla="*/ 1195933 h 2407138" name="connsiteY146"/>
                <a:gd fmla="*/ 411958 w 2407137" name="connsiteX147"/>
                <a:gd fmla="*/ 1211206 h 2407138" name="connsiteY147"/>
                <a:gd fmla="*/ 125488 w 2407137" name="connsiteX148"/>
                <a:gd fmla="*/ 1211206 h 2407138" name="connsiteY148"/>
                <a:gd fmla="*/ 125102 w 2407137" name="connsiteX149"/>
                <a:gd fmla="*/ 1203569 h 2407138" name="connsiteY149"/>
                <a:gd fmla="*/ 1475037 w 2407137" name="connsiteX150"/>
                <a:gd fmla="*/ 160931 h 2407138" name="connsiteY150"/>
                <a:gd fmla="*/ 1489829 w 2407137" name="connsiteX151"/>
                <a:gd fmla="*/ 164734 h 2407138" name="connsiteY151"/>
                <a:gd fmla="*/ 1415102 w 2407137" name="connsiteX152"/>
                <a:gd fmla="*/ 443621 h 2407138" name="connsiteY152"/>
                <a:gd fmla="*/ 1400508 w 2407137" name="connsiteX153"/>
                <a:gd fmla="*/ 439077 h 2407138" name="connsiteY153"/>
                <a:gd fmla="*/ 164732 w 2407137" name="connsiteX154"/>
                <a:gd fmla="*/ 917309 h 2407138" name="connsiteY154"/>
                <a:gd fmla="*/ 443620 w 2407137" name="connsiteX155"/>
                <a:gd fmla="*/ 992037 h 2407138" name="connsiteY155"/>
                <a:gd fmla="*/ 439076 w 2407137" name="connsiteX156"/>
                <a:gd fmla="*/ 1006630 h 2407138" name="connsiteY156"/>
                <a:gd fmla="*/ 160929 w 2407137" name="connsiteX157"/>
                <a:gd fmla="*/ 932101 h 2407138" name="connsiteY157"/>
                <a:gd fmla="*/ 1195932 w 2407137" name="connsiteX158"/>
                <a:gd fmla="*/ 125490 h 2407138" name="connsiteY158"/>
                <a:gd fmla="*/ 1203568 w 2407137" name="connsiteX159"/>
                <a:gd fmla="*/ 125104 h 2407138" name="connsiteY159"/>
                <a:gd fmla="*/ 1211205 w 2407137" name="connsiteX160"/>
                <a:gd fmla="*/ 125490 h 2407138" name="connsiteY160"/>
                <a:gd fmla="*/ 1211205 w 2407137" name="connsiteX161"/>
                <a:gd fmla="*/ 411392 h 2407138" name="connsiteY161"/>
                <a:gd fmla="*/ 1195932 w 2407137" name="connsiteX162"/>
                <a:gd fmla="*/ 411959 h 2407138" name="connsiteY162"/>
                <a:gd fmla="*/ 1357679 w 2407137" name="connsiteX163"/>
                <a:gd fmla="*/ 856 h 2407138" name="connsiteY163"/>
                <a:gd fmla="*/ 1372816 w 2407137" name="connsiteX164"/>
                <a:gd fmla="*/ 2893 h 2407138" name="connsiteY164"/>
                <a:gd fmla="*/ 1316657 w 2407137" name="connsiteX165"/>
                <a:gd fmla="*/ 420298 h 2407138" name="connsiteY165"/>
                <a:gd fmla="*/ 1309186 w 2407137" name="connsiteX166"/>
                <a:gd fmla="*/ 418554 h 2407138" name="connsiteY166"/>
                <a:gd fmla="*/ 1301520 w 2407137" name="connsiteX167"/>
                <a:gd fmla="*/ 418261 h 2407138" name="connsiteY167"/>
                <a:gd fmla="*/ 2893 w 2407137" name="connsiteX168"/>
                <a:gd fmla="*/ 1034322 h 2407138" name="connsiteY168"/>
                <a:gd fmla="*/ 420297 w 2407137" name="connsiteX169"/>
                <a:gd fmla="*/ 1090480 h 2407138" name="connsiteY169"/>
                <a:gd fmla="*/ 418554 w 2407137" name="connsiteX170"/>
                <a:gd fmla="*/ 1097951 h 2407138" name="connsiteY170"/>
                <a:gd fmla="*/ 418261 w 2407137" name="connsiteX171"/>
                <a:gd fmla="*/ 1105616 h 2407138" name="connsiteY171"/>
                <a:gd fmla="*/ 855 w 2407137" name="connsiteX172"/>
                <a:gd fmla="*/ 1049458 h 2407138" name="connsiteY172"/>
                <a:gd fmla="*/ 274274 w 2407137" name="connsiteX173"/>
                <a:gd fmla="*/ 658223 h 2407138" name="connsiteY173"/>
                <a:gd fmla="*/ 524025 w 2407137" name="connsiteX174"/>
                <a:gd fmla="*/ 802416 h 2407138" name="connsiteY174"/>
                <a:gd fmla="*/ 516793 w 2407137" name="connsiteX175"/>
                <a:gd fmla="*/ 815877 h 2407138" name="connsiteY175"/>
                <a:gd fmla="*/ 266342 w 2407137" name="connsiteX176"/>
                <a:gd fmla="*/ 671279 h 2407138" name="connsiteY176"/>
                <a:gd fmla="*/ 917308 w 2407137" name="connsiteX177"/>
                <a:gd fmla="*/ 164734 h 2407138" name="connsiteY177"/>
                <a:gd fmla="*/ 932100 w 2407137" name="connsiteX178"/>
                <a:gd fmla="*/ 160930 h 2407138" name="connsiteY178"/>
                <a:gd fmla="*/ 1006152 w 2407137" name="connsiteX179"/>
                <a:gd fmla="*/ 437297 h 2407138" name="connsiteY179"/>
                <a:gd fmla="*/ 991300 w 2407137" name="connsiteX180"/>
                <a:gd fmla="*/ 440877 h 2407138" name="connsiteY180"/>
                <a:gd fmla="*/ 1041143 w 2407137" name="connsiteX181"/>
                <a:gd fmla="*/ 1951 h 2407138" name="connsiteY181"/>
                <a:gd fmla="*/ 1056290 w 2407137" name="connsiteX182"/>
                <a:gd fmla="*/ 0 h 2407138" name="connsiteY182"/>
                <a:gd fmla="*/ 1110379 w 2407137" name="connsiteX183"/>
                <a:gd fmla="*/ 420056 h 2407138" name="connsiteY183"/>
                <a:gd fmla="*/ 1095283 w 2407137" name="connsiteX184"/>
                <a:gd fmla="*/ 422406 h 2407138" name="connsiteY184"/>
                <a:gd fmla="*/ 87609 w 2407137" name="connsiteX185"/>
                <a:gd fmla="*/ 729331 h 2407138" name="connsiteY185"/>
                <a:gd fmla="*/ 478803 w 2407137" name="connsiteX186"/>
                <a:gd fmla="*/ 892672 h 2407138" name="connsiteY186"/>
                <a:gd fmla="*/ 472547 w 2407137" name="connsiteX187"/>
                <a:gd fmla="*/ 906611 h 2407138" name="connsiteY187"/>
                <a:gd fmla="*/ 81723 w 2407137" name="connsiteX188"/>
                <a:gd fmla="*/ 743424 h 2407138" name="connsiteY188"/>
                <a:gd fmla="*/ 84666 w 2407137" name="connsiteX189"/>
                <a:gd fmla="*/ 736377 h 2407138" name="connsiteY189"/>
                <a:gd fmla="*/ 446636 w 2407137" name="connsiteX190"/>
                <a:gd fmla="*/ 435837 h 2407138" name="connsiteY190"/>
                <a:gd fmla="*/ 649045 w 2407137" name="connsiteX191"/>
                <a:gd fmla="*/ 638246 h 2407138" name="connsiteY191"/>
                <a:gd fmla="*/ 642057 w 2407137" name="connsiteX192"/>
                <a:gd fmla="*/ 644612 h 2407138" name="connsiteY192"/>
                <a:gd fmla="*/ 638347 w 2407137" name="connsiteX193"/>
                <a:gd fmla="*/ 649147 h 2407138" name="connsiteY193"/>
                <a:gd fmla="*/ 435836 w 2407137" name="connsiteX194"/>
                <a:gd fmla="*/ 446636 h 2407138" name="connsiteY194"/>
                <a:gd fmla="*/ 440978 w 2407137" name="connsiteX195"/>
                <a:gd fmla="*/ 440979 h 2407138" name="connsiteY195"/>
                <a:gd fmla="*/ 658223 w 2407137" name="connsiteX196"/>
                <a:gd fmla="*/ 274275 h 2407138" name="connsiteY196"/>
                <a:gd fmla="*/ 671279 w 2407137" name="connsiteX197"/>
                <a:gd fmla="*/ 266343 h 2407138" name="connsiteY197"/>
                <a:gd fmla="*/ 814473 w 2407137" name="connsiteX198"/>
                <a:gd fmla="*/ 514363 h 2407138" name="connsiteY198"/>
                <a:gd fmla="*/ 801367 w 2407137" name="connsiteX199"/>
                <a:gd fmla="*/ 522209 h 2407138" name="connsiteY199"/>
                <a:gd fmla="*/ 735676 w 2407137" name="connsiteX200"/>
                <a:gd fmla="*/ 84934 h 2407138" name="connsiteY200"/>
                <a:gd fmla="*/ 749802 w 2407137" name="connsiteX201"/>
                <a:gd fmla="*/ 79129 h 2407138" name="connsiteY201"/>
                <a:gd fmla="*/ 909846 w 2407137" name="connsiteX202"/>
                <a:gd fmla="*/ 468633 h 2407138" name="connsiteY202"/>
                <a:gd fmla="*/ 895778 w 2407137" name="connsiteX203"/>
                <a:gd fmla="*/ 474580 h 2407138" name="connsiteY203"/>
                <a:gd fmla="*/ 248376 w 2407137" name="connsiteX204"/>
                <a:gd fmla="*/ 456659 h 2407138" name="connsiteY204"/>
                <a:gd fmla="*/ 581852 w 2407137" name="connsiteX205"/>
                <a:gd fmla="*/ 714051 h 2407138" name="connsiteY205"/>
                <a:gd fmla="*/ 572397 w 2407137" name="connsiteX206"/>
                <a:gd fmla="*/ 726047 h 2407138" name="connsiteY206"/>
                <a:gd fmla="*/ 239044 w 2407137" name="connsiteX207"/>
                <a:gd fmla="*/ 468748 h 2407138" name="connsiteY207"/>
                <a:gd fmla="*/ 243710 w 2407137" name="connsiteX208"/>
                <a:gd fmla="*/ 462704 h 2407138" name="connsiteY208"/>
                <a:gd fmla="*/ 462094 w 2407137" name="connsiteX209"/>
                <a:gd fmla="*/ 244150 h 2407138" name="connsiteY209"/>
                <a:gd fmla="*/ 474238 w 2407137" name="connsiteX210"/>
                <a:gd fmla="*/ 234887 h 2407138" name="connsiteY210"/>
                <a:gd fmla="*/ 729468 w 2407137" name="connsiteX211"/>
                <a:gd fmla="*/ 569472 h 2407138" name="connsiteY211"/>
                <a:gd fmla="*/ 723162 w 2407137" name="connsiteX212"/>
                <a:gd fmla="*/ 573797 h 2407138" name="connsiteY212"/>
                <a:gd fmla="*/ 717325 w 2407137" name="connsiteX213"/>
                <a:gd fmla="*/ 578735 h 2407138" name="connsiteY2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b="b" l="l" r="r" t="t"/>
              <a:pathLst>
                <a:path h="2407138" w="2407137">
                  <a:moveTo>
                    <a:pt x="1677670" y="1837666"/>
                  </a:moveTo>
                  <a:lnTo>
                    <a:pt x="1683974" y="1833341"/>
                  </a:lnTo>
                  <a:lnTo>
                    <a:pt x="1689813" y="1828403"/>
                  </a:lnTo>
                  <a:lnTo>
                    <a:pt x="1945042" y="2162988"/>
                  </a:lnTo>
                  <a:lnTo>
                    <a:pt x="1932899" y="2172251"/>
                  </a:lnTo>
                  <a:close/>
                  <a:moveTo>
                    <a:pt x="1592663" y="1892774"/>
                  </a:moveTo>
                  <a:lnTo>
                    <a:pt x="1605769" y="1884929"/>
                  </a:lnTo>
                  <a:lnTo>
                    <a:pt x="1748914" y="2132863"/>
                  </a:lnTo>
                  <a:lnTo>
                    <a:pt x="1735858" y="2140795"/>
                  </a:lnTo>
                  <a:close/>
                  <a:moveTo>
                    <a:pt x="1768789" y="1757990"/>
                  </a:moveTo>
                  <a:lnTo>
                    <a:pt x="1971301" y="1960502"/>
                  </a:lnTo>
                  <a:lnTo>
                    <a:pt x="1966159" y="1966159"/>
                  </a:lnTo>
                  <a:lnTo>
                    <a:pt x="1960501" y="1971301"/>
                  </a:lnTo>
                  <a:lnTo>
                    <a:pt x="1758092" y="1768892"/>
                  </a:lnTo>
                  <a:lnTo>
                    <a:pt x="1765079" y="1762526"/>
                  </a:lnTo>
                  <a:close/>
                  <a:moveTo>
                    <a:pt x="1834740" y="1681091"/>
                  </a:moveTo>
                  <a:lnTo>
                    <a:pt x="2168093" y="1938389"/>
                  </a:lnTo>
                  <a:lnTo>
                    <a:pt x="2158761" y="1950479"/>
                  </a:lnTo>
                  <a:lnTo>
                    <a:pt x="1825285" y="1693086"/>
                  </a:lnTo>
                  <a:close/>
                  <a:moveTo>
                    <a:pt x="1497292" y="1938505"/>
                  </a:moveTo>
                  <a:lnTo>
                    <a:pt x="1511359" y="1932557"/>
                  </a:lnTo>
                  <a:lnTo>
                    <a:pt x="1671461" y="2322204"/>
                  </a:lnTo>
                  <a:lnTo>
                    <a:pt x="1657335" y="2328008"/>
                  </a:lnTo>
                  <a:close/>
                  <a:moveTo>
                    <a:pt x="1400984" y="1969841"/>
                  </a:moveTo>
                  <a:lnTo>
                    <a:pt x="1415837" y="1966261"/>
                  </a:lnTo>
                  <a:lnTo>
                    <a:pt x="1489829" y="2242404"/>
                  </a:lnTo>
                  <a:lnTo>
                    <a:pt x="1475037" y="2246208"/>
                  </a:lnTo>
                  <a:close/>
                  <a:moveTo>
                    <a:pt x="1890343" y="1591261"/>
                  </a:moveTo>
                  <a:lnTo>
                    <a:pt x="2140794" y="1735859"/>
                  </a:lnTo>
                  <a:lnTo>
                    <a:pt x="2132863" y="1748915"/>
                  </a:lnTo>
                  <a:lnTo>
                    <a:pt x="1883112" y="1604721"/>
                  </a:lnTo>
                  <a:close/>
                  <a:moveTo>
                    <a:pt x="1934589" y="1500527"/>
                  </a:moveTo>
                  <a:lnTo>
                    <a:pt x="2325413" y="1663714"/>
                  </a:lnTo>
                  <a:lnTo>
                    <a:pt x="2319529" y="1677807"/>
                  </a:lnTo>
                  <a:lnTo>
                    <a:pt x="1928334" y="1514465"/>
                  </a:lnTo>
                  <a:close/>
                  <a:moveTo>
                    <a:pt x="1296758" y="1987081"/>
                  </a:moveTo>
                  <a:lnTo>
                    <a:pt x="1311855" y="1984732"/>
                  </a:lnTo>
                  <a:lnTo>
                    <a:pt x="1365995" y="2405187"/>
                  </a:lnTo>
                  <a:lnTo>
                    <a:pt x="1350847" y="2407138"/>
                  </a:lnTo>
                  <a:close/>
                  <a:moveTo>
                    <a:pt x="1195932" y="1995746"/>
                  </a:moveTo>
                  <a:lnTo>
                    <a:pt x="1211204" y="1995179"/>
                  </a:lnTo>
                  <a:lnTo>
                    <a:pt x="1211204" y="2281649"/>
                  </a:lnTo>
                  <a:lnTo>
                    <a:pt x="1203568" y="2282034"/>
                  </a:lnTo>
                  <a:lnTo>
                    <a:pt x="1195932" y="2281649"/>
                  </a:lnTo>
                  <a:close/>
                  <a:moveTo>
                    <a:pt x="1968060" y="1400508"/>
                  </a:moveTo>
                  <a:lnTo>
                    <a:pt x="2246208" y="1475038"/>
                  </a:lnTo>
                  <a:lnTo>
                    <a:pt x="2242404" y="1489831"/>
                  </a:lnTo>
                  <a:lnTo>
                    <a:pt x="1963516" y="1415103"/>
                  </a:lnTo>
                  <a:close/>
                  <a:moveTo>
                    <a:pt x="1090481" y="1986840"/>
                  </a:moveTo>
                  <a:lnTo>
                    <a:pt x="1097951" y="1988584"/>
                  </a:lnTo>
                  <a:lnTo>
                    <a:pt x="1105617" y="1988876"/>
                  </a:lnTo>
                  <a:lnTo>
                    <a:pt x="1049458" y="2406281"/>
                  </a:lnTo>
                  <a:lnTo>
                    <a:pt x="1034322" y="2404245"/>
                  </a:lnTo>
                  <a:close/>
                  <a:moveTo>
                    <a:pt x="1988876" y="1301520"/>
                  </a:moveTo>
                  <a:lnTo>
                    <a:pt x="2406281" y="1357679"/>
                  </a:lnTo>
                  <a:lnTo>
                    <a:pt x="2404244" y="1372815"/>
                  </a:lnTo>
                  <a:lnTo>
                    <a:pt x="1986840" y="1316657"/>
                  </a:lnTo>
                  <a:lnTo>
                    <a:pt x="1988583" y="1309187"/>
                  </a:lnTo>
                  <a:close/>
                  <a:moveTo>
                    <a:pt x="992036" y="1963517"/>
                  </a:moveTo>
                  <a:lnTo>
                    <a:pt x="1006629" y="1968061"/>
                  </a:lnTo>
                  <a:lnTo>
                    <a:pt x="932100" y="2246208"/>
                  </a:lnTo>
                  <a:lnTo>
                    <a:pt x="917308" y="2242405"/>
                  </a:lnTo>
                  <a:close/>
                  <a:moveTo>
                    <a:pt x="1995178" y="1195933"/>
                  </a:moveTo>
                  <a:lnTo>
                    <a:pt x="2281649" y="1195933"/>
                  </a:lnTo>
                  <a:lnTo>
                    <a:pt x="2282034" y="1203569"/>
                  </a:lnTo>
                  <a:lnTo>
                    <a:pt x="2281649" y="1211206"/>
                  </a:lnTo>
                  <a:lnTo>
                    <a:pt x="1995745" y="1211206"/>
                  </a:lnTo>
                  <a:close/>
                  <a:moveTo>
                    <a:pt x="1984731" y="1095284"/>
                  </a:moveTo>
                  <a:lnTo>
                    <a:pt x="2405186" y="1041144"/>
                  </a:lnTo>
                  <a:lnTo>
                    <a:pt x="2407137" y="1056290"/>
                  </a:lnTo>
                  <a:lnTo>
                    <a:pt x="1987080" y="1110379"/>
                  </a:lnTo>
                  <a:close/>
                  <a:moveTo>
                    <a:pt x="892672" y="1928335"/>
                  </a:moveTo>
                  <a:lnTo>
                    <a:pt x="906611" y="1934590"/>
                  </a:lnTo>
                  <a:lnTo>
                    <a:pt x="743425" y="2325414"/>
                  </a:lnTo>
                  <a:lnTo>
                    <a:pt x="729331" y="2319529"/>
                  </a:lnTo>
                  <a:close/>
                  <a:moveTo>
                    <a:pt x="802416" y="1883113"/>
                  </a:moveTo>
                  <a:lnTo>
                    <a:pt x="815877" y="1890344"/>
                  </a:lnTo>
                  <a:lnTo>
                    <a:pt x="671279" y="2140796"/>
                  </a:lnTo>
                  <a:lnTo>
                    <a:pt x="658223" y="2132863"/>
                  </a:lnTo>
                  <a:close/>
                  <a:moveTo>
                    <a:pt x="1966260" y="991301"/>
                  </a:moveTo>
                  <a:lnTo>
                    <a:pt x="2242405" y="917309"/>
                  </a:lnTo>
                  <a:lnTo>
                    <a:pt x="2246208" y="932101"/>
                  </a:lnTo>
                  <a:lnTo>
                    <a:pt x="1969840" y="1006153"/>
                  </a:lnTo>
                  <a:close/>
                  <a:moveTo>
                    <a:pt x="1932557" y="895779"/>
                  </a:moveTo>
                  <a:lnTo>
                    <a:pt x="2322203" y="735676"/>
                  </a:lnTo>
                  <a:lnTo>
                    <a:pt x="2328008" y="749803"/>
                  </a:lnTo>
                  <a:lnTo>
                    <a:pt x="1938504" y="909846"/>
                  </a:lnTo>
                  <a:close/>
                  <a:moveTo>
                    <a:pt x="714051" y="1825286"/>
                  </a:moveTo>
                  <a:lnTo>
                    <a:pt x="726047" y="1834740"/>
                  </a:lnTo>
                  <a:lnTo>
                    <a:pt x="468748" y="2168094"/>
                  </a:lnTo>
                  <a:lnTo>
                    <a:pt x="456659" y="2158762"/>
                  </a:lnTo>
                  <a:close/>
                  <a:moveTo>
                    <a:pt x="638245" y="1758093"/>
                  </a:moveTo>
                  <a:lnTo>
                    <a:pt x="644611" y="1765080"/>
                  </a:lnTo>
                  <a:lnTo>
                    <a:pt x="649147" y="1768790"/>
                  </a:lnTo>
                  <a:lnTo>
                    <a:pt x="446636" y="1971302"/>
                  </a:lnTo>
                  <a:lnTo>
                    <a:pt x="440978" y="1966159"/>
                  </a:lnTo>
                  <a:lnTo>
                    <a:pt x="435836" y="1960502"/>
                  </a:lnTo>
                  <a:close/>
                  <a:moveTo>
                    <a:pt x="1884928" y="801368"/>
                  </a:moveTo>
                  <a:lnTo>
                    <a:pt x="2132863" y="658223"/>
                  </a:lnTo>
                  <a:lnTo>
                    <a:pt x="2140794" y="671279"/>
                  </a:lnTo>
                  <a:lnTo>
                    <a:pt x="1892773" y="814474"/>
                  </a:lnTo>
                  <a:close/>
                  <a:moveTo>
                    <a:pt x="1828403" y="717325"/>
                  </a:moveTo>
                  <a:lnTo>
                    <a:pt x="2162987" y="462095"/>
                  </a:lnTo>
                  <a:lnTo>
                    <a:pt x="2172250" y="474239"/>
                  </a:lnTo>
                  <a:lnTo>
                    <a:pt x="1837666" y="729468"/>
                  </a:lnTo>
                  <a:lnTo>
                    <a:pt x="1833340" y="723163"/>
                  </a:lnTo>
                  <a:close/>
                  <a:moveTo>
                    <a:pt x="234886" y="1932900"/>
                  </a:moveTo>
                  <a:lnTo>
                    <a:pt x="569471" y="1677670"/>
                  </a:lnTo>
                  <a:lnTo>
                    <a:pt x="573796" y="1683975"/>
                  </a:lnTo>
                  <a:lnTo>
                    <a:pt x="578735" y="1689813"/>
                  </a:lnTo>
                  <a:lnTo>
                    <a:pt x="244150" y="1945043"/>
                  </a:lnTo>
                  <a:close/>
                  <a:moveTo>
                    <a:pt x="266342" y="1735860"/>
                  </a:moveTo>
                  <a:lnTo>
                    <a:pt x="514363" y="1592665"/>
                  </a:lnTo>
                  <a:lnTo>
                    <a:pt x="522208" y="1605770"/>
                  </a:lnTo>
                  <a:lnTo>
                    <a:pt x="274274" y="1748916"/>
                  </a:lnTo>
                  <a:close/>
                  <a:moveTo>
                    <a:pt x="1960501" y="435837"/>
                  </a:moveTo>
                  <a:lnTo>
                    <a:pt x="1966159" y="440979"/>
                  </a:lnTo>
                  <a:lnTo>
                    <a:pt x="1971301" y="446637"/>
                  </a:lnTo>
                  <a:lnTo>
                    <a:pt x="1768891" y="649046"/>
                  </a:lnTo>
                  <a:lnTo>
                    <a:pt x="1762525" y="642058"/>
                  </a:lnTo>
                  <a:lnTo>
                    <a:pt x="1757990" y="638348"/>
                  </a:lnTo>
                  <a:close/>
                  <a:moveTo>
                    <a:pt x="1938389" y="239045"/>
                  </a:moveTo>
                  <a:lnTo>
                    <a:pt x="1950479" y="248377"/>
                  </a:lnTo>
                  <a:lnTo>
                    <a:pt x="1693086" y="581852"/>
                  </a:lnTo>
                  <a:lnTo>
                    <a:pt x="1681090" y="572398"/>
                  </a:lnTo>
                  <a:close/>
                  <a:moveTo>
                    <a:pt x="79129" y="1657336"/>
                  </a:moveTo>
                  <a:lnTo>
                    <a:pt x="468633" y="1497292"/>
                  </a:lnTo>
                  <a:lnTo>
                    <a:pt x="474580" y="1511360"/>
                  </a:lnTo>
                  <a:lnTo>
                    <a:pt x="84934" y="1671462"/>
                  </a:lnTo>
                  <a:close/>
                  <a:moveTo>
                    <a:pt x="160929" y="1475039"/>
                  </a:moveTo>
                  <a:lnTo>
                    <a:pt x="437296" y="1400986"/>
                  </a:lnTo>
                  <a:lnTo>
                    <a:pt x="440876" y="1415837"/>
                  </a:lnTo>
                  <a:lnTo>
                    <a:pt x="164732" y="1489830"/>
                  </a:lnTo>
                  <a:close/>
                  <a:moveTo>
                    <a:pt x="1735859" y="266344"/>
                  </a:moveTo>
                  <a:lnTo>
                    <a:pt x="1748915" y="274276"/>
                  </a:lnTo>
                  <a:lnTo>
                    <a:pt x="1604721" y="524026"/>
                  </a:lnTo>
                  <a:lnTo>
                    <a:pt x="1591261" y="516794"/>
                  </a:lnTo>
                  <a:close/>
                  <a:moveTo>
                    <a:pt x="1663713" y="81725"/>
                  </a:moveTo>
                  <a:lnTo>
                    <a:pt x="1677806" y="87609"/>
                  </a:lnTo>
                  <a:lnTo>
                    <a:pt x="1514465" y="478804"/>
                  </a:lnTo>
                  <a:lnTo>
                    <a:pt x="1500526" y="472548"/>
                  </a:lnTo>
                  <a:close/>
                  <a:moveTo>
                    <a:pt x="0" y="1350847"/>
                  </a:moveTo>
                  <a:lnTo>
                    <a:pt x="420056" y="1296759"/>
                  </a:lnTo>
                  <a:lnTo>
                    <a:pt x="422405" y="1311854"/>
                  </a:lnTo>
                  <a:lnTo>
                    <a:pt x="1951" y="1365994"/>
                  </a:lnTo>
                  <a:close/>
                  <a:moveTo>
                    <a:pt x="125488" y="1195933"/>
                  </a:moveTo>
                  <a:lnTo>
                    <a:pt x="411391" y="1195933"/>
                  </a:lnTo>
                  <a:lnTo>
                    <a:pt x="411958" y="1211206"/>
                  </a:lnTo>
                  <a:lnTo>
                    <a:pt x="125488" y="1211206"/>
                  </a:lnTo>
                  <a:lnTo>
                    <a:pt x="125102" y="1203569"/>
                  </a:lnTo>
                  <a:close/>
                  <a:moveTo>
                    <a:pt x="1475037" y="160931"/>
                  </a:moveTo>
                  <a:lnTo>
                    <a:pt x="1489829" y="164734"/>
                  </a:lnTo>
                  <a:lnTo>
                    <a:pt x="1415102" y="443621"/>
                  </a:lnTo>
                  <a:lnTo>
                    <a:pt x="1400508" y="439077"/>
                  </a:lnTo>
                  <a:close/>
                  <a:moveTo>
                    <a:pt x="164732" y="917309"/>
                  </a:moveTo>
                  <a:lnTo>
                    <a:pt x="443620" y="992037"/>
                  </a:lnTo>
                  <a:lnTo>
                    <a:pt x="439076" y="1006630"/>
                  </a:lnTo>
                  <a:lnTo>
                    <a:pt x="160929" y="932101"/>
                  </a:lnTo>
                  <a:close/>
                  <a:moveTo>
                    <a:pt x="1195932" y="125490"/>
                  </a:moveTo>
                  <a:lnTo>
                    <a:pt x="1203568" y="125104"/>
                  </a:lnTo>
                  <a:lnTo>
                    <a:pt x="1211205" y="125490"/>
                  </a:lnTo>
                  <a:lnTo>
                    <a:pt x="1211205" y="411392"/>
                  </a:lnTo>
                  <a:lnTo>
                    <a:pt x="1195932" y="411959"/>
                  </a:lnTo>
                  <a:close/>
                  <a:moveTo>
                    <a:pt x="1357679" y="856"/>
                  </a:moveTo>
                  <a:lnTo>
                    <a:pt x="1372816" y="2893"/>
                  </a:lnTo>
                  <a:lnTo>
                    <a:pt x="1316657" y="420298"/>
                  </a:lnTo>
                  <a:lnTo>
                    <a:pt x="1309186" y="418554"/>
                  </a:lnTo>
                  <a:lnTo>
                    <a:pt x="1301520" y="418261"/>
                  </a:lnTo>
                  <a:close/>
                  <a:moveTo>
                    <a:pt x="2893" y="1034322"/>
                  </a:moveTo>
                  <a:lnTo>
                    <a:pt x="420297" y="1090480"/>
                  </a:lnTo>
                  <a:lnTo>
                    <a:pt x="418554" y="1097951"/>
                  </a:lnTo>
                  <a:lnTo>
                    <a:pt x="418261" y="1105616"/>
                  </a:lnTo>
                  <a:lnTo>
                    <a:pt x="855" y="1049458"/>
                  </a:lnTo>
                  <a:close/>
                  <a:moveTo>
                    <a:pt x="274274" y="658223"/>
                  </a:moveTo>
                  <a:lnTo>
                    <a:pt x="524025" y="802416"/>
                  </a:lnTo>
                  <a:lnTo>
                    <a:pt x="516793" y="815877"/>
                  </a:lnTo>
                  <a:lnTo>
                    <a:pt x="266342" y="671279"/>
                  </a:lnTo>
                  <a:close/>
                  <a:moveTo>
                    <a:pt x="917308" y="164734"/>
                  </a:moveTo>
                  <a:lnTo>
                    <a:pt x="932100" y="160930"/>
                  </a:lnTo>
                  <a:lnTo>
                    <a:pt x="1006152" y="437297"/>
                  </a:lnTo>
                  <a:lnTo>
                    <a:pt x="991300" y="440877"/>
                  </a:lnTo>
                  <a:close/>
                  <a:moveTo>
                    <a:pt x="1041143" y="1951"/>
                  </a:moveTo>
                  <a:lnTo>
                    <a:pt x="1056290" y="0"/>
                  </a:lnTo>
                  <a:lnTo>
                    <a:pt x="1110379" y="420056"/>
                  </a:lnTo>
                  <a:lnTo>
                    <a:pt x="1095283" y="422406"/>
                  </a:lnTo>
                  <a:close/>
                  <a:moveTo>
                    <a:pt x="87609" y="729331"/>
                  </a:moveTo>
                  <a:lnTo>
                    <a:pt x="478803" y="892672"/>
                  </a:lnTo>
                  <a:lnTo>
                    <a:pt x="472547" y="906611"/>
                  </a:lnTo>
                  <a:lnTo>
                    <a:pt x="81723" y="743424"/>
                  </a:lnTo>
                  <a:lnTo>
                    <a:pt x="84666" y="736377"/>
                  </a:lnTo>
                  <a:close/>
                  <a:moveTo>
                    <a:pt x="446636" y="435837"/>
                  </a:moveTo>
                  <a:lnTo>
                    <a:pt x="649045" y="638246"/>
                  </a:lnTo>
                  <a:lnTo>
                    <a:pt x="642057" y="644612"/>
                  </a:lnTo>
                  <a:lnTo>
                    <a:pt x="638347" y="649147"/>
                  </a:lnTo>
                  <a:lnTo>
                    <a:pt x="435836" y="446636"/>
                  </a:lnTo>
                  <a:lnTo>
                    <a:pt x="440978" y="440979"/>
                  </a:lnTo>
                  <a:close/>
                  <a:moveTo>
                    <a:pt x="658223" y="274275"/>
                  </a:moveTo>
                  <a:lnTo>
                    <a:pt x="671279" y="266343"/>
                  </a:lnTo>
                  <a:lnTo>
                    <a:pt x="814473" y="514363"/>
                  </a:lnTo>
                  <a:lnTo>
                    <a:pt x="801367" y="522209"/>
                  </a:lnTo>
                  <a:close/>
                  <a:moveTo>
                    <a:pt x="735676" y="84934"/>
                  </a:moveTo>
                  <a:lnTo>
                    <a:pt x="749802" y="79129"/>
                  </a:lnTo>
                  <a:lnTo>
                    <a:pt x="909846" y="468633"/>
                  </a:lnTo>
                  <a:lnTo>
                    <a:pt x="895778" y="474580"/>
                  </a:lnTo>
                  <a:close/>
                  <a:moveTo>
                    <a:pt x="248376" y="456659"/>
                  </a:moveTo>
                  <a:lnTo>
                    <a:pt x="581852" y="714051"/>
                  </a:lnTo>
                  <a:lnTo>
                    <a:pt x="572397" y="726047"/>
                  </a:lnTo>
                  <a:lnTo>
                    <a:pt x="239044" y="468748"/>
                  </a:lnTo>
                  <a:lnTo>
                    <a:pt x="243710" y="462704"/>
                  </a:lnTo>
                  <a:close/>
                  <a:moveTo>
                    <a:pt x="462094" y="244150"/>
                  </a:moveTo>
                  <a:lnTo>
                    <a:pt x="474238" y="234887"/>
                  </a:lnTo>
                  <a:lnTo>
                    <a:pt x="729468" y="569472"/>
                  </a:lnTo>
                  <a:lnTo>
                    <a:pt x="723162" y="573797"/>
                  </a:lnTo>
                  <a:lnTo>
                    <a:pt x="717325" y="57873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1218936" eaLnBrk="1" hangingPunct="1" latinLnBrk="0" marL="0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1218936" eaLnBrk="1" hangingPunct="1" latinLnBrk="0" marL="609469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1218936" eaLnBrk="1" hangingPunct="1" latinLnBrk="0" marL="1218936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1218936" eaLnBrk="1" hangingPunct="1" latinLnBrk="0" marL="1828402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1218936" eaLnBrk="1" hangingPunct="1" latinLnBrk="0" marL="2437870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1218936" eaLnBrk="1" hangingPunct="1" latinLnBrk="0" marL="3047337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1218936" eaLnBrk="1" hangingPunct="1" latinLnBrk="0" marL="3656806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1218936" eaLnBrk="1" hangingPunct="1" latinLnBrk="0" marL="4266271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1218936" eaLnBrk="1" hangingPunct="1" latinLnBrk="0" marL="4875739" rtl="0">
                <a:defRPr kern="1200" sz="24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4552375" y="2850745"/>
            <a:ext cx="352839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某某单位某某党支部</a:t>
            </a:r>
          </a:p>
        </p:txBody>
      </p:sp>
    </p:spTree>
    <p:extLst>
      <p:ext uri="{BB962C8B-B14F-4D97-AF65-F5344CB8AC3E}">
        <p14:creationId val="78730222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29" nodeType="afterEffect" presetClass="entr" presetID="23" presetSubtype="32">
                                  <p:stCondLst>
                                    <p:cond delay="0"/>
                                  </p:stCondLst>
                                  <p:iterate type="lt">
                                    <p:tmPct val="126667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38" nodeType="afterEffect" presetClass="entr" presetID="22" presetSubtype="4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36"/>
      <p:bldP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-673547" y="0"/>
            <a:ext cx="5290915" cy="7037599"/>
            <a:chOff x="-673547" y="0"/>
            <a:chExt cx="5290915" cy="7037599"/>
          </a:xfrm>
        </p:grpSpPr>
        <p:sp>
          <p:nvSpPr>
            <p:cNvPr id="77" name="矩形 76"/>
            <p:cNvSpPr/>
            <p:nvPr/>
          </p:nvSpPr>
          <p:spPr>
            <a:xfrm>
              <a:off x="165" y="0"/>
              <a:ext cx="4456924" cy="6859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60930" lIns="121861" rIns="121861" rtlCol="0" tIns="60930"/>
            <a:lstStyle/>
            <a:p>
              <a:pPr algn="ctr"/>
              <a:endParaRPr altLang="en-US" lang="zh-CN"/>
            </a:p>
          </p:txBody>
        </p:sp>
        <p:pic>
          <p:nvPicPr>
            <p:cNvPr id="26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flipH="1" flipV="1" rot="10800000">
              <a:off x="-673547" y="3160505"/>
              <a:ext cx="5290915" cy="387709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93208" y="2707441"/>
            <a:ext cx="7822677" cy="415152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标题 4"/>
          <p:cNvSpPr txBox="1"/>
          <p:nvPr/>
        </p:nvSpPr>
        <p:spPr>
          <a:xfrm>
            <a:off x="5663158" y="2133650"/>
            <a:ext cx="5515793" cy="680600"/>
          </a:xfrm>
          <a:prstGeom prst="rect">
            <a:avLst/>
          </a:prstGeom>
        </p:spPr>
        <p:txBody>
          <a:bodyPr anchor="ctr" bIns="81221" lIns="162441" rIns="162441" rtlCol="0" tIns="81221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altLang="en-US" b="1" lang="zh-CN" sz="3200">
                <a:solidFill>
                  <a:schemeClr val="accent1"/>
                </a:solidFill>
                <a:cs typeface="+mn-ea"/>
                <a:sym typeface="+mn-lt"/>
              </a:rPr>
              <a:t>履职工作成绩</a:t>
            </a:r>
          </a:p>
        </p:txBody>
      </p:sp>
      <p:pic>
        <p:nvPicPr>
          <p:cNvPr id="133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96779" y="549474"/>
            <a:ext cx="2395289" cy="143143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标题 4"/>
          <p:cNvSpPr txBox="1"/>
          <p:nvPr/>
        </p:nvSpPr>
        <p:spPr>
          <a:xfrm>
            <a:off x="8343193" y="626006"/>
            <a:ext cx="1398154" cy="1176529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altLang="zh-CN" lang="en-US" sz="6400">
                <a:solidFill>
                  <a:schemeClr val="bg1"/>
                </a:solidFill>
                <a:latin charset="0" pitchFamily="34" typeface="Impact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0056616" y="4081996"/>
            <a:ext cx="1640802" cy="1191306"/>
            <a:chOff x="6935916" y="343637"/>
            <a:chExt cx="1713877" cy="1135367"/>
          </a:xfrm>
        </p:grpSpPr>
        <p:pic>
          <p:nvPicPr>
            <p:cNvPr descr="C:\Users\Administrator\Desktop\线稿长城11.png" id="136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137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46423" y="786263"/>
            <a:ext cx="3460551" cy="5235819"/>
            <a:chOff x="546423" y="786263"/>
            <a:chExt cx="3460551" cy="5235819"/>
          </a:xfrm>
        </p:grpSpPr>
        <p:grpSp>
          <p:nvGrpSpPr>
            <p:cNvPr id="6" name="组合 5"/>
            <p:cNvGrpSpPr/>
            <p:nvPr/>
          </p:nvGrpSpPr>
          <p:grpSpPr>
            <a:xfrm>
              <a:off x="924883" y="786263"/>
              <a:ext cx="2809220" cy="5235819"/>
              <a:chOff x="924883" y="786263"/>
              <a:chExt cx="2809220" cy="5235819"/>
            </a:xfrm>
          </p:grpSpPr>
          <p:pic>
            <p:nvPicPr>
              <p:cNvPr descr="C:\Users\Administrator\Desktop\党政机关\素材\长城\矢量长城\132.png" id="122" name="Picture 7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colorTemperature colorTemp="10125"/>
                        </a14:imgEffect>
                        <a14:imgEffect>
                          <a14:brightnessContrast bright="100000" contrast="72000"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04358" y="5414104"/>
                <a:ext cx="1665810" cy="607978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924883" y="2116455"/>
                <a:ext cx="2809220" cy="672596"/>
                <a:chOff x="763823" y="350767"/>
                <a:chExt cx="3175331" cy="504330"/>
              </a:xfrm>
            </p:grpSpPr>
            <p:sp>
              <p:nvSpPr>
                <p:cNvPr id="89" name="TextBox 19"/>
                <p:cNvSpPr txBox="1"/>
                <p:nvPr/>
              </p:nvSpPr>
              <p:spPr>
                <a:xfrm>
                  <a:off x="1117477" y="619703"/>
                  <a:ext cx="2485590" cy="233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rtlCol="0" wrap="non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zh-CN" b="1" lang="en-US" sz="1200">
                      <a:solidFill>
                        <a:srgbClr val="FDE6D3"/>
                      </a:solidFill>
                      <a:latin typeface="+mj-ea"/>
                      <a:ea typeface="+mj-ea"/>
                      <a:cs typeface="+mn-ea"/>
                      <a:sym typeface="+mn-lt"/>
                    </a:rPr>
                    <a:t>Communist Party of China</a:t>
                  </a:r>
                </a:p>
              </p:txBody>
            </p:sp>
            <p:sp>
              <p:nvSpPr>
                <p:cNvPr id="90" name="TextBox 20"/>
                <p:cNvSpPr txBox="1"/>
                <p:nvPr/>
              </p:nvSpPr>
              <p:spPr>
                <a:xfrm>
                  <a:off x="763823" y="350767"/>
                  <a:ext cx="3175331" cy="329108"/>
                </a:xfrm>
                <a:prstGeom prst="rect">
                  <a:avLst/>
                </a:prstGeom>
                <a:noFill/>
                <a:effectLst/>
              </p:spPr>
              <p:txBody>
                <a:bodyPr rtlCol="0"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altLang="en-US" b="1" lang="zh-CN" sz="1900">
                      <a:solidFill>
                        <a:srgbClr val="FDE6D3"/>
                      </a:solidFill>
                      <a:cs typeface="+mn-ea"/>
                      <a:sym typeface="+mn-lt"/>
                    </a:rPr>
                    <a:t>中国共产党</a:t>
                  </a:r>
                </a:p>
              </p:txBody>
            </p:sp>
          </p:grpSp>
          <p:pic>
            <p:nvPicPr>
              <p:cNvPr id="123" name="Picture 3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815081" y="786263"/>
                <a:ext cx="1039765" cy="1123296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文本框 8"/>
            <p:cNvSpPr txBox="1"/>
            <p:nvPr/>
          </p:nvSpPr>
          <p:spPr>
            <a:xfrm>
              <a:off x="546423" y="3501802"/>
              <a:ext cx="3460551" cy="731490"/>
            </a:xfrm>
            <a:prstGeom prst="rect">
              <a:avLst/>
            </a:prstGeom>
            <a:noFill/>
          </p:spPr>
          <p:txBody>
            <a:bodyPr bIns="60945" lIns="121891" rIns="121891" rtlCol="0" tIns="60945" wrap="square">
              <a:spAutoFit/>
            </a:bodyPr>
            <a:lstStyle/>
            <a:p>
              <a:pPr algn="ctr"/>
              <a:r>
                <a:rPr altLang="en-US" lang="zh-CN" sz="4000">
                  <a:solidFill>
                    <a:srgbClr val="FDE9D5"/>
                  </a:solidFill>
                  <a:latin charset="-122" pitchFamily="34" typeface="华康俪金黑W8(P)"/>
                  <a:ea charset="-122" pitchFamily="34" typeface="华康俪金黑W8(P)"/>
                </a:rPr>
                <a:t>工作汇报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-50435" y="-26590"/>
            <a:ext cx="12398739" cy="234537"/>
            <a:chOff x="46534" y="1260900"/>
            <a:chExt cx="12182715" cy="234538"/>
          </a:xfrm>
        </p:grpSpPr>
        <p:pic>
          <p:nvPicPr>
            <p:cNvPr descr="C:\Users\Administrator\Desktop\党政机关\素材\长城\矢量长城\线稿长城2.png" id="24" name="Picture 5"/>
            <p:cNvPicPr>
              <a:picLocks noChangeArrowheads="1"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9915" l="-1"/>
            <a:stretch>
              <a:fillRect/>
            </a:stretch>
          </p:blipFill>
          <p:spPr bwMode="auto">
            <a:xfrm>
              <a:off x="6134112" y="1260900"/>
              <a:ext cx="6095137" cy="23453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党政机关\素材\长城\矢量长城\线稿长城2.png" id="25" name="Picture 5"/>
            <p:cNvPicPr>
              <a:picLocks noChangeArrowheads="1"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val="0"/>
                </a:ext>
              </a:extLst>
            </a:blip>
            <a:srcRect b="-9915" l="-1"/>
            <a:stretch>
              <a:fillRect/>
            </a:stretch>
          </p:blipFill>
          <p:spPr bwMode="auto">
            <a:xfrm flipH="1">
              <a:off x="46534" y="1260900"/>
              <a:ext cx="6095136" cy="23453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矩形 26"/>
          <p:cNvSpPr/>
          <p:nvPr/>
        </p:nvSpPr>
        <p:spPr>
          <a:xfrm>
            <a:off x="6189362" y="2928438"/>
            <a:ext cx="4363665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抓责任落实，建立党建工作联动机制</a:t>
            </a:r>
          </a:p>
        </p:txBody>
      </p:sp>
      <p:sp>
        <p:nvSpPr>
          <p:cNvPr id="28" name="矩形 27"/>
          <p:cNvSpPr/>
          <p:nvPr/>
        </p:nvSpPr>
        <p:spPr>
          <a:xfrm>
            <a:off x="6189360" y="3335083"/>
            <a:ext cx="4874397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抓学习教育，营造树党风扬正气的氛围</a:t>
            </a:r>
          </a:p>
        </p:txBody>
      </p:sp>
      <p:sp>
        <p:nvSpPr>
          <p:cNvPr id="29" name="矩形 28"/>
          <p:cNvSpPr/>
          <p:nvPr/>
        </p:nvSpPr>
        <p:spPr>
          <a:xfrm>
            <a:off x="6189360" y="3771162"/>
            <a:ext cx="4989590" cy="42519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●　抓组织建设，凝聚党员领导干部战斗力</a:t>
            </a:r>
          </a:p>
        </p:txBody>
      </p:sp>
    </p:spTree>
    <p:extLst>
      <p:ext uri="{BB962C8B-B14F-4D97-AF65-F5344CB8AC3E}">
        <p14:creationId val="346431320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43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44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4"/>
      <p:bldP grpId="0" spid="100"/>
      <p:bldP grpId="0" spid="27"/>
      <p:bldP grpId="0" spid="28"/>
      <p:bldP grpId="0" spid="2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占位符 4"/>
          <p:cNvSpPr>
            <a:spLocks noGrp="1"/>
          </p:cNvSpPr>
          <p:nvPr>
            <p:ph idx="10" sz="quarter" type="body"/>
          </p:nvPr>
        </p:nvSpPr>
        <p:spPr>
          <a:xfrm>
            <a:off x="1611057" y="773634"/>
            <a:ext cx="5976664" cy="575867"/>
          </a:xfrm>
        </p:spPr>
        <p:txBody>
          <a:bodyPr>
            <a:norm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28556" y="5503163"/>
            <a:ext cx="6391669" cy="1324159"/>
          </a:xfrm>
          <a:prstGeom prst="rect">
            <a:avLst/>
          </a:prstGeom>
        </p:spPr>
      </p:pic>
      <p:sp>
        <p:nvSpPr>
          <p:cNvPr id="19" name="矩形: 圆角 1"/>
          <p:cNvSpPr/>
          <p:nvPr/>
        </p:nvSpPr>
        <p:spPr>
          <a:xfrm>
            <a:off x="3738072" y="1862134"/>
            <a:ext cx="4968552" cy="600224"/>
          </a:xfrm>
          <a:prstGeom prst="roundRect">
            <a:avLst>
              <a:gd fmla="val 48749" name="adj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文本框 19"/>
          <p:cNvSpPr txBox="1"/>
          <p:nvPr/>
        </p:nvSpPr>
        <p:spPr>
          <a:xfrm>
            <a:off x="4078171" y="1960828"/>
            <a:ext cx="424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抓责任落实，建立党建工作联动机制</a:t>
            </a:r>
          </a:p>
        </p:txBody>
      </p:sp>
      <p:sp>
        <p:nvSpPr>
          <p:cNvPr id="21" name="矩形: 圆角 1"/>
          <p:cNvSpPr/>
          <p:nvPr/>
        </p:nvSpPr>
        <p:spPr>
          <a:xfrm>
            <a:off x="2145466" y="5173105"/>
            <a:ext cx="1641272" cy="600224"/>
          </a:xfrm>
          <a:prstGeom prst="roundRect">
            <a:avLst>
              <a:gd fmla="val 48749" name="adj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箭头: V 形 14"/>
          <p:cNvSpPr/>
          <p:nvPr/>
        </p:nvSpPr>
        <p:spPr>
          <a:xfrm rot="5400000">
            <a:off x="2793188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98612" y="2545993"/>
            <a:ext cx="10847470" cy="1495044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齐抓共管新格局：</a:t>
            </a:r>
          </a:p>
          <a:p>
            <a:pPr algn="just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2016年，在省分公司党委总经理室的关心支持下，某某党委班子得以充实健全，为充分发挥班子整体功能，班子3人细化职责，明确分工，分工别负责党委、纪委、工会工作，坚持党委统一领导，纪委协同监督，工会保障权益，打造党政齐抓共管的格局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500156" y="4097698"/>
            <a:ext cx="1434810" cy="6233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党委</a:t>
            </a:r>
          </a:p>
        </p:txBody>
      </p:sp>
      <p:sp>
        <p:nvSpPr>
          <p:cNvPr id="37" name="矩形 36"/>
          <p:cNvSpPr/>
          <p:nvPr/>
        </p:nvSpPr>
        <p:spPr>
          <a:xfrm>
            <a:off x="2356140" y="5208025"/>
            <a:ext cx="1434810" cy="4648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统一领导</a:t>
            </a:r>
          </a:p>
        </p:txBody>
      </p:sp>
      <p:sp>
        <p:nvSpPr>
          <p:cNvPr id="38" name="矩形: 圆角 1"/>
          <p:cNvSpPr/>
          <p:nvPr/>
        </p:nvSpPr>
        <p:spPr>
          <a:xfrm>
            <a:off x="5308468" y="5173105"/>
            <a:ext cx="1641272" cy="600224"/>
          </a:xfrm>
          <a:prstGeom prst="roundRect">
            <a:avLst>
              <a:gd fmla="val 48749" name="adj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9" name="箭头: V 形 14"/>
          <p:cNvSpPr/>
          <p:nvPr/>
        </p:nvSpPr>
        <p:spPr>
          <a:xfrm rot="5400000">
            <a:off x="5956190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3158" y="4097698"/>
            <a:ext cx="1434810" cy="6233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纪委</a:t>
            </a:r>
          </a:p>
        </p:txBody>
      </p:sp>
      <p:sp>
        <p:nvSpPr>
          <p:cNvPr id="41" name="矩形 40"/>
          <p:cNvSpPr/>
          <p:nvPr/>
        </p:nvSpPr>
        <p:spPr>
          <a:xfrm>
            <a:off x="5519142" y="5208025"/>
            <a:ext cx="1434810" cy="4648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协同监督</a:t>
            </a:r>
          </a:p>
        </p:txBody>
      </p:sp>
      <p:sp>
        <p:nvSpPr>
          <p:cNvPr id="42" name="矩形: 圆角 1"/>
          <p:cNvSpPr/>
          <p:nvPr/>
        </p:nvSpPr>
        <p:spPr>
          <a:xfrm>
            <a:off x="8471470" y="5173105"/>
            <a:ext cx="1641272" cy="600224"/>
          </a:xfrm>
          <a:prstGeom prst="roundRect">
            <a:avLst>
              <a:gd fmla="val 48749" name="adj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3" name="箭头: V 形 14"/>
          <p:cNvSpPr/>
          <p:nvPr/>
        </p:nvSpPr>
        <p:spPr>
          <a:xfrm rot="5400000">
            <a:off x="9119192" y="4680783"/>
            <a:ext cx="244801" cy="398818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826159" y="4097698"/>
            <a:ext cx="1434810" cy="623316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2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工会</a:t>
            </a:r>
          </a:p>
        </p:txBody>
      </p:sp>
      <p:sp>
        <p:nvSpPr>
          <p:cNvPr id="45" name="矩形 44"/>
          <p:cNvSpPr/>
          <p:nvPr/>
        </p:nvSpPr>
        <p:spPr>
          <a:xfrm>
            <a:off x="8682143" y="5208025"/>
            <a:ext cx="1434810" cy="4648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保障权益</a:t>
            </a:r>
          </a:p>
        </p:txBody>
      </p:sp>
    </p:spTree>
    <p:extLst>
      <p:ext uri="{BB962C8B-B14F-4D97-AF65-F5344CB8AC3E}">
        <p14:creationId val="1916757342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4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5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5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6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7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5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7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31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109" y="7205540"/>
            <a:ext cx="1368401" cy="487650"/>
          </a:xfrm>
          <a:prstGeom prst="rect">
            <a:avLst/>
          </a:prstGeom>
          <a:noFill/>
        </p:spPr>
        <p:txBody>
          <a:bodyPr bIns="60945" lIns="121891" rIns="121891" rtlCol="0" tIns="60945" wrap="square">
            <a:spAutoFit/>
          </a:bodyPr>
          <a:lstStyle/>
          <a:p>
            <a:r>
              <a:rPr altLang="en-US" lang="zh-CN"/>
              <a:t>延时符</a:t>
            </a:r>
          </a:p>
        </p:txBody>
      </p:sp>
      <p:pic>
        <p:nvPicPr>
          <p:cNvPr id="4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240289" y="5033973"/>
            <a:ext cx="4507129" cy="286989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993950" y="2925738"/>
            <a:ext cx="8352928" cy="1138428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b="1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完善公司党建工作机制，出台了《党委中心组学习制度》、《某某党支部学习制度》、《某某县支党支部学习制度》、《党员考核管理办法 》等，制定学习规划，明确年度任务、严格党员考核，实现党建工作规范化、制度化。</a:t>
            </a:r>
          </a:p>
        </p:txBody>
      </p:sp>
      <p:sp>
        <p:nvSpPr>
          <p:cNvPr id="9" name="矩形: 圆角 1"/>
          <p:cNvSpPr/>
          <p:nvPr/>
        </p:nvSpPr>
        <p:spPr>
          <a:xfrm>
            <a:off x="4006974" y="1943673"/>
            <a:ext cx="4824536" cy="600224"/>
          </a:xfrm>
          <a:prstGeom prst="roundRect">
            <a:avLst>
              <a:gd fmla="val 48749" name="adj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4229580" y="2030795"/>
            <a:ext cx="424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抓责任落实，建立党建工作联动机制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71940" y="4653930"/>
            <a:ext cx="3633310" cy="1773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26438" y="4654391"/>
            <a:ext cx="2662636" cy="1773059"/>
          </a:xfrm>
          <a:prstGeom prst="rect">
            <a:avLst/>
          </a:prstGeom>
        </p:spPr>
      </p:pic>
    </p:spTree>
    <p:extLst>
      <p:ext uri="{BB962C8B-B14F-4D97-AF65-F5344CB8AC3E}">
        <p14:creationId val="3544983450"/>
      </p:ext>
    </p:extLst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8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597832" y="1491189"/>
            <a:ext cx="1568099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30" name="矩形 29"/>
          <p:cNvSpPr/>
          <p:nvPr/>
        </p:nvSpPr>
        <p:spPr>
          <a:xfrm>
            <a:off x="6095351" y="3717827"/>
            <a:ext cx="4844764" cy="24482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en-US" lang="zh-CN" sz="1600">
                <a:solidFill>
                  <a:srgbClr val="000000"/>
                </a:solidFill>
                <a:latin charset="-122" panose="020b0503020204020204" pitchFamily="34" typeface="微软雅黑"/>
              </a:rPr>
              <a:t>  由公司党委班子带头，通过每月组织1次集中学习、统一发放了《党章》、《习近平总书记系列重要讲话读本》、《习近平关于党风廉政建设和反腐败斗争论述摘编》、《十八届六中全会报告学习辅导读本》等进行自主学习、订购《半月谈》、《求是》、《党支部工作指导》等党刊轮流传阅、在职场安置党务宣传栏、建立某某某某党员微信群讨论学习等多种方式，不断强化党员干部政治理论学习，提高政治素养。</a:t>
            </a:r>
          </a:p>
        </p:txBody>
      </p:sp>
      <p:sp>
        <p:nvSpPr>
          <p:cNvPr id="35" name="文本框 11"/>
          <p:cNvSpPr txBox="1"/>
          <p:nvPr/>
        </p:nvSpPr>
        <p:spPr>
          <a:xfrm>
            <a:off x="3934966" y="2493785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抓学习教育，营造树党风扬正气的氛围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57989" y="2518462"/>
            <a:ext cx="702647" cy="461112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07835" y="2536634"/>
            <a:ext cx="702647" cy="4611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19702" y="5618420"/>
            <a:ext cx="2011485" cy="547678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rgbClr val="FFFFFF"/>
                </a:solidFill>
                <a:latin charset="-122" panose="020b0503020204020204" pitchFamily="34" typeface="微软雅黑"/>
              </a:rPr>
              <a:t>抓学习教育</a:t>
            </a:r>
          </a:p>
        </p:txBody>
      </p:sp>
      <p:sp>
        <p:nvSpPr>
          <p:cNvPr id="19" name="Freeform 29"/>
          <p:cNvSpPr/>
          <p:nvPr/>
        </p:nvSpPr>
        <p:spPr bwMode="auto">
          <a:xfrm>
            <a:off x="4198036" y="3863489"/>
            <a:ext cx="1033074" cy="949370"/>
          </a:xfrm>
          <a:custGeom>
            <a:gdLst>
              <a:gd fmla="*/ 803 w 1880" name="T0"/>
              <a:gd fmla="*/ 15 h 1680" name="T1"/>
              <a:gd fmla="*/ 1253 w 1880" name="T2"/>
              <a:gd fmla="*/ 1067 h 1680" name="T3"/>
              <a:gd fmla="*/ 728 w 1880" name="T4"/>
              <a:gd fmla="*/ 540 h 1680" name="T5"/>
              <a:gd fmla="*/ 928 w 1880" name="T6"/>
              <a:gd fmla="*/ 339 h 1680" name="T7"/>
              <a:gd fmla="*/ 803 w 1880" name="T8"/>
              <a:gd fmla="*/ 215 h 1680" name="T9"/>
              <a:gd fmla="*/ 549 w 1880" name="T10"/>
              <a:gd fmla="*/ 267 h 1680" name="T11"/>
              <a:gd fmla="*/ 150 w 1880" name="T12"/>
              <a:gd fmla="*/ 666 h 1680" name="T13"/>
              <a:gd fmla="*/ 376 w 1880" name="T14"/>
              <a:gd fmla="*/ 890 h 1680" name="T15"/>
              <a:gd fmla="*/ 527 w 1880" name="T16"/>
              <a:gd fmla="*/ 741 h 1680" name="T17"/>
              <a:gd fmla="*/ 1052 w 1880" name="T18"/>
              <a:gd fmla="*/ 1266 h 1680" name="T19"/>
              <a:gd fmla="*/ 176 w 1880" name="T20"/>
              <a:gd fmla="*/ 1090 h 1680" name="T21"/>
              <a:gd fmla="*/ 49 w 1880" name="T22"/>
              <a:gd fmla="*/ 1217 h 1680" name="T23"/>
              <a:gd fmla="*/ 159 w 1880" name="T24"/>
              <a:gd fmla="*/ 1357 h 1680" name="T25"/>
              <a:gd fmla="*/ 144 w 1880" name="T26"/>
              <a:gd fmla="*/ 1371 h 1680" name="T27"/>
              <a:gd fmla="*/ 122 w 1880" name="T28"/>
              <a:gd fmla="*/ 1367 h 1680" name="T29"/>
              <a:gd fmla="*/ 0 w 1880" name="T30"/>
              <a:gd fmla="*/ 1494 h 1680" name="T31"/>
              <a:gd fmla="*/ 123 w 1880" name="T32"/>
              <a:gd fmla="*/ 1616 h 1680" name="T33"/>
              <a:gd fmla="*/ 249 w 1880" name="T34"/>
              <a:gd fmla="*/ 1493 h 1680" name="T35"/>
              <a:gd fmla="*/ 245 w 1880" name="T36"/>
              <a:gd fmla="*/ 1470 h 1680" name="T37"/>
              <a:gd fmla="*/ 265 w 1880" name="T38"/>
              <a:gd fmla="*/ 1451 h 1680" name="T39"/>
              <a:gd fmla="*/ 1255 w 1880" name="T40"/>
              <a:gd fmla="*/ 1467 h 1680" name="T41"/>
              <a:gd fmla="*/ 1402 w 1880" name="T42"/>
              <a:gd fmla="*/ 1615 h 1680" name="T43"/>
              <a:gd fmla="*/ 1603 w 1880" name="T44"/>
              <a:gd fmla="*/ 1416 h 1680" name="T45"/>
              <a:gd fmla="*/ 1455 w 1880" name="T46"/>
              <a:gd fmla="*/ 1267 h 1680" name="T47"/>
              <a:gd fmla="*/ 803 w 1880" name="T48"/>
              <a:gd fmla="*/ 15 h 168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1680" w="1880">
                <a:moveTo>
                  <a:pt x="803" y="15"/>
                </a:moveTo>
                <a:cubicBezTo>
                  <a:pt x="1217" y="170"/>
                  <a:pt x="1468" y="665"/>
                  <a:pt x="1253" y="1067"/>
                </a:cubicBezTo>
                <a:cubicBezTo>
                  <a:pt x="728" y="540"/>
                  <a:pt x="728" y="540"/>
                  <a:pt x="728" y="540"/>
                </a:cubicBezTo>
                <a:cubicBezTo>
                  <a:pt x="928" y="339"/>
                  <a:pt x="928" y="339"/>
                  <a:pt x="928" y="339"/>
                </a:cubicBezTo>
                <a:cubicBezTo>
                  <a:pt x="803" y="215"/>
                  <a:pt x="803" y="215"/>
                  <a:pt x="803" y="215"/>
                </a:cubicBezTo>
                <a:cubicBezTo>
                  <a:pt x="733" y="282"/>
                  <a:pt x="623" y="297"/>
                  <a:pt x="549" y="267"/>
                </a:cubicBezTo>
                <a:cubicBezTo>
                  <a:pt x="150" y="666"/>
                  <a:pt x="150" y="666"/>
                  <a:pt x="150" y="666"/>
                </a:cubicBezTo>
                <a:cubicBezTo>
                  <a:pt x="376" y="890"/>
                  <a:pt x="376" y="890"/>
                  <a:pt x="376" y="890"/>
                </a:cubicBezTo>
                <a:cubicBezTo>
                  <a:pt x="527" y="741"/>
                  <a:pt x="527" y="741"/>
                  <a:pt x="527" y="741"/>
                </a:cubicBezTo>
                <a:cubicBezTo>
                  <a:pt x="1052" y="1266"/>
                  <a:pt x="1052" y="1266"/>
                  <a:pt x="1052" y="1266"/>
                </a:cubicBezTo>
                <a:cubicBezTo>
                  <a:pt x="795" y="1407"/>
                  <a:pt x="439" y="1363"/>
                  <a:pt x="176" y="1090"/>
                </a:cubicBezTo>
                <a:cubicBezTo>
                  <a:pt x="49" y="1217"/>
                  <a:pt x="49" y="1217"/>
                  <a:pt x="49" y="1217"/>
                </a:cubicBezTo>
                <a:cubicBezTo>
                  <a:pt x="87" y="1270"/>
                  <a:pt x="119" y="1317"/>
                  <a:pt x="159" y="1357"/>
                </a:cubicBezTo>
                <a:cubicBezTo>
                  <a:pt x="155" y="1362"/>
                  <a:pt x="144" y="1371"/>
                  <a:pt x="144" y="1371"/>
                </a:cubicBezTo>
                <a:cubicBezTo>
                  <a:pt x="137" y="1370"/>
                  <a:pt x="129" y="1367"/>
                  <a:pt x="122" y="1367"/>
                </a:cubicBezTo>
                <a:cubicBezTo>
                  <a:pt x="55" y="1367"/>
                  <a:pt x="0" y="1426"/>
                  <a:pt x="0" y="1494"/>
                </a:cubicBezTo>
                <a:cubicBezTo>
                  <a:pt x="0" y="1561"/>
                  <a:pt x="55" y="1616"/>
                  <a:pt x="123" y="1616"/>
                </a:cubicBezTo>
                <a:cubicBezTo>
                  <a:pt x="191" y="1616"/>
                  <a:pt x="249" y="1561"/>
                  <a:pt x="249" y="1493"/>
                </a:cubicBezTo>
                <a:cubicBezTo>
                  <a:pt x="249" y="1485"/>
                  <a:pt x="247" y="1478"/>
                  <a:pt x="245" y="1470"/>
                </a:cubicBezTo>
                <a:cubicBezTo>
                  <a:pt x="265" y="1451"/>
                  <a:pt x="265" y="1451"/>
                  <a:pt x="265" y="1451"/>
                </a:cubicBezTo>
                <a:cubicBezTo>
                  <a:pt x="567" y="1655"/>
                  <a:pt x="898" y="1680"/>
                  <a:pt x="1255" y="1467"/>
                </a:cubicBezTo>
                <a:cubicBezTo>
                  <a:pt x="1402" y="1615"/>
                  <a:pt x="1402" y="1615"/>
                  <a:pt x="1402" y="1615"/>
                </a:cubicBezTo>
                <a:cubicBezTo>
                  <a:pt x="1603" y="1416"/>
                  <a:pt x="1603" y="1416"/>
                  <a:pt x="1603" y="1416"/>
                </a:cubicBezTo>
                <a:cubicBezTo>
                  <a:pt x="1455" y="1267"/>
                  <a:pt x="1455" y="1267"/>
                  <a:pt x="1455" y="1267"/>
                </a:cubicBezTo>
                <a:cubicBezTo>
                  <a:pt x="1880" y="628"/>
                  <a:pt x="1313" y="0"/>
                  <a:pt x="803" y="15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CC3300"/>
              </a:gs>
            </a:gsLst>
            <a:path path="circle">
              <a:fillToRect b="180000" l="50000" r="50000" t="-8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3835" y="3429794"/>
            <a:ext cx="1897315" cy="1903597"/>
          </a:xfrm>
          <a:prstGeom prst="rect">
            <a:avLst/>
          </a:prstGeom>
        </p:spPr>
      </p:pic>
    </p:spTree>
    <p:extLst>
      <p:ext uri="{BB962C8B-B14F-4D97-AF65-F5344CB8AC3E}">
        <p14:creationId val="297349523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5"/>
      <p:bldP grpId="0" spid="17"/>
      <p:bldP grpId="0" spid="1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/>
        </p:nvGrpSpPr>
        <p:grpSpPr>
          <a:xfrm>
            <a:off x="0" y="3860659"/>
            <a:ext cx="12215886" cy="2998929"/>
            <a:chOff x="0" y="3860659"/>
            <a:chExt cx="12215886" cy="2998929"/>
          </a:xfrm>
        </p:grpSpPr>
        <p:pic>
          <p:nvPicPr>
            <p:cNvPr id="4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6598146"/>
              <a:ext cx="12190413" cy="26144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Nipic_20180988_20150909113802527000.png" id="49" name="Picture 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r="-9411"/>
            <a:stretch>
              <a:fillRect/>
            </a:stretch>
          </p:blipFill>
          <p:spPr bwMode="auto">
            <a:xfrm flipV="1" rot="10800000">
              <a:off x="9695606" y="3860659"/>
              <a:ext cx="2520280" cy="2730269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0" name="文本框 11"/>
          <p:cNvSpPr txBox="1"/>
          <p:nvPr/>
        </p:nvSpPr>
        <p:spPr>
          <a:xfrm>
            <a:off x="2245187" y="1746625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抓学习教育，营造树党风扬正气的氛围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68211" y="1771302"/>
            <a:ext cx="702647" cy="461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18057" y="1789474"/>
            <a:ext cx="702647" cy="46111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794909" y="2711522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统一发放</a:t>
            </a:r>
          </a:p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学习刊物</a:t>
            </a:r>
          </a:p>
        </p:txBody>
      </p:sp>
      <p:sp>
        <p:nvSpPr>
          <p:cNvPr id="14" name="矩形 13"/>
          <p:cNvSpPr/>
          <p:nvPr/>
        </p:nvSpPr>
        <p:spPr>
          <a:xfrm>
            <a:off x="4018144" y="271152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《党章》</a:t>
            </a:r>
          </a:p>
        </p:txBody>
      </p:sp>
      <p:sp>
        <p:nvSpPr>
          <p:cNvPr id="20" name="矩形 19"/>
          <p:cNvSpPr/>
          <p:nvPr/>
        </p:nvSpPr>
        <p:spPr>
          <a:xfrm>
            <a:off x="4018144" y="3123168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《习近平总书记系列重要讲话读本》</a:t>
            </a:r>
          </a:p>
        </p:txBody>
      </p:sp>
      <p:sp>
        <p:nvSpPr>
          <p:cNvPr id="21" name="矩形 20"/>
          <p:cNvSpPr/>
          <p:nvPr/>
        </p:nvSpPr>
        <p:spPr>
          <a:xfrm>
            <a:off x="4018143" y="3534520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《习近平关于党风廉政建设和反腐败斗争论述摘编》</a:t>
            </a:r>
          </a:p>
        </p:txBody>
      </p:sp>
      <p:sp>
        <p:nvSpPr>
          <p:cNvPr id="23" name="矩形 22"/>
          <p:cNvSpPr/>
          <p:nvPr/>
        </p:nvSpPr>
        <p:spPr>
          <a:xfrm>
            <a:off x="4018144" y="3945872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《十八届六中全会报告学习辅导读本》</a:t>
            </a:r>
          </a:p>
        </p:txBody>
      </p:sp>
      <p:sp>
        <p:nvSpPr>
          <p:cNvPr id="24" name="矩形 23"/>
          <p:cNvSpPr/>
          <p:nvPr/>
        </p:nvSpPr>
        <p:spPr>
          <a:xfrm>
            <a:off x="1794909" y="4536921"/>
            <a:ext cx="2011485" cy="1563186"/>
          </a:xfrm>
          <a:prstGeom prst="rect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订购轮流</a:t>
            </a:r>
          </a:p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传阅刊物</a:t>
            </a:r>
          </a:p>
        </p:txBody>
      </p:sp>
      <p:sp>
        <p:nvSpPr>
          <p:cNvPr id="25" name="矩形 24"/>
          <p:cNvSpPr/>
          <p:nvPr/>
        </p:nvSpPr>
        <p:spPr>
          <a:xfrm>
            <a:off x="4018144" y="4536921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《半月谈》</a:t>
            </a:r>
          </a:p>
        </p:txBody>
      </p:sp>
      <p:sp>
        <p:nvSpPr>
          <p:cNvPr id="26" name="矩形 25"/>
          <p:cNvSpPr/>
          <p:nvPr/>
        </p:nvSpPr>
        <p:spPr>
          <a:xfrm>
            <a:off x="4018144" y="5128590"/>
            <a:ext cx="5414492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《求是》</a:t>
            </a:r>
          </a:p>
        </p:txBody>
      </p:sp>
      <p:sp>
        <p:nvSpPr>
          <p:cNvPr id="30" name="矩形 29"/>
          <p:cNvSpPr/>
          <p:nvPr/>
        </p:nvSpPr>
        <p:spPr>
          <a:xfrm>
            <a:off x="4018143" y="5771271"/>
            <a:ext cx="5414493" cy="3288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altLang="zh-CN" lang="en-US" sz="1800">
                <a:solidFill>
                  <a:srgbClr val="C00000"/>
                </a:solidFill>
                <a:latin charset="-122" panose="020b0503020204020204" pitchFamily="34" typeface="微软雅黑"/>
              </a:rPr>
              <a:t>《党支部工作指导》</a:t>
            </a:r>
          </a:p>
        </p:txBody>
      </p:sp>
    </p:spTree>
    <p:extLst>
      <p:ext uri="{BB962C8B-B14F-4D97-AF65-F5344CB8AC3E}">
        <p14:creationId val="46952420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  <p:bldP grpId="0" spid="20"/>
      <p:bldP grpId="0" spid="21"/>
      <p:bldP grpId="0" spid="23"/>
      <p:bldP grpId="0" spid="24"/>
      <p:bldP grpId="0" spid="25"/>
      <p:bldP grpId="0" spid="26"/>
      <p:bldP grpId="0" spid="30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 flipV="1" rot="10800000">
            <a:off x="72007" y="1725716"/>
            <a:ext cx="2926854" cy="516046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组合 73"/>
          <p:cNvGrpSpPr/>
          <p:nvPr/>
        </p:nvGrpSpPr>
        <p:grpSpPr>
          <a:xfrm>
            <a:off x="10300031" y="1574272"/>
            <a:ext cx="1568099" cy="1065493"/>
            <a:chOff x="6935916" y="343637"/>
            <a:chExt cx="1713877" cy="1135367"/>
          </a:xfrm>
        </p:grpSpPr>
        <p:pic>
          <p:nvPicPr>
            <p:cNvPr descr="C:\Users\Administrator\Desktop\线稿长城11.png" id="76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935916" y="343637"/>
              <a:ext cx="1300628" cy="113536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Administrator\Desktop\线稿长城11.png" id="77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900000">
              <a:off x="7896192" y="541316"/>
              <a:ext cx="753601" cy="657847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占位符 1"/>
          <p:cNvSpPr>
            <a:spLocks noGrp="1"/>
          </p:cNvSpPr>
          <p:nvPr>
            <p:ph idx="10" sz="quarter" type="body"/>
          </p:nvPr>
        </p:nvSpPr>
        <p:spPr>
          <a:xfrm>
            <a:off x="1774727" y="693687"/>
            <a:ext cx="5616623" cy="575867"/>
          </a:xfrm>
        </p:spPr>
        <p:txBody>
          <a:bodyPr>
            <a:noAutofit/>
          </a:bodyPr>
          <a:lstStyle/>
          <a:p>
            <a:r>
              <a:rPr altLang="zh-CN" b="0" lang="en-US" sz="1800">
                <a:solidFill>
                  <a:srgbClr val="C00000"/>
                </a:solidFill>
                <a:latin charset="2" panose="020b0503020204020204" pitchFamily="82" typeface="微软雅黑"/>
                <a:ea charset="2" panose="020b0503020204020204" pitchFamily="82" typeface="微软雅黑"/>
              </a:rPr>
              <a:t>2017基层党委党支部工作汇报</a:t>
            </a:r>
          </a:p>
        </p:txBody>
      </p:sp>
      <p:sp>
        <p:nvSpPr>
          <p:cNvPr id="17" name="矩形 16"/>
          <p:cNvSpPr/>
          <p:nvPr/>
        </p:nvSpPr>
        <p:spPr>
          <a:xfrm>
            <a:off x="2984772" y="3415948"/>
            <a:ext cx="8340914" cy="2564892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8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   公司积极开展“两学一做”专题教育，共召开3次党委班子扩大会议，由3位班子成员分别上了主题为《严以修身，加强党性修养，坚定理想信念，打牢思想和行动的“总开关”》、《第二专题“严以律已”研讨》、《牢牢把握严以用权，用谋事创业的实绩践行“三严三实”》的3次党课。通过向公司员工发放征求意见表、开展交心谈心活动等方式，3位班子虚心听取了广大群众的意见建议，认真查摆问题，撰写对照检查材料，严肃开展批评和自我批评，摆正心态，加强党性修养。</a:t>
            </a:r>
          </a:p>
        </p:txBody>
      </p:sp>
      <p:sp>
        <p:nvSpPr>
          <p:cNvPr id="18" name="文本框 11"/>
          <p:cNvSpPr txBox="1"/>
          <p:nvPr/>
        </p:nvSpPr>
        <p:spPr>
          <a:xfrm>
            <a:off x="4006974" y="2639765"/>
            <a:ext cx="6602507" cy="4953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ctr"/>
            <a:r>
              <a:rPr altLang="en-US" b="1" lang="zh-CN" sz="2800">
                <a:solidFill>
                  <a:srgbClr val="C00000"/>
                </a:solidFill>
                <a:effectLst>
                  <a:reflection algn="bl" blurRad="6350" dir="5400000" endA="300" endPos="45500" rotWithShape="0" stA="55000" sy="-100000"/>
                </a:effectLst>
              </a:rPr>
              <a:t>积极开展专题教育活动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83038" y="2694227"/>
            <a:ext cx="702647" cy="4611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63558" y="2694227"/>
            <a:ext cx="702647" cy="461112"/>
          </a:xfrm>
          <a:prstGeom prst="rect">
            <a:avLst/>
          </a:prstGeom>
        </p:spPr>
      </p:pic>
    </p:spTree>
    <p:extLst>
      <p:ext uri="{BB962C8B-B14F-4D97-AF65-F5344CB8AC3E}">
        <p14:creationId val="1997494314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8" nodeType="after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OUTPUT_FOLDER" val="C:\Users\abc\Desktop"/>
  <p:tag name="ISPRING_PLAYERS_CUSTOMIZATION" val="UEsDBBQAAgAIAJpWWE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aVlh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pWWE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mlZY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mlZY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mlZY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mlZYSLO/s1BtAAAAcgAAABwAAAB1bml2ZXJzYWwvbG9jYWxfc2V0dGluZ3MueG1sDcw9DoMwDEDhnVNYnsrQv42BwMZYVSo9gBUshOTYKLGqcnuyveHT68d/EvhxLptpwOftgcAabdl0Dfidp2uHUJx0ITHlgGoI49D0YpHkw+4VFtiFDs4zpxrOL0pVvjMXVievZ7hE248W70NzAl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aVlhIJdAvvcMIAAAPPgAAKQAAAHVuaXZlcnNhbC9za2luX2N1c3RvbWl6YXRpb25fc2V0dGluZ3MueG1s7Rtrb6vI9fv9FSNXK22lKn7gVypfVxjGCboO9hqS3NuqsrCZxCjAeGHse73yh/01+8P6S3pmgBgc24EkVdUKk0ThzHnNec3jJL3wyfGVdcio5/xmMYf6BmHM8R/D/ieEegvq0mASkJCwsLqH3Du+Tb9r/gPlMICGzPJtK7AVPhr2a2goPqjbkbtqF96ag2YDdZq4gbtIxS0Fxi4l9VJSYExt1JVe9YBFxDcgC+Kz41x71czoSwLND0nANN8mP/pSFjs9lJ3BVWDZDuCF/XaTP7tE6k5t8gc1661OC+8asiRJbaS01Lpa23U6lx25jnCt2apJu0G3ITUkVG+16pftXb3TaEnwNrxsA5cmvmyjZqfZbKi7Bm4ANZLlgdpQdh3psl6XQRruXiq74XDQqdVQvV6Xmuqu1ZaGgxoCbAl4yFKXG1BSpYHU3skDud6V0FAZDobNHVZxW2mhbgO3a7VdczCQarW9cfezS5trD809ncScrzA86oKjozy2qkeCq7dYBwEgm8RbuRYjyLc88rkiYtJnImLRzwu62v65EgeoCOYEPdErC42AAObM+oYDUIIUug5CEjPrVcVQgicUS2dGGo4c+3NlvmaM+hcL6jPQ68KngWe5lf6fouCJp5aHkm5IUITuwVqQvbiO+OQli2VBQMNzjmhBvZXlb0f0kV7MrcXTY0DXvp1LzeV2RQLX8Z8Au3bZUfBZQa4TMo0RL6Mf7vInP9kKgiMkXL025k8uSteaEzeRWBOfAnR7ka9b5IB044QOE6RynT/nSFfWI8k6oCvz5zyND1KyXuvw53UiRn4wQJd4/jfOorvWlgRZIVG9PEtFV+tV0XhaBfSRGztL97qjn+lcCuXHf+Qa1viTi4hPkAvM5aXYbGL+6gFi/HpYS3oeSAHnpotLDBIsJ4OZMr6ZyPq32Wh8NZ4NtKtKX4myEvG0/LnR7v6ot9pQuWK6nJyMG3k0yvJCglmrlo+Xbk7HoxkwxKOZjr+alT7/WZh0fGuONB1X+vEvhRlMpviu0uc/85DeTqdYN2fGSFPxTDNm+tgUdhlhE6uV/je6RktrQxCjaOOQ74gtCYLy7AQEha5jiwFesh1/TXLIU8c3sqbPptgwp5piamO90jdoEGz/Ijhba7aE4FlaIbKd0Jq7xBZiIUTE+Cq93MEXWzqAST3L8S/ySJ/K95p+NTPH45Exw7qaQCp97NtIDSwuqTijqWzgKfAILFjI30Y+E9EnOCDZdQszudaurkfwbXJFrp3HpQvf7A3aTDC4ZEL8HIQQOHgKUWcY9+Opym0IApGFVlYYfqeBnQmatOty8NZ0ZQyhqZgp/iZnk/AGxzv+AkKHLFgOfjfYMOQrPBuMv0KMQ26OCxKNv0BKfilI9A0bkEPYyEGmy3falcwzgqdhkiBJDi4sHu/uFlmLBdBxa24cug4Bwi0MaSKyMbwoLMnAv9yCIzV5dCLbI8ZgbPH26GwIqBLYsMzlkAVlSMEqj65fbrW/z4ayNsLqDMJNHd/PTFEluVDP2iKfMmTZG8tfEDQnC2sNmbCFMduxxRj3vFDh17XzG7JYXH9+ikuXruKvP71BpUzBO6IZbJhBGGxTVuw16dxs8QzeqAiP9ZNa5DHAm1UwFKzLU238MS4KHW/tRlX6Ixz1rFxRZ72qx/vtld9t/wFljKgEDzSoaAOHFiLCsBLzJQcWT7cQoaYPQVx88oSCz4+ohRjo45iHTtE72NyB5TKK3IFFi7G4xwNDM2GzdU/m/PSRg1jkauS14/7mZ0SXwAn9OVXn5IHCfskl1ibayMDaJdyfx8uprVJmaTE1cwSK68DzMQoq4Oo6Hj9D5WN7e4MTU0SrQWY+93Tt2iK7XedJrAhg57VHXu7DHgLqCahrhUlcR4vS396pSDTFaSR3UmwD8ZyguX2Vys93eczA8lS5nimyrmB+ouD57Oang+zgNhmZxmwkDzgHSBPPYoslrMIP/JyXn1d0IlDxUAZ+8eQNYgWL5b9+/yM/mwN9IiiKoX8tygeSn1dN/MzvHzplJPxnDj6mPMiSipechPGBKiHNf74yNQjQDzmyWNGy5FGPX3HlEg0pELtRNk1Zub6BLDFEUtB1AHvBgkxu5OkXKHxir1/p31jBExROk1K3KCNheR6brLAO+yPumrmOTwqSv3sl4pM3tclMVlVx9occdZ3FU7T82nCAia/5kEsfi/BTrmUdqvMBS2I7rDhPsbglVQtKQvS+Lwibo2vdM2B/oeJaUMNZ5n7GZwF1J/xm6+VVLiDwizgI4z4L+JE+eUtjhEv6PfZdjJWGHGJOQIUJ3yv2Hyw3jJH3wEP0Kc8dO40bQw4R76gL64ISTSeNnx04JFOUgbj6TVM8w17oDueseGg/0RTwEF8nP9gL/BTwEN/gi8oYDnYvdTocSpMm93EDK0jDU86LGR3xHiARX9SpWMXkLYvDVRjxi9kwNZMYkMX0qE36YnU0HY/ECc1haY2rJ1Tu+c8bmBtOM9+KeYe88ZAZ2Adw9XwE95jDXHI6vMU8IAnTthbvnwqZsRc1EA6NEUER267I5wocRazFktf6sIJiHp8r3JxRk+YU3SqpaLygpSiFNudJPVHRRUEvJNLndbyYKBrl+3miXvWFnXrVcx7qxWxPO9Bfe3MSYIgBB+pc7KEsMI2+TC7D7sSe9IDuxGiaAVsCbx9OSUkmpACZwBIbqyRbopf0OOwumeOSDXFjnBQgZZzz8++FkB3ng1tmI/LA0uEdQwpnQVzs9rGYLYIp+EkqcSbLFP7sSMGkY9Y8FLM/Uq2S9Scl7MiSlBRqHu/pGk3ZgdurR2QB7inz96rplRaK1JFO69n265FWbtl9LbuvZfe17L7+z3RfP5Xt17L9WrZfy/Zr2X4t269l+7Vsv5bt17L9WrZfy/Zr2X4t269l+7Vsv5bt1w9uv56/7D7ov6Zu7z+6/bpnXXZfz/iubL6Wzdey+Vo2X/9vm69n/xzov9d7PYQBKfA7+T/f/wZQSwMEFAACAAgAm1ZYSEpyykhxDQAAJyIAABcAAAB1bml2ZXJzYWwvdW5pdmVyc2FsLnBuZ+2aaVRTWbaAr+UE4oDtK9FiarUFqwQZIgQkJIUyaBWCNQgyGEAmRUgICEiAYEG1iAMp4QnBAFlVdmPXC3MwIYEQFWUwCSmaClMCQRkihBDDJQmBBDqBqlq9Vv/rn2/lxx3O+e45d++zz95n37tO4YUAv107PtkBAMCuc2e9vwaALf4AsBljtE1Xs3razk932ZT6td9poK7XYkZX2BLvdd4LABrxJpqorbqycfLZkFQA2N2hPzZ1of8RAwCH2s55e317EykdPX/PLmP01luwXAPgAFqeCebIcOH7L7Zu9Tn6lxN/2XH6gtHsZz/deWdzJ3L/Z1+ZHj5k6u3v2ncrsulep9m0HAr/WCJU877kVZzrXQzfaub5lPx/rWRGVsDg6EUXVUB6BxHdnrkwS66vatMssJ8is+U+OnluPWlW4K8d6vdWdgheTPJyV8GUOH11a+RIt2vFtpLBiNwc90O6mueXnR9MniS0KQbC2Ma6MjD/07Wjqmm3Sv7Z9eevhvYwRWurKvZDPczoay7OIu9dvy2P/Eh3Mc3Tt/rcyEZfd4igP39vAAZgAAZgAAZgAAZgAAZgAAZgAAZgAAZgAAZgAP+/wSsmSytF2+pvNfj/ttvgHTboNnlnD4QHS12YLAmsgimHom1Jak681SmwZVrOnajoag3drf9rWapVziWELVAJXQjc4hNry2auR38vTKAhC9rtp+WiSde1Fy8mnw0iPdQvzdobshv2kDPbwJZg9mYAeD764c3xelhzxHJEVyLY21RbmomupicJwDIn3kxs6dqF7dtLnpJwWDVgna5vknoZoXm7J7C2ky+Gq+glZRE4teXg2mww65S6E9qOmfUQqXs9OlNTkTff/pU2qA3MXe5f6ZSSyspRCBS6ipLEYGmmHFQPBHWsORA7cH3SS9jl0++5ujQhPiFOk365mr8U+AYZAwAWV9q9EZ2XmtRKGosZPs8sj3ORORHESi/ZMUyyI73WJcFKlZBZF+0KE6naVZWo7+s6B4/gYQtFEhsqR0HBwOEfvttTgUw/heqsWTE+SulFqHsC2y3P23yRyHu99EsB/Ebc3GP1dMp05QwVAzIIRk4TVJIKrKtBHtnzDt5LRJWmoXKRbAgOIcpP6c+q5iYJ7u0EblE4ZomBMPmrBcqkU4j9ylhCVbQzT56vcVaMRzZhL9Be62RKcHWM70g7Eb/5hgt3LDGx3jUuHp+n9Z0VDsSi8BKioh2/h5Lx2rtYTf8q6t0QLBgEveuk7oI8tutomxXVs8jm8znVtsy1FRHr/gkiBXkkmIkPuS0Vg9XE2DEkD/qx/9gDz35UgoMzAKBYw8czFQcXhmpKc9AuvMZyMfbZXPAhQnhf+vuXsZu7EpNlUCzvyp6SDB7MNmfexo4Te2ZA0ybVOn0VbbJ/nxX1WqcSSzjQx/SZFok9afFM3zqsNQi2BTg8RpnYrkismjOiec3EIb3qAnRvUuOy5ub9IDaL9lg8xEl/kX+KVBiZcl7QKUkQjmXns9Zu58a6/pPGPNCSSRajTGwebAdTn3QMVYsSafTHqz/9GaMzOEOFGZ45gc0ebMQixr7n52wGkjO4bw92ZY8Vh9bmM/mwrqu7uSH2az9uKbk+4ooMnlAyXjCg5j0QpF1mRm1Vq8qZUIPKNbIpozHQuqlfFw3vmXmTYDlXO+0eBD4tCZaMm+b1uCSZ15MxRHfOu5prNqUc+pEgcd14HDfKZeXsM0RBTzjLMh2iFDsOE2doZ0I703EP6ajWWm6m2NFd5pIyutIyd0Pvll2TdHFVGC4OFkdWNOhUJniuaUC2IjlEFuI4kzyMGWwMrZIw/B3LD6QMkK5XPvggjSESUd0pkDjPQLehKmLmCeoxZ68rVWXGoWG/jnz0JhwVFYXgCXvh3v5/G+L1X23M6Ls++ZnKqZ59xordsd8fp6SQ7OsRsoyXs+2bgJYs1HL9SXhNkOSKzrROrfMR/f/jX3fNFU7b1UdZTL7DTT8WcPlGFsyNUif+oaxxa3GS0PtuknCO33iZhZiR7P+GOqPkje6HTi/TYQ6+HLCdgQtXwKddaUap5V0pyGZ6HX9Fbgd+KcXnaibKZVpKnTV5ZRswPk/vJZlWOczPtoq084IJcSqIEwbiFkpK0DiQaBuxMjJ4oq1SrpXlrkkFBJ3L3KfXHoSWWWY85DOGwripDzPtKPdXJNQuN7bTWtUUIbeesxSSC4I4zyL6KB1H3aQEf7048Hr6lBiy1/+WOQ2LqOM4vISKssE1kVqmYTawwkNGoQCQwa5ovaIIkTf1fkK96kgK4X2CzJa/NkHHt1tUyAXisXlj8ClCO7O4bO9rceUZXBkEhseYK/uuHO5cZUhNeHzHCVsbriO7zV72quQgVYEZc1RB+8P5F3nxhwkAFKXACSugNxjaqTfrY+2BxM78fUr86gynIekV3vioToHIJtEdUot8WVJPQrL+WnRQSftGH9UDnw7LmE5gr2NfDEIaWzvQo4sB9xI77ETpoyEvYsxZTVwI27MvxsR31xnBsid69PLrNtcgySQszzh5IkjWxc3scMWl0ZvWJ2/RdnkwJu595zJ1sEvTtsNmwoy19HpGEeZNeNv2YDWp/l6OxfA7zuyFSval2hKda5gN7xE4Rxwl3E/yRPVnWBYRd9iAIzoEGtk8fxDGtIaKdwmW+L+rFETau8elI3GId3tl6HT33F6nCZX5IuUF4hQ33YMcZW1MZX5NBUmJXj8WzIQPJFTqPIjevZNSAw7FqePwP1DyzhX44u3/xG0QRcfKqvN6Nt4jXuqwXk1eqEXnSBa3NkIHuS182HOP2jE8EbydpJlNiU0TAYDQksy7U3Dq+lDAJUbSL+jG6NvGxqmrxcNIoag3HGG+mrXC9KP+4lwGke1M7X7junqBnNak86/DEM7EWGlWKVgT2RTR68R+xqrV/uimC8GoIwSNXwG7qLWIv1Djv7PcTGILlxeW1GdPHbeNWFselIHvn+CrsueirT0qfd2+u/cf4uA9lUMLqe8OxQ3Jopp8vuNSvVjST5te53d+d/DEyHsRaWeah8XT3HPTpr8LkshurMyIXfXsoKKouTJxWPmQc8d+olKMHk6UqLy2l2Qm1Qz0ZG4pWZJErGEXfg7MmT15l2OisAv0VPw6cxIi5VAY9uOsdXufeSqIqKuZNwdutU4Mx5Mu4wJgr3aKk2qghPvSC49XH1WwExdlqm/dJY6P2KEbZi6PCivSWh2GWPzJP473+GDcSM6xkd1+I8JvHcsHOxMqK/wcC4fzJykk7ZxzcQ2nGcKbpd5aC2VaB1NPsXatYAQsGvvRemSlwdSTJWze3TKXjkxzCTmyyTIA0rF/b9wly+J+wZjSrvzHrJ8tEn7zntva6CrpeNJVx2GHibi87hpSiFk0riqTOlU11DyqbCmMdK4v5C+33IlsAl+aOFRYJfQfS3mIz548YotYleMDcapWEYatGd+OcPNcvEvhOrTwV6ZMyaqJkGmzyaDa4AkeA7cxDFMPoGMtC+e+6Ur8B8nsxDQo9+9nxUA2RdaJTr/RZJdqs/eZUiU0QvJFsqJRbw2whQGf/qWCjhN4xHSi2Rcg3JoSNb1gPJEGEfAFaYJlJgo2wrkehdxHVmD2voiJD9BFF7trpuW2qjJduvGzmj6hzzpI2fJ7EeGoH8APYT4fzdOwLIsrChyMp/maGFFMxoi1AZfW4w7vSwdms6bt5txG4G3MWlWLyyTvnMcokQvIS/a8sS6duv1omsopZsclaIOYoT1JyeIV6NKiDP8uacOOLUK0Auf+alZ7c1+QapcuwVrkQHh2CIgVhY/VB0hOFW55ZgrbYvciRvzQz4ru8P19/jbl+xvWuqEr65d/CNv6h3BtxhsRGfuu0LaUZI7n/77OBWPqsMd6fR2H9/rPV1/88ziOrGIf0s02YsPGojiIzJKGiiH0pCBJpF4H7NSj4NL1lbF39ocK9/hz0IYsq30Fk0IU+fPn2iBZ2Zk287Vz3JwN+yT1Rv3bQn/AUyVMZU8h/jeyCZJrdTPtn4OkNY0YjQ7n8SwRtjmVCIc2kZFYeel3sYssw5m21n+TWJGMgOdyLBSOh+8MYrfrUwZYtzQvP78nabRyxlkE1zkuCz7qlmhK7/ZDLPeVyHJkWewHGCsUS81Fj+3d3iLSB/gp3SSCMo9PCpXCLn1ci+Q83ETmFXdd6R1uDN3ICxsJ4pvPhMFp+rwwdr7p0Qyok7DnCR7O2Hnk+G++mDt94CVxKTABBXpZ6AXDeCjB8vA4ooqgaqYXOny1Z7cNTe6T3n03S8EPDuTFLvzdIefawbOu/+7QulTbygr0ETj5lrBRoNX1k49jGRtNJ6rbP203DlYrMz/qruDF7PYhsDuL63EK8tOCzzhujVsAYFzZcl5AKcO8d5Vdjlg9E/4pQfgxD74y1zOBR+CWxbdV04yDtMfbda9o0W7Zp999YOqv/xg47bhJd76TlavLB8uO/LFHQedwuXZ++u8EoU//F/PaFdEasmiLvvW96kdCDzUv0mG9k7X5y84d1xzL3+ptlnL6j10QbZb+cUuDrNW0hYEwtH28viM33/7T1YUatJu7GlHezmF+sstLv/MDOOcT4F13OjLvX1BLAwQUAAIACACbVlhIle6RfksAAABrAAAAGwAAAHVuaXZlcnNhbC91bml2ZXJzYWwucG5nLnhtbLOxr8jNUShLLSrOzM+zVTLUM1Cyt+PlsikoSi3LTC1XqACKAQUhQEmhEsg1QnDLM1NKMoBCBuZmCMGM1Mz0jBJbJQsDc7igPtBMAFBLAQIAABQAAgAIAJpWWEgVDq0oZAQAAAcRAAAdAAAAAAAAAAEAAAAAAAAAAAB1bml2ZXJzYWwvY29tbW9uX21lc3NhZ2VzLmxuZ1BLAQIAABQAAgAIAJpWWEgIfgsjKQMAAIYMAAAnAAAAAAAAAAEAAAAAAJ8EAAB1bml2ZXJzYWwvZmxhc2hfcHVibGlzaGluZ19zZXR0aW5ncy54bWxQSwECAAAUAAIACACaVlhItfwJZLoCAABVCgAAIQAAAAAAAAABAAAAAAANCAAAdW5pdmVyc2FsL2ZsYXNoX3NraW5fc2V0dGluZ3MueG1sUEsBAgAAFAACAAgAmlZYSCqWD2f+AgAAlwsAACYAAAAAAAAAAQAAAAAABgsAAHVuaXZlcnNhbC9odG1sX3B1Ymxpc2hpbmdfc2V0dGluZ3MueG1sUEsBAgAAFAACAAgAmlZYSGhxUpGaAQAAHwYAAB8AAAAAAAAAAQAAAAAASA4AAHVuaXZlcnNhbC9odG1sX3NraW5fc2V0dGluZ3MuanNQSwECAAAUAAIACACaVlhIPTwv0cEAAADlAQAAGgAAAAAAAAABAAAAAAAfEAAAdW5pdmVyc2FsL2kxOG5fcHJlc2V0cy54bWxQSwECAAAUAAIACACaVlhIs7+zUG0AAAByAAAAHAAAAAAAAAABAAAAAAAYEQAAdW5pdmVyc2FsL2xvY2FsX3NldHRpbmdzLnhtbFBLAQIAABQAAgAIAESUV0cjtE77+wIAALAIAAAUAAAAAAAAAAEAAAAAAL8RAAB1bml2ZXJzYWwvcGxheWVyLnhtbFBLAQIAABQAAgAIAJpWWEgl0C+9wwgAAA8+AAApAAAAAAAAAAEAAAAAAOwUAAB1bml2ZXJzYWwvc2tpbl9jdXN0b21pemF0aW9uX3NldHRpbmdzLnhtbFBLAQIAABQAAgAIAJtWWEhKcspIcQ0AACciAAAXAAAAAAAAAAAAAAAAAPYdAAB1bml2ZXJzYWwvdW5pdmVyc2FsLnBuZ1BLAQIAABQAAgAIAJtWWEiV7pF+SwAAAGsAAAAbAAAAAAAAAAEAAAAAAJwrAAB1bml2ZXJzYWwvdW5pdmVyc2FsLnBuZy54bWxQSwUGAAAAAAsACwBJAwAAICwAAAAA"/>
  <p:tag name="ISPRING_PRESENTATION_TITLE" val="工作总结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59778E3-0D3A-424A-88B7-959005D03E54"/>
  <p:tag name="ISPRING_ULTRA_SCORM_SLIDE_COUNT" val="7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B0D13"/>
      </a:accent1>
      <a:accent2>
        <a:srgbClr val="FFBE00"/>
      </a:accent2>
      <a:accent3>
        <a:srgbClr val="D03F56"/>
      </a:accent3>
      <a:accent4>
        <a:srgbClr val="7030A0"/>
      </a:accent4>
      <a:accent5>
        <a:srgbClr val="EEECE1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Impact"/>
        <a:ea typeface="微软雅黑"/>
        <a:cs typeface="Arial"/>
      </a:majorFont>
      <a:minorFont>
        <a:latin typeface="Impact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225</Paragraphs>
  <Slides>34</Slides>
  <Notes>34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43">
      <vt:lpstr>Arial</vt:lpstr>
      <vt:lpstr>Impact</vt:lpstr>
      <vt:lpstr>微软雅黑</vt:lpstr>
      <vt:lpstr>Calibri Light</vt:lpstr>
      <vt:lpstr>Calibri</vt:lpstr>
      <vt:lpstr>方正粗黑宋简体</vt:lpstr>
      <vt:lpstr>DIN Mittelschrift Std</vt:lpstr>
      <vt:lpstr>华康俪金黑W8(P)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2017-01-16T04:31:50Z</dcterms:created>
  <dcterms:modified xsi:type="dcterms:W3CDTF">2021-08-20T10:59:56Z</dcterms:modified>
  <cp:revision>1</cp:revision>
</cp:coreProperties>
</file>