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handoutMasterIdLst>
    <p:handoutMasterId r:id="rId4"/>
  </p:handoutMasterIdLst>
  <p:sldIdLst>
    <p:sldId id="256" r:id="rId5"/>
    <p:sldId id="334" r:id="rId6"/>
    <p:sldId id="257" r:id="rId7"/>
    <p:sldId id="258" r:id="rId8"/>
    <p:sldId id="259" r:id="rId9"/>
    <p:sldId id="270" r:id="rId10"/>
    <p:sldId id="328" r:id="rId11"/>
    <p:sldId id="272" r:id="rId12"/>
    <p:sldId id="335" r:id="rId13"/>
    <p:sldId id="273" r:id="rId14"/>
    <p:sldId id="283" r:id="rId15"/>
    <p:sldId id="343" r:id="rId16"/>
    <p:sldId id="336" r:id="rId17"/>
    <p:sldId id="351" r:id="rId18"/>
    <p:sldId id="345" r:id="rId19"/>
    <p:sldId id="338" r:id="rId20"/>
    <p:sldId id="344" r:id="rId21"/>
    <p:sldId id="352" r:id="rId22"/>
    <p:sldId id="347" r:id="rId23"/>
    <p:sldId id="339" r:id="rId24"/>
    <p:sldId id="353" r:id="rId25"/>
    <p:sldId id="349" r:id="rId26"/>
    <p:sldId id="346" r:id="rId27"/>
    <p:sldId id="348" r:id="rId28"/>
    <p:sldId id="354" r:id="rId29"/>
    <p:sldId id="356" r:id="rId30"/>
    <p:sldId id="350" r:id="rId31"/>
    <p:sldId id="355" r:id="rId32"/>
    <p:sldId id="342" r:id="rId33"/>
    <p:sldId id="267" r:id="rId34"/>
  </p:sldIdLst>
  <p:sldSz cx="1219835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94485" autoAdjust="0"/>
  </p:normalViewPr>
  <p:slideViewPr>
    <p:cSldViewPr>
      <p:cViewPr varScale="1">
        <p:scale>
          <a:sx n="110" d="100"/>
          <a:sy n="110" d="100"/>
        </p:scale>
        <p:origin x="768" y="78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D39B-7168-44FB-859F-91309C5DFABE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A0E85-F7D5-41F8-952E-188E5A3EB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CA99-93AA-4A2B-B422-E3500CF27245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59E4-5EE4-4D75-A261-4421B84AC4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447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02397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png" Type="http://schemas.openxmlformats.org/officeDocument/2006/relationships/image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Relationship Id="rId2" Target="../media/image7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-44493" y="-24"/>
            <a:ext cx="12200312" cy="685802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9"/>
          <p:cNvSpPr/>
          <p:nvPr userDrawn="1"/>
        </p:nvSpPr>
        <p:spPr>
          <a:xfrm flipH="1">
            <a:off x="6084470" y="5445276"/>
            <a:ext cx="2016000" cy="936000"/>
          </a:xfrm>
          <a:custGeom>
            <a:rect l="l" t="t" r="r" b="b"/>
            <a:pathLst>
              <a:path w="2078246" h="936000">
                <a:moveTo>
                  <a:pt x="156003" y="0"/>
                </a:moveTo>
                <a:lnTo>
                  <a:pt x="1207090" y="0"/>
                </a:lnTo>
                <a:lnTo>
                  <a:pt x="1922243" y="0"/>
                </a:lnTo>
                <a:lnTo>
                  <a:pt x="2078246" y="0"/>
                </a:lnTo>
                <a:lnTo>
                  <a:pt x="2078246" y="156003"/>
                </a:lnTo>
                <a:lnTo>
                  <a:pt x="2078246" y="779997"/>
                </a:lnTo>
                <a:lnTo>
                  <a:pt x="2078246" y="936000"/>
                </a:lnTo>
                <a:lnTo>
                  <a:pt x="1922243" y="936000"/>
                </a:lnTo>
                <a:lnTo>
                  <a:pt x="1207090" y="936000"/>
                </a:lnTo>
                <a:lnTo>
                  <a:pt x="156003" y="936000"/>
                </a:lnTo>
                <a:cubicBezTo>
                  <a:pt x="69845" y="936000"/>
                  <a:pt x="0" y="866155"/>
                  <a:pt x="0" y="779997"/>
                </a:cubicBezTo>
                <a:lnTo>
                  <a:pt x="0" y="156003"/>
                </a:lnTo>
                <a:cubicBezTo>
                  <a:pt x="0" y="69845"/>
                  <a:pt x="69845" y="0"/>
                  <a:pt x="1560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zh-CN" altLang="en-US" sz="4400">
              <a:solidFill>
                <a:srgbClr val="FF93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44493" y="0"/>
            <a:ext cx="6098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4135" y="1424076"/>
            <a:ext cx="101489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aseline="0" smtClean="0">
                <a:solidFill>
                  <a:srgbClr val="F8F8F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MINI</a:t>
            </a:r>
            <a:r>
              <a:rPr lang="zh-CN" altLang="en-US" sz="11500" baseline="0" smtClean="0">
                <a:solidFill>
                  <a:srgbClr val="F8F8F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8000" baseline="0" smtClean="0">
                <a:solidFill>
                  <a:srgbClr val="F8F8F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咨询 </a:t>
            </a:r>
            <a:r>
              <a:rPr lang="zh-CN" altLang="en-US" sz="8000" baseline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服务手册</a:t>
            </a:r>
            <a:endParaRPr lang="zh-CN" altLang="en-US" sz="8000" baseline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6098400" y="5445224"/>
            <a:ext cx="200207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咨询</a:t>
            </a:r>
            <a:endParaRPr lang="zh-CN" altLang="en-US" sz="440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2" name="圆角矩形 9"/>
          <p:cNvSpPr/>
          <p:nvPr userDrawn="1"/>
        </p:nvSpPr>
        <p:spPr>
          <a:xfrm>
            <a:off x="4082400" y="5445276"/>
            <a:ext cx="2016000" cy="936000"/>
          </a:xfrm>
          <a:custGeom>
            <a:rect l="l" t="t" r="r" b="b"/>
            <a:pathLst>
              <a:path w="2078246" h="936000">
                <a:moveTo>
                  <a:pt x="156003" y="0"/>
                </a:moveTo>
                <a:lnTo>
                  <a:pt x="1207090" y="0"/>
                </a:lnTo>
                <a:lnTo>
                  <a:pt x="1922243" y="0"/>
                </a:lnTo>
                <a:lnTo>
                  <a:pt x="2078246" y="0"/>
                </a:lnTo>
                <a:lnTo>
                  <a:pt x="2078246" y="156003"/>
                </a:lnTo>
                <a:lnTo>
                  <a:pt x="2078246" y="779997"/>
                </a:lnTo>
                <a:lnTo>
                  <a:pt x="2078246" y="936000"/>
                </a:lnTo>
                <a:lnTo>
                  <a:pt x="1922243" y="936000"/>
                </a:lnTo>
                <a:lnTo>
                  <a:pt x="1207090" y="936000"/>
                </a:lnTo>
                <a:lnTo>
                  <a:pt x="156003" y="936000"/>
                </a:lnTo>
                <a:cubicBezTo>
                  <a:pt x="69845" y="936000"/>
                  <a:pt x="0" y="866155"/>
                  <a:pt x="0" y="779997"/>
                </a:cubicBezTo>
                <a:lnTo>
                  <a:pt x="0" y="156003"/>
                </a:lnTo>
                <a:cubicBezTo>
                  <a:pt x="0" y="69845"/>
                  <a:pt x="69845" y="0"/>
                  <a:pt x="156003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zh-CN" altLang="en-US" sz="4400">
              <a:solidFill>
                <a:srgbClr val="FF930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4082951" y="5445224"/>
            <a:ext cx="2015449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4400" smtClean="0">
                <a:solidFill>
                  <a:schemeClr val="tx2"/>
                </a:solidFill>
                <a:latin typeface="华康俪金黑W8(P)" pitchFamily="34" charset="-122"/>
                <a:ea typeface="华康俪金黑W8(P)" pitchFamily="34" charset="-122"/>
              </a:rPr>
              <a:t>合易</a:t>
            </a:r>
            <a:endParaRPr lang="zh-CN" altLang="en-US" sz="4400">
              <a:solidFill>
                <a:schemeClr val="tx2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1" name="矩形 29"/>
          <p:cNvSpPr>
            <a:spLocks noChangeArrowheads="1"/>
          </p:cNvSpPr>
          <p:nvPr userDrawn="1"/>
        </p:nvSpPr>
        <p:spPr bwMode="auto">
          <a:xfrm>
            <a:off x="10222546" y="6478809"/>
            <a:ext cx="202029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www.heyeehrm.com</a:t>
            </a:r>
            <a:endParaRPr lang="en-US" altLang="zh-CN" sz="1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B_H_B_072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0456893" y="1285861"/>
            <a:ext cx="1486835" cy="1356848"/>
          </a:xfrm>
          <a:prstGeom prst="hexagon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28" name="六边形 27"/>
          <p:cNvSpPr/>
          <p:nvPr userDrawn="1"/>
        </p:nvSpPr>
        <p:spPr>
          <a:xfrm>
            <a:off x="10456893" y="2905121"/>
            <a:ext cx="1000132" cy="952507"/>
          </a:xfrm>
          <a:prstGeom prst="hexagon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六边形 30"/>
          <p:cNvSpPr/>
          <p:nvPr userDrawn="1"/>
        </p:nvSpPr>
        <p:spPr>
          <a:xfrm>
            <a:off x="9849670" y="1214446"/>
            <a:ext cx="750099" cy="714380"/>
          </a:xfrm>
          <a:prstGeom prst="hexagon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9873" name="Picture 1" descr="F:\QQ文件\新建文件夹 (2)\纳尼兔\PNG\彼格梨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169028" y="3214687"/>
            <a:ext cx="1430741" cy="1167548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9874" name="Picture 2" descr="F:\QQ文件\新建文件夹 (2)\纳尼兔\PNG\滑板02.pn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456629" y="357166"/>
            <a:ext cx="1558400" cy="1214445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六边形 16"/>
          <p:cNvSpPr/>
          <p:nvPr userDrawn="1"/>
        </p:nvSpPr>
        <p:spPr>
          <a:xfrm>
            <a:off x="8742381" y="4286256"/>
            <a:ext cx="642942" cy="571504"/>
          </a:xfrm>
          <a:prstGeom prst="hexagon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9875" name="Picture 3" descr="F:\QQ文件\新建文件夹 (2)\K兵\一边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813687" y="4714884"/>
            <a:ext cx="1178727" cy="863209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图片 17" descr="图片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62778" y="5572140"/>
            <a:ext cx="1594313" cy="8188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6" grpId="0"/>
      <p:bldP spid="16" grpId="1"/>
      <p:bldP spid="22" grpId="0" animBg="1"/>
      <p:bldP spid="15" grpId="0"/>
      <p:bldP spid="15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4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146965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024957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3" y="1709739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83" y="4589464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569025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415" y="1825625"/>
            <a:ext cx="518429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146242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365126"/>
            <a:ext cx="10521077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26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26" y="2505075"/>
            <a:ext cx="516047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249338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159694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"/>
          <p:cNvSpPr/>
          <p:nvPr userDrawn="1"/>
        </p:nvSpPr>
        <p:spPr>
          <a:xfrm>
            <a:off x="-11722" y="980184"/>
            <a:ext cx="2988996" cy="1581922"/>
          </a:xfrm>
          <a:custGeom>
            <a:gdLst>
              <a:gd name="connsiteX0" fmla="*/ 0 w 2988996"/>
              <a:gd name="connsiteY0" fmla="*/ 0 h 1581922"/>
              <a:gd name="connsiteX1" fmla="*/ 2977274 w 2988996"/>
              <a:gd name="connsiteY1" fmla="*/ 1042696 h 1581922"/>
              <a:gd name="connsiteX2" fmla="*/ 2988996 w 2988996"/>
              <a:gd name="connsiteY2" fmla="*/ 1581922 h 1581922"/>
              <a:gd name="connsiteX3" fmla="*/ 0 w 2988996"/>
              <a:gd name="connsiteY3" fmla="*/ 779851 h 1581922"/>
              <a:gd name="connsiteX4" fmla="*/ 0 w 2988996"/>
              <a:gd name="connsiteY4" fmla="*/ 0 h 15819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996" h="1581922">
                <a:moveTo>
                  <a:pt x="0" y="0"/>
                </a:moveTo>
                <a:lnTo>
                  <a:pt x="2977274" y="1042696"/>
                </a:lnTo>
                <a:lnTo>
                  <a:pt x="2988996" y="1581922"/>
                </a:lnTo>
                <a:lnTo>
                  <a:pt x="0" y="779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五边形 5"/>
          <p:cNvSpPr/>
          <p:nvPr userDrawn="1"/>
        </p:nvSpPr>
        <p:spPr>
          <a:xfrm>
            <a:off x="2964964" y="2540292"/>
            <a:ext cx="2127824" cy="504056"/>
          </a:xfrm>
          <a:prstGeom prst="homePlate">
            <a:avLst/>
          </a:prstGeom>
          <a:gradFill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2964964" y="3548404"/>
            <a:ext cx="2127824" cy="504056"/>
          </a:xfrm>
          <a:prstGeom prst="homePlate">
            <a:avLst/>
          </a:prstGeom>
          <a:gradFill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9" name="五边形 8"/>
          <p:cNvSpPr/>
          <p:nvPr userDrawn="1"/>
        </p:nvSpPr>
        <p:spPr>
          <a:xfrm>
            <a:off x="2964964" y="4556516"/>
            <a:ext cx="2127824" cy="504056"/>
          </a:xfrm>
          <a:prstGeom prst="homePlate">
            <a:avLst/>
          </a:prstGeom>
          <a:gradFill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0" name="矩形 2"/>
          <p:cNvSpPr/>
          <p:nvPr userDrawn="1"/>
        </p:nvSpPr>
        <p:spPr>
          <a:xfrm>
            <a:off x="-11722" y="3300056"/>
            <a:ext cx="2976686" cy="992748"/>
          </a:xfrm>
          <a:custGeom>
            <a:gdLst>
              <a:gd name="connsiteX0" fmla="*/ 0 w 2976686"/>
              <a:gd name="connsiteY0" fmla="*/ 0 h 992748"/>
              <a:gd name="connsiteX1" fmla="*/ 2953240 w 2976686"/>
              <a:gd name="connsiteY1" fmla="*/ 227536 h 992748"/>
              <a:gd name="connsiteX2" fmla="*/ 2976686 w 2976686"/>
              <a:gd name="connsiteY2" fmla="*/ 778484 h 992748"/>
              <a:gd name="connsiteX3" fmla="*/ 0 w 2976686"/>
              <a:gd name="connsiteY3" fmla="*/ 992748 h 992748"/>
              <a:gd name="connsiteX4" fmla="*/ 0 w 2976686"/>
              <a:gd name="connsiteY4" fmla="*/ 0 h 9927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686" h="992748">
                <a:moveTo>
                  <a:pt x="0" y="0"/>
                </a:moveTo>
                <a:lnTo>
                  <a:pt x="2953240" y="227536"/>
                </a:lnTo>
                <a:lnTo>
                  <a:pt x="2976686" y="778484"/>
                </a:lnTo>
                <a:lnTo>
                  <a:pt x="0" y="9927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" name="矩形 2"/>
          <p:cNvSpPr/>
          <p:nvPr userDrawn="1"/>
        </p:nvSpPr>
        <p:spPr>
          <a:xfrm>
            <a:off x="1" y="1732096"/>
            <a:ext cx="2976687" cy="1312251"/>
          </a:xfrm>
          <a:custGeom>
            <a:gdLst>
              <a:gd name="connsiteX0" fmla="*/ 0 w 2976687"/>
              <a:gd name="connsiteY0" fmla="*/ 0 h 1312251"/>
              <a:gd name="connsiteX1" fmla="*/ 2953241 w 2976687"/>
              <a:gd name="connsiteY1" fmla="*/ 808196 h 1312251"/>
              <a:gd name="connsiteX2" fmla="*/ 2976687 w 2976687"/>
              <a:gd name="connsiteY2" fmla="*/ 1312251 h 1312251"/>
              <a:gd name="connsiteX3" fmla="*/ 0 w 2976687"/>
              <a:gd name="connsiteY3" fmla="*/ 711282 h 1312251"/>
              <a:gd name="connsiteX4" fmla="*/ 0 w 2976687"/>
              <a:gd name="connsiteY4" fmla="*/ 0 h 13122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687" h="1312251">
                <a:moveTo>
                  <a:pt x="0" y="0"/>
                </a:moveTo>
                <a:lnTo>
                  <a:pt x="2953241" y="808196"/>
                </a:lnTo>
                <a:lnTo>
                  <a:pt x="2976687" y="1312251"/>
                </a:lnTo>
                <a:lnTo>
                  <a:pt x="0" y="7112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" name="矩形 2"/>
          <p:cNvSpPr/>
          <p:nvPr userDrawn="1"/>
        </p:nvSpPr>
        <p:spPr>
          <a:xfrm>
            <a:off x="-11724" y="2445819"/>
            <a:ext cx="2976687" cy="1112800"/>
          </a:xfrm>
          <a:custGeom>
            <a:gdLst>
              <a:gd name="connsiteX0" fmla="*/ 0 w 2976687"/>
              <a:gd name="connsiteY0" fmla="*/ 0 h 1112800"/>
              <a:gd name="connsiteX1" fmla="*/ 2976687 w 2976687"/>
              <a:gd name="connsiteY1" fmla="*/ 585296 h 1112800"/>
              <a:gd name="connsiteX2" fmla="*/ 2964963 w 2976687"/>
              <a:gd name="connsiteY2" fmla="*/ 1112800 h 1112800"/>
              <a:gd name="connsiteX3" fmla="*/ 11723 w 2976687"/>
              <a:gd name="connsiteY3" fmla="*/ 852208 h 1112800"/>
              <a:gd name="connsiteX4" fmla="*/ 0 w 2976687"/>
              <a:gd name="connsiteY4" fmla="*/ 0 h 1112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687" h="1112800">
                <a:moveTo>
                  <a:pt x="0" y="0"/>
                </a:moveTo>
                <a:lnTo>
                  <a:pt x="2976687" y="585296"/>
                </a:lnTo>
                <a:lnTo>
                  <a:pt x="2964963" y="1112800"/>
                </a:lnTo>
                <a:cubicBezTo>
                  <a:pt x="1980550" y="975136"/>
                  <a:pt x="996136" y="989872"/>
                  <a:pt x="11723" y="852208"/>
                </a:cubicBezTo>
                <a:cubicBezTo>
                  <a:pt x="11723" y="626754"/>
                  <a:pt x="0" y="225454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" name="矩形 2"/>
          <p:cNvSpPr/>
          <p:nvPr userDrawn="1"/>
        </p:nvSpPr>
        <p:spPr>
          <a:xfrm>
            <a:off x="-11723" y="4556518"/>
            <a:ext cx="2977274" cy="1393554"/>
          </a:xfrm>
          <a:custGeom>
            <a:gdLst>
              <a:gd name="connsiteX0" fmla="*/ 2953828 w 2977274"/>
              <a:gd name="connsiteY0" fmla="*/ 0 h 1393554"/>
              <a:gd name="connsiteX1" fmla="*/ 2977274 w 2977274"/>
              <a:gd name="connsiteY1" fmla="*/ 504055 h 1393554"/>
              <a:gd name="connsiteX2" fmla="*/ 11723 w 2977274"/>
              <a:gd name="connsiteY2" fmla="*/ 1393554 h 1393554"/>
              <a:gd name="connsiteX3" fmla="*/ 0 w 2977274"/>
              <a:gd name="connsiteY3" fmla="*/ 491098 h 1393554"/>
              <a:gd name="connsiteX4" fmla="*/ 2953828 w 2977274"/>
              <a:gd name="connsiteY4" fmla="*/ 0 h 13935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7274" h="1393554">
                <a:moveTo>
                  <a:pt x="2953828" y="0"/>
                </a:moveTo>
                <a:lnTo>
                  <a:pt x="2977274" y="504055"/>
                </a:lnTo>
                <a:lnTo>
                  <a:pt x="11723" y="1393554"/>
                </a:lnTo>
                <a:lnTo>
                  <a:pt x="0" y="491098"/>
                </a:lnTo>
                <a:lnTo>
                  <a:pt x="2953828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矩形 2"/>
          <p:cNvSpPr/>
          <p:nvPr userDrawn="1"/>
        </p:nvSpPr>
        <p:spPr>
          <a:xfrm>
            <a:off x="-11724" y="4052460"/>
            <a:ext cx="2976687" cy="994636"/>
          </a:xfrm>
          <a:custGeom>
            <a:gdLst>
              <a:gd name="connsiteX0" fmla="*/ 11723 w 2976687"/>
              <a:gd name="connsiteY0" fmla="*/ 224960 h 994636"/>
              <a:gd name="connsiteX1" fmla="*/ 2964965 w 2976687"/>
              <a:gd name="connsiteY1" fmla="*/ 0 h 994636"/>
              <a:gd name="connsiteX2" fmla="*/ 2976687 w 2976687"/>
              <a:gd name="connsiteY2" fmla="*/ 504057 h 994636"/>
              <a:gd name="connsiteX3" fmla="*/ 0 w 2976687"/>
              <a:gd name="connsiteY3" fmla="*/ 994636 h 994636"/>
              <a:gd name="connsiteX4" fmla="*/ 11723 w 2976687"/>
              <a:gd name="connsiteY4" fmla="*/ 224960 h 994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687" h="994636">
                <a:moveTo>
                  <a:pt x="11723" y="224960"/>
                </a:moveTo>
                <a:lnTo>
                  <a:pt x="2964965" y="0"/>
                </a:lnTo>
                <a:lnTo>
                  <a:pt x="2976687" y="504057"/>
                </a:lnTo>
                <a:lnTo>
                  <a:pt x="0" y="994636"/>
                </a:lnTo>
                <a:lnTo>
                  <a:pt x="11723" y="2249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6" name="TextBox 11"/>
          <p:cNvSpPr txBox="1"/>
          <p:nvPr userDrawn="1"/>
        </p:nvSpPr>
        <p:spPr>
          <a:xfrm>
            <a:off x="5793856" y="2952527"/>
            <a:ext cx="402009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Mini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咨询工作程序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2"/>
          <p:cNvSpPr txBox="1"/>
          <p:nvPr userDrawn="1"/>
        </p:nvSpPr>
        <p:spPr>
          <a:xfrm>
            <a:off x="5670547" y="4000650"/>
            <a:ext cx="423440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Mini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咨询产品介绍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五边形 17"/>
          <p:cNvSpPr/>
          <p:nvPr userDrawn="1"/>
        </p:nvSpPr>
        <p:spPr>
          <a:xfrm>
            <a:off x="2964964" y="2036236"/>
            <a:ext cx="2543140" cy="50405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TextBox 14"/>
          <p:cNvSpPr txBox="1"/>
          <p:nvPr userDrawn="1"/>
        </p:nvSpPr>
        <p:spPr>
          <a:xfrm>
            <a:off x="3131840" y="2039775"/>
            <a:ext cx="165618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第一章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五边形 19"/>
          <p:cNvSpPr/>
          <p:nvPr userDrawn="1"/>
        </p:nvSpPr>
        <p:spPr>
          <a:xfrm>
            <a:off x="2964964" y="3044348"/>
            <a:ext cx="2543140" cy="50405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3131840" y="3060371"/>
            <a:ext cx="165618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第二章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五边形 21"/>
          <p:cNvSpPr/>
          <p:nvPr userDrawn="1"/>
        </p:nvSpPr>
        <p:spPr>
          <a:xfrm>
            <a:off x="2964964" y="4052460"/>
            <a:ext cx="2543140" cy="50405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3" name="TextBox 18"/>
          <p:cNvSpPr txBox="1"/>
          <p:nvPr userDrawn="1"/>
        </p:nvSpPr>
        <p:spPr>
          <a:xfrm>
            <a:off x="3131840" y="4077759"/>
            <a:ext cx="165618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第三章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 userDrawn="1"/>
        </p:nvSpPr>
        <p:spPr>
          <a:xfrm rot="5400000">
            <a:off x="-207640" y="3648244"/>
            <a:ext cx="6336000" cy="36000"/>
          </a:xfrm>
          <a:prstGeom prst="rect">
            <a:avLst/>
          </a:prstGeom>
          <a:gradFill>
            <a:gsLst>
              <a:gs pos="49628">
                <a:schemeClr val="accent1">
                  <a:lumMod val="75000"/>
                </a:schemeClr>
              </a:gs>
              <a:gs pos="2000">
                <a:sysClr val="window" lastClr="FFFFFF">
                  <a:alpha val="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6" name="五边形 2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5" name="TextBox 15"/>
          <p:cNvSpPr txBox="1"/>
          <p:nvPr userDrawn="1"/>
        </p:nvSpPr>
        <p:spPr>
          <a:xfrm>
            <a:off x="11379831" y="6032823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1600" b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椭圆 26"/>
          <p:cNvSpPr/>
          <p:nvPr userDrawn="1"/>
        </p:nvSpPr>
        <p:spPr>
          <a:xfrm>
            <a:off x="10124971" y="260078"/>
            <a:ext cx="1760682" cy="16687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TextBox 15"/>
          <p:cNvSpPr txBox="1"/>
          <p:nvPr userDrawn="1"/>
        </p:nvSpPr>
        <p:spPr>
          <a:xfrm>
            <a:off x="10203631" y="1226210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Contents</a:t>
            </a:r>
          </a:p>
        </p:txBody>
      </p:sp>
      <p:sp>
        <p:nvSpPr>
          <p:cNvPr id="29" name="文本框 8"/>
          <p:cNvSpPr txBox="1"/>
          <p:nvPr userDrawn="1"/>
        </p:nvSpPr>
        <p:spPr>
          <a:xfrm>
            <a:off x="10203631" y="785676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bg1"/>
                </a:solidFill>
                <a:ea typeface="微软雅黑"/>
              </a:rPr>
              <a:t>目录</a:t>
            </a:r>
          </a:p>
        </p:txBody>
      </p:sp>
      <p:sp>
        <p:nvSpPr>
          <p:cNvPr id="30" name="TextBox 11"/>
          <p:cNvSpPr txBox="1"/>
          <p:nvPr userDrawn="1"/>
        </p:nvSpPr>
        <p:spPr>
          <a:xfrm>
            <a:off x="5801125" y="1857364"/>
            <a:ext cx="401282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Mini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咨询服务特色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667628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87" y="987426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348460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887" y="987426"/>
            <a:ext cx="61754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768514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428826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39156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封面1.jp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1000108"/>
            <a:ext cx="12198350" cy="6097946"/>
          </a:xfrm>
          <a:prstGeom prst="rect">
            <a:avLst/>
          </a:prstGeom>
        </p:spPr>
      </p:pic>
      <p:pic>
        <p:nvPicPr>
          <p:cNvPr id="5" name="图片 4" descr="图片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5389" y="5786430"/>
            <a:ext cx="2086244" cy="107157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6670679" y="1857364"/>
            <a:ext cx="521497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合易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MINI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咨询服务，把脉中小企业成长困惑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</a:t>
            </a:r>
            <a:endParaRPr lang="zh-CN" altLang="en-US" sz="1800" kern="1200" baseline="0" smtClean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为中小微企业量身打造管理提升方案。务实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高效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性价比高，针对性解决中小企业成长问题！</a:t>
            </a:r>
          </a:p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742117" y="3643314"/>
            <a:ext cx="521497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MINI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咨询 “调研诊断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+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咨询式培训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+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现场辅导方案设计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+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跟踪实施”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不仅导入理念，对企业实行“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1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对</a:t>
            </a:r>
            <a:r>
              <a:rPr lang="en-US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1</a:t>
            </a:r>
            <a:r>
              <a:rPr lang="zh-CN" altLang="en-US" sz="1800" kern="1200" baseline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辅导，手把手设计”；咨询服务结束后，方案直接可用。</a:t>
            </a:r>
          </a:p>
          <a:p>
            <a:pPr marL="0" algn="l" defTabSz="914400" rtl="0" eaLnBrk="1" latinLnBrk="0" hangingPunct="1">
              <a:lnSpc>
                <a:spcPct val="150000"/>
              </a:lnSpc>
            </a:pPr>
            <a:endParaRPr lang="zh-CN" altLang="en-US" sz="1800" kern="1200" baseline="0" smtClean="0">
              <a:solidFill>
                <a:srgbClr val="F8F8F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455705" y="657227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0" baseline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致力于持久的为客户创造价值</a:t>
            </a:r>
            <a:endParaRPr lang="zh-CN" altLang="en-US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0242579" y="331516"/>
            <a:ext cx="1546368" cy="15258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TextBox 15"/>
          <p:cNvSpPr txBox="1"/>
          <p:nvPr userDrawn="1"/>
        </p:nvSpPr>
        <p:spPr>
          <a:xfrm>
            <a:off x="10203631" y="1226210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Transition</a:t>
            </a:r>
          </a:p>
        </p:txBody>
      </p:sp>
      <p:sp>
        <p:nvSpPr>
          <p:cNvPr id="11" name="文本框 8"/>
          <p:cNvSpPr txBox="1"/>
          <p:nvPr userDrawn="1"/>
        </p:nvSpPr>
        <p:spPr>
          <a:xfrm>
            <a:off x="10203631" y="785676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bg1"/>
                </a:solidFill>
                <a:ea typeface="微软雅黑"/>
              </a:rPr>
              <a:t>过渡</a:t>
            </a:r>
          </a:p>
        </p:txBody>
      </p:sp>
      <p:sp>
        <p:nvSpPr>
          <p:cNvPr id="12" name="五边形 11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11379831" y="6032823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1600" b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对角圆角矩形 3"/>
          <p:cNvSpPr/>
          <p:nvPr userDrawn="1"/>
        </p:nvSpPr>
        <p:spPr>
          <a:xfrm>
            <a:off x="8028001" y="246356"/>
            <a:ext cx="1260000" cy="468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服务特色</a:t>
            </a: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对角圆角矩形 2"/>
          <p:cNvSpPr/>
          <p:nvPr userDrawn="1"/>
        </p:nvSpPr>
        <p:spPr>
          <a:xfrm>
            <a:off x="9339769" y="214290"/>
            <a:ext cx="1260000" cy="468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工作程序</a:t>
            </a: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对角圆角矩形 3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对角圆角矩形 3"/>
          <p:cNvSpPr/>
          <p:nvPr userDrawn="1"/>
        </p:nvSpPr>
        <p:spPr>
          <a:xfrm>
            <a:off x="10599769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872728"/>
            <a:ext cx="12198350" cy="144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8115399" y="224696"/>
            <a:ext cx="1260000" cy="468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服务特色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8618" y="872728"/>
            <a:ext cx="612000" cy="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4"/>
          <p:cNvSpPr>
            <a:spLocks noChangeAspect="1"/>
          </p:cNvSpPr>
          <p:nvPr/>
        </p:nvSpPr>
        <p:spPr bwMode="auto">
          <a:xfrm>
            <a:off x="813034" y="116632"/>
            <a:ext cx="563168" cy="720000"/>
          </a:xfrm>
          <a:custGeom>
            <a:gdLst>
              <a:gd name="connsiteX0" fmla="*/ 341784 w 683568"/>
              <a:gd name="connsiteY0" fmla="*/ 0 h 864094"/>
              <a:gd name="connsiteX1" fmla="*/ 683568 w 683568"/>
              <a:gd name="connsiteY1" fmla="*/ 341784 h 864094"/>
              <a:gd name="connsiteX2" fmla="*/ 577183 w 683568"/>
              <a:gd name="connsiteY2" fmla="*/ 588642 h 864094"/>
              <a:gd name="connsiteX3" fmla="*/ 341597 w 683568"/>
              <a:gd name="connsiteY3" fmla="*/ 864094 h 864094"/>
              <a:gd name="connsiteX4" fmla="*/ 105111 w 683568"/>
              <a:gd name="connsiteY4" fmla="*/ 587591 h 864094"/>
              <a:gd name="connsiteX5" fmla="*/ 59857 w 683568"/>
              <a:gd name="connsiteY5" fmla="*/ 534679 h 864094"/>
              <a:gd name="connsiteX6" fmla="*/ 59306 w 683568"/>
              <a:gd name="connsiteY6" fmla="*/ 534035 h 864094"/>
              <a:gd name="connsiteX7" fmla="*/ 59325 w 683568"/>
              <a:gd name="connsiteY7" fmla="*/ 534035 h 864094"/>
              <a:gd name="connsiteX8" fmla="*/ 0 w 683568"/>
              <a:gd name="connsiteY8" fmla="*/ 341784 h 864094"/>
              <a:gd name="connsiteX9" fmla="*/ 341784 w 683568"/>
              <a:gd name="connsiteY9" fmla="*/ 0 h 864094"/>
              <a:gd name="connsiteX10" fmla="*/ 59325 w 683568"/>
              <a:gd name="connsiteY10" fmla="*/ 534035 h 864094"/>
              <a:gd name="connsiteX11" fmla="*/ 0 w 683568"/>
              <a:gd name="connsiteY11" fmla="*/ 341784 h 864094"/>
              <a:gd name="connsiteX12" fmla="*/ 341784 w 683568"/>
              <a:gd name="connsiteY12" fmla="*/ 0 h 864094"/>
              <a:gd name="connsiteX13" fmla="*/ 341784 w 683568"/>
              <a:gd name="connsiteY13" fmla="*/ 0 h 864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8575" y="207610"/>
            <a:ext cx="792087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fld id="{2EEF1883-7A0E-4F66-9932-E581691AD397}" type="slidenum">
              <a:rPr lang="zh-CN" altLang="en-US" sz="18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>
                <a:defRPr/>
              </a:pPr>
              <a:t>1</a:t>
            </a:fld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</a:p>
        </p:txBody>
      </p:sp>
      <p:sp>
        <p:nvSpPr>
          <p:cNvPr id="20" name="对角圆角矩形 19"/>
          <p:cNvSpPr/>
          <p:nvPr/>
        </p:nvSpPr>
        <p:spPr>
          <a:xfrm>
            <a:off x="9321603" y="224696"/>
            <a:ext cx="1260000" cy="468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工作程序</a:t>
            </a:r>
          </a:p>
        </p:txBody>
      </p:sp>
      <p:sp>
        <p:nvSpPr>
          <p:cNvPr id="21" name="对角圆角矩形 20"/>
          <p:cNvSpPr/>
          <p:nvPr/>
        </p:nvSpPr>
        <p:spPr>
          <a:xfrm>
            <a:off x="10527807" y="224696"/>
            <a:ext cx="1260000" cy="468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37" y="365126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37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36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704" y="6356351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5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147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108300" y="15214"/>
            <a:ext cx="1448117" cy="182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600">
                <a:solidFill>
                  <a:schemeClr val="bg1"/>
                </a:solidFill>
              </a:rPr>
              <a:t>PPT模板下载：www.1ppt.com/moban/ </a:t>
            </a:r>
          </a:p>
        </p:txBody>
      </p:sp>
    </p:spTree>
    <p:extLst>
      <p:ext uri="{BB962C8B-B14F-4D97-AF65-F5344CB8AC3E}">
        <p14:creationId val="427937924"/>
      </p:ext>
    </p:extLst>
  </p:cSld>
  <p:clrMapOvr>
    <a:masterClrMapping/>
  </p:clrMapOvr>
  <p:transition spd="slow">
    <p:cover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直接连接符 19"/>
          <p:cNvCxnSpPr>
            <a:stCxn id="26" idx="6"/>
          </p:cNvCxnSpPr>
          <p:nvPr/>
        </p:nvCxnSpPr>
        <p:spPr>
          <a:xfrm>
            <a:off x="3902931" y="3429000"/>
            <a:ext cx="5436004" cy="0"/>
          </a:xfrm>
          <a:prstGeom prst="line">
            <a:avLst/>
          </a:prstGeom>
          <a:noFill/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矩形 20"/>
          <p:cNvSpPr/>
          <p:nvPr/>
        </p:nvSpPr>
        <p:spPr>
          <a:xfrm>
            <a:off x="5235473" y="3605296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组织执行力提升</a:t>
            </a:r>
          </a:p>
        </p:txBody>
      </p:sp>
      <p:sp>
        <p:nvSpPr>
          <p:cNvPr id="24" name="矩形 23"/>
          <p:cNvSpPr/>
          <p:nvPr/>
        </p:nvSpPr>
        <p:spPr>
          <a:xfrm>
            <a:off x="5235473" y="4071942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业绩加速器</a:t>
            </a:r>
          </a:p>
        </p:txBody>
      </p:sp>
      <p:sp>
        <p:nvSpPr>
          <p:cNvPr id="26" name="椭圆 25"/>
          <p:cNvSpPr/>
          <p:nvPr/>
        </p:nvSpPr>
        <p:spPr>
          <a:xfrm>
            <a:off x="2102731" y="2528900"/>
            <a:ext cx="1800200" cy="1800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燕尾形 26"/>
          <p:cNvSpPr/>
          <p:nvPr/>
        </p:nvSpPr>
        <p:spPr>
          <a:xfrm>
            <a:off x="2709441" y="2977479"/>
            <a:ext cx="666972" cy="87919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2296725" y="2999413"/>
            <a:ext cx="651060" cy="858215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3162099" y="2999413"/>
            <a:ext cx="651060" cy="858215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41919" y="4559865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组织规范化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4098911" y="2708921"/>
            <a:ext cx="5111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第三章  Mini咨询产品介绍</a:t>
            </a:r>
          </a:p>
        </p:txBody>
      </p:sp>
      <p:sp>
        <p:nvSpPr>
          <p:cNvPr id="13" name="矩形 12"/>
          <p:cNvSpPr/>
          <p:nvPr/>
        </p:nvSpPr>
        <p:spPr>
          <a:xfrm>
            <a:off x="5234400" y="5072074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人气加油站</a:t>
            </a:r>
          </a:p>
        </p:txBody>
      </p:sp>
      <p:sp>
        <p:nvSpPr>
          <p:cNvPr id="14" name="矩形 13"/>
          <p:cNvSpPr/>
          <p:nvPr/>
        </p:nvSpPr>
        <p:spPr>
          <a:xfrm>
            <a:off x="5234400" y="5572141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干部试金石</a:t>
            </a:r>
          </a:p>
        </p:txBody>
      </p:sp>
    </p:spTree>
    <p:extLst>
      <p:ext uri="{BB962C8B-B14F-4D97-AF65-F5344CB8AC3E}">
        <p14:creationId val="110142249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1" id="2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19 -4.81481E-06 L -3.14501E-06 -4.81481E-06" pathEditMode="relative" ptsTypes="AA" rAng="0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6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4"/>
      <p:bldP grpId="0" spid="11"/>
      <p:bldP grpId="0" spid="12"/>
      <p:bldP grpId="1" spid="12"/>
      <p:bldP grpId="0" spid="13"/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741325" y="1500174"/>
            <a:ext cx="10382325" cy="51435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3.1 Mini咨询五大产品</a:t>
            </a:r>
          </a:p>
        </p:txBody>
      </p:sp>
      <p:sp>
        <p:nvSpPr>
          <p:cNvPr id="6" name="空心弧 5"/>
          <p:cNvSpPr/>
          <p:nvPr/>
        </p:nvSpPr>
        <p:spPr>
          <a:xfrm>
            <a:off x="4098911" y="5286412"/>
            <a:ext cx="3786214" cy="3357562"/>
          </a:xfrm>
          <a:prstGeom prst="blockArc">
            <a:avLst>
              <a:gd fmla="val 11434492" name="adj1"/>
              <a:gd fmla="val 20885895" name="adj2"/>
              <a:gd fmla="val 5390" name="adj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098911" y="600079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098911" y="6000767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椭圆 9"/>
          <p:cNvSpPr/>
          <p:nvPr/>
        </p:nvSpPr>
        <p:spPr>
          <a:xfrm>
            <a:off x="4813291" y="5429264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813291" y="5417122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椭圆 11"/>
          <p:cNvSpPr/>
          <p:nvPr/>
        </p:nvSpPr>
        <p:spPr>
          <a:xfrm>
            <a:off x="6813555" y="5357826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6813555" y="5345731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4" name="椭圆 13"/>
          <p:cNvSpPr/>
          <p:nvPr/>
        </p:nvSpPr>
        <p:spPr>
          <a:xfrm>
            <a:off x="7385059" y="600076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7385060" y="6000767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7" name="椭圆 16"/>
          <p:cNvSpPr/>
          <p:nvPr/>
        </p:nvSpPr>
        <p:spPr>
          <a:xfrm>
            <a:off x="2241523" y="2571768"/>
            <a:ext cx="1214446" cy="121444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2384399" y="2714620"/>
            <a:ext cx="1071570" cy="960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900">
                <a:solidFill>
                  <a:schemeClr val="bg1"/>
                </a:solidFill>
              </a:rPr>
              <a:t>组织执行力提升</a:t>
            </a:r>
          </a:p>
        </p:txBody>
      </p:sp>
      <p:sp>
        <p:nvSpPr>
          <p:cNvPr id="19" name="椭圆 18"/>
          <p:cNvSpPr/>
          <p:nvPr/>
        </p:nvSpPr>
        <p:spPr>
          <a:xfrm>
            <a:off x="3956035" y="2571768"/>
            <a:ext cx="1214446" cy="121444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4098911" y="2786082"/>
            <a:ext cx="107157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业绩加速器</a:t>
            </a:r>
          </a:p>
        </p:txBody>
      </p:sp>
      <p:sp>
        <p:nvSpPr>
          <p:cNvPr id="21" name="椭圆 20"/>
          <p:cNvSpPr/>
          <p:nvPr/>
        </p:nvSpPr>
        <p:spPr>
          <a:xfrm>
            <a:off x="6884993" y="2643206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TextBox 21"/>
          <p:cNvSpPr txBox="1"/>
          <p:nvPr/>
        </p:nvSpPr>
        <p:spPr>
          <a:xfrm>
            <a:off x="6956431" y="2857496"/>
            <a:ext cx="107157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2"/>
                </a:solidFill>
              </a:rPr>
              <a:t>人气加油站</a:t>
            </a:r>
          </a:p>
        </p:txBody>
      </p:sp>
      <p:sp>
        <p:nvSpPr>
          <p:cNvPr id="26" name="椭圆 25"/>
          <p:cNvSpPr/>
          <p:nvPr/>
        </p:nvSpPr>
        <p:spPr>
          <a:xfrm>
            <a:off x="8528067" y="2643206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TextBox 26"/>
          <p:cNvSpPr txBox="1"/>
          <p:nvPr/>
        </p:nvSpPr>
        <p:spPr>
          <a:xfrm>
            <a:off x="8599506" y="2857496"/>
            <a:ext cx="10001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2"/>
                </a:solidFill>
              </a:rPr>
              <a:t>干部试金石</a:t>
            </a:r>
          </a:p>
        </p:txBody>
      </p:sp>
      <p:cxnSp>
        <p:nvCxnSpPr>
          <p:cNvPr id="35" name="直接连接符 34"/>
          <p:cNvCxnSpPr/>
          <p:nvPr/>
        </p:nvCxnSpPr>
        <p:spPr>
          <a:xfrm rot="5400000">
            <a:off x="2134366" y="4607751"/>
            <a:ext cx="1500198" cy="1588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flipH="1" rot="16200000">
            <a:off x="2843587" y="5398728"/>
            <a:ext cx="642942" cy="561186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接连接符 48"/>
          <p:cNvCxnSpPr/>
          <p:nvPr/>
        </p:nvCxnSpPr>
        <p:spPr>
          <a:xfrm rot="5400000">
            <a:off x="4063986" y="4321205"/>
            <a:ext cx="928694" cy="1588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接连接符 49"/>
          <p:cNvCxnSpPr/>
          <p:nvPr/>
        </p:nvCxnSpPr>
        <p:spPr>
          <a:xfrm flipH="1" rot="16200000">
            <a:off x="4491820" y="4822065"/>
            <a:ext cx="214314" cy="142876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7062794" y="4392643"/>
            <a:ext cx="928694" cy="1588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7383471" y="4857784"/>
            <a:ext cx="142876" cy="142876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直接连接符 61"/>
          <p:cNvCxnSpPr/>
          <p:nvPr/>
        </p:nvCxnSpPr>
        <p:spPr>
          <a:xfrm rot="5400000">
            <a:off x="8421704" y="4606957"/>
            <a:ext cx="1500198" cy="1588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直接连接符 62"/>
          <p:cNvCxnSpPr/>
          <p:nvPr/>
        </p:nvCxnSpPr>
        <p:spPr>
          <a:xfrm flipV="1" rot="10800000">
            <a:off x="8528067" y="5357056"/>
            <a:ext cx="654054" cy="572298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椭圆 29"/>
          <p:cNvSpPr/>
          <p:nvPr/>
        </p:nvSpPr>
        <p:spPr>
          <a:xfrm>
            <a:off x="5384795" y="2571744"/>
            <a:ext cx="1214446" cy="121444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5527671" y="2792552"/>
            <a:ext cx="10001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组织规范化</a:t>
            </a:r>
          </a:p>
        </p:txBody>
      </p:sp>
      <p:cxnSp>
        <p:nvCxnSpPr>
          <p:cNvPr id="32" name="直接连接符 31"/>
          <p:cNvCxnSpPr/>
          <p:nvPr/>
        </p:nvCxnSpPr>
        <p:spPr>
          <a:xfrm rot="5400000">
            <a:off x="5492746" y="4321181"/>
            <a:ext cx="928694" cy="1588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椭圆 32"/>
          <p:cNvSpPr/>
          <p:nvPr/>
        </p:nvSpPr>
        <p:spPr>
          <a:xfrm>
            <a:off x="5813423" y="514351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5813423" y="5131395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val="245231774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0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8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2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9"/>
      <p:bldP grpId="0" spid="21"/>
      <p:bldP grpId="0" spid="26"/>
      <p:bldP grpId="0" spid="3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170350" y="178592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170350" y="1785926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4170350" y="4143380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4249472" y="2000240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针对的管理困惑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8400" y="2071678"/>
            <a:ext cx="5999997" cy="39319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领导整天忙于开会和协调，但问题越来越多；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组织结构臃肿、协调困难、沟通不畅、决策缓慢；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部门“各自为政”，遇到问题推诿扯皮；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部门及岗位职责不清、责任不明，员工工作不积极，处于“等、靠、要”状态；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业务流程僵化，阻碍太多，影响了效率；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职责交叉，导致要么抢着管，要么无人管;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上级做了下级的事儿，下级坐在那儿没有事儿</a:t>
            </a:r>
          </a:p>
        </p:txBody>
      </p:sp>
      <p:sp>
        <p:nvSpPr>
          <p:cNvPr id="19" name="矩形 18"/>
          <p:cNvSpPr/>
          <p:nvPr/>
        </p:nvSpPr>
        <p:spPr>
          <a:xfrm>
            <a:off x="741325" y="2285992"/>
            <a:ext cx="28575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组织执行力提升</a:t>
            </a:r>
          </a:p>
        </p:txBody>
      </p:sp>
      <p:pic>
        <p:nvPicPr>
          <p:cNvPr descr="3.42.jpg"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" y="3591894"/>
            <a:ext cx="2177420" cy="326613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12697" y="242886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312697" y="2428868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3.1  组织执行力提升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8170877" y="235743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812764" y="1571612"/>
            <a:ext cx="7073156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812764" y="1571612"/>
            <a:ext cx="642942" cy="2357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4" y="3929066"/>
            <a:ext cx="642942" cy="642942"/>
          </a:xfrm>
          <a:prstGeom prst="triangle">
            <a:avLst>
              <a:gd fmla="val 51654" name="adj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891871" y="1785926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164305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814" y="2143116"/>
            <a:ext cx="6143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通过1-2天的调研诊断，解析组织执行力低下的深层次原因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271462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814" y="3214686"/>
            <a:ext cx="61436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如何进行部门职能设计培训、演练：公司核心价值链分析、讨论；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670814" y="392906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376" y="4429131"/>
            <a:ext cx="61436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关键业务流程梳理：案例1：某公司流程优化示例，案例2：某公司流程优化效果对比；企业关键业务流程梳理现场演练；</a:t>
            </a:r>
          </a:p>
        </p:txBody>
      </p:sp>
      <p:sp>
        <p:nvSpPr>
          <p:cNvPr id="13" name="流程图: 延期 12"/>
          <p:cNvSpPr/>
          <p:nvPr/>
        </p:nvSpPr>
        <p:spPr>
          <a:xfrm>
            <a:off x="1670814" y="514351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7938" y="5643578"/>
            <a:ext cx="6143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组织效能诊断报告及提升方案汇报、讨论。</a:t>
            </a:r>
          </a:p>
        </p:txBody>
      </p:sp>
      <p:pic>
        <p:nvPicPr>
          <p:cNvPr descr="4a1d4e6ed3816a62a1221e2693989e6e.jpg"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0" y="3500438"/>
            <a:ext cx="3810000" cy="27051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599506" y="2214554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组织执行力提升</a:t>
            </a:r>
          </a:p>
        </p:txBody>
      </p:sp>
      <p:sp>
        <p:nvSpPr>
          <p:cNvPr id="16" name="矩形 15"/>
          <p:cNvSpPr/>
          <p:nvPr/>
        </p:nvSpPr>
        <p:spPr>
          <a:xfrm>
            <a:off x="8170876" y="2357430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3.1  组织执行力提升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4" id="19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3" spid="7"/>
      <p:bldP grpId="4" spid="7"/>
      <p:bldP grpId="0" spid="9"/>
      <p:bldP grpId="1" spid="9"/>
      <p:bldP grpId="0" spid="11"/>
      <p:bldP grpId="1" spid="11"/>
      <p:bldP grpId="0" spid="13"/>
      <p:bldP grpId="1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3.1  组织执行力提升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599506" y="1496785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组织执行力提升</a:t>
            </a:r>
          </a:p>
        </p:txBody>
      </p:sp>
      <p:sp>
        <p:nvSpPr>
          <p:cNvPr id="5" name="矩形 4"/>
          <p:cNvSpPr/>
          <p:nvPr/>
        </p:nvSpPr>
        <p:spPr>
          <a:xfrm>
            <a:off x="8172336" y="1630908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成果：《组织执行力诊断报告级提升方案》，含流程问题及建议、跨部门的职能调整、权责问题及建议、跨部门协调机制问题及建议</a:t>
            </a: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endParaRPr altLang="en-US" b="1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收益：近期内理清职能、职责交叉、不清、扯皮的问题及流程不增值的环节；长远看，提高组织效率。</a:t>
            </a:r>
          </a:p>
        </p:txBody>
      </p:sp>
      <p:pic>
        <p:nvPicPr>
          <p:cNvPr descr="lzujob_1300266536390.jpg"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714620"/>
            <a:ext cx="44196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170350" y="178592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170350" y="1785926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4170350" y="4143380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4249463" y="2000240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针对的管理困惑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4729" y="2071678"/>
            <a:ext cx="5999997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干好干坏一个样，奖励分配“大锅饭”，员工工作积极性不足；</a:t>
            </a:r>
          </a:p>
          <a:p>
            <a:pPr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绩效考核流于形式，指标量化不足，上下都在应付；</a:t>
            </a:r>
          </a:p>
          <a:p>
            <a:pPr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员工对绩效考核很抵触，绩效考核根本推行不下去；</a:t>
            </a:r>
          </a:p>
          <a:p>
            <a:pPr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感觉奖金发的不少了，但员工觉得不是对自己贡献的肯定；</a:t>
            </a:r>
          </a:p>
          <a:p>
            <a:pPr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大家工作都完成了，但是公司业绩没完成</a:t>
            </a:r>
          </a:p>
        </p:txBody>
      </p:sp>
      <p:sp>
        <p:nvSpPr>
          <p:cNvPr id="19" name="矩形 18"/>
          <p:cNvSpPr/>
          <p:nvPr/>
        </p:nvSpPr>
        <p:spPr>
          <a:xfrm>
            <a:off x="741325" y="2285992"/>
            <a:ext cx="28575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业绩加速器</a:t>
            </a:r>
          </a:p>
        </p:txBody>
      </p:sp>
      <p:pic>
        <p:nvPicPr>
          <p:cNvPr descr="3.42.jpg"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" y="3591894"/>
            <a:ext cx="2177420" cy="326613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12697" y="242886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312697" y="2428868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业绩加速器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3.43.jpg"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078" y="3714752"/>
            <a:ext cx="3143272" cy="31432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2763" y="1357298"/>
            <a:ext cx="8286807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812764" y="1357298"/>
            <a:ext cx="642942" cy="200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4" y="3357562"/>
            <a:ext cx="642942" cy="642942"/>
          </a:xfrm>
          <a:prstGeom prst="triangle">
            <a:avLst>
              <a:gd fmla="val 51654" name="adj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891875" y="1571612"/>
            <a:ext cx="487680" cy="17145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142873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813" y="1857364"/>
            <a:ext cx="728588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解析员工积极性不高的深层次原因：标准不明确、目的性不强、没有触发激励点，通过培训，树立正确的绩效考核理念；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250030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813" y="3000372"/>
            <a:ext cx="73573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如何选择有价值的目标：案例1：某公司KPI提炼过程的CSF透析，案例2：某企业指标体系；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670814" y="371475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375" y="4214817"/>
            <a:ext cx="73573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绩效管理的工具、方法、目标分解技巧：现场演练目标管理卡模板的撰写；现场点评、解答疑问，现场修订目标管理卡；</a:t>
            </a:r>
          </a:p>
        </p:txBody>
      </p:sp>
      <p:sp>
        <p:nvSpPr>
          <p:cNvPr id="13" name="流程图: 延期 12"/>
          <p:cNvSpPr/>
          <p:nvPr/>
        </p:nvSpPr>
        <p:spPr>
          <a:xfrm>
            <a:off x="1670814" y="4929198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9375" y="5429263"/>
            <a:ext cx="75001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绩效考核结果运用及方法介绍：案例1：某企业绩效考核结果在晋升和评优方面的应用，案例2：某企业绩效考核结果在职称评定中的应用。</a:t>
            </a:r>
          </a:p>
        </p:txBody>
      </p:sp>
      <p:sp>
        <p:nvSpPr>
          <p:cNvPr id="19" name="矩形 18"/>
          <p:cNvSpPr/>
          <p:nvPr/>
        </p:nvSpPr>
        <p:spPr>
          <a:xfrm>
            <a:off x="9528200" y="1785926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业绩加速器</a:t>
            </a:r>
          </a:p>
        </p:txBody>
      </p:sp>
      <p:sp>
        <p:nvSpPr>
          <p:cNvPr id="17" name="椭圆 16"/>
          <p:cNvSpPr/>
          <p:nvPr/>
        </p:nvSpPr>
        <p:spPr>
          <a:xfrm>
            <a:off x="9171009" y="192880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9243906" y="1928802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业绩加速器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1"/>
      <p:bldP grpId="0" spid="1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3.43.jpg"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078" y="3714752"/>
            <a:ext cx="3143272" cy="31432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2763" y="1357298"/>
            <a:ext cx="8286807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812764" y="1357298"/>
            <a:ext cx="642942" cy="200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4" y="3357562"/>
            <a:ext cx="642942" cy="642942"/>
          </a:xfrm>
          <a:prstGeom prst="triangle">
            <a:avLst>
              <a:gd fmla="val 51654" name="adj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891875" y="1571612"/>
            <a:ext cx="487680" cy="17145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164305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813" y="2214554"/>
            <a:ext cx="728588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绩效考核结果运用及方法介绍：案例1：某企业绩效考核结果在晋升和评优方面的应用，案例2：某企业绩效考核结果在职称评定中的应用;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300573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813" y="3559733"/>
            <a:ext cx="73573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绩效运行及管理的关键要点：案例：某企业实施绩效管理模块全景分析。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670814" y="422018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375" y="4720248"/>
            <a:ext cx="73573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激励如何激到点子上讨论；成果汇报讨论.</a:t>
            </a:r>
          </a:p>
        </p:txBody>
      </p:sp>
      <p:sp>
        <p:nvSpPr>
          <p:cNvPr id="19" name="矩形 18"/>
          <p:cNvSpPr/>
          <p:nvPr/>
        </p:nvSpPr>
        <p:spPr>
          <a:xfrm>
            <a:off x="9528200" y="1785926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业绩加速器</a:t>
            </a:r>
          </a:p>
        </p:txBody>
      </p:sp>
      <p:sp>
        <p:nvSpPr>
          <p:cNvPr id="17" name="椭圆 16"/>
          <p:cNvSpPr/>
          <p:nvPr/>
        </p:nvSpPr>
        <p:spPr>
          <a:xfrm>
            <a:off x="9171009" y="192880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9243906" y="1928802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业绩加速器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lzujob_1300266536390.jpg"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35" y="2714620"/>
            <a:ext cx="4419600" cy="381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业绩加速器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71448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599506" y="1571612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业绩加速器</a:t>
            </a:r>
          </a:p>
        </p:txBody>
      </p:sp>
      <p:sp>
        <p:nvSpPr>
          <p:cNvPr id="5" name="矩形 4"/>
          <p:cNvSpPr/>
          <p:nvPr/>
        </p:nvSpPr>
        <p:spPr>
          <a:xfrm>
            <a:off x="8172336" y="1773784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成果：公司及部门关键业绩（KPI）指标》，《各业务模块（营销人员、技术人员、生产人员、职能人员）考核模式建议方案》</a:t>
            </a: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收益：理清公司内部业绩增长机制乏力的问题，抓准部门考核激励的价值增值点，教会管理者考核指标选取和设置的技巧，理顺公司的考核模式。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170350" y="178592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170350" y="1785926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4170350" y="4143380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4249463" y="2000240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针对的管理困惑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4729" y="2071678"/>
            <a:ext cx="5999997" cy="28346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组织结构臃肿、协调困难、沟通不畅、决策缓慢；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部门“各自为政”，遇到问题推诿扯皮；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部门及岗位职责不清、责任不明，员工工作不积极，处于“等、靠、要”状态；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职责交叉，导致要么抢着管，要么无人管；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定工资无依据。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41325" y="2285992"/>
            <a:ext cx="28575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组织规范化</a:t>
            </a:r>
          </a:p>
        </p:txBody>
      </p:sp>
      <p:pic>
        <p:nvPicPr>
          <p:cNvPr descr="3.42.jpg"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" y="3591894"/>
            <a:ext cx="2177420" cy="326613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12697" y="242886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312697" y="2428868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组织规范化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3.32.jpg"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15" y="4260421"/>
            <a:ext cx="3884597" cy="25976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7011" y="1428736"/>
            <a:ext cx="7929617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527012" y="1428736"/>
            <a:ext cx="642942" cy="2357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527012" y="3786190"/>
            <a:ext cx="642942" cy="642942"/>
          </a:xfrm>
          <a:prstGeom prst="triangle">
            <a:avLst>
              <a:gd fmla="val 51654" name="adj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606112" y="1643050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385062" y="157161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5061" y="2000240"/>
            <a:ext cx="700012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工作分析的意义：案例：如何论功行赏？案例：灰色地带怎么办？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385062" y="2571744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5061" y="3005736"/>
            <a:ext cx="700012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无边界职责梳理工具培训、讨论；某公司无边界职责梳理全景呈现、解析；企业部门职能优化讨论；部门与部门如何串起来？讨论、填写、分别点评：分管部门的职责梳理表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385062" y="4000504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3624" y="4429132"/>
            <a:ext cx="6143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讨论、点评：你工作的输入输出是什么；</a:t>
            </a:r>
          </a:p>
        </p:txBody>
      </p:sp>
      <p:sp>
        <p:nvSpPr>
          <p:cNvPr id="13" name="流程图: 延期 12"/>
          <p:cNvSpPr/>
          <p:nvPr/>
        </p:nvSpPr>
        <p:spPr>
          <a:xfrm>
            <a:off x="1385062" y="500063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2829" y="5488560"/>
            <a:ext cx="6143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部门职能问题及建议讨论、培训。</a:t>
            </a:r>
          </a:p>
        </p:txBody>
      </p:sp>
      <p:sp>
        <p:nvSpPr>
          <p:cNvPr id="19" name="矩形 18"/>
          <p:cNvSpPr/>
          <p:nvPr/>
        </p:nvSpPr>
        <p:spPr>
          <a:xfrm>
            <a:off x="9171008" y="2214554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组织规范化</a:t>
            </a:r>
          </a:p>
        </p:txBody>
      </p:sp>
      <p:sp>
        <p:nvSpPr>
          <p:cNvPr id="16" name="椭圆 15"/>
          <p:cNvSpPr/>
          <p:nvPr/>
        </p:nvSpPr>
        <p:spPr>
          <a:xfrm>
            <a:off x="8670943" y="235743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8743840" y="2357430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组织规范化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1"/>
      <p:bldP grpId="0" spid="1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组织执行力提升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599506" y="1496785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组织规范化</a:t>
            </a:r>
          </a:p>
        </p:txBody>
      </p:sp>
      <p:sp>
        <p:nvSpPr>
          <p:cNvPr id="5" name="矩形 4"/>
          <p:cNvSpPr/>
          <p:nvPr/>
        </p:nvSpPr>
        <p:spPr>
          <a:xfrm>
            <a:off x="8172336" y="1630908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成果：《部门职责梳理表》、《部门职能调整建议》</a:t>
            </a: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endParaRPr altLang="en-US" b="1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收益：重点解决部门职能的系统化和规范化，解决部门职能的交叉、空白、不清</a:t>
            </a:r>
          </a:p>
        </p:txBody>
      </p:sp>
      <p:pic>
        <p:nvPicPr>
          <p:cNvPr descr="lzujob_1300266536390.jpg"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714620"/>
            <a:ext cx="44196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55573" y="2143115"/>
            <a:ext cx="7143800" cy="264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2"/>
          <p:cNvSpPr txBox="1"/>
          <p:nvPr/>
        </p:nvSpPr>
        <p:spPr>
          <a:xfrm>
            <a:off x="455573" y="2214553"/>
            <a:ext cx="5999997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员工的奖金不少了，但是员工认为不是对自己本职工作的肯定，依然不满意；</a:t>
            </a:r>
          </a:p>
          <a:p>
            <a:pPr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薪酬“大锅饭”，岗位与岗位之间、同岗位员工之间不公平；</a:t>
            </a:r>
          </a:p>
          <a:p>
            <a:pPr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新员工工资就是不能比老员工高或者新来的员工比老员工工资高</a:t>
            </a:r>
          </a:p>
        </p:txBody>
      </p:sp>
      <p:sp>
        <p:nvSpPr>
          <p:cNvPr id="4" name="等腰三角形 3"/>
          <p:cNvSpPr/>
          <p:nvPr/>
        </p:nvSpPr>
        <p:spPr>
          <a:xfrm rot="10800000">
            <a:off x="6884993" y="4143379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884993" y="2071678"/>
            <a:ext cx="642942" cy="20717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6956437" y="2143116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针对的管理困惑</a:t>
            </a:r>
          </a:p>
        </p:txBody>
      </p:sp>
      <p:pic>
        <p:nvPicPr>
          <p:cNvPr descr="3.44.jpg"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63" y="3000348"/>
            <a:ext cx="3936380" cy="38576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599506" y="1928802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人气加油站</a:t>
            </a:r>
          </a:p>
        </p:txBody>
      </p:sp>
      <p:sp>
        <p:nvSpPr>
          <p:cNvPr id="11" name="矩形 10"/>
          <p:cNvSpPr/>
          <p:nvPr/>
        </p:nvSpPr>
        <p:spPr>
          <a:xfrm>
            <a:off x="8170876" y="2071678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2" name="椭圆 11"/>
          <p:cNvSpPr/>
          <p:nvPr/>
        </p:nvSpPr>
        <p:spPr>
          <a:xfrm>
            <a:off x="8170877" y="207167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8243774" y="2071678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3.4  人气加油站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8170877" y="200024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812764" y="1500174"/>
            <a:ext cx="7073156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812764" y="1571612"/>
            <a:ext cx="642942" cy="2357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4" y="3929066"/>
            <a:ext cx="642942" cy="642942"/>
          </a:xfrm>
          <a:prstGeom prst="triangle">
            <a:avLst>
              <a:gd fmla="val 51654" name="adj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891871" y="1785926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1857364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814" y="2416726"/>
            <a:ext cx="6143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薪酬问题呈现及解析；案例：如何定工资？如何论功行赏？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300037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814" y="3428999"/>
            <a:ext cx="61436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薪酬激励的“是与非”；工资越高越好吗？薪酬分配是“不患寡而患不均”吗？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670814" y="4282867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376" y="4782932"/>
            <a:ext cx="61436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老板为什么付薪、奖励；现场讨论、点评：你所在部门及相关岗位的价值贡献点是什么？ </a:t>
            </a:r>
          </a:p>
        </p:txBody>
      </p:sp>
      <p:sp>
        <p:nvSpPr>
          <p:cNvPr id="19" name="矩形 18"/>
          <p:cNvSpPr/>
          <p:nvPr/>
        </p:nvSpPr>
        <p:spPr>
          <a:xfrm>
            <a:off x="8599506" y="1857364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人气加油站</a:t>
            </a:r>
          </a:p>
        </p:txBody>
      </p:sp>
      <p:sp>
        <p:nvSpPr>
          <p:cNvPr id="16" name="矩形 15"/>
          <p:cNvSpPr/>
          <p:nvPr/>
        </p:nvSpPr>
        <p:spPr>
          <a:xfrm>
            <a:off x="8170876" y="2000240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descr="20120328041240506.jpg"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29" y="2967040"/>
            <a:ext cx="3315188" cy="3890984"/>
          </a:xfrm>
          <a:prstGeom prst="rect">
            <a:avLst/>
          </a:prstGeom>
        </p:spPr>
      </p:pic>
      <p:sp>
        <p:nvSpPr>
          <p:cNvPr id="17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3.4  人气加油站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8170877" y="207167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812764" y="1500174"/>
            <a:ext cx="7073156" cy="4643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812764" y="1500174"/>
            <a:ext cx="642942" cy="2071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2" y="3571876"/>
            <a:ext cx="642942" cy="642942"/>
          </a:xfrm>
          <a:prstGeom prst="triangle">
            <a:avLst>
              <a:gd fmla="val 51654" name="adj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891871" y="1571612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307181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581" y="3643313"/>
            <a:ext cx="61436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某企业的考核激励办法全景解析：现场辅导、撰写：本部门的考核激励办法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450057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8581" y="5000635"/>
            <a:ext cx="6143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成果汇报讨论。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599506" y="1928802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人气加油站</a:t>
            </a:r>
          </a:p>
        </p:txBody>
      </p:sp>
      <p:sp>
        <p:nvSpPr>
          <p:cNvPr id="16" name="矩形 15"/>
          <p:cNvSpPr/>
          <p:nvPr/>
        </p:nvSpPr>
        <p:spPr>
          <a:xfrm>
            <a:off x="8170876" y="2071678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descr="20120328041240506.jpg"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29" y="2967016"/>
            <a:ext cx="3315188" cy="3890984"/>
          </a:xfrm>
          <a:prstGeom prst="rect">
            <a:avLst/>
          </a:prstGeom>
        </p:spPr>
      </p:pic>
      <p:sp>
        <p:nvSpPr>
          <p:cNvPr id="29" name="流程图: 延期 28"/>
          <p:cNvSpPr/>
          <p:nvPr/>
        </p:nvSpPr>
        <p:spPr>
          <a:xfrm>
            <a:off x="1670814" y="1714488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/>
              <a:t>模块四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7938" y="2214554"/>
            <a:ext cx="61436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非现金激励技巧：榜样、目标、工作丰富化等；互动：你是如何激励员工的？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3.4  人气加油站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2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3.4  人气加油站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599506" y="1496785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人气加油站</a:t>
            </a:r>
          </a:p>
        </p:txBody>
      </p:sp>
      <p:sp>
        <p:nvSpPr>
          <p:cNvPr id="5" name="矩形 4"/>
          <p:cNvSpPr/>
          <p:nvPr/>
        </p:nvSpPr>
        <p:spPr>
          <a:xfrm>
            <a:off x="8172336" y="1630908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成果： 《薪酬诊断报告》、《关键人群的激励方案，如业务人员、工人、研发、中高层》</a:t>
            </a: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endParaRPr altLang="en-US" b="1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endParaRPr altLang="en-US" b="1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收益：重点解决激励重点偏误和激励模式问题</a:t>
            </a:r>
          </a:p>
        </p:txBody>
      </p:sp>
      <p:pic>
        <p:nvPicPr>
          <p:cNvPr descr="lzujob_1300266536390.jpg"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714620"/>
            <a:ext cx="44196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6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8"/>
      <p:bldP grpId="1" spid="8"/>
      <p:bldP grpId="0" spid="10"/>
      <p:bldP grpId="1" spid="10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55639" y="1714488"/>
            <a:ext cx="6715171" cy="3500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955639" y="1714488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955639" y="4071942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1670018" y="2000240"/>
            <a:ext cx="5999997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管理者选拔、任命主观性强；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管理者培训针对性不足；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管理者与公司企业文化是否匹配；</a:t>
            </a:r>
          </a:p>
          <a:p>
            <a:pPr lvl="0">
              <a:buFont charset="2" pitchFamily="2" typeface="Wingdings"/>
              <a:buChar char="Ø"/>
            </a:pPr>
            <a:endParaRPr altLang="en-US" lang="zh-CN" smtClean="0">
              <a:latin charset="-122" pitchFamily="49" typeface="仿宋_GB2312"/>
              <a:ea charset="-122" pitchFamily="49" typeface="仿宋_GB2312"/>
            </a:endParaRPr>
          </a:p>
          <a:p>
            <a:pPr lvl="0">
              <a:buFont charset="2" pitchFamily="2" typeface="Wingdings"/>
              <a:buChar char="Ø"/>
            </a:pPr>
            <a:r>
              <a:rPr altLang="en-US" lang="zh-CN" smtClean="0">
                <a:latin charset="-122" pitchFamily="49" typeface="仿宋_GB2312"/>
                <a:ea charset="-122" pitchFamily="49" typeface="仿宋_GB2312"/>
              </a:rPr>
              <a:t>选拔什么样的人做后备？岗位竞聘谁合适？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746" y="1857364"/>
            <a:ext cx="487680" cy="192882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解决的管理问题</a:t>
            </a:r>
          </a:p>
        </p:txBody>
      </p:sp>
      <p:pic>
        <p:nvPicPr>
          <p:cNvPr descr="3.5.jpg"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25" y="2746959"/>
            <a:ext cx="4313225" cy="4111041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599506" y="1496785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干部试金石</a:t>
            </a:r>
          </a:p>
        </p:txBody>
      </p:sp>
      <p:sp>
        <p:nvSpPr>
          <p:cNvPr id="12" name="矩形 11"/>
          <p:cNvSpPr/>
          <p:nvPr/>
        </p:nvSpPr>
        <p:spPr>
          <a:xfrm>
            <a:off x="8172336" y="1643050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6742117" y="228599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7385059" y="2143116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干部试金石</a:t>
            </a:r>
          </a:p>
        </p:txBody>
      </p:sp>
      <p:sp>
        <p:nvSpPr>
          <p:cNvPr id="16" name="矩形 15"/>
          <p:cNvSpPr/>
          <p:nvPr/>
        </p:nvSpPr>
        <p:spPr>
          <a:xfrm>
            <a:off x="6742118" y="2285992"/>
            <a:ext cx="4286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5</a:t>
            </a:r>
          </a:p>
        </p:txBody>
      </p:sp>
      <p:pic>
        <p:nvPicPr>
          <p:cNvPr descr="图片2.png" id="31" name="图片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55639" y="2225704"/>
            <a:ext cx="1570373" cy="1774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6" name="TextBox 35"/>
          <p:cNvSpPr txBox="1"/>
          <p:nvPr/>
        </p:nvSpPr>
        <p:spPr>
          <a:xfrm>
            <a:off x="1098515" y="2647417"/>
            <a:ext cx="135732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b="1" lang="zh-CN" smtClean="0" sz="16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设计测评方案</a:t>
            </a:r>
          </a:p>
        </p:txBody>
      </p:sp>
      <p:pic>
        <p:nvPicPr>
          <p:cNvPr descr="图片2.png" id="37" name="图片 3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98515" y="4581730"/>
            <a:ext cx="1571636" cy="17762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图片2.png" id="38" name="图片 3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670283" y="2214554"/>
            <a:ext cx="1570372" cy="177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图片2.png" id="39" name="图片 3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670283" y="4510292"/>
            <a:ext cx="1571636" cy="177622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7" name="TextBox 46"/>
          <p:cNvSpPr txBox="1"/>
          <p:nvPr/>
        </p:nvSpPr>
        <p:spPr>
          <a:xfrm>
            <a:off x="1241391" y="4891643"/>
            <a:ext cx="135732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设计岗位胜任力模型、测评工具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56035" y="5077438"/>
            <a:ext cx="135732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b="1" lang="zh-CN" smtClean="0" sz="16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实施评价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56035" y="2500306"/>
            <a:ext cx="135732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b="1" lang="zh-CN" smtClean="0" sz="16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提供结果：</a:t>
            </a:r>
          </a:p>
          <a:p>
            <a:pPr lvl="0"/>
            <a:r>
              <a:rPr altLang="en-US" b="1" lang="zh-CN" smtClean="0" sz="16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测评成绩</a:t>
            </a:r>
          </a:p>
          <a:p>
            <a:pPr lvl="0"/>
            <a:r>
              <a:rPr altLang="en-US" b="1" lang="zh-CN" smtClean="0" sz="16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测评报告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3.5  干部试金石</a:t>
            </a:r>
          </a:p>
        </p:txBody>
      </p:sp>
      <p:pic>
        <p:nvPicPr>
          <p:cNvPr descr="3.45.jpg"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538" y="3000372"/>
            <a:ext cx="5934812" cy="3857628"/>
          </a:xfrm>
          <a:prstGeom prst="rect">
            <a:avLst/>
          </a:prstGeom>
        </p:spPr>
      </p:pic>
      <p:sp>
        <p:nvSpPr>
          <p:cNvPr id="30" name="左弧形箭头 29"/>
          <p:cNvSpPr/>
          <p:nvPr/>
        </p:nvSpPr>
        <p:spPr>
          <a:xfrm rot="21244172">
            <a:off x="913130" y="3705737"/>
            <a:ext cx="341854" cy="1137406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4" name="左弧形箭头 33"/>
          <p:cNvSpPr/>
          <p:nvPr/>
        </p:nvSpPr>
        <p:spPr>
          <a:xfrm rot="10800000">
            <a:off x="5170482" y="3500438"/>
            <a:ext cx="357190" cy="1214446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5" name="下弧形箭头 34"/>
          <p:cNvSpPr/>
          <p:nvPr/>
        </p:nvSpPr>
        <p:spPr>
          <a:xfrm>
            <a:off x="2527275" y="6000768"/>
            <a:ext cx="1357322" cy="285752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47"/>
      <p:bldP grpId="0" spid="48"/>
      <p:bldP grpId="0" spid="4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3.5  干部试金石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599506" y="1496785"/>
            <a:ext cx="278608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干部试金石</a:t>
            </a:r>
          </a:p>
        </p:txBody>
      </p:sp>
      <p:sp>
        <p:nvSpPr>
          <p:cNvPr id="5" name="矩形 4"/>
          <p:cNvSpPr/>
          <p:nvPr/>
        </p:nvSpPr>
        <p:spPr>
          <a:xfrm>
            <a:off x="8172336" y="1630908"/>
            <a:ext cx="2987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fmla="val 5165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成果：《管理者素质能力测评维度、行为点及测评方案》《管理者测评报告》，人数不超过15人</a:t>
            </a: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endParaRPr altLang="en-US" b="1" lang="zh-CN" smtClean="0">
              <a:latin charset="-122" pitchFamily="49" typeface="仿宋_GB2312"/>
              <a:ea charset="-122" pitchFamily="49" typeface="仿宋_GB2312"/>
            </a:endParaRPr>
          </a:p>
          <a:p>
            <a:pPr>
              <a:lnSpc>
                <a:spcPct val="150000"/>
              </a:lnSpc>
              <a:buFont charset="2" pitchFamily="2" typeface="Wingdings"/>
              <a:buChar char="Ø"/>
            </a:pPr>
            <a:r>
              <a:rPr altLang="en-US" b="1" lang="zh-CN" smtClean="0">
                <a:latin charset="-122" pitchFamily="49" typeface="仿宋_GB2312"/>
                <a:ea charset="-122" pitchFamily="49" typeface="仿宋_GB2312"/>
              </a:rPr>
              <a:t>收益：掌握管理者素质能力现状，为选拔任用培训提升提供参考</a:t>
            </a:r>
          </a:p>
        </p:txBody>
      </p:sp>
      <p:pic>
        <p:nvPicPr>
          <p:cNvPr descr="lzujob_1300266536390.jpg"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714620"/>
            <a:ext cx="44196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84333" y="1500174"/>
          <a:ext cx="9001188" cy="4857783"/>
        </p:xfrm>
        <a:graphic>
          <a:graphicData uri="http://schemas.openxmlformats.org/drawingml/2006/table">
            <a:tbl>
              <a:tblPr bandRow="1" firstRow="1"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50297"/>
                <a:gridCol w="2250297"/>
                <a:gridCol w="2250297"/>
                <a:gridCol w="2250297"/>
              </a:tblGrid>
              <a:tr h="77930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en-US" lang="zh-CN" smtClean="0"/>
                        <a:t>咨询产品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b="1" kern="1200" lang="en-US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人以下或年营收</a:t>
                      </a:r>
                      <a:r>
                        <a:rPr b="1" kern="1200" lang="en-US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万元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b="1" kern="1200" lang="en-US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100-150</a:t>
                      </a:r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人或年营收</a:t>
                      </a:r>
                      <a:r>
                        <a:rPr b="1" kern="1200" lang="en-US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2000-5000</a:t>
                      </a:r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万元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b="1" kern="1200" lang="en-US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人以下或年营收</a:t>
                      </a:r>
                      <a:r>
                        <a:rPr b="1" kern="1200" lang="en-US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万元以上</a:t>
                      </a:r>
                      <a:endParaRPr altLang="en-US" lang="zh-CN"/>
                    </a:p>
                  </a:txBody>
                  <a:tcPr/>
                </a:tc>
              </a:tr>
              <a:tr h="600601">
                <a:tc>
                  <a:txBody>
                    <a:bodyPr vert="horz" wrap="square"/>
                    <a:lstStyle/>
                    <a:p>
                      <a:r>
                        <a:rPr altLang="en-US" b="1" kern="1200" lang="zh-CN" smtClean="0" sz="18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组织执行力提升</a:t>
                      </a:r>
                      <a:endParaRPr altLang="en-US" b="1" lang="zh-CN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3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5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7</a:t>
                      </a:r>
                      <a:endParaRPr altLang="en-US" lang="zh-CN"/>
                    </a:p>
                  </a:txBody>
                  <a:tcPr/>
                </a:tc>
              </a:tr>
              <a:tr h="600601">
                <a:tc>
                  <a:txBody>
                    <a:bodyPr vert="horz" wrap="square"/>
                    <a:lstStyle/>
                    <a:p>
                      <a:pPr algn="l" defTabSz="914400" eaLnBrk="1" hangingPunct="1" latinLnBrk="0" marL="0" rtl="0"/>
                      <a:r>
                        <a:rPr altLang="en-US" b="1" kern="1200" lang="zh-CN" smtClean="0" sz="18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业绩加速器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3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5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7</a:t>
                      </a:r>
                      <a:endParaRPr altLang="en-US" lang="zh-CN"/>
                    </a:p>
                  </a:txBody>
                  <a:tcPr/>
                </a:tc>
              </a:tr>
              <a:tr h="600601">
                <a:tc>
                  <a:txBody>
                    <a:bodyPr vert="horz" wrap="square"/>
                    <a:lstStyle/>
                    <a:p>
                      <a:pPr algn="l" defTabSz="914400" eaLnBrk="1" hangingPunct="1" latinLnBrk="0" marL="0" rtl="0"/>
                      <a:r>
                        <a:rPr altLang="en-US" b="1" kern="1200" lang="zh-CN" smtClean="0" sz="18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组织规范化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3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5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7</a:t>
                      </a:r>
                      <a:endParaRPr altLang="en-US" lang="zh-CN"/>
                    </a:p>
                  </a:txBody>
                  <a:tcPr/>
                </a:tc>
              </a:tr>
              <a:tr h="637011">
                <a:tc>
                  <a:txBody>
                    <a:bodyPr vert="horz" wrap="square"/>
                    <a:lstStyle/>
                    <a:p>
                      <a:pPr algn="l" defTabSz="914400" eaLnBrk="1" hangingPunct="1" latinLnBrk="0" marL="0" rtl="0"/>
                      <a:r>
                        <a:rPr altLang="en-US" b="1" kern="1200" lang="zh-CN" smtClean="0" sz="18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人气加油站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3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5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7</a:t>
                      </a:r>
                      <a:endParaRPr altLang="en-US" lang="zh-CN"/>
                    </a:p>
                  </a:txBody>
                  <a:tcPr/>
                </a:tc>
              </a:tr>
              <a:tr h="600601">
                <a:tc>
                  <a:txBody>
                    <a:bodyPr vert="horz" wrap="square"/>
                    <a:lstStyle/>
                    <a:p>
                      <a:pPr algn="l" defTabSz="914400" eaLnBrk="1" hangingPunct="1" latinLnBrk="0" marL="0" rtl="0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altLang="en-US" b="1" kern="1200" lang="zh-CN" smtClean="0" sz="18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干部试金石</a:t>
                      </a:r>
                    </a:p>
                  </a:txBody>
                  <a:tcPr marB="0" marL="68580" marR="68580" marT="0"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3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5</a:t>
                      </a:r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/>
                        <a:t>7</a:t>
                      </a:r>
                      <a:endParaRPr altLang="en-US" lang="zh-CN"/>
                    </a:p>
                  </a:txBody>
                  <a:tcPr/>
                </a:tc>
              </a:tr>
              <a:tr h="1039067">
                <a:tc gridSpan="4">
                  <a:txBody>
                    <a:bodyPr vert="horz" wrap="square"/>
                    <a:lstStyle/>
                    <a:p>
                      <a:pPr algn="l" defTabSz="914400" eaLnBrk="1" hangingPunct="1" latinLnBrk="0" marL="0" rtl="0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注：收费标准（万元）</a:t>
                      </a:r>
                      <a:endParaRPr altLang="zh-CN" kern="1200" lang="en-US" smtClean="0"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defTabSz="914400" eaLnBrk="1" hangingPunct="1" latinLnBrk="0" marL="0" rtl="0">
                        <a:lnSpc>
                          <a:spcPts val="2000"/>
                        </a:lnSpc>
                        <a:spcAft>
                          <a:spcPct val="0"/>
                        </a:spcAft>
                      </a:pP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服务期外，每增加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天现场时间，高级咨询顾问按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天收取费用；咨询顾问按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天收取费用；服务期外，每延长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个月辅导期，按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altLang="en-US" kern="120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altLang="en-US" kern="1200" lang="zh-CN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月收取费用</a:t>
                      </a:r>
                      <a:r>
                        <a:rPr altLang="en-US" kern="1200" lang="zh-CN" smtClean="0" sz="1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endParaRPr altLang="en-US" kern="1200" lang="zh-CN"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Mini咨询系列产品收费标准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6902102"/>
      </p:ext>
    </p:extLst>
  </p:cSld>
  <p:clrMapOvr>
    <a:masterClrMapping/>
  </p:clrMapOvr>
  <p:transition spd="slow">
    <p:pull/>
  </p:transition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41325" y="1785926"/>
            <a:ext cx="6000792" cy="4429156"/>
          </a:xfrm>
          <a:prstGeom prst="roundRect">
            <a:avLst>
              <a:gd fmla="val 1315" name="adj"/>
            </a:avLst>
          </a:prstGeom>
          <a:solidFill>
            <a:srgbClr val="FFFFFF"/>
          </a:solidFill>
          <a:ln w="6350">
            <a:solidFill>
              <a:srgbClr val="AAAAAA"/>
            </a:solidFill>
            <a:round/>
          </a:ln>
        </p:spPr>
        <p:txBody>
          <a:bodyPr anchor="ctr" wrap="none"/>
          <a:lstStyle/>
          <a:p>
            <a:pPr eaLnBrk="0" hangingPunct="0">
              <a:lnSpc>
                <a:spcPts val="1800"/>
              </a:lnSpc>
            </a:pPr>
            <a:endParaRPr altLang="zh-CN" lang="zh-CN" sz="1000">
              <a:latin charset="-122" pitchFamily="34" typeface="微软雅黑"/>
              <a:ea charset="-122" pitchFamily="34" typeface="微软雅黑"/>
              <a:sym charset="0" pitchFamily="34" typeface="Tahoma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884230" y="2000240"/>
            <a:ext cx="5715011" cy="2529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altLang="en-US" b="1" lang="zh-CN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济南合易人力资源管理咨询公司</a:t>
            </a:r>
          </a:p>
          <a:p>
            <a:endParaRPr altLang="en-US" b="1" lang="zh-CN" sz="2000">
              <a:solidFill>
                <a:schemeClr val="tx2"/>
              </a:solidFill>
              <a:latin charset="-122" pitchFamily="34" typeface="微软雅黑"/>
              <a:ea charset="-122" pitchFamily="34" typeface="微软雅黑"/>
            </a:endParaRPr>
          </a:p>
          <a:p>
            <a:r>
              <a:rPr altLang="en-US" b="1" lang="zh-CN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地址：济南市高新区经十路5777号奥体天泰广场SOHO1503</a:t>
            </a:r>
          </a:p>
          <a:p>
            <a:endParaRPr altLang="en-US" b="1" lang="zh-CN" sz="2000">
              <a:solidFill>
                <a:schemeClr val="tx2"/>
              </a:solidFill>
              <a:latin charset="-122" pitchFamily="34" typeface="微软雅黑"/>
              <a:ea charset="-122" pitchFamily="34" typeface="微软雅黑"/>
            </a:endParaRPr>
          </a:p>
          <a:p>
            <a:r>
              <a:rPr altLang="en-US" b="1" lang="zh-CN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咨询电话：0531-88803203</a:t>
            </a:r>
          </a:p>
          <a:p>
            <a:endParaRPr altLang="en-US" b="1" lang="zh-CN" sz="2000">
              <a:solidFill>
                <a:schemeClr val="tx2"/>
              </a:solidFill>
              <a:latin charset="-122" pitchFamily="34" typeface="微软雅黑"/>
              <a:ea charset="-122" pitchFamily="34" typeface="微软雅黑"/>
            </a:endParaRPr>
          </a:p>
          <a:p>
            <a:r>
              <a:rPr altLang="en-US" b="1" lang="zh-CN" sz="200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网址： http://px.heyeehrm.com/</a:t>
            </a:r>
          </a:p>
        </p:txBody>
      </p:sp>
      <p:pic>
        <p:nvPicPr>
          <p:cNvPr descr="微信二维码.jpg" id="4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13302" y="3929077"/>
            <a:ext cx="1857377" cy="185737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884201" y="4929198"/>
            <a:ext cx="2357438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altLang="en-US" lang="zh-CN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合易官方微信平台，</a:t>
            </a:r>
          </a:p>
          <a:p>
            <a:pPr eaLnBrk="0" hangingPunct="0"/>
            <a:r>
              <a:rPr altLang="en-US" lang="zh-CN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扫一扫有惊喜哦</a:t>
            </a:r>
          </a:p>
        </p:txBody>
      </p:sp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41739" y="4714884"/>
            <a:ext cx="1071552" cy="99217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图片1.png"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49" y="4714884"/>
            <a:ext cx="4023028" cy="2066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2182" y="1714488"/>
            <a:ext cx="4214842" cy="2560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中国十佳人力资源咨询机构：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专业提供组织效能管理、组织体系设计、集团化管控制度建立、企业文化再造与推广、人力资源管理、人力资源外包、胜任力模型构建、人才甄别技术、人才培养系统等服务</a:t>
            </a:r>
          </a:p>
        </p:txBody>
      </p:sp>
    </p:spTree>
    <p:extLst>
      <p:ext uri="{BB962C8B-B14F-4D97-AF65-F5344CB8AC3E}">
        <p14:creationId val="2249898910"/>
      </p:ext>
    </p:extLst>
  </p:cSld>
  <p:clrMapOvr>
    <a:masterClrMapping/>
  </p:clrMapOvr>
  <p:transition spd="slow">
    <p:cover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>
            <a:stCxn id="9" idx="6"/>
          </p:cNvCxnSpPr>
          <p:nvPr/>
        </p:nvCxnSpPr>
        <p:spPr>
          <a:xfrm>
            <a:off x="3902931" y="3429000"/>
            <a:ext cx="5436004" cy="0"/>
          </a:xfrm>
          <a:prstGeom prst="line">
            <a:avLst/>
          </a:prstGeom>
          <a:noFill/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矩形 2"/>
          <p:cNvSpPr/>
          <p:nvPr/>
        </p:nvSpPr>
        <p:spPr>
          <a:xfrm>
            <a:off x="5235473" y="3605296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为中小微企业量身打造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4155559" y="2708921"/>
            <a:ext cx="5111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第一章  Mini咨询服务特色</a:t>
            </a:r>
          </a:p>
        </p:txBody>
      </p:sp>
      <p:sp>
        <p:nvSpPr>
          <p:cNvPr id="6" name="矩形 5"/>
          <p:cNvSpPr/>
          <p:nvPr/>
        </p:nvSpPr>
        <p:spPr>
          <a:xfrm>
            <a:off x="5235473" y="4000503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短、平、快</a:t>
            </a:r>
          </a:p>
        </p:txBody>
      </p:sp>
      <p:sp>
        <p:nvSpPr>
          <p:cNvPr id="7" name="矩形 6"/>
          <p:cNvSpPr/>
          <p:nvPr/>
        </p:nvSpPr>
        <p:spPr>
          <a:xfrm>
            <a:off x="5235473" y="4429132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zh-CN" kern="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2+5服务模式</a:t>
            </a:r>
          </a:p>
        </p:txBody>
      </p:sp>
      <p:sp>
        <p:nvSpPr>
          <p:cNvPr id="9" name="椭圆 8"/>
          <p:cNvSpPr/>
          <p:nvPr/>
        </p:nvSpPr>
        <p:spPr>
          <a:xfrm>
            <a:off x="2102731" y="2528900"/>
            <a:ext cx="1800200" cy="1800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燕尾形 10"/>
          <p:cNvSpPr/>
          <p:nvPr/>
        </p:nvSpPr>
        <p:spPr>
          <a:xfrm>
            <a:off x="2592531" y="2907000"/>
            <a:ext cx="792000" cy="1044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03563029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1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19 -4.81481E-06 L -3.14501E-06 -4.81481E-06" pathEditMode="relative" ptsTypes="AA" rAng="0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2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1" spid="5"/>
      <p:bldP grpId="0" spid="6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1.1 中小微企业成长的烦恼</a:t>
            </a:r>
          </a:p>
        </p:txBody>
      </p:sp>
      <p:sp>
        <p:nvSpPr>
          <p:cNvPr id="77" name="矩形 76"/>
          <p:cNvSpPr/>
          <p:nvPr/>
        </p:nvSpPr>
        <p:spPr>
          <a:xfrm>
            <a:off x="527011" y="2214554"/>
            <a:ext cx="2928958" cy="4214842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矩形 77"/>
          <p:cNvSpPr/>
          <p:nvPr/>
        </p:nvSpPr>
        <p:spPr>
          <a:xfrm>
            <a:off x="527011" y="2857496"/>
            <a:ext cx="2857520" cy="3390842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TextBox 88"/>
          <p:cNvSpPr txBox="1"/>
          <p:nvPr/>
        </p:nvSpPr>
        <p:spPr>
          <a:xfrm>
            <a:off x="955639" y="2324393"/>
            <a:ext cx="20002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tx2"/>
                </a:solidFill>
              </a:rPr>
              <a:t>WHY?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98449" y="2943667"/>
            <a:ext cx="2714644" cy="30175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在经济新常态下，企业需要向管理要效率。企业进行内部管理的转型升级无疑是迈过门槛的必要途径。但动辄几十万、上百万的咨询费用，半年到一年的项目时间又让很多企业担心既浪费人力又浪费财力。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13027" y="2857496"/>
            <a:ext cx="20002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2003</a:t>
            </a:r>
          </a:p>
        </p:txBody>
      </p:sp>
      <p:pic>
        <p:nvPicPr>
          <p:cNvPr descr="图片2.png" id="26" name="图片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170481" y="2329954"/>
            <a:ext cx="1857388" cy="209917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图片2.png" id="28" name="图片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170745" y="4615970"/>
            <a:ext cx="1857388" cy="209917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图片2.png" id="31" name="图片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340962" y="4643446"/>
            <a:ext cx="1857388" cy="209917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图片2.png" id="32" name="图片 3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670283" y="4544532"/>
            <a:ext cx="1857388" cy="209917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图片2.png" id="33" name="图片 3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813819" y="2329954"/>
            <a:ext cx="1857388" cy="2099178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35" name="直接连接符 34"/>
          <p:cNvCxnSpPr>
            <a:stCxn id="32" idx="0"/>
            <a:endCxn id="26" idx="1"/>
          </p:cNvCxnSpPr>
          <p:nvPr/>
        </p:nvCxnSpPr>
        <p:spPr>
          <a:xfrm flipH="1" flipV="1" rot="5400000">
            <a:off x="4302235" y="3676286"/>
            <a:ext cx="1164989" cy="571504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8900000" scaled="1"/>
            </a:gradFill>
          </a:ln>
          <a:scene3d>
            <a:camera prst="orthographicFront"/>
            <a:lightRig dir="t" rig="threePt"/>
          </a:scene3d>
          <a:sp3d extrusionH="762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>
            <a:stCxn id="26" idx="3"/>
            <a:endCxn id="28" idx="0"/>
          </p:cNvCxnSpPr>
          <p:nvPr/>
        </p:nvCxnSpPr>
        <p:spPr>
          <a:xfrm>
            <a:off x="7027869" y="3379543"/>
            <a:ext cx="1071570" cy="1236427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>
            <a:stCxn id="28" idx="0"/>
            <a:endCxn id="33" idx="1"/>
          </p:cNvCxnSpPr>
          <p:nvPr/>
        </p:nvCxnSpPr>
        <p:spPr>
          <a:xfrm flipH="1" flipV="1" rot="5400000">
            <a:off x="7838416" y="3640567"/>
            <a:ext cx="1236427" cy="71438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>
            <a:stCxn id="33" idx="3"/>
            <a:endCxn id="31" idx="0"/>
          </p:cNvCxnSpPr>
          <p:nvPr/>
        </p:nvCxnSpPr>
        <p:spPr>
          <a:xfrm>
            <a:off x="10671207" y="3379543"/>
            <a:ext cx="598449" cy="1263903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1" name="TextBox 120"/>
          <p:cNvSpPr txBox="1"/>
          <p:nvPr/>
        </p:nvSpPr>
        <p:spPr>
          <a:xfrm>
            <a:off x="3956035" y="4901723"/>
            <a:ext cx="135732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员工积极性不高，执行力差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456233" y="2692508"/>
            <a:ext cx="135732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人才流失居高不下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456496" y="4973160"/>
            <a:ext cx="135732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组织效率不高，部门推诿扯皮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099572" y="2692508"/>
            <a:ext cx="135732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tx2"/>
                </a:solidFill>
                <a:latin charset="-122" pitchFamily="34" typeface="微软雅黑"/>
                <a:ea charset="-122" pitchFamily="34" typeface="微软雅黑"/>
              </a:rPr>
              <a:t>老板忙于救火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0671208" y="5214950"/>
            <a:ext cx="128588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/>
              <a:t>。。。</a:t>
            </a:r>
          </a:p>
        </p:txBody>
      </p:sp>
      <p:sp>
        <p:nvSpPr>
          <p:cNvPr id="127" name="矩形 126"/>
          <p:cNvSpPr/>
          <p:nvPr/>
        </p:nvSpPr>
        <p:spPr>
          <a:xfrm>
            <a:off x="669887" y="1142984"/>
            <a:ext cx="107157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很多中小微企业突破不了成长的瓶颈，深陷“1·2·5”魔咒：企业在冲击1千万、2千万、5千万、1个亿、2个亿、5个亿的业绩门槛时，总是冲不上去。原因何在?</a:t>
            </a:r>
          </a:p>
        </p:txBody>
      </p:sp>
    </p:spTree>
    <p:extLst>
      <p:ext uri="{BB962C8B-B14F-4D97-AF65-F5344CB8AC3E}">
        <p14:creationId val="35861964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1"/>
      <p:bldP grpId="0" spid="122"/>
      <p:bldP grpId="0" spid="123"/>
      <p:bldP grpId="0" spid="124"/>
      <p:bldP grpId="0" spid="12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>
            <a:spLocks noChangeAspect="1"/>
          </p:cNvSpPr>
          <p:nvPr/>
        </p:nvSpPr>
        <p:spPr>
          <a:xfrm rot="18640280">
            <a:off x="4005124" y="2692270"/>
            <a:ext cx="936000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>
            <a:spLocks noChangeAspect="1"/>
          </p:cNvSpPr>
          <p:nvPr/>
        </p:nvSpPr>
        <p:spPr>
          <a:xfrm rot="18640280">
            <a:off x="1290479" y="2335079"/>
            <a:ext cx="936000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1.2 短、平、快</a:t>
            </a:r>
          </a:p>
        </p:txBody>
      </p:sp>
      <p:sp>
        <p:nvSpPr>
          <p:cNvPr id="72" name="矩形 71"/>
          <p:cNvSpPr/>
          <p:nvPr/>
        </p:nvSpPr>
        <p:spPr>
          <a:xfrm>
            <a:off x="919920" y="3429000"/>
            <a:ext cx="1821600" cy="250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矩形 74"/>
          <p:cNvSpPr/>
          <p:nvPr/>
        </p:nvSpPr>
        <p:spPr>
          <a:xfrm>
            <a:off x="919919" y="3429000"/>
            <a:ext cx="1678794" cy="221457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buFont charset="0" pitchFamily="34" typeface="Arial"/>
              <a:buChar char="•"/>
            </a:pPr>
            <a:endParaRPr altLang="en-US" lang="zh-CN"/>
          </a:p>
        </p:txBody>
      </p:sp>
      <p:sp>
        <p:nvSpPr>
          <p:cNvPr id="76" name="TextBox 75"/>
          <p:cNvSpPr txBox="1"/>
          <p:nvPr/>
        </p:nvSpPr>
        <p:spPr>
          <a:xfrm>
            <a:off x="848482" y="2643183"/>
            <a:ext cx="175023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chemeClr val="bg1"/>
                </a:solidFill>
              </a:rPr>
              <a:t>抓准关键</a:t>
            </a: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991358" y="3628920"/>
            <a:ext cx="1428761" cy="1158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altLang="en-US" lang="zh-CN" smtClean="0" sz="1400"/>
              <a:t> 针对性诊断调研</a:t>
            </a:r>
          </a:p>
          <a:p>
            <a:pPr>
              <a:buFont charset="0" pitchFamily="34" typeface="Arial"/>
              <a:buChar char="•"/>
            </a:pPr>
            <a:endParaRPr altLang="en-US" lang="zh-CN" smtClean="0" sz="1400"/>
          </a:p>
          <a:p>
            <a:pPr>
              <a:buFont charset="0" pitchFamily="34" typeface="Arial"/>
              <a:buChar char="•"/>
            </a:pPr>
            <a:r>
              <a:rPr altLang="en-US" lang="zh-CN" smtClean="0" sz="1400"/>
              <a:t> 个性化解决方案</a:t>
            </a:r>
          </a:p>
        </p:txBody>
      </p:sp>
      <p:sp>
        <p:nvSpPr>
          <p:cNvPr id="79" name="矩形 78"/>
          <p:cNvSpPr/>
          <p:nvPr/>
        </p:nvSpPr>
        <p:spPr>
          <a:xfrm>
            <a:off x="3598846" y="3857628"/>
            <a:ext cx="1821670" cy="250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>
            <a:off x="3598845" y="3857628"/>
            <a:ext cx="1678795" cy="2206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buFont charset="0" pitchFamily="34" typeface="Arial"/>
              <a:buChar char="•"/>
            </a:pPr>
            <a:endParaRPr altLang="en-US" lang="zh-CN"/>
          </a:p>
        </p:txBody>
      </p:sp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3598847" y="4378631"/>
            <a:ext cx="1643074" cy="7315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altLang="en-US" lang="zh-CN" smtClean="0" sz="1400"/>
              <a:t> 输出实操文件</a:t>
            </a:r>
          </a:p>
          <a:p>
            <a:pPr>
              <a:buFont charset="0" pitchFamily="34" typeface="Arial"/>
              <a:buChar char="•"/>
            </a:pPr>
            <a:endParaRPr altLang="en-US" lang="zh-CN" smtClean="0" sz="1400"/>
          </a:p>
          <a:p>
            <a:pPr>
              <a:buFont charset="0" pitchFamily="34" typeface="Arial"/>
              <a:buChar char="•"/>
            </a:pPr>
            <a:r>
              <a:rPr altLang="en-US" lang="zh-CN" smtClean="0" sz="1400"/>
              <a:t> 现场演练操作</a:t>
            </a:r>
          </a:p>
        </p:txBody>
      </p:sp>
      <p:sp>
        <p:nvSpPr>
          <p:cNvPr id="88" name="矩形 87"/>
          <p:cNvSpPr>
            <a:spLocks noChangeAspect="1"/>
          </p:cNvSpPr>
          <p:nvPr/>
        </p:nvSpPr>
        <p:spPr>
          <a:xfrm rot="18640280">
            <a:off x="6614284" y="2443911"/>
            <a:ext cx="936000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6206331" y="3641644"/>
            <a:ext cx="1821670" cy="250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>
            <a:off x="6206330" y="3641643"/>
            <a:ext cx="1678795" cy="222200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buFont charset="0" pitchFamily="34" typeface="Arial"/>
              <a:buChar char="•"/>
            </a:pPr>
            <a:endParaRPr altLang="en-US" lang="zh-CN"/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6349205" y="3720225"/>
            <a:ext cx="1500198" cy="1463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altLang="en-US" lang="zh-CN" smtClean="0"/>
              <a:t>实地远程辅导</a:t>
            </a:r>
          </a:p>
          <a:p>
            <a:pPr>
              <a:buFont charset="0" pitchFamily="34" typeface="Arial"/>
              <a:buChar char="•"/>
            </a:pPr>
            <a:endParaRPr altLang="en-US" lang="zh-CN" smtClean="0"/>
          </a:p>
          <a:p>
            <a:pPr>
              <a:buFont charset="0" pitchFamily="34" typeface="Arial"/>
              <a:buChar char="•"/>
            </a:pPr>
            <a:r>
              <a:rPr altLang="en-US" lang="zh-CN" smtClean="0"/>
              <a:t>企业长期顾问</a:t>
            </a:r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 rot="18640280">
            <a:off x="9184379" y="2620832"/>
            <a:ext cx="936000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矩形 93"/>
          <p:cNvSpPr/>
          <p:nvPr/>
        </p:nvSpPr>
        <p:spPr>
          <a:xfrm>
            <a:off x="8778100" y="3714752"/>
            <a:ext cx="1821669" cy="250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矩形 94"/>
          <p:cNvSpPr/>
          <p:nvPr/>
        </p:nvSpPr>
        <p:spPr>
          <a:xfrm>
            <a:off x="8778100" y="3714752"/>
            <a:ext cx="1678794" cy="228601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buFont charset="0" pitchFamily="34" typeface="Arial"/>
              <a:buChar char="•"/>
            </a:pPr>
            <a:endParaRPr altLang="en-US" lang="zh-CN"/>
          </a:p>
        </p:txBody>
      </p:sp>
      <p:sp>
        <p:nvSpPr>
          <p:cNvPr id="97" name="Rectangle 1"/>
          <p:cNvSpPr>
            <a:spLocks noChangeArrowheads="1"/>
          </p:cNvSpPr>
          <p:nvPr/>
        </p:nvSpPr>
        <p:spPr bwMode="auto">
          <a:xfrm>
            <a:off x="8849540" y="3800763"/>
            <a:ext cx="1500198" cy="1463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altLang="en-US" lang="zh-CN" smtClean="0"/>
              <a:t>现场辅导设计</a:t>
            </a:r>
          </a:p>
          <a:p>
            <a:pPr>
              <a:buFont charset="0" pitchFamily="34" typeface="Arial"/>
              <a:buChar char="•"/>
            </a:pPr>
            <a:endParaRPr altLang="en-US" lang="zh-CN" smtClean="0"/>
          </a:p>
          <a:p>
            <a:pPr>
              <a:buFont charset="0" pitchFamily="34" typeface="Arial"/>
              <a:buChar char="•"/>
            </a:pPr>
            <a:r>
              <a:rPr altLang="en-US" lang="zh-CN" smtClean="0"/>
              <a:t>辅导落地实施</a:t>
            </a:r>
          </a:p>
        </p:txBody>
      </p:sp>
      <p:sp>
        <p:nvSpPr>
          <p:cNvPr id="103" name="矩形 102"/>
          <p:cNvSpPr/>
          <p:nvPr/>
        </p:nvSpPr>
        <p:spPr>
          <a:xfrm>
            <a:off x="884201" y="1357298"/>
            <a:ext cx="1021563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黑体"/>
                <a:ea charset="-122" pitchFamily="2" typeface="黑体"/>
              </a:rPr>
              <a:t>针对中小微企业突出的内部管理问题，合易推出短、平、快的Mini咨询系列产品，适合成长中的中小微企业，收费合理，5天服务不仅输出思路、更输出工具和方案，全部干货！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8847" y="3000372"/>
            <a:ext cx="175023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chemeClr val="bg1"/>
                </a:solidFill>
              </a:rPr>
              <a:t>简单易行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2052" y="2714620"/>
            <a:ext cx="175023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chemeClr val="bg1"/>
                </a:solidFill>
              </a:rPr>
              <a:t>持续跟进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13820" y="2928934"/>
            <a:ext cx="175023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chemeClr val="bg1"/>
                </a:solidFill>
              </a:rPr>
              <a:t>落地辅导</a:t>
            </a:r>
          </a:p>
        </p:txBody>
      </p:sp>
    </p:spTree>
    <p:extLst>
      <p:ext uri="{BB962C8B-B14F-4D97-AF65-F5344CB8AC3E}">
        <p14:creationId val="282913063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2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29"/>
      <p:bldP grpId="0" spid="88"/>
      <p:bldP grpId="0" spid="9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>
            <a:off x="3817970" y="2813075"/>
            <a:ext cx="1871663" cy="1152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333908" y="1816125"/>
            <a:ext cx="1427162" cy="1933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32" idx="4"/>
          </p:cNvCxnSpPr>
          <p:nvPr/>
        </p:nvCxnSpPr>
        <p:spPr>
          <a:xfrm>
            <a:off x="6018245" y="1887562"/>
            <a:ext cx="61913" cy="1800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413408" y="2679725"/>
            <a:ext cx="446087" cy="1212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2" idx="3"/>
          </p:cNvCxnSpPr>
          <p:nvPr/>
        </p:nvCxnSpPr>
        <p:spPr>
          <a:xfrm flipH="1">
            <a:off x="5253070" y="1816125"/>
            <a:ext cx="581025" cy="863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6337333" y="2092350"/>
            <a:ext cx="792162" cy="1493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952783" y="3605237"/>
            <a:ext cx="2592387" cy="431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809908" y="4192612"/>
            <a:ext cx="3179762" cy="781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33" idx="6"/>
          </p:cNvCxnSpPr>
          <p:nvPr/>
        </p:nvCxnSpPr>
        <p:spPr>
          <a:xfrm flipV="1">
            <a:off x="3976720" y="4121175"/>
            <a:ext cx="1797050" cy="276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997358" y="4192612"/>
            <a:ext cx="1992312" cy="12652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3852895" y="4397400"/>
            <a:ext cx="11113" cy="1008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897470" y="4192612"/>
            <a:ext cx="1092200" cy="19319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897470" y="5837262"/>
            <a:ext cx="1512888" cy="287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 rot="5400000">
            <a:off x="4904345" y="5058320"/>
            <a:ext cx="2022469" cy="2910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6134133" y="4192612"/>
            <a:ext cx="1511300" cy="2376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34" idx="1"/>
          </p:cNvCxnSpPr>
          <p:nvPr/>
        </p:nvCxnSpPr>
        <p:spPr>
          <a:xfrm flipH="1" flipV="1">
            <a:off x="6205570" y="4192612"/>
            <a:ext cx="2295525" cy="1428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6205570" y="4192612"/>
            <a:ext cx="294005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 rot="10800000">
            <a:off x="6670679" y="3400450"/>
            <a:ext cx="2990880" cy="6000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553233" y="3100412"/>
            <a:ext cx="1547812" cy="7572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410358" y="2482875"/>
            <a:ext cx="1916112" cy="13541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6049995" y="1733575"/>
            <a:ext cx="1079500" cy="2873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7273958" y="2165375"/>
            <a:ext cx="876300" cy="947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8210583" y="3100412"/>
            <a:ext cx="1595437" cy="15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137558" y="2381275"/>
            <a:ext cx="32385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061108" y="4192612"/>
            <a:ext cx="349250" cy="1573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205570" y="4192612"/>
            <a:ext cx="1679575" cy="636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956583" y="4684737"/>
            <a:ext cx="1189037" cy="215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777195" y="4684737"/>
            <a:ext cx="381000" cy="360363"/>
          </a:xfrm>
          <a:prstGeom prst="ellipse">
            <a:avLst/>
          </a:prstGeom>
          <a:solidFill>
            <a:srgbClr val="3D0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3529045" y="2536850"/>
            <a:ext cx="444500" cy="420687"/>
          </a:xfrm>
          <a:prstGeom prst="ellipse">
            <a:avLst/>
          </a:prstGeom>
          <a:solidFill>
            <a:srgbClr val="0E4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5757895" y="1395437"/>
            <a:ext cx="519113" cy="492125"/>
          </a:xfrm>
          <a:prstGeom prst="ellipse">
            <a:avLst/>
          </a:prstGeom>
          <a:solidFill>
            <a:srgbClr val="0E4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3673508" y="4252937"/>
            <a:ext cx="303212" cy="288925"/>
          </a:xfrm>
          <a:prstGeom prst="ellipse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8426483" y="5549925"/>
            <a:ext cx="515937" cy="488950"/>
          </a:xfrm>
          <a:prstGeom prst="ellipse">
            <a:avLst/>
          </a:prstGeom>
          <a:solidFill>
            <a:srgbClr val="03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6985033" y="1747862"/>
            <a:ext cx="515937" cy="488950"/>
          </a:xfrm>
          <a:prstGeom prst="ellipse">
            <a:avLst/>
          </a:prstGeom>
          <a:solidFill>
            <a:srgbClr val="03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5484845" y="6143644"/>
            <a:ext cx="381000" cy="360362"/>
          </a:xfrm>
          <a:prstGeom prst="ellipse">
            <a:avLst/>
          </a:prstGeom>
          <a:solidFill>
            <a:srgbClr val="03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5197508" y="2392387"/>
            <a:ext cx="431800" cy="431800"/>
          </a:xfrm>
          <a:prstGeom prst="rect">
            <a:avLst/>
          </a:prstGeom>
          <a:solidFill>
            <a:srgbClr val="3D0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2955903" y="5357826"/>
            <a:ext cx="1074742" cy="92869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8005795" y="2968650"/>
            <a:ext cx="431800" cy="431800"/>
          </a:xfrm>
          <a:prstGeom prst="rect">
            <a:avLst/>
          </a:prstGeom>
          <a:solidFill>
            <a:srgbClr val="3D0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9061483" y="4489475"/>
            <a:ext cx="431800" cy="431800"/>
          </a:xfrm>
          <a:prstGeom prst="rect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8221695" y="2176487"/>
            <a:ext cx="431800" cy="431800"/>
          </a:xfrm>
          <a:prstGeom prst="rect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4621245" y="5921400"/>
            <a:ext cx="431800" cy="431800"/>
          </a:xfrm>
          <a:prstGeom prst="rect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>
            <a:off x="3624295" y="4218012"/>
            <a:ext cx="360363" cy="360363"/>
          </a:xfrm>
          <a:prstGeom prst="rect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1884334" y="3040087"/>
            <a:ext cx="1225612" cy="115252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6" name="矩形 45"/>
          <p:cNvSpPr/>
          <p:nvPr/>
        </p:nvSpPr>
        <p:spPr>
          <a:xfrm>
            <a:off x="2317783" y="3040087"/>
            <a:ext cx="923872" cy="1152525"/>
          </a:xfrm>
          <a:prstGeom prst="rect">
            <a:avLst/>
          </a:prstGeom>
          <a:solidFill>
            <a:srgbClr val="3C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2365408" y="3040087"/>
            <a:ext cx="0" cy="1152525"/>
          </a:xfrm>
          <a:prstGeom prst="line">
            <a:avLst/>
          </a:prstGeom>
          <a:ln w="28575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67"/>
          <p:cNvSpPr txBox="1">
            <a:spLocks noChangeArrowheads="1"/>
          </p:cNvSpPr>
          <p:nvPr/>
        </p:nvSpPr>
        <p:spPr bwMode="auto">
          <a:xfrm>
            <a:off x="2354295" y="3205187"/>
            <a:ext cx="13684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现场</a:t>
            </a:r>
          </a:p>
          <a:p>
            <a:r>
              <a:rPr altLang="en-US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工作</a:t>
            </a:r>
          </a:p>
        </p:txBody>
      </p:sp>
      <p:sp>
        <p:nvSpPr>
          <p:cNvPr id="49" name="TextBox 68"/>
          <p:cNvSpPr txBox="1">
            <a:spLocks noChangeArrowheads="1"/>
          </p:cNvSpPr>
          <p:nvPr/>
        </p:nvSpPr>
        <p:spPr bwMode="auto">
          <a:xfrm>
            <a:off x="1884333" y="3214686"/>
            <a:ext cx="13684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5</a:t>
            </a:r>
          </a:p>
          <a:p>
            <a:r>
              <a:rPr altLang="zh-CN" lang="en-US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天</a:t>
            </a:r>
          </a:p>
        </p:txBody>
      </p:sp>
      <p:grpSp>
        <p:nvGrpSpPr>
          <p:cNvPr id="50" name="组合 84"/>
          <p:cNvGrpSpPr/>
          <p:nvPr/>
        </p:nvGrpSpPr>
        <p:grpSpPr>
          <a:xfrm>
            <a:off x="9310653" y="2752750"/>
            <a:ext cx="1860617" cy="1150937"/>
            <a:chOff x="7668706" y="1772816"/>
            <a:chExt cx="1398021" cy="1152128"/>
          </a:xfrm>
        </p:grpSpPr>
        <p:sp>
          <p:nvSpPr>
            <p:cNvPr id="51" name="矩形 50"/>
            <p:cNvSpPr/>
            <p:nvPr/>
          </p:nvSpPr>
          <p:spPr>
            <a:xfrm>
              <a:off x="7668706" y="1772816"/>
              <a:ext cx="1152295" cy="1152128"/>
            </a:xfrm>
            <a:prstGeom prst="rect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7668706" y="1772816"/>
              <a:ext cx="792004" cy="1152128"/>
            </a:xfrm>
            <a:prstGeom prst="rect">
              <a:avLst/>
            </a:prstGeom>
            <a:solidFill>
              <a:srgbClr val="010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3" name="TextBox 73"/>
            <p:cNvSpPr txBox="1">
              <a:spLocks noChangeArrowheads="1"/>
            </p:cNvSpPr>
            <p:nvPr/>
          </p:nvSpPr>
          <p:spPr bwMode="auto">
            <a:xfrm>
              <a:off x="8422606" y="1949182"/>
              <a:ext cx="492333" cy="8238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30</a:t>
              </a:r>
            </a:p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天</a:t>
              </a:r>
            </a:p>
          </p:txBody>
        </p:sp>
        <p:sp>
          <p:nvSpPr>
            <p:cNvPr id="54" name="TextBox 198"/>
            <p:cNvSpPr txBox="1">
              <a:spLocks noChangeArrowheads="1"/>
            </p:cNvSpPr>
            <p:nvPr/>
          </p:nvSpPr>
          <p:spPr bwMode="auto">
            <a:xfrm>
              <a:off x="7698576" y="1928555"/>
              <a:ext cx="1368152" cy="8238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跟踪</a:t>
              </a:r>
            </a:p>
            <a:p>
              <a:r>
                <a:rPr altLang="en-US" lang="zh-CN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辅导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 flipH="1">
              <a:off x="8422606" y="1772816"/>
              <a:ext cx="0" cy="1152128"/>
            </a:xfrm>
            <a:prstGeom prst="line">
              <a:avLst/>
            </a:prstGeom>
            <a:ln w="28575">
              <a:solidFill>
                <a:srgbClr val="007D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85"/>
          <p:cNvGrpSpPr/>
          <p:nvPr/>
        </p:nvGrpSpPr>
        <p:grpSpPr>
          <a:xfrm>
            <a:off x="3265517" y="1062062"/>
            <a:ext cx="1368425" cy="1237112"/>
            <a:chOff x="2132102" y="82061"/>
            <a:chExt cx="1368152" cy="1237781"/>
          </a:xfrm>
        </p:grpSpPr>
        <p:sp>
          <p:nvSpPr>
            <p:cNvPr id="57" name="矩形 56"/>
            <p:cNvSpPr/>
            <p:nvPr/>
          </p:nvSpPr>
          <p:spPr>
            <a:xfrm>
              <a:off x="2240030" y="117005"/>
              <a:ext cx="1152295" cy="115156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 rot="5400000">
              <a:off x="2419883" y="296122"/>
              <a:ext cx="792591" cy="1152295"/>
            </a:xfrm>
            <a:prstGeom prst="rect">
              <a:avLst/>
            </a:prstGeom>
            <a:solidFill>
              <a:srgbClr val="062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9" name="TextBox 204"/>
            <p:cNvSpPr txBox="1">
              <a:spLocks noChangeArrowheads="1"/>
            </p:cNvSpPr>
            <p:nvPr/>
          </p:nvSpPr>
          <p:spPr bwMode="auto">
            <a:xfrm>
              <a:off x="2132103" y="488396"/>
              <a:ext cx="1368152" cy="823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资深</a:t>
              </a:r>
            </a:p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顾问</a:t>
              </a:r>
            </a:p>
          </p:txBody>
        </p:sp>
        <p:sp>
          <p:nvSpPr>
            <p:cNvPr id="60" name="TextBox 75"/>
            <p:cNvSpPr txBox="1">
              <a:spLocks noChangeArrowheads="1"/>
            </p:cNvSpPr>
            <p:nvPr/>
          </p:nvSpPr>
          <p:spPr bwMode="auto">
            <a:xfrm>
              <a:off x="2132103" y="82061"/>
              <a:ext cx="1368152" cy="457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2名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2240030" y="525213"/>
              <a:ext cx="1152295" cy="0"/>
            </a:xfrm>
            <a:prstGeom prst="line">
              <a:avLst/>
            </a:prstGeom>
            <a:ln w="28575">
              <a:solidFill>
                <a:srgbClr val="99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86"/>
          <p:cNvGrpSpPr/>
          <p:nvPr/>
        </p:nvGrpSpPr>
        <p:grpSpPr>
          <a:xfrm>
            <a:off x="6850071" y="5589587"/>
            <a:ext cx="1150937" cy="1150937"/>
            <a:chOff x="5706339" y="5589421"/>
            <a:chExt cx="1152169" cy="1151212"/>
          </a:xfrm>
          <a:blipFill>
            <a:blip r:embed="rId3"/>
            <a:stretch>
              <a:fillRect/>
            </a:stretch>
          </a:blipFill>
        </p:grpSpPr>
        <p:sp>
          <p:nvSpPr>
            <p:cNvPr id="63" name="矩形 62"/>
            <p:cNvSpPr/>
            <p:nvPr/>
          </p:nvSpPr>
          <p:spPr>
            <a:xfrm>
              <a:off x="5706339" y="5589421"/>
              <a:ext cx="1152169" cy="11512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4" name="矩形 63"/>
            <p:cNvSpPr/>
            <p:nvPr/>
          </p:nvSpPr>
          <p:spPr>
            <a:xfrm rot="5400000">
              <a:off x="5886248" y="5409512"/>
              <a:ext cx="792351" cy="11521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5706339" y="6332549"/>
              <a:ext cx="1152169" cy="0"/>
            </a:xfrm>
            <a:prstGeom prst="line">
              <a:avLst/>
            </a:prstGeom>
            <a:grpFill/>
            <a:ln w="28575">
              <a:solidFill>
                <a:srgbClr val="9B4C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 67"/>
          <p:cNvSpPr/>
          <p:nvPr/>
        </p:nvSpPr>
        <p:spPr>
          <a:xfrm>
            <a:off x="6205570" y="5632475"/>
            <a:ext cx="504825" cy="504825"/>
          </a:xfrm>
          <a:prstGeom prst="rect">
            <a:avLst/>
          </a:prstGeom>
          <a:solidFill>
            <a:srgbClr val="0E4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9" name="TextBox 82"/>
          <p:cNvSpPr txBox="1">
            <a:spLocks noChangeArrowheads="1"/>
          </p:cNvSpPr>
          <p:nvPr/>
        </p:nvSpPr>
        <p:spPr bwMode="auto">
          <a:xfrm>
            <a:off x="8150259" y="2222525"/>
            <a:ext cx="1727200" cy="32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专业</a:t>
            </a:r>
          </a:p>
        </p:txBody>
      </p:sp>
      <p:sp>
        <p:nvSpPr>
          <p:cNvPr id="71" name="TextBox 87"/>
          <p:cNvSpPr txBox="1">
            <a:spLocks noChangeArrowheads="1"/>
          </p:cNvSpPr>
          <p:nvPr/>
        </p:nvSpPr>
        <p:spPr bwMode="auto">
          <a:xfrm>
            <a:off x="6134133" y="5692801"/>
            <a:ext cx="172720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理想</a:t>
            </a:r>
          </a:p>
        </p:txBody>
      </p:sp>
      <p:sp>
        <p:nvSpPr>
          <p:cNvPr id="72" name="TextBox 88"/>
          <p:cNvSpPr txBox="1">
            <a:spLocks noChangeArrowheads="1"/>
          </p:cNvSpPr>
          <p:nvPr/>
        </p:nvSpPr>
        <p:spPr bwMode="auto">
          <a:xfrm>
            <a:off x="5148295" y="2417787"/>
            <a:ext cx="1728788" cy="32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凝聚</a:t>
            </a:r>
          </a:p>
        </p:txBody>
      </p:sp>
      <p:sp>
        <p:nvSpPr>
          <p:cNvPr id="73" name="TextBox 89"/>
          <p:cNvSpPr txBox="1">
            <a:spLocks noChangeArrowheads="1"/>
          </p:cNvSpPr>
          <p:nvPr/>
        </p:nvSpPr>
        <p:spPr bwMode="auto">
          <a:xfrm>
            <a:off x="4549808" y="5992837"/>
            <a:ext cx="1331912" cy="32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mtClean="0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辅导</a:t>
            </a:r>
          </a:p>
        </p:txBody>
      </p:sp>
      <p:sp>
        <p:nvSpPr>
          <p:cNvPr id="74" name="TextBox 90"/>
          <p:cNvSpPr txBox="1">
            <a:spLocks noChangeArrowheads="1"/>
          </p:cNvSpPr>
          <p:nvPr/>
        </p:nvSpPr>
        <p:spPr bwMode="auto">
          <a:xfrm>
            <a:off x="2546383" y="4756176"/>
            <a:ext cx="11525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丰富</a:t>
            </a:r>
          </a:p>
        </p:txBody>
      </p:sp>
      <p:sp>
        <p:nvSpPr>
          <p:cNvPr id="75" name="TextBox 91"/>
          <p:cNvSpPr txBox="1">
            <a:spLocks noChangeArrowheads="1"/>
          </p:cNvSpPr>
          <p:nvPr/>
        </p:nvSpPr>
        <p:spPr bwMode="auto">
          <a:xfrm>
            <a:off x="8409019" y="5632476"/>
            <a:ext cx="1728788" cy="32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mtClean="0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跟踪</a:t>
            </a:r>
          </a:p>
        </p:txBody>
      </p:sp>
      <p:sp>
        <p:nvSpPr>
          <p:cNvPr id="76" name="TextBox 92"/>
          <p:cNvSpPr txBox="1">
            <a:spLocks noChangeArrowheads="1"/>
          </p:cNvSpPr>
          <p:nvPr/>
        </p:nvSpPr>
        <p:spPr bwMode="auto">
          <a:xfrm>
            <a:off x="9013859" y="4552976"/>
            <a:ext cx="17287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经验</a:t>
            </a:r>
          </a:p>
        </p:txBody>
      </p:sp>
      <p:sp>
        <p:nvSpPr>
          <p:cNvPr id="77" name="TextBox 94"/>
          <p:cNvSpPr txBox="1">
            <a:spLocks noChangeArrowheads="1"/>
          </p:cNvSpPr>
          <p:nvPr/>
        </p:nvSpPr>
        <p:spPr bwMode="auto">
          <a:xfrm>
            <a:off x="7961344" y="3025800"/>
            <a:ext cx="1728788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前瞻</a:t>
            </a:r>
          </a:p>
        </p:txBody>
      </p:sp>
      <p:sp>
        <p:nvSpPr>
          <p:cNvPr id="78" name="TextBox 95"/>
          <p:cNvSpPr txBox="1">
            <a:spLocks noChangeArrowheads="1"/>
          </p:cNvSpPr>
          <p:nvPr/>
        </p:nvSpPr>
        <p:spPr bwMode="auto">
          <a:xfrm>
            <a:off x="5742020" y="1465287"/>
            <a:ext cx="1727200" cy="32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资深</a:t>
            </a:r>
          </a:p>
        </p:txBody>
      </p:sp>
      <p:sp>
        <p:nvSpPr>
          <p:cNvPr id="79" name="TextBox 98"/>
          <p:cNvSpPr txBox="1">
            <a:spLocks noChangeArrowheads="1"/>
          </p:cNvSpPr>
          <p:nvPr/>
        </p:nvSpPr>
        <p:spPr bwMode="auto">
          <a:xfrm>
            <a:off x="3468720" y="2589237"/>
            <a:ext cx="11525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培养</a:t>
            </a:r>
          </a:p>
        </p:txBody>
      </p:sp>
      <p:sp>
        <p:nvSpPr>
          <p:cNvPr id="80" name="TextBox 99"/>
          <p:cNvSpPr txBox="1">
            <a:spLocks noChangeArrowheads="1"/>
          </p:cNvSpPr>
          <p:nvPr/>
        </p:nvSpPr>
        <p:spPr bwMode="auto">
          <a:xfrm>
            <a:off x="3532220" y="4245001"/>
            <a:ext cx="1150938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晋升</a:t>
            </a:r>
          </a:p>
        </p:txBody>
      </p:sp>
      <p:sp>
        <p:nvSpPr>
          <p:cNvPr id="81" name="TextBox 100"/>
          <p:cNvSpPr txBox="1">
            <a:spLocks noChangeArrowheads="1"/>
          </p:cNvSpPr>
          <p:nvPr/>
        </p:nvSpPr>
        <p:spPr bwMode="auto">
          <a:xfrm>
            <a:off x="6959634" y="1825650"/>
            <a:ext cx="1728787" cy="32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高效</a:t>
            </a:r>
          </a:p>
        </p:txBody>
      </p:sp>
      <p:sp>
        <p:nvSpPr>
          <p:cNvPr id="82" name="TextBox 101"/>
          <p:cNvSpPr txBox="1">
            <a:spLocks noChangeArrowheads="1"/>
          </p:cNvSpPr>
          <p:nvPr/>
        </p:nvSpPr>
        <p:spPr bwMode="auto">
          <a:xfrm>
            <a:off x="5384795" y="6192859"/>
            <a:ext cx="11525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案例</a:t>
            </a:r>
          </a:p>
        </p:txBody>
      </p:sp>
      <p:sp>
        <p:nvSpPr>
          <p:cNvPr id="87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1.3  2+5服务模式</a:t>
            </a:r>
          </a:p>
        </p:txBody>
      </p:sp>
      <p:sp>
        <p:nvSpPr>
          <p:cNvPr id="88" name="矩形 87"/>
          <p:cNvSpPr/>
          <p:nvPr/>
        </p:nvSpPr>
        <p:spPr>
          <a:xfrm>
            <a:off x="5456233" y="3357562"/>
            <a:ext cx="1214446" cy="10054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TextBox 88"/>
          <p:cNvSpPr txBox="1"/>
          <p:nvPr/>
        </p:nvSpPr>
        <p:spPr>
          <a:xfrm>
            <a:off x="5456232" y="3571877"/>
            <a:ext cx="121444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2+5服务模式</a:t>
            </a:r>
          </a:p>
        </p:txBody>
      </p:sp>
      <p:sp>
        <p:nvSpPr>
          <p:cNvPr id="90" name="矩形 89"/>
          <p:cNvSpPr/>
          <p:nvPr/>
        </p:nvSpPr>
        <p:spPr>
          <a:xfrm>
            <a:off x="2579669" y="4659327"/>
            <a:ext cx="431800" cy="433387"/>
          </a:xfrm>
          <a:prstGeom prst="rect">
            <a:avLst/>
          </a:prstGeom>
          <a:solidFill>
            <a:srgbClr val="03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2" name="TextBox 90"/>
          <p:cNvSpPr txBox="1">
            <a:spLocks noChangeArrowheads="1"/>
          </p:cNvSpPr>
          <p:nvPr/>
        </p:nvSpPr>
        <p:spPr bwMode="auto">
          <a:xfrm>
            <a:off x="2520932" y="4719652"/>
            <a:ext cx="11525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丰富</a:t>
            </a:r>
          </a:p>
        </p:txBody>
      </p:sp>
    </p:spTree>
  </p:cSld>
  <p:clrMapOvr>
    <a:masterClrMapping/>
  </p:clrMapOvr>
  <p:transition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  <p:cond delay="0" evt="onBegin">
                          <p:tn val="6"/>
                        </p:cond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8"/>
      <p:bldP grpId="1" spid="8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7" name="直接连接符 16"/>
          <p:cNvCxnSpPr>
            <a:stCxn id="23" idx="6"/>
          </p:cNvCxnSpPr>
          <p:nvPr/>
        </p:nvCxnSpPr>
        <p:spPr>
          <a:xfrm>
            <a:off x="3902931" y="3429000"/>
            <a:ext cx="5436004" cy="0"/>
          </a:xfrm>
          <a:prstGeom prst="line">
            <a:avLst/>
          </a:prstGeom>
          <a:noFill/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矩形 17"/>
          <p:cNvSpPr/>
          <p:nvPr/>
        </p:nvSpPr>
        <p:spPr>
          <a:xfrm>
            <a:off x="5235473" y="3605296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调研诊断</a:t>
            </a:r>
          </a:p>
        </p:txBody>
      </p:sp>
      <p:sp>
        <p:nvSpPr>
          <p:cNvPr id="19" name="矩形 18"/>
          <p:cNvSpPr/>
          <p:nvPr/>
        </p:nvSpPr>
        <p:spPr>
          <a:xfrm>
            <a:off x="5235473" y="4037243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咨询式培训</a:t>
            </a:r>
          </a:p>
        </p:txBody>
      </p:sp>
      <p:sp>
        <p:nvSpPr>
          <p:cNvPr id="21" name="矩形 20"/>
          <p:cNvSpPr/>
          <p:nvPr/>
        </p:nvSpPr>
        <p:spPr>
          <a:xfrm>
            <a:off x="5235473" y="4469190"/>
            <a:ext cx="35993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现场辅导方案设计</a:t>
            </a:r>
          </a:p>
        </p:txBody>
      </p:sp>
      <p:sp>
        <p:nvSpPr>
          <p:cNvPr id="22" name="矩形 21"/>
          <p:cNvSpPr/>
          <p:nvPr/>
        </p:nvSpPr>
        <p:spPr>
          <a:xfrm>
            <a:off x="5235473" y="4901138"/>
            <a:ext cx="407841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跟踪服务</a:t>
            </a:r>
          </a:p>
        </p:txBody>
      </p:sp>
      <p:sp>
        <p:nvSpPr>
          <p:cNvPr id="23" name="椭圆 22"/>
          <p:cNvSpPr/>
          <p:nvPr/>
        </p:nvSpPr>
        <p:spPr>
          <a:xfrm>
            <a:off x="2102731" y="2528900"/>
            <a:ext cx="1800200" cy="1800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燕尾形 9"/>
          <p:cNvSpPr/>
          <p:nvPr/>
        </p:nvSpPr>
        <p:spPr>
          <a:xfrm>
            <a:off x="2384399" y="2907000"/>
            <a:ext cx="792000" cy="1044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2947785" y="2928934"/>
            <a:ext cx="792000" cy="1044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155559" y="2708921"/>
            <a:ext cx="5111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第二章  Mini咨询工作程序</a:t>
            </a:r>
          </a:p>
        </p:txBody>
      </p:sp>
    </p:spTree>
    <p:extLst>
      <p:ext uri="{BB962C8B-B14F-4D97-AF65-F5344CB8AC3E}">
        <p14:creationId val="317832542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2" presetSubtype="0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2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1" id="2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19 -4.81481E-06 L -3.14501E-06 -4.81481E-06" pathEditMode="relative" ptsTypes="AA" rAng="0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1"/>
      <p:bldP grpId="0" spid="22"/>
      <p:bldP grpId="0" spid="12"/>
      <p:bldP grpId="1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741325" y="1428736"/>
            <a:ext cx="10572824" cy="478634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8"/>
          <p:cNvSpPr txBox="1"/>
          <p:nvPr/>
        </p:nvSpPr>
        <p:spPr>
          <a:xfrm>
            <a:off x="1418655" y="261809"/>
            <a:ext cx="532859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2.1 Mini咨询工作程序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blackWhite">
          <a:xfrm>
            <a:off x="2027209" y="1785926"/>
            <a:ext cx="1857388" cy="360363"/>
          </a:xfrm>
          <a:prstGeom prst="roundRect">
            <a:avLst>
              <a:gd fmla="val 9106" name="adj"/>
            </a:avLst>
          </a:prstGeom>
          <a:solidFill>
            <a:schemeClr val="tx2"/>
          </a:solidFill>
          <a:ln algn="ctr" w="25400">
            <a:noFill/>
            <a:round/>
          </a:ln>
          <a:effectLst>
            <a:prstShdw dir="2700000" dist="17961" prst="shdw17">
              <a:srgbClr val="993D00"/>
            </a:prstShdw>
          </a:effectLst>
        </p:spPr>
        <p:txBody>
          <a:bodyPr anchor="ctr" wrap="none"/>
          <a:lstStyle/>
          <a:p>
            <a:pPr algn="ctr"/>
            <a:r>
              <a:rPr altLang="en-US" b="1" kumimoji="1" lang="zh-CN" smtClean="0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调研诊断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blackWhite">
          <a:xfrm>
            <a:off x="1812895" y="2786058"/>
            <a:ext cx="1785950" cy="360363"/>
          </a:xfrm>
          <a:prstGeom prst="roundRect">
            <a:avLst>
              <a:gd fmla="val 9106" name="adj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/>
          <a:p>
            <a:pPr algn="ctr"/>
            <a:r>
              <a:rPr altLang="en-US" b="1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微软雅黑"/>
              </a:rPr>
              <a:t>第1-2天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blackWhite">
          <a:xfrm>
            <a:off x="3884597" y="2786058"/>
            <a:ext cx="1785600" cy="360363"/>
          </a:xfrm>
          <a:prstGeom prst="roundRect">
            <a:avLst>
              <a:gd fmla="val 9106" name="adj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/>
          <a:p>
            <a:pPr algn="ctr"/>
            <a:r>
              <a:rPr altLang="en-US" b="1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微软雅黑"/>
              </a:rPr>
              <a:t>第3天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blackWhite">
          <a:xfrm>
            <a:off x="5956299" y="2786058"/>
            <a:ext cx="1785600" cy="360363"/>
          </a:xfrm>
          <a:prstGeom prst="roundRect">
            <a:avLst>
              <a:gd fmla="val 9106" name="adj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/>
          <a:p>
            <a:pPr algn="ctr"/>
            <a:r>
              <a:rPr altLang="en-US" b="1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微软雅黑"/>
              </a:rPr>
              <a:t>第4天</a:t>
            </a: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blackWhite">
          <a:xfrm>
            <a:off x="8028001" y="2786058"/>
            <a:ext cx="1785600" cy="360363"/>
          </a:xfrm>
          <a:prstGeom prst="roundRect">
            <a:avLst>
              <a:gd fmla="val 9106" name="adj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/>
          <a:p>
            <a:pPr algn="ctr"/>
            <a:r>
              <a:rPr altLang="en-US" b="1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微软雅黑"/>
              </a:rPr>
              <a:t>第5天</a:t>
            </a: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blackWhite">
          <a:xfrm>
            <a:off x="1830408" y="3214686"/>
            <a:ext cx="1785950" cy="2500330"/>
          </a:xfrm>
          <a:prstGeom prst="roundRect">
            <a:avLst>
              <a:gd fmla="val 9106" name="adj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/>
          <a:p>
            <a:endParaRPr altLang="en-US" lang="zh-CN" smtClean="0" sz="1300">
              <a:solidFill>
                <a:schemeClr val="tx1">
                  <a:lumMod val="95000"/>
                  <a:lumOff val="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blackWhite">
          <a:xfrm>
            <a:off x="3884597" y="3214686"/>
            <a:ext cx="1785600" cy="2500330"/>
          </a:xfrm>
          <a:prstGeom prst="roundRect">
            <a:avLst>
              <a:gd fmla="val 9106" name="adj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/>
          <a:p>
            <a:pPr algn="ctr"/>
            <a:endParaRPr altLang="en-US" b="1" 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blackWhite">
          <a:xfrm>
            <a:off x="5959535" y="3214686"/>
            <a:ext cx="1785600" cy="2500330"/>
          </a:xfrm>
          <a:prstGeom prst="roundRect">
            <a:avLst>
              <a:gd fmla="val 9106" name="adj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/>
          <a:p>
            <a:pPr algn="ctr"/>
            <a:endParaRPr altLang="en-US" b="1" 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blackWhite">
          <a:xfrm>
            <a:off x="8028001" y="3214686"/>
            <a:ext cx="1785600" cy="2500330"/>
          </a:xfrm>
          <a:prstGeom prst="roundRect">
            <a:avLst>
              <a:gd fmla="val 9106" name="adj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/>
          <a:p>
            <a:pPr algn="ctr"/>
            <a:endParaRPr altLang="en-US" b="1" 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12896" y="3286123"/>
            <a:ext cx="1785950" cy="22250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charset="0" pitchFamily="34" typeface="Arial"/>
              <a:buChar char="•"/>
            </a:pPr>
            <a:r>
              <a:rPr altLang="en-US" lang="zh-CN" smtClean="0" sz="1400">
                <a:latin charset="-122" pitchFamily="34" typeface="微软雅黑"/>
                <a:ea charset="-122" pitchFamily="34" typeface="微软雅黑"/>
              </a:rPr>
              <a:t>调研诊断：深入企业，通过资料分析、沟通访谈、问卷调查、现场观察等方式进行调研；调研后整合、分析调研资料，撰写诊断报告及初步解决方案，优化培训课程和工具，确保培训针对性。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884597" y="3286124"/>
            <a:ext cx="1785600" cy="21396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charset="0" pitchFamily="34" typeface="Arial"/>
              <a:buChar char="•"/>
            </a:pPr>
            <a:r>
              <a:rPr altLang="en-US" lang="zh-CN" smtClean="0" sz="1400">
                <a:latin charset="-122" pitchFamily="34" typeface="微软雅黑"/>
                <a:ea charset="-122" pitchFamily="34" typeface="微软雅黑"/>
              </a:rPr>
              <a:t>咨询式培训：将咨询过程融入培训，培训针对企业的管理困惑，理念导入、工具、技巧方法融合案例实景展示，边培训边辅导工具的使用，现场点评，课后辅导修改；</a:t>
            </a:r>
          </a:p>
        </p:txBody>
      </p:sp>
      <p:sp>
        <p:nvSpPr>
          <p:cNvPr id="26" name="矩形 25"/>
          <p:cNvSpPr/>
          <p:nvPr/>
        </p:nvSpPr>
        <p:spPr>
          <a:xfrm>
            <a:off x="5956299" y="3214686"/>
            <a:ext cx="1717748" cy="17556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charset="0" pitchFamily="34" typeface="Arial"/>
              <a:buChar char="•"/>
            </a:pPr>
            <a:r>
              <a:rPr altLang="en-US" lang="zh-CN" smtClean="0" sz="1400">
                <a:latin charset="-122" pitchFamily="34" typeface="微软雅黑"/>
                <a:ea charset="-122" pitchFamily="34" typeface="微软雅黑"/>
              </a:rPr>
              <a:t>现场辅导方案设计：现场辅导方案设计、现场演练辅导工具使用、现场点评、现场辅导实施方案的设计。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956564" y="3214686"/>
            <a:ext cx="1785600" cy="23103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buFont charset="0" pitchFamily="34" typeface="Arial"/>
              <a:buChar char="•"/>
            </a:pPr>
            <a:r>
              <a:rPr altLang="en-US" lang="zh-CN" smtClean="0" sz="1400">
                <a:latin charset="-122" pitchFamily="34" typeface="微软雅黑"/>
                <a:ea charset="-122" pitchFamily="34" typeface="微软雅黑"/>
              </a:rPr>
              <a:t>方案汇报、讨论、修改、方案宣贯；合易采用30天远程辅导（电话，QQ，邮件，视频等）的方式，协助企业进行咨询方案的推行实施及完善，确保方案的落地实施。</a:t>
            </a:r>
          </a:p>
        </p:txBody>
      </p:sp>
      <p:sp>
        <p:nvSpPr>
          <p:cNvPr id="28" name="左弧形箭头 27"/>
          <p:cNvSpPr/>
          <p:nvPr/>
        </p:nvSpPr>
        <p:spPr>
          <a:xfrm>
            <a:off x="1027077" y="1928802"/>
            <a:ext cx="642942" cy="64294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9" name="左弧形箭头 28"/>
          <p:cNvSpPr/>
          <p:nvPr/>
        </p:nvSpPr>
        <p:spPr>
          <a:xfrm flipH="1">
            <a:off x="10456893" y="1928802"/>
            <a:ext cx="642942" cy="64294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blackWhite">
          <a:xfrm>
            <a:off x="4884729" y="1785926"/>
            <a:ext cx="1857388" cy="360363"/>
          </a:xfrm>
          <a:prstGeom prst="roundRect">
            <a:avLst>
              <a:gd fmla="val 9106" name="adj"/>
            </a:avLst>
          </a:prstGeom>
          <a:solidFill>
            <a:schemeClr val="tx2"/>
          </a:solidFill>
          <a:ln algn="ctr" w="25400">
            <a:noFill/>
            <a:round/>
          </a:ln>
          <a:effectLst>
            <a:prstShdw dir="2700000" dist="17961" prst="shdw17">
              <a:srgbClr val="993D00"/>
            </a:prstShdw>
          </a:effectLst>
        </p:spPr>
        <p:txBody>
          <a:bodyPr anchor="ctr" wrap="none"/>
          <a:lstStyle/>
          <a:p>
            <a:pPr algn="ctr"/>
            <a:r>
              <a:rPr altLang="en-US" b="1" kumimoji="1" lang="zh-CN" smtClean="0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咨询式培训</a:t>
            </a: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blackWhite">
          <a:xfrm>
            <a:off x="7385059" y="1785926"/>
            <a:ext cx="1857388" cy="360363"/>
          </a:xfrm>
          <a:prstGeom prst="roundRect">
            <a:avLst>
              <a:gd fmla="val 9106" name="adj"/>
            </a:avLst>
          </a:prstGeom>
          <a:solidFill>
            <a:schemeClr val="tx2"/>
          </a:solidFill>
          <a:ln algn="ctr" w="25400">
            <a:noFill/>
            <a:round/>
          </a:ln>
          <a:effectLst>
            <a:prstShdw dir="2700000" dist="17961" prst="shdw17">
              <a:srgbClr val="993D00"/>
            </a:prstShdw>
          </a:effectLst>
        </p:spPr>
        <p:txBody>
          <a:bodyPr anchor="ctr" wrap="none"/>
          <a:lstStyle/>
          <a:p>
            <a:pPr algn="ctr"/>
            <a:r>
              <a:rPr altLang="en-US" b="1" kumimoji="1" lang="zh-CN" smtClean="0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现场辅导方案设计</a:t>
            </a: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blackWhite">
          <a:xfrm>
            <a:off x="3455969" y="2285992"/>
            <a:ext cx="1857388" cy="360363"/>
          </a:xfrm>
          <a:prstGeom prst="roundRect">
            <a:avLst>
              <a:gd fmla="val 9106" name="adj"/>
            </a:avLst>
          </a:prstGeom>
          <a:solidFill>
            <a:schemeClr val="tx2"/>
          </a:solidFill>
          <a:ln algn="ctr" w="25400">
            <a:noFill/>
            <a:round/>
          </a:ln>
          <a:effectLst>
            <a:prstShdw dir="2700000" dist="17961" prst="shdw17">
              <a:srgbClr val="993D00"/>
            </a:prstShdw>
          </a:effectLst>
        </p:spPr>
        <p:txBody>
          <a:bodyPr anchor="ctr" wrap="none"/>
          <a:lstStyle/>
          <a:p>
            <a:pPr algn="ctr"/>
            <a:r>
              <a:rPr altLang="en-US" b="1" kumimoji="1" lang="zh-CN" smtClean="0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方案汇报、方案宣贯</a:t>
            </a: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blackWhite">
          <a:xfrm>
            <a:off x="6599241" y="2282819"/>
            <a:ext cx="1857388" cy="360363"/>
          </a:xfrm>
          <a:prstGeom prst="roundRect">
            <a:avLst>
              <a:gd fmla="val 9106" name="adj"/>
            </a:avLst>
          </a:prstGeom>
          <a:solidFill>
            <a:schemeClr val="tx2"/>
          </a:solidFill>
          <a:ln algn="ctr" w="25400">
            <a:noFill/>
            <a:round/>
          </a:ln>
          <a:effectLst>
            <a:prstShdw dir="2700000" dist="17961" prst="shdw17">
              <a:srgbClr val="993D00"/>
            </a:prstShdw>
          </a:effectLst>
        </p:spPr>
        <p:txBody>
          <a:bodyPr anchor="ctr" wrap="none"/>
          <a:lstStyle/>
          <a:p>
            <a:pPr algn="ctr"/>
            <a:r>
              <a:rPr altLang="en-US" b="1" kumimoji="1" lang="zh-CN" smtClean="0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长期跟踪服务</a:t>
            </a:r>
          </a:p>
        </p:txBody>
      </p:sp>
    </p:spTree>
    <p:extLst>
      <p:ext uri="{BB962C8B-B14F-4D97-AF65-F5344CB8AC3E}">
        <p14:creationId val="880354856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31"/>
      <p:bldP grpId="0" spid="32"/>
      <p:bldP grpId="0" spid="33"/>
      <p:bldP grpId="0" spid="3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noFill/>
        <a:ln w="57150">
          <a:solidFill>
            <a:srgbClr val="FF9300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250</Paragraphs>
  <Slides>30</Slides>
  <Notes>1</Notes>
  <TotalTime>4776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4">
      <vt:lpstr>Arial</vt:lpstr>
      <vt:lpstr>Calibri</vt:lpstr>
      <vt:lpstr>微软雅黑</vt:lpstr>
      <vt:lpstr>Arial Unicode MS</vt:lpstr>
      <vt:lpstr>华康俪金黑W8(P)</vt:lpstr>
      <vt:lpstr>宋体</vt:lpstr>
      <vt:lpstr>Agency FB</vt:lpstr>
      <vt:lpstr>Adobe 宋体 Std L</vt:lpstr>
      <vt:lpstr>Calibri Light</vt:lpstr>
      <vt:lpstr>黑体</vt:lpstr>
      <vt:lpstr>Wingdings</vt:lpstr>
      <vt:lpstr>仿宋_GB2312</vt:lpstr>
      <vt:lpstr>Tahoma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kan</cp:lastModifiedBy>
  <dcterms:modified xsi:type="dcterms:W3CDTF">2021-08-20T11:19:02Z</dcterms:modified>
  <cp:revision>996</cp:revision>
  <dc:title>PowerPoint 演示文稿</dc:title>
</cp:coreProperties>
</file>