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2" r:id="rId2"/>
  </p:sldMasterIdLst>
  <p:notesMasterIdLst>
    <p:notesMasterId r:id="rId3"/>
  </p:notesMasterIdLst>
  <p:sldIdLst>
    <p:sldId id="282" r:id="rId4"/>
    <p:sldId id="259" r:id="rId5"/>
    <p:sldId id="260" r:id="rId6"/>
    <p:sldId id="264" r:id="rId7"/>
    <p:sldId id="283" r:id="rId8"/>
    <p:sldId id="291" r:id="rId9"/>
    <p:sldId id="286" r:id="rId10"/>
    <p:sldId id="287" r:id="rId11"/>
    <p:sldId id="288" r:id="rId12"/>
    <p:sldId id="289" r:id="rId13"/>
    <p:sldId id="290" r:id="rId14"/>
    <p:sldId id="303" r:id="rId15"/>
    <p:sldId id="284" r:id="rId16"/>
    <p:sldId id="293" r:id="rId17"/>
    <p:sldId id="294" r:id="rId18"/>
    <p:sldId id="295" r:id="rId19"/>
    <p:sldId id="285" r:id="rId20"/>
    <p:sldId id="302" r:id="rId21"/>
    <p:sldId id="296" r:id="rId22"/>
    <p:sldId id="297" r:id="rId23"/>
    <p:sldId id="298" r:id="rId24"/>
    <p:sldId id="299" r:id="rId25"/>
    <p:sldId id="300" r:id="rId26"/>
    <p:sldId id="281" r:id="rId27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4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8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97101-428D-4B36-BEDD-3811CA104CC9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5B7A3-1494-4B9C-8987-753E005708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1877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0282877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1007437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099856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5945910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328346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68490163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1426274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6942851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233275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473054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2925313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047555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086492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media/image1.jpeg" Type="http://schemas.openxmlformats.org/officeDocument/2006/relationships/image"/><Relationship Id="rId5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slideLayouts/slideLayout13.xml" Type="http://schemas.openxmlformats.org/officeDocument/2006/relationships/slideLayout"/><Relationship Id="rId11" Target="../slideLayouts/slideLayout1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5.xml" Type="http://schemas.openxmlformats.org/officeDocument/2006/relationships/slideLayout"/><Relationship Id="rId3" Target="../slideLayouts/slideLayout6.xml" Type="http://schemas.openxmlformats.org/officeDocument/2006/relationships/slideLayout"/><Relationship Id="rId4" Target="../slideLayouts/slideLayout7.xml" Type="http://schemas.openxmlformats.org/officeDocument/2006/relationships/slideLayout"/><Relationship Id="rId5" Target="../slideLayouts/slideLayout8.xml" Type="http://schemas.openxmlformats.org/officeDocument/2006/relationships/slideLayout"/><Relationship Id="rId6" Target="../slideLayouts/slideLayout9.xml" Type="http://schemas.openxmlformats.org/officeDocument/2006/relationships/slideLayout"/><Relationship Id="rId7" Target="../slideLayouts/slideLayout10.xml" Type="http://schemas.openxmlformats.org/officeDocument/2006/relationships/slideLayout"/><Relationship Id="rId8" Target="../slideLayouts/slideLayout11.xml" Type="http://schemas.openxmlformats.org/officeDocument/2006/relationships/slideLayout"/><Relationship Id="rId9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798"/>
            <a:ext cx="12192000" cy="6856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201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7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7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20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21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22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23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24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1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24425" y="1708512"/>
            <a:ext cx="8621486" cy="23065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47975" y="3743118"/>
            <a:ext cx="5774385" cy="14658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332647">
            <a:off x="-1819772" y="265972"/>
            <a:ext cx="4648424" cy="6440374"/>
          </a:xfrm>
          <a:prstGeom prst="rect">
            <a:avLst/>
          </a:prstGeom>
        </p:spPr>
      </p:pic>
    </p:spTree>
    <p:extLst>
      <p:ext uri="{BB962C8B-B14F-4D97-AF65-F5344CB8AC3E}">
        <p14:creationId val="395746509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1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1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6265" y="2833846"/>
            <a:ext cx="3013418" cy="1861018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5348037" y="192475"/>
            <a:ext cx="2705101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6000">
                <a:solidFill>
                  <a:schemeClr val="bg1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德国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55192" y="2106385"/>
            <a:ext cx="7021411" cy="2834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德国人在元旦期间，家家户户都要摆上一棵枞树和横树，树叶间系满绢花，表示繁花如锦，春满人间。他们在除夕午夜新年光临前一刻，爬到椅子上，钟声一响，他们就跳下椅子，并将一重物抛向椅背后，以示甩去祸患，跳入新年。在德国的农村还流传着一种过新年的风俗——“爬树比赛”，以示步步高升。</a:t>
            </a:r>
          </a:p>
        </p:txBody>
      </p:sp>
    </p:spTree>
    <p:extLst>
      <p:ext uri="{BB962C8B-B14F-4D97-AF65-F5344CB8AC3E}">
        <p14:creationId val="398726594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7771" y="2833846"/>
            <a:ext cx="2630405" cy="1861018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5090951" y="192475"/>
            <a:ext cx="2705101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6000">
                <a:solidFill>
                  <a:schemeClr val="bg1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新加坡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55192" y="2106385"/>
            <a:ext cx="7021411" cy="2834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农历除夕时，孩子们有守岁的习惯，直到午夜待家长祭祀神灵和祖先的活动结束后方能就寝，第二天清晨则起个大早，高高兴兴的从长辈那里拿“红包”(压岁钱)去看舞龙、舞狮队的沿街表演，男女老少穿着节日的盛装，带上礼品走访亲友，每个人脸上都洋溢着一种节日的气氛。过年时，人们爱吃油炸糯米和红糖做成的甜年糕。</a:t>
            </a:r>
          </a:p>
        </p:txBody>
      </p:sp>
    </p:spTree>
    <p:extLst>
      <p:ext uri="{BB962C8B-B14F-4D97-AF65-F5344CB8AC3E}">
        <p14:creationId val="165252003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7771" y="2925347"/>
            <a:ext cx="2630405" cy="1678016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5090951" y="192475"/>
            <a:ext cx="2705101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6000">
                <a:solidFill>
                  <a:schemeClr val="bg1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朝鲜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55192" y="2283116"/>
            <a:ext cx="7021411" cy="297180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朝鲜和我国一样，在新年也有贴窗花、桃符的习俗，以祈求上天保佑，驱走鬼怪，赐给幸福。元旦黎明，人们把一些钞票塞进预先扎好的稻草人中，扔到十字路口，表示送走邪恶，迎接吉祥福星。黄昏，人们又将全家人一年中脱落的头发烧掉，祝愿家人四季平安。新年期间，朝鲜人除了享以美酒佳肴外，还必须要做一种用糯米加上松子、栗子粉、枣泥和蜂蜜等，蒸煮成与我国的八宝饭相类似的甜饭食用，以预示家里人丁兴旺日子过得象蜜一样甜。</a:t>
            </a:r>
          </a:p>
        </p:txBody>
      </p:sp>
    </p:spTree>
    <p:extLst>
      <p:ext uri="{BB962C8B-B14F-4D97-AF65-F5344CB8AC3E}">
        <p14:creationId val="83946151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267352">
            <a:off x="9379678" y="265971"/>
            <a:ext cx="4648424" cy="64403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52414" y="943527"/>
            <a:ext cx="6424283" cy="449699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138682" y="331323"/>
            <a:ext cx="2732870" cy="9144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mtClean="0" sz="5400">
                <a:solidFill>
                  <a:schemeClr val="bg1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第三章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21470" y="2536818"/>
            <a:ext cx="4306637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交流2017个人成长故事</a:t>
            </a:r>
          </a:p>
        </p:txBody>
      </p:sp>
    </p:spTree>
    <p:extLst>
      <p:ext uri="{BB962C8B-B14F-4D97-AF65-F5344CB8AC3E}">
        <p14:creationId val="91793418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1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1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24651" y="1851509"/>
            <a:ext cx="6419121" cy="3749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40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在过去的一年里，我们身上发生了许许多多的事情，下面友情同学们畅所欲言，交流个人成长故事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1672" y="1561100"/>
            <a:ext cx="4032979" cy="4213560"/>
          </a:xfrm>
          <a:prstGeom prst="rect">
            <a:avLst/>
          </a:prstGeom>
        </p:spPr>
      </p:pic>
    </p:spTree>
    <p:extLst>
      <p:ext uri="{BB962C8B-B14F-4D97-AF65-F5344CB8AC3E}">
        <p14:creationId val="276529119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267352">
            <a:off x="9517557" y="236941"/>
            <a:ext cx="4648424" cy="644037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6905" y="2447503"/>
            <a:ext cx="2753609" cy="2529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80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新年</a:t>
            </a:r>
          </a:p>
          <a:p>
            <a:r>
              <a:rPr altLang="en-US" lang="zh-CN" smtClean="0" sz="80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畅想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59200" y="2447503"/>
            <a:ext cx="7692571" cy="2834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新年是播种的时刻，</a:t>
            </a:r>
          </a:p>
          <a:p>
            <a:r>
              <a:rPr altLang="en-US" lang="zh-CN" smtClean="0" sz="36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新年是希望的开始</a:t>
            </a:r>
          </a:p>
          <a:p>
            <a:r>
              <a:rPr altLang="en-US" lang="zh-CN" smtClean="0" sz="36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让我们许下新的愿望，定下新的目标</a:t>
            </a:r>
          </a:p>
          <a:p>
            <a:r>
              <a:rPr altLang="en-US" lang="zh-CN" smtClean="0" sz="36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下面友情同学们谈谈自己的新年畅想</a:t>
            </a:r>
          </a:p>
          <a:p>
            <a:r>
              <a:rPr altLang="en-US" lang="zh-CN" smtClean="0" sz="36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·····</a:t>
            </a:r>
          </a:p>
        </p:txBody>
      </p:sp>
    </p:spTree>
    <p:extLst>
      <p:ext uri="{BB962C8B-B14F-4D97-AF65-F5344CB8AC3E}">
        <p14:creationId val="417224777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6905" y="2447503"/>
            <a:ext cx="2753609" cy="2529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80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新年</a:t>
            </a:r>
          </a:p>
          <a:p>
            <a:r>
              <a:rPr altLang="en-US" lang="zh-CN" smtClean="0" sz="80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期望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43384" y="2092597"/>
            <a:ext cx="7692571" cy="32918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8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当你沉浸于欢乐之中时，请不要忘记即将到来的期末考试</a:t>
            </a:r>
          </a:p>
          <a:p>
            <a:pPr>
              <a:lnSpc>
                <a:spcPct val="150000"/>
              </a:lnSpc>
            </a:pPr>
            <a:r>
              <a:rPr altLang="en-US" lang="zh-CN" smtClean="0" sz="28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更不要忘了新的一年应该有新的目标，新的人生掐点，2018的那张白纸正等着你绘画，不要在画纸上留有你悔恨的一笔</a:t>
            </a:r>
          </a:p>
        </p:txBody>
      </p:sp>
    </p:spTree>
    <p:extLst>
      <p:ext uri="{BB962C8B-B14F-4D97-AF65-F5344CB8AC3E}">
        <p14:creationId val="98592784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267352">
            <a:off x="9517557" y="236941"/>
            <a:ext cx="4648424" cy="64403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52414" y="943527"/>
            <a:ext cx="6424283" cy="449699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138682" y="331323"/>
            <a:ext cx="2732870" cy="9144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mtClean="0" sz="5400">
                <a:solidFill>
                  <a:schemeClr val="bg1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第四章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21470" y="2726453"/>
            <a:ext cx="4306637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0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2018年的心愿和目标</a:t>
            </a:r>
          </a:p>
        </p:txBody>
      </p:sp>
    </p:spTree>
    <p:extLst>
      <p:ext uri="{BB962C8B-B14F-4D97-AF65-F5344CB8AC3E}">
        <p14:creationId val="367866423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1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1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267352">
            <a:off x="9517557" y="236941"/>
            <a:ext cx="4648424" cy="644037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63638" y="2853903"/>
            <a:ext cx="4455390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0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1.要有目标和追求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11596" y="1044368"/>
            <a:ext cx="4863183" cy="5051631"/>
          </a:xfrm>
          <a:prstGeom prst="rect">
            <a:avLst/>
          </a:prstGeom>
        </p:spPr>
      </p:pic>
    </p:spTree>
    <p:extLst>
      <p:ext uri="{BB962C8B-B14F-4D97-AF65-F5344CB8AC3E}">
        <p14:creationId val="16314388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3638" y="2853903"/>
            <a:ext cx="4455390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0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2.经常保持微笑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57065" y="1754672"/>
            <a:ext cx="2755035" cy="3953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36210" y="1846599"/>
            <a:ext cx="2755035" cy="3953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267352">
            <a:off x="9517557" y="236941"/>
            <a:ext cx="4648424" cy="6440374"/>
          </a:xfrm>
          <a:prstGeom prst="rect">
            <a:avLst/>
          </a:prstGeom>
        </p:spPr>
      </p:pic>
    </p:spTree>
    <p:extLst>
      <p:ext uri="{BB962C8B-B14F-4D97-AF65-F5344CB8AC3E}">
        <p14:creationId val="272628267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98344" y="1255465"/>
            <a:ext cx="6320972" cy="442468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69384" y="2221356"/>
            <a:ext cx="1815933" cy="3349350"/>
            <a:chOff x="801310" y="2211052"/>
            <a:chExt cx="1815933" cy="334935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01310" y="2211052"/>
              <a:ext cx="1815933" cy="2865769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198367" y="3309083"/>
              <a:ext cx="1005840" cy="225131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mtClean="0" sz="5400">
                  <a:solidFill>
                    <a:srgbClr val="A5030F"/>
                  </a:solidFill>
                  <a:latin charset="-122" panose="03000509000000000000" pitchFamily="65" typeface="迷你简剪纸"/>
                  <a:ea charset="-122" panose="03000509000000000000" pitchFamily="65" typeface="迷你简剪纸"/>
                </a:rPr>
                <a:t>目录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69527" y="2081401"/>
            <a:ext cx="4518239" cy="584775"/>
            <a:chOff x="2669527" y="2081401"/>
            <a:chExt cx="4518239" cy="584775"/>
          </a:xfrm>
        </p:grpSpPr>
        <p:grpSp>
          <p:nvGrpSpPr>
            <p:cNvPr id="16" name="组合 15"/>
            <p:cNvGrpSpPr/>
            <p:nvPr/>
          </p:nvGrpSpPr>
          <p:grpSpPr>
            <a:xfrm>
              <a:off x="3448522" y="2093213"/>
              <a:ext cx="3739244" cy="558800"/>
              <a:chOff x="3448522" y="2093213"/>
              <a:chExt cx="3739244" cy="558800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3448522" y="2093213"/>
                <a:ext cx="3739244" cy="558800"/>
              </a:xfrm>
              <a:prstGeom prst="roundRect">
                <a:avLst/>
              </a:prstGeom>
              <a:solidFill>
                <a:srgbClr val="A503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3559513" y="2148366"/>
                <a:ext cx="2327844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2400">
                    <a:solidFill>
                      <a:schemeClr val="bg1"/>
                    </a:solidFill>
                    <a:latin charset="-122" panose="03000509000000000000" pitchFamily="65" typeface="迷你简剪纸"/>
                    <a:ea charset="-122" panose="03000509000000000000" pitchFamily="65" typeface="迷你简剪纸"/>
                  </a:rPr>
                  <a:t>元旦的定义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669527" y="2081401"/>
              <a:ext cx="645445" cy="584775"/>
              <a:chOff x="2669527" y="2081401"/>
              <a:chExt cx="645445" cy="584775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669527" y="2093213"/>
                <a:ext cx="516818" cy="516818"/>
              </a:xfrm>
              <a:prstGeom prst="roundRect">
                <a:avLst/>
              </a:prstGeom>
              <a:solidFill>
                <a:srgbClr val="A503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732474" y="2081401"/>
                <a:ext cx="582498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3200">
                    <a:solidFill>
                      <a:schemeClr val="bg1"/>
                    </a:solidFill>
                    <a:latin charset="-122" panose="03000509000000000000" pitchFamily="65" typeface="迷你简剪纸"/>
                    <a:ea charset="-122" panose="03000509000000000000" pitchFamily="65" typeface="迷你简剪纸"/>
                  </a:rPr>
                  <a:t>1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2675540" y="2931145"/>
            <a:ext cx="4490774" cy="584775"/>
            <a:chOff x="2675540" y="2931145"/>
            <a:chExt cx="4490774" cy="584775"/>
          </a:xfrm>
        </p:grpSpPr>
        <p:grpSp>
          <p:nvGrpSpPr>
            <p:cNvPr id="17" name="组合 16"/>
            <p:cNvGrpSpPr/>
            <p:nvPr/>
          </p:nvGrpSpPr>
          <p:grpSpPr>
            <a:xfrm>
              <a:off x="3427070" y="2944132"/>
              <a:ext cx="3739244" cy="558800"/>
              <a:chOff x="3448522" y="2093213"/>
              <a:chExt cx="3739244" cy="55880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3448522" y="2093213"/>
                <a:ext cx="3739244" cy="558800"/>
              </a:xfrm>
              <a:prstGeom prst="roundRect">
                <a:avLst/>
              </a:prstGeom>
              <a:solidFill>
                <a:srgbClr val="A503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3559512" y="2148366"/>
                <a:ext cx="3617613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2400">
                    <a:solidFill>
                      <a:schemeClr val="bg1"/>
                    </a:solidFill>
                    <a:latin charset="-122" panose="03000509000000000000" pitchFamily="65" typeface="迷你简剪纸"/>
                    <a:ea charset="-122" panose="03000509000000000000" pitchFamily="65" typeface="迷你简剪纸"/>
                  </a:rPr>
                  <a:t>世界各地的元旦趣闻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2675540" y="2931145"/>
              <a:ext cx="645445" cy="584775"/>
              <a:chOff x="2669527" y="2081401"/>
              <a:chExt cx="645445" cy="584775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2669527" y="2093213"/>
                <a:ext cx="516818" cy="516818"/>
              </a:xfrm>
              <a:prstGeom prst="roundRect">
                <a:avLst/>
              </a:prstGeom>
              <a:solidFill>
                <a:srgbClr val="A503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2732474" y="2081401"/>
                <a:ext cx="582498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3200">
                    <a:solidFill>
                      <a:schemeClr val="bg1"/>
                    </a:solidFill>
                    <a:latin charset="-122" panose="03000509000000000000" pitchFamily="65" typeface="迷你简剪纸"/>
                    <a:ea charset="-122" panose="03000509000000000000" pitchFamily="65" typeface="迷你简剪纸"/>
                  </a:rPr>
                  <a:t>2</a:t>
                </a: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2669527" y="3796376"/>
            <a:ext cx="4683772" cy="589969"/>
            <a:chOff x="2669527" y="3796376"/>
            <a:chExt cx="4683772" cy="589969"/>
          </a:xfrm>
        </p:grpSpPr>
        <p:grpSp>
          <p:nvGrpSpPr>
            <p:cNvPr id="20" name="组合 19"/>
            <p:cNvGrpSpPr/>
            <p:nvPr/>
          </p:nvGrpSpPr>
          <p:grpSpPr>
            <a:xfrm>
              <a:off x="3416430" y="3796376"/>
              <a:ext cx="3936869" cy="558800"/>
              <a:chOff x="3448522" y="2093213"/>
              <a:chExt cx="3936869" cy="558800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3448522" y="2093213"/>
                <a:ext cx="3739244" cy="558800"/>
              </a:xfrm>
              <a:prstGeom prst="roundRect">
                <a:avLst/>
              </a:prstGeom>
              <a:solidFill>
                <a:srgbClr val="A503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3559511" y="2148366"/>
                <a:ext cx="3825879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2400">
                    <a:solidFill>
                      <a:schemeClr val="bg1"/>
                    </a:solidFill>
                    <a:latin charset="-122" panose="03000509000000000000" pitchFamily="65" typeface="迷你简剪纸"/>
                    <a:ea charset="-122" panose="03000509000000000000" pitchFamily="65" typeface="迷你简剪纸"/>
                  </a:rPr>
                  <a:t>交流2017个人成长故事</a:t>
                </a: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669527" y="3801570"/>
              <a:ext cx="645445" cy="584775"/>
              <a:chOff x="2669527" y="2081401"/>
              <a:chExt cx="645445" cy="584775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2669527" y="2093213"/>
                <a:ext cx="516818" cy="516818"/>
              </a:xfrm>
              <a:prstGeom prst="roundRect">
                <a:avLst/>
              </a:prstGeom>
              <a:solidFill>
                <a:srgbClr val="A503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2732474" y="2081401"/>
                <a:ext cx="582498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3200">
                    <a:solidFill>
                      <a:schemeClr val="bg1"/>
                    </a:solidFill>
                    <a:latin charset="-122" panose="03000509000000000000" pitchFamily="65" typeface="迷你简剪纸"/>
                    <a:ea charset="-122" panose="03000509000000000000" pitchFamily="65" typeface="迷你简剪纸"/>
                  </a:rPr>
                  <a:t>3</a:t>
                </a: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2701000" y="4645666"/>
            <a:ext cx="4454674" cy="621311"/>
            <a:chOff x="2701000" y="4645666"/>
            <a:chExt cx="4454674" cy="621311"/>
          </a:xfrm>
        </p:grpSpPr>
        <p:grpSp>
          <p:nvGrpSpPr>
            <p:cNvPr id="23" name="组合 22"/>
            <p:cNvGrpSpPr/>
            <p:nvPr/>
          </p:nvGrpSpPr>
          <p:grpSpPr>
            <a:xfrm>
              <a:off x="3416430" y="4645666"/>
              <a:ext cx="3739244" cy="558800"/>
              <a:chOff x="3448522" y="2093213"/>
              <a:chExt cx="3739244" cy="558800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3448522" y="2093213"/>
                <a:ext cx="3739244" cy="558800"/>
              </a:xfrm>
              <a:prstGeom prst="roundRect">
                <a:avLst/>
              </a:prstGeom>
              <a:solidFill>
                <a:srgbClr val="A503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3559512" y="2148366"/>
                <a:ext cx="3457579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400">
                    <a:solidFill>
                      <a:schemeClr val="bg1"/>
                    </a:solidFill>
                    <a:latin charset="-122" panose="03000509000000000000" pitchFamily="65" typeface="迷你简剪纸"/>
                    <a:ea charset="-122" panose="03000509000000000000" pitchFamily="65" typeface="迷你简剪纸"/>
                  </a:rPr>
                  <a:t>2018年的心愿和目标</a:t>
                </a: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701000" y="4682202"/>
              <a:ext cx="645445" cy="584775"/>
              <a:chOff x="2669527" y="2081401"/>
              <a:chExt cx="645445" cy="584775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2669527" y="2093213"/>
                <a:ext cx="516818" cy="516818"/>
              </a:xfrm>
              <a:prstGeom prst="roundRect">
                <a:avLst/>
              </a:prstGeom>
              <a:solidFill>
                <a:srgbClr val="A503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2732474" y="2081400"/>
                <a:ext cx="582498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3200">
                    <a:solidFill>
                      <a:schemeClr val="bg1"/>
                    </a:solidFill>
                    <a:latin charset="-122" panose="03000509000000000000" pitchFamily="65" typeface="迷你简剪纸"/>
                    <a:ea charset="-122" panose="03000509000000000000" pitchFamily="65" typeface="迷你简剪纸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val="206895493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3638" y="2853903"/>
            <a:ext cx="4455390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0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3.和别人一起分享喜悦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4314"/>
          <a:stretch>
            <a:fillRect/>
          </a:stretch>
        </p:blipFill>
        <p:spPr>
          <a:xfrm>
            <a:off x="5319028" y="2090088"/>
            <a:ext cx="4894262" cy="3400425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267352">
            <a:off x="9517557" y="236941"/>
            <a:ext cx="4648424" cy="6440374"/>
          </a:xfrm>
          <a:prstGeom prst="rect">
            <a:avLst/>
          </a:prstGeom>
        </p:spPr>
      </p:pic>
    </p:spTree>
    <p:extLst>
      <p:ext uri="{BB962C8B-B14F-4D97-AF65-F5344CB8AC3E}">
        <p14:creationId val="268098572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3638" y="2853903"/>
            <a:ext cx="445539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0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4.乐于助人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25365" y="1164926"/>
            <a:ext cx="5137835" cy="51378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267352">
            <a:off x="9517557" y="236941"/>
            <a:ext cx="4648424" cy="6440374"/>
          </a:xfrm>
          <a:prstGeom prst="rect">
            <a:avLst/>
          </a:prstGeom>
        </p:spPr>
      </p:pic>
    </p:spTree>
    <p:extLst>
      <p:ext uri="{BB962C8B-B14F-4D97-AF65-F5344CB8AC3E}">
        <p14:creationId val="268203051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3638" y="2853903"/>
            <a:ext cx="4455390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0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5.遇到难题要迎刃而解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22516" y="1733330"/>
            <a:ext cx="4414786" cy="41801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267352">
            <a:off x="9517557" y="236941"/>
            <a:ext cx="4648424" cy="6440374"/>
          </a:xfrm>
          <a:prstGeom prst="rect">
            <a:avLst/>
          </a:prstGeom>
        </p:spPr>
      </p:pic>
    </p:spTree>
    <p:extLst>
      <p:ext uri="{BB962C8B-B14F-4D97-AF65-F5344CB8AC3E}">
        <p14:creationId val="263885496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94756" y="2346071"/>
            <a:ext cx="664206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祝大家新年快乐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1760" y="1465943"/>
            <a:ext cx="3780782" cy="408577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94755" y="3361734"/>
            <a:ext cx="8439073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60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团团圆圆、健健康康</a:t>
            </a:r>
          </a:p>
          <a:p>
            <a:r>
              <a:rPr altLang="en-US" lang="zh-CN" smtClean="0" sz="60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万事大吉、阖家欢乐</a:t>
            </a:r>
          </a:p>
        </p:txBody>
      </p:sp>
    </p:spTree>
    <p:extLst>
      <p:ext uri="{BB962C8B-B14F-4D97-AF65-F5344CB8AC3E}">
        <p14:creationId val="189741711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5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92975" y="2201476"/>
            <a:ext cx="5965370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88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谢谢观看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99823" y="3300248"/>
            <a:ext cx="3292177" cy="35577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47975" y="3743118"/>
            <a:ext cx="5774385" cy="14658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332647">
            <a:off x="-1819772" y="265972"/>
            <a:ext cx="4648424" cy="6440374"/>
          </a:xfrm>
          <a:prstGeom prst="rect">
            <a:avLst/>
          </a:prstGeom>
        </p:spPr>
      </p:pic>
    </p:spTree>
    <p:extLst>
      <p:ext uri="{BB962C8B-B14F-4D97-AF65-F5344CB8AC3E}">
        <p14:creationId val="155022207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1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1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267352">
            <a:off x="9379678" y="265971"/>
            <a:ext cx="4648424" cy="64403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52414" y="943527"/>
            <a:ext cx="6424283" cy="4496998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138682" y="331323"/>
            <a:ext cx="2732870" cy="9144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mtClean="0" sz="5400">
                <a:solidFill>
                  <a:schemeClr val="bg1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第一章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446962" y="3057953"/>
            <a:ext cx="4306637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60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元旦的定义</a:t>
            </a:r>
          </a:p>
        </p:txBody>
      </p:sp>
    </p:spTree>
    <p:extLst>
      <p:ext uri="{BB962C8B-B14F-4D97-AF65-F5344CB8AC3E}">
        <p14:creationId val="238436863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1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1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02" y="2660232"/>
            <a:ext cx="3663508" cy="2163826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sp>
        <p:nvSpPr>
          <p:cNvPr id="7" name="文本框 6"/>
          <p:cNvSpPr txBox="1"/>
          <p:nvPr/>
        </p:nvSpPr>
        <p:spPr>
          <a:xfrm>
            <a:off x="4954486" y="1848259"/>
            <a:ext cx="4306637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60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元旦的含义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81313" y="3080312"/>
            <a:ext cx="702141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Font charset="2" panose="05000000000000000000" pitchFamily="2" typeface="Wingdings"/>
              <a:buChar char="l"/>
            </a:pPr>
            <a:r>
              <a:rPr altLang="en-US" lang="zh-CN" smtClean="0" sz="28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元旦是一年的首日（1月1日）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12173" y="3792737"/>
            <a:ext cx="579392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Font charset="2" panose="05000000000000000000" pitchFamily="2" typeface="Wingdings"/>
              <a:buChar char="l"/>
            </a:pPr>
            <a:r>
              <a:rPr altLang="en-US" lang="zh-CN" smtClean="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“元”含有第一和开始之意，“旦”则是一轮红日从地面开始升起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81313" y="4581272"/>
            <a:ext cx="579392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Font charset="2" panose="05000000000000000000" pitchFamily="2" typeface="Wingdings"/>
              <a:buChar char="l"/>
            </a:pPr>
            <a:r>
              <a:rPr altLang="en-US" lang="zh-CN" smtClean="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“元”和“旦”何在一起，就是要人们以蓬勃朝气迎接崭新的一年</a:t>
            </a:r>
          </a:p>
        </p:txBody>
      </p:sp>
    </p:spTree>
    <p:extLst>
      <p:ext uri="{BB962C8B-B14F-4D97-AF65-F5344CB8AC3E}">
        <p14:creationId val="407972413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0"/>
      <p:bldP grpId="0" spid="1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267352">
            <a:off x="9379678" y="265971"/>
            <a:ext cx="4648424" cy="64403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52414" y="943527"/>
            <a:ext cx="6424283" cy="449699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138682" y="331323"/>
            <a:ext cx="2732870" cy="9144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mtClean="0" sz="5400">
                <a:solidFill>
                  <a:schemeClr val="bg1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第二章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46962" y="3057953"/>
            <a:ext cx="4306637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世界各地的元旦趣闻</a:t>
            </a:r>
          </a:p>
        </p:txBody>
      </p:sp>
    </p:spTree>
    <p:extLst>
      <p:ext uri="{BB962C8B-B14F-4D97-AF65-F5344CB8AC3E}">
        <p14:creationId val="252075915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1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1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2587" y="2732246"/>
            <a:ext cx="2470879" cy="1861018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5415972" y="192475"/>
            <a:ext cx="2705101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6000">
                <a:solidFill>
                  <a:schemeClr val="bg1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中国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55192" y="2106385"/>
            <a:ext cx="7021411" cy="3383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元旦，即世界多数国家通称的"新年"，是公历新一年的第一天。元，谓"首"；旦，谓"日"；"元旦"意即"首日"。"元旦"一词最早出现于《晋书》：“颛帝以孟夏正月为元，其实正朔元旦之春 ”。中国古代曾以腊月、十月等的月首为元旦，汉武帝起为农历1月1日，中华民国起为公历1月1日。1949年中华人民共和国以公历1月1日为元旦，因此元旦在中国也被称为"阳历年"。</a:t>
            </a:r>
          </a:p>
        </p:txBody>
      </p:sp>
    </p:spTree>
    <p:extLst>
      <p:ext uri="{BB962C8B-B14F-4D97-AF65-F5344CB8AC3E}">
        <p14:creationId val="325333584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9448" y="2626511"/>
            <a:ext cx="3087052" cy="2275688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5323593" y="192475"/>
            <a:ext cx="223290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6000">
                <a:solidFill>
                  <a:schemeClr val="bg1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英国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55192" y="2106385"/>
            <a:ext cx="7021411" cy="3383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元旦前一天，家家户户都必须做到瓶中有酒，橱中有肉。英国人认为，如果没有余下的酒肉，来年便会贫穷。除此之外，英国还流行新年“打井水”的风俗，人们都争取第一个去打水，认为第一个打水人为幸福之人，打来的水是吉祥之水。英国人在除夕的深夜，常带上糕点和酒出去拜访，他们不敲门，就径直走进亲友家去。按英国人的风俗，除夕千夜过后，朝屋里迈进第一只脚的人，预示着新的一年的运气。如果第一个客人是个黑发的男人，或是个快乐、幸福而富裕的人，主人就将全年吉利走好运。如果第一个客人是个浅黄头发的女人，或是个忧伤、贫穷、不幸的人，主人在新的一年中将遭霉运，会遇上困难和灾祸。除夕在亲友家作客的人，在未交谈前，要先去拨弄壁炉的火，祝福主人“开门大吉”。在英国中部的一些地区，新年早上出门时，不管熟识还是陌生，都会互送铜钱，他们认为这样做，不但对方一年有财气，同时也会给自己带来幸运。</a:t>
            </a:r>
          </a:p>
        </p:txBody>
      </p:sp>
    </p:spTree>
    <p:extLst>
      <p:ext uri="{BB962C8B-B14F-4D97-AF65-F5344CB8AC3E}">
        <p14:creationId val="189891350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9448" y="2718508"/>
            <a:ext cx="3087052" cy="2091694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5323593" y="192475"/>
            <a:ext cx="223290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solidFill>
                  <a:schemeClr val="bg1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印度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55192" y="2106385"/>
            <a:ext cx="7021411" cy="2834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印度的元旦被人称为“痛哭元旦”、“禁食元旦”。他们在新年第一天，谁也不许对人生气，更不准发脾气。有些地方，过年不但不庆祝，反而相抱大哭。他们认为，元旦一开始，岁月易逝——人生短暂，用哭声来表示自己的感叹。有些地区的人们则以禁食一天一夜来迎接新的一年，由元旦凌晨开始直到午夜为止。</a:t>
            </a:r>
          </a:p>
        </p:txBody>
      </p:sp>
    </p:spTree>
    <p:extLst>
      <p:ext uri="{BB962C8B-B14F-4D97-AF65-F5344CB8AC3E}">
        <p14:creationId val="308444934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6265" y="2718508"/>
            <a:ext cx="3013418" cy="2091694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5090951" y="192475"/>
            <a:ext cx="2705101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6000">
                <a:solidFill>
                  <a:schemeClr val="bg1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西班牙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55192" y="2106385"/>
            <a:ext cx="7021411" cy="3383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>
                <a:solidFill>
                  <a:srgbClr val="A5030F"/>
                </a:solidFill>
                <a:latin charset="-122" panose="03000509000000000000" pitchFamily="65" typeface="迷你简剪纸"/>
                <a:ea charset="-122" panose="03000509000000000000" pitchFamily="65" typeface="迷你简剪纸"/>
              </a:rPr>
              <a:t>西班牙人在元且前夕，所有家庭成员都团聚在一起，以音乐和游戏相庆贺。午夜来临，十二点的钟声刚开始敲第一响，大家便争着吃葡萄。加果能按钟声吃下12颗，便象征着新年的每个月都一切如意。元旦这天，最忌孩子们骂人、打架和哭啼，认为这些现象是不祥之兆。所以，元旦之日大人总是尽量满足孩子们的一切要求。同时，这天人们身上必携一枚金币或铜币以示吉祥。</a:t>
            </a:r>
          </a:p>
        </p:txBody>
      </p:sp>
    </p:spTree>
    <p:extLst>
      <p:ext uri="{BB962C8B-B14F-4D97-AF65-F5344CB8AC3E}">
        <p14:creationId val="137642277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56</Paragraphs>
  <Slides>24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1">
      <vt:lpstr>Arial</vt:lpstr>
      <vt:lpstr>Calibri Light</vt:lpstr>
      <vt:lpstr>Calibri</vt:lpstr>
      <vt:lpstr>微软雅黑</vt:lpstr>
      <vt:lpstr>迷你简剪纸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2021-08-22T12:08:34Z</dcterms:created>
  <cp:lastPrinted>2021-08-22T12:08:34Z</cp:lastPrinted>
  <dcterms:modified xsi:type="dcterms:W3CDTF">2021-08-22T05:52:44Z</dcterms:modified>
  <cp:revision>1</cp:revision>
</cp:coreProperties>
</file>