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2"/>
  </p:sldMasterIdLst>
  <p:notesMasterIdLst>
    <p:notesMasterId r:id="rId3"/>
  </p:notesMasterIdLst>
  <p:sldIdLst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92" r:id="rId19"/>
    <p:sldId id="276" r:id="rId20"/>
    <p:sldId id="277" r:id="rId21"/>
    <p:sldId id="280" r:id="rId22"/>
    <p:sldId id="282" r:id="rId23"/>
    <p:sldId id="293" r:id="rId24"/>
    <p:sldId id="287" r:id="rId25"/>
    <p:sldId id="294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Impact" panose="020B0806030902050204" pitchFamily="34" charset="0"/>
      <p:regular r:id="rId34"/>
    </p:embeddedFont>
    <p:embeddedFont>
      <p:font typeface="方正兰亭特黑_GBK" panose="02010600030101010101" charset="-122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方正兰亭纤黑_GBK" panose="02000000000000000000" pitchFamily="2" charset="-122"/>
      <p:regular r:id="rId38"/>
    </p:embeddedFont>
    <p:embeddedFont>
      <p:font typeface="微软雅黑 Light" panose="020B0502040204020203" pitchFamily="34" charset="-122"/>
      <p:regular r:id="rId39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elly You" initials="JY" lastIdx="0" clrIdx="0">
    <p:extLst>
      <p:ext uri="{19B8F6BF-5375-455C-9EA6-DF929625EA0E}">
        <p15:presenceInfo xmlns:p15="http://schemas.microsoft.com/office/powerpoint/2012/main" userId="699e4ec924c6b08a" providerId="Windows Liv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fonts/font1.fntdata" Type="http://schemas.openxmlformats.org/officeDocument/2006/relationships/font"/><Relationship Id="rId29" Target="fonts/font2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3.fntdata" Type="http://schemas.openxmlformats.org/officeDocument/2006/relationships/font"/><Relationship Id="rId31" Target="fonts/font4.fntdata" Type="http://schemas.openxmlformats.org/officeDocument/2006/relationships/font"/><Relationship Id="rId32" Target="fonts/font5.fntdata" Type="http://schemas.openxmlformats.org/officeDocument/2006/relationships/font"/><Relationship Id="rId33" Target="fonts/font6.fntdata" Type="http://schemas.openxmlformats.org/officeDocument/2006/relationships/font"/><Relationship Id="rId34" Target="fonts/font7.fntdata" Type="http://schemas.openxmlformats.org/officeDocument/2006/relationships/font"/><Relationship Id="rId35" Target="fonts/font8.fntdata" Type="http://schemas.openxmlformats.org/officeDocument/2006/relationships/font"/><Relationship Id="rId36" Target="fonts/font9.fntdata" Type="http://schemas.openxmlformats.org/officeDocument/2006/relationships/font"/><Relationship Id="rId37" Target="fonts/font10.fntdata" Type="http://schemas.openxmlformats.org/officeDocument/2006/relationships/font"/><Relationship Id="rId38" Target="fonts/font11.fntdata" Type="http://schemas.openxmlformats.org/officeDocument/2006/relationships/font"/><Relationship Id="rId39" Target="fonts/font12.fntdata" Type="http://schemas.openxmlformats.org/officeDocument/2006/relationships/font"/><Relationship Id="rId4" Target="slides/slide1.xml" Type="http://schemas.openxmlformats.org/officeDocument/2006/relationships/slide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FB25F-55D7-4420-9301-D4C34AB6FDEB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E6E2-0C60-4CC8-8A56-8193B7F3F7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656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055020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12882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75268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67320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311921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713501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147156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916748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646368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633491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082612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t="6030" b="3612"/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5000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itchFamily="34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011869" y="6527842"/>
            <a:ext cx="1066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>
                <a:latin typeface="Impact" panose="020b0806030902050204" pitchFamily="34" charset="0"/>
                <a:ea typeface="方正兰亭纤黑_GBK" panose="02000000000000000000" pitchFamily="2" charset="-122"/>
              </a:rPr>
              <a:t>www.behill.com</a:t>
            </a:r>
            <a:endParaRPr lang="zh-CN" altLang="en-US" sz="1050">
              <a:latin typeface="Impact" panose="020b0806030902050204" pitchFamily="34" charset="0"/>
              <a:ea typeface="方正兰亭纤黑_GBK" panose="02000000000000000000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19A3-7801-426A-94D3-833793A62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133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5.png" Type="http://schemas.openxmlformats.org/officeDocument/2006/relationships/image"/><Relationship Id="rId3" Target="../media/image54.png" Type="http://schemas.openxmlformats.org/officeDocument/2006/relationships/image"/><Relationship Id="rId4" Target="../media/image5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png" Type="http://schemas.openxmlformats.org/officeDocument/2006/relationships/image"/><Relationship Id="rId18" Target="../media/image23.png" Type="http://schemas.openxmlformats.org/officeDocument/2006/relationships/image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png" Type="http://schemas.openxmlformats.org/officeDocument/2006/relationships/image"/><Relationship Id="rId12" Target="../media/image34.png" Type="http://schemas.openxmlformats.org/officeDocument/2006/relationships/image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3.wdp" Type="http://schemas.microsoft.com/office/2007/relationships/hdphoto"/><Relationship Id="rId11" Target="../media/image44.wdp" Type="http://schemas.microsoft.com/office/2007/relationships/hdphoto"/><Relationship Id="rId12" Target="../media/image45.wdp" Type="http://schemas.microsoft.com/office/2007/relationships/hdphoto"/><Relationship Id="rId13" Target="../media/image46.wdp" Type="http://schemas.microsoft.com/office/2007/relationships/hdphoto"/><Relationship Id="rId14" Target="../media/image47.wdp" Type="http://schemas.microsoft.com/office/2007/relationships/hdphoto"/><Relationship Id="rId15" Target="../media/image48.wdp" Type="http://schemas.microsoft.com/office/2007/relationships/hdphoto"/><Relationship Id="rId16" Target="../media/image49.wdp" Type="http://schemas.microsoft.com/office/2007/relationships/hdphoto"/><Relationship Id="rId17" Target="../media/image50.wdp" Type="http://schemas.microsoft.com/office/2007/relationships/hdphoto"/><Relationship Id="rId18" Target="../media/image51.wdp" Type="http://schemas.microsoft.com/office/2007/relationships/hdphoto"/><Relationship Id="rId19" Target="../media/image52.png" Type="http://schemas.openxmlformats.org/officeDocument/2006/relationships/image"/><Relationship Id="rId2" Target="../media/image35.png" Type="http://schemas.openxmlformats.org/officeDocument/2006/relationships/image"/><Relationship Id="rId3" Target="../media/image36.wdp" Type="http://schemas.microsoft.com/office/2007/relationships/hdphoto"/><Relationship Id="rId4" Target="../media/image37.wdp" Type="http://schemas.microsoft.com/office/2007/relationships/hdphoto"/><Relationship Id="rId5" Target="../media/image38.wdp" Type="http://schemas.microsoft.com/office/2007/relationships/hdphoto"/><Relationship Id="rId6" Target="../media/image39.wdp" Type="http://schemas.microsoft.com/office/2007/relationships/hdphoto"/><Relationship Id="rId7" Target="../media/image40.wdp" Type="http://schemas.microsoft.com/office/2007/relationships/hdphoto"/><Relationship Id="rId8" Target="../media/image41.wdp" Type="http://schemas.microsoft.com/office/2007/relationships/hdphoto"/><Relationship Id="rId9" Target="../media/image42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3.png" Type="http://schemas.openxmlformats.org/officeDocument/2006/relationships/image"/><Relationship Id="rId3" Target="../media/image5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2956559" y="2032898"/>
            <a:ext cx="6278880" cy="3017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9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互联网端游</a:t>
            </a:r>
          </a:p>
          <a:p>
            <a:pPr algn="ctr"/>
            <a:r>
              <a:rPr altLang="en-US" lang="zh-CN" sz="9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创业计划</a:t>
            </a:r>
          </a:p>
        </p:txBody>
      </p:sp>
    </p:spTree>
    <p:extLst>
      <p:ext uri="{BB962C8B-B14F-4D97-AF65-F5344CB8AC3E}">
        <p14:creationId val="45127674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18" y="1945911"/>
            <a:ext cx="3157682" cy="18731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3637652" y="1776755"/>
            <a:ext cx="15956279" cy="429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3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端游</a:t>
            </a:r>
          </a:p>
          <a:p>
            <a:pPr algn="ctr"/>
            <a:r>
              <a:rPr altLang="en-US" lang="zh-CN" sz="13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国内首个，分发平台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214697" y="1776755"/>
            <a:ext cx="3435905" cy="2554545"/>
            <a:chOff x="5787458" y="1776755"/>
            <a:chExt cx="3435905" cy="2554545"/>
          </a:xfrm>
        </p:grpSpPr>
        <p:pic>
          <p:nvPicPr>
            <p:cNvPr descr="C:\Users\unique\Desktop\Nipic_8855643_20120803152614295125.png" id="10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rcRect b="18308" t="7344"/>
            <a:stretch>
              <a:fillRect/>
            </a:stretch>
          </p:blipFill>
          <p:spPr bwMode="auto">
            <a:xfrm>
              <a:off x="5787458" y="1776755"/>
              <a:ext cx="3435905" cy="255454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915263" y="3966953"/>
              <a:ext cx="1180293" cy="216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6166022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628900" y="3052266"/>
            <a:ext cx="997310" cy="1192783"/>
          </a:xfrm>
          <a:prstGeom prst="rect">
            <a:avLst/>
          </a:prstGeom>
          <a:solidFill>
            <a:srgbClr val="004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LOGO1</a:t>
            </a:r>
          </a:p>
        </p:txBody>
      </p:sp>
      <p:sp>
        <p:nvSpPr>
          <p:cNvPr id="9" name="矩形 8"/>
          <p:cNvSpPr/>
          <p:nvPr/>
        </p:nvSpPr>
        <p:spPr>
          <a:xfrm>
            <a:off x="2628900" y="4294685"/>
            <a:ext cx="997310" cy="1009650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LOGO2</a:t>
            </a:r>
          </a:p>
        </p:txBody>
      </p:sp>
      <p:sp>
        <p:nvSpPr>
          <p:cNvPr id="10" name="矩形 9"/>
          <p:cNvSpPr/>
          <p:nvPr/>
        </p:nvSpPr>
        <p:spPr>
          <a:xfrm>
            <a:off x="3724274" y="3052266"/>
            <a:ext cx="6156325" cy="2252068"/>
          </a:xfrm>
          <a:prstGeom prst="rect">
            <a:avLst/>
          </a:prstGeom>
          <a:solidFill>
            <a:srgbClr val="7DC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大图区域</a:t>
            </a:r>
          </a:p>
        </p:txBody>
      </p:sp>
      <p:sp>
        <p:nvSpPr>
          <p:cNvPr id="39" name="矩形 38"/>
          <p:cNvSpPr/>
          <p:nvPr/>
        </p:nvSpPr>
        <p:spPr>
          <a:xfrm>
            <a:off x="2512219" y="2128936"/>
            <a:ext cx="6654800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将你的优势放在这里，集中介绍</a:t>
            </a:r>
          </a:p>
        </p:txBody>
      </p:sp>
      <p:sp>
        <p:nvSpPr>
          <p:cNvPr id="40" name="矩形 39"/>
          <p:cNvSpPr/>
          <p:nvPr/>
        </p:nvSpPr>
        <p:spPr>
          <a:xfrm>
            <a:off x="2512219" y="1759604"/>
            <a:ext cx="42119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Introduction of our advantage</a:t>
            </a:r>
          </a:p>
        </p:txBody>
      </p:sp>
      <p:sp>
        <p:nvSpPr>
          <p:cNvPr id="44" name="矩形 43"/>
          <p:cNvSpPr/>
          <p:nvPr/>
        </p:nvSpPr>
        <p:spPr>
          <a:xfrm>
            <a:off x="2461419" y="1046340"/>
            <a:ext cx="2926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5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资源介绍</a:t>
            </a:r>
          </a:p>
        </p:txBody>
      </p:sp>
    </p:spTree>
    <p:extLst>
      <p:ext uri="{BB962C8B-B14F-4D97-AF65-F5344CB8AC3E}">
        <p14:creationId val="414138962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636678" y="1733034"/>
            <a:ext cx="6918643" cy="262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16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500万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04621" y="4025900"/>
            <a:ext cx="25577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用户数据，ARPU数据</a:t>
            </a:r>
          </a:p>
        </p:txBody>
      </p:sp>
    </p:spTree>
    <p:extLst>
      <p:ext uri="{BB962C8B-B14F-4D97-AF65-F5344CB8AC3E}">
        <p14:creationId val="244341863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931830" y="1733034"/>
            <a:ext cx="8328343" cy="2621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16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我叫MT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68825" y="4025900"/>
            <a:ext cx="4983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核心项目介绍，上图为示意，请替换文本及图片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4035" y="2629223"/>
            <a:ext cx="1183391" cy="1396677"/>
          </a:xfrm>
          <a:prstGeom prst="rect">
            <a:avLst/>
          </a:prstGeom>
        </p:spPr>
      </p:pic>
    </p:spTree>
    <p:extLst>
      <p:ext uri="{BB962C8B-B14F-4D97-AF65-F5344CB8AC3E}">
        <p14:creationId val="230359894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133600" y="1926700"/>
            <a:ext cx="7591685" cy="3258231"/>
            <a:chOff x="2133600" y="1926700"/>
            <a:chExt cx="7591685" cy="3258231"/>
          </a:xfrm>
        </p:grpSpPr>
        <p:sp>
          <p:nvSpPr>
            <p:cNvPr id="33" name="同侧圆角矩形 32"/>
            <p:cNvSpPr/>
            <p:nvPr/>
          </p:nvSpPr>
          <p:spPr>
            <a:xfrm rot="16200000">
              <a:off x="1845837" y="3329229"/>
              <a:ext cx="1028700" cy="453173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圆角矩形 31"/>
            <p:cNvSpPr/>
            <p:nvPr/>
          </p:nvSpPr>
          <p:spPr>
            <a:xfrm rot="10800000">
              <a:off x="4787657" y="1928137"/>
              <a:ext cx="4937628" cy="3256794"/>
            </a:xfrm>
            <a:prstGeom prst="roundRect">
              <a:avLst>
                <a:gd fmla="val 5748" name="adj"/>
              </a:avLst>
            </a:prstGeom>
            <a:gradFill flip="none" rotWithShape="1">
              <a:gsLst>
                <a:gs pos="0">
                  <a:srgbClr val="3FA8EA">
                    <a:shade val="30000"/>
                    <a:satMod val="115000"/>
                  </a:srgbClr>
                </a:gs>
                <a:gs pos="39000">
                  <a:srgbClr val="004DB0"/>
                </a:gs>
                <a:gs pos="86250">
                  <a:srgbClr val="3FA8EA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586773" y="1926700"/>
              <a:ext cx="2937647" cy="3258231"/>
            </a:xfrm>
            <a:prstGeom prst="roundRect">
              <a:avLst>
                <a:gd fmla="val 4994" name="adj"/>
              </a:avLst>
            </a:prstGeom>
            <a:gradFill flip="none" rotWithShape="1">
              <a:gsLst>
                <a:gs pos="91746">
                  <a:srgbClr val="ECECEC"/>
                </a:gs>
                <a:gs pos="72492">
                  <a:srgbClr val="DDDDDD"/>
                </a:gs>
                <a:gs pos="90000">
                  <a:schemeClr val="bg1"/>
                </a:gs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24399" y="2861772"/>
            <a:ext cx="2649379" cy="1324999"/>
            <a:chOff x="4752766" y="1894412"/>
            <a:chExt cx="2649379" cy="1324999"/>
          </a:xfrm>
        </p:grpSpPr>
        <p:grpSp>
          <p:nvGrpSpPr>
            <p:cNvPr id="13" name="组合 12"/>
            <p:cNvGrpSpPr/>
            <p:nvPr/>
          </p:nvGrpSpPr>
          <p:grpSpPr>
            <a:xfrm>
              <a:off x="4831011" y="1894412"/>
              <a:ext cx="2571134" cy="1058075"/>
              <a:chOff x="4831011" y="2008712"/>
              <a:chExt cx="2571134" cy="105807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819775" y="2008712"/>
                <a:ext cx="552450" cy="552450"/>
                <a:chOff x="4318000" y="1031875"/>
                <a:chExt cx="552450" cy="552450"/>
              </a:xfr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</a:gradFill>
            </p:grpSpPr>
            <p:sp>
              <p:nvSpPr>
                <p:cNvPr id="7" name="矩形 6"/>
                <p:cNvSpPr/>
                <p:nvPr/>
              </p:nvSpPr>
              <p:spPr>
                <a:xfrm>
                  <a:off x="4318000" y="1238250"/>
                  <a:ext cx="552450" cy="1397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rot="16200000">
                  <a:off x="4318000" y="1238250"/>
                  <a:ext cx="552450" cy="1397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4834787" y="2697455"/>
                <a:ext cx="77343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>
                    <a:gradFill flip="none" rotWithShape="1">
                      <a:gsLst>
                        <a:gs pos="0">
                          <a:srgbClr val="004DB0">
                            <a:shade val="30000"/>
                            <a:satMod val="115000"/>
                          </a:srgbClr>
                        </a:gs>
                        <a:gs pos="50000">
                          <a:srgbClr val="004DB0">
                            <a:shade val="67500"/>
                            <a:satMod val="115000"/>
                          </a:srgbClr>
                        </a:gs>
                        <a:gs pos="100000">
                          <a:srgbClr val="004DB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</a:gradFill>
                    <a:latin charset="-122" panose="02000000000000000000" pitchFamily="2" typeface="方正兰亭特黑_GBK"/>
                    <a:ea charset="-122" panose="02000000000000000000" pitchFamily="2" typeface="方正兰亭特黑_GBK"/>
                  </a:rPr>
                  <a:t>产品1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96223" y="2697455"/>
                <a:ext cx="802005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lang="zh-CN">
                    <a:gradFill flip="none" rotWithShape="1">
                      <a:gsLst>
                        <a:gs pos="0">
                          <a:srgbClr val="004DB0">
                            <a:shade val="30000"/>
                            <a:satMod val="115000"/>
                          </a:srgbClr>
                        </a:gs>
                        <a:gs pos="50000">
                          <a:srgbClr val="004DB0">
                            <a:shade val="67500"/>
                            <a:satMod val="115000"/>
                          </a:srgbClr>
                        </a:gs>
                        <a:gs pos="100000">
                          <a:srgbClr val="004DB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</a:gradFill>
                    <a:latin charset="-122" panose="02000000000000000000" pitchFamily="2" typeface="方正兰亭特黑_GBK"/>
                    <a:ea charset="-122" panose="02000000000000000000" pitchFamily="2" typeface="方正兰亭特黑_GBK"/>
                  </a:rPr>
                  <a:t>产品2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752766" y="2880857"/>
              <a:ext cx="26212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gradFill flip="none" rotWithShape="1">
                    <a:gsLst>
                      <a:gs pos="0">
                        <a:srgbClr val="004DB0">
                          <a:shade val="30000"/>
                          <a:satMod val="115000"/>
                        </a:srgbClr>
                      </a:gs>
                      <a:gs pos="50000">
                        <a:srgbClr val="004DB0">
                          <a:shade val="67500"/>
                          <a:satMod val="115000"/>
                        </a:srgbClr>
                      </a:gs>
                      <a:gs pos="100000">
                        <a:srgbClr val="004DB0">
                          <a:shade val="100000"/>
                          <a:satMod val="115000"/>
                        </a:srgbClr>
                      </a:gs>
                    </a:gsLst>
                    <a:lin ang="16200000" scaled="1"/>
                  </a:gra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自主著作权，核心品牌资产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75028" y="2147767"/>
            <a:ext cx="911712" cy="1447388"/>
            <a:chOff x="5875028" y="2147767"/>
            <a:chExt cx="911712" cy="144738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875028" y="2147767"/>
              <a:ext cx="911712" cy="911712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6007276" y="3225823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加速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09482" y="2152960"/>
            <a:ext cx="1107996" cy="1442195"/>
            <a:chOff x="7109482" y="2152960"/>
            <a:chExt cx="1107996" cy="144219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07624" y="2152960"/>
              <a:ext cx="911712" cy="91171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109483" y="3225823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垃圾清理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2078" y="2143529"/>
            <a:ext cx="1107996" cy="1451626"/>
            <a:chOff x="8442078" y="2143529"/>
            <a:chExt cx="1107996" cy="145162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540220" y="2143529"/>
              <a:ext cx="911712" cy="91171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442079" y="3225823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安全扫描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12024" y="3681459"/>
            <a:ext cx="1107996" cy="1423043"/>
            <a:chOff x="5812024" y="3681459"/>
            <a:chExt cx="1107996" cy="142304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10166" y="3681459"/>
              <a:ext cx="911712" cy="911712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812024" y="4735169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游戏下载</a:t>
              </a:r>
            </a:p>
          </p:txBody>
        </p:sp>
      </p:grpSp>
      <p:sp>
        <p:nvSpPr>
          <p:cNvPr id="35" name="标题 1"/>
          <p:cNvSpPr txBox="1"/>
          <p:nvPr/>
        </p:nvSpPr>
        <p:spPr>
          <a:xfrm>
            <a:off x="2578101" y="569913"/>
            <a:ext cx="6643706" cy="915988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强劲营收池-游戏助手</a:t>
            </a:r>
          </a:p>
        </p:txBody>
      </p:sp>
      <p:sp>
        <p:nvSpPr>
          <p:cNvPr id="2" name="矩形 1"/>
          <p:cNvSpPr/>
          <p:nvPr/>
        </p:nvSpPr>
        <p:spPr>
          <a:xfrm>
            <a:off x="2838450" y="2801678"/>
            <a:ext cx="747713" cy="676275"/>
          </a:xfrm>
          <a:prstGeom prst="rect">
            <a:avLst/>
          </a:prstGeom>
          <a:solidFill>
            <a:srgbClr val="3FA8EA"/>
          </a:solidFill>
          <a:ln>
            <a:noFill/>
          </a:ln>
          <a:effectLst>
            <a:outerShdw algn="ctr" blurRad="279400" rotWithShape="0" sx="110000" sy="11000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替换</a:t>
            </a:r>
          </a:p>
        </p:txBody>
      </p:sp>
      <p:sp>
        <p:nvSpPr>
          <p:cNvPr id="36" name="矩形 35"/>
          <p:cNvSpPr/>
          <p:nvPr/>
        </p:nvSpPr>
        <p:spPr>
          <a:xfrm>
            <a:off x="4581283" y="2801678"/>
            <a:ext cx="747713" cy="676275"/>
          </a:xfrm>
          <a:prstGeom prst="rect">
            <a:avLst/>
          </a:prstGeom>
          <a:solidFill>
            <a:srgbClr val="3FA8EA"/>
          </a:solidFill>
          <a:ln>
            <a:noFill/>
          </a:ln>
          <a:effectLst>
            <a:outerShdw algn="ctr" blurRad="279400" rotWithShape="0" sx="110000" sy="11000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替换</a:t>
            </a:r>
          </a:p>
        </p:txBody>
      </p:sp>
    </p:spTree>
    <p:extLst>
      <p:ext uri="{BB962C8B-B14F-4D97-AF65-F5344CB8AC3E}">
        <p14:creationId val="159143146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1599701" y="4305468"/>
            <a:ext cx="1411358" cy="1302221"/>
            <a:chOff x="2307273" y="4305468"/>
            <a:chExt cx="1411358" cy="1302221"/>
          </a:xfrm>
        </p:grpSpPr>
        <p:sp>
          <p:nvSpPr>
            <p:cNvPr id="5" name="文本框 4"/>
            <p:cNvSpPr txBox="1"/>
            <p:nvPr/>
          </p:nvSpPr>
          <p:spPr>
            <a:xfrm>
              <a:off x="2486168" y="5299912"/>
              <a:ext cx="95281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2016.01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307273" y="4305468"/>
              <a:ext cx="1411358" cy="901532"/>
              <a:chOff x="2127009" y="4305468"/>
              <a:chExt cx="1411358" cy="901532"/>
            </a:xfrm>
          </p:grpSpPr>
          <p:sp>
            <p:nvSpPr>
              <p:cNvPr id="6" name="同侧圆角矩形 5"/>
              <p:cNvSpPr/>
              <p:nvPr/>
            </p:nvSpPr>
            <p:spPr>
              <a:xfrm>
                <a:off x="2171700" y="4610100"/>
                <a:ext cx="584200" cy="596900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127009" y="4356183"/>
                <a:ext cx="571818" cy="2514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1050">
                    <a:solidFill>
                      <a:schemeClr val="bg1"/>
                    </a:solidFill>
                    <a:latin charset="-122" panose="02000000000000000000" pitchFamily="2" typeface="方正兰亭特黑_GBK"/>
                    <a:ea charset="-122" panose="02000000000000000000" pitchFamily="2" typeface="方正兰亭特黑_GBK"/>
                  </a:rPr>
                  <a:t>2000</a:t>
                </a:r>
              </a:p>
            </p:txBody>
          </p:sp>
          <p:sp>
            <p:nvSpPr>
              <p:cNvPr id="19" name="同侧圆角矩形 18"/>
              <p:cNvSpPr/>
              <p:nvPr/>
            </p:nvSpPr>
            <p:spPr>
              <a:xfrm>
                <a:off x="2954167" y="4565650"/>
                <a:ext cx="584200" cy="641350"/>
              </a:xfrm>
              <a:prstGeom prst="round2Same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09476" y="4305467"/>
                <a:ext cx="570230" cy="2514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1050">
                    <a:solidFill>
                      <a:schemeClr val="bg1"/>
                    </a:solidFill>
                    <a:latin charset="-122" panose="02000000000000000000" pitchFamily="2" typeface="方正兰亭特黑_GBK"/>
                    <a:ea charset="-122" panose="02000000000000000000" pitchFamily="2" typeface="方正兰亭特黑_GBK"/>
                  </a:rPr>
                  <a:t>2300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489761" y="2140372"/>
            <a:ext cx="1413693" cy="3467317"/>
            <a:chOff x="5017303" y="2140372"/>
            <a:chExt cx="1413693" cy="3467317"/>
          </a:xfrm>
        </p:grpSpPr>
        <p:sp>
          <p:nvSpPr>
            <p:cNvPr id="8" name="文本框 7"/>
            <p:cNvSpPr txBox="1"/>
            <p:nvPr/>
          </p:nvSpPr>
          <p:spPr>
            <a:xfrm>
              <a:off x="5261922" y="5299912"/>
              <a:ext cx="97821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2016.06</a:t>
              </a:r>
            </a:p>
          </p:txBody>
        </p:sp>
        <p:sp>
          <p:nvSpPr>
            <p:cNvPr id="9" name="同侧圆角矩形 8"/>
            <p:cNvSpPr/>
            <p:nvPr/>
          </p:nvSpPr>
          <p:spPr>
            <a:xfrm>
              <a:off x="5081909" y="3225800"/>
              <a:ext cx="584200" cy="19812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17303" y="2873797"/>
              <a:ext cx="625793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11253</a:t>
              </a:r>
            </a:p>
          </p:txBody>
        </p:sp>
        <p:sp>
          <p:nvSpPr>
            <p:cNvPr id="23" name="同侧圆角矩形 22"/>
            <p:cNvSpPr/>
            <p:nvPr/>
          </p:nvSpPr>
          <p:spPr>
            <a:xfrm>
              <a:off x="5844462" y="2487200"/>
              <a:ext cx="584200" cy="2719800"/>
            </a:xfrm>
            <a:prstGeom prst="round2Same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779856" y="2140372"/>
              <a:ext cx="644843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19203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85930" y="0"/>
            <a:ext cx="2320624" cy="5638466"/>
            <a:chOff x="7536397" y="0"/>
            <a:chExt cx="2320624" cy="5638466"/>
          </a:xfrm>
        </p:grpSpPr>
        <p:sp>
          <p:nvSpPr>
            <p:cNvPr id="11" name="文本框 10"/>
            <p:cNvSpPr txBox="1"/>
            <p:nvPr/>
          </p:nvSpPr>
          <p:spPr>
            <a:xfrm>
              <a:off x="8113637" y="5299912"/>
              <a:ext cx="10337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2013.11</a:t>
              </a:r>
            </a:p>
          </p:txBody>
        </p:sp>
        <p:sp>
          <p:nvSpPr>
            <p:cNvPr id="12" name="同侧圆角矩形 11"/>
            <p:cNvSpPr/>
            <p:nvPr/>
          </p:nvSpPr>
          <p:spPr>
            <a:xfrm>
              <a:off x="7942564" y="1409700"/>
              <a:ext cx="584200" cy="37973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41336" y="1040368"/>
              <a:ext cx="10115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37000</a:t>
              </a:r>
            </a:p>
          </p:txBody>
        </p:sp>
        <p:sp>
          <p:nvSpPr>
            <p:cNvPr id="25" name="同侧圆角矩形 24"/>
            <p:cNvSpPr/>
            <p:nvPr/>
          </p:nvSpPr>
          <p:spPr>
            <a:xfrm>
              <a:off x="8638781" y="0"/>
              <a:ext cx="584200" cy="5207000"/>
            </a:xfrm>
            <a:prstGeom prst="round2SameRect">
              <a:avLst>
                <a:gd fmla="val 0" name="adj1"/>
                <a:gd fmla="val 0" name="adj2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014185" y="149218"/>
              <a:ext cx="1833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3600">
                  <a:solidFill>
                    <a:srgbClr val="7DC164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57600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7478705" y="3685485"/>
            <a:ext cx="3385587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1/最新用户数据</a:t>
            </a:r>
          </a:p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2/预期2017增长值</a:t>
            </a:r>
          </a:p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3/推广费用</a:t>
            </a:r>
          </a:p>
        </p:txBody>
      </p:sp>
      <p:sp>
        <p:nvSpPr>
          <p:cNvPr id="30" name="矩形 29"/>
          <p:cNvSpPr/>
          <p:nvPr/>
        </p:nvSpPr>
        <p:spPr>
          <a:xfrm>
            <a:off x="7424273" y="986210"/>
            <a:ext cx="3385587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72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用户数预计</a:t>
            </a:r>
          </a:p>
        </p:txBody>
      </p:sp>
      <p:sp>
        <p:nvSpPr>
          <p:cNvPr id="31" name="矩形 30"/>
          <p:cNvSpPr/>
          <p:nvPr/>
        </p:nvSpPr>
        <p:spPr>
          <a:xfrm>
            <a:off x="7478705" y="3127714"/>
            <a:ext cx="338558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KEYINFO</a:t>
            </a:r>
          </a:p>
        </p:txBody>
      </p:sp>
    </p:spTree>
    <p:extLst>
      <p:ext uri="{BB962C8B-B14F-4D97-AF65-F5344CB8AC3E}">
        <p14:creationId val="197603572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5772835" y="344299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团队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843338" y="2300288"/>
            <a:ext cx="4443412" cy="1028406"/>
          </a:xfrm>
          <a:prstGeom prst="round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PUT YOUR LOGO HERE</a:t>
            </a:r>
          </a:p>
        </p:txBody>
      </p:sp>
    </p:spTree>
    <p:extLst>
      <p:ext uri="{BB962C8B-B14F-4D97-AF65-F5344CB8AC3E}">
        <p14:creationId val="355686639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905000" y="815132"/>
            <a:ext cx="2552700" cy="3464768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679518" y="815132"/>
            <a:ext cx="1387792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36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902200" y="1461464"/>
            <a:ext cx="0" cy="426623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02200" y="5459968"/>
            <a:ext cx="70675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1992年</a:t>
            </a:r>
          </a:p>
        </p:txBody>
      </p:sp>
      <p:sp>
        <p:nvSpPr>
          <p:cNvPr id="10" name="矩形 9"/>
          <p:cNvSpPr/>
          <p:nvPr/>
        </p:nvSpPr>
        <p:spPr>
          <a:xfrm>
            <a:off x="6794681" y="5459968"/>
            <a:ext cx="76073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</a:t>
            </a:r>
          </a:p>
        </p:txBody>
      </p:sp>
      <p:sp>
        <p:nvSpPr>
          <p:cNvPr id="11" name="矩形 10"/>
          <p:cNvSpPr/>
          <p:nvPr/>
        </p:nvSpPr>
        <p:spPr>
          <a:xfrm>
            <a:off x="4902200" y="4913006"/>
            <a:ext cx="70993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1998年</a:t>
            </a:r>
          </a:p>
        </p:txBody>
      </p:sp>
      <p:sp>
        <p:nvSpPr>
          <p:cNvPr id="12" name="矩形 11"/>
          <p:cNvSpPr/>
          <p:nvPr/>
        </p:nvSpPr>
        <p:spPr>
          <a:xfrm>
            <a:off x="6794681" y="4913006"/>
            <a:ext cx="40513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</a:t>
            </a:r>
          </a:p>
        </p:txBody>
      </p:sp>
      <p:sp>
        <p:nvSpPr>
          <p:cNvPr id="13" name="矩形 12"/>
          <p:cNvSpPr/>
          <p:nvPr/>
        </p:nvSpPr>
        <p:spPr>
          <a:xfrm>
            <a:off x="4902200" y="4673447"/>
            <a:ext cx="7035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2000年</a:t>
            </a:r>
          </a:p>
        </p:txBody>
      </p:sp>
      <p:sp>
        <p:nvSpPr>
          <p:cNvPr id="14" name="矩形 13"/>
          <p:cNvSpPr/>
          <p:nvPr/>
        </p:nvSpPr>
        <p:spPr>
          <a:xfrm>
            <a:off x="6794681" y="4673447"/>
            <a:ext cx="32943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XXXXXXXXXXXXXXXXXXXXXXXXXXXX</a:t>
            </a:r>
          </a:p>
        </p:txBody>
      </p:sp>
      <p:sp>
        <p:nvSpPr>
          <p:cNvPr id="15" name="矩形 14"/>
          <p:cNvSpPr/>
          <p:nvPr/>
        </p:nvSpPr>
        <p:spPr>
          <a:xfrm>
            <a:off x="4902200" y="4103395"/>
            <a:ext cx="746443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2001年 </a:t>
            </a:r>
          </a:p>
        </p:txBody>
      </p:sp>
      <p:sp>
        <p:nvSpPr>
          <p:cNvPr id="16" name="矩形 15"/>
          <p:cNvSpPr/>
          <p:nvPr/>
        </p:nvSpPr>
        <p:spPr>
          <a:xfrm>
            <a:off x="6794680" y="4103395"/>
            <a:ext cx="450802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</a:t>
            </a:r>
          </a:p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xxxxxxxxxxxxxxxxXXXXXXXXXXXXXXX</a:t>
            </a:r>
          </a:p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</a:t>
            </a:r>
          </a:p>
        </p:txBody>
      </p:sp>
      <p:sp>
        <p:nvSpPr>
          <p:cNvPr id="17" name="矩形 16"/>
          <p:cNvSpPr/>
          <p:nvPr/>
        </p:nvSpPr>
        <p:spPr>
          <a:xfrm>
            <a:off x="4902200" y="3892659"/>
            <a:ext cx="7035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2003年</a:t>
            </a:r>
          </a:p>
        </p:txBody>
      </p:sp>
      <p:sp>
        <p:nvSpPr>
          <p:cNvPr id="18" name="矩形 17"/>
          <p:cNvSpPr/>
          <p:nvPr/>
        </p:nvSpPr>
        <p:spPr>
          <a:xfrm>
            <a:off x="6794681" y="3892659"/>
            <a:ext cx="173863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</a:t>
            </a:r>
          </a:p>
        </p:txBody>
      </p:sp>
      <p:sp>
        <p:nvSpPr>
          <p:cNvPr id="19" name="矩形 18"/>
          <p:cNvSpPr/>
          <p:nvPr/>
        </p:nvSpPr>
        <p:spPr>
          <a:xfrm>
            <a:off x="4902200" y="3237061"/>
            <a:ext cx="141795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2004.7 - 2010.9 </a:t>
            </a:r>
          </a:p>
        </p:txBody>
      </p:sp>
      <p:sp>
        <p:nvSpPr>
          <p:cNvPr id="20" name="矩形 19"/>
          <p:cNvSpPr/>
          <p:nvPr/>
        </p:nvSpPr>
        <p:spPr>
          <a:xfrm>
            <a:off x="6794681" y="3237062"/>
            <a:ext cx="45337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</a:t>
            </a:r>
          </a:p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xxxxxxxxxxxxxxxxXXXXXXXXXXXXXXX</a:t>
            </a:r>
          </a:p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</a:t>
            </a:r>
          </a:p>
        </p:txBody>
      </p:sp>
      <p:sp>
        <p:nvSpPr>
          <p:cNvPr id="22" name="矩形 21"/>
          <p:cNvSpPr/>
          <p:nvPr/>
        </p:nvSpPr>
        <p:spPr>
          <a:xfrm>
            <a:off x="4902200" y="2555257"/>
            <a:ext cx="162560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2011年</a:t>
            </a:r>
          </a:p>
        </p:txBody>
      </p:sp>
      <p:sp>
        <p:nvSpPr>
          <p:cNvPr id="23" name="矩形 22"/>
          <p:cNvSpPr/>
          <p:nvPr/>
        </p:nvSpPr>
        <p:spPr>
          <a:xfrm>
            <a:off x="6794681" y="2555257"/>
            <a:ext cx="453372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</a:t>
            </a:r>
          </a:p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xxxxxxxxxxxxxxxxXXXXXXXXXXXXXXX</a:t>
            </a:r>
          </a:p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</a:t>
            </a:r>
          </a:p>
        </p:txBody>
      </p:sp>
      <p:sp>
        <p:nvSpPr>
          <p:cNvPr id="24" name="矩形 23"/>
          <p:cNvSpPr/>
          <p:nvPr/>
        </p:nvSpPr>
        <p:spPr>
          <a:xfrm>
            <a:off x="4902200" y="2038158"/>
            <a:ext cx="162560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2013年</a:t>
            </a:r>
          </a:p>
        </p:txBody>
      </p:sp>
      <p:sp>
        <p:nvSpPr>
          <p:cNvPr id="25" name="矩形 24"/>
          <p:cNvSpPr/>
          <p:nvPr/>
        </p:nvSpPr>
        <p:spPr>
          <a:xfrm>
            <a:off x="6794681" y="2038158"/>
            <a:ext cx="453372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</a:t>
            </a:r>
          </a:p>
        </p:txBody>
      </p:sp>
      <p:sp>
        <p:nvSpPr>
          <p:cNvPr id="26" name="矩形 25"/>
          <p:cNvSpPr/>
          <p:nvPr/>
        </p:nvSpPr>
        <p:spPr>
          <a:xfrm>
            <a:off x="4902200" y="1697256"/>
            <a:ext cx="162560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2015年</a:t>
            </a:r>
          </a:p>
        </p:txBody>
      </p:sp>
      <p:sp>
        <p:nvSpPr>
          <p:cNvPr id="27" name="矩形 26"/>
          <p:cNvSpPr/>
          <p:nvPr/>
        </p:nvSpPr>
        <p:spPr>
          <a:xfrm>
            <a:off x="6794681" y="1697256"/>
            <a:ext cx="453372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XXXXXXXXXXXXXXXXXXX</a:t>
            </a:r>
          </a:p>
        </p:txBody>
      </p:sp>
      <p:sp>
        <p:nvSpPr>
          <p:cNvPr id="28" name="矩形 27"/>
          <p:cNvSpPr/>
          <p:nvPr/>
        </p:nvSpPr>
        <p:spPr>
          <a:xfrm>
            <a:off x="6132640" y="1076030"/>
            <a:ext cx="787718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Leader</a:t>
            </a:r>
          </a:p>
        </p:txBody>
      </p:sp>
    </p:spTree>
    <p:extLst>
      <p:ext uri="{BB962C8B-B14F-4D97-AF65-F5344CB8AC3E}">
        <p14:creationId val="35697325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152900" y="1076389"/>
            <a:ext cx="6096000" cy="56388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 产品经理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核心竞争力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</a:t>
            </a:r>
          </a:p>
          <a:p>
            <a:endParaRPr altLang="zh-CN" lang="en-US" sz="2800">
              <a:solidFill>
                <a:schemeClr val="bg1"/>
              </a:solidFill>
              <a:latin charset="-122" panose="02000000000000000000" pitchFamily="2" typeface="方正兰亭特黑_GBK"/>
              <a:ea charset="-122" panose="02000000000000000000" pitchFamily="2" typeface="方正兰亭特黑_GBK"/>
            </a:endParaRP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Xxxxxxxxxxxxxxxxxxxxxxxxxxxxxxxxxxxxxxxxxxxxxxx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从业经历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XXXXXXXXXXXXXXXXXXXXXXXXXXXXX</a:t>
            </a:r>
          </a:p>
        </p:txBody>
      </p:sp>
      <p:sp>
        <p:nvSpPr>
          <p:cNvPr id="9" name="矩形 8"/>
          <p:cNvSpPr/>
          <p:nvPr/>
        </p:nvSpPr>
        <p:spPr>
          <a:xfrm>
            <a:off x="4152900" y="3613215"/>
            <a:ext cx="6096000" cy="56388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 产品经理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核心竞争力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</a:t>
            </a:r>
          </a:p>
          <a:p>
            <a:endParaRPr altLang="zh-CN" lang="en-US" sz="2800">
              <a:solidFill>
                <a:schemeClr val="bg1"/>
              </a:solidFill>
              <a:latin charset="-122" panose="02000000000000000000" pitchFamily="2" typeface="方正兰亭特黑_GBK"/>
              <a:ea charset="-122" panose="02000000000000000000" pitchFamily="2" typeface="方正兰亭特黑_GBK"/>
            </a:endParaRP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Xxxxxxxxxxxxxxxxxxxxxxxxxxxxxxxxxxxxxxxxxxxxxxx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从业经历</a:t>
            </a:r>
          </a:p>
          <a:p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XXXXXXXXXXXXXXXXXXXXXXXXXXXXX</a:t>
            </a:r>
          </a:p>
        </p:txBody>
      </p:sp>
      <p:sp>
        <p:nvSpPr>
          <p:cNvPr id="10" name="矩形 9"/>
          <p:cNvSpPr/>
          <p:nvPr/>
        </p:nvSpPr>
        <p:spPr>
          <a:xfrm>
            <a:off x="1905000" y="1076389"/>
            <a:ext cx="2013857" cy="1695840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905000" y="3673237"/>
            <a:ext cx="2013857" cy="1695840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2605093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1171" y="2230453"/>
            <a:ext cx="827527" cy="8275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1983" y="1116431"/>
            <a:ext cx="33832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移动产品</a:t>
            </a:r>
          </a:p>
          <a:p>
            <a:pPr algn="ctr"/>
            <a:r>
              <a:rPr altLang="en-US" lang="zh-CN" sz="3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（与资讯互通）</a:t>
            </a:r>
          </a:p>
        </p:txBody>
      </p:sp>
      <p:sp>
        <p:nvSpPr>
          <p:cNvPr id="7" name="矩形 6"/>
          <p:cNvSpPr/>
          <p:nvPr/>
        </p:nvSpPr>
        <p:spPr>
          <a:xfrm>
            <a:off x="2204874" y="2350094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产品经理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1171" y="3057980"/>
            <a:ext cx="827527" cy="82752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04874" y="3177621"/>
            <a:ext cx="7035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iOS</a:t>
            </a:r>
          </a:p>
          <a:p>
            <a:r>
              <a:rPr altLang="zh-CN" lang="en-US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1171" y="3885507"/>
            <a:ext cx="827527" cy="8275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04874" y="4005149"/>
            <a:ext cx="136874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Andriod</a:t>
            </a:r>
          </a:p>
          <a:p>
            <a:r>
              <a:rPr altLang="zh-CN" lang="en-US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sp>
        <p:nvSpPr>
          <p:cNvPr id="13" name="矩形 12"/>
          <p:cNvSpPr/>
          <p:nvPr/>
        </p:nvSpPr>
        <p:spPr>
          <a:xfrm>
            <a:off x="3949150" y="1116431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资讯门户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89165" y="2230453"/>
            <a:ext cx="827527" cy="82752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62868" y="2350094"/>
            <a:ext cx="69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编辑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89165" y="3057980"/>
            <a:ext cx="827527" cy="82752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62867" y="3177621"/>
            <a:ext cx="88455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PHP</a:t>
            </a:r>
          </a:p>
          <a:p>
            <a:r>
              <a:rPr altLang="zh-CN" lang="en-US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XX人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89165" y="3885507"/>
            <a:ext cx="827527" cy="82752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762868" y="4005149"/>
            <a:ext cx="69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媒介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89165" y="4713034"/>
            <a:ext cx="827527" cy="82752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762868" y="4832676"/>
            <a:ext cx="69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设计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sp>
        <p:nvSpPr>
          <p:cNvPr id="22" name="矩形 21"/>
          <p:cNvSpPr/>
          <p:nvPr/>
        </p:nvSpPr>
        <p:spPr>
          <a:xfrm>
            <a:off x="6348013" y="1116431"/>
            <a:ext cx="2011680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游戏运营</a:t>
            </a:r>
          </a:p>
          <a:p>
            <a:pPr algn="ctr"/>
            <a:r>
              <a:rPr altLang="en-US" lang="zh-CN" sz="3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市场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47159" y="2230453"/>
            <a:ext cx="827527" cy="82752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320861" y="2350094"/>
            <a:ext cx="69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运营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47159" y="3057980"/>
            <a:ext cx="827527" cy="82752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320861" y="3177621"/>
            <a:ext cx="69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商务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47159" y="3885507"/>
            <a:ext cx="827527" cy="827527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320861" y="4005149"/>
            <a:ext cx="88455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客服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XX人</a:t>
            </a:r>
          </a:p>
        </p:txBody>
      </p:sp>
      <p:sp>
        <p:nvSpPr>
          <p:cNvPr id="29" name="矩形 28"/>
          <p:cNvSpPr/>
          <p:nvPr/>
        </p:nvSpPr>
        <p:spPr>
          <a:xfrm>
            <a:off x="8746874" y="1116431"/>
            <a:ext cx="2011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财务行政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96184" y="2230453"/>
            <a:ext cx="827527" cy="827527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569886" y="2350094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财务行政</a:t>
            </a:r>
          </a:p>
          <a:p>
            <a:r>
              <a:rPr altLang="en-US" lang="zh-CN" sz="2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X人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3785787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180195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555750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39275847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588419" y="959265"/>
            <a:ext cx="1911509" cy="2595940"/>
            <a:chOff x="2588419" y="959265"/>
            <a:chExt cx="1911509" cy="25959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88419" y="959265"/>
              <a:ext cx="1911509" cy="191150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634141" y="2908874"/>
              <a:ext cx="1822767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GAME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08899" y="959265"/>
            <a:ext cx="2294218" cy="2595940"/>
            <a:chOff x="4908899" y="959265"/>
            <a:chExt cx="2294218" cy="259594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93891" y="959265"/>
              <a:ext cx="1911509" cy="191150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08899" y="2908874"/>
              <a:ext cx="227203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ANASIS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99363" y="959265"/>
            <a:ext cx="1904042" cy="2595940"/>
            <a:chOff x="7599363" y="959265"/>
            <a:chExt cx="1904042" cy="259594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599363" y="959265"/>
              <a:ext cx="1904042" cy="191150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861991" y="2908874"/>
              <a:ext cx="1492567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INFO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742882" y="3536342"/>
            <a:ext cx="160258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游戏运营</a:t>
            </a:r>
          </a:p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主要收入</a:t>
            </a:r>
          </a:p>
        </p:txBody>
      </p:sp>
      <p:grpSp>
        <p:nvGrpSpPr>
          <p:cNvPr id="26" name="组合 25"/>
          <p:cNvGrpSpPr/>
          <p:nvPr/>
        </p:nvGrpSpPr>
        <p:grpSpPr>
          <a:xfrm rot="5400000">
            <a:off x="3217663" y="3568066"/>
            <a:ext cx="471082" cy="1408236"/>
            <a:chOff x="514033" y="1438486"/>
            <a:chExt cx="676911" cy="2023535"/>
          </a:xfrm>
        </p:grpSpPr>
        <p:sp>
          <p:nvSpPr>
            <p:cNvPr id="16" name="圆角矩形 15"/>
            <p:cNvSpPr/>
            <p:nvPr/>
          </p:nvSpPr>
          <p:spPr>
            <a:xfrm>
              <a:off x="514033" y="212090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14033" y="2462107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14033" y="2803314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514033" y="314452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73443" y="2120900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873443" y="2462107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873443" y="2803314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873442" y="3144521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73444" y="1438486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73444" y="1779693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 rot="5400000">
            <a:off x="3098937" y="4269254"/>
            <a:ext cx="471081" cy="1170780"/>
            <a:chOff x="514033" y="1779693"/>
            <a:chExt cx="676910" cy="1682328"/>
          </a:xfrm>
        </p:grpSpPr>
        <p:sp>
          <p:nvSpPr>
            <p:cNvPr id="28" name="圆角矩形 27"/>
            <p:cNvSpPr/>
            <p:nvPr/>
          </p:nvSpPr>
          <p:spPr>
            <a:xfrm>
              <a:off x="514033" y="212090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514033" y="2462107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14033" y="2803314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514033" y="314452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873443" y="2803314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873442" y="3144521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516604" y="1779693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8" name="矩形 37"/>
          <p:cNvSpPr/>
          <p:nvPr/>
        </p:nvSpPr>
        <p:spPr>
          <a:xfrm>
            <a:off x="2666682" y="5132632"/>
            <a:ext cx="1602581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收入分成比例</a:t>
            </a:r>
          </a:p>
        </p:txBody>
      </p:sp>
      <p:sp>
        <p:nvSpPr>
          <p:cNvPr id="39" name="矩形 38"/>
          <p:cNvSpPr/>
          <p:nvPr/>
        </p:nvSpPr>
        <p:spPr>
          <a:xfrm>
            <a:off x="5248355" y="3853326"/>
            <a:ext cx="1602581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品牌广告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百度广告联盟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移动广告联盟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积分墙等</a:t>
            </a:r>
          </a:p>
        </p:txBody>
      </p:sp>
      <p:sp>
        <p:nvSpPr>
          <p:cNvPr id="40" name="矩形 39"/>
          <p:cNvSpPr/>
          <p:nvPr/>
        </p:nvSpPr>
        <p:spPr>
          <a:xfrm>
            <a:off x="7766553" y="4001444"/>
            <a:ext cx="1602581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网页游戏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手机游戏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Severs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588419" y="3491705"/>
            <a:ext cx="69149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88419" y="5533900"/>
            <a:ext cx="69149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809387" y="5132632"/>
            <a:ext cx="1602581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收入分成比例</a:t>
            </a:r>
          </a:p>
        </p:txBody>
      </p:sp>
    </p:spTree>
    <p:extLst>
      <p:ext uri="{BB962C8B-B14F-4D97-AF65-F5344CB8AC3E}">
        <p14:creationId val="2661337185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38"/>
      <p:bldP grpId="0" spid="39"/>
      <p:bldP grpId="0" spid="4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36223" y="3323699"/>
            <a:ext cx="236920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17年经验</a:t>
            </a:r>
          </a:p>
          <a:p>
            <a:pPr algn="ctr"/>
            <a:r>
              <a:rPr altLang="zh-CN" lang="en-US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专业团队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650813" y="1685329"/>
            <a:ext cx="1995819" cy="1638370"/>
            <a:chOff x="1531171" y="1419610"/>
            <a:chExt cx="1995819" cy="16383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31171" y="2230453"/>
              <a:ext cx="827527" cy="82752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115317" y="2230453"/>
              <a:ext cx="827527" cy="8275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99463" y="2230453"/>
              <a:ext cx="827527" cy="827527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2018347" y="1746717"/>
              <a:ext cx="979777" cy="559233"/>
              <a:chOff x="1823244" y="1478423"/>
              <a:chExt cx="1449828" cy="827527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823244" y="1478423"/>
                <a:ext cx="827527" cy="82752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445545" y="1478423"/>
                <a:ext cx="827527" cy="827527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30666" y="1419610"/>
              <a:ext cx="327107" cy="327107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4826353" y="3323699"/>
            <a:ext cx="236920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良好行业</a:t>
            </a:r>
          </a:p>
          <a:p>
            <a:pPr algn="ctr"/>
            <a:r>
              <a:rPr altLang="en-US" lang="zh-CN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上升趋势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83197" y="1943909"/>
            <a:ext cx="1255520" cy="125552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938470" y="2333490"/>
            <a:ext cx="1152889" cy="1152889"/>
            <a:chOff x="3820763" y="466142"/>
            <a:chExt cx="1152889" cy="1152889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</p:grpSpPr>
        <p:sp>
          <p:nvSpPr>
            <p:cNvPr id="15" name="矩形 14"/>
            <p:cNvSpPr/>
            <p:nvPr/>
          </p:nvSpPr>
          <p:spPr>
            <a:xfrm>
              <a:off x="3820763" y="854579"/>
              <a:ext cx="1152889" cy="376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3820762" y="854579"/>
              <a:ext cx="1152889" cy="376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18" name="直接连接符 17"/>
          <p:cNvCxnSpPr/>
          <p:nvPr/>
        </p:nvCxnSpPr>
        <p:spPr>
          <a:xfrm flipH="1">
            <a:off x="7067372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624216" y="2127903"/>
            <a:ext cx="2733288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具有爆发潜力的</a:t>
            </a:r>
          </a:p>
          <a:p>
            <a:pPr algn="ctr"/>
            <a:r>
              <a:rPr altLang="en-US" lang="zh-CN" sz="4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收入增长</a:t>
            </a:r>
          </a:p>
        </p:txBody>
      </p:sp>
    </p:spTree>
    <p:extLst>
      <p:ext uri="{BB962C8B-B14F-4D97-AF65-F5344CB8AC3E}">
        <p14:creationId val="591731638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5772835" y="344299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计划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843338" y="2300288"/>
            <a:ext cx="4443412" cy="1028406"/>
          </a:xfrm>
          <a:prstGeom prst="round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PUT YOUR LOGO HERE</a:t>
            </a:r>
          </a:p>
        </p:txBody>
      </p:sp>
    </p:spTree>
    <p:extLst>
      <p:ext uri="{BB962C8B-B14F-4D97-AF65-F5344CB8AC3E}">
        <p14:creationId val="245466393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76424" y="1857374"/>
            <a:ext cx="2409825" cy="2409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81006" y="1857375"/>
            <a:ext cx="36436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预计投入XXXX万</a:t>
            </a:r>
          </a:p>
        </p:txBody>
      </p:sp>
      <p:sp>
        <p:nvSpPr>
          <p:cNvPr id="6" name="矩形 5"/>
          <p:cNvSpPr/>
          <p:nvPr/>
        </p:nvSpPr>
        <p:spPr>
          <a:xfrm>
            <a:off x="4481006" y="2299275"/>
            <a:ext cx="5212080" cy="2103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6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1年~2年内</a:t>
            </a:r>
          </a:p>
          <a:p>
            <a:r>
              <a:rPr altLang="zh-CN" lang="en-US" sz="6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可以完全收回</a:t>
            </a:r>
          </a:p>
        </p:txBody>
      </p:sp>
    </p:spTree>
    <p:extLst>
      <p:ext uri="{BB962C8B-B14F-4D97-AF65-F5344CB8AC3E}">
        <p14:creationId val="316031119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2973883"/>
            <a:ext cx="10515600" cy="788988"/>
          </a:xfrm>
        </p:spPr>
        <p:txBody>
          <a:bodyPr>
            <a:noAutofit/>
          </a:bodyPr>
          <a:lstStyle/>
          <a:p>
            <a:r>
              <a:rPr altLang="zh-CN" lang="en-US" sz="72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  <a:cs typeface="+mn-cs"/>
              </a:rPr>
              <a:t>THANKS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3986213"/>
            <a:ext cx="10515600" cy="1129746"/>
          </a:xfrm>
        </p:spPr>
        <p:txBody>
          <a:bodyPr>
            <a:normAutofit/>
          </a:bodyPr>
          <a:lstStyle/>
          <a:p>
            <a:pPr indent="0" marL="0">
              <a:spcBef>
                <a:spcPct val="0"/>
              </a:spcBef>
              <a:buNone/>
            </a:pPr>
            <a:r>
              <a:rPr altLang="en-US" lang="zh-CN" sz="3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互联网端游创业计划</a:t>
            </a:r>
          </a:p>
        </p:txBody>
      </p:sp>
    </p:spTree>
    <p:extLst>
      <p:ext uri="{BB962C8B-B14F-4D97-AF65-F5344CB8AC3E}">
        <p14:creationId val="2409568493"/>
      </p:ext>
    </p:extLst>
  </p:cSld>
  <p:clrMapOvr>
    <a:masterClrMapping/>
  </p:clrMapOvr>
  <mc:AlternateContent>
    <mc:Choice Requires="p159">
      <p:transition p14:dur="2000" spd="slow">
        <p159:morph option="byObjec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内容占位符 3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78101" y="1456947"/>
            <a:ext cx="1598308" cy="1598308"/>
          </a:xfrm>
        </p:spPr>
      </p:pic>
      <p:sp>
        <p:nvSpPr>
          <p:cNvPr id="9" name="文本框 8"/>
          <p:cNvSpPr txBox="1"/>
          <p:nvPr/>
        </p:nvSpPr>
        <p:spPr>
          <a:xfrm>
            <a:off x="4176407" y="1740625"/>
            <a:ext cx="6527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</a:t>
            </a:r>
          </a:p>
        </p:txBody>
      </p:sp>
      <p:sp>
        <p:nvSpPr>
          <p:cNvPr id="10" name="矩形 9"/>
          <p:cNvSpPr/>
          <p:nvPr/>
        </p:nvSpPr>
        <p:spPr>
          <a:xfrm>
            <a:off x="4830752" y="1978036"/>
            <a:ext cx="5877413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向游戏厂商收取分发收入</a:t>
            </a:r>
          </a:p>
          <a:p>
            <a:r>
              <a:rPr altLang="en-US" lang="zh-CN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或者一年3000-1万的基本维护费。类似于淘宝/天猫开店模式</a:t>
            </a:r>
          </a:p>
        </p:txBody>
      </p:sp>
      <p:pic>
        <p:nvPicPr>
          <p:cNvPr id="11" name="内容占位符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78101" y="3292665"/>
            <a:ext cx="1598308" cy="15983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76407" y="3576343"/>
            <a:ext cx="860743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96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</a:t>
            </a:r>
          </a:p>
        </p:txBody>
      </p:sp>
      <p:sp>
        <p:nvSpPr>
          <p:cNvPr id="13" name="矩形 12"/>
          <p:cNvSpPr/>
          <p:nvPr/>
        </p:nvSpPr>
        <p:spPr>
          <a:xfrm>
            <a:off x="4830752" y="3813754"/>
            <a:ext cx="5877413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独家代理模式</a:t>
            </a:r>
          </a:p>
          <a:p>
            <a:r>
              <a:rPr altLang="en-US" lang="zh-CN" sz="2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合作伙伴独家资源，独家代理模式，以此来吸引更多的合作伙伴和相对其他平台更好的合作条件。</a:t>
            </a:r>
          </a:p>
        </p:txBody>
      </p:sp>
    </p:spTree>
    <p:extLst>
      <p:ext uri="{BB962C8B-B14F-4D97-AF65-F5344CB8AC3E}">
        <p14:creationId val="1298091568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1"/>
          <p:cNvSpPr txBox="1"/>
          <p:nvPr/>
        </p:nvSpPr>
        <p:spPr>
          <a:xfrm>
            <a:off x="2578101" y="569913"/>
            <a:ext cx="6389455" cy="915988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移动互联网成为第一来源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41601" y="4584700"/>
            <a:ext cx="813043" cy="1281622"/>
            <a:chOff x="2641601" y="4051300"/>
            <a:chExt cx="813043" cy="1281622"/>
          </a:xfrm>
        </p:grpSpPr>
        <p:sp>
          <p:nvSpPr>
            <p:cNvPr id="5" name="文本框 4"/>
            <p:cNvSpPr txBox="1"/>
            <p:nvPr/>
          </p:nvSpPr>
          <p:spPr>
            <a:xfrm>
              <a:off x="2641601" y="5071312"/>
              <a:ext cx="776605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2009.12</a:t>
              </a:r>
            </a:p>
          </p:txBody>
        </p:sp>
        <p:sp>
          <p:nvSpPr>
            <p:cNvPr id="8" name="同侧圆角矩形 7"/>
            <p:cNvSpPr/>
            <p:nvPr/>
          </p:nvSpPr>
          <p:spPr>
            <a:xfrm>
              <a:off x="2755900" y="4051300"/>
              <a:ext cx="584200" cy="9271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51026" y="4406900"/>
            <a:ext cx="691215" cy="1451728"/>
            <a:chOff x="2678106" y="3873500"/>
            <a:chExt cx="691215" cy="1451728"/>
          </a:xfrm>
        </p:grpSpPr>
        <p:sp>
          <p:nvSpPr>
            <p:cNvPr id="11" name="文本框 10"/>
            <p:cNvSpPr txBox="1"/>
            <p:nvPr/>
          </p:nvSpPr>
          <p:spPr>
            <a:xfrm>
              <a:off x="2678106" y="5071312"/>
              <a:ext cx="68453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2010.6</a:t>
              </a:r>
            </a:p>
          </p:txBody>
        </p:sp>
        <p:sp>
          <p:nvSpPr>
            <p:cNvPr id="12" name="同侧圆角矩形 11"/>
            <p:cNvSpPr/>
            <p:nvPr/>
          </p:nvSpPr>
          <p:spPr>
            <a:xfrm>
              <a:off x="2755900" y="3873500"/>
              <a:ext cx="584200" cy="11049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87441" y="4318000"/>
            <a:ext cx="766557" cy="1540628"/>
            <a:chOff x="2641601" y="3784600"/>
            <a:chExt cx="766557" cy="1540628"/>
          </a:xfrm>
        </p:grpSpPr>
        <p:sp>
          <p:nvSpPr>
            <p:cNvPr id="14" name="文本框 13"/>
            <p:cNvSpPr txBox="1"/>
            <p:nvPr/>
          </p:nvSpPr>
          <p:spPr>
            <a:xfrm>
              <a:off x="2641601" y="5071312"/>
              <a:ext cx="759143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2010.12</a:t>
              </a:r>
            </a:p>
          </p:txBody>
        </p:sp>
        <p:sp>
          <p:nvSpPr>
            <p:cNvPr id="15" name="同侧圆角矩形 14"/>
            <p:cNvSpPr/>
            <p:nvPr/>
          </p:nvSpPr>
          <p:spPr>
            <a:xfrm>
              <a:off x="2755900" y="3784600"/>
              <a:ext cx="584200" cy="11938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08451" y="4216400"/>
            <a:ext cx="670376" cy="1642228"/>
            <a:chOff x="2689691" y="3683000"/>
            <a:chExt cx="670376" cy="1642228"/>
          </a:xfrm>
        </p:grpSpPr>
        <p:sp>
          <p:nvSpPr>
            <p:cNvPr id="17" name="文本框 16"/>
            <p:cNvSpPr txBox="1"/>
            <p:nvPr/>
          </p:nvSpPr>
          <p:spPr>
            <a:xfrm>
              <a:off x="2689691" y="5071312"/>
              <a:ext cx="663893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2011.6</a:t>
              </a:r>
            </a:p>
          </p:txBody>
        </p:sp>
        <p:sp>
          <p:nvSpPr>
            <p:cNvPr id="18" name="同侧圆角矩形 17"/>
            <p:cNvSpPr/>
            <p:nvPr/>
          </p:nvSpPr>
          <p:spPr>
            <a:xfrm>
              <a:off x="2755900" y="3683000"/>
              <a:ext cx="584200" cy="12954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733281" y="4076700"/>
            <a:ext cx="745717" cy="1781928"/>
            <a:chOff x="2641601" y="3543300"/>
            <a:chExt cx="745717" cy="1781928"/>
          </a:xfrm>
        </p:grpSpPr>
        <p:sp>
          <p:nvSpPr>
            <p:cNvPr id="20" name="文本框 19"/>
            <p:cNvSpPr txBox="1"/>
            <p:nvPr/>
          </p:nvSpPr>
          <p:spPr>
            <a:xfrm>
              <a:off x="2641601" y="5071312"/>
              <a:ext cx="738505" cy="25146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2011.12</a:t>
              </a:r>
            </a:p>
          </p:txBody>
        </p:sp>
        <p:sp>
          <p:nvSpPr>
            <p:cNvPr id="21" name="同侧圆角矩形 20"/>
            <p:cNvSpPr/>
            <p:nvPr/>
          </p:nvSpPr>
          <p:spPr>
            <a:xfrm>
              <a:off x="2755900" y="3543300"/>
              <a:ext cx="584200" cy="14351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69397" y="3746500"/>
            <a:ext cx="686406" cy="2112128"/>
            <a:chOff x="2704797" y="3213100"/>
            <a:chExt cx="686406" cy="2112128"/>
          </a:xfrm>
        </p:grpSpPr>
        <p:sp>
          <p:nvSpPr>
            <p:cNvPr id="23" name="文本框 22"/>
            <p:cNvSpPr txBox="1"/>
            <p:nvPr/>
          </p:nvSpPr>
          <p:spPr>
            <a:xfrm>
              <a:off x="2704797" y="5071312"/>
              <a:ext cx="679768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2012.6</a:t>
              </a: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2755900" y="3213100"/>
              <a:ext cx="584200" cy="17653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79121" y="3454400"/>
            <a:ext cx="761747" cy="2404228"/>
            <a:chOff x="2641601" y="2921000"/>
            <a:chExt cx="761747" cy="2404228"/>
          </a:xfrm>
        </p:grpSpPr>
        <p:sp>
          <p:nvSpPr>
            <p:cNvPr id="26" name="文本框 25"/>
            <p:cNvSpPr txBox="1"/>
            <p:nvPr/>
          </p:nvSpPr>
          <p:spPr>
            <a:xfrm>
              <a:off x="2641602" y="5071312"/>
              <a:ext cx="7543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2012.12</a:t>
              </a:r>
            </a:p>
          </p:txBody>
        </p:sp>
        <p:sp>
          <p:nvSpPr>
            <p:cNvPr id="27" name="同侧圆角矩形 26"/>
            <p:cNvSpPr/>
            <p:nvPr/>
          </p:nvSpPr>
          <p:spPr>
            <a:xfrm>
              <a:off x="2755900" y="2921000"/>
              <a:ext cx="584200" cy="20574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13637" y="3098800"/>
            <a:ext cx="689612" cy="2759828"/>
            <a:chOff x="2703194" y="2565400"/>
            <a:chExt cx="689612" cy="2759828"/>
          </a:xfrm>
        </p:grpSpPr>
        <p:sp>
          <p:nvSpPr>
            <p:cNvPr id="29" name="文本框 28"/>
            <p:cNvSpPr txBox="1"/>
            <p:nvPr/>
          </p:nvSpPr>
          <p:spPr>
            <a:xfrm>
              <a:off x="2703195" y="5071312"/>
              <a:ext cx="682943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2013.6</a:t>
              </a:r>
            </a:p>
          </p:txBody>
        </p:sp>
        <p:sp>
          <p:nvSpPr>
            <p:cNvPr id="30" name="同侧圆角矩形 29"/>
            <p:cNvSpPr/>
            <p:nvPr/>
          </p:nvSpPr>
          <p:spPr>
            <a:xfrm>
              <a:off x="2755900" y="2565400"/>
              <a:ext cx="584200" cy="2413000"/>
            </a:xfrm>
            <a:prstGeom prst="round2SameRect">
              <a:avLst/>
            </a:prstGeom>
            <a:gradFill flip="none" rotWithShape="1">
              <a:gsLst>
                <a:gs pos="0">
                  <a:srgbClr val="3FA8EA">
                    <a:shade val="30000"/>
                    <a:satMod val="115000"/>
                  </a:srgbClr>
                </a:gs>
                <a:gs pos="50000">
                  <a:srgbClr val="3FA8EA">
                    <a:shade val="67500"/>
                    <a:satMod val="115000"/>
                  </a:srgbClr>
                </a:gs>
                <a:gs pos="100000">
                  <a:srgbClr val="3FA8EA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660009" y="4276096"/>
            <a:ext cx="667068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23344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459842" y="4128578"/>
            <a:ext cx="654368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27678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63461" y="4065162"/>
            <a:ext cx="662305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30274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10054" y="3916028"/>
            <a:ext cx="643255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31768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769348" y="3776328"/>
            <a:ext cx="667068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35558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561449" y="3380526"/>
            <a:ext cx="663893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38825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24805" y="3154028"/>
            <a:ext cx="641668" cy="2514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05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41997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954252" y="2532266"/>
            <a:ext cx="10083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46376</a:t>
            </a:r>
          </a:p>
          <a:p>
            <a:pPr algn="ctr"/>
            <a:r>
              <a:rPr altLang="zh-CN" lang="en-US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万人</a:t>
            </a:r>
          </a:p>
        </p:txBody>
      </p:sp>
      <p:sp>
        <p:nvSpPr>
          <p:cNvPr id="39" name="任意多边形 38"/>
          <p:cNvSpPr/>
          <p:nvPr/>
        </p:nvSpPr>
        <p:spPr>
          <a:xfrm>
            <a:off x="3048000" y="2425700"/>
            <a:ext cx="5435600" cy="723900"/>
          </a:xfrm>
          <a:custGeom>
            <a:gdLst>
              <a:gd fmla="*/ 0 w 5435600" name="connsiteX0"/>
              <a:gd fmla="*/ 723900 h 723900" name="connsiteY0"/>
              <a:gd fmla="*/ 711200 w 5435600" name="connsiteX1"/>
              <a:gd fmla="*/ 596900 h 723900" name="connsiteY1"/>
              <a:gd fmla="*/ 1435100 w 5435600" name="connsiteX2"/>
              <a:gd fmla="*/ 596900 h 723900" name="connsiteY2"/>
              <a:gd fmla="*/ 2133600 w 5435600" name="connsiteX3"/>
              <a:gd fmla="*/ 596900 h 723900" name="connsiteY3"/>
              <a:gd fmla="*/ 3060700 w 5435600" name="connsiteX4"/>
              <a:gd fmla="*/ 520700 h 723900" name="connsiteY4"/>
              <a:gd fmla="*/ 3848100 w 5435600" name="connsiteX5"/>
              <a:gd fmla="*/ 406400 h 723900" name="connsiteY5"/>
              <a:gd fmla="*/ 4622800 w 5435600" name="connsiteX6"/>
              <a:gd fmla="*/ 292100 h 723900" name="connsiteY6"/>
              <a:gd fmla="*/ 5435600 w 5435600" name="connsiteX7"/>
              <a:gd fmla="*/ 0 h 7239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23900" w="5435600">
                <a:moveTo>
                  <a:pt x="0" y="723900"/>
                </a:moveTo>
                <a:lnTo>
                  <a:pt x="711200" y="596900"/>
                </a:lnTo>
                <a:lnTo>
                  <a:pt x="1435100" y="596900"/>
                </a:lnTo>
                <a:lnTo>
                  <a:pt x="2133600" y="596900"/>
                </a:lnTo>
                <a:lnTo>
                  <a:pt x="3060700" y="520700"/>
                </a:lnTo>
                <a:lnTo>
                  <a:pt x="3848100" y="406400"/>
                </a:lnTo>
                <a:lnTo>
                  <a:pt x="4622800" y="292100"/>
                </a:lnTo>
                <a:lnTo>
                  <a:pt x="5435600" y="0"/>
                </a:lnTo>
              </a:path>
            </a:pathLst>
          </a:custGeom>
          <a:noFill/>
          <a:ln w="28575">
            <a:solidFill>
              <a:srgbClr val="7DC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716362" y="2665037"/>
            <a:ext cx="662361" cy="586475"/>
            <a:chOff x="2716362" y="2665037"/>
            <a:chExt cx="662361" cy="586475"/>
          </a:xfrm>
        </p:grpSpPr>
        <p:sp>
          <p:nvSpPr>
            <p:cNvPr id="47" name="椭圆 46"/>
            <p:cNvSpPr/>
            <p:nvPr/>
          </p:nvSpPr>
          <p:spPr>
            <a:xfrm>
              <a:off x="2939542" y="3034596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6362" y="2665037"/>
              <a:ext cx="655955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60.8%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5537" y="2557752"/>
            <a:ext cx="659155" cy="579069"/>
            <a:chOff x="3445537" y="2557752"/>
            <a:chExt cx="659155" cy="579069"/>
          </a:xfrm>
        </p:grpSpPr>
        <p:sp>
          <p:nvSpPr>
            <p:cNvPr id="46" name="椭圆 45"/>
            <p:cNvSpPr/>
            <p:nvPr/>
          </p:nvSpPr>
          <p:spPr>
            <a:xfrm>
              <a:off x="3656887" y="2919905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45537" y="2557752"/>
              <a:ext cx="6527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65.9%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96923" y="2557752"/>
            <a:ext cx="657552" cy="580647"/>
            <a:chOff x="4196923" y="2557752"/>
            <a:chExt cx="657552" cy="580647"/>
          </a:xfrm>
        </p:grpSpPr>
        <p:sp>
          <p:nvSpPr>
            <p:cNvPr id="45" name="椭圆 44"/>
            <p:cNvSpPr/>
            <p:nvPr/>
          </p:nvSpPr>
          <p:spPr>
            <a:xfrm>
              <a:off x="4418043" y="2921483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96923" y="2557752"/>
              <a:ext cx="651193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66.2%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90429" y="2557752"/>
            <a:ext cx="660758" cy="537000"/>
            <a:chOff x="4990429" y="2557752"/>
            <a:chExt cx="660758" cy="537000"/>
          </a:xfrm>
        </p:grpSpPr>
        <p:sp>
          <p:nvSpPr>
            <p:cNvPr id="44" name="椭圆 43"/>
            <p:cNvSpPr/>
            <p:nvPr/>
          </p:nvSpPr>
          <p:spPr>
            <a:xfrm>
              <a:off x="5165437" y="2877836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990429" y="2557752"/>
              <a:ext cx="654368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65.5%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45214" y="2426732"/>
            <a:ext cx="659155" cy="612508"/>
            <a:chOff x="5745214" y="2426732"/>
            <a:chExt cx="659155" cy="612508"/>
          </a:xfrm>
        </p:grpSpPr>
        <p:sp>
          <p:nvSpPr>
            <p:cNvPr id="43" name="椭圆 42"/>
            <p:cNvSpPr/>
            <p:nvPr/>
          </p:nvSpPr>
          <p:spPr>
            <a:xfrm>
              <a:off x="5980536" y="2822324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745214" y="2426732"/>
              <a:ext cx="6527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69.3%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572669" y="2318161"/>
            <a:ext cx="649537" cy="617208"/>
            <a:chOff x="6572669" y="2318161"/>
            <a:chExt cx="649537" cy="617208"/>
          </a:xfrm>
        </p:grpSpPr>
        <p:sp>
          <p:nvSpPr>
            <p:cNvPr id="42" name="椭圆 41"/>
            <p:cNvSpPr/>
            <p:nvPr/>
          </p:nvSpPr>
          <p:spPr>
            <a:xfrm>
              <a:off x="6804142" y="2718453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72670" y="2318161"/>
              <a:ext cx="643255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72.2%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335225" y="2197847"/>
            <a:ext cx="657552" cy="629064"/>
            <a:chOff x="7335225" y="2197847"/>
            <a:chExt cx="657552" cy="629064"/>
          </a:xfrm>
        </p:grpSpPr>
        <p:sp>
          <p:nvSpPr>
            <p:cNvPr id="40" name="椭圆 39"/>
            <p:cNvSpPr/>
            <p:nvPr/>
          </p:nvSpPr>
          <p:spPr>
            <a:xfrm>
              <a:off x="7551536" y="2609995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335224" y="2197847"/>
              <a:ext cx="651193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74.5%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092991" y="2001419"/>
            <a:ext cx="655949" cy="530847"/>
            <a:chOff x="8092991" y="2001419"/>
            <a:chExt cx="655949" cy="530847"/>
          </a:xfrm>
        </p:grpSpPr>
        <p:sp>
          <p:nvSpPr>
            <p:cNvPr id="41" name="椭圆 40"/>
            <p:cNvSpPr/>
            <p:nvPr/>
          </p:nvSpPr>
          <p:spPr>
            <a:xfrm>
              <a:off x="8349984" y="2315350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092992" y="2001419"/>
              <a:ext cx="649605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78.5%</a:t>
              </a: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659804" y="1326108"/>
            <a:ext cx="2086292" cy="411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5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中国互联网络发展状况统计调查 </a:t>
            </a:r>
          </a:p>
          <a:p>
            <a:r>
              <a:rPr altLang="en-US" lang="zh-CN" sz="105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Data source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93342" y="1565066"/>
            <a:ext cx="447805" cy="10577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6782158" y="1311718"/>
            <a:ext cx="2107486" cy="471031"/>
            <a:chOff x="2743201" y="1717235"/>
            <a:chExt cx="2107486" cy="471031"/>
          </a:xfrm>
        </p:grpSpPr>
        <p:grpSp>
          <p:nvGrpSpPr>
            <p:cNvPr id="63" name="组合 62"/>
            <p:cNvGrpSpPr/>
            <p:nvPr/>
          </p:nvGrpSpPr>
          <p:grpSpPr>
            <a:xfrm>
              <a:off x="2743201" y="1776416"/>
              <a:ext cx="464928" cy="135555"/>
              <a:chOff x="2743200" y="1776416"/>
              <a:chExt cx="743981" cy="21691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2743200" y="1776416"/>
                <a:ext cx="216916" cy="216916"/>
              </a:xfrm>
              <a:prstGeom prst="ellipse">
                <a:avLst/>
              </a:prstGeom>
              <a:solidFill>
                <a:srgbClr val="7DC1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2921523" y="1882993"/>
                <a:ext cx="457200" cy="0"/>
              </a:xfrm>
              <a:prstGeom prst="line">
                <a:avLst/>
              </a:prstGeom>
              <a:ln>
                <a:solidFill>
                  <a:srgbClr val="7DC1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3270265" y="1776416"/>
                <a:ext cx="216916" cy="216916"/>
              </a:xfrm>
              <a:prstGeom prst="ellipse">
                <a:avLst/>
              </a:prstGeom>
              <a:solidFill>
                <a:srgbClr val="7DC1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3184847" y="1717235"/>
              <a:ext cx="164973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05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手机网民占整体网民比例</a:t>
              </a:r>
            </a:p>
          </p:txBody>
        </p:sp>
        <p:sp>
          <p:nvSpPr>
            <p:cNvPr id="64" name="同侧圆角矩形 63"/>
            <p:cNvSpPr/>
            <p:nvPr/>
          </p:nvSpPr>
          <p:spPr>
            <a:xfrm rot="5400000">
              <a:off x="2892813" y="1839289"/>
              <a:ext cx="161472" cy="422594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184845" y="1934350"/>
              <a:ext cx="98298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050">
                  <a:solidFill>
                    <a:schemeClr val="bg1"/>
                  </a:solidFill>
                  <a:latin charset="-122" panose="02000000000000000000" pitchFamily="2" typeface="方正兰亭纤黑_GBK"/>
                  <a:ea charset="-122" panose="02000000000000000000" pitchFamily="2" typeface="方正兰亭纤黑_GBK"/>
                </a:rPr>
                <a:t>手机网民规模</a:t>
              </a:r>
            </a:p>
          </p:txBody>
        </p:sp>
      </p:grpSp>
    </p:spTree>
    <p:extLst>
      <p:ext uri="{BB962C8B-B14F-4D97-AF65-F5344CB8AC3E}">
        <p14:creationId val="2632419443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50" id="8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0" presetSubtype="0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8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9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0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0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7584" y="4011502"/>
            <a:ext cx="4993307" cy="1930332"/>
          </a:xfrm>
        </p:spPr>
        <p:txBody>
          <a:bodyPr>
            <a:normAutofit/>
          </a:bodyPr>
          <a:lstStyle/>
          <a:p>
            <a:pPr algn="r" indent="0" marL="0">
              <a:lnSpc>
                <a:spcPct val="100000"/>
              </a:lnSpc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移动设备的迅猛发展给手机游戏创造了绝好的机遇</a:t>
            </a:r>
          </a:p>
          <a:p>
            <a:pPr algn="r" indent="0" marL="0">
              <a:lnSpc>
                <a:spcPct val="100000"/>
              </a:lnSpc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根据游戏工委发布的《2012年中国游戏产业报告》数据</a:t>
            </a:r>
          </a:p>
          <a:p>
            <a:pPr algn="r" indent="0" marL="0">
              <a:lnSpc>
                <a:spcPct val="100000"/>
              </a:lnSpc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去年中国移动游戏市场实际销售收入32.4亿元</a:t>
            </a:r>
          </a:p>
          <a:p>
            <a:pPr algn="r" indent="0" marL="0">
              <a:lnSpc>
                <a:spcPct val="100000"/>
              </a:lnSpc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比2011年增长了90.6%</a:t>
            </a:r>
          </a:p>
          <a:p>
            <a:pPr algn="r" indent="0" marL="0">
              <a:lnSpc>
                <a:spcPct val="100000"/>
              </a:lnSpc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在手机游戏发展的短短4年时间，其市场规模增长了7倍</a:t>
            </a:r>
          </a:p>
          <a:p>
            <a:pPr algn="r" indent="0" marL="0">
              <a:lnSpc>
                <a:spcPct val="100000"/>
              </a:lnSpc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更有业内专家表示：“2013年中国很多端游公司和页游公司将全面移动化”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789" r="28885"/>
          <a:stretch>
            <a:fillRect/>
          </a:stretch>
        </p:blipFill>
        <p:spPr>
          <a:xfrm>
            <a:off x="2632225" y="1485901"/>
            <a:ext cx="611981" cy="185271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3050"/>
          <a:stretch>
            <a:fillRect/>
          </a:stretch>
        </p:blipFill>
        <p:spPr>
          <a:xfrm>
            <a:off x="2647999" y="1719749"/>
            <a:ext cx="198340" cy="163927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55884" y="1932253"/>
            <a:ext cx="638275" cy="163660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55884" y="2144490"/>
            <a:ext cx="500883" cy="166241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25566" y="2359308"/>
            <a:ext cx="515438" cy="215050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7999" y="2622935"/>
            <a:ext cx="465148" cy="200859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81593" y="2872371"/>
            <a:ext cx="384279" cy="154288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6301" y="3075236"/>
            <a:ext cx="622472" cy="212354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34819" y="3336167"/>
            <a:ext cx="342057" cy="150505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58133" y="3535249"/>
            <a:ext cx="381023" cy="157942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110" y="3741768"/>
            <a:ext cx="568568" cy="220803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6110" y="4011148"/>
            <a:ext cx="523299" cy="153348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32497" y="4213073"/>
            <a:ext cx="586098" cy="171386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32225" y="4433036"/>
            <a:ext cx="536056" cy="249959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9198" y="4731572"/>
            <a:ext cx="538033" cy="203886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75462" y="4984035"/>
            <a:ext cx="250084" cy="212572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46301" y="5495151"/>
            <a:ext cx="566051" cy="212269"/>
          </a:xfrm>
          <a:prstGeom prst="rect">
            <a:avLst/>
          </a:prstGeom>
          <a:scene3d>
            <a:camera prst="orthographicFront"/>
            <a:lightRig dir="t" rig="threePt"/>
          </a:scene3d>
          <a:sp3d prstMaterial="matte"/>
        </p:spPr>
      </p:pic>
      <p:sp>
        <p:nvSpPr>
          <p:cNvPr id="61" name="文本框 60"/>
          <p:cNvSpPr txBox="1"/>
          <p:nvPr/>
        </p:nvSpPr>
        <p:spPr>
          <a:xfrm>
            <a:off x="2606676" y="5248930"/>
            <a:ext cx="436880" cy="243840"/>
          </a:xfrm>
          <a:prstGeom prst="rect">
            <a:avLst/>
          </a:prstGeom>
          <a:noFill/>
          <a:scene3d>
            <a:camera prst="orthographicFront"/>
            <a:lightRig dir="t" rig="threePt"/>
          </a:scene3d>
          <a:sp3d prstMaterial="matte"/>
        </p:spPr>
        <p:txBody>
          <a:bodyPr rtlCol="0" wrap="none">
            <a:spAutoFit/>
          </a:bodyPr>
          <a:lstStyle/>
          <a:p>
            <a:r>
              <a:rPr altLang="en-US" lang="zh-CN" sz="1000">
                <a:solidFill>
                  <a:schemeClr val="bg1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其它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94158" y="1497071"/>
            <a:ext cx="6315868" cy="249148"/>
            <a:chOff x="3294158" y="1497071"/>
            <a:chExt cx="6315868" cy="249148"/>
          </a:xfrm>
        </p:grpSpPr>
        <p:sp>
          <p:nvSpPr>
            <p:cNvPr id="29" name="矩形 28"/>
            <p:cNvSpPr/>
            <p:nvPr/>
          </p:nvSpPr>
          <p:spPr>
            <a:xfrm>
              <a:off x="3294159" y="1563313"/>
              <a:ext cx="5860313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3294158" y="1634749"/>
              <a:ext cx="594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862199" y="1497071"/>
              <a:ext cx="45116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65.9%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154451" y="1561553"/>
              <a:ext cx="45116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66.2%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94158" y="1687206"/>
            <a:ext cx="5190810" cy="264140"/>
            <a:chOff x="3294158" y="1687206"/>
            <a:chExt cx="5190810" cy="264140"/>
          </a:xfrm>
        </p:grpSpPr>
        <p:sp>
          <p:nvSpPr>
            <p:cNvPr id="31" name="矩形 30"/>
            <p:cNvSpPr/>
            <p:nvPr/>
          </p:nvSpPr>
          <p:spPr>
            <a:xfrm>
              <a:off x="3294159" y="1754138"/>
              <a:ext cx="4752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3294158" y="1825574"/>
              <a:ext cx="4824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741375" y="1687205"/>
              <a:ext cx="44164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46.1%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8030999" y="1766680"/>
              <a:ext cx="449580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46.7%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4158" y="1889835"/>
            <a:ext cx="4983061" cy="258719"/>
            <a:chOff x="3294158" y="1889835"/>
            <a:chExt cx="4983061" cy="258719"/>
          </a:xfrm>
        </p:grpSpPr>
        <p:sp>
          <p:nvSpPr>
            <p:cNvPr id="33" name="矩形 32"/>
            <p:cNvSpPr/>
            <p:nvPr/>
          </p:nvSpPr>
          <p:spPr>
            <a:xfrm>
              <a:off x="3294159" y="1957346"/>
              <a:ext cx="435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>
              <a:off x="3294158" y="2028782"/>
              <a:ext cx="4608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345991" y="1889835"/>
              <a:ext cx="45275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38.8%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820044" y="1963888"/>
              <a:ext cx="45116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44.9%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94158" y="2112868"/>
            <a:ext cx="4983353" cy="258719"/>
            <a:chOff x="3294158" y="2112868"/>
            <a:chExt cx="4983353" cy="258719"/>
          </a:xfrm>
        </p:grpSpPr>
        <p:sp>
          <p:nvSpPr>
            <p:cNvPr id="35" name="矩形 34"/>
            <p:cNvSpPr/>
            <p:nvPr/>
          </p:nvSpPr>
          <p:spPr>
            <a:xfrm>
              <a:off x="3294159" y="2169905"/>
              <a:ext cx="453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3294158" y="2241341"/>
              <a:ext cx="4608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493501" y="2112868"/>
              <a:ext cx="45116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42.0%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820334" y="2186921"/>
              <a:ext cx="45275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44.4%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94158" y="2341813"/>
            <a:ext cx="2861846" cy="258719"/>
            <a:chOff x="3294158" y="2341813"/>
            <a:chExt cx="2861846" cy="258719"/>
          </a:xfrm>
        </p:grpSpPr>
        <p:sp>
          <p:nvSpPr>
            <p:cNvPr id="37" name="矩形 36"/>
            <p:cNvSpPr/>
            <p:nvPr/>
          </p:nvSpPr>
          <p:spPr>
            <a:xfrm>
              <a:off x="3294159" y="2405077"/>
              <a:ext cx="2448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矩形 37"/>
            <p:cNvSpPr/>
            <p:nvPr/>
          </p:nvSpPr>
          <p:spPr>
            <a:xfrm>
              <a:off x="3294158" y="2476513"/>
              <a:ext cx="2484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5373595" y="2341813"/>
              <a:ext cx="44799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26.7%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700430" y="2415866"/>
              <a:ext cx="449580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26.9%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94158" y="2608005"/>
            <a:ext cx="2759592" cy="258719"/>
            <a:chOff x="3294158" y="2608710"/>
            <a:chExt cx="2759592" cy="258719"/>
          </a:xfrm>
        </p:grpSpPr>
        <p:sp>
          <p:nvSpPr>
            <p:cNvPr id="39" name="矩形 38"/>
            <p:cNvSpPr/>
            <p:nvPr/>
          </p:nvSpPr>
          <p:spPr>
            <a:xfrm>
              <a:off x="3294159" y="2673084"/>
              <a:ext cx="237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3294158" y="2744520"/>
              <a:ext cx="234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598177" y="2608710"/>
              <a:ext cx="45116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24.4%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308116" y="2682763"/>
              <a:ext cx="45116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23.8%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94158" y="2813097"/>
            <a:ext cx="2711787" cy="258719"/>
            <a:chOff x="3294158" y="2813097"/>
            <a:chExt cx="2711787" cy="258719"/>
          </a:xfrm>
        </p:grpSpPr>
        <p:sp>
          <p:nvSpPr>
            <p:cNvPr id="41" name="矩形 40"/>
            <p:cNvSpPr/>
            <p:nvPr/>
          </p:nvSpPr>
          <p:spPr>
            <a:xfrm>
              <a:off x="3294159" y="2881595"/>
              <a:ext cx="230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94158" y="2953031"/>
              <a:ext cx="2016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5550371" y="2813097"/>
              <a:ext cx="45116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23.4%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4990272" y="2887150"/>
              <a:ext cx="44164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18.4%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94158" y="3038738"/>
            <a:ext cx="1627228" cy="276999"/>
            <a:chOff x="3294158" y="3038738"/>
            <a:chExt cx="1627228" cy="276999"/>
          </a:xfrm>
        </p:grpSpPr>
        <p:sp>
          <p:nvSpPr>
            <p:cNvPr id="43" name="矩形 42"/>
            <p:cNvSpPr/>
            <p:nvPr/>
          </p:nvSpPr>
          <p:spPr>
            <a:xfrm>
              <a:off x="3294159" y="3119741"/>
              <a:ext cx="1080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3294158" y="3191177"/>
              <a:ext cx="126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043850" y="3038738"/>
              <a:ext cx="430530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11.8%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4486652" y="3131071"/>
              <a:ext cx="430530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15.1%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294158" y="3285250"/>
            <a:ext cx="1592282" cy="257949"/>
            <a:chOff x="3294158" y="3285250"/>
            <a:chExt cx="1592282" cy="257949"/>
          </a:xfrm>
        </p:grpSpPr>
        <p:sp>
          <p:nvSpPr>
            <p:cNvPr id="45" name="矩形 44"/>
            <p:cNvSpPr/>
            <p:nvPr/>
          </p:nvSpPr>
          <p:spPr>
            <a:xfrm>
              <a:off x="3294159" y="3352425"/>
              <a:ext cx="104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3294158" y="3423861"/>
              <a:ext cx="1224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026257" y="3285250"/>
              <a:ext cx="430530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10.1%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440484" y="3358533"/>
              <a:ext cx="44164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14.4%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294158" y="3494075"/>
            <a:ext cx="1533528" cy="257949"/>
            <a:chOff x="3294158" y="3494075"/>
            <a:chExt cx="1533528" cy="257949"/>
          </a:xfrm>
        </p:grpSpPr>
        <p:sp>
          <p:nvSpPr>
            <p:cNvPr id="47" name="矩形 46"/>
            <p:cNvSpPr/>
            <p:nvPr/>
          </p:nvSpPr>
          <p:spPr>
            <a:xfrm>
              <a:off x="3294159" y="3562249"/>
              <a:ext cx="104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>
              <a:off x="3294158" y="3633685"/>
              <a:ext cx="115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4026257" y="3494075"/>
              <a:ext cx="44164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10.3%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383334" y="3567358"/>
              <a:ext cx="44005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12.8%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294158" y="3742577"/>
            <a:ext cx="1489957" cy="252369"/>
            <a:chOff x="3294158" y="3742577"/>
            <a:chExt cx="1489957" cy="252369"/>
          </a:xfrm>
        </p:grpSpPr>
        <p:sp>
          <p:nvSpPr>
            <p:cNvPr id="49" name="矩形 48"/>
            <p:cNvSpPr/>
            <p:nvPr/>
          </p:nvSpPr>
          <p:spPr>
            <a:xfrm>
              <a:off x="3294159" y="3798831"/>
              <a:ext cx="111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3294158" y="3870267"/>
              <a:ext cx="108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4338159" y="3742577"/>
              <a:ext cx="44005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13.9%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060798" y="3810279"/>
              <a:ext cx="44005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12.6%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294158" y="3960624"/>
            <a:ext cx="1137378" cy="242844"/>
            <a:chOff x="3294158" y="3960624"/>
            <a:chExt cx="1137378" cy="242844"/>
          </a:xfrm>
        </p:grpSpPr>
        <p:sp>
          <p:nvSpPr>
            <p:cNvPr id="51" name="矩形 50"/>
            <p:cNvSpPr/>
            <p:nvPr/>
          </p:nvSpPr>
          <p:spPr>
            <a:xfrm>
              <a:off x="3294159" y="4012553"/>
              <a:ext cx="828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3294158" y="4083989"/>
              <a:ext cx="648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044892" y="3960624"/>
              <a:ext cx="38290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7.1%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672277" y="4018802"/>
              <a:ext cx="39401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6.7%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294158" y="4199330"/>
            <a:ext cx="1155944" cy="252369"/>
            <a:chOff x="3294158" y="4199330"/>
            <a:chExt cx="1155944" cy="252369"/>
          </a:xfrm>
        </p:grpSpPr>
        <p:sp>
          <p:nvSpPr>
            <p:cNvPr id="53" name="矩形 52"/>
            <p:cNvSpPr/>
            <p:nvPr/>
          </p:nvSpPr>
          <p:spPr>
            <a:xfrm>
              <a:off x="3294159" y="4265760"/>
              <a:ext cx="828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158" y="4337196"/>
              <a:ext cx="61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053840" y="4199330"/>
              <a:ext cx="392430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7.2%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624075" y="4267033"/>
              <a:ext cx="39719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6.5%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294158" y="4437496"/>
            <a:ext cx="932760" cy="258719"/>
            <a:chOff x="3294158" y="4437496"/>
            <a:chExt cx="932760" cy="258719"/>
          </a:xfrm>
        </p:grpSpPr>
        <p:sp>
          <p:nvSpPr>
            <p:cNvPr id="55" name="矩形 54"/>
            <p:cNvSpPr/>
            <p:nvPr/>
          </p:nvSpPr>
          <p:spPr>
            <a:xfrm>
              <a:off x="3294159" y="4511549"/>
              <a:ext cx="57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3294158" y="4582985"/>
              <a:ext cx="61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613311" y="4437496"/>
              <a:ext cx="386080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6.1%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825846" y="4511549"/>
              <a:ext cx="39719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6.3%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294158" y="4720160"/>
            <a:ext cx="875875" cy="252369"/>
            <a:chOff x="3294158" y="4720160"/>
            <a:chExt cx="875875" cy="252369"/>
          </a:xfrm>
        </p:grpSpPr>
        <p:grpSp>
          <p:nvGrpSpPr>
            <p:cNvPr id="111" name="组合 110"/>
            <p:cNvGrpSpPr/>
            <p:nvPr/>
          </p:nvGrpSpPr>
          <p:grpSpPr>
            <a:xfrm>
              <a:off x="3294158" y="4720160"/>
              <a:ext cx="875875" cy="184666"/>
              <a:chOff x="3294158" y="4720160"/>
              <a:chExt cx="875875" cy="184666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3294159" y="4772800"/>
                <a:ext cx="576000" cy="45719"/>
              </a:xfrm>
              <a:prstGeom prst="rect">
                <a:avLst/>
              </a:prstGeom>
              <a:solidFill>
                <a:srgbClr val="3FA8EA"/>
              </a:solidFill>
              <a:ln>
                <a:noFill/>
              </a:ln>
              <a:scene3d>
                <a:camera prst="orthographicFront"/>
                <a:lightRig dir="t" rig="threeP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294158" y="4844236"/>
                <a:ext cx="540000" cy="45719"/>
              </a:xfrm>
              <a:prstGeom prst="rect">
                <a:avLst/>
              </a:prstGeom>
              <a:solidFill>
                <a:srgbClr val="7DC164"/>
              </a:solidFill>
              <a:ln>
                <a:noFill/>
              </a:ln>
              <a:scene3d>
                <a:camera prst="orthographicFront"/>
                <a:lightRig dir="t" rig="threeP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3780183" y="4720160"/>
                <a:ext cx="386080" cy="182880"/>
              </a:xfrm>
              <a:prstGeom prst="rect">
                <a:avLst/>
              </a:prstGeom>
              <a:noFill/>
              <a:scene3d>
                <a:camera prst="orthographicFront"/>
                <a:lightRig dir="t" rig="threePt"/>
              </a:scene3d>
              <a:sp3d prstMaterial="matte"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6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000000000000000" pitchFamily="2" typeface="方正兰亭特黑_GBK"/>
                    <a:ea charset="-122" panose="02000000000000000000" pitchFamily="2" typeface="方正兰亭特黑_GBK"/>
                  </a:rPr>
                  <a:t>6.1%</a:t>
                </a: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3557252" y="4787864"/>
              <a:ext cx="39719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6.0%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294158" y="4970103"/>
            <a:ext cx="762140" cy="252369"/>
            <a:chOff x="3294158" y="4970103"/>
            <a:chExt cx="762140" cy="252369"/>
          </a:xfrm>
        </p:grpSpPr>
        <p:sp>
          <p:nvSpPr>
            <p:cNvPr id="59" name="矩形 58"/>
            <p:cNvSpPr/>
            <p:nvPr/>
          </p:nvSpPr>
          <p:spPr>
            <a:xfrm>
              <a:off x="3294159" y="5033936"/>
              <a:ext cx="39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>
              <a:off x="3294158" y="5105372"/>
              <a:ext cx="43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442726" y="4970102"/>
              <a:ext cx="39401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4.7%</a:t>
              </a: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655226" y="5037806"/>
              <a:ext cx="397193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5.0%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230218" y="5208416"/>
            <a:ext cx="726268" cy="244749"/>
            <a:chOff x="3230218" y="5208416"/>
            <a:chExt cx="726268" cy="244749"/>
          </a:xfrm>
        </p:grpSpPr>
        <p:sp>
          <p:nvSpPr>
            <p:cNvPr id="62" name="矩形 61"/>
            <p:cNvSpPr/>
            <p:nvPr/>
          </p:nvSpPr>
          <p:spPr>
            <a:xfrm>
              <a:off x="3294159" y="5272212"/>
              <a:ext cx="21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>
              <a:off x="3294158" y="5343648"/>
              <a:ext cx="36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230218" y="5208417"/>
              <a:ext cx="39401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2.9%</a:t>
              </a: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557018" y="5268499"/>
              <a:ext cx="39560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4.2%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275225" y="5476936"/>
            <a:ext cx="662499" cy="267609"/>
            <a:chOff x="3275225" y="5476936"/>
            <a:chExt cx="662499" cy="267609"/>
          </a:xfrm>
        </p:grpSpPr>
        <p:sp>
          <p:nvSpPr>
            <p:cNvPr id="64" name="矩形 63"/>
            <p:cNvSpPr/>
            <p:nvPr/>
          </p:nvSpPr>
          <p:spPr>
            <a:xfrm>
              <a:off x="3294159" y="5552259"/>
              <a:ext cx="32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矩形 64"/>
            <p:cNvSpPr/>
            <p:nvPr/>
          </p:nvSpPr>
          <p:spPr>
            <a:xfrm>
              <a:off x="3294158" y="5623695"/>
              <a:ext cx="25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dir="t" rig="threeP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36652" y="5476936"/>
              <a:ext cx="395605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3.9%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275225" y="5559879"/>
              <a:ext cx="394018" cy="182880"/>
            </a:xfrm>
            <a:prstGeom prst="rect">
              <a:avLst/>
            </a:prstGeom>
            <a:noFill/>
            <a:scene3d>
              <a:camera prst="orthographicFront"/>
              <a:lightRig dir="t" rig="threePt"/>
            </a:scene3d>
            <a:sp3d prstMaterial="matte"/>
          </p:spPr>
          <p:txBody>
            <a:bodyPr rtlCol="0" wrap="none">
              <a:spAutoFit/>
            </a:bodyPr>
            <a:lstStyle/>
            <a:p>
              <a:r>
                <a:rPr altLang="zh-CN" lang="en-US" sz="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3.7%</a:t>
              </a:r>
            </a:p>
          </p:txBody>
        </p:sp>
      </p:grpSp>
      <p:sp>
        <p:nvSpPr>
          <p:cNvPr id="103" name="标题 1"/>
          <p:cNvSpPr txBox="1"/>
          <p:nvPr/>
        </p:nvSpPr>
        <p:spPr>
          <a:xfrm>
            <a:off x="2578101" y="569913"/>
            <a:ext cx="6643706" cy="915988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手机成新增网民第一来源</a:t>
            </a:r>
          </a:p>
        </p:txBody>
      </p:sp>
    </p:spTree>
    <p:extLst>
      <p:ext uri="{BB962C8B-B14F-4D97-AF65-F5344CB8AC3E}">
        <p14:creationId val="2358255687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2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9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2" presetSubtype="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1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1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1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1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  <p:bldP grpId="0" spid="6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"/>
          <p:cNvSpPr txBox="1"/>
          <p:nvPr/>
        </p:nvSpPr>
        <p:spPr>
          <a:xfrm>
            <a:off x="5070262" y="2520157"/>
            <a:ext cx="2451099" cy="1055687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altLang="en-US" lang="zh-CN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推广渠道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36403" y="1191787"/>
            <a:ext cx="5772440" cy="2926162"/>
            <a:chOff x="2036403" y="1191787"/>
            <a:chExt cx="5772440" cy="292616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36403" y="1191787"/>
              <a:ext cx="2592747" cy="6554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34257" y="1767630"/>
              <a:ext cx="974586" cy="42084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338143" y="3575844"/>
              <a:ext cx="2114209" cy="542105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597842" y="1647729"/>
            <a:ext cx="6974321" cy="2626535"/>
            <a:chOff x="2597842" y="1647729"/>
            <a:chExt cx="6974321" cy="262653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184656" y="1647729"/>
              <a:ext cx="1052359" cy="39906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97842" y="2858734"/>
              <a:ext cx="1018577" cy="5712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484138" y="3005760"/>
              <a:ext cx="1088025" cy="47183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439658" y="3676420"/>
              <a:ext cx="2044480" cy="59784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320209" y="1519525"/>
            <a:ext cx="7353452" cy="3516793"/>
            <a:chOff x="2320209" y="1519525"/>
            <a:chExt cx="7353452" cy="3516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670236" y="4276592"/>
              <a:ext cx="2003425" cy="7597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82404" y="1519525"/>
              <a:ext cx="1018577" cy="36234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20209" y="3676420"/>
              <a:ext cx="1296209" cy="39518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271330" y="4282899"/>
              <a:ext cx="1066813" cy="50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68570133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3" presetSubtype="52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文本框 13"/>
          <p:cNvSpPr txBox="1"/>
          <p:nvPr/>
        </p:nvSpPr>
        <p:spPr>
          <a:xfrm>
            <a:off x="5542002" y="3442996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关于我们</a:t>
            </a:r>
          </a:p>
        </p:txBody>
      </p:sp>
      <p:sp>
        <p:nvSpPr>
          <p:cNvPr id="15" name="矩形 14"/>
          <p:cNvSpPr/>
          <p:nvPr/>
        </p:nvSpPr>
        <p:spPr>
          <a:xfrm>
            <a:off x="3669695" y="3812329"/>
            <a:ext cx="46278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anose="02000000000000000000" pitchFamily="2" typeface="方正兰亭纤黑_GBK"/>
                <a:ea charset="-122" panose="02000000000000000000" pitchFamily="2" typeface="方正兰亭纤黑_GBK"/>
              </a:rPr>
              <a:t>大道至简，这就是我们的信仰，给用户最简单直接的体验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843338" y="2300288"/>
            <a:ext cx="4443412" cy="1028406"/>
          </a:xfrm>
          <a:prstGeom prst="round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PUT YOUR LOGO HERE</a:t>
            </a:r>
          </a:p>
        </p:txBody>
      </p:sp>
    </p:spTree>
    <p:extLst>
      <p:ext uri="{BB962C8B-B14F-4D97-AF65-F5344CB8AC3E}">
        <p14:creationId val="60257150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30065" y="1480310"/>
            <a:ext cx="603746" cy="60374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4222" y="1480310"/>
            <a:ext cx="603746" cy="6037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78379" y="1480310"/>
            <a:ext cx="603746" cy="6037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6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02536" y="1480310"/>
            <a:ext cx="603746" cy="6037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7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26693" y="1480310"/>
            <a:ext cx="603746" cy="6037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50850" y="1480310"/>
            <a:ext cx="603746" cy="60374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9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75007" y="1480310"/>
            <a:ext cx="603746" cy="60374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10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99162" y="1480310"/>
            <a:ext cx="603746" cy="60374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11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30065" y="2166110"/>
            <a:ext cx="603746" cy="60374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12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4222" y="2166110"/>
            <a:ext cx="603746" cy="60374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1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78379" y="2166110"/>
            <a:ext cx="603746" cy="60374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1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02536" y="2166110"/>
            <a:ext cx="603746" cy="60374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1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26693" y="2166110"/>
            <a:ext cx="603746" cy="60374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16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50850" y="2166110"/>
            <a:ext cx="603746" cy="60374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17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75007" y="2166110"/>
            <a:ext cx="603746" cy="60374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r:embed="rId1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99162" y="2166110"/>
            <a:ext cx="603746" cy="6037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86417" y="1480310"/>
            <a:ext cx="1305066" cy="1305066"/>
            <a:chOff x="2986417" y="1480310"/>
            <a:chExt cx="1305066" cy="1305066"/>
          </a:xfrm>
        </p:grpSpPr>
        <p:sp>
          <p:nvSpPr>
            <p:cNvPr id="52" name="圆角矩形 51"/>
            <p:cNvSpPr/>
            <p:nvPr/>
          </p:nvSpPr>
          <p:spPr>
            <a:xfrm>
              <a:off x="2986417" y="1480310"/>
              <a:ext cx="1305066" cy="1305066"/>
            </a:xfrm>
            <a:prstGeom prst="roundRect">
              <a:avLst>
                <a:gd fmla="val 10828" name="adj"/>
              </a:avLst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77081" y="1528644"/>
              <a:ext cx="923737" cy="1110823"/>
            </a:xfrm>
            <a:prstGeom prst="rect">
              <a:avLst/>
            </a:prstGeom>
          </p:spPr>
        </p:pic>
      </p:grpSp>
      <p:sp>
        <p:nvSpPr>
          <p:cNvPr id="54" name="文本框 53"/>
          <p:cNvSpPr txBox="1"/>
          <p:nvPr/>
        </p:nvSpPr>
        <p:spPr>
          <a:xfrm>
            <a:off x="2958938" y="1955800"/>
            <a:ext cx="6197918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endParaRPr altLang="zh-CN" lang="en-US" sz="600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</a:gra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00000000000000000" pitchFamily="2" typeface="方正兰亭特黑_GBK"/>
              <a:ea charset="-122" panose="02000000000000000000" pitchFamily="2" typeface="方正兰亭特黑_GBK"/>
            </a:endParaRPr>
          </a:p>
          <a:p>
            <a:pPr algn="ctr"/>
            <a:r>
              <a:rPr altLang="zh-CN" lang="en-US" sz="60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N款安卓应用分发</a:t>
            </a:r>
          </a:p>
        </p:txBody>
      </p:sp>
    </p:spTree>
    <p:extLst>
      <p:ext uri="{BB962C8B-B14F-4D97-AF65-F5344CB8AC3E}">
        <p14:creationId val="197678130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/>
          <p:cNvSpPr txBox="1"/>
          <p:nvPr/>
        </p:nvSpPr>
        <p:spPr>
          <a:xfrm>
            <a:off x="2478439" y="1776755"/>
            <a:ext cx="21920516" cy="42976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3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英雄</a:t>
            </a:r>
          </a:p>
          <a:p>
            <a:r>
              <a:rPr altLang="en-US" lang="zh-CN" sz="138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下一个LOL级的世界性游戏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214697" y="1776755"/>
            <a:ext cx="3435905" cy="2554545"/>
            <a:chOff x="5685858" y="1455847"/>
            <a:chExt cx="5172642" cy="384578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5337" y="1577652"/>
              <a:ext cx="4733925" cy="2952750"/>
            </a:xfrm>
            <a:prstGeom prst="rect">
              <a:avLst/>
            </a:prstGeom>
          </p:spPr>
        </p:pic>
        <p:pic>
          <p:nvPicPr>
            <p:cNvPr descr="C:\Users\unique\Desktop\Nipic_8855643_20120803152614295125.png" id="1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rcRect b="18308" t="7344"/>
            <a:stretch>
              <a:fillRect/>
            </a:stretch>
          </p:blipFill>
          <p:spPr bwMode="auto">
            <a:xfrm>
              <a:off x="5685858" y="1455847"/>
              <a:ext cx="5172642" cy="384578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7422264" y="3987051"/>
            <a:ext cx="981075" cy="176213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05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LOGO HERE</a:t>
            </a:r>
          </a:p>
        </p:txBody>
      </p:sp>
    </p:spTree>
    <p:extLst>
      <p:ext uri="{BB962C8B-B14F-4D97-AF65-F5344CB8AC3E}">
        <p14:creationId val="15328051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223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2">
      <vt:lpstr>Arial</vt:lpstr>
      <vt:lpstr>Calibri Light</vt:lpstr>
      <vt:lpstr>Calibri</vt:lpstr>
      <vt:lpstr>微软雅黑</vt:lpstr>
      <vt:lpstr>Impact</vt:lpstr>
      <vt:lpstr>方正兰亭纤黑_GBK</vt:lpstr>
      <vt:lpstr>方正兰亭特黑_GBK</vt:lpstr>
      <vt:lpstr>微软雅黑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2021-08-22T11:49:45Z</dcterms:created>
  <cp:lastPrinted>2021-08-22T11:49:45Z</cp:lastPrinted>
  <dcterms:modified xsi:type="dcterms:W3CDTF">2021-08-22T05:36:16Z</dcterms:modified>
  <cp:revision>1</cp:revision>
</cp:coreProperties>
</file>