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1" r:id="rId2"/>
  </p:sldMasterIdLst>
  <p:notesMasterIdLst>
    <p:notesMasterId r:id="rId3"/>
  </p:notesMasterIdLst>
  <p:handoutMasterIdLst>
    <p:handoutMasterId r:id="rId4"/>
  </p:handoutMasterIdLst>
  <p:sldIdLst>
    <p:sldId id="256" r:id="rId5"/>
    <p:sldId id="258" r:id="rId6"/>
    <p:sldId id="259" r:id="rId7"/>
    <p:sldId id="565" r:id="rId8"/>
    <p:sldId id="566" r:id="rId9"/>
    <p:sldId id="567" r:id="rId10"/>
    <p:sldId id="568" r:id="rId11"/>
    <p:sldId id="545" r:id="rId12"/>
    <p:sldId id="260" r:id="rId13"/>
    <p:sldId id="516" r:id="rId14"/>
    <p:sldId id="547" r:id="rId15"/>
    <p:sldId id="528" r:id="rId16"/>
    <p:sldId id="570" r:id="rId17"/>
    <p:sldId id="571" r:id="rId18"/>
    <p:sldId id="261" r:id="rId19"/>
    <p:sldId id="549" r:id="rId20"/>
    <p:sldId id="519" r:id="rId21"/>
    <p:sldId id="518" r:id="rId22"/>
    <p:sldId id="550" r:id="rId23"/>
    <p:sldId id="521" r:id="rId24"/>
    <p:sldId id="520" r:id="rId25"/>
    <p:sldId id="551" r:id="rId26"/>
    <p:sldId id="573" r:id="rId27"/>
    <p:sldId id="262" r:id="rId28"/>
    <p:sldId id="575" r:id="rId29"/>
    <p:sldId id="532" r:id="rId30"/>
    <p:sldId id="553" r:id="rId31"/>
    <p:sldId id="554" r:id="rId32"/>
    <p:sldId id="555" r:id="rId33"/>
    <p:sldId id="257" r:id="rId34"/>
  </p:sldIdLst>
  <p:sldSz cx="12192000" cy="6858000"/>
  <p:notesSz cx="6858000" cy="9144000"/>
  <p:custDataLst>
    <p:tags r:id="rId3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314" autoAdjust="0"/>
  </p:normalViewPr>
  <p:slideViewPr>
    <p:cSldViewPr snapToGrid="0">
      <p:cViewPr varScale="1">
        <p:scale>
          <a:sx n="108" d="100"/>
          <a:sy n="108" d="100"/>
        </p:scale>
        <p:origin x="678" y="102"/>
      </p:cViewPr>
      <p:guideLst/>
    </p:cSldViewPr>
  </p:slideViewPr>
  <p:notesTextViewPr>
    <p:cViewPr>
      <p:scale>
        <a:sx n="1" d="1"/>
        <a:sy n="1" d="1"/>
      </p:scale>
      <p:origin x="0" y="0"/>
    </p:cViewPr>
  </p:notesTextViewPr>
  <p:notesViewPr>
    <p:cSldViewPr snapToGrid="0">
      <p:cViewPr varScale="1">
        <p:scale>
          <a:sx n="63" d="100"/>
          <a:sy n="63" d="100"/>
        </p:scale>
        <p:origin x="3134" y="58"/>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notesMasters/notesMaster1.xml" Type="http://schemas.openxmlformats.org/officeDocument/2006/relationships/notesMaster"/><Relationship Id="rId30" Target="slides/slide26.xml" Type="http://schemas.openxmlformats.org/officeDocument/2006/relationships/slide"/><Relationship Id="rId31" Target="slides/slide27.xml" Type="http://schemas.openxmlformats.org/officeDocument/2006/relationships/slide"/><Relationship Id="rId32" Target="slides/slide28.xml" Type="http://schemas.openxmlformats.org/officeDocument/2006/relationships/slide"/><Relationship Id="rId33" Target="slides/slide29.xml" Type="http://schemas.openxmlformats.org/officeDocument/2006/relationships/slide"/><Relationship Id="rId34" Target="slides/slide30.xml" Type="http://schemas.openxmlformats.org/officeDocument/2006/relationships/slide"/><Relationship Id="rId35" Target="tags/tag1.xml" Type="http://schemas.openxmlformats.org/officeDocument/2006/relationships/tags"/><Relationship Id="rId36" Target="presProps.xml" Type="http://schemas.openxmlformats.org/officeDocument/2006/relationships/presProps"/><Relationship Id="rId37" Target="viewProps.xml" Type="http://schemas.openxmlformats.org/officeDocument/2006/relationships/viewProps"/><Relationship Id="rId38" Target="theme/theme1.xml" Type="http://schemas.openxmlformats.org/officeDocument/2006/relationships/theme"/><Relationship Id="rId39" Target="tableStyles.xml" Type="http://schemas.openxmlformats.org/officeDocument/2006/relationships/tableStyles"/><Relationship Id="rId4" Target="handoutMasters/handoutMaster1.xml" Type="http://schemas.openxmlformats.org/officeDocument/2006/relationships/handout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a:extLst>
              <a:ext uri="{FF2B5EF4-FFF2-40B4-BE49-F238E27FC236}">
                <a16:creationId xmlns="" xmlns:a16="http://schemas.microsoft.com/office/drawing/2014/main" id="{8BE07FB3-2C09-4125-869C-082C7C8E8B7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a:extLst>
              <a:ext uri="{FF2B5EF4-FFF2-40B4-BE49-F238E27FC236}">
                <a16:creationId xmlns="" xmlns:a16="http://schemas.microsoft.com/office/drawing/2014/main" id="{E4C8F44C-F170-4AB0-9F83-DFF333598D5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CC6D8E2-9021-4017-A4E8-B3083FC4DE57}" type="datetimeFigureOut">
              <a:rPr lang="zh-CN" altLang="en-US" smtClean="0"/>
              <a:t>2021/1/10</a:t>
            </a:fld>
            <a:endParaRPr lang="zh-CN" altLang="en-US"/>
          </a:p>
        </p:txBody>
      </p:sp>
      <p:sp>
        <p:nvSpPr>
          <p:cNvPr id="4" name="页脚占位符 3">
            <a:extLst>
              <a:ext uri="{FF2B5EF4-FFF2-40B4-BE49-F238E27FC236}">
                <a16:creationId xmlns="" xmlns:a16="http://schemas.microsoft.com/office/drawing/2014/main" id="{B19BA962-3C0C-414B-93CF-DB140695B70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a:extLst>
              <a:ext uri="{FF2B5EF4-FFF2-40B4-BE49-F238E27FC236}">
                <a16:creationId xmlns="" xmlns:a16="http://schemas.microsoft.com/office/drawing/2014/main" id="{C3CB7665-DAA4-448E-ACFC-118DCFB744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4B139C-D475-41BC-A64A-5008820E2764}" type="slidenum">
              <a:rPr lang="zh-CN" altLang="en-US" smtClean="0"/>
              <a:t>‹#›</a:t>
            </a:fld>
            <a:endParaRPr lang="zh-CN" altLang="en-US"/>
          </a:p>
        </p:txBody>
      </p:sp>
    </p:spTree>
    <p:extLst>
      <p:ext uri="{BB962C8B-B14F-4D97-AF65-F5344CB8AC3E}">
        <p14:creationId xmlns:p14="http://schemas.microsoft.com/office/powerpoint/2010/main" val="14869165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20F864-85CD-4EAA-BB75-6447AFC8F8AE}" type="datetimeFigureOut">
              <a:rPr lang="zh-CN" altLang="en-US" smtClean="0"/>
              <a:t>2021/1/10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9BFDF2-232A-47D8-9596-4001E3979230}" type="slidenum">
              <a:rPr lang="zh-CN" altLang="en-US" smtClean="0"/>
              <a:t>‹#›</a:t>
            </a:fld>
            <a:endParaRPr lang="zh-CN" altLang="en-US"/>
          </a:p>
        </p:txBody>
      </p:sp>
    </p:spTree>
    <p:extLst>
      <p:ext uri="{BB962C8B-B14F-4D97-AF65-F5344CB8AC3E}">
        <p14:creationId val="2940727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28.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9.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77832359"/>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45266226"/>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57775524"/>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2915499"/>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32046473"/>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79473728"/>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15997997"/>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15118652"/>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17755079"/>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48056257"/>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44218948"/>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10501945"/>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90660336"/>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56523191"/>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63117885"/>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28540524"/>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03412562"/>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99584493"/>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98262277"/>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4403239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174DD4A1-E76B-424B-9393-BDB307E3B672}"/>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AD15EECB-1E65-470D-9C05-74209702D2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388D60CC-8ACC-4CA7-9575-78AB84662699}"/>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5" name="页脚占位符 4">
            <a:extLst>
              <a:ext uri="{FF2B5EF4-FFF2-40B4-BE49-F238E27FC236}">
                <a16:creationId xmlns:a16="http://schemas.microsoft.com/office/drawing/2014/main" id="{8039AFCE-36AC-4882-BAC5-96265310405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58113FE-B7AE-47C9-865B-A586E2405418}"/>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4232546489"/>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56947935-B394-490B-9B09-935F86A77239}"/>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A21CFFFA-1E32-4C41-A7CD-13BF5C0AB716}"/>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7001F374-21B8-42FB-ACC3-4BBF6A2DA6B0}"/>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5" name="页脚占位符 4">
            <a:extLst>
              <a:ext uri="{FF2B5EF4-FFF2-40B4-BE49-F238E27FC236}">
                <a16:creationId xmlns:a16="http://schemas.microsoft.com/office/drawing/2014/main" id="{DE560EA3-541F-483D-AAD4-439DDFFFA17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4DE76DD-5978-4248-B09C-B4F1A6D6521B}"/>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571012432"/>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4F0FF1FC-21ED-4A50-8FB3-6349005A67DA}"/>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04018A65-67F9-499A-8829-10FBA9832D33}"/>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211A489-94FD-4B3D-A00E-3CDAE4C4F4CC}"/>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5" name="页脚占位符 4">
            <a:extLst>
              <a:ext uri="{FF2B5EF4-FFF2-40B4-BE49-F238E27FC236}">
                <a16:creationId xmlns:a16="http://schemas.microsoft.com/office/drawing/2014/main" id="{9E1B01A4-1D27-497B-B561-20118A3FA84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8B4C9D3-BA3A-486B-84BA-3BD64E0D803B}"/>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4111428669"/>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自定义版式">
    <p:bg>
      <p:bgPr>
        <a:solidFill>
          <a:srgbClr val="147BA0"/>
        </a:solidFill>
        <a:effectLst/>
      </p:bgPr>
    </p:bg>
    <p:spTree>
      <p:nvGrpSpPr>
        <p:cNvPr id="1" name=""/>
        <p:cNvGrpSpPr/>
        <p:nvPr/>
      </p:nvGrpSpPr>
      <p:grpSpPr>
        <a:xfrm>
          <a:off x="0" y="0"/>
          <a:ext cx="0" cy="0"/>
        </a:xfrm>
      </p:grpSpPr>
      <p:sp>
        <p:nvSpPr>
          <p:cNvPr id="2" name="矩形: 圆角 1">
            <a:extLst>
              <a:ext uri="{FF2B5EF4-FFF2-40B4-BE49-F238E27FC236}">
                <a16:creationId xmlns:a16="http://schemas.microsoft.com/office/drawing/2014/main" id="{6D2CC282-B0B5-49CA-AE05-AE22F5844154}"/>
              </a:ext>
            </a:extLst>
          </p:cNvPr>
          <p:cNvSpPr/>
          <p:nvPr userDrawn="1"/>
        </p:nvSpPr>
        <p:spPr>
          <a:xfrm>
            <a:off x="403123" y="329379"/>
            <a:ext cx="11415251" cy="6213987"/>
          </a:xfrm>
          <a:prstGeom prst="roundRect">
            <a:avLst/>
          </a:prstGeom>
          <a:solidFill>
            <a:schemeClr val="bg1"/>
          </a:solidFill>
          <a:ln>
            <a:noFill/>
          </a:ln>
          <a:effectLst>
            <a:outerShdw blurRad="50800" dist="38100" dir="10800000" algn="r"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Tree>
    <p:extLst>
      <p:ext uri="{BB962C8B-B14F-4D97-AF65-F5344CB8AC3E}">
        <p14:creationId val="78882875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extLst>
    <p:ext uri="{DCECCB84-F9BA-43D5-87BE-67443E8EF086}">
      <p15:sldGuideLst>
        <p15:guide id="1" pos="3840">
          <p15:clr>
            <a:srgbClr val="FBAE40"/>
          </p15:clr>
        </p15:guide>
        <p15:guide id="2" orient="horz" pos="216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1236036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11090697"/>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26953332"/>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45335995"/>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4786306"/>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9594405"/>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58764731"/>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9020288D-F420-47EA-A487-A6700356171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136820D0-1697-4D8F-B127-ECA3B694B316}"/>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F523885-A5AB-47D5-A7DA-B0EAD127A86D}"/>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5" name="页脚占位符 4">
            <a:extLst>
              <a:ext uri="{FF2B5EF4-FFF2-40B4-BE49-F238E27FC236}">
                <a16:creationId xmlns:a16="http://schemas.microsoft.com/office/drawing/2014/main" id="{C7B464A8-7CB1-4F4D-BBEC-885D2EB256C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AD010F8-4ABA-42A2-B77A-EB909410EB9E}"/>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2309557927"/>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93291668"/>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72095898"/>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70392194"/>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15208817"/>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0906597B-2F56-4AA0-8EAF-91A2A9B2DF8C}"/>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99D05897-FE17-47F8-BCD6-848D9BFB15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3C3A4864-8934-464F-AB4A-FFF439AF128F}"/>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5" name="页脚占位符 4">
            <a:extLst>
              <a:ext uri="{FF2B5EF4-FFF2-40B4-BE49-F238E27FC236}">
                <a16:creationId xmlns:a16="http://schemas.microsoft.com/office/drawing/2014/main" id="{3F58AF1D-2517-4EB8-AE35-5CA174B06AB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BAF171B-58CA-4724-BD9C-18A4902AFAD0}"/>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3492045660"/>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09CDDBB6-EB92-4153-9437-F46939B2F07B}"/>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232C0C82-0DDD-41CE-B236-840AB3B505EB}"/>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5ED47B93-872C-4E8D-80D2-142FC7606C85}"/>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9E330011-9859-4167-9042-B408A84AA4E0}"/>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6" name="页脚占位符 5">
            <a:extLst>
              <a:ext uri="{FF2B5EF4-FFF2-40B4-BE49-F238E27FC236}">
                <a16:creationId xmlns:a16="http://schemas.microsoft.com/office/drawing/2014/main" id="{BA02D506-9B89-4E58-A75F-EC03AA57440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57D34160-465E-4274-A53D-D2793803A97F}"/>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1197817089"/>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E523251F-A1F9-4FF6-803B-002805A3464C}"/>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D9EC1AAB-7D72-447F-BA14-D891BE122D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D5C9C222-8829-40D6-A301-889CAFE35ED4}"/>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314CDBF2-2A7D-4B80-B55D-5E594830A2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B9BE4991-A040-469E-AE1E-E5C79EC50F6B}"/>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207CE17D-BFE8-45A6-94A1-C071BE3EC55E}"/>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8" name="页脚占位符 7">
            <a:extLst>
              <a:ext uri="{FF2B5EF4-FFF2-40B4-BE49-F238E27FC236}">
                <a16:creationId xmlns:a16="http://schemas.microsoft.com/office/drawing/2014/main" id="{69A2E277-CFE2-4EC1-9140-6B445C7F39EB}"/>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6CC8495C-29F3-413D-BEC2-4411F6A6D9AC}"/>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3332058022"/>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7802FA8A-5EE4-4760-9024-B81442063756}"/>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4BB733B1-DB91-4DA2-B961-5251ADAD7ECD}"/>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4" name="页脚占位符 3">
            <a:extLst>
              <a:ext uri="{FF2B5EF4-FFF2-40B4-BE49-F238E27FC236}">
                <a16:creationId xmlns:a16="http://schemas.microsoft.com/office/drawing/2014/main" id="{389E786C-0029-498D-BD39-302A9F051F54}"/>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FA1D6DC1-5F31-4319-A971-E0ED3995D2E0}"/>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1721942930"/>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D30C715C-3EE5-4105-9EF2-4298F2708ACC}"/>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3" name="页脚占位符 2">
            <a:extLst>
              <a:ext uri="{FF2B5EF4-FFF2-40B4-BE49-F238E27FC236}">
                <a16:creationId xmlns:a16="http://schemas.microsoft.com/office/drawing/2014/main" id="{29EEAE21-DFFE-4B6C-9054-41C9FEBDFB4F}"/>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48427F8A-4ACD-449E-A4BF-5C62D093AFD3}"/>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2242229653"/>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95B2B142-5380-494A-A65E-7A64B7B5F71A}"/>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3D320AB1-11F1-4319-A85B-63088FA017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DB675AB2-5DF1-491F-A775-5ED610E8E8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05CE3B22-EBA2-417E-9341-5A9452B789D2}"/>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6" name="页脚占位符 5">
            <a:extLst>
              <a:ext uri="{FF2B5EF4-FFF2-40B4-BE49-F238E27FC236}">
                <a16:creationId xmlns:a16="http://schemas.microsoft.com/office/drawing/2014/main" id="{6A3015ED-6C1E-4266-97A9-68227658B11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59268562-9328-46F8-A313-6B6E757F7D02}"/>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1364000911"/>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7873EEDF-0CB3-4098-94DE-BC1B0B5CDC6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A4755AD1-7E98-4224-B224-880BE2EFB8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89D8A410-B7A5-4C9D-BABA-32CF01012C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6AFC256A-61F9-4AF7-B44E-C9755CC1622C}"/>
              </a:ext>
            </a:extLst>
          </p:cNvPr>
          <p:cNvSpPr>
            <a:spLocks noGrp="1"/>
          </p:cNvSpPr>
          <p:nvPr>
            <p:ph type="dt" sz="half" idx="10"/>
          </p:nvPr>
        </p:nvSpPr>
        <p:spPr/>
        <p:txBody>
          <a:bodyPr/>
          <a:lstStyle/>
          <a:p>
            <a:fld id="{F3B09915-93C7-4A0B-B564-60178E392023}" type="datetimeFigureOut">
              <a:rPr lang="zh-CN" altLang="en-US" smtClean="0"/>
              <a:t>2021/1/10</a:t>
            </a:fld>
            <a:endParaRPr lang="zh-CN" altLang="en-US"/>
          </a:p>
        </p:txBody>
      </p:sp>
      <p:sp>
        <p:nvSpPr>
          <p:cNvPr id="6" name="页脚占位符 5">
            <a:extLst>
              <a:ext uri="{FF2B5EF4-FFF2-40B4-BE49-F238E27FC236}">
                <a16:creationId xmlns:a16="http://schemas.microsoft.com/office/drawing/2014/main" id="{D976D206-BFBD-4227-88F0-A890B9415502}"/>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7D55F60-5BA2-4D56-8209-E3DDDDE5E992}"/>
              </a:ext>
            </a:extLst>
          </p:cNvPr>
          <p:cNvSpPr>
            <a:spLocks noGrp="1"/>
          </p:cNvSpPr>
          <p:nvPr>
            <p:ph type="sldNum" sz="quarter" idx="12"/>
          </p:nvPr>
        </p:nvSpPr>
        <p:spPr/>
        <p:txBody>
          <a:bodyPr/>
          <a:lstStyle/>
          <a:p>
            <a:fld id="{7F8B5011-0F46-407B-8B5C-22803FA2774D}" type="slidenum">
              <a:rPr lang="zh-CN" altLang="en-US" smtClean="0"/>
              <a:t>‹#›</a:t>
            </a:fld>
            <a:endParaRPr lang="zh-CN" altLang="en-US"/>
          </a:p>
        </p:txBody>
      </p:sp>
    </p:spTree>
    <p:extLst>
      <p:ext uri="{BB962C8B-B14F-4D97-AF65-F5344CB8AC3E}">
        <p14:creationId val="1215994410"/>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id="{77423D6A-3CD3-42FD-BC9F-CDA828EB7C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57E96DFF-6DC2-4F62-BE34-BD0652EBA4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2034144-7767-4DEC-BD8A-7588657FF7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09915-93C7-4A0B-B564-60178E392023}" type="datetimeFigureOut">
              <a:rPr lang="zh-CN" altLang="en-US" smtClean="0"/>
              <a:t>2021/1/10</a:t>
            </a:fld>
            <a:endParaRPr lang="zh-CN" altLang="en-US"/>
          </a:p>
        </p:txBody>
      </p:sp>
      <p:sp>
        <p:nvSpPr>
          <p:cNvPr id="5" name="页脚占位符 4">
            <a:extLst>
              <a:ext uri="{FF2B5EF4-FFF2-40B4-BE49-F238E27FC236}">
                <a16:creationId xmlns:a16="http://schemas.microsoft.com/office/drawing/2014/main" id="{593B506F-A4B6-4BEF-A343-173F700C66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DA498EB3-A22D-459D-AC98-88C37E66E5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8B5011-0F46-407B-8B5C-22803FA2774D}" type="slidenum">
              <a:rPr lang="zh-CN" altLang="en-US" smtClean="0"/>
              <a:t>‹#›</a:t>
            </a:fld>
            <a:endParaRPr lang="zh-CN" altLang="en-US"/>
          </a:p>
        </p:txBody>
      </p:sp>
    </p:spTree>
    <p:extLst>
      <p:ext uri="{BB962C8B-B14F-4D97-AF65-F5344CB8AC3E}">
        <p14:creationId val="2410305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2021/1/10</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7150106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5.xml" Type="http://schemas.openxmlformats.org/officeDocument/2006/relationships/notesSlide"/><Relationship Id="rId3" Target="../media/image7.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6.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7.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8.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media/image3.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9.xml" Type="http://schemas.openxmlformats.org/officeDocument/2006/relationships/notesSlide"/><Relationship Id="rId3" Target="../media/image7.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0.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1.xml" Type="http://schemas.openxmlformats.org/officeDocument/2006/relationships/notesSlide"/><Relationship Id="rId3" Target="../media/image9.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2.xml" Type="http://schemas.openxmlformats.org/officeDocument/2006/relationships/notesSlide"/><Relationship Id="rId3" Target="../media/image10.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3.xml" Type="http://schemas.openxmlformats.org/officeDocument/2006/relationships/notesSlide"/><Relationship Id="rId3" Target="../media/image11.jpe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4.xml" Type="http://schemas.openxmlformats.org/officeDocument/2006/relationships/notesSlide"/><Relationship Id="rId3" Target="../media/image12.jpe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5.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13.jpe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 Id="rId3" Target="../media/image3.jpe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4.jpe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7.xml" Type="http://schemas.openxmlformats.org/officeDocument/2006/relationships/notesSlide"/><Relationship Id="rId3" Target="../media/image14.jpe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8.xml" Type="http://schemas.openxmlformats.org/officeDocument/2006/relationships/notesSlide"/><Relationship Id="rId3" Target="../media/image15.jpeg" Type="http://schemas.openxmlformats.org/officeDocument/2006/relationships/image"/><Relationship Id="rId4" Target="../media/image8.jpe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9.xml" Type="http://schemas.openxmlformats.org/officeDocument/2006/relationships/notesSlide"/><Relationship Id="rId3" Target="../media/image16.jpe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20.xml" Type="http://schemas.openxmlformats.org/officeDocument/2006/relationships/notesSlide"/><Relationship Id="rId3" Target="../media/image17.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3.jpe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4.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5.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6.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3.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3.jpe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5" name="图片 4">
            <a:extLst>
              <a:ext uri="{FF2B5EF4-FFF2-40B4-BE49-F238E27FC236}">
                <a16:creationId xmlns:a16="http://schemas.microsoft.com/office/drawing/2014/main" id="{E8243193-5873-4C59-8D06-AF3B63765907}"/>
              </a:ext>
            </a:extLst>
          </p:cNvPr>
          <p:cNvPicPr>
            <a:picLocks noChangeAspect="1"/>
          </p:cNvPicPr>
          <p:nvPr/>
        </p:nvPicPr>
        <p:blipFill>
          <a:blip r:embed="rId2">
            <a:extLst>
              <a:ext uri="{28A0092B-C50C-407E-A947-70E740481C1C}">
                <a14:useLocalDpi val="0"/>
              </a:ext>
            </a:extLst>
          </a:blip>
          <a:srcRect l="42547" r="6269" t="10154"/>
          <a:stretch>
            <a:fillRect/>
          </a:stretch>
        </p:blipFill>
        <p:spPr>
          <a:xfrm>
            <a:off x="5388791" y="924234"/>
            <a:ext cx="6341807" cy="6002594"/>
          </a:xfrm>
          <a:prstGeom prst="rect">
            <a:avLst/>
          </a:prstGeom>
        </p:spPr>
      </p:pic>
      <p:sp>
        <p:nvSpPr>
          <p:cNvPr id="8" name="矩形: 圆角 7">
            <a:extLst>
              <a:ext uri="{FF2B5EF4-FFF2-40B4-BE49-F238E27FC236}">
                <a16:creationId xmlns:a16="http://schemas.microsoft.com/office/drawing/2014/main" id="{A06C2EB8-F47E-4E32-AB78-7DF35D385923}"/>
              </a:ext>
            </a:extLst>
          </p:cNvPr>
          <p:cNvSpPr/>
          <p:nvPr/>
        </p:nvSpPr>
        <p:spPr>
          <a:xfrm>
            <a:off x="403123" y="329379"/>
            <a:ext cx="11415251" cy="6213987"/>
          </a:xfrm>
          <a:prstGeom prst="roundRect">
            <a:avLst/>
          </a:prstGeom>
          <a:noFill/>
          <a:ln>
            <a:solidFill>
              <a:schemeClr val="tx1"/>
            </a:solidFill>
          </a:ln>
          <a:effectLst>
            <a:outerShdw algn="r" blurRad="50800" dir="10800000" dist="38100"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nvGrpSpPr>
          <p:cNvPr id="2" name="组合 1">
            <a:extLst>
              <a:ext uri="{FF2B5EF4-FFF2-40B4-BE49-F238E27FC236}">
                <a16:creationId xmlns:a16="http://schemas.microsoft.com/office/drawing/2014/main" id="{B0E6D2D3-4946-4A87-A817-3C4A0E41AECB}"/>
              </a:ext>
            </a:extLst>
          </p:cNvPr>
          <p:cNvGrpSpPr/>
          <p:nvPr/>
        </p:nvGrpSpPr>
        <p:grpSpPr>
          <a:xfrm>
            <a:off x="1043445" y="766916"/>
            <a:ext cx="1991713" cy="610791"/>
            <a:chOff x="945123" y="873880"/>
            <a:chExt cx="1991713" cy="610791"/>
          </a:xfrm>
        </p:grpSpPr>
        <p:pic>
          <p:nvPicPr>
            <p:cNvPr id="7" name="图片 6">
              <a:extLst>
                <a:ext uri="{FF2B5EF4-FFF2-40B4-BE49-F238E27FC236}">
                  <a16:creationId xmlns:a16="http://schemas.microsoft.com/office/drawing/2014/main" id="{3B493D63-B12D-4DED-8E4A-05F4590B79F0}"/>
                </a:ext>
              </a:extLst>
            </p:cNvPr>
            <p:cNvPicPr>
              <a:picLocks noChangeAspect="1"/>
            </p:cNvPicPr>
            <p:nvPr/>
          </p:nvPicPr>
          <p:blipFill>
            <a:blip r:embed="rId3">
              <a:extLst>
                <a:ext uri="{28A0092B-C50C-407E-A947-70E740481C1C}">
                  <a14:useLocalDpi val="0"/>
                </a:ext>
              </a:extLst>
            </a:blip>
            <a:stretch>
              <a:fillRect/>
            </a:stretch>
          </p:blipFill>
          <p:spPr>
            <a:xfrm>
              <a:off x="945123" y="873880"/>
              <a:ext cx="1991713" cy="610791"/>
            </a:xfrm>
            <a:prstGeom prst="rect">
              <a:avLst/>
            </a:prstGeom>
          </p:spPr>
        </p:pic>
        <p:sp>
          <p:nvSpPr>
            <p:cNvPr id="6" name="文本框 5">
              <a:extLst>
                <a:ext uri="{FF2B5EF4-FFF2-40B4-BE49-F238E27FC236}">
                  <a16:creationId xmlns:a16="http://schemas.microsoft.com/office/drawing/2014/main" id="{CFEF81AE-98DF-4C39-AE5F-71074B48D410}"/>
                </a:ext>
              </a:extLst>
            </p:cNvPr>
            <p:cNvSpPr txBox="1"/>
            <p:nvPr/>
          </p:nvSpPr>
          <p:spPr>
            <a:xfrm>
              <a:off x="1017136" y="904242"/>
              <a:ext cx="1325880" cy="457200"/>
            </a:xfrm>
            <a:prstGeom prst="rect">
              <a:avLst/>
            </a:prstGeom>
            <a:noFill/>
          </p:spPr>
          <p:txBody>
            <a:bodyPr rtlCol="0" wrap="none">
              <a:spAutoFit/>
            </a:bodyPr>
            <a:lstStyle/>
            <a:p>
              <a:r>
                <a:rPr altLang="en-US" b="1" lang="zh-CN" spc="300" sz="1200">
                  <a:solidFill>
                    <a:schemeClr val="bg1"/>
                  </a:solidFill>
                  <a:cs typeface="+mn-ea"/>
                  <a:sym typeface="+mn-lt"/>
                </a:rPr>
                <a:t>突破自我  </a:t>
              </a:r>
            </a:p>
            <a:p>
              <a:r>
                <a:rPr altLang="en-US" b="1" lang="zh-CN" spc="300" sz="1200">
                  <a:solidFill>
                    <a:schemeClr val="bg1"/>
                  </a:solidFill>
                  <a:cs typeface="+mn-ea"/>
                  <a:sym typeface="+mn-lt"/>
                </a:rPr>
                <a:t>创新才能发展</a:t>
              </a:r>
            </a:p>
          </p:txBody>
        </p:sp>
      </p:grpSp>
      <p:sp>
        <p:nvSpPr>
          <p:cNvPr id="9" name="文本框 8">
            <a:extLst>
              <a:ext uri="{FF2B5EF4-FFF2-40B4-BE49-F238E27FC236}">
                <a16:creationId xmlns:a16="http://schemas.microsoft.com/office/drawing/2014/main" id="{56B5C9F7-5F18-495B-A1AD-0A872C6C5E4F}"/>
              </a:ext>
            </a:extLst>
          </p:cNvPr>
          <p:cNvSpPr txBox="1"/>
          <p:nvPr/>
        </p:nvSpPr>
        <p:spPr>
          <a:xfrm>
            <a:off x="1043445" y="2752550"/>
            <a:ext cx="5212080" cy="1005840"/>
          </a:xfrm>
          <a:prstGeom prst="rect">
            <a:avLst/>
          </a:prstGeom>
          <a:noFill/>
        </p:spPr>
        <p:txBody>
          <a:bodyPr rtlCol="0" wrap="none">
            <a:spAutoFit/>
          </a:bodyPr>
          <a:lstStyle/>
          <a:p>
            <a:r>
              <a:rPr altLang="en-US" lang="zh-CN" spc="600" sz="6000">
                <a:effectLst>
                  <a:outerShdw algn="tl" blurRad="38100" dir="2700000" dist="38100">
                    <a:srgbClr val="000000">
                      <a:alpha val="43137"/>
                    </a:srgbClr>
                  </a:outerShdw>
                </a:effectLst>
                <a:latin charset="-122" panose="02010609000101010101" pitchFamily="49" typeface="迷你简菱心"/>
                <a:ea charset="-122" panose="02010609000101010101" pitchFamily="49" typeface="迷你简菱心"/>
                <a:cs typeface="+mn-ea"/>
                <a:sym typeface="+mn-lt"/>
              </a:rPr>
              <a:t>思维导图培训</a:t>
            </a:r>
          </a:p>
        </p:txBody>
      </p:sp>
      <p:sp>
        <p:nvSpPr>
          <p:cNvPr id="10" name="文本框 9">
            <a:extLst>
              <a:ext uri="{FF2B5EF4-FFF2-40B4-BE49-F238E27FC236}">
                <a16:creationId xmlns:a16="http://schemas.microsoft.com/office/drawing/2014/main" id="{CA184B45-D1C5-408E-AB46-5FCD6475F3DC}"/>
              </a:ext>
            </a:extLst>
          </p:cNvPr>
          <p:cNvSpPr txBox="1"/>
          <p:nvPr/>
        </p:nvSpPr>
        <p:spPr>
          <a:xfrm>
            <a:off x="1043445" y="4020043"/>
            <a:ext cx="4323080" cy="365760"/>
          </a:xfrm>
          <a:prstGeom prst="rect">
            <a:avLst/>
          </a:prstGeom>
          <a:noFill/>
        </p:spPr>
        <p:txBody>
          <a:bodyPr rtlCol="0" wrap="none">
            <a:spAutoFit/>
          </a:bodyPr>
          <a:lstStyle/>
          <a:p>
            <a:r>
              <a:rPr altLang="zh-CN" b="1" lang="en-US">
                <a:cs typeface="+mn-ea"/>
                <a:sym typeface="+mn-lt"/>
              </a:rPr>
              <a:t>WE ARE IN ACTION IN OUR EFFORTS</a:t>
            </a:r>
          </a:p>
        </p:txBody>
      </p:sp>
      <p:sp>
        <p:nvSpPr>
          <p:cNvPr id="11" name="矩形 10">
            <a:extLst>
              <a:ext uri="{FF2B5EF4-FFF2-40B4-BE49-F238E27FC236}">
                <a16:creationId xmlns:a16="http://schemas.microsoft.com/office/drawing/2014/main" id="{7F5EBE79-5F6F-4056-B50F-737134E6D74F}"/>
              </a:ext>
            </a:extLst>
          </p:cNvPr>
          <p:cNvSpPr/>
          <p:nvPr/>
        </p:nvSpPr>
        <p:spPr>
          <a:xfrm>
            <a:off x="1043445" y="2169465"/>
            <a:ext cx="3424555" cy="472440"/>
          </a:xfrm>
          <a:prstGeom prst="rect">
            <a:avLst/>
          </a:prstGeom>
          <a:noFill/>
        </p:spPr>
        <p:txBody>
          <a:bodyPr rtlCol="0" wrap="none">
            <a:spAutoFit/>
          </a:bodyPr>
          <a:lstStyle/>
          <a:p>
            <a:r>
              <a:rPr altLang="zh-CN" b="1" lang="en-US" spc="600" sz="2500">
                <a:cs typeface="+mn-ea"/>
                <a:sym typeface="+mn-lt"/>
              </a:rPr>
              <a:t>THE MIND MAP</a:t>
            </a:r>
          </a:p>
        </p:txBody>
      </p:sp>
      <p:sp>
        <p:nvSpPr>
          <p:cNvPr id="4" name="矩形 3">
            <a:extLst>
              <a:ext uri="{FF2B5EF4-FFF2-40B4-BE49-F238E27FC236}">
                <a16:creationId xmlns:a16="http://schemas.microsoft.com/office/drawing/2014/main" id="{6EE135BA-A496-47E9-B54D-94AA8C886661}"/>
              </a:ext>
            </a:extLst>
          </p:cNvPr>
          <p:cNvSpPr/>
          <p:nvPr/>
        </p:nvSpPr>
        <p:spPr>
          <a:xfrm>
            <a:off x="1043446" y="4599039"/>
            <a:ext cx="4472452" cy="640080"/>
          </a:xfrm>
          <a:prstGeom prst="rect">
            <a:avLst/>
          </a:prstGeom>
        </p:spPr>
        <p:txBody>
          <a:bodyPr wrap="square">
            <a:spAutoFit/>
          </a:bodyPr>
          <a:lstStyle/>
          <a:p>
            <a:r>
              <a:rPr altLang="zh-CN" lang="en-US" sz="1200">
                <a:solidFill>
                  <a:srgbClr val="666666"/>
                </a:solidFill>
                <a:cs typeface="+mn-ea"/>
                <a:sym typeface="+mn-lt"/>
              </a:rPr>
              <a:t>Maybe we could start with the Designing Department. Maybe we could start with the Designing Department. Maybe we could start with the Designing Department.</a:t>
            </a:r>
          </a:p>
        </p:txBody>
      </p:sp>
      <p:sp>
        <p:nvSpPr>
          <p:cNvPr id="13" name="文本框 12">
            <a:extLst>
              <a:ext uri="{FF2B5EF4-FFF2-40B4-BE49-F238E27FC236}">
                <a16:creationId xmlns:a16="http://schemas.microsoft.com/office/drawing/2014/main" id="{479FC1B9-92E5-463B-9229-EDC7C7F53C2B}"/>
              </a:ext>
            </a:extLst>
          </p:cNvPr>
          <p:cNvSpPr txBox="1"/>
          <p:nvPr/>
        </p:nvSpPr>
        <p:spPr>
          <a:xfrm>
            <a:off x="1115458" y="5437241"/>
            <a:ext cx="3031029" cy="365760"/>
          </a:xfrm>
          <a:prstGeom prst="rect">
            <a:avLst/>
          </a:prstGeom>
          <a:noFill/>
        </p:spPr>
        <p:txBody>
          <a:bodyPr rtlCol="0" wrap="square">
            <a:spAutoFit/>
          </a:bodyPr>
          <a:lstStyle/>
          <a:p>
            <a:r>
              <a:rPr altLang="en-US" lang="zh-CN" spc="600">
                <a:effectLst>
                  <a:outerShdw algn="tl" blurRad="38100" dir="2700000" dist="38100">
                    <a:srgbClr val="000000">
                      <a:alpha val="43137"/>
                    </a:srgbClr>
                  </a:outerShdw>
                </a:effectLst>
                <a:cs typeface="+mn-ea"/>
                <a:sym typeface="+mn-lt"/>
              </a:rPr>
              <a:t>优页PPT  202X.4</a:t>
            </a:r>
          </a:p>
        </p:txBody>
      </p:sp>
      <p:grpSp>
        <p:nvGrpSpPr>
          <p:cNvPr id="18" name="组合 17">
            <a:extLst>
              <a:ext uri="{FF2B5EF4-FFF2-40B4-BE49-F238E27FC236}">
                <a16:creationId xmlns:a16="http://schemas.microsoft.com/office/drawing/2014/main" id="{4C36D03B-5553-4928-AE95-241CA98EA32C}"/>
              </a:ext>
            </a:extLst>
          </p:cNvPr>
          <p:cNvGrpSpPr/>
          <p:nvPr/>
        </p:nvGrpSpPr>
        <p:grpSpPr>
          <a:xfrm>
            <a:off x="3844051" y="914402"/>
            <a:ext cx="6836682" cy="304800"/>
            <a:chOff x="3844051" y="924234"/>
            <a:chExt cx="6836682" cy="304800"/>
          </a:xfrm>
        </p:grpSpPr>
        <p:sp>
          <p:nvSpPr>
            <p:cNvPr id="14" name="矩形 13">
              <a:extLst>
                <a:ext uri="{FF2B5EF4-FFF2-40B4-BE49-F238E27FC236}">
                  <a16:creationId xmlns:a16="http://schemas.microsoft.com/office/drawing/2014/main" id="{E4C9C685-7421-4E82-9E0A-25C57ECBC17B}"/>
                </a:ext>
              </a:extLst>
            </p:cNvPr>
            <p:cNvSpPr/>
            <p:nvPr/>
          </p:nvSpPr>
          <p:spPr>
            <a:xfrm>
              <a:off x="3844051" y="924234"/>
              <a:ext cx="1198880" cy="304800"/>
            </a:xfrm>
            <a:prstGeom prst="rect">
              <a:avLst/>
            </a:prstGeom>
          </p:spPr>
          <p:txBody>
            <a:bodyPr wrap="none">
              <a:spAutoFit/>
            </a:bodyPr>
            <a:lstStyle/>
            <a:p>
              <a:r>
                <a:rPr altLang="en-US" b="1" lang="zh-CN" spc="600" sz="1400">
                  <a:solidFill>
                    <a:srgbClr val="333333"/>
                  </a:solidFill>
                  <a:cs typeface="+mn-ea"/>
                  <a:sym typeface="+mn-lt"/>
                </a:rPr>
                <a:t>心智导图</a:t>
              </a:r>
            </a:p>
          </p:txBody>
        </p:sp>
        <p:sp>
          <p:nvSpPr>
            <p:cNvPr id="15" name="矩形 14">
              <a:extLst>
                <a:ext uri="{FF2B5EF4-FFF2-40B4-BE49-F238E27FC236}">
                  <a16:creationId xmlns:a16="http://schemas.microsoft.com/office/drawing/2014/main" id="{4ECFE210-3C2D-498A-B6F5-B413BEE50D7B}"/>
                </a:ext>
              </a:extLst>
            </p:cNvPr>
            <p:cNvSpPr/>
            <p:nvPr/>
          </p:nvSpPr>
          <p:spPr>
            <a:xfrm>
              <a:off x="5622096" y="924234"/>
              <a:ext cx="1198880" cy="304800"/>
            </a:xfrm>
            <a:prstGeom prst="rect">
              <a:avLst/>
            </a:prstGeom>
          </p:spPr>
          <p:txBody>
            <a:bodyPr wrap="none">
              <a:spAutoFit/>
            </a:bodyPr>
            <a:lstStyle/>
            <a:p>
              <a:r>
                <a:rPr altLang="en-US" b="1" lang="zh-CN" spc="600" sz="1400">
                  <a:solidFill>
                    <a:srgbClr val="333333"/>
                  </a:solidFill>
                  <a:cs typeface="+mn-ea"/>
                  <a:sym typeface="+mn-lt"/>
                </a:rPr>
                <a:t>图形思维</a:t>
              </a:r>
            </a:p>
          </p:txBody>
        </p:sp>
        <p:sp>
          <p:nvSpPr>
            <p:cNvPr id="16" name="矩形 15">
              <a:extLst>
                <a:ext uri="{FF2B5EF4-FFF2-40B4-BE49-F238E27FC236}">
                  <a16:creationId xmlns:a16="http://schemas.microsoft.com/office/drawing/2014/main" id="{8861EF60-E1E0-4607-970A-9898478A69D3}"/>
                </a:ext>
              </a:extLst>
            </p:cNvPr>
            <p:cNvSpPr/>
            <p:nvPr/>
          </p:nvSpPr>
          <p:spPr>
            <a:xfrm>
              <a:off x="7370416" y="924234"/>
              <a:ext cx="1198880" cy="304800"/>
            </a:xfrm>
            <a:prstGeom prst="rect">
              <a:avLst/>
            </a:prstGeom>
          </p:spPr>
          <p:txBody>
            <a:bodyPr wrap="none">
              <a:spAutoFit/>
            </a:bodyPr>
            <a:lstStyle/>
            <a:p>
              <a:r>
                <a:rPr altLang="en-US" b="1" lang="zh-CN" spc="600" sz="1400">
                  <a:solidFill>
                    <a:srgbClr val="333333"/>
                  </a:solidFill>
                  <a:cs typeface="+mn-ea"/>
                  <a:sym typeface="+mn-lt"/>
                </a:rPr>
                <a:t>心智地图</a:t>
              </a:r>
            </a:p>
          </p:txBody>
        </p:sp>
        <p:sp>
          <p:nvSpPr>
            <p:cNvPr id="17" name="矩形 16">
              <a:extLst>
                <a:ext uri="{FF2B5EF4-FFF2-40B4-BE49-F238E27FC236}">
                  <a16:creationId xmlns:a16="http://schemas.microsoft.com/office/drawing/2014/main" id="{FD667232-140C-4500-87B4-6DD6A4CB677E}"/>
                </a:ext>
              </a:extLst>
            </p:cNvPr>
            <p:cNvSpPr/>
            <p:nvPr/>
          </p:nvSpPr>
          <p:spPr>
            <a:xfrm>
              <a:off x="9227854" y="924234"/>
              <a:ext cx="1452880" cy="304800"/>
            </a:xfrm>
            <a:prstGeom prst="rect">
              <a:avLst/>
            </a:prstGeom>
          </p:spPr>
          <p:txBody>
            <a:bodyPr wrap="none">
              <a:spAutoFit/>
            </a:bodyPr>
            <a:lstStyle/>
            <a:p>
              <a:r>
                <a:rPr altLang="en-US" b="1" lang="zh-CN" spc="600" sz="1400">
                  <a:solidFill>
                    <a:srgbClr val="333333"/>
                  </a:solidFill>
                  <a:cs typeface="+mn-ea"/>
                  <a:sym typeface="+mn-lt"/>
                </a:rPr>
                <a:t>脑力激荡图</a:t>
              </a:r>
            </a:p>
          </p:txBody>
        </p:sp>
      </p:grpSp>
    </p:spTree>
    <p:extLst>
      <p:ext uri="{BB962C8B-B14F-4D97-AF65-F5344CB8AC3E}">
        <p14:creationId val="3953584935"/>
      </p:ext>
    </p:extLst>
  </p:cSld>
  <p:clrMapOvr>
    <a:masterClrMapping/>
  </p:clrMapOvr>
  <mc:AlternateContent>
    <mc:Choice Requires="p14">
      <p:transition advTm="2000" p14:dur="3000" spd="slow"/>
    </mc:Choice>
    <mc:Fallback>
      <p:transition advTm="2000"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8"/>
                                        </p:tgtEl>
                                        <p:attrNameLst>
                                          <p:attrName>style.visibility</p:attrName>
                                        </p:attrNameLst>
                                      </p:cBhvr>
                                      <p:to>
                                        <p:strVal val="visible"/>
                                      </p:to>
                                    </p:set>
                                    <p:animEffect filter="wheel(1)" transition="in">
                                      <p:cBhvr>
                                        <p:cTn dur="500" id="7"/>
                                        <p:tgtEl>
                                          <p:spTgt spid="8"/>
                                        </p:tgtEl>
                                      </p:cBhvr>
                                    </p:animEffect>
                                  </p:childTnLst>
                                </p:cTn>
                              </p:par>
                            </p:childTnLst>
                          </p:cTn>
                        </p:par>
                        <p:par>
                          <p:cTn fill="hold" id="8" nodeType="afterGroup">
                            <p:stCondLst>
                              <p:cond delay="500"/>
                            </p:stCondLst>
                            <p:childTnLst>
                              <p:par>
                                <p:cTn fill="hold" id="9" nodeType="afterEffect" presetClass="entr" presetID="52" presetSubtype="0">
                                  <p:stCondLst>
                                    <p:cond delay="0"/>
                                  </p:stCondLst>
                                  <p:childTnLst>
                                    <p:set>
                                      <p:cBhvr>
                                        <p:cTn dur="1" fill="hold" id="10">
                                          <p:stCondLst>
                                            <p:cond delay="0"/>
                                          </p:stCondLst>
                                        </p:cTn>
                                        <p:tgtEl>
                                          <p:spTgt spid="2"/>
                                        </p:tgtEl>
                                        <p:attrNameLst>
                                          <p:attrName>style.visibility</p:attrName>
                                        </p:attrNameLst>
                                      </p:cBhvr>
                                      <p:to>
                                        <p:strVal val="visible"/>
                                      </p:to>
                                    </p:set>
                                    <p:animScale>
                                      <p:cBhvr>
                                        <p:cTn decel="50000" dur="1000" fill="hold" id="11">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12">
                                          <p:stCondLst>
                                            <p:cond delay="0"/>
                                          </p:stCondLst>
                                        </p:cTn>
                                        <p:tgtEl>
                                          <p:spTgt spid="2"/>
                                        </p:tgtEl>
                                        <p:attrNameLst>
                                          <p:attrName>ppt_x</p:attrName>
                                          <p:attrName>ppt_y</p:attrName>
                                        </p:attrNameLst>
                                      </p:cBhvr>
                                    </p:animMotion>
                                    <p:animEffect filter="fade" transition="in">
                                      <p:cBhvr>
                                        <p:cTn dur="1000" id="13"/>
                                        <p:tgtEl>
                                          <p:spTgt spid="2"/>
                                        </p:tgtEl>
                                      </p:cBhvr>
                                    </p:animEffect>
                                  </p:childTnLst>
                                </p:cTn>
                              </p:par>
                            </p:childTnLst>
                          </p:cTn>
                        </p:par>
                        <p:par>
                          <p:cTn fill="hold" id="14" nodeType="afterGroup">
                            <p:stCondLst>
                              <p:cond delay="1500"/>
                            </p:stCondLst>
                            <p:childTnLst>
                              <p:par>
                                <p:cTn fill="hold" id="15" nodeType="afterEffect" presetClass="entr" presetID="52" presetSubtype="0">
                                  <p:stCondLst>
                                    <p:cond delay="0"/>
                                  </p:stCondLst>
                                  <p:childTnLst>
                                    <p:set>
                                      <p:cBhvr>
                                        <p:cTn dur="1" fill="hold" id="16">
                                          <p:stCondLst>
                                            <p:cond delay="0"/>
                                          </p:stCondLst>
                                        </p:cTn>
                                        <p:tgtEl>
                                          <p:spTgt spid="18"/>
                                        </p:tgtEl>
                                        <p:attrNameLst>
                                          <p:attrName>style.visibility</p:attrName>
                                        </p:attrNameLst>
                                      </p:cBhvr>
                                      <p:to>
                                        <p:strVal val="visible"/>
                                      </p:to>
                                    </p:set>
                                    <p:animScale>
                                      <p:cBhvr>
                                        <p:cTn decel="50000" dur="1000" fill="hold" id="17">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18">
                                          <p:stCondLst>
                                            <p:cond delay="0"/>
                                          </p:stCondLst>
                                        </p:cTn>
                                        <p:tgtEl>
                                          <p:spTgt spid="18"/>
                                        </p:tgtEl>
                                        <p:attrNameLst>
                                          <p:attrName>ppt_x</p:attrName>
                                          <p:attrName>ppt_y</p:attrName>
                                        </p:attrNameLst>
                                      </p:cBhvr>
                                    </p:animMotion>
                                    <p:animEffect filter="fade" transition="in">
                                      <p:cBhvr>
                                        <p:cTn dur="1000" id="19"/>
                                        <p:tgtEl>
                                          <p:spTgt spid="18"/>
                                        </p:tgtEl>
                                      </p:cBhvr>
                                    </p:animEffect>
                                  </p:childTnLst>
                                </p:cTn>
                              </p:par>
                            </p:childTnLst>
                          </p:cTn>
                        </p:par>
                        <p:par>
                          <p:cTn fill="hold" id="20" nodeType="afterGroup">
                            <p:stCondLst>
                              <p:cond delay="2500"/>
                            </p:stCondLst>
                            <p:childTnLst>
                              <p:par>
                                <p:cTn fill="hold" grpId="0" id="21" nodeType="afterEffect" presetClass="entr" presetID="41" presetSubtype="0">
                                  <p:stCondLst>
                                    <p:cond delay="0"/>
                                  </p:stCondLst>
                                  <p:iterate type="lt">
                                    <p:tmPct val="10000"/>
                                  </p:iterate>
                                  <p:childTnLst>
                                    <p:set>
                                      <p:cBhvr>
                                        <p:cTn dur="1" fill="hold" id="22">
                                          <p:stCondLst>
                                            <p:cond delay="0"/>
                                          </p:stCondLst>
                                        </p:cTn>
                                        <p:tgtEl>
                                          <p:spTgt spid="11"/>
                                        </p:tgtEl>
                                        <p:attrNameLst>
                                          <p:attrName>style.visibility</p:attrName>
                                        </p:attrNameLst>
                                      </p:cBhvr>
                                      <p:to>
                                        <p:strVal val="visible"/>
                                      </p:to>
                                    </p:set>
                                    <p:anim calcmode="lin" valueType="num">
                                      <p:cBhvr>
                                        <p:cTn dur="500" fill="hold" id="23"/>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4"/>
                                        <p:tgtEl>
                                          <p:spTgt spid="11"/>
                                        </p:tgtEl>
                                        <p:attrNameLst>
                                          <p:attrName>ppt_y</p:attrName>
                                        </p:attrNameLst>
                                      </p:cBhvr>
                                      <p:tavLst>
                                        <p:tav tm="0">
                                          <p:val>
                                            <p:strVal val="#ppt_y"/>
                                          </p:val>
                                        </p:tav>
                                        <p:tav tm="100000">
                                          <p:val>
                                            <p:strVal val="#ppt_y"/>
                                          </p:val>
                                        </p:tav>
                                      </p:tavLst>
                                    </p:anim>
                                    <p:anim calcmode="lin" valueType="num">
                                      <p:cBhvr>
                                        <p:cTn dur="500" fill="hold" id="25"/>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6"/>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7" tmFilter="0,0; .5, 1; 1, 1"/>
                                        <p:tgtEl>
                                          <p:spTgt spid="11"/>
                                        </p:tgtEl>
                                      </p:cBhvr>
                                    </p:animEffect>
                                  </p:childTnLst>
                                </p:cTn>
                              </p:par>
                            </p:childTnLst>
                          </p:cTn>
                        </p:par>
                        <p:par>
                          <p:cTn fill="hold" id="28" nodeType="afterGroup">
                            <p:stCondLst>
                              <p:cond delay="3000"/>
                            </p:stCondLst>
                            <p:childTnLst>
                              <p:par>
                                <p:cTn fill="hold" grpId="0" id="29" nodeType="afterEffect" presetClass="entr" presetID="41" presetSubtype="0">
                                  <p:stCondLst>
                                    <p:cond delay="0"/>
                                  </p:stCondLst>
                                  <p:iterate type="lt">
                                    <p:tmPct val="10000"/>
                                  </p:iterate>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2"/>
                                        <p:tgtEl>
                                          <p:spTgt spid="9"/>
                                        </p:tgtEl>
                                        <p:attrNameLst>
                                          <p:attrName>ppt_y</p:attrName>
                                        </p:attrNameLst>
                                      </p:cBhvr>
                                      <p:tavLst>
                                        <p:tav tm="0">
                                          <p:val>
                                            <p:strVal val="#ppt_y"/>
                                          </p:val>
                                        </p:tav>
                                        <p:tav tm="100000">
                                          <p:val>
                                            <p:strVal val="#ppt_y"/>
                                          </p:val>
                                        </p:tav>
                                      </p:tavLst>
                                    </p:anim>
                                    <p:anim calcmode="lin" valueType="num">
                                      <p:cBhvr>
                                        <p:cTn dur="500" fill="hold" id="33"/>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4"/>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5" tmFilter="0,0; .5, 1; 1, 1"/>
                                        <p:tgtEl>
                                          <p:spTgt spid="9"/>
                                        </p:tgtEl>
                                      </p:cBhvr>
                                    </p:animEffect>
                                  </p:childTnLst>
                                </p:cTn>
                              </p:par>
                            </p:childTnLst>
                          </p:cTn>
                        </p:par>
                        <p:par>
                          <p:cTn fill="hold" id="36" nodeType="afterGroup">
                            <p:stCondLst>
                              <p:cond delay="3500"/>
                            </p:stCondLst>
                            <p:childTnLst>
                              <p:par>
                                <p:cTn fill="hold" grpId="0" id="37" nodeType="afterEffect" presetClass="entr" presetID="23" presetSubtype="16">
                                  <p:stCondLst>
                                    <p:cond delay="0"/>
                                  </p:stCondLst>
                                  <p:childTnLst>
                                    <p:set>
                                      <p:cBhvr>
                                        <p:cTn dur="1" fill="hold" id="38">
                                          <p:stCondLst>
                                            <p:cond delay="0"/>
                                          </p:stCondLst>
                                        </p:cTn>
                                        <p:tgtEl>
                                          <p:spTgt spid="10"/>
                                        </p:tgtEl>
                                        <p:attrNameLst>
                                          <p:attrName>style.visibility</p:attrName>
                                        </p:attrNameLst>
                                      </p:cBhvr>
                                      <p:to>
                                        <p:strVal val="visible"/>
                                      </p:to>
                                    </p:set>
                                    <p:anim calcmode="lin" valueType="num">
                                      <p:cBhvr>
                                        <p:cTn dur="500" fill="hold" id="39"/>
                                        <p:tgtEl>
                                          <p:spTgt spid="10"/>
                                        </p:tgtEl>
                                        <p:attrNameLst>
                                          <p:attrName>ppt_w</p:attrName>
                                        </p:attrNameLst>
                                      </p:cBhvr>
                                      <p:tavLst>
                                        <p:tav tm="0">
                                          <p:val>
                                            <p:fltVal val="0"/>
                                          </p:val>
                                        </p:tav>
                                        <p:tav tm="100000">
                                          <p:val>
                                            <p:strVal val="#ppt_w"/>
                                          </p:val>
                                        </p:tav>
                                      </p:tavLst>
                                    </p:anim>
                                    <p:anim calcmode="lin" valueType="num">
                                      <p:cBhvr>
                                        <p:cTn dur="500" fill="hold" id="40"/>
                                        <p:tgtEl>
                                          <p:spTgt spid="10"/>
                                        </p:tgtEl>
                                        <p:attrNameLst>
                                          <p:attrName>ppt_h</p:attrName>
                                        </p:attrNameLst>
                                      </p:cBhvr>
                                      <p:tavLst>
                                        <p:tav tm="0">
                                          <p:val>
                                            <p:fltVal val="0"/>
                                          </p:val>
                                        </p:tav>
                                        <p:tav tm="100000">
                                          <p:val>
                                            <p:strVal val="#ppt_h"/>
                                          </p:val>
                                        </p:tav>
                                      </p:tavLst>
                                    </p:anim>
                                  </p:childTnLst>
                                </p:cTn>
                              </p:par>
                            </p:childTnLst>
                          </p:cTn>
                        </p:par>
                        <p:par>
                          <p:cTn fill="hold" id="41" nodeType="afterGroup">
                            <p:stCondLst>
                              <p:cond delay="4000"/>
                            </p:stCondLst>
                            <p:childTnLst>
                              <p:par>
                                <p:cTn fill="hold" grpId="0" id="42" nodeType="afterEffect" presetClass="entr" presetID="23" presetSubtype="16">
                                  <p:stCondLst>
                                    <p:cond delay="0"/>
                                  </p:stCondLst>
                                  <p:childTnLst>
                                    <p:set>
                                      <p:cBhvr>
                                        <p:cTn dur="1" fill="hold" id="43">
                                          <p:stCondLst>
                                            <p:cond delay="0"/>
                                          </p:stCondLst>
                                        </p:cTn>
                                        <p:tgtEl>
                                          <p:spTgt spid="4"/>
                                        </p:tgtEl>
                                        <p:attrNameLst>
                                          <p:attrName>style.visibility</p:attrName>
                                        </p:attrNameLst>
                                      </p:cBhvr>
                                      <p:to>
                                        <p:strVal val="visible"/>
                                      </p:to>
                                    </p:set>
                                    <p:anim calcmode="lin" valueType="num">
                                      <p:cBhvr>
                                        <p:cTn dur="500" fill="hold" id="44"/>
                                        <p:tgtEl>
                                          <p:spTgt spid="4"/>
                                        </p:tgtEl>
                                        <p:attrNameLst>
                                          <p:attrName>ppt_w</p:attrName>
                                        </p:attrNameLst>
                                      </p:cBhvr>
                                      <p:tavLst>
                                        <p:tav tm="0">
                                          <p:val>
                                            <p:fltVal val="0"/>
                                          </p:val>
                                        </p:tav>
                                        <p:tav tm="100000">
                                          <p:val>
                                            <p:strVal val="#ppt_w"/>
                                          </p:val>
                                        </p:tav>
                                      </p:tavLst>
                                    </p:anim>
                                    <p:anim calcmode="lin" valueType="num">
                                      <p:cBhvr>
                                        <p:cTn dur="500" fill="hold" id="45"/>
                                        <p:tgtEl>
                                          <p:spTgt spid="4"/>
                                        </p:tgtEl>
                                        <p:attrNameLst>
                                          <p:attrName>ppt_h</p:attrName>
                                        </p:attrNameLst>
                                      </p:cBhvr>
                                      <p:tavLst>
                                        <p:tav tm="0">
                                          <p:val>
                                            <p:fltVal val="0"/>
                                          </p:val>
                                        </p:tav>
                                        <p:tav tm="100000">
                                          <p:val>
                                            <p:strVal val="#ppt_h"/>
                                          </p:val>
                                        </p:tav>
                                      </p:tavLst>
                                    </p:anim>
                                  </p:childTnLst>
                                </p:cTn>
                              </p:par>
                            </p:childTnLst>
                          </p:cTn>
                        </p:par>
                        <p:par>
                          <p:cTn fill="hold" id="46" nodeType="afterGroup">
                            <p:stCondLst>
                              <p:cond delay="4500"/>
                            </p:stCondLst>
                            <p:childTnLst>
                              <p:par>
                                <p:cTn fill="hold" grpId="0" id="47" nodeType="afterEffect" presetClass="entr" presetID="23" presetSubtype="16">
                                  <p:stCondLst>
                                    <p:cond delay="0"/>
                                  </p:stCondLst>
                                  <p:childTnLst>
                                    <p:set>
                                      <p:cBhvr>
                                        <p:cTn dur="1" fill="hold" id="48">
                                          <p:stCondLst>
                                            <p:cond delay="0"/>
                                          </p:stCondLst>
                                        </p:cTn>
                                        <p:tgtEl>
                                          <p:spTgt spid="13"/>
                                        </p:tgtEl>
                                        <p:attrNameLst>
                                          <p:attrName>style.visibility</p:attrName>
                                        </p:attrNameLst>
                                      </p:cBhvr>
                                      <p:to>
                                        <p:strVal val="visible"/>
                                      </p:to>
                                    </p:set>
                                    <p:anim calcmode="lin" valueType="num">
                                      <p:cBhvr>
                                        <p:cTn dur="500" fill="hold" id="49"/>
                                        <p:tgtEl>
                                          <p:spTgt spid="13"/>
                                        </p:tgtEl>
                                        <p:attrNameLst>
                                          <p:attrName>ppt_w</p:attrName>
                                        </p:attrNameLst>
                                      </p:cBhvr>
                                      <p:tavLst>
                                        <p:tav tm="0">
                                          <p:val>
                                            <p:fltVal val="0"/>
                                          </p:val>
                                        </p:tav>
                                        <p:tav tm="100000">
                                          <p:val>
                                            <p:strVal val="#ppt_w"/>
                                          </p:val>
                                        </p:tav>
                                      </p:tavLst>
                                    </p:anim>
                                    <p:anim calcmode="lin" valueType="num">
                                      <p:cBhvr>
                                        <p:cTn dur="500" fill="hold" id="50"/>
                                        <p:tgtEl>
                                          <p:spTgt spid="13"/>
                                        </p:tgtEl>
                                        <p:attrNameLst>
                                          <p:attrName>ppt_h</p:attrName>
                                        </p:attrNameLst>
                                      </p:cBhvr>
                                      <p:tavLst>
                                        <p:tav tm="0">
                                          <p:val>
                                            <p:fltVal val="0"/>
                                          </p:val>
                                        </p:tav>
                                        <p:tav tm="100000">
                                          <p:val>
                                            <p:strVal val="#ppt_h"/>
                                          </p:val>
                                        </p:tav>
                                      </p:tavLst>
                                    </p:anim>
                                  </p:childTnLst>
                                </p:cTn>
                              </p:par>
                            </p:childTnLst>
                          </p:cTn>
                        </p:par>
                        <p:par>
                          <p:cTn fill="hold" id="51" nodeType="afterGroup">
                            <p:stCondLst>
                              <p:cond delay="5000"/>
                            </p:stCondLst>
                            <p:childTnLst>
                              <p:par>
                                <p:cTn fill="hold" id="52" nodeType="afterEffect" presetClass="entr" presetID="16" presetSubtype="21">
                                  <p:stCondLst>
                                    <p:cond delay="0"/>
                                  </p:stCondLst>
                                  <p:childTnLst>
                                    <p:set>
                                      <p:cBhvr>
                                        <p:cTn dur="1" fill="hold" id="53">
                                          <p:stCondLst>
                                            <p:cond delay="0"/>
                                          </p:stCondLst>
                                        </p:cTn>
                                        <p:tgtEl>
                                          <p:spTgt spid="5"/>
                                        </p:tgtEl>
                                        <p:attrNameLst>
                                          <p:attrName>style.visibility</p:attrName>
                                        </p:attrNameLst>
                                      </p:cBhvr>
                                      <p:to>
                                        <p:strVal val="visible"/>
                                      </p:to>
                                    </p:set>
                                    <p:animEffect filter="barn(inVertical)" transition="in">
                                      <p:cBhvr>
                                        <p:cTn dur="500" id="54"/>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0"/>
      <p:bldP grpId="0" spid="11"/>
      <p:bldP grpId="0" spid="4"/>
      <p:bldP grpId="0" spid="13"/>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a:extLst>
              <a:ext uri="{FF2B5EF4-FFF2-40B4-BE49-F238E27FC236}">
                <a16:creationId xmlns:a16="http://schemas.microsoft.com/office/drawing/2014/main" id="{3DA0F907-E780-4EC7-AB6E-10AB0E720EA0}"/>
              </a:ext>
            </a:extLst>
          </p:cNvPr>
          <p:cNvSpPr/>
          <p:nvPr/>
        </p:nvSpPr>
        <p:spPr>
          <a:xfrm>
            <a:off x="2703573" y="1949685"/>
            <a:ext cx="3697227" cy="4206241"/>
          </a:xfrm>
          <a:prstGeom prst="rect">
            <a:avLst/>
          </a:prstGeom>
        </p:spPr>
        <p:txBody>
          <a:bodyPr wrap="square">
            <a:spAutoFit/>
          </a:bodyPr>
          <a:lstStyle/>
          <a:p>
            <a:pPr algn="just">
              <a:lnSpc>
                <a:spcPct val="150000"/>
              </a:lnSpc>
            </a:pPr>
            <a:r>
              <a:rPr altLang="en-US" lang="zh-CN">
                <a:solidFill>
                  <a:schemeClr val="tx1">
                    <a:lumMod val="75000"/>
                    <a:lumOff val="25000"/>
                  </a:schemeClr>
                </a:solidFill>
                <a:cs typeface="+mn-ea"/>
                <a:sym typeface="+mn-lt"/>
              </a:rPr>
              <a:t>我们的大脑中有大约一万亿个这样的神经细胞：细胞之间通过长长的触须互相连接，当我们思考的时候，微弱的生物电流就在这样的神经细胞中穿来穿去。这些微弱的电流，以及它所伴随的一些微妙的化学反应，携带着我们大脑里存储的各种信息，通过触须不断交流、归纳、联想、整理，最终完成一次次的思考过程。</a:t>
            </a:r>
          </a:p>
        </p:txBody>
      </p:sp>
      <p:sp>
        <p:nvSpPr>
          <p:cNvPr id="28" name="圆角矩形 4">
            <a:extLst>
              <a:ext uri="{FF2B5EF4-FFF2-40B4-BE49-F238E27FC236}">
                <a16:creationId xmlns:a16="http://schemas.microsoft.com/office/drawing/2014/main" id="{51383CBD-4F1D-4BD0-A43C-A2801DBDCC74}"/>
              </a:ext>
            </a:extLst>
          </p:cNvPr>
          <p:cNvSpPr/>
          <p:nvPr/>
        </p:nvSpPr>
        <p:spPr>
          <a:xfrm>
            <a:off x="1146871" y="2051775"/>
            <a:ext cx="1168908" cy="2441561"/>
          </a:xfrm>
          <a:prstGeom prst="roundRect">
            <a:avLst>
              <a:gd fmla="val 3969" name="adj"/>
            </a:avLst>
          </a:prstGeom>
          <a:noFill/>
          <a:ln w="22225">
            <a:noFill/>
          </a:ln>
          <a:effectLst>
            <a:outerShdw algn="tl" blurRad="101600" dir="2700000" dist="508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vert="eaVert"/>
          <a:lstStyle/>
          <a:p>
            <a:pPr algn="dist"/>
            <a:r>
              <a:rPr altLang="en-US" b="1" lang="zh-CN" sz="3600">
                <a:solidFill>
                  <a:srgbClr val="147BA0"/>
                </a:solidFill>
                <a:cs typeface="+mn-ea"/>
                <a:sym typeface="+mn-lt"/>
              </a:rPr>
              <a:t>思维过程</a:t>
            </a:r>
          </a:p>
        </p:txBody>
      </p:sp>
      <p:grpSp>
        <p:nvGrpSpPr>
          <p:cNvPr id="17" name="组合 16">
            <a:extLst>
              <a:ext uri="{FF2B5EF4-FFF2-40B4-BE49-F238E27FC236}">
                <a16:creationId xmlns:a16="http://schemas.microsoft.com/office/drawing/2014/main" id="{FAEA0860-58E4-4061-9951-DC1929AFA049}"/>
              </a:ext>
            </a:extLst>
          </p:cNvPr>
          <p:cNvGrpSpPr/>
          <p:nvPr/>
        </p:nvGrpSpPr>
        <p:grpSpPr>
          <a:xfrm>
            <a:off x="589935" y="688258"/>
            <a:ext cx="11021962" cy="589936"/>
            <a:chOff x="589935" y="688258"/>
            <a:chExt cx="11021962" cy="589936"/>
          </a:xfrm>
        </p:grpSpPr>
        <p:cxnSp>
          <p:nvCxnSpPr>
            <p:cNvPr id="18" name="直接连接符 17">
              <a:extLst>
                <a:ext uri="{FF2B5EF4-FFF2-40B4-BE49-F238E27FC236}">
                  <a16:creationId xmlns:a16="http://schemas.microsoft.com/office/drawing/2014/main" id="{B6359C7D-5034-453C-9437-AC2EBBACDCD3}"/>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29" name="文本框 28">
              <a:extLst>
                <a:ext uri="{FF2B5EF4-FFF2-40B4-BE49-F238E27FC236}">
                  <a16:creationId xmlns:a16="http://schemas.microsoft.com/office/drawing/2014/main" id="{B62DBA99-9C0A-4CE6-9DF7-991F43193311}"/>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02  思维导图的原理</a:t>
              </a:r>
            </a:p>
          </p:txBody>
        </p:sp>
      </p:grpSp>
      <p:pic>
        <p:nvPicPr>
          <p:cNvPr id="3" name="图片 2">
            <a:extLst>
              <a:ext uri="{FF2B5EF4-FFF2-40B4-BE49-F238E27FC236}">
                <a16:creationId xmlns:a16="http://schemas.microsoft.com/office/drawing/2014/main" id="{CCEF17F2-84B3-4B77-B0BF-EA1FBAEB6AE7}"/>
              </a:ext>
            </a:extLst>
          </p:cNvPr>
          <p:cNvPicPr>
            <a:picLocks noChangeAspect="1"/>
          </p:cNvPicPr>
          <p:nvPr/>
        </p:nvPicPr>
        <p:blipFill>
          <a:blip r:embed="rId3">
            <a:clrChange>
              <a:clrFrom>
                <a:srgbClr val="F2F2F2"/>
              </a:clrFrom>
              <a:clrTo>
                <a:srgbClr val="F2F2F2">
                  <a:alpha val="0"/>
                </a:srgbClr>
              </a:clrTo>
            </a:clrChange>
            <a:duotone>
              <a:schemeClr val="accent5">
                <a:shade val="45000"/>
                <a:satMod val="135000"/>
              </a:schemeClr>
              <a:prstClr val="white"/>
            </a:duotone>
            <a:extLst>
              <a:ext uri="{28A0092B-C50C-407E-A947-70E740481C1C}">
                <a14:useLocalDpi val="0"/>
              </a:ext>
            </a:extLst>
          </a:blip>
          <a:srcRect b="5507"/>
          <a:stretch>
            <a:fillRect/>
          </a:stretch>
        </p:blipFill>
        <p:spPr>
          <a:xfrm>
            <a:off x="6807352" y="1949685"/>
            <a:ext cx="4103025" cy="3877078"/>
          </a:xfrm>
          <a:prstGeom prst="rect">
            <a:avLst/>
          </a:prstGeom>
        </p:spPr>
      </p:pic>
    </p:spTree>
    <p:extLst>
      <p:ext uri="{BB962C8B-B14F-4D97-AF65-F5344CB8AC3E}">
        <p14:creationId val="1161013488"/>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17"/>
                                        </p:tgtEl>
                                        <p:attrNameLst>
                                          <p:attrName>style.visibility</p:attrName>
                                        </p:attrNameLst>
                                      </p:cBhvr>
                                      <p:to>
                                        <p:strVal val="visible"/>
                                      </p:to>
                                    </p:set>
                                    <p:animEffect filter="wipe(left)" transition="in">
                                      <p:cBhvr>
                                        <p:cTn dur="500" id="7"/>
                                        <p:tgtEl>
                                          <p:spTgt spid="17"/>
                                        </p:tgtEl>
                                      </p:cBhvr>
                                    </p:animEffect>
                                  </p:childTnLst>
                                </p:cTn>
                              </p:par>
                            </p:childTnLst>
                          </p:cTn>
                        </p:par>
                        <p:par>
                          <p:cTn fill="hold" id="8" nodeType="afterGroup">
                            <p:stCondLst>
                              <p:cond delay="500"/>
                            </p:stCondLst>
                            <p:childTnLst>
                              <p:par>
                                <p:cTn fill="hold" grpId="0" id="9" nodeType="afterEffect" presetClass="entr" presetID="23" presetSubtype="16">
                                  <p:stCondLst>
                                    <p:cond delay="0"/>
                                  </p:stCondLst>
                                  <p:childTnLst>
                                    <p:set>
                                      <p:cBhvr>
                                        <p:cTn dur="1" fill="hold" id="10">
                                          <p:stCondLst>
                                            <p:cond delay="0"/>
                                          </p:stCondLst>
                                        </p:cTn>
                                        <p:tgtEl>
                                          <p:spTgt spid="28"/>
                                        </p:tgtEl>
                                        <p:attrNameLst>
                                          <p:attrName>style.visibility</p:attrName>
                                        </p:attrNameLst>
                                      </p:cBhvr>
                                      <p:to>
                                        <p:strVal val="visible"/>
                                      </p:to>
                                    </p:set>
                                    <p:anim calcmode="lin" valueType="num">
                                      <p:cBhvr>
                                        <p:cTn dur="500" fill="hold" id="11"/>
                                        <p:tgtEl>
                                          <p:spTgt spid="28"/>
                                        </p:tgtEl>
                                        <p:attrNameLst>
                                          <p:attrName>ppt_w</p:attrName>
                                        </p:attrNameLst>
                                      </p:cBhvr>
                                      <p:tavLst>
                                        <p:tav tm="0">
                                          <p:val>
                                            <p:fltVal val="0"/>
                                          </p:val>
                                        </p:tav>
                                        <p:tav tm="100000">
                                          <p:val>
                                            <p:strVal val="#ppt_w"/>
                                          </p:val>
                                        </p:tav>
                                      </p:tavLst>
                                    </p:anim>
                                    <p:anim calcmode="lin" valueType="num">
                                      <p:cBhvr>
                                        <p:cTn dur="500" fill="hold" id="12"/>
                                        <p:tgtEl>
                                          <p:spTgt spid="28"/>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grpId="0" id="14" nodeType="afterEffect" presetClass="entr" presetID="23" presetSubtype="16">
                                  <p:stCondLst>
                                    <p:cond delay="0"/>
                                  </p:stCondLst>
                                  <p:childTnLst>
                                    <p:set>
                                      <p:cBhvr>
                                        <p:cTn dur="1" fill="hold" id="15">
                                          <p:stCondLst>
                                            <p:cond delay="0"/>
                                          </p:stCondLst>
                                        </p:cTn>
                                        <p:tgtEl>
                                          <p:spTgt spid="8"/>
                                        </p:tgtEl>
                                        <p:attrNameLst>
                                          <p:attrName>style.visibility</p:attrName>
                                        </p:attrNameLst>
                                      </p:cBhvr>
                                      <p:to>
                                        <p:strVal val="visible"/>
                                      </p:to>
                                    </p:set>
                                    <p:anim calcmode="lin" valueType="num">
                                      <p:cBhvr>
                                        <p:cTn dur="500" fill="hold" id="16"/>
                                        <p:tgtEl>
                                          <p:spTgt spid="8"/>
                                        </p:tgtEl>
                                        <p:attrNameLst>
                                          <p:attrName>ppt_w</p:attrName>
                                        </p:attrNameLst>
                                      </p:cBhvr>
                                      <p:tavLst>
                                        <p:tav tm="0">
                                          <p:val>
                                            <p:fltVal val="0"/>
                                          </p:val>
                                        </p:tav>
                                        <p:tav tm="100000">
                                          <p:val>
                                            <p:strVal val="#ppt_w"/>
                                          </p:val>
                                        </p:tav>
                                      </p:tavLst>
                                    </p:anim>
                                    <p:anim calcmode="lin" valueType="num">
                                      <p:cBhvr>
                                        <p:cTn dur="500" fill="hold" id="17"/>
                                        <p:tgtEl>
                                          <p:spTgt spid="8"/>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16" presetSubtype="21">
                                  <p:stCondLst>
                                    <p:cond delay="0"/>
                                  </p:stCondLst>
                                  <p:childTnLst>
                                    <p:set>
                                      <p:cBhvr>
                                        <p:cTn dur="1" fill="hold" id="20">
                                          <p:stCondLst>
                                            <p:cond delay="0"/>
                                          </p:stCondLst>
                                        </p:cTn>
                                        <p:tgtEl>
                                          <p:spTgt spid="3"/>
                                        </p:tgtEl>
                                        <p:attrNameLst>
                                          <p:attrName>style.visibility</p:attrName>
                                        </p:attrNameLst>
                                      </p:cBhvr>
                                      <p:to>
                                        <p:strVal val="visible"/>
                                      </p:to>
                                    </p:set>
                                    <p:animEffect filter="barn(inVertical)" transition="in">
                                      <p:cBhvr>
                                        <p:cTn dur="500" id="21"/>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28"/>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5" name="矩形 14">
            <a:extLst>
              <a:ext uri="{FF2B5EF4-FFF2-40B4-BE49-F238E27FC236}">
                <a16:creationId xmlns:a16="http://schemas.microsoft.com/office/drawing/2014/main" id="{9BA540B4-CDDA-40B0-A1EA-359A4F754C93}"/>
              </a:ext>
            </a:extLst>
          </p:cNvPr>
          <p:cNvSpPr/>
          <p:nvPr/>
        </p:nvSpPr>
        <p:spPr>
          <a:xfrm>
            <a:off x="2101892" y="5517609"/>
            <a:ext cx="8404611" cy="914400"/>
          </a:xfrm>
          <a:prstGeom prst="rect">
            <a:avLst/>
          </a:prstGeom>
        </p:spPr>
        <p:txBody>
          <a:bodyPr wrap="square">
            <a:spAutoFit/>
          </a:bodyPr>
          <a:lstStyle/>
          <a:p>
            <a:pPr algn="ctr">
              <a:lnSpc>
                <a:spcPct val="150000"/>
              </a:lnSpc>
            </a:pPr>
            <a:r>
              <a:rPr altLang="en-US" lang="zh-CN">
                <a:solidFill>
                  <a:schemeClr val="tx1">
                    <a:lumMod val="75000"/>
                    <a:lumOff val="25000"/>
                  </a:schemeClr>
                </a:solidFill>
                <a:cs typeface="+mn-ea"/>
                <a:sym typeface="+mn-lt"/>
              </a:rPr>
              <a:t>我们的世界和我们的大脑都是是按照这种放射模式运转的；思维导图就是这种放射状思维的一种表达方式 ，是一种将放射性思考具体化的方法。</a:t>
            </a:r>
          </a:p>
        </p:txBody>
      </p:sp>
      <p:sp>
        <p:nvSpPr>
          <p:cNvPr id="17" name="Rectangle 3">
            <a:extLst>
              <a:ext uri="{FF2B5EF4-FFF2-40B4-BE49-F238E27FC236}">
                <a16:creationId xmlns:a16="http://schemas.microsoft.com/office/drawing/2014/main" id="{6EB1AA21-B905-47C5-AC18-CD09B67300B2}"/>
              </a:ext>
            </a:extLst>
          </p:cNvPr>
          <p:cNvSpPr>
            <a:spLocks noChangeArrowheads="1"/>
          </p:cNvSpPr>
          <p:nvPr/>
        </p:nvSpPr>
        <p:spPr bwMode="auto">
          <a:xfrm>
            <a:off x="863011" y="3946422"/>
            <a:ext cx="3218531" cy="11887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square">
            <a:spAutoFit/>
          </a:bodyPr>
          <a:lstStyle/>
          <a:p>
            <a:pPr algn="just">
              <a:lnSpc>
                <a:spcPct val="150000"/>
              </a:lnSpc>
            </a:pPr>
            <a:r>
              <a:rPr altLang="en-US" lang="zh-CN" sz="1600">
                <a:solidFill>
                  <a:schemeClr val="tx1">
                    <a:lumMod val="75000"/>
                    <a:lumOff val="25000"/>
                  </a:schemeClr>
                </a:solidFill>
                <a:cs typeface="+mn-ea"/>
                <a:sym typeface="+mn-lt"/>
              </a:rPr>
              <a:t>大树从主干到枝干，再到一根根树枝，包括树叶的脉络，正是“放射性”模式的最佳体现 ；</a:t>
            </a:r>
          </a:p>
        </p:txBody>
      </p:sp>
      <p:sp>
        <p:nvSpPr>
          <p:cNvPr id="18" name="Rectangle 5">
            <a:extLst>
              <a:ext uri="{FF2B5EF4-FFF2-40B4-BE49-F238E27FC236}">
                <a16:creationId xmlns:a16="http://schemas.microsoft.com/office/drawing/2014/main" id="{4EF69A8C-D3DE-4A37-A230-482F6D3BB4BB}"/>
              </a:ext>
            </a:extLst>
          </p:cNvPr>
          <p:cNvSpPr>
            <a:spLocks noChangeArrowheads="1"/>
          </p:cNvSpPr>
          <p:nvPr/>
        </p:nvSpPr>
        <p:spPr bwMode="auto">
          <a:xfrm>
            <a:off x="791481" y="1870042"/>
            <a:ext cx="3469899" cy="82296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square">
            <a:spAutoFit/>
          </a:bodyPr>
          <a:lstStyle/>
          <a:p>
            <a:pPr>
              <a:lnSpc>
                <a:spcPct val="150000"/>
              </a:lnSpc>
            </a:pPr>
            <a:r>
              <a:rPr altLang="en-US" lang="zh-CN" sz="1600">
                <a:solidFill>
                  <a:schemeClr val="tx1">
                    <a:lumMod val="75000"/>
                    <a:lumOff val="25000"/>
                  </a:schemeClr>
                </a:solidFill>
                <a:cs typeface="+mn-ea"/>
                <a:sym typeface="+mn-lt"/>
              </a:rPr>
              <a:t>原子由原子核及分布在四周的电子构成，符合“放射性”模型的分布规律；</a:t>
            </a:r>
          </a:p>
        </p:txBody>
      </p:sp>
      <p:sp>
        <p:nvSpPr>
          <p:cNvPr id="19" name="Rectangle 6">
            <a:extLst>
              <a:ext uri="{FF2B5EF4-FFF2-40B4-BE49-F238E27FC236}">
                <a16:creationId xmlns:a16="http://schemas.microsoft.com/office/drawing/2014/main" id="{6360FF5D-DCF7-41D7-8516-4AA472F9F615}"/>
              </a:ext>
            </a:extLst>
          </p:cNvPr>
          <p:cNvSpPr>
            <a:spLocks noChangeArrowheads="1"/>
          </p:cNvSpPr>
          <p:nvPr/>
        </p:nvSpPr>
        <p:spPr bwMode="auto">
          <a:xfrm>
            <a:off x="8171133" y="2010084"/>
            <a:ext cx="3690566" cy="82296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square">
            <a:spAutoFit/>
          </a:bodyPr>
          <a:lstStyle/>
          <a:p>
            <a:pPr>
              <a:lnSpc>
                <a:spcPct val="150000"/>
              </a:lnSpc>
            </a:pPr>
            <a:r>
              <a:rPr altLang="en-US" lang="zh-CN" sz="1600">
                <a:solidFill>
                  <a:schemeClr val="tx1">
                    <a:lumMod val="75000"/>
                    <a:lumOff val="25000"/>
                  </a:schemeClr>
                </a:solidFill>
                <a:cs typeface="+mn-ea"/>
                <a:sym typeface="+mn-lt"/>
              </a:rPr>
              <a:t>月亮绕着地球转，地球绕着太阳转：也符合“放射性”的结构 ；</a:t>
            </a:r>
          </a:p>
        </p:txBody>
      </p:sp>
      <p:sp>
        <p:nvSpPr>
          <p:cNvPr id="20" name="Rectangle 7">
            <a:extLst>
              <a:ext uri="{FF2B5EF4-FFF2-40B4-BE49-F238E27FC236}">
                <a16:creationId xmlns:a16="http://schemas.microsoft.com/office/drawing/2014/main" id="{A3B6A52E-DB20-4A1B-91A2-3FA2DF10518B}"/>
              </a:ext>
            </a:extLst>
          </p:cNvPr>
          <p:cNvSpPr>
            <a:spLocks noChangeArrowheads="1"/>
          </p:cNvSpPr>
          <p:nvPr/>
        </p:nvSpPr>
        <p:spPr bwMode="auto">
          <a:xfrm>
            <a:off x="8077326" y="3714401"/>
            <a:ext cx="3784375" cy="11887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anchor="ctr" wrap="square">
            <a:spAutoFit/>
          </a:bodyPr>
          <a:lstStyle/>
          <a:p>
            <a:pPr>
              <a:lnSpc>
                <a:spcPct val="150000"/>
              </a:lnSpc>
            </a:pPr>
            <a:r>
              <a:rPr altLang="en-US" lang="zh-CN" sz="1600">
                <a:solidFill>
                  <a:schemeClr val="tx1">
                    <a:lumMod val="75000"/>
                    <a:lumOff val="25000"/>
                  </a:schemeClr>
                </a:solidFill>
                <a:cs typeface="+mn-ea"/>
                <a:sym typeface="+mn-lt"/>
              </a:rPr>
              <a:t>宇宙也是从一个点开始，向四周炸开，通过大约300亿年的扩散，才形成了今天的样子。</a:t>
            </a:r>
          </a:p>
        </p:txBody>
      </p:sp>
      <p:grpSp>
        <p:nvGrpSpPr>
          <p:cNvPr id="3" name="组合 2">
            <a:extLst>
              <a:ext uri="{FF2B5EF4-FFF2-40B4-BE49-F238E27FC236}">
                <a16:creationId xmlns:a16="http://schemas.microsoft.com/office/drawing/2014/main" id="{6AF92F5F-10E3-498E-97AF-71BB08FC0C26}"/>
              </a:ext>
            </a:extLst>
          </p:cNvPr>
          <p:cNvGrpSpPr/>
          <p:nvPr/>
        </p:nvGrpSpPr>
        <p:grpSpPr>
          <a:xfrm>
            <a:off x="4120893" y="1594908"/>
            <a:ext cx="3831053" cy="3690566"/>
            <a:chOff x="4120893" y="1594908"/>
            <a:chExt cx="3831053" cy="3690566"/>
          </a:xfrm>
        </p:grpSpPr>
        <p:sp>
          <p:nvSpPr>
            <p:cNvPr id="44" name="椭圆 43">
              <a:extLst>
                <a:ext uri="{FF2B5EF4-FFF2-40B4-BE49-F238E27FC236}">
                  <a16:creationId xmlns:a16="http://schemas.microsoft.com/office/drawing/2014/main" id="{C9910BEA-B14A-4721-AFF5-2DD3787215AA}"/>
                </a:ext>
              </a:extLst>
            </p:cNvPr>
            <p:cNvSpPr/>
            <p:nvPr/>
          </p:nvSpPr>
          <p:spPr>
            <a:xfrm>
              <a:off x="4261380" y="1594908"/>
              <a:ext cx="3690566" cy="3690566"/>
            </a:xfrm>
            <a:prstGeom prst="ellipse">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67" name="椭圆 66">
              <a:extLst>
                <a:ext uri="{FF2B5EF4-FFF2-40B4-BE49-F238E27FC236}">
                  <a16:creationId xmlns:a16="http://schemas.microsoft.com/office/drawing/2014/main" id="{9B94273B-8BF6-4AF7-A838-E362FBE1AA90}"/>
                </a:ext>
              </a:extLst>
            </p:cNvPr>
            <p:cNvSpPr/>
            <p:nvPr/>
          </p:nvSpPr>
          <p:spPr>
            <a:xfrm>
              <a:off x="4363962" y="1999966"/>
              <a:ext cx="564830" cy="564830"/>
            </a:xfrm>
            <a:prstGeom prst="ellipse">
              <a:avLst/>
            </a:prstGeom>
            <a:noFill/>
            <a:ln w="31750">
              <a:noFill/>
            </a:ln>
            <a:effectLst>
              <a:outerShdw algn="tl" blurRad="254000" dir="2700000" dist="1016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r>
                <a:rPr altLang="zh-CN" b="1" lang="en-US" sz="2800">
                  <a:solidFill>
                    <a:schemeClr val="tx1">
                      <a:lumMod val="85000"/>
                      <a:lumOff val="15000"/>
                    </a:schemeClr>
                  </a:solidFill>
                  <a:cs typeface="+mn-ea"/>
                  <a:sym typeface="+mn-lt"/>
                </a:rPr>
                <a:t>1</a:t>
              </a:r>
            </a:p>
          </p:txBody>
        </p:sp>
        <p:sp>
          <p:nvSpPr>
            <p:cNvPr id="68" name="椭圆 67">
              <a:extLst>
                <a:ext uri="{FF2B5EF4-FFF2-40B4-BE49-F238E27FC236}">
                  <a16:creationId xmlns:a16="http://schemas.microsoft.com/office/drawing/2014/main" id="{D3A5416B-5997-47BD-9939-B0CF3A8F2F09}"/>
                </a:ext>
              </a:extLst>
            </p:cNvPr>
            <p:cNvSpPr/>
            <p:nvPr/>
          </p:nvSpPr>
          <p:spPr>
            <a:xfrm>
              <a:off x="4120893" y="4013961"/>
              <a:ext cx="564830" cy="564830"/>
            </a:xfrm>
            <a:prstGeom prst="ellipse">
              <a:avLst/>
            </a:prstGeom>
            <a:noFill/>
            <a:ln w="31750">
              <a:noFill/>
            </a:ln>
            <a:effectLst>
              <a:outerShdw algn="tl" blurRad="254000" dir="2700000" dist="1016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r>
                <a:rPr altLang="zh-CN" b="1" lang="en-US" sz="2800">
                  <a:solidFill>
                    <a:schemeClr val="tx1">
                      <a:lumMod val="85000"/>
                      <a:lumOff val="15000"/>
                    </a:schemeClr>
                  </a:solidFill>
                  <a:cs typeface="+mn-ea"/>
                  <a:sym typeface="+mn-lt"/>
                </a:rPr>
                <a:t>3</a:t>
              </a:r>
            </a:p>
          </p:txBody>
        </p:sp>
        <p:sp>
          <p:nvSpPr>
            <p:cNvPr id="69" name="椭圆 68">
              <a:extLst>
                <a:ext uri="{FF2B5EF4-FFF2-40B4-BE49-F238E27FC236}">
                  <a16:creationId xmlns:a16="http://schemas.microsoft.com/office/drawing/2014/main" id="{6564BAE5-A118-4C09-851B-3C4519F7B212}"/>
                </a:ext>
              </a:extLst>
            </p:cNvPr>
            <p:cNvSpPr/>
            <p:nvPr/>
          </p:nvSpPr>
          <p:spPr>
            <a:xfrm>
              <a:off x="7340207" y="1999966"/>
              <a:ext cx="564830" cy="564830"/>
            </a:xfrm>
            <a:prstGeom prst="ellipse">
              <a:avLst/>
            </a:prstGeom>
            <a:noFill/>
            <a:ln w="31750">
              <a:noFill/>
            </a:ln>
            <a:effectLst>
              <a:outerShdw algn="tl" blurRad="254000" dir="2700000" dist="1016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r>
                <a:rPr altLang="zh-CN" b="1" lang="en-US" sz="2800">
                  <a:solidFill>
                    <a:schemeClr val="tx1">
                      <a:lumMod val="85000"/>
                      <a:lumOff val="15000"/>
                    </a:schemeClr>
                  </a:solidFill>
                  <a:cs typeface="+mn-ea"/>
                  <a:sym typeface="+mn-lt"/>
                </a:rPr>
                <a:t>2</a:t>
              </a:r>
            </a:p>
          </p:txBody>
        </p:sp>
        <p:sp>
          <p:nvSpPr>
            <p:cNvPr id="70" name="椭圆 69">
              <a:extLst>
                <a:ext uri="{FF2B5EF4-FFF2-40B4-BE49-F238E27FC236}">
                  <a16:creationId xmlns:a16="http://schemas.microsoft.com/office/drawing/2014/main" id="{3818D300-C996-4963-A0A9-BC9351BFB425}"/>
                </a:ext>
              </a:extLst>
            </p:cNvPr>
            <p:cNvSpPr/>
            <p:nvPr/>
          </p:nvSpPr>
          <p:spPr>
            <a:xfrm>
              <a:off x="7371999" y="4013961"/>
              <a:ext cx="564830" cy="564830"/>
            </a:xfrm>
            <a:prstGeom prst="ellipse">
              <a:avLst/>
            </a:prstGeom>
            <a:noFill/>
            <a:ln w="31750">
              <a:noFill/>
            </a:ln>
            <a:effectLst>
              <a:outerShdw algn="tl" blurRad="254000" dir="2700000" dist="1016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r>
                <a:rPr altLang="zh-CN" b="1" lang="en-US" sz="2800">
                  <a:solidFill>
                    <a:schemeClr val="tx1">
                      <a:lumMod val="85000"/>
                      <a:lumOff val="15000"/>
                    </a:schemeClr>
                  </a:solidFill>
                  <a:cs typeface="+mn-ea"/>
                  <a:sym typeface="+mn-lt"/>
                </a:rPr>
                <a:t>4</a:t>
              </a:r>
            </a:p>
          </p:txBody>
        </p:sp>
        <p:sp>
          <p:nvSpPr>
            <p:cNvPr id="2" name="矩形 1">
              <a:extLst>
                <a:ext uri="{FF2B5EF4-FFF2-40B4-BE49-F238E27FC236}">
                  <a16:creationId xmlns:a16="http://schemas.microsoft.com/office/drawing/2014/main" id="{7761426E-B883-447E-B109-29B294FFC69E}"/>
                </a:ext>
              </a:extLst>
            </p:cNvPr>
            <p:cNvSpPr/>
            <p:nvPr/>
          </p:nvSpPr>
          <p:spPr>
            <a:xfrm>
              <a:off x="4745225" y="3029323"/>
              <a:ext cx="2722880" cy="701040"/>
            </a:xfrm>
            <a:prstGeom prst="rect">
              <a:avLst/>
            </a:prstGeom>
          </p:spPr>
          <p:txBody>
            <a:bodyPr wrap="none">
              <a:spAutoFit/>
            </a:bodyPr>
            <a:lstStyle/>
            <a:p>
              <a:pPr algn="ctr"/>
              <a:r>
                <a:rPr altLang="en-US" b="1" lang="zh-CN" sz="4000">
                  <a:solidFill>
                    <a:srgbClr val="147BA0"/>
                  </a:solidFill>
                  <a:cs typeface="+mn-ea"/>
                  <a:sym typeface="+mn-lt"/>
                </a:rPr>
                <a:t>放射性思维</a:t>
              </a:r>
            </a:p>
          </p:txBody>
        </p:sp>
      </p:grpSp>
      <p:grpSp>
        <p:nvGrpSpPr>
          <p:cNvPr id="23" name="组合 22">
            <a:extLst>
              <a:ext uri="{FF2B5EF4-FFF2-40B4-BE49-F238E27FC236}">
                <a16:creationId xmlns:a16="http://schemas.microsoft.com/office/drawing/2014/main" id="{E7437665-8932-40CC-9110-945BF58CC15D}"/>
              </a:ext>
            </a:extLst>
          </p:cNvPr>
          <p:cNvGrpSpPr/>
          <p:nvPr/>
        </p:nvGrpSpPr>
        <p:grpSpPr>
          <a:xfrm>
            <a:off x="589935" y="688258"/>
            <a:ext cx="11021962" cy="589936"/>
            <a:chOff x="589935" y="688258"/>
            <a:chExt cx="11021962" cy="589936"/>
          </a:xfrm>
        </p:grpSpPr>
        <p:cxnSp>
          <p:nvCxnSpPr>
            <p:cNvPr id="24" name="直接连接符 23">
              <a:extLst>
                <a:ext uri="{FF2B5EF4-FFF2-40B4-BE49-F238E27FC236}">
                  <a16:creationId xmlns:a16="http://schemas.microsoft.com/office/drawing/2014/main" id="{90CC6E8B-F9F7-4948-BCD3-8E6A7232166D}"/>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25" name="文本框 24">
              <a:extLst>
                <a:ext uri="{FF2B5EF4-FFF2-40B4-BE49-F238E27FC236}">
                  <a16:creationId xmlns:a16="http://schemas.microsoft.com/office/drawing/2014/main" id="{133C948E-EB1A-4F93-9F6B-9CC853937C7C}"/>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02  思维导图的原理</a:t>
              </a:r>
            </a:p>
          </p:txBody>
        </p:sp>
      </p:grpSp>
    </p:spTree>
    <p:extLst>
      <p:ext uri="{BB962C8B-B14F-4D97-AF65-F5344CB8AC3E}">
        <p14:creationId val="3387060429"/>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23"/>
                                        </p:tgtEl>
                                        <p:attrNameLst>
                                          <p:attrName>style.visibility</p:attrName>
                                        </p:attrNameLst>
                                      </p:cBhvr>
                                      <p:to>
                                        <p:strVal val="visible"/>
                                      </p:to>
                                    </p:set>
                                    <p:animEffect filter="wipe(left)" transition="in">
                                      <p:cBhvr>
                                        <p:cTn dur="500" id="7"/>
                                        <p:tgtEl>
                                          <p:spTgt spid="23"/>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3"/>
                                        </p:tgtEl>
                                        <p:attrNameLst>
                                          <p:attrName>style.visibility</p:attrName>
                                        </p:attrNameLst>
                                      </p:cBhvr>
                                      <p:to>
                                        <p:strVal val="visible"/>
                                      </p:to>
                                    </p:set>
                                    <p:anim calcmode="lin" valueType="num">
                                      <p:cBhvr>
                                        <p:cTn dur="500" fill="hold" id="11"/>
                                        <p:tgtEl>
                                          <p:spTgt spid="3"/>
                                        </p:tgtEl>
                                        <p:attrNameLst>
                                          <p:attrName>ppt_w</p:attrName>
                                        </p:attrNameLst>
                                      </p:cBhvr>
                                      <p:tavLst>
                                        <p:tav tm="0">
                                          <p:val>
                                            <p:fltVal val="0"/>
                                          </p:val>
                                        </p:tav>
                                        <p:tav tm="100000">
                                          <p:val>
                                            <p:strVal val="#ppt_w"/>
                                          </p:val>
                                        </p:tav>
                                      </p:tavLst>
                                    </p:anim>
                                    <p:anim calcmode="lin" valueType="num">
                                      <p:cBhvr>
                                        <p:cTn dur="500" fill="hold" id="12"/>
                                        <p:tgtEl>
                                          <p:spTgt spid="3"/>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grpId="0" id="14" nodeType="afterEffect" presetClass="entr" presetID="23" presetSubtype="16">
                                  <p:stCondLst>
                                    <p:cond delay="0"/>
                                  </p:stCondLst>
                                  <p:childTnLst>
                                    <p:set>
                                      <p:cBhvr>
                                        <p:cTn dur="1" fill="hold" id="15">
                                          <p:stCondLst>
                                            <p:cond delay="0"/>
                                          </p:stCondLst>
                                        </p:cTn>
                                        <p:tgtEl>
                                          <p:spTgt spid="18"/>
                                        </p:tgtEl>
                                        <p:attrNameLst>
                                          <p:attrName>style.visibility</p:attrName>
                                        </p:attrNameLst>
                                      </p:cBhvr>
                                      <p:to>
                                        <p:strVal val="visible"/>
                                      </p:to>
                                    </p:set>
                                    <p:anim calcmode="lin" valueType="num">
                                      <p:cBhvr>
                                        <p:cTn dur="500" fill="hold" id="16"/>
                                        <p:tgtEl>
                                          <p:spTgt spid="18"/>
                                        </p:tgtEl>
                                        <p:attrNameLst>
                                          <p:attrName>ppt_w</p:attrName>
                                        </p:attrNameLst>
                                      </p:cBhvr>
                                      <p:tavLst>
                                        <p:tav tm="0">
                                          <p:val>
                                            <p:fltVal val="0"/>
                                          </p:val>
                                        </p:tav>
                                        <p:tav tm="100000">
                                          <p:val>
                                            <p:strVal val="#ppt_w"/>
                                          </p:val>
                                        </p:tav>
                                      </p:tavLst>
                                    </p:anim>
                                    <p:anim calcmode="lin" valueType="num">
                                      <p:cBhvr>
                                        <p:cTn dur="500" fill="hold" id="17"/>
                                        <p:tgtEl>
                                          <p:spTgt spid="18"/>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grpId="0" id="19" nodeType="afterEffect" presetClass="entr" presetID="23" presetSubtype="16">
                                  <p:stCondLst>
                                    <p:cond delay="0"/>
                                  </p:stCondLst>
                                  <p:childTnLst>
                                    <p:set>
                                      <p:cBhvr>
                                        <p:cTn dur="1" fill="hold" id="20">
                                          <p:stCondLst>
                                            <p:cond delay="0"/>
                                          </p:stCondLst>
                                        </p:cTn>
                                        <p:tgtEl>
                                          <p:spTgt spid="19"/>
                                        </p:tgtEl>
                                        <p:attrNameLst>
                                          <p:attrName>style.visibility</p:attrName>
                                        </p:attrNameLst>
                                      </p:cBhvr>
                                      <p:to>
                                        <p:strVal val="visible"/>
                                      </p:to>
                                    </p:set>
                                    <p:anim calcmode="lin" valueType="num">
                                      <p:cBhvr>
                                        <p:cTn dur="500" fill="hold" id="21"/>
                                        <p:tgtEl>
                                          <p:spTgt spid="19"/>
                                        </p:tgtEl>
                                        <p:attrNameLst>
                                          <p:attrName>ppt_w</p:attrName>
                                        </p:attrNameLst>
                                      </p:cBhvr>
                                      <p:tavLst>
                                        <p:tav tm="0">
                                          <p:val>
                                            <p:fltVal val="0"/>
                                          </p:val>
                                        </p:tav>
                                        <p:tav tm="100000">
                                          <p:val>
                                            <p:strVal val="#ppt_w"/>
                                          </p:val>
                                        </p:tav>
                                      </p:tavLst>
                                    </p:anim>
                                    <p:anim calcmode="lin" valueType="num">
                                      <p:cBhvr>
                                        <p:cTn dur="500" fill="hold" id="22"/>
                                        <p:tgtEl>
                                          <p:spTgt spid="19"/>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grpId="0" id="24" nodeType="afterEffect" presetClass="entr" presetID="23" presetSubtype="16">
                                  <p:stCondLst>
                                    <p:cond delay="0"/>
                                  </p:stCondLst>
                                  <p:childTnLst>
                                    <p:set>
                                      <p:cBhvr>
                                        <p:cTn dur="1" fill="hold" id="25">
                                          <p:stCondLst>
                                            <p:cond delay="0"/>
                                          </p:stCondLst>
                                        </p:cTn>
                                        <p:tgtEl>
                                          <p:spTgt spid="17"/>
                                        </p:tgtEl>
                                        <p:attrNameLst>
                                          <p:attrName>style.visibility</p:attrName>
                                        </p:attrNameLst>
                                      </p:cBhvr>
                                      <p:to>
                                        <p:strVal val="visible"/>
                                      </p:to>
                                    </p:set>
                                    <p:anim calcmode="lin" valueType="num">
                                      <p:cBhvr>
                                        <p:cTn dur="500" fill="hold" id="26"/>
                                        <p:tgtEl>
                                          <p:spTgt spid="17"/>
                                        </p:tgtEl>
                                        <p:attrNameLst>
                                          <p:attrName>ppt_w</p:attrName>
                                        </p:attrNameLst>
                                      </p:cBhvr>
                                      <p:tavLst>
                                        <p:tav tm="0">
                                          <p:val>
                                            <p:fltVal val="0"/>
                                          </p:val>
                                        </p:tav>
                                        <p:tav tm="100000">
                                          <p:val>
                                            <p:strVal val="#ppt_w"/>
                                          </p:val>
                                        </p:tav>
                                      </p:tavLst>
                                    </p:anim>
                                    <p:anim calcmode="lin" valueType="num">
                                      <p:cBhvr>
                                        <p:cTn dur="500" fill="hold" id="27"/>
                                        <p:tgtEl>
                                          <p:spTgt spid="17"/>
                                        </p:tgtEl>
                                        <p:attrNameLst>
                                          <p:attrName>ppt_h</p:attrName>
                                        </p:attrNameLst>
                                      </p:cBhvr>
                                      <p:tavLst>
                                        <p:tav tm="0">
                                          <p:val>
                                            <p:fltVal val="0"/>
                                          </p:val>
                                        </p:tav>
                                        <p:tav tm="100000">
                                          <p:val>
                                            <p:strVal val="#ppt_h"/>
                                          </p:val>
                                        </p:tav>
                                      </p:tavLst>
                                    </p:anim>
                                  </p:childTnLst>
                                </p:cTn>
                              </p:par>
                            </p:childTnLst>
                          </p:cTn>
                        </p:par>
                        <p:par>
                          <p:cTn fill="hold" id="28" nodeType="afterGroup">
                            <p:stCondLst>
                              <p:cond delay="2500"/>
                            </p:stCondLst>
                            <p:childTnLst>
                              <p:par>
                                <p:cTn fill="hold" grpId="0" id="29" nodeType="afterEffect" presetClass="entr" presetID="23" presetSubtype="16">
                                  <p:stCondLst>
                                    <p:cond delay="0"/>
                                  </p:stCondLst>
                                  <p:childTnLst>
                                    <p:set>
                                      <p:cBhvr>
                                        <p:cTn dur="1" fill="hold" id="30">
                                          <p:stCondLst>
                                            <p:cond delay="0"/>
                                          </p:stCondLst>
                                        </p:cTn>
                                        <p:tgtEl>
                                          <p:spTgt spid="20"/>
                                        </p:tgtEl>
                                        <p:attrNameLst>
                                          <p:attrName>style.visibility</p:attrName>
                                        </p:attrNameLst>
                                      </p:cBhvr>
                                      <p:to>
                                        <p:strVal val="visible"/>
                                      </p:to>
                                    </p:set>
                                    <p:anim calcmode="lin" valueType="num">
                                      <p:cBhvr>
                                        <p:cTn dur="500" fill="hold" id="31"/>
                                        <p:tgtEl>
                                          <p:spTgt spid="20"/>
                                        </p:tgtEl>
                                        <p:attrNameLst>
                                          <p:attrName>ppt_w</p:attrName>
                                        </p:attrNameLst>
                                      </p:cBhvr>
                                      <p:tavLst>
                                        <p:tav tm="0">
                                          <p:val>
                                            <p:fltVal val="0"/>
                                          </p:val>
                                        </p:tav>
                                        <p:tav tm="100000">
                                          <p:val>
                                            <p:strVal val="#ppt_w"/>
                                          </p:val>
                                        </p:tav>
                                      </p:tavLst>
                                    </p:anim>
                                    <p:anim calcmode="lin" valueType="num">
                                      <p:cBhvr>
                                        <p:cTn dur="500" fill="hold" id="32"/>
                                        <p:tgtEl>
                                          <p:spTgt spid="20"/>
                                        </p:tgtEl>
                                        <p:attrNameLst>
                                          <p:attrName>ppt_h</p:attrName>
                                        </p:attrNameLst>
                                      </p:cBhvr>
                                      <p:tavLst>
                                        <p:tav tm="0">
                                          <p:val>
                                            <p:fltVal val="0"/>
                                          </p:val>
                                        </p:tav>
                                        <p:tav tm="100000">
                                          <p:val>
                                            <p:strVal val="#ppt_h"/>
                                          </p:val>
                                        </p:tav>
                                      </p:tavLst>
                                    </p:anim>
                                  </p:childTnLst>
                                </p:cTn>
                              </p:par>
                            </p:childTnLst>
                          </p:cTn>
                        </p:par>
                        <p:par>
                          <p:cTn fill="hold" id="33" nodeType="afterGroup">
                            <p:stCondLst>
                              <p:cond delay="3000"/>
                            </p:stCondLst>
                            <p:childTnLst>
                              <p:par>
                                <p:cTn fill="hold" grpId="0" id="34" nodeType="afterEffect" presetClass="entr" presetID="23" presetSubtype="16">
                                  <p:stCondLst>
                                    <p:cond delay="0"/>
                                  </p:stCondLst>
                                  <p:childTnLst>
                                    <p:set>
                                      <p:cBhvr>
                                        <p:cTn dur="1" fill="hold" id="35">
                                          <p:stCondLst>
                                            <p:cond delay="0"/>
                                          </p:stCondLst>
                                        </p:cTn>
                                        <p:tgtEl>
                                          <p:spTgt spid="15"/>
                                        </p:tgtEl>
                                        <p:attrNameLst>
                                          <p:attrName>style.visibility</p:attrName>
                                        </p:attrNameLst>
                                      </p:cBhvr>
                                      <p:to>
                                        <p:strVal val="visible"/>
                                      </p:to>
                                    </p:set>
                                    <p:anim calcmode="lin" valueType="num">
                                      <p:cBhvr>
                                        <p:cTn dur="500" fill="hold" id="36"/>
                                        <p:tgtEl>
                                          <p:spTgt spid="15"/>
                                        </p:tgtEl>
                                        <p:attrNameLst>
                                          <p:attrName>ppt_w</p:attrName>
                                        </p:attrNameLst>
                                      </p:cBhvr>
                                      <p:tavLst>
                                        <p:tav tm="0">
                                          <p:val>
                                            <p:fltVal val="0"/>
                                          </p:val>
                                        </p:tav>
                                        <p:tav tm="100000">
                                          <p:val>
                                            <p:strVal val="#ppt_w"/>
                                          </p:val>
                                        </p:tav>
                                      </p:tavLst>
                                    </p:anim>
                                    <p:anim calcmode="lin" valueType="num">
                                      <p:cBhvr>
                                        <p:cTn dur="500" fill="hold" id="37"/>
                                        <p:tgtEl>
                                          <p:spTgt spid="15"/>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5"/>
      <p:bldP grpId="0" spid="17"/>
      <p:bldP grpId="0" spid="18"/>
      <p:bldP grpId="0" spid="19"/>
      <p:bldP grpId="0" spid="20"/>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a:extLst>
              <a:ext uri="{FF2B5EF4-FFF2-40B4-BE49-F238E27FC236}">
                <a16:creationId xmlns:a16="http://schemas.microsoft.com/office/drawing/2014/main" id="{D4EFE31A-01DE-42D4-9580-218E51009A00}"/>
              </a:ext>
            </a:extLst>
          </p:cNvPr>
          <p:cNvGrpSpPr/>
          <p:nvPr/>
        </p:nvGrpSpPr>
        <p:grpSpPr>
          <a:xfrm>
            <a:off x="2024563" y="2780431"/>
            <a:ext cx="3796508" cy="3389311"/>
            <a:chOff x="1701836" y="2777740"/>
            <a:chExt cx="3796508" cy="3389311"/>
          </a:xfrm>
        </p:grpSpPr>
        <p:sp>
          <p:nvSpPr>
            <p:cNvPr id="14" name="文本框 13">
              <a:extLst>
                <a:ext uri="{FF2B5EF4-FFF2-40B4-BE49-F238E27FC236}">
                  <a16:creationId xmlns:a16="http://schemas.microsoft.com/office/drawing/2014/main" id="{E7C915B6-F50D-498E-862D-DA035308D463}"/>
                </a:ext>
              </a:extLst>
            </p:cNvPr>
            <p:cNvSpPr txBox="1"/>
            <p:nvPr/>
          </p:nvSpPr>
          <p:spPr>
            <a:xfrm>
              <a:off x="3005353" y="2921996"/>
              <a:ext cx="1783080" cy="365760"/>
            </a:xfrm>
            <a:prstGeom prst="rect">
              <a:avLst/>
            </a:prstGeom>
            <a:noFill/>
          </p:spPr>
          <p:txBody>
            <a:bodyPr rtlCol="0" wrap="none">
              <a:spAutoFit/>
            </a:bodyPr>
            <a:lstStyle/>
            <a:p>
              <a:r>
                <a:rPr altLang="en-US" b="1" lang="zh-CN">
                  <a:cs typeface="+mn-ea"/>
                  <a:sym typeface="+mn-lt"/>
                </a:rPr>
                <a:t>管理混乱的思维</a:t>
              </a:r>
            </a:p>
          </p:txBody>
        </p:sp>
        <p:sp>
          <p:nvSpPr>
            <p:cNvPr id="15" name="文本框 14">
              <a:extLst>
                <a:ext uri="{FF2B5EF4-FFF2-40B4-BE49-F238E27FC236}">
                  <a16:creationId xmlns:a16="http://schemas.microsoft.com/office/drawing/2014/main" id="{C115CA03-B6C5-43FA-B94F-BAA6B0B05838}"/>
                </a:ext>
              </a:extLst>
            </p:cNvPr>
            <p:cNvSpPr txBox="1"/>
            <p:nvPr/>
          </p:nvSpPr>
          <p:spPr>
            <a:xfrm>
              <a:off x="3005353" y="3667447"/>
              <a:ext cx="2468880" cy="365760"/>
            </a:xfrm>
            <a:prstGeom prst="rect">
              <a:avLst/>
            </a:prstGeom>
            <a:noFill/>
          </p:spPr>
          <p:txBody>
            <a:bodyPr rtlCol="0" wrap="none">
              <a:spAutoFit/>
            </a:bodyPr>
            <a:lstStyle/>
            <a:p>
              <a:r>
                <a:rPr altLang="en-US" b="1" lang="zh-CN">
                  <a:cs typeface="+mn-ea"/>
                  <a:sym typeface="+mn-lt"/>
                </a:rPr>
                <a:t>让思考变得有序、高效</a:t>
              </a:r>
            </a:p>
          </p:txBody>
        </p:sp>
        <p:sp>
          <p:nvSpPr>
            <p:cNvPr id="16" name="文本框 15">
              <a:extLst>
                <a:ext uri="{FF2B5EF4-FFF2-40B4-BE49-F238E27FC236}">
                  <a16:creationId xmlns:a16="http://schemas.microsoft.com/office/drawing/2014/main" id="{C0D0A433-C45F-461A-9008-8A8EDD170D50}"/>
                </a:ext>
              </a:extLst>
            </p:cNvPr>
            <p:cNvSpPr txBox="1"/>
            <p:nvPr/>
          </p:nvSpPr>
          <p:spPr>
            <a:xfrm>
              <a:off x="3005353" y="4428263"/>
              <a:ext cx="1097280" cy="365760"/>
            </a:xfrm>
            <a:prstGeom prst="rect">
              <a:avLst/>
            </a:prstGeom>
            <a:noFill/>
          </p:spPr>
          <p:txBody>
            <a:bodyPr rtlCol="0" wrap="none">
              <a:spAutoFit/>
            </a:bodyPr>
            <a:lstStyle/>
            <a:p>
              <a:r>
                <a:rPr altLang="en-US" b="1" lang="zh-CN">
                  <a:cs typeface="+mn-ea"/>
                  <a:sym typeface="+mn-lt"/>
                </a:rPr>
                <a:t>避免冲突</a:t>
              </a:r>
            </a:p>
          </p:txBody>
        </p:sp>
        <p:sp>
          <p:nvSpPr>
            <p:cNvPr id="17" name="文本框 16">
              <a:extLst>
                <a:ext uri="{FF2B5EF4-FFF2-40B4-BE49-F238E27FC236}">
                  <a16:creationId xmlns:a16="http://schemas.microsoft.com/office/drawing/2014/main" id="{F4311D47-0CB0-4D4E-8F00-ADAB8A9E9602}"/>
                </a:ext>
              </a:extLst>
            </p:cNvPr>
            <p:cNvSpPr txBox="1"/>
            <p:nvPr/>
          </p:nvSpPr>
          <p:spPr>
            <a:xfrm>
              <a:off x="3005353" y="5145680"/>
              <a:ext cx="1325880" cy="365760"/>
            </a:xfrm>
            <a:prstGeom prst="rect">
              <a:avLst/>
            </a:prstGeom>
            <a:noFill/>
          </p:spPr>
          <p:txBody>
            <a:bodyPr rtlCol="0" wrap="none">
              <a:spAutoFit/>
            </a:bodyPr>
            <a:lstStyle/>
            <a:p>
              <a:r>
                <a:rPr altLang="en-US" b="1" lang="zh-CN">
                  <a:cs typeface="+mn-ea"/>
                  <a:sym typeface="+mn-lt"/>
                </a:rPr>
                <a:t>激发创造力</a:t>
              </a:r>
            </a:p>
          </p:txBody>
        </p:sp>
        <p:sp>
          <p:nvSpPr>
            <p:cNvPr id="18" name="文本框 17">
              <a:extLst>
                <a:ext uri="{FF2B5EF4-FFF2-40B4-BE49-F238E27FC236}">
                  <a16:creationId xmlns:a16="http://schemas.microsoft.com/office/drawing/2014/main" id="{43CA549C-62C3-43AD-9F28-F0C3C2A5C789}"/>
                </a:ext>
              </a:extLst>
            </p:cNvPr>
            <p:cNvSpPr txBox="1"/>
            <p:nvPr/>
          </p:nvSpPr>
          <p:spPr>
            <a:xfrm>
              <a:off x="3005353" y="5797719"/>
              <a:ext cx="1097280" cy="365760"/>
            </a:xfrm>
            <a:prstGeom prst="rect">
              <a:avLst/>
            </a:prstGeom>
            <a:noFill/>
          </p:spPr>
          <p:txBody>
            <a:bodyPr rtlCol="0" wrap="none">
              <a:spAutoFit/>
            </a:bodyPr>
            <a:lstStyle/>
            <a:p>
              <a:r>
                <a:rPr altLang="en-US" b="1" lang="zh-CN">
                  <a:cs typeface="+mn-ea"/>
                  <a:sym typeface="+mn-lt"/>
                </a:rPr>
                <a:t>提高效率</a:t>
              </a:r>
            </a:p>
          </p:txBody>
        </p:sp>
        <p:sp>
          <p:nvSpPr>
            <p:cNvPr id="563" name="文本框 562">
              <a:extLst>
                <a:ext uri="{FF2B5EF4-FFF2-40B4-BE49-F238E27FC236}">
                  <a16:creationId xmlns:a16="http://schemas.microsoft.com/office/drawing/2014/main" id="{ECAC07D0-A297-46F1-ABD8-77E3FD86A715}"/>
                </a:ext>
              </a:extLst>
            </p:cNvPr>
            <p:cNvSpPr txBox="1"/>
            <p:nvPr/>
          </p:nvSpPr>
          <p:spPr>
            <a:xfrm flipH="1">
              <a:off x="1710766" y="2777740"/>
              <a:ext cx="609600" cy="3301045"/>
            </a:xfrm>
            <a:prstGeom prst="rect">
              <a:avLst/>
            </a:prstGeom>
            <a:noFill/>
          </p:spPr>
          <p:txBody>
            <a:bodyPr rtlCol="0" vert="eaVert" wrap="square">
              <a:spAutoFit/>
            </a:bodyPr>
            <a:lstStyle/>
            <a:p>
              <a:pPr algn="ctr"/>
              <a:r>
                <a:rPr altLang="en-US" b="1" lang="zh-CN" sz="2800">
                  <a:solidFill>
                    <a:schemeClr val="tx1">
                      <a:lumMod val="85000"/>
                      <a:lumOff val="15000"/>
                    </a:schemeClr>
                  </a:solidFill>
                  <a:cs typeface="+mn-ea"/>
                  <a:sym typeface="+mn-lt"/>
                </a:rPr>
                <a:t>为何选择思维工具</a:t>
              </a:r>
            </a:p>
          </p:txBody>
        </p:sp>
      </p:grpSp>
      <p:grpSp>
        <p:nvGrpSpPr>
          <p:cNvPr id="6" name="组合 5">
            <a:extLst>
              <a:ext uri="{FF2B5EF4-FFF2-40B4-BE49-F238E27FC236}">
                <a16:creationId xmlns:a16="http://schemas.microsoft.com/office/drawing/2014/main" id="{59B40B56-E686-42A5-B0D5-93175E75FCC9}"/>
              </a:ext>
            </a:extLst>
          </p:cNvPr>
          <p:cNvGrpSpPr/>
          <p:nvPr/>
        </p:nvGrpSpPr>
        <p:grpSpPr>
          <a:xfrm>
            <a:off x="7258155" y="2338542"/>
            <a:ext cx="2713005" cy="3301045"/>
            <a:chOff x="7258155" y="2338542"/>
            <a:chExt cx="2713005" cy="3301045"/>
          </a:xfrm>
        </p:grpSpPr>
        <p:sp>
          <p:nvSpPr>
            <p:cNvPr id="19" name="文本框 18">
              <a:extLst>
                <a:ext uri="{FF2B5EF4-FFF2-40B4-BE49-F238E27FC236}">
                  <a16:creationId xmlns:a16="http://schemas.microsoft.com/office/drawing/2014/main" id="{327806EB-4D22-4890-AD7E-C9239A635B61}"/>
                </a:ext>
              </a:extLst>
            </p:cNvPr>
            <p:cNvSpPr txBox="1"/>
            <p:nvPr/>
          </p:nvSpPr>
          <p:spPr>
            <a:xfrm>
              <a:off x="8700260" y="2338542"/>
              <a:ext cx="1249680" cy="518160"/>
            </a:xfrm>
            <a:prstGeom prst="rect">
              <a:avLst/>
            </a:prstGeom>
            <a:noFill/>
          </p:spPr>
          <p:txBody>
            <a:bodyPr rtlCol="0" wrap="none">
              <a:spAutoFit/>
            </a:bodyPr>
            <a:lstStyle>
              <a:defPPr>
                <a:defRPr lang="zh-CN"/>
              </a:defPPr>
              <a:lvl1pPr algn="ctr">
                <a:defRPr b="1">
                  <a:solidFill>
                    <a:schemeClr val="tx1">
                      <a:lumMod val="50000"/>
                      <a:lumOff val="50000"/>
                    </a:schemeClr>
                  </a:solidFill>
                </a:defRPr>
              </a:lvl1pPr>
            </a:lstStyle>
            <a:p>
              <a:r>
                <a:rPr altLang="en-US" lang="zh-CN" sz="2800">
                  <a:solidFill>
                    <a:schemeClr val="tx1"/>
                  </a:solidFill>
                  <a:cs typeface="+mn-ea"/>
                  <a:sym typeface="+mn-lt"/>
                </a:rPr>
                <a:t>流程化</a:t>
              </a:r>
            </a:p>
          </p:txBody>
        </p:sp>
        <p:sp>
          <p:nvSpPr>
            <p:cNvPr id="20" name="文本框 19">
              <a:extLst>
                <a:ext uri="{FF2B5EF4-FFF2-40B4-BE49-F238E27FC236}">
                  <a16:creationId xmlns:a16="http://schemas.microsoft.com/office/drawing/2014/main" id="{8F3628DC-64CD-456A-A102-BDD4D40B4381}"/>
                </a:ext>
              </a:extLst>
            </p:cNvPr>
            <p:cNvSpPr txBox="1"/>
            <p:nvPr/>
          </p:nvSpPr>
          <p:spPr>
            <a:xfrm>
              <a:off x="8715377" y="3003698"/>
              <a:ext cx="1249680" cy="518160"/>
            </a:xfrm>
            <a:prstGeom prst="rect">
              <a:avLst/>
            </a:prstGeom>
            <a:noFill/>
          </p:spPr>
          <p:txBody>
            <a:bodyPr rtlCol="0" wrap="none">
              <a:spAutoFit/>
            </a:bodyPr>
            <a:lstStyle>
              <a:defPPr>
                <a:defRPr lang="zh-CN"/>
              </a:defPPr>
              <a:lvl1pPr algn="ctr">
                <a:defRPr b="1">
                  <a:solidFill>
                    <a:schemeClr val="tx1">
                      <a:lumMod val="50000"/>
                      <a:lumOff val="50000"/>
                    </a:schemeClr>
                  </a:solidFill>
                </a:defRPr>
              </a:lvl1pPr>
            </a:lstStyle>
            <a:p>
              <a:r>
                <a:rPr altLang="en-US" lang="zh-CN" sz="2800">
                  <a:solidFill>
                    <a:schemeClr val="tx1"/>
                  </a:solidFill>
                  <a:cs typeface="+mn-ea"/>
                  <a:sym typeface="+mn-lt"/>
                </a:rPr>
                <a:t>图形化</a:t>
              </a:r>
            </a:p>
          </p:txBody>
        </p:sp>
        <p:sp>
          <p:nvSpPr>
            <p:cNvPr id="23" name="文本框 22">
              <a:extLst>
                <a:ext uri="{FF2B5EF4-FFF2-40B4-BE49-F238E27FC236}">
                  <a16:creationId xmlns:a16="http://schemas.microsoft.com/office/drawing/2014/main" id="{2EC13AC3-0952-46C1-833D-12AC0374BD09}"/>
                </a:ext>
              </a:extLst>
            </p:cNvPr>
            <p:cNvSpPr txBox="1"/>
            <p:nvPr/>
          </p:nvSpPr>
          <p:spPr>
            <a:xfrm>
              <a:off x="8715377" y="3670281"/>
              <a:ext cx="1249680" cy="518160"/>
            </a:xfrm>
            <a:prstGeom prst="rect">
              <a:avLst/>
            </a:prstGeom>
            <a:noFill/>
          </p:spPr>
          <p:txBody>
            <a:bodyPr rtlCol="0" wrap="none">
              <a:spAutoFit/>
            </a:bodyPr>
            <a:lstStyle>
              <a:defPPr>
                <a:defRPr lang="zh-CN"/>
              </a:defPPr>
              <a:lvl1pPr algn="ctr">
                <a:defRPr b="1">
                  <a:solidFill>
                    <a:schemeClr val="tx1">
                      <a:lumMod val="50000"/>
                      <a:lumOff val="50000"/>
                    </a:schemeClr>
                  </a:solidFill>
                </a:defRPr>
              </a:lvl1pPr>
            </a:lstStyle>
            <a:p>
              <a:r>
                <a:rPr altLang="en-US" lang="zh-CN" sz="2800">
                  <a:solidFill>
                    <a:schemeClr val="tx1"/>
                  </a:solidFill>
                  <a:cs typeface="+mn-ea"/>
                  <a:sym typeface="+mn-lt"/>
                </a:rPr>
                <a:t>清晰化</a:t>
              </a:r>
            </a:p>
          </p:txBody>
        </p:sp>
        <p:sp>
          <p:nvSpPr>
            <p:cNvPr id="24" name="文本框 23">
              <a:extLst>
                <a:ext uri="{FF2B5EF4-FFF2-40B4-BE49-F238E27FC236}">
                  <a16:creationId xmlns:a16="http://schemas.microsoft.com/office/drawing/2014/main" id="{864C75D4-AAB4-4AD3-B42B-37F8FF3F5DF3}"/>
                </a:ext>
              </a:extLst>
            </p:cNvPr>
            <p:cNvSpPr txBox="1"/>
            <p:nvPr/>
          </p:nvSpPr>
          <p:spPr>
            <a:xfrm>
              <a:off x="8715377" y="4342824"/>
              <a:ext cx="1249680" cy="518160"/>
            </a:xfrm>
            <a:prstGeom prst="rect">
              <a:avLst/>
            </a:prstGeom>
            <a:noFill/>
          </p:spPr>
          <p:txBody>
            <a:bodyPr rtlCol="0" wrap="none">
              <a:spAutoFit/>
            </a:bodyPr>
            <a:lstStyle>
              <a:defPPr>
                <a:defRPr lang="zh-CN"/>
              </a:defPPr>
              <a:lvl1pPr algn="ctr">
                <a:defRPr b="1">
                  <a:solidFill>
                    <a:schemeClr val="tx1">
                      <a:lumMod val="50000"/>
                      <a:lumOff val="50000"/>
                    </a:schemeClr>
                  </a:solidFill>
                </a:defRPr>
              </a:lvl1pPr>
            </a:lstStyle>
            <a:p>
              <a:r>
                <a:rPr altLang="en-US" lang="zh-CN" sz="2800">
                  <a:solidFill>
                    <a:schemeClr val="tx1"/>
                  </a:solidFill>
                  <a:cs typeface="+mn-ea"/>
                  <a:sym typeface="+mn-lt"/>
                </a:rPr>
                <a:t>简单化</a:t>
              </a:r>
            </a:p>
          </p:txBody>
        </p:sp>
        <p:sp>
          <p:nvSpPr>
            <p:cNvPr id="26" name="文本框 25">
              <a:extLst>
                <a:ext uri="{FF2B5EF4-FFF2-40B4-BE49-F238E27FC236}">
                  <a16:creationId xmlns:a16="http://schemas.microsoft.com/office/drawing/2014/main" id="{0F8A6FFA-E23F-4D2F-83EF-891B344484DA}"/>
                </a:ext>
              </a:extLst>
            </p:cNvPr>
            <p:cNvSpPr txBox="1"/>
            <p:nvPr/>
          </p:nvSpPr>
          <p:spPr>
            <a:xfrm>
              <a:off x="8715377" y="5015368"/>
              <a:ext cx="1249680" cy="518160"/>
            </a:xfrm>
            <a:prstGeom prst="rect">
              <a:avLst/>
            </a:prstGeom>
            <a:noFill/>
          </p:spPr>
          <p:txBody>
            <a:bodyPr rtlCol="0" wrap="none">
              <a:spAutoFit/>
            </a:bodyPr>
            <a:lstStyle>
              <a:defPPr>
                <a:defRPr lang="zh-CN"/>
              </a:defPPr>
              <a:lvl1pPr algn="ctr">
                <a:defRPr b="1">
                  <a:solidFill>
                    <a:schemeClr val="tx1">
                      <a:lumMod val="50000"/>
                      <a:lumOff val="50000"/>
                    </a:schemeClr>
                  </a:solidFill>
                </a:defRPr>
              </a:lvl1pPr>
            </a:lstStyle>
            <a:p>
              <a:r>
                <a:rPr altLang="en-US" lang="zh-CN" sz="2800">
                  <a:solidFill>
                    <a:schemeClr val="tx1"/>
                  </a:solidFill>
                  <a:cs typeface="+mn-ea"/>
                  <a:sym typeface="+mn-lt"/>
                </a:rPr>
                <a:t>记忆化</a:t>
              </a:r>
            </a:p>
          </p:txBody>
        </p:sp>
        <p:sp>
          <p:nvSpPr>
            <p:cNvPr id="564" name="文本框 563">
              <a:extLst>
                <a:ext uri="{FF2B5EF4-FFF2-40B4-BE49-F238E27FC236}">
                  <a16:creationId xmlns:a16="http://schemas.microsoft.com/office/drawing/2014/main" id="{D2E92B7E-3085-4482-AF43-066D7525EBE6}"/>
                </a:ext>
              </a:extLst>
            </p:cNvPr>
            <p:cNvSpPr txBox="1"/>
            <p:nvPr/>
          </p:nvSpPr>
          <p:spPr>
            <a:xfrm flipH="1">
              <a:off x="7267085" y="2338542"/>
              <a:ext cx="609600" cy="3301045"/>
            </a:xfrm>
            <a:prstGeom prst="rect">
              <a:avLst/>
            </a:prstGeom>
            <a:noFill/>
          </p:spPr>
          <p:txBody>
            <a:bodyPr rtlCol="0" vert="eaVert" wrap="square">
              <a:spAutoFit/>
            </a:bodyPr>
            <a:lstStyle/>
            <a:p>
              <a:pPr algn="ctr"/>
              <a:r>
                <a:rPr altLang="en-US" b="1" lang="zh-CN" sz="2800">
                  <a:solidFill>
                    <a:schemeClr val="tx1">
                      <a:lumMod val="85000"/>
                      <a:lumOff val="15000"/>
                    </a:schemeClr>
                  </a:solidFill>
                  <a:cs typeface="+mn-ea"/>
                  <a:sym typeface="+mn-lt"/>
                </a:rPr>
                <a:t>思维工具的优势</a:t>
              </a:r>
            </a:p>
          </p:txBody>
        </p:sp>
      </p:grpSp>
      <p:sp>
        <p:nvSpPr>
          <p:cNvPr id="565" name="文本框 564">
            <a:extLst>
              <a:ext uri="{FF2B5EF4-FFF2-40B4-BE49-F238E27FC236}">
                <a16:creationId xmlns:a16="http://schemas.microsoft.com/office/drawing/2014/main" id="{35209A1F-FB79-4551-BB3C-C8762EC3F07F}"/>
              </a:ext>
            </a:extLst>
          </p:cNvPr>
          <p:cNvSpPr txBox="1"/>
          <p:nvPr/>
        </p:nvSpPr>
        <p:spPr>
          <a:xfrm flipH="1">
            <a:off x="937141" y="1722699"/>
            <a:ext cx="2985676" cy="762000"/>
          </a:xfrm>
          <a:prstGeom prst="rect">
            <a:avLst/>
          </a:prstGeom>
          <a:noFill/>
        </p:spPr>
        <p:txBody>
          <a:bodyPr rtlCol="0" wrap="square">
            <a:spAutoFit/>
          </a:bodyPr>
          <a:lstStyle/>
          <a:p>
            <a:pPr algn="ctr"/>
            <a:r>
              <a:rPr altLang="en-US" b="1" lang="zh-CN" sz="4400">
                <a:solidFill>
                  <a:srgbClr val="147BA0"/>
                </a:solidFill>
                <a:cs typeface="+mn-ea"/>
                <a:sym typeface="+mn-lt"/>
              </a:rPr>
              <a:t>思维工具</a:t>
            </a:r>
          </a:p>
        </p:txBody>
      </p:sp>
      <p:grpSp>
        <p:nvGrpSpPr>
          <p:cNvPr id="566" name="组合 565">
            <a:extLst>
              <a:ext uri="{FF2B5EF4-FFF2-40B4-BE49-F238E27FC236}">
                <a16:creationId xmlns:a16="http://schemas.microsoft.com/office/drawing/2014/main" id="{EC1C13F0-DE42-4CD1-A243-4F03197CBBD7}"/>
              </a:ext>
            </a:extLst>
          </p:cNvPr>
          <p:cNvGrpSpPr/>
          <p:nvPr/>
        </p:nvGrpSpPr>
        <p:grpSpPr>
          <a:xfrm>
            <a:off x="589935" y="688258"/>
            <a:ext cx="11021962" cy="589936"/>
            <a:chOff x="589935" y="688258"/>
            <a:chExt cx="11021962" cy="589936"/>
          </a:xfrm>
        </p:grpSpPr>
        <p:cxnSp>
          <p:nvCxnSpPr>
            <p:cNvPr id="567" name="直接连接符 566">
              <a:extLst>
                <a:ext uri="{FF2B5EF4-FFF2-40B4-BE49-F238E27FC236}">
                  <a16:creationId xmlns:a16="http://schemas.microsoft.com/office/drawing/2014/main" id="{11A8076D-2F02-4FF2-AC62-5B542C4AE3F1}"/>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568" name="文本框 567">
              <a:extLst>
                <a:ext uri="{FF2B5EF4-FFF2-40B4-BE49-F238E27FC236}">
                  <a16:creationId xmlns:a16="http://schemas.microsoft.com/office/drawing/2014/main" id="{0268DC33-02F3-4FEC-B1B1-BF2BEF6EDDD1}"/>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02  思维导图的原理</a:t>
              </a:r>
            </a:p>
          </p:txBody>
        </p:sp>
      </p:grpSp>
    </p:spTree>
    <p:extLst>
      <p:ext uri="{BB962C8B-B14F-4D97-AF65-F5344CB8AC3E}">
        <p14:creationId val="681086703"/>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566"/>
                                        </p:tgtEl>
                                        <p:attrNameLst>
                                          <p:attrName>style.visibility</p:attrName>
                                        </p:attrNameLst>
                                      </p:cBhvr>
                                      <p:to>
                                        <p:strVal val="visible"/>
                                      </p:to>
                                    </p:set>
                                    <p:animEffect filter="wipe(left)" transition="in">
                                      <p:cBhvr>
                                        <p:cTn dur="500" id="7"/>
                                        <p:tgtEl>
                                          <p:spTgt spid="566"/>
                                        </p:tgtEl>
                                      </p:cBhvr>
                                    </p:animEffect>
                                  </p:childTnLst>
                                </p:cTn>
                              </p:par>
                            </p:childTnLst>
                          </p:cTn>
                        </p:par>
                        <p:par>
                          <p:cTn fill="hold" id="8" nodeType="afterGroup">
                            <p:stCondLst>
                              <p:cond delay="500"/>
                            </p:stCondLst>
                            <p:childTnLst>
                              <p:par>
                                <p:cTn fill="hold" grpId="0" id="9" nodeType="afterEffect" presetClass="entr" presetID="23" presetSubtype="16">
                                  <p:stCondLst>
                                    <p:cond delay="0"/>
                                  </p:stCondLst>
                                  <p:childTnLst>
                                    <p:set>
                                      <p:cBhvr>
                                        <p:cTn dur="1" fill="hold" id="10">
                                          <p:stCondLst>
                                            <p:cond delay="0"/>
                                          </p:stCondLst>
                                        </p:cTn>
                                        <p:tgtEl>
                                          <p:spTgt spid="565"/>
                                        </p:tgtEl>
                                        <p:attrNameLst>
                                          <p:attrName>style.visibility</p:attrName>
                                        </p:attrNameLst>
                                      </p:cBhvr>
                                      <p:to>
                                        <p:strVal val="visible"/>
                                      </p:to>
                                    </p:set>
                                    <p:anim calcmode="lin" valueType="num">
                                      <p:cBhvr>
                                        <p:cTn dur="500" fill="hold" id="11"/>
                                        <p:tgtEl>
                                          <p:spTgt spid="565"/>
                                        </p:tgtEl>
                                        <p:attrNameLst>
                                          <p:attrName>ppt_w</p:attrName>
                                        </p:attrNameLst>
                                      </p:cBhvr>
                                      <p:tavLst>
                                        <p:tav tm="0">
                                          <p:val>
                                            <p:fltVal val="0"/>
                                          </p:val>
                                        </p:tav>
                                        <p:tav tm="100000">
                                          <p:val>
                                            <p:strVal val="#ppt_w"/>
                                          </p:val>
                                        </p:tav>
                                      </p:tavLst>
                                    </p:anim>
                                    <p:anim calcmode="lin" valueType="num">
                                      <p:cBhvr>
                                        <p:cTn dur="500" fill="hold" id="12"/>
                                        <p:tgtEl>
                                          <p:spTgt spid="565"/>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7"/>
                                        </p:tgtEl>
                                        <p:attrNameLst>
                                          <p:attrName>style.visibility</p:attrName>
                                        </p:attrNameLst>
                                      </p:cBhvr>
                                      <p:to>
                                        <p:strVal val="visible"/>
                                      </p:to>
                                    </p:set>
                                    <p:anim calcmode="lin" valueType="num">
                                      <p:cBhvr>
                                        <p:cTn dur="500" fill="hold" id="16"/>
                                        <p:tgtEl>
                                          <p:spTgt spid="7"/>
                                        </p:tgtEl>
                                        <p:attrNameLst>
                                          <p:attrName>ppt_w</p:attrName>
                                        </p:attrNameLst>
                                      </p:cBhvr>
                                      <p:tavLst>
                                        <p:tav tm="0">
                                          <p:val>
                                            <p:fltVal val="0"/>
                                          </p:val>
                                        </p:tav>
                                        <p:tav tm="100000">
                                          <p:val>
                                            <p:strVal val="#ppt_w"/>
                                          </p:val>
                                        </p:tav>
                                      </p:tavLst>
                                    </p:anim>
                                    <p:anim calcmode="lin" valueType="num">
                                      <p:cBhvr>
                                        <p:cTn dur="500" fill="hold" id="17"/>
                                        <p:tgtEl>
                                          <p:spTgt spid="7"/>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23" presetSubtype="16">
                                  <p:stCondLst>
                                    <p:cond delay="0"/>
                                  </p:stCondLst>
                                  <p:childTnLst>
                                    <p:set>
                                      <p:cBhvr>
                                        <p:cTn dur="1" fill="hold" id="20">
                                          <p:stCondLst>
                                            <p:cond delay="0"/>
                                          </p:stCondLst>
                                        </p:cTn>
                                        <p:tgtEl>
                                          <p:spTgt spid="6"/>
                                        </p:tgtEl>
                                        <p:attrNameLst>
                                          <p:attrName>style.visibility</p:attrName>
                                        </p:attrNameLst>
                                      </p:cBhvr>
                                      <p:to>
                                        <p:strVal val="visible"/>
                                      </p:to>
                                    </p:set>
                                    <p:anim calcmode="lin" valueType="num">
                                      <p:cBhvr>
                                        <p:cTn dur="500" fill="hold" id="21"/>
                                        <p:tgtEl>
                                          <p:spTgt spid="6"/>
                                        </p:tgtEl>
                                        <p:attrNameLst>
                                          <p:attrName>ppt_w</p:attrName>
                                        </p:attrNameLst>
                                      </p:cBhvr>
                                      <p:tavLst>
                                        <p:tav tm="0">
                                          <p:val>
                                            <p:fltVal val="0"/>
                                          </p:val>
                                        </p:tav>
                                        <p:tav tm="100000">
                                          <p:val>
                                            <p:strVal val="#ppt_w"/>
                                          </p:val>
                                        </p:tav>
                                      </p:tavLst>
                                    </p:anim>
                                    <p:anim calcmode="lin" valueType="num">
                                      <p:cBhvr>
                                        <p:cTn dur="500" fill="hold" id="22"/>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65"/>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9" name="矩形 28">
            <a:extLst>
              <a:ext uri="{FF2B5EF4-FFF2-40B4-BE49-F238E27FC236}">
                <a16:creationId xmlns:a16="http://schemas.microsoft.com/office/drawing/2014/main" id="{ADEC44F2-7996-49B7-AA41-4DAC3D84490A}"/>
              </a:ext>
            </a:extLst>
          </p:cNvPr>
          <p:cNvSpPr/>
          <p:nvPr/>
        </p:nvSpPr>
        <p:spPr>
          <a:xfrm>
            <a:off x="3074810" y="4017829"/>
            <a:ext cx="8107605" cy="822960"/>
          </a:xfrm>
          <a:prstGeom prst="rect">
            <a:avLst/>
          </a:prstGeom>
        </p:spPr>
        <p:txBody>
          <a:bodyPr wrap="square">
            <a:spAutoFit/>
          </a:bodyPr>
          <a:lstStyle/>
          <a:p>
            <a:r>
              <a:rPr altLang="zh-CN" lang="en-US" sz="1600">
                <a:cs typeface="+mn-ea"/>
                <a:sym typeface="+mn-lt"/>
              </a:rPr>
              <a:t>MECE原则，念做“me see”，意思是彼此独立（Mutually Exclusive）、互无遗漏（Collectively Exhaustive），是一种把一些事物的集合拆分为彼此独立的子集的分类原则。用MECE的好处：不重叠、无遗漏。</a:t>
            </a:r>
          </a:p>
        </p:txBody>
      </p:sp>
      <p:sp>
        <p:nvSpPr>
          <p:cNvPr id="30" name="矩形 29">
            <a:extLst>
              <a:ext uri="{FF2B5EF4-FFF2-40B4-BE49-F238E27FC236}">
                <a16:creationId xmlns:a16="http://schemas.microsoft.com/office/drawing/2014/main" id="{A28DE99B-83DB-4328-9E18-3E11646137E9}"/>
              </a:ext>
            </a:extLst>
          </p:cNvPr>
          <p:cNvSpPr/>
          <p:nvPr/>
        </p:nvSpPr>
        <p:spPr>
          <a:xfrm>
            <a:off x="3074809" y="5020894"/>
            <a:ext cx="8107606" cy="822960"/>
          </a:xfrm>
          <a:prstGeom prst="rect">
            <a:avLst/>
          </a:prstGeom>
        </p:spPr>
        <p:txBody>
          <a:bodyPr wrap="square">
            <a:spAutoFit/>
          </a:bodyPr>
          <a:lstStyle/>
          <a:p>
            <a:r>
              <a:rPr altLang="en-US" lang="zh-CN" sz="1600">
                <a:cs typeface="+mn-ea"/>
                <a:sym typeface="+mn-lt"/>
              </a:rPr>
              <a:t>比如说，把人按照年龄分类（假设我们知道这些人的年龄是已知的），这是符合MECE原则的。把人按照国籍分类，则不符合MECE原则，因为这种分类方法，既不是「彼此独立」的（一些人有双重国籍），也不是「互无遗漏」的（有一些人没有国籍）。</a:t>
            </a:r>
          </a:p>
        </p:txBody>
      </p:sp>
      <p:grpSp>
        <p:nvGrpSpPr>
          <p:cNvPr id="31" name="组合 30">
            <a:extLst>
              <a:ext uri="{FF2B5EF4-FFF2-40B4-BE49-F238E27FC236}">
                <a16:creationId xmlns:a16="http://schemas.microsoft.com/office/drawing/2014/main" id="{0104EC42-5B16-4875-BCBD-DCBFD9CD1851}"/>
              </a:ext>
            </a:extLst>
          </p:cNvPr>
          <p:cNvGrpSpPr/>
          <p:nvPr/>
        </p:nvGrpSpPr>
        <p:grpSpPr>
          <a:xfrm>
            <a:off x="1009584" y="4136440"/>
            <a:ext cx="1569660" cy="1240105"/>
            <a:chOff x="8904241" y="4875274"/>
            <a:chExt cx="1569660" cy="1240105"/>
          </a:xfrm>
        </p:grpSpPr>
        <p:sp>
          <p:nvSpPr>
            <p:cNvPr id="32" name="文本框 31">
              <a:extLst>
                <a:ext uri="{FF2B5EF4-FFF2-40B4-BE49-F238E27FC236}">
                  <a16:creationId xmlns:a16="http://schemas.microsoft.com/office/drawing/2014/main" id="{375688D3-A94C-47F2-85CD-A8C98A254885}"/>
                </a:ext>
              </a:extLst>
            </p:cNvPr>
            <p:cNvSpPr txBox="1"/>
            <p:nvPr/>
          </p:nvSpPr>
          <p:spPr>
            <a:xfrm>
              <a:off x="8904240" y="4875275"/>
              <a:ext cx="1554480" cy="640080"/>
            </a:xfrm>
            <a:prstGeom prst="rect">
              <a:avLst/>
            </a:prstGeom>
            <a:noFill/>
          </p:spPr>
          <p:txBody>
            <a:bodyPr rtlCol="0" wrap="none">
              <a:spAutoFit/>
            </a:bodyPr>
            <a:lstStyle/>
            <a:p>
              <a:r>
                <a:rPr altLang="en-US" lang="zh-CN" sz="3600">
                  <a:cs typeface="+mn-ea"/>
                  <a:sym typeface="+mn-lt"/>
                </a:rPr>
                <a:t>不重叠</a:t>
              </a:r>
            </a:p>
          </p:txBody>
        </p:sp>
        <p:sp>
          <p:nvSpPr>
            <p:cNvPr id="33" name="文本框 32">
              <a:extLst>
                <a:ext uri="{FF2B5EF4-FFF2-40B4-BE49-F238E27FC236}">
                  <a16:creationId xmlns:a16="http://schemas.microsoft.com/office/drawing/2014/main" id="{096E225D-1604-4D33-959A-EEAA99719E91}"/>
                </a:ext>
              </a:extLst>
            </p:cNvPr>
            <p:cNvSpPr txBox="1"/>
            <p:nvPr/>
          </p:nvSpPr>
          <p:spPr>
            <a:xfrm>
              <a:off x="8904240" y="5469049"/>
              <a:ext cx="1554480" cy="640080"/>
            </a:xfrm>
            <a:prstGeom prst="rect">
              <a:avLst/>
            </a:prstGeom>
            <a:noFill/>
          </p:spPr>
          <p:txBody>
            <a:bodyPr rtlCol="0" wrap="none">
              <a:spAutoFit/>
            </a:bodyPr>
            <a:lstStyle/>
            <a:p>
              <a:r>
                <a:rPr altLang="en-US" lang="zh-CN" sz="3600">
                  <a:cs typeface="+mn-ea"/>
                  <a:sym typeface="+mn-lt"/>
                </a:rPr>
                <a:t>无遗漏</a:t>
              </a:r>
            </a:p>
          </p:txBody>
        </p:sp>
      </p:grpSp>
      <p:cxnSp>
        <p:nvCxnSpPr>
          <p:cNvPr id="34" name="直接连接符 33">
            <a:extLst>
              <a:ext uri="{FF2B5EF4-FFF2-40B4-BE49-F238E27FC236}">
                <a16:creationId xmlns:a16="http://schemas.microsoft.com/office/drawing/2014/main" id="{C13D6C40-BC85-47B5-BE3D-C76E1B66BCF8}"/>
              </a:ext>
            </a:extLst>
          </p:cNvPr>
          <p:cNvCxnSpPr/>
          <p:nvPr/>
        </p:nvCxnSpPr>
        <p:spPr>
          <a:xfrm flipH="1">
            <a:off x="2899281" y="4091580"/>
            <a:ext cx="0" cy="1488226"/>
          </a:xfrm>
          <a:prstGeom prst="line">
            <a:avLst/>
          </a:prstGeom>
          <a:ln cap="rnd" w="63500">
            <a:solidFill>
              <a:srgbClr val="147BA0"/>
            </a:solidFill>
          </a:ln>
        </p:spPr>
        <p:style>
          <a:lnRef idx="1">
            <a:schemeClr val="accent1"/>
          </a:lnRef>
          <a:fillRef idx="0">
            <a:schemeClr val="accent1"/>
          </a:fillRef>
          <a:effectRef idx="0">
            <a:schemeClr val="accent1"/>
          </a:effectRef>
          <a:fontRef idx="minor">
            <a:schemeClr val="tx1"/>
          </a:fontRef>
        </p:style>
      </p:cxnSp>
      <p:grpSp>
        <p:nvGrpSpPr>
          <p:cNvPr id="14" name="组合 13">
            <a:extLst>
              <a:ext uri="{FF2B5EF4-FFF2-40B4-BE49-F238E27FC236}">
                <a16:creationId xmlns:a16="http://schemas.microsoft.com/office/drawing/2014/main" id="{B0CF178F-CA04-47D9-9018-51F709069433}"/>
              </a:ext>
            </a:extLst>
          </p:cNvPr>
          <p:cNvGrpSpPr/>
          <p:nvPr/>
        </p:nvGrpSpPr>
        <p:grpSpPr>
          <a:xfrm>
            <a:off x="1535730" y="1849119"/>
            <a:ext cx="9120539" cy="1336520"/>
            <a:chOff x="1754590" y="2522525"/>
            <a:chExt cx="9120539" cy="1336520"/>
          </a:xfrm>
        </p:grpSpPr>
        <p:sp>
          <p:nvSpPr>
            <p:cNvPr id="4" name="文本框 3">
              <a:extLst>
                <a:ext uri="{FF2B5EF4-FFF2-40B4-BE49-F238E27FC236}">
                  <a16:creationId xmlns:a16="http://schemas.microsoft.com/office/drawing/2014/main" id="{716A04FD-CA0D-46BA-8CA1-F78A9B15038C}"/>
                </a:ext>
              </a:extLst>
            </p:cNvPr>
            <p:cNvSpPr txBox="1"/>
            <p:nvPr/>
          </p:nvSpPr>
          <p:spPr>
            <a:xfrm>
              <a:off x="1754590" y="2522525"/>
              <a:ext cx="2462220" cy="1361440"/>
            </a:xfrm>
            <a:prstGeom prst="rect">
              <a:avLst/>
            </a:prstGeom>
            <a:noFill/>
          </p:spPr>
          <p:txBody>
            <a:bodyPr bIns="45720" lIns="91440" rIns="91440" rtlCol="0" tIns="45720" wrap="square">
              <a:spAutoFit/>
            </a:bodyPr>
            <a:lstStyle/>
            <a:p>
              <a:pPr algn="ctr">
                <a:lnSpc>
                  <a:spcPts val="5000"/>
                </a:lnSpc>
              </a:pPr>
              <a:r>
                <a:rPr altLang="zh-CN" b="1" lang="en-US" sz="2800">
                  <a:cs typeface="+mn-ea"/>
                  <a:sym typeface="+mn-lt"/>
                </a:rPr>
                <a:t>MECE</a:t>
              </a:r>
            </a:p>
            <a:p>
              <a:pPr algn="ctr">
                <a:lnSpc>
                  <a:spcPts val="5000"/>
                </a:lnSpc>
              </a:pPr>
              <a:r>
                <a:rPr altLang="zh-CN" b="1" lang="en-US" sz="2800">
                  <a:cs typeface="+mn-ea"/>
                  <a:sym typeface="+mn-lt"/>
                </a:rPr>
                <a:t>原则</a:t>
              </a:r>
            </a:p>
          </p:txBody>
        </p:sp>
        <p:sp>
          <p:nvSpPr>
            <p:cNvPr id="8" name="文本框 7">
              <a:extLst>
                <a:ext uri="{FF2B5EF4-FFF2-40B4-BE49-F238E27FC236}">
                  <a16:creationId xmlns:a16="http://schemas.microsoft.com/office/drawing/2014/main" id="{BF8D6136-645E-4B20-97C0-AE994F924AF1}"/>
                </a:ext>
              </a:extLst>
            </p:cNvPr>
            <p:cNvSpPr txBox="1"/>
            <p:nvPr/>
          </p:nvSpPr>
          <p:spPr>
            <a:xfrm>
              <a:off x="5165680" y="2842763"/>
              <a:ext cx="2462220" cy="944880"/>
            </a:xfrm>
            <a:prstGeom prst="rect">
              <a:avLst/>
            </a:prstGeom>
            <a:noFill/>
          </p:spPr>
          <p:txBody>
            <a:bodyPr bIns="45720" lIns="91440" rIns="91440" rtlCol="0" tIns="45720" wrap="square">
              <a:spAutoFit/>
            </a:bodyPr>
            <a:lstStyle/>
            <a:p>
              <a:pPr algn="ctr"/>
              <a:r>
                <a:rPr altLang="en-US" b="1" lang="zh-CN" sz="2800">
                  <a:solidFill>
                    <a:schemeClr val="bg1"/>
                  </a:solidFill>
                  <a:cs typeface="+mn-ea"/>
                  <a:sym typeface="+mn-lt"/>
                </a:rPr>
                <a:t>彼此</a:t>
              </a:r>
            </a:p>
            <a:p>
              <a:pPr algn="ctr"/>
              <a:r>
                <a:rPr altLang="en-US" b="1" lang="zh-CN" sz="2800">
                  <a:solidFill>
                    <a:schemeClr val="bg1"/>
                  </a:solidFill>
                  <a:cs typeface="+mn-ea"/>
                  <a:sym typeface="+mn-lt"/>
                </a:rPr>
                <a:t>独立</a:t>
              </a:r>
            </a:p>
          </p:txBody>
        </p:sp>
        <p:sp>
          <p:nvSpPr>
            <p:cNvPr id="25" name="加号 24">
              <a:extLst>
                <a:ext uri="{FF2B5EF4-FFF2-40B4-BE49-F238E27FC236}">
                  <a16:creationId xmlns:a16="http://schemas.microsoft.com/office/drawing/2014/main" id="{0F77A5BB-EF3F-46C3-BE0A-8FA072D6D107}"/>
                </a:ext>
              </a:extLst>
            </p:cNvPr>
            <p:cNvSpPr/>
            <p:nvPr/>
          </p:nvSpPr>
          <p:spPr>
            <a:xfrm>
              <a:off x="7735243" y="2986168"/>
              <a:ext cx="669471" cy="669471"/>
            </a:xfrm>
            <a:prstGeom prst="mathPlus">
              <a:avLst/>
            </a:pr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
          <p:nvSpPr>
            <p:cNvPr id="26" name="等号 25">
              <a:extLst>
                <a:ext uri="{FF2B5EF4-FFF2-40B4-BE49-F238E27FC236}">
                  <a16:creationId xmlns:a16="http://schemas.microsoft.com/office/drawing/2014/main" id="{D96D515E-2237-45B6-BB5E-E78671EB47E6}"/>
                </a:ext>
              </a:extLst>
            </p:cNvPr>
            <p:cNvSpPr/>
            <p:nvPr/>
          </p:nvSpPr>
          <p:spPr>
            <a:xfrm>
              <a:off x="4439523" y="2986168"/>
              <a:ext cx="669471" cy="669471"/>
            </a:xfrm>
            <a:prstGeom prst="mathEqual">
              <a:avLst/>
            </a:pr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cs typeface="+mn-ea"/>
                <a:sym typeface="+mn-lt"/>
              </a:endParaRPr>
            </a:p>
          </p:txBody>
        </p:sp>
        <p:sp>
          <p:nvSpPr>
            <p:cNvPr id="38" name="文本框 37">
              <a:extLst>
                <a:ext uri="{FF2B5EF4-FFF2-40B4-BE49-F238E27FC236}">
                  <a16:creationId xmlns:a16="http://schemas.microsoft.com/office/drawing/2014/main" id="{2BDC6F90-9082-49FF-97BC-EE4A64C0EAED}"/>
                </a:ext>
              </a:extLst>
            </p:cNvPr>
            <p:cNvSpPr txBox="1"/>
            <p:nvPr/>
          </p:nvSpPr>
          <p:spPr>
            <a:xfrm>
              <a:off x="5331707" y="2832631"/>
              <a:ext cx="2462220" cy="944880"/>
            </a:xfrm>
            <a:prstGeom prst="rect">
              <a:avLst/>
            </a:prstGeom>
            <a:noFill/>
          </p:spPr>
          <p:txBody>
            <a:bodyPr bIns="45720" lIns="91440" rIns="91440" rtlCol="0" tIns="45720" wrap="square">
              <a:spAutoFit/>
            </a:bodyPr>
            <a:lstStyle/>
            <a:p>
              <a:pPr algn="ctr"/>
              <a:r>
                <a:rPr altLang="en-US" b="1" lang="zh-CN" sz="2800">
                  <a:cs typeface="+mn-ea"/>
                  <a:sym typeface="+mn-lt"/>
                </a:rPr>
                <a:t>彼此</a:t>
              </a:r>
            </a:p>
            <a:p>
              <a:pPr algn="ctr"/>
              <a:r>
                <a:rPr altLang="en-US" b="1" lang="zh-CN" sz="2800">
                  <a:cs typeface="+mn-ea"/>
                  <a:sym typeface="+mn-lt"/>
                </a:rPr>
                <a:t>独立</a:t>
              </a:r>
            </a:p>
          </p:txBody>
        </p:sp>
        <p:sp>
          <p:nvSpPr>
            <p:cNvPr id="39" name="文本框 38">
              <a:extLst>
                <a:ext uri="{FF2B5EF4-FFF2-40B4-BE49-F238E27FC236}">
                  <a16:creationId xmlns:a16="http://schemas.microsoft.com/office/drawing/2014/main" id="{546D1C67-585A-4AD8-A63B-F1C104B475F5}"/>
                </a:ext>
              </a:extLst>
            </p:cNvPr>
            <p:cNvSpPr txBox="1"/>
            <p:nvPr/>
          </p:nvSpPr>
          <p:spPr>
            <a:xfrm>
              <a:off x="8412910" y="2785011"/>
              <a:ext cx="2462220" cy="944880"/>
            </a:xfrm>
            <a:prstGeom prst="rect">
              <a:avLst/>
            </a:prstGeom>
            <a:noFill/>
          </p:spPr>
          <p:txBody>
            <a:bodyPr rtlCol="0" wrap="square">
              <a:spAutoFit/>
            </a:bodyPr>
            <a:lstStyle/>
            <a:p>
              <a:pPr algn="ctr"/>
              <a:r>
                <a:rPr altLang="en-US" b="1" lang="zh-CN" sz="2800">
                  <a:cs typeface="+mn-ea"/>
                  <a:sym typeface="+mn-lt"/>
                </a:rPr>
                <a:t>互无</a:t>
              </a:r>
            </a:p>
            <a:p>
              <a:pPr algn="ctr"/>
              <a:r>
                <a:rPr altLang="en-US" b="1" lang="zh-CN" sz="2800">
                  <a:cs typeface="+mn-ea"/>
                  <a:sym typeface="+mn-lt"/>
                </a:rPr>
                <a:t>遗漏</a:t>
              </a:r>
            </a:p>
          </p:txBody>
        </p:sp>
      </p:grpSp>
      <p:grpSp>
        <p:nvGrpSpPr>
          <p:cNvPr id="40" name="组合 39">
            <a:extLst>
              <a:ext uri="{FF2B5EF4-FFF2-40B4-BE49-F238E27FC236}">
                <a16:creationId xmlns:a16="http://schemas.microsoft.com/office/drawing/2014/main" id="{7EAAD790-CCFE-49E3-91DE-57DE8E3C4068}"/>
              </a:ext>
            </a:extLst>
          </p:cNvPr>
          <p:cNvGrpSpPr/>
          <p:nvPr/>
        </p:nvGrpSpPr>
        <p:grpSpPr>
          <a:xfrm>
            <a:off x="589935" y="688258"/>
            <a:ext cx="11021962" cy="589936"/>
            <a:chOff x="589935" y="688258"/>
            <a:chExt cx="11021962" cy="589936"/>
          </a:xfrm>
        </p:grpSpPr>
        <p:cxnSp>
          <p:nvCxnSpPr>
            <p:cNvPr id="41" name="直接连接符 40">
              <a:extLst>
                <a:ext uri="{FF2B5EF4-FFF2-40B4-BE49-F238E27FC236}">
                  <a16:creationId xmlns:a16="http://schemas.microsoft.com/office/drawing/2014/main" id="{0A214C48-0533-4761-8600-7A203B5C007D}"/>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42" name="文本框 41">
              <a:extLst>
                <a:ext uri="{FF2B5EF4-FFF2-40B4-BE49-F238E27FC236}">
                  <a16:creationId xmlns:a16="http://schemas.microsoft.com/office/drawing/2014/main" id="{E8CBBBCD-1DD4-45AB-A9AD-FCED018AC26C}"/>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02  思维导图的原理</a:t>
              </a:r>
            </a:p>
          </p:txBody>
        </p:sp>
      </p:grpSp>
    </p:spTree>
    <p:extLst>
      <p:ext uri="{BB962C8B-B14F-4D97-AF65-F5344CB8AC3E}">
        <p14:creationId val="2368632548"/>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40"/>
                                        </p:tgtEl>
                                        <p:attrNameLst>
                                          <p:attrName>style.visibility</p:attrName>
                                        </p:attrNameLst>
                                      </p:cBhvr>
                                      <p:to>
                                        <p:strVal val="visible"/>
                                      </p:to>
                                    </p:set>
                                    <p:animEffect filter="wipe(left)" transition="in">
                                      <p:cBhvr>
                                        <p:cTn dur="500" id="7"/>
                                        <p:tgtEl>
                                          <p:spTgt spid="40"/>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14"/>
                                        </p:tgtEl>
                                        <p:attrNameLst>
                                          <p:attrName>style.visibility</p:attrName>
                                        </p:attrNameLst>
                                      </p:cBhvr>
                                      <p:to>
                                        <p:strVal val="visible"/>
                                      </p:to>
                                    </p:set>
                                    <p:anim calcmode="lin" valueType="num">
                                      <p:cBhvr>
                                        <p:cTn dur="500" fill="hold" id="11"/>
                                        <p:tgtEl>
                                          <p:spTgt spid="14"/>
                                        </p:tgtEl>
                                        <p:attrNameLst>
                                          <p:attrName>ppt_w</p:attrName>
                                        </p:attrNameLst>
                                      </p:cBhvr>
                                      <p:tavLst>
                                        <p:tav tm="0">
                                          <p:val>
                                            <p:fltVal val="0"/>
                                          </p:val>
                                        </p:tav>
                                        <p:tav tm="100000">
                                          <p:val>
                                            <p:strVal val="#ppt_w"/>
                                          </p:val>
                                        </p:tav>
                                      </p:tavLst>
                                    </p:anim>
                                    <p:anim calcmode="lin" valueType="num">
                                      <p:cBhvr>
                                        <p:cTn dur="500" fill="hold" id="12"/>
                                        <p:tgtEl>
                                          <p:spTgt spid="14"/>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31"/>
                                        </p:tgtEl>
                                        <p:attrNameLst>
                                          <p:attrName>style.visibility</p:attrName>
                                        </p:attrNameLst>
                                      </p:cBhvr>
                                      <p:to>
                                        <p:strVal val="visible"/>
                                      </p:to>
                                    </p:set>
                                    <p:anim calcmode="lin" valueType="num">
                                      <p:cBhvr>
                                        <p:cTn dur="500" fill="hold" id="16"/>
                                        <p:tgtEl>
                                          <p:spTgt spid="31"/>
                                        </p:tgtEl>
                                        <p:attrNameLst>
                                          <p:attrName>ppt_w</p:attrName>
                                        </p:attrNameLst>
                                      </p:cBhvr>
                                      <p:tavLst>
                                        <p:tav tm="0">
                                          <p:val>
                                            <p:fltVal val="0"/>
                                          </p:val>
                                        </p:tav>
                                        <p:tav tm="100000">
                                          <p:val>
                                            <p:strVal val="#ppt_w"/>
                                          </p:val>
                                        </p:tav>
                                      </p:tavLst>
                                    </p:anim>
                                    <p:anim calcmode="lin" valueType="num">
                                      <p:cBhvr>
                                        <p:cTn dur="500" fill="hold" id="17"/>
                                        <p:tgtEl>
                                          <p:spTgt spid="31"/>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23" presetSubtype="16">
                                  <p:stCondLst>
                                    <p:cond delay="0"/>
                                  </p:stCondLst>
                                  <p:childTnLst>
                                    <p:set>
                                      <p:cBhvr>
                                        <p:cTn dur="1" fill="hold" id="20">
                                          <p:stCondLst>
                                            <p:cond delay="0"/>
                                          </p:stCondLst>
                                        </p:cTn>
                                        <p:tgtEl>
                                          <p:spTgt spid="34"/>
                                        </p:tgtEl>
                                        <p:attrNameLst>
                                          <p:attrName>style.visibility</p:attrName>
                                        </p:attrNameLst>
                                      </p:cBhvr>
                                      <p:to>
                                        <p:strVal val="visible"/>
                                      </p:to>
                                    </p:set>
                                    <p:anim calcmode="lin" valueType="num">
                                      <p:cBhvr>
                                        <p:cTn dur="500" fill="hold" id="21"/>
                                        <p:tgtEl>
                                          <p:spTgt spid="34"/>
                                        </p:tgtEl>
                                        <p:attrNameLst>
                                          <p:attrName>ppt_w</p:attrName>
                                        </p:attrNameLst>
                                      </p:cBhvr>
                                      <p:tavLst>
                                        <p:tav tm="0">
                                          <p:val>
                                            <p:fltVal val="0"/>
                                          </p:val>
                                        </p:tav>
                                        <p:tav tm="100000">
                                          <p:val>
                                            <p:strVal val="#ppt_w"/>
                                          </p:val>
                                        </p:tav>
                                      </p:tavLst>
                                    </p:anim>
                                    <p:anim calcmode="lin" valueType="num">
                                      <p:cBhvr>
                                        <p:cTn dur="500" fill="hold" id="22"/>
                                        <p:tgtEl>
                                          <p:spTgt spid="34"/>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grpId="0" id="24" nodeType="afterEffect" presetClass="entr" presetID="23" presetSubtype="16">
                                  <p:stCondLst>
                                    <p:cond delay="0"/>
                                  </p:stCondLst>
                                  <p:childTnLst>
                                    <p:set>
                                      <p:cBhvr>
                                        <p:cTn dur="1" fill="hold" id="25">
                                          <p:stCondLst>
                                            <p:cond delay="0"/>
                                          </p:stCondLst>
                                        </p:cTn>
                                        <p:tgtEl>
                                          <p:spTgt spid="29"/>
                                        </p:tgtEl>
                                        <p:attrNameLst>
                                          <p:attrName>style.visibility</p:attrName>
                                        </p:attrNameLst>
                                      </p:cBhvr>
                                      <p:to>
                                        <p:strVal val="visible"/>
                                      </p:to>
                                    </p:set>
                                    <p:anim calcmode="lin" valueType="num">
                                      <p:cBhvr>
                                        <p:cTn dur="500" fill="hold" id="26"/>
                                        <p:tgtEl>
                                          <p:spTgt spid="29"/>
                                        </p:tgtEl>
                                        <p:attrNameLst>
                                          <p:attrName>ppt_w</p:attrName>
                                        </p:attrNameLst>
                                      </p:cBhvr>
                                      <p:tavLst>
                                        <p:tav tm="0">
                                          <p:val>
                                            <p:fltVal val="0"/>
                                          </p:val>
                                        </p:tav>
                                        <p:tav tm="100000">
                                          <p:val>
                                            <p:strVal val="#ppt_w"/>
                                          </p:val>
                                        </p:tav>
                                      </p:tavLst>
                                    </p:anim>
                                    <p:anim calcmode="lin" valueType="num">
                                      <p:cBhvr>
                                        <p:cTn dur="500" fill="hold" id="27"/>
                                        <p:tgtEl>
                                          <p:spTgt spid="29"/>
                                        </p:tgtEl>
                                        <p:attrNameLst>
                                          <p:attrName>ppt_h</p:attrName>
                                        </p:attrNameLst>
                                      </p:cBhvr>
                                      <p:tavLst>
                                        <p:tav tm="0">
                                          <p:val>
                                            <p:fltVal val="0"/>
                                          </p:val>
                                        </p:tav>
                                        <p:tav tm="100000">
                                          <p:val>
                                            <p:strVal val="#ppt_h"/>
                                          </p:val>
                                        </p:tav>
                                      </p:tavLst>
                                    </p:anim>
                                  </p:childTnLst>
                                </p:cTn>
                              </p:par>
                            </p:childTnLst>
                          </p:cTn>
                        </p:par>
                        <p:par>
                          <p:cTn fill="hold" id="28" nodeType="afterGroup">
                            <p:stCondLst>
                              <p:cond delay="2500"/>
                            </p:stCondLst>
                            <p:childTnLst>
                              <p:par>
                                <p:cTn fill="hold" grpId="0" id="29" nodeType="afterEffect" presetClass="entr" presetID="23" presetSubtype="16">
                                  <p:stCondLst>
                                    <p:cond delay="0"/>
                                  </p:stCondLst>
                                  <p:childTnLst>
                                    <p:set>
                                      <p:cBhvr>
                                        <p:cTn dur="1" fill="hold" id="30">
                                          <p:stCondLst>
                                            <p:cond delay="0"/>
                                          </p:stCondLst>
                                        </p:cTn>
                                        <p:tgtEl>
                                          <p:spTgt spid="30"/>
                                        </p:tgtEl>
                                        <p:attrNameLst>
                                          <p:attrName>style.visibility</p:attrName>
                                        </p:attrNameLst>
                                      </p:cBhvr>
                                      <p:to>
                                        <p:strVal val="visible"/>
                                      </p:to>
                                    </p:set>
                                    <p:anim calcmode="lin" valueType="num">
                                      <p:cBhvr>
                                        <p:cTn dur="500" fill="hold" id="31"/>
                                        <p:tgtEl>
                                          <p:spTgt spid="30"/>
                                        </p:tgtEl>
                                        <p:attrNameLst>
                                          <p:attrName>ppt_w</p:attrName>
                                        </p:attrNameLst>
                                      </p:cBhvr>
                                      <p:tavLst>
                                        <p:tav tm="0">
                                          <p:val>
                                            <p:fltVal val="0"/>
                                          </p:val>
                                        </p:tav>
                                        <p:tav tm="100000">
                                          <p:val>
                                            <p:strVal val="#ppt_w"/>
                                          </p:val>
                                        </p:tav>
                                      </p:tavLst>
                                    </p:anim>
                                    <p:anim calcmode="lin" valueType="num">
                                      <p:cBhvr>
                                        <p:cTn dur="500" fill="hold" id="32"/>
                                        <p:tgtEl>
                                          <p:spTgt spid="30"/>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9"/>
      <p:bldP grpId="0" spid="30"/>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6" name="矩形 75">
            <a:extLst>
              <a:ext uri="{FF2B5EF4-FFF2-40B4-BE49-F238E27FC236}">
                <a16:creationId xmlns:a16="http://schemas.microsoft.com/office/drawing/2014/main" id="{2A3DEA6A-3CEF-4CE7-9392-39BD5D4EA764}"/>
              </a:ext>
            </a:extLst>
          </p:cNvPr>
          <p:cNvSpPr/>
          <p:nvPr/>
        </p:nvSpPr>
        <p:spPr>
          <a:xfrm>
            <a:off x="773139" y="5820461"/>
            <a:ext cx="11227443" cy="731520"/>
          </a:xfrm>
          <a:prstGeom prst="rect">
            <a:avLst/>
          </a:prstGeom>
        </p:spPr>
        <p:txBody>
          <a:bodyPr wrap="square">
            <a:spAutoFit/>
          </a:bodyPr>
          <a:lstStyle/>
          <a:p>
            <a:r>
              <a:rPr altLang="en-US" lang="zh-CN" sz="1400">
                <a:solidFill>
                  <a:schemeClr val="tx1">
                    <a:lumMod val="75000"/>
                    <a:lumOff val="25000"/>
                  </a:schemeClr>
                </a:solidFill>
                <a:cs typeface="+mn-ea"/>
                <a:sym typeface="+mn-lt"/>
              </a:rPr>
              <a:t>“TEFCAS”是“尝试”、“行动”、“反馈”、“检查”、“调整”和“成功”的英文首字缩写，博赞称为“人生的指南针”。这一规则的要领就是——“总之先试试看”。﻿﻿第一步是尝试，然后是行动。从这两步中，我们将有所收获（反馈）。确认（核实）自己的收获并反复调整，终将走向成功。</a:t>
            </a:r>
          </a:p>
        </p:txBody>
      </p:sp>
      <p:grpSp>
        <p:nvGrpSpPr>
          <p:cNvPr id="29" name="组合 28">
            <a:extLst>
              <a:ext uri="{FF2B5EF4-FFF2-40B4-BE49-F238E27FC236}">
                <a16:creationId xmlns:a16="http://schemas.microsoft.com/office/drawing/2014/main" id="{6D5F074E-C610-4AF6-9BB7-C5CF5D998262}"/>
              </a:ext>
            </a:extLst>
          </p:cNvPr>
          <p:cNvGrpSpPr/>
          <p:nvPr/>
        </p:nvGrpSpPr>
        <p:grpSpPr>
          <a:xfrm>
            <a:off x="4547994" y="1876522"/>
            <a:ext cx="3048000" cy="3301361"/>
            <a:chOff x="4547994" y="1876522"/>
            <a:chExt cx="3048000" cy="3301361"/>
          </a:xfrm>
        </p:grpSpPr>
        <p:pic>
          <p:nvPicPr>
            <p:cNvPr id="28" name="图片 27">
              <a:extLst>
                <a:ext uri="{FF2B5EF4-FFF2-40B4-BE49-F238E27FC236}">
                  <a16:creationId xmlns:a16="http://schemas.microsoft.com/office/drawing/2014/main" id="{C73BA60C-2BE7-45BE-B104-BC9AC9129605}"/>
                </a:ext>
              </a:extLst>
            </p:cNvPr>
            <p:cNvPicPr>
              <a:picLocks noChangeAspect="1"/>
            </p:cNvPicPr>
            <p:nvPr/>
          </p:nvPicPr>
          <p:blipFill>
            <a:blip r:embed="rId2">
              <a:clrChange>
                <a:clrFrom>
                  <a:srgbClr val="B8F4FF"/>
                </a:clrFrom>
                <a:clrTo>
                  <a:srgbClr val="B8F4FF">
                    <a:alpha val="0"/>
                  </a:srgbClr>
                </a:clrTo>
              </a:clrChange>
              <a:extLst>
                <a:ext uri="{28A0092B-C50C-407E-A947-70E740481C1C}">
                  <a14:useLocalDpi val="0"/>
                </a:ext>
              </a:extLst>
            </a:blip>
            <a:stretch>
              <a:fillRect/>
            </a:stretch>
          </p:blipFill>
          <p:spPr>
            <a:xfrm>
              <a:off x="5113783" y="1876522"/>
              <a:ext cx="2004085" cy="2004085"/>
            </a:xfrm>
            <a:prstGeom prst="rect">
              <a:avLst/>
            </a:prstGeom>
          </p:spPr>
        </p:pic>
        <p:sp>
          <p:nvSpPr>
            <p:cNvPr id="19" name="矩形 18">
              <a:extLst>
                <a:ext uri="{FF2B5EF4-FFF2-40B4-BE49-F238E27FC236}">
                  <a16:creationId xmlns:a16="http://schemas.microsoft.com/office/drawing/2014/main" id="{A4FE3074-AA14-4866-86CE-DF3A83263A0E}"/>
                </a:ext>
              </a:extLst>
            </p:cNvPr>
            <p:cNvSpPr/>
            <p:nvPr/>
          </p:nvSpPr>
          <p:spPr>
            <a:xfrm>
              <a:off x="4547994" y="3931388"/>
              <a:ext cx="3048000" cy="1234440"/>
            </a:xfrm>
            <a:prstGeom prst="rect">
              <a:avLst/>
            </a:prstGeom>
          </p:spPr>
          <p:txBody>
            <a:bodyPr wrap="square">
              <a:spAutoFit/>
            </a:bodyPr>
            <a:lstStyle/>
            <a:p>
              <a:pPr algn="ctr">
                <a:lnSpc>
                  <a:spcPts val="4500"/>
                </a:lnSpc>
              </a:pPr>
              <a:r>
                <a:rPr altLang="zh-CN" b="1" lang="en-US" sz="4000">
                  <a:solidFill>
                    <a:schemeClr val="tx1">
                      <a:lumMod val="85000"/>
                      <a:lumOff val="15000"/>
                    </a:schemeClr>
                  </a:solidFill>
                  <a:cs typeface="+mn-ea"/>
                  <a:sym typeface="+mn-lt"/>
                </a:rPr>
                <a:t>TEFCAS</a:t>
              </a:r>
            </a:p>
            <a:p>
              <a:pPr algn="ctr">
                <a:lnSpc>
                  <a:spcPts val="4500"/>
                </a:lnSpc>
              </a:pPr>
              <a:r>
                <a:rPr altLang="zh-CN" b="1" lang="en-US" sz="4000">
                  <a:solidFill>
                    <a:schemeClr val="tx1">
                      <a:lumMod val="85000"/>
                      <a:lumOff val="15000"/>
                    </a:schemeClr>
                  </a:solidFill>
                  <a:cs typeface="+mn-ea"/>
                  <a:sym typeface="+mn-lt"/>
                </a:rPr>
                <a:t>原则</a:t>
              </a:r>
            </a:p>
          </p:txBody>
        </p:sp>
      </p:grpSp>
      <p:grpSp>
        <p:nvGrpSpPr>
          <p:cNvPr id="26" name="组合 25">
            <a:extLst>
              <a:ext uri="{FF2B5EF4-FFF2-40B4-BE49-F238E27FC236}">
                <a16:creationId xmlns:a16="http://schemas.microsoft.com/office/drawing/2014/main" id="{A1607F01-5221-447A-8DE9-D8E5FA3F5879}"/>
              </a:ext>
            </a:extLst>
          </p:cNvPr>
          <p:cNvGrpSpPr/>
          <p:nvPr/>
        </p:nvGrpSpPr>
        <p:grpSpPr>
          <a:xfrm>
            <a:off x="1486329" y="2085704"/>
            <a:ext cx="3085671" cy="584775"/>
            <a:chOff x="1486329" y="2085704"/>
            <a:chExt cx="3085671" cy="584775"/>
          </a:xfrm>
        </p:grpSpPr>
        <p:sp>
          <p:nvSpPr>
            <p:cNvPr id="77" name="矩形 76">
              <a:extLst>
                <a:ext uri="{FF2B5EF4-FFF2-40B4-BE49-F238E27FC236}">
                  <a16:creationId xmlns:a16="http://schemas.microsoft.com/office/drawing/2014/main" id="{D780BFE8-9EFC-4324-B510-F945A2E0CA61}"/>
                </a:ext>
              </a:extLst>
            </p:cNvPr>
            <p:cNvSpPr/>
            <p:nvPr/>
          </p:nvSpPr>
          <p:spPr>
            <a:xfrm>
              <a:off x="1486329" y="2085704"/>
              <a:ext cx="2274394" cy="365760"/>
            </a:xfrm>
            <a:prstGeom prst="rect">
              <a:avLst/>
            </a:prstGeom>
          </p:spPr>
          <p:txBody>
            <a:bodyPr wrap="square">
              <a:spAutoFit/>
            </a:bodyPr>
            <a:lstStyle/>
            <a:p>
              <a:pPr algn="ctr"/>
              <a:r>
                <a:rPr altLang="en-US" b="1" lang="zh-CN">
                  <a:solidFill>
                    <a:schemeClr val="tx1">
                      <a:lumMod val="75000"/>
                      <a:lumOff val="25000"/>
                    </a:schemeClr>
                  </a:solidFill>
                  <a:cs typeface="+mn-ea"/>
                  <a:sym typeface="+mn-lt"/>
                </a:rPr>
                <a:t>行动 — TRIAL</a:t>
              </a:r>
            </a:p>
          </p:txBody>
        </p:sp>
        <p:sp>
          <p:nvSpPr>
            <p:cNvPr id="20" name="文本框 19">
              <a:extLst>
                <a:ext uri="{FF2B5EF4-FFF2-40B4-BE49-F238E27FC236}">
                  <a16:creationId xmlns:a16="http://schemas.microsoft.com/office/drawing/2014/main" id="{BBBFDAF1-D9B8-4A7F-B481-0A43091B1B2C}"/>
                </a:ext>
              </a:extLst>
            </p:cNvPr>
            <p:cNvSpPr txBox="1"/>
            <p:nvPr/>
          </p:nvSpPr>
          <p:spPr>
            <a:xfrm>
              <a:off x="3578870" y="2085704"/>
              <a:ext cx="993130" cy="579120"/>
            </a:xfrm>
            <a:prstGeom prst="rect">
              <a:avLst/>
            </a:prstGeom>
            <a:noFill/>
          </p:spPr>
          <p:txBody>
            <a:bodyPr rtlCol="0" wrap="square">
              <a:spAutoFit/>
            </a:bodyPr>
            <a:lstStyle/>
            <a:p>
              <a:r>
                <a:rPr altLang="zh-CN" b="1" lang="en-US" sz="3200">
                  <a:solidFill>
                    <a:schemeClr val="tx1">
                      <a:lumMod val="85000"/>
                      <a:lumOff val="15000"/>
                    </a:schemeClr>
                  </a:solidFill>
                  <a:cs typeface="+mn-ea"/>
                  <a:sym typeface="+mn-lt"/>
                </a:rPr>
                <a:t>01</a:t>
              </a:r>
            </a:p>
          </p:txBody>
        </p:sp>
      </p:grpSp>
      <p:grpSp>
        <p:nvGrpSpPr>
          <p:cNvPr id="25" name="组合 24">
            <a:extLst>
              <a:ext uri="{FF2B5EF4-FFF2-40B4-BE49-F238E27FC236}">
                <a16:creationId xmlns:a16="http://schemas.microsoft.com/office/drawing/2014/main" id="{63F680A6-1E82-4B92-97C4-88CADF34E9B0}"/>
              </a:ext>
            </a:extLst>
          </p:cNvPr>
          <p:cNvGrpSpPr/>
          <p:nvPr/>
        </p:nvGrpSpPr>
        <p:grpSpPr>
          <a:xfrm>
            <a:off x="1304476" y="3585935"/>
            <a:ext cx="3242233" cy="584775"/>
            <a:chOff x="1304476" y="3585935"/>
            <a:chExt cx="3242233" cy="584775"/>
          </a:xfrm>
        </p:grpSpPr>
        <p:sp>
          <p:nvSpPr>
            <p:cNvPr id="78" name="矩形 77">
              <a:extLst>
                <a:ext uri="{FF2B5EF4-FFF2-40B4-BE49-F238E27FC236}">
                  <a16:creationId xmlns:a16="http://schemas.microsoft.com/office/drawing/2014/main" id="{33CC7762-5419-4F8D-92A7-0ABBA1CEBEE2}"/>
                </a:ext>
              </a:extLst>
            </p:cNvPr>
            <p:cNvSpPr/>
            <p:nvPr/>
          </p:nvSpPr>
          <p:spPr>
            <a:xfrm>
              <a:off x="1304476" y="3733994"/>
              <a:ext cx="2274394" cy="365760"/>
            </a:xfrm>
            <a:prstGeom prst="rect">
              <a:avLst/>
            </a:prstGeom>
          </p:spPr>
          <p:txBody>
            <a:bodyPr wrap="square">
              <a:spAutoFit/>
            </a:bodyPr>
            <a:lstStyle/>
            <a:p>
              <a:pPr algn="ctr"/>
              <a:r>
                <a:rPr altLang="en-US" b="1" lang="zh-CN">
                  <a:solidFill>
                    <a:schemeClr val="tx1">
                      <a:lumMod val="75000"/>
                      <a:lumOff val="25000"/>
                    </a:schemeClr>
                  </a:solidFill>
                  <a:cs typeface="+mn-ea"/>
                  <a:sym typeface="+mn-lt"/>
                </a:rPr>
                <a:t>行动 — EVENT</a:t>
              </a:r>
            </a:p>
          </p:txBody>
        </p:sp>
        <p:sp>
          <p:nvSpPr>
            <p:cNvPr id="43" name="文本框 42">
              <a:extLst>
                <a:ext uri="{FF2B5EF4-FFF2-40B4-BE49-F238E27FC236}">
                  <a16:creationId xmlns:a16="http://schemas.microsoft.com/office/drawing/2014/main" id="{4482FC31-99F2-44F3-847C-F0DDF954B763}"/>
                </a:ext>
              </a:extLst>
            </p:cNvPr>
            <p:cNvSpPr txBox="1"/>
            <p:nvPr/>
          </p:nvSpPr>
          <p:spPr>
            <a:xfrm>
              <a:off x="3553579" y="3585935"/>
              <a:ext cx="993130" cy="579120"/>
            </a:xfrm>
            <a:prstGeom prst="rect">
              <a:avLst/>
            </a:prstGeom>
            <a:noFill/>
          </p:spPr>
          <p:txBody>
            <a:bodyPr rtlCol="0" wrap="square">
              <a:spAutoFit/>
            </a:bodyPr>
            <a:lstStyle/>
            <a:p>
              <a:r>
                <a:rPr altLang="zh-CN" b="1" lang="en-US" sz="3200">
                  <a:solidFill>
                    <a:schemeClr val="tx1">
                      <a:lumMod val="85000"/>
                      <a:lumOff val="15000"/>
                    </a:schemeClr>
                  </a:solidFill>
                  <a:cs typeface="+mn-ea"/>
                  <a:sym typeface="+mn-lt"/>
                </a:rPr>
                <a:t>02</a:t>
              </a:r>
            </a:p>
          </p:txBody>
        </p:sp>
      </p:grpSp>
      <p:grpSp>
        <p:nvGrpSpPr>
          <p:cNvPr id="24" name="组合 23">
            <a:extLst>
              <a:ext uri="{FF2B5EF4-FFF2-40B4-BE49-F238E27FC236}">
                <a16:creationId xmlns:a16="http://schemas.microsoft.com/office/drawing/2014/main" id="{5BB82034-6BC5-4053-870B-C8B365592704}"/>
              </a:ext>
            </a:extLst>
          </p:cNvPr>
          <p:cNvGrpSpPr/>
          <p:nvPr/>
        </p:nvGrpSpPr>
        <p:grpSpPr>
          <a:xfrm>
            <a:off x="1704433" y="4995031"/>
            <a:ext cx="3509025" cy="584775"/>
            <a:chOff x="2001317" y="4999342"/>
            <a:chExt cx="3509025" cy="584775"/>
          </a:xfrm>
        </p:grpSpPr>
        <p:sp>
          <p:nvSpPr>
            <p:cNvPr id="79" name="矩形 78">
              <a:extLst>
                <a:ext uri="{FF2B5EF4-FFF2-40B4-BE49-F238E27FC236}">
                  <a16:creationId xmlns:a16="http://schemas.microsoft.com/office/drawing/2014/main" id="{3F6210FD-493A-4418-ABC6-988CDD670139}"/>
                </a:ext>
              </a:extLst>
            </p:cNvPr>
            <p:cNvSpPr/>
            <p:nvPr/>
          </p:nvSpPr>
          <p:spPr>
            <a:xfrm>
              <a:off x="2001317" y="5214512"/>
              <a:ext cx="2508876" cy="365760"/>
            </a:xfrm>
            <a:prstGeom prst="rect">
              <a:avLst/>
            </a:prstGeom>
          </p:spPr>
          <p:txBody>
            <a:bodyPr wrap="square">
              <a:spAutoFit/>
            </a:bodyPr>
            <a:lstStyle/>
            <a:p>
              <a:pPr algn="ctr"/>
              <a:r>
                <a:rPr altLang="en-US" b="1" lang="zh-CN">
                  <a:solidFill>
                    <a:schemeClr val="tx1">
                      <a:lumMod val="75000"/>
                      <a:lumOff val="25000"/>
                    </a:schemeClr>
                  </a:solidFill>
                  <a:cs typeface="+mn-ea"/>
                  <a:sym typeface="+mn-lt"/>
                </a:rPr>
                <a:t>反馈 — FEEDBACK</a:t>
              </a:r>
            </a:p>
          </p:txBody>
        </p:sp>
        <p:sp>
          <p:nvSpPr>
            <p:cNvPr id="44" name="文本框 43">
              <a:extLst>
                <a:ext uri="{FF2B5EF4-FFF2-40B4-BE49-F238E27FC236}">
                  <a16:creationId xmlns:a16="http://schemas.microsoft.com/office/drawing/2014/main" id="{17D662DA-C1A8-41BA-A804-1FBC249F7E06}"/>
                </a:ext>
              </a:extLst>
            </p:cNvPr>
            <p:cNvSpPr txBox="1"/>
            <p:nvPr/>
          </p:nvSpPr>
          <p:spPr>
            <a:xfrm>
              <a:off x="4517212" y="4999343"/>
              <a:ext cx="993130" cy="579120"/>
            </a:xfrm>
            <a:prstGeom prst="rect">
              <a:avLst/>
            </a:prstGeom>
            <a:noFill/>
          </p:spPr>
          <p:txBody>
            <a:bodyPr rtlCol="0" wrap="square">
              <a:spAutoFit/>
            </a:bodyPr>
            <a:lstStyle/>
            <a:p>
              <a:r>
                <a:rPr altLang="zh-CN" b="1" lang="en-US" sz="3200">
                  <a:solidFill>
                    <a:schemeClr val="tx1">
                      <a:lumMod val="85000"/>
                      <a:lumOff val="15000"/>
                    </a:schemeClr>
                  </a:solidFill>
                  <a:cs typeface="+mn-ea"/>
                  <a:sym typeface="+mn-lt"/>
                </a:rPr>
                <a:t>03</a:t>
              </a:r>
            </a:p>
          </p:txBody>
        </p:sp>
      </p:grpSp>
      <p:grpSp>
        <p:nvGrpSpPr>
          <p:cNvPr id="21" name="组合 20">
            <a:extLst>
              <a:ext uri="{FF2B5EF4-FFF2-40B4-BE49-F238E27FC236}">
                <a16:creationId xmlns:a16="http://schemas.microsoft.com/office/drawing/2014/main" id="{B44AF023-5836-4A01-BEC4-58956239CA37}"/>
              </a:ext>
            </a:extLst>
          </p:cNvPr>
          <p:cNvGrpSpPr/>
          <p:nvPr/>
        </p:nvGrpSpPr>
        <p:grpSpPr>
          <a:xfrm>
            <a:off x="7358660" y="1959756"/>
            <a:ext cx="2846483" cy="661719"/>
            <a:chOff x="7261051" y="1326617"/>
            <a:chExt cx="2846483" cy="661719"/>
          </a:xfrm>
        </p:grpSpPr>
        <p:sp>
          <p:nvSpPr>
            <p:cNvPr id="80" name="矩形 79">
              <a:extLst>
                <a:ext uri="{FF2B5EF4-FFF2-40B4-BE49-F238E27FC236}">
                  <a16:creationId xmlns:a16="http://schemas.microsoft.com/office/drawing/2014/main" id="{F44F0EDD-8408-475A-90AA-7D4D105EA44C}"/>
                </a:ext>
              </a:extLst>
            </p:cNvPr>
            <p:cNvSpPr/>
            <p:nvPr/>
          </p:nvSpPr>
          <p:spPr>
            <a:xfrm>
              <a:off x="7833140" y="1326617"/>
              <a:ext cx="2274394" cy="365760"/>
            </a:xfrm>
            <a:prstGeom prst="rect">
              <a:avLst/>
            </a:prstGeom>
          </p:spPr>
          <p:txBody>
            <a:bodyPr wrap="square">
              <a:spAutoFit/>
            </a:bodyPr>
            <a:lstStyle/>
            <a:p>
              <a:pPr algn="ctr"/>
              <a:r>
                <a:rPr altLang="en-US" b="1" lang="zh-CN">
                  <a:solidFill>
                    <a:schemeClr val="tx1">
                      <a:lumMod val="75000"/>
                      <a:lumOff val="25000"/>
                    </a:schemeClr>
                  </a:solidFill>
                  <a:cs typeface="+mn-ea"/>
                  <a:sym typeface="+mn-lt"/>
                </a:rPr>
                <a:t>检查 — check</a:t>
              </a:r>
            </a:p>
          </p:txBody>
        </p:sp>
        <p:sp>
          <p:nvSpPr>
            <p:cNvPr id="45" name="文本框 44">
              <a:extLst>
                <a:ext uri="{FF2B5EF4-FFF2-40B4-BE49-F238E27FC236}">
                  <a16:creationId xmlns:a16="http://schemas.microsoft.com/office/drawing/2014/main" id="{6459CB21-2D10-49D4-B2B1-3376628651A4}"/>
                </a:ext>
              </a:extLst>
            </p:cNvPr>
            <p:cNvSpPr txBox="1"/>
            <p:nvPr/>
          </p:nvSpPr>
          <p:spPr>
            <a:xfrm>
              <a:off x="7261052" y="1403561"/>
              <a:ext cx="993130" cy="579120"/>
            </a:xfrm>
            <a:prstGeom prst="rect">
              <a:avLst/>
            </a:prstGeom>
            <a:noFill/>
          </p:spPr>
          <p:txBody>
            <a:bodyPr rtlCol="0" wrap="square">
              <a:spAutoFit/>
            </a:bodyPr>
            <a:lstStyle/>
            <a:p>
              <a:r>
                <a:rPr altLang="zh-CN" b="1" lang="en-US" sz="3200">
                  <a:solidFill>
                    <a:schemeClr val="tx1">
                      <a:lumMod val="85000"/>
                      <a:lumOff val="15000"/>
                    </a:schemeClr>
                  </a:solidFill>
                  <a:cs typeface="+mn-ea"/>
                  <a:sym typeface="+mn-lt"/>
                </a:rPr>
                <a:t>04</a:t>
              </a:r>
            </a:p>
          </p:txBody>
        </p:sp>
      </p:grpSp>
      <p:grpSp>
        <p:nvGrpSpPr>
          <p:cNvPr id="22" name="组合 21">
            <a:extLst>
              <a:ext uri="{FF2B5EF4-FFF2-40B4-BE49-F238E27FC236}">
                <a16:creationId xmlns:a16="http://schemas.microsoft.com/office/drawing/2014/main" id="{F0BC9C0E-40EE-4886-AEA0-B8FC35981346}"/>
              </a:ext>
            </a:extLst>
          </p:cNvPr>
          <p:cNvGrpSpPr/>
          <p:nvPr/>
        </p:nvGrpSpPr>
        <p:grpSpPr>
          <a:xfrm>
            <a:off x="7684942" y="3517967"/>
            <a:ext cx="3020729" cy="584775"/>
            <a:chOff x="7833140" y="2557871"/>
            <a:chExt cx="3020729" cy="584775"/>
          </a:xfrm>
        </p:grpSpPr>
        <p:sp>
          <p:nvSpPr>
            <p:cNvPr id="81" name="矩形 80">
              <a:extLst>
                <a:ext uri="{FF2B5EF4-FFF2-40B4-BE49-F238E27FC236}">
                  <a16:creationId xmlns:a16="http://schemas.microsoft.com/office/drawing/2014/main" id="{C254D697-D5BE-4C09-83F1-EDF954D78CCE}"/>
                </a:ext>
              </a:extLst>
            </p:cNvPr>
            <p:cNvSpPr/>
            <p:nvPr/>
          </p:nvSpPr>
          <p:spPr>
            <a:xfrm>
              <a:off x="8579474" y="2557872"/>
              <a:ext cx="2274394" cy="365760"/>
            </a:xfrm>
            <a:prstGeom prst="rect">
              <a:avLst/>
            </a:prstGeom>
          </p:spPr>
          <p:txBody>
            <a:bodyPr wrap="square">
              <a:spAutoFit/>
            </a:bodyPr>
            <a:lstStyle/>
            <a:p>
              <a:pPr algn="ctr"/>
              <a:r>
                <a:rPr altLang="en-US" b="1" lang="zh-CN">
                  <a:solidFill>
                    <a:schemeClr val="tx1">
                      <a:lumMod val="75000"/>
                      <a:lumOff val="25000"/>
                    </a:schemeClr>
                  </a:solidFill>
                  <a:cs typeface="+mn-ea"/>
                  <a:sym typeface="+mn-lt"/>
                </a:rPr>
                <a:t>调整 — adjust</a:t>
              </a:r>
            </a:p>
          </p:txBody>
        </p:sp>
        <p:sp>
          <p:nvSpPr>
            <p:cNvPr id="46" name="文本框 45">
              <a:extLst>
                <a:ext uri="{FF2B5EF4-FFF2-40B4-BE49-F238E27FC236}">
                  <a16:creationId xmlns:a16="http://schemas.microsoft.com/office/drawing/2014/main" id="{B7968E68-10C7-41D6-A625-78E14E98DD71}"/>
                </a:ext>
              </a:extLst>
            </p:cNvPr>
            <p:cNvSpPr txBox="1"/>
            <p:nvPr/>
          </p:nvSpPr>
          <p:spPr>
            <a:xfrm>
              <a:off x="7833139" y="2557871"/>
              <a:ext cx="993130" cy="579120"/>
            </a:xfrm>
            <a:prstGeom prst="rect">
              <a:avLst/>
            </a:prstGeom>
            <a:noFill/>
          </p:spPr>
          <p:txBody>
            <a:bodyPr rtlCol="0" wrap="square">
              <a:spAutoFit/>
            </a:bodyPr>
            <a:lstStyle/>
            <a:p>
              <a:r>
                <a:rPr altLang="zh-CN" b="1" lang="en-US" sz="3200">
                  <a:solidFill>
                    <a:schemeClr val="tx1">
                      <a:lumMod val="85000"/>
                      <a:lumOff val="15000"/>
                    </a:schemeClr>
                  </a:solidFill>
                  <a:cs typeface="+mn-ea"/>
                  <a:sym typeface="+mn-lt"/>
                </a:rPr>
                <a:t>05</a:t>
              </a:r>
            </a:p>
          </p:txBody>
        </p:sp>
      </p:grpSp>
      <p:grpSp>
        <p:nvGrpSpPr>
          <p:cNvPr id="23" name="组合 22">
            <a:extLst>
              <a:ext uri="{FF2B5EF4-FFF2-40B4-BE49-F238E27FC236}">
                <a16:creationId xmlns:a16="http://schemas.microsoft.com/office/drawing/2014/main" id="{EE441E6B-ACF7-4D9E-8F5D-C55402E46E41}"/>
              </a:ext>
            </a:extLst>
          </p:cNvPr>
          <p:cNvGrpSpPr/>
          <p:nvPr/>
        </p:nvGrpSpPr>
        <p:grpSpPr>
          <a:xfrm>
            <a:off x="7609418" y="5046001"/>
            <a:ext cx="2941348" cy="584775"/>
            <a:chOff x="7757616" y="4085905"/>
            <a:chExt cx="2941348" cy="584775"/>
          </a:xfrm>
        </p:grpSpPr>
        <p:sp>
          <p:nvSpPr>
            <p:cNvPr id="82" name="矩形 81">
              <a:extLst>
                <a:ext uri="{FF2B5EF4-FFF2-40B4-BE49-F238E27FC236}">
                  <a16:creationId xmlns:a16="http://schemas.microsoft.com/office/drawing/2014/main" id="{0A6E09CB-6A04-42B4-AEC7-46C9C72BCD7B}"/>
                </a:ext>
              </a:extLst>
            </p:cNvPr>
            <p:cNvSpPr/>
            <p:nvPr/>
          </p:nvSpPr>
          <p:spPr>
            <a:xfrm>
              <a:off x="8424572" y="4153431"/>
              <a:ext cx="2274394" cy="365760"/>
            </a:xfrm>
            <a:prstGeom prst="rect">
              <a:avLst/>
            </a:prstGeom>
          </p:spPr>
          <p:txBody>
            <a:bodyPr wrap="square">
              <a:spAutoFit/>
            </a:bodyPr>
            <a:lstStyle/>
            <a:p>
              <a:pPr algn="ctr"/>
              <a:r>
                <a:rPr altLang="en-US" b="1" lang="zh-CN">
                  <a:solidFill>
                    <a:schemeClr val="tx1">
                      <a:lumMod val="75000"/>
                      <a:lumOff val="25000"/>
                    </a:schemeClr>
                  </a:solidFill>
                  <a:cs typeface="+mn-ea"/>
                  <a:sym typeface="+mn-lt"/>
                </a:rPr>
                <a:t>成功 — success</a:t>
              </a:r>
            </a:p>
          </p:txBody>
        </p:sp>
        <p:sp>
          <p:nvSpPr>
            <p:cNvPr id="47" name="文本框 46">
              <a:extLst>
                <a:ext uri="{FF2B5EF4-FFF2-40B4-BE49-F238E27FC236}">
                  <a16:creationId xmlns:a16="http://schemas.microsoft.com/office/drawing/2014/main" id="{2570D38E-B412-4426-B5D2-EA7D999BE4E3}"/>
                </a:ext>
              </a:extLst>
            </p:cNvPr>
            <p:cNvSpPr txBox="1"/>
            <p:nvPr/>
          </p:nvSpPr>
          <p:spPr>
            <a:xfrm>
              <a:off x="7757616" y="4085904"/>
              <a:ext cx="993130" cy="579120"/>
            </a:xfrm>
            <a:prstGeom prst="rect">
              <a:avLst/>
            </a:prstGeom>
            <a:noFill/>
          </p:spPr>
          <p:txBody>
            <a:bodyPr rtlCol="0" wrap="square">
              <a:spAutoFit/>
            </a:bodyPr>
            <a:lstStyle/>
            <a:p>
              <a:r>
                <a:rPr altLang="zh-CN" b="1" lang="en-US" sz="3200">
                  <a:solidFill>
                    <a:schemeClr val="tx1">
                      <a:lumMod val="85000"/>
                      <a:lumOff val="15000"/>
                    </a:schemeClr>
                  </a:solidFill>
                  <a:cs typeface="+mn-ea"/>
                  <a:sym typeface="+mn-lt"/>
                </a:rPr>
                <a:t>06</a:t>
              </a:r>
            </a:p>
          </p:txBody>
        </p:sp>
      </p:grpSp>
      <p:grpSp>
        <p:nvGrpSpPr>
          <p:cNvPr id="48" name="组合 47">
            <a:extLst>
              <a:ext uri="{FF2B5EF4-FFF2-40B4-BE49-F238E27FC236}">
                <a16:creationId xmlns:a16="http://schemas.microsoft.com/office/drawing/2014/main" id="{9A67C581-EC7B-4468-8352-BF6E655404DE}"/>
              </a:ext>
            </a:extLst>
          </p:cNvPr>
          <p:cNvGrpSpPr/>
          <p:nvPr/>
        </p:nvGrpSpPr>
        <p:grpSpPr>
          <a:xfrm>
            <a:off x="589935" y="688258"/>
            <a:ext cx="11021962" cy="589936"/>
            <a:chOff x="589935" y="688258"/>
            <a:chExt cx="11021962" cy="589936"/>
          </a:xfrm>
        </p:grpSpPr>
        <p:cxnSp>
          <p:nvCxnSpPr>
            <p:cNvPr id="49" name="直接连接符 48">
              <a:extLst>
                <a:ext uri="{FF2B5EF4-FFF2-40B4-BE49-F238E27FC236}">
                  <a16:creationId xmlns:a16="http://schemas.microsoft.com/office/drawing/2014/main" id="{A411079E-8440-472B-8FB2-9A1592BA65BA}"/>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50" name="文本框 49">
              <a:extLst>
                <a:ext uri="{FF2B5EF4-FFF2-40B4-BE49-F238E27FC236}">
                  <a16:creationId xmlns:a16="http://schemas.microsoft.com/office/drawing/2014/main" id="{1DCD3099-D3B8-441C-9F93-5B3513B6303E}"/>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02  思维导图的原理</a:t>
              </a:r>
            </a:p>
          </p:txBody>
        </p:sp>
      </p:grpSp>
    </p:spTree>
    <p:extLst>
      <p:ext uri="{BB962C8B-B14F-4D97-AF65-F5344CB8AC3E}">
        <p14:creationId val="2506948137"/>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48"/>
                                        </p:tgtEl>
                                        <p:attrNameLst>
                                          <p:attrName>style.visibility</p:attrName>
                                        </p:attrNameLst>
                                      </p:cBhvr>
                                      <p:to>
                                        <p:strVal val="visible"/>
                                      </p:to>
                                    </p:set>
                                    <p:animEffect filter="wipe(left)" transition="in">
                                      <p:cBhvr>
                                        <p:cTn dur="500" id="7"/>
                                        <p:tgtEl>
                                          <p:spTgt spid="48"/>
                                        </p:tgtEl>
                                      </p:cBhvr>
                                    </p:animEffect>
                                  </p:childTnLst>
                                </p:cTn>
                              </p:par>
                            </p:childTnLst>
                          </p:cTn>
                        </p:par>
                        <p:par>
                          <p:cTn fill="hold" id="8" nodeType="afterGroup">
                            <p:stCondLst>
                              <p:cond delay="500"/>
                            </p:stCondLst>
                            <p:childTnLst>
                              <p:par>
                                <p:cTn fill="hold" id="9" nodeType="afterEffect" presetClass="entr" presetID="16" presetSubtype="21">
                                  <p:stCondLst>
                                    <p:cond delay="0"/>
                                  </p:stCondLst>
                                  <p:childTnLst>
                                    <p:set>
                                      <p:cBhvr>
                                        <p:cTn dur="1" fill="hold" id="10">
                                          <p:stCondLst>
                                            <p:cond delay="0"/>
                                          </p:stCondLst>
                                        </p:cTn>
                                        <p:tgtEl>
                                          <p:spTgt spid="29"/>
                                        </p:tgtEl>
                                        <p:attrNameLst>
                                          <p:attrName>style.visibility</p:attrName>
                                        </p:attrNameLst>
                                      </p:cBhvr>
                                      <p:to>
                                        <p:strVal val="visible"/>
                                      </p:to>
                                    </p:set>
                                    <p:animEffect filter="barn(inVertical)" transition="in">
                                      <p:cBhvr>
                                        <p:cTn dur="500" id="11"/>
                                        <p:tgtEl>
                                          <p:spTgt spid="29"/>
                                        </p:tgtEl>
                                      </p:cBhvr>
                                    </p:animEffect>
                                  </p:childTnLst>
                                </p:cTn>
                              </p:par>
                            </p:childTnLst>
                          </p:cTn>
                        </p:par>
                        <p:par>
                          <p:cTn fill="hold" id="12" nodeType="afterGroup">
                            <p:stCondLst>
                              <p:cond delay="1000"/>
                            </p:stCondLst>
                            <p:childTnLst>
                              <p:par>
                                <p:cTn fill="hold" id="13" nodeType="afterEffect" presetClass="entr" presetID="23" presetSubtype="16">
                                  <p:stCondLst>
                                    <p:cond delay="0"/>
                                  </p:stCondLst>
                                  <p:childTnLst>
                                    <p:set>
                                      <p:cBhvr>
                                        <p:cTn dur="1" fill="hold" id="14">
                                          <p:stCondLst>
                                            <p:cond delay="0"/>
                                          </p:stCondLst>
                                        </p:cTn>
                                        <p:tgtEl>
                                          <p:spTgt spid="26"/>
                                        </p:tgtEl>
                                        <p:attrNameLst>
                                          <p:attrName>style.visibility</p:attrName>
                                        </p:attrNameLst>
                                      </p:cBhvr>
                                      <p:to>
                                        <p:strVal val="visible"/>
                                      </p:to>
                                    </p:set>
                                    <p:anim calcmode="lin" valueType="num">
                                      <p:cBhvr>
                                        <p:cTn dur="500" fill="hold" id="15"/>
                                        <p:tgtEl>
                                          <p:spTgt spid="26"/>
                                        </p:tgtEl>
                                        <p:attrNameLst>
                                          <p:attrName>ppt_w</p:attrName>
                                        </p:attrNameLst>
                                      </p:cBhvr>
                                      <p:tavLst>
                                        <p:tav tm="0">
                                          <p:val>
                                            <p:fltVal val="0"/>
                                          </p:val>
                                        </p:tav>
                                        <p:tav tm="100000">
                                          <p:val>
                                            <p:strVal val="#ppt_w"/>
                                          </p:val>
                                        </p:tav>
                                      </p:tavLst>
                                    </p:anim>
                                    <p:anim calcmode="lin" valueType="num">
                                      <p:cBhvr>
                                        <p:cTn dur="500" fill="hold" id="16"/>
                                        <p:tgtEl>
                                          <p:spTgt spid="26"/>
                                        </p:tgtEl>
                                        <p:attrNameLst>
                                          <p:attrName>ppt_h</p:attrName>
                                        </p:attrNameLst>
                                      </p:cBhvr>
                                      <p:tavLst>
                                        <p:tav tm="0">
                                          <p:val>
                                            <p:fltVal val="0"/>
                                          </p:val>
                                        </p:tav>
                                        <p:tav tm="100000">
                                          <p:val>
                                            <p:strVal val="#ppt_h"/>
                                          </p:val>
                                        </p:tav>
                                      </p:tavLst>
                                    </p:anim>
                                  </p:childTnLst>
                                </p:cTn>
                              </p:par>
                            </p:childTnLst>
                          </p:cTn>
                        </p:par>
                        <p:par>
                          <p:cTn fill="hold" id="17" nodeType="afterGroup">
                            <p:stCondLst>
                              <p:cond delay="1500"/>
                            </p:stCondLst>
                            <p:childTnLst>
                              <p:par>
                                <p:cTn fill="hold" id="18" nodeType="afterEffect" presetClass="entr" presetID="23" presetSubtype="16">
                                  <p:stCondLst>
                                    <p:cond delay="0"/>
                                  </p:stCondLst>
                                  <p:childTnLst>
                                    <p:set>
                                      <p:cBhvr>
                                        <p:cTn dur="1" fill="hold" id="19">
                                          <p:stCondLst>
                                            <p:cond delay="0"/>
                                          </p:stCondLst>
                                        </p:cTn>
                                        <p:tgtEl>
                                          <p:spTgt spid="25"/>
                                        </p:tgtEl>
                                        <p:attrNameLst>
                                          <p:attrName>style.visibility</p:attrName>
                                        </p:attrNameLst>
                                      </p:cBhvr>
                                      <p:to>
                                        <p:strVal val="visible"/>
                                      </p:to>
                                    </p:set>
                                    <p:anim calcmode="lin" valueType="num">
                                      <p:cBhvr>
                                        <p:cTn dur="500" fill="hold" id="20"/>
                                        <p:tgtEl>
                                          <p:spTgt spid="25"/>
                                        </p:tgtEl>
                                        <p:attrNameLst>
                                          <p:attrName>ppt_w</p:attrName>
                                        </p:attrNameLst>
                                      </p:cBhvr>
                                      <p:tavLst>
                                        <p:tav tm="0">
                                          <p:val>
                                            <p:fltVal val="0"/>
                                          </p:val>
                                        </p:tav>
                                        <p:tav tm="100000">
                                          <p:val>
                                            <p:strVal val="#ppt_w"/>
                                          </p:val>
                                        </p:tav>
                                      </p:tavLst>
                                    </p:anim>
                                    <p:anim calcmode="lin" valueType="num">
                                      <p:cBhvr>
                                        <p:cTn dur="500" fill="hold" id="21"/>
                                        <p:tgtEl>
                                          <p:spTgt spid="25"/>
                                        </p:tgtEl>
                                        <p:attrNameLst>
                                          <p:attrName>ppt_h</p:attrName>
                                        </p:attrNameLst>
                                      </p:cBhvr>
                                      <p:tavLst>
                                        <p:tav tm="0">
                                          <p:val>
                                            <p:fltVal val="0"/>
                                          </p:val>
                                        </p:tav>
                                        <p:tav tm="100000">
                                          <p:val>
                                            <p:strVal val="#ppt_h"/>
                                          </p:val>
                                        </p:tav>
                                      </p:tavLst>
                                    </p:anim>
                                  </p:childTnLst>
                                </p:cTn>
                              </p:par>
                            </p:childTnLst>
                          </p:cTn>
                        </p:par>
                        <p:par>
                          <p:cTn fill="hold" id="22" nodeType="afterGroup">
                            <p:stCondLst>
                              <p:cond delay="2000"/>
                            </p:stCondLst>
                            <p:childTnLst>
                              <p:par>
                                <p:cTn fill="hold" id="23" nodeType="afterEffect" presetClass="entr" presetID="23" presetSubtype="16">
                                  <p:stCondLst>
                                    <p:cond delay="0"/>
                                  </p:stCondLst>
                                  <p:childTnLst>
                                    <p:set>
                                      <p:cBhvr>
                                        <p:cTn dur="1" fill="hold" id="24">
                                          <p:stCondLst>
                                            <p:cond delay="0"/>
                                          </p:stCondLst>
                                        </p:cTn>
                                        <p:tgtEl>
                                          <p:spTgt spid="24"/>
                                        </p:tgtEl>
                                        <p:attrNameLst>
                                          <p:attrName>style.visibility</p:attrName>
                                        </p:attrNameLst>
                                      </p:cBhvr>
                                      <p:to>
                                        <p:strVal val="visible"/>
                                      </p:to>
                                    </p:set>
                                    <p:anim calcmode="lin" valueType="num">
                                      <p:cBhvr>
                                        <p:cTn dur="500" fill="hold" id="25"/>
                                        <p:tgtEl>
                                          <p:spTgt spid="24"/>
                                        </p:tgtEl>
                                        <p:attrNameLst>
                                          <p:attrName>ppt_w</p:attrName>
                                        </p:attrNameLst>
                                      </p:cBhvr>
                                      <p:tavLst>
                                        <p:tav tm="0">
                                          <p:val>
                                            <p:fltVal val="0"/>
                                          </p:val>
                                        </p:tav>
                                        <p:tav tm="100000">
                                          <p:val>
                                            <p:strVal val="#ppt_w"/>
                                          </p:val>
                                        </p:tav>
                                      </p:tavLst>
                                    </p:anim>
                                    <p:anim calcmode="lin" valueType="num">
                                      <p:cBhvr>
                                        <p:cTn dur="500" fill="hold" id="26"/>
                                        <p:tgtEl>
                                          <p:spTgt spid="24"/>
                                        </p:tgtEl>
                                        <p:attrNameLst>
                                          <p:attrName>ppt_h</p:attrName>
                                        </p:attrNameLst>
                                      </p:cBhvr>
                                      <p:tavLst>
                                        <p:tav tm="0">
                                          <p:val>
                                            <p:fltVal val="0"/>
                                          </p:val>
                                        </p:tav>
                                        <p:tav tm="100000">
                                          <p:val>
                                            <p:strVal val="#ppt_h"/>
                                          </p:val>
                                        </p:tav>
                                      </p:tavLst>
                                    </p:anim>
                                  </p:childTnLst>
                                </p:cTn>
                              </p:par>
                            </p:childTnLst>
                          </p:cTn>
                        </p:par>
                        <p:par>
                          <p:cTn fill="hold" id="27" nodeType="afterGroup">
                            <p:stCondLst>
                              <p:cond delay="2500"/>
                            </p:stCondLst>
                            <p:childTnLst>
                              <p:par>
                                <p:cTn fill="hold" id="28" nodeType="afterEffect" presetClass="entr" presetID="23" presetSubtype="16">
                                  <p:stCondLst>
                                    <p:cond delay="0"/>
                                  </p:stCondLst>
                                  <p:childTnLst>
                                    <p:set>
                                      <p:cBhvr>
                                        <p:cTn dur="1" fill="hold" id="29">
                                          <p:stCondLst>
                                            <p:cond delay="0"/>
                                          </p:stCondLst>
                                        </p:cTn>
                                        <p:tgtEl>
                                          <p:spTgt spid="21"/>
                                        </p:tgtEl>
                                        <p:attrNameLst>
                                          <p:attrName>style.visibility</p:attrName>
                                        </p:attrNameLst>
                                      </p:cBhvr>
                                      <p:to>
                                        <p:strVal val="visible"/>
                                      </p:to>
                                    </p:set>
                                    <p:anim calcmode="lin" valueType="num">
                                      <p:cBhvr>
                                        <p:cTn dur="500" fill="hold" id="30"/>
                                        <p:tgtEl>
                                          <p:spTgt spid="21"/>
                                        </p:tgtEl>
                                        <p:attrNameLst>
                                          <p:attrName>ppt_w</p:attrName>
                                        </p:attrNameLst>
                                      </p:cBhvr>
                                      <p:tavLst>
                                        <p:tav tm="0">
                                          <p:val>
                                            <p:fltVal val="0"/>
                                          </p:val>
                                        </p:tav>
                                        <p:tav tm="100000">
                                          <p:val>
                                            <p:strVal val="#ppt_w"/>
                                          </p:val>
                                        </p:tav>
                                      </p:tavLst>
                                    </p:anim>
                                    <p:anim calcmode="lin" valueType="num">
                                      <p:cBhvr>
                                        <p:cTn dur="500" fill="hold" id="31"/>
                                        <p:tgtEl>
                                          <p:spTgt spid="21"/>
                                        </p:tgtEl>
                                        <p:attrNameLst>
                                          <p:attrName>ppt_h</p:attrName>
                                        </p:attrNameLst>
                                      </p:cBhvr>
                                      <p:tavLst>
                                        <p:tav tm="0">
                                          <p:val>
                                            <p:fltVal val="0"/>
                                          </p:val>
                                        </p:tav>
                                        <p:tav tm="100000">
                                          <p:val>
                                            <p:strVal val="#ppt_h"/>
                                          </p:val>
                                        </p:tav>
                                      </p:tavLst>
                                    </p:anim>
                                  </p:childTnLst>
                                </p:cTn>
                              </p:par>
                            </p:childTnLst>
                          </p:cTn>
                        </p:par>
                        <p:par>
                          <p:cTn fill="hold" id="32" nodeType="afterGroup">
                            <p:stCondLst>
                              <p:cond delay="3000"/>
                            </p:stCondLst>
                            <p:childTnLst>
                              <p:par>
                                <p:cTn fill="hold" id="33" nodeType="afterEffect" presetClass="entr" presetID="23" presetSubtype="16">
                                  <p:stCondLst>
                                    <p:cond delay="0"/>
                                  </p:stCondLst>
                                  <p:childTnLst>
                                    <p:set>
                                      <p:cBhvr>
                                        <p:cTn dur="1" fill="hold" id="34">
                                          <p:stCondLst>
                                            <p:cond delay="0"/>
                                          </p:stCondLst>
                                        </p:cTn>
                                        <p:tgtEl>
                                          <p:spTgt spid="22"/>
                                        </p:tgtEl>
                                        <p:attrNameLst>
                                          <p:attrName>style.visibility</p:attrName>
                                        </p:attrNameLst>
                                      </p:cBhvr>
                                      <p:to>
                                        <p:strVal val="visible"/>
                                      </p:to>
                                    </p:set>
                                    <p:anim calcmode="lin" valueType="num">
                                      <p:cBhvr>
                                        <p:cTn dur="500" fill="hold" id="35"/>
                                        <p:tgtEl>
                                          <p:spTgt spid="22"/>
                                        </p:tgtEl>
                                        <p:attrNameLst>
                                          <p:attrName>ppt_w</p:attrName>
                                        </p:attrNameLst>
                                      </p:cBhvr>
                                      <p:tavLst>
                                        <p:tav tm="0">
                                          <p:val>
                                            <p:fltVal val="0"/>
                                          </p:val>
                                        </p:tav>
                                        <p:tav tm="100000">
                                          <p:val>
                                            <p:strVal val="#ppt_w"/>
                                          </p:val>
                                        </p:tav>
                                      </p:tavLst>
                                    </p:anim>
                                    <p:anim calcmode="lin" valueType="num">
                                      <p:cBhvr>
                                        <p:cTn dur="500" fill="hold" id="36"/>
                                        <p:tgtEl>
                                          <p:spTgt spid="22"/>
                                        </p:tgtEl>
                                        <p:attrNameLst>
                                          <p:attrName>ppt_h</p:attrName>
                                        </p:attrNameLst>
                                      </p:cBhvr>
                                      <p:tavLst>
                                        <p:tav tm="0">
                                          <p:val>
                                            <p:fltVal val="0"/>
                                          </p:val>
                                        </p:tav>
                                        <p:tav tm="100000">
                                          <p:val>
                                            <p:strVal val="#ppt_h"/>
                                          </p:val>
                                        </p:tav>
                                      </p:tavLst>
                                    </p:anim>
                                  </p:childTnLst>
                                </p:cTn>
                              </p:par>
                            </p:childTnLst>
                          </p:cTn>
                        </p:par>
                        <p:par>
                          <p:cTn fill="hold" id="37" nodeType="afterGroup">
                            <p:stCondLst>
                              <p:cond delay="3500"/>
                            </p:stCondLst>
                            <p:childTnLst>
                              <p:par>
                                <p:cTn fill="hold" id="38" nodeType="afterEffect" presetClass="entr" presetID="23" presetSubtype="16">
                                  <p:stCondLst>
                                    <p:cond delay="0"/>
                                  </p:stCondLst>
                                  <p:childTnLst>
                                    <p:set>
                                      <p:cBhvr>
                                        <p:cTn dur="1" fill="hold" id="39">
                                          <p:stCondLst>
                                            <p:cond delay="0"/>
                                          </p:stCondLst>
                                        </p:cTn>
                                        <p:tgtEl>
                                          <p:spTgt spid="23"/>
                                        </p:tgtEl>
                                        <p:attrNameLst>
                                          <p:attrName>style.visibility</p:attrName>
                                        </p:attrNameLst>
                                      </p:cBhvr>
                                      <p:to>
                                        <p:strVal val="visible"/>
                                      </p:to>
                                    </p:set>
                                    <p:anim calcmode="lin" valueType="num">
                                      <p:cBhvr>
                                        <p:cTn dur="500" fill="hold" id="40"/>
                                        <p:tgtEl>
                                          <p:spTgt spid="23"/>
                                        </p:tgtEl>
                                        <p:attrNameLst>
                                          <p:attrName>ppt_w</p:attrName>
                                        </p:attrNameLst>
                                      </p:cBhvr>
                                      <p:tavLst>
                                        <p:tav tm="0">
                                          <p:val>
                                            <p:fltVal val="0"/>
                                          </p:val>
                                        </p:tav>
                                        <p:tav tm="100000">
                                          <p:val>
                                            <p:strVal val="#ppt_w"/>
                                          </p:val>
                                        </p:tav>
                                      </p:tavLst>
                                    </p:anim>
                                    <p:anim calcmode="lin" valueType="num">
                                      <p:cBhvr>
                                        <p:cTn dur="500" fill="hold" id="41"/>
                                        <p:tgtEl>
                                          <p:spTgt spid="23"/>
                                        </p:tgtEl>
                                        <p:attrNameLst>
                                          <p:attrName>ppt_h</p:attrName>
                                        </p:attrNameLst>
                                      </p:cBhvr>
                                      <p:tavLst>
                                        <p:tav tm="0">
                                          <p:val>
                                            <p:fltVal val="0"/>
                                          </p:val>
                                        </p:tav>
                                        <p:tav tm="100000">
                                          <p:val>
                                            <p:strVal val="#ppt_h"/>
                                          </p:val>
                                        </p:tav>
                                      </p:tavLst>
                                    </p:anim>
                                  </p:childTnLst>
                                </p:cTn>
                              </p:par>
                            </p:childTnLst>
                          </p:cTn>
                        </p:par>
                        <p:par>
                          <p:cTn fill="hold" id="42" nodeType="afterGroup">
                            <p:stCondLst>
                              <p:cond delay="4000"/>
                            </p:stCondLst>
                            <p:childTnLst>
                              <p:par>
                                <p:cTn fill="hold" grpId="0" id="43" nodeType="afterEffect" presetClass="entr" presetID="23" presetSubtype="16">
                                  <p:stCondLst>
                                    <p:cond delay="0"/>
                                  </p:stCondLst>
                                  <p:childTnLst>
                                    <p:set>
                                      <p:cBhvr>
                                        <p:cTn dur="1" fill="hold" id="44">
                                          <p:stCondLst>
                                            <p:cond delay="0"/>
                                          </p:stCondLst>
                                        </p:cTn>
                                        <p:tgtEl>
                                          <p:spTgt spid="76"/>
                                        </p:tgtEl>
                                        <p:attrNameLst>
                                          <p:attrName>style.visibility</p:attrName>
                                        </p:attrNameLst>
                                      </p:cBhvr>
                                      <p:to>
                                        <p:strVal val="visible"/>
                                      </p:to>
                                    </p:set>
                                    <p:anim calcmode="lin" valueType="num">
                                      <p:cBhvr>
                                        <p:cTn dur="500" fill="hold" id="45"/>
                                        <p:tgtEl>
                                          <p:spTgt spid="76"/>
                                        </p:tgtEl>
                                        <p:attrNameLst>
                                          <p:attrName>ppt_w</p:attrName>
                                        </p:attrNameLst>
                                      </p:cBhvr>
                                      <p:tavLst>
                                        <p:tav tm="0">
                                          <p:val>
                                            <p:fltVal val="0"/>
                                          </p:val>
                                        </p:tav>
                                        <p:tav tm="100000">
                                          <p:val>
                                            <p:strVal val="#ppt_w"/>
                                          </p:val>
                                        </p:tav>
                                      </p:tavLst>
                                    </p:anim>
                                    <p:anim calcmode="lin" valueType="num">
                                      <p:cBhvr>
                                        <p:cTn dur="500" fill="hold" id="46"/>
                                        <p:tgtEl>
                                          <p:spTgt spid="76"/>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6"/>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矩形 9">
            <a:extLst>
              <a:ext uri="{FF2B5EF4-FFF2-40B4-BE49-F238E27FC236}">
                <a16:creationId xmlns:a16="http://schemas.microsoft.com/office/drawing/2014/main" id="{AA9E91D7-B807-4D7B-AECB-F6C80BDED1D0}"/>
              </a:ext>
            </a:extLst>
          </p:cNvPr>
          <p:cNvSpPr/>
          <p:nvPr/>
        </p:nvSpPr>
        <p:spPr>
          <a:xfrm>
            <a:off x="373626" y="1922092"/>
            <a:ext cx="11415251" cy="3147996"/>
          </a:xfrm>
          <a:prstGeom prst="rect">
            <a:avLst/>
          </a:pr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5" name="TextBox 4"/>
          <p:cNvSpPr txBox="1"/>
          <p:nvPr/>
        </p:nvSpPr>
        <p:spPr>
          <a:xfrm>
            <a:off x="3487519" y="1561435"/>
            <a:ext cx="2033905" cy="4084320"/>
          </a:xfrm>
          <a:prstGeom prst="rect">
            <a:avLst/>
          </a:prstGeom>
          <a:noFill/>
        </p:spPr>
        <p:txBody>
          <a:bodyPr rtlCol="0" wrap="none">
            <a:spAutoFit/>
          </a:bodyPr>
          <a:lstStyle/>
          <a:p>
            <a:r>
              <a:rPr altLang="zh-CN" lang="en-US" sz="26200">
                <a:ln w="76200">
                  <a:noFill/>
                </a:ln>
                <a:solidFill>
                  <a:schemeClr val="bg1"/>
                </a:solidFill>
                <a:cs typeface="+mn-ea"/>
                <a:sym typeface="+mn-lt"/>
              </a:rPr>
              <a:t>3</a:t>
            </a:r>
          </a:p>
        </p:txBody>
      </p:sp>
      <p:sp>
        <p:nvSpPr>
          <p:cNvPr id="4" name="矩形 3"/>
          <p:cNvSpPr/>
          <p:nvPr/>
        </p:nvSpPr>
        <p:spPr>
          <a:xfrm>
            <a:off x="5809925" y="3208368"/>
            <a:ext cx="4982944" cy="822960"/>
          </a:xfrm>
          <a:prstGeom prst="rect">
            <a:avLst/>
          </a:prstGeom>
        </p:spPr>
        <p:txBody>
          <a:bodyPr wrap="square">
            <a:spAutoFit/>
          </a:bodyPr>
          <a:lstStyle/>
          <a:p>
            <a:pPr algn="dist"/>
            <a:r>
              <a:rPr altLang="en-US" b="1" lang="zh-CN" sz="4800">
                <a:solidFill>
                  <a:schemeClr val="bg1"/>
                </a:solidFill>
                <a:cs typeface="+mn-ea"/>
                <a:sym typeface="+mn-lt"/>
              </a:rPr>
              <a:t>思维导图的制作</a:t>
            </a:r>
          </a:p>
        </p:txBody>
      </p:sp>
      <p:sp>
        <p:nvSpPr>
          <p:cNvPr id="7" name="矩形 6"/>
          <p:cNvSpPr/>
          <p:nvPr/>
        </p:nvSpPr>
        <p:spPr>
          <a:xfrm>
            <a:off x="5809924" y="4039365"/>
            <a:ext cx="5112568" cy="731520"/>
          </a:xfrm>
          <a:prstGeom prst="rect">
            <a:avLst/>
          </a:prstGeom>
        </p:spPr>
        <p:txBody>
          <a:bodyPr wrap="square">
            <a:spAutoFit/>
          </a:bodyPr>
          <a:lstStyle/>
          <a:p>
            <a:pPr defTabSz="1176924">
              <a:lnSpc>
                <a:spcPct val="150000"/>
              </a:lnSpc>
            </a:pPr>
            <a:r>
              <a:rPr altLang="en-US" lang="zh-CN" sz="1400">
                <a:solidFill>
                  <a:schemeClr val="bg1"/>
                </a:solidFill>
                <a:cs typeface="+mn-ea"/>
                <a:sym typeface="+mn-lt"/>
              </a:rPr>
              <a:t>此处添加详细文本描述，建议与标题相关并符合整体语言风格，语言描述尽量简洁生动</a:t>
            </a:r>
          </a:p>
        </p:txBody>
      </p:sp>
      <p:sp>
        <p:nvSpPr>
          <p:cNvPr id="8" name="TextBox 4"/>
          <p:cNvSpPr txBox="1"/>
          <p:nvPr/>
        </p:nvSpPr>
        <p:spPr>
          <a:xfrm>
            <a:off x="567851" y="3623539"/>
            <a:ext cx="3061067" cy="1432560"/>
          </a:xfrm>
          <a:prstGeom prst="rect">
            <a:avLst/>
          </a:prstGeom>
          <a:noFill/>
        </p:spPr>
        <p:txBody>
          <a:bodyPr rtlCol="0" wrap="none">
            <a:spAutoFit/>
          </a:bodyPr>
          <a:lstStyle/>
          <a:p>
            <a:r>
              <a:rPr altLang="zh-CN" lang="en-US" sz="8800">
                <a:ln w="76200">
                  <a:noFill/>
                </a:ln>
                <a:solidFill>
                  <a:schemeClr val="bg1"/>
                </a:solidFill>
                <a:cs typeface="+mn-ea"/>
                <a:sym typeface="+mn-lt"/>
              </a:rPr>
              <a:t>PART</a:t>
            </a:r>
          </a:p>
        </p:txBody>
      </p:sp>
      <p:sp>
        <p:nvSpPr>
          <p:cNvPr id="9" name="矩形: 圆角 8">
            <a:extLst>
              <a:ext uri="{FF2B5EF4-FFF2-40B4-BE49-F238E27FC236}">
                <a16:creationId xmlns:a16="http://schemas.microsoft.com/office/drawing/2014/main" id="{C2080AC5-033E-4EA4-AA4D-F70F86FAF84D}"/>
              </a:ext>
            </a:extLst>
          </p:cNvPr>
          <p:cNvSpPr/>
          <p:nvPr/>
        </p:nvSpPr>
        <p:spPr>
          <a:xfrm>
            <a:off x="403123" y="329379"/>
            <a:ext cx="11415251" cy="6213987"/>
          </a:xfrm>
          <a:prstGeom prst="roundRect">
            <a:avLst/>
          </a:prstGeom>
          <a:noFill/>
          <a:ln>
            <a:solidFill>
              <a:schemeClr val="tx1"/>
            </a:solidFill>
          </a:ln>
          <a:effectLst>
            <a:outerShdw algn="r" blurRad="50800" dir="10800000" dist="38100"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pic>
        <p:nvPicPr>
          <p:cNvPr id="3" name="图片 2">
            <a:extLst>
              <a:ext uri="{FF2B5EF4-FFF2-40B4-BE49-F238E27FC236}">
                <a16:creationId xmlns:a16="http://schemas.microsoft.com/office/drawing/2014/main" id="{E0F8D397-0B34-4ADB-BFD5-9F35F5DD00B0}"/>
              </a:ext>
            </a:extLst>
          </p:cNvPr>
          <p:cNvPicPr>
            <a:picLocks noChangeAspect="1"/>
          </p:cNvPicPr>
          <p:nvPr/>
        </p:nvPicPr>
        <p:blipFill>
          <a:blip r:embed="rId3">
            <a:clrChange>
              <a:clrFrom>
                <a:srgbClr val="B8F4FF"/>
              </a:clrFrom>
              <a:clrTo>
                <a:srgbClr val="B8F4FF">
                  <a:alpha val="0"/>
                </a:srgbClr>
              </a:clrTo>
            </a:clrChange>
            <a:biLevel thresh="75000"/>
            <a:extLst>
              <a:ext uri="{28A0092B-C50C-407E-A947-70E740481C1C}">
                <a14:useLocalDpi val="0"/>
              </a:ext>
            </a:extLst>
          </a:blip>
          <a:stretch>
            <a:fillRect/>
          </a:stretch>
        </p:blipFill>
        <p:spPr>
          <a:xfrm>
            <a:off x="1353250" y="612888"/>
            <a:ext cx="1340789" cy="1340789"/>
          </a:xfrm>
          <a:prstGeom prst="rect">
            <a:avLst/>
          </a:prstGeom>
        </p:spPr>
      </p:pic>
    </p:spTree>
    <p:extLst>
      <p:ext uri="{BB962C8B-B14F-4D97-AF65-F5344CB8AC3E}">
        <p14:creationId val="3839556948"/>
      </p:ext>
    </p:extLst>
  </p:cSld>
  <p:clrMapOvr>
    <a:masterClrMapping/>
  </p:clrMapOvr>
  <mc:AlternateContent>
    <mc:Choice Requires="p14">
      <p:transition advTm="2000" p14:dur="3000" spd="slow">
        <p14:shred/>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9"/>
                                        </p:tgtEl>
                                        <p:attrNameLst>
                                          <p:attrName>style.visibility</p:attrName>
                                        </p:attrNameLst>
                                      </p:cBhvr>
                                      <p:to>
                                        <p:strVal val="visible"/>
                                      </p:to>
                                    </p:set>
                                    <p:animEffect filter="wheel(1)"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22" presetSubtype="4">
                                  <p:stCondLst>
                                    <p:cond delay="0"/>
                                  </p:stCondLst>
                                  <p:childTnLst>
                                    <p:set>
                                      <p:cBhvr>
                                        <p:cTn dur="1" fill="hold" id="10">
                                          <p:stCondLst>
                                            <p:cond delay="0"/>
                                          </p:stCondLst>
                                        </p:cTn>
                                        <p:tgtEl>
                                          <p:spTgt spid="3"/>
                                        </p:tgtEl>
                                        <p:attrNameLst>
                                          <p:attrName>style.visibility</p:attrName>
                                        </p:attrNameLst>
                                      </p:cBhvr>
                                      <p:to>
                                        <p:strVal val="visible"/>
                                      </p:to>
                                    </p:set>
                                    <p:animEffect filter="wipe(down)" transition="in">
                                      <p:cBhvr>
                                        <p:cTn dur="500" id="11"/>
                                        <p:tgtEl>
                                          <p:spTgt spid="3"/>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0"/>
                                        </p:tgtEl>
                                        <p:attrNameLst>
                                          <p:attrName>style.visibility</p:attrName>
                                        </p:attrNameLst>
                                      </p:cBhvr>
                                      <p:to>
                                        <p:strVal val="visible"/>
                                      </p:to>
                                    </p:set>
                                    <p:animEffect filter="wipe(left)" transition="in">
                                      <p:cBhvr>
                                        <p:cTn dur="500" id="15"/>
                                        <p:tgtEl>
                                          <p:spTgt spid="10"/>
                                        </p:tgtEl>
                                      </p:cBhvr>
                                    </p:animEffect>
                                  </p:childTnLst>
                                </p:cTn>
                              </p:par>
                            </p:childTnLst>
                          </p:cTn>
                        </p:par>
                        <p:par>
                          <p:cTn fill="hold" id="16" nodeType="afterGroup">
                            <p:stCondLst>
                              <p:cond delay="1500"/>
                            </p:stCondLst>
                            <p:childTnLst>
                              <p:par>
                                <p:cTn fill="hold" grpId="0" id="17" nodeType="afterEffect" presetClass="entr" presetID="52" presetSubtype="0">
                                  <p:stCondLst>
                                    <p:cond delay="0"/>
                                  </p:stCondLst>
                                  <p:childTnLst>
                                    <p:set>
                                      <p:cBhvr>
                                        <p:cTn dur="1" fill="hold" id="18">
                                          <p:stCondLst>
                                            <p:cond delay="0"/>
                                          </p:stCondLst>
                                        </p:cTn>
                                        <p:tgtEl>
                                          <p:spTgt spid="8"/>
                                        </p:tgtEl>
                                        <p:attrNameLst>
                                          <p:attrName>style.visibility</p:attrName>
                                        </p:attrNameLst>
                                      </p:cBhvr>
                                      <p:to>
                                        <p:strVal val="visible"/>
                                      </p:to>
                                    </p:set>
                                    <p:animScale>
                                      <p:cBhvr>
                                        <p:cTn decel="50000" dur="1000" fill="hold" id="19">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0">
                                          <p:stCondLst>
                                            <p:cond delay="0"/>
                                          </p:stCondLst>
                                        </p:cTn>
                                        <p:tgtEl>
                                          <p:spTgt spid="8"/>
                                        </p:tgtEl>
                                        <p:attrNameLst>
                                          <p:attrName>ppt_x</p:attrName>
                                          <p:attrName>ppt_y</p:attrName>
                                        </p:attrNameLst>
                                      </p:cBhvr>
                                    </p:animMotion>
                                    <p:animEffect filter="fade" transition="in">
                                      <p:cBhvr>
                                        <p:cTn dur="1000" id="21"/>
                                        <p:tgtEl>
                                          <p:spTgt spid="8"/>
                                        </p:tgtEl>
                                      </p:cBhvr>
                                    </p:animEffect>
                                  </p:childTnLst>
                                </p:cTn>
                              </p:par>
                            </p:childTnLst>
                          </p:cTn>
                        </p:par>
                        <p:par>
                          <p:cTn fill="hold" id="22" nodeType="afterGroup">
                            <p:stCondLst>
                              <p:cond delay="2500"/>
                            </p:stCondLst>
                            <p:childTnLst>
                              <p:par>
                                <p:cTn fill="hold" grpId="0" id="23" nodeType="afterEffect" presetClass="entr" presetID="52" presetSubtype="0">
                                  <p:stCondLst>
                                    <p:cond delay="0"/>
                                  </p:stCondLst>
                                  <p:childTnLst>
                                    <p:set>
                                      <p:cBhvr>
                                        <p:cTn dur="1" fill="hold" id="24">
                                          <p:stCondLst>
                                            <p:cond delay="0"/>
                                          </p:stCondLst>
                                        </p:cTn>
                                        <p:tgtEl>
                                          <p:spTgt spid="5"/>
                                        </p:tgtEl>
                                        <p:attrNameLst>
                                          <p:attrName>style.visibility</p:attrName>
                                        </p:attrNameLst>
                                      </p:cBhvr>
                                      <p:to>
                                        <p:strVal val="visible"/>
                                      </p:to>
                                    </p:set>
                                    <p:animScale>
                                      <p:cBhvr>
                                        <p:cTn decel="50000" dur="1000" fill="hold" id="25">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6">
                                          <p:stCondLst>
                                            <p:cond delay="0"/>
                                          </p:stCondLst>
                                        </p:cTn>
                                        <p:tgtEl>
                                          <p:spTgt spid="5"/>
                                        </p:tgtEl>
                                        <p:attrNameLst>
                                          <p:attrName>ppt_x</p:attrName>
                                          <p:attrName>ppt_y</p:attrName>
                                        </p:attrNameLst>
                                      </p:cBhvr>
                                    </p:animMotion>
                                    <p:animEffect filter="fade" transition="in">
                                      <p:cBhvr>
                                        <p:cTn dur="1000" id="27"/>
                                        <p:tgtEl>
                                          <p:spTgt spid="5"/>
                                        </p:tgtEl>
                                      </p:cBhvr>
                                    </p:animEffect>
                                  </p:childTnLst>
                                </p:cTn>
                              </p:par>
                            </p:childTnLst>
                          </p:cTn>
                        </p:par>
                        <p:par>
                          <p:cTn fill="hold" id="28" nodeType="afterGroup">
                            <p:stCondLst>
                              <p:cond delay="3500"/>
                            </p:stCondLst>
                            <p:childTnLst>
                              <p:par>
                                <p:cTn fill="hold" grpId="0" id="29" nodeType="afterEffect" presetClass="entr" presetID="52" presetSubtype="0">
                                  <p:stCondLst>
                                    <p:cond delay="0"/>
                                  </p:stCondLst>
                                  <p:childTnLst>
                                    <p:set>
                                      <p:cBhvr>
                                        <p:cTn dur="1" fill="hold" id="30">
                                          <p:stCondLst>
                                            <p:cond delay="0"/>
                                          </p:stCondLst>
                                        </p:cTn>
                                        <p:tgtEl>
                                          <p:spTgt spid="4"/>
                                        </p:tgtEl>
                                        <p:attrNameLst>
                                          <p:attrName>style.visibility</p:attrName>
                                        </p:attrNameLst>
                                      </p:cBhvr>
                                      <p:to>
                                        <p:strVal val="visible"/>
                                      </p:to>
                                    </p:set>
                                    <p:animScale>
                                      <p:cBhvr>
                                        <p:cTn decel="50000" dur="1000" fill="hold" id="31">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2">
                                          <p:stCondLst>
                                            <p:cond delay="0"/>
                                          </p:stCondLst>
                                        </p:cTn>
                                        <p:tgtEl>
                                          <p:spTgt spid="4"/>
                                        </p:tgtEl>
                                        <p:attrNameLst>
                                          <p:attrName>ppt_x</p:attrName>
                                          <p:attrName>ppt_y</p:attrName>
                                        </p:attrNameLst>
                                      </p:cBhvr>
                                    </p:animMotion>
                                    <p:animEffect filter="fade" transition="in">
                                      <p:cBhvr>
                                        <p:cTn dur="1000" id="33"/>
                                        <p:tgtEl>
                                          <p:spTgt spid="4"/>
                                        </p:tgtEl>
                                      </p:cBhvr>
                                    </p:animEffect>
                                  </p:childTnLst>
                                </p:cTn>
                              </p:par>
                            </p:childTnLst>
                          </p:cTn>
                        </p:par>
                        <p:par>
                          <p:cTn fill="hold" id="34" nodeType="afterGroup">
                            <p:stCondLst>
                              <p:cond delay="4500"/>
                            </p:stCondLst>
                            <p:childTnLst>
                              <p:par>
                                <p:cTn fill="hold" grpId="0" id="35" nodeType="afterEffect" presetClass="entr" presetID="52" presetSubtype="0">
                                  <p:stCondLst>
                                    <p:cond delay="0"/>
                                  </p:stCondLst>
                                  <p:childTnLst>
                                    <p:set>
                                      <p:cBhvr>
                                        <p:cTn dur="1" fill="hold" id="36">
                                          <p:stCondLst>
                                            <p:cond delay="0"/>
                                          </p:stCondLst>
                                        </p:cTn>
                                        <p:tgtEl>
                                          <p:spTgt spid="7"/>
                                        </p:tgtEl>
                                        <p:attrNameLst>
                                          <p:attrName>style.visibility</p:attrName>
                                        </p:attrNameLst>
                                      </p:cBhvr>
                                      <p:to>
                                        <p:strVal val="visible"/>
                                      </p:to>
                                    </p:set>
                                    <p:animScale>
                                      <p:cBhvr>
                                        <p:cTn decel="50000" dur="1000" fill="hold" id="37">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8">
                                          <p:stCondLst>
                                            <p:cond delay="0"/>
                                          </p:stCondLst>
                                        </p:cTn>
                                        <p:tgtEl>
                                          <p:spTgt spid="7"/>
                                        </p:tgtEl>
                                        <p:attrNameLst>
                                          <p:attrName>ppt_x</p:attrName>
                                          <p:attrName>ppt_y</p:attrName>
                                        </p:attrNameLst>
                                      </p:cBhvr>
                                    </p:animMotion>
                                    <p:animEffect filter="fade" transition="in">
                                      <p:cBhvr>
                                        <p:cTn dur="1000" id="39"/>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5"/>
      <p:bldP grpId="0" spid="4"/>
      <p:bldP grpId="0" spid="7"/>
      <p:bldP grpId="0" spid="8"/>
      <p:bldP grpId="0" spid="9"/>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 name="组合 2">
            <a:extLst>
              <a:ext uri="{FF2B5EF4-FFF2-40B4-BE49-F238E27FC236}">
                <a16:creationId xmlns:a16="http://schemas.microsoft.com/office/drawing/2014/main" id="{C4F5D9B0-5356-497D-A6AC-7EF9B731FEC0}"/>
              </a:ext>
            </a:extLst>
          </p:cNvPr>
          <p:cNvGrpSpPr/>
          <p:nvPr/>
        </p:nvGrpSpPr>
        <p:grpSpPr>
          <a:xfrm>
            <a:off x="754936" y="2116717"/>
            <a:ext cx="4896462" cy="758226"/>
            <a:chOff x="686111" y="2893465"/>
            <a:chExt cx="4896462" cy="758226"/>
          </a:xfrm>
        </p:grpSpPr>
        <p:sp>
          <p:nvSpPr>
            <p:cNvPr id="121" name="文本框 120">
              <a:extLst>
                <a:ext uri="{FF2B5EF4-FFF2-40B4-BE49-F238E27FC236}">
                  <a16:creationId xmlns:a16="http://schemas.microsoft.com/office/drawing/2014/main" id="{78B02C1B-DFD5-4B07-906E-3BA2464CEB8C}"/>
                </a:ext>
              </a:extLst>
            </p:cNvPr>
            <p:cNvSpPr txBox="1"/>
            <p:nvPr/>
          </p:nvSpPr>
          <p:spPr>
            <a:xfrm>
              <a:off x="697050" y="2893465"/>
              <a:ext cx="2240280" cy="365760"/>
            </a:xfrm>
            <a:prstGeom prst="rect">
              <a:avLst/>
            </a:prstGeom>
            <a:noFill/>
          </p:spPr>
          <p:txBody>
            <a:bodyPr rtlCol="0" wrap="none">
              <a:spAutoFit/>
            </a:bodyPr>
            <a:lstStyle/>
            <a:p>
              <a:pPr algn="ctr"/>
              <a:r>
                <a:rPr altLang="en-US" lang="zh-CN">
                  <a:solidFill>
                    <a:schemeClr val="tx1">
                      <a:lumMod val="75000"/>
                      <a:lumOff val="25000"/>
                    </a:schemeClr>
                  </a:solidFill>
                  <a:cs typeface="+mn-ea"/>
                  <a:sym typeface="+mn-lt"/>
                </a:rPr>
                <a:t>完成知识点和关键词</a:t>
              </a:r>
            </a:p>
          </p:txBody>
        </p:sp>
        <p:grpSp>
          <p:nvGrpSpPr>
            <p:cNvPr id="196" name="组合 195">
              <a:extLst>
                <a:ext uri="{FF2B5EF4-FFF2-40B4-BE49-F238E27FC236}">
                  <a16:creationId xmlns:a16="http://schemas.microsoft.com/office/drawing/2014/main" id="{2034FFB4-EB9C-472A-8C9C-E5DBF94711AF}"/>
                </a:ext>
              </a:extLst>
            </p:cNvPr>
            <p:cNvGrpSpPr/>
            <p:nvPr/>
          </p:nvGrpSpPr>
          <p:grpSpPr>
            <a:xfrm>
              <a:off x="3050911" y="2991235"/>
              <a:ext cx="1420860" cy="288213"/>
              <a:chOff x="1720504" y="4939255"/>
              <a:chExt cx="2117885" cy="429601"/>
            </a:xfrm>
            <a:solidFill>
              <a:srgbClr val="A6A6A6"/>
            </a:solidFill>
          </p:grpSpPr>
          <p:sp>
            <p:nvSpPr>
              <p:cNvPr id="234" name="矩形 233">
                <a:extLst>
                  <a:ext uri="{FF2B5EF4-FFF2-40B4-BE49-F238E27FC236}">
                    <a16:creationId xmlns:a16="http://schemas.microsoft.com/office/drawing/2014/main" id="{9A4B8BEC-7CD5-4C94-8149-E203FA22868C}"/>
                  </a:ext>
                </a:extLst>
              </p:cNvPr>
              <p:cNvSpPr/>
              <p:nvPr/>
            </p:nvSpPr>
            <p:spPr>
              <a:xfrm flipV="1">
                <a:off x="1720504" y="4991055"/>
                <a:ext cx="1962000" cy="288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sp>
            <p:nvSpPr>
              <p:cNvPr id="235" name="任意多边形 53">
                <a:extLst>
                  <a:ext uri="{FF2B5EF4-FFF2-40B4-BE49-F238E27FC236}">
                    <a16:creationId xmlns:a16="http://schemas.microsoft.com/office/drawing/2014/main" id="{B40F51AE-7311-4D7E-A47B-D887B1B70526}"/>
                  </a:ext>
                </a:extLst>
              </p:cNvPr>
              <p:cNvSpPr/>
              <p:nvPr/>
            </p:nvSpPr>
            <p:spPr>
              <a:xfrm flipV="1" rot="2700000">
                <a:off x="3609188" y="5139656"/>
                <a:ext cx="429601" cy="28800"/>
              </a:xfrm>
              <a:custGeom>
                <a:gdLst>
                  <a:gd fmla="*/ 0 w 429601" name="connsiteX0"/>
                  <a:gd fmla="*/ 18000 h 18000" name="connsiteY0"/>
                  <a:gd fmla="*/ 429601 w 429601" name="connsiteX1"/>
                  <a:gd fmla="*/ 18000 h 18000" name="connsiteY1"/>
                  <a:gd fmla="*/ 411602 w 429601" name="connsiteX2"/>
                  <a:gd fmla="*/ 0 h 18000" name="connsiteY2"/>
                  <a:gd fmla="*/ 0 w 429601" name="connsiteX3"/>
                  <a:gd fmla="*/ 0 h 18000" name="connsiteY3"/>
                </a:gdLst>
                <a:cxnLst>
                  <a:cxn ang="0">
                    <a:pos x="connsiteX0" y="connsiteY0"/>
                  </a:cxn>
                  <a:cxn ang="0">
                    <a:pos x="connsiteX1" y="connsiteY1"/>
                  </a:cxn>
                  <a:cxn ang="0">
                    <a:pos x="connsiteX2" y="connsiteY2"/>
                  </a:cxn>
                  <a:cxn ang="0">
                    <a:pos x="connsiteX3" y="connsiteY3"/>
                  </a:cxn>
                </a:cxnLst>
                <a:rect b="b" l="l" r="r" t="t"/>
                <a:pathLst>
                  <a:path h="18000" w="429601">
                    <a:moveTo>
                      <a:pt x="0" y="18000"/>
                    </a:moveTo>
                    <a:lnTo>
                      <a:pt x="429601" y="18000"/>
                    </a:lnTo>
                    <a:lnTo>
                      <a:pt x="411602" y="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grpSp>
        <p:sp>
          <p:nvSpPr>
            <p:cNvPr id="197" name="Freeform 16">
              <a:extLst>
                <a:ext uri="{FF2B5EF4-FFF2-40B4-BE49-F238E27FC236}">
                  <a16:creationId xmlns:a16="http://schemas.microsoft.com/office/drawing/2014/main" id="{8F6A02BA-C7A4-45F7-912C-A31F999DE340}"/>
                </a:ext>
              </a:extLst>
            </p:cNvPr>
            <p:cNvSpPr>
              <a:spLocks noEditPoints="1"/>
            </p:cNvSpPr>
            <p:nvPr/>
          </p:nvSpPr>
          <p:spPr bwMode="auto">
            <a:xfrm flipH="1" flipV="1">
              <a:off x="4201758" y="3052700"/>
              <a:ext cx="211093" cy="210097"/>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45720" compatLnSpc="1" lIns="91440" numCol="1" rIns="91440" tIns="45720" vert="horz" wrap="square">
              <a:prstTxWarp prst="textNoShape">
                <a:avLst/>
              </a:prstTxWarp>
            </a:bodyPr>
            <a:lstStyle/>
            <a:p>
              <a:endParaRPr altLang="en-US" lang="zh-CN" sz="2400">
                <a:cs typeface="+mn-ea"/>
                <a:sym typeface="+mn-lt"/>
              </a:endParaRPr>
            </a:p>
          </p:txBody>
        </p:sp>
        <p:sp>
          <p:nvSpPr>
            <p:cNvPr id="198" name="Freeform 16">
              <a:extLst>
                <a:ext uri="{FF2B5EF4-FFF2-40B4-BE49-F238E27FC236}">
                  <a16:creationId xmlns:a16="http://schemas.microsoft.com/office/drawing/2014/main" id="{3250727F-BBF8-4330-AE3B-EF9C2E6E82F3}"/>
                </a:ext>
              </a:extLst>
            </p:cNvPr>
            <p:cNvSpPr>
              <a:spLocks noEditPoints="1"/>
            </p:cNvSpPr>
            <p:nvPr/>
          </p:nvSpPr>
          <p:spPr bwMode="auto">
            <a:xfrm flipH="1" flipV="1">
              <a:off x="2934008" y="2961906"/>
              <a:ext cx="146092" cy="145405"/>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45720" compatLnSpc="1" lIns="91440" numCol="1" rIns="91440" tIns="45720" vert="horz" wrap="square">
              <a:prstTxWarp prst="textNoShape">
                <a:avLst/>
              </a:prstTxWarp>
            </a:bodyPr>
            <a:lstStyle/>
            <a:p>
              <a:endParaRPr altLang="en-US" lang="zh-CN" sz="2400">
                <a:cs typeface="+mn-ea"/>
                <a:sym typeface="+mn-lt"/>
              </a:endParaRPr>
            </a:p>
          </p:txBody>
        </p:sp>
        <p:sp>
          <p:nvSpPr>
            <p:cNvPr id="2" name="文本框 1">
              <a:extLst>
                <a:ext uri="{FF2B5EF4-FFF2-40B4-BE49-F238E27FC236}">
                  <a16:creationId xmlns:a16="http://schemas.microsoft.com/office/drawing/2014/main" id="{F423AA72-0299-41FB-8547-911AB1EEFF20}"/>
                </a:ext>
              </a:extLst>
            </p:cNvPr>
            <p:cNvSpPr txBox="1"/>
            <p:nvPr/>
          </p:nvSpPr>
          <p:spPr>
            <a:xfrm>
              <a:off x="4534485" y="2943805"/>
              <a:ext cx="1048088" cy="701040"/>
            </a:xfrm>
            <a:prstGeom prst="rect">
              <a:avLst/>
            </a:prstGeom>
            <a:noFill/>
          </p:spPr>
          <p:txBody>
            <a:bodyPr rtlCol="0" wrap="square">
              <a:spAutoFit/>
            </a:bodyPr>
            <a:lstStyle/>
            <a:p>
              <a:r>
                <a:rPr altLang="zh-CN" b="1" lang="en-US" sz="4000">
                  <a:cs typeface="+mn-ea"/>
                  <a:sym typeface="+mn-lt"/>
                </a:rPr>
                <a:t>01</a:t>
              </a:r>
            </a:p>
          </p:txBody>
        </p:sp>
      </p:grpSp>
      <p:grpSp>
        <p:nvGrpSpPr>
          <p:cNvPr id="6" name="组合 5">
            <a:extLst>
              <a:ext uri="{FF2B5EF4-FFF2-40B4-BE49-F238E27FC236}">
                <a16:creationId xmlns:a16="http://schemas.microsoft.com/office/drawing/2014/main" id="{A24A9BE9-A954-461E-BFD1-5FCD7A98439F}"/>
              </a:ext>
            </a:extLst>
          </p:cNvPr>
          <p:cNvGrpSpPr/>
          <p:nvPr/>
        </p:nvGrpSpPr>
        <p:grpSpPr>
          <a:xfrm>
            <a:off x="844956" y="3244534"/>
            <a:ext cx="4769677" cy="723275"/>
            <a:chOff x="1121332" y="4460022"/>
            <a:chExt cx="4769677" cy="723275"/>
          </a:xfrm>
        </p:grpSpPr>
        <p:sp>
          <p:nvSpPr>
            <p:cNvPr id="119" name="文本框 118">
              <a:extLst>
                <a:ext uri="{FF2B5EF4-FFF2-40B4-BE49-F238E27FC236}">
                  <a16:creationId xmlns:a16="http://schemas.microsoft.com/office/drawing/2014/main" id="{D9389969-961B-48CE-AC2A-03167E8C10D2}"/>
                </a:ext>
              </a:extLst>
            </p:cNvPr>
            <p:cNvSpPr txBox="1"/>
            <p:nvPr/>
          </p:nvSpPr>
          <p:spPr>
            <a:xfrm>
              <a:off x="1130039" y="4460022"/>
              <a:ext cx="1783080" cy="365760"/>
            </a:xfrm>
            <a:prstGeom prst="rect">
              <a:avLst/>
            </a:prstGeom>
            <a:noFill/>
          </p:spPr>
          <p:txBody>
            <a:bodyPr rtlCol="0" wrap="none">
              <a:spAutoFit/>
            </a:bodyPr>
            <a:lstStyle/>
            <a:p>
              <a:pPr algn="ctr"/>
              <a:r>
                <a:rPr altLang="en-US" lang="zh-CN">
                  <a:solidFill>
                    <a:schemeClr val="tx1">
                      <a:lumMod val="75000"/>
                      <a:lumOff val="25000"/>
                    </a:schemeClr>
                  </a:solidFill>
                  <a:cs typeface="+mn-ea"/>
                  <a:sym typeface="+mn-lt"/>
                </a:rPr>
                <a:t>绘制章节和主干</a:t>
              </a:r>
            </a:p>
          </p:txBody>
        </p:sp>
        <p:grpSp>
          <p:nvGrpSpPr>
            <p:cNvPr id="195" name="组合 194">
              <a:extLst>
                <a:ext uri="{FF2B5EF4-FFF2-40B4-BE49-F238E27FC236}">
                  <a16:creationId xmlns:a16="http://schemas.microsoft.com/office/drawing/2014/main" id="{07F26954-97B0-4A99-BBAE-18BADCDEA9BA}"/>
                </a:ext>
              </a:extLst>
            </p:cNvPr>
            <p:cNvGrpSpPr/>
            <p:nvPr/>
          </p:nvGrpSpPr>
          <p:grpSpPr>
            <a:xfrm>
              <a:off x="3073866" y="4553483"/>
              <a:ext cx="1785577" cy="288213"/>
              <a:chOff x="1627719" y="4939255"/>
              <a:chExt cx="2661519" cy="429601"/>
            </a:xfrm>
            <a:solidFill>
              <a:srgbClr val="A6A6A6"/>
            </a:solidFill>
          </p:grpSpPr>
          <p:sp>
            <p:nvSpPr>
              <p:cNvPr id="236" name="矩形 235">
                <a:extLst>
                  <a:ext uri="{FF2B5EF4-FFF2-40B4-BE49-F238E27FC236}">
                    <a16:creationId xmlns:a16="http://schemas.microsoft.com/office/drawing/2014/main" id="{129530FC-FFF4-4744-98D1-192F24CB3E3E}"/>
                  </a:ext>
                </a:extLst>
              </p:cNvPr>
              <p:cNvSpPr/>
              <p:nvPr/>
            </p:nvSpPr>
            <p:spPr>
              <a:xfrm flipV="1">
                <a:off x="1627719" y="4991055"/>
                <a:ext cx="2508114" cy="288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sp>
            <p:nvSpPr>
              <p:cNvPr id="237" name="任意多边形 61">
                <a:extLst>
                  <a:ext uri="{FF2B5EF4-FFF2-40B4-BE49-F238E27FC236}">
                    <a16:creationId xmlns:a16="http://schemas.microsoft.com/office/drawing/2014/main" id="{8CF1ECAD-7CD9-4B80-A0FA-E751F97963F3}"/>
                  </a:ext>
                </a:extLst>
              </p:cNvPr>
              <p:cNvSpPr/>
              <p:nvPr/>
            </p:nvSpPr>
            <p:spPr>
              <a:xfrm flipV="1" rot="2700000">
                <a:off x="4060037" y="5139656"/>
                <a:ext cx="429601" cy="28800"/>
              </a:xfrm>
              <a:custGeom>
                <a:gdLst>
                  <a:gd fmla="*/ 0 w 429601" name="connsiteX0"/>
                  <a:gd fmla="*/ 18000 h 18000" name="connsiteY0"/>
                  <a:gd fmla="*/ 429601 w 429601" name="connsiteX1"/>
                  <a:gd fmla="*/ 18000 h 18000" name="connsiteY1"/>
                  <a:gd fmla="*/ 411602 w 429601" name="connsiteX2"/>
                  <a:gd fmla="*/ 0 h 18000" name="connsiteY2"/>
                  <a:gd fmla="*/ 0 w 429601" name="connsiteX3"/>
                  <a:gd fmla="*/ 0 h 18000" name="connsiteY3"/>
                </a:gdLst>
                <a:cxnLst>
                  <a:cxn ang="0">
                    <a:pos x="connsiteX0" y="connsiteY0"/>
                  </a:cxn>
                  <a:cxn ang="0">
                    <a:pos x="connsiteX1" y="connsiteY1"/>
                  </a:cxn>
                  <a:cxn ang="0">
                    <a:pos x="connsiteX2" y="connsiteY2"/>
                  </a:cxn>
                  <a:cxn ang="0">
                    <a:pos x="connsiteX3" y="connsiteY3"/>
                  </a:cxn>
                </a:cxnLst>
                <a:rect b="b" l="l" r="r" t="t"/>
                <a:pathLst>
                  <a:path h="18000" w="429601">
                    <a:moveTo>
                      <a:pt x="0" y="18000"/>
                    </a:moveTo>
                    <a:lnTo>
                      <a:pt x="429601" y="18000"/>
                    </a:lnTo>
                    <a:lnTo>
                      <a:pt x="411602" y="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grpSp>
        <p:sp>
          <p:nvSpPr>
            <p:cNvPr id="199" name="Freeform 16">
              <a:extLst>
                <a:ext uri="{FF2B5EF4-FFF2-40B4-BE49-F238E27FC236}">
                  <a16:creationId xmlns:a16="http://schemas.microsoft.com/office/drawing/2014/main" id="{07D2F0CF-7FE5-4C4D-94DF-16D731D38EBA}"/>
                </a:ext>
              </a:extLst>
            </p:cNvPr>
            <p:cNvSpPr>
              <a:spLocks noEditPoints="1"/>
            </p:cNvSpPr>
            <p:nvPr/>
          </p:nvSpPr>
          <p:spPr bwMode="auto">
            <a:xfrm flipH="1" flipV="1">
              <a:off x="4592381" y="4619257"/>
              <a:ext cx="211093" cy="210097"/>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45720" compatLnSpc="1" lIns="91440" numCol="1" rIns="91440" tIns="45720" vert="horz" wrap="square">
              <a:prstTxWarp prst="textNoShape">
                <a:avLst/>
              </a:prstTxWarp>
            </a:bodyPr>
            <a:lstStyle/>
            <a:p>
              <a:endParaRPr altLang="en-US" lang="zh-CN" sz="2400">
                <a:cs typeface="+mn-ea"/>
                <a:sym typeface="+mn-lt"/>
              </a:endParaRPr>
            </a:p>
          </p:txBody>
        </p:sp>
        <p:sp>
          <p:nvSpPr>
            <p:cNvPr id="200" name="Freeform 16">
              <a:extLst>
                <a:ext uri="{FF2B5EF4-FFF2-40B4-BE49-F238E27FC236}">
                  <a16:creationId xmlns:a16="http://schemas.microsoft.com/office/drawing/2014/main" id="{62F74830-27A8-4D91-9805-442B6DCA6931}"/>
                </a:ext>
              </a:extLst>
            </p:cNvPr>
            <p:cNvSpPr>
              <a:spLocks noEditPoints="1"/>
            </p:cNvSpPr>
            <p:nvPr/>
          </p:nvSpPr>
          <p:spPr bwMode="auto">
            <a:xfrm flipH="1" flipV="1">
              <a:off x="2948269" y="4522690"/>
              <a:ext cx="146092" cy="145405"/>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45720" compatLnSpc="1" lIns="91440" numCol="1" rIns="91440" tIns="45720" vert="horz" wrap="square">
              <a:prstTxWarp prst="textNoShape">
                <a:avLst/>
              </a:prstTxWarp>
            </a:bodyPr>
            <a:lstStyle/>
            <a:p>
              <a:endParaRPr altLang="en-US" lang="zh-CN" sz="2400">
                <a:cs typeface="+mn-ea"/>
                <a:sym typeface="+mn-lt"/>
              </a:endParaRPr>
            </a:p>
          </p:txBody>
        </p:sp>
        <p:sp>
          <p:nvSpPr>
            <p:cNvPr id="67" name="文本框 66">
              <a:extLst>
                <a:ext uri="{FF2B5EF4-FFF2-40B4-BE49-F238E27FC236}">
                  <a16:creationId xmlns:a16="http://schemas.microsoft.com/office/drawing/2014/main" id="{78AAA720-2BE3-48BD-BFAA-F17A0F556D50}"/>
                </a:ext>
              </a:extLst>
            </p:cNvPr>
            <p:cNvSpPr txBox="1"/>
            <p:nvPr/>
          </p:nvSpPr>
          <p:spPr>
            <a:xfrm>
              <a:off x="4842921" y="4475411"/>
              <a:ext cx="1048088" cy="701040"/>
            </a:xfrm>
            <a:prstGeom prst="rect">
              <a:avLst/>
            </a:prstGeom>
            <a:noFill/>
          </p:spPr>
          <p:txBody>
            <a:bodyPr rtlCol="0" wrap="square">
              <a:spAutoFit/>
            </a:bodyPr>
            <a:lstStyle/>
            <a:p>
              <a:r>
                <a:rPr altLang="zh-CN" b="1" lang="en-US" sz="4000">
                  <a:cs typeface="+mn-ea"/>
                  <a:sym typeface="+mn-lt"/>
                </a:rPr>
                <a:t>02</a:t>
              </a:r>
            </a:p>
          </p:txBody>
        </p:sp>
      </p:grpSp>
      <p:grpSp>
        <p:nvGrpSpPr>
          <p:cNvPr id="5" name="组合 4">
            <a:extLst>
              <a:ext uri="{FF2B5EF4-FFF2-40B4-BE49-F238E27FC236}">
                <a16:creationId xmlns:a16="http://schemas.microsoft.com/office/drawing/2014/main" id="{ED4B2881-29FB-4397-B82B-8E1F2427C572}"/>
              </a:ext>
            </a:extLst>
          </p:cNvPr>
          <p:cNvGrpSpPr/>
          <p:nvPr/>
        </p:nvGrpSpPr>
        <p:grpSpPr>
          <a:xfrm>
            <a:off x="5638399" y="2137146"/>
            <a:ext cx="5927413" cy="707886"/>
            <a:chOff x="5545808" y="2691242"/>
            <a:chExt cx="5927413" cy="707886"/>
          </a:xfrm>
        </p:grpSpPr>
        <p:grpSp>
          <p:nvGrpSpPr>
            <p:cNvPr id="4" name="组合 3">
              <a:extLst>
                <a:ext uri="{FF2B5EF4-FFF2-40B4-BE49-F238E27FC236}">
                  <a16:creationId xmlns:a16="http://schemas.microsoft.com/office/drawing/2014/main" id="{38BDF465-DD0E-434B-8538-96C33AF31E8C}"/>
                </a:ext>
              </a:extLst>
            </p:cNvPr>
            <p:cNvGrpSpPr/>
            <p:nvPr/>
          </p:nvGrpSpPr>
          <p:grpSpPr>
            <a:xfrm>
              <a:off x="6392273" y="2786908"/>
              <a:ext cx="5080948" cy="418437"/>
              <a:chOff x="6392273" y="2786908"/>
              <a:chExt cx="5080948" cy="418437"/>
            </a:xfrm>
          </p:grpSpPr>
          <p:sp>
            <p:nvSpPr>
              <p:cNvPr id="122" name="文本框 121">
                <a:extLst>
                  <a:ext uri="{FF2B5EF4-FFF2-40B4-BE49-F238E27FC236}">
                    <a16:creationId xmlns:a16="http://schemas.microsoft.com/office/drawing/2014/main" id="{3B727F07-92E4-4E5A-8FB4-AE145DCA71D1}"/>
                  </a:ext>
                </a:extLst>
              </p:cNvPr>
              <p:cNvSpPr txBox="1"/>
              <p:nvPr/>
            </p:nvSpPr>
            <p:spPr>
              <a:xfrm>
                <a:off x="8303140" y="2836013"/>
                <a:ext cx="3154680" cy="365760"/>
              </a:xfrm>
              <a:prstGeom prst="rect">
                <a:avLst/>
              </a:prstGeom>
              <a:noFill/>
            </p:spPr>
            <p:txBody>
              <a:bodyPr rtlCol="0" wrap="none">
                <a:spAutoFit/>
              </a:bodyPr>
              <a:lstStyle/>
              <a:p>
                <a:pPr algn="ctr"/>
                <a:r>
                  <a:rPr altLang="en-US" lang="zh-CN">
                    <a:solidFill>
                      <a:schemeClr val="tx1">
                        <a:lumMod val="75000"/>
                        <a:lumOff val="25000"/>
                      </a:schemeClr>
                    </a:solidFill>
                    <a:cs typeface="+mn-ea"/>
                    <a:sym typeface="+mn-lt"/>
                  </a:rPr>
                  <a:t>根据记忆联想加上颜色和图像</a:t>
                </a:r>
              </a:p>
            </p:txBody>
          </p:sp>
          <p:grpSp>
            <p:nvGrpSpPr>
              <p:cNvPr id="193" name="组合 192">
                <a:extLst>
                  <a:ext uri="{FF2B5EF4-FFF2-40B4-BE49-F238E27FC236}">
                    <a16:creationId xmlns:a16="http://schemas.microsoft.com/office/drawing/2014/main" id="{B2A177B6-07CA-4773-B225-50FED3E67DEC}"/>
                  </a:ext>
                </a:extLst>
              </p:cNvPr>
              <p:cNvGrpSpPr/>
              <p:nvPr/>
            </p:nvGrpSpPr>
            <p:grpSpPr>
              <a:xfrm>
                <a:off x="6392273" y="2786908"/>
                <a:ext cx="1857698" cy="338983"/>
                <a:chOff x="7335360" y="2291979"/>
                <a:chExt cx="2769020" cy="505277"/>
              </a:xfrm>
            </p:grpSpPr>
            <p:grpSp>
              <p:nvGrpSpPr>
                <p:cNvPr id="243" name="组合 242">
                  <a:extLst>
                    <a:ext uri="{FF2B5EF4-FFF2-40B4-BE49-F238E27FC236}">
                      <a16:creationId xmlns:a16="http://schemas.microsoft.com/office/drawing/2014/main" id="{DD38ECC2-C812-4E36-A147-391BF210B5EC}"/>
                    </a:ext>
                  </a:extLst>
                </p:cNvPr>
                <p:cNvGrpSpPr/>
                <p:nvPr/>
              </p:nvGrpSpPr>
              <p:grpSpPr>
                <a:xfrm flipH="1" flipV="1">
                  <a:off x="7335360" y="2327957"/>
                  <a:ext cx="2604593" cy="429601"/>
                  <a:chOff x="1243321" y="4939255"/>
                  <a:chExt cx="2604593" cy="429601"/>
                </a:xfrm>
                <a:solidFill>
                  <a:srgbClr val="A6A6A6"/>
                </a:solidFill>
              </p:grpSpPr>
              <p:sp>
                <p:nvSpPr>
                  <p:cNvPr id="246" name="矩形 245">
                    <a:extLst>
                      <a:ext uri="{FF2B5EF4-FFF2-40B4-BE49-F238E27FC236}">
                        <a16:creationId xmlns:a16="http://schemas.microsoft.com/office/drawing/2014/main" id="{B9C3B375-6F51-47F5-8306-E4A0CFF4627A}"/>
                      </a:ext>
                    </a:extLst>
                  </p:cNvPr>
                  <p:cNvSpPr/>
                  <p:nvPr/>
                </p:nvSpPr>
                <p:spPr>
                  <a:xfrm flipV="1">
                    <a:off x="1243321" y="4991055"/>
                    <a:ext cx="2448000" cy="288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sp>
                <p:nvSpPr>
                  <p:cNvPr id="247" name="任意多边形 64">
                    <a:extLst>
                      <a:ext uri="{FF2B5EF4-FFF2-40B4-BE49-F238E27FC236}">
                        <a16:creationId xmlns:a16="http://schemas.microsoft.com/office/drawing/2014/main" id="{F2EA2A3A-D4B2-40E7-9F81-78E177819FD9}"/>
                      </a:ext>
                    </a:extLst>
                  </p:cNvPr>
                  <p:cNvSpPr/>
                  <p:nvPr/>
                </p:nvSpPr>
                <p:spPr>
                  <a:xfrm flipV="1" rot="2700000">
                    <a:off x="3618713" y="5139656"/>
                    <a:ext cx="429601" cy="28800"/>
                  </a:xfrm>
                  <a:custGeom>
                    <a:gdLst>
                      <a:gd fmla="*/ 0 w 429601" name="connsiteX0"/>
                      <a:gd fmla="*/ 18000 h 18000" name="connsiteY0"/>
                      <a:gd fmla="*/ 429601 w 429601" name="connsiteX1"/>
                      <a:gd fmla="*/ 18000 h 18000" name="connsiteY1"/>
                      <a:gd fmla="*/ 411602 w 429601" name="connsiteX2"/>
                      <a:gd fmla="*/ 0 h 18000" name="connsiteY2"/>
                      <a:gd fmla="*/ 0 w 429601" name="connsiteX3"/>
                      <a:gd fmla="*/ 0 h 18000" name="connsiteY3"/>
                    </a:gdLst>
                    <a:cxnLst>
                      <a:cxn ang="0">
                        <a:pos x="connsiteX0" y="connsiteY0"/>
                      </a:cxn>
                      <a:cxn ang="0">
                        <a:pos x="connsiteX1" y="connsiteY1"/>
                      </a:cxn>
                      <a:cxn ang="0">
                        <a:pos x="connsiteX2" y="connsiteY2"/>
                      </a:cxn>
                      <a:cxn ang="0">
                        <a:pos x="connsiteX3" y="connsiteY3"/>
                      </a:cxn>
                    </a:cxnLst>
                    <a:rect b="b" l="l" r="r" t="t"/>
                    <a:pathLst>
                      <a:path h="18000" w="429601">
                        <a:moveTo>
                          <a:pt x="0" y="18000"/>
                        </a:moveTo>
                        <a:lnTo>
                          <a:pt x="429601" y="18000"/>
                        </a:lnTo>
                        <a:lnTo>
                          <a:pt x="411602" y="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grpSp>
            <p:sp>
              <p:nvSpPr>
                <p:cNvPr id="244" name="Freeform 16">
                  <a:extLst>
                    <a:ext uri="{FF2B5EF4-FFF2-40B4-BE49-F238E27FC236}">
                      <a16:creationId xmlns:a16="http://schemas.microsoft.com/office/drawing/2014/main" id="{69B472C3-2F18-47B3-ACE3-4CEEC18DBBFE}"/>
                    </a:ext>
                  </a:extLst>
                </p:cNvPr>
                <p:cNvSpPr>
                  <a:spLocks noEditPoints="1"/>
                </p:cNvSpPr>
                <p:nvPr/>
              </p:nvSpPr>
              <p:spPr bwMode="auto">
                <a:xfrm>
                  <a:off x="7404117" y="2291979"/>
                  <a:ext cx="314648" cy="313164"/>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245" name="Freeform 16">
                  <a:extLst>
                    <a:ext uri="{FF2B5EF4-FFF2-40B4-BE49-F238E27FC236}">
                      <a16:creationId xmlns:a16="http://schemas.microsoft.com/office/drawing/2014/main" id="{879429E5-F29F-4D83-B035-B35E34A5C218}"/>
                    </a:ext>
                  </a:extLst>
                </p:cNvPr>
                <p:cNvSpPr>
                  <a:spLocks noEditPoints="1"/>
                </p:cNvSpPr>
                <p:nvPr/>
              </p:nvSpPr>
              <p:spPr bwMode="auto">
                <a:xfrm>
                  <a:off x="9886620" y="2580522"/>
                  <a:ext cx="217760" cy="216734"/>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grpSp>
        </p:grpSp>
        <p:sp>
          <p:nvSpPr>
            <p:cNvPr id="68" name="文本框 67">
              <a:extLst>
                <a:ext uri="{FF2B5EF4-FFF2-40B4-BE49-F238E27FC236}">
                  <a16:creationId xmlns:a16="http://schemas.microsoft.com/office/drawing/2014/main" id="{C72A2544-747F-466A-AD10-DFC825FA88A1}"/>
                </a:ext>
              </a:extLst>
            </p:cNvPr>
            <p:cNvSpPr txBox="1"/>
            <p:nvPr/>
          </p:nvSpPr>
          <p:spPr>
            <a:xfrm>
              <a:off x="5545808" y="2691242"/>
              <a:ext cx="1048088" cy="701040"/>
            </a:xfrm>
            <a:prstGeom prst="rect">
              <a:avLst/>
            </a:prstGeom>
            <a:noFill/>
          </p:spPr>
          <p:txBody>
            <a:bodyPr rtlCol="0" wrap="square">
              <a:spAutoFit/>
            </a:bodyPr>
            <a:lstStyle/>
            <a:p>
              <a:r>
                <a:rPr altLang="zh-CN" b="1" lang="en-US" sz="4000">
                  <a:cs typeface="+mn-ea"/>
                  <a:sym typeface="+mn-lt"/>
                </a:rPr>
                <a:t>03</a:t>
              </a:r>
            </a:p>
          </p:txBody>
        </p:sp>
      </p:grpSp>
      <p:grpSp>
        <p:nvGrpSpPr>
          <p:cNvPr id="7" name="组合 6">
            <a:extLst>
              <a:ext uri="{FF2B5EF4-FFF2-40B4-BE49-F238E27FC236}">
                <a16:creationId xmlns:a16="http://schemas.microsoft.com/office/drawing/2014/main" id="{F798974F-45DE-466D-ACD3-63FD0C8E6C66}"/>
              </a:ext>
            </a:extLst>
          </p:cNvPr>
          <p:cNvGrpSpPr/>
          <p:nvPr/>
        </p:nvGrpSpPr>
        <p:grpSpPr>
          <a:xfrm>
            <a:off x="5684163" y="3259923"/>
            <a:ext cx="4389084" cy="707886"/>
            <a:chOff x="5769159" y="4234292"/>
            <a:chExt cx="4389084" cy="707886"/>
          </a:xfrm>
        </p:grpSpPr>
        <p:sp>
          <p:nvSpPr>
            <p:cNvPr id="120" name="文本框 119">
              <a:extLst>
                <a:ext uri="{FF2B5EF4-FFF2-40B4-BE49-F238E27FC236}">
                  <a16:creationId xmlns:a16="http://schemas.microsoft.com/office/drawing/2014/main" id="{89EB53B2-21A9-4C06-8F60-A5F9A0BD472F}"/>
                </a:ext>
              </a:extLst>
            </p:cNvPr>
            <p:cNvSpPr txBox="1"/>
            <p:nvPr/>
          </p:nvSpPr>
          <p:spPr>
            <a:xfrm>
              <a:off x="8366455" y="4382920"/>
              <a:ext cx="1783080" cy="365760"/>
            </a:xfrm>
            <a:prstGeom prst="rect">
              <a:avLst/>
            </a:prstGeom>
            <a:noFill/>
          </p:spPr>
          <p:txBody>
            <a:bodyPr rtlCol="0" wrap="none">
              <a:spAutoFit/>
            </a:bodyPr>
            <a:lstStyle/>
            <a:p>
              <a:pPr algn="ctr"/>
              <a:r>
                <a:rPr altLang="en-US" lang="zh-CN">
                  <a:solidFill>
                    <a:schemeClr val="tx1">
                      <a:lumMod val="75000"/>
                      <a:lumOff val="25000"/>
                    </a:schemeClr>
                  </a:solidFill>
                  <a:cs typeface="+mn-ea"/>
                  <a:sym typeface="+mn-lt"/>
                </a:rPr>
                <a:t>绘制分支知识点</a:t>
              </a:r>
            </a:p>
          </p:txBody>
        </p:sp>
        <p:grpSp>
          <p:nvGrpSpPr>
            <p:cNvPr id="194" name="组合 193">
              <a:extLst>
                <a:ext uri="{FF2B5EF4-FFF2-40B4-BE49-F238E27FC236}">
                  <a16:creationId xmlns:a16="http://schemas.microsoft.com/office/drawing/2014/main" id="{8038E976-BADE-47A2-9DE2-70BEA88A02BF}"/>
                </a:ext>
              </a:extLst>
            </p:cNvPr>
            <p:cNvGrpSpPr/>
            <p:nvPr/>
          </p:nvGrpSpPr>
          <p:grpSpPr>
            <a:xfrm>
              <a:off x="6632971" y="4347545"/>
              <a:ext cx="1621260" cy="338983"/>
              <a:chOff x="7335360" y="2291979"/>
              <a:chExt cx="2416595" cy="505277"/>
            </a:xfrm>
          </p:grpSpPr>
          <p:grpSp>
            <p:nvGrpSpPr>
              <p:cNvPr id="238" name="组合 237">
                <a:extLst>
                  <a:ext uri="{FF2B5EF4-FFF2-40B4-BE49-F238E27FC236}">
                    <a16:creationId xmlns:a16="http://schemas.microsoft.com/office/drawing/2014/main" id="{6589E996-AA4B-47D1-8E50-766872EF3BCA}"/>
                  </a:ext>
                </a:extLst>
              </p:cNvPr>
              <p:cNvGrpSpPr/>
              <p:nvPr/>
            </p:nvGrpSpPr>
            <p:grpSpPr>
              <a:xfrm flipH="1" flipV="1">
                <a:off x="7335360" y="2327957"/>
                <a:ext cx="2231161" cy="429601"/>
                <a:chOff x="1616753" y="4939255"/>
                <a:chExt cx="2231161" cy="429601"/>
              </a:xfrm>
              <a:solidFill>
                <a:srgbClr val="A6A6A6"/>
              </a:solidFill>
            </p:grpSpPr>
            <p:sp>
              <p:nvSpPr>
                <p:cNvPr id="241" name="矩形 240">
                  <a:extLst>
                    <a:ext uri="{FF2B5EF4-FFF2-40B4-BE49-F238E27FC236}">
                      <a16:creationId xmlns:a16="http://schemas.microsoft.com/office/drawing/2014/main" id="{232612CF-CE39-4348-B750-799D624401B7}"/>
                    </a:ext>
                  </a:extLst>
                </p:cNvPr>
                <p:cNvSpPr/>
                <p:nvPr/>
              </p:nvSpPr>
              <p:spPr>
                <a:xfrm flipV="1">
                  <a:off x="1616753" y="4991055"/>
                  <a:ext cx="2072822" cy="288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sp>
              <p:nvSpPr>
                <p:cNvPr id="242" name="任意多边形 83">
                  <a:extLst>
                    <a:ext uri="{FF2B5EF4-FFF2-40B4-BE49-F238E27FC236}">
                      <a16:creationId xmlns:a16="http://schemas.microsoft.com/office/drawing/2014/main" id="{9DE67079-B692-4147-9B98-E5AE03606D1D}"/>
                    </a:ext>
                  </a:extLst>
                </p:cNvPr>
                <p:cNvSpPr/>
                <p:nvPr/>
              </p:nvSpPr>
              <p:spPr>
                <a:xfrm flipV="1" rot="2700000">
                  <a:off x="3618713" y="5139656"/>
                  <a:ext cx="429601" cy="28800"/>
                </a:xfrm>
                <a:custGeom>
                  <a:gdLst>
                    <a:gd fmla="*/ 0 w 429601" name="connsiteX0"/>
                    <a:gd fmla="*/ 18000 h 18000" name="connsiteY0"/>
                    <a:gd fmla="*/ 429601 w 429601" name="connsiteX1"/>
                    <a:gd fmla="*/ 18000 h 18000" name="connsiteY1"/>
                    <a:gd fmla="*/ 411602 w 429601" name="connsiteX2"/>
                    <a:gd fmla="*/ 0 h 18000" name="connsiteY2"/>
                    <a:gd fmla="*/ 0 w 429601" name="connsiteX3"/>
                    <a:gd fmla="*/ 0 h 18000" name="connsiteY3"/>
                  </a:gdLst>
                  <a:cxnLst>
                    <a:cxn ang="0">
                      <a:pos x="connsiteX0" y="connsiteY0"/>
                    </a:cxn>
                    <a:cxn ang="0">
                      <a:pos x="connsiteX1" y="connsiteY1"/>
                    </a:cxn>
                    <a:cxn ang="0">
                      <a:pos x="connsiteX2" y="connsiteY2"/>
                    </a:cxn>
                    <a:cxn ang="0">
                      <a:pos x="connsiteX3" y="connsiteY3"/>
                    </a:cxn>
                  </a:cxnLst>
                  <a:rect b="b" l="l" r="r" t="t"/>
                  <a:pathLst>
                    <a:path h="18000" w="429601">
                      <a:moveTo>
                        <a:pt x="0" y="18000"/>
                      </a:moveTo>
                      <a:lnTo>
                        <a:pt x="429601" y="18000"/>
                      </a:lnTo>
                      <a:lnTo>
                        <a:pt x="411602" y="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grpSp>
          <p:sp>
            <p:nvSpPr>
              <p:cNvPr id="239" name="Freeform 16">
                <a:extLst>
                  <a:ext uri="{FF2B5EF4-FFF2-40B4-BE49-F238E27FC236}">
                    <a16:creationId xmlns:a16="http://schemas.microsoft.com/office/drawing/2014/main" id="{866B2F43-CA36-4640-BE52-426CF37C9276}"/>
                  </a:ext>
                </a:extLst>
              </p:cNvPr>
              <p:cNvSpPr>
                <a:spLocks noEditPoints="1"/>
              </p:cNvSpPr>
              <p:nvPr/>
            </p:nvSpPr>
            <p:spPr bwMode="auto">
              <a:xfrm>
                <a:off x="7404117" y="2291979"/>
                <a:ext cx="314648" cy="313164"/>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240" name="Freeform 16">
                <a:extLst>
                  <a:ext uri="{FF2B5EF4-FFF2-40B4-BE49-F238E27FC236}">
                    <a16:creationId xmlns:a16="http://schemas.microsoft.com/office/drawing/2014/main" id="{6690F0A6-D66D-4EBB-9A37-9D080D5E7B09}"/>
                  </a:ext>
                </a:extLst>
              </p:cNvPr>
              <p:cNvSpPr>
                <a:spLocks noEditPoints="1"/>
              </p:cNvSpPr>
              <p:nvPr/>
            </p:nvSpPr>
            <p:spPr bwMode="auto">
              <a:xfrm>
                <a:off x="9534195" y="2580522"/>
                <a:ext cx="217760" cy="216734"/>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grpSp>
        <p:sp>
          <p:nvSpPr>
            <p:cNvPr id="69" name="文本框 68">
              <a:extLst>
                <a:ext uri="{FF2B5EF4-FFF2-40B4-BE49-F238E27FC236}">
                  <a16:creationId xmlns:a16="http://schemas.microsoft.com/office/drawing/2014/main" id="{C79A5E0B-208B-4B5C-805D-1086CA6EAF0B}"/>
                </a:ext>
              </a:extLst>
            </p:cNvPr>
            <p:cNvSpPr txBox="1"/>
            <p:nvPr/>
          </p:nvSpPr>
          <p:spPr>
            <a:xfrm>
              <a:off x="5769159" y="4234292"/>
              <a:ext cx="1048088" cy="701040"/>
            </a:xfrm>
            <a:prstGeom prst="rect">
              <a:avLst/>
            </a:prstGeom>
            <a:noFill/>
          </p:spPr>
          <p:txBody>
            <a:bodyPr rtlCol="0" wrap="square">
              <a:spAutoFit/>
            </a:bodyPr>
            <a:lstStyle/>
            <a:p>
              <a:r>
                <a:rPr altLang="zh-CN" b="1" lang="en-US" sz="4000">
                  <a:cs typeface="+mn-ea"/>
                  <a:sym typeface="+mn-lt"/>
                </a:rPr>
                <a:t>04</a:t>
              </a:r>
            </a:p>
          </p:txBody>
        </p:sp>
      </p:grpSp>
      <p:grpSp>
        <p:nvGrpSpPr>
          <p:cNvPr id="8" name="组合 7">
            <a:extLst>
              <a:ext uri="{FF2B5EF4-FFF2-40B4-BE49-F238E27FC236}">
                <a16:creationId xmlns:a16="http://schemas.microsoft.com/office/drawing/2014/main" id="{696FE437-778C-4C6E-A33F-D99DC2B00BC6}"/>
              </a:ext>
            </a:extLst>
          </p:cNvPr>
          <p:cNvGrpSpPr/>
          <p:nvPr/>
        </p:nvGrpSpPr>
        <p:grpSpPr>
          <a:xfrm>
            <a:off x="5730625" y="4289109"/>
            <a:ext cx="4755261" cy="707886"/>
            <a:chOff x="5986620" y="5404078"/>
            <a:chExt cx="4755261" cy="707886"/>
          </a:xfrm>
        </p:grpSpPr>
        <p:sp>
          <p:nvSpPr>
            <p:cNvPr id="118" name="文本框 117">
              <a:extLst>
                <a:ext uri="{FF2B5EF4-FFF2-40B4-BE49-F238E27FC236}">
                  <a16:creationId xmlns:a16="http://schemas.microsoft.com/office/drawing/2014/main" id="{4F2F38AB-2CC7-4965-87E3-F611C37BE7D8}"/>
                </a:ext>
              </a:extLst>
            </p:cNvPr>
            <p:cNvSpPr txBox="1"/>
            <p:nvPr/>
          </p:nvSpPr>
          <p:spPr>
            <a:xfrm>
              <a:off x="8490663" y="5704722"/>
              <a:ext cx="2240280" cy="365760"/>
            </a:xfrm>
            <a:prstGeom prst="rect">
              <a:avLst/>
            </a:prstGeom>
            <a:noFill/>
          </p:spPr>
          <p:txBody>
            <a:bodyPr rtlCol="0" wrap="none">
              <a:spAutoFit/>
            </a:bodyPr>
            <a:lstStyle/>
            <a:p>
              <a:pPr algn="ctr"/>
              <a:r>
                <a:rPr altLang="en-US" lang="zh-CN">
                  <a:solidFill>
                    <a:schemeClr val="tx1">
                      <a:lumMod val="75000"/>
                      <a:lumOff val="25000"/>
                    </a:schemeClr>
                  </a:solidFill>
                  <a:cs typeface="+mn-ea"/>
                  <a:sym typeface="+mn-lt"/>
                </a:rPr>
                <a:t>确定主题及中心图案</a:t>
              </a:r>
            </a:p>
          </p:txBody>
        </p:sp>
        <p:grpSp>
          <p:nvGrpSpPr>
            <p:cNvPr id="248" name="组合 247">
              <a:extLst>
                <a:ext uri="{FF2B5EF4-FFF2-40B4-BE49-F238E27FC236}">
                  <a16:creationId xmlns:a16="http://schemas.microsoft.com/office/drawing/2014/main" id="{FA1770D9-D244-4C83-AC2E-77126601A69E}"/>
                </a:ext>
              </a:extLst>
            </p:cNvPr>
            <p:cNvGrpSpPr/>
            <p:nvPr/>
          </p:nvGrpSpPr>
          <p:grpSpPr>
            <a:xfrm>
              <a:off x="6864464" y="5609185"/>
              <a:ext cx="1621260" cy="338983"/>
              <a:chOff x="7335360" y="2291979"/>
              <a:chExt cx="2416595" cy="505277"/>
            </a:xfrm>
          </p:grpSpPr>
          <p:grpSp>
            <p:nvGrpSpPr>
              <p:cNvPr id="249" name="组合 248">
                <a:extLst>
                  <a:ext uri="{FF2B5EF4-FFF2-40B4-BE49-F238E27FC236}">
                    <a16:creationId xmlns:a16="http://schemas.microsoft.com/office/drawing/2014/main" id="{0D621B0F-A311-49F2-B9C1-A51777CC5D83}"/>
                  </a:ext>
                </a:extLst>
              </p:cNvPr>
              <p:cNvGrpSpPr/>
              <p:nvPr/>
            </p:nvGrpSpPr>
            <p:grpSpPr>
              <a:xfrm flipH="1" flipV="1">
                <a:off x="7335360" y="2327957"/>
                <a:ext cx="2231161" cy="429601"/>
                <a:chOff x="1616753" y="4939255"/>
                <a:chExt cx="2231161" cy="429601"/>
              </a:xfrm>
              <a:solidFill>
                <a:srgbClr val="A6A6A6"/>
              </a:solidFill>
            </p:grpSpPr>
            <p:sp>
              <p:nvSpPr>
                <p:cNvPr id="252" name="矩形 251">
                  <a:extLst>
                    <a:ext uri="{FF2B5EF4-FFF2-40B4-BE49-F238E27FC236}">
                      <a16:creationId xmlns:a16="http://schemas.microsoft.com/office/drawing/2014/main" id="{84E07ADE-B013-49A1-92E8-006BB53EFB6C}"/>
                    </a:ext>
                  </a:extLst>
                </p:cNvPr>
                <p:cNvSpPr/>
                <p:nvPr/>
              </p:nvSpPr>
              <p:spPr>
                <a:xfrm flipV="1">
                  <a:off x="1616753" y="4991055"/>
                  <a:ext cx="2072822" cy="288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sp>
              <p:nvSpPr>
                <p:cNvPr id="253" name="任意多边形 83">
                  <a:extLst>
                    <a:ext uri="{FF2B5EF4-FFF2-40B4-BE49-F238E27FC236}">
                      <a16:creationId xmlns:a16="http://schemas.microsoft.com/office/drawing/2014/main" id="{81594366-8BF8-494C-A27F-A148D8D5BA71}"/>
                    </a:ext>
                  </a:extLst>
                </p:cNvPr>
                <p:cNvSpPr/>
                <p:nvPr/>
              </p:nvSpPr>
              <p:spPr>
                <a:xfrm flipV="1" rot="2700000">
                  <a:off x="3618713" y="5139656"/>
                  <a:ext cx="429601" cy="28800"/>
                </a:xfrm>
                <a:custGeom>
                  <a:gdLst>
                    <a:gd fmla="*/ 0 w 429601" name="connsiteX0"/>
                    <a:gd fmla="*/ 18000 h 18000" name="connsiteY0"/>
                    <a:gd fmla="*/ 429601 w 429601" name="connsiteX1"/>
                    <a:gd fmla="*/ 18000 h 18000" name="connsiteY1"/>
                    <a:gd fmla="*/ 411602 w 429601" name="connsiteX2"/>
                    <a:gd fmla="*/ 0 h 18000" name="connsiteY2"/>
                    <a:gd fmla="*/ 0 w 429601" name="connsiteX3"/>
                    <a:gd fmla="*/ 0 h 18000" name="connsiteY3"/>
                  </a:gdLst>
                  <a:cxnLst>
                    <a:cxn ang="0">
                      <a:pos x="connsiteX0" y="connsiteY0"/>
                    </a:cxn>
                    <a:cxn ang="0">
                      <a:pos x="connsiteX1" y="connsiteY1"/>
                    </a:cxn>
                    <a:cxn ang="0">
                      <a:pos x="connsiteX2" y="connsiteY2"/>
                    </a:cxn>
                    <a:cxn ang="0">
                      <a:pos x="connsiteX3" y="connsiteY3"/>
                    </a:cxn>
                  </a:cxnLst>
                  <a:rect b="b" l="l" r="r" t="t"/>
                  <a:pathLst>
                    <a:path h="18000" w="429601">
                      <a:moveTo>
                        <a:pt x="0" y="18000"/>
                      </a:moveTo>
                      <a:lnTo>
                        <a:pt x="429601" y="18000"/>
                      </a:lnTo>
                      <a:lnTo>
                        <a:pt x="411602" y="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grpSp>
          <p:sp>
            <p:nvSpPr>
              <p:cNvPr id="250" name="Freeform 16">
                <a:extLst>
                  <a:ext uri="{FF2B5EF4-FFF2-40B4-BE49-F238E27FC236}">
                    <a16:creationId xmlns:a16="http://schemas.microsoft.com/office/drawing/2014/main" id="{9AD7191D-82C2-4998-B7EB-09EA1E6AE7C2}"/>
                  </a:ext>
                </a:extLst>
              </p:cNvPr>
              <p:cNvSpPr>
                <a:spLocks noEditPoints="1"/>
              </p:cNvSpPr>
              <p:nvPr/>
            </p:nvSpPr>
            <p:spPr bwMode="auto">
              <a:xfrm>
                <a:off x="7404117" y="2291979"/>
                <a:ext cx="314648" cy="313164"/>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251" name="Freeform 16">
                <a:extLst>
                  <a:ext uri="{FF2B5EF4-FFF2-40B4-BE49-F238E27FC236}">
                    <a16:creationId xmlns:a16="http://schemas.microsoft.com/office/drawing/2014/main" id="{425AB9D7-24C0-4EA2-9AA3-E6DCA87831DD}"/>
                  </a:ext>
                </a:extLst>
              </p:cNvPr>
              <p:cNvSpPr>
                <a:spLocks noEditPoints="1"/>
              </p:cNvSpPr>
              <p:nvPr/>
            </p:nvSpPr>
            <p:spPr bwMode="auto">
              <a:xfrm>
                <a:off x="9534195" y="2580522"/>
                <a:ext cx="217760" cy="216734"/>
              </a:xfrm>
              <a:custGeom>
                <a:gdLst>
                  <a:gd fmla="*/ 88 w 176" name="T0"/>
                  <a:gd fmla="*/ 0 h 176" name="T1"/>
                  <a:gd fmla="*/ 0 w 176" name="T2"/>
                  <a:gd fmla="*/ 88 h 176" name="T3"/>
                  <a:gd fmla="*/ 88 w 176" name="T4"/>
                  <a:gd fmla="*/ 176 h 176" name="T5"/>
                  <a:gd fmla="*/ 176 w 176" name="T6"/>
                  <a:gd fmla="*/ 88 h 176" name="T7"/>
                  <a:gd fmla="*/ 88 w 176" name="T8"/>
                  <a:gd fmla="*/ 0 h 176" name="T9"/>
                  <a:gd fmla="*/ 88 w 176" name="T10"/>
                  <a:gd fmla="*/ 133 h 176" name="T11"/>
                  <a:gd fmla="*/ 42 w 176" name="T12"/>
                  <a:gd fmla="*/ 88 h 176" name="T13"/>
                  <a:gd fmla="*/ 88 w 176" name="T14"/>
                  <a:gd fmla="*/ 42 h 176" name="T15"/>
                  <a:gd fmla="*/ 134 w 176" name="T16"/>
                  <a:gd fmla="*/ 88 h 176" name="T17"/>
                  <a:gd fmla="*/ 88 w 176" name="T18"/>
                  <a:gd fmla="*/ 133 h 17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76" w="176">
                    <a:moveTo>
                      <a:pt x="88" y="0"/>
                    </a:moveTo>
                    <a:cubicBezTo>
                      <a:pt x="39" y="0"/>
                      <a:pt x="0" y="39"/>
                      <a:pt x="0" y="88"/>
                    </a:cubicBezTo>
                    <a:cubicBezTo>
                      <a:pt x="0" y="136"/>
                      <a:pt x="39" y="176"/>
                      <a:pt x="88" y="176"/>
                    </a:cubicBezTo>
                    <a:cubicBezTo>
                      <a:pt x="137" y="176"/>
                      <a:pt x="176" y="136"/>
                      <a:pt x="176" y="88"/>
                    </a:cubicBezTo>
                    <a:cubicBezTo>
                      <a:pt x="176" y="39"/>
                      <a:pt x="137" y="0"/>
                      <a:pt x="88" y="0"/>
                    </a:cubicBezTo>
                    <a:close/>
                    <a:moveTo>
                      <a:pt x="88" y="133"/>
                    </a:moveTo>
                    <a:cubicBezTo>
                      <a:pt x="63" y="133"/>
                      <a:pt x="42" y="113"/>
                      <a:pt x="42" y="88"/>
                    </a:cubicBezTo>
                    <a:cubicBezTo>
                      <a:pt x="42" y="63"/>
                      <a:pt x="63" y="42"/>
                      <a:pt x="88" y="42"/>
                    </a:cubicBezTo>
                    <a:cubicBezTo>
                      <a:pt x="113" y="42"/>
                      <a:pt x="134" y="63"/>
                      <a:pt x="134" y="88"/>
                    </a:cubicBezTo>
                    <a:cubicBezTo>
                      <a:pt x="134" y="113"/>
                      <a:pt x="113" y="133"/>
                      <a:pt x="88" y="133"/>
                    </a:cubicBez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grpSp>
        <p:sp>
          <p:nvSpPr>
            <p:cNvPr id="70" name="文本框 69">
              <a:extLst>
                <a:ext uri="{FF2B5EF4-FFF2-40B4-BE49-F238E27FC236}">
                  <a16:creationId xmlns:a16="http://schemas.microsoft.com/office/drawing/2014/main" id="{7A6FD1E8-456C-4ACF-9EF6-DD4B2772DDB4}"/>
                </a:ext>
              </a:extLst>
            </p:cNvPr>
            <p:cNvSpPr txBox="1"/>
            <p:nvPr/>
          </p:nvSpPr>
          <p:spPr>
            <a:xfrm>
              <a:off x="5986620" y="5404078"/>
              <a:ext cx="1048088" cy="701040"/>
            </a:xfrm>
            <a:prstGeom prst="rect">
              <a:avLst/>
            </a:prstGeom>
            <a:noFill/>
          </p:spPr>
          <p:txBody>
            <a:bodyPr rtlCol="0" wrap="square">
              <a:spAutoFit/>
            </a:bodyPr>
            <a:lstStyle/>
            <a:p>
              <a:r>
                <a:rPr altLang="zh-CN" b="1" lang="en-US" sz="4000">
                  <a:cs typeface="+mn-ea"/>
                  <a:sym typeface="+mn-lt"/>
                </a:rPr>
                <a:t>05</a:t>
              </a:r>
            </a:p>
          </p:txBody>
        </p:sp>
      </p:grpSp>
      <p:grpSp>
        <p:nvGrpSpPr>
          <p:cNvPr id="71" name="组合 70">
            <a:extLst>
              <a:ext uri="{FF2B5EF4-FFF2-40B4-BE49-F238E27FC236}">
                <a16:creationId xmlns:a16="http://schemas.microsoft.com/office/drawing/2014/main" id="{9B088B3D-EFEF-4B63-87FE-BF9D03059A29}"/>
              </a:ext>
            </a:extLst>
          </p:cNvPr>
          <p:cNvGrpSpPr/>
          <p:nvPr/>
        </p:nvGrpSpPr>
        <p:grpSpPr>
          <a:xfrm>
            <a:off x="589935" y="688258"/>
            <a:ext cx="11021962" cy="589936"/>
            <a:chOff x="589935" y="688258"/>
            <a:chExt cx="11021962" cy="589936"/>
          </a:xfrm>
        </p:grpSpPr>
        <p:cxnSp>
          <p:nvCxnSpPr>
            <p:cNvPr id="72" name="直接连接符 71">
              <a:extLst>
                <a:ext uri="{FF2B5EF4-FFF2-40B4-BE49-F238E27FC236}">
                  <a16:creationId xmlns:a16="http://schemas.microsoft.com/office/drawing/2014/main" id="{CA592D11-4DE3-4E64-82E0-A11FB94307DC}"/>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73" name="文本框 72">
              <a:extLst>
                <a:ext uri="{FF2B5EF4-FFF2-40B4-BE49-F238E27FC236}">
                  <a16:creationId xmlns:a16="http://schemas.microsoft.com/office/drawing/2014/main" id="{B3951BF8-C9DA-45CC-AF79-3535EBFF2586}"/>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03  思维导图的制作</a:t>
              </a:r>
            </a:p>
          </p:txBody>
        </p:sp>
      </p:grpSp>
      <p:pic>
        <p:nvPicPr>
          <p:cNvPr id="10" name="图片 9">
            <a:extLst>
              <a:ext uri="{FF2B5EF4-FFF2-40B4-BE49-F238E27FC236}">
                <a16:creationId xmlns:a16="http://schemas.microsoft.com/office/drawing/2014/main" id="{BCA700B6-D334-4838-A166-78AA4F131EA9}"/>
              </a:ext>
            </a:extLst>
          </p:cNvPr>
          <p:cNvPicPr>
            <a:picLocks noChangeAspect="1"/>
          </p:cNvPicPr>
          <p:nvPr/>
        </p:nvPicPr>
        <p:blipFill>
          <a:blip r:embed="rId3">
            <a:clrChange>
              <a:clrFrom>
                <a:srgbClr val="F1F1F1"/>
              </a:clrFrom>
              <a:clrTo>
                <a:srgbClr val="F1F1F1">
                  <a:alpha val="0"/>
                </a:srgbClr>
              </a:clrTo>
            </a:clrChange>
            <a:duotone>
              <a:schemeClr val="accent5">
                <a:shade val="45000"/>
                <a:satMod val="135000"/>
              </a:schemeClr>
              <a:prstClr val="white"/>
            </a:duotone>
            <a:extLst>
              <a:ext uri="{28A0092B-C50C-407E-A947-70E740481C1C}">
                <a14:useLocalDpi val="0"/>
              </a:ext>
            </a:extLst>
          </a:blip>
          <a:srcRect b="7158"/>
          <a:stretch>
            <a:fillRect/>
          </a:stretch>
        </p:blipFill>
        <p:spPr>
          <a:xfrm>
            <a:off x="1890844" y="3704280"/>
            <a:ext cx="2741553" cy="2545311"/>
          </a:xfrm>
          <a:prstGeom prst="rect">
            <a:avLst/>
          </a:prstGeom>
        </p:spPr>
      </p:pic>
    </p:spTree>
    <p:extLst>
      <p:ext uri="{BB962C8B-B14F-4D97-AF65-F5344CB8AC3E}">
        <p14:creationId val="2401858644"/>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71"/>
                                        </p:tgtEl>
                                        <p:attrNameLst>
                                          <p:attrName>style.visibility</p:attrName>
                                        </p:attrNameLst>
                                      </p:cBhvr>
                                      <p:to>
                                        <p:strVal val="visible"/>
                                      </p:to>
                                    </p:set>
                                    <p:animEffect filter="wipe(left)" transition="in">
                                      <p:cBhvr>
                                        <p:cTn dur="500" id="7"/>
                                        <p:tgtEl>
                                          <p:spTgt spid="71"/>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3"/>
                                        </p:tgtEl>
                                        <p:attrNameLst>
                                          <p:attrName>style.visibility</p:attrName>
                                        </p:attrNameLst>
                                      </p:cBhvr>
                                      <p:to>
                                        <p:strVal val="visible"/>
                                      </p:to>
                                    </p:set>
                                    <p:anim calcmode="lin" valueType="num">
                                      <p:cBhvr>
                                        <p:cTn dur="500" fill="hold" id="11"/>
                                        <p:tgtEl>
                                          <p:spTgt spid="3"/>
                                        </p:tgtEl>
                                        <p:attrNameLst>
                                          <p:attrName>ppt_w</p:attrName>
                                        </p:attrNameLst>
                                      </p:cBhvr>
                                      <p:tavLst>
                                        <p:tav tm="0">
                                          <p:val>
                                            <p:fltVal val="0"/>
                                          </p:val>
                                        </p:tav>
                                        <p:tav tm="100000">
                                          <p:val>
                                            <p:strVal val="#ppt_w"/>
                                          </p:val>
                                        </p:tav>
                                      </p:tavLst>
                                    </p:anim>
                                    <p:anim calcmode="lin" valueType="num">
                                      <p:cBhvr>
                                        <p:cTn dur="500" fill="hold" id="12"/>
                                        <p:tgtEl>
                                          <p:spTgt spid="3"/>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6"/>
                                        </p:tgtEl>
                                        <p:attrNameLst>
                                          <p:attrName>style.visibility</p:attrName>
                                        </p:attrNameLst>
                                      </p:cBhvr>
                                      <p:to>
                                        <p:strVal val="visible"/>
                                      </p:to>
                                    </p:set>
                                    <p:anim calcmode="lin" valueType="num">
                                      <p:cBhvr>
                                        <p:cTn dur="500" fill="hold" id="16"/>
                                        <p:tgtEl>
                                          <p:spTgt spid="6"/>
                                        </p:tgtEl>
                                        <p:attrNameLst>
                                          <p:attrName>ppt_w</p:attrName>
                                        </p:attrNameLst>
                                      </p:cBhvr>
                                      <p:tavLst>
                                        <p:tav tm="0">
                                          <p:val>
                                            <p:fltVal val="0"/>
                                          </p:val>
                                        </p:tav>
                                        <p:tav tm="100000">
                                          <p:val>
                                            <p:strVal val="#ppt_w"/>
                                          </p:val>
                                        </p:tav>
                                      </p:tavLst>
                                    </p:anim>
                                    <p:anim calcmode="lin" valueType="num">
                                      <p:cBhvr>
                                        <p:cTn dur="500" fill="hold" id="17"/>
                                        <p:tgtEl>
                                          <p:spTgt spid="6"/>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23" presetSubtype="16">
                                  <p:stCondLst>
                                    <p:cond delay="0"/>
                                  </p:stCondLst>
                                  <p:childTnLst>
                                    <p:set>
                                      <p:cBhvr>
                                        <p:cTn dur="1" fill="hold" id="20">
                                          <p:stCondLst>
                                            <p:cond delay="0"/>
                                          </p:stCondLst>
                                        </p:cTn>
                                        <p:tgtEl>
                                          <p:spTgt spid="5"/>
                                        </p:tgtEl>
                                        <p:attrNameLst>
                                          <p:attrName>style.visibility</p:attrName>
                                        </p:attrNameLst>
                                      </p:cBhvr>
                                      <p:to>
                                        <p:strVal val="visible"/>
                                      </p:to>
                                    </p:set>
                                    <p:anim calcmode="lin" valueType="num">
                                      <p:cBhvr>
                                        <p:cTn dur="500" fill="hold" id="21"/>
                                        <p:tgtEl>
                                          <p:spTgt spid="5"/>
                                        </p:tgtEl>
                                        <p:attrNameLst>
                                          <p:attrName>ppt_w</p:attrName>
                                        </p:attrNameLst>
                                      </p:cBhvr>
                                      <p:tavLst>
                                        <p:tav tm="0">
                                          <p:val>
                                            <p:fltVal val="0"/>
                                          </p:val>
                                        </p:tav>
                                        <p:tav tm="100000">
                                          <p:val>
                                            <p:strVal val="#ppt_w"/>
                                          </p:val>
                                        </p:tav>
                                      </p:tavLst>
                                    </p:anim>
                                    <p:anim calcmode="lin" valueType="num">
                                      <p:cBhvr>
                                        <p:cTn dur="500" fill="hold" id="22"/>
                                        <p:tgtEl>
                                          <p:spTgt spid="5"/>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id="24" nodeType="afterEffect" presetClass="entr" presetID="23" presetSubtype="16">
                                  <p:stCondLst>
                                    <p:cond delay="0"/>
                                  </p:stCondLst>
                                  <p:childTnLst>
                                    <p:set>
                                      <p:cBhvr>
                                        <p:cTn dur="1" fill="hold" id="25">
                                          <p:stCondLst>
                                            <p:cond delay="0"/>
                                          </p:stCondLst>
                                        </p:cTn>
                                        <p:tgtEl>
                                          <p:spTgt spid="7"/>
                                        </p:tgtEl>
                                        <p:attrNameLst>
                                          <p:attrName>style.visibility</p:attrName>
                                        </p:attrNameLst>
                                      </p:cBhvr>
                                      <p:to>
                                        <p:strVal val="visible"/>
                                      </p:to>
                                    </p:set>
                                    <p:anim calcmode="lin" valueType="num">
                                      <p:cBhvr>
                                        <p:cTn dur="500" fill="hold" id="26"/>
                                        <p:tgtEl>
                                          <p:spTgt spid="7"/>
                                        </p:tgtEl>
                                        <p:attrNameLst>
                                          <p:attrName>ppt_w</p:attrName>
                                        </p:attrNameLst>
                                      </p:cBhvr>
                                      <p:tavLst>
                                        <p:tav tm="0">
                                          <p:val>
                                            <p:fltVal val="0"/>
                                          </p:val>
                                        </p:tav>
                                        <p:tav tm="100000">
                                          <p:val>
                                            <p:strVal val="#ppt_w"/>
                                          </p:val>
                                        </p:tav>
                                      </p:tavLst>
                                    </p:anim>
                                    <p:anim calcmode="lin" valueType="num">
                                      <p:cBhvr>
                                        <p:cTn dur="500" fill="hold" id="27"/>
                                        <p:tgtEl>
                                          <p:spTgt spid="7"/>
                                        </p:tgtEl>
                                        <p:attrNameLst>
                                          <p:attrName>ppt_h</p:attrName>
                                        </p:attrNameLst>
                                      </p:cBhvr>
                                      <p:tavLst>
                                        <p:tav tm="0">
                                          <p:val>
                                            <p:fltVal val="0"/>
                                          </p:val>
                                        </p:tav>
                                        <p:tav tm="100000">
                                          <p:val>
                                            <p:strVal val="#ppt_h"/>
                                          </p:val>
                                        </p:tav>
                                      </p:tavLst>
                                    </p:anim>
                                  </p:childTnLst>
                                </p:cTn>
                              </p:par>
                            </p:childTnLst>
                          </p:cTn>
                        </p:par>
                        <p:par>
                          <p:cTn fill="hold" id="28" nodeType="afterGroup">
                            <p:stCondLst>
                              <p:cond delay="2500"/>
                            </p:stCondLst>
                            <p:childTnLst>
                              <p:par>
                                <p:cTn fill="hold" id="29" nodeType="afterEffect" presetClass="entr" presetID="23" presetSubtype="16">
                                  <p:stCondLst>
                                    <p:cond delay="0"/>
                                  </p:stCondLst>
                                  <p:childTnLst>
                                    <p:set>
                                      <p:cBhvr>
                                        <p:cTn dur="1" fill="hold" id="30">
                                          <p:stCondLst>
                                            <p:cond delay="0"/>
                                          </p:stCondLst>
                                        </p:cTn>
                                        <p:tgtEl>
                                          <p:spTgt spid="8"/>
                                        </p:tgtEl>
                                        <p:attrNameLst>
                                          <p:attrName>style.visibility</p:attrName>
                                        </p:attrNameLst>
                                      </p:cBhvr>
                                      <p:to>
                                        <p:strVal val="visible"/>
                                      </p:to>
                                    </p:set>
                                    <p:anim calcmode="lin" valueType="num">
                                      <p:cBhvr>
                                        <p:cTn dur="500" fill="hold" id="31"/>
                                        <p:tgtEl>
                                          <p:spTgt spid="8"/>
                                        </p:tgtEl>
                                        <p:attrNameLst>
                                          <p:attrName>ppt_w</p:attrName>
                                        </p:attrNameLst>
                                      </p:cBhvr>
                                      <p:tavLst>
                                        <p:tav tm="0">
                                          <p:val>
                                            <p:fltVal val="0"/>
                                          </p:val>
                                        </p:tav>
                                        <p:tav tm="100000">
                                          <p:val>
                                            <p:strVal val="#ppt_w"/>
                                          </p:val>
                                        </p:tav>
                                      </p:tavLst>
                                    </p:anim>
                                    <p:anim calcmode="lin" valueType="num">
                                      <p:cBhvr>
                                        <p:cTn dur="500" fill="hold" id="32"/>
                                        <p:tgtEl>
                                          <p:spTgt spid="8"/>
                                        </p:tgtEl>
                                        <p:attrNameLst>
                                          <p:attrName>ppt_h</p:attrName>
                                        </p:attrNameLst>
                                      </p:cBhvr>
                                      <p:tavLst>
                                        <p:tav tm="0">
                                          <p:val>
                                            <p:fltVal val="0"/>
                                          </p:val>
                                        </p:tav>
                                        <p:tav tm="100000">
                                          <p:val>
                                            <p:strVal val="#ppt_h"/>
                                          </p:val>
                                        </p:tav>
                                      </p:tavLst>
                                    </p:anim>
                                  </p:childTnLst>
                                </p:cTn>
                              </p:par>
                            </p:childTnLst>
                          </p:cTn>
                        </p:par>
                        <p:par>
                          <p:cTn fill="hold" id="33" nodeType="afterGroup">
                            <p:stCondLst>
                              <p:cond delay="3000"/>
                            </p:stCondLst>
                            <p:childTnLst>
                              <p:par>
                                <p:cTn fill="hold" id="34" nodeType="afterEffect" presetClass="entr" presetID="23" presetSubtype="16">
                                  <p:stCondLst>
                                    <p:cond delay="0"/>
                                  </p:stCondLst>
                                  <p:childTnLst>
                                    <p:set>
                                      <p:cBhvr>
                                        <p:cTn dur="1" fill="hold" id="35">
                                          <p:stCondLst>
                                            <p:cond delay="0"/>
                                          </p:stCondLst>
                                        </p:cTn>
                                        <p:tgtEl>
                                          <p:spTgt spid="10"/>
                                        </p:tgtEl>
                                        <p:attrNameLst>
                                          <p:attrName>style.visibility</p:attrName>
                                        </p:attrNameLst>
                                      </p:cBhvr>
                                      <p:to>
                                        <p:strVal val="visible"/>
                                      </p:to>
                                    </p:set>
                                    <p:anim calcmode="lin" valueType="num">
                                      <p:cBhvr>
                                        <p:cTn dur="500" fill="hold" id="36"/>
                                        <p:tgtEl>
                                          <p:spTgt spid="10"/>
                                        </p:tgtEl>
                                        <p:attrNameLst>
                                          <p:attrName>ppt_w</p:attrName>
                                        </p:attrNameLst>
                                      </p:cBhvr>
                                      <p:tavLst>
                                        <p:tav tm="0">
                                          <p:val>
                                            <p:fltVal val="0"/>
                                          </p:val>
                                        </p:tav>
                                        <p:tav tm="100000">
                                          <p:val>
                                            <p:strVal val="#ppt_w"/>
                                          </p:val>
                                        </p:tav>
                                      </p:tavLst>
                                    </p:anim>
                                    <p:anim calcmode="lin" valueType="num">
                                      <p:cBhvr>
                                        <p:cTn dur="500" fill="hold" id="37"/>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8" name="组合 7">
            <a:extLst>
              <a:ext uri="{FF2B5EF4-FFF2-40B4-BE49-F238E27FC236}">
                <a16:creationId xmlns:a16="http://schemas.microsoft.com/office/drawing/2014/main" id="{A59A99D8-18ED-47C4-A49E-DBCF86C8DCBA}"/>
              </a:ext>
            </a:extLst>
          </p:cNvPr>
          <p:cNvGrpSpPr/>
          <p:nvPr/>
        </p:nvGrpSpPr>
        <p:grpSpPr>
          <a:xfrm>
            <a:off x="3244388" y="3137547"/>
            <a:ext cx="8116174" cy="555067"/>
            <a:chOff x="3697634" y="3184498"/>
            <a:chExt cx="8116174" cy="555067"/>
          </a:xfrm>
        </p:grpSpPr>
        <p:sp>
          <p:nvSpPr>
            <p:cNvPr id="3" name="矩形 2">
              <a:extLst>
                <a:ext uri="{FF2B5EF4-FFF2-40B4-BE49-F238E27FC236}">
                  <a16:creationId xmlns:a16="http://schemas.microsoft.com/office/drawing/2014/main" id="{8144C5F6-B502-4A82-847C-213967EE9088}"/>
                </a:ext>
              </a:extLst>
            </p:cNvPr>
            <p:cNvSpPr/>
            <p:nvPr/>
          </p:nvSpPr>
          <p:spPr>
            <a:xfrm>
              <a:off x="7191008" y="3184498"/>
              <a:ext cx="4622800" cy="434340"/>
            </a:xfrm>
            <a:prstGeom prst="rect">
              <a:avLst/>
            </a:prstGeom>
          </p:spPr>
          <p:txBody>
            <a:bodyPr wrap="square">
              <a:spAutoFit/>
            </a:bodyPr>
            <a:lstStyle/>
            <a:p>
              <a:pPr>
                <a:lnSpc>
                  <a:spcPct val="150000"/>
                </a:lnSpc>
              </a:pPr>
              <a:r>
                <a:rPr altLang="en-US" lang="zh-CN" sz="1500">
                  <a:solidFill>
                    <a:schemeClr val="tx1">
                      <a:lumMod val="75000"/>
                      <a:lumOff val="25000"/>
                    </a:schemeClr>
                  </a:solidFill>
                  <a:cs typeface="+mn-ea"/>
                  <a:sym typeface="+mn-lt"/>
                </a:rPr>
                <a:t>中心主题是一个思维导图的起点，代表要探索的核心；</a:t>
              </a:r>
            </a:p>
          </p:txBody>
        </p:sp>
        <p:sp>
          <p:nvSpPr>
            <p:cNvPr id="18" name="任意多边形: 形状 17">
              <a:extLst>
                <a:ext uri="{FF2B5EF4-FFF2-40B4-BE49-F238E27FC236}">
                  <a16:creationId xmlns:a16="http://schemas.microsoft.com/office/drawing/2014/main" id="{5288F658-7483-4905-80A4-E08D686DF32B}"/>
                </a:ext>
              </a:extLst>
            </p:cNvPr>
            <p:cNvSpPr/>
            <p:nvPr/>
          </p:nvSpPr>
          <p:spPr>
            <a:xfrm rot="5400000">
              <a:off x="4604513" y="2292686"/>
              <a:ext cx="540000" cy="2353757"/>
            </a:xfrm>
            <a:custGeom>
              <a:gdLst>
                <a:gd fmla="*/ 0 w 540000" name="connsiteX0"/>
                <a:gd fmla="*/ 2263755 h 2353757" name="connsiteY0"/>
                <a:gd fmla="*/ 0 w 540000" name="connsiteX1"/>
                <a:gd fmla="*/ 283759 h 2353757" name="connsiteY1"/>
                <a:gd fmla="*/ 90002 w 540000" name="connsiteX2"/>
                <a:gd fmla="*/ 193757 h 2353757" name="connsiteY2"/>
                <a:gd fmla="*/ 157622 w 540000" name="connsiteX3"/>
                <a:gd fmla="*/ 193757 h 2353757" name="connsiteY3"/>
                <a:gd fmla="*/ 270001 w 540000" name="connsiteX4"/>
                <a:gd fmla="*/ 0 h 2353757" name="connsiteY4"/>
                <a:gd fmla="*/ 382380 w 540000" name="connsiteX5"/>
                <a:gd fmla="*/ 193757 h 2353757" name="connsiteY5"/>
                <a:gd fmla="*/ 449998 w 540000" name="connsiteX6"/>
                <a:gd fmla="*/ 193757 h 2353757" name="connsiteY6"/>
                <a:gd fmla="*/ 540000 w 540000" name="connsiteX7"/>
                <a:gd fmla="*/ 283759 h 2353757" name="connsiteY7"/>
                <a:gd fmla="*/ 540000 w 540000" name="connsiteX8"/>
                <a:gd fmla="*/ 2263755 h 2353757" name="connsiteY8"/>
                <a:gd fmla="*/ 449998 w 540000" name="connsiteX9"/>
                <a:gd fmla="*/ 2353757 h 2353757" name="connsiteY9"/>
                <a:gd fmla="*/ 90002 w 540000" name="connsiteX10"/>
                <a:gd fmla="*/ 2353757 h 2353757" name="connsiteY10"/>
                <a:gd fmla="*/ 0 w 540000" name="connsiteX11"/>
                <a:gd fmla="*/ 2263755 h 2353757"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2353757" w="540000">
                  <a:moveTo>
                    <a:pt x="0" y="2263755"/>
                  </a:moveTo>
                  <a:lnTo>
                    <a:pt x="0" y="283759"/>
                  </a:lnTo>
                  <a:cubicBezTo>
                    <a:pt x="0" y="234052"/>
                    <a:pt x="40295" y="193757"/>
                    <a:pt x="90002" y="193757"/>
                  </a:cubicBezTo>
                  <a:lnTo>
                    <a:pt x="157622" y="193757"/>
                  </a:lnTo>
                  <a:lnTo>
                    <a:pt x="270001" y="0"/>
                  </a:lnTo>
                  <a:lnTo>
                    <a:pt x="382380" y="193757"/>
                  </a:lnTo>
                  <a:lnTo>
                    <a:pt x="449998" y="193757"/>
                  </a:lnTo>
                  <a:cubicBezTo>
                    <a:pt x="499705" y="193757"/>
                    <a:pt x="540000" y="234052"/>
                    <a:pt x="540000" y="283759"/>
                  </a:cubicBezTo>
                  <a:lnTo>
                    <a:pt x="540000" y="2263755"/>
                  </a:lnTo>
                  <a:cubicBezTo>
                    <a:pt x="540000" y="2313462"/>
                    <a:pt x="499705" y="2353757"/>
                    <a:pt x="449998" y="2353757"/>
                  </a:cubicBezTo>
                  <a:lnTo>
                    <a:pt x="90002" y="2353757"/>
                  </a:lnTo>
                  <a:cubicBezTo>
                    <a:pt x="40295" y="2353757"/>
                    <a:pt x="0" y="2313462"/>
                    <a:pt x="0" y="2263755"/>
                  </a:cubicBezTo>
                  <a:close/>
                </a:path>
              </a:pathLst>
            </a:custGeom>
            <a:solidFill>
              <a:srgbClr val="147BA0"/>
            </a:solidFill>
            <a:ln w="63500">
              <a:noFill/>
            </a:ln>
          </p:spPr>
          <p:style>
            <a:lnRef idx="2">
              <a:schemeClr val="accent1">
                <a:shade val="50000"/>
              </a:schemeClr>
            </a:lnRef>
            <a:fillRef idx="1">
              <a:schemeClr val="accent1"/>
            </a:fillRef>
            <a:effectRef idx="0">
              <a:schemeClr val="accent1"/>
            </a:effectRef>
            <a:fontRef idx="minor">
              <a:schemeClr val="lt1"/>
            </a:fontRef>
          </p:style>
          <p:txBody>
            <a:bodyPr anchor="ctr" rtlCol="0" vert="vert270"/>
            <a:lstStyle/>
            <a:p>
              <a:pPr algn="ctr"/>
              <a:r>
                <a:rPr altLang="en-US" lang="zh-CN">
                  <a:cs typeface="+mn-ea"/>
                  <a:sym typeface="+mn-lt"/>
                </a:rPr>
                <a:t>选择合适的主题</a:t>
              </a:r>
            </a:p>
          </p:txBody>
        </p:sp>
      </p:grpSp>
      <p:grpSp>
        <p:nvGrpSpPr>
          <p:cNvPr id="9" name="组合 8">
            <a:extLst>
              <a:ext uri="{FF2B5EF4-FFF2-40B4-BE49-F238E27FC236}">
                <a16:creationId xmlns:a16="http://schemas.microsoft.com/office/drawing/2014/main" id="{21900E5B-16FC-4EDF-952B-E72ACF0FB57F}"/>
              </a:ext>
            </a:extLst>
          </p:cNvPr>
          <p:cNvGrpSpPr/>
          <p:nvPr/>
        </p:nvGrpSpPr>
        <p:grpSpPr>
          <a:xfrm>
            <a:off x="975346" y="3978978"/>
            <a:ext cx="8114196" cy="1090298"/>
            <a:chOff x="1428592" y="4025929"/>
            <a:chExt cx="8114196" cy="1090298"/>
          </a:xfrm>
        </p:grpSpPr>
        <p:sp>
          <p:nvSpPr>
            <p:cNvPr id="6" name="矩形 5">
              <a:extLst>
                <a:ext uri="{FF2B5EF4-FFF2-40B4-BE49-F238E27FC236}">
                  <a16:creationId xmlns:a16="http://schemas.microsoft.com/office/drawing/2014/main" id="{2F10B31A-ABF3-4F66-A7F7-A1E788659678}"/>
                </a:ext>
              </a:extLst>
            </p:cNvPr>
            <p:cNvSpPr/>
            <p:nvPr/>
          </p:nvSpPr>
          <p:spPr>
            <a:xfrm>
              <a:off x="1428592" y="4025929"/>
              <a:ext cx="4622800" cy="1120140"/>
            </a:xfrm>
            <a:prstGeom prst="rect">
              <a:avLst/>
            </a:prstGeom>
          </p:spPr>
          <p:txBody>
            <a:bodyPr wrap="square">
              <a:spAutoFit/>
            </a:bodyPr>
            <a:lstStyle/>
            <a:p>
              <a:pPr algn="r">
                <a:lnSpc>
                  <a:spcPct val="150000"/>
                </a:lnSpc>
              </a:pPr>
              <a:r>
                <a:rPr altLang="en-US" lang="zh-CN" sz="1500">
                  <a:solidFill>
                    <a:schemeClr val="tx1">
                      <a:lumMod val="75000"/>
                      <a:lumOff val="25000"/>
                    </a:schemeClr>
                  </a:solidFill>
                  <a:cs typeface="+mn-ea"/>
                  <a:sym typeface="+mn-lt"/>
                </a:rPr>
                <a:t>主题应包含一个代表导图主题的图像，位于页面中心。大脑在视觉刺激下会有更好的反响，建议中心图像引人注目且易引发联想；</a:t>
              </a:r>
            </a:p>
          </p:txBody>
        </p:sp>
        <p:sp>
          <p:nvSpPr>
            <p:cNvPr id="19" name="任意多边形: 形状 18">
              <a:extLst>
                <a:ext uri="{FF2B5EF4-FFF2-40B4-BE49-F238E27FC236}">
                  <a16:creationId xmlns:a16="http://schemas.microsoft.com/office/drawing/2014/main" id="{122DA003-D9A2-4573-904F-FA93B647D70A}"/>
                </a:ext>
              </a:extLst>
            </p:cNvPr>
            <p:cNvSpPr/>
            <p:nvPr/>
          </p:nvSpPr>
          <p:spPr>
            <a:xfrm rot="16200000">
              <a:off x="8095910" y="3371904"/>
              <a:ext cx="540000" cy="2353757"/>
            </a:xfrm>
            <a:custGeom>
              <a:gdLst>
                <a:gd fmla="*/ 0 w 540000" name="connsiteX0"/>
                <a:gd fmla="*/ 2263755 h 2353757" name="connsiteY0"/>
                <a:gd fmla="*/ 0 w 540000" name="connsiteX1"/>
                <a:gd fmla="*/ 283759 h 2353757" name="connsiteY1"/>
                <a:gd fmla="*/ 90002 w 540000" name="connsiteX2"/>
                <a:gd fmla="*/ 193757 h 2353757" name="connsiteY2"/>
                <a:gd fmla="*/ 157622 w 540000" name="connsiteX3"/>
                <a:gd fmla="*/ 193757 h 2353757" name="connsiteY3"/>
                <a:gd fmla="*/ 270001 w 540000" name="connsiteX4"/>
                <a:gd fmla="*/ 0 h 2353757" name="connsiteY4"/>
                <a:gd fmla="*/ 382380 w 540000" name="connsiteX5"/>
                <a:gd fmla="*/ 193757 h 2353757" name="connsiteY5"/>
                <a:gd fmla="*/ 449998 w 540000" name="connsiteX6"/>
                <a:gd fmla="*/ 193757 h 2353757" name="connsiteY6"/>
                <a:gd fmla="*/ 540000 w 540000" name="connsiteX7"/>
                <a:gd fmla="*/ 283759 h 2353757" name="connsiteY7"/>
                <a:gd fmla="*/ 540000 w 540000" name="connsiteX8"/>
                <a:gd fmla="*/ 2263755 h 2353757" name="connsiteY8"/>
                <a:gd fmla="*/ 449998 w 540000" name="connsiteX9"/>
                <a:gd fmla="*/ 2353757 h 2353757" name="connsiteY9"/>
                <a:gd fmla="*/ 90002 w 540000" name="connsiteX10"/>
                <a:gd fmla="*/ 2353757 h 2353757" name="connsiteY10"/>
                <a:gd fmla="*/ 0 w 540000" name="connsiteX11"/>
                <a:gd fmla="*/ 2263755 h 2353757"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2353757" w="540000">
                  <a:moveTo>
                    <a:pt x="0" y="2263755"/>
                  </a:moveTo>
                  <a:lnTo>
                    <a:pt x="0" y="283759"/>
                  </a:lnTo>
                  <a:cubicBezTo>
                    <a:pt x="0" y="234052"/>
                    <a:pt x="40295" y="193757"/>
                    <a:pt x="90002" y="193757"/>
                  </a:cubicBezTo>
                  <a:lnTo>
                    <a:pt x="157622" y="193757"/>
                  </a:lnTo>
                  <a:lnTo>
                    <a:pt x="270001" y="0"/>
                  </a:lnTo>
                  <a:lnTo>
                    <a:pt x="382380" y="193757"/>
                  </a:lnTo>
                  <a:lnTo>
                    <a:pt x="449998" y="193757"/>
                  </a:lnTo>
                  <a:cubicBezTo>
                    <a:pt x="499705" y="193757"/>
                    <a:pt x="540000" y="234052"/>
                    <a:pt x="540000" y="283759"/>
                  </a:cubicBezTo>
                  <a:lnTo>
                    <a:pt x="540000" y="2263755"/>
                  </a:lnTo>
                  <a:cubicBezTo>
                    <a:pt x="540000" y="2313462"/>
                    <a:pt x="499705" y="2353757"/>
                    <a:pt x="449998" y="2353757"/>
                  </a:cubicBezTo>
                  <a:lnTo>
                    <a:pt x="90002" y="2353757"/>
                  </a:lnTo>
                  <a:cubicBezTo>
                    <a:pt x="40295" y="2353757"/>
                    <a:pt x="0" y="2313462"/>
                    <a:pt x="0" y="2263755"/>
                  </a:cubicBezTo>
                  <a:close/>
                </a:path>
              </a:pathLst>
            </a:custGeom>
            <a:solidFill>
              <a:srgbClr val="1AA3D3"/>
            </a:solidFill>
            <a:ln w="63500">
              <a:noFill/>
            </a:ln>
          </p:spPr>
          <p:style>
            <a:lnRef idx="2">
              <a:schemeClr val="accent1">
                <a:shade val="50000"/>
              </a:schemeClr>
            </a:lnRef>
            <a:fillRef idx="1">
              <a:schemeClr val="accent1"/>
            </a:fillRef>
            <a:effectRef idx="0">
              <a:schemeClr val="accent1"/>
            </a:effectRef>
            <a:fontRef idx="minor">
              <a:schemeClr val="lt1"/>
            </a:fontRef>
          </p:style>
          <p:txBody>
            <a:bodyPr anchor="ctr" rtlCol="0" vert="vert"/>
            <a:lstStyle/>
            <a:p>
              <a:pPr algn="ctr"/>
              <a:r>
                <a:rPr altLang="en-US" lang="zh-CN">
                  <a:cs typeface="+mn-ea"/>
                  <a:sym typeface="+mn-lt"/>
                </a:rPr>
                <a:t>重视中心图像</a:t>
              </a:r>
            </a:p>
          </p:txBody>
        </p:sp>
      </p:grpSp>
      <p:grpSp>
        <p:nvGrpSpPr>
          <p:cNvPr id="11" name="组合 10">
            <a:extLst>
              <a:ext uri="{FF2B5EF4-FFF2-40B4-BE49-F238E27FC236}">
                <a16:creationId xmlns:a16="http://schemas.microsoft.com/office/drawing/2014/main" id="{A0AF087C-40DC-4700-A2B7-A934E3EAD49E}"/>
              </a:ext>
            </a:extLst>
          </p:cNvPr>
          <p:cNvGrpSpPr/>
          <p:nvPr/>
        </p:nvGrpSpPr>
        <p:grpSpPr>
          <a:xfrm>
            <a:off x="3244388" y="5162501"/>
            <a:ext cx="8116174" cy="1090298"/>
            <a:chOff x="3697634" y="5209452"/>
            <a:chExt cx="8116174" cy="1090298"/>
          </a:xfrm>
        </p:grpSpPr>
        <p:sp>
          <p:nvSpPr>
            <p:cNvPr id="7" name="矩形 6">
              <a:extLst>
                <a:ext uri="{FF2B5EF4-FFF2-40B4-BE49-F238E27FC236}">
                  <a16:creationId xmlns:a16="http://schemas.microsoft.com/office/drawing/2014/main" id="{DE5FC94C-AB89-4768-BABE-B8411BD91CD2}"/>
                </a:ext>
              </a:extLst>
            </p:cNvPr>
            <p:cNvSpPr/>
            <p:nvPr/>
          </p:nvSpPr>
          <p:spPr>
            <a:xfrm>
              <a:off x="7191008" y="5209453"/>
              <a:ext cx="4622800" cy="1120140"/>
            </a:xfrm>
            <a:prstGeom prst="rect">
              <a:avLst/>
            </a:prstGeom>
          </p:spPr>
          <p:txBody>
            <a:bodyPr wrap="square">
              <a:spAutoFit/>
            </a:bodyPr>
            <a:lstStyle/>
            <a:p>
              <a:pPr>
                <a:lnSpc>
                  <a:spcPct val="150000"/>
                </a:lnSpc>
              </a:pPr>
              <a:r>
                <a:rPr altLang="en-US" lang="zh-CN" sz="1500">
                  <a:solidFill>
                    <a:schemeClr val="tx1">
                      <a:lumMod val="75000"/>
                      <a:lumOff val="25000"/>
                    </a:schemeClr>
                  </a:solidFill>
                  <a:cs typeface="+mn-ea"/>
                  <a:sym typeface="+mn-lt"/>
                </a:rPr>
                <a:t>无论是手绘还是在电脑绘制思维导图，花时间来个性化中心主题是很明智的选择，这将会加强用户与思维导图内容的连接；</a:t>
              </a:r>
            </a:p>
          </p:txBody>
        </p:sp>
        <p:sp>
          <p:nvSpPr>
            <p:cNvPr id="20" name="任意多边形: 形状 19">
              <a:extLst>
                <a:ext uri="{FF2B5EF4-FFF2-40B4-BE49-F238E27FC236}">
                  <a16:creationId xmlns:a16="http://schemas.microsoft.com/office/drawing/2014/main" id="{20BB7955-3E12-4877-A2F0-F74816BDFD13}"/>
                </a:ext>
              </a:extLst>
            </p:cNvPr>
            <p:cNvSpPr/>
            <p:nvPr/>
          </p:nvSpPr>
          <p:spPr>
            <a:xfrm rot="5400000">
              <a:off x="4604513" y="4451123"/>
              <a:ext cx="540000" cy="2353757"/>
            </a:xfrm>
            <a:custGeom>
              <a:gdLst>
                <a:gd fmla="*/ 0 w 540000" name="connsiteX0"/>
                <a:gd fmla="*/ 2263755 h 2353757" name="connsiteY0"/>
                <a:gd fmla="*/ 0 w 540000" name="connsiteX1"/>
                <a:gd fmla="*/ 283759 h 2353757" name="connsiteY1"/>
                <a:gd fmla="*/ 90002 w 540000" name="connsiteX2"/>
                <a:gd fmla="*/ 193757 h 2353757" name="connsiteY2"/>
                <a:gd fmla="*/ 157622 w 540000" name="connsiteX3"/>
                <a:gd fmla="*/ 193757 h 2353757" name="connsiteY3"/>
                <a:gd fmla="*/ 270001 w 540000" name="connsiteX4"/>
                <a:gd fmla="*/ 0 h 2353757" name="connsiteY4"/>
                <a:gd fmla="*/ 382380 w 540000" name="connsiteX5"/>
                <a:gd fmla="*/ 193757 h 2353757" name="connsiteY5"/>
                <a:gd fmla="*/ 449998 w 540000" name="connsiteX6"/>
                <a:gd fmla="*/ 193757 h 2353757" name="connsiteY6"/>
                <a:gd fmla="*/ 540000 w 540000" name="connsiteX7"/>
                <a:gd fmla="*/ 283759 h 2353757" name="connsiteY7"/>
                <a:gd fmla="*/ 540000 w 540000" name="connsiteX8"/>
                <a:gd fmla="*/ 2263755 h 2353757" name="connsiteY8"/>
                <a:gd fmla="*/ 449998 w 540000" name="connsiteX9"/>
                <a:gd fmla="*/ 2353757 h 2353757" name="connsiteY9"/>
                <a:gd fmla="*/ 90002 w 540000" name="connsiteX10"/>
                <a:gd fmla="*/ 2353757 h 2353757" name="connsiteY10"/>
                <a:gd fmla="*/ 0 w 540000" name="connsiteX11"/>
                <a:gd fmla="*/ 2263755 h 2353757"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2353757" w="540000">
                  <a:moveTo>
                    <a:pt x="0" y="2263755"/>
                  </a:moveTo>
                  <a:lnTo>
                    <a:pt x="0" y="283759"/>
                  </a:lnTo>
                  <a:cubicBezTo>
                    <a:pt x="0" y="234052"/>
                    <a:pt x="40295" y="193757"/>
                    <a:pt x="90002" y="193757"/>
                  </a:cubicBezTo>
                  <a:lnTo>
                    <a:pt x="157622" y="193757"/>
                  </a:lnTo>
                  <a:lnTo>
                    <a:pt x="270001" y="0"/>
                  </a:lnTo>
                  <a:lnTo>
                    <a:pt x="382380" y="193757"/>
                  </a:lnTo>
                  <a:lnTo>
                    <a:pt x="449998" y="193757"/>
                  </a:lnTo>
                  <a:cubicBezTo>
                    <a:pt x="499705" y="193757"/>
                    <a:pt x="540000" y="234052"/>
                    <a:pt x="540000" y="283759"/>
                  </a:cubicBezTo>
                  <a:lnTo>
                    <a:pt x="540000" y="2263755"/>
                  </a:lnTo>
                  <a:cubicBezTo>
                    <a:pt x="540000" y="2313462"/>
                    <a:pt x="499705" y="2353757"/>
                    <a:pt x="449998" y="2353757"/>
                  </a:cubicBezTo>
                  <a:lnTo>
                    <a:pt x="90002" y="2353757"/>
                  </a:lnTo>
                  <a:cubicBezTo>
                    <a:pt x="40295" y="2353757"/>
                    <a:pt x="0" y="2313462"/>
                    <a:pt x="0" y="2263755"/>
                  </a:cubicBezTo>
                  <a:close/>
                </a:path>
              </a:pathLst>
            </a:custGeom>
            <a:solidFill>
              <a:srgbClr val="147BA0"/>
            </a:solidFill>
            <a:ln w="63500">
              <a:noFill/>
            </a:ln>
          </p:spPr>
          <p:style>
            <a:lnRef idx="2">
              <a:schemeClr val="accent1">
                <a:shade val="50000"/>
              </a:schemeClr>
            </a:lnRef>
            <a:fillRef idx="1">
              <a:schemeClr val="accent1"/>
            </a:fillRef>
            <a:effectRef idx="0">
              <a:schemeClr val="accent1"/>
            </a:effectRef>
            <a:fontRef idx="minor">
              <a:schemeClr val="lt1"/>
            </a:fontRef>
          </p:style>
          <p:txBody>
            <a:bodyPr anchor="ctr" rtlCol="0" vert="vert270"/>
            <a:lstStyle/>
            <a:p>
              <a:pPr algn="ctr"/>
              <a:r>
                <a:rPr altLang="en-US" lang="zh-CN">
                  <a:cs typeface="+mn-ea"/>
                  <a:sym typeface="+mn-lt"/>
                </a:rPr>
                <a:t>个性化主题</a:t>
              </a:r>
            </a:p>
          </p:txBody>
        </p:sp>
      </p:grpSp>
      <p:grpSp>
        <p:nvGrpSpPr>
          <p:cNvPr id="2" name="组合 1">
            <a:extLst>
              <a:ext uri="{FF2B5EF4-FFF2-40B4-BE49-F238E27FC236}">
                <a16:creationId xmlns:a16="http://schemas.microsoft.com/office/drawing/2014/main" id="{6C8A838D-5A54-4D3C-96AC-52AA299E54CF}"/>
              </a:ext>
            </a:extLst>
          </p:cNvPr>
          <p:cNvGrpSpPr/>
          <p:nvPr/>
        </p:nvGrpSpPr>
        <p:grpSpPr>
          <a:xfrm>
            <a:off x="1421127" y="1737012"/>
            <a:ext cx="5598075" cy="536356"/>
            <a:chOff x="1421127" y="1737012"/>
            <a:chExt cx="5598075" cy="536356"/>
          </a:xfrm>
        </p:grpSpPr>
        <p:sp>
          <p:nvSpPr>
            <p:cNvPr id="5" name="矩形 4">
              <a:extLst>
                <a:ext uri="{FF2B5EF4-FFF2-40B4-BE49-F238E27FC236}">
                  <a16:creationId xmlns:a16="http://schemas.microsoft.com/office/drawing/2014/main" id="{6730EC27-CE39-4472-8B41-125EBF001E7D}"/>
                </a:ext>
              </a:extLst>
            </p:cNvPr>
            <p:cNvSpPr/>
            <p:nvPr/>
          </p:nvSpPr>
          <p:spPr>
            <a:xfrm>
              <a:off x="1940689" y="1757546"/>
              <a:ext cx="5078513" cy="457200"/>
            </a:xfrm>
            <a:prstGeom prst="rect">
              <a:avLst/>
            </a:prstGeom>
          </p:spPr>
          <p:txBody>
            <a:bodyPr wrap="square">
              <a:spAutoFit/>
            </a:bodyPr>
            <a:lstStyle/>
            <a:p>
              <a:pPr algn="ctr"/>
              <a:r>
                <a:rPr altLang="en-US" b="1" lang="zh-CN" sz="2400">
                  <a:cs typeface="+mn-ea"/>
                  <a:sym typeface="+mn-lt"/>
                </a:rPr>
                <a:t>第一步  确定主题及中心图案</a:t>
              </a:r>
            </a:p>
          </p:txBody>
        </p:sp>
        <p:grpSp>
          <p:nvGrpSpPr>
            <p:cNvPr id="41" name="Group 4">
              <a:extLst>
                <a:ext uri="{FF2B5EF4-FFF2-40B4-BE49-F238E27FC236}">
                  <a16:creationId xmlns:a16="http://schemas.microsoft.com/office/drawing/2014/main" id="{B1B01E50-7E2F-41F3-B843-65D3674A22F9}"/>
                </a:ext>
              </a:extLst>
            </p:cNvPr>
            <p:cNvGrpSpPr>
              <a:grpSpLocks noChangeAspect="1"/>
            </p:cNvGrpSpPr>
            <p:nvPr/>
          </p:nvGrpSpPr>
          <p:grpSpPr>
            <a:xfrm>
              <a:off x="1421127" y="1737012"/>
              <a:ext cx="365268" cy="536356"/>
              <a:chOff x="3540" y="531"/>
              <a:chExt cx="348" cy="511"/>
            </a:xfrm>
            <a:solidFill>
              <a:srgbClr val="147BA0"/>
            </a:solidFill>
          </p:grpSpPr>
          <p:sp>
            <p:nvSpPr>
              <p:cNvPr id="42" name="Freeform 5">
                <a:extLst>
                  <a:ext uri="{FF2B5EF4-FFF2-40B4-BE49-F238E27FC236}">
                    <a16:creationId xmlns:a16="http://schemas.microsoft.com/office/drawing/2014/main" id="{FA5F5384-BC39-47A2-9DE2-228D96887EE6}"/>
                  </a:ext>
                </a:extLst>
              </p:cNvPr>
              <p:cNvSpPr/>
              <p:nvPr/>
            </p:nvSpPr>
            <p:spPr bwMode="auto">
              <a:xfrm>
                <a:off x="3540" y="801"/>
                <a:ext cx="348" cy="241"/>
              </a:xfrm>
              <a:custGeom>
                <a:gdLst>
                  <a:gd fmla="*/ 78 w 97" name="T0"/>
                  <a:gd fmla="*/ 0 h 68" name="T1"/>
                  <a:gd fmla="*/ 70 w 97" name="T2"/>
                  <a:gd fmla="*/ 20 h 68" name="T3"/>
                  <a:gd fmla="*/ 49 w 97" name="T4"/>
                  <a:gd fmla="*/ 66 h 68" name="T5"/>
                  <a:gd fmla="*/ 29 w 97" name="T6"/>
                  <a:gd fmla="*/ 20 h 68" name="T7"/>
                  <a:gd fmla="*/ 20 w 97" name="T8"/>
                  <a:gd fmla="*/ 0 h 68" name="T9"/>
                  <a:gd fmla="*/ 0 w 97" name="T10"/>
                  <a:gd fmla="*/ 39 h 68" name="T11"/>
                  <a:gd fmla="*/ 0 w 97" name="T12"/>
                  <a:gd fmla="*/ 50 h 68" name="T13"/>
                  <a:gd fmla="*/ 49 w 97" name="T14"/>
                  <a:gd fmla="*/ 68 h 68" name="T15"/>
                  <a:gd fmla="*/ 97 w 97" name="T16"/>
                  <a:gd fmla="*/ 50 h 68" name="T17"/>
                  <a:gd fmla="*/ 97 w 97" name="T18"/>
                  <a:gd fmla="*/ 39 h 68" name="T19"/>
                  <a:gd fmla="*/ 78 w 97" name="T20"/>
                  <a:gd fmla="*/ 0 h 6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8" w="97">
                    <a:moveTo>
                      <a:pt x="78" y="0"/>
                    </a:moveTo>
                    <a:cubicBezTo>
                      <a:pt x="70" y="20"/>
                      <a:pt x="70" y="20"/>
                      <a:pt x="70" y="20"/>
                    </a:cubicBezTo>
                    <a:cubicBezTo>
                      <a:pt x="49" y="66"/>
                      <a:pt x="49" y="66"/>
                      <a:pt x="49" y="66"/>
                    </a:cubicBezTo>
                    <a:cubicBezTo>
                      <a:pt x="29" y="20"/>
                      <a:pt x="29" y="20"/>
                      <a:pt x="29" y="20"/>
                    </a:cubicBezTo>
                    <a:cubicBezTo>
                      <a:pt x="20" y="0"/>
                      <a:pt x="20" y="0"/>
                      <a:pt x="20" y="0"/>
                    </a:cubicBezTo>
                    <a:cubicBezTo>
                      <a:pt x="8" y="8"/>
                      <a:pt x="0" y="23"/>
                      <a:pt x="0" y="39"/>
                    </a:cubicBezTo>
                    <a:cubicBezTo>
                      <a:pt x="0" y="50"/>
                      <a:pt x="0" y="50"/>
                      <a:pt x="0" y="50"/>
                    </a:cubicBezTo>
                    <a:cubicBezTo>
                      <a:pt x="13" y="61"/>
                      <a:pt x="30" y="68"/>
                      <a:pt x="49" y="68"/>
                    </a:cubicBezTo>
                    <a:cubicBezTo>
                      <a:pt x="67" y="68"/>
                      <a:pt x="84" y="61"/>
                      <a:pt x="97" y="50"/>
                    </a:cubicBezTo>
                    <a:cubicBezTo>
                      <a:pt x="97" y="39"/>
                      <a:pt x="97" y="39"/>
                      <a:pt x="97" y="39"/>
                    </a:cubicBezTo>
                    <a:cubicBezTo>
                      <a:pt x="97" y="23"/>
                      <a:pt x="90" y="9"/>
                      <a:pt x="78"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43" name="Freeform 6">
                <a:extLst>
                  <a:ext uri="{FF2B5EF4-FFF2-40B4-BE49-F238E27FC236}">
                    <a16:creationId xmlns:a16="http://schemas.microsoft.com/office/drawing/2014/main" id="{E784E28F-6A1A-4C70-9FEF-60F96603852C}"/>
                  </a:ext>
                </a:extLst>
              </p:cNvPr>
              <p:cNvSpPr/>
              <p:nvPr/>
            </p:nvSpPr>
            <p:spPr bwMode="auto">
              <a:xfrm>
                <a:off x="3687" y="833"/>
                <a:ext cx="58" cy="156"/>
              </a:xfrm>
              <a:custGeom>
                <a:gdLst>
                  <a:gd fmla="*/ 0 w 16" name="T0"/>
                  <a:gd fmla="*/ 0 h 44" name="T1"/>
                  <a:gd fmla="*/ 3 w 16" name="T2"/>
                  <a:gd fmla="*/ 7 h 44" name="T3"/>
                  <a:gd fmla="*/ 0 w 16" name="T4"/>
                  <a:gd fmla="*/ 36 h 44" name="T5"/>
                  <a:gd fmla="*/ 8 w 16" name="T6"/>
                  <a:gd fmla="*/ 44 h 44" name="T7"/>
                  <a:gd fmla="*/ 15 w 16" name="T8"/>
                  <a:gd fmla="*/ 36 h 44" name="T9"/>
                  <a:gd fmla="*/ 12 w 16" name="T10"/>
                  <a:gd fmla="*/ 7 h 44" name="T11"/>
                  <a:gd fmla="*/ 16 w 16" name="T12"/>
                  <a:gd fmla="*/ 0 h 44" name="T13"/>
                  <a:gd fmla="*/ 8 w 16" name="T14"/>
                  <a:gd fmla="*/ 1 h 44" name="T15"/>
                  <a:gd fmla="*/ 0 w 16" name="T16"/>
                  <a:gd fmla="*/ 0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6">
                    <a:moveTo>
                      <a:pt x="0" y="0"/>
                    </a:moveTo>
                    <a:cubicBezTo>
                      <a:pt x="0" y="3"/>
                      <a:pt x="1" y="5"/>
                      <a:pt x="3" y="7"/>
                    </a:cubicBezTo>
                    <a:cubicBezTo>
                      <a:pt x="0" y="36"/>
                      <a:pt x="0" y="36"/>
                      <a:pt x="0" y="36"/>
                    </a:cubicBezTo>
                    <a:cubicBezTo>
                      <a:pt x="8" y="44"/>
                      <a:pt x="8" y="44"/>
                      <a:pt x="8" y="44"/>
                    </a:cubicBezTo>
                    <a:cubicBezTo>
                      <a:pt x="15" y="36"/>
                      <a:pt x="15" y="36"/>
                      <a:pt x="15" y="36"/>
                    </a:cubicBezTo>
                    <a:cubicBezTo>
                      <a:pt x="12" y="7"/>
                      <a:pt x="12" y="7"/>
                      <a:pt x="12" y="7"/>
                    </a:cubicBezTo>
                    <a:cubicBezTo>
                      <a:pt x="14" y="5"/>
                      <a:pt x="15" y="3"/>
                      <a:pt x="16" y="0"/>
                    </a:cubicBezTo>
                    <a:cubicBezTo>
                      <a:pt x="13" y="1"/>
                      <a:pt x="10" y="1"/>
                      <a:pt x="8" y="1"/>
                    </a:cubicBezTo>
                    <a:cubicBezTo>
                      <a:pt x="5" y="1"/>
                      <a:pt x="2" y="1"/>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44" name="Freeform 7">
                <a:extLst>
                  <a:ext uri="{FF2B5EF4-FFF2-40B4-BE49-F238E27FC236}">
                    <a16:creationId xmlns:a16="http://schemas.microsoft.com/office/drawing/2014/main" id="{7CF09B4D-ACB5-4359-88E9-CD13EF56C727}"/>
                  </a:ext>
                </a:extLst>
              </p:cNvPr>
              <p:cNvSpPr/>
              <p:nvPr/>
            </p:nvSpPr>
            <p:spPr bwMode="auto">
              <a:xfrm>
                <a:off x="3609" y="652"/>
                <a:ext cx="215" cy="181"/>
              </a:xfrm>
              <a:custGeom>
                <a:gdLst>
                  <a:gd fmla="*/ 30 w 60" name="T0"/>
                  <a:gd fmla="*/ 5 h 51" name="T1"/>
                  <a:gd fmla="*/ 13 w 60" name="T2"/>
                  <a:gd fmla="*/ 0 h 51" name="T3"/>
                  <a:gd fmla="*/ 1 w 60" name="T4"/>
                  <a:gd fmla="*/ 0 h 51" name="T5"/>
                  <a:gd fmla="*/ 0 w 60" name="T6"/>
                  <a:gd fmla="*/ 0 h 51" name="T7"/>
                  <a:gd fmla="*/ 0 w 60" name="T8"/>
                  <a:gd fmla="*/ 6 h 51" name="T9"/>
                  <a:gd fmla="*/ 0 w 60" name="T10"/>
                  <a:gd fmla="*/ 24 h 51" name="T11"/>
                  <a:gd fmla="*/ 22 w 60" name="T12"/>
                  <a:gd fmla="*/ 50 h 51" name="T13"/>
                  <a:gd fmla="*/ 30 w 60" name="T14"/>
                  <a:gd fmla="*/ 51 h 51" name="T15"/>
                  <a:gd fmla="*/ 38 w 60" name="T16"/>
                  <a:gd fmla="*/ 50 h 51" name="T17"/>
                  <a:gd fmla="*/ 60 w 60" name="T18"/>
                  <a:gd fmla="*/ 24 h 51" name="T19"/>
                  <a:gd fmla="*/ 60 w 60" name="T20"/>
                  <a:gd fmla="*/ 6 h 51" name="T21"/>
                  <a:gd fmla="*/ 59 w 60" name="T22"/>
                  <a:gd fmla="*/ 0 h 51" name="T23"/>
                  <a:gd fmla="*/ 47 w 60" name="T24"/>
                  <a:gd fmla="*/ 0 h 51" name="T25"/>
                  <a:gd fmla="*/ 30 w 60" name="T26"/>
                  <a:gd fmla="*/ 5 h 51"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1" w="60">
                    <a:moveTo>
                      <a:pt x="30" y="5"/>
                    </a:moveTo>
                    <a:cubicBezTo>
                      <a:pt x="22" y="5"/>
                      <a:pt x="15" y="3"/>
                      <a:pt x="13" y="0"/>
                    </a:cubicBezTo>
                    <a:cubicBezTo>
                      <a:pt x="1" y="0"/>
                      <a:pt x="1" y="0"/>
                      <a:pt x="1" y="0"/>
                    </a:cubicBezTo>
                    <a:cubicBezTo>
                      <a:pt x="0" y="0"/>
                      <a:pt x="0" y="0"/>
                      <a:pt x="0" y="0"/>
                    </a:cubicBezTo>
                    <a:cubicBezTo>
                      <a:pt x="0" y="2"/>
                      <a:pt x="0" y="4"/>
                      <a:pt x="0" y="6"/>
                    </a:cubicBezTo>
                    <a:cubicBezTo>
                      <a:pt x="0" y="24"/>
                      <a:pt x="0" y="24"/>
                      <a:pt x="0" y="24"/>
                    </a:cubicBezTo>
                    <a:cubicBezTo>
                      <a:pt x="0" y="36"/>
                      <a:pt x="9" y="47"/>
                      <a:pt x="22" y="50"/>
                    </a:cubicBezTo>
                    <a:cubicBezTo>
                      <a:pt x="24" y="51"/>
                      <a:pt x="27" y="51"/>
                      <a:pt x="30" y="51"/>
                    </a:cubicBezTo>
                    <a:cubicBezTo>
                      <a:pt x="32" y="51"/>
                      <a:pt x="35" y="51"/>
                      <a:pt x="38" y="50"/>
                    </a:cubicBezTo>
                    <a:cubicBezTo>
                      <a:pt x="50" y="47"/>
                      <a:pt x="60" y="36"/>
                      <a:pt x="60" y="24"/>
                    </a:cubicBezTo>
                    <a:cubicBezTo>
                      <a:pt x="60" y="6"/>
                      <a:pt x="60" y="6"/>
                      <a:pt x="60" y="6"/>
                    </a:cubicBezTo>
                    <a:cubicBezTo>
                      <a:pt x="60" y="4"/>
                      <a:pt x="59" y="2"/>
                      <a:pt x="59" y="0"/>
                    </a:cubicBezTo>
                    <a:cubicBezTo>
                      <a:pt x="47" y="0"/>
                      <a:pt x="47" y="0"/>
                      <a:pt x="47" y="0"/>
                    </a:cubicBezTo>
                    <a:cubicBezTo>
                      <a:pt x="46" y="3"/>
                      <a:pt x="38" y="5"/>
                      <a:pt x="30" y="5"/>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45" name="Freeform 8">
                <a:extLst>
                  <a:ext uri="{FF2B5EF4-FFF2-40B4-BE49-F238E27FC236}">
                    <a16:creationId xmlns:a16="http://schemas.microsoft.com/office/drawing/2014/main" id="{8CFA1B82-6E58-4E6C-9904-44C99E1DA9A6}"/>
                  </a:ext>
                </a:extLst>
              </p:cNvPr>
              <p:cNvSpPr>
                <a:spLocks noEditPoints="1"/>
              </p:cNvSpPr>
              <p:nvPr/>
            </p:nvSpPr>
            <p:spPr bwMode="auto">
              <a:xfrm>
                <a:off x="3598" y="531"/>
                <a:ext cx="240" cy="128"/>
              </a:xfrm>
              <a:custGeom>
                <a:gdLst>
                  <a:gd fmla="*/ 33 w 67" name="T0"/>
                  <a:gd fmla="*/ 0 h 36" name="T1"/>
                  <a:gd fmla="*/ 0 w 67" name="T2"/>
                  <a:gd fmla="*/ 31 h 36" name="T3"/>
                  <a:gd fmla="*/ 4 w 67" name="T4"/>
                  <a:gd fmla="*/ 31 h 36" name="T5"/>
                  <a:gd fmla="*/ 4 w 67" name="T6"/>
                  <a:gd fmla="*/ 31 h 36" name="T7"/>
                  <a:gd fmla="*/ 16 w 67" name="T8"/>
                  <a:gd fmla="*/ 31 h 36" name="T9"/>
                  <a:gd fmla="*/ 33 w 67" name="T10"/>
                  <a:gd fmla="*/ 36 h 36" name="T11"/>
                  <a:gd fmla="*/ 51 w 67" name="T12"/>
                  <a:gd fmla="*/ 31 h 36" name="T13"/>
                  <a:gd fmla="*/ 62 w 67" name="T14"/>
                  <a:gd fmla="*/ 31 h 36" name="T15"/>
                  <a:gd fmla="*/ 64 w 67" name="T16"/>
                  <a:gd fmla="*/ 31 h 36" name="T17"/>
                  <a:gd fmla="*/ 67 w 67" name="T18"/>
                  <a:gd fmla="*/ 31 h 36" name="T19"/>
                  <a:gd fmla="*/ 33 w 67" name="T20"/>
                  <a:gd fmla="*/ 0 h 36" name="T21"/>
                  <a:gd fmla="*/ 33 w 67" name="T22"/>
                  <a:gd fmla="*/ 26 h 36" name="T23"/>
                  <a:gd fmla="*/ 27 w 67" name="T24"/>
                  <a:gd fmla="*/ 20 h 36" name="T25"/>
                  <a:gd fmla="*/ 33 w 67" name="T26"/>
                  <a:gd fmla="*/ 14 h 36" name="T27"/>
                  <a:gd fmla="*/ 40 w 67" name="T28"/>
                  <a:gd fmla="*/ 20 h 36" name="T29"/>
                  <a:gd fmla="*/ 33 w 67" name="T30"/>
                  <a:gd fmla="*/ 26 h 3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36" w="67">
                    <a:moveTo>
                      <a:pt x="33" y="0"/>
                    </a:moveTo>
                    <a:cubicBezTo>
                      <a:pt x="15" y="0"/>
                      <a:pt x="1" y="14"/>
                      <a:pt x="0" y="31"/>
                    </a:cubicBezTo>
                    <a:cubicBezTo>
                      <a:pt x="4" y="31"/>
                      <a:pt x="4" y="31"/>
                      <a:pt x="4" y="31"/>
                    </a:cubicBezTo>
                    <a:cubicBezTo>
                      <a:pt x="4" y="31"/>
                      <a:pt x="4" y="31"/>
                      <a:pt x="4" y="31"/>
                    </a:cubicBezTo>
                    <a:cubicBezTo>
                      <a:pt x="16" y="31"/>
                      <a:pt x="16" y="31"/>
                      <a:pt x="16" y="31"/>
                    </a:cubicBezTo>
                    <a:cubicBezTo>
                      <a:pt x="18" y="34"/>
                      <a:pt x="25" y="36"/>
                      <a:pt x="33" y="36"/>
                    </a:cubicBezTo>
                    <a:cubicBezTo>
                      <a:pt x="42" y="36"/>
                      <a:pt x="49" y="34"/>
                      <a:pt x="51" y="31"/>
                    </a:cubicBezTo>
                    <a:cubicBezTo>
                      <a:pt x="62" y="31"/>
                      <a:pt x="62" y="31"/>
                      <a:pt x="62" y="31"/>
                    </a:cubicBezTo>
                    <a:cubicBezTo>
                      <a:pt x="64" y="31"/>
                      <a:pt x="64" y="31"/>
                      <a:pt x="64" y="31"/>
                    </a:cubicBezTo>
                    <a:cubicBezTo>
                      <a:pt x="67" y="31"/>
                      <a:pt x="67" y="31"/>
                      <a:pt x="67" y="31"/>
                    </a:cubicBezTo>
                    <a:cubicBezTo>
                      <a:pt x="66" y="14"/>
                      <a:pt x="51" y="0"/>
                      <a:pt x="33" y="0"/>
                    </a:cubicBezTo>
                    <a:close/>
                    <a:moveTo>
                      <a:pt x="33" y="26"/>
                    </a:moveTo>
                    <a:cubicBezTo>
                      <a:pt x="30" y="26"/>
                      <a:pt x="27" y="24"/>
                      <a:pt x="27" y="20"/>
                    </a:cubicBezTo>
                    <a:cubicBezTo>
                      <a:pt x="27" y="17"/>
                      <a:pt x="30" y="14"/>
                      <a:pt x="33" y="14"/>
                    </a:cubicBezTo>
                    <a:cubicBezTo>
                      <a:pt x="37" y="14"/>
                      <a:pt x="40" y="17"/>
                      <a:pt x="40" y="20"/>
                    </a:cubicBezTo>
                    <a:cubicBezTo>
                      <a:pt x="40" y="24"/>
                      <a:pt x="37" y="26"/>
                      <a:pt x="33" y="26"/>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grpSp>
        <p:sp>
          <p:nvSpPr>
            <p:cNvPr id="46" name="椭圆 45">
              <a:extLst>
                <a:ext uri="{FF2B5EF4-FFF2-40B4-BE49-F238E27FC236}">
                  <a16:creationId xmlns:a16="http://schemas.microsoft.com/office/drawing/2014/main" id="{3E097721-8961-4703-B31C-985DC3ACE0FD}"/>
                </a:ext>
              </a:extLst>
            </p:cNvPr>
            <p:cNvSpPr/>
            <p:nvPr/>
          </p:nvSpPr>
          <p:spPr>
            <a:xfrm>
              <a:off x="2402975" y="1997072"/>
              <a:ext cx="73471" cy="73471"/>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sz="2400">
                <a:cs typeface="+mn-ea"/>
                <a:sym typeface="+mn-lt"/>
              </a:endParaRPr>
            </a:p>
          </p:txBody>
        </p:sp>
      </p:grpSp>
      <p:grpSp>
        <p:nvGrpSpPr>
          <p:cNvPr id="4" name="组合 3">
            <a:extLst>
              <a:ext uri="{FF2B5EF4-FFF2-40B4-BE49-F238E27FC236}">
                <a16:creationId xmlns:a16="http://schemas.microsoft.com/office/drawing/2014/main" id="{69C8B3EA-F1C1-4D68-90DB-B1B1EAB1B713}"/>
              </a:ext>
            </a:extLst>
          </p:cNvPr>
          <p:cNvGrpSpPr/>
          <p:nvPr/>
        </p:nvGrpSpPr>
        <p:grpSpPr>
          <a:xfrm>
            <a:off x="5748521" y="2594113"/>
            <a:ext cx="894423" cy="3933371"/>
            <a:chOff x="6201767" y="2641064"/>
            <a:chExt cx="894423" cy="3933371"/>
          </a:xfrm>
        </p:grpSpPr>
        <p:cxnSp>
          <p:nvCxnSpPr>
            <p:cNvPr id="10" name="直接箭头连接符 9">
              <a:extLst>
                <a:ext uri="{FF2B5EF4-FFF2-40B4-BE49-F238E27FC236}">
                  <a16:creationId xmlns:a16="http://schemas.microsoft.com/office/drawing/2014/main" id="{0C1A310B-97A7-4FC8-8610-B3F26F2C0132}"/>
                </a:ext>
              </a:extLst>
            </p:cNvPr>
            <p:cNvCxnSpPr/>
            <p:nvPr/>
          </p:nvCxnSpPr>
          <p:spPr>
            <a:xfrm flipH="1">
              <a:off x="6615557" y="2641064"/>
              <a:ext cx="13263" cy="3933371"/>
            </a:xfrm>
            <a:prstGeom prst="straightConnector1">
              <a:avLst/>
            </a:prstGeom>
            <a:ln>
              <a:solidFill>
                <a:schemeClr val="bg1">
                  <a:lumMod val="75000"/>
                </a:schemeClr>
              </a:solidFill>
              <a:headEnd type="oval"/>
              <a:tailEnd type="triangle"/>
            </a:ln>
          </p:spPr>
          <p:style>
            <a:lnRef idx="1">
              <a:schemeClr val="accent1"/>
            </a:lnRef>
            <a:fillRef idx="0">
              <a:schemeClr val="accent1"/>
            </a:fillRef>
            <a:effectRef idx="0">
              <a:schemeClr val="accent1"/>
            </a:effectRef>
            <a:fontRef idx="minor">
              <a:schemeClr val="tx1"/>
            </a:fontRef>
          </p:style>
        </p:cxnSp>
        <p:sp>
          <p:nvSpPr>
            <p:cNvPr id="47" name="文本框 46">
              <a:extLst>
                <a:ext uri="{FF2B5EF4-FFF2-40B4-BE49-F238E27FC236}">
                  <a16:creationId xmlns:a16="http://schemas.microsoft.com/office/drawing/2014/main" id="{B1F67365-4207-4290-A758-04966202AE43}"/>
                </a:ext>
              </a:extLst>
            </p:cNvPr>
            <p:cNvSpPr txBox="1"/>
            <p:nvPr/>
          </p:nvSpPr>
          <p:spPr>
            <a:xfrm>
              <a:off x="6245298" y="3157506"/>
              <a:ext cx="850892" cy="701040"/>
            </a:xfrm>
            <a:prstGeom prst="rect">
              <a:avLst/>
            </a:prstGeom>
            <a:solidFill>
              <a:schemeClr val="bg1"/>
            </a:solidFill>
          </p:spPr>
          <p:txBody>
            <a:bodyPr rtlCol="0" wrap="square">
              <a:spAutoFit/>
            </a:bodyPr>
            <a:lstStyle/>
            <a:p>
              <a:r>
                <a:rPr altLang="zh-CN" b="1" lang="en-US" sz="4000">
                  <a:cs typeface="+mn-ea"/>
                  <a:sym typeface="+mn-lt"/>
                </a:rPr>
                <a:t>01</a:t>
              </a:r>
            </a:p>
          </p:txBody>
        </p:sp>
        <p:sp>
          <p:nvSpPr>
            <p:cNvPr id="60" name="文本框 59">
              <a:extLst>
                <a:ext uri="{FF2B5EF4-FFF2-40B4-BE49-F238E27FC236}">
                  <a16:creationId xmlns:a16="http://schemas.microsoft.com/office/drawing/2014/main" id="{95F18562-D80D-4E49-BFB2-36403F734EFF}"/>
                </a:ext>
              </a:extLst>
            </p:cNvPr>
            <p:cNvSpPr txBox="1"/>
            <p:nvPr/>
          </p:nvSpPr>
          <p:spPr>
            <a:xfrm>
              <a:off x="6245298" y="4107295"/>
              <a:ext cx="850892" cy="701040"/>
            </a:xfrm>
            <a:prstGeom prst="rect">
              <a:avLst/>
            </a:prstGeom>
            <a:solidFill>
              <a:schemeClr val="bg1"/>
            </a:solidFill>
          </p:spPr>
          <p:txBody>
            <a:bodyPr rtlCol="0" wrap="square">
              <a:spAutoFit/>
            </a:bodyPr>
            <a:lstStyle/>
            <a:p>
              <a:r>
                <a:rPr altLang="zh-CN" b="1" lang="en-US" sz="4000">
                  <a:cs typeface="+mn-ea"/>
                  <a:sym typeface="+mn-lt"/>
                </a:rPr>
                <a:t>02</a:t>
              </a:r>
            </a:p>
          </p:txBody>
        </p:sp>
        <p:sp>
          <p:nvSpPr>
            <p:cNvPr id="61" name="文本框 60">
              <a:extLst>
                <a:ext uri="{FF2B5EF4-FFF2-40B4-BE49-F238E27FC236}">
                  <a16:creationId xmlns:a16="http://schemas.microsoft.com/office/drawing/2014/main" id="{286739F4-854A-4F90-9249-A82EDC620836}"/>
                </a:ext>
              </a:extLst>
            </p:cNvPr>
            <p:cNvSpPr txBox="1"/>
            <p:nvPr/>
          </p:nvSpPr>
          <p:spPr>
            <a:xfrm>
              <a:off x="6201767" y="5204484"/>
              <a:ext cx="850892" cy="701040"/>
            </a:xfrm>
            <a:prstGeom prst="rect">
              <a:avLst/>
            </a:prstGeom>
            <a:solidFill>
              <a:schemeClr val="bg1"/>
            </a:solidFill>
          </p:spPr>
          <p:txBody>
            <a:bodyPr rtlCol="0" wrap="square">
              <a:spAutoFit/>
            </a:bodyPr>
            <a:lstStyle/>
            <a:p>
              <a:r>
                <a:rPr altLang="zh-CN" b="1" lang="en-US" sz="4000">
                  <a:cs typeface="+mn-ea"/>
                  <a:sym typeface="+mn-lt"/>
                </a:rPr>
                <a:t>03</a:t>
              </a:r>
            </a:p>
          </p:txBody>
        </p:sp>
      </p:grpSp>
      <p:grpSp>
        <p:nvGrpSpPr>
          <p:cNvPr id="62" name="组合 61">
            <a:extLst>
              <a:ext uri="{FF2B5EF4-FFF2-40B4-BE49-F238E27FC236}">
                <a16:creationId xmlns:a16="http://schemas.microsoft.com/office/drawing/2014/main" id="{51667B02-B53B-4077-BB17-9E6B0A7872A8}"/>
              </a:ext>
            </a:extLst>
          </p:cNvPr>
          <p:cNvGrpSpPr/>
          <p:nvPr/>
        </p:nvGrpSpPr>
        <p:grpSpPr>
          <a:xfrm>
            <a:off x="589935" y="688258"/>
            <a:ext cx="11021962" cy="589936"/>
            <a:chOff x="589935" y="688258"/>
            <a:chExt cx="11021962" cy="589936"/>
          </a:xfrm>
        </p:grpSpPr>
        <p:cxnSp>
          <p:nvCxnSpPr>
            <p:cNvPr id="63" name="直接连接符 62">
              <a:extLst>
                <a:ext uri="{FF2B5EF4-FFF2-40B4-BE49-F238E27FC236}">
                  <a16:creationId xmlns:a16="http://schemas.microsoft.com/office/drawing/2014/main" id="{9FEDD00B-B8EA-4B2F-AE52-EF74272D9EFD}"/>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64" name="文本框 63">
              <a:extLst>
                <a:ext uri="{FF2B5EF4-FFF2-40B4-BE49-F238E27FC236}">
                  <a16:creationId xmlns:a16="http://schemas.microsoft.com/office/drawing/2014/main" id="{D7A96A6C-FD50-48B6-81A7-E7E4A514B236}"/>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03  思维导图的制作</a:t>
              </a:r>
            </a:p>
          </p:txBody>
        </p:sp>
      </p:grpSp>
    </p:spTree>
    <p:extLst>
      <p:ext uri="{BB962C8B-B14F-4D97-AF65-F5344CB8AC3E}">
        <p14:creationId val="2957351093"/>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62"/>
                                        </p:tgtEl>
                                        <p:attrNameLst>
                                          <p:attrName>style.visibility</p:attrName>
                                        </p:attrNameLst>
                                      </p:cBhvr>
                                      <p:to>
                                        <p:strVal val="visible"/>
                                      </p:to>
                                    </p:set>
                                    <p:animEffect filter="wipe(left)" transition="in">
                                      <p:cBhvr>
                                        <p:cTn dur="500" id="7"/>
                                        <p:tgtEl>
                                          <p:spTgt spid="62"/>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2"/>
                                        </p:tgtEl>
                                        <p:attrNameLst>
                                          <p:attrName>style.visibility</p:attrName>
                                        </p:attrNameLst>
                                      </p:cBhvr>
                                      <p:to>
                                        <p:strVal val="visible"/>
                                      </p:to>
                                    </p:set>
                                    <p:anim calcmode="lin" valueType="num">
                                      <p:cBhvr>
                                        <p:cTn dur="500" fill="hold" id="11"/>
                                        <p:tgtEl>
                                          <p:spTgt spid="2"/>
                                        </p:tgtEl>
                                        <p:attrNameLst>
                                          <p:attrName>ppt_w</p:attrName>
                                        </p:attrNameLst>
                                      </p:cBhvr>
                                      <p:tavLst>
                                        <p:tav tm="0">
                                          <p:val>
                                            <p:fltVal val="0"/>
                                          </p:val>
                                        </p:tav>
                                        <p:tav tm="100000">
                                          <p:val>
                                            <p:strVal val="#ppt_w"/>
                                          </p:val>
                                        </p:tav>
                                      </p:tavLst>
                                    </p:anim>
                                    <p:anim calcmode="lin" valueType="num">
                                      <p:cBhvr>
                                        <p:cTn dur="500" fill="hold" id="12"/>
                                        <p:tgtEl>
                                          <p:spTgt spid="2"/>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4"/>
                                        </p:tgtEl>
                                        <p:attrNameLst>
                                          <p:attrName>style.visibility</p:attrName>
                                        </p:attrNameLst>
                                      </p:cBhvr>
                                      <p:to>
                                        <p:strVal val="visible"/>
                                      </p:to>
                                    </p:set>
                                    <p:anim calcmode="lin" valueType="num">
                                      <p:cBhvr>
                                        <p:cTn dur="500" fill="hold" id="16"/>
                                        <p:tgtEl>
                                          <p:spTgt spid="4"/>
                                        </p:tgtEl>
                                        <p:attrNameLst>
                                          <p:attrName>ppt_w</p:attrName>
                                        </p:attrNameLst>
                                      </p:cBhvr>
                                      <p:tavLst>
                                        <p:tav tm="0">
                                          <p:val>
                                            <p:fltVal val="0"/>
                                          </p:val>
                                        </p:tav>
                                        <p:tav tm="100000">
                                          <p:val>
                                            <p:strVal val="#ppt_w"/>
                                          </p:val>
                                        </p:tav>
                                      </p:tavLst>
                                    </p:anim>
                                    <p:anim calcmode="lin" valueType="num">
                                      <p:cBhvr>
                                        <p:cTn dur="500" fill="hold" id="17"/>
                                        <p:tgtEl>
                                          <p:spTgt spid="4"/>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23" presetSubtype="16">
                                  <p:stCondLst>
                                    <p:cond delay="0"/>
                                  </p:stCondLst>
                                  <p:childTnLst>
                                    <p:set>
                                      <p:cBhvr>
                                        <p:cTn dur="1" fill="hold" id="20">
                                          <p:stCondLst>
                                            <p:cond delay="0"/>
                                          </p:stCondLst>
                                        </p:cTn>
                                        <p:tgtEl>
                                          <p:spTgt spid="8"/>
                                        </p:tgtEl>
                                        <p:attrNameLst>
                                          <p:attrName>style.visibility</p:attrName>
                                        </p:attrNameLst>
                                      </p:cBhvr>
                                      <p:to>
                                        <p:strVal val="visible"/>
                                      </p:to>
                                    </p:set>
                                    <p:anim calcmode="lin" valueType="num">
                                      <p:cBhvr>
                                        <p:cTn dur="500" fill="hold" id="21"/>
                                        <p:tgtEl>
                                          <p:spTgt spid="8"/>
                                        </p:tgtEl>
                                        <p:attrNameLst>
                                          <p:attrName>ppt_w</p:attrName>
                                        </p:attrNameLst>
                                      </p:cBhvr>
                                      <p:tavLst>
                                        <p:tav tm="0">
                                          <p:val>
                                            <p:fltVal val="0"/>
                                          </p:val>
                                        </p:tav>
                                        <p:tav tm="100000">
                                          <p:val>
                                            <p:strVal val="#ppt_w"/>
                                          </p:val>
                                        </p:tav>
                                      </p:tavLst>
                                    </p:anim>
                                    <p:anim calcmode="lin" valueType="num">
                                      <p:cBhvr>
                                        <p:cTn dur="500" fill="hold" id="22"/>
                                        <p:tgtEl>
                                          <p:spTgt spid="8"/>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id="24" nodeType="afterEffect" presetClass="entr" presetID="23" presetSubtype="16">
                                  <p:stCondLst>
                                    <p:cond delay="0"/>
                                  </p:stCondLst>
                                  <p:childTnLst>
                                    <p:set>
                                      <p:cBhvr>
                                        <p:cTn dur="1" fill="hold" id="25">
                                          <p:stCondLst>
                                            <p:cond delay="0"/>
                                          </p:stCondLst>
                                        </p:cTn>
                                        <p:tgtEl>
                                          <p:spTgt spid="9"/>
                                        </p:tgtEl>
                                        <p:attrNameLst>
                                          <p:attrName>style.visibility</p:attrName>
                                        </p:attrNameLst>
                                      </p:cBhvr>
                                      <p:to>
                                        <p:strVal val="visible"/>
                                      </p:to>
                                    </p:set>
                                    <p:anim calcmode="lin" valueType="num">
                                      <p:cBhvr>
                                        <p:cTn dur="500" fill="hold" id="26"/>
                                        <p:tgtEl>
                                          <p:spTgt spid="9"/>
                                        </p:tgtEl>
                                        <p:attrNameLst>
                                          <p:attrName>ppt_w</p:attrName>
                                        </p:attrNameLst>
                                      </p:cBhvr>
                                      <p:tavLst>
                                        <p:tav tm="0">
                                          <p:val>
                                            <p:fltVal val="0"/>
                                          </p:val>
                                        </p:tav>
                                        <p:tav tm="100000">
                                          <p:val>
                                            <p:strVal val="#ppt_w"/>
                                          </p:val>
                                        </p:tav>
                                      </p:tavLst>
                                    </p:anim>
                                    <p:anim calcmode="lin" valueType="num">
                                      <p:cBhvr>
                                        <p:cTn dur="500" fill="hold" id="27"/>
                                        <p:tgtEl>
                                          <p:spTgt spid="9"/>
                                        </p:tgtEl>
                                        <p:attrNameLst>
                                          <p:attrName>ppt_h</p:attrName>
                                        </p:attrNameLst>
                                      </p:cBhvr>
                                      <p:tavLst>
                                        <p:tav tm="0">
                                          <p:val>
                                            <p:fltVal val="0"/>
                                          </p:val>
                                        </p:tav>
                                        <p:tav tm="100000">
                                          <p:val>
                                            <p:strVal val="#ppt_h"/>
                                          </p:val>
                                        </p:tav>
                                      </p:tavLst>
                                    </p:anim>
                                  </p:childTnLst>
                                </p:cTn>
                              </p:par>
                            </p:childTnLst>
                          </p:cTn>
                        </p:par>
                        <p:par>
                          <p:cTn fill="hold" id="28" nodeType="afterGroup">
                            <p:stCondLst>
                              <p:cond delay="2500"/>
                            </p:stCondLst>
                            <p:childTnLst>
                              <p:par>
                                <p:cTn fill="hold" id="29" nodeType="afterEffect" presetClass="entr" presetID="23" presetSubtype="16">
                                  <p:stCondLst>
                                    <p:cond delay="0"/>
                                  </p:stCondLst>
                                  <p:childTnLst>
                                    <p:set>
                                      <p:cBhvr>
                                        <p:cTn dur="1" fill="hold" id="30">
                                          <p:stCondLst>
                                            <p:cond delay="0"/>
                                          </p:stCondLst>
                                        </p:cTn>
                                        <p:tgtEl>
                                          <p:spTgt spid="11"/>
                                        </p:tgtEl>
                                        <p:attrNameLst>
                                          <p:attrName>style.visibility</p:attrName>
                                        </p:attrNameLst>
                                      </p:cBhvr>
                                      <p:to>
                                        <p:strVal val="visible"/>
                                      </p:to>
                                    </p:set>
                                    <p:anim calcmode="lin" valueType="num">
                                      <p:cBhvr>
                                        <p:cTn dur="500" fill="hold" id="31"/>
                                        <p:tgtEl>
                                          <p:spTgt spid="11"/>
                                        </p:tgtEl>
                                        <p:attrNameLst>
                                          <p:attrName>ppt_w</p:attrName>
                                        </p:attrNameLst>
                                      </p:cBhvr>
                                      <p:tavLst>
                                        <p:tav tm="0">
                                          <p:val>
                                            <p:fltVal val="0"/>
                                          </p:val>
                                        </p:tav>
                                        <p:tav tm="100000">
                                          <p:val>
                                            <p:strVal val="#ppt_w"/>
                                          </p:val>
                                        </p:tav>
                                      </p:tavLst>
                                    </p:anim>
                                    <p:anim calcmode="lin" valueType="num">
                                      <p:cBhvr>
                                        <p:cTn dur="500" fill="hold" id="32"/>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5DE971AC-76ED-4B1D-9013-BEC5821BEFB2}"/>
              </a:ext>
            </a:extLst>
          </p:cNvPr>
          <p:cNvGrpSpPr/>
          <p:nvPr/>
        </p:nvGrpSpPr>
        <p:grpSpPr>
          <a:xfrm>
            <a:off x="1421127" y="1534203"/>
            <a:ext cx="5614568" cy="1059910"/>
            <a:chOff x="1421127" y="1534203"/>
            <a:chExt cx="5614568" cy="1059910"/>
          </a:xfrm>
        </p:grpSpPr>
        <p:sp>
          <p:nvSpPr>
            <p:cNvPr id="26" name="矩形 25">
              <a:extLst>
                <a:ext uri="{FF2B5EF4-FFF2-40B4-BE49-F238E27FC236}">
                  <a16:creationId xmlns:a16="http://schemas.microsoft.com/office/drawing/2014/main" id="{906202D9-969D-4B15-A566-0EC114206737}"/>
                </a:ext>
              </a:extLst>
            </p:cNvPr>
            <p:cNvSpPr/>
            <p:nvPr/>
          </p:nvSpPr>
          <p:spPr>
            <a:xfrm>
              <a:off x="1957182" y="1534203"/>
              <a:ext cx="5078513" cy="457200"/>
            </a:xfrm>
            <a:prstGeom prst="rect">
              <a:avLst/>
            </a:prstGeom>
          </p:spPr>
          <p:txBody>
            <a:bodyPr wrap="square">
              <a:spAutoFit/>
            </a:bodyPr>
            <a:lstStyle/>
            <a:p>
              <a:pPr algn="ctr"/>
              <a:r>
                <a:rPr altLang="en-US" b="1" lang="zh-CN" sz="2400">
                  <a:cs typeface="+mn-ea"/>
                  <a:sym typeface="+mn-lt"/>
                </a:rPr>
                <a:t>第二步  绘制章节和主干</a:t>
              </a:r>
            </a:p>
          </p:txBody>
        </p:sp>
        <p:sp>
          <p:nvSpPr>
            <p:cNvPr id="31" name="任意多边形 128">
              <a:extLst>
                <a:ext uri="{FF2B5EF4-FFF2-40B4-BE49-F238E27FC236}">
                  <a16:creationId xmlns:a16="http://schemas.microsoft.com/office/drawing/2014/main" id="{AB77E7C9-8A14-48BB-BEA2-076CFD448C5A}"/>
                </a:ext>
              </a:extLst>
            </p:cNvPr>
            <p:cNvSpPr/>
            <p:nvPr/>
          </p:nvSpPr>
          <p:spPr>
            <a:xfrm flipH="1">
              <a:off x="2513162" y="2036189"/>
              <a:ext cx="4372730" cy="557924"/>
            </a:xfrm>
            <a:custGeom>
              <a:gdLst>
                <a:gd fmla="*/ 1054100 w 1054100" name="connsiteX0"/>
                <a:gd fmla="*/ 0 h 488950" name="connsiteY0"/>
                <a:gd fmla="*/ 0 w 1054100" name="connsiteX1"/>
                <a:gd fmla="*/ 0 h 488950" name="connsiteY1"/>
                <a:gd fmla="*/ 0 w 1054100" name="connsiteX2"/>
                <a:gd fmla="*/ 488950 h 488950" name="connsiteY2"/>
              </a:gdLst>
              <a:cxnLst>
                <a:cxn ang="0">
                  <a:pos x="connsiteX0" y="connsiteY0"/>
                </a:cxn>
                <a:cxn ang="0">
                  <a:pos x="connsiteX1" y="connsiteY1"/>
                </a:cxn>
                <a:cxn ang="0">
                  <a:pos x="connsiteX2" y="connsiteY2"/>
                </a:cxn>
              </a:cxnLst>
              <a:rect b="b" l="l" r="r" t="t"/>
              <a:pathLst>
                <a:path h="488950" w="1054100">
                  <a:moveTo>
                    <a:pt x="1054100" y="0"/>
                  </a:moveTo>
                  <a:lnTo>
                    <a:pt x="0" y="0"/>
                  </a:lnTo>
                  <a:lnTo>
                    <a:pt x="0" y="488950"/>
                  </a:lnTo>
                </a:path>
              </a:pathLst>
            </a:custGeom>
            <a:noFill/>
            <a:ln w="19050">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sz="2400">
                <a:solidFill>
                  <a:prstClr val="white"/>
                </a:solidFill>
                <a:cs typeface="+mn-ea"/>
                <a:sym typeface="+mn-lt"/>
              </a:endParaRPr>
            </a:p>
          </p:txBody>
        </p:sp>
        <p:grpSp>
          <p:nvGrpSpPr>
            <p:cNvPr id="32" name="Group 4">
              <a:extLst>
                <a:ext uri="{FF2B5EF4-FFF2-40B4-BE49-F238E27FC236}">
                  <a16:creationId xmlns:a16="http://schemas.microsoft.com/office/drawing/2014/main" id="{E4211250-77D8-410C-B3A7-45C943D4F0A5}"/>
                </a:ext>
              </a:extLst>
            </p:cNvPr>
            <p:cNvGrpSpPr>
              <a:grpSpLocks noChangeAspect="1"/>
            </p:cNvGrpSpPr>
            <p:nvPr/>
          </p:nvGrpSpPr>
          <p:grpSpPr>
            <a:xfrm>
              <a:off x="1421127" y="1737012"/>
              <a:ext cx="365268" cy="536356"/>
              <a:chOff x="3540" y="531"/>
              <a:chExt cx="348" cy="511"/>
            </a:xfrm>
            <a:solidFill>
              <a:srgbClr val="147BA0"/>
            </a:solidFill>
          </p:grpSpPr>
          <p:sp>
            <p:nvSpPr>
              <p:cNvPr id="33" name="Freeform 5">
                <a:extLst>
                  <a:ext uri="{FF2B5EF4-FFF2-40B4-BE49-F238E27FC236}">
                    <a16:creationId xmlns:a16="http://schemas.microsoft.com/office/drawing/2014/main" id="{31A2775E-741C-43D4-94B7-598E19CAD8E0}"/>
                  </a:ext>
                </a:extLst>
              </p:cNvPr>
              <p:cNvSpPr/>
              <p:nvPr/>
            </p:nvSpPr>
            <p:spPr bwMode="auto">
              <a:xfrm>
                <a:off x="3540" y="801"/>
                <a:ext cx="348" cy="241"/>
              </a:xfrm>
              <a:custGeom>
                <a:gdLst>
                  <a:gd fmla="*/ 78 w 97" name="T0"/>
                  <a:gd fmla="*/ 0 h 68" name="T1"/>
                  <a:gd fmla="*/ 70 w 97" name="T2"/>
                  <a:gd fmla="*/ 20 h 68" name="T3"/>
                  <a:gd fmla="*/ 49 w 97" name="T4"/>
                  <a:gd fmla="*/ 66 h 68" name="T5"/>
                  <a:gd fmla="*/ 29 w 97" name="T6"/>
                  <a:gd fmla="*/ 20 h 68" name="T7"/>
                  <a:gd fmla="*/ 20 w 97" name="T8"/>
                  <a:gd fmla="*/ 0 h 68" name="T9"/>
                  <a:gd fmla="*/ 0 w 97" name="T10"/>
                  <a:gd fmla="*/ 39 h 68" name="T11"/>
                  <a:gd fmla="*/ 0 w 97" name="T12"/>
                  <a:gd fmla="*/ 50 h 68" name="T13"/>
                  <a:gd fmla="*/ 49 w 97" name="T14"/>
                  <a:gd fmla="*/ 68 h 68" name="T15"/>
                  <a:gd fmla="*/ 97 w 97" name="T16"/>
                  <a:gd fmla="*/ 50 h 68" name="T17"/>
                  <a:gd fmla="*/ 97 w 97" name="T18"/>
                  <a:gd fmla="*/ 39 h 68" name="T19"/>
                  <a:gd fmla="*/ 78 w 97" name="T20"/>
                  <a:gd fmla="*/ 0 h 6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8" w="97">
                    <a:moveTo>
                      <a:pt x="78" y="0"/>
                    </a:moveTo>
                    <a:cubicBezTo>
                      <a:pt x="70" y="20"/>
                      <a:pt x="70" y="20"/>
                      <a:pt x="70" y="20"/>
                    </a:cubicBezTo>
                    <a:cubicBezTo>
                      <a:pt x="49" y="66"/>
                      <a:pt x="49" y="66"/>
                      <a:pt x="49" y="66"/>
                    </a:cubicBezTo>
                    <a:cubicBezTo>
                      <a:pt x="29" y="20"/>
                      <a:pt x="29" y="20"/>
                      <a:pt x="29" y="20"/>
                    </a:cubicBezTo>
                    <a:cubicBezTo>
                      <a:pt x="20" y="0"/>
                      <a:pt x="20" y="0"/>
                      <a:pt x="20" y="0"/>
                    </a:cubicBezTo>
                    <a:cubicBezTo>
                      <a:pt x="8" y="8"/>
                      <a:pt x="0" y="23"/>
                      <a:pt x="0" y="39"/>
                    </a:cubicBezTo>
                    <a:cubicBezTo>
                      <a:pt x="0" y="50"/>
                      <a:pt x="0" y="50"/>
                      <a:pt x="0" y="50"/>
                    </a:cubicBezTo>
                    <a:cubicBezTo>
                      <a:pt x="13" y="61"/>
                      <a:pt x="30" y="68"/>
                      <a:pt x="49" y="68"/>
                    </a:cubicBezTo>
                    <a:cubicBezTo>
                      <a:pt x="67" y="68"/>
                      <a:pt x="84" y="61"/>
                      <a:pt x="97" y="50"/>
                    </a:cubicBezTo>
                    <a:cubicBezTo>
                      <a:pt x="97" y="39"/>
                      <a:pt x="97" y="39"/>
                      <a:pt x="97" y="39"/>
                    </a:cubicBezTo>
                    <a:cubicBezTo>
                      <a:pt x="97" y="23"/>
                      <a:pt x="90" y="9"/>
                      <a:pt x="78"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34" name="Freeform 6">
                <a:extLst>
                  <a:ext uri="{FF2B5EF4-FFF2-40B4-BE49-F238E27FC236}">
                    <a16:creationId xmlns:a16="http://schemas.microsoft.com/office/drawing/2014/main" id="{A17298A3-1E6D-4F12-B110-6D20A3D7DEB4}"/>
                  </a:ext>
                </a:extLst>
              </p:cNvPr>
              <p:cNvSpPr/>
              <p:nvPr/>
            </p:nvSpPr>
            <p:spPr bwMode="auto">
              <a:xfrm>
                <a:off x="3687" y="833"/>
                <a:ext cx="58" cy="156"/>
              </a:xfrm>
              <a:custGeom>
                <a:gdLst>
                  <a:gd fmla="*/ 0 w 16" name="T0"/>
                  <a:gd fmla="*/ 0 h 44" name="T1"/>
                  <a:gd fmla="*/ 3 w 16" name="T2"/>
                  <a:gd fmla="*/ 7 h 44" name="T3"/>
                  <a:gd fmla="*/ 0 w 16" name="T4"/>
                  <a:gd fmla="*/ 36 h 44" name="T5"/>
                  <a:gd fmla="*/ 8 w 16" name="T6"/>
                  <a:gd fmla="*/ 44 h 44" name="T7"/>
                  <a:gd fmla="*/ 15 w 16" name="T8"/>
                  <a:gd fmla="*/ 36 h 44" name="T9"/>
                  <a:gd fmla="*/ 12 w 16" name="T10"/>
                  <a:gd fmla="*/ 7 h 44" name="T11"/>
                  <a:gd fmla="*/ 16 w 16" name="T12"/>
                  <a:gd fmla="*/ 0 h 44" name="T13"/>
                  <a:gd fmla="*/ 8 w 16" name="T14"/>
                  <a:gd fmla="*/ 1 h 44" name="T15"/>
                  <a:gd fmla="*/ 0 w 16" name="T16"/>
                  <a:gd fmla="*/ 0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6">
                    <a:moveTo>
                      <a:pt x="0" y="0"/>
                    </a:moveTo>
                    <a:cubicBezTo>
                      <a:pt x="0" y="3"/>
                      <a:pt x="1" y="5"/>
                      <a:pt x="3" y="7"/>
                    </a:cubicBezTo>
                    <a:cubicBezTo>
                      <a:pt x="0" y="36"/>
                      <a:pt x="0" y="36"/>
                      <a:pt x="0" y="36"/>
                    </a:cubicBezTo>
                    <a:cubicBezTo>
                      <a:pt x="8" y="44"/>
                      <a:pt x="8" y="44"/>
                      <a:pt x="8" y="44"/>
                    </a:cubicBezTo>
                    <a:cubicBezTo>
                      <a:pt x="15" y="36"/>
                      <a:pt x="15" y="36"/>
                      <a:pt x="15" y="36"/>
                    </a:cubicBezTo>
                    <a:cubicBezTo>
                      <a:pt x="12" y="7"/>
                      <a:pt x="12" y="7"/>
                      <a:pt x="12" y="7"/>
                    </a:cubicBezTo>
                    <a:cubicBezTo>
                      <a:pt x="14" y="5"/>
                      <a:pt x="15" y="3"/>
                      <a:pt x="16" y="0"/>
                    </a:cubicBezTo>
                    <a:cubicBezTo>
                      <a:pt x="13" y="1"/>
                      <a:pt x="10" y="1"/>
                      <a:pt x="8" y="1"/>
                    </a:cubicBezTo>
                    <a:cubicBezTo>
                      <a:pt x="5" y="1"/>
                      <a:pt x="2" y="1"/>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35" name="Freeform 7">
                <a:extLst>
                  <a:ext uri="{FF2B5EF4-FFF2-40B4-BE49-F238E27FC236}">
                    <a16:creationId xmlns:a16="http://schemas.microsoft.com/office/drawing/2014/main" id="{EEC2BA75-AC78-4C94-A700-86726A14133B}"/>
                  </a:ext>
                </a:extLst>
              </p:cNvPr>
              <p:cNvSpPr/>
              <p:nvPr/>
            </p:nvSpPr>
            <p:spPr bwMode="auto">
              <a:xfrm>
                <a:off x="3609" y="652"/>
                <a:ext cx="215" cy="181"/>
              </a:xfrm>
              <a:custGeom>
                <a:gdLst>
                  <a:gd fmla="*/ 30 w 60" name="T0"/>
                  <a:gd fmla="*/ 5 h 51" name="T1"/>
                  <a:gd fmla="*/ 13 w 60" name="T2"/>
                  <a:gd fmla="*/ 0 h 51" name="T3"/>
                  <a:gd fmla="*/ 1 w 60" name="T4"/>
                  <a:gd fmla="*/ 0 h 51" name="T5"/>
                  <a:gd fmla="*/ 0 w 60" name="T6"/>
                  <a:gd fmla="*/ 0 h 51" name="T7"/>
                  <a:gd fmla="*/ 0 w 60" name="T8"/>
                  <a:gd fmla="*/ 6 h 51" name="T9"/>
                  <a:gd fmla="*/ 0 w 60" name="T10"/>
                  <a:gd fmla="*/ 24 h 51" name="T11"/>
                  <a:gd fmla="*/ 22 w 60" name="T12"/>
                  <a:gd fmla="*/ 50 h 51" name="T13"/>
                  <a:gd fmla="*/ 30 w 60" name="T14"/>
                  <a:gd fmla="*/ 51 h 51" name="T15"/>
                  <a:gd fmla="*/ 38 w 60" name="T16"/>
                  <a:gd fmla="*/ 50 h 51" name="T17"/>
                  <a:gd fmla="*/ 60 w 60" name="T18"/>
                  <a:gd fmla="*/ 24 h 51" name="T19"/>
                  <a:gd fmla="*/ 60 w 60" name="T20"/>
                  <a:gd fmla="*/ 6 h 51" name="T21"/>
                  <a:gd fmla="*/ 59 w 60" name="T22"/>
                  <a:gd fmla="*/ 0 h 51" name="T23"/>
                  <a:gd fmla="*/ 47 w 60" name="T24"/>
                  <a:gd fmla="*/ 0 h 51" name="T25"/>
                  <a:gd fmla="*/ 30 w 60" name="T26"/>
                  <a:gd fmla="*/ 5 h 51"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1" w="60">
                    <a:moveTo>
                      <a:pt x="30" y="5"/>
                    </a:moveTo>
                    <a:cubicBezTo>
                      <a:pt x="22" y="5"/>
                      <a:pt x="15" y="3"/>
                      <a:pt x="13" y="0"/>
                    </a:cubicBezTo>
                    <a:cubicBezTo>
                      <a:pt x="1" y="0"/>
                      <a:pt x="1" y="0"/>
                      <a:pt x="1" y="0"/>
                    </a:cubicBezTo>
                    <a:cubicBezTo>
                      <a:pt x="0" y="0"/>
                      <a:pt x="0" y="0"/>
                      <a:pt x="0" y="0"/>
                    </a:cubicBezTo>
                    <a:cubicBezTo>
                      <a:pt x="0" y="2"/>
                      <a:pt x="0" y="4"/>
                      <a:pt x="0" y="6"/>
                    </a:cubicBezTo>
                    <a:cubicBezTo>
                      <a:pt x="0" y="24"/>
                      <a:pt x="0" y="24"/>
                      <a:pt x="0" y="24"/>
                    </a:cubicBezTo>
                    <a:cubicBezTo>
                      <a:pt x="0" y="36"/>
                      <a:pt x="9" y="47"/>
                      <a:pt x="22" y="50"/>
                    </a:cubicBezTo>
                    <a:cubicBezTo>
                      <a:pt x="24" y="51"/>
                      <a:pt x="27" y="51"/>
                      <a:pt x="30" y="51"/>
                    </a:cubicBezTo>
                    <a:cubicBezTo>
                      <a:pt x="32" y="51"/>
                      <a:pt x="35" y="51"/>
                      <a:pt x="38" y="50"/>
                    </a:cubicBezTo>
                    <a:cubicBezTo>
                      <a:pt x="50" y="47"/>
                      <a:pt x="60" y="36"/>
                      <a:pt x="60" y="24"/>
                    </a:cubicBezTo>
                    <a:cubicBezTo>
                      <a:pt x="60" y="6"/>
                      <a:pt x="60" y="6"/>
                      <a:pt x="60" y="6"/>
                    </a:cubicBezTo>
                    <a:cubicBezTo>
                      <a:pt x="60" y="4"/>
                      <a:pt x="59" y="2"/>
                      <a:pt x="59" y="0"/>
                    </a:cubicBezTo>
                    <a:cubicBezTo>
                      <a:pt x="47" y="0"/>
                      <a:pt x="47" y="0"/>
                      <a:pt x="47" y="0"/>
                    </a:cubicBezTo>
                    <a:cubicBezTo>
                      <a:pt x="46" y="3"/>
                      <a:pt x="38" y="5"/>
                      <a:pt x="30" y="5"/>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36" name="Freeform 8">
                <a:extLst>
                  <a:ext uri="{FF2B5EF4-FFF2-40B4-BE49-F238E27FC236}">
                    <a16:creationId xmlns:a16="http://schemas.microsoft.com/office/drawing/2014/main" id="{033D1C73-F42B-4A24-834C-1041F9717878}"/>
                  </a:ext>
                </a:extLst>
              </p:cNvPr>
              <p:cNvSpPr>
                <a:spLocks noEditPoints="1"/>
              </p:cNvSpPr>
              <p:nvPr/>
            </p:nvSpPr>
            <p:spPr bwMode="auto">
              <a:xfrm>
                <a:off x="3598" y="531"/>
                <a:ext cx="240" cy="128"/>
              </a:xfrm>
              <a:custGeom>
                <a:gdLst>
                  <a:gd fmla="*/ 33 w 67" name="T0"/>
                  <a:gd fmla="*/ 0 h 36" name="T1"/>
                  <a:gd fmla="*/ 0 w 67" name="T2"/>
                  <a:gd fmla="*/ 31 h 36" name="T3"/>
                  <a:gd fmla="*/ 4 w 67" name="T4"/>
                  <a:gd fmla="*/ 31 h 36" name="T5"/>
                  <a:gd fmla="*/ 4 w 67" name="T6"/>
                  <a:gd fmla="*/ 31 h 36" name="T7"/>
                  <a:gd fmla="*/ 16 w 67" name="T8"/>
                  <a:gd fmla="*/ 31 h 36" name="T9"/>
                  <a:gd fmla="*/ 33 w 67" name="T10"/>
                  <a:gd fmla="*/ 36 h 36" name="T11"/>
                  <a:gd fmla="*/ 51 w 67" name="T12"/>
                  <a:gd fmla="*/ 31 h 36" name="T13"/>
                  <a:gd fmla="*/ 62 w 67" name="T14"/>
                  <a:gd fmla="*/ 31 h 36" name="T15"/>
                  <a:gd fmla="*/ 64 w 67" name="T16"/>
                  <a:gd fmla="*/ 31 h 36" name="T17"/>
                  <a:gd fmla="*/ 67 w 67" name="T18"/>
                  <a:gd fmla="*/ 31 h 36" name="T19"/>
                  <a:gd fmla="*/ 33 w 67" name="T20"/>
                  <a:gd fmla="*/ 0 h 36" name="T21"/>
                  <a:gd fmla="*/ 33 w 67" name="T22"/>
                  <a:gd fmla="*/ 26 h 36" name="T23"/>
                  <a:gd fmla="*/ 27 w 67" name="T24"/>
                  <a:gd fmla="*/ 20 h 36" name="T25"/>
                  <a:gd fmla="*/ 33 w 67" name="T26"/>
                  <a:gd fmla="*/ 14 h 36" name="T27"/>
                  <a:gd fmla="*/ 40 w 67" name="T28"/>
                  <a:gd fmla="*/ 20 h 36" name="T29"/>
                  <a:gd fmla="*/ 33 w 67" name="T30"/>
                  <a:gd fmla="*/ 26 h 3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36" w="67">
                    <a:moveTo>
                      <a:pt x="33" y="0"/>
                    </a:moveTo>
                    <a:cubicBezTo>
                      <a:pt x="15" y="0"/>
                      <a:pt x="1" y="14"/>
                      <a:pt x="0" y="31"/>
                    </a:cubicBezTo>
                    <a:cubicBezTo>
                      <a:pt x="4" y="31"/>
                      <a:pt x="4" y="31"/>
                      <a:pt x="4" y="31"/>
                    </a:cubicBezTo>
                    <a:cubicBezTo>
                      <a:pt x="4" y="31"/>
                      <a:pt x="4" y="31"/>
                      <a:pt x="4" y="31"/>
                    </a:cubicBezTo>
                    <a:cubicBezTo>
                      <a:pt x="16" y="31"/>
                      <a:pt x="16" y="31"/>
                      <a:pt x="16" y="31"/>
                    </a:cubicBezTo>
                    <a:cubicBezTo>
                      <a:pt x="18" y="34"/>
                      <a:pt x="25" y="36"/>
                      <a:pt x="33" y="36"/>
                    </a:cubicBezTo>
                    <a:cubicBezTo>
                      <a:pt x="42" y="36"/>
                      <a:pt x="49" y="34"/>
                      <a:pt x="51" y="31"/>
                    </a:cubicBezTo>
                    <a:cubicBezTo>
                      <a:pt x="62" y="31"/>
                      <a:pt x="62" y="31"/>
                      <a:pt x="62" y="31"/>
                    </a:cubicBezTo>
                    <a:cubicBezTo>
                      <a:pt x="64" y="31"/>
                      <a:pt x="64" y="31"/>
                      <a:pt x="64" y="31"/>
                    </a:cubicBezTo>
                    <a:cubicBezTo>
                      <a:pt x="67" y="31"/>
                      <a:pt x="67" y="31"/>
                      <a:pt x="67" y="31"/>
                    </a:cubicBezTo>
                    <a:cubicBezTo>
                      <a:pt x="66" y="14"/>
                      <a:pt x="51" y="0"/>
                      <a:pt x="33" y="0"/>
                    </a:cubicBezTo>
                    <a:close/>
                    <a:moveTo>
                      <a:pt x="33" y="26"/>
                    </a:moveTo>
                    <a:cubicBezTo>
                      <a:pt x="30" y="26"/>
                      <a:pt x="27" y="24"/>
                      <a:pt x="27" y="20"/>
                    </a:cubicBezTo>
                    <a:cubicBezTo>
                      <a:pt x="27" y="17"/>
                      <a:pt x="30" y="14"/>
                      <a:pt x="33" y="14"/>
                    </a:cubicBezTo>
                    <a:cubicBezTo>
                      <a:pt x="37" y="14"/>
                      <a:pt x="40" y="17"/>
                      <a:pt x="40" y="20"/>
                    </a:cubicBezTo>
                    <a:cubicBezTo>
                      <a:pt x="40" y="24"/>
                      <a:pt x="37" y="26"/>
                      <a:pt x="33" y="26"/>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grpSp>
        <p:sp>
          <p:nvSpPr>
            <p:cNvPr id="37" name="椭圆 36">
              <a:extLst>
                <a:ext uri="{FF2B5EF4-FFF2-40B4-BE49-F238E27FC236}">
                  <a16:creationId xmlns:a16="http://schemas.microsoft.com/office/drawing/2014/main" id="{C21F517C-466D-42B5-B16E-6F324123DE38}"/>
                </a:ext>
              </a:extLst>
            </p:cNvPr>
            <p:cNvSpPr/>
            <p:nvPr/>
          </p:nvSpPr>
          <p:spPr>
            <a:xfrm>
              <a:off x="2402975" y="1997072"/>
              <a:ext cx="73471" cy="73471"/>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sz="2400">
                <a:cs typeface="+mn-ea"/>
                <a:sym typeface="+mn-lt"/>
              </a:endParaRPr>
            </a:p>
          </p:txBody>
        </p:sp>
      </p:grpSp>
      <p:grpSp>
        <p:nvGrpSpPr>
          <p:cNvPr id="2" name="组合 1">
            <a:extLst>
              <a:ext uri="{FF2B5EF4-FFF2-40B4-BE49-F238E27FC236}">
                <a16:creationId xmlns:a16="http://schemas.microsoft.com/office/drawing/2014/main" id="{ACFB5148-3DFB-49F3-8D22-725316EAEA8C}"/>
              </a:ext>
            </a:extLst>
          </p:cNvPr>
          <p:cNvGrpSpPr/>
          <p:nvPr/>
        </p:nvGrpSpPr>
        <p:grpSpPr>
          <a:xfrm>
            <a:off x="5499100" y="2053996"/>
            <a:ext cx="5628088" cy="4804003"/>
            <a:chOff x="5499100" y="2053996"/>
            <a:chExt cx="5628088" cy="4804003"/>
          </a:xfrm>
        </p:grpSpPr>
        <p:sp>
          <p:nvSpPr>
            <p:cNvPr id="3" name="矩形 2">
              <a:extLst>
                <a:ext uri="{FF2B5EF4-FFF2-40B4-BE49-F238E27FC236}">
                  <a16:creationId xmlns:a16="http://schemas.microsoft.com/office/drawing/2014/main" id="{8144C5F6-B502-4A82-847C-213967EE9088}"/>
                </a:ext>
              </a:extLst>
            </p:cNvPr>
            <p:cNvSpPr/>
            <p:nvPr/>
          </p:nvSpPr>
          <p:spPr>
            <a:xfrm>
              <a:off x="7179303" y="2526419"/>
              <a:ext cx="3947886" cy="944880"/>
            </a:xfrm>
            <a:prstGeom prst="rect">
              <a:avLst/>
            </a:prstGeom>
          </p:spPr>
          <p:txBody>
            <a:bodyPr wrap="square">
              <a:spAutoFit/>
            </a:bodyPr>
            <a:lstStyle/>
            <a:p>
              <a:r>
                <a:rPr altLang="en-US" lang="zh-CN" sz="1400">
                  <a:cs typeface="+mn-ea"/>
                  <a:sym typeface="+mn-lt"/>
                </a:rPr>
                <a:t>让创意迸发的第二步就是添加主要分支。主要分支紧跟着中心图像，他们是关键分支主题。为了使每一个分支尽可能的被探索，增加子主题也是十分必要的。</a:t>
              </a:r>
            </a:p>
          </p:txBody>
        </p:sp>
        <p:sp>
          <p:nvSpPr>
            <p:cNvPr id="9" name="矩形 8">
              <a:extLst>
                <a:ext uri="{FF2B5EF4-FFF2-40B4-BE49-F238E27FC236}">
                  <a16:creationId xmlns:a16="http://schemas.microsoft.com/office/drawing/2014/main" id="{77429377-58E2-4D06-A1CE-3AC725B9DB65}"/>
                </a:ext>
              </a:extLst>
            </p:cNvPr>
            <p:cNvSpPr/>
            <p:nvPr/>
          </p:nvSpPr>
          <p:spPr>
            <a:xfrm>
              <a:off x="7179303" y="4098483"/>
              <a:ext cx="3947886" cy="518160"/>
            </a:xfrm>
            <a:prstGeom prst="rect">
              <a:avLst/>
            </a:prstGeom>
          </p:spPr>
          <p:txBody>
            <a:bodyPr wrap="square">
              <a:spAutoFit/>
            </a:bodyPr>
            <a:lstStyle/>
            <a:p>
              <a:r>
                <a:rPr altLang="en-US" lang="zh-CN" sz="1400">
                  <a:cs typeface="+mn-ea"/>
                  <a:sym typeface="+mn-lt"/>
                </a:rPr>
                <a:t>主干分支的关键词尽量的使用一个单词或短语描述，关键词的数量要做到能全面的概括中心主题；</a:t>
              </a:r>
            </a:p>
          </p:txBody>
        </p:sp>
        <p:sp>
          <p:nvSpPr>
            <p:cNvPr id="103" name="矩形 102">
              <a:extLst>
                <a:ext uri="{FF2B5EF4-FFF2-40B4-BE49-F238E27FC236}">
                  <a16:creationId xmlns:a16="http://schemas.microsoft.com/office/drawing/2014/main" id="{2D9BB5EE-5B7C-457C-A5B5-7BD6B677BA9A}"/>
                </a:ext>
              </a:extLst>
            </p:cNvPr>
            <p:cNvSpPr/>
            <p:nvPr/>
          </p:nvSpPr>
          <p:spPr>
            <a:xfrm>
              <a:off x="7178906" y="2068240"/>
              <a:ext cx="1921782" cy="396240"/>
            </a:xfrm>
            <a:prstGeom prst="rect">
              <a:avLst/>
            </a:prstGeom>
          </p:spPr>
          <p:txBody>
            <a:bodyPr wrap="square">
              <a:spAutoFit/>
            </a:bodyPr>
            <a:lstStyle/>
            <a:p>
              <a:r>
                <a:rPr altLang="en-US" lang="zh-CN" sz="2000">
                  <a:solidFill>
                    <a:schemeClr val="tx1">
                      <a:lumMod val="75000"/>
                      <a:lumOff val="25000"/>
                    </a:schemeClr>
                  </a:solidFill>
                  <a:cs typeface="+mn-ea"/>
                  <a:sym typeface="+mn-lt"/>
                </a:rPr>
                <a:t>添加主干分支</a:t>
              </a:r>
            </a:p>
          </p:txBody>
        </p:sp>
        <p:sp>
          <p:nvSpPr>
            <p:cNvPr id="104" name="矩形 103">
              <a:extLst>
                <a:ext uri="{FF2B5EF4-FFF2-40B4-BE49-F238E27FC236}">
                  <a16:creationId xmlns:a16="http://schemas.microsoft.com/office/drawing/2014/main" id="{5D12208B-832F-4FF2-AE22-CEAE4A5C4693}"/>
                </a:ext>
              </a:extLst>
            </p:cNvPr>
            <p:cNvSpPr/>
            <p:nvPr/>
          </p:nvSpPr>
          <p:spPr>
            <a:xfrm>
              <a:off x="7178906" y="3688399"/>
              <a:ext cx="1921782" cy="396240"/>
            </a:xfrm>
            <a:prstGeom prst="rect">
              <a:avLst/>
            </a:prstGeom>
          </p:spPr>
          <p:txBody>
            <a:bodyPr wrap="square">
              <a:spAutoFit/>
            </a:bodyPr>
            <a:lstStyle/>
            <a:p>
              <a:r>
                <a:rPr altLang="en-US" lang="zh-CN" sz="2000">
                  <a:solidFill>
                    <a:schemeClr val="tx1">
                      <a:lumMod val="75000"/>
                      <a:lumOff val="25000"/>
                    </a:schemeClr>
                  </a:solidFill>
                  <a:cs typeface="+mn-ea"/>
                  <a:sym typeface="+mn-lt"/>
                </a:rPr>
                <a:t>准确的关键词</a:t>
              </a:r>
            </a:p>
          </p:txBody>
        </p:sp>
        <p:sp>
          <p:nvSpPr>
            <p:cNvPr id="106" name="任意多边形: 形状 105">
              <a:extLst>
                <a:ext uri="{FF2B5EF4-FFF2-40B4-BE49-F238E27FC236}">
                  <a16:creationId xmlns:a16="http://schemas.microsoft.com/office/drawing/2014/main" id="{00E4818A-4C52-4D2A-A87B-A7B79190844C}"/>
                </a:ext>
              </a:extLst>
            </p:cNvPr>
            <p:cNvSpPr/>
            <p:nvPr/>
          </p:nvSpPr>
          <p:spPr>
            <a:xfrm>
              <a:off x="5499100" y="2053996"/>
              <a:ext cx="1386793" cy="4804003"/>
            </a:xfrm>
            <a:custGeom>
              <a:gdLst>
                <a:gd fmla="*/ 0 w 1612900" name="connsiteX0"/>
                <a:gd fmla="*/ 0 h 4635500" name="connsiteY0"/>
                <a:gd fmla="*/ 1612900 w 1612900" name="connsiteX1"/>
                <a:gd fmla="*/ 0 h 4635500" name="connsiteY1"/>
                <a:gd fmla="*/ 1612900 w 1612900" name="connsiteX2"/>
                <a:gd fmla="*/ 4635500 h 4635500" name="connsiteY2"/>
              </a:gdLst>
              <a:cxnLst>
                <a:cxn ang="0">
                  <a:pos x="connsiteX0" y="connsiteY0"/>
                </a:cxn>
                <a:cxn ang="0">
                  <a:pos x="connsiteX1" y="connsiteY1"/>
                </a:cxn>
                <a:cxn ang="0">
                  <a:pos x="connsiteX2" y="connsiteY2"/>
                </a:cxn>
              </a:cxnLst>
              <a:rect b="b" l="l" r="r" t="t"/>
              <a:pathLst>
                <a:path h="4635500" w="1612900">
                  <a:moveTo>
                    <a:pt x="0" y="0"/>
                  </a:moveTo>
                  <a:lnTo>
                    <a:pt x="1612900" y="0"/>
                  </a:lnTo>
                  <a:lnTo>
                    <a:pt x="1612900" y="4635500"/>
                  </a:lnTo>
                </a:path>
              </a:pathLst>
            </a:custGeom>
            <a:ln>
              <a:solidFill>
                <a:schemeClr val="bg1">
                  <a:lumMod val="75000"/>
                </a:schemeClr>
              </a:solidFill>
              <a:prstDash val="sysDash"/>
              <a:tailEnd type="none"/>
            </a:ln>
          </p:spPr>
          <p:style>
            <a:lnRef idx="1">
              <a:schemeClr val="accent1"/>
            </a:lnRef>
            <a:fillRef idx="0">
              <a:schemeClr val="accent1"/>
            </a:fillRef>
            <a:effectRef idx="0">
              <a:schemeClr val="accent1"/>
            </a:effectRef>
            <a:fontRef idx="minor">
              <a:schemeClr val="tx1"/>
            </a:fontRef>
          </p:style>
          <p:txBody>
            <a:bodyPr anchor="ctr" rtlCol="0"/>
            <a:lstStyle/>
            <a:p>
              <a:pPr algn="ctr"/>
              <a:endParaRPr altLang="en-US" lang="zh-CN">
                <a:cs typeface="+mn-ea"/>
                <a:sym typeface="+mn-lt"/>
              </a:endParaRPr>
            </a:p>
          </p:txBody>
        </p:sp>
        <p:sp>
          <p:nvSpPr>
            <p:cNvPr id="107" name="矩形 106">
              <a:extLst>
                <a:ext uri="{FF2B5EF4-FFF2-40B4-BE49-F238E27FC236}">
                  <a16:creationId xmlns:a16="http://schemas.microsoft.com/office/drawing/2014/main" id="{D570BC9A-1D0B-4A80-AFE7-A90B12388325}"/>
                </a:ext>
              </a:extLst>
            </p:cNvPr>
            <p:cNvSpPr/>
            <p:nvPr/>
          </p:nvSpPr>
          <p:spPr>
            <a:xfrm>
              <a:off x="7179303" y="5321447"/>
              <a:ext cx="3947886" cy="518160"/>
            </a:xfrm>
            <a:prstGeom prst="rect">
              <a:avLst/>
            </a:prstGeom>
          </p:spPr>
          <p:txBody>
            <a:bodyPr wrap="square">
              <a:spAutoFit/>
            </a:bodyPr>
            <a:lstStyle/>
            <a:p>
              <a:r>
                <a:rPr altLang="en-US" lang="zh-CN" sz="1400">
                  <a:cs typeface="+mn-ea"/>
                  <a:sym typeface="+mn-lt"/>
                </a:rPr>
                <a:t>按照层级从１点钟方向开始，按顺时针来绘制；保持图面的干净整洁；</a:t>
              </a:r>
            </a:p>
          </p:txBody>
        </p:sp>
        <p:sp>
          <p:nvSpPr>
            <p:cNvPr id="108" name="矩形 107">
              <a:extLst>
                <a:ext uri="{FF2B5EF4-FFF2-40B4-BE49-F238E27FC236}">
                  <a16:creationId xmlns:a16="http://schemas.microsoft.com/office/drawing/2014/main" id="{17A4CF3E-D0E2-45DD-B7EA-F567C45E33F1}"/>
                </a:ext>
              </a:extLst>
            </p:cNvPr>
            <p:cNvSpPr/>
            <p:nvPr/>
          </p:nvSpPr>
          <p:spPr>
            <a:xfrm>
              <a:off x="7178906" y="4889895"/>
              <a:ext cx="1921782" cy="396240"/>
            </a:xfrm>
            <a:prstGeom prst="rect">
              <a:avLst/>
            </a:prstGeom>
          </p:spPr>
          <p:txBody>
            <a:bodyPr wrap="square">
              <a:spAutoFit/>
            </a:bodyPr>
            <a:lstStyle/>
            <a:p>
              <a:r>
                <a:rPr altLang="en-US" lang="zh-CN" sz="2000">
                  <a:solidFill>
                    <a:schemeClr val="tx1">
                      <a:lumMod val="75000"/>
                      <a:lumOff val="25000"/>
                    </a:schemeClr>
                  </a:solidFill>
                  <a:cs typeface="+mn-ea"/>
                  <a:sym typeface="+mn-lt"/>
                </a:rPr>
                <a:t>顺时针绘制</a:t>
              </a:r>
            </a:p>
          </p:txBody>
        </p:sp>
        <p:sp>
          <p:nvSpPr>
            <p:cNvPr id="54" name="文本框 53">
              <a:extLst>
                <a:ext uri="{FF2B5EF4-FFF2-40B4-BE49-F238E27FC236}">
                  <a16:creationId xmlns:a16="http://schemas.microsoft.com/office/drawing/2014/main" id="{BDDE933F-BCE6-405C-B263-C8C73289A229}"/>
                </a:ext>
              </a:extLst>
            </p:cNvPr>
            <p:cNvSpPr txBox="1"/>
            <p:nvPr/>
          </p:nvSpPr>
          <p:spPr>
            <a:xfrm>
              <a:off x="6328013" y="2105608"/>
              <a:ext cx="850892" cy="701040"/>
            </a:xfrm>
            <a:prstGeom prst="rect">
              <a:avLst/>
            </a:prstGeom>
            <a:solidFill>
              <a:schemeClr val="bg1"/>
            </a:solidFill>
          </p:spPr>
          <p:txBody>
            <a:bodyPr rtlCol="0" wrap="square">
              <a:spAutoFit/>
            </a:bodyPr>
            <a:lstStyle/>
            <a:p>
              <a:r>
                <a:rPr altLang="zh-CN" b="1" lang="en-US" sz="4000">
                  <a:cs typeface="+mn-ea"/>
                  <a:sym typeface="+mn-lt"/>
                </a:rPr>
                <a:t>01</a:t>
              </a:r>
            </a:p>
          </p:txBody>
        </p:sp>
        <p:sp>
          <p:nvSpPr>
            <p:cNvPr id="55" name="文本框 54">
              <a:extLst>
                <a:ext uri="{FF2B5EF4-FFF2-40B4-BE49-F238E27FC236}">
                  <a16:creationId xmlns:a16="http://schemas.microsoft.com/office/drawing/2014/main" id="{54D68147-BE03-451F-91BD-0F0B8568EC66}"/>
                </a:ext>
              </a:extLst>
            </p:cNvPr>
            <p:cNvSpPr txBox="1"/>
            <p:nvPr/>
          </p:nvSpPr>
          <p:spPr>
            <a:xfrm>
              <a:off x="6371544" y="3476415"/>
              <a:ext cx="850892" cy="701040"/>
            </a:xfrm>
            <a:prstGeom prst="rect">
              <a:avLst/>
            </a:prstGeom>
            <a:solidFill>
              <a:schemeClr val="bg1"/>
            </a:solidFill>
          </p:spPr>
          <p:txBody>
            <a:bodyPr rtlCol="0" wrap="square">
              <a:spAutoFit/>
            </a:bodyPr>
            <a:lstStyle/>
            <a:p>
              <a:r>
                <a:rPr altLang="zh-CN" b="1" lang="en-US" sz="4000">
                  <a:cs typeface="+mn-ea"/>
                  <a:sym typeface="+mn-lt"/>
                </a:rPr>
                <a:t>02</a:t>
              </a:r>
            </a:p>
          </p:txBody>
        </p:sp>
        <p:sp>
          <p:nvSpPr>
            <p:cNvPr id="56" name="文本框 55">
              <a:extLst>
                <a:ext uri="{FF2B5EF4-FFF2-40B4-BE49-F238E27FC236}">
                  <a16:creationId xmlns:a16="http://schemas.microsoft.com/office/drawing/2014/main" id="{62F741E5-F348-4A2C-8CA1-846C22701CC6}"/>
                </a:ext>
              </a:extLst>
            </p:cNvPr>
            <p:cNvSpPr txBox="1"/>
            <p:nvPr/>
          </p:nvSpPr>
          <p:spPr>
            <a:xfrm>
              <a:off x="6328013" y="4573605"/>
              <a:ext cx="850892" cy="701040"/>
            </a:xfrm>
            <a:prstGeom prst="rect">
              <a:avLst/>
            </a:prstGeom>
            <a:solidFill>
              <a:schemeClr val="bg1"/>
            </a:solidFill>
          </p:spPr>
          <p:txBody>
            <a:bodyPr rtlCol="0" wrap="square">
              <a:spAutoFit/>
            </a:bodyPr>
            <a:lstStyle/>
            <a:p>
              <a:r>
                <a:rPr altLang="zh-CN" b="1" lang="en-US" sz="4000">
                  <a:cs typeface="+mn-ea"/>
                  <a:sym typeface="+mn-lt"/>
                </a:rPr>
                <a:t>03</a:t>
              </a:r>
            </a:p>
          </p:txBody>
        </p:sp>
      </p:grpSp>
      <p:grpSp>
        <p:nvGrpSpPr>
          <p:cNvPr id="57" name="组合 56">
            <a:extLst>
              <a:ext uri="{FF2B5EF4-FFF2-40B4-BE49-F238E27FC236}">
                <a16:creationId xmlns:a16="http://schemas.microsoft.com/office/drawing/2014/main" id="{6A1FD158-6835-4D83-A083-A68FC7598EF4}"/>
              </a:ext>
            </a:extLst>
          </p:cNvPr>
          <p:cNvGrpSpPr/>
          <p:nvPr/>
        </p:nvGrpSpPr>
        <p:grpSpPr>
          <a:xfrm>
            <a:off x="589935" y="688258"/>
            <a:ext cx="11021962" cy="589936"/>
            <a:chOff x="589935" y="688258"/>
            <a:chExt cx="11021962" cy="589936"/>
          </a:xfrm>
        </p:grpSpPr>
        <p:cxnSp>
          <p:nvCxnSpPr>
            <p:cNvPr id="58" name="直接连接符 57">
              <a:extLst>
                <a:ext uri="{FF2B5EF4-FFF2-40B4-BE49-F238E27FC236}">
                  <a16:creationId xmlns:a16="http://schemas.microsoft.com/office/drawing/2014/main" id="{A6111472-4E27-41C3-BAD2-A1AB3158B44A}"/>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59" name="文本框 58">
              <a:extLst>
                <a:ext uri="{FF2B5EF4-FFF2-40B4-BE49-F238E27FC236}">
                  <a16:creationId xmlns:a16="http://schemas.microsoft.com/office/drawing/2014/main" id="{78C2D17D-C5EC-4AC1-8760-4710242CF758}"/>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03  思维导图的制作</a:t>
              </a:r>
            </a:p>
          </p:txBody>
        </p:sp>
      </p:grpSp>
      <p:pic>
        <p:nvPicPr>
          <p:cNvPr id="6" name="图片 5">
            <a:extLst>
              <a:ext uri="{FF2B5EF4-FFF2-40B4-BE49-F238E27FC236}">
                <a16:creationId xmlns:a16="http://schemas.microsoft.com/office/drawing/2014/main" id="{2ECCFA16-6D65-4B72-9244-67371FF41091}"/>
              </a:ext>
            </a:extLst>
          </p:cNvPr>
          <p:cNvPicPr>
            <a:picLocks noChangeAspect="1"/>
          </p:cNvPicPr>
          <p:nvPr/>
        </p:nvPicPr>
        <p:blipFill>
          <a:blip r:embed="rId3">
            <a:clrChange>
              <a:clrFrom>
                <a:srgbClr val="FEFEFE"/>
              </a:clrFrom>
              <a:clrTo>
                <a:srgbClr val="FEFEFE">
                  <a:alpha val="0"/>
                </a:srgbClr>
              </a:clrTo>
            </a:clrChange>
            <a:duotone>
              <a:schemeClr val="accent5">
                <a:shade val="45000"/>
                <a:satMod val="135000"/>
              </a:schemeClr>
              <a:prstClr val="white"/>
            </a:duotone>
            <a:extLst>
              <a:ext uri="{28A0092B-C50C-407E-A947-70E740481C1C}">
                <a14:useLocalDpi val="0"/>
              </a:ext>
            </a:extLst>
          </a:blip>
          <a:srcRect b="6866"/>
          <a:stretch>
            <a:fillRect/>
          </a:stretch>
        </p:blipFill>
        <p:spPr>
          <a:xfrm>
            <a:off x="1153065" y="1713834"/>
            <a:ext cx="5099497" cy="4749349"/>
          </a:xfrm>
          <a:prstGeom prst="rect">
            <a:avLst/>
          </a:prstGeom>
        </p:spPr>
      </p:pic>
    </p:spTree>
    <p:extLst>
      <p:ext uri="{BB962C8B-B14F-4D97-AF65-F5344CB8AC3E}">
        <p14:creationId val="215995360"/>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57"/>
                                        </p:tgtEl>
                                        <p:attrNameLst>
                                          <p:attrName>style.visibility</p:attrName>
                                        </p:attrNameLst>
                                      </p:cBhvr>
                                      <p:to>
                                        <p:strVal val="visible"/>
                                      </p:to>
                                    </p:set>
                                    <p:animEffect filter="wipe(left)" transition="in">
                                      <p:cBhvr>
                                        <p:cTn dur="500" id="7"/>
                                        <p:tgtEl>
                                          <p:spTgt spid="57"/>
                                        </p:tgtEl>
                                      </p:cBhvr>
                                    </p:animEffect>
                                  </p:childTnLst>
                                </p:cTn>
                              </p:par>
                            </p:childTnLst>
                          </p:cTn>
                        </p:par>
                        <p:par>
                          <p:cTn fill="hold" id="8" nodeType="afterGroup">
                            <p:stCondLst>
                              <p:cond delay="500"/>
                            </p:stCondLst>
                            <p:childTnLst>
                              <p:par>
                                <p:cTn fill="hold" id="9" nodeType="afterEffect" presetClass="entr" presetID="16" presetSubtype="21">
                                  <p:stCondLst>
                                    <p:cond delay="0"/>
                                  </p:stCondLst>
                                  <p:childTnLst>
                                    <p:set>
                                      <p:cBhvr>
                                        <p:cTn dur="1" fill="hold" id="10">
                                          <p:stCondLst>
                                            <p:cond delay="0"/>
                                          </p:stCondLst>
                                        </p:cTn>
                                        <p:tgtEl>
                                          <p:spTgt spid="6"/>
                                        </p:tgtEl>
                                        <p:attrNameLst>
                                          <p:attrName>style.visibility</p:attrName>
                                        </p:attrNameLst>
                                      </p:cBhvr>
                                      <p:to>
                                        <p:strVal val="visible"/>
                                      </p:to>
                                    </p:set>
                                    <p:animEffect filter="barn(inVertical)" transition="in">
                                      <p:cBhvr>
                                        <p:cTn dur="500" id="11"/>
                                        <p:tgtEl>
                                          <p:spTgt spid="6"/>
                                        </p:tgtEl>
                                      </p:cBhvr>
                                    </p:animEffect>
                                  </p:childTnLst>
                                </p:cTn>
                              </p:par>
                            </p:childTnLst>
                          </p:cTn>
                        </p:par>
                        <p:par>
                          <p:cTn fill="hold" id="12" nodeType="afterGroup">
                            <p:stCondLst>
                              <p:cond delay="1000"/>
                            </p:stCondLst>
                            <p:childTnLst>
                              <p:par>
                                <p:cTn fill="hold" id="13" nodeType="afterEffect" presetClass="entr" presetID="23" presetSubtype="16">
                                  <p:stCondLst>
                                    <p:cond delay="0"/>
                                  </p:stCondLst>
                                  <p:childTnLst>
                                    <p:set>
                                      <p:cBhvr>
                                        <p:cTn dur="1" fill="hold" id="14">
                                          <p:stCondLst>
                                            <p:cond delay="0"/>
                                          </p:stCondLst>
                                        </p:cTn>
                                        <p:tgtEl>
                                          <p:spTgt spid="4"/>
                                        </p:tgtEl>
                                        <p:attrNameLst>
                                          <p:attrName>style.visibility</p:attrName>
                                        </p:attrNameLst>
                                      </p:cBhvr>
                                      <p:to>
                                        <p:strVal val="visible"/>
                                      </p:to>
                                    </p:set>
                                    <p:anim calcmode="lin" valueType="num">
                                      <p:cBhvr>
                                        <p:cTn dur="500" fill="hold" id="15"/>
                                        <p:tgtEl>
                                          <p:spTgt spid="4"/>
                                        </p:tgtEl>
                                        <p:attrNameLst>
                                          <p:attrName>ppt_w</p:attrName>
                                        </p:attrNameLst>
                                      </p:cBhvr>
                                      <p:tavLst>
                                        <p:tav tm="0">
                                          <p:val>
                                            <p:fltVal val="0"/>
                                          </p:val>
                                        </p:tav>
                                        <p:tav tm="100000">
                                          <p:val>
                                            <p:strVal val="#ppt_w"/>
                                          </p:val>
                                        </p:tav>
                                      </p:tavLst>
                                    </p:anim>
                                    <p:anim calcmode="lin" valueType="num">
                                      <p:cBhvr>
                                        <p:cTn dur="500" fill="hold" id="16"/>
                                        <p:tgtEl>
                                          <p:spTgt spid="4"/>
                                        </p:tgtEl>
                                        <p:attrNameLst>
                                          <p:attrName>ppt_h</p:attrName>
                                        </p:attrNameLst>
                                      </p:cBhvr>
                                      <p:tavLst>
                                        <p:tav tm="0">
                                          <p:val>
                                            <p:fltVal val="0"/>
                                          </p:val>
                                        </p:tav>
                                        <p:tav tm="100000">
                                          <p:val>
                                            <p:strVal val="#ppt_h"/>
                                          </p:val>
                                        </p:tav>
                                      </p:tavLst>
                                    </p:anim>
                                  </p:childTnLst>
                                </p:cTn>
                              </p:par>
                            </p:childTnLst>
                          </p:cTn>
                        </p:par>
                        <p:par>
                          <p:cTn fill="hold" id="17" nodeType="afterGroup">
                            <p:stCondLst>
                              <p:cond delay="1500"/>
                            </p:stCondLst>
                            <p:childTnLst>
                              <p:par>
                                <p:cTn fill="hold" id="18" nodeType="afterEffect" presetClass="entr" presetID="23" presetSubtype="16">
                                  <p:stCondLst>
                                    <p:cond delay="0"/>
                                  </p:stCondLst>
                                  <p:childTnLst>
                                    <p:set>
                                      <p:cBhvr>
                                        <p:cTn dur="1" fill="hold" id="19">
                                          <p:stCondLst>
                                            <p:cond delay="0"/>
                                          </p:stCondLst>
                                        </p:cTn>
                                        <p:tgtEl>
                                          <p:spTgt spid="2"/>
                                        </p:tgtEl>
                                        <p:attrNameLst>
                                          <p:attrName>style.visibility</p:attrName>
                                        </p:attrNameLst>
                                      </p:cBhvr>
                                      <p:to>
                                        <p:strVal val="visible"/>
                                      </p:to>
                                    </p:set>
                                    <p:anim calcmode="lin" valueType="num">
                                      <p:cBhvr>
                                        <p:cTn dur="500" fill="hold" id="20"/>
                                        <p:tgtEl>
                                          <p:spTgt spid="2"/>
                                        </p:tgtEl>
                                        <p:attrNameLst>
                                          <p:attrName>ppt_w</p:attrName>
                                        </p:attrNameLst>
                                      </p:cBhvr>
                                      <p:tavLst>
                                        <p:tav tm="0">
                                          <p:val>
                                            <p:fltVal val="0"/>
                                          </p:val>
                                        </p:tav>
                                        <p:tav tm="100000">
                                          <p:val>
                                            <p:strVal val="#ppt_w"/>
                                          </p:val>
                                        </p:tav>
                                      </p:tavLst>
                                    </p:anim>
                                    <p:anim calcmode="lin" valueType="num">
                                      <p:cBhvr>
                                        <p:cTn dur="500" fill="hold" id="21"/>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 name="组合 4">
            <a:extLst>
              <a:ext uri="{FF2B5EF4-FFF2-40B4-BE49-F238E27FC236}">
                <a16:creationId xmlns:a16="http://schemas.microsoft.com/office/drawing/2014/main" id="{A6DED656-B5A5-4704-8D1B-24D30766843D}"/>
              </a:ext>
            </a:extLst>
          </p:cNvPr>
          <p:cNvGrpSpPr/>
          <p:nvPr/>
        </p:nvGrpSpPr>
        <p:grpSpPr>
          <a:xfrm>
            <a:off x="1421127" y="1725663"/>
            <a:ext cx="5598075" cy="547705"/>
            <a:chOff x="1421127" y="1725663"/>
            <a:chExt cx="5598075" cy="547705"/>
          </a:xfrm>
        </p:grpSpPr>
        <p:grpSp>
          <p:nvGrpSpPr>
            <p:cNvPr id="4" name="组合 3">
              <a:extLst>
                <a:ext uri="{FF2B5EF4-FFF2-40B4-BE49-F238E27FC236}">
                  <a16:creationId xmlns:a16="http://schemas.microsoft.com/office/drawing/2014/main" id="{1C50D08A-2502-4C08-99C1-42CFB4726B45}"/>
                </a:ext>
              </a:extLst>
            </p:cNvPr>
            <p:cNvGrpSpPr/>
            <p:nvPr/>
          </p:nvGrpSpPr>
          <p:grpSpPr>
            <a:xfrm>
              <a:off x="1940689" y="1725663"/>
              <a:ext cx="5078513" cy="547705"/>
              <a:chOff x="1957182" y="1534203"/>
              <a:chExt cx="5078513" cy="547705"/>
            </a:xfrm>
          </p:grpSpPr>
          <p:sp>
            <p:nvSpPr>
              <p:cNvPr id="28" name="矩形 27">
                <a:extLst>
                  <a:ext uri="{FF2B5EF4-FFF2-40B4-BE49-F238E27FC236}">
                    <a16:creationId xmlns:a16="http://schemas.microsoft.com/office/drawing/2014/main" id="{1795ACBB-BDE5-484E-A5C4-FAD66E4B457D}"/>
                  </a:ext>
                </a:extLst>
              </p:cNvPr>
              <p:cNvSpPr/>
              <p:nvPr/>
            </p:nvSpPr>
            <p:spPr>
              <a:xfrm>
                <a:off x="1957182" y="1534203"/>
                <a:ext cx="5078513" cy="457200"/>
              </a:xfrm>
              <a:prstGeom prst="rect">
                <a:avLst/>
              </a:prstGeom>
            </p:spPr>
            <p:txBody>
              <a:bodyPr wrap="square">
                <a:spAutoFit/>
              </a:bodyPr>
              <a:lstStyle/>
              <a:p>
                <a:pPr algn="ctr"/>
                <a:r>
                  <a:rPr altLang="en-US" b="1" lang="zh-CN" sz="2400">
                    <a:cs typeface="+mn-ea"/>
                    <a:sym typeface="+mn-lt"/>
                  </a:rPr>
                  <a:t>第三步  绘制分支知识点</a:t>
                </a:r>
              </a:p>
            </p:txBody>
          </p:sp>
          <p:sp>
            <p:nvSpPr>
              <p:cNvPr id="33" name="任意多边形 128">
                <a:extLst>
                  <a:ext uri="{FF2B5EF4-FFF2-40B4-BE49-F238E27FC236}">
                    <a16:creationId xmlns:a16="http://schemas.microsoft.com/office/drawing/2014/main" id="{42309762-FD1E-444F-A86A-5E966D8D1C0A}"/>
                  </a:ext>
                </a:extLst>
              </p:cNvPr>
              <p:cNvSpPr/>
              <p:nvPr/>
            </p:nvSpPr>
            <p:spPr>
              <a:xfrm flipH="1">
                <a:off x="2513162" y="2036189"/>
                <a:ext cx="4372730" cy="45719"/>
              </a:xfrm>
              <a:custGeom>
                <a:gdLst>
                  <a:gd fmla="*/ 1054100 w 1054100" name="connsiteX0"/>
                  <a:gd fmla="*/ 0 h 488950" name="connsiteY0"/>
                  <a:gd fmla="*/ 0 w 1054100" name="connsiteX1"/>
                  <a:gd fmla="*/ 0 h 488950" name="connsiteY1"/>
                  <a:gd fmla="*/ 0 w 1054100" name="connsiteX2"/>
                  <a:gd fmla="*/ 488950 h 488950" name="connsiteY2"/>
                </a:gdLst>
                <a:cxnLst>
                  <a:cxn ang="0">
                    <a:pos x="connsiteX0" y="connsiteY0"/>
                  </a:cxn>
                  <a:cxn ang="0">
                    <a:pos x="connsiteX1" y="connsiteY1"/>
                  </a:cxn>
                  <a:cxn ang="0">
                    <a:pos x="connsiteX2" y="connsiteY2"/>
                  </a:cxn>
                </a:cxnLst>
                <a:rect b="b" l="l" r="r" t="t"/>
                <a:pathLst>
                  <a:path h="488950" w="1054100">
                    <a:moveTo>
                      <a:pt x="1054100" y="0"/>
                    </a:moveTo>
                    <a:lnTo>
                      <a:pt x="0" y="0"/>
                    </a:lnTo>
                    <a:lnTo>
                      <a:pt x="0" y="488950"/>
                    </a:lnTo>
                  </a:path>
                </a:pathLst>
              </a:custGeom>
              <a:noFill/>
              <a:ln w="19050">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sz="2400">
                  <a:solidFill>
                    <a:prstClr val="white"/>
                  </a:solidFill>
                  <a:cs typeface="+mn-ea"/>
                  <a:sym typeface="+mn-lt"/>
                </a:endParaRPr>
              </a:p>
            </p:txBody>
          </p:sp>
          <p:sp>
            <p:nvSpPr>
              <p:cNvPr id="39" name="椭圆 38">
                <a:extLst>
                  <a:ext uri="{FF2B5EF4-FFF2-40B4-BE49-F238E27FC236}">
                    <a16:creationId xmlns:a16="http://schemas.microsoft.com/office/drawing/2014/main" id="{158E75BA-74F2-4BAC-B97F-8744AFEEA3F3}"/>
                  </a:ext>
                </a:extLst>
              </p:cNvPr>
              <p:cNvSpPr/>
              <p:nvPr/>
            </p:nvSpPr>
            <p:spPr>
              <a:xfrm>
                <a:off x="2402975" y="1997072"/>
                <a:ext cx="73471" cy="73471"/>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sz="2400">
                  <a:cs typeface="+mn-ea"/>
                  <a:sym typeface="+mn-lt"/>
                </a:endParaRPr>
              </a:p>
            </p:txBody>
          </p:sp>
        </p:grpSp>
        <p:grpSp>
          <p:nvGrpSpPr>
            <p:cNvPr id="34" name="Group 4">
              <a:extLst>
                <a:ext uri="{FF2B5EF4-FFF2-40B4-BE49-F238E27FC236}">
                  <a16:creationId xmlns:a16="http://schemas.microsoft.com/office/drawing/2014/main" id="{69C6B603-DA76-4DDF-9741-9FA8F0BC3FCB}"/>
                </a:ext>
              </a:extLst>
            </p:cNvPr>
            <p:cNvGrpSpPr>
              <a:grpSpLocks noChangeAspect="1"/>
            </p:cNvGrpSpPr>
            <p:nvPr/>
          </p:nvGrpSpPr>
          <p:grpSpPr>
            <a:xfrm>
              <a:off x="1421127" y="1737012"/>
              <a:ext cx="365268" cy="536356"/>
              <a:chOff x="3540" y="531"/>
              <a:chExt cx="348" cy="511"/>
            </a:xfrm>
            <a:solidFill>
              <a:srgbClr val="147BA0"/>
            </a:solidFill>
          </p:grpSpPr>
          <p:sp>
            <p:nvSpPr>
              <p:cNvPr id="35" name="Freeform 5">
                <a:extLst>
                  <a:ext uri="{FF2B5EF4-FFF2-40B4-BE49-F238E27FC236}">
                    <a16:creationId xmlns:a16="http://schemas.microsoft.com/office/drawing/2014/main" id="{6BCC063A-E49F-4EDC-BBA8-5D11D51F5C2E}"/>
                  </a:ext>
                </a:extLst>
              </p:cNvPr>
              <p:cNvSpPr/>
              <p:nvPr/>
            </p:nvSpPr>
            <p:spPr bwMode="auto">
              <a:xfrm>
                <a:off x="3540" y="801"/>
                <a:ext cx="348" cy="241"/>
              </a:xfrm>
              <a:custGeom>
                <a:gdLst>
                  <a:gd fmla="*/ 78 w 97" name="T0"/>
                  <a:gd fmla="*/ 0 h 68" name="T1"/>
                  <a:gd fmla="*/ 70 w 97" name="T2"/>
                  <a:gd fmla="*/ 20 h 68" name="T3"/>
                  <a:gd fmla="*/ 49 w 97" name="T4"/>
                  <a:gd fmla="*/ 66 h 68" name="T5"/>
                  <a:gd fmla="*/ 29 w 97" name="T6"/>
                  <a:gd fmla="*/ 20 h 68" name="T7"/>
                  <a:gd fmla="*/ 20 w 97" name="T8"/>
                  <a:gd fmla="*/ 0 h 68" name="T9"/>
                  <a:gd fmla="*/ 0 w 97" name="T10"/>
                  <a:gd fmla="*/ 39 h 68" name="T11"/>
                  <a:gd fmla="*/ 0 w 97" name="T12"/>
                  <a:gd fmla="*/ 50 h 68" name="T13"/>
                  <a:gd fmla="*/ 49 w 97" name="T14"/>
                  <a:gd fmla="*/ 68 h 68" name="T15"/>
                  <a:gd fmla="*/ 97 w 97" name="T16"/>
                  <a:gd fmla="*/ 50 h 68" name="T17"/>
                  <a:gd fmla="*/ 97 w 97" name="T18"/>
                  <a:gd fmla="*/ 39 h 68" name="T19"/>
                  <a:gd fmla="*/ 78 w 97" name="T20"/>
                  <a:gd fmla="*/ 0 h 6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8" w="97">
                    <a:moveTo>
                      <a:pt x="78" y="0"/>
                    </a:moveTo>
                    <a:cubicBezTo>
                      <a:pt x="70" y="20"/>
                      <a:pt x="70" y="20"/>
                      <a:pt x="70" y="20"/>
                    </a:cubicBezTo>
                    <a:cubicBezTo>
                      <a:pt x="49" y="66"/>
                      <a:pt x="49" y="66"/>
                      <a:pt x="49" y="66"/>
                    </a:cubicBezTo>
                    <a:cubicBezTo>
                      <a:pt x="29" y="20"/>
                      <a:pt x="29" y="20"/>
                      <a:pt x="29" y="20"/>
                    </a:cubicBezTo>
                    <a:cubicBezTo>
                      <a:pt x="20" y="0"/>
                      <a:pt x="20" y="0"/>
                      <a:pt x="20" y="0"/>
                    </a:cubicBezTo>
                    <a:cubicBezTo>
                      <a:pt x="8" y="8"/>
                      <a:pt x="0" y="23"/>
                      <a:pt x="0" y="39"/>
                    </a:cubicBezTo>
                    <a:cubicBezTo>
                      <a:pt x="0" y="50"/>
                      <a:pt x="0" y="50"/>
                      <a:pt x="0" y="50"/>
                    </a:cubicBezTo>
                    <a:cubicBezTo>
                      <a:pt x="13" y="61"/>
                      <a:pt x="30" y="68"/>
                      <a:pt x="49" y="68"/>
                    </a:cubicBezTo>
                    <a:cubicBezTo>
                      <a:pt x="67" y="68"/>
                      <a:pt x="84" y="61"/>
                      <a:pt x="97" y="50"/>
                    </a:cubicBezTo>
                    <a:cubicBezTo>
                      <a:pt x="97" y="39"/>
                      <a:pt x="97" y="39"/>
                      <a:pt x="97" y="39"/>
                    </a:cubicBezTo>
                    <a:cubicBezTo>
                      <a:pt x="97" y="23"/>
                      <a:pt x="90" y="9"/>
                      <a:pt x="78"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36" name="Freeform 6">
                <a:extLst>
                  <a:ext uri="{FF2B5EF4-FFF2-40B4-BE49-F238E27FC236}">
                    <a16:creationId xmlns:a16="http://schemas.microsoft.com/office/drawing/2014/main" id="{BC71032C-5CC4-4CC2-9370-4F8F120CAE50}"/>
                  </a:ext>
                </a:extLst>
              </p:cNvPr>
              <p:cNvSpPr/>
              <p:nvPr/>
            </p:nvSpPr>
            <p:spPr bwMode="auto">
              <a:xfrm>
                <a:off x="3687" y="833"/>
                <a:ext cx="58" cy="156"/>
              </a:xfrm>
              <a:custGeom>
                <a:gdLst>
                  <a:gd fmla="*/ 0 w 16" name="T0"/>
                  <a:gd fmla="*/ 0 h 44" name="T1"/>
                  <a:gd fmla="*/ 3 w 16" name="T2"/>
                  <a:gd fmla="*/ 7 h 44" name="T3"/>
                  <a:gd fmla="*/ 0 w 16" name="T4"/>
                  <a:gd fmla="*/ 36 h 44" name="T5"/>
                  <a:gd fmla="*/ 8 w 16" name="T6"/>
                  <a:gd fmla="*/ 44 h 44" name="T7"/>
                  <a:gd fmla="*/ 15 w 16" name="T8"/>
                  <a:gd fmla="*/ 36 h 44" name="T9"/>
                  <a:gd fmla="*/ 12 w 16" name="T10"/>
                  <a:gd fmla="*/ 7 h 44" name="T11"/>
                  <a:gd fmla="*/ 16 w 16" name="T12"/>
                  <a:gd fmla="*/ 0 h 44" name="T13"/>
                  <a:gd fmla="*/ 8 w 16" name="T14"/>
                  <a:gd fmla="*/ 1 h 44" name="T15"/>
                  <a:gd fmla="*/ 0 w 16" name="T16"/>
                  <a:gd fmla="*/ 0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6">
                    <a:moveTo>
                      <a:pt x="0" y="0"/>
                    </a:moveTo>
                    <a:cubicBezTo>
                      <a:pt x="0" y="3"/>
                      <a:pt x="1" y="5"/>
                      <a:pt x="3" y="7"/>
                    </a:cubicBezTo>
                    <a:cubicBezTo>
                      <a:pt x="0" y="36"/>
                      <a:pt x="0" y="36"/>
                      <a:pt x="0" y="36"/>
                    </a:cubicBezTo>
                    <a:cubicBezTo>
                      <a:pt x="8" y="44"/>
                      <a:pt x="8" y="44"/>
                      <a:pt x="8" y="44"/>
                    </a:cubicBezTo>
                    <a:cubicBezTo>
                      <a:pt x="15" y="36"/>
                      <a:pt x="15" y="36"/>
                      <a:pt x="15" y="36"/>
                    </a:cubicBezTo>
                    <a:cubicBezTo>
                      <a:pt x="12" y="7"/>
                      <a:pt x="12" y="7"/>
                      <a:pt x="12" y="7"/>
                    </a:cubicBezTo>
                    <a:cubicBezTo>
                      <a:pt x="14" y="5"/>
                      <a:pt x="15" y="3"/>
                      <a:pt x="16" y="0"/>
                    </a:cubicBezTo>
                    <a:cubicBezTo>
                      <a:pt x="13" y="1"/>
                      <a:pt x="10" y="1"/>
                      <a:pt x="8" y="1"/>
                    </a:cubicBezTo>
                    <a:cubicBezTo>
                      <a:pt x="5" y="1"/>
                      <a:pt x="2" y="1"/>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37" name="Freeform 7">
                <a:extLst>
                  <a:ext uri="{FF2B5EF4-FFF2-40B4-BE49-F238E27FC236}">
                    <a16:creationId xmlns:a16="http://schemas.microsoft.com/office/drawing/2014/main" id="{2D1B9145-4FDF-4F8A-8648-3A8053DACF0C}"/>
                  </a:ext>
                </a:extLst>
              </p:cNvPr>
              <p:cNvSpPr/>
              <p:nvPr/>
            </p:nvSpPr>
            <p:spPr bwMode="auto">
              <a:xfrm>
                <a:off x="3609" y="652"/>
                <a:ext cx="215" cy="181"/>
              </a:xfrm>
              <a:custGeom>
                <a:gdLst>
                  <a:gd fmla="*/ 30 w 60" name="T0"/>
                  <a:gd fmla="*/ 5 h 51" name="T1"/>
                  <a:gd fmla="*/ 13 w 60" name="T2"/>
                  <a:gd fmla="*/ 0 h 51" name="T3"/>
                  <a:gd fmla="*/ 1 w 60" name="T4"/>
                  <a:gd fmla="*/ 0 h 51" name="T5"/>
                  <a:gd fmla="*/ 0 w 60" name="T6"/>
                  <a:gd fmla="*/ 0 h 51" name="T7"/>
                  <a:gd fmla="*/ 0 w 60" name="T8"/>
                  <a:gd fmla="*/ 6 h 51" name="T9"/>
                  <a:gd fmla="*/ 0 w 60" name="T10"/>
                  <a:gd fmla="*/ 24 h 51" name="T11"/>
                  <a:gd fmla="*/ 22 w 60" name="T12"/>
                  <a:gd fmla="*/ 50 h 51" name="T13"/>
                  <a:gd fmla="*/ 30 w 60" name="T14"/>
                  <a:gd fmla="*/ 51 h 51" name="T15"/>
                  <a:gd fmla="*/ 38 w 60" name="T16"/>
                  <a:gd fmla="*/ 50 h 51" name="T17"/>
                  <a:gd fmla="*/ 60 w 60" name="T18"/>
                  <a:gd fmla="*/ 24 h 51" name="T19"/>
                  <a:gd fmla="*/ 60 w 60" name="T20"/>
                  <a:gd fmla="*/ 6 h 51" name="T21"/>
                  <a:gd fmla="*/ 59 w 60" name="T22"/>
                  <a:gd fmla="*/ 0 h 51" name="T23"/>
                  <a:gd fmla="*/ 47 w 60" name="T24"/>
                  <a:gd fmla="*/ 0 h 51" name="T25"/>
                  <a:gd fmla="*/ 30 w 60" name="T26"/>
                  <a:gd fmla="*/ 5 h 51"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1" w="60">
                    <a:moveTo>
                      <a:pt x="30" y="5"/>
                    </a:moveTo>
                    <a:cubicBezTo>
                      <a:pt x="22" y="5"/>
                      <a:pt x="15" y="3"/>
                      <a:pt x="13" y="0"/>
                    </a:cubicBezTo>
                    <a:cubicBezTo>
                      <a:pt x="1" y="0"/>
                      <a:pt x="1" y="0"/>
                      <a:pt x="1" y="0"/>
                    </a:cubicBezTo>
                    <a:cubicBezTo>
                      <a:pt x="0" y="0"/>
                      <a:pt x="0" y="0"/>
                      <a:pt x="0" y="0"/>
                    </a:cubicBezTo>
                    <a:cubicBezTo>
                      <a:pt x="0" y="2"/>
                      <a:pt x="0" y="4"/>
                      <a:pt x="0" y="6"/>
                    </a:cubicBezTo>
                    <a:cubicBezTo>
                      <a:pt x="0" y="24"/>
                      <a:pt x="0" y="24"/>
                      <a:pt x="0" y="24"/>
                    </a:cubicBezTo>
                    <a:cubicBezTo>
                      <a:pt x="0" y="36"/>
                      <a:pt x="9" y="47"/>
                      <a:pt x="22" y="50"/>
                    </a:cubicBezTo>
                    <a:cubicBezTo>
                      <a:pt x="24" y="51"/>
                      <a:pt x="27" y="51"/>
                      <a:pt x="30" y="51"/>
                    </a:cubicBezTo>
                    <a:cubicBezTo>
                      <a:pt x="32" y="51"/>
                      <a:pt x="35" y="51"/>
                      <a:pt x="38" y="50"/>
                    </a:cubicBezTo>
                    <a:cubicBezTo>
                      <a:pt x="50" y="47"/>
                      <a:pt x="60" y="36"/>
                      <a:pt x="60" y="24"/>
                    </a:cubicBezTo>
                    <a:cubicBezTo>
                      <a:pt x="60" y="6"/>
                      <a:pt x="60" y="6"/>
                      <a:pt x="60" y="6"/>
                    </a:cubicBezTo>
                    <a:cubicBezTo>
                      <a:pt x="60" y="4"/>
                      <a:pt x="59" y="2"/>
                      <a:pt x="59" y="0"/>
                    </a:cubicBezTo>
                    <a:cubicBezTo>
                      <a:pt x="47" y="0"/>
                      <a:pt x="47" y="0"/>
                      <a:pt x="47" y="0"/>
                    </a:cubicBezTo>
                    <a:cubicBezTo>
                      <a:pt x="46" y="3"/>
                      <a:pt x="38" y="5"/>
                      <a:pt x="30" y="5"/>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38" name="Freeform 8">
                <a:extLst>
                  <a:ext uri="{FF2B5EF4-FFF2-40B4-BE49-F238E27FC236}">
                    <a16:creationId xmlns:a16="http://schemas.microsoft.com/office/drawing/2014/main" id="{B6E3B019-9149-464A-B00F-18C0659C9762}"/>
                  </a:ext>
                </a:extLst>
              </p:cNvPr>
              <p:cNvSpPr>
                <a:spLocks noEditPoints="1"/>
              </p:cNvSpPr>
              <p:nvPr/>
            </p:nvSpPr>
            <p:spPr bwMode="auto">
              <a:xfrm>
                <a:off x="3598" y="531"/>
                <a:ext cx="240" cy="128"/>
              </a:xfrm>
              <a:custGeom>
                <a:gdLst>
                  <a:gd fmla="*/ 33 w 67" name="T0"/>
                  <a:gd fmla="*/ 0 h 36" name="T1"/>
                  <a:gd fmla="*/ 0 w 67" name="T2"/>
                  <a:gd fmla="*/ 31 h 36" name="T3"/>
                  <a:gd fmla="*/ 4 w 67" name="T4"/>
                  <a:gd fmla="*/ 31 h 36" name="T5"/>
                  <a:gd fmla="*/ 4 w 67" name="T6"/>
                  <a:gd fmla="*/ 31 h 36" name="T7"/>
                  <a:gd fmla="*/ 16 w 67" name="T8"/>
                  <a:gd fmla="*/ 31 h 36" name="T9"/>
                  <a:gd fmla="*/ 33 w 67" name="T10"/>
                  <a:gd fmla="*/ 36 h 36" name="T11"/>
                  <a:gd fmla="*/ 51 w 67" name="T12"/>
                  <a:gd fmla="*/ 31 h 36" name="T13"/>
                  <a:gd fmla="*/ 62 w 67" name="T14"/>
                  <a:gd fmla="*/ 31 h 36" name="T15"/>
                  <a:gd fmla="*/ 64 w 67" name="T16"/>
                  <a:gd fmla="*/ 31 h 36" name="T17"/>
                  <a:gd fmla="*/ 67 w 67" name="T18"/>
                  <a:gd fmla="*/ 31 h 36" name="T19"/>
                  <a:gd fmla="*/ 33 w 67" name="T20"/>
                  <a:gd fmla="*/ 0 h 36" name="T21"/>
                  <a:gd fmla="*/ 33 w 67" name="T22"/>
                  <a:gd fmla="*/ 26 h 36" name="T23"/>
                  <a:gd fmla="*/ 27 w 67" name="T24"/>
                  <a:gd fmla="*/ 20 h 36" name="T25"/>
                  <a:gd fmla="*/ 33 w 67" name="T26"/>
                  <a:gd fmla="*/ 14 h 36" name="T27"/>
                  <a:gd fmla="*/ 40 w 67" name="T28"/>
                  <a:gd fmla="*/ 20 h 36" name="T29"/>
                  <a:gd fmla="*/ 33 w 67" name="T30"/>
                  <a:gd fmla="*/ 26 h 3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36" w="67">
                    <a:moveTo>
                      <a:pt x="33" y="0"/>
                    </a:moveTo>
                    <a:cubicBezTo>
                      <a:pt x="15" y="0"/>
                      <a:pt x="1" y="14"/>
                      <a:pt x="0" y="31"/>
                    </a:cubicBezTo>
                    <a:cubicBezTo>
                      <a:pt x="4" y="31"/>
                      <a:pt x="4" y="31"/>
                      <a:pt x="4" y="31"/>
                    </a:cubicBezTo>
                    <a:cubicBezTo>
                      <a:pt x="4" y="31"/>
                      <a:pt x="4" y="31"/>
                      <a:pt x="4" y="31"/>
                    </a:cubicBezTo>
                    <a:cubicBezTo>
                      <a:pt x="16" y="31"/>
                      <a:pt x="16" y="31"/>
                      <a:pt x="16" y="31"/>
                    </a:cubicBezTo>
                    <a:cubicBezTo>
                      <a:pt x="18" y="34"/>
                      <a:pt x="25" y="36"/>
                      <a:pt x="33" y="36"/>
                    </a:cubicBezTo>
                    <a:cubicBezTo>
                      <a:pt x="42" y="36"/>
                      <a:pt x="49" y="34"/>
                      <a:pt x="51" y="31"/>
                    </a:cubicBezTo>
                    <a:cubicBezTo>
                      <a:pt x="62" y="31"/>
                      <a:pt x="62" y="31"/>
                      <a:pt x="62" y="31"/>
                    </a:cubicBezTo>
                    <a:cubicBezTo>
                      <a:pt x="64" y="31"/>
                      <a:pt x="64" y="31"/>
                      <a:pt x="64" y="31"/>
                    </a:cubicBezTo>
                    <a:cubicBezTo>
                      <a:pt x="67" y="31"/>
                      <a:pt x="67" y="31"/>
                      <a:pt x="67" y="31"/>
                    </a:cubicBezTo>
                    <a:cubicBezTo>
                      <a:pt x="66" y="14"/>
                      <a:pt x="51" y="0"/>
                      <a:pt x="33" y="0"/>
                    </a:cubicBezTo>
                    <a:close/>
                    <a:moveTo>
                      <a:pt x="33" y="26"/>
                    </a:moveTo>
                    <a:cubicBezTo>
                      <a:pt x="30" y="26"/>
                      <a:pt x="27" y="24"/>
                      <a:pt x="27" y="20"/>
                    </a:cubicBezTo>
                    <a:cubicBezTo>
                      <a:pt x="27" y="17"/>
                      <a:pt x="30" y="14"/>
                      <a:pt x="33" y="14"/>
                    </a:cubicBezTo>
                    <a:cubicBezTo>
                      <a:pt x="37" y="14"/>
                      <a:pt x="40" y="17"/>
                      <a:pt x="40" y="20"/>
                    </a:cubicBezTo>
                    <a:cubicBezTo>
                      <a:pt x="40" y="24"/>
                      <a:pt x="37" y="26"/>
                      <a:pt x="33" y="26"/>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grpSp>
      </p:grpSp>
      <p:grpSp>
        <p:nvGrpSpPr>
          <p:cNvPr id="2" name="组合 1">
            <a:extLst>
              <a:ext uri="{FF2B5EF4-FFF2-40B4-BE49-F238E27FC236}">
                <a16:creationId xmlns:a16="http://schemas.microsoft.com/office/drawing/2014/main" id="{31FFC608-404B-4AF2-89C2-1A17E564B53E}"/>
              </a:ext>
            </a:extLst>
          </p:cNvPr>
          <p:cNvGrpSpPr/>
          <p:nvPr/>
        </p:nvGrpSpPr>
        <p:grpSpPr>
          <a:xfrm>
            <a:off x="1111048" y="2428672"/>
            <a:ext cx="5133613" cy="4342619"/>
            <a:chOff x="456587" y="2522524"/>
            <a:chExt cx="5133613" cy="4342619"/>
          </a:xfrm>
        </p:grpSpPr>
        <p:sp>
          <p:nvSpPr>
            <p:cNvPr id="18" name="任意多边形: 形状 17">
              <a:extLst>
                <a:ext uri="{FF2B5EF4-FFF2-40B4-BE49-F238E27FC236}">
                  <a16:creationId xmlns:a16="http://schemas.microsoft.com/office/drawing/2014/main" id="{92E2B44D-BB12-4241-8691-309D6DFD7E3F}"/>
                </a:ext>
              </a:extLst>
            </p:cNvPr>
            <p:cNvSpPr/>
            <p:nvPr/>
          </p:nvSpPr>
          <p:spPr>
            <a:xfrm>
              <a:off x="1231900" y="2522524"/>
              <a:ext cx="243934" cy="4342619"/>
            </a:xfrm>
            <a:custGeom>
              <a:gdLst>
                <a:gd fmla="*/ 4864100 w 4864100" name="connsiteX0"/>
                <a:gd fmla="*/ 0 h 4711700" name="connsiteY0"/>
                <a:gd fmla="*/ 4864100 w 4864100" name="connsiteX1"/>
                <a:gd fmla="*/ 825500 h 4711700" name="connsiteY1"/>
                <a:gd fmla="*/ 0 w 4864100" name="connsiteX2"/>
                <a:gd fmla="*/ 825500 h 4711700" name="connsiteY2"/>
                <a:gd fmla="*/ 0 w 4864100" name="connsiteX3"/>
                <a:gd fmla="*/ 4711700 h 4711700" name="connsiteY3"/>
              </a:gdLst>
              <a:cxnLst>
                <a:cxn ang="0">
                  <a:pos x="connsiteX0" y="connsiteY0"/>
                </a:cxn>
                <a:cxn ang="0">
                  <a:pos x="connsiteX1" y="connsiteY1"/>
                </a:cxn>
                <a:cxn ang="0">
                  <a:pos x="connsiteX2" y="connsiteY2"/>
                </a:cxn>
                <a:cxn ang="0">
                  <a:pos x="connsiteX3" y="connsiteY3"/>
                </a:cxn>
              </a:cxnLst>
              <a:rect b="b" l="l" r="r" t="t"/>
              <a:pathLst>
                <a:path h="4711700" w="4864100">
                  <a:moveTo>
                    <a:pt x="4864100" y="0"/>
                  </a:moveTo>
                  <a:lnTo>
                    <a:pt x="4864100" y="825500"/>
                  </a:lnTo>
                  <a:lnTo>
                    <a:pt x="0" y="825500"/>
                  </a:lnTo>
                  <a:lnTo>
                    <a:pt x="0" y="4711700"/>
                  </a:lnTo>
                </a:path>
              </a:pathLst>
            </a:custGeom>
            <a:ln>
              <a:solidFill>
                <a:schemeClr val="bg1">
                  <a:lumMod val="75000"/>
                </a:schemeClr>
              </a:solidFill>
              <a:prstDash val="sysDash"/>
              <a:headEnd type="oval"/>
              <a:tailEnd type="none"/>
            </a:ln>
          </p:spPr>
          <p:style>
            <a:lnRef idx="1">
              <a:schemeClr val="accent1"/>
            </a:lnRef>
            <a:fillRef idx="0">
              <a:schemeClr val="accent1"/>
            </a:fillRef>
            <a:effectRef idx="0">
              <a:schemeClr val="accent1"/>
            </a:effectRef>
            <a:fontRef idx="minor">
              <a:schemeClr val="tx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cs typeface="+mn-ea"/>
                <a:sym typeface="+mn-cs"/>
              </a:endParaRPr>
            </a:p>
          </p:txBody>
        </p:sp>
        <p:sp>
          <p:nvSpPr>
            <p:cNvPr id="3" name="矩形 2">
              <a:extLst>
                <a:ext uri="{FF2B5EF4-FFF2-40B4-BE49-F238E27FC236}">
                  <a16:creationId xmlns:a16="http://schemas.microsoft.com/office/drawing/2014/main" id="{00E4C99D-60C7-4DF2-BA58-02A49099F39B}"/>
                </a:ext>
              </a:extLst>
            </p:cNvPr>
            <p:cNvSpPr/>
            <p:nvPr/>
          </p:nvSpPr>
          <p:spPr>
            <a:xfrm>
              <a:off x="1426587" y="3102100"/>
              <a:ext cx="4163612" cy="822960"/>
            </a:xfrm>
            <a:prstGeom prst="rect">
              <a:avLst/>
            </a:prstGeom>
          </p:spPr>
          <p:txBody>
            <a:bodyPr wrap="square">
              <a:spAutoFit/>
            </a:bodyPr>
            <a:lstStyle/>
            <a:p>
              <a:pPr>
                <a:lnSpc>
                  <a:spcPct val="150000"/>
                </a:lnSpc>
              </a:pPr>
              <a:r>
                <a:rPr altLang="en-US" lang="zh-CN" sz="1600">
                  <a:cs typeface="+mn-ea"/>
                  <a:sym typeface="+mn-lt"/>
                </a:rPr>
                <a:t>根据主干分支的内容归类来添加二级或三级分支；二级或三级关键词应做到不重叠；</a:t>
              </a:r>
            </a:p>
          </p:txBody>
        </p:sp>
        <p:sp>
          <p:nvSpPr>
            <p:cNvPr id="12" name="矩形 11">
              <a:extLst>
                <a:ext uri="{FF2B5EF4-FFF2-40B4-BE49-F238E27FC236}">
                  <a16:creationId xmlns:a16="http://schemas.microsoft.com/office/drawing/2014/main" id="{85622586-14EA-45BB-A3ED-B55830379991}"/>
                </a:ext>
              </a:extLst>
            </p:cNvPr>
            <p:cNvSpPr/>
            <p:nvPr/>
          </p:nvSpPr>
          <p:spPr>
            <a:xfrm>
              <a:off x="1426587" y="4132928"/>
              <a:ext cx="4163612" cy="822960"/>
            </a:xfrm>
            <a:prstGeom prst="rect">
              <a:avLst/>
            </a:prstGeom>
          </p:spPr>
          <p:txBody>
            <a:bodyPr wrap="square">
              <a:spAutoFit/>
            </a:bodyPr>
            <a:lstStyle/>
            <a:p>
              <a:pPr>
                <a:lnSpc>
                  <a:spcPct val="150000"/>
                </a:lnSpc>
              </a:pPr>
              <a:r>
                <a:rPr altLang="en-US" lang="zh-CN" sz="1600">
                  <a:cs typeface="+mn-ea"/>
                  <a:sym typeface="+mn-lt"/>
                </a:rPr>
                <a:t>思维导图的美丽在于可以不断地添加新的分支，完全不担心会受限制于仅有的几个选项。</a:t>
              </a:r>
            </a:p>
          </p:txBody>
        </p:sp>
        <p:sp>
          <p:nvSpPr>
            <p:cNvPr id="17" name="矩形 16">
              <a:extLst>
                <a:ext uri="{FF2B5EF4-FFF2-40B4-BE49-F238E27FC236}">
                  <a16:creationId xmlns:a16="http://schemas.microsoft.com/office/drawing/2014/main" id="{419E156A-090B-4BFC-998E-0468213EA80D}"/>
                </a:ext>
              </a:extLst>
            </p:cNvPr>
            <p:cNvSpPr/>
            <p:nvPr/>
          </p:nvSpPr>
          <p:spPr>
            <a:xfrm>
              <a:off x="1426587" y="5190161"/>
              <a:ext cx="4163612" cy="1188720"/>
            </a:xfrm>
            <a:prstGeom prst="rect">
              <a:avLst/>
            </a:prstGeom>
          </p:spPr>
          <p:txBody>
            <a:bodyPr wrap="square">
              <a:spAutoFit/>
            </a:bodyPr>
            <a:lstStyle/>
            <a:p>
              <a:pPr>
                <a:lnSpc>
                  <a:spcPct val="150000"/>
                </a:lnSpc>
              </a:pPr>
              <a:r>
                <a:rPr altLang="en-US" lang="zh-CN" sz="1600">
                  <a:cs typeface="+mn-ea"/>
                  <a:sym typeface="+mn-lt"/>
                </a:rPr>
                <a:t>添加越来越多的想法，且大脑自由地从不同的观念中吸收到新的联想，思维导图的结构也会越发自然起来。</a:t>
              </a:r>
            </a:p>
          </p:txBody>
        </p:sp>
        <p:sp>
          <p:nvSpPr>
            <p:cNvPr id="56" name="文本框 55">
              <a:extLst>
                <a:ext uri="{FF2B5EF4-FFF2-40B4-BE49-F238E27FC236}">
                  <a16:creationId xmlns:a16="http://schemas.microsoft.com/office/drawing/2014/main" id="{FB92ECA8-9396-4A38-8DB7-9C1D9655C2E2}"/>
                </a:ext>
              </a:extLst>
            </p:cNvPr>
            <p:cNvSpPr txBox="1"/>
            <p:nvPr/>
          </p:nvSpPr>
          <p:spPr>
            <a:xfrm>
              <a:off x="456587" y="3075057"/>
              <a:ext cx="850892" cy="701040"/>
            </a:xfrm>
            <a:prstGeom prst="rect">
              <a:avLst/>
            </a:prstGeom>
            <a:solidFill>
              <a:schemeClr val="bg1"/>
            </a:solidFill>
          </p:spPr>
          <p:txBody>
            <a:bodyPr rtlCol="0" wrap="square">
              <a:spAutoFit/>
            </a:bodyPr>
            <a:lstStyle/>
            <a:p>
              <a:r>
                <a:rPr altLang="zh-CN" b="1" lang="en-US" sz="4000">
                  <a:cs typeface="+mn-ea"/>
                  <a:sym typeface="+mn-lt"/>
                </a:rPr>
                <a:t>01</a:t>
              </a:r>
            </a:p>
          </p:txBody>
        </p:sp>
        <p:sp>
          <p:nvSpPr>
            <p:cNvPr id="57" name="文本框 56">
              <a:extLst>
                <a:ext uri="{FF2B5EF4-FFF2-40B4-BE49-F238E27FC236}">
                  <a16:creationId xmlns:a16="http://schemas.microsoft.com/office/drawing/2014/main" id="{1FE26B9C-436D-4BC2-B599-A3AAC0C9D981}"/>
                </a:ext>
              </a:extLst>
            </p:cNvPr>
            <p:cNvSpPr txBox="1"/>
            <p:nvPr/>
          </p:nvSpPr>
          <p:spPr>
            <a:xfrm>
              <a:off x="456587" y="4445864"/>
              <a:ext cx="850892" cy="701040"/>
            </a:xfrm>
            <a:prstGeom prst="rect">
              <a:avLst/>
            </a:prstGeom>
            <a:solidFill>
              <a:schemeClr val="bg1"/>
            </a:solidFill>
          </p:spPr>
          <p:txBody>
            <a:bodyPr rtlCol="0" wrap="square">
              <a:spAutoFit/>
            </a:bodyPr>
            <a:lstStyle/>
            <a:p>
              <a:r>
                <a:rPr altLang="zh-CN" b="1" lang="en-US" sz="4000">
                  <a:cs typeface="+mn-ea"/>
                  <a:sym typeface="+mn-lt"/>
                </a:rPr>
                <a:t>02</a:t>
              </a:r>
            </a:p>
          </p:txBody>
        </p:sp>
        <p:sp>
          <p:nvSpPr>
            <p:cNvPr id="58" name="文本框 57">
              <a:extLst>
                <a:ext uri="{FF2B5EF4-FFF2-40B4-BE49-F238E27FC236}">
                  <a16:creationId xmlns:a16="http://schemas.microsoft.com/office/drawing/2014/main" id="{01B95759-D3CE-4552-B7EF-3828CEA6BC65}"/>
                </a:ext>
              </a:extLst>
            </p:cNvPr>
            <p:cNvSpPr txBox="1"/>
            <p:nvPr/>
          </p:nvSpPr>
          <p:spPr>
            <a:xfrm>
              <a:off x="456587" y="5543054"/>
              <a:ext cx="850892" cy="701040"/>
            </a:xfrm>
            <a:prstGeom prst="rect">
              <a:avLst/>
            </a:prstGeom>
            <a:solidFill>
              <a:schemeClr val="bg1"/>
            </a:solidFill>
          </p:spPr>
          <p:txBody>
            <a:bodyPr rtlCol="0" wrap="square">
              <a:spAutoFit/>
            </a:bodyPr>
            <a:lstStyle/>
            <a:p>
              <a:r>
                <a:rPr altLang="zh-CN" b="1" lang="en-US" sz="4000">
                  <a:cs typeface="+mn-ea"/>
                  <a:sym typeface="+mn-lt"/>
                </a:rPr>
                <a:t>03</a:t>
              </a:r>
            </a:p>
          </p:txBody>
        </p:sp>
      </p:grpSp>
      <p:grpSp>
        <p:nvGrpSpPr>
          <p:cNvPr id="59" name="组合 58">
            <a:extLst>
              <a:ext uri="{FF2B5EF4-FFF2-40B4-BE49-F238E27FC236}">
                <a16:creationId xmlns:a16="http://schemas.microsoft.com/office/drawing/2014/main" id="{D45595A0-1A97-42B0-9EC7-9C579DF2BCB1}"/>
              </a:ext>
            </a:extLst>
          </p:cNvPr>
          <p:cNvGrpSpPr/>
          <p:nvPr/>
        </p:nvGrpSpPr>
        <p:grpSpPr>
          <a:xfrm>
            <a:off x="589935" y="688258"/>
            <a:ext cx="11021962" cy="589936"/>
            <a:chOff x="589935" y="688258"/>
            <a:chExt cx="11021962" cy="589936"/>
          </a:xfrm>
        </p:grpSpPr>
        <p:cxnSp>
          <p:nvCxnSpPr>
            <p:cNvPr id="60" name="直接连接符 59">
              <a:extLst>
                <a:ext uri="{FF2B5EF4-FFF2-40B4-BE49-F238E27FC236}">
                  <a16:creationId xmlns:a16="http://schemas.microsoft.com/office/drawing/2014/main" id="{F3FD33F4-6869-42BF-A331-5AABFFCE5E58}"/>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61" name="文本框 60">
              <a:extLst>
                <a:ext uri="{FF2B5EF4-FFF2-40B4-BE49-F238E27FC236}">
                  <a16:creationId xmlns:a16="http://schemas.microsoft.com/office/drawing/2014/main" id="{3C6F3E21-B9D1-4E51-ABAA-D0105F287865}"/>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03  思维导图的制作</a:t>
              </a:r>
            </a:p>
          </p:txBody>
        </p:sp>
      </p:grpSp>
      <p:pic>
        <p:nvPicPr>
          <p:cNvPr id="7" name="图片 6">
            <a:extLst>
              <a:ext uri="{FF2B5EF4-FFF2-40B4-BE49-F238E27FC236}">
                <a16:creationId xmlns:a16="http://schemas.microsoft.com/office/drawing/2014/main" id="{41972C89-30F8-4D2E-ABD9-63AB5A83702D}"/>
              </a:ext>
            </a:extLst>
          </p:cNvPr>
          <p:cNvPicPr>
            <a:picLocks noChangeAspect="1"/>
          </p:cNvPicPr>
          <p:nvPr/>
        </p:nvPicPr>
        <p:blipFill>
          <a:blip r:embed="rId3">
            <a:duotone>
              <a:schemeClr val="accent5">
                <a:shade val="45000"/>
                <a:satMod val="135000"/>
              </a:schemeClr>
              <a:prstClr val="white"/>
            </a:duotone>
            <a:extLst>
              <a:ext uri="{28A0092B-C50C-407E-A947-70E740481C1C}">
                <a14:useLocalDpi val="0"/>
              </a:ext>
            </a:extLst>
          </a:blip>
          <a:srcRect b="6878"/>
          <a:stretch>
            <a:fillRect/>
          </a:stretch>
        </p:blipFill>
        <p:spPr>
          <a:xfrm>
            <a:off x="6658089" y="2103140"/>
            <a:ext cx="4401552" cy="4098840"/>
          </a:xfrm>
          <a:prstGeom prst="rect">
            <a:avLst/>
          </a:prstGeom>
        </p:spPr>
      </p:pic>
    </p:spTree>
    <p:extLst>
      <p:ext uri="{BB962C8B-B14F-4D97-AF65-F5344CB8AC3E}">
        <p14:creationId val="30314404"/>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59"/>
                                        </p:tgtEl>
                                        <p:attrNameLst>
                                          <p:attrName>style.visibility</p:attrName>
                                        </p:attrNameLst>
                                      </p:cBhvr>
                                      <p:to>
                                        <p:strVal val="visible"/>
                                      </p:to>
                                    </p:set>
                                    <p:animEffect filter="wipe(left)" transition="in">
                                      <p:cBhvr>
                                        <p:cTn dur="500" id="7"/>
                                        <p:tgtEl>
                                          <p:spTgt spid="59"/>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5"/>
                                        </p:tgtEl>
                                        <p:attrNameLst>
                                          <p:attrName>style.visibility</p:attrName>
                                        </p:attrNameLst>
                                      </p:cBhvr>
                                      <p:to>
                                        <p:strVal val="visible"/>
                                      </p:to>
                                    </p:set>
                                    <p:anim calcmode="lin" valueType="num">
                                      <p:cBhvr>
                                        <p:cTn dur="500" fill="hold" id="11"/>
                                        <p:tgtEl>
                                          <p:spTgt spid="5"/>
                                        </p:tgtEl>
                                        <p:attrNameLst>
                                          <p:attrName>ppt_w</p:attrName>
                                        </p:attrNameLst>
                                      </p:cBhvr>
                                      <p:tavLst>
                                        <p:tav tm="0">
                                          <p:val>
                                            <p:fltVal val="0"/>
                                          </p:val>
                                        </p:tav>
                                        <p:tav tm="100000">
                                          <p:val>
                                            <p:strVal val="#ppt_w"/>
                                          </p:val>
                                        </p:tav>
                                      </p:tavLst>
                                    </p:anim>
                                    <p:anim calcmode="lin" valueType="num">
                                      <p:cBhvr>
                                        <p:cTn dur="500" fill="hold" id="12"/>
                                        <p:tgtEl>
                                          <p:spTgt spid="5"/>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2"/>
                                        </p:tgtEl>
                                        <p:attrNameLst>
                                          <p:attrName>style.visibility</p:attrName>
                                        </p:attrNameLst>
                                      </p:cBhvr>
                                      <p:to>
                                        <p:strVal val="visible"/>
                                      </p:to>
                                    </p:set>
                                    <p:anim calcmode="lin" valueType="num">
                                      <p:cBhvr>
                                        <p:cTn dur="500" fill="hold" id="16"/>
                                        <p:tgtEl>
                                          <p:spTgt spid="2"/>
                                        </p:tgtEl>
                                        <p:attrNameLst>
                                          <p:attrName>ppt_w</p:attrName>
                                        </p:attrNameLst>
                                      </p:cBhvr>
                                      <p:tavLst>
                                        <p:tav tm="0">
                                          <p:val>
                                            <p:fltVal val="0"/>
                                          </p:val>
                                        </p:tav>
                                        <p:tav tm="100000">
                                          <p:val>
                                            <p:strVal val="#ppt_w"/>
                                          </p:val>
                                        </p:tav>
                                      </p:tavLst>
                                    </p:anim>
                                    <p:anim calcmode="lin" valueType="num">
                                      <p:cBhvr>
                                        <p:cTn dur="500" fill="hold" id="17"/>
                                        <p:tgtEl>
                                          <p:spTgt spid="2"/>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16" presetSubtype="21">
                                  <p:stCondLst>
                                    <p:cond delay="0"/>
                                  </p:stCondLst>
                                  <p:childTnLst>
                                    <p:set>
                                      <p:cBhvr>
                                        <p:cTn dur="1" fill="hold" id="20">
                                          <p:stCondLst>
                                            <p:cond delay="0"/>
                                          </p:stCondLst>
                                        </p:cTn>
                                        <p:tgtEl>
                                          <p:spTgt spid="7"/>
                                        </p:tgtEl>
                                        <p:attrNameLst>
                                          <p:attrName>style.visibility</p:attrName>
                                        </p:attrNameLst>
                                      </p:cBhvr>
                                      <p:to>
                                        <p:strVal val="visible"/>
                                      </p:to>
                                    </p:set>
                                    <p:animEffect filter="barn(inVertical)" transition="in">
                                      <p:cBhvr>
                                        <p:cTn dur="500" id="21"/>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1193196" y="1536172"/>
            <a:ext cx="1402080" cy="2426738"/>
          </a:xfrm>
          <a:prstGeom prst="rect">
            <a:avLst/>
          </a:prstGeom>
        </p:spPr>
        <p:txBody>
          <a:bodyPr vert="eaVert" wrap="square">
            <a:spAutoFit/>
          </a:bodyPr>
          <a:lstStyle/>
          <a:p>
            <a:pPr algn="dist"/>
            <a:r>
              <a:rPr altLang="en-US" b="1" lang="zh-CN" sz="8000">
                <a:solidFill>
                  <a:schemeClr val="tx1">
                    <a:lumMod val="75000"/>
                    <a:lumOff val="25000"/>
                  </a:schemeClr>
                </a:solidFill>
                <a:cs typeface="+mn-ea"/>
                <a:sym typeface="+mn-lt"/>
              </a:rPr>
              <a:t>目录</a:t>
            </a:r>
          </a:p>
        </p:txBody>
      </p:sp>
      <p:grpSp>
        <p:nvGrpSpPr>
          <p:cNvPr id="4" name="组合 3">
            <a:extLst>
              <a:ext uri="{FF2B5EF4-FFF2-40B4-BE49-F238E27FC236}">
                <a16:creationId xmlns:a16="http://schemas.microsoft.com/office/drawing/2014/main" id="{A2DC69A9-5D8A-40DC-A5C8-1BD25160C64D}"/>
              </a:ext>
            </a:extLst>
          </p:cNvPr>
          <p:cNvGrpSpPr/>
          <p:nvPr/>
        </p:nvGrpSpPr>
        <p:grpSpPr>
          <a:xfrm>
            <a:off x="3007652" y="2787108"/>
            <a:ext cx="1053544" cy="2304256"/>
            <a:chOff x="2129878" y="2750149"/>
            <a:chExt cx="1053544" cy="2304256"/>
          </a:xfrm>
        </p:grpSpPr>
        <p:sp>
          <p:nvSpPr>
            <p:cNvPr id="7" name="矩形 4"/>
            <p:cNvSpPr/>
            <p:nvPr/>
          </p:nvSpPr>
          <p:spPr>
            <a:xfrm>
              <a:off x="2129878" y="2750149"/>
              <a:ext cx="1053544" cy="2304256"/>
            </a:xfrm>
            <a:custGeom>
              <a:gdLst>
                <a:gd fmla="*/ 0 w 8172400" name="connsiteX0"/>
                <a:gd fmla="*/ 0 h 660772" name="connsiteY0"/>
                <a:gd fmla="*/ 8172400 w 8172400" name="connsiteX1"/>
                <a:gd fmla="*/ 0 h 660772" name="connsiteY1"/>
                <a:gd fmla="*/ 8172400 w 8172400" name="connsiteX2"/>
                <a:gd fmla="*/ 648072 h 660772" name="connsiteY2"/>
                <a:gd fmla="*/ 6350 w 8172400" name="connsiteX3"/>
                <a:gd fmla="*/ 660772 h 660772" name="connsiteY3"/>
                <a:gd fmla="*/ 0 w 8172400" name="connsiteX4"/>
                <a:gd fmla="*/ 0 h 66077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60772" w="8172400">
                  <a:moveTo>
                    <a:pt x="0" y="0"/>
                  </a:moveTo>
                  <a:lnTo>
                    <a:pt x="8172400" y="0"/>
                  </a:lnTo>
                  <a:lnTo>
                    <a:pt x="8172400" y="648072"/>
                  </a:lnTo>
                  <a:lnTo>
                    <a:pt x="6350" y="660772"/>
                  </a:lnTo>
                  <a:cubicBezTo>
                    <a:pt x="4233" y="440515"/>
                    <a:pt x="2117" y="220257"/>
                    <a:pt x="0" y="0"/>
                  </a:cubicBezTo>
                  <a:close/>
                </a:path>
              </a:pathLst>
            </a:custGeom>
            <a:solidFill>
              <a:srgbClr val="147BA0"/>
            </a:solidFill>
            <a:ln>
              <a:noFill/>
            </a:ln>
            <a:effectLst>
              <a:outerShdw algn="ctr" blurRad="63500" rotWithShape="0" sx="102000" sy="102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200">
                <a:solidFill>
                  <a:schemeClr val="bg1"/>
                </a:solidFill>
                <a:cs typeface="+mn-ea"/>
                <a:sym typeface="+mn-lt"/>
              </a:endParaRPr>
            </a:p>
          </p:txBody>
        </p:sp>
        <p:sp>
          <p:nvSpPr>
            <p:cNvPr id="3" name="矩形 2"/>
            <p:cNvSpPr/>
            <p:nvPr/>
          </p:nvSpPr>
          <p:spPr>
            <a:xfrm>
              <a:off x="2279576" y="2874420"/>
              <a:ext cx="670560" cy="2107977"/>
            </a:xfrm>
            <a:prstGeom prst="rect">
              <a:avLst/>
            </a:prstGeom>
          </p:spPr>
          <p:txBody>
            <a:bodyPr vert="eaVert" wrap="square">
              <a:spAutoFit/>
            </a:bodyPr>
            <a:lstStyle/>
            <a:p>
              <a:r>
                <a:rPr altLang="zh-CN" b="1" lang="en-US" sz="3200">
                  <a:solidFill>
                    <a:schemeClr val="bg1"/>
                  </a:solidFill>
                  <a:cs typeface="+mn-ea"/>
                  <a:sym typeface="+mn-lt"/>
                </a:rPr>
                <a:t>CONTENT</a:t>
              </a:r>
            </a:p>
          </p:txBody>
        </p:sp>
      </p:grpSp>
      <p:grpSp>
        <p:nvGrpSpPr>
          <p:cNvPr id="16" name="组合 15">
            <a:extLst>
              <a:ext uri="{FF2B5EF4-FFF2-40B4-BE49-F238E27FC236}">
                <a16:creationId xmlns:a16="http://schemas.microsoft.com/office/drawing/2014/main" id="{CFE577A9-71F3-48D0-9475-36A539FFD926}"/>
              </a:ext>
            </a:extLst>
          </p:cNvPr>
          <p:cNvGrpSpPr/>
          <p:nvPr/>
        </p:nvGrpSpPr>
        <p:grpSpPr>
          <a:xfrm>
            <a:off x="5286942" y="1300195"/>
            <a:ext cx="4680520" cy="833317"/>
            <a:chOff x="4902512" y="1929460"/>
            <a:chExt cx="4680520" cy="833317"/>
          </a:xfrm>
        </p:grpSpPr>
        <p:sp>
          <p:nvSpPr>
            <p:cNvPr id="5" name="矩形 4"/>
            <p:cNvSpPr/>
            <p:nvPr/>
          </p:nvSpPr>
          <p:spPr>
            <a:xfrm>
              <a:off x="4902512" y="1929460"/>
              <a:ext cx="4680520" cy="833317"/>
            </a:xfrm>
            <a:custGeom>
              <a:gdLst>
                <a:gd fmla="*/ 0 w 8172400" name="connsiteX0"/>
                <a:gd fmla="*/ 0 h 660772" name="connsiteY0"/>
                <a:gd fmla="*/ 8172400 w 8172400" name="connsiteX1"/>
                <a:gd fmla="*/ 0 h 660772" name="connsiteY1"/>
                <a:gd fmla="*/ 8172400 w 8172400" name="connsiteX2"/>
                <a:gd fmla="*/ 648072 h 660772" name="connsiteY2"/>
                <a:gd fmla="*/ 6350 w 8172400" name="connsiteX3"/>
                <a:gd fmla="*/ 660772 h 660772" name="connsiteY3"/>
                <a:gd fmla="*/ 0 w 8172400" name="connsiteX4"/>
                <a:gd fmla="*/ 0 h 66077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60772" w="8172400">
                  <a:moveTo>
                    <a:pt x="0" y="0"/>
                  </a:moveTo>
                  <a:lnTo>
                    <a:pt x="8172400" y="0"/>
                  </a:lnTo>
                  <a:lnTo>
                    <a:pt x="8172400" y="648072"/>
                  </a:lnTo>
                  <a:lnTo>
                    <a:pt x="6350" y="660772"/>
                  </a:lnTo>
                  <a:cubicBezTo>
                    <a:pt x="4233" y="440515"/>
                    <a:pt x="2117" y="220257"/>
                    <a:pt x="0" y="0"/>
                  </a:cubicBezTo>
                  <a:close/>
                </a:path>
              </a:pathLst>
            </a:cu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200">
                <a:solidFill>
                  <a:schemeClr val="bg1"/>
                </a:solidFill>
                <a:cs typeface="+mn-ea"/>
                <a:sym typeface="+mn-lt"/>
              </a:endParaRPr>
            </a:p>
          </p:txBody>
        </p:sp>
        <p:sp>
          <p:nvSpPr>
            <p:cNvPr id="6" name="矩形 5"/>
            <p:cNvSpPr/>
            <p:nvPr/>
          </p:nvSpPr>
          <p:spPr>
            <a:xfrm>
              <a:off x="5087888" y="1988841"/>
              <a:ext cx="4309765" cy="579120"/>
            </a:xfrm>
            <a:prstGeom prst="rect">
              <a:avLst/>
            </a:prstGeom>
          </p:spPr>
          <p:txBody>
            <a:bodyPr wrap="square">
              <a:spAutoFit/>
            </a:bodyPr>
            <a:lstStyle/>
            <a:p>
              <a:pPr algn="dist"/>
              <a:r>
                <a:rPr altLang="en-US" lang="zh-CN" sz="3200">
                  <a:solidFill>
                    <a:schemeClr val="bg1"/>
                  </a:solidFill>
                  <a:cs typeface="+mn-ea"/>
                  <a:sym typeface="+mn-lt"/>
                </a:rPr>
                <a:t>什么思维导图</a:t>
              </a:r>
            </a:p>
          </p:txBody>
        </p:sp>
      </p:grpSp>
      <p:grpSp>
        <p:nvGrpSpPr>
          <p:cNvPr id="17" name="组合 16">
            <a:extLst>
              <a:ext uri="{FF2B5EF4-FFF2-40B4-BE49-F238E27FC236}">
                <a16:creationId xmlns:a16="http://schemas.microsoft.com/office/drawing/2014/main" id="{510A5CA8-960B-49F4-89D3-F646FFDF8CE6}"/>
              </a:ext>
            </a:extLst>
          </p:cNvPr>
          <p:cNvGrpSpPr/>
          <p:nvPr/>
        </p:nvGrpSpPr>
        <p:grpSpPr>
          <a:xfrm>
            <a:off x="5286942" y="2500328"/>
            <a:ext cx="4680520" cy="833317"/>
            <a:chOff x="4902512" y="3129593"/>
            <a:chExt cx="4680520" cy="833317"/>
          </a:xfrm>
        </p:grpSpPr>
        <p:sp>
          <p:nvSpPr>
            <p:cNvPr id="8" name="矩形 4"/>
            <p:cNvSpPr/>
            <p:nvPr/>
          </p:nvSpPr>
          <p:spPr>
            <a:xfrm>
              <a:off x="4902512" y="3129593"/>
              <a:ext cx="4680520" cy="833317"/>
            </a:xfrm>
            <a:custGeom>
              <a:gdLst>
                <a:gd fmla="*/ 0 w 8172400" name="connsiteX0"/>
                <a:gd fmla="*/ 0 h 660772" name="connsiteY0"/>
                <a:gd fmla="*/ 8172400 w 8172400" name="connsiteX1"/>
                <a:gd fmla="*/ 0 h 660772" name="connsiteY1"/>
                <a:gd fmla="*/ 8172400 w 8172400" name="connsiteX2"/>
                <a:gd fmla="*/ 648072 h 660772" name="connsiteY2"/>
                <a:gd fmla="*/ 6350 w 8172400" name="connsiteX3"/>
                <a:gd fmla="*/ 660772 h 660772" name="connsiteY3"/>
                <a:gd fmla="*/ 0 w 8172400" name="connsiteX4"/>
                <a:gd fmla="*/ 0 h 66077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60772" w="8172400">
                  <a:moveTo>
                    <a:pt x="0" y="0"/>
                  </a:moveTo>
                  <a:lnTo>
                    <a:pt x="8172400" y="0"/>
                  </a:lnTo>
                  <a:lnTo>
                    <a:pt x="8172400" y="648072"/>
                  </a:lnTo>
                  <a:lnTo>
                    <a:pt x="6350" y="660772"/>
                  </a:lnTo>
                  <a:cubicBezTo>
                    <a:pt x="4233" y="440515"/>
                    <a:pt x="2117" y="220257"/>
                    <a:pt x="0" y="0"/>
                  </a:cubicBezTo>
                  <a:close/>
                </a:path>
              </a:pathLst>
            </a:cu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200">
                <a:solidFill>
                  <a:schemeClr val="bg1"/>
                </a:solidFill>
                <a:cs typeface="+mn-ea"/>
                <a:sym typeface="+mn-lt"/>
              </a:endParaRPr>
            </a:p>
          </p:txBody>
        </p:sp>
        <p:sp>
          <p:nvSpPr>
            <p:cNvPr id="11" name="矩形 10"/>
            <p:cNvSpPr/>
            <p:nvPr/>
          </p:nvSpPr>
          <p:spPr>
            <a:xfrm>
              <a:off x="5087888" y="3219822"/>
              <a:ext cx="4309765" cy="579120"/>
            </a:xfrm>
            <a:prstGeom prst="rect">
              <a:avLst/>
            </a:prstGeom>
          </p:spPr>
          <p:txBody>
            <a:bodyPr wrap="square">
              <a:spAutoFit/>
            </a:bodyPr>
            <a:lstStyle/>
            <a:p>
              <a:pPr algn="dist"/>
              <a:r>
                <a:rPr altLang="en-US" lang="zh-CN" sz="3200">
                  <a:solidFill>
                    <a:schemeClr val="bg1"/>
                  </a:solidFill>
                  <a:cs typeface="+mn-ea"/>
                  <a:sym typeface="+mn-lt"/>
                </a:rPr>
                <a:t>思维导图的原理</a:t>
              </a:r>
            </a:p>
          </p:txBody>
        </p:sp>
      </p:grpSp>
      <p:grpSp>
        <p:nvGrpSpPr>
          <p:cNvPr id="18" name="组合 17">
            <a:extLst>
              <a:ext uri="{FF2B5EF4-FFF2-40B4-BE49-F238E27FC236}">
                <a16:creationId xmlns:a16="http://schemas.microsoft.com/office/drawing/2014/main" id="{AEB1F899-959D-47F0-AA8A-1E9BBF121C39}"/>
              </a:ext>
            </a:extLst>
          </p:cNvPr>
          <p:cNvGrpSpPr/>
          <p:nvPr/>
        </p:nvGrpSpPr>
        <p:grpSpPr>
          <a:xfrm>
            <a:off x="5286942" y="3700461"/>
            <a:ext cx="4680520" cy="833317"/>
            <a:chOff x="4902512" y="4329726"/>
            <a:chExt cx="4680520" cy="833317"/>
          </a:xfrm>
        </p:grpSpPr>
        <p:sp>
          <p:nvSpPr>
            <p:cNvPr id="9" name="矩形 4"/>
            <p:cNvSpPr/>
            <p:nvPr/>
          </p:nvSpPr>
          <p:spPr>
            <a:xfrm>
              <a:off x="4902512" y="4329726"/>
              <a:ext cx="4680520" cy="833317"/>
            </a:xfrm>
            <a:custGeom>
              <a:gdLst>
                <a:gd fmla="*/ 0 w 8172400" name="connsiteX0"/>
                <a:gd fmla="*/ 0 h 660772" name="connsiteY0"/>
                <a:gd fmla="*/ 8172400 w 8172400" name="connsiteX1"/>
                <a:gd fmla="*/ 0 h 660772" name="connsiteY1"/>
                <a:gd fmla="*/ 8172400 w 8172400" name="connsiteX2"/>
                <a:gd fmla="*/ 648072 h 660772" name="connsiteY2"/>
                <a:gd fmla="*/ 6350 w 8172400" name="connsiteX3"/>
                <a:gd fmla="*/ 660772 h 660772" name="connsiteY3"/>
                <a:gd fmla="*/ 0 w 8172400" name="connsiteX4"/>
                <a:gd fmla="*/ 0 h 66077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60772" w="8172400">
                  <a:moveTo>
                    <a:pt x="0" y="0"/>
                  </a:moveTo>
                  <a:lnTo>
                    <a:pt x="8172400" y="0"/>
                  </a:lnTo>
                  <a:lnTo>
                    <a:pt x="8172400" y="648072"/>
                  </a:lnTo>
                  <a:lnTo>
                    <a:pt x="6350" y="660772"/>
                  </a:lnTo>
                  <a:cubicBezTo>
                    <a:pt x="4233" y="440515"/>
                    <a:pt x="2117" y="220257"/>
                    <a:pt x="0" y="0"/>
                  </a:cubicBezTo>
                  <a:close/>
                </a:path>
              </a:pathLst>
            </a:cu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200">
                <a:solidFill>
                  <a:schemeClr val="bg1"/>
                </a:solidFill>
                <a:cs typeface="+mn-ea"/>
                <a:sym typeface="+mn-lt"/>
              </a:endParaRPr>
            </a:p>
          </p:txBody>
        </p:sp>
        <p:sp>
          <p:nvSpPr>
            <p:cNvPr id="12" name="矩形 11"/>
            <p:cNvSpPr/>
            <p:nvPr/>
          </p:nvSpPr>
          <p:spPr>
            <a:xfrm>
              <a:off x="5087888" y="4450804"/>
              <a:ext cx="4309765" cy="579120"/>
            </a:xfrm>
            <a:prstGeom prst="rect">
              <a:avLst/>
            </a:prstGeom>
          </p:spPr>
          <p:txBody>
            <a:bodyPr wrap="square">
              <a:spAutoFit/>
            </a:bodyPr>
            <a:lstStyle/>
            <a:p>
              <a:pPr algn="dist"/>
              <a:r>
                <a:rPr altLang="en-US" lang="zh-CN" sz="3200">
                  <a:solidFill>
                    <a:schemeClr val="bg1"/>
                  </a:solidFill>
                  <a:cs typeface="+mn-ea"/>
                  <a:sym typeface="+mn-lt"/>
                </a:rPr>
                <a:t>思维导图的制作</a:t>
              </a:r>
            </a:p>
          </p:txBody>
        </p:sp>
      </p:grpSp>
      <p:grpSp>
        <p:nvGrpSpPr>
          <p:cNvPr id="19" name="组合 18">
            <a:extLst>
              <a:ext uri="{FF2B5EF4-FFF2-40B4-BE49-F238E27FC236}">
                <a16:creationId xmlns:a16="http://schemas.microsoft.com/office/drawing/2014/main" id="{33763266-2640-4F25-A3BC-5E2A6CFD4E6F}"/>
              </a:ext>
            </a:extLst>
          </p:cNvPr>
          <p:cNvGrpSpPr/>
          <p:nvPr/>
        </p:nvGrpSpPr>
        <p:grpSpPr>
          <a:xfrm>
            <a:off x="5286942" y="4900595"/>
            <a:ext cx="4680520" cy="833317"/>
            <a:chOff x="4902512" y="5529860"/>
            <a:chExt cx="4680520" cy="833317"/>
          </a:xfrm>
        </p:grpSpPr>
        <p:sp>
          <p:nvSpPr>
            <p:cNvPr id="10" name="矩形 4"/>
            <p:cNvSpPr/>
            <p:nvPr/>
          </p:nvSpPr>
          <p:spPr>
            <a:xfrm>
              <a:off x="4902512" y="5529860"/>
              <a:ext cx="4680520" cy="833317"/>
            </a:xfrm>
            <a:custGeom>
              <a:gdLst>
                <a:gd fmla="*/ 0 w 8172400" name="connsiteX0"/>
                <a:gd fmla="*/ 0 h 660772" name="connsiteY0"/>
                <a:gd fmla="*/ 8172400 w 8172400" name="connsiteX1"/>
                <a:gd fmla="*/ 0 h 660772" name="connsiteY1"/>
                <a:gd fmla="*/ 8172400 w 8172400" name="connsiteX2"/>
                <a:gd fmla="*/ 648072 h 660772" name="connsiteY2"/>
                <a:gd fmla="*/ 6350 w 8172400" name="connsiteX3"/>
                <a:gd fmla="*/ 660772 h 660772" name="connsiteY3"/>
                <a:gd fmla="*/ 0 w 8172400" name="connsiteX4"/>
                <a:gd fmla="*/ 0 h 66077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60772" w="8172400">
                  <a:moveTo>
                    <a:pt x="0" y="0"/>
                  </a:moveTo>
                  <a:lnTo>
                    <a:pt x="8172400" y="0"/>
                  </a:lnTo>
                  <a:lnTo>
                    <a:pt x="8172400" y="648072"/>
                  </a:lnTo>
                  <a:lnTo>
                    <a:pt x="6350" y="660772"/>
                  </a:lnTo>
                  <a:cubicBezTo>
                    <a:pt x="4233" y="440515"/>
                    <a:pt x="2117" y="220257"/>
                    <a:pt x="0" y="0"/>
                  </a:cubicBezTo>
                  <a:close/>
                </a:path>
              </a:pathLst>
            </a:cu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3200">
                <a:solidFill>
                  <a:schemeClr val="bg1"/>
                </a:solidFill>
                <a:cs typeface="+mn-ea"/>
                <a:sym typeface="+mn-lt"/>
              </a:endParaRPr>
            </a:p>
          </p:txBody>
        </p:sp>
        <p:sp>
          <p:nvSpPr>
            <p:cNvPr id="13" name="矩形 12"/>
            <p:cNvSpPr/>
            <p:nvPr/>
          </p:nvSpPr>
          <p:spPr>
            <a:xfrm>
              <a:off x="5087888" y="5681787"/>
              <a:ext cx="4309765" cy="579120"/>
            </a:xfrm>
            <a:prstGeom prst="rect">
              <a:avLst/>
            </a:prstGeom>
          </p:spPr>
          <p:txBody>
            <a:bodyPr wrap="square">
              <a:spAutoFit/>
            </a:bodyPr>
            <a:lstStyle/>
            <a:p>
              <a:pPr algn="dist"/>
              <a:r>
                <a:rPr altLang="en-US" lang="zh-CN" sz="3200">
                  <a:solidFill>
                    <a:schemeClr val="bg1"/>
                  </a:solidFill>
                  <a:cs typeface="+mn-ea"/>
                  <a:sym typeface="+mn-lt"/>
                </a:rPr>
                <a:t>思维导图的实际应用</a:t>
              </a:r>
            </a:p>
          </p:txBody>
        </p:sp>
      </p:grpSp>
      <p:sp>
        <p:nvSpPr>
          <p:cNvPr id="14" name="矩形: 圆角 13">
            <a:extLst>
              <a:ext uri="{FF2B5EF4-FFF2-40B4-BE49-F238E27FC236}">
                <a16:creationId xmlns:a16="http://schemas.microsoft.com/office/drawing/2014/main" id="{305F055C-35D0-4D17-93D0-3D4AB8FE2BC6}"/>
              </a:ext>
            </a:extLst>
          </p:cNvPr>
          <p:cNvSpPr/>
          <p:nvPr/>
        </p:nvSpPr>
        <p:spPr>
          <a:xfrm>
            <a:off x="403123" y="329379"/>
            <a:ext cx="11415251" cy="6213987"/>
          </a:xfrm>
          <a:prstGeom prst="roundRect">
            <a:avLst/>
          </a:prstGeom>
          <a:noFill/>
          <a:ln>
            <a:solidFill>
              <a:schemeClr val="tx1"/>
            </a:solidFill>
          </a:ln>
          <a:effectLst>
            <a:outerShdw algn="r" blurRad="50800" dir="10800000" dist="38100"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spTree>
    <p:extLst>
      <p:ext uri="{BB962C8B-B14F-4D97-AF65-F5344CB8AC3E}">
        <p14:creationId val="1427316099"/>
      </p:ext>
    </p:extLst>
  </p:cSld>
  <p:clrMapOvr>
    <a:masterClrMapping/>
  </p:clrMapOvr>
  <p:transition advTm="2000" spd="slow">
    <p:comb/>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14"/>
                                        </p:tgtEl>
                                        <p:attrNameLst>
                                          <p:attrName>style.visibility</p:attrName>
                                        </p:attrNameLst>
                                      </p:cBhvr>
                                      <p:to>
                                        <p:strVal val="visible"/>
                                      </p:to>
                                    </p:set>
                                    <p:animEffect filter="wheel(1)" transition="in">
                                      <p:cBhvr>
                                        <p:cTn dur="500" id="7"/>
                                        <p:tgtEl>
                                          <p:spTgt spid="14"/>
                                        </p:tgtEl>
                                      </p:cBhvr>
                                    </p:animEffect>
                                  </p:childTnLst>
                                </p:cTn>
                              </p:par>
                            </p:childTnLst>
                          </p:cTn>
                        </p:par>
                        <p:par>
                          <p:cTn fill="hold" id="8" nodeType="afterGroup">
                            <p:stCondLst>
                              <p:cond delay="500"/>
                            </p:stCondLst>
                            <p:childTnLst>
                              <p:par>
                                <p:cTn fill="hold" grpId="0" id="9" nodeType="afterEffect" presetClass="entr" presetID="23" presetSubtype="16">
                                  <p:stCondLst>
                                    <p:cond delay="0"/>
                                  </p:stCondLst>
                                  <p:childTnLst>
                                    <p:set>
                                      <p:cBhvr>
                                        <p:cTn dur="1" fill="hold" id="10">
                                          <p:stCondLst>
                                            <p:cond delay="0"/>
                                          </p:stCondLst>
                                        </p:cTn>
                                        <p:tgtEl>
                                          <p:spTgt spid="2"/>
                                        </p:tgtEl>
                                        <p:attrNameLst>
                                          <p:attrName>style.visibility</p:attrName>
                                        </p:attrNameLst>
                                      </p:cBhvr>
                                      <p:to>
                                        <p:strVal val="visible"/>
                                      </p:to>
                                    </p:set>
                                    <p:anim calcmode="lin" valueType="num">
                                      <p:cBhvr>
                                        <p:cTn dur="500" fill="hold" id="11"/>
                                        <p:tgtEl>
                                          <p:spTgt spid="2"/>
                                        </p:tgtEl>
                                        <p:attrNameLst>
                                          <p:attrName>ppt_w</p:attrName>
                                        </p:attrNameLst>
                                      </p:cBhvr>
                                      <p:tavLst>
                                        <p:tav tm="0">
                                          <p:val>
                                            <p:fltVal val="0"/>
                                          </p:val>
                                        </p:tav>
                                        <p:tav tm="100000">
                                          <p:val>
                                            <p:strVal val="#ppt_w"/>
                                          </p:val>
                                        </p:tav>
                                      </p:tavLst>
                                    </p:anim>
                                    <p:anim calcmode="lin" valueType="num">
                                      <p:cBhvr>
                                        <p:cTn dur="500" fill="hold" id="12"/>
                                        <p:tgtEl>
                                          <p:spTgt spid="2"/>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4"/>
                                        </p:tgtEl>
                                        <p:attrNameLst>
                                          <p:attrName>style.visibility</p:attrName>
                                        </p:attrNameLst>
                                      </p:cBhvr>
                                      <p:to>
                                        <p:strVal val="visible"/>
                                      </p:to>
                                    </p:set>
                                    <p:anim calcmode="lin" valueType="num">
                                      <p:cBhvr>
                                        <p:cTn dur="500" fill="hold" id="16"/>
                                        <p:tgtEl>
                                          <p:spTgt spid="4"/>
                                        </p:tgtEl>
                                        <p:attrNameLst>
                                          <p:attrName>ppt_w</p:attrName>
                                        </p:attrNameLst>
                                      </p:cBhvr>
                                      <p:tavLst>
                                        <p:tav tm="0">
                                          <p:val>
                                            <p:fltVal val="0"/>
                                          </p:val>
                                        </p:tav>
                                        <p:tav tm="100000">
                                          <p:val>
                                            <p:strVal val="#ppt_w"/>
                                          </p:val>
                                        </p:tav>
                                      </p:tavLst>
                                    </p:anim>
                                    <p:anim calcmode="lin" valueType="num">
                                      <p:cBhvr>
                                        <p:cTn dur="500" fill="hold" id="17"/>
                                        <p:tgtEl>
                                          <p:spTgt spid="4"/>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52" presetSubtype="0">
                                  <p:stCondLst>
                                    <p:cond delay="0"/>
                                  </p:stCondLst>
                                  <p:childTnLst>
                                    <p:set>
                                      <p:cBhvr>
                                        <p:cTn dur="1" fill="hold" id="20">
                                          <p:stCondLst>
                                            <p:cond delay="0"/>
                                          </p:stCondLst>
                                        </p:cTn>
                                        <p:tgtEl>
                                          <p:spTgt spid="16"/>
                                        </p:tgtEl>
                                        <p:attrNameLst>
                                          <p:attrName>style.visibility</p:attrName>
                                        </p:attrNameLst>
                                      </p:cBhvr>
                                      <p:to>
                                        <p:strVal val="visible"/>
                                      </p:to>
                                    </p:set>
                                    <p:animScale>
                                      <p:cBhvr>
                                        <p:cTn decel="50000" dur="1000" fill="hold" id="21">
                                          <p:stCondLst>
                                            <p:cond delay="0"/>
                                          </p:stCondLst>
                                        </p:cTn>
                                        <p:tgtEl>
                                          <p:spTgt spid="16"/>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2">
                                          <p:stCondLst>
                                            <p:cond delay="0"/>
                                          </p:stCondLst>
                                        </p:cTn>
                                        <p:tgtEl>
                                          <p:spTgt spid="16"/>
                                        </p:tgtEl>
                                        <p:attrNameLst>
                                          <p:attrName>ppt_x</p:attrName>
                                          <p:attrName>ppt_y</p:attrName>
                                        </p:attrNameLst>
                                      </p:cBhvr>
                                    </p:animMotion>
                                    <p:animEffect filter="fade" transition="in">
                                      <p:cBhvr>
                                        <p:cTn dur="1000" id="23"/>
                                        <p:tgtEl>
                                          <p:spTgt spid="16"/>
                                        </p:tgtEl>
                                      </p:cBhvr>
                                    </p:animEffect>
                                  </p:childTnLst>
                                </p:cTn>
                              </p:par>
                            </p:childTnLst>
                          </p:cTn>
                        </p:par>
                        <p:par>
                          <p:cTn fill="hold" id="24" nodeType="afterGroup">
                            <p:stCondLst>
                              <p:cond delay="2500"/>
                            </p:stCondLst>
                            <p:childTnLst>
                              <p:par>
                                <p:cTn fill="hold" id="25" nodeType="afterEffect" presetClass="entr" presetID="52" presetSubtype="0">
                                  <p:stCondLst>
                                    <p:cond delay="0"/>
                                  </p:stCondLst>
                                  <p:childTnLst>
                                    <p:set>
                                      <p:cBhvr>
                                        <p:cTn dur="1" fill="hold" id="26">
                                          <p:stCondLst>
                                            <p:cond delay="0"/>
                                          </p:stCondLst>
                                        </p:cTn>
                                        <p:tgtEl>
                                          <p:spTgt spid="17"/>
                                        </p:tgtEl>
                                        <p:attrNameLst>
                                          <p:attrName>style.visibility</p:attrName>
                                        </p:attrNameLst>
                                      </p:cBhvr>
                                      <p:to>
                                        <p:strVal val="visible"/>
                                      </p:to>
                                    </p:set>
                                    <p:animScale>
                                      <p:cBhvr>
                                        <p:cTn decel="50000" dur="1000" fill="hold" id="27">
                                          <p:stCondLst>
                                            <p:cond delay="0"/>
                                          </p:stCondLst>
                                        </p:cTn>
                                        <p:tgtEl>
                                          <p:spTgt spid="17"/>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8">
                                          <p:stCondLst>
                                            <p:cond delay="0"/>
                                          </p:stCondLst>
                                        </p:cTn>
                                        <p:tgtEl>
                                          <p:spTgt spid="17"/>
                                        </p:tgtEl>
                                        <p:attrNameLst>
                                          <p:attrName>ppt_x</p:attrName>
                                          <p:attrName>ppt_y</p:attrName>
                                        </p:attrNameLst>
                                      </p:cBhvr>
                                    </p:animMotion>
                                    <p:animEffect filter="fade" transition="in">
                                      <p:cBhvr>
                                        <p:cTn dur="1000" id="29"/>
                                        <p:tgtEl>
                                          <p:spTgt spid="17"/>
                                        </p:tgtEl>
                                      </p:cBhvr>
                                    </p:animEffect>
                                  </p:childTnLst>
                                </p:cTn>
                              </p:par>
                            </p:childTnLst>
                          </p:cTn>
                        </p:par>
                        <p:par>
                          <p:cTn fill="hold" id="30" nodeType="afterGroup">
                            <p:stCondLst>
                              <p:cond delay="3500"/>
                            </p:stCondLst>
                            <p:childTnLst>
                              <p:par>
                                <p:cTn fill="hold" id="31" nodeType="afterEffect" presetClass="entr" presetID="52" presetSubtype="0">
                                  <p:stCondLst>
                                    <p:cond delay="0"/>
                                  </p:stCondLst>
                                  <p:childTnLst>
                                    <p:set>
                                      <p:cBhvr>
                                        <p:cTn dur="1" fill="hold" id="32">
                                          <p:stCondLst>
                                            <p:cond delay="0"/>
                                          </p:stCondLst>
                                        </p:cTn>
                                        <p:tgtEl>
                                          <p:spTgt spid="18"/>
                                        </p:tgtEl>
                                        <p:attrNameLst>
                                          <p:attrName>style.visibility</p:attrName>
                                        </p:attrNameLst>
                                      </p:cBhvr>
                                      <p:to>
                                        <p:strVal val="visible"/>
                                      </p:to>
                                    </p:set>
                                    <p:animScale>
                                      <p:cBhvr>
                                        <p:cTn decel="50000" dur="1000" fill="hold" id="33">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4">
                                          <p:stCondLst>
                                            <p:cond delay="0"/>
                                          </p:stCondLst>
                                        </p:cTn>
                                        <p:tgtEl>
                                          <p:spTgt spid="18"/>
                                        </p:tgtEl>
                                        <p:attrNameLst>
                                          <p:attrName>ppt_x</p:attrName>
                                          <p:attrName>ppt_y</p:attrName>
                                        </p:attrNameLst>
                                      </p:cBhvr>
                                    </p:animMotion>
                                    <p:animEffect filter="fade" transition="in">
                                      <p:cBhvr>
                                        <p:cTn dur="1000" id="35"/>
                                        <p:tgtEl>
                                          <p:spTgt spid="18"/>
                                        </p:tgtEl>
                                      </p:cBhvr>
                                    </p:animEffect>
                                  </p:childTnLst>
                                </p:cTn>
                              </p:par>
                            </p:childTnLst>
                          </p:cTn>
                        </p:par>
                        <p:par>
                          <p:cTn fill="hold" id="36" nodeType="afterGroup">
                            <p:stCondLst>
                              <p:cond delay="4500"/>
                            </p:stCondLst>
                            <p:childTnLst>
                              <p:par>
                                <p:cTn fill="hold" id="37" nodeType="afterEffect" presetClass="entr" presetID="52" presetSubtype="0">
                                  <p:stCondLst>
                                    <p:cond delay="0"/>
                                  </p:stCondLst>
                                  <p:childTnLst>
                                    <p:set>
                                      <p:cBhvr>
                                        <p:cTn dur="1" fill="hold" id="38">
                                          <p:stCondLst>
                                            <p:cond delay="0"/>
                                          </p:stCondLst>
                                        </p:cTn>
                                        <p:tgtEl>
                                          <p:spTgt spid="19"/>
                                        </p:tgtEl>
                                        <p:attrNameLst>
                                          <p:attrName>style.visibility</p:attrName>
                                        </p:attrNameLst>
                                      </p:cBhvr>
                                      <p:to>
                                        <p:strVal val="visible"/>
                                      </p:to>
                                    </p:set>
                                    <p:animScale>
                                      <p:cBhvr>
                                        <p:cTn decel="50000" dur="1000" fill="hold" id="39">
                                          <p:stCondLst>
                                            <p:cond delay="0"/>
                                          </p:stCondLst>
                                        </p:cTn>
                                        <p:tgtEl>
                                          <p:spTgt spid="19"/>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40">
                                          <p:stCondLst>
                                            <p:cond delay="0"/>
                                          </p:stCondLst>
                                        </p:cTn>
                                        <p:tgtEl>
                                          <p:spTgt spid="19"/>
                                        </p:tgtEl>
                                        <p:attrNameLst>
                                          <p:attrName>ppt_x</p:attrName>
                                          <p:attrName>ppt_y</p:attrName>
                                        </p:attrNameLst>
                                      </p:cBhvr>
                                    </p:animMotion>
                                    <p:animEffect filter="fade" transition="in">
                                      <p:cBhvr>
                                        <p:cTn dur="1000" id="41"/>
                                        <p:tgtEl>
                                          <p:spTgt spid="1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14"/>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4033AE00-64F5-4E05-8797-7117F0082F02}"/>
              </a:ext>
            </a:extLst>
          </p:cNvPr>
          <p:cNvGrpSpPr/>
          <p:nvPr/>
        </p:nvGrpSpPr>
        <p:grpSpPr>
          <a:xfrm>
            <a:off x="1229381" y="3166323"/>
            <a:ext cx="5737340" cy="2292394"/>
            <a:chOff x="1403689" y="3402297"/>
            <a:chExt cx="5737340" cy="2292394"/>
          </a:xfrm>
        </p:grpSpPr>
        <p:sp>
          <p:nvSpPr>
            <p:cNvPr id="3" name="矩形 2">
              <a:extLst>
                <a:ext uri="{FF2B5EF4-FFF2-40B4-BE49-F238E27FC236}">
                  <a16:creationId xmlns:a16="http://schemas.microsoft.com/office/drawing/2014/main" id="{8144C5F6-B502-4A82-847C-213967EE9088}"/>
                </a:ext>
              </a:extLst>
            </p:cNvPr>
            <p:cNvSpPr/>
            <p:nvPr/>
          </p:nvSpPr>
          <p:spPr>
            <a:xfrm>
              <a:off x="1403689" y="3402297"/>
              <a:ext cx="5737340" cy="731520"/>
            </a:xfrm>
            <a:prstGeom prst="rect">
              <a:avLst/>
            </a:prstGeom>
          </p:spPr>
          <p:txBody>
            <a:bodyPr wrap="square">
              <a:spAutoFit/>
            </a:bodyPr>
            <a:lstStyle/>
            <a:p>
              <a:pPr>
                <a:lnSpc>
                  <a:spcPct val="150000"/>
                </a:lnSpc>
              </a:pPr>
              <a:r>
                <a:rPr altLang="en-US" lang="zh-CN" sz="1400">
                  <a:cs typeface="+mn-ea"/>
                  <a:sym typeface="+mn-lt"/>
                </a:rPr>
                <a:t>在每一条分支线使用一个唯一的关键词，在大脑中使用关键字触发联想，可以使我们记住大量信息。</a:t>
              </a:r>
            </a:p>
          </p:txBody>
        </p:sp>
        <p:sp>
          <p:nvSpPr>
            <p:cNvPr id="9" name="矩形 8">
              <a:extLst>
                <a:ext uri="{FF2B5EF4-FFF2-40B4-BE49-F238E27FC236}">
                  <a16:creationId xmlns:a16="http://schemas.microsoft.com/office/drawing/2014/main" id="{1F43079A-F94A-4C29-9FFA-7F0072AA062F}"/>
                </a:ext>
              </a:extLst>
            </p:cNvPr>
            <p:cNvSpPr/>
            <p:nvPr/>
          </p:nvSpPr>
          <p:spPr>
            <a:xfrm>
              <a:off x="1403689" y="4344127"/>
              <a:ext cx="5737340" cy="1371600"/>
            </a:xfrm>
            <a:prstGeom prst="rect">
              <a:avLst/>
            </a:prstGeom>
          </p:spPr>
          <p:txBody>
            <a:bodyPr wrap="square">
              <a:spAutoFit/>
            </a:bodyPr>
            <a:lstStyle/>
            <a:p>
              <a:pPr>
                <a:lnSpc>
                  <a:spcPct val="150000"/>
                </a:lnSpc>
              </a:pPr>
              <a:r>
                <a:rPr altLang="en-US" lang="zh-CN" sz="1400">
                  <a:cs typeface="+mn-ea"/>
                  <a:sym typeface="+mn-lt"/>
                </a:rPr>
                <a:t>例如，如果一个分支关键词是“生日派对”，也许大家就会被限制在派对的方方面面。但是，如果只简单使用关键字“生日”，那能联想和探索的关键字不仅会有派对，还会有各种不同的关键字，比如礼物，蛋糕等。</a:t>
              </a:r>
            </a:p>
          </p:txBody>
        </p:sp>
      </p:grpSp>
      <p:grpSp>
        <p:nvGrpSpPr>
          <p:cNvPr id="2" name="组合 1">
            <a:extLst>
              <a:ext uri="{FF2B5EF4-FFF2-40B4-BE49-F238E27FC236}">
                <a16:creationId xmlns:a16="http://schemas.microsoft.com/office/drawing/2014/main" id="{DEFF5295-5343-4CAD-8066-13593090DDEE}"/>
              </a:ext>
            </a:extLst>
          </p:cNvPr>
          <p:cNvGrpSpPr/>
          <p:nvPr/>
        </p:nvGrpSpPr>
        <p:grpSpPr>
          <a:xfrm>
            <a:off x="1421127" y="1692892"/>
            <a:ext cx="5545594" cy="580476"/>
            <a:chOff x="1421127" y="1692892"/>
            <a:chExt cx="5545594" cy="580476"/>
          </a:xfrm>
        </p:grpSpPr>
        <p:sp>
          <p:nvSpPr>
            <p:cNvPr id="21" name="矩形 20">
              <a:extLst>
                <a:ext uri="{FF2B5EF4-FFF2-40B4-BE49-F238E27FC236}">
                  <a16:creationId xmlns:a16="http://schemas.microsoft.com/office/drawing/2014/main" id="{ACE5207F-D115-403F-AF37-A4CC81FDAAC7}"/>
                </a:ext>
              </a:extLst>
            </p:cNvPr>
            <p:cNvSpPr/>
            <p:nvPr/>
          </p:nvSpPr>
          <p:spPr>
            <a:xfrm>
              <a:off x="1888208" y="1692892"/>
              <a:ext cx="5078513" cy="457200"/>
            </a:xfrm>
            <a:prstGeom prst="rect">
              <a:avLst/>
            </a:prstGeom>
          </p:spPr>
          <p:txBody>
            <a:bodyPr wrap="square">
              <a:spAutoFit/>
            </a:bodyPr>
            <a:lstStyle/>
            <a:p>
              <a:pPr algn="ctr"/>
              <a:r>
                <a:rPr altLang="en-US" b="1" lang="zh-CN" sz="2400">
                  <a:cs typeface="+mn-ea"/>
                  <a:sym typeface="+mn-lt"/>
                </a:rPr>
                <a:t>第四步  完成知识点和关键词</a:t>
              </a:r>
            </a:p>
          </p:txBody>
        </p:sp>
        <p:sp>
          <p:nvSpPr>
            <p:cNvPr id="26" name="任意多边形 128">
              <a:extLst>
                <a:ext uri="{FF2B5EF4-FFF2-40B4-BE49-F238E27FC236}">
                  <a16:creationId xmlns:a16="http://schemas.microsoft.com/office/drawing/2014/main" id="{8C8B2E27-4E76-4551-845B-ED6D6CD1A5DD}"/>
                </a:ext>
              </a:extLst>
            </p:cNvPr>
            <p:cNvSpPr/>
            <p:nvPr/>
          </p:nvSpPr>
          <p:spPr>
            <a:xfrm flipH="1">
              <a:off x="2444188" y="2194878"/>
              <a:ext cx="4372730" cy="45719"/>
            </a:xfrm>
            <a:custGeom>
              <a:gdLst>
                <a:gd fmla="*/ 1054100 w 1054100" name="connsiteX0"/>
                <a:gd fmla="*/ 0 h 488950" name="connsiteY0"/>
                <a:gd fmla="*/ 0 w 1054100" name="connsiteX1"/>
                <a:gd fmla="*/ 0 h 488950" name="connsiteY1"/>
                <a:gd fmla="*/ 0 w 1054100" name="connsiteX2"/>
                <a:gd fmla="*/ 488950 h 488950" name="connsiteY2"/>
              </a:gdLst>
              <a:cxnLst>
                <a:cxn ang="0">
                  <a:pos x="connsiteX0" y="connsiteY0"/>
                </a:cxn>
                <a:cxn ang="0">
                  <a:pos x="connsiteX1" y="connsiteY1"/>
                </a:cxn>
                <a:cxn ang="0">
                  <a:pos x="connsiteX2" y="connsiteY2"/>
                </a:cxn>
              </a:cxnLst>
              <a:rect b="b" l="l" r="r" t="t"/>
              <a:pathLst>
                <a:path h="488950" w="1054100">
                  <a:moveTo>
                    <a:pt x="1054100" y="0"/>
                  </a:moveTo>
                  <a:lnTo>
                    <a:pt x="0" y="0"/>
                  </a:lnTo>
                  <a:lnTo>
                    <a:pt x="0" y="488950"/>
                  </a:lnTo>
                </a:path>
              </a:pathLst>
            </a:custGeom>
            <a:noFill/>
            <a:ln w="19050">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sz="2400">
                <a:solidFill>
                  <a:prstClr val="white"/>
                </a:solidFill>
                <a:cs typeface="+mn-ea"/>
                <a:sym typeface="+mn-lt"/>
              </a:endParaRPr>
            </a:p>
          </p:txBody>
        </p:sp>
        <p:sp>
          <p:nvSpPr>
            <p:cNvPr id="27" name="椭圆 26">
              <a:extLst>
                <a:ext uri="{FF2B5EF4-FFF2-40B4-BE49-F238E27FC236}">
                  <a16:creationId xmlns:a16="http://schemas.microsoft.com/office/drawing/2014/main" id="{12647466-E8F3-4A6E-B388-A101B2CBB650}"/>
                </a:ext>
              </a:extLst>
            </p:cNvPr>
            <p:cNvSpPr/>
            <p:nvPr/>
          </p:nvSpPr>
          <p:spPr>
            <a:xfrm>
              <a:off x="2334001" y="2155761"/>
              <a:ext cx="73471" cy="73471"/>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sz="2400">
                <a:cs typeface="+mn-ea"/>
                <a:sym typeface="+mn-lt"/>
              </a:endParaRPr>
            </a:p>
          </p:txBody>
        </p:sp>
        <p:grpSp>
          <p:nvGrpSpPr>
            <p:cNvPr id="28" name="Group 4">
              <a:extLst>
                <a:ext uri="{FF2B5EF4-FFF2-40B4-BE49-F238E27FC236}">
                  <a16:creationId xmlns:a16="http://schemas.microsoft.com/office/drawing/2014/main" id="{D2A85116-1003-4400-BC77-0B96946204E9}"/>
                </a:ext>
              </a:extLst>
            </p:cNvPr>
            <p:cNvGrpSpPr>
              <a:grpSpLocks noChangeAspect="1"/>
            </p:cNvGrpSpPr>
            <p:nvPr/>
          </p:nvGrpSpPr>
          <p:grpSpPr>
            <a:xfrm>
              <a:off x="1421127" y="1737012"/>
              <a:ext cx="365268" cy="536356"/>
              <a:chOff x="3540" y="531"/>
              <a:chExt cx="348" cy="511"/>
            </a:xfrm>
            <a:solidFill>
              <a:srgbClr val="147BA0"/>
            </a:solidFill>
          </p:grpSpPr>
          <p:sp>
            <p:nvSpPr>
              <p:cNvPr id="29" name="Freeform 5">
                <a:extLst>
                  <a:ext uri="{FF2B5EF4-FFF2-40B4-BE49-F238E27FC236}">
                    <a16:creationId xmlns:a16="http://schemas.microsoft.com/office/drawing/2014/main" id="{AC6EDFDF-0965-49DC-9773-5E14DC02E990}"/>
                  </a:ext>
                </a:extLst>
              </p:cNvPr>
              <p:cNvSpPr/>
              <p:nvPr/>
            </p:nvSpPr>
            <p:spPr bwMode="auto">
              <a:xfrm>
                <a:off x="3540" y="801"/>
                <a:ext cx="348" cy="241"/>
              </a:xfrm>
              <a:custGeom>
                <a:gdLst>
                  <a:gd fmla="*/ 78 w 97" name="T0"/>
                  <a:gd fmla="*/ 0 h 68" name="T1"/>
                  <a:gd fmla="*/ 70 w 97" name="T2"/>
                  <a:gd fmla="*/ 20 h 68" name="T3"/>
                  <a:gd fmla="*/ 49 w 97" name="T4"/>
                  <a:gd fmla="*/ 66 h 68" name="T5"/>
                  <a:gd fmla="*/ 29 w 97" name="T6"/>
                  <a:gd fmla="*/ 20 h 68" name="T7"/>
                  <a:gd fmla="*/ 20 w 97" name="T8"/>
                  <a:gd fmla="*/ 0 h 68" name="T9"/>
                  <a:gd fmla="*/ 0 w 97" name="T10"/>
                  <a:gd fmla="*/ 39 h 68" name="T11"/>
                  <a:gd fmla="*/ 0 w 97" name="T12"/>
                  <a:gd fmla="*/ 50 h 68" name="T13"/>
                  <a:gd fmla="*/ 49 w 97" name="T14"/>
                  <a:gd fmla="*/ 68 h 68" name="T15"/>
                  <a:gd fmla="*/ 97 w 97" name="T16"/>
                  <a:gd fmla="*/ 50 h 68" name="T17"/>
                  <a:gd fmla="*/ 97 w 97" name="T18"/>
                  <a:gd fmla="*/ 39 h 68" name="T19"/>
                  <a:gd fmla="*/ 78 w 97" name="T20"/>
                  <a:gd fmla="*/ 0 h 6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8" w="97">
                    <a:moveTo>
                      <a:pt x="78" y="0"/>
                    </a:moveTo>
                    <a:cubicBezTo>
                      <a:pt x="70" y="20"/>
                      <a:pt x="70" y="20"/>
                      <a:pt x="70" y="20"/>
                    </a:cubicBezTo>
                    <a:cubicBezTo>
                      <a:pt x="49" y="66"/>
                      <a:pt x="49" y="66"/>
                      <a:pt x="49" y="66"/>
                    </a:cubicBezTo>
                    <a:cubicBezTo>
                      <a:pt x="29" y="20"/>
                      <a:pt x="29" y="20"/>
                      <a:pt x="29" y="20"/>
                    </a:cubicBezTo>
                    <a:cubicBezTo>
                      <a:pt x="20" y="0"/>
                      <a:pt x="20" y="0"/>
                      <a:pt x="20" y="0"/>
                    </a:cubicBezTo>
                    <a:cubicBezTo>
                      <a:pt x="8" y="8"/>
                      <a:pt x="0" y="23"/>
                      <a:pt x="0" y="39"/>
                    </a:cubicBezTo>
                    <a:cubicBezTo>
                      <a:pt x="0" y="50"/>
                      <a:pt x="0" y="50"/>
                      <a:pt x="0" y="50"/>
                    </a:cubicBezTo>
                    <a:cubicBezTo>
                      <a:pt x="13" y="61"/>
                      <a:pt x="30" y="68"/>
                      <a:pt x="49" y="68"/>
                    </a:cubicBezTo>
                    <a:cubicBezTo>
                      <a:pt x="67" y="68"/>
                      <a:pt x="84" y="61"/>
                      <a:pt x="97" y="50"/>
                    </a:cubicBezTo>
                    <a:cubicBezTo>
                      <a:pt x="97" y="39"/>
                      <a:pt x="97" y="39"/>
                      <a:pt x="97" y="39"/>
                    </a:cubicBezTo>
                    <a:cubicBezTo>
                      <a:pt x="97" y="23"/>
                      <a:pt x="90" y="9"/>
                      <a:pt x="78"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30" name="Freeform 6">
                <a:extLst>
                  <a:ext uri="{FF2B5EF4-FFF2-40B4-BE49-F238E27FC236}">
                    <a16:creationId xmlns:a16="http://schemas.microsoft.com/office/drawing/2014/main" id="{D2F27635-9AFB-4E4B-9588-EC7DAE02CE33}"/>
                  </a:ext>
                </a:extLst>
              </p:cNvPr>
              <p:cNvSpPr/>
              <p:nvPr/>
            </p:nvSpPr>
            <p:spPr bwMode="auto">
              <a:xfrm>
                <a:off x="3687" y="833"/>
                <a:ext cx="58" cy="156"/>
              </a:xfrm>
              <a:custGeom>
                <a:gdLst>
                  <a:gd fmla="*/ 0 w 16" name="T0"/>
                  <a:gd fmla="*/ 0 h 44" name="T1"/>
                  <a:gd fmla="*/ 3 w 16" name="T2"/>
                  <a:gd fmla="*/ 7 h 44" name="T3"/>
                  <a:gd fmla="*/ 0 w 16" name="T4"/>
                  <a:gd fmla="*/ 36 h 44" name="T5"/>
                  <a:gd fmla="*/ 8 w 16" name="T6"/>
                  <a:gd fmla="*/ 44 h 44" name="T7"/>
                  <a:gd fmla="*/ 15 w 16" name="T8"/>
                  <a:gd fmla="*/ 36 h 44" name="T9"/>
                  <a:gd fmla="*/ 12 w 16" name="T10"/>
                  <a:gd fmla="*/ 7 h 44" name="T11"/>
                  <a:gd fmla="*/ 16 w 16" name="T12"/>
                  <a:gd fmla="*/ 0 h 44" name="T13"/>
                  <a:gd fmla="*/ 8 w 16" name="T14"/>
                  <a:gd fmla="*/ 1 h 44" name="T15"/>
                  <a:gd fmla="*/ 0 w 16" name="T16"/>
                  <a:gd fmla="*/ 0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6">
                    <a:moveTo>
                      <a:pt x="0" y="0"/>
                    </a:moveTo>
                    <a:cubicBezTo>
                      <a:pt x="0" y="3"/>
                      <a:pt x="1" y="5"/>
                      <a:pt x="3" y="7"/>
                    </a:cubicBezTo>
                    <a:cubicBezTo>
                      <a:pt x="0" y="36"/>
                      <a:pt x="0" y="36"/>
                      <a:pt x="0" y="36"/>
                    </a:cubicBezTo>
                    <a:cubicBezTo>
                      <a:pt x="8" y="44"/>
                      <a:pt x="8" y="44"/>
                      <a:pt x="8" y="44"/>
                    </a:cubicBezTo>
                    <a:cubicBezTo>
                      <a:pt x="15" y="36"/>
                      <a:pt x="15" y="36"/>
                      <a:pt x="15" y="36"/>
                    </a:cubicBezTo>
                    <a:cubicBezTo>
                      <a:pt x="12" y="7"/>
                      <a:pt x="12" y="7"/>
                      <a:pt x="12" y="7"/>
                    </a:cubicBezTo>
                    <a:cubicBezTo>
                      <a:pt x="14" y="5"/>
                      <a:pt x="15" y="3"/>
                      <a:pt x="16" y="0"/>
                    </a:cubicBezTo>
                    <a:cubicBezTo>
                      <a:pt x="13" y="1"/>
                      <a:pt x="10" y="1"/>
                      <a:pt x="8" y="1"/>
                    </a:cubicBezTo>
                    <a:cubicBezTo>
                      <a:pt x="5" y="1"/>
                      <a:pt x="2" y="1"/>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31" name="Freeform 7">
                <a:extLst>
                  <a:ext uri="{FF2B5EF4-FFF2-40B4-BE49-F238E27FC236}">
                    <a16:creationId xmlns:a16="http://schemas.microsoft.com/office/drawing/2014/main" id="{7C326960-3E37-49D6-835F-3DE504387BC2}"/>
                  </a:ext>
                </a:extLst>
              </p:cNvPr>
              <p:cNvSpPr/>
              <p:nvPr/>
            </p:nvSpPr>
            <p:spPr bwMode="auto">
              <a:xfrm>
                <a:off x="3609" y="652"/>
                <a:ext cx="215" cy="181"/>
              </a:xfrm>
              <a:custGeom>
                <a:gdLst>
                  <a:gd fmla="*/ 30 w 60" name="T0"/>
                  <a:gd fmla="*/ 5 h 51" name="T1"/>
                  <a:gd fmla="*/ 13 w 60" name="T2"/>
                  <a:gd fmla="*/ 0 h 51" name="T3"/>
                  <a:gd fmla="*/ 1 w 60" name="T4"/>
                  <a:gd fmla="*/ 0 h 51" name="T5"/>
                  <a:gd fmla="*/ 0 w 60" name="T6"/>
                  <a:gd fmla="*/ 0 h 51" name="T7"/>
                  <a:gd fmla="*/ 0 w 60" name="T8"/>
                  <a:gd fmla="*/ 6 h 51" name="T9"/>
                  <a:gd fmla="*/ 0 w 60" name="T10"/>
                  <a:gd fmla="*/ 24 h 51" name="T11"/>
                  <a:gd fmla="*/ 22 w 60" name="T12"/>
                  <a:gd fmla="*/ 50 h 51" name="T13"/>
                  <a:gd fmla="*/ 30 w 60" name="T14"/>
                  <a:gd fmla="*/ 51 h 51" name="T15"/>
                  <a:gd fmla="*/ 38 w 60" name="T16"/>
                  <a:gd fmla="*/ 50 h 51" name="T17"/>
                  <a:gd fmla="*/ 60 w 60" name="T18"/>
                  <a:gd fmla="*/ 24 h 51" name="T19"/>
                  <a:gd fmla="*/ 60 w 60" name="T20"/>
                  <a:gd fmla="*/ 6 h 51" name="T21"/>
                  <a:gd fmla="*/ 59 w 60" name="T22"/>
                  <a:gd fmla="*/ 0 h 51" name="T23"/>
                  <a:gd fmla="*/ 47 w 60" name="T24"/>
                  <a:gd fmla="*/ 0 h 51" name="T25"/>
                  <a:gd fmla="*/ 30 w 60" name="T26"/>
                  <a:gd fmla="*/ 5 h 51"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1" w="60">
                    <a:moveTo>
                      <a:pt x="30" y="5"/>
                    </a:moveTo>
                    <a:cubicBezTo>
                      <a:pt x="22" y="5"/>
                      <a:pt x="15" y="3"/>
                      <a:pt x="13" y="0"/>
                    </a:cubicBezTo>
                    <a:cubicBezTo>
                      <a:pt x="1" y="0"/>
                      <a:pt x="1" y="0"/>
                      <a:pt x="1" y="0"/>
                    </a:cubicBezTo>
                    <a:cubicBezTo>
                      <a:pt x="0" y="0"/>
                      <a:pt x="0" y="0"/>
                      <a:pt x="0" y="0"/>
                    </a:cubicBezTo>
                    <a:cubicBezTo>
                      <a:pt x="0" y="2"/>
                      <a:pt x="0" y="4"/>
                      <a:pt x="0" y="6"/>
                    </a:cubicBezTo>
                    <a:cubicBezTo>
                      <a:pt x="0" y="24"/>
                      <a:pt x="0" y="24"/>
                      <a:pt x="0" y="24"/>
                    </a:cubicBezTo>
                    <a:cubicBezTo>
                      <a:pt x="0" y="36"/>
                      <a:pt x="9" y="47"/>
                      <a:pt x="22" y="50"/>
                    </a:cubicBezTo>
                    <a:cubicBezTo>
                      <a:pt x="24" y="51"/>
                      <a:pt x="27" y="51"/>
                      <a:pt x="30" y="51"/>
                    </a:cubicBezTo>
                    <a:cubicBezTo>
                      <a:pt x="32" y="51"/>
                      <a:pt x="35" y="51"/>
                      <a:pt x="38" y="50"/>
                    </a:cubicBezTo>
                    <a:cubicBezTo>
                      <a:pt x="50" y="47"/>
                      <a:pt x="60" y="36"/>
                      <a:pt x="60" y="24"/>
                    </a:cubicBezTo>
                    <a:cubicBezTo>
                      <a:pt x="60" y="6"/>
                      <a:pt x="60" y="6"/>
                      <a:pt x="60" y="6"/>
                    </a:cubicBezTo>
                    <a:cubicBezTo>
                      <a:pt x="60" y="4"/>
                      <a:pt x="59" y="2"/>
                      <a:pt x="59" y="0"/>
                    </a:cubicBezTo>
                    <a:cubicBezTo>
                      <a:pt x="47" y="0"/>
                      <a:pt x="47" y="0"/>
                      <a:pt x="47" y="0"/>
                    </a:cubicBezTo>
                    <a:cubicBezTo>
                      <a:pt x="46" y="3"/>
                      <a:pt x="38" y="5"/>
                      <a:pt x="30" y="5"/>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32" name="Freeform 8">
                <a:extLst>
                  <a:ext uri="{FF2B5EF4-FFF2-40B4-BE49-F238E27FC236}">
                    <a16:creationId xmlns:a16="http://schemas.microsoft.com/office/drawing/2014/main" id="{68B9BE5F-E11D-4DED-AB76-EFC817BB34A2}"/>
                  </a:ext>
                </a:extLst>
              </p:cNvPr>
              <p:cNvSpPr>
                <a:spLocks noEditPoints="1"/>
              </p:cNvSpPr>
              <p:nvPr/>
            </p:nvSpPr>
            <p:spPr bwMode="auto">
              <a:xfrm>
                <a:off x="3598" y="531"/>
                <a:ext cx="240" cy="128"/>
              </a:xfrm>
              <a:custGeom>
                <a:gdLst>
                  <a:gd fmla="*/ 33 w 67" name="T0"/>
                  <a:gd fmla="*/ 0 h 36" name="T1"/>
                  <a:gd fmla="*/ 0 w 67" name="T2"/>
                  <a:gd fmla="*/ 31 h 36" name="T3"/>
                  <a:gd fmla="*/ 4 w 67" name="T4"/>
                  <a:gd fmla="*/ 31 h 36" name="T5"/>
                  <a:gd fmla="*/ 4 w 67" name="T6"/>
                  <a:gd fmla="*/ 31 h 36" name="T7"/>
                  <a:gd fmla="*/ 16 w 67" name="T8"/>
                  <a:gd fmla="*/ 31 h 36" name="T9"/>
                  <a:gd fmla="*/ 33 w 67" name="T10"/>
                  <a:gd fmla="*/ 36 h 36" name="T11"/>
                  <a:gd fmla="*/ 51 w 67" name="T12"/>
                  <a:gd fmla="*/ 31 h 36" name="T13"/>
                  <a:gd fmla="*/ 62 w 67" name="T14"/>
                  <a:gd fmla="*/ 31 h 36" name="T15"/>
                  <a:gd fmla="*/ 64 w 67" name="T16"/>
                  <a:gd fmla="*/ 31 h 36" name="T17"/>
                  <a:gd fmla="*/ 67 w 67" name="T18"/>
                  <a:gd fmla="*/ 31 h 36" name="T19"/>
                  <a:gd fmla="*/ 33 w 67" name="T20"/>
                  <a:gd fmla="*/ 0 h 36" name="T21"/>
                  <a:gd fmla="*/ 33 w 67" name="T22"/>
                  <a:gd fmla="*/ 26 h 36" name="T23"/>
                  <a:gd fmla="*/ 27 w 67" name="T24"/>
                  <a:gd fmla="*/ 20 h 36" name="T25"/>
                  <a:gd fmla="*/ 33 w 67" name="T26"/>
                  <a:gd fmla="*/ 14 h 36" name="T27"/>
                  <a:gd fmla="*/ 40 w 67" name="T28"/>
                  <a:gd fmla="*/ 20 h 36" name="T29"/>
                  <a:gd fmla="*/ 33 w 67" name="T30"/>
                  <a:gd fmla="*/ 26 h 3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36" w="67">
                    <a:moveTo>
                      <a:pt x="33" y="0"/>
                    </a:moveTo>
                    <a:cubicBezTo>
                      <a:pt x="15" y="0"/>
                      <a:pt x="1" y="14"/>
                      <a:pt x="0" y="31"/>
                    </a:cubicBezTo>
                    <a:cubicBezTo>
                      <a:pt x="4" y="31"/>
                      <a:pt x="4" y="31"/>
                      <a:pt x="4" y="31"/>
                    </a:cubicBezTo>
                    <a:cubicBezTo>
                      <a:pt x="4" y="31"/>
                      <a:pt x="4" y="31"/>
                      <a:pt x="4" y="31"/>
                    </a:cubicBezTo>
                    <a:cubicBezTo>
                      <a:pt x="16" y="31"/>
                      <a:pt x="16" y="31"/>
                      <a:pt x="16" y="31"/>
                    </a:cubicBezTo>
                    <a:cubicBezTo>
                      <a:pt x="18" y="34"/>
                      <a:pt x="25" y="36"/>
                      <a:pt x="33" y="36"/>
                    </a:cubicBezTo>
                    <a:cubicBezTo>
                      <a:pt x="42" y="36"/>
                      <a:pt x="49" y="34"/>
                      <a:pt x="51" y="31"/>
                    </a:cubicBezTo>
                    <a:cubicBezTo>
                      <a:pt x="62" y="31"/>
                      <a:pt x="62" y="31"/>
                      <a:pt x="62" y="31"/>
                    </a:cubicBezTo>
                    <a:cubicBezTo>
                      <a:pt x="64" y="31"/>
                      <a:pt x="64" y="31"/>
                      <a:pt x="64" y="31"/>
                    </a:cubicBezTo>
                    <a:cubicBezTo>
                      <a:pt x="67" y="31"/>
                      <a:pt x="67" y="31"/>
                      <a:pt x="67" y="31"/>
                    </a:cubicBezTo>
                    <a:cubicBezTo>
                      <a:pt x="66" y="14"/>
                      <a:pt x="51" y="0"/>
                      <a:pt x="33" y="0"/>
                    </a:cubicBezTo>
                    <a:close/>
                    <a:moveTo>
                      <a:pt x="33" y="26"/>
                    </a:moveTo>
                    <a:cubicBezTo>
                      <a:pt x="30" y="26"/>
                      <a:pt x="27" y="24"/>
                      <a:pt x="27" y="20"/>
                    </a:cubicBezTo>
                    <a:cubicBezTo>
                      <a:pt x="27" y="17"/>
                      <a:pt x="30" y="14"/>
                      <a:pt x="33" y="14"/>
                    </a:cubicBezTo>
                    <a:cubicBezTo>
                      <a:pt x="37" y="14"/>
                      <a:pt x="40" y="17"/>
                      <a:pt x="40" y="20"/>
                    </a:cubicBezTo>
                    <a:cubicBezTo>
                      <a:pt x="40" y="24"/>
                      <a:pt x="37" y="26"/>
                      <a:pt x="33" y="26"/>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grpSp>
      </p:grpSp>
      <p:grpSp>
        <p:nvGrpSpPr>
          <p:cNvPr id="37" name="组合 36">
            <a:extLst>
              <a:ext uri="{FF2B5EF4-FFF2-40B4-BE49-F238E27FC236}">
                <a16:creationId xmlns:a16="http://schemas.microsoft.com/office/drawing/2014/main" id="{CE2CC671-34CB-49C7-83B3-623EF3FA4AC9}"/>
              </a:ext>
            </a:extLst>
          </p:cNvPr>
          <p:cNvGrpSpPr/>
          <p:nvPr/>
        </p:nvGrpSpPr>
        <p:grpSpPr>
          <a:xfrm>
            <a:off x="589935" y="688258"/>
            <a:ext cx="11021962" cy="589936"/>
            <a:chOff x="589935" y="688258"/>
            <a:chExt cx="11021962" cy="589936"/>
          </a:xfrm>
        </p:grpSpPr>
        <p:cxnSp>
          <p:nvCxnSpPr>
            <p:cNvPr id="38" name="直接连接符 37">
              <a:extLst>
                <a:ext uri="{FF2B5EF4-FFF2-40B4-BE49-F238E27FC236}">
                  <a16:creationId xmlns:a16="http://schemas.microsoft.com/office/drawing/2014/main" id="{FDD8AD22-574D-4ADE-8139-317C7D6BFB80}"/>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39" name="文本框 38">
              <a:extLst>
                <a:ext uri="{FF2B5EF4-FFF2-40B4-BE49-F238E27FC236}">
                  <a16:creationId xmlns:a16="http://schemas.microsoft.com/office/drawing/2014/main" id="{950D6BAC-6AE1-4E91-BD84-AF43BBDCDFAA}"/>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03  思维导图的制作</a:t>
              </a:r>
            </a:p>
          </p:txBody>
        </p:sp>
      </p:grpSp>
      <p:pic>
        <p:nvPicPr>
          <p:cNvPr id="6" name="图片 5">
            <a:extLst>
              <a:ext uri="{FF2B5EF4-FFF2-40B4-BE49-F238E27FC236}">
                <a16:creationId xmlns:a16="http://schemas.microsoft.com/office/drawing/2014/main" id="{30E57BFA-B773-4322-A51D-091B34B21F21}"/>
              </a:ext>
            </a:extLst>
          </p:cNvPr>
          <p:cNvPicPr>
            <a:picLocks noChangeAspect="1"/>
          </p:cNvPicPr>
          <p:nvPr/>
        </p:nvPicPr>
        <p:blipFill>
          <a:blip r:embed="rId3">
            <a:clrChange>
              <a:clrFrom>
                <a:srgbClr val="F7F7F5"/>
              </a:clrFrom>
              <a:clrTo>
                <a:srgbClr val="F7F7F5">
                  <a:alpha val="0"/>
                </a:srgbClr>
              </a:clrTo>
            </a:clrChange>
            <a:duotone>
              <a:schemeClr val="accent5">
                <a:shade val="45000"/>
                <a:satMod val="135000"/>
              </a:schemeClr>
              <a:prstClr val="white"/>
            </a:duotone>
            <a:extLst>
              <a:ext uri="{28A0092B-C50C-407E-A947-70E740481C1C}">
                <a14:useLocalDpi val="0"/>
              </a:ext>
            </a:extLst>
          </a:blip>
          <a:srcRect b="5955"/>
          <a:stretch>
            <a:fillRect/>
          </a:stretch>
        </p:blipFill>
        <p:spPr>
          <a:xfrm>
            <a:off x="7068534" y="1959006"/>
            <a:ext cx="4129027" cy="3883127"/>
          </a:xfrm>
          <a:prstGeom prst="rect">
            <a:avLst/>
          </a:prstGeom>
        </p:spPr>
      </p:pic>
    </p:spTree>
    <p:extLst>
      <p:ext uri="{BB962C8B-B14F-4D97-AF65-F5344CB8AC3E}">
        <p14:creationId val="3385263184"/>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37"/>
                                        </p:tgtEl>
                                        <p:attrNameLst>
                                          <p:attrName>style.visibility</p:attrName>
                                        </p:attrNameLst>
                                      </p:cBhvr>
                                      <p:to>
                                        <p:strVal val="visible"/>
                                      </p:to>
                                    </p:set>
                                    <p:animEffect filter="wipe(left)" transition="in">
                                      <p:cBhvr>
                                        <p:cTn dur="500" id="7"/>
                                        <p:tgtEl>
                                          <p:spTgt spid="37"/>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2"/>
                                        </p:tgtEl>
                                        <p:attrNameLst>
                                          <p:attrName>style.visibility</p:attrName>
                                        </p:attrNameLst>
                                      </p:cBhvr>
                                      <p:to>
                                        <p:strVal val="visible"/>
                                      </p:to>
                                    </p:set>
                                    <p:anim calcmode="lin" valueType="num">
                                      <p:cBhvr>
                                        <p:cTn dur="500" fill="hold" id="11"/>
                                        <p:tgtEl>
                                          <p:spTgt spid="2"/>
                                        </p:tgtEl>
                                        <p:attrNameLst>
                                          <p:attrName>ppt_w</p:attrName>
                                        </p:attrNameLst>
                                      </p:cBhvr>
                                      <p:tavLst>
                                        <p:tav tm="0">
                                          <p:val>
                                            <p:fltVal val="0"/>
                                          </p:val>
                                        </p:tav>
                                        <p:tav tm="100000">
                                          <p:val>
                                            <p:strVal val="#ppt_w"/>
                                          </p:val>
                                        </p:tav>
                                      </p:tavLst>
                                    </p:anim>
                                    <p:anim calcmode="lin" valueType="num">
                                      <p:cBhvr>
                                        <p:cTn dur="500" fill="hold" id="12"/>
                                        <p:tgtEl>
                                          <p:spTgt spid="2"/>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4"/>
                                        </p:tgtEl>
                                        <p:attrNameLst>
                                          <p:attrName>style.visibility</p:attrName>
                                        </p:attrNameLst>
                                      </p:cBhvr>
                                      <p:to>
                                        <p:strVal val="visible"/>
                                      </p:to>
                                    </p:set>
                                    <p:anim calcmode="lin" valueType="num">
                                      <p:cBhvr>
                                        <p:cTn dur="500" fill="hold" id="16"/>
                                        <p:tgtEl>
                                          <p:spTgt spid="4"/>
                                        </p:tgtEl>
                                        <p:attrNameLst>
                                          <p:attrName>ppt_w</p:attrName>
                                        </p:attrNameLst>
                                      </p:cBhvr>
                                      <p:tavLst>
                                        <p:tav tm="0">
                                          <p:val>
                                            <p:fltVal val="0"/>
                                          </p:val>
                                        </p:tav>
                                        <p:tav tm="100000">
                                          <p:val>
                                            <p:strVal val="#ppt_w"/>
                                          </p:val>
                                        </p:tav>
                                      </p:tavLst>
                                    </p:anim>
                                    <p:anim calcmode="lin" valueType="num">
                                      <p:cBhvr>
                                        <p:cTn dur="500" fill="hold" id="17"/>
                                        <p:tgtEl>
                                          <p:spTgt spid="4"/>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16" presetSubtype="21">
                                  <p:stCondLst>
                                    <p:cond delay="0"/>
                                  </p:stCondLst>
                                  <p:childTnLst>
                                    <p:set>
                                      <p:cBhvr>
                                        <p:cTn dur="1" fill="hold" id="20">
                                          <p:stCondLst>
                                            <p:cond delay="0"/>
                                          </p:stCondLst>
                                        </p:cTn>
                                        <p:tgtEl>
                                          <p:spTgt spid="6"/>
                                        </p:tgtEl>
                                        <p:attrNameLst>
                                          <p:attrName>style.visibility</p:attrName>
                                        </p:attrNameLst>
                                      </p:cBhvr>
                                      <p:to>
                                        <p:strVal val="visible"/>
                                      </p:to>
                                    </p:set>
                                    <p:animEffect filter="barn(inVertical)" transition="in">
                                      <p:cBhvr>
                                        <p:cTn dur="500" id="21"/>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a:extLst>
              <a:ext uri="{FF2B5EF4-FFF2-40B4-BE49-F238E27FC236}">
                <a16:creationId xmlns:a16="http://schemas.microsoft.com/office/drawing/2014/main" id="{5A63BD4E-4C48-4FBD-8F02-428721CBF428}"/>
              </a:ext>
            </a:extLst>
          </p:cNvPr>
          <p:cNvGrpSpPr/>
          <p:nvPr/>
        </p:nvGrpSpPr>
        <p:grpSpPr>
          <a:xfrm>
            <a:off x="1421127" y="1534203"/>
            <a:ext cx="6653415" cy="739165"/>
            <a:chOff x="1421127" y="1534203"/>
            <a:chExt cx="6653415" cy="739165"/>
          </a:xfrm>
        </p:grpSpPr>
        <p:sp>
          <p:nvSpPr>
            <p:cNvPr id="40" name="矩形 39">
              <a:extLst>
                <a:ext uri="{FF2B5EF4-FFF2-40B4-BE49-F238E27FC236}">
                  <a16:creationId xmlns:a16="http://schemas.microsoft.com/office/drawing/2014/main" id="{C12C6B82-C624-426A-93F9-399B0DEDEE25}"/>
                </a:ext>
              </a:extLst>
            </p:cNvPr>
            <p:cNvSpPr/>
            <p:nvPr/>
          </p:nvSpPr>
          <p:spPr>
            <a:xfrm>
              <a:off x="1957182" y="1534203"/>
              <a:ext cx="6117360" cy="457200"/>
            </a:xfrm>
            <a:prstGeom prst="rect">
              <a:avLst/>
            </a:prstGeom>
          </p:spPr>
          <p:txBody>
            <a:bodyPr wrap="square">
              <a:spAutoFit/>
            </a:bodyPr>
            <a:lstStyle/>
            <a:p>
              <a:pPr algn="ctr"/>
              <a:r>
                <a:rPr altLang="en-US" b="1" lang="zh-CN" sz="2400">
                  <a:cs typeface="+mn-ea"/>
                  <a:sym typeface="+mn-lt"/>
                </a:rPr>
                <a:t>第五步  根据记忆联想加上颜色和图像</a:t>
              </a:r>
            </a:p>
          </p:txBody>
        </p:sp>
        <p:sp>
          <p:nvSpPr>
            <p:cNvPr id="45" name="任意多边形 128">
              <a:extLst>
                <a:ext uri="{FF2B5EF4-FFF2-40B4-BE49-F238E27FC236}">
                  <a16:creationId xmlns:a16="http://schemas.microsoft.com/office/drawing/2014/main" id="{E9E9D4FD-E594-4A26-BFE9-2B694E35CC5C}"/>
                </a:ext>
              </a:extLst>
            </p:cNvPr>
            <p:cNvSpPr/>
            <p:nvPr/>
          </p:nvSpPr>
          <p:spPr>
            <a:xfrm flipH="1" flipV="1">
              <a:off x="2513162" y="1990470"/>
              <a:ext cx="5021948" cy="45719"/>
            </a:xfrm>
            <a:custGeom>
              <a:gdLst>
                <a:gd fmla="*/ 1054100 w 1054100" name="connsiteX0"/>
                <a:gd fmla="*/ 0 h 488950" name="connsiteY0"/>
                <a:gd fmla="*/ 0 w 1054100" name="connsiteX1"/>
                <a:gd fmla="*/ 0 h 488950" name="connsiteY1"/>
                <a:gd fmla="*/ 0 w 1054100" name="connsiteX2"/>
                <a:gd fmla="*/ 488950 h 488950" name="connsiteY2"/>
              </a:gdLst>
              <a:cxnLst>
                <a:cxn ang="0">
                  <a:pos x="connsiteX0" y="connsiteY0"/>
                </a:cxn>
                <a:cxn ang="0">
                  <a:pos x="connsiteX1" y="connsiteY1"/>
                </a:cxn>
                <a:cxn ang="0">
                  <a:pos x="connsiteX2" y="connsiteY2"/>
                </a:cxn>
              </a:cxnLst>
              <a:rect b="b" l="l" r="r" t="t"/>
              <a:pathLst>
                <a:path h="488950" w="1054100">
                  <a:moveTo>
                    <a:pt x="1054100" y="0"/>
                  </a:moveTo>
                  <a:lnTo>
                    <a:pt x="0" y="0"/>
                  </a:lnTo>
                  <a:lnTo>
                    <a:pt x="0" y="488950"/>
                  </a:lnTo>
                </a:path>
              </a:pathLst>
            </a:custGeom>
            <a:noFill/>
            <a:ln w="19050">
              <a:solidFill>
                <a:schemeClr val="bg1">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sz="2400">
                <a:solidFill>
                  <a:prstClr val="white"/>
                </a:solidFill>
                <a:cs typeface="+mn-ea"/>
                <a:sym typeface="+mn-lt"/>
              </a:endParaRPr>
            </a:p>
          </p:txBody>
        </p:sp>
        <p:sp>
          <p:nvSpPr>
            <p:cNvPr id="46" name="椭圆 45">
              <a:extLst>
                <a:ext uri="{FF2B5EF4-FFF2-40B4-BE49-F238E27FC236}">
                  <a16:creationId xmlns:a16="http://schemas.microsoft.com/office/drawing/2014/main" id="{C912BBD6-EE94-495A-828D-1ADB0A25EE91}"/>
                </a:ext>
              </a:extLst>
            </p:cNvPr>
            <p:cNvSpPr/>
            <p:nvPr/>
          </p:nvSpPr>
          <p:spPr>
            <a:xfrm>
              <a:off x="2402975" y="1997072"/>
              <a:ext cx="73471" cy="73471"/>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sz="2400">
                <a:cs typeface="+mn-ea"/>
                <a:sym typeface="+mn-lt"/>
              </a:endParaRPr>
            </a:p>
          </p:txBody>
        </p:sp>
        <p:grpSp>
          <p:nvGrpSpPr>
            <p:cNvPr id="47" name="Group 4">
              <a:extLst>
                <a:ext uri="{FF2B5EF4-FFF2-40B4-BE49-F238E27FC236}">
                  <a16:creationId xmlns:a16="http://schemas.microsoft.com/office/drawing/2014/main" id="{FCCACE8F-AA15-4126-8280-04F3FFE832D5}"/>
                </a:ext>
              </a:extLst>
            </p:cNvPr>
            <p:cNvGrpSpPr>
              <a:grpSpLocks noChangeAspect="1"/>
            </p:cNvGrpSpPr>
            <p:nvPr/>
          </p:nvGrpSpPr>
          <p:grpSpPr>
            <a:xfrm>
              <a:off x="1421127" y="1737012"/>
              <a:ext cx="365268" cy="536356"/>
              <a:chOff x="3540" y="531"/>
              <a:chExt cx="348" cy="511"/>
            </a:xfrm>
            <a:solidFill>
              <a:srgbClr val="147BA0"/>
            </a:solidFill>
          </p:grpSpPr>
          <p:sp>
            <p:nvSpPr>
              <p:cNvPr id="48" name="Freeform 5">
                <a:extLst>
                  <a:ext uri="{FF2B5EF4-FFF2-40B4-BE49-F238E27FC236}">
                    <a16:creationId xmlns:a16="http://schemas.microsoft.com/office/drawing/2014/main" id="{0702B891-1253-4AEA-AECD-F4FAF39CCD9F}"/>
                  </a:ext>
                </a:extLst>
              </p:cNvPr>
              <p:cNvSpPr/>
              <p:nvPr/>
            </p:nvSpPr>
            <p:spPr bwMode="auto">
              <a:xfrm>
                <a:off x="3540" y="801"/>
                <a:ext cx="348" cy="241"/>
              </a:xfrm>
              <a:custGeom>
                <a:gdLst>
                  <a:gd fmla="*/ 78 w 97" name="T0"/>
                  <a:gd fmla="*/ 0 h 68" name="T1"/>
                  <a:gd fmla="*/ 70 w 97" name="T2"/>
                  <a:gd fmla="*/ 20 h 68" name="T3"/>
                  <a:gd fmla="*/ 49 w 97" name="T4"/>
                  <a:gd fmla="*/ 66 h 68" name="T5"/>
                  <a:gd fmla="*/ 29 w 97" name="T6"/>
                  <a:gd fmla="*/ 20 h 68" name="T7"/>
                  <a:gd fmla="*/ 20 w 97" name="T8"/>
                  <a:gd fmla="*/ 0 h 68" name="T9"/>
                  <a:gd fmla="*/ 0 w 97" name="T10"/>
                  <a:gd fmla="*/ 39 h 68" name="T11"/>
                  <a:gd fmla="*/ 0 w 97" name="T12"/>
                  <a:gd fmla="*/ 50 h 68" name="T13"/>
                  <a:gd fmla="*/ 49 w 97" name="T14"/>
                  <a:gd fmla="*/ 68 h 68" name="T15"/>
                  <a:gd fmla="*/ 97 w 97" name="T16"/>
                  <a:gd fmla="*/ 50 h 68" name="T17"/>
                  <a:gd fmla="*/ 97 w 97" name="T18"/>
                  <a:gd fmla="*/ 39 h 68" name="T19"/>
                  <a:gd fmla="*/ 78 w 97" name="T20"/>
                  <a:gd fmla="*/ 0 h 6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8" w="97">
                    <a:moveTo>
                      <a:pt x="78" y="0"/>
                    </a:moveTo>
                    <a:cubicBezTo>
                      <a:pt x="70" y="20"/>
                      <a:pt x="70" y="20"/>
                      <a:pt x="70" y="20"/>
                    </a:cubicBezTo>
                    <a:cubicBezTo>
                      <a:pt x="49" y="66"/>
                      <a:pt x="49" y="66"/>
                      <a:pt x="49" y="66"/>
                    </a:cubicBezTo>
                    <a:cubicBezTo>
                      <a:pt x="29" y="20"/>
                      <a:pt x="29" y="20"/>
                      <a:pt x="29" y="20"/>
                    </a:cubicBezTo>
                    <a:cubicBezTo>
                      <a:pt x="20" y="0"/>
                      <a:pt x="20" y="0"/>
                      <a:pt x="20" y="0"/>
                    </a:cubicBezTo>
                    <a:cubicBezTo>
                      <a:pt x="8" y="8"/>
                      <a:pt x="0" y="23"/>
                      <a:pt x="0" y="39"/>
                    </a:cubicBezTo>
                    <a:cubicBezTo>
                      <a:pt x="0" y="50"/>
                      <a:pt x="0" y="50"/>
                      <a:pt x="0" y="50"/>
                    </a:cubicBezTo>
                    <a:cubicBezTo>
                      <a:pt x="13" y="61"/>
                      <a:pt x="30" y="68"/>
                      <a:pt x="49" y="68"/>
                    </a:cubicBezTo>
                    <a:cubicBezTo>
                      <a:pt x="67" y="68"/>
                      <a:pt x="84" y="61"/>
                      <a:pt x="97" y="50"/>
                    </a:cubicBezTo>
                    <a:cubicBezTo>
                      <a:pt x="97" y="39"/>
                      <a:pt x="97" y="39"/>
                      <a:pt x="97" y="39"/>
                    </a:cubicBezTo>
                    <a:cubicBezTo>
                      <a:pt x="97" y="23"/>
                      <a:pt x="90" y="9"/>
                      <a:pt x="78"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49" name="Freeform 6">
                <a:extLst>
                  <a:ext uri="{FF2B5EF4-FFF2-40B4-BE49-F238E27FC236}">
                    <a16:creationId xmlns:a16="http://schemas.microsoft.com/office/drawing/2014/main" id="{411911E5-3A90-42DA-B54E-CAE91DE19B45}"/>
                  </a:ext>
                </a:extLst>
              </p:cNvPr>
              <p:cNvSpPr/>
              <p:nvPr/>
            </p:nvSpPr>
            <p:spPr bwMode="auto">
              <a:xfrm>
                <a:off x="3687" y="833"/>
                <a:ext cx="58" cy="156"/>
              </a:xfrm>
              <a:custGeom>
                <a:gdLst>
                  <a:gd fmla="*/ 0 w 16" name="T0"/>
                  <a:gd fmla="*/ 0 h 44" name="T1"/>
                  <a:gd fmla="*/ 3 w 16" name="T2"/>
                  <a:gd fmla="*/ 7 h 44" name="T3"/>
                  <a:gd fmla="*/ 0 w 16" name="T4"/>
                  <a:gd fmla="*/ 36 h 44" name="T5"/>
                  <a:gd fmla="*/ 8 w 16" name="T6"/>
                  <a:gd fmla="*/ 44 h 44" name="T7"/>
                  <a:gd fmla="*/ 15 w 16" name="T8"/>
                  <a:gd fmla="*/ 36 h 44" name="T9"/>
                  <a:gd fmla="*/ 12 w 16" name="T10"/>
                  <a:gd fmla="*/ 7 h 44" name="T11"/>
                  <a:gd fmla="*/ 16 w 16" name="T12"/>
                  <a:gd fmla="*/ 0 h 44" name="T13"/>
                  <a:gd fmla="*/ 8 w 16" name="T14"/>
                  <a:gd fmla="*/ 1 h 44" name="T15"/>
                  <a:gd fmla="*/ 0 w 16" name="T16"/>
                  <a:gd fmla="*/ 0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6">
                    <a:moveTo>
                      <a:pt x="0" y="0"/>
                    </a:moveTo>
                    <a:cubicBezTo>
                      <a:pt x="0" y="3"/>
                      <a:pt x="1" y="5"/>
                      <a:pt x="3" y="7"/>
                    </a:cubicBezTo>
                    <a:cubicBezTo>
                      <a:pt x="0" y="36"/>
                      <a:pt x="0" y="36"/>
                      <a:pt x="0" y="36"/>
                    </a:cubicBezTo>
                    <a:cubicBezTo>
                      <a:pt x="8" y="44"/>
                      <a:pt x="8" y="44"/>
                      <a:pt x="8" y="44"/>
                    </a:cubicBezTo>
                    <a:cubicBezTo>
                      <a:pt x="15" y="36"/>
                      <a:pt x="15" y="36"/>
                      <a:pt x="15" y="36"/>
                    </a:cubicBezTo>
                    <a:cubicBezTo>
                      <a:pt x="12" y="7"/>
                      <a:pt x="12" y="7"/>
                      <a:pt x="12" y="7"/>
                    </a:cubicBezTo>
                    <a:cubicBezTo>
                      <a:pt x="14" y="5"/>
                      <a:pt x="15" y="3"/>
                      <a:pt x="16" y="0"/>
                    </a:cubicBezTo>
                    <a:cubicBezTo>
                      <a:pt x="13" y="1"/>
                      <a:pt x="10" y="1"/>
                      <a:pt x="8" y="1"/>
                    </a:cubicBezTo>
                    <a:cubicBezTo>
                      <a:pt x="5" y="1"/>
                      <a:pt x="2" y="1"/>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50" name="Freeform 7">
                <a:extLst>
                  <a:ext uri="{FF2B5EF4-FFF2-40B4-BE49-F238E27FC236}">
                    <a16:creationId xmlns:a16="http://schemas.microsoft.com/office/drawing/2014/main" id="{C4850272-81A1-4693-8ABC-6CCF90FEFB00}"/>
                  </a:ext>
                </a:extLst>
              </p:cNvPr>
              <p:cNvSpPr/>
              <p:nvPr/>
            </p:nvSpPr>
            <p:spPr bwMode="auto">
              <a:xfrm>
                <a:off x="3609" y="652"/>
                <a:ext cx="215" cy="181"/>
              </a:xfrm>
              <a:custGeom>
                <a:gdLst>
                  <a:gd fmla="*/ 30 w 60" name="T0"/>
                  <a:gd fmla="*/ 5 h 51" name="T1"/>
                  <a:gd fmla="*/ 13 w 60" name="T2"/>
                  <a:gd fmla="*/ 0 h 51" name="T3"/>
                  <a:gd fmla="*/ 1 w 60" name="T4"/>
                  <a:gd fmla="*/ 0 h 51" name="T5"/>
                  <a:gd fmla="*/ 0 w 60" name="T6"/>
                  <a:gd fmla="*/ 0 h 51" name="T7"/>
                  <a:gd fmla="*/ 0 w 60" name="T8"/>
                  <a:gd fmla="*/ 6 h 51" name="T9"/>
                  <a:gd fmla="*/ 0 w 60" name="T10"/>
                  <a:gd fmla="*/ 24 h 51" name="T11"/>
                  <a:gd fmla="*/ 22 w 60" name="T12"/>
                  <a:gd fmla="*/ 50 h 51" name="T13"/>
                  <a:gd fmla="*/ 30 w 60" name="T14"/>
                  <a:gd fmla="*/ 51 h 51" name="T15"/>
                  <a:gd fmla="*/ 38 w 60" name="T16"/>
                  <a:gd fmla="*/ 50 h 51" name="T17"/>
                  <a:gd fmla="*/ 60 w 60" name="T18"/>
                  <a:gd fmla="*/ 24 h 51" name="T19"/>
                  <a:gd fmla="*/ 60 w 60" name="T20"/>
                  <a:gd fmla="*/ 6 h 51" name="T21"/>
                  <a:gd fmla="*/ 59 w 60" name="T22"/>
                  <a:gd fmla="*/ 0 h 51" name="T23"/>
                  <a:gd fmla="*/ 47 w 60" name="T24"/>
                  <a:gd fmla="*/ 0 h 51" name="T25"/>
                  <a:gd fmla="*/ 30 w 60" name="T26"/>
                  <a:gd fmla="*/ 5 h 51"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1" w="60">
                    <a:moveTo>
                      <a:pt x="30" y="5"/>
                    </a:moveTo>
                    <a:cubicBezTo>
                      <a:pt x="22" y="5"/>
                      <a:pt x="15" y="3"/>
                      <a:pt x="13" y="0"/>
                    </a:cubicBezTo>
                    <a:cubicBezTo>
                      <a:pt x="1" y="0"/>
                      <a:pt x="1" y="0"/>
                      <a:pt x="1" y="0"/>
                    </a:cubicBezTo>
                    <a:cubicBezTo>
                      <a:pt x="0" y="0"/>
                      <a:pt x="0" y="0"/>
                      <a:pt x="0" y="0"/>
                    </a:cubicBezTo>
                    <a:cubicBezTo>
                      <a:pt x="0" y="2"/>
                      <a:pt x="0" y="4"/>
                      <a:pt x="0" y="6"/>
                    </a:cubicBezTo>
                    <a:cubicBezTo>
                      <a:pt x="0" y="24"/>
                      <a:pt x="0" y="24"/>
                      <a:pt x="0" y="24"/>
                    </a:cubicBezTo>
                    <a:cubicBezTo>
                      <a:pt x="0" y="36"/>
                      <a:pt x="9" y="47"/>
                      <a:pt x="22" y="50"/>
                    </a:cubicBezTo>
                    <a:cubicBezTo>
                      <a:pt x="24" y="51"/>
                      <a:pt x="27" y="51"/>
                      <a:pt x="30" y="51"/>
                    </a:cubicBezTo>
                    <a:cubicBezTo>
                      <a:pt x="32" y="51"/>
                      <a:pt x="35" y="51"/>
                      <a:pt x="38" y="50"/>
                    </a:cubicBezTo>
                    <a:cubicBezTo>
                      <a:pt x="50" y="47"/>
                      <a:pt x="60" y="36"/>
                      <a:pt x="60" y="24"/>
                    </a:cubicBezTo>
                    <a:cubicBezTo>
                      <a:pt x="60" y="6"/>
                      <a:pt x="60" y="6"/>
                      <a:pt x="60" y="6"/>
                    </a:cubicBezTo>
                    <a:cubicBezTo>
                      <a:pt x="60" y="4"/>
                      <a:pt x="59" y="2"/>
                      <a:pt x="59" y="0"/>
                    </a:cubicBezTo>
                    <a:cubicBezTo>
                      <a:pt x="47" y="0"/>
                      <a:pt x="47" y="0"/>
                      <a:pt x="47" y="0"/>
                    </a:cubicBezTo>
                    <a:cubicBezTo>
                      <a:pt x="46" y="3"/>
                      <a:pt x="38" y="5"/>
                      <a:pt x="30" y="5"/>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sp>
            <p:nvSpPr>
              <p:cNvPr id="51" name="Freeform 8">
                <a:extLst>
                  <a:ext uri="{FF2B5EF4-FFF2-40B4-BE49-F238E27FC236}">
                    <a16:creationId xmlns:a16="http://schemas.microsoft.com/office/drawing/2014/main" id="{E014860C-EC51-4A4D-BA29-7B53ACF8E7E9}"/>
                  </a:ext>
                </a:extLst>
              </p:cNvPr>
              <p:cNvSpPr>
                <a:spLocks noEditPoints="1"/>
              </p:cNvSpPr>
              <p:nvPr/>
            </p:nvSpPr>
            <p:spPr bwMode="auto">
              <a:xfrm>
                <a:off x="3598" y="531"/>
                <a:ext cx="240" cy="128"/>
              </a:xfrm>
              <a:custGeom>
                <a:gdLst>
                  <a:gd fmla="*/ 33 w 67" name="T0"/>
                  <a:gd fmla="*/ 0 h 36" name="T1"/>
                  <a:gd fmla="*/ 0 w 67" name="T2"/>
                  <a:gd fmla="*/ 31 h 36" name="T3"/>
                  <a:gd fmla="*/ 4 w 67" name="T4"/>
                  <a:gd fmla="*/ 31 h 36" name="T5"/>
                  <a:gd fmla="*/ 4 w 67" name="T6"/>
                  <a:gd fmla="*/ 31 h 36" name="T7"/>
                  <a:gd fmla="*/ 16 w 67" name="T8"/>
                  <a:gd fmla="*/ 31 h 36" name="T9"/>
                  <a:gd fmla="*/ 33 w 67" name="T10"/>
                  <a:gd fmla="*/ 36 h 36" name="T11"/>
                  <a:gd fmla="*/ 51 w 67" name="T12"/>
                  <a:gd fmla="*/ 31 h 36" name="T13"/>
                  <a:gd fmla="*/ 62 w 67" name="T14"/>
                  <a:gd fmla="*/ 31 h 36" name="T15"/>
                  <a:gd fmla="*/ 64 w 67" name="T16"/>
                  <a:gd fmla="*/ 31 h 36" name="T17"/>
                  <a:gd fmla="*/ 67 w 67" name="T18"/>
                  <a:gd fmla="*/ 31 h 36" name="T19"/>
                  <a:gd fmla="*/ 33 w 67" name="T20"/>
                  <a:gd fmla="*/ 0 h 36" name="T21"/>
                  <a:gd fmla="*/ 33 w 67" name="T22"/>
                  <a:gd fmla="*/ 26 h 36" name="T23"/>
                  <a:gd fmla="*/ 27 w 67" name="T24"/>
                  <a:gd fmla="*/ 20 h 36" name="T25"/>
                  <a:gd fmla="*/ 33 w 67" name="T26"/>
                  <a:gd fmla="*/ 14 h 36" name="T27"/>
                  <a:gd fmla="*/ 40 w 67" name="T28"/>
                  <a:gd fmla="*/ 20 h 36" name="T29"/>
                  <a:gd fmla="*/ 33 w 67" name="T30"/>
                  <a:gd fmla="*/ 26 h 3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36" w="67">
                    <a:moveTo>
                      <a:pt x="33" y="0"/>
                    </a:moveTo>
                    <a:cubicBezTo>
                      <a:pt x="15" y="0"/>
                      <a:pt x="1" y="14"/>
                      <a:pt x="0" y="31"/>
                    </a:cubicBezTo>
                    <a:cubicBezTo>
                      <a:pt x="4" y="31"/>
                      <a:pt x="4" y="31"/>
                      <a:pt x="4" y="31"/>
                    </a:cubicBezTo>
                    <a:cubicBezTo>
                      <a:pt x="4" y="31"/>
                      <a:pt x="4" y="31"/>
                      <a:pt x="4" y="31"/>
                    </a:cubicBezTo>
                    <a:cubicBezTo>
                      <a:pt x="16" y="31"/>
                      <a:pt x="16" y="31"/>
                      <a:pt x="16" y="31"/>
                    </a:cubicBezTo>
                    <a:cubicBezTo>
                      <a:pt x="18" y="34"/>
                      <a:pt x="25" y="36"/>
                      <a:pt x="33" y="36"/>
                    </a:cubicBezTo>
                    <a:cubicBezTo>
                      <a:pt x="42" y="36"/>
                      <a:pt x="49" y="34"/>
                      <a:pt x="51" y="31"/>
                    </a:cubicBezTo>
                    <a:cubicBezTo>
                      <a:pt x="62" y="31"/>
                      <a:pt x="62" y="31"/>
                      <a:pt x="62" y="31"/>
                    </a:cubicBezTo>
                    <a:cubicBezTo>
                      <a:pt x="64" y="31"/>
                      <a:pt x="64" y="31"/>
                      <a:pt x="64" y="31"/>
                    </a:cubicBezTo>
                    <a:cubicBezTo>
                      <a:pt x="67" y="31"/>
                      <a:pt x="67" y="31"/>
                      <a:pt x="67" y="31"/>
                    </a:cubicBezTo>
                    <a:cubicBezTo>
                      <a:pt x="66" y="14"/>
                      <a:pt x="51" y="0"/>
                      <a:pt x="33" y="0"/>
                    </a:cubicBezTo>
                    <a:close/>
                    <a:moveTo>
                      <a:pt x="33" y="26"/>
                    </a:moveTo>
                    <a:cubicBezTo>
                      <a:pt x="30" y="26"/>
                      <a:pt x="27" y="24"/>
                      <a:pt x="27" y="20"/>
                    </a:cubicBezTo>
                    <a:cubicBezTo>
                      <a:pt x="27" y="17"/>
                      <a:pt x="30" y="14"/>
                      <a:pt x="33" y="14"/>
                    </a:cubicBezTo>
                    <a:cubicBezTo>
                      <a:pt x="37" y="14"/>
                      <a:pt x="40" y="17"/>
                      <a:pt x="40" y="20"/>
                    </a:cubicBezTo>
                    <a:cubicBezTo>
                      <a:pt x="40" y="24"/>
                      <a:pt x="37" y="26"/>
                      <a:pt x="33" y="26"/>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altLang="en-US" lang="zh-CN" sz="2400">
                  <a:cs typeface="+mn-ea"/>
                  <a:sym typeface="+mn-lt"/>
                </a:endParaRPr>
              </a:p>
            </p:txBody>
          </p:sp>
        </p:grpSp>
      </p:grpSp>
      <p:grpSp>
        <p:nvGrpSpPr>
          <p:cNvPr id="5" name="组合 4">
            <a:extLst>
              <a:ext uri="{FF2B5EF4-FFF2-40B4-BE49-F238E27FC236}">
                <a16:creationId xmlns:a16="http://schemas.microsoft.com/office/drawing/2014/main" id="{5C5260B9-A03F-4AA5-92AC-1B45110063E7}"/>
              </a:ext>
            </a:extLst>
          </p:cNvPr>
          <p:cNvGrpSpPr/>
          <p:nvPr/>
        </p:nvGrpSpPr>
        <p:grpSpPr>
          <a:xfrm>
            <a:off x="5471913" y="2778403"/>
            <a:ext cx="5685303" cy="3054581"/>
            <a:chOff x="4901642" y="3263780"/>
            <a:chExt cx="5685303" cy="3054581"/>
          </a:xfrm>
        </p:grpSpPr>
        <p:cxnSp>
          <p:nvCxnSpPr>
            <p:cNvPr id="25" name="直接连接符 24">
              <a:extLst>
                <a:ext uri="{FF2B5EF4-FFF2-40B4-BE49-F238E27FC236}">
                  <a16:creationId xmlns:a16="http://schemas.microsoft.com/office/drawing/2014/main" id="{719C917F-9535-416D-A6EE-9D9FD4B713DE}"/>
                </a:ext>
              </a:extLst>
            </p:cNvPr>
            <p:cNvCxnSpPr/>
            <p:nvPr/>
          </p:nvCxnSpPr>
          <p:spPr>
            <a:xfrm flipH="1">
              <a:off x="5327088" y="3263780"/>
              <a:ext cx="0" cy="3054581"/>
            </a:xfrm>
            <a:prstGeom prst="line">
              <a:avLst/>
            </a:prstGeom>
            <a:ln>
              <a:solidFill>
                <a:schemeClr val="bg1">
                  <a:lumMod val="85000"/>
                </a:schemeClr>
              </a:solidFill>
              <a:prstDash val="sysDash"/>
              <a:headEnd type="oval"/>
              <a:tailEnd type="oval"/>
            </a:ln>
          </p:spPr>
          <p:style>
            <a:lnRef idx="1">
              <a:schemeClr val="accent1"/>
            </a:lnRef>
            <a:fillRef idx="0">
              <a:schemeClr val="accent1"/>
            </a:fillRef>
            <a:effectRef idx="0">
              <a:schemeClr val="accent1"/>
            </a:effectRef>
            <a:fontRef idx="minor">
              <a:schemeClr val="tx1"/>
            </a:fontRef>
          </p:style>
        </p:cxnSp>
        <p:sp>
          <p:nvSpPr>
            <p:cNvPr id="3" name="矩形 2">
              <a:extLst>
                <a:ext uri="{FF2B5EF4-FFF2-40B4-BE49-F238E27FC236}">
                  <a16:creationId xmlns:a16="http://schemas.microsoft.com/office/drawing/2014/main" id="{8144C5F6-B502-4A82-847C-213967EE9088}"/>
                </a:ext>
              </a:extLst>
            </p:cNvPr>
            <p:cNvSpPr/>
            <p:nvPr/>
          </p:nvSpPr>
          <p:spPr>
            <a:xfrm>
              <a:off x="5827658" y="3624145"/>
              <a:ext cx="4759287" cy="518160"/>
            </a:xfrm>
            <a:prstGeom prst="rect">
              <a:avLst/>
            </a:prstGeom>
          </p:spPr>
          <p:txBody>
            <a:bodyPr wrap="square">
              <a:spAutoFit/>
            </a:bodyPr>
            <a:lstStyle/>
            <a:p>
              <a:r>
                <a:rPr altLang="en-US" lang="zh-CN" sz="1400">
                  <a:cs typeface="+mn-ea"/>
                  <a:sym typeface="+mn-lt"/>
                </a:rPr>
                <a:t>思维导图激发全脑思维，因为它汇集了包含从逻辑和数字到创造性和特殊性的广泛大脑皮层技能。 </a:t>
              </a:r>
            </a:p>
          </p:txBody>
        </p:sp>
        <p:sp>
          <p:nvSpPr>
            <p:cNvPr id="6" name="矩形 5">
              <a:extLst>
                <a:ext uri="{FF2B5EF4-FFF2-40B4-BE49-F238E27FC236}">
                  <a16:creationId xmlns:a16="http://schemas.microsoft.com/office/drawing/2014/main" id="{AF16490F-C13C-476E-9239-41C961F6AF88}"/>
                </a:ext>
              </a:extLst>
            </p:cNvPr>
            <p:cNvSpPr/>
            <p:nvPr/>
          </p:nvSpPr>
          <p:spPr>
            <a:xfrm>
              <a:off x="5827658" y="5231797"/>
              <a:ext cx="4759287" cy="944880"/>
            </a:xfrm>
            <a:prstGeom prst="rect">
              <a:avLst/>
            </a:prstGeom>
          </p:spPr>
          <p:txBody>
            <a:bodyPr wrap="square">
              <a:spAutoFit/>
            </a:bodyPr>
            <a:lstStyle/>
            <a:p>
              <a:r>
                <a:rPr altLang="en-US" lang="zh-CN" sz="1400">
                  <a:cs typeface="+mn-ea"/>
                  <a:sym typeface="+mn-lt"/>
                </a:rPr>
                <a:t>图像有着比一个词、一条句子、一篇文章传达更多信息的能力。他们被大脑加工，并作为视觉刺激来助于回想信息。它是一种通用语言，可以克服任何语言障碍。相较于单色图像，彩色图像更具吸引力。</a:t>
              </a:r>
            </a:p>
          </p:txBody>
        </p:sp>
        <p:sp>
          <p:nvSpPr>
            <p:cNvPr id="8" name="矩形 7">
              <a:extLst>
                <a:ext uri="{FF2B5EF4-FFF2-40B4-BE49-F238E27FC236}">
                  <a16:creationId xmlns:a16="http://schemas.microsoft.com/office/drawing/2014/main" id="{8EDAC726-BBFF-4425-91D5-782E531A6A66}"/>
                </a:ext>
              </a:extLst>
            </p:cNvPr>
            <p:cNvSpPr/>
            <p:nvPr/>
          </p:nvSpPr>
          <p:spPr>
            <a:xfrm>
              <a:off x="5827658" y="4395875"/>
              <a:ext cx="4759287" cy="731520"/>
            </a:xfrm>
            <a:prstGeom prst="rect">
              <a:avLst/>
            </a:prstGeom>
          </p:spPr>
          <p:txBody>
            <a:bodyPr wrap="square">
              <a:spAutoFit/>
            </a:bodyPr>
            <a:lstStyle/>
            <a:p>
              <a:r>
                <a:rPr altLang="en-US" lang="zh-CN" sz="1400">
                  <a:cs typeface="+mn-ea"/>
                  <a:sym typeface="+mn-lt"/>
                </a:rPr>
                <a:t>颜色编码连接视觉与逻辑，帮助大脑创造思维上的快捷方式，有利于分类、强调、分析信息和识别出更多之前未被发现的联系。</a:t>
              </a:r>
            </a:p>
          </p:txBody>
        </p:sp>
        <p:sp>
          <p:nvSpPr>
            <p:cNvPr id="64" name="文本框 63">
              <a:extLst>
                <a:ext uri="{FF2B5EF4-FFF2-40B4-BE49-F238E27FC236}">
                  <a16:creationId xmlns:a16="http://schemas.microsoft.com/office/drawing/2014/main" id="{4784E9E7-A706-46DD-BB81-DE629EA1222B}"/>
                </a:ext>
              </a:extLst>
            </p:cNvPr>
            <p:cNvSpPr txBox="1"/>
            <p:nvPr/>
          </p:nvSpPr>
          <p:spPr>
            <a:xfrm>
              <a:off x="4901642" y="3515990"/>
              <a:ext cx="850892" cy="701040"/>
            </a:xfrm>
            <a:prstGeom prst="rect">
              <a:avLst/>
            </a:prstGeom>
            <a:solidFill>
              <a:schemeClr val="bg1"/>
            </a:solidFill>
          </p:spPr>
          <p:txBody>
            <a:bodyPr rtlCol="0" wrap="square">
              <a:spAutoFit/>
            </a:bodyPr>
            <a:lstStyle/>
            <a:p>
              <a:r>
                <a:rPr altLang="zh-CN" b="1" lang="en-US" sz="4000">
                  <a:cs typeface="+mn-ea"/>
                  <a:sym typeface="+mn-lt"/>
                </a:rPr>
                <a:t>01</a:t>
              </a:r>
            </a:p>
          </p:txBody>
        </p:sp>
        <p:sp>
          <p:nvSpPr>
            <p:cNvPr id="65" name="文本框 64">
              <a:extLst>
                <a:ext uri="{FF2B5EF4-FFF2-40B4-BE49-F238E27FC236}">
                  <a16:creationId xmlns:a16="http://schemas.microsoft.com/office/drawing/2014/main" id="{C315F126-D889-487E-8DA2-871718077547}"/>
                </a:ext>
              </a:extLst>
            </p:cNvPr>
            <p:cNvSpPr txBox="1"/>
            <p:nvPr/>
          </p:nvSpPr>
          <p:spPr>
            <a:xfrm>
              <a:off x="4901642" y="4437127"/>
              <a:ext cx="850892" cy="701040"/>
            </a:xfrm>
            <a:prstGeom prst="rect">
              <a:avLst/>
            </a:prstGeom>
            <a:solidFill>
              <a:schemeClr val="bg1"/>
            </a:solidFill>
          </p:spPr>
          <p:txBody>
            <a:bodyPr rtlCol="0" wrap="square">
              <a:spAutoFit/>
            </a:bodyPr>
            <a:lstStyle/>
            <a:p>
              <a:r>
                <a:rPr altLang="zh-CN" b="1" lang="en-US" sz="4000">
                  <a:cs typeface="+mn-ea"/>
                  <a:sym typeface="+mn-lt"/>
                </a:rPr>
                <a:t>02</a:t>
              </a:r>
            </a:p>
          </p:txBody>
        </p:sp>
        <p:sp>
          <p:nvSpPr>
            <p:cNvPr id="66" name="文本框 65">
              <a:extLst>
                <a:ext uri="{FF2B5EF4-FFF2-40B4-BE49-F238E27FC236}">
                  <a16:creationId xmlns:a16="http://schemas.microsoft.com/office/drawing/2014/main" id="{2A9E245E-16FB-43D5-B837-A371EA00C3C0}"/>
                </a:ext>
              </a:extLst>
            </p:cNvPr>
            <p:cNvSpPr txBox="1"/>
            <p:nvPr/>
          </p:nvSpPr>
          <p:spPr>
            <a:xfrm>
              <a:off x="4901642" y="5323797"/>
              <a:ext cx="850892" cy="701040"/>
            </a:xfrm>
            <a:prstGeom prst="rect">
              <a:avLst/>
            </a:prstGeom>
            <a:solidFill>
              <a:schemeClr val="bg1"/>
            </a:solidFill>
          </p:spPr>
          <p:txBody>
            <a:bodyPr rtlCol="0" wrap="square">
              <a:spAutoFit/>
            </a:bodyPr>
            <a:lstStyle/>
            <a:p>
              <a:r>
                <a:rPr altLang="zh-CN" b="1" lang="en-US" sz="4000">
                  <a:cs typeface="+mn-ea"/>
                  <a:sym typeface="+mn-lt"/>
                </a:rPr>
                <a:t>03</a:t>
              </a:r>
            </a:p>
          </p:txBody>
        </p:sp>
      </p:grpSp>
      <p:grpSp>
        <p:nvGrpSpPr>
          <p:cNvPr id="67" name="组合 66">
            <a:extLst>
              <a:ext uri="{FF2B5EF4-FFF2-40B4-BE49-F238E27FC236}">
                <a16:creationId xmlns:a16="http://schemas.microsoft.com/office/drawing/2014/main" id="{A18F96FF-2963-4E05-958D-30BD0802DD00}"/>
              </a:ext>
            </a:extLst>
          </p:cNvPr>
          <p:cNvGrpSpPr/>
          <p:nvPr/>
        </p:nvGrpSpPr>
        <p:grpSpPr>
          <a:xfrm>
            <a:off x="589935" y="688258"/>
            <a:ext cx="11021962" cy="589936"/>
            <a:chOff x="589935" y="688258"/>
            <a:chExt cx="11021962" cy="589936"/>
          </a:xfrm>
        </p:grpSpPr>
        <p:cxnSp>
          <p:nvCxnSpPr>
            <p:cNvPr id="68" name="直接连接符 67">
              <a:extLst>
                <a:ext uri="{FF2B5EF4-FFF2-40B4-BE49-F238E27FC236}">
                  <a16:creationId xmlns:a16="http://schemas.microsoft.com/office/drawing/2014/main" id="{B25373F6-4150-4E4D-ABAF-7C4E0ECF661A}"/>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69" name="文本框 68">
              <a:extLst>
                <a:ext uri="{FF2B5EF4-FFF2-40B4-BE49-F238E27FC236}">
                  <a16:creationId xmlns:a16="http://schemas.microsoft.com/office/drawing/2014/main" id="{BAAE2A88-AF03-4DBE-B6BF-BD056B584B5C}"/>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03  思维导图的制作</a:t>
              </a:r>
            </a:p>
          </p:txBody>
        </p:sp>
      </p:grpSp>
      <p:pic>
        <p:nvPicPr>
          <p:cNvPr id="4" name="图片 3">
            <a:extLst>
              <a:ext uri="{FF2B5EF4-FFF2-40B4-BE49-F238E27FC236}">
                <a16:creationId xmlns:a16="http://schemas.microsoft.com/office/drawing/2014/main" id="{B5581D90-B037-48E3-A82C-63436BFA441C}"/>
              </a:ext>
            </a:extLst>
          </p:cNvPr>
          <p:cNvPicPr>
            <a:picLocks noChangeAspect="1"/>
          </p:cNvPicPr>
          <p:nvPr/>
        </p:nvPicPr>
        <p:blipFill>
          <a:blip r:embed="rId3">
            <a:duotone>
              <a:schemeClr val="accent5">
                <a:shade val="45000"/>
                <a:satMod val="135000"/>
              </a:schemeClr>
              <a:prstClr val="white"/>
            </a:duotone>
            <a:extLst>
              <a:ext uri="{28A0092B-C50C-407E-A947-70E740481C1C}">
                <a14:useLocalDpi val="0"/>
              </a:ext>
            </a:extLst>
          </a:blip>
          <a:stretch>
            <a:fillRect/>
          </a:stretch>
        </p:blipFill>
        <p:spPr>
          <a:xfrm>
            <a:off x="833017" y="2721038"/>
            <a:ext cx="4388612" cy="2979489"/>
          </a:xfrm>
          <a:prstGeom prst="rect">
            <a:avLst/>
          </a:prstGeom>
        </p:spPr>
      </p:pic>
    </p:spTree>
    <p:extLst>
      <p:ext uri="{BB962C8B-B14F-4D97-AF65-F5344CB8AC3E}">
        <p14:creationId val="2688340412"/>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67"/>
                                        </p:tgtEl>
                                        <p:attrNameLst>
                                          <p:attrName>style.visibility</p:attrName>
                                        </p:attrNameLst>
                                      </p:cBhvr>
                                      <p:to>
                                        <p:strVal val="visible"/>
                                      </p:to>
                                    </p:set>
                                    <p:animEffect filter="wipe(left)" transition="in">
                                      <p:cBhvr>
                                        <p:cTn dur="500" id="7"/>
                                        <p:tgtEl>
                                          <p:spTgt spid="67"/>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7"/>
                                        </p:tgtEl>
                                        <p:attrNameLst>
                                          <p:attrName>style.visibility</p:attrName>
                                        </p:attrNameLst>
                                      </p:cBhvr>
                                      <p:to>
                                        <p:strVal val="visible"/>
                                      </p:to>
                                    </p:set>
                                    <p:anim calcmode="lin" valueType="num">
                                      <p:cBhvr>
                                        <p:cTn dur="500" fill="hold" id="11"/>
                                        <p:tgtEl>
                                          <p:spTgt spid="7"/>
                                        </p:tgtEl>
                                        <p:attrNameLst>
                                          <p:attrName>ppt_w</p:attrName>
                                        </p:attrNameLst>
                                      </p:cBhvr>
                                      <p:tavLst>
                                        <p:tav tm="0">
                                          <p:val>
                                            <p:fltVal val="0"/>
                                          </p:val>
                                        </p:tav>
                                        <p:tav tm="100000">
                                          <p:val>
                                            <p:strVal val="#ppt_w"/>
                                          </p:val>
                                        </p:tav>
                                      </p:tavLst>
                                    </p:anim>
                                    <p:anim calcmode="lin" valueType="num">
                                      <p:cBhvr>
                                        <p:cTn dur="500" fill="hold" id="12"/>
                                        <p:tgtEl>
                                          <p:spTgt spid="7"/>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5"/>
                                        </p:tgtEl>
                                        <p:attrNameLst>
                                          <p:attrName>style.visibility</p:attrName>
                                        </p:attrNameLst>
                                      </p:cBhvr>
                                      <p:to>
                                        <p:strVal val="visible"/>
                                      </p:to>
                                    </p:set>
                                    <p:anim calcmode="lin" valueType="num">
                                      <p:cBhvr>
                                        <p:cTn dur="500" fill="hold" id="16"/>
                                        <p:tgtEl>
                                          <p:spTgt spid="5"/>
                                        </p:tgtEl>
                                        <p:attrNameLst>
                                          <p:attrName>ppt_w</p:attrName>
                                        </p:attrNameLst>
                                      </p:cBhvr>
                                      <p:tavLst>
                                        <p:tav tm="0">
                                          <p:val>
                                            <p:fltVal val="0"/>
                                          </p:val>
                                        </p:tav>
                                        <p:tav tm="100000">
                                          <p:val>
                                            <p:strVal val="#ppt_w"/>
                                          </p:val>
                                        </p:tav>
                                      </p:tavLst>
                                    </p:anim>
                                    <p:anim calcmode="lin" valueType="num">
                                      <p:cBhvr>
                                        <p:cTn dur="500" fill="hold" id="17"/>
                                        <p:tgtEl>
                                          <p:spTgt spid="5"/>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16" presetSubtype="21">
                                  <p:stCondLst>
                                    <p:cond delay="0"/>
                                  </p:stCondLst>
                                  <p:childTnLst>
                                    <p:set>
                                      <p:cBhvr>
                                        <p:cTn dur="1" fill="hold" id="20">
                                          <p:stCondLst>
                                            <p:cond delay="0"/>
                                          </p:stCondLst>
                                        </p:cTn>
                                        <p:tgtEl>
                                          <p:spTgt spid="4"/>
                                        </p:tgtEl>
                                        <p:attrNameLst>
                                          <p:attrName>style.visibility</p:attrName>
                                        </p:attrNameLst>
                                      </p:cBhvr>
                                      <p:to>
                                        <p:strVal val="visible"/>
                                      </p:to>
                                    </p:set>
                                    <p:animEffect filter="barn(inVertical)" transition="in">
                                      <p:cBhvr>
                                        <p:cTn dur="500" id="21"/>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a:extLst>
              <a:ext uri="{FF2B5EF4-FFF2-40B4-BE49-F238E27FC236}">
                <a16:creationId xmlns:a16="http://schemas.microsoft.com/office/drawing/2014/main" id="{DD39EABD-9D25-4AEB-AAF8-F034DC36386C}"/>
              </a:ext>
            </a:extLst>
          </p:cNvPr>
          <p:cNvGrpSpPr/>
          <p:nvPr/>
        </p:nvGrpSpPr>
        <p:grpSpPr>
          <a:xfrm>
            <a:off x="1612975" y="1589969"/>
            <a:ext cx="9703152" cy="4733943"/>
            <a:chOff x="1612975" y="1589969"/>
            <a:chExt cx="9703152" cy="4733943"/>
          </a:xfrm>
        </p:grpSpPr>
        <p:sp>
          <p:nvSpPr>
            <p:cNvPr id="9" name="任意多边形: 形状 8">
              <a:extLst>
                <a:ext uri="{FF2B5EF4-FFF2-40B4-BE49-F238E27FC236}">
                  <a16:creationId xmlns:a16="http://schemas.microsoft.com/office/drawing/2014/main" id="{66CD4675-1538-4145-BE28-696858B5DBA1}"/>
                </a:ext>
              </a:extLst>
            </p:cNvPr>
            <p:cNvSpPr/>
            <p:nvPr/>
          </p:nvSpPr>
          <p:spPr>
            <a:xfrm>
              <a:off x="6337500" y="4524293"/>
              <a:ext cx="1202624" cy="579096"/>
            </a:xfrm>
            <a:custGeom>
              <a:gdLst>
                <a:gd fmla="*/ 230240 w 1202624" name="connsiteX0"/>
                <a:gd fmla="*/ 4405 h 579096" name="connsiteY0"/>
                <a:gd fmla="*/ 450577 w 1202624" name="connsiteX1"/>
                <a:gd fmla="*/ 235759 h 579096" name="connsiteY1"/>
                <a:gd fmla="*/ 869218 w 1202624" name="connsiteX2"/>
                <a:gd fmla="*/ 434062 h 579096" name="connsiteY2"/>
                <a:gd fmla="*/ 1133623 w 1202624" name="connsiteX3"/>
                <a:gd fmla="*/ 500164 h 579096" name="connsiteY3"/>
                <a:gd fmla="*/ 1199724 w 1202624" name="connsiteX4"/>
                <a:gd fmla="*/ 533214 h 579096" name="connsiteY4"/>
                <a:gd fmla="*/ 1122606 w 1202624" name="connsiteX5"/>
                <a:gd fmla="*/ 577282 h 579096" name="connsiteY5"/>
                <a:gd fmla="*/ 560746 w 1202624" name="connsiteX6"/>
                <a:gd fmla="*/ 467113 h 579096" name="connsiteY6"/>
                <a:gd fmla="*/ 9903 w 1202624" name="connsiteX7"/>
                <a:gd fmla="*/ 114573 h 579096" name="connsiteY7"/>
                <a:gd fmla="*/ 230240 w 1202624" name="connsiteX8"/>
                <a:gd fmla="*/ 4405 h 579096"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579096" w="1202624">
                  <a:moveTo>
                    <a:pt x="230240" y="4405"/>
                  </a:moveTo>
                  <a:cubicBezTo>
                    <a:pt x="303686" y="24603"/>
                    <a:pt x="344081" y="164150"/>
                    <a:pt x="450577" y="235759"/>
                  </a:cubicBezTo>
                  <a:cubicBezTo>
                    <a:pt x="557073" y="307369"/>
                    <a:pt x="755377" y="389995"/>
                    <a:pt x="869218" y="434062"/>
                  </a:cubicBezTo>
                  <a:cubicBezTo>
                    <a:pt x="983059" y="478129"/>
                    <a:pt x="1078539" y="483639"/>
                    <a:pt x="1133623" y="500164"/>
                  </a:cubicBezTo>
                  <a:cubicBezTo>
                    <a:pt x="1188707" y="516689"/>
                    <a:pt x="1201560" y="520361"/>
                    <a:pt x="1199724" y="533214"/>
                  </a:cubicBezTo>
                  <a:cubicBezTo>
                    <a:pt x="1197888" y="546067"/>
                    <a:pt x="1229102" y="588299"/>
                    <a:pt x="1122606" y="577282"/>
                  </a:cubicBezTo>
                  <a:cubicBezTo>
                    <a:pt x="1016110" y="566265"/>
                    <a:pt x="746196" y="544231"/>
                    <a:pt x="560746" y="467113"/>
                  </a:cubicBezTo>
                  <a:cubicBezTo>
                    <a:pt x="375296" y="389995"/>
                    <a:pt x="66823" y="193527"/>
                    <a:pt x="9903" y="114573"/>
                  </a:cubicBezTo>
                  <a:cubicBezTo>
                    <a:pt x="-47017" y="35619"/>
                    <a:pt x="156794" y="-15793"/>
                    <a:pt x="230240" y="4405"/>
                  </a:cubicBezTo>
                  <a:close/>
                </a:path>
              </a:pathLst>
            </a:cu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10" name="任意多边形: 形状 9">
              <a:extLst>
                <a:ext uri="{FF2B5EF4-FFF2-40B4-BE49-F238E27FC236}">
                  <a16:creationId xmlns:a16="http://schemas.microsoft.com/office/drawing/2014/main" id="{58C2BD1E-5982-45E6-AFED-3BBD0962610E}"/>
                </a:ext>
              </a:extLst>
            </p:cNvPr>
            <p:cNvSpPr/>
            <p:nvPr/>
          </p:nvSpPr>
          <p:spPr>
            <a:xfrm>
              <a:off x="3163528" y="4506664"/>
              <a:ext cx="1399142" cy="826265"/>
            </a:xfrm>
            <a:custGeom>
              <a:gdLst>
                <a:gd fmla="*/ 1156771 w 1399142" name="connsiteX0"/>
                <a:gd fmla="*/ 0 h 826265" name="connsiteY0"/>
                <a:gd fmla="*/ 1001358 w 1399142" name="connsiteX1"/>
                <a:gd fmla="*/ 226563 h 826265" name="connsiteY1"/>
                <a:gd fmla="*/ 528810 w 1399142" name="connsiteX2"/>
                <a:gd fmla="*/ 583894 h 826265" name="connsiteY2"/>
                <a:gd fmla="*/ 77118 w 1399142" name="connsiteX3"/>
                <a:gd fmla="*/ 749147 h 826265" name="connsiteY3"/>
                <a:gd fmla="*/ 0 w 1399142" name="connsiteX4"/>
                <a:gd fmla="*/ 821502 h 826265" name="connsiteY4"/>
                <a:gd fmla="*/ 88135 w 1399142" name="connsiteX5"/>
                <a:gd fmla="*/ 826265 h 826265" name="connsiteY5"/>
                <a:gd fmla="*/ 649995 w 1399142" name="connsiteX6"/>
                <a:gd fmla="*/ 705969 h 826265" name="connsiteY6"/>
                <a:gd fmla="*/ 1092191 w 1399142" name="connsiteX7"/>
                <a:gd fmla="*/ 409087 h 826265" name="connsiteY7"/>
                <a:gd fmla="*/ 1399142 w 1399142" name="connsiteX8"/>
                <a:gd fmla="*/ 110169 h 826265" name="connsiteY8"/>
                <a:gd fmla="*/ 1156771 w 1399142" name="connsiteX9"/>
                <a:gd fmla="*/ 0 h 826265"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826265" w="1399142">
                  <a:moveTo>
                    <a:pt x="1156771" y="0"/>
                  </a:moveTo>
                  <a:cubicBezTo>
                    <a:pt x="1104967" y="75521"/>
                    <a:pt x="1088881" y="141517"/>
                    <a:pt x="1001358" y="226563"/>
                  </a:cubicBezTo>
                  <a:cubicBezTo>
                    <a:pt x="808123" y="381391"/>
                    <a:pt x="679182" y="493359"/>
                    <a:pt x="528810" y="583894"/>
                  </a:cubicBezTo>
                  <a:cubicBezTo>
                    <a:pt x="385390" y="669934"/>
                    <a:pt x="227682" y="694063"/>
                    <a:pt x="77118" y="749147"/>
                  </a:cubicBezTo>
                  <a:lnTo>
                    <a:pt x="0" y="821502"/>
                  </a:lnTo>
                  <a:lnTo>
                    <a:pt x="88135" y="826265"/>
                  </a:lnTo>
                  <a:cubicBezTo>
                    <a:pt x="275422" y="786166"/>
                    <a:pt x="448420" y="784168"/>
                    <a:pt x="649995" y="705969"/>
                  </a:cubicBezTo>
                  <a:cubicBezTo>
                    <a:pt x="825969" y="614151"/>
                    <a:pt x="906692" y="567579"/>
                    <a:pt x="1092191" y="409087"/>
                  </a:cubicBezTo>
                  <a:lnTo>
                    <a:pt x="1399142" y="110169"/>
                  </a:lnTo>
                  <a:lnTo>
                    <a:pt x="1156771" y="0"/>
                  </a:lnTo>
                  <a:close/>
                </a:path>
              </a:pathLst>
            </a:cu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11" name="任意多边形: 形状 10">
              <a:extLst>
                <a:ext uri="{FF2B5EF4-FFF2-40B4-BE49-F238E27FC236}">
                  <a16:creationId xmlns:a16="http://schemas.microsoft.com/office/drawing/2014/main" id="{4C1ACA00-C05A-45DD-AC33-1235280C3C7B}"/>
                </a:ext>
              </a:extLst>
            </p:cNvPr>
            <p:cNvSpPr/>
            <p:nvPr/>
          </p:nvSpPr>
          <p:spPr>
            <a:xfrm>
              <a:off x="3247823" y="2796923"/>
              <a:ext cx="1266330" cy="733086"/>
            </a:xfrm>
            <a:custGeom>
              <a:gdLst>
                <a:gd fmla="*/ 1259763 w 1266330" name="connsiteX0"/>
                <a:gd fmla="*/ 586021 h 733086" name="connsiteY0"/>
                <a:gd fmla="*/ 863156 w 1266330" name="connsiteX1"/>
                <a:gd fmla="*/ 255515 h 733086" name="connsiteY1"/>
                <a:gd fmla="*/ 180110 w 1266330" name="connsiteX2"/>
                <a:gd fmla="*/ 13144 h 733086" name="connsiteY2"/>
                <a:gd fmla="*/ 474 w 1266330" name="connsiteX3"/>
                <a:gd fmla="*/ 41911 h 733086" name="connsiteY3"/>
                <a:gd fmla="*/ 213160 w 1266330" name="connsiteX4"/>
                <a:gd fmla="*/ 123313 h 733086" name="connsiteY4"/>
                <a:gd fmla="*/ 587734 w 1266330" name="connsiteX5"/>
                <a:gd fmla="*/ 288566 h 733086" name="connsiteY5"/>
                <a:gd fmla="*/ 1072476 w 1266330" name="connsiteX6"/>
                <a:gd fmla="*/ 718224 h 733086" name="connsiteY6"/>
                <a:gd fmla="*/ 1259763 w 1266330" name="connsiteX7"/>
                <a:gd fmla="*/ 586021 h 733086" name="connsiteY7"/>
                <a:gd fmla="*/ 1282646 w 1289213" name="connsiteX8"/>
                <a:gd fmla="*/ 603675 h 750740"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733086" w="1266330">
                  <a:moveTo>
                    <a:pt x="1259763" y="586021"/>
                  </a:moveTo>
                  <a:cubicBezTo>
                    <a:pt x="1224876" y="508903"/>
                    <a:pt x="1043098" y="350994"/>
                    <a:pt x="863156" y="255515"/>
                  </a:cubicBezTo>
                  <a:cubicBezTo>
                    <a:pt x="683214" y="160036"/>
                    <a:pt x="323890" y="48745"/>
                    <a:pt x="180110" y="13144"/>
                  </a:cubicBezTo>
                  <a:cubicBezTo>
                    <a:pt x="36330" y="-22457"/>
                    <a:pt x="-5034" y="23550"/>
                    <a:pt x="474" y="41911"/>
                  </a:cubicBezTo>
                  <a:cubicBezTo>
                    <a:pt x="5982" y="60272"/>
                    <a:pt x="115283" y="82204"/>
                    <a:pt x="213160" y="123313"/>
                  </a:cubicBezTo>
                  <a:cubicBezTo>
                    <a:pt x="311037" y="164422"/>
                    <a:pt x="444515" y="189414"/>
                    <a:pt x="587734" y="288566"/>
                  </a:cubicBezTo>
                  <a:cubicBezTo>
                    <a:pt x="730953" y="387718"/>
                    <a:pt x="960471" y="663140"/>
                    <a:pt x="1072476" y="718224"/>
                  </a:cubicBezTo>
                  <a:cubicBezTo>
                    <a:pt x="1184481" y="773308"/>
                    <a:pt x="1294650" y="663139"/>
                    <a:pt x="1259763" y="586021"/>
                  </a:cubicBezTo>
                  <a:close/>
                </a:path>
              </a:pathLst>
            </a:cu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12" name="任意多边形: 形状 11">
              <a:extLst>
                <a:ext uri="{FF2B5EF4-FFF2-40B4-BE49-F238E27FC236}">
                  <a16:creationId xmlns:a16="http://schemas.microsoft.com/office/drawing/2014/main" id="{81388768-B0E6-4ED3-B3D9-D92BA9F48A12}"/>
                </a:ext>
              </a:extLst>
            </p:cNvPr>
            <p:cNvSpPr/>
            <p:nvPr/>
          </p:nvSpPr>
          <p:spPr>
            <a:xfrm>
              <a:off x="6203217" y="2634859"/>
              <a:ext cx="1325524" cy="831784"/>
            </a:xfrm>
            <a:custGeom>
              <a:gdLst>
                <a:gd fmla="*/ 8311 w 1325524" name="connsiteX0"/>
                <a:gd fmla="*/ 717941 h 831784" name="connsiteY0"/>
                <a:gd fmla="*/ 554411 w 1325524" name="connsiteX1"/>
                <a:gd fmla="*/ 209941 h 831784" name="connsiteY1"/>
                <a:gd fmla="*/ 1252911 w 1325524" name="connsiteX2"/>
                <a:gd fmla="*/ 6741 h 831784" name="connsiteY2"/>
                <a:gd fmla="*/ 1303711 w 1325524" name="connsiteX3"/>
                <a:gd fmla="*/ 44841 h 831784" name="connsiteY3"/>
                <a:gd fmla="*/ 1252911 w 1325524" name="connsiteX4"/>
                <a:gd fmla="*/ 95641 h 831784" name="connsiteY4"/>
                <a:gd fmla="*/ 783011 w 1325524" name="connsiteX5"/>
                <a:gd fmla="*/ 248041 h 831784" name="connsiteY5"/>
                <a:gd fmla="*/ 262311 w 1325524" name="connsiteX6"/>
                <a:gd fmla="*/ 794141 h 831784" name="connsiteY6"/>
                <a:gd fmla="*/ 8311 w 1325524" name="connsiteX7"/>
                <a:gd fmla="*/ 717941 h 831784"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831784" w="1325524">
                  <a:moveTo>
                    <a:pt x="8311" y="717941"/>
                  </a:moveTo>
                  <a:cubicBezTo>
                    <a:pt x="56994" y="620574"/>
                    <a:pt x="346978" y="328474"/>
                    <a:pt x="554411" y="209941"/>
                  </a:cubicBezTo>
                  <a:cubicBezTo>
                    <a:pt x="761844" y="91408"/>
                    <a:pt x="1252911" y="6741"/>
                    <a:pt x="1252911" y="6741"/>
                  </a:cubicBezTo>
                  <a:cubicBezTo>
                    <a:pt x="1377794" y="-20776"/>
                    <a:pt x="1303711" y="44841"/>
                    <a:pt x="1303711" y="44841"/>
                  </a:cubicBezTo>
                  <a:cubicBezTo>
                    <a:pt x="1303711" y="59658"/>
                    <a:pt x="1339694" y="61774"/>
                    <a:pt x="1252911" y="95641"/>
                  </a:cubicBezTo>
                  <a:cubicBezTo>
                    <a:pt x="1166128" y="129508"/>
                    <a:pt x="948111" y="131624"/>
                    <a:pt x="783011" y="248041"/>
                  </a:cubicBezTo>
                  <a:cubicBezTo>
                    <a:pt x="617911" y="364458"/>
                    <a:pt x="389311" y="713708"/>
                    <a:pt x="262311" y="794141"/>
                  </a:cubicBezTo>
                  <a:cubicBezTo>
                    <a:pt x="135311" y="874574"/>
                    <a:pt x="-40372" y="815308"/>
                    <a:pt x="8311" y="717941"/>
                  </a:cubicBezTo>
                  <a:close/>
                </a:path>
              </a:pathLst>
            </a:cu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grpSp>
          <p:nvGrpSpPr>
            <p:cNvPr id="66" name="组合 65">
              <a:extLst>
                <a:ext uri="{FF2B5EF4-FFF2-40B4-BE49-F238E27FC236}">
                  <a16:creationId xmlns:a16="http://schemas.microsoft.com/office/drawing/2014/main" id="{17DFBA20-22E5-4CE3-BAFC-52AAEC5E9FE4}"/>
                </a:ext>
              </a:extLst>
            </p:cNvPr>
            <p:cNvGrpSpPr/>
            <p:nvPr/>
          </p:nvGrpSpPr>
          <p:grpSpPr>
            <a:xfrm>
              <a:off x="1782730" y="2213469"/>
              <a:ext cx="1561071" cy="1660846"/>
              <a:chOff x="2353002" y="2213469"/>
              <a:chExt cx="1561071" cy="1660846"/>
            </a:xfrm>
            <a:solidFill>
              <a:srgbClr val="147BA0"/>
            </a:solidFill>
          </p:grpSpPr>
          <p:sp>
            <p:nvSpPr>
              <p:cNvPr id="13" name="任意多边形: 形状 12">
                <a:extLst>
                  <a:ext uri="{FF2B5EF4-FFF2-40B4-BE49-F238E27FC236}">
                    <a16:creationId xmlns:a16="http://schemas.microsoft.com/office/drawing/2014/main" id="{F40E0B3E-77E8-455D-BD0C-79DE3617BD22}"/>
                  </a:ext>
                </a:extLst>
              </p:cNvPr>
              <p:cNvSpPr/>
              <p:nvPr/>
            </p:nvSpPr>
            <p:spPr>
              <a:xfrm>
                <a:off x="2686075" y="2213469"/>
                <a:ext cx="1195192" cy="622037"/>
              </a:xfrm>
              <a:custGeom>
                <a:gdLst>
                  <a:gd fmla="*/ 1192506 w 1195192" name="connsiteX0"/>
                  <a:gd fmla="*/ 580531 h 622037" name="connsiteY0"/>
                  <a:gd fmla="*/ 1024866 w 1195192" name="connsiteX1"/>
                  <a:gd fmla="*/ 306211 h 622037" name="connsiteY1"/>
                  <a:gd fmla="*/ 590526 w 1195192" name="connsiteX2"/>
                  <a:gd fmla="*/ 92851 h 622037" name="connsiteY2"/>
                  <a:gd fmla="*/ 49506 w 1195192" name="connsiteX3"/>
                  <a:gd fmla="*/ 1411 h 622037" name="connsiteY3"/>
                  <a:gd fmla="*/ 41886 w 1195192" name="connsiteX4"/>
                  <a:gd fmla="*/ 39511 h 622037" name="connsiteY4"/>
                  <a:gd fmla="*/ 201906 w 1195192" name="connsiteX5"/>
                  <a:gd fmla="*/ 69991 h 622037" name="connsiteY5"/>
                  <a:gd fmla="*/ 613386 w 1195192" name="connsiteX6"/>
                  <a:gd fmla="*/ 153811 h 622037" name="connsiteY6"/>
                  <a:gd fmla="*/ 961048 w 1195192" name="connsiteX7"/>
                  <a:gd fmla="*/ 336691 h 622037" name="connsiteY7"/>
                  <a:gd fmla="*/ 1116306 w 1195192" name="connsiteX8"/>
                  <a:gd fmla="*/ 595771 h 622037" name="connsiteY8"/>
                  <a:gd fmla="*/ 1192506 w 1195192" name="connsiteX9"/>
                  <a:gd fmla="*/ 580531 h 622037"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622037" w="1195192">
                    <a:moveTo>
                      <a:pt x="1192506" y="580531"/>
                    </a:moveTo>
                    <a:cubicBezTo>
                      <a:pt x="1177266" y="532271"/>
                      <a:pt x="1125196" y="387491"/>
                      <a:pt x="1024866" y="306211"/>
                    </a:cubicBezTo>
                    <a:cubicBezTo>
                      <a:pt x="924536" y="224931"/>
                      <a:pt x="753086" y="143651"/>
                      <a:pt x="590526" y="92851"/>
                    </a:cubicBezTo>
                    <a:cubicBezTo>
                      <a:pt x="427966" y="42051"/>
                      <a:pt x="140946" y="10301"/>
                      <a:pt x="49506" y="1411"/>
                    </a:cubicBezTo>
                    <a:cubicBezTo>
                      <a:pt x="-41934" y="-7479"/>
                      <a:pt x="16486" y="28081"/>
                      <a:pt x="41886" y="39511"/>
                    </a:cubicBezTo>
                    <a:cubicBezTo>
                      <a:pt x="67286" y="50941"/>
                      <a:pt x="201906" y="69991"/>
                      <a:pt x="201906" y="69991"/>
                    </a:cubicBezTo>
                    <a:cubicBezTo>
                      <a:pt x="297156" y="89041"/>
                      <a:pt x="486862" y="109361"/>
                      <a:pt x="613386" y="153811"/>
                    </a:cubicBezTo>
                    <a:cubicBezTo>
                      <a:pt x="739910" y="198261"/>
                      <a:pt x="877228" y="263031"/>
                      <a:pt x="961048" y="336691"/>
                    </a:cubicBezTo>
                    <a:cubicBezTo>
                      <a:pt x="1044868" y="410351"/>
                      <a:pt x="1077730" y="555131"/>
                      <a:pt x="1116306" y="595771"/>
                    </a:cubicBezTo>
                    <a:cubicBezTo>
                      <a:pt x="1154882" y="636411"/>
                      <a:pt x="1207746" y="628791"/>
                      <a:pt x="1192506" y="58053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14" name="任意多边形: 形状 13">
                <a:extLst>
                  <a:ext uri="{FF2B5EF4-FFF2-40B4-BE49-F238E27FC236}">
                    <a16:creationId xmlns:a16="http://schemas.microsoft.com/office/drawing/2014/main" id="{DDE7A2CF-84F9-4DD0-B314-2AAB9CCA9F6F}"/>
                  </a:ext>
                </a:extLst>
              </p:cNvPr>
              <p:cNvSpPr/>
              <p:nvPr/>
            </p:nvSpPr>
            <p:spPr>
              <a:xfrm>
                <a:off x="2612431" y="2701925"/>
                <a:ext cx="1250440" cy="160730"/>
              </a:xfrm>
              <a:custGeom>
                <a:gdLst>
                  <a:gd fmla="*/ 1189949 w 1250440" name="connsiteX0"/>
                  <a:gd fmla="*/ 76835 h 160730" name="connsiteY0"/>
                  <a:gd fmla="*/ 725129 w 1250440" name="connsiteX1"/>
                  <a:gd fmla="*/ 15875 h 160730" name="connsiteY1"/>
                  <a:gd fmla="*/ 69809 w 1250440" name="connsiteX2"/>
                  <a:gd fmla="*/ 635 h 160730" name="connsiteY2"/>
                  <a:gd fmla="*/ 31709 w 1250440" name="connsiteX3"/>
                  <a:gd fmla="*/ 31115 h 160730" name="connsiteY3"/>
                  <a:gd fmla="*/ 184109 w 1250440" name="connsiteX4"/>
                  <a:gd fmla="*/ 53975 h 160730" name="connsiteY4"/>
                  <a:gd fmla="*/ 610829 w 1250440" name="connsiteX5"/>
                  <a:gd fmla="*/ 69215 h 160730" name="connsiteY5"/>
                  <a:gd fmla="*/ 1182329 w 1250440" name="connsiteX6"/>
                  <a:gd fmla="*/ 160655 h 160730" name="connsiteY6"/>
                  <a:gd fmla="*/ 1189949 w 1250440" name="connsiteX7"/>
                  <a:gd fmla="*/ 76835 h 160730"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160730" w="1250440">
                    <a:moveTo>
                      <a:pt x="1189949" y="76835"/>
                    </a:moveTo>
                    <a:cubicBezTo>
                      <a:pt x="1113749" y="52705"/>
                      <a:pt x="911819" y="28575"/>
                      <a:pt x="725129" y="15875"/>
                    </a:cubicBezTo>
                    <a:cubicBezTo>
                      <a:pt x="538439" y="3175"/>
                      <a:pt x="185379" y="-1905"/>
                      <a:pt x="69809" y="635"/>
                    </a:cubicBezTo>
                    <a:cubicBezTo>
                      <a:pt x="-45761" y="3175"/>
                      <a:pt x="12659" y="22225"/>
                      <a:pt x="31709" y="31115"/>
                    </a:cubicBezTo>
                    <a:cubicBezTo>
                      <a:pt x="50759" y="40005"/>
                      <a:pt x="87589" y="47625"/>
                      <a:pt x="184109" y="53975"/>
                    </a:cubicBezTo>
                    <a:cubicBezTo>
                      <a:pt x="280629" y="60325"/>
                      <a:pt x="444459" y="51435"/>
                      <a:pt x="610829" y="69215"/>
                    </a:cubicBezTo>
                    <a:cubicBezTo>
                      <a:pt x="777199" y="86995"/>
                      <a:pt x="1087079" y="158115"/>
                      <a:pt x="1182329" y="160655"/>
                    </a:cubicBezTo>
                    <a:cubicBezTo>
                      <a:pt x="1277579" y="163195"/>
                      <a:pt x="1266149" y="100965"/>
                      <a:pt x="1189949" y="768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15" name="任意多边形: 形状 14">
                <a:extLst>
                  <a:ext uri="{FF2B5EF4-FFF2-40B4-BE49-F238E27FC236}">
                    <a16:creationId xmlns:a16="http://schemas.microsoft.com/office/drawing/2014/main" id="{54642774-3817-4E96-A13D-D99D44BE42DC}"/>
                  </a:ext>
                </a:extLst>
              </p:cNvPr>
              <p:cNvSpPr/>
              <p:nvPr/>
            </p:nvSpPr>
            <p:spPr>
              <a:xfrm>
                <a:off x="2412439" y="2819219"/>
                <a:ext cx="1429417" cy="469201"/>
              </a:xfrm>
              <a:custGeom>
                <a:gdLst>
                  <a:gd fmla="*/ 1428594 w 1429417" name="connsiteX0"/>
                  <a:gd fmla="*/ 8 h 469201" name="connsiteY0"/>
                  <a:gd fmla="*/ 1228570 w 1429417" name="connsiteX1"/>
                  <a:gd fmla="*/ 195270 h 469201" name="connsiteY1"/>
                  <a:gd fmla="*/ 749938 w 1429417" name="connsiteX2"/>
                  <a:gd fmla="*/ 368308 h 469201" name="connsiteY2"/>
                  <a:gd fmla="*/ 6988 w 1429417" name="connsiteX3"/>
                  <a:gd fmla="*/ 457208 h 469201" name="connsiteY3"/>
                  <a:gd fmla="*/ 405450 w 1429417" name="connsiteX4"/>
                  <a:gd fmla="*/ 460383 h 469201" name="connsiteY4"/>
                  <a:gd fmla="*/ 876144 w 1429417" name="connsiteX5"/>
                  <a:gd fmla="*/ 383390 h 469201" name="connsiteY5"/>
                  <a:gd fmla="*/ 1281751 w 1429417" name="connsiteX6"/>
                  <a:gd fmla="*/ 202414 h 469201" name="connsiteY6"/>
                  <a:gd fmla="*/ 1428594 w 1429417" name="connsiteX7"/>
                  <a:gd fmla="*/ 8 h 469201"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469201" w="1429417">
                    <a:moveTo>
                      <a:pt x="1428594" y="8"/>
                    </a:moveTo>
                    <a:cubicBezTo>
                      <a:pt x="1419731" y="-1183"/>
                      <a:pt x="1341679" y="133887"/>
                      <a:pt x="1228570" y="195270"/>
                    </a:cubicBezTo>
                    <a:cubicBezTo>
                      <a:pt x="1115461" y="256653"/>
                      <a:pt x="953535" y="324652"/>
                      <a:pt x="749938" y="368308"/>
                    </a:cubicBezTo>
                    <a:cubicBezTo>
                      <a:pt x="546341" y="411964"/>
                      <a:pt x="64402" y="441862"/>
                      <a:pt x="6988" y="457208"/>
                    </a:cubicBezTo>
                    <a:cubicBezTo>
                      <a:pt x="-50426" y="472554"/>
                      <a:pt x="260591" y="472686"/>
                      <a:pt x="405450" y="460383"/>
                    </a:cubicBezTo>
                    <a:cubicBezTo>
                      <a:pt x="550309" y="448080"/>
                      <a:pt x="698344" y="438953"/>
                      <a:pt x="876144" y="383390"/>
                    </a:cubicBezTo>
                    <a:cubicBezTo>
                      <a:pt x="1053944" y="327827"/>
                      <a:pt x="1189676" y="266311"/>
                      <a:pt x="1281751" y="202414"/>
                    </a:cubicBezTo>
                    <a:cubicBezTo>
                      <a:pt x="1373826" y="138517"/>
                      <a:pt x="1437457" y="1199"/>
                      <a:pt x="1428594" y="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16" name="任意多边形: 形状 15">
                <a:extLst>
                  <a:ext uri="{FF2B5EF4-FFF2-40B4-BE49-F238E27FC236}">
                    <a16:creationId xmlns:a16="http://schemas.microsoft.com/office/drawing/2014/main" id="{CF6D984E-F937-46B9-BA82-CF5D545E9FB1}"/>
                  </a:ext>
                </a:extLst>
              </p:cNvPr>
              <p:cNvSpPr/>
              <p:nvPr/>
            </p:nvSpPr>
            <p:spPr>
              <a:xfrm>
                <a:off x="2353002" y="2813747"/>
                <a:ext cx="1561071" cy="1060568"/>
              </a:xfrm>
              <a:custGeom>
                <a:gdLst>
                  <a:gd fmla="*/ 1476048 w 1561071" name="connsiteX0"/>
                  <a:gd fmla="*/ 42166 h 1060568" name="connsiteY0"/>
                  <a:gd fmla="*/ 1352223 w 1561071" name="connsiteX1"/>
                  <a:gd fmla="*/ 313628 h 1060568" name="connsiteY1"/>
                  <a:gd fmla="*/ 1085523 w 1561071" name="connsiteX2"/>
                  <a:gd fmla="*/ 685103 h 1060568" name="connsiteY2"/>
                  <a:gd fmla="*/ 714048 w 1561071" name="connsiteX3"/>
                  <a:gd fmla="*/ 923228 h 1060568" name="connsiteY3"/>
                  <a:gd fmla="*/ 47298 w 1561071" name="connsiteX4"/>
                  <a:gd fmla="*/ 1018478 h 1060568" name="connsiteY4"/>
                  <a:gd fmla="*/ 142548 w 1561071" name="connsiteX5"/>
                  <a:gd fmla="*/ 1056578 h 1060568" name="connsiteY5"/>
                  <a:gd fmla="*/ 847398 w 1561071" name="connsiteX6"/>
                  <a:gd fmla="*/ 927991 h 1060568" name="connsiteY6"/>
                  <a:gd fmla="*/ 1266498 w 1561071" name="connsiteX7"/>
                  <a:gd fmla="*/ 570803 h 1060568" name="connsiteY7"/>
                  <a:gd fmla="*/ 1552248 w 1561071" name="connsiteX8"/>
                  <a:gd fmla="*/ 56453 h 1060568" name="connsiteY8"/>
                  <a:gd fmla="*/ 1476048 w 1561071" name="connsiteX9"/>
                  <a:gd fmla="*/ 42166 h 1060568" name="connsiteY9"/>
                  <a:gd fmla="*/ 1467350 w 1552373" name="connsiteX10"/>
                  <a:gd fmla="*/ 42166 h 1056678"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1060568" w="1561071">
                    <a:moveTo>
                      <a:pt x="1476048" y="42166"/>
                    </a:moveTo>
                    <a:cubicBezTo>
                      <a:pt x="1442711" y="85028"/>
                      <a:pt x="1417310" y="206472"/>
                      <a:pt x="1352223" y="313628"/>
                    </a:cubicBezTo>
                    <a:cubicBezTo>
                      <a:pt x="1287136" y="420784"/>
                      <a:pt x="1191885" y="583503"/>
                      <a:pt x="1085523" y="685103"/>
                    </a:cubicBezTo>
                    <a:cubicBezTo>
                      <a:pt x="979161" y="786703"/>
                      <a:pt x="887085" y="867666"/>
                      <a:pt x="714048" y="923228"/>
                    </a:cubicBezTo>
                    <a:cubicBezTo>
                      <a:pt x="541011" y="978790"/>
                      <a:pt x="142548" y="996253"/>
                      <a:pt x="47298" y="1018478"/>
                    </a:cubicBezTo>
                    <a:cubicBezTo>
                      <a:pt x="-47952" y="1040703"/>
                      <a:pt x="9198" y="1071659"/>
                      <a:pt x="142548" y="1056578"/>
                    </a:cubicBezTo>
                    <a:cubicBezTo>
                      <a:pt x="275898" y="1041497"/>
                      <a:pt x="660073" y="1008953"/>
                      <a:pt x="847398" y="927991"/>
                    </a:cubicBezTo>
                    <a:cubicBezTo>
                      <a:pt x="960110" y="854966"/>
                      <a:pt x="1149023" y="716853"/>
                      <a:pt x="1266498" y="570803"/>
                    </a:cubicBezTo>
                    <a:cubicBezTo>
                      <a:pt x="1383973" y="424753"/>
                      <a:pt x="1517323" y="144559"/>
                      <a:pt x="1552248" y="56453"/>
                    </a:cubicBezTo>
                    <a:cubicBezTo>
                      <a:pt x="1587173" y="-31653"/>
                      <a:pt x="1509385" y="-696"/>
                      <a:pt x="1476048" y="42166"/>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grpSp>
        <p:grpSp>
          <p:nvGrpSpPr>
            <p:cNvPr id="67" name="组合 66">
              <a:extLst>
                <a:ext uri="{FF2B5EF4-FFF2-40B4-BE49-F238E27FC236}">
                  <a16:creationId xmlns:a16="http://schemas.microsoft.com/office/drawing/2014/main" id="{13A5E05F-F226-4C66-96F6-0490065FF63F}"/>
                </a:ext>
              </a:extLst>
            </p:cNvPr>
            <p:cNvGrpSpPr/>
            <p:nvPr/>
          </p:nvGrpSpPr>
          <p:grpSpPr>
            <a:xfrm>
              <a:off x="1765676" y="4798994"/>
              <a:ext cx="1484629" cy="1390402"/>
              <a:chOff x="2335948" y="4798994"/>
              <a:chExt cx="1484629" cy="1390402"/>
            </a:xfrm>
            <a:solidFill>
              <a:srgbClr val="147BA0"/>
            </a:solidFill>
          </p:grpSpPr>
          <p:sp>
            <p:nvSpPr>
              <p:cNvPr id="17" name="任意多边形: 形状 16">
                <a:extLst>
                  <a:ext uri="{FF2B5EF4-FFF2-40B4-BE49-F238E27FC236}">
                    <a16:creationId xmlns:a16="http://schemas.microsoft.com/office/drawing/2014/main" id="{037547BF-7DFE-43D8-9CEB-5ACE69FA0381}"/>
                  </a:ext>
                </a:extLst>
              </p:cNvPr>
              <p:cNvSpPr/>
              <p:nvPr/>
            </p:nvSpPr>
            <p:spPr>
              <a:xfrm>
                <a:off x="2704991" y="4798994"/>
                <a:ext cx="1115586" cy="511583"/>
              </a:xfrm>
              <a:custGeom>
                <a:gdLst>
                  <a:gd fmla="*/ 1098725 w 1115586" name="connsiteX0"/>
                  <a:gd fmla="*/ 464480 h 511583" name="connsiteY0"/>
                  <a:gd fmla="*/ 698675 w 1115586" name="connsiteX1"/>
                  <a:gd fmla="*/ 123961 h 511583" name="connsiteY1"/>
                  <a:gd fmla="*/ 60500 w 1115586" name="connsiteX2"/>
                  <a:gd fmla="*/ 2517 h 511583" name="connsiteY2"/>
                  <a:gd fmla="*/ 81931 w 1115586" name="connsiteX3"/>
                  <a:gd fmla="*/ 47760 h 511583" name="connsiteY3"/>
                  <a:gd fmla="*/ 551038 w 1115586" name="connsiteX4"/>
                  <a:gd fmla="*/ 119198 h 511583" name="connsiteY4"/>
                  <a:gd fmla="*/ 853457 w 1115586" name="connsiteX5"/>
                  <a:gd fmla="*/ 271598 h 511583" name="connsiteY5"/>
                  <a:gd fmla="*/ 1022525 w 1115586" name="connsiteX6"/>
                  <a:gd fmla="*/ 488292 h 511583" name="connsiteY6"/>
                  <a:gd fmla="*/ 1098725 w 1115586" name="connsiteX7"/>
                  <a:gd fmla="*/ 464480 h 511583"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511583" w="1115586">
                    <a:moveTo>
                      <a:pt x="1098725" y="464480"/>
                    </a:moveTo>
                    <a:cubicBezTo>
                      <a:pt x="1044750" y="403758"/>
                      <a:pt x="871713" y="200955"/>
                      <a:pt x="698675" y="123961"/>
                    </a:cubicBezTo>
                    <a:cubicBezTo>
                      <a:pt x="525638" y="46967"/>
                      <a:pt x="163291" y="15217"/>
                      <a:pt x="60500" y="2517"/>
                    </a:cubicBezTo>
                    <a:cubicBezTo>
                      <a:pt x="-42291" y="-10183"/>
                      <a:pt x="175" y="28313"/>
                      <a:pt x="81931" y="47760"/>
                    </a:cubicBezTo>
                    <a:cubicBezTo>
                      <a:pt x="163687" y="67207"/>
                      <a:pt x="422450" y="81892"/>
                      <a:pt x="551038" y="119198"/>
                    </a:cubicBezTo>
                    <a:cubicBezTo>
                      <a:pt x="679626" y="156504"/>
                      <a:pt x="759794" y="208098"/>
                      <a:pt x="853457" y="271598"/>
                    </a:cubicBezTo>
                    <a:cubicBezTo>
                      <a:pt x="947120" y="335098"/>
                      <a:pt x="981647" y="456145"/>
                      <a:pt x="1022525" y="488292"/>
                    </a:cubicBezTo>
                    <a:cubicBezTo>
                      <a:pt x="1063403" y="520439"/>
                      <a:pt x="1152700" y="525202"/>
                      <a:pt x="1098725" y="46448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18" name="任意多边形: 形状 17">
                <a:extLst>
                  <a:ext uri="{FF2B5EF4-FFF2-40B4-BE49-F238E27FC236}">
                    <a16:creationId xmlns:a16="http://schemas.microsoft.com/office/drawing/2014/main" id="{B0A04787-15C3-49D8-A11C-0C5C9084FB56}"/>
                  </a:ext>
                </a:extLst>
              </p:cNvPr>
              <p:cNvSpPr/>
              <p:nvPr/>
            </p:nvSpPr>
            <p:spPr>
              <a:xfrm>
                <a:off x="2335948" y="5281955"/>
                <a:ext cx="1446988" cy="297030"/>
              </a:xfrm>
              <a:custGeom>
                <a:gdLst>
                  <a:gd fmla="*/ 1421664 w 1446988" name="connsiteX0"/>
                  <a:gd fmla="*/ 452 h 297030" name="connsiteY0"/>
                  <a:gd fmla="*/ 1140676 w 1446988" name="connsiteX1"/>
                  <a:gd fmla="*/ 140945 h 297030" name="connsiteY1"/>
                  <a:gd fmla="*/ 619182 w 1446988" name="connsiteX2"/>
                  <a:gd fmla="*/ 255245 h 297030" name="connsiteY2"/>
                  <a:gd fmla="*/ 26251 w 1446988" name="connsiteX3"/>
                  <a:gd fmla="*/ 245720 h 297030" name="connsiteY3"/>
                  <a:gd fmla="*/ 169126 w 1446988" name="connsiteX4"/>
                  <a:gd fmla="*/ 283820 h 297030" name="connsiteY4"/>
                  <a:gd fmla="*/ 747770 w 1446988" name="connsiteX5"/>
                  <a:gd fmla="*/ 281438 h 297030" name="connsiteY5"/>
                  <a:gd fmla="*/ 1357370 w 1446988" name="connsiteX6"/>
                  <a:gd fmla="*/ 102845 h 297030" name="connsiteY6"/>
                  <a:gd fmla="*/ 1421664 w 1446988" name="connsiteX7"/>
                  <a:gd fmla="*/ 452 h 297030"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297030" w="1446988">
                    <a:moveTo>
                      <a:pt x="1421664" y="452"/>
                    </a:moveTo>
                    <a:cubicBezTo>
                      <a:pt x="1385548" y="6802"/>
                      <a:pt x="1274423" y="98480"/>
                      <a:pt x="1140676" y="140945"/>
                    </a:cubicBezTo>
                    <a:cubicBezTo>
                      <a:pt x="1006929" y="183410"/>
                      <a:pt x="804919" y="237783"/>
                      <a:pt x="619182" y="255245"/>
                    </a:cubicBezTo>
                    <a:cubicBezTo>
                      <a:pt x="433445" y="272707"/>
                      <a:pt x="101260" y="240958"/>
                      <a:pt x="26251" y="245720"/>
                    </a:cubicBezTo>
                    <a:cubicBezTo>
                      <a:pt x="-48758" y="250482"/>
                      <a:pt x="48873" y="277867"/>
                      <a:pt x="169126" y="283820"/>
                    </a:cubicBezTo>
                    <a:cubicBezTo>
                      <a:pt x="289379" y="289773"/>
                      <a:pt x="544570" y="311600"/>
                      <a:pt x="747770" y="281438"/>
                    </a:cubicBezTo>
                    <a:cubicBezTo>
                      <a:pt x="950970" y="251276"/>
                      <a:pt x="1245054" y="149676"/>
                      <a:pt x="1357370" y="102845"/>
                    </a:cubicBezTo>
                    <a:cubicBezTo>
                      <a:pt x="1469686" y="56014"/>
                      <a:pt x="1457780" y="-5898"/>
                      <a:pt x="1421664" y="4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charset="-122" panose="020b0503020204020204" pitchFamily="34" typeface="微软雅黑"/>
                  <a:sym typeface="+mn-lt"/>
                </a:endParaRPr>
              </a:p>
            </p:txBody>
          </p:sp>
          <p:sp>
            <p:nvSpPr>
              <p:cNvPr id="19" name="任意多边形: 形状 18">
                <a:extLst>
                  <a:ext uri="{FF2B5EF4-FFF2-40B4-BE49-F238E27FC236}">
                    <a16:creationId xmlns:a16="http://schemas.microsoft.com/office/drawing/2014/main" id="{23C7CCFD-B428-4557-BE3C-CC497B7DF610}"/>
                  </a:ext>
                </a:extLst>
              </p:cNvPr>
              <p:cNvSpPr/>
              <p:nvPr/>
            </p:nvSpPr>
            <p:spPr>
              <a:xfrm>
                <a:off x="2665472" y="5297484"/>
                <a:ext cx="1144884" cy="891912"/>
              </a:xfrm>
              <a:custGeom>
                <a:gdLst>
                  <a:gd fmla="*/ 1044518 w 1144884" name="connsiteX0"/>
                  <a:gd fmla="*/ 106364 h 891912" name="connsiteY0"/>
                  <a:gd fmla="*/ 818300 w 1144884" name="connsiteX1"/>
                  <a:gd fmla="*/ 563564 h 891912" name="connsiteY1"/>
                  <a:gd fmla="*/ 433331 w 1144884" name="connsiteX2"/>
                  <a:gd fmla="*/ 830264 h 891912" name="connsiteY2"/>
                  <a:gd fmla="*/ 30106 w 1144884" name="connsiteX3"/>
                  <a:gd fmla="*/ 868364 h 891912" name="connsiteY3"/>
                  <a:gd fmla="*/ 80112 w 1144884" name="connsiteX4"/>
                  <a:gd fmla="*/ 891382 h 891912" name="connsiteY4"/>
                  <a:gd fmla="*/ 484131 w 1144884" name="connsiteX5"/>
                  <a:gd fmla="*/ 846139 h 891912" name="connsiteY5"/>
                  <a:gd fmla="*/ 823062 w 1144884" name="connsiteX6"/>
                  <a:gd fmla="*/ 613570 h 891912" name="connsiteY6"/>
                  <a:gd fmla="*/ 1135006 w 1144884" name="connsiteX7"/>
                  <a:gd fmla="*/ 39689 h 891912" name="connsiteY7"/>
                  <a:gd fmla="*/ 1044518 w 1144884" name="connsiteX8"/>
                  <a:gd fmla="*/ 106364 h 891912"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891912" w="1144884">
                    <a:moveTo>
                      <a:pt x="1044518" y="106364"/>
                    </a:moveTo>
                    <a:cubicBezTo>
                      <a:pt x="991734" y="193676"/>
                      <a:pt x="920164" y="442914"/>
                      <a:pt x="818300" y="563564"/>
                    </a:cubicBezTo>
                    <a:cubicBezTo>
                      <a:pt x="716436" y="684214"/>
                      <a:pt x="564697" y="779464"/>
                      <a:pt x="433331" y="830264"/>
                    </a:cubicBezTo>
                    <a:cubicBezTo>
                      <a:pt x="301965" y="881064"/>
                      <a:pt x="88976" y="858178"/>
                      <a:pt x="30106" y="868364"/>
                    </a:cubicBezTo>
                    <a:cubicBezTo>
                      <a:pt x="-28764" y="878550"/>
                      <a:pt x="4441" y="895086"/>
                      <a:pt x="80112" y="891382"/>
                    </a:cubicBezTo>
                    <a:cubicBezTo>
                      <a:pt x="155783" y="887678"/>
                      <a:pt x="360306" y="892441"/>
                      <a:pt x="484131" y="846139"/>
                    </a:cubicBezTo>
                    <a:cubicBezTo>
                      <a:pt x="607956" y="799837"/>
                      <a:pt x="699237" y="754858"/>
                      <a:pt x="823062" y="613570"/>
                    </a:cubicBezTo>
                    <a:cubicBezTo>
                      <a:pt x="946887" y="472282"/>
                      <a:pt x="1098097" y="124223"/>
                      <a:pt x="1135006" y="39689"/>
                    </a:cubicBezTo>
                    <a:cubicBezTo>
                      <a:pt x="1171915" y="-44845"/>
                      <a:pt x="1097302" y="19052"/>
                      <a:pt x="1044518" y="10636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grpSp>
        <p:grpSp>
          <p:nvGrpSpPr>
            <p:cNvPr id="68" name="组合 67">
              <a:extLst>
                <a:ext uri="{FF2B5EF4-FFF2-40B4-BE49-F238E27FC236}">
                  <a16:creationId xmlns:a16="http://schemas.microsoft.com/office/drawing/2014/main" id="{7A7497D5-CAC2-481B-88EB-557833B4C03F}"/>
                </a:ext>
              </a:extLst>
            </p:cNvPr>
            <p:cNvGrpSpPr/>
            <p:nvPr/>
          </p:nvGrpSpPr>
          <p:grpSpPr>
            <a:xfrm>
              <a:off x="7449526" y="1959955"/>
              <a:ext cx="1452575" cy="1131727"/>
              <a:chOff x="8019798" y="1959955"/>
              <a:chExt cx="1452575" cy="1131727"/>
            </a:xfrm>
            <a:solidFill>
              <a:srgbClr val="147BA0"/>
            </a:solidFill>
          </p:grpSpPr>
          <p:sp>
            <p:nvSpPr>
              <p:cNvPr id="20" name="任意多边形: 形状 19">
                <a:extLst>
                  <a:ext uri="{FF2B5EF4-FFF2-40B4-BE49-F238E27FC236}">
                    <a16:creationId xmlns:a16="http://schemas.microsoft.com/office/drawing/2014/main" id="{F4085262-36CE-41AA-8309-DB185589BDD5}"/>
                  </a:ext>
                </a:extLst>
              </p:cNvPr>
              <p:cNvSpPr/>
              <p:nvPr/>
            </p:nvSpPr>
            <p:spPr>
              <a:xfrm flipH="1">
                <a:off x="8019798" y="1959955"/>
                <a:ext cx="1212298" cy="715691"/>
              </a:xfrm>
              <a:custGeom>
                <a:gdLst>
                  <a:gd fmla="*/ 1010513 w 1014430" name="connsiteX0"/>
                  <a:gd fmla="*/ 578685 h 598877" name="connsiteY0"/>
                  <a:gd fmla="*/ 842873 w 1014430" name="connsiteX1"/>
                  <a:gd fmla="*/ 276469 h 598877" name="connsiteY1"/>
                  <a:gd fmla="*/ 514805 w 1014430" name="connsiteX2"/>
                  <a:gd fmla="*/ 52482 h 598877" name="connsiteY2"/>
                  <a:gd fmla="*/ 90018 w 1014430" name="connsiteX3"/>
                  <a:gd fmla="*/ 230 h 598877" name="connsiteY3"/>
                  <a:gd fmla="*/ 19300 w 1014430" name="connsiteX4"/>
                  <a:gd fmla="*/ 34345 h 598877" name="connsiteY4"/>
                  <a:gd fmla="*/ 348026 w 1014430" name="connsiteX5"/>
                  <a:gd fmla="*/ 57518 h 598877" name="connsiteY5"/>
                  <a:gd fmla="*/ 623346 w 1014430" name="connsiteX6"/>
                  <a:gd fmla="*/ 158606 h 598877" name="connsiteY6"/>
                  <a:gd fmla="*/ 826582 w 1014430" name="connsiteX7"/>
                  <a:gd fmla="*/ 345531 h 598877" name="connsiteY7"/>
                  <a:gd fmla="*/ 950254 w 1014430" name="connsiteX8"/>
                  <a:gd fmla="*/ 546103 h 598877" name="connsiteY8"/>
                  <a:gd fmla="*/ 1010513 w 1014430" name="connsiteX9"/>
                  <a:gd fmla="*/ 578685 h 598877"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598877" w="1014430">
                    <a:moveTo>
                      <a:pt x="1010513" y="578685"/>
                    </a:moveTo>
                    <a:cubicBezTo>
                      <a:pt x="992616" y="533746"/>
                      <a:pt x="925491" y="364169"/>
                      <a:pt x="842873" y="276469"/>
                    </a:cubicBezTo>
                    <a:cubicBezTo>
                      <a:pt x="760255" y="188769"/>
                      <a:pt x="640281" y="98522"/>
                      <a:pt x="514805" y="52482"/>
                    </a:cubicBezTo>
                    <a:cubicBezTo>
                      <a:pt x="389329" y="6442"/>
                      <a:pt x="172602" y="3253"/>
                      <a:pt x="90018" y="230"/>
                    </a:cubicBezTo>
                    <a:cubicBezTo>
                      <a:pt x="7434" y="-2793"/>
                      <a:pt x="-23701" y="24797"/>
                      <a:pt x="19300" y="34345"/>
                    </a:cubicBezTo>
                    <a:cubicBezTo>
                      <a:pt x="62301" y="43893"/>
                      <a:pt x="247352" y="36808"/>
                      <a:pt x="348026" y="57518"/>
                    </a:cubicBezTo>
                    <a:cubicBezTo>
                      <a:pt x="448700" y="78228"/>
                      <a:pt x="543587" y="110604"/>
                      <a:pt x="623346" y="158606"/>
                    </a:cubicBezTo>
                    <a:cubicBezTo>
                      <a:pt x="703105" y="206608"/>
                      <a:pt x="762688" y="263900"/>
                      <a:pt x="826582" y="345531"/>
                    </a:cubicBezTo>
                    <a:cubicBezTo>
                      <a:pt x="894461" y="419191"/>
                      <a:pt x="919599" y="507244"/>
                      <a:pt x="950254" y="546103"/>
                    </a:cubicBezTo>
                    <a:cubicBezTo>
                      <a:pt x="980909" y="584962"/>
                      <a:pt x="1028410" y="623624"/>
                      <a:pt x="1010513" y="5786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21" name="任意多边形: 形状 20">
                <a:extLst>
                  <a:ext uri="{FF2B5EF4-FFF2-40B4-BE49-F238E27FC236}">
                    <a16:creationId xmlns:a16="http://schemas.microsoft.com/office/drawing/2014/main" id="{39002ECF-D4B5-489A-80EC-2B6AD14BAC0E}"/>
                  </a:ext>
                </a:extLst>
              </p:cNvPr>
              <p:cNvSpPr/>
              <p:nvPr/>
            </p:nvSpPr>
            <p:spPr>
              <a:xfrm flipH="1">
                <a:off x="8076754" y="2431549"/>
                <a:ext cx="1191507" cy="235945"/>
              </a:xfrm>
              <a:custGeom>
                <a:gdLst>
                  <a:gd fmla="*/ 1330312 w 1393384" name="connsiteX0"/>
                  <a:gd fmla="*/ 189414 h 275921" name="connsiteY0"/>
                  <a:gd fmla="*/ 762458 w 1393384" name="connsiteX1"/>
                  <a:gd fmla="*/ 33773 h 275921" name="connsiteY1"/>
                  <a:gd fmla="*/ 82074 w 1393384" name="connsiteX2"/>
                  <a:gd fmla="*/ 899 h 275921" name="connsiteY2"/>
                  <a:gd fmla="*/ 44903 w 1393384" name="connsiteX3"/>
                  <a:gd fmla="*/ 53655 h 275921" name="connsiteY3"/>
                  <a:gd fmla="*/ 380166 w 1393384" name="connsiteX4"/>
                  <a:gd fmla="*/ 55167 h 275921" name="connsiteY4"/>
                  <a:gd fmla="*/ 825451 w 1393384" name="connsiteX5"/>
                  <a:gd fmla="*/ 92683 h 275921" name="connsiteY5"/>
                  <a:gd fmla="*/ 1322692 w 1393384" name="connsiteX6"/>
                  <a:gd fmla="*/ 273234 h 275921" name="connsiteY6"/>
                  <a:gd fmla="*/ 1330312 w 1393384" name="connsiteX7"/>
                  <a:gd fmla="*/ 189414 h 275921"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275921" w="1393384">
                    <a:moveTo>
                      <a:pt x="1330312" y="189414"/>
                    </a:moveTo>
                    <a:cubicBezTo>
                      <a:pt x="1236940" y="149504"/>
                      <a:pt x="970498" y="65192"/>
                      <a:pt x="762458" y="33773"/>
                    </a:cubicBezTo>
                    <a:cubicBezTo>
                      <a:pt x="554418" y="2354"/>
                      <a:pt x="201666" y="-2415"/>
                      <a:pt x="82074" y="899"/>
                    </a:cubicBezTo>
                    <a:cubicBezTo>
                      <a:pt x="-37518" y="4213"/>
                      <a:pt x="-4779" y="44610"/>
                      <a:pt x="44903" y="53655"/>
                    </a:cubicBezTo>
                    <a:cubicBezTo>
                      <a:pt x="94585" y="62700"/>
                      <a:pt x="250075" y="48662"/>
                      <a:pt x="380166" y="55167"/>
                    </a:cubicBezTo>
                    <a:cubicBezTo>
                      <a:pt x="510257" y="61672"/>
                      <a:pt x="659081" y="74903"/>
                      <a:pt x="825451" y="92683"/>
                    </a:cubicBezTo>
                    <a:cubicBezTo>
                      <a:pt x="991821" y="110463"/>
                      <a:pt x="1238548" y="257112"/>
                      <a:pt x="1322692" y="273234"/>
                    </a:cubicBezTo>
                    <a:cubicBezTo>
                      <a:pt x="1406836" y="289356"/>
                      <a:pt x="1423684" y="229324"/>
                      <a:pt x="1330312" y="18941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22" name="任意多边形: 形状 21">
                <a:extLst>
                  <a:ext uri="{FF2B5EF4-FFF2-40B4-BE49-F238E27FC236}">
                    <a16:creationId xmlns:a16="http://schemas.microsoft.com/office/drawing/2014/main" id="{407FA492-B494-4462-B261-0F06DC4D622A}"/>
                  </a:ext>
                </a:extLst>
              </p:cNvPr>
              <p:cNvSpPr/>
              <p:nvPr/>
            </p:nvSpPr>
            <p:spPr>
              <a:xfrm>
                <a:off x="8068557" y="2658678"/>
                <a:ext cx="1403816" cy="433004"/>
              </a:xfrm>
              <a:custGeom>
                <a:gdLst>
                  <a:gd fmla="*/ 37219 w 1403816" name="connsiteX0"/>
                  <a:gd fmla="*/ 1972 h 433004" name="connsiteY0"/>
                  <a:gd fmla="*/ 322969 w 1403816" name="connsiteX1"/>
                  <a:gd fmla="*/ 206759 h 433004" name="connsiteY1"/>
                  <a:gd fmla="*/ 923044 w 1403816" name="connsiteX2"/>
                  <a:gd fmla="*/ 344872 h 433004" name="connsiteY2"/>
                  <a:gd fmla="*/ 1323094 w 1403816" name="connsiteX3"/>
                  <a:gd fmla="*/ 397260 h 433004" name="connsiteY3"/>
                  <a:gd fmla="*/ 1332619 w 1403816" name="connsiteX4"/>
                  <a:gd fmla="*/ 430597 h 433004" name="connsiteY4"/>
                  <a:gd fmla="*/ 561094 w 1403816" name="connsiteX5"/>
                  <a:gd fmla="*/ 330584 h 433004" name="connsiteY5"/>
                  <a:gd fmla="*/ 61031 w 1403816" name="connsiteX6"/>
                  <a:gd fmla="*/ 116272 h 433004" name="connsiteY6"/>
                  <a:gd fmla="*/ 37219 w 1403816" name="connsiteX7"/>
                  <a:gd fmla="*/ 1972 h 433004"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433004" w="1403816">
                    <a:moveTo>
                      <a:pt x="37219" y="1972"/>
                    </a:moveTo>
                    <a:cubicBezTo>
                      <a:pt x="80875" y="17053"/>
                      <a:pt x="175332" y="149609"/>
                      <a:pt x="322969" y="206759"/>
                    </a:cubicBezTo>
                    <a:cubicBezTo>
                      <a:pt x="470606" y="263909"/>
                      <a:pt x="756357" y="313122"/>
                      <a:pt x="923044" y="344872"/>
                    </a:cubicBezTo>
                    <a:cubicBezTo>
                      <a:pt x="1089732" y="376622"/>
                      <a:pt x="1254832" y="382973"/>
                      <a:pt x="1323094" y="397260"/>
                    </a:cubicBezTo>
                    <a:cubicBezTo>
                      <a:pt x="1391356" y="411547"/>
                      <a:pt x="1459619" y="441710"/>
                      <a:pt x="1332619" y="430597"/>
                    </a:cubicBezTo>
                    <a:cubicBezTo>
                      <a:pt x="1205619" y="419484"/>
                      <a:pt x="776994" y="379797"/>
                      <a:pt x="561094" y="330584"/>
                    </a:cubicBezTo>
                    <a:cubicBezTo>
                      <a:pt x="345194" y="281372"/>
                      <a:pt x="148343" y="171041"/>
                      <a:pt x="61031" y="116272"/>
                    </a:cubicBezTo>
                    <a:cubicBezTo>
                      <a:pt x="-26281" y="61503"/>
                      <a:pt x="-6437" y="-13109"/>
                      <a:pt x="37219" y="19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grpSp>
        <p:grpSp>
          <p:nvGrpSpPr>
            <p:cNvPr id="69" name="组合 68">
              <a:extLst>
                <a:ext uri="{FF2B5EF4-FFF2-40B4-BE49-F238E27FC236}">
                  <a16:creationId xmlns:a16="http://schemas.microsoft.com/office/drawing/2014/main" id="{6B5E560F-B5A1-4BE5-BD3C-F2CBFDCD5028}"/>
                </a:ext>
              </a:extLst>
            </p:cNvPr>
            <p:cNvGrpSpPr/>
            <p:nvPr/>
          </p:nvGrpSpPr>
          <p:grpSpPr>
            <a:xfrm>
              <a:off x="7472662" y="4101775"/>
              <a:ext cx="1497271" cy="2222137"/>
              <a:chOff x="8042934" y="4101775"/>
              <a:chExt cx="1497271" cy="2222137"/>
            </a:xfrm>
            <a:solidFill>
              <a:srgbClr val="147BA0"/>
            </a:solidFill>
          </p:grpSpPr>
          <p:sp>
            <p:nvSpPr>
              <p:cNvPr id="23" name="任意多边形: 形状 22">
                <a:extLst>
                  <a:ext uri="{FF2B5EF4-FFF2-40B4-BE49-F238E27FC236}">
                    <a16:creationId xmlns:a16="http://schemas.microsoft.com/office/drawing/2014/main" id="{3AB82672-509F-432F-A14E-FACE80AE5B25}"/>
                  </a:ext>
                </a:extLst>
              </p:cNvPr>
              <p:cNvSpPr/>
              <p:nvPr/>
            </p:nvSpPr>
            <p:spPr>
              <a:xfrm>
                <a:off x="8061637" y="4101775"/>
                <a:ext cx="1381185" cy="965611"/>
              </a:xfrm>
              <a:custGeom>
                <a:gdLst>
                  <a:gd fmla="*/ 2863 w 1381185" name="connsiteX0"/>
                  <a:gd fmla="*/ 902025 h 965611" name="connsiteY0"/>
                  <a:gd fmla="*/ 142563 w 1381185" name="connsiteX1"/>
                  <a:gd fmla="*/ 508325 h 965611" name="connsiteY1"/>
                  <a:gd fmla="*/ 625163 w 1381185" name="connsiteX2"/>
                  <a:gd fmla="*/ 76525 h 965611" name="connsiteY2"/>
                  <a:gd fmla="*/ 1323663 w 1381185" name="connsiteX3"/>
                  <a:gd fmla="*/ 325 h 965611" name="connsiteY3"/>
                  <a:gd fmla="*/ 1285563 w 1381185" name="connsiteX4"/>
                  <a:gd fmla="*/ 51125 h 965611" name="connsiteY4"/>
                  <a:gd fmla="*/ 841063 w 1381185" name="connsiteX5"/>
                  <a:gd fmla="*/ 101925 h 965611" name="connsiteY5"/>
                  <a:gd fmla="*/ 472763 w 1381185" name="connsiteX6"/>
                  <a:gd fmla="*/ 254325 h 965611" name="connsiteY6"/>
                  <a:gd fmla="*/ 104463 w 1381185" name="connsiteX7"/>
                  <a:gd fmla="*/ 762325 h 965611" name="connsiteY7"/>
                  <a:gd fmla="*/ 53663 w 1381185" name="connsiteX8"/>
                  <a:gd fmla="*/ 952825 h 965611" name="connsiteY8"/>
                  <a:gd fmla="*/ 2863 w 1381185" name="connsiteX9"/>
                  <a:gd fmla="*/ 902025 h 965611"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965611" w="1381185">
                    <a:moveTo>
                      <a:pt x="2863" y="902025"/>
                    </a:moveTo>
                    <a:cubicBezTo>
                      <a:pt x="17680" y="827942"/>
                      <a:pt x="38846" y="645908"/>
                      <a:pt x="142563" y="508325"/>
                    </a:cubicBezTo>
                    <a:cubicBezTo>
                      <a:pt x="246280" y="370742"/>
                      <a:pt x="428313" y="161192"/>
                      <a:pt x="625163" y="76525"/>
                    </a:cubicBezTo>
                    <a:cubicBezTo>
                      <a:pt x="822013" y="-8142"/>
                      <a:pt x="1213596" y="4558"/>
                      <a:pt x="1323663" y="325"/>
                    </a:cubicBezTo>
                    <a:cubicBezTo>
                      <a:pt x="1433730" y="-3908"/>
                      <a:pt x="1365996" y="34192"/>
                      <a:pt x="1285563" y="51125"/>
                    </a:cubicBezTo>
                    <a:cubicBezTo>
                      <a:pt x="1205130" y="68058"/>
                      <a:pt x="976530" y="68058"/>
                      <a:pt x="841063" y="101925"/>
                    </a:cubicBezTo>
                    <a:cubicBezTo>
                      <a:pt x="705596" y="135792"/>
                      <a:pt x="595530" y="144258"/>
                      <a:pt x="472763" y="254325"/>
                    </a:cubicBezTo>
                    <a:cubicBezTo>
                      <a:pt x="349996" y="364392"/>
                      <a:pt x="174313" y="645908"/>
                      <a:pt x="104463" y="762325"/>
                    </a:cubicBezTo>
                    <a:cubicBezTo>
                      <a:pt x="34613" y="878742"/>
                      <a:pt x="72713" y="931659"/>
                      <a:pt x="53663" y="952825"/>
                    </a:cubicBezTo>
                    <a:cubicBezTo>
                      <a:pt x="34613" y="973991"/>
                      <a:pt x="-11954" y="976108"/>
                      <a:pt x="2863" y="90202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24" name="任意多边形: 形状 23">
                <a:extLst>
                  <a:ext uri="{FF2B5EF4-FFF2-40B4-BE49-F238E27FC236}">
                    <a16:creationId xmlns:a16="http://schemas.microsoft.com/office/drawing/2014/main" id="{E13DB290-43D6-4A74-98AD-049E2923B0D7}"/>
                  </a:ext>
                </a:extLst>
              </p:cNvPr>
              <p:cNvSpPr/>
              <p:nvPr/>
            </p:nvSpPr>
            <p:spPr>
              <a:xfrm>
                <a:off x="8077699" y="4792531"/>
                <a:ext cx="1313334" cy="289853"/>
              </a:xfrm>
              <a:custGeom>
                <a:gdLst>
                  <a:gd fmla="*/ 37603 w 1313334" name="connsiteX0"/>
                  <a:gd fmla="*/ 211267 h 289853" name="connsiteY0"/>
                  <a:gd fmla="*/ 372248 w 1313334" name="connsiteX1"/>
                  <a:gd fmla="*/ 56327 h 289853" name="connsiteY1"/>
                  <a:gd fmla="*/ 780553 w 1313334" name="connsiteX2"/>
                  <a:gd fmla="*/ 4893 h 289853" name="connsiteY2"/>
                  <a:gd fmla="*/ 1270138 w 1313334" name="connsiteX3"/>
                  <a:gd fmla="*/ 11877 h 289853" name="connsiteY3"/>
                  <a:gd fmla="*/ 1256803 w 1313334" name="connsiteX4"/>
                  <a:gd fmla="*/ 81727 h 289853" name="connsiteY4"/>
                  <a:gd fmla="*/ 986928 w 1313334" name="connsiteX5"/>
                  <a:gd fmla="*/ 89982 h 289853" name="connsiteY5"/>
                  <a:gd fmla="*/ 542428 w 1313334" name="connsiteX6"/>
                  <a:gd fmla="*/ 122367 h 289853" name="connsiteY6"/>
                  <a:gd fmla="*/ 106183 w 1313334" name="connsiteX7"/>
                  <a:gd fmla="*/ 256987 h 289853" name="connsiteY7"/>
                  <a:gd fmla="*/ 14743 w 1313334" name="connsiteX8"/>
                  <a:gd fmla="*/ 287467 h 289853" name="connsiteY8"/>
                  <a:gd fmla="*/ 37603 w 1313334" name="connsiteX9"/>
                  <a:gd fmla="*/ 211267 h 289853"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289853" w="1313334">
                    <a:moveTo>
                      <a:pt x="37603" y="211267"/>
                    </a:moveTo>
                    <a:cubicBezTo>
                      <a:pt x="97187" y="172744"/>
                      <a:pt x="248423" y="90723"/>
                      <a:pt x="372248" y="56327"/>
                    </a:cubicBezTo>
                    <a:cubicBezTo>
                      <a:pt x="496073" y="21931"/>
                      <a:pt x="637784" y="13360"/>
                      <a:pt x="780553" y="4893"/>
                    </a:cubicBezTo>
                    <a:cubicBezTo>
                      <a:pt x="923322" y="-3574"/>
                      <a:pt x="1190763" y="-929"/>
                      <a:pt x="1270138" y="11877"/>
                    </a:cubicBezTo>
                    <a:cubicBezTo>
                      <a:pt x="1349513" y="24683"/>
                      <a:pt x="1304005" y="68710"/>
                      <a:pt x="1256803" y="81727"/>
                    </a:cubicBezTo>
                    <a:cubicBezTo>
                      <a:pt x="1209601" y="94744"/>
                      <a:pt x="1105991" y="83209"/>
                      <a:pt x="986928" y="89982"/>
                    </a:cubicBezTo>
                    <a:cubicBezTo>
                      <a:pt x="867866" y="96755"/>
                      <a:pt x="689219" y="94533"/>
                      <a:pt x="542428" y="122367"/>
                    </a:cubicBezTo>
                    <a:cubicBezTo>
                      <a:pt x="395637" y="150201"/>
                      <a:pt x="192543" y="225237"/>
                      <a:pt x="106183" y="256987"/>
                    </a:cubicBezTo>
                    <a:cubicBezTo>
                      <a:pt x="19823" y="288737"/>
                      <a:pt x="24903" y="293817"/>
                      <a:pt x="14743" y="287467"/>
                    </a:cubicBezTo>
                    <a:cubicBezTo>
                      <a:pt x="4583" y="281117"/>
                      <a:pt x="-21981" y="249790"/>
                      <a:pt x="37603" y="21126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25" name="任意多边形: 形状 24">
                <a:extLst>
                  <a:ext uri="{FF2B5EF4-FFF2-40B4-BE49-F238E27FC236}">
                    <a16:creationId xmlns:a16="http://schemas.microsoft.com/office/drawing/2014/main" id="{CC90BA45-408C-4D94-A691-D184BEC6FAED}"/>
                  </a:ext>
                </a:extLst>
              </p:cNvPr>
              <p:cNvSpPr/>
              <p:nvPr/>
            </p:nvSpPr>
            <p:spPr>
              <a:xfrm>
                <a:off x="8058492" y="5061021"/>
                <a:ext cx="1352544" cy="417201"/>
              </a:xfrm>
              <a:custGeom>
                <a:gdLst>
                  <a:gd fmla="*/ 64428 w 1352544" name="connsiteX0"/>
                  <a:gd fmla="*/ 11359 h 417201" name="connsiteY0"/>
                  <a:gd fmla="*/ 285408 w 1352544" name="connsiteX1"/>
                  <a:gd fmla="*/ 163759 h 417201" name="connsiteY1"/>
                  <a:gd fmla="*/ 620688 w 1352544" name="connsiteX2"/>
                  <a:gd fmla="*/ 300919 h 417201" name="connsiteY2"/>
                  <a:gd fmla="*/ 1009308 w 1352544" name="connsiteX3"/>
                  <a:gd fmla="*/ 323779 h 417201" name="connsiteY3"/>
                  <a:gd fmla="*/ 1329348 w 1352544" name="connsiteX4"/>
                  <a:gd fmla="*/ 339019 h 417201" name="connsiteY4"/>
                  <a:gd fmla="*/ 1276008 w 1352544" name="connsiteX5"/>
                  <a:gd fmla="*/ 415219 h 417201" name="connsiteY5"/>
                  <a:gd fmla="*/ 864528 w 1352544" name="connsiteX6"/>
                  <a:gd fmla="*/ 384739 h 417201" name="connsiteY6"/>
                  <a:gd fmla="*/ 338748 w 1352544" name="connsiteX7"/>
                  <a:gd fmla="*/ 278059 h 417201" name="connsiteY7"/>
                  <a:gd fmla="*/ 18708 w 1352544" name="connsiteX8"/>
                  <a:gd fmla="*/ 41839 h 417201" name="connsiteY8"/>
                  <a:gd fmla="*/ 64428 w 1352544" name="connsiteX9"/>
                  <a:gd fmla="*/ 11359 h 417201"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417201" w="1352544">
                    <a:moveTo>
                      <a:pt x="64428" y="11359"/>
                    </a:moveTo>
                    <a:cubicBezTo>
                      <a:pt x="108878" y="31679"/>
                      <a:pt x="192698" y="115499"/>
                      <a:pt x="285408" y="163759"/>
                    </a:cubicBezTo>
                    <a:cubicBezTo>
                      <a:pt x="378118" y="212019"/>
                      <a:pt x="500038" y="274249"/>
                      <a:pt x="620688" y="300919"/>
                    </a:cubicBezTo>
                    <a:cubicBezTo>
                      <a:pt x="741338" y="327589"/>
                      <a:pt x="1009308" y="323779"/>
                      <a:pt x="1009308" y="323779"/>
                    </a:cubicBezTo>
                    <a:cubicBezTo>
                      <a:pt x="1127418" y="330129"/>
                      <a:pt x="1284898" y="323779"/>
                      <a:pt x="1329348" y="339019"/>
                    </a:cubicBezTo>
                    <a:cubicBezTo>
                      <a:pt x="1373798" y="354259"/>
                      <a:pt x="1353478" y="407599"/>
                      <a:pt x="1276008" y="415219"/>
                    </a:cubicBezTo>
                    <a:cubicBezTo>
                      <a:pt x="1198538" y="422839"/>
                      <a:pt x="1020738" y="407599"/>
                      <a:pt x="864528" y="384739"/>
                    </a:cubicBezTo>
                    <a:cubicBezTo>
                      <a:pt x="708318" y="361879"/>
                      <a:pt x="479718" y="335209"/>
                      <a:pt x="338748" y="278059"/>
                    </a:cubicBezTo>
                    <a:cubicBezTo>
                      <a:pt x="197778" y="220909"/>
                      <a:pt x="64428" y="87559"/>
                      <a:pt x="18708" y="41839"/>
                    </a:cubicBezTo>
                    <a:cubicBezTo>
                      <a:pt x="-27012" y="-3881"/>
                      <a:pt x="19978" y="-8961"/>
                      <a:pt x="64428" y="1135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26" name="任意多边形: 形状 25">
                <a:extLst>
                  <a:ext uri="{FF2B5EF4-FFF2-40B4-BE49-F238E27FC236}">
                    <a16:creationId xmlns:a16="http://schemas.microsoft.com/office/drawing/2014/main" id="{736A1900-7A97-4E7F-B4CC-CC96A20C826F}"/>
                  </a:ext>
                </a:extLst>
              </p:cNvPr>
              <p:cNvSpPr/>
              <p:nvPr/>
            </p:nvSpPr>
            <p:spPr>
              <a:xfrm>
                <a:off x="8042934" y="5047550"/>
                <a:ext cx="1497271" cy="1276362"/>
              </a:xfrm>
              <a:custGeom>
                <a:gdLst>
                  <a:gd fmla="*/ 64746 w 1497271" name="connsiteX0"/>
                  <a:gd fmla="*/ 55310 h 1276362" name="connsiteY0"/>
                  <a:gd fmla="*/ 224766 w 1497271" name="connsiteX1"/>
                  <a:gd fmla="*/ 466790 h 1276362" name="connsiteY1"/>
                  <a:gd fmla="*/ 438126 w 1497271" name="connsiteX2"/>
                  <a:gd fmla="*/ 817310 h 1276362" name="connsiteY2"/>
                  <a:gd fmla="*/ 758166 w 1497271" name="connsiteX3"/>
                  <a:gd fmla="*/ 1099250 h 1276362" name="connsiteY3"/>
                  <a:gd fmla="*/ 1443966 w 1497271" name="connsiteX4"/>
                  <a:gd fmla="*/ 1236410 h 1276362" name="connsiteY4"/>
                  <a:gd fmla="*/ 1390626 w 1497271" name="connsiteX5"/>
                  <a:gd fmla="*/ 1274510 h 1276362" name="connsiteY5"/>
                  <a:gd fmla="*/ 902946 w 1497271" name="connsiteX6"/>
                  <a:gd fmla="*/ 1190690 h 1276362" name="connsiteY6"/>
                  <a:gd fmla="*/ 491466 w 1497271" name="connsiteX7"/>
                  <a:gd fmla="*/ 984950 h 1276362" name="connsiteY7"/>
                  <a:gd fmla="*/ 179046 w 1497271" name="connsiteX8"/>
                  <a:gd fmla="*/ 527750 h 1276362" name="connsiteY8"/>
                  <a:gd fmla="*/ 3786 w 1497271" name="connsiteX9"/>
                  <a:gd fmla="*/ 55310 h 1276362" name="connsiteY9"/>
                  <a:gd fmla="*/ 64746 w 1497271" name="connsiteX10"/>
                  <a:gd fmla="*/ 55310 h 1276362"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1276362" w="1497271">
                    <a:moveTo>
                      <a:pt x="64746" y="55310"/>
                    </a:moveTo>
                    <a:cubicBezTo>
                      <a:pt x="101576" y="123890"/>
                      <a:pt x="162536" y="339790"/>
                      <a:pt x="224766" y="466790"/>
                    </a:cubicBezTo>
                    <a:cubicBezTo>
                      <a:pt x="286996" y="593790"/>
                      <a:pt x="349226" y="711900"/>
                      <a:pt x="438126" y="817310"/>
                    </a:cubicBezTo>
                    <a:cubicBezTo>
                      <a:pt x="527026" y="922720"/>
                      <a:pt x="590526" y="1029400"/>
                      <a:pt x="758166" y="1099250"/>
                    </a:cubicBezTo>
                    <a:cubicBezTo>
                      <a:pt x="925806" y="1169100"/>
                      <a:pt x="1338556" y="1207200"/>
                      <a:pt x="1443966" y="1236410"/>
                    </a:cubicBezTo>
                    <a:cubicBezTo>
                      <a:pt x="1549376" y="1265620"/>
                      <a:pt x="1480796" y="1282130"/>
                      <a:pt x="1390626" y="1274510"/>
                    </a:cubicBezTo>
                    <a:cubicBezTo>
                      <a:pt x="1300456" y="1266890"/>
                      <a:pt x="1052806" y="1238950"/>
                      <a:pt x="902946" y="1190690"/>
                    </a:cubicBezTo>
                    <a:cubicBezTo>
                      <a:pt x="753086" y="1142430"/>
                      <a:pt x="612116" y="1095440"/>
                      <a:pt x="491466" y="984950"/>
                    </a:cubicBezTo>
                    <a:cubicBezTo>
                      <a:pt x="370816" y="874460"/>
                      <a:pt x="260326" y="682690"/>
                      <a:pt x="179046" y="527750"/>
                    </a:cubicBezTo>
                    <a:cubicBezTo>
                      <a:pt x="97766" y="372810"/>
                      <a:pt x="20296" y="134050"/>
                      <a:pt x="3786" y="55310"/>
                    </a:cubicBezTo>
                    <a:cubicBezTo>
                      <a:pt x="-12724" y="-23430"/>
                      <a:pt x="27916" y="-13270"/>
                      <a:pt x="64746" y="5531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grpSp>
        <p:grpSp>
          <p:nvGrpSpPr>
            <p:cNvPr id="71" name="组合 70">
              <a:extLst>
                <a:ext uri="{FF2B5EF4-FFF2-40B4-BE49-F238E27FC236}">
                  <a16:creationId xmlns:a16="http://schemas.microsoft.com/office/drawing/2014/main" id="{1E732125-7EE6-4388-AEF1-2DCAE44205D0}"/>
                </a:ext>
              </a:extLst>
            </p:cNvPr>
            <p:cNvGrpSpPr/>
            <p:nvPr/>
          </p:nvGrpSpPr>
          <p:grpSpPr>
            <a:xfrm>
              <a:off x="8754222" y="3548512"/>
              <a:ext cx="1502658" cy="2304950"/>
              <a:chOff x="9324494" y="3548512"/>
              <a:chExt cx="1502658" cy="2304950"/>
            </a:xfrm>
            <a:solidFill>
              <a:srgbClr val="147BA0"/>
            </a:solidFill>
          </p:grpSpPr>
          <p:sp>
            <p:nvSpPr>
              <p:cNvPr id="27" name="任意多边形: 形状 26">
                <a:extLst>
                  <a:ext uri="{FF2B5EF4-FFF2-40B4-BE49-F238E27FC236}">
                    <a16:creationId xmlns:a16="http://schemas.microsoft.com/office/drawing/2014/main" id="{6750003B-88A7-4643-B140-90D81CCD82D0}"/>
                  </a:ext>
                </a:extLst>
              </p:cNvPr>
              <p:cNvSpPr/>
              <p:nvPr/>
            </p:nvSpPr>
            <p:spPr>
              <a:xfrm flipH="1">
                <a:off x="9370808" y="3548512"/>
                <a:ext cx="1036000" cy="582802"/>
              </a:xfrm>
              <a:custGeom>
                <a:gdLst>
                  <a:gd fmla="*/ 1019853 w 1024117" name="connsiteX0"/>
                  <a:gd fmla="*/ 551533 h 576117" name="connsiteY0"/>
                  <a:gd fmla="*/ 830242 w 1024117" name="connsiteX1"/>
                  <a:gd fmla="*/ 267797 h 576117" name="connsiteY1"/>
                  <a:gd fmla="*/ 480204 w 1024117" name="connsiteX2"/>
                  <a:gd fmla="*/ 62642 h 576117" name="connsiteY2"/>
                  <a:gd fmla="*/ 99357 w 1024117" name="connsiteX3"/>
                  <a:gd fmla="*/ 974 h 576117" name="connsiteY3"/>
                  <a:gd fmla="*/ 6669 w 1024117" name="connsiteX4"/>
                  <a:gd fmla="*/ 25673 h 576117" name="connsiteY4"/>
                  <a:gd fmla="*/ 235766 w 1024117" name="connsiteX5"/>
                  <a:gd fmla="*/ 36891 h 576117" name="connsiteY5"/>
                  <a:gd fmla="*/ 598759 w 1024117" name="connsiteX6"/>
                  <a:gd fmla="*/ 149934 h 576117" name="connsiteY6"/>
                  <a:gd fmla="*/ 808024 w 1024117" name="connsiteX7"/>
                  <a:gd fmla="*/ 322612 h 576117" name="connsiteY7"/>
                  <a:gd fmla="*/ 949929 w 1024117" name="connsiteX8"/>
                  <a:gd fmla="*/ 535387 h 576117" name="connsiteY8"/>
                  <a:gd fmla="*/ 1019853 w 1024117" name="connsiteX9"/>
                  <a:gd fmla="*/ 551533 h 576117"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576117" w="1024117">
                    <a:moveTo>
                      <a:pt x="1019853" y="551533"/>
                    </a:moveTo>
                    <a:cubicBezTo>
                      <a:pt x="999905" y="506935"/>
                      <a:pt x="920183" y="349279"/>
                      <a:pt x="830242" y="267797"/>
                    </a:cubicBezTo>
                    <a:cubicBezTo>
                      <a:pt x="740301" y="186315"/>
                      <a:pt x="602018" y="107112"/>
                      <a:pt x="480204" y="62642"/>
                    </a:cubicBezTo>
                    <a:cubicBezTo>
                      <a:pt x="358390" y="18172"/>
                      <a:pt x="178279" y="7135"/>
                      <a:pt x="99357" y="974"/>
                    </a:cubicBezTo>
                    <a:cubicBezTo>
                      <a:pt x="20435" y="-5187"/>
                      <a:pt x="-16066" y="19687"/>
                      <a:pt x="6669" y="25673"/>
                    </a:cubicBezTo>
                    <a:cubicBezTo>
                      <a:pt x="29404" y="31659"/>
                      <a:pt x="137084" y="16181"/>
                      <a:pt x="235766" y="36891"/>
                    </a:cubicBezTo>
                    <a:cubicBezTo>
                      <a:pt x="334448" y="57601"/>
                      <a:pt x="503383" y="102314"/>
                      <a:pt x="598759" y="149934"/>
                    </a:cubicBezTo>
                    <a:cubicBezTo>
                      <a:pt x="694135" y="197554"/>
                      <a:pt x="744130" y="240981"/>
                      <a:pt x="808024" y="322612"/>
                    </a:cubicBezTo>
                    <a:cubicBezTo>
                      <a:pt x="875903" y="396272"/>
                      <a:pt x="914624" y="497234"/>
                      <a:pt x="949929" y="535387"/>
                    </a:cubicBezTo>
                    <a:cubicBezTo>
                      <a:pt x="985234" y="573541"/>
                      <a:pt x="1039801" y="596131"/>
                      <a:pt x="1019853" y="5515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grpSp>
            <p:nvGrpSpPr>
              <p:cNvPr id="70" name="组合 69">
                <a:extLst>
                  <a:ext uri="{FF2B5EF4-FFF2-40B4-BE49-F238E27FC236}">
                    <a16:creationId xmlns:a16="http://schemas.microsoft.com/office/drawing/2014/main" id="{B2CA4B39-9805-48A9-A3D2-1AF31C2492B2}"/>
                  </a:ext>
                </a:extLst>
              </p:cNvPr>
              <p:cNvGrpSpPr/>
              <p:nvPr/>
            </p:nvGrpSpPr>
            <p:grpSpPr>
              <a:xfrm>
                <a:off x="9324494" y="4488338"/>
                <a:ext cx="1262430" cy="564798"/>
                <a:chOff x="9324494" y="4488338"/>
                <a:chExt cx="1262430" cy="564798"/>
              </a:xfrm>
              <a:grpFill/>
            </p:grpSpPr>
            <p:sp>
              <p:nvSpPr>
                <p:cNvPr id="29" name="任意多边形: 形状 28">
                  <a:extLst>
                    <a:ext uri="{FF2B5EF4-FFF2-40B4-BE49-F238E27FC236}">
                      <a16:creationId xmlns:a16="http://schemas.microsoft.com/office/drawing/2014/main" id="{93828BDB-4A9A-47EC-98B7-4AF2A3B9F6B0}"/>
                    </a:ext>
                  </a:extLst>
                </p:cNvPr>
                <p:cNvSpPr/>
                <p:nvPr/>
              </p:nvSpPr>
              <p:spPr>
                <a:xfrm>
                  <a:off x="9331267" y="4488338"/>
                  <a:ext cx="1255657" cy="353812"/>
                </a:xfrm>
                <a:custGeom>
                  <a:gdLst>
                    <a:gd fmla="*/ 12758 w 1255657" name="connsiteX0"/>
                    <a:gd fmla="*/ 305912 h 353812" name="connsiteY0"/>
                    <a:gd fmla="*/ 257233 w 1255657" name="connsiteX1"/>
                    <a:gd fmla="*/ 112237 h 353812" name="connsiteY1"/>
                    <a:gd fmla="*/ 622358 w 1255657" name="connsiteX2"/>
                    <a:gd fmla="*/ 23337 h 353812" name="connsiteY2"/>
                    <a:gd fmla="*/ 1174808 w 1255657" name="connsiteX3"/>
                    <a:gd fmla="*/ 1112 h 353812" name="connsiteY3"/>
                    <a:gd fmla="*/ 1216083 w 1255657" name="connsiteX4"/>
                    <a:gd fmla="*/ 48737 h 353812" name="connsiteY4"/>
                    <a:gd fmla="*/ 822383 w 1255657" name="connsiteX5"/>
                    <a:gd fmla="*/ 48737 h 353812" name="connsiteY5"/>
                    <a:gd fmla="*/ 377883 w 1255657" name="connsiteX6"/>
                    <a:gd fmla="*/ 124937 h 353812" name="connsiteY6"/>
                    <a:gd fmla="*/ 73083 w 1255657" name="connsiteX7"/>
                    <a:gd fmla="*/ 337662 h 353812" name="connsiteY7"/>
                    <a:gd fmla="*/ 12758 w 1255657" name="connsiteX8"/>
                    <a:gd fmla="*/ 305912 h 353812"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353812" w="1255657">
                      <a:moveTo>
                        <a:pt x="12758" y="305912"/>
                      </a:moveTo>
                      <a:cubicBezTo>
                        <a:pt x="43450" y="268341"/>
                        <a:pt x="155633" y="159333"/>
                        <a:pt x="257233" y="112237"/>
                      </a:cubicBezTo>
                      <a:cubicBezTo>
                        <a:pt x="358833" y="65141"/>
                        <a:pt x="469429" y="41858"/>
                        <a:pt x="622358" y="23337"/>
                      </a:cubicBezTo>
                      <a:cubicBezTo>
                        <a:pt x="775287" y="4816"/>
                        <a:pt x="1075854" y="-3121"/>
                        <a:pt x="1174808" y="1112"/>
                      </a:cubicBezTo>
                      <a:cubicBezTo>
                        <a:pt x="1273762" y="5345"/>
                        <a:pt x="1274821" y="40799"/>
                        <a:pt x="1216083" y="48737"/>
                      </a:cubicBezTo>
                      <a:cubicBezTo>
                        <a:pt x="1157346" y="56674"/>
                        <a:pt x="962083" y="36037"/>
                        <a:pt x="822383" y="48737"/>
                      </a:cubicBezTo>
                      <a:cubicBezTo>
                        <a:pt x="682683" y="61437"/>
                        <a:pt x="502766" y="76783"/>
                        <a:pt x="377883" y="124937"/>
                      </a:cubicBezTo>
                      <a:cubicBezTo>
                        <a:pt x="253000" y="173091"/>
                        <a:pt x="137641" y="301679"/>
                        <a:pt x="73083" y="337662"/>
                      </a:cubicBezTo>
                      <a:cubicBezTo>
                        <a:pt x="8525" y="373645"/>
                        <a:pt x="-17934" y="343483"/>
                        <a:pt x="12758" y="30591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30" name="任意多边形: 形状 29">
                  <a:extLst>
                    <a:ext uri="{FF2B5EF4-FFF2-40B4-BE49-F238E27FC236}">
                      <a16:creationId xmlns:a16="http://schemas.microsoft.com/office/drawing/2014/main" id="{ECC97855-47AE-42E0-A69E-377D3BE92DDC}"/>
                    </a:ext>
                  </a:extLst>
                </p:cNvPr>
                <p:cNvSpPr/>
                <p:nvPr/>
              </p:nvSpPr>
              <p:spPr>
                <a:xfrm>
                  <a:off x="9324494" y="4812621"/>
                  <a:ext cx="1222168" cy="240515"/>
                </a:xfrm>
                <a:custGeom>
                  <a:gdLst>
                    <a:gd fmla="*/ 76681 w 1222168" name="connsiteX0"/>
                    <a:gd fmla="*/ 679 h 240515" name="connsiteY0"/>
                    <a:gd fmla="*/ 391006 w 1222168" name="connsiteX1"/>
                    <a:gd fmla="*/ 121329 h 240515" name="connsiteY1"/>
                    <a:gd fmla="*/ 848206 w 1222168" name="connsiteX2"/>
                    <a:gd fmla="*/ 184829 h 240515" name="connsiteY2"/>
                    <a:gd fmla="*/ 1178406 w 1222168" name="connsiteX3"/>
                    <a:gd fmla="*/ 200704 h 240515" name="connsiteY3"/>
                    <a:gd fmla="*/ 1191106 w 1222168" name="connsiteX4"/>
                    <a:gd fmla="*/ 238804 h 240515" name="connsiteY4"/>
                    <a:gd fmla="*/ 924406 w 1222168" name="connsiteX5"/>
                    <a:gd fmla="*/ 229279 h 240515" name="connsiteY5"/>
                    <a:gd fmla="*/ 419581 w 1222168" name="connsiteX6"/>
                    <a:gd fmla="*/ 188004 h 240515" name="connsiteY6"/>
                    <a:gd fmla="*/ 29056 w 1222168" name="connsiteX7"/>
                    <a:gd fmla="*/ 76879 h 240515" name="connsiteY7"/>
                    <a:gd fmla="*/ 76681 w 1222168" name="connsiteX8"/>
                    <a:gd fmla="*/ 679 h 240515"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240514" w="1222168">
                      <a:moveTo>
                        <a:pt x="76681" y="679"/>
                      </a:moveTo>
                      <a:cubicBezTo>
                        <a:pt x="137006" y="8087"/>
                        <a:pt x="262419" y="90637"/>
                        <a:pt x="391006" y="121329"/>
                      </a:cubicBezTo>
                      <a:cubicBezTo>
                        <a:pt x="519594" y="152021"/>
                        <a:pt x="716973" y="171600"/>
                        <a:pt x="848206" y="184829"/>
                      </a:cubicBezTo>
                      <a:cubicBezTo>
                        <a:pt x="979439" y="198058"/>
                        <a:pt x="1121256" y="191708"/>
                        <a:pt x="1178406" y="200704"/>
                      </a:cubicBezTo>
                      <a:cubicBezTo>
                        <a:pt x="1235556" y="209700"/>
                        <a:pt x="1233439" y="234042"/>
                        <a:pt x="1191106" y="238804"/>
                      </a:cubicBezTo>
                      <a:cubicBezTo>
                        <a:pt x="1148773" y="243566"/>
                        <a:pt x="1052994" y="237746"/>
                        <a:pt x="924406" y="229279"/>
                      </a:cubicBezTo>
                      <a:cubicBezTo>
                        <a:pt x="795818" y="220812"/>
                        <a:pt x="569864" y="210758"/>
                        <a:pt x="419581" y="188004"/>
                      </a:cubicBezTo>
                      <a:cubicBezTo>
                        <a:pt x="269298" y="165250"/>
                        <a:pt x="92027" y="105454"/>
                        <a:pt x="29056" y="76879"/>
                      </a:cubicBezTo>
                      <a:cubicBezTo>
                        <a:pt x="-33915" y="48304"/>
                        <a:pt x="16356" y="-6729"/>
                        <a:pt x="76681" y="67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grpSp>
          <p:sp>
            <p:nvSpPr>
              <p:cNvPr id="31" name="任意多边形: 形状 30">
                <a:extLst>
                  <a:ext uri="{FF2B5EF4-FFF2-40B4-BE49-F238E27FC236}">
                    <a16:creationId xmlns:a16="http://schemas.microsoft.com/office/drawing/2014/main" id="{A9A52266-5FB1-4BA4-899D-5562326A121B}"/>
                  </a:ext>
                </a:extLst>
              </p:cNvPr>
              <p:cNvSpPr/>
              <p:nvPr/>
            </p:nvSpPr>
            <p:spPr>
              <a:xfrm>
                <a:off x="9351583" y="5404866"/>
                <a:ext cx="1475569" cy="448596"/>
              </a:xfrm>
              <a:custGeom>
                <a:gdLst>
                  <a:gd fmla="*/ 68642 w 1475569" name="connsiteX0"/>
                  <a:gd fmla="*/ 8509 h 448596" name="connsiteY0"/>
                  <a:gd fmla="*/ 325817 w 1475569" name="connsiteX1"/>
                  <a:gd fmla="*/ 237109 h 448596" name="connsiteY1"/>
                  <a:gd fmla="*/ 802067 w 1475569" name="connsiteX2"/>
                  <a:gd fmla="*/ 351409 h 448596" name="connsiteY2"/>
                  <a:gd fmla="*/ 1354517 w 1475569" name="connsiteX3"/>
                  <a:gd fmla="*/ 399034 h 448596" name="connsiteY3"/>
                  <a:gd fmla="*/ 1440242 w 1475569" name="connsiteX4"/>
                  <a:gd fmla="*/ 446659 h 448596" name="connsiteY4"/>
                  <a:gd fmla="*/ 897317 w 1475569" name="connsiteX5"/>
                  <a:gd fmla="*/ 427609 h 448596" name="connsiteY5"/>
                  <a:gd fmla="*/ 344867 w 1475569" name="connsiteX6"/>
                  <a:gd fmla="*/ 322834 h 448596" name="connsiteY6"/>
                  <a:gd fmla="*/ 21017 w 1475569" name="connsiteX7"/>
                  <a:gd fmla="*/ 75184 h 448596" name="connsiteY7"/>
                  <a:gd fmla="*/ 68642 w 1475569" name="connsiteX8"/>
                  <a:gd fmla="*/ 8509 h 448596"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448595" w="1475569">
                    <a:moveTo>
                      <a:pt x="68642" y="8509"/>
                    </a:moveTo>
                    <a:cubicBezTo>
                      <a:pt x="119442" y="35496"/>
                      <a:pt x="203580" y="179959"/>
                      <a:pt x="325817" y="237109"/>
                    </a:cubicBezTo>
                    <a:cubicBezTo>
                      <a:pt x="448055" y="294259"/>
                      <a:pt x="630617" y="324422"/>
                      <a:pt x="802067" y="351409"/>
                    </a:cubicBezTo>
                    <a:cubicBezTo>
                      <a:pt x="973517" y="378397"/>
                      <a:pt x="1248155" y="383159"/>
                      <a:pt x="1354517" y="399034"/>
                    </a:cubicBezTo>
                    <a:cubicBezTo>
                      <a:pt x="1460880" y="414909"/>
                      <a:pt x="1516442" y="441897"/>
                      <a:pt x="1440242" y="446659"/>
                    </a:cubicBezTo>
                    <a:cubicBezTo>
                      <a:pt x="1364042" y="451421"/>
                      <a:pt x="1079879" y="448246"/>
                      <a:pt x="897317" y="427609"/>
                    </a:cubicBezTo>
                    <a:cubicBezTo>
                      <a:pt x="714755" y="406972"/>
                      <a:pt x="490917" y="381571"/>
                      <a:pt x="344867" y="322834"/>
                    </a:cubicBezTo>
                    <a:cubicBezTo>
                      <a:pt x="198817" y="264097"/>
                      <a:pt x="70229" y="127571"/>
                      <a:pt x="21017" y="75184"/>
                    </a:cubicBezTo>
                    <a:cubicBezTo>
                      <a:pt x="-28195" y="22797"/>
                      <a:pt x="17842" y="-18478"/>
                      <a:pt x="68642" y="850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grpSp>
        <p:grpSp>
          <p:nvGrpSpPr>
            <p:cNvPr id="65" name="组合 64">
              <a:extLst>
                <a:ext uri="{FF2B5EF4-FFF2-40B4-BE49-F238E27FC236}">
                  <a16:creationId xmlns:a16="http://schemas.microsoft.com/office/drawing/2014/main" id="{19B23906-C523-4787-80C9-D1EDC04BE839}"/>
                </a:ext>
              </a:extLst>
            </p:cNvPr>
            <p:cNvGrpSpPr/>
            <p:nvPr/>
          </p:nvGrpSpPr>
          <p:grpSpPr>
            <a:xfrm>
              <a:off x="4293828" y="3378623"/>
              <a:ext cx="2286000" cy="1257300"/>
              <a:chOff x="4864100" y="3378623"/>
              <a:chExt cx="2286000" cy="1257300"/>
            </a:xfrm>
            <a:solidFill>
              <a:srgbClr val="147BA0"/>
            </a:solidFill>
          </p:grpSpPr>
          <p:sp>
            <p:nvSpPr>
              <p:cNvPr id="3" name="矩形: 圆角 2">
                <a:extLst>
                  <a:ext uri="{FF2B5EF4-FFF2-40B4-BE49-F238E27FC236}">
                    <a16:creationId xmlns:a16="http://schemas.microsoft.com/office/drawing/2014/main" id="{7C432D4F-C952-42B2-8ECF-AC905E231457}"/>
                  </a:ext>
                </a:extLst>
              </p:cNvPr>
              <p:cNvSpPr/>
              <p:nvPr/>
            </p:nvSpPr>
            <p:spPr>
              <a:xfrm>
                <a:off x="4864100" y="3378623"/>
                <a:ext cx="2286000" cy="1257300"/>
              </a:xfrm>
              <a:prstGeom prst="roundRect">
                <a:avLst/>
              </a:prstGeom>
              <a:grpFill/>
              <a:ln w="190500">
                <a:solidFill>
                  <a:srgbClr val="1AA3D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32" name="文本框 31">
                <a:extLst>
                  <a:ext uri="{FF2B5EF4-FFF2-40B4-BE49-F238E27FC236}">
                    <a16:creationId xmlns:a16="http://schemas.microsoft.com/office/drawing/2014/main" id="{114056D2-38FE-4FE8-BCE3-867362F7A99A}"/>
                  </a:ext>
                </a:extLst>
              </p:cNvPr>
              <p:cNvSpPr txBox="1"/>
              <p:nvPr/>
            </p:nvSpPr>
            <p:spPr>
              <a:xfrm>
                <a:off x="5189432" y="3579475"/>
                <a:ext cx="1605280" cy="944880"/>
              </a:xfrm>
              <a:prstGeom prst="rect">
                <a:avLst/>
              </a:prstGeom>
              <a:grpFill/>
              <a:ln>
                <a:noFill/>
              </a:ln>
            </p:spPr>
            <p:txBody>
              <a:bodyPr rtlCol="0" wrap="none">
                <a:spAutoFit/>
              </a:bodyPr>
              <a:lstStyle/>
              <a:p>
                <a:r>
                  <a:rPr altLang="en-US" lang="zh-CN" sz="2800">
                    <a:solidFill>
                      <a:schemeClr val="bg1"/>
                    </a:solidFill>
                    <a:cs typeface="+mn-ea"/>
                    <a:sym typeface="+mn-lt"/>
                  </a:rPr>
                  <a:t>如何绘制</a:t>
                </a:r>
              </a:p>
              <a:p>
                <a:r>
                  <a:rPr altLang="en-US" lang="zh-CN" sz="2800">
                    <a:solidFill>
                      <a:schemeClr val="bg1"/>
                    </a:solidFill>
                    <a:cs typeface="+mn-ea"/>
                    <a:sym typeface="+mn-lt"/>
                  </a:rPr>
                  <a:t>思维导图</a:t>
                </a:r>
              </a:p>
            </p:txBody>
          </p:sp>
        </p:grpSp>
        <p:sp>
          <p:nvSpPr>
            <p:cNvPr id="33" name="文本框 32">
              <a:extLst>
                <a:ext uri="{FF2B5EF4-FFF2-40B4-BE49-F238E27FC236}">
                  <a16:creationId xmlns:a16="http://schemas.microsoft.com/office/drawing/2014/main" id="{0A3C6543-071A-4775-B727-6EAEA9C9A564}"/>
                </a:ext>
              </a:extLst>
            </p:cNvPr>
            <p:cNvSpPr txBox="1"/>
            <p:nvPr/>
          </p:nvSpPr>
          <p:spPr>
            <a:xfrm rot="1216834">
              <a:off x="3626839" y="2519736"/>
              <a:ext cx="792480" cy="457200"/>
            </a:xfrm>
            <a:prstGeom prst="rect">
              <a:avLst/>
            </a:prstGeom>
            <a:solidFill>
              <a:srgbClr val="147BA0"/>
            </a:solidFill>
          </p:spPr>
          <p:txBody>
            <a:bodyPr rtlCol="0" wrap="none">
              <a:spAutoFit/>
            </a:bodyPr>
            <a:lstStyle/>
            <a:p>
              <a:r>
                <a:rPr altLang="en-US" lang="zh-CN" sz="2400">
                  <a:solidFill>
                    <a:schemeClr val="bg1"/>
                  </a:solidFill>
                  <a:cs typeface="+mn-ea"/>
                  <a:sym typeface="+mn-lt"/>
                </a:rPr>
                <a:t>图像</a:t>
              </a:r>
            </a:p>
          </p:txBody>
        </p:sp>
        <p:sp>
          <p:nvSpPr>
            <p:cNvPr id="34" name="文本框 33">
              <a:extLst>
                <a:ext uri="{FF2B5EF4-FFF2-40B4-BE49-F238E27FC236}">
                  <a16:creationId xmlns:a16="http://schemas.microsoft.com/office/drawing/2014/main" id="{0DB6751B-5B56-4186-AF97-5304B3BED795}"/>
                </a:ext>
              </a:extLst>
            </p:cNvPr>
            <p:cNvSpPr txBox="1"/>
            <p:nvPr/>
          </p:nvSpPr>
          <p:spPr>
            <a:xfrm rot="19643730">
              <a:off x="6366931" y="2284912"/>
              <a:ext cx="792480" cy="457200"/>
            </a:xfrm>
            <a:prstGeom prst="rect">
              <a:avLst/>
            </a:prstGeom>
            <a:solidFill>
              <a:srgbClr val="147BA0"/>
            </a:solidFill>
          </p:spPr>
          <p:txBody>
            <a:bodyPr rtlCol="0" wrap="none">
              <a:spAutoFit/>
            </a:bodyPr>
            <a:lstStyle/>
            <a:p>
              <a:r>
                <a:rPr altLang="en-US" lang="zh-CN" sz="2400">
                  <a:solidFill>
                    <a:schemeClr val="bg1"/>
                  </a:solidFill>
                  <a:cs typeface="+mn-ea"/>
                  <a:sym typeface="+mn-lt"/>
                </a:rPr>
                <a:t>纸张</a:t>
              </a:r>
            </a:p>
          </p:txBody>
        </p:sp>
        <p:sp>
          <p:nvSpPr>
            <p:cNvPr id="35" name="文本框 34">
              <a:extLst>
                <a:ext uri="{FF2B5EF4-FFF2-40B4-BE49-F238E27FC236}">
                  <a16:creationId xmlns:a16="http://schemas.microsoft.com/office/drawing/2014/main" id="{303952E9-54A9-466D-9307-04AEFA5E1A22}"/>
                </a:ext>
              </a:extLst>
            </p:cNvPr>
            <p:cNvSpPr txBox="1"/>
            <p:nvPr/>
          </p:nvSpPr>
          <p:spPr>
            <a:xfrm rot="1326264">
              <a:off x="6710165" y="4385794"/>
              <a:ext cx="792480" cy="457200"/>
            </a:xfrm>
            <a:prstGeom prst="rect">
              <a:avLst/>
            </a:prstGeom>
            <a:solidFill>
              <a:srgbClr val="147BA0"/>
            </a:solidFill>
          </p:spPr>
          <p:txBody>
            <a:bodyPr rtlCol="0" wrap="none">
              <a:spAutoFit/>
            </a:bodyPr>
            <a:lstStyle/>
            <a:p>
              <a:r>
                <a:rPr altLang="en-US" lang="zh-CN" sz="2400">
                  <a:solidFill>
                    <a:schemeClr val="bg1"/>
                  </a:solidFill>
                  <a:cs typeface="+mn-ea"/>
                  <a:sym typeface="+mn-lt"/>
                </a:rPr>
                <a:t>分支</a:t>
              </a:r>
            </a:p>
          </p:txBody>
        </p:sp>
        <p:sp>
          <p:nvSpPr>
            <p:cNvPr id="36" name="文本框 35">
              <a:extLst>
                <a:ext uri="{FF2B5EF4-FFF2-40B4-BE49-F238E27FC236}">
                  <a16:creationId xmlns:a16="http://schemas.microsoft.com/office/drawing/2014/main" id="{A3B29141-F619-4DB4-818C-801537C91F43}"/>
                </a:ext>
              </a:extLst>
            </p:cNvPr>
            <p:cNvSpPr txBox="1"/>
            <p:nvPr/>
          </p:nvSpPr>
          <p:spPr>
            <a:xfrm rot="19876904">
              <a:off x="3031942" y="4557447"/>
              <a:ext cx="1097280" cy="457200"/>
            </a:xfrm>
            <a:prstGeom prst="rect">
              <a:avLst/>
            </a:prstGeom>
            <a:solidFill>
              <a:srgbClr val="147BA0"/>
            </a:solidFill>
          </p:spPr>
          <p:txBody>
            <a:bodyPr rtlCol="0" wrap="none">
              <a:spAutoFit/>
            </a:bodyPr>
            <a:lstStyle/>
            <a:p>
              <a:r>
                <a:rPr altLang="en-US" lang="zh-CN" sz="2400">
                  <a:solidFill>
                    <a:schemeClr val="bg1"/>
                  </a:solidFill>
                  <a:cs typeface="+mn-ea"/>
                  <a:sym typeface="+mn-lt"/>
                </a:rPr>
                <a:t>关键词</a:t>
              </a:r>
            </a:p>
          </p:txBody>
        </p:sp>
        <p:sp>
          <p:nvSpPr>
            <p:cNvPr id="37" name="文本框 36">
              <a:extLst>
                <a:ext uri="{FF2B5EF4-FFF2-40B4-BE49-F238E27FC236}">
                  <a16:creationId xmlns:a16="http://schemas.microsoft.com/office/drawing/2014/main" id="{205135F8-F45C-435F-8AAF-33C6E5405A3D}"/>
                </a:ext>
              </a:extLst>
            </p:cNvPr>
            <p:cNvSpPr txBox="1"/>
            <p:nvPr/>
          </p:nvSpPr>
          <p:spPr>
            <a:xfrm>
              <a:off x="2158153" y="4423973"/>
              <a:ext cx="640080" cy="365760"/>
            </a:xfrm>
            <a:prstGeom prst="rect">
              <a:avLst/>
            </a:prstGeom>
            <a:solidFill>
              <a:srgbClr val="147BA0"/>
            </a:solidFill>
          </p:spPr>
          <p:txBody>
            <a:bodyPr rtlCol="0" wrap="none">
              <a:spAutoFit/>
            </a:bodyPr>
            <a:lstStyle/>
            <a:p>
              <a:r>
                <a:rPr altLang="en-US" lang="zh-CN">
                  <a:solidFill>
                    <a:schemeClr val="bg1"/>
                  </a:solidFill>
                  <a:cs typeface="+mn-ea"/>
                  <a:sym typeface="+mn-lt"/>
                </a:rPr>
                <a:t>一个</a:t>
              </a:r>
            </a:p>
          </p:txBody>
        </p:sp>
        <p:sp>
          <p:nvSpPr>
            <p:cNvPr id="38" name="文本框 37">
              <a:extLst>
                <a:ext uri="{FF2B5EF4-FFF2-40B4-BE49-F238E27FC236}">
                  <a16:creationId xmlns:a16="http://schemas.microsoft.com/office/drawing/2014/main" id="{FB05143F-1DD0-4111-9E4E-D52B970DE554}"/>
                </a:ext>
              </a:extLst>
            </p:cNvPr>
            <p:cNvSpPr txBox="1"/>
            <p:nvPr/>
          </p:nvSpPr>
          <p:spPr>
            <a:xfrm>
              <a:off x="1799624" y="5071925"/>
              <a:ext cx="1097280" cy="365760"/>
            </a:xfrm>
            <a:prstGeom prst="rect">
              <a:avLst/>
            </a:prstGeom>
            <a:solidFill>
              <a:srgbClr val="147BA0"/>
            </a:solidFill>
          </p:spPr>
          <p:txBody>
            <a:bodyPr rtlCol="0" wrap="none">
              <a:spAutoFit/>
            </a:bodyPr>
            <a:lstStyle/>
            <a:p>
              <a:r>
                <a:rPr altLang="en-US" lang="zh-CN">
                  <a:solidFill>
                    <a:schemeClr val="bg1"/>
                  </a:solidFill>
                  <a:cs typeface="+mn-ea"/>
                  <a:sym typeface="+mn-lt"/>
                </a:rPr>
                <a:t>概括凝练</a:t>
              </a:r>
            </a:p>
          </p:txBody>
        </p:sp>
        <p:sp>
          <p:nvSpPr>
            <p:cNvPr id="39" name="文本框 38">
              <a:extLst>
                <a:ext uri="{FF2B5EF4-FFF2-40B4-BE49-F238E27FC236}">
                  <a16:creationId xmlns:a16="http://schemas.microsoft.com/office/drawing/2014/main" id="{A657B3EA-D03E-44D0-82B9-8CD4205142B3}"/>
                </a:ext>
              </a:extLst>
            </p:cNvPr>
            <p:cNvSpPr txBox="1"/>
            <p:nvPr/>
          </p:nvSpPr>
          <p:spPr>
            <a:xfrm>
              <a:off x="2055196" y="5733439"/>
              <a:ext cx="640080" cy="365760"/>
            </a:xfrm>
            <a:prstGeom prst="rect">
              <a:avLst/>
            </a:prstGeom>
            <a:solidFill>
              <a:srgbClr val="147BA0"/>
            </a:solidFill>
          </p:spPr>
          <p:txBody>
            <a:bodyPr rtlCol="0" wrap="none">
              <a:spAutoFit/>
            </a:bodyPr>
            <a:lstStyle/>
            <a:p>
              <a:r>
                <a:rPr altLang="en-US" lang="zh-CN">
                  <a:solidFill>
                    <a:schemeClr val="bg1"/>
                  </a:solidFill>
                  <a:cs typeface="+mn-ea"/>
                  <a:sym typeface="+mn-lt"/>
                </a:rPr>
                <a:t>工整</a:t>
              </a:r>
            </a:p>
          </p:txBody>
        </p:sp>
        <p:sp>
          <p:nvSpPr>
            <p:cNvPr id="40" name="文本框 39">
              <a:extLst>
                <a:ext uri="{FF2B5EF4-FFF2-40B4-BE49-F238E27FC236}">
                  <a16:creationId xmlns:a16="http://schemas.microsoft.com/office/drawing/2014/main" id="{7E26774B-82A2-4C52-83AD-EACCB6F95D4C}"/>
                </a:ext>
              </a:extLst>
            </p:cNvPr>
            <p:cNvSpPr txBox="1"/>
            <p:nvPr/>
          </p:nvSpPr>
          <p:spPr>
            <a:xfrm>
              <a:off x="2166004" y="1890114"/>
              <a:ext cx="640080" cy="365760"/>
            </a:xfrm>
            <a:prstGeom prst="rect">
              <a:avLst/>
            </a:prstGeom>
            <a:solidFill>
              <a:srgbClr val="147BA0"/>
            </a:solidFill>
          </p:spPr>
          <p:txBody>
            <a:bodyPr rtlCol="0" wrap="none">
              <a:spAutoFit/>
            </a:bodyPr>
            <a:lstStyle/>
            <a:p>
              <a:r>
                <a:rPr altLang="en-US" lang="zh-CN">
                  <a:solidFill>
                    <a:schemeClr val="bg1"/>
                  </a:solidFill>
                  <a:cs typeface="+mn-ea"/>
                  <a:sym typeface="+mn-lt"/>
                </a:rPr>
                <a:t>贴切</a:t>
              </a:r>
            </a:p>
          </p:txBody>
        </p:sp>
        <p:sp>
          <p:nvSpPr>
            <p:cNvPr id="41" name="文本框 40">
              <a:extLst>
                <a:ext uri="{FF2B5EF4-FFF2-40B4-BE49-F238E27FC236}">
                  <a16:creationId xmlns:a16="http://schemas.microsoft.com/office/drawing/2014/main" id="{8725EB6F-D1E1-4297-9255-98F8DD43E88F}"/>
                </a:ext>
              </a:extLst>
            </p:cNvPr>
            <p:cNvSpPr txBox="1"/>
            <p:nvPr/>
          </p:nvSpPr>
          <p:spPr>
            <a:xfrm>
              <a:off x="2067068" y="2343860"/>
              <a:ext cx="640080" cy="365760"/>
            </a:xfrm>
            <a:prstGeom prst="rect">
              <a:avLst/>
            </a:prstGeom>
            <a:solidFill>
              <a:srgbClr val="147BA0"/>
            </a:solidFill>
          </p:spPr>
          <p:txBody>
            <a:bodyPr rtlCol="0" wrap="none">
              <a:spAutoFit/>
            </a:bodyPr>
            <a:lstStyle/>
            <a:p>
              <a:r>
                <a:rPr altLang="en-US" lang="zh-CN">
                  <a:solidFill>
                    <a:schemeClr val="bg1"/>
                  </a:solidFill>
                  <a:cs typeface="+mn-ea"/>
                  <a:sym typeface="+mn-lt"/>
                </a:rPr>
                <a:t>适量</a:t>
              </a:r>
            </a:p>
          </p:txBody>
        </p:sp>
        <p:sp>
          <p:nvSpPr>
            <p:cNvPr id="42" name="文本框 41">
              <a:extLst>
                <a:ext uri="{FF2B5EF4-FFF2-40B4-BE49-F238E27FC236}">
                  <a16:creationId xmlns:a16="http://schemas.microsoft.com/office/drawing/2014/main" id="{E4249982-5333-49BF-82B1-3B5BA15F719A}"/>
                </a:ext>
              </a:extLst>
            </p:cNvPr>
            <p:cNvSpPr txBox="1"/>
            <p:nvPr/>
          </p:nvSpPr>
          <p:spPr>
            <a:xfrm>
              <a:off x="1658578" y="2862203"/>
              <a:ext cx="1097280" cy="365760"/>
            </a:xfrm>
            <a:prstGeom prst="rect">
              <a:avLst/>
            </a:prstGeom>
            <a:solidFill>
              <a:srgbClr val="147BA0"/>
            </a:solidFill>
          </p:spPr>
          <p:txBody>
            <a:bodyPr rtlCol="0" wrap="none">
              <a:spAutoFit/>
            </a:bodyPr>
            <a:lstStyle/>
            <a:p>
              <a:r>
                <a:rPr altLang="en-US" lang="zh-CN">
                  <a:solidFill>
                    <a:schemeClr val="bg1"/>
                  </a:solidFill>
                  <a:cs typeface="+mn-ea"/>
                  <a:sym typeface="+mn-lt"/>
                </a:rPr>
                <a:t>色彩丰富</a:t>
              </a:r>
            </a:p>
          </p:txBody>
        </p:sp>
        <p:sp>
          <p:nvSpPr>
            <p:cNvPr id="43" name="文本框 42">
              <a:extLst>
                <a:ext uri="{FF2B5EF4-FFF2-40B4-BE49-F238E27FC236}">
                  <a16:creationId xmlns:a16="http://schemas.microsoft.com/office/drawing/2014/main" id="{9B81E513-125B-44F6-942C-C7C3E299839F}"/>
                </a:ext>
              </a:extLst>
            </p:cNvPr>
            <p:cNvSpPr txBox="1"/>
            <p:nvPr/>
          </p:nvSpPr>
          <p:spPr>
            <a:xfrm>
              <a:off x="1612975" y="3369070"/>
              <a:ext cx="1097280" cy="365760"/>
            </a:xfrm>
            <a:prstGeom prst="rect">
              <a:avLst/>
            </a:prstGeom>
            <a:solidFill>
              <a:srgbClr val="147BA0"/>
            </a:solidFill>
          </p:spPr>
          <p:txBody>
            <a:bodyPr rtlCol="0" wrap="none">
              <a:spAutoFit/>
            </a:bodyPr>
            <a:lstStyle/>
            <a:p>
              <a:r>
                <a:rPr altLang="en-US" lang="zh-CN">
                  <a:solidFill>
                    <a:schemeClr val="bg1"/>
                  </a:solidFill>
                  <a:cs typeface="+mn-ea"/>
                  <a:sym typeface="+mn-lt"/>
                </a:rPr>
                <a:t>生动有趣</a:t>
              </a:r>
            </a:p>
          </p:txBody>
        </p:sp>
        <p:sp>
          <p:nvSpPr>
            <p:cNvPr id="44" name="文本框 43">
              <a:extLst>
                <a:ext uri="{FF2B5EF4-FFF2-40B4-BE49-F238E27FC236}">
                  <a16:creationId xmlns:a16="http://schemas.microsoft.com/office/drawing/2014/main" id="{AAFA781C-58EE-439A-9001-12C1975DA354}"/>
                </a:ext>
              </a:extLst>
            </p:cNvPr>
            <p:cNvSpPr txBox="1"/>
            <p:nvPr/>
          </p:nvSpPr>
          <p:spPr>
            <a:xfrm>
              <a:off x="7840929" y="1589969"/>
              <a:ext cx="640080" cy="365760"/>
            </a:xfrm>
            <a:prstGeom prst="rect">
              <a:avLst/>
            </a:prstGeom>
            <a:solidFill>
              <a:srgbClr val="147BA0"/>
            </a:solidFill>
          </p:spPr>
          <p:txBody>
            <a:bodyPr rtlCol="0" wrap="none">
              <a:spAutoFit/>
            </a:bodyPr>
            <a:lstStyle/>
            <a:p>
              <a:r>
                <a:rPr altLang="en-US" lang="zh-CN">
                  <a:solidFill>
                    <a:schemeClr val="bg1"/>
                  </a:solidFill>
                  <a:cs typeface="+mn-ea"/>
                  <a:sym typeface="+mn-lt"/>
                </a:rPr>
                <a:t>白纸</a:t>
              </a:r>
            </a:p>
          </p:txBody>
        </p:sp>
        <p:sp>
          <p:nvSpPr>
            <p:cNvPr id="45" name="文本框 44">
              <a:extLst>
                <a:ext uri="{FF2B5EF4-FFF2-40B4-BE49-F238E27FC236}">
                  <a16:creationId xmlns:a16="http://schemas.microsoft.com/office/drawing/2014/main" id="{EF0F6266-4903-482B-9854-D125E0F8F059}"/>
                </a:ext>
              </a:extLst>
            </p:cNvPr>
            <p:cNvSpPr txBox="1"/>
            <p:nvPr/>
          </p:nvSpPr>
          <p:spPr>
            <a:xfrm>
              <a:off x="7927660" y="2054399"/>
              <a:ext cx="640080" cy="365760"/>
            </a:xfrm>
            <a:prstGeom prst="rect">
              <a:avLst/>
            </a:prstGeom>
            <a:solidFill>
              <a:srgbClr val="147BA0"/>
            </a:solidFill>
          </p:spPr>
          <p:txBody>
            <a:bodyPr rtlCol="0" wrap="none">
              <a:spAutoFit/>
            </a:bodyPr>
            <a:lstStyle/>
            <a:p>
              <a:r>
                <a:rPr altLang="en-US" lang="zh-CN">
                  <a:solidFill>
                    <a:schemeClr val="bg1"/>
                  </a:solidFill>
                  <a:cs typeface="+mn-ea"/>
                  <a:sym typeface="+mn-lt"/>
                </a:rPr>
                <a:t>横放</a:t>
              </a:r>
            </a:p>
          </p:txBody>
        </p:sp>
        <p:sp>
          <p:nvSpPr>
            <p:cNvPr id="46" name="文本框 45">
              <a:extLst>
                <a:ext uri="{FF2B5EF4-FFF2-40B4-BE49-F238E27FC236}">
                  <a16:creationId xmlns:a16="http://schemas.microsoft.com/office/drawing/2014/main" id="{C42A35C3-B438-4AEA-8B66-098AF30629F2}"/>
                </a:ext>
              </a:extLst>
            </p:cNvPr>
            <p:cNvSpPr txBox="1"/>
            <p:nvPr/>
          </p:nvSpPr>
          <p:spPr>
            <a:xfrm>
              <a:off x="8953683" y="4117598"/>
              <a:ext cx="1097280" cy="365760"/>
            </a:xfrm>
            <a:prstGeom prst="rect">
              <a:avLst/>
            </a:prstGeom>
            <a:solidFill>
              <a:srgbClr val="147BA0"/>
            </a:solidFill>
          </p:spPr>
          <p:txBody>
            <a:bodyPr rtlCol="0" wrap="none">
              <a:spAutoFit/>
            </a:bodyPr>
            <a:lstStyle/>
            <a:p>
              <a:r>
                <a:rPr altLang="en-US" lang="zh-CN">
                  <a:solidFill>
                    <a:schemeClr val="bg1"/>
                  </a:solidFill>
                  <a:cs typeface="+mn-ea"/>
                  <a:sym typeface="+mn-lt"/>
                </a:rPr>
                <a:t>由粗到细</a:t>
              </a:r>
            </a:p>
          </p:txBody>
        </p:sp>
        <p:sp>
          <p:nvSpPr>
            <p:cNvPr id="47" name="文本框 46">
              <a:extLst>
                <a:ext uri="{FF2B5EF4-FFF2-40B4-BE49-F238E27FC236}">
                  <a16:creationId xmlns:a16="http://schemas.microsoft.com/office/drawing/2014/main" id="{CC8C5CF4-956B-49DB-825E-FF37A796DD66}"/>
                </a:ext>
              </a:extLst>
            </p:cNvPr>
            <p:cNvSpPr txBox="1"/>
            <p:nvPr/>
          </p:nvSpPr>
          <p:spPr>
            <a:xfrm rot="20698944">
              <a:off x="8695651" y="3258572"/>
              <a:ext cx="1325880" cy="365760"/>
            </a:xfrm>
            <a:prstGeom prst="rect">
              <a:avLst/>
            </a:prstGeom>
            <a:solidFill>
              <a:srgbClr val="147BA0"/>
            </a:solidFill>
          </p:spPr>
          <p:txBody>
            <a:bodyPr rtlCol="0" wrap="none">
              <a:spAutoFit/>
            </a:bodyPr>
            <a:lstStyle/>
            <a:p>
              <a:r>
                <a:rPr altLang="en-US" lang="zh-CN">
                  <a:solidFill>
                    <a:schemeClr val="bg1"/>
                  </a:solidFill>
                  <a:cs typeface="+mn-ea"/>
                  <a:sym typeface="+mn-lt"/>
                </a:rPr>
                <a:t>右上顺时针</a:t>
              </a:r>
            </a:p>
          </p:txBody>
        </p:sp>
        <p:sp>
          <p:nvSpPr>
            <p:cNvPr id="48" name="文本框 47">
              <a:extLst>
                <a:ext uri="{FF2B5EF4-FFF2-40B4-BE49-F238E27FC236}">
                  <a16:creationId xmlns:a16="http://schemas.microsoft.com/office/drawing/2014/main" id="{FEC8ABBE-865D-479E-B8EC-51A7C4620811}"/>
                </a:ext>
              </a:extLst>
            </p:cNvPr>
            <p:cNvSpPr txBox="1"/>
            <p:nvPr/>
          </p:nvSpPr>
          <p:spPr>
            <a:xfrm>
              <a:off x="8024573" y="3699840"/>
              <a:ext cx="640080" cy="365760"/>
            </a:xfrm>
            <a:prstGeom prst="rect">
              <a:avLst/>
            </a:prstGeom>
            <a:solidFill>
              <a:srgbClr val="147BA0"/>
            </a:solidFill>
          </p:spPr>
          <p:txBody>
            <a:bodyPr rtlCol="0" wrap="none">
              <a:spAutoFit/>
            </a:bodyPr>
            <a:lstStyle/>
            <a:p>
              <a:r>
                <a:rPr altLang="en-US" lang="zh-CN">
                  <a:solidFill>
                    <a:schemeClr val="bg1"/>
                  </a:solidFill>
                  <a:cs typeface="+mn-ea"/>
                  <a:sym typeface="+mn-lt"/>
                </a:rPr>
                <a:t>方向</a:t>
              </a:r>
            </a:p>
          </p:txBody>
        </p:sp>
        <p:sp>
          <p:nvSpPr>
            <p:cNvPr id="49" name="文本框 48">
              <a:extLst>
                <a:ext uri="{FF2B5EF4-FFF2-40B4-BE49-F238E27FC236}">
                  <a16:creationId xmlns:a16="http://schemas.microsoft.com/office/drawing/2014/main" id="{78540427-5235-4081-9B58-202FEDF71A9D}"/>
                </a:ext>
              </a:extLst>
            </p:cNvPr>
            <p:cNvSpPr txBox="1"/>
            <p:nvPr/>
          </p:nvSpPr>
          <p:spPr>
            <a:xfrm>
              <a:off x="8024573" y="4396692"/>
              <a:ext cx="640080" cy="365760"/>
            </a:xfrm>
            <a:prstGeom prst="rect">
              <a:avLst/>
            </a:prstGeom>
            <a:solidFill>
              <a:srgbClr val="147BA0"/>
            </a:solidFill>
          </p:spPr>
          <p:txBody>
            <a:bodyPr rtlCol="0" wrap="none">
              <a:spAutoFit/>
            </a:bodyPr>
            <a:lstStyle/>
            <a:p>
              <a:r>
                <a:rPr altLang="en-US" lang="zh-CN">
                  <a:solidFill>
                    <a:schemeClr val="bg1"/>
                  </a:solidFill>
                  <a:cs typeface="+mn-ea"/>
                  <a:sym typeface="+mn-lt"/>
                </a:rPr>
                <a:t>形状</a:t>
              </a:r>
            </a:p>
          </p:txBody>
        </p:sp>
        <p:sp>
          <p:nvSpPr>
            <p:cNvPr id="50" name="文本框 49">
              <a:extLst>
                <a:ext uri="{FF2B5EF4-FFF2-40B4-BE49-F238E27FC236}">
                  <a16:creationId xmlns:a16="http://schemas.microsoft.com/office/drawing/2014/main" id="{2BD97D52-B0F1-4C5E-9A5C-35AD8E44A80C}"/>
                </a:ext>
              </a:extLst>
            </p:cNvPr>
            <p:cNvSpPr txBox="1"/>
            <p:nvPr/>
          </p:nvSpPr>
          <p:spPr>
            <a:xfrm>
              <a:off x="8024573" y="4971425"/>
              <a:ext cx="640080" cy="365760"/>
            </a:xfrm>
            <a:prstGeom prst="rect">
              <a:avLst/>
            </a:prstGeom>
            <a:solidFill>
              <a:srgbClr val="147BA0"/>
            </a:solidFill>
          </p:spPr>
          <p:txBody>
            <a:bodyPr rtlCol="0" wrap="none">
              <a:spAutoFit/>
            </a:bodyPr>
            <a:lstStyle/>
            <a:p>
              <a:r>
                <a:rPr altLang="en-US" lang="zh-CN">
                  <a:solidFill>
                    <a:schemeClr val="bg1"/>
                  </a:solidFill>
                  <a:cs typeface="+mn-ea"/>
                  <a:sym typeface="+mn-lt"/>
                </a:rPr>
                <a:t>颜色</a:t>
              </a:r>
            </a:p>
          </p:txBody>
        </p:sp>
        <p:sp>
          <p:nvSpPr>
            <p:cNvPr id="51" name="文本框 50">
              <a:extLst>
                <a:ext uri="{FF2B5EF4-FFF2-40B4-BE49-F238E27FC236}">
                  <a16:creationId xmlns:a16="http://schemas.microsoft.com/office/drawing/2014/main" id="{5EAB9941-C597-485B-B5E7-084832F9A57B}"/>
                </a:ext>
              </a:extLst>
            </p:cNvPr>
            <p:cNvSpPr txBox="1"/>
            <p:nvPr/>
          </p:nvSpPr>
          <p:spPr>
            <a:xfrm rot="1446149">
              <a:off x="7836536" y="5759110"/>
              <a:ext cx="1097280" cy="365760"/>
            </a:xfrm>
            <a:prstGeom prst="rect">
              <a:avLst/>
            </a:prstGeom>
            <a:solidFill>
              <a:srgbClr val="147BA0"/>
            </a:solidFill>
          </p:spPr>
          <p:txBody>
            <a:bodyPr rtlCol="0" wrap="none">
              <a:spAutoFit/>
            </a:bodyPr>
            <a:lstStyle/>
            <a:p>
              <a:r>
                <a:rPr altLang="en-US" lang="zh-CN">
                  <a:solidFill>
                    <a:schemeClr val="bg1"/>
                  </a:solidFill>
                  <a:cs typeface="+mn-ea"/>
                  <a:sym typeface="+mn-lt"/>
                </a:rPr>
                <a:t>层次清晰</a:t>
              </a:r>
            </a:p>
          </p:txBody>
        </p:sp>
        <p:sp>
          <p:nvSpPr>
            <p:cNvPr id="52" name="文本框 51">
              <a:extLst>
                <a:ext uri="{FF2B5EF4-FFF2-40B4-BE49-F238E27FC236}">
                  <a16:creationId xmlns:a16="http://schemas.microsoft.com/office/drawing/2014/main" id="{169E3C9F-F806-470D-A62D-25AE5DD47C04}"/>
                </a:ext>
              </a:extLst>
            </p:cNvPr>
            <p:cNvSpPr txBox="1"/>
            <p:nvPr/>
          </p:nvSpPr>
          <p:spPr>
            <a:xfrm>
              <a:off x="7808227" y="2606957"/>
              <a:ext cx="1097280" cy="365760"/>
            </a:xfrm>
            <a:prstGeom prst="rect">
              <a:avLst/>
            </a:prstGeom>
            <a:solidFill>
              <a:srgbClr val="147BA0"/>
            </a:solidFill>
          </p:spPr>
          <p:txBody>
            <a:bodyPr rtlCol="0" wrap="none">
              <a:spAutoFit/>
            </a:bodyPr>
            <a:lstStyle/>
            <a:p>
              <a:r>
                <a:rPr altLang="en-US" lang="zh-CN">
                  <a:solidFill>
                    <a:schemeClr val="bg1"/>
                  </a:solidFill>
                  <a:cs typeface="+mn-ea"/>
                  <a:sym typeface="+mn-lt"/>
                </a:rPr>
                <a:t>中心开始</a:t>
              </a:r>
            </a:p>
          </p:txBody>
        </p:sp>
        <p:sp>
          <p:nvSpPr>
            <p:cNvPr id="53" name="文本框 52">
              <a:extLst>
                <a:ext uri="{FF2B5EF4-FFF2-40B4-BE49-F238E27FC236}">
                  <a16:creationId xmlns:a16="http://schemas.microsoft.com/office/drawing/2014/main" id="{3AF13FDB-5946-43B9-9F6A-D9A552BA7EF1}"/>
                </a:ext>
              </a:extLst>
            </p:cNvPr>
            <p:cNvSpPr txBox="1"/>
            <p:nvPr/>
          </p:nvSpPr>
          <p:spPr>
            <a:xfrm>
              <a:off x="9053970" y="4613013"/>
              <a:ext cx="1097280" cy="365760"/>
            </a:xfrm>
            <a:prstGeom prst="rect">
              <a:avLst/>
            </a:prstGeom>
            <a:solidFill>
              <a:srgbClr val="147BA0"/>
            </a:solidFill>
          </p:spPr>
          <p:txBody>
            <a:bodyPr rtlCol="0" wrap="none">
              <a:spAutoFit/>
            </a:bodyPr>
            <a:lstStyle/>
            <a:p>
              <a:r>
                <a:rPr altLang="en-US" lang="zh-CN">
                  <a:solidFill>
                    <a:schemeClr val="bg1"/>
                  </a:solidFill>
                  <a:cs typeface="+mn-ea"/>
                  <a:sym typeface="+mn-lt"/>
                </a:rPr>
                <a:t>平滑曲线</a:t>
              </a:r>
            </a:p>
          </p:txBody>
        </p:sp>
        <p:sp>
          <p:nvSpPr>
            <p:cNvPr id="54" name="文本框 53">
              <a:extLst>
                <a:ext uri="{FF2B5EF4-FFF2-40B4-BE49-F238E27FC236}">
                  <a16:creationId xmlns:a16="http://schemas.microsoft.com/office/drawing/2014/main" id="{A1FDFBA3-05AC-4566-915C-F8C0A68F7D14}"/>
                </a:ext>
              </a:extLst>
            </p:cNvPr>
            <p:cNvSpPr txBox="1"/>
            <p:nvPr/>
          </p:nvSpPr>
          <p:spPr>
            <a:xfrm>
              <a:off x="9053970" y="5287860"/>
              <a:ext cx="2240280" cy="365760"/>
            </a:xfrm>
            <a:prstGeom prst="rect">
              <a:avLst/>
            </a:prstGeom>
            <a:solidFill>
              <a:srgbClr val="147BA0"/>
            </a:solidFill>
          </p:spPr>
          <p:txBody>
            <a:bodyPr rtlCol="0" wrap="none">
              <a:spAutoFit/>
            </a:bodyPr>
            <a:lstStyle/>
            <a:p>
              <a:r>
                <a:rPr altLang="en-US" lang="zh-CN">
                  <a:solidFill>
                    <a:schemeClr val="bg1"/>
                  </a:solidFill>
                  <a:cs typeface="+mn-ea"/>
                  <a:sym typeface="+mn-lt"/>
                </a:rPr>
                <a:t>一个主分支一种颜色</a:t>
              </a:r>
            </a:p>
          </p:txBody>
        </p:sp>
      </p:grpSp>
      <p:grpSp>
        <p:nvGrpSpPr>
          <p:cNvPr id="72" name="组合 71">
            <a:extLst>
              <a:ext uri="{FF2B5EF4-FFF2-40B4-BE49-F238E27FC236}">
                <a16:creationId xmlns:a16="http://schemas.microsoft.com/office/drawing/2014/main" id="{844D8249-DD5C-4759-9686-27F6C8F7AD00}"/>
              </a:ext>
            </a:extLst>
          </p:cNvPr>
          <p:cNvGrpSpPr/>
          <p:nvPr/>
        </p:nvGrpSpPr>
        <p:grpSpPr>
          <a:xfrm>
            <a:off x="589935" y="688258"/>
            <a:ext cx="11021962" cy="589936"/>
            <a:chOff x="589935" y="688258"/>
            <a:chExt cx="11021962" cy="589936"/>
          </a:xfrm>
        </p:grpSpPr>
        <p:cxnSp>
          <p:nvCxnSpPr>
            <p:cNvPr id="84" name="直接连接符 83">
              <a:extLst>
                <a:ext uri="{FF2B5EF4-FFF2-40B4-BE49-F238E27FC236}">
                  <a16:creationId xmlns:a16="http://schemas.microsoft.com/office/drawing/2014/main" id="{87946957-5EC0-4154-8982-EB2831A5D2D8}"/>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85" name="文本框 84">
              <a:extLst>
                <a:ext uri="{FF2B5EF4-FFF2-40B4-BE49-F238E27FC236}">
                  <a16:creationId xmlns:a16="http://schemas.microsoft.com/office/drawing/2014/main" id="{B0E479BB-8075-4579-820B-D4DAE596665C}"/>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03  思维导图的制作</a:t>
              </a:r>
            </a:p>
          </p:txBody>
        </p:sp>
      </p:grpSp>
    </p:spTree>
    <p:extLst>
      <p:ext uri="{BB962C8B-B14F-4D97-AF65-F5344CB8AC3E}">
        <p14:creationId val="3927608181"/>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72"/>
                                        </p:tgtEl>
                                        <p:attrNameLst>
                                          <p:attrName>style.visibility</p:attrName>
                                        </p:attrNameLst>
                                      </p:cBhvr>
                                      <p:to>
                                        <p:strVal val="visible"/>
                                      </p:to>
                                    </p:set>
                                    <p:animEffect filter="wipe(left)" transition="in">
                                      <p:cBhvr>
                                        <p:cTn dur="500" id="7"/>
                                        <p:tgtEl>
                                          <p:spTgt spid="72"/>
                                        </p:tgtEl>
                                      </p:cBhvr>
                                    </p:animEffect>
                                  </p:childTnLst>
                                </p:cTn>
                              </p:par>
                            </p:childTnLst>
                          </p:cTn>
                        </p:par>
                        <p:par>
                          <p:cTn fill="hold" id="8" nodeType="afterGroup">
                            <p:stCondLst>
                              <p:cond delay="500"/>
                            </p:stCondLst>
                            <p:childTnLst>
                              <p:par>
                                <p:cTn fill="hold" id="9" nodeType="afterEffect" presetClass="entr" presetID="22" presetSubtype="4">
                                  <p:stCondLst>
                                    <p:cond delay="0"/>
                                  </p:stCondLst>
                                  <p:childTnLst>
                                    <p:set>
                                      <p:cBhvr>
                                        <p:cTn dur="1" fill="hold" id="10">
                                          <p:stCondLst>
                                            <p:cond delay="0"/>
                                          </p:stCondLst>
                                        </p:cTn>
                                        <p:tgtEl>
                                          <p:spTgt spid="2"/>
                                        </p:tgtEl>
                                        <p:attrNameLst>
                                          <p:attrName>style.visibility</p:attrName>
                                        </p:attrNameLst>
                                      </p:cBhvr>
                                      <p:to>
                                        <p:strVal val="visible"/>
                                      </p:to>
                                    </p:set>
                                    <p:animEffect filter="wipe(down)" transition="in">
                                      <p:cBhvr>
                                        <p:cTn dur="500" id="11"/>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1" name="组合 30">
            <a:extLst>
              <a:ext uri="{FF2B5EF4-FFF2-40B4-BE49-F238E27FC236}">
                <a16:creationId xmlns:a16="http://schemas.microsoft.com/office/drawing/2014/main" id="{194D4821-94C3-4D83-A93B-6CDD3007C3C3}"/>
              </a:ext>
            </a:extLst>
          </p:cNvPr>
          <p:cNvGrpSpPr/>
          <p:nvPr/>
        </p:nvGrpSpPr>
        <p:grpSpPr>
          <a:xfrm>
            <a:off x="2166172" y="1818523"/>
            <a:ext cx="8656481" cy="1554750"/>
            <a:chOff x="2166172" y="1818523"/>
            <a:chExt cx="8656481" cy="1554750"/>
          </a:xfrm>
        </p:grpSpPr>
        <p:grpSp>
          <p:nvGrpSpPr>
            <p:cNvPr id="26" name="组合 25">
              <a:extLst>
                <a:ext uri="{FF2B5EF4-FFF2-40B4-BE49-F238E27FC236}">
                  <a16:creationId xmlns:a16="http://schemas.microsoft.com/office/drawing/2014/main" id="{CD72BA33-8C0E-49D1-9E67-88CD75E0A276}"/>
                </a:ext>
              </a:extLst>
            </p:cNvPr>
            <p:cNvGrpSpPr/>
            <p:nvPr/>
          </p:nvGrpSpPr>
          <p:grpSpPr>
            <a:xfrm flipH="1" flipV="1">
              <a:off x="2509873" y="1818523"/>
              <a:ext cx="2060394" cy="618853"/>
              <a:chOff x="5246304" y="4593021"/>
              <a:chExt cx="2438687" cy="732476"/>
            </a:xfrm>
          </p:grpSpPr>
          <p:sp>
            <p:nvSpPr>
              <p:cNvPr id="27" name="椭圆 26">
                <a:extLst>
                  <a:ext uri="{FF2B5EF4-FFF2-40B4-BE49-F238E27FC236}">
                    <a16:creationId xmlns:a16="http://schemas.microsoft.com/office/drawing/2014/main" id="{3E6A047A-9064-466C-A55F-B0EEFFAC600C}"/>
                  </a:ext>
                </a:extLst>
              </p:cNvPr>
              <p:cNvSpPr/>
              <p:nvPr/>
            </p:nvSpPr>
            <p:spPr>
              <a:xfrm>
                <a:off x="5246304" y="4593021"/>
                <a:ext cx="118623" cy="11862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sp>
            <p:nvSpPr>
              <p:cNvPr id="28" name="任意多边形 56">
                <a:extLst>
                  <a:ext uri="{FF2B5EF4-FFF2-40B4-BE49-F238E27FC236}">
                    <a16:creationId xmlns:a16="http://schemas.microsoft.com/office/drawing/2014/main" id="{D0C09784-23F4-4B63-B498-7555DC89E4E7}"/>
                  </a:ext>
                </a:extLst>
              </p:cNvPr>
              <p:cNvSpPr/>
              <p:nvPr/>
            </p:nvSpPr>
            <p:spPr>
              <a:xfrm>
                <a:off x="5335429" y="4686869"/>
                <a:ext cx="2349562" cy="638628"/>
              </a:xfrm>
              <a:custGeom>
                <a:gdLst>
                  <a:gd fmla="*/ 0 w 2815771" name="connsiteX0"/>
                  <a:gd fmla="*/ 0 h 638628" name="connsiteY0"/>
                  <a:gd fmla="*/ 725714 w 2815771" name="connsiteX1"/>
                  <a:gd fmla="*/ 638628 h 638628" name="connsiteY1"/>
                  <a:gd fmla="*/ 2815771 w 2815771" name="connsiteX2"/>
                  <a:gd fmla="*/ 638628 h 638628" name="connsiteY2"/>
                </a:gdLst>
                <a:cxnLst>
                  <a:cxn ang="0">
                    <a:pos x="connsiteX0" y="connsiteY0"/>
                  </a:cxn>
                  <a:cxn ang="0">
                    <a:pos x="connsiteX1" y="connsiteY1"/>
                  </a:cxn>
                  <a:cxn ang="0">
                    <a:pos x="connsiteX2" y="connsiteY2"/>
                  </a:cxn>
                </a:cxnLst>
                <a:rect b="b" l="l" r="r" t="t"/>
                <a:pathLst>
                  <a:path h="638628" w="2815771">
                    <a:moveTo>
                      <a:pt x="0" y="0"/>
                    </a:moveTo>
                    <a:lnTo>
                      <a:pt x="725714" y="638628"/>
                    </a:lnTo>
                    <a:lnTo>
                      <a:pt x="2815771" y="638628"/>
                    </a:lnTo>
                  </a:path>
                </a:pathLst>
              </a:custGeom>
              <a:noFill/>
              <a:ln w="1905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grpSp>
        <p:sp>
          <p:nvSpPr>
            <p:cNvPr id="58" name="文本框 57">
              <a:extLst>
                <a:ext uri="{FF2B5EF4-FFF2-40B4-BE49-F238E27FC236}">
                  <a16:creationId xmlns:a16="http://schemas.microsoft.com/office/drawing/2014/main" id="{2FD592A5-928D-4D72-B2FF-9950F9F0B776}"/>
                </a:ext>
              </a:extLst>
            </p:cNvPr>
            <p:cNvSpPr txBox="1"/>
            <p:nvPr/>
          </p:nvSpPr>
          <p:spPr>
            <a:xfrm>
              <a:off x="2166172" y="1833026"/>
              <a:ext cx="1688638" cy="640080"/>
            </a:xfrm>
            <a:prstGeom prst="rect">
              <a:avLst/>
            </a:prstGeom>
            <a:noFill/>
          </p:spPr>
          <p:txBody>
            <a:bodyPr bIns="45720" lIns="91440" rIns="91440" rtlCol="0" tIns="45720" wrap="square">
              <a:spAutoFit/>
            </a:bodyPr>
            <a:lstStyle/>
            <a:p>
              <a:pPr algn="ctr"/>
              <a:r>
                <a:rPr altLang="en-US" lang="zh-CN">
                  <a:cs typeface="+mn-ea"/>
                  <a:sym typeface="+mn-lt"/>
                </a:rPr>
                <a:t>提纲挈领  </a:t>
              </a:r>
            </a:p>
            <a:p>
              <a:pPr algn="ctr"/>
              <a:r>
                <a:rPr altLang="en-US" lang="zh-CN">
                  <a:cs typeface="+mn-ea"/>
                  <a:sym typeface="+mn-lt"/>
                </a:rPr>
                <a:t>抓大放小</a:t>
              </a:r>
            </a:p>
          </p:txBody>
        </p:sp>
        <p:grpSp>
          <p:nvGrpSpPr>
            <p:cNvPr id="70" name="组合 69">
              <a:extLst>
                <a:ext uri="{FF2B5EF4-FFF2-40B4-BE49-F238E27FC236}">
                  <a16:creationId xmlns:a16="http://schemas.microsoft.com/office/drawing/2014/main" id="{0AC065CE-F793-410D-BD11-ABDA0CAE3C44}"/>
                </a:ext>
              </a:extLst>
            </p:cNvPr>
            <p:cNvGrpSpPr/>
            <p:nvPr/>
          </p:nvGrpSpPr>
          <p:grpSpPr>
            <a:xfrm>
              <a:off x="5898247" y="2348385"/>
              <a:ext cx="4924406" cy="1024888"/>
              <a:chOff x="5903615" y="1981200"/>
              <a:chExt cx="4924406" cy="1024888"/>
            </a:xfrm>
          </p:grpSpPr>
          <p:sp>
            <p:nvSpPr>
              <p:cNvPr id="71" name="矩形 70">
                <a:extLst>
                  <a:ext uri="{FF2B5EF4-FFF2-40B4-BE49-F238E27FC236}">
                    <a16:creationId xmlns:a16="http://schemas.microsoft.com/office/drawing/2014/main" id="{A387C6C7-67AC-415D-9103-8792607A5822}"/>
                  </a:ext>
                </a:extLst>
              </p:cNvPr>
              <p:cNvSpPr/>
              <p:nvPr/>
            </p:nvSpPr>
            <p:spPr>
              <a:xfrm>
                <a:off x="6038961" y="2232034"/>
                <a:ext cx="4653714" cy="518160"/>
              </a:xfrm>
              <a:prstGeom prst="rect">
                <a:avLst/>
              </a:prstGeom>
            </p:spPr>
            <p:txBody>
              <a:bodyPr wrap="square">
                <a:spAutoFit/>
              </a:bodyPr>
              <a:lstStyle/>
              <a:p>
                <a:r>
                  <a:rPr altLang="en-US" lang="zh-CN" sz="1400">
                    <a:solidFill>
                      <a:schemeClr val="tx1">
                        <a:lumMod val="75000"/>
                        <a:lumOff val="25000"/>
                      </a:schemeClr>
                    </a:solidFill>
                    <a:cs typeface="+mn-ea"/>
                    <a:sym typeface="+mn-lt"/>
                  </a:rPr>
                  <a:t>对于一本500页的专业教材而言，把每个细节都画成图，是个非常庞大的工程！</a:t>
                </a:r>
              </a:p>
            </p:txBody>
          </p:sp>
          <p:sp>
            <p:nvSpPr>
              <p:cNvPr id="72" name="矩形: 圆角 71">
                <a:extLst>
                  <a:ext uri="{FF2B5EF4-FFF2-40B4-BE49-F238E27FC236}">
                    <a16:creationId xmlns:a16="http://schemas.microsoft.com/office/drawing/2014/main" id="{FBA97B78-C95C-440A-A992-F6D8CBD8BD93}"/>
                  </a:ext>
                </a:extLst>
              </p:cNvPr>
              <p:cNvSpPr/>
              <p:nvPr/>
            </p:nvSpPr>
            <p:spPr>
              <a:xfrm>
                <a:off x="5903615" y="1981200"/>
                <a:ext cx="4924406" cy="1024888"/>
              </a:xfrm>
              <a:prstGeom prst="roundRect">
                <a:avLst/>
              </a:prstGeom>
              <a:noFill/>
              <a:ln w="9525">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
          <p:nvSpPr>
            <p:cNvPr id="63" name="文本框 62">
              <a:extLst>
                <a:ext uri="{FF2B5EF4-FFF2-40B4-BE49-F238E27FC236}">
                  <a16:creationId xmlns:a16="http://schemas.microsoft.com/office/drawing/2014/main" id="{1D9CA3A2-2974-4731-8124-25526529C063}"/>
                </a:ext>
              </a:extLst>
            </p:cNvPr>
            <p:cNvSpPr txBox="1"/>
            <p:nvPr/>
          </p:nvSpPr>
          <p:spPr>
            <a:xfrm>
              <a:off x="4361295" y="2562901"/>
              <a:ext cx="850892" cy="701040"/>
            </a:xfrm>
            <a:prstGeom prst="rect">
              <a:avLst/>
            </a:prstGeom>
            <a:solidFill>
              <a:schemeClr val="bg1"/>
            </a:solidFill>
          </p:spPr>
          <p:txBody>
            <a:bodyPr rtlCol="0" wrap="square">
              <a:spAutoFit/>
            </a:bodyPr>
            <a:lstStyle/>
            <a:p>
              <a:r>
                <a:rPr altLang="zh-CN" b="1" lang="en-US" sz="4000">
                  <a:cs typeface="+mn-ea"/>
                  <a:sym typeface="+mn-lt"/>
                </a:rPr>
                <a:t>01</a:t>
              </a:r>
            </a:p>
          </p:txBody>
        </p:sp>
      </p:grpSp>
      <p:grpSp>
        <p:nvGrpSpPr>
          <p:cNvPr id="32" name="组合 31">
            <a:extLst>
              <a:ext uri="{FF2B5EF4-FFF2-40B4-BE49-F238E27FC236}">
                <a16:creationId xmlns:a16="http://schemas.microsoft.com/office/drawing/2014/main" id="{3652F8AF-C162-4738-83DD-71696FF5F921}"/>
              </a:ext>
            </a:extLst>
          </p:cNvPr>
          <p:cNvGrpSpPr/>
          <p:nvPr/>
        </p:nvGrpSpPr>
        <p:grpSpPr>
          <a:xfrm>
            <a:off x="3319075" y="3651329"/>
            <a:ext cx="7503578" cy="1376662"/>
            <a:chOff x="3319075" y="3651329"/>
            <a:chExt cx="7503578" cy="1376662"/>
          </a:xfrm>
        </p:grpSpPr>
        <p:grpSp>
          <p:nvGrpSpPr>
            <p:cNvPr id="52" name="组合 51">
              <a:extLst>
                <a:ext uri="{FF2B5EF4-FFF2-40B4-BE49-F238E27FC236}">
                  <a16:creationId xmlns:a16="http://schemas.microsoft.com/office/drawing/2014/main" id="{F78E0133-737B-4662-9C31-2EBFED660529}"/>
                </a:ext>
              </a:extLst>
            </p:cNvPr>
            <p:cNvGrpSpPr/>
            <p:nvPr/>
          </p:nvGrpSpPr>
          <p:grpSpPr>
            <a:xfrm>
              <a:off x="3837853" y="4404533"/>
              <a:ext cx="2060394" cy="618853"/>
              <a:chOff x="5246304" y="4593021"/>
              <a:chExt cx="2438687" cy="732476"/>
            </a:xfrm>
          </p:grpSpPr>
          <p:sp>
            <p:nvSpPr>
              <p:cNvPr id="53" name="椭圆 52">
                <a:extLst>
                  <a:ext uri="{FF2B5EF4-FFF2-40B4-BE49-F238E27FC236}">
                    <a16:creationId xmlns:a16="http://schemas.microsoft.com/office/drawing/2014/main" id="{99ACD2ED-2F68-423D-B3FF-B3E1ADB67537}"/>
                  </a:ext>
                </a:extLst>
              </p:cNvPr>
              <p:cNvSpPr/>
              <p:nvPr/>
            </p:nvSpPr>
            <p:spPr>
              <a:xfrm>
                <a:off x="5246304" y="4593021"/>
                <a:ext cx="118623" cy="11862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sp>
            <p:nvSpPr>
              <p:cNvPr id="54" name="任意多边形 92">
                <a:extLst>
                  <a:ext uri="{FF2B5EF4-FFF2-40B4-BE49-F238E27FC236}">
                    <a16:creationId xmlns:a16="http://schemas.microsoft.com/office/drawing/2014/main" id="{A3F28896-A15C-4A05-A7E2-EEFE90765B55}"/>
                  </a:ext>
                </a:extLst>
              </p:cNvPr>
              <p:cNvSpPr/>
              <p:nvPr/>
            </p:nvSpPr>
            <p:spPr>
              <a:xfrm>
                <a:off x="5335429" y="4686869"/>
                <a:ext cx="2349562" cy="638628"/>
              </a:xfrm>
              <a:custGeom>
                <a:gdLst>
                  <a:gd fmla="*/ 0 w 2815771" name="connsiteX0"/>
                  <a:gd fmla="*/ 0 h 638628" name="connsiteY0"/>
                  <a:gd fmla="*/ 725714 w 2815771" name="connsiteX1"/>
                  <a:gd fmla="*/ 638628 h 638628" name="connsiteY1"/>
                  <a:gd fmla="*/ 2815771 w 2815771" name="connsiteX2"/>
                  <a:gd fmla="*/ 638628 h 638628" name="connsiteY2"/>
                </a:gdLst>
                <a:cxnLst>
                  <a:cxn ang="0">
                    <a:pos x="connsiteX0" y="connsiteY0"/>
                  </a:cxn>
                  <a:cxn ang="0">
                    <a:pos x="connsiteX1" y="connsiteY1"/>
                  </a:cxn>
                  <a:cxn ang="0">
                    <a:pos x="connsiteX2" y="connsiteY2"/>
                  </a:cxn>
                </a:cxnLst>
                <a:rect b="b" l="l" r="r" t="t"/>
                <a:pathLst>
                  <a:path h="638628" w="2815771">
                    <a:moveTo>
                      <a:pt x="0" y="0"/>
                    </a:moveTo>
                    <a:lnTo>
                      <a:pt x="725714" y="638628"/>
                    </a:lnTo>
                    <a:lnTo>
                      <a:pt x="2815771" y="638628"/>
                    </a:lnTo>
                  </a:path>
                </a:pathLst>
              </a:custGeom>
              <a:noFill/>
              <a:ln w="1905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grpSp>
        <p:sp>
          <p:nvSpPr>
            <p:cNvPr id="62" name="文本框 61">
              <a:extLst>
                <a:ext uri="{FF2B5EF4-FFF2-40B4-BE49-F238E27FC236}">
                  <a16:creationId xmlns:a16="http://schemas.microsoft.com/office/drawing/2014/main" id="{CE6F9F0D-530E-4333-A9A9-05D35A20D594}"/>
                </a:ext>
              </a:extLst>
            </p:cNvPr>
            <p:cNvSpPr txBox="1"/>
            <p:nvPr/>
          </p:nvSpPr>
          <p:spPr>
            <a:xfrm>
              <a:off x="4745327" y="4381660"/>
              <a:ext cx="1350673" cy="640080"/>
            </a:xfrm>
            <a:prstGeom prst="rect">
              <a:avLst/>
            </a:prstGeom>
            <a:noFill/>
          </p:spPr>
          <p:txBody>
            <a:bodyPr bIns="45720" lIns="91440" rIns="91440" rtlCol="0" tIns="45720" wrap="square">
              <a:spAutoFit/>
            </a:bodyPr>
            <a:lstStyle/>
            <a:p>
              <a:pPr algn="ctr"/>
              <a:r>
                <a:rPr altLang="en-US" lang="zh-CN">
                  <a:cs typeface="+mn-ea"/>
                  <a:sym typeface="+mn-lt"/>
                </a:rPr>
                <a:t>能加则加  不能则弃</a:t>
              </a:r>
            </a:p>
          </p:txBody>
        </p:sp>
        <p:grpSp>
          <p:nvGrpSpPr>
            <p:cNvPr id="73" name="组合 72">
              <a:extLst>
                <a:ext uri="{FF2B5EF4-FFF2-40B4-BE49-F238E27FC236}">
                  <a16:creationId xmlns:a16="http://schemas.microsoft.com/office/drawing/2014/main" id="{C23B40ED-3608-4583-AE44-1F69A42C7B53}"/>
                </a:ext>
              </a:extLst>
            </p:cNvPr>
            <p:cNvGrpSpPr/>
            <p:nvPr/>
          </p:nvGrpSpPr>
          <p:grpSpPr>
            <a:xfrm>
              <a:off x="5898247" y="3770785"/>
              <a:ext cx="4924406" cy="1024888"/>
              <a:chOff x="5903615" y="3403600"/>
              <a:chExt cx="4924406" cy="1024888"/>
            </a:xfrm>
          </p:grpSpPr>
          <p:sp>
            <p:nvSpPr>
              <p:cNvPr id="74" name="矩形 73">
                <a:extLst>
                  <a:ext uri="{FF2B5EF4-FFF2-40B4-BE49-F238E27FC236}">
                    <a16:creationId xmlns:a16="http://schemas.microsoft.com/office/drawing/2014/main" id="{E20DBE98-2A55-447B-A716-4EEE76BA1A16}"/>
                  </a:ext>
                </a:extLst>
              </p:cNvPr>
              <p:cNvSpPr/>
              <p:nvPr/>
            </p:nvSpPr>
            <p:spPr>
              <a:xfrm>
                <a:off x="6038961" y="3546711"/>
                <a:ext cx="4653714" cy="731520"/>
              </a:xfrm>
              <a:prstGeom prst="rect">
                <a:avLst/>
              </a:prstGeom>
            </p:spPr>
            <p:txBody>
              <a:bodyPr wrap="square">
                <a:spAutoFit/>
              </a:bodyPr>
              <a:lstStyle/>
              <a:p>
                <a:r>
                  <a:rPr altLang="en-US" lang="zh-CN" sz="1400">
                    <a:solidFill>
                      <a:schemeClr val="tx1">
                        <a:lumMod val="75000"/>
                        <a:lumOff val="25000"/>
                      </a:schemeClr>
                    </a:solidFill>
                    <a:cs typeface="+mn-ea"/>
                    <a:sym typeface="+mn-lt"/>
                  </a:rPr>
                  <a:t>给每个导图的枝节都添加图片，更是困难非常——无论是自己画图，还是在网上搜索匹配关键词的图片，都是很花时间的。</a:t>
                </a:r>
              </a:p>
            </p:txBody>
          </p:sp>
          <p:sp>
            <p:nvSpPr>
              <p:cNvPr id="75" name="矩形: 圆角 74">
                <a:extLst>
                  <a:ext uri="{FF2B5EF4-FFF2-40B4-BE49-F238E27FC236}">
                    <a16:creationId xmlns:a16="http://schemas.microsoft.com/office/drawing/2014/main" id="{A49D8B62-8826-4E34-A883-86C1B9D530EF}"/>
                  </a:ext>
                </a:extLst>
              </p:cNvPr>
              <p:cNvSpPr/>
              <p:nvPr/>
            </p:nvSpPr>
            <p:spPr>
              <a:xfrm>
                <a:off x="5903615" y="3403600"/>
                <a:ext cx="4924406" cy="1024888"/>
              </a:xfrm>
              <a:prstGeom prst="roundRect">
                <a:avLst/>
              </a:prstGeom>
              <a:noFill/>
              <a:ln w="9525">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sp>
          <p:nvSpPr>
            <p:cNvPr id="64" name="文本框 63">
              <a:extLst>
                <a:ext uri="{FF2B5EF4-FFF2-40B4-BE49-F238E27FC236}">
                  <a16:creationId xmlns:a16="http://schemas.microsoft.com/office/drawing/2014/main" id="{5904BD26-34AC-4F7A-BB67-74BAEE6C40C5}"/>
                </a:ext>
              </a:extLst>
            </p:cNvPr>
            <p:cNvSpPr txBox="1"/>
            <p:nvPr/>
          </p:nvSpPr>
          <p:spPr>
            <a:xfrm>
              <a:off x="3319075" y="3651329"/>
              <a:ext cx="850892" cy="701040"/>
            </a:xfrm>
            <a:prstGeom prst="rect">
              <a:avLst/>
            </a:prstGeom>
            <a:solidFill>
              <a:schemeClr val="bg1"/>
            </a:solidFill>
          </p:spPr>
          <p:txBody>
            <a:bodyPr rtlCol="0" wrap="square">
              <a:spAutoFit/>
            </a:bodyPr>
            <a:lstStyle/>
            <a:p>
              <a:r>
                <a:rPr altLang="zh-CN" b="1" lang="en-US" sz="4000">
                  <a:cs typeface="+mn-ea"/>
                  <a:sym typeface="+mn-lt"/>
                </a:rPr>
                <a:t>02</a:t>
              </a:r>
            </a:p>
          </p:txBody>
        </p:sp>
      </p:grpSp>
      <p:grpSp>
        <p:nvGrpSpPr>
          <p:cNvPr id="34" name="组合 33">
            <a:extLst>
              <a:ext uri="{FF2B5EF4-FFF2-40B4-BE49-F238E27FC236}">
                <a16:creationId xmlns:a16="http://schemas.microsoft.com/office/drawing/2014/main" id="{060189E7-0D8D-40A6-A6AC-F8FA2C44D250}"/>
              </a:ext>
            </a:extLst>
          </p:cNvPr>
          <p:cNvGrpSpPr/>
          <p:nvPr/>
        </p:nvGrpSpPr>
        <p:grpSpPr>
          <a:xfrm>
            <a:off x="2025058" y="4404390"/>
            <a:ext cx="8797595" cy="1813683"/>
            <a:chOff x="2025058" y="4404390"/>
            <a:chExt cx="8797595" cy="1813683"/>
          </a:xfrm>
        </p:grpSpPr>
        <p:grpSp>
          <p:nvGrpSpPr>
            <p:cNvPr id="33" name="组合 32">
              <a:extLst>
                <a:ext uri="{FF2B5EF4-FFF2-40B4-BE49-F238E27FC236}">
                  <a16:creationId xmlns:a16="http://schemas.microsoft.com/office/drawing/2014/main" id="{413D93A4-4362-4B36-87F9-AC01701F35CF}"/>
                </a:ext>
              </a:extLst>
            </p:cNvPr>
            <p:cNvGrpSpPr/>
            <p:nvPr/>
          </p:nvGrpSpPr>
          <p:grpSpPr>
            <a:xfrm>
              <a:off x="2493455" y="5141017"/>
              <a:ext cx="8329198" cy="1077056"/>
              <a:chOff x="2493455" y="5141017"/>
              <a:chExt cx="8329198" cy="1077056"/>
            </a:xfrm>
          </p:grpSpPr>
          <p:grpSp>
            <p:nvGrpSpPr>
              <p:cNvPr id="55" name="组合 54">
                <a:extLst>
                  <a:ext uri="{FF2B5EF4-FFF2-40B4-BE49-F238E27FC236}">
                    <a16:creationId xmlns:a16="http://schemas.microsoft.com/office/drawing/2014/main" id="{5489B15F-489A-4591-98F1-BB51D211B517}"/>
                  </a:ext>
                </a:extLst>
              </p:cNvPr>
              <p:cNvGrpSpPr/>
              <p:nvPr/>
            </p:nvGrpSpPr>
            <p:grpSpPr>
              <a:xfrm>
                <a:off x="2493455" y="5193185"/>
                <a:ext cx="2060394" cy="618853"/>
                <a:chOff x="5246304" y="4593021"/>
                <a:chExt cx="2438687" cy="732476"/>
              </a:xfrm>
            </p:grpSpPr>
            <p:sp>
              <p:nvSpPr>
                <p:cNvPr id="56" name="椭圆 55">
                  <a:extLst>
                    <a:ext uri="{FF2B5EF4-FFF2-40B4-BE49-F238E27FC236}">
                      <a16:creationId xmlns:a16="http://schemas.microsoft.com/office/drawing/2014/main" id="{CDD9BC7E-5706-44D8-8D6C-0ADDA4F1E2A1}"/>
                    </a:ext>
                  </a:extLst>
                </p:cNvPr>
                <p:cNvSpPr/>
                <p:nvPr/>
              </p:nvSpPr>
              <p:spPr>
                <a:xfrm>
                  <a:off x="5246304" y="4593021"/>
                  <a:ext cx="118623" cy="118623"/>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sp>
              <p:nvSpPr>
                <p:cNvPr id="57" name="任意多边形 95">
                  <a:extLst>
                    <a:ext uri="{FF2B5EF4-FFF2-40B4-BE49-F238E27FC236}">
                      <a16:creationId xmlns:a16="http://schemas.microsoft.com/office/drawing/2014/main" id="{49705A8C-F4C3-4156-B456-616D58DB09F0}"/>
                    </a:ext>
                  </a:extLst>
                </p:cNvPr>
                <p:cNvSpPr/>
                <p:nvPr/>
              </p:nvSpPr>
              <p:spPr>
                <a:xfrm>
                  <a:off x="5335429" y="4686869"/>
                  <a:ext cx="2349562" cy="638628"/>
                </a:xfrm>
                <a:custGeom>
                  <a:gdLst>
                    <a:gd fmla="*/ 0 w 2815771" name="connsiteX0"/>
                    <a:gd fmla="*/ 0 h 638628" name="connsiteY0"/>
                    <a:gd fmla="*/ 725714 w 2815771" name="connsiteX1"/>
                    <a:gd fmla="*/ 638628 h 638628" name="connsiteY1"/>
                    <a:gd fmla="*/ 2815771 w 2815771" name="connsiteX2"/>
                    <a:gd fmla="*/ 638628 h 638628" name="connsiteY2"/>
                  </a:gdLst>
                  <a:cxnLst>
                    <a:cxn ang="0">
                      <a:pos x="connsiteX0" y="connsiteY0"/>
                    </a:cxn>
                    <a:cxn ang="0">
                      <a:pos x="connsiteX1" y="connsiteY1"/>
                    </a:cxn>
                    <a:cxn ang="0">
                      <a:pos x="connsiteX2" y="connsiteY2"/>
                    </a:cxn>
                  </a:cxnLst>
                  <a:rect b="b" l="l" r="r" t="t"/>
                  <a:pathLst>
                    <a:path h="638628" w="2815771">
                      <a:moveTo>
                        <a:pt x="0" y="0"/>
                      </a:moveTo>
                      <a:lnTo>
                        <a:pt x="725714" y="638628"/>
                      </a:lnTo>
                      <a:lnTo>
                        <a:pt x="2815771" y="638628"/>
                      </a:lnTo>
                    </a:path>
                  </a:pathLst>
                </a:custGeom>
                <a:noFill/>
                <a:ln w="19050">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cs typeface="+mn-ea"/>
                    <a:sym typeface="+mn-lt"/>
                  </a:endParaRPr>
                </a:p>
              </p:txBody>
            </p:sp>
          </p:grpSp>
          <p:sp>
            <p:nvSpPr>
              <p:cNvPr id="60" name="文本框 59">
                <a:extLst>
                  <a:ext uri="{FF2B5EF4-FFF2-40B4-BE49-F238E27FC236}">
                    <a16:creationId xmlns:a16="http://schemas.microsoft.com/office/drawing/2014/main" id="{DF9EBAD0-88A0-44EA-B6F6-2278C4A09F9B}"/>
                  </a:ext>
                </a:extLst>
              </p:cNvPr>
              <p:cNvSpPr txBox="1"/>
              <p:nvPr/>
            </p:nvSpPr>
            <p:spPr>
              <a:xfrm>
                <a:off x="2654883" y="5141018"/>
                <a:ext cx="2727048" cy="701040"/>
              </a:xfrm>
              <a:prstGeom prst="rect">
                <a:avLst/>
              </a:prstGeom>
              <a:noFill/>
            </p:spPr>
            <p:txBody>
              <a:bodyPr bIns="45720" lIns="91440" rIns="91440" rtlCol="0" tIns="45720" wrap="square">
                <a:spAutoFit/>
              </a:bodyPr>
              <a:lstStyle/>
              <a:p>
                <a:pPr algn="ctr"/>
                <a:r>
                  <a:rPr altLang="en-US" lang="zh-CN" sz="2000">
                    <a:cs typeface="+mn-ea"/>
                    <a:sym typeface="+mn-lt"/>
                  </a:rPr>
                  <a:t>打破陈规  </a:t>
                </a:r>
              </a:p>
              <a:p>
                <a:pPr algn="ctr"/>
                <a:r>
                  <a:rPr altLang="en-US" lang="zh-CN" sz="2000">
                    <a:cs typeface="+mn-ea"/>
                    <a:sym typeface="+mn-lt"/>
                  </a:rPr>
                  <a:t>重新建构</a:t>
                </a:r>
              </a:p>
            </p:txBody>
          </p:sp>
          <p:grpSp>
            <p:nvGrpSpPr>
              <p:cNvPr id="76" name="组合 75">
                <a:extLst>
                  <a:ext uri="{FF2B5EF4-FFF2-40B4-BE49-F238E27FC236}">
                    <a16:creationId xmlns:a16="http://schemas.microsoft.com/office/drawing/2014/main" id="{B32FF876-BC94-4083-B390-17B6191BB751}"/>
                  </a:ext>
                </a:extLst>
              </p:cNvPr>
              <p:cNvGrpSpPr/>
              <p:nvPr/>
            </p:nvGrpSpPr>
            <p:grpSpPr>
              <a:xfrm>
                <a:off x="5898247" y="5193185"/>
                <a:ext cx="4924406" cy="1024888"/>
                <a:chOff x="5903615" y="4826000"/>
                <a:chExt cx="4924406" cy="1024888"/>
              </a:xfrm>
            </p:grpSpPr>
            <p:sp>
              <p:nvSpPr>
                <p:cNvPr id="77" name="矩形 76">
                  <a:extLst>
                    <a:ext uri="{FF2B5EF4-FFF2-40B4-BE49-F238E27FC236}">
                      <a16:creationId xmlns:a16="http://schemas.microsoft.com/office/drawing/2014/main" id="{44F88685-1668-4949-97B0-8CC523671965}"/>
                    </a:ext>
                  </a:extLst>
                </p:cNvPr>
                <p:cNvSpPr/>
                <p:nvPr/>
              </p:nvSpPr>
              <p:spPr>
                <a:xfrm>
                  <a:off x="6038961" y="4922946"/>
                  <a:ext cx="4653714" cy="822960"/>
                </a:xfrm>
                <a:prstGeom prst="rect">
                  <a:avLst/>
                </a:prstGeom>
              </p:spPr>
              <p:txBody>
                <a:bodyPr wrap="square">
                  <a:spAutoFit/>
                </a:bodyPr>
                <a:lstStyle/>
                <a:p>
                  <a:r>
                    <a:rPr altLang="en-US" lang="zh-CN" sz="1200">
                      <a:solidFill>
                        <a:schemeClr val="tx1">
                          <a:lumMod val="75000"/>
                          <a:lumOff val="25000"/>
                        </a:schemeClr>
                      </a:solidFill>
                      <a:cs typeface="+mn-ea"/>
                      <a:sym typeface="+mn-lt"/>
                    </a:rPr>
                    <a:t>导图的作用主要在于梳理知识点，所以要针对重点进行关联，很多细节需要忽略掉。不应该按照书籍目录的方式去作图，而是寻找知识点之间的内在逻辑关系。只有这样，才能最后真正掌握知识结构框架。</a:t>
                  </a:r>
                </a:p>
              </p:txBody>
            </p:sp>
            <p:sp>
              <p:nvSpPr>
                <p:cNvPr id="78" name="矩形: 圆角 77">
                  <a:extLst>
                    <a:ext uri="{FF2B5EF4-FFF2-40B4-BE49-F238E27FC236}">
                      <a16:creationId xmlns:a16="http://schemas.microsoft.com/office/drawing/2014/main" id="{D61A3F11-892B-40C3-ADA1-126AB2D3369F}"/>
                    </a:ext>
                  </a:extLst>
                </p:cNvPr>
                <p:cNvSpPr/>
                <p:nvPr/>
              </p:nvSpPr>
              <p:spPr>
                <a:xfrm>
                  <a:off x="5903615" y="4826000"/>
                  <a:ext cx="4924406" cy="1024888"/>
                </a:xfrm>
                <a:prstGeom prst="roundRect">
                  <a:avLst/>
                </a:prstGeom>
                <a:noFill/>
                <a:ln w="9525">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grpSp>
        <p:sp>
          <p:nvSpPr>
            <p:cNvPr id="90" name="文本框 89">
              <a:extLst>
                <a:ext uri="{FF2B5EF4-FFF2-40B4-BE49-F238E27FC236}">
                  <a16:creationId xmlns:a16="http://schemas.microsoft.com/office/drawing/2014/main" id="{8A0C6001-D452-43AB-80E0-3E4D68F2C747}"/>
                </a:ext>
              </a:extLst>
            </p:cNvPr>
            <p:cNvSpPr txBox="1"/>
            <p:nvPr/>
          </p:nvSpPr>
          <p:spPr>
            <a:xfrm>
              <a:off x="2025058" y="4404391"/>
              <a:ext cx="850892" cy="701040"/>
            </a:xfrm>
            <a:prstGeom prst="rect">
              <a:avLst/>
            </a:prstGeom>
            <a:solidFill>
              <a:schemeClr val="bg1"/>
            </a:solidFill>
          </p:spPr>
          <p:txBody>
            <a:bodyPr rtlCol="0" wrap="square">
              <a:spAutoFit/>
            </a:bodyPr>
            <a:lstStyle/>
            <a:p>
              <a:r>
                <a:rPr altLang="zh-CN" b="1" lang="en-US" sz="4000">
                  <a:cs typeface="+mn-ea"/>
                  <a:sym typeface="+mn-lt"/>
                </a:rPr>
                <a:t>03</a:t>
              </a:r>
            </a:p>
          </p:txBody>
        </p:sp>
      </p:grpSp>
      <p:grpSp>
        <p:nvGrpSpPr>
          <p:cNvPr id="91" name="组合 90">
            <a:extLst>
              <a:ext uri="{FF2B5EF4-FFF2-40B4-BE49-F238E27FC236}">
                <a16:creationId xmlns:a16="http://schemas.microsoft.com/office/drawing/2014/main" id="{61D096DE-D7B0-480E-B921-798140F956F0}"/>
              </a:ext>
            </a:extLst>
          </p:cNvPr>
          <p:cNvGrpSpPr/>
          <p:nvPr/>
        </p:nvGrpSpPr>
        <p:grpSpPr>
          <a:xfrm>
            <a:off x="589935" y="688258"/>
            <a:ext cx="11021962" cy="589936"/>
            <a:chOff x="589935" y="688258"/>
            <a:chExt cx="11021962" cy="589936"/>
          </a:xfrm>
        </p:grpSpPr>
        <p:cxnSp>
          <p:nvCxnSpPr>
            <p:cNvPr id="92" name="直接连接符 91">
              <a:extLst>
                <a:ext uri="{FF2B5EF4-FFF2-40B4-BE49-F238E27FC236}">
                  <a16:creationId xmlns:a16="http://schemas.microsoft.com/office/drawing/2014/main" id="{285BDCA1-2BE0-412E-B912-85F02A84F1FF}"/>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93" name="文本框 92">
              <a:extLst>
                <a:ext uri="{FF2B5EF4-FFF2-40B4-BE49-F238E27FC236}">
                  <a16:creationId xmlns:a16="http://schemas.microsoft.com/office/drawing/2014/main" id="{63D53DD4-C2D3-4B88-9BC1-CA7620E5CC0C}"/>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03  思维导图的制作</a:t>
              </a:r>
            </a:p>
          </p:txBody>
        </p:sp>
      </p:grpSp>
      <p:pic>
        <p:nvPicPr>
          <p:cNvPr id="30" name="图片 29">
            <a:extLst>
              <a:ext uri="{FF2B5EF4-FFF2-40B4-BE49-F238E27FC236}">
                <a16:creationId xmlns:a16="http://schemas.microsoft.com/office/drawing/2014/main" id="{EABA4E85-71B2-46FE-9C62-56A7AA03BC27}"/>
              </a:ext>
            </a:extLst>
          </p:cNvPr>
          <p:cNvPicPr>
            <a:picLocks noChangeAspect="1"/>
          </p:cNvPicPr>
          <p:nvPr/>
        </p:nvPicPr>
        <p:blipFill>
          <a:blip r:embed="rId2">
            <a:clrChange>
              <a:clrFrom>
                <a:srgbClr val="FFFFFF"/>
              </a:clrFrom>
              <a:clrTo>
                <a:srgbClr val="FFFFFF">
                  <a:alpha val="0"/>
                </a:srgbClr>
              </a:clrTo>
            </a:clrChange>
            <a:duotone>
              <a:schemeClr val="accent5">
                <a:shade val="45000"/>
                <a:satMod val="135000"/>
              </a:schemeClr>
              <a:prstClr val="white"/>
            </a:duotone>
            <a:extLst>
              <a:ext uri="{28A0092B-C50C-407E-A947-70E740481C1C}">
                <a14:useLocalDpi val="0"/>
              </a:ext>
            </a:extLst>
          </a:blip>
          <a:srcRect b="6434"/>
          <a:stretch>
            <a:fillRect/>
          </a:stretch>
        </p:blipFill>
        <p:spPr>
          <a:xfrm>
            <a:off x="679506" y="2398720"/>
            <a:ext cx="1864060" cy="1744132"/>
          </a:xfrm>
          <a:prstGeom prst="rect">
            <a:avLst/>
          </a:prstGeom>
        </p:spPr>
      </p:pic>
    </p:spTree>
    <p:extLst>
      <p:ext uri="{BB962C8B-B14F-4D97-AF65-F5344CB8AC3E}">
        <p14:creationId val="3193404312"/>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91"/>
                                        </p:tgtEl>
                                        <p:attrNameLst>
                                          <p:attrName>style.visibility</p:attrName>
                                        </p:attrNameLst>
                                      </p:cBhvr>
                                      <p:to>
                                        <p:strVal val="visible"/>
                                      </p:to>
                                    </p:set>
                                    <p:animEffect filter="wipe(left)" transition="in">
                                      <p:cBhvr>
                                        <p:cTn dur="500" id="7"/>
                                        <p:tgtEl>
                                          <p:spTgt spid="91"/>
                                        </p:tgtEl>
                                      </p:cBhvr>
                                    </p:animEffect>
                                  </p:childTnLst>
                                </p:cTn>
                              </p:par>
                            </p:childTnLst>
                          </p:cTn>
                        </p:par>
                        <p:par>
                          <p:cTn fill="hold" id="8" nodeType="afterGroup">
                            <p:stCondLst>
                              <p:cond delay="500"/>
                            </p:stCondLst>
                            <p:childTnLst>
                              <p:par>
                                <p:cTn fill="hold" id="9" nodeType="afterEffect" presetClass="entr" presetID="16" presetSubtype="21">
                                  <p:stCondLst>
                                    <p:cond delay="0"/>
                                  </p:stCondLst>
                                  <p:childTnLst>
                                    <p:set>
                                      <p:cBhvr>
                                        <p:cTn dur="1" fill="hold" id="10">
                                          <p:stCondLst>
                                            <p:cond delay="0"/>
                                          </p:stCondLst>
                                        </p:cTn>
                                        <p:tgtEl>
                                          <p:spTgt spid="30"/>
                                        </p:tgtEl>
                                        <p:attrNameLst>
                                          <p:attrName>style.visibility</p:attrName>
                                        </p:attrNameLst>
                                      </p:cBhvr>
                                      <p:to>
                                        <p:strVal val="visible"/>
                                      </p:to>
                                    </p:set>
                                    <p:animEffect filter="barn(inVertical)" transition="in">
                                      <p:cBhvr>
                                        <p:cTn dur="500" id="11"/>
                                        <p:tgtEl>
                                          <p:spTgt spid="30"/>
                                        </p:tgtEl>
                                      </p:cBhvr>
                                    </p:animEffect>
                                  </p:childTnLst>
                                </p:cTn>
                              </p:par>
                            </p:childTnLst>
                          </p:cTn>
                        </p:par>
                        <p:par>
                          <p:cTn fill="hold" id="12" nodeType="afterGroup">
                            <p:stCondLst>
                              <p:cond delay="1000"/>
                            </p:stCondLst>
                            <p:childTnLst>
                              <p:par>
                                <p:cTn fill="hold" id="13" nodeType="afterEffect" presetClass="entr" presetID="23" presetSubtype="16">
                                  <p:stCondLst>
                                    <p:cond delay="0"/>
                                  </p:stCondLst>
                                  <p:childTnLst>
                                    <p:set>
                                      <p:cBhvr>
                                        <p:cTn dur="1" fill="hold" id="14">
                                          <p:stCondLst>
                                            <p:cond delay="0"/>
                                          </p:stCondLst>
                                        </p:cTn>
                                        <p:tgtEl>
                                          <p:spTgt spid="31"/>
                                        </p:tgtEl>
                                        <p:attrNameLst>
                                          <p:attrName>style.visibility</p:attrName>
                                        </p:attrNameLst>
                                      </p:cBhvr>
                                      <p:to>
                                        <p:strVal val="visible"/>
                                      </p:to>
                                    </p:set>
                                    <p:anim calcmode="lin" valueType="num">
                                      <p:cBhvr>
                                        <p:cTn dur="500" fill="hold" id="15"/>
                                        <p:tgtEl>
                                          <p:spTgt spid="31"/>
                                        </p:tgtEl>
                                        <p:attrNameLst>
                                          <p:attrName>ppt_w</p:attrName>
                                        </p:attrNameLst>
                                      </p:cBhvr>
                                      <p:tavLst>
                                        <p:tav tm="0">
                                          <p:val>
                                            <p:fltVal val="0"/>
                                          </p:val>
                                        </p:tav>
                                        <p:tav tm="100000">
                                          <p:val>
                                            <p:strVal val="#ppt_w"/>
                                          </p:val>
                                        </p:tav>
                                      </p:tavLst>
                                    </p:anim>
                                    <p:anim calcmode="lin" valueType="num">
                                      <p:cBhvr>
                                        <p:cTn dur="500" fill="hold" id="16"/>
                                        <p:tgtEl>
                                          <p:spTgt spid="31"/>
                                        </p:tgtEl>
                                        <p:attrNameLst>
                                          <p:attrName>ppt_h</p:attrName>
                                        </p:attrNameLst>
                                      </p:cBhvr>
                                      <p:tavLst>
                                        <p:tav tm="0">
                                          <p:val>
                                            <p:fltVal val="0"/>
                                          </p:val>
                                        </p:tav>
                                        <p:tav tm="100000">
                                          <p:val>
                                            <p:strVal val="#ppt_h"/>
                                          </p:val>
                                        </p:tav>
                                      </p:tavLst>
                                    </p:anim>
                                  </p:childTnLst>
                                </p:cTn>
                              </p:par>
                            </p:childTnLst>
                          </p:cTn>
                        </p:par>
                        <p:par>
                          <p:cTn fill="hold" id="17" nodeType="afterGroup">
                            <p:stCondLst>
                              <p:cond delay="1500"/>
                            </p:stCondLst>
                            <p:childTnLst>
                              <p:par>
                                <p:cTn fill="hold" id="18" nodeType="afterEffect" presetClass="entr" presetID="23" presetSubtype="16">
                                  <p:stCondLst>
                                    <p:cond delay="0"/>
                                  </p:stCondLst>
                                  <p:childTnLst>
                                    <p:set>
                                      <p:cBhvr>
                                        <p:cTn dur="1" fill="hold" id="19">
                                          <p:stCondLst>
                                            <p:cond delay="0"/>
                                          </p:stCondLst>
                                        </p:cTn>
                                        <p:tgtEl>
                                          <p:spTgt spid="32"/>
                                        </p:tgtEl>
                                        <p:attrNameLst>
                                          <p:attrName>style.visibility</p:attrName>
                                        </p:attrNameLst>
                                      </p:cBhvr>
                                      <p:to>
                                        <p:strVal val="visible"/>
                                      </p:to>
                                    </p:set>
                                    <p:anim calcmode="lin" valueType="num">
                                      <p:cBhvr>
                                        <p:cTn dur="500" fill="hold" id="20"/>
                                        <p:tgtEl>
                                          <p:spTgt spid="32"/>
                                        </p:tgtEl>
                                        <p:attrNameLst>
                                          <p:attrName>ppt_w</p:attrName>
                                        </p:attrNameLst>
                                      </p:cBhvr>
                                      <p:tavLst>
                                        <p:tav tm="0">
                                          <p:val>
                                            <p:fltVal val="0"/>
                                          </p:val>
                                        </p:tav>
                                        <p:tav tm="100000">
                                          <p:val>
                                            <p:strVal val="#ppt_w"/>
                                          </p:val>
                                        </p:tav>
                                      </p:tavLst>
                                    </p:anim>
                                    <p:anim calcmode="lin" valueType="num">
                                      <p:cBhvr>
                                        <p:cTn dur="500" fill="hold" id="21"/>
                                        <p:tgtEl>
                                          <p:spTgt spid="32"/>
                                        </p:tgtEl>
                                        <p:attrNameLst>
                                          <p:attrName>ppt_h</p:attrName>
                                        </p:attrNameLst>
                                      </p:cBhvr>
                                      <p:tavLst>
                                        <p:tav tm="0">
                                          <p:val>
                                            <p:fltVal val="0"/>
                                          </p:val>
                                        </p:tav>
                                        <p:tav tm="100000">
                                          <p:val>
                                            <p:strVal val="#ppt_h"/>
                                          </p:val>
                                        </p:tav>
                                      </p:tavLst>
                                    </p:anim>
                                  </p:childTnLst>
                                </p:cTn>
                              </p:par>
                            </p:childTnLst>
                          </p:cTn>
                        </p:par>
                        <p:par>
                          <p:cTn fill="hold" id="22" nodeType="afterGroup">
                            <p:stCondLst>
                              <p:cond delay="2000"/>
                            </p:stCondLst>
                            <p:childTnLst>
                              <p:par>
                                <p:cTn fill="hold" id="23" nodeType="afterEffect" presetClass="entr" presetID="23" presetSubtype="16">
                                  <p:stCondLst>
                                    <p:cond delay="0"/>
                                  </p:stCondLst>
                                  <p:childTnLst>
                                    <p:set>
                                      <p:cBhvr>
                                        <p:cTn dur="1" fill="hold" id="24">
                                          <p:stCondLst>
                                            <p:cond delay="0"/>
                                          </p:stCondLst>
                                        </p:cTn>
                                        <p:tgtEl>
                                          <p:spTgt spid="34"/>
                                        </p:tgtEl>
                                        <p:attrNameLst>
                                          <p:attrName>style.visibility</p:attrName>
                                        </p:attrNameLst>
                                      </p:cBhvr>
                                      <p:to>
                                        <p:strVal val="visible"/>
                                      </p:to>
                                    </p:set>
                                    <p:anim calcmode="lin" valueType="num">
                                      <p:cBhvr>
                                        <p:cTn dur="500" fill="hold" id="25"/>
                                        <p:tgtEl>
                                          <p:spTgt spid="34"/>
                                        </p:tgtEl>
                                        <p:attrNameLst>
                                          <p:attrName>ppt_w</p:attrName>
                                        </p:attrNameLst>
                                      </p:cBhvr>
                                      <p:tavLst>
                                        <p:tav tm="0">
                                          <p:val>
                                            <p:fltVal val="0"/>
                                          </p:val>
                                        </p:tav>
                                        <p:tav tm="100000">
                                          <p:val>
                                            <p:strVal val="#ppt_w"/>
                                          </p:val>
                                        </p:tav>
                                      </p:tavLst>
                                    </p:anim>
                                    <p:anim calcmode="lin" valueType="num">
                                      <p:cBhvr>
                                        <p:cTn dur="500" fill="hold" id="26"/>
                                        <p:tgtEl>
                                          <p:spTgt spid="34"/>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矩形 9">
            <a:extLst>
              <a:ext uri="{FF2B5EF4-FFF2-40B4-BE49-F238E27FC236}">
                <a16:creationId xmlns:a16="http://schemas.microsoft.com/office/drawing/2014/main" id="{AA9E91D7-B807-4D7B-AECB-F6C80BDED1D0}"/>
              </a:ext>
            </a:extLst>
          </p:cNvPr>
          <p:cNvSpPr/>
          <p:nvPr/>
        </p:nvSpPr>
        <p:spPr>
          <a:xfrm>
            <a:off x="373626" y="1922092"/>
            <a:ext cx="11415251" cy="3147996"/>
          </a:xfrm>
          <a:prstGeom prst="rect">
            <a:avLst/>
          </a:pr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5" name="TextBox 4"/>
          <p:cNvSpPr txBox="1"/>
          <p:nvPr/>
        </p:nvSpPr>
        <p:spPr>
          <a:xfrm>
            <a:off x="3487519" y="1561435"/>
            <a:ext cx="2033905" cy="4084320"/>
          </a:xfrm>
          <a:prstGeom prst="rect">
            <a:avLst/>
          </a:prstGeom>
          <a:noFill/>
        </p:spPr>
        <p:txBody>
          <a:bodyPr rtlCol="0" wrap="none">
            <a:spAutoFit/>
          </a:bodyPr>
          <a:lstStyle/>
          <a:p>
            <a:r>
              <a:rPr altLang="zh-CN" lang="en-US" sz="26200">
                <a:ln w="76200">
                  <a:noFill/>
                </a:ln>
                <a:solidFill>
                  <a:schemeClr val="bg1"/>
                </a:solidFill>
                <a:cs typeface="+mn-ea"/>
                <a:sym typeface="+mn-lt"/>
              </a:rPr>
              <a:t>4</a:t>
            </a:r>
          </a:p>
        </p:txBody>
      </p:sp>
      <p:sp>
        <p:nvSpPr>
          <p:cNvPr id="4" name="矩形 3"/>
          <p:cNvSpPr/>
          <p:nvPr/>
        </p:nvSpPr>
        <p:spPr>
          <a:xfrm>
            <a:off x="5809925" y="3208368"/>
            <a:ext cx="5733146" cy="822960"/>
          </a:xfrm>
          <a:prstGeom prst="rect">
            <a:avLst/>
          </a:prstGeom>
        </p:spPr>
        <p:txBody>
          <a:bodyPr wrap="square">
            <a:spAutoFit/>
          </a:bodyPr>
          <a:lstStyle/>
          <a:p>
            <a:pPr algn="dist"/>
            <a:r>
              <a:rPr altLang="en-US" b="1" lang="zh-CN" sz="4800">
                <a:solidFill>
                  <a:schemeClr val="bg1"/>
                </a:solidFill>
                <a:cs typeface="+mn-ea"/>
                <a:sym typeface="+mn-lt"/>
              </a:rPr>
              <a:t>思维导图的实际应用</a:t>
            </a:r>
          </a:p>
        </p:txBody>
      </p:sp>
      <p:sp>
        <p:nvSpPr>
          <p:cNvPr id="7" name="矩形 6"/>
          <p:cNvSpPr/>
          <p:nvPr/>
        </p:nvSpPr>
        <p:spPr>
          <a:xfrm>
            <a:off x="5809924" y="4039365"/>
            <a:ext cx="5112568" cy="731520"/>
          </a:xfrm>
          <a:prstGeom prst="rect">
            <a:avLst/>
          </a:prstGeom>
        </p:spPr>
        <p:txBody>
          <a:bodyPr wrap="square">
            <a:spAutoFit/>
          </a:bodyPr>
          <a:lstStyle/>
          <a:p>
            <a:pPr defTabSz="1176924">
              <a:lnSpc>
                <a:spcPct val="150000"/>
              </a:lnSpc>
            </a:pPr>
            <a:r>
              <a:rPr altLang="en-US" lang="zh-CN" sz="1400">
                <a:solidFill>
                  <a:schemeClr val="bg1"/>
                </a:solidFill>
                <a:cs typeface="+mn-ea"/>
                <a:sym typeface="+mn-lt"/>
              </a:rPr>
              <a:t>此处添加详细文本描述，建议与标题相关并符合整体语言风格，语言描述尽量简洁生动</a:t>
            </a:r>
          </a:p>
        </p:txBody>
      </p:sp>
      <p:sp>
        <p:nvSpPr>
          <p:cNvPr id="8" name="TextBox 4"/>
          <p:cNvSpPr txBox="1"/>
          <p:nvPr/>
        </p:nvSpPr>
        <p:spPr>
          <a:xfrm>
            <a:off x="567851" y="3623539"/>
            <a:ext cx="3061067" cy="1432560"/>
          </a:xfrm>
          <a:prstGeom prst="rect">
            <a:avLst/>
          </a:prstGeom>
          <a:noFill/>
        </p:spPr>
        <p:txBody>
          <a:bodyPr rtlCol="0" wrap="none">
            <a:spAutoFit/>
          </a:bodyPr>
          <a:lstStyle/>
          <a:p>
            <a:r>
              <a:rPr altLang="zh-CN" lang="en-US" sz="8800">
                <a:ln w="76200">
                  <a:noFill/>
                </a:ln>
                <a:solidFill>
                  <a:schemeClr val="bg1"/>
                </a:solidFill>
                <a:cs typeface="+mn-ea"/>
                <a:sym typeface="+mn-lt"/>
              </a:rPr>
              <a:t>PART</a:t>
            </a:r>
          </a:p>
        </p:txBody>
      </p:sp>
      <p:sp>
        <p:nvSpPr>
          <p:cNvPr id="9" name="矩形: 圆角 8">
            <a:extLst>
              <a:ext uri="{FF2B5EF4-FFF2-40B4-BE49-F238E27FC236}">
                <a16:creationId xmlns:a16="http://schemas.microsoft.com/office/drawing/2014/main" id="{C2080AC5-033E-4EA4-AA4D-F70F86FAF84D}"/>
              </a:ext>
            </a:extLst>
          </p:cNvPr>
          <p:cNvSpPr/>
          <p:nvPr/>
        </p:nvSpPr>
        <p:spPr>
          <a:xfrm>
            <a:off x="403123" y="329379"/>
            <a:ext cx="11415251" cy="6213987"/>
          </a:xfrm>
          <a:prstGeom prst="roundRect">
            <a:avLst/>
          </a:prstGeom>
          <a:noFill/>
          <a:ln>
            <a:solidFill>
              <a:schemeClr val="tx1"/>
            </a:solidFill>
          </a:ln>
          <a:effectLst>
            <a:outerShdw algn="r" blurRad="50800" dir="10800000" dist="38100"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pic>
        <p:nvPicPr>
          <p:cNvPr id="3" name="图片 2">
            <a:extLst>
              <a:ext uri="{FF2B5EF4-FFF2-40B4-BE49-F238E27FC236}">
                <a16:creationId xmlns:a16="http://schemas.microsoft.com/office/drawing/2014/main" id="{E0F8D397-0B34-4ADB-BFD5-9F35F5DD00B0}"/>
              </a:ext>
            </a:extLst>
          </p:cNvPr>
          <p:cNvPicPr>
            <a:picLocks noChangeAspect="1"/>
          </p:cNvPicPr>
          <p:nvPr/>
        </p:nvPicPr>
        <p:blipFill>
          <a:blip r:embed="rId3">
            <a:clrChange>
              <a:clrFrom>
                <a:srgbClr val="B8F4FF"/>
              </a:clrFrom>
              <a:clrTo>
                <a:srgbClr val="B8F4FF">
                  <a:alpha val="0"/>
                </a:srgbClr>
              </a:clrTo>
            </a:clrChange>
            <a:biLevel thresh="75000"/>
            <a:extLst>
              <a:ext uri="{28A0092B-C50C-407E-A947-70E740481C1C}">
                <a14:useLocalDpi val="0"/>
              </a:ext>
            </a:extLst>
          </a:blip>
          <a:stretch>
            <a:fillRect/>
          </a:stretch>
        </p:blipFill>
        <p:spPr>
          <a:xfrm>
            <a:off x="1353250" y="612888"/>
            <a:ext cx="1340789" cy="1340789"/>
          </a:xfrm>
          <a:prstGeom prst="rect">
            <a:avLst/>
          </a:prstGeom>
        </p:spPr>
      </p:pic>
    </p:spTree>
    <p:extLst>
      <p:ext uri="{BB962C8B-B14F-4D97-AF65-F5344CB8AC3E}">
        <p14:creationId val="545663685"/>
      </p:ext>
    </p:extLst>
  </p:cSld>
  <p:clrMapOvr>
    <a:masterClrMapping/>
  </p:clrMapOvr>
  <mc:AlternateContent>
    <mc:Choice Requires="p14">
      <p:transition advTm="2000" p14:dur="3000" spd="slow">
        <p14:shred/>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9"/>
                                        </p:tgtEl>
                                        <p:attrNameLst>
                                          <p:attrName>style.visibility</p:attrName>
                                        </p:attrNameLst>
                                      </p:cBhvr>
                                      <p:to>
                                        <p:strVal val="visible"/>
                                      </p:to>
                                    </p:set>
                                    <p:animEffect filter="wheel(1)"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22" presetSubtype="4">
                                  <p:stCondLst>
                                    <p:cond delay="0"/>
                                  </p:stCondLst>
                                  <p:childTnLst>
                                    <p:set>
                                      <p:cBhvr>
                                        <p:cTn dur="1" fill="hold" id="10">
                                          <p:stCondLst>
                                            <p:cond delay="0"/>
                                          </p:stCondLst>
                                        </p:cTn>
                                        <p:tgtEl>
                                          <p:spTgt spid="3"/>
                                        </p:tgtEl>
                                        <p:attrNameLst>
                                          <p:attrName>style.visibility</p:attrName>
                                        </p:attrNameLst>
                                      </p:cBhvr>
                                      <p:to>
                                        <p:strVal val="visible"/>
                                      </p:to>
                                    </p:set>
                                    <p:animEffect filter="wipe(down)" transition="in">
                                      <p:cBhvr>
                                        <p:cTn dur="500" id="11"/>
                                        <p:tgtEl>
                                          <p:spTgt spid="3"/>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0"/>
                                        </p:tgtEl>
                                        <p:attrNameLst>
                                          <p:attrName>style.visibility</p:attrName>
                                        </p:attrNameLst>
                                      </p:cBhvr>
                                      <p:to>
                                        <p:strVal val="visible"/>
                                      </p:to>
                                    </p:set>
                                    <p:animEffect filter="wipe(left)" transition="in">
                                      <p:cBhvr>
                                        <p:cTn dur="500" id="15"/>
                                        <p:tgtEl>
                                          <p:spTgt spid="10"/>
                                        </p:tgtEl>
                                      </p:cBhvr>
                                    </p:animEffect>
                                  </p:childTnLst>
                                </p:cTn>
                              </p:par>
                            </p:childTnLst>
                          </p:cTn>
                        </p:par>
                        <p:par>
                          <p:cTn fill="hold" id="16" nodeType="afterGroup">
                            <p:stCondLst>
                              <p:cond delay="1500"/>
                            </p:stCondLst>
                            <p:childTnLst>
                              <p:par>
                                <p:cTn fill="hold" grpId="0" id="17" nodeType="afterEffect" presetClass="entr" presetID="52" presetSubtype="0">
                                  <p:stCondLst>
                                    <p:cond delay="0"/>
                                  </p:stCondLst>
                                  <p:childTnLst>
                                    <p:set>
                                      <p:cBhvr>
                                        <p:cTn dur="1" fill="hold" id="18">
                                          <p:stCondLst>
                                            <p:cond delay="0"/>
                                          </p:stCondLst>
                                        </p:cTn>
                                        <p:tgtEl>
                                          <p:spTgt spid="8"/>
                                        </p:tgtEl>
                                        <p:attrNameLst>
                                          <p:attrName>style.visibility</p:attrName>
                                        </p:attrNameLst>
                                      </p:cBhvr>
                                      <p:to>
                                        <p:strVal val="visible"/>
                                      </p:to>
                                    </p:set>
                                    <p:animScale>
                                      <p:cBhvr>
                                        <p:cTn decel="50000" dur="1000" fill="hold" id="19">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0">
                                          <p:stCondLst>
                                            <p:cond delay="0"/>
                                          </p:stCondLst>
                                        </p:cTn>
                                        <p:tgtEl>
                                          <p:spTgt spid="8"/>
                                        </p:tgtEl>
                                        <p:attrNameLst>
                                          <p:attrName>ppt_x</p:attrName>
                                          <p:attrName>ppt_y</p:attrName>
                                        </p:attrNameLst>
                                      </p:cBhvr>
                                    </p:animMotion>
                                    <p:animEffect filter="fade" transition="in">
                                      <p:cBhvr>
                                        <p:cTn dur="1000" id="21"/>
                                        <p:tgtEl>
                                          <p:spTgt spid="8"/>
                                        </p:tgtEl>
                                      </p:cBhvr>
                                    </p:animEffect>
                                  </p:childTnLst>
                                </p:cTn>
                              </p:par>
                            </p:childTnLst>
                          </p:cTn>
                        </p:par>
                        <p:par>
                          <p:cTn fill="hold" id="22" nodeType="afterGroup">
                            <p:stCondLst>
                              <p:cond delay="2500"/>
                            </p:stCondLst>
                            <p:childTnLst>
                              <p:par>
                                <p:cTn fill="hold" grpId="0" id="23" nodeType="afterEffect" presetClass="entr" presetID="52" presetSubtype="0">
                                  <p:stCondLst>
                                    <p:cond delay="0"/>
                                  </p:stCondLst>
                                  <p:childTnLst>
                                    <p:set>
                                      <p:cBhvr>
                                        <p:cTn dur="1" fill="hold" id="24">
                                          <p:stCondLst>
                                            <p:cond delay="0"/>
                                          </p:stCondLst>
                                        </p:cTn>
                                        <p:tgtEl>
                                          <p:spTgt spid="5"/>
                                        </p:tgtEl>
                                        <p:attrNameLst>
                                          <p:attrName>style.visibility</p:attrName>
                                        </p:attrNameLst>
                                      </p:cBhvr>
                                      <p:to>
                                        <p:strVal val="visible"/>
                                      </p:to>
                                    </p:set>
                                    <p:animScale>
                                      <p:cBhvr>
                                        <p:cTn decel="50000" dur="1000" fill="hold" id="25">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6">
                                          <p:stCondLst>
                                            <p:cond delay="0"/>
                                          </p:stCondLst>
                                        </p:cTn>
                                        <p:tgtEl>
                                          <p:spTgt spid="5"/>
                                        </p:tgtEl>
                                        <p:attrNameLst>
                                          <p:attrName>ppt_x</p:attrName>
                                          <p:attrName>ppt_y</p:attrName>
                                        </p:attrNameLst>
                                      </p:cBhvr>
                                    </p:animMotion>
                                    <p:animEffect filter="fade" transition="in">
                                      <p:cBhvr>
                                        <p:cTn dur="1000" id="27"/>
                                        <p:tgtEl>
                                          <p:spTgt spid="5"/>
                                        </p:tgtEl>
                                      </p:cBhvr>
                                    </p:animEffect>
                                  </p:childTnLst>
                                </p:cTn>
                              </p:par>
                            </p:childTnLst>
                          </p:cTn>
                        </p:par>
                        <p:par>
                          <p:cTn fill="hold" id="28" nodeType="afterGroup">
                            <p:stCondLst>
                              <p:cond delay="3500"/>
                            </p:stCondLst>
                            <p:childTnLst>
                              <p:par>
                                <p:cTn fill="hold" grpId="0" id="29" nodeType="afterEffect" presetClass="entr" presetID="52" presetSubtype="0">
                                  <p:stCondLst>
                                    <p:cond delay="0"/>
                                  </p:stCondLst>
                                  <p:childTnLst>
                                    <p:set>
                                      <p:cBhvr>
                                        <p:cTn dur="1" fill="hold" id="30">
                                          <p:stCondLst>
                                            <p:cond delay="0"/>
                                          </p:stCondLst>
                                        </p:cTn>
                                        <p:tgtEl>
                                          <p:spTgt spid="4"/>
                                        </p:tgtEl>
                                        <p:attrNameLst>
                                          <p:attrName>style.visibility</p:attrName>
                                        </p:attrNameLst>
                                      </p:cBhvr>
                                      <p:to>
                                        <p:strVal val="visible"/>
                                      </p:to>
                                    </p:set>
                                    <p:animScale>
                                      <p:cBhvr>
                                        <p:cTn decel="50000" dur="1000" fill="hold" id="31">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2">
                                          <p:stCondLst>
                                            <p:cond delay="0"/>
                                          </p:stCondLst>
                                        </p:cTn>
                                        <p:tgtEl>
                                          <p:spTgt spid="4"/>
                                        </p:tgtEl>
                                        <p:attrNameLst>
                                          <p:attrName>ppt_x</p:attrName>
                                          <p:attrName>ppt_y</p:attrName>
                                        </p:attrNameLst>
                                      </p:cBhvr>
                                    </p:animMotion>
                                    <p:animEffect filter="fade" transition="in">
                                      <p:cBhvr>
                                        <p:cTn dur="1000" id="33"/>
                                        <p:tgtEl>
                                          <p:spTgt spid="4"/>
                                        </p:tgtEl>
                                      </p:cBhvr>
                                    </p:animEffect>
                                  </p:childTnLst>
                                </p:cTn>
                              </p:par>
                            </p:childTnLst>
                          </p:cTn>
                        </p:par>
                        <p:par>
                          <p:cTn fill="hold" id="34" nodeType="afterGroup">
                            <p:stCondLst>
                              <p:cond delay="4500"/>
                            </p:stCondLst>
                            <p:childTnLst>
                              <p:par>
                                <p:cTn fill="hold" grpId="0" id="35" nodeType="afterEffect" presetClass="entr" presetID="52" presetSubtype="0">
                                  <p:stCondLst>
                                    <p:cond delay="0"/>
                                  </p:stCondLst>
                                  <p:childTnLst>
                                    <p:set>
                                      <p:cBhvr>
                                        <p:cTn dur="1" fill="hold" id="36">
                                          <p:stCondLst>
                                            <p:cond delay="0"/>
                                          </p:stCondLst>
                                        </p:cTn>
                                        <p:tgtEl>
                                          <p:spTgt spid="7"/>
                                        </p:tgtEl>
                                        <p:attrNameLst>
                                          <p:attrName>style.visibility</p:attrName>
                                        </p:attrNameLst>
                                      </p:cBhvr>
                                      <p:to>
                                        <p:strVal val="visible"/>
                                      </p:to>
                                    </p:set>
                                    <p:animScale>
                                      <p:cBhvr>
                                        <p:cTn decel="50000" dur="1000" fill="hold" id="37">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8">
                                          <p:stCondLst>
                                            <p:cond delay="0"/>
                                          </p:stCondLst>
                                        </p:cTn>
                                        <p:tgtEl>
                                          <p:spTgt spid="7"/>
                                        </p:tgtEl>
                                        <p:attrNameLst>
                                          <p:attrName>ppt_x</p:attrName>
                                          <p:attrName>ppt_y</p:attrName>
                                        </p:attrNameLst>
                                      </p:cBhvr>
                                    </p:animMotion>
                                    <p:animEffect filter="fade" transition="in">
                                      <p:cBhvr>
                                        <p:cTn dur="1000" id="39"/>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5"/>
      <p:bldP grpId="0" spid="4"/>
      <p:bldP grpId="0" spid="7"/>
      <p:bldP grpId="0" spid="8"/>
      <p:bldP grpId="0" spid="9"/>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0" name="图片 39">
            <a:extLst>
              <a:ext uri="{FF2B5EF4-FFF2-40B4-BE49-F238E27FC236}">
                <a16:creationId xmlns:a16="http://schemas.microsoft.com/office/drawing/2014/main" id="{52305A60-80BF-4B84-B853-E215D4E221CB}"/>
              </a:ext>
            </a:extLst>
          </p:cNvPr>
          <p:cNvPicPr>
            <a:picLocks noChangeAspect="1"/>
          </p:cNvPicPr>
          <p:nvPr/>
        </p:nvPicPr>
        <p:blipFill>
          <a:blip r:embed="rId2">
            <a:duotone>
              <a:schemeClr val="accent5">
                <a:shade val="45000"/>
                <a:satMod val="135000"/>
              </a:schemeClr>
              <a:prstClr val="white"/>
            </a:duotone>
            <a:extLst>
              <a:ext uri="{28A0092B-C50C-407E-A947-70E740481C1C}">
                <a14:useLocalDpi val="0"/>
              </a:ext>
            </a:extLst>
          </a:blip>
          <a:stretch>
            <a:fillRect/>
          </a:stretch>
        </p:blipFill>
        <p:spPr>
          <a:xfrm>
            <a:off x="4908172" y="3937067"/>
            <a:ext cx="2595954" cy="2595954"/>
          </a:xfrm>
          <a:prstGeom prst="rect">
            <a:avLst/>
          </a:prstGeom>
        </p:spPr>
      </p:pic>
      <p:sp>
        <p:nvSpPr>
          <p:cNvPr id="2" name="矩形 1">
            <a:extLst>
              <a:ext uri="{FF2B5EF4-FFF2-40B4-BE49-F238E27FC236}">
                <a16:creationId xmlns:a16="http://schemas.microsoft.com/office/drawing/2014/main" id="{C86892D1-7FA1-4CC5-B0C0-654690BB24F2}"/>
              </a:ext>
            </a:extLst>
          </p:cNvPr>
          <p:cNvSpPr/>
          <p:nvPr/>
        </p:nvSpPr>
        <p:spPr>
          <a:xfrm>
            <a:off x="12811432" y="406400"/>
            <a:ext cx="6096000" cy="11887210"/>
          </a:xfrm>
          <a:prstGeom prst="rect">
            <a:avLst/>
          </a:prstGeom>
        </p:spPr>
        <p:txBody>
          <a:bodyPr>
            <a:spAutoFit/>
          </a:bodyPr>
          <a:lstStyle/>
          <a:p>
            <a:r>
              <a:rPr altLang="en-US" lang="zh-CN">
                <a:solidFill>
                  <a:srgbClr val="000000"/>
                </a:solidFill>
                <a:cs typeface="+mn-ea"/>
                <a:sym typeface="+mn-lt"/>
              </a:rPr>
              <a:t>思维导图和传统的学习记忆方法相比有较大的优势。</a:t>
            </a:r>
          </a:p>
          <a:p>
            <a:r>
              <a:rPr altLang="en-US" lang="zh-CN">
                <a:solidFill>
                  <a:srgbClr val="000000"/>
                </a:solidFill>
                <a:cs typeface="+mn-ea"/>
                <a:sym typeface="+mn-lt"/>
              </a:rPr>
              <a:t>1、使用思维导图进行学习，可以成倍提高学习效率，增进了理解和记忆能力。如通过使用关键字强迫我们在做笔记的时候就要思考句子的要点到底是什么，这使我们可以积极地倾听讲课者。而且思维导图还激发我们的右脑，因为我们在创作导图的时候还使用颜色、形状和想象力。根据科学研究发现人的大脑是由两部分组成的。左大脑负责逻辑、词汇、数字，而右大脑负责抽象思维、直觉、创造力和想象力。巴赞说：“传统的记笔记方法是使用了大脑</a:t>
            </a:r>
          </a:p>
          <a:p>
            <a:r>
              <a:rPr altLang="en-US" lang="zh-CN">
                <a:solidFill>
                  <a:srgbClr val="000000"/>
                </a:solidFill>
                <a:cs typeface="+mn-ea"/>
                <a:sym typeface="+mn-lt"/>
              </a:rPr>
              <a:t>的一小部分，因为它主要使用的是逻辑和直线型的模式。”</a:t>
            </a:r>
          </a:p>
          <a:p>
            <a:r>
              <a:rPr altLang="en-US" lang="zh-CN">
                <a:solidFill>
                  <a:srgbClr val="000000"/>
                </a:solidFill>
                <a:cs typeface="+mn-ea"/>
                <a:sym typeface="+mn-lt"/>
              </a:rPr>
              <a:t>所以，图像的使用加深了我们的记忆，因为使用者可以把关键字和颜色、图案联系起来，这样就使用了我们的视觉感官。</a:t>
            </a:r>
          </a:p>
          <a:p>
            <a:r>
              <a:rPr altLang="en-US" lang="zh-CN">
                <a:solidFill>
                  <a:srgbClr val="000000"/>
                </a:solidFill>
                <a:cs typeface="+mn-ea"/>
                <a:sym typeface="+mn-lt"/>
              </a:rPr>
              <a:t> </a:t>
            </a:r>
          </a:p>
          <a:p>
            <a:r>
              <a:rPr altLang="en-US" lang="zh-CN">
                <a:solidFill>
                  <a:srgbClr val="000000"/>
                </a:solidFill>
                <a:cs typeface="+mn-ea"/>
                <a:sym typeface="+mn-lt"/>
              </a:rPr>
              <a:t>2、把学习者的主要精力集中在关键的知识点上。您不需要浪费时间在那些无关紧要的内容上。节省了宝贵的学习时间。通过使用关键字强迫我们在开展业务或做笔记的时候就要思考句子的要点到底是什么，这使我们可以积极地倾听讲课者。关键知识点之间的连接线会引导您进行积极主动思考。快速系统的整合知识，可以为您的知识融会贯通创造了极其有利的条件。发展创造性思维和创新能力。发散思维是创新思维的核心。画思维导图的方法恰恰是发散思维的具体化、形象化。</a:t>
            </a:r>
          </a:p>
          <a:p>
            <a:r>
              <a:rPr altLang="en-US" lang="zh-CN">
                <a:solidFill>
                  <a:srgbClr val="000000"/>
                </a:solidFill>
                <a:cs typeface="+mn-ea"/>
                <a:sym typeface="+mn-lt"/>
              </a:rPr>
              <a:t> </a:t>
            </a:r>
          </a:p>
          <a:p>
            <a:r>
              <a:rPr altLang="en-US" lang="zh-CN">
                <a:solidFill>
                  <a:srgbClr val="000000"/>
                </a:solidFill>
                <a:cs typeface="+mn-ea"/>
                <a:sym typeface="+mn-lt"/>
              </a:rPr>
              <a:t>3、思维导图具有极大的可伸缩性，它顺应了我们大脑的自然思维模式。从而，可以使我们的主观意图自然地在图上表达出来。它能够将新旧知识结合起来。学习的过程是一个由浅入深的过程，在这个过程中，将新旧知识结合起来是一件很重要的事情，因为人总是在已有知识的基础上学习新的知识，在学习新知识时，要把新知识与原有认知结构相结合，改变原有认知结构，把新知识同化到自己的知识结构中，能否具有建立新旧知识之间的联系是学习的关键。</a:t>
            </a:r>
          </a:p>
          <a:p>
            <a:r>
              <a:rPr altLang="en-US" lang="zh-CN">
                <a:solidFill>
                  <a:srgbClr val="000000"/>
                </a:solidFill>
                <a:cs typeface="+mn-ea"/>
                <a:sym typeface="+mn-lt"/>
              </a:rPr>
              <a:t> </a:t>
            </a:r>
          </a:p>
          <a:p>
            <a:r>
              <a:rPr altLang="en-US" lang="zh-CN">
                <a:solidFill>
                  <a:srgbClr val="000000"/>
                </a:solidFill>
                <a:cs typeface="+mn-ea"/>
                <a:sym typeface="+mn-lt"/>
              </a:rPr>
              <a:t>4、思维导图极大地激发我们的右脑。因为我们在创作导图的时候还使用颜色、形状和想象力。根据科学研究发现人的大脑是由两部分组成的。左大脑负责逻辑、词汇、数字，而右大脑负责抽象思维、直觉、创造力和想象力。巴赞说：</a:t>
            </a:r>
          </a:p>
          <a:p>
            <a:r>
              <a:rPr altLang="en-US" lang="zh-CN">
                <a:solidFill>
                  <a:srgbClr val="000000"/>
                </a:solidFill>
                <a:cs typeface="+mn-ea"/>
                <a:sym typeface="+mn-lt"/>
              </a:rPr>
              <a:t>“传统的记笔记方法是使用了大脑的一小部分，因为它主要使用的是逻辑和直线型的模式。”所以，图像的使用加深了我们的记忆，因为使用者可以把关键字和颜色、图案联系起来，这样就使用了我们的视觉感官。</a:t>
            </a:r>
          </a:p>
        </p:txBody>
      </p:sp>
      <p:grpSp>
        <p:nvGrpSpPr>
          <p:cNvPr id="30" name="组合 29">
            <a:extLst>
              <a:ext uri="{FF2B5EF4-FFF2-40B4-BE49-F238E27FC236}">
                <a16:creationId xmlns:a16="http://schemas.microsoft.com/office/drawing/2014/main" id="{1CDE82FD-6772-4A0A-AD42-11B4213528D5}"/>
              </a:ext>
            </a:extLst>
          </p:cNvPr>
          <p:cNvGrpSpPr/>
          <p:nvPr/>
        </p:nvGrpSpPr>
        <p:grpSpPr>
          <a:xfrm flipH="1">
            <a:off x="2944982" y="2586517"/>
            <a:ext cx="1084252" cy="2009249"/>
            <a:chOff x="3667220" y="1889715"/>
            <a:chExt cx="1484254" cy="2750503"/>
          </a:xfrm>
        </p:grpSpPr>
        <p:sp>
          <p:nvSpPr>
            <p:cNvPr id="56" name="椭圆 55">
              <a:extLst>
                <a:ext uri="{FF2B5EF4-FFF2-40B4-BE49-F238E27FC236}">
                  <a16:creationId xmlns:a16="http://schemas.microsoft.com/office/drawing/2014/main" id="{A3F3F262-A67E-4495-A9CE-61DAD8810322}"/>
                </a:ext>
              </a:extLst>
            </p:cNvPr>
            <p:cNvSpPr/>
            <p:nvPr/>
          </p:nvSpPr>
          <p:spPr>
            <a:xfrm>
              <a:off x="3667220" y="1889715"/>
              <a:ext cx="93236" cy="932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solidFill>
                  <a:prstClr val="white"/>
                </a:solidFill>
                <a:cs typeface="+mn-ea"/>
                <a:sym typeface="+mn-lt"/>
              </a:endParaRPr>
            </a:p>
          </p:txBody>
        </p:sp>
        <p:sp>
          <p:nvSpPr>
            <p:cNvPr id="57" name="任意多边形 83">
              <a:extLst>
                <a:ext uri="{FF2B5EF4-FFF2-40B4-BE49-F238E27FC236}">
                  <a16:creationId xmlns:a16="http://schemas.microsoft.com/office/drawing/2014/main" id="{860C3A26-8816-4D3A-B34B-863FB88950A8}"/>
                </a:ext>
              </a:extLst>
            </p:cNvPr>
            <p:cNvSpPr/>
            <p:nvPr/>
          </p:nvSpPr>
          <p:spPr>
            <a:xfrm>
              <a:off x="3714749" y="1924050"/>
              <a:ext cx="1436725" cy="2716168"/>
            </a:xfrm>
            <a:custGeom>
              <a:gdLst>
                <a:gd fmla="*/ 0 w 1390650" name="connsiteX0"/>
                <a:gd fmla="*/ 0 h 2247900" name="connsiteY0"/>
                <a:gd fmla="*/ 0 w 1390650" name="connsiteX1"/>
                <a:gd fmla="*/ 2247900 h 2247900" name="connsiteY1"/>
                <a:gd fmla="*/ 1390650 w 1390650" name="connsiteX2"/>
                <a:gd fmla="*/ 2247900 h 2247900" name="connsiteY2"/>
              </a:gdLst>
              <a:cxnLst>
                <a:cxn ang="0">
                  <a:pos x="connsiteX0" y="connsiteY0"/>
                </a:cxn>
                <a:cxn ang="0">
                  <a:pos x="connsiteX1" y="connsiteY1"/>
                </a:cxn>
                <a:cxn ang="0">
                  <a:pos x="connsiteX2" y="connsiteY2"/>
                </a:cxn>
              </a:cxnLst>
              <a:rect b="b" l="l" r="r" t="t"/>
              <a:pathLst>
                <a:path h="2247900" w="1390650">
                  <a:moveTo>
                    <a:pt x="0" y="0"/>
                  </a:moveTo>
                  <a:lnTo>
                    <a:pt x="0" y="2247900"/>
                  </a:lnTo>
                  <a:lnTo>
                    <a:pt x="1390650" y="2247900"/>
                  </a:lnTo>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solidFill>
                  <a:prstClr val="white"/>
                </a:solidFill>
                <a:cs typeface="+mn-ea"/>
                <a:sym typeface="+mn-lt"/>
              </a:endParaRPr>
            </a:p>
          </p:txBody>
        </p:sp>
      </p:grpSp>
      <p:grpSp>
        <p:nvGrpSpPr>
          <p:cNvPr id="31" name="组合 30">
            <a:extLst>
              <a:ext uri="{FF2B5EF4-FFF2-40B4-BE49-F238E27FC236}">
                <a16:creationId xmlns:a16="http://schemas.microsoft.com/office/drawing/2014/main" id="{EED45F9F-66FF-4C19-B988-D89A6C30152F}"/>
              </a:ext>
            </a:extLst>
          </p:cNvPr>
          <p:cNvGrpSpPr/>
          <p:nvPr/>
        </p:nvGrpSpPr>
        <p:grpSpPr>
          <a:xfrm flipH="1">
            <a:off x="3852043" y="3104170"/>
            <a:ext cx="1083671" cy="2009249"/>
            <a:chOff x="3664839" y="1889715"/>
            <a:chExt cx="1483460" cy="2750503"/>
          </a:xfrm>
        </p:grpSpPr>
        <p:sp>
          <p:nvSpPr>
            <p:cNvPr id="54" name="椭圆 53">
              <a:extLst>
                <a:ext uri="{FF2B5EF4-FFF2-40B4-BE49-F238E27FC236}">
                  <a16:creationId xmlns:a16="http://schemas.microsoft.com/office/drawing/2014/main" id="{C00CE9D7-CC49-479D-8A6C-05F8ED285C71}"/>
                </a:ext>
              </a:extLst>
            </p:cNvPr>
            <p:cNvSpPr/>
            <p:nvPr/>
          </p:nvSpPr>
          <p:spPr>
            <a:xfrm>
              <a:off x="3664839" y="1889715"/>
              <a:ext cx="93236" cy="93236"/>
            </a:xfrm>
            <a:prstGeom prst="ellipse">
              <a:avLst/>
            </a:prstGeom>
            <a:solidFill>
              <a:schemeClr val="bg1"/>
            </a:solidFill>
            <a:ln>
              <a:solidFill>
                <a:srgbClr val="147BA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solidFill>
                  <a:prstClr val="white"/>
                </a:solidFill>
                <a:cs typeface="+mn-ea"/>
                <a:sym typeface="+mn-lt"/>
              </a:endParaRPr>
            </a:p>
          </p:txBody>
        </p:sp>
        <p:sp>
          <p:nvSpPr>
            <p:cNvPr id="55" name="任意多边形 87">
              <a:extLst>
                <a:ext uri="{FF2B5EF4-FFF2-40B4-BE49-F238E27FC236}">
                  <a16:creationId xmlns:a16="http://schemas.microsoft.com/office/drawing/2014/main" id="{A2D6B469-6C87-4ED6-B2DC-BA02C71013DC}"/>
                </a:ext>
              </a:extLst>
            </p:cNvPr>
            <p:cNvSpPr/>
            <p:nvPr/>
          </p:nvSpPr>
          <p:spPr>
            <a:xfrm>
              <a:off x="3711574" y="1924050"/>
              <a:ext cx="1436725" cy="2716168"/>
            </a:xfrm>
            <a:custGeom>
              <a:gdLst>
                <a:gd fmla="*/ 0 w 1390650" name="connsiteX0"/>
                <a:gd fmla="*/ 0 h 2247900" name="connsiteY0"/>
                <a:gd fmla="*/ 0 w 1390650" name="connsiteX1"/>
                <a:gd fmla="*/ 2247900 h 2247900" name="connsiteY1"/>
                <a:gd fmla="*/ 1390650 w 1390650" name="connsiteX2"/>
                <a:gd fmla="*/ 2247900 h 2247900" name="connsiteY2"/>
              </a:gdLst>
              <a:cxnLst>
                <a:cxn ang="0">
                  <a:pos x="connsiteX0" y="connsiteY0"/>
                </a:cxn>
                <a:cxn ang="0">
                  <a:pos x="connsiteX1" y="connsiteY1"/>
                </a:cxn>
                <a:cxn ang="0">
                  <a:pos x="connsiteX2" y="connsiteY2"/>
                </a:cxn>
              </a:cxnLst>
              <a:rect b="b" l="l" r="r" t="t"/>
              <a:pathLst>
                <a:path h="2247900" w="1390650">
                  <a:moveTo>
                    <a:pt x="0" y="0"/>
                  </a:moveTo>
                  <a:lnTo>
                    <a:pt x="0" y="2247900"/>
                  </a:lnTo>
                  <a:lnTo>
                    <a:pt x="1390650" y="2247900"/>
                  </a:lnTo>
                </a:path>
              </a:pathLst>
            </a:custGeom>
            <a:noFill/>
            <a:ln w="19050">
              <a:solidFill>
                <a:srgbClr val="147BA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solidFill>
                  <a:prstClr val="white"/>
                </a:solidFill>
                <a:cs typeface="+mn-ea"/>
                <a:sym typeface="+mn-lt"/>
              </a:endParaRPr>
            </a:p>
          </p:txBody>
        </p:sp>
      </p:grpSp>
      <p:grpSp>
        <p:nvGrpSpPr>
          <p:cNvPr id="33" name="组合 32">
            <a:extLst>
              <a:ext uri="{FF2B5EF4-FFF2-40B4-BE49-F238E27FC236}">
                <a16:creationId xmlns:a16="http://schemas.microsoft.com/office/drawing/2014/main" id="{9B717663-959F-48A2-8F11-F0C6220918D7}"/>
              </a:ext>
            </a:extLst>
          </p:cNvPr>
          <p:cNvGrpSpPr/>
          <p:nvPr/>
        </p:nvGrpSpPr>
        <p:grpSpPr>
          <a:xfrm flipV="1">
            <a:off x="7163186" y="2336082"/>
            <a:ext cx="1084252" cy="2009249"/>
            <a:chOff x="3667220" y="1889715"/>
            <a:chExt cx="1484254" cy="2750503"/>
          </a:xfrm>
        </p:grpSpPr>
        <p:sp>
          <p:nvSpPr>
            <p:cNvPr id="49" name="椭圆 48">
              <a:extLst>
                <a:ext uri="{FF2B5EF4-FFF2-40B4-BE49-F238E27FC236}">
                  <a16:creationId xmlns:a16="http://schemas.microsoft.com/office/drawing/2014/main" id="{A841F4C7-788C-4207-8D82-5896E515B7FD}"/>
                </a:ext>
              </a:extLst>
            </p:cNvPr>
            <p:cNvSpPr/>
            <p:nvPr/>
          </p:nvSpPr>
          <p:spPr>
            <a:xfrm>
              <a:off x="3667220" y="1889715"/>
              <a:ext cx="93236" cy="93236"/>
            </a:xfrm>
            <a:prstGeom prst="ellipse">
              <a:avLst/>
            </a:prstGeom>
            <a:solidFill>
              <a:schemeClr val="bg1"/>
            </a:solidFill>
            <a:ln>
              <a:solidFill>
                <a:srgbClr val="147BA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solidFill>
                  <a:prstClr val="white"/>
                </a:solidFill>
                <a:cs typeface="+mn-ea"/>
                <a:sym typeface="+mn-lt"/>
              </a:endParaRPr>
            </a:p>
          </p:txBody>
        </p:sp>
        <p:sp>
          <p:nvSpPr>
            <p:cNvPr id="50" name="任意多边形 97">
              <a:extLst>
                <a:ext uri="{FF2B5EF4-FFF2-40B4-BE49-F238E27FC236}">
                  <a16:creationId xmlns:a16="http://schemas.microsoft.com/office/drawing/2014/main" id="{BC2DE551-0347-4634-A8B4-A1330654DA12}"/>
                </a:ext>
              </a:extLst>
            </p:cNvPr>
            <p:cNvSpPr/>
            <p:nvPr/>
          </p:nvSpPr>
          <p:spPr>
            <a:xfrm>
              <a:off x="3714749" y="1924050"/>
              <a:ext cx="1436725" cy="2716168"/>
            </a:xfrm>
            <a:custGeom>
              <a:gdLst>
                <a:gd fmla="*/ 0 w 1390650" name="connsiteX0"/>
                <a:gd fmla="*/ 0 h 2247900" name="connsiteY0"/>
                <a:gd fmla="*/ 0 w 1390650" name="connsiteX1"/>
                <a:gd fmla="*/ 2247900 h 2247900" name="connsiteY1"/>
                <a:gd fmla="*/ 1390650 w 1390650" name="connsiteX2"/>
                <a:gd fmla="*/ 2247900 h 2247900" name="connsiteY2"/>
              </a:gdLst>
              <a:cxnLst>
                <a:cxn ang="0">
                  <a:pos x="connsiteX0" y="connsiteY0"/>
                </a:cxn>
                <a:cxn ang="0">
                  <a:pos x="connsiteX1" y="connsiteY1"/>
                </a:cxn>
                <a:cxn ang="0">
                  <a:pos x="connsiteX2" y="connsiteY2"/>
                </a:cxn>
              </a:cxnLst>
              <a:rect b="b" l="l" r="r" t="t"/>
              <a:pathLst>
                <a:path h="2247900" w="1390650">
                  <a:moveTo>
                    <a:pt x="0" y="0"/>
                  </a:moveTo>
                  <a:lnTo>
                    <a:pt x="0" y="2247900"/>
                  </a:lnTo>
                  <a:lnTo>
                    <a:pt x="1390650" y="2247900"/>
                  </a:lnTo>
                </a:path>
              </a:pathLst>
            </a:custGeom>
            <a:noFill/>
            <a:ln w="19050">
              <a:solidFill>
                <a:srgbClr val="147BA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solidFill>
                  <a:prstClr val="white"/>
                </a:solidFill>
                <a:cs typeface="+mn-ea"/>
                <a:sym typeface="+mn-lt"/>
              </a:endParaRPr>
            </a:p>
          </p:txBody>
        </p:sp>
      </p:grpSp>
      <p:grpSp>
        <p:nvGrpSpPr>
          <p:cNvPr id="16" name="组合 15">
            <a:extLst>
              <a:ext uri="{FF2B5EF4-FFF2-40B4-BE49-F238E27FC236}">
                <a16:creationId xmlns:a16="http://schemas.microsoft.com/office/drawing/2014/main" id="{66AD5C5B-748A-4B4C-8F3E-4444C9B9DE88}"/>
              </a:ext>
            </a:extLst>
          </p:cNvPr>
          <p:cNvGrpSpPr/>
          <p:nvPr/>
        </p:nvGrpSpPr>
        <p:grpSpPr>
          <a:xfrm>
            <a:off x="7491370" y="2353012"/>
            <a:ext cx="3451915" cy="1023742"/>
            <a:chOff x="5597571" y="1877254"/>
            <a:chExt cx="3451915" cy="1023742"/>
          </a:xfrm>
        </p:grpSpPr>
        <p:grpSp>
          <p:nvGrpSpPr>
            <p:cNvPr id="26" name="Group 41">
              <a:extLst>
                <a:ext uri="{FF2B5EF4-FFF2-40B4-BE49-F238E27FC236}">
                  <a16:creationId xmlns:a16="http://schemas.microsoft.com/office/drawing/2014/main" id="{28DC89BE-367C-454E-B244-26FD23F4C2FD}"/>
                </a:ext>
              </a:extLst>
            </p:cNvPr>
            <p:cNvGrpSpPr>
              <a:grpSpLocks noChangeAspect="1"/>
            </p:cNvGrpSpPr>
            <p:nvPr/>
          </p:nvGrpSpPr>
          <p:grpSpPr>
            <a:xfrm>
              <a:off x="5597571" y="2159900"/>
              <a:ext cx="326543" cy="399733"/>
              <a:chOff x="3783" y="2089"/>
              <a:chExt cx="116" cy="142"/>
            </a:xfrm>
            <a:solidFill>
              <a:schemeClr val="tx1"/>
            </a:solidFill>
            <a:effectLst/>
          </p:grpSpPr>
          <p:sp>
            <p:nvSpPr>
              <p:cNvPr id="75" name="Freeform 42">
                <a:extLst>
                  <a:ext uri="{FF2B5EF4-FFF2-40B4-BE49-F238E27FC236}">
                    <a16:creationId xmlns:a16="http://schemas.microsoft.com/office/drawing/2014/main" id="{BA8536CE-2A68-42E2-BE77-ADD2A33BDE07}"/>
                  </a:ext>
                </a:extLst>
              </p:cNvPr>
              <p:cNvSpPr/>
              <p:nvPr/>
            </p:nvSpPr>
            <p:spPr bwMode="auto">
              <a:xfrm>
                <a:off x="3791" y="2221"/>
                <a:ext cx="20" cy="10"/>
              </a:xfrm>
              <a:custGeom>
                <a:gdLst>
                  <a:gd fmla="*/ 8 w 8" name="T0"/>
                  <a:gd fmla="*/ 0 h 4" name="T1"/>
                  <a:gd fmla="*/ 1 w 8" name="T2"/>
                  <a:gd fmla="*/ 0 h 4" name="T3"/>
                  <a:gd fmla="*/ 0 w 8" name="T4"/>
                  <a:gd fmla="*/ 0 h 4" name="T5"/>
                  <a:gd fmla="*/ 0 w 8" name="T6"/>
                  <a:gd fmla="*/ 4 h 4" name="T7"/>
                  <a:gd fmla="*/ 1 w 8" name="T8"/>
                  <a:gd fmla="*/ 4 h 4" name="T9"/>
                  <a:gd fmla="*/ 8 w 8" name="T10"/>
                  <a:gd fmla="*/ 4 h 4" name="T11"/>
                  <a:gd fmla="*/ 8 w 8" name="T12"/>
                  <a:gd fmla="*/ 4 h 4" name="T13"/>
                  <a:gd fmla="*/ 8 w 8" name="T14"/>
                  <a:gd fmla="*/ 0 h 4" name="T15"/>
                  <a:gd fmla="*/ 8 w 8" name="T16"/>
                  <a:gd fmla="*/ 0 h 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 w="8">
                    <a:moveTo>
                      <a:pt x="8" y="0"/>
                    </a:moveTo>
                    <a:cubicBezTo>
                      <a:pt x="1" y="0"/>
                      <a:pt x="1" y="0"/>
                      <a:pt x="1" y="0"/>
                    </a:cubicBezTo>
                    <a:cubicBezTo>
                      <a:pt x="0" y="0"/>
                      <a:pt x="0" y="0"/>
                      <a:pt x="0" y="0"/>
                    </a:cubicBezTo>
                    <a:cubicBezTo>
                      <a:pt x="0" y="4"/>
                      <a:pt x="0" y="4"/>
                      <a:pt x="0" y="4"/>
                    </a:cubicBezTo>
                    <a:cubicBezTo>
                      <a:pt x="0" y="4"/>
                      <a:pt x="0" y="4"/>
                      <a:pt x="1" y="4"/>
                    </a:cubicBezTo>
                    <a:cubicBezTo>
                      <a:pt x="8" y="4"/>
                      <a:pt x="8" y="4"/>
                      <a:pt x="8" y="4"/>
                    </a:cubicBezTo>
                    <a:cubicBezTo>
                      <a:pt x="8" y="4"/>
                      <a:pt x="8" y="4"/>
                      <a:pt x="8" y="4"/>
                    </a:cubicBezTo>
                    <a:cubicBezTo>
                      <a:pt x="8" y="0"/>
                      <a:pt x="8" y="0"/>
                      <a:pt x="8" y="0"/>
                    </a:cubicBezTo>
                    <a:cubicBezTo>
                      <a:pt x="8" y="0"/>
                      <a:pt x="8" y="0"/>
                      <a:pt x="8" y="0"/>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76" name="Freeform 43">
                <a:extLst>
                  <a:ext uri="{FF2B5EF4-FFF2-40B4-BE49-F238E27FC236}">
                    <a16:creationId xmlns:a16="http://schemas.microsoft.com/office/drawing/2014/main" id="{36FF82CC-626F-43F3-BC5F-EED07DCF535B}"/>
                  </a:ext>
                </a:extLst>
              </p:cNvPr>
              <p:cNvSpPr/>
              <p:nvPr/>
            </p:nvSpPr>
            <p:spPr bwMode="auto">
              <a:xfrm>
                <a:off x="3818" y="2208"/>
                <a:ext cx="23" cy="23"/>
              </a:xfrm>
              <a:custGeom>
                <a:gdLst>
                  <a:gd fmla="*/ 8 w 9" name="T0"/>
                  <a:gd fmla="*/ 0 h 9" name="T1"/>
                  <a:gd fmla="*/ 1 w 9" name="T2"/>
                  <a:gd fmla="*/ 0 h 9" name="T3"/>
                  <a:gd fmla="*/ 0 w 9" name="T4"/>
                  <a:gd fmla="*/ 1 h 9" name="T5"/>
                  <a:gd fmla="*/ 0 w 9" name="T6"/>
                  <a:gd fmla="*/ 9 h 9" name="T7"/>
                  <a:gd fmla="*/ 1 w 9" name="T8"/>
                  <a:gd fmla="*/ 9 h 9" name="T9"/>
                  <a:gd fmla="*/ 8 w 9" name="T10"/>
                  <a:gd fmla="*/ 9 h 9" name="T11"/>
                  <a:gd fmla="*/ 9 w 9" name="T12"/>
                  <a:gd fmla="*/ 9 h 9" name="T13"/>
                  <a:gd fmla="*/ 9 w 9" name="T14"/>
                  <a:gd fmla="*/ 1 h 9" name="T15"/>
                  <a:gd fmla="*/ 8 w 9" name="T16"/>
                  <a:gd fmla="*/ 0 h 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 w="9">
                    <a:moveTo>
                      <a:pt x="8" y="0"/>
                    </a:moveTo>
                    <a:cubicBezTo>
                      <a:pt x="1" y="0"/>
                      <a:pt x="1" y="0"/>
                      <a:pt x="1" y="0"/>
                    </a:cubicBezTo>
                    <a:cubicBezTo>
                      <a:pt x="1" y="0"/>
                      <a:pt x="0" y="1"/>
                      <a:pt x="0" y="1"/>
                    </a:cubicBezTo>
                    <a:cubicBezTo>
                      <a:pt x="0" y="9"/>
                      <a:pt x="0" y="9"/>
                      <a:pt x="0" y="9"/>
                    </a:cubicBezTo>
                    <a:cubicBezTo>
                      <a:pt x="0" y="9"/>
                      <a:pt x="1" y="9"/>
                      <a:pt x="1" y="9"/>
                    </a:cubicBezTo>
                    <a:cubicBezTo>
                      <a:pt x="8" y="9"/>
                      <a:pt x="8" y="9"/>
                      <a:pt x="8" y="9"/>
                    </a:cubicBezTo>
                    <a:cubicBezTo>
                      <a:pt x="8" y="9"/>
                      <a:pt x="9" y="9"/>
                      <a:pt x="9" y="9"/>
                    </a:cubicBezTo>
                    <a:cubicBezTo>
                      <a:pt x="9" y="1"/>
                      <a:pt x="9" y="1"/>
                      <a:pt x="9" y="1"/>
                    </a:cubicBezTo>
                    <a:cubicBezTo>
                      <a:pt x="9" y="1"/>
                      <a:pt x="8" y="0"/>
                      <a:pt x="8" y="0"/>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77" name="Freeform 44">
                <a:extLst>
                  <a:ext uri="{FF2B5EF4-FFF2-40B4-BE49-F238E27FC236}">
                    <a16:creationId xmlns:a16="http://schemas.microsoft.com/office/drawing/2014/main" id="{91C2F13A-2A31-4867-85C2-421922B7176B}"/>
                  </a:ext>
                </a:extLst>
              </p:cNvPr>
              <p:cNvSpPr/>
              <p:nvPr/>
            </p:nvSpPr>
            <p:spPr bwMode="auto">
              <a:xfrm>
                <a:off x="3849" y="2184"/>
                <a:ext cx="20" cy="47"/>
              </a:xfrm>
              <a:custGeom>
                <a:gdLst>
                  <a:gd fmla="*/ 7 w 8" name="T0"/>
                  <a:gd fmla="*/ 0 h 19" name="T1"/>
                  <a:gd fmla="*/ 0 w 8" name="T2"/>
                  <a:gd fmla="*/ 0 h 19" name="T3"/>
                  <a:gd fmla="*/ 0 w 8" name="T4"/>
                  <a:gd fmla="*/ 1 h 19" name="T5"/>
                  <a:gd fmla="*/ 0 w 8" name="T6"/>
                  <a:gd fmla="*/ 19 h 19" name="T7"/>
                  <a:gd fmla="*/ 0 w 8" name="T8"/>
                  <a:gd fmla="*/ 19 h 19" name="T9"/>
                  <a:gd fmla="*/ 7 w 8" name="T10"/>
                  <a:gd fmla="*/ 19 h 19" name="T11"/>
                  <a:gd fmla="*/ 8 w 8" name="T12"/>
                  <a:gd fmla="*/ 19 h 19" name="T13"/>
                  <a:gd fmla="*/ 8 w 8" name="T14"/>
                  <a:gd fmla="*/ 1 h 19" name="T15"/>
                  <a:gd fmla="*/ 7 w 8" name="T16"/>
                  <a:gd fmla="*/ 0 h 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 w="8">
                    <a:moveTo>
                      <a:pt x="7" y="0"/>
                    </a:moveTo>
                    <a:cubicBezTo>
                      <a:pt x="0" y="0"/>
                      <a:pt x="0" y="0"/>
                      <a:pt x="0" y="0"/>
                    </a:cubicBezTo>
                    <a:cubicBezTo>
                      <a:pt x="0" y="0"/>
                      <a:pt x="0" y="1"/>
                      <a:pt x="0" y="1"/>
                    </a:cubicBezTo>
                    <a:cubicBezTo>
                      <a:pt x="0" y="19"/>
                      <a:pt x="0" y="19"/>
                      <a:pt x="0" y="19"/>
                    </a:cubicBezTo>
                    <a:cubicBezTo>
                      <a:pt x="0" y="19"/>
                      <a:pt x="0" y="19"/>
                      <a:pt x="0" y="19"/>
                    </a:cubicBezTo>
                    <a:cubicBezTo>
                      <a:pt x="7" y="19"/>
                      <a:pt x="7" y="19"/>
                      <a:pt x="7" y="19"/>
                    </a:cubicBezTo>
                    <a:cubicBezTo>
                      <a:pt x="8" y="19"/>
                      <a:pt x="8" y="19"/>
                      <a:pt x="8" y="19"/>
                    </a:cubicBezTo>
                    <a:cubicBezTo>
                      <a:pt x="8" y="1"/>
                      <a:pt x="8" y="1"/>
                      <a:pt x="8" y="1"/>
                    </a:cubicBezTo>
                    <a:cubicBezTo>
                      <a:pt x="8" y="1"/>
                      <a:pt x="8" y="0"/>
                      <a:pt x="7" y="0"/>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78" name="Freeform 45">
                <a:extLst>
                  <a:ext uri="{FF2B5EF4-FFF2-40B4-BE49-F238E27FC236}">
                    <a16:creationId xmlns:a16="http://schemas.microsoft.com/office/drawing/2014/main" id="{AE0C69A6-0A4C-41F4-A8AC-264207D209B4}"/>
                  </a:ext>
                </a:extLst>
              </p:cNvPr>
              <p:cNvSpPr/>
              <p:nvPr/>
            </p:nvSpPr>
            <p:spPr bwMode="auto">
              <a:xfrm>
                <a:off x="3877" y="2161"/>
                <a:ext cx="22" cy="70"/>
              </a:xfrm>
              <a:custGeom>
                <a:gdLst>
                  <a:gd fmla="*/ 8 w 9" name="T0"/>
                  <a:gd fmla="*/ 0 h 28" name="T1"/>
                  <a:gd fmla="*/ 1 w 9" name="T2"/>
                  <a:gd fmla="*/ 0 h 28" name="T3"/>
                  <a:gd fmla="*/ 0 w 9" name="T4"/>
                  <a:gd fmla="*/ 1 h 28" name="T5"/>
                  <a:gd fmla="*/ 0 w 9" name="T6"/>
                  <a:gd fmla="*/ 28 h 28" name="T7"/>
                  <a:gd fmla="*/ 1 w 9" name="T8"/>
                  <a:gd fmla="*/ 28 h 28" name="T9"/>
                  <a:gd fmla="*/ 8 w 9" name="T10"/>
                  <a:gd fmla="*/ 28 h 28" name="T11"/>
                  <a:gd fmla="*/ 9 w 9" name="T12"/>
                  <a:gd fmla="*/ 28 h 28" name="T13"/>
                  <a:gd fmla="*/ 9 w 9" name="T14"/>
                  <a:gd fmla="*/ 1 h 28" name="T15"/>
                  <a:gd fmla="*/ 8 w 9" name="T16"/>
                  <a:gd fmla="*/ 0 h 2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9">
                    <a:moveTo>
                      <a:pt x="8" y="0"/>
                    </a:moveTo>
                    <a:cubicBezTo>
                      <a:pt x="1" y="0"/>
                      <a:pt x="1" y="0"/>
                      <a:pt x="1" y="0"/>
                    </a:cubicBezTo>
                    <a:cubicBezTo>
                      <a:pt x="0" y="0"/>
                      <a:pt x="0" y="1"/>
                      <a:pt x="0" y="1"/>
                    </a:cubicBezTo>
                    <a:cubicBezTo>
                      <a:pt x="0" y="28"/>
                      <a:pt x="0" y="28"/>
                      <a:pt x="0" y="28"/>
                    </a:cubicBezTo>
                    <a:cubicBezTo>
                      <a:pt x="0" y="28"/>
                      <a:pt x="0" y="28"/>
                      <a:pt x="1" y="28"/>
                    </a:cubicBezTo>
                    <a:cubicBezTo>
                      <a:pt x="8" y="28"/>
                      <a:pt x="8" y="28"/>
                      <a:pt x="8" y="28"/>
                    </a:cubicBezTo>
                    <a:cubicBezTo>
                      <a:pt x="8" y="28"/>
                      <a:pt x="9" y="28"/>
                      <a:pt x="9" y="28"/>
                    </a:cubicBezTo>
                    <a:cubicBezTo>
                      <a:pt x="9" y="1"/>
                      <a:pt x="9" y="1"/>
                      <a:pt x="9" y="1"/>
                    </a:cubicBezTo>
                    <a:cubicBezTo>
                      <a:pt x="9" y="1"/>
                      <a:pt x="8" y="0"/>
                      <a:pt x="8" y="0"/>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79" name="Freeform 46">
                <a:extLst>
                  <a:ext uri="{FF2B5EF4-FFF2-40B4-BE49-F238E27FC236}">
                    <a16:creationId xmlns:a16="http://schemas.microsoft.com/office/drawing/2014/main" id="{4D44CD1D-DCE1-42F3-9AC7-46EBF11B88D8}"/>
                  </a:ext>
                </a:extLst>
              </p:cNvPr>
              <p:cNvSpPr/>
              <p:nvPr/>
            </p:nvSpPr>
            <p:spPr bwMode="auto">
              <a:xfrm>
                <a:off x="3821" y="2089"/>
                <a:ext cx="23" cy="27"/>
              </a:xfrm>
              <a:custGeom>
                <a:gdLst>
                  <a:gd fmla="*/ 5 w 9" name="T0"/>
                  <a:gd fmla="*/ 10 h 11" name="T1"/>
                  <a:gd fmla="*/ 8 w 9" name="T2"/>
                  <a:gd fmla="*/ 4 h 11" name="T3"/>
                  <a:gd fmla="*/ 5 w 9" name="T4"/>
                  <a:gd fmla="*/ 0 h 11" name="T5"/>
                  <a:gd fmla="*/ 0 w 9" name="T6"/>
                  <a:gd fmla="*/ 4 h 11" name="T7"/>
                  <a:gd fmla="*/ 5 w 9" name="T8"/>
                  <a:gd fmla="*/ 10 h 11" name="T9"/>
                </a:gdLst>
                <a:cxnLst>
                  <a:cxn ang="0">
                    <a:pos x="T0" y="T1"/>
                  </a:cxn>
                  <a:cxn ang="0">
                    <a:pos x="T2" y="T3"/>
                  </a:cxn>
                  <a:cxn ang="0">
                    <a:pos x="T4" y="T5"/>
                  </a:cxn>
                  <a:cxn ang="0">
                    <a:pos x="T6" y="T7"/>
                  </a:cxn>
                  <a:cxn ang="0">
                    <a:pos x="T8" y="T9"/>
                  </a:cxn>
                </a:cxnLst>
                <a:rect b="b" l="0" r="r" t="0"/>
                <a:pathLst>
                  <a:path h="11" w="9">
                    <a:moveTo>
                      <a:pt x="5" y="10"/>
                    </a:moveTo>
                    <a:cubicBezTo>
                      <a:pt x="8" y="10"/>
                      <a:pt x="8" y="7"/>
                      <a:pt x="8" y="4"/>
                    </a:cubicBezTo>
                    <a:cubicBezTo>
                      <a:pt x="9" y="2"/>
                      <a:pt x="7" y="0"/>
                      <a:pt x="5" y="0"/>
                    </a:cubicBezTo>
                    <a:cubicBezTo>
                      <a:pt x="2" y="0"/>
                      <a:pt x="0" y="2"/>
                      <a:pt x="0" y="4"/>
                    </a:cubicBezTo>
                    <a:cubicBezTo>
                      <a:pt x="1" y="8"/>
                      <a:pt x="4" y="11"/>
                      <a:pt x="5" y="10"/>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80" name="Freeform 47">
                <a:extLst>
                  <a:ext uri="{FF2B5EF4-FFF2-40B4-BE49-F238E27FC236}">
                    <a16:creationId xmlns:a16="http://schemas.microsoft.com/office/drawing/2014/main" id="{C9CC22F1-9D66-41E1-A6DA-ACB72BC8E7AD}"/>
                  </a:ext>
                </a:extLst>
              </p:cNvPr>
              <p:cNvSpPr/>
              <p:nvPr/>
            </p:nvSpPr>
            <p:spPr bwMode="auto">
              <a:xfrm>
                <a:off x="3785" y="2164"/>
                <a:ext cx="36" cy="44"/>
              </a:xfrm>
              <a:custGeom>
                <a:gdLst>
                  <a:gd fmla="*/ 12 w 14" name="T0"/>
                  <a:gd fmla="*/ 1 h 18" name="T1"/>
                  <a:gd fmla="*/ 10 w 14" name="T2"/>
                  <a:gd fmla="*/ 0 h 18" name="T3"/>
                  <a:gd fmla="*/ 8 w 14" name="T4"/>
                  <a:gd fmla="*/ 6 h 18" name="T5"/>
                  <a:gd fmla="*/ 1 w 14" name="T6"/>
                  <a:gd fmla="*/ 14 h 18" name="T7"/>
                  <a:gd fmla="*/ 1 w 14" name="T8"/>
                  <a:gd fmla="*/ 17 h 18" name="T9"/>
                  <a:gd fmla="*/ 4 w 14" name="T10"/>
                  <a:gd fmla="*/ 17 h 18" name="T11"/>
                  <a:gd fmla="*/ 12 w 14" name="T12"/>
                  <a:gd fmla="*/ 9 h 18" name="T13"/>
                  <a:gd fmla="*/ 13 w 14" name="T14"/>
                  <a:gd fmla="*/ 8 h 18" name="T15"/>
                  <a:gd fmla="*/ 14 w 14" name="T16"/>
                  <a:gd fmla="*/ 3 h 18" name="T17"/>
                  <a:gd fmla="*/ 12 w 14" name="T18"/>
                  <a:gd fmla="*/ 1 h 1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8" w="14">
                    <a:moveTo>
                      <a:pt x="12" y="1"/>
                    </a:moveTo>
                    <a:cubicBezTo>
                      <a:pt x="11" y="1"/>
                      <a:pt x="10" y="0"/>
                      <a:pt x="10" y="0"/>
                    </a:cubicBezTo>
                    <a:cubicBezTo>
                      <a:pt x="8" y="6"/>
                      <a:pt x="8" y="6"/>
                      <a:pt x="8" y="6"/>
                    </a:cubicBezTo>
                    <a:cubicBezTo>
                      <a:pt x="1" y="14"/>
                      <a:pt x="1" y="14"/>
                      <a:pt x="1" y="14"/>
                    </a:cubicBezTo>
                    <a:cubicBezTo>
                      <a:pt x="0" y="15"/>
                      <a:pt x="0" y="16"/>
                      <a:pt x="1" y="17"/>
                    </a:cubicBezTo>
                    <a:cubicBezTo>
                      <a:pt x="2" y="18"/>
                      <a:pt x="4" y="18"/>
                      <a:pt x="4" y="17"/>
                    </a:cubicBezTo>
                    <a:cubicBezTo>
                      <a:pt x="12" y="9"/>
                      <a:pt x="12" y="9"/>
                      <a:pt x="12" y="9"/>
                    </a:cubicBezTo>
                    <a:cubicBezTo>
                      <a:pt x="12" y="9"/>
                      <a:pt x="13" y="8"/>
                      <a:pt x="13" y="8"/>
                    </a:cubicBezTo>
                    <a:cubicBezTo>
                      <a:pt x="14" y="3"/>
                      <a:pt x="14" y="3"/>
                      <a:pt x="14" y="3"/>
                    </a:cubicBezTo>
                    <a:cubicBezTo>
                      <a:pt x="13" y="2"/>
                      <a:pt x="13" y="2"/>
                      <a:pt x="12" y="1"/>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81" name="Freeform 48">
                <a:extLst>
                  <a:ext uri="{FF2B5EF4-FFF2-40B4-BE49-F238E27FC236}">
                    <a16:creationId xmlns:a16="http://schemas.microsoft.com/office/drawing/2014/main" id="{26B1138C-61B7-4048-A60A-17378FD8478B}"/>
                  </a:ext>
                </a:extLst>
              </p:cNvPr>
              <p:cNvSpPr/>
              <p:nvPr/>
            </p:nvSpPr>
            <p:spPr bwMode="auto">
              <a:xfrm>
                <a:off x="3836" y="2116"/>
                <a:ext cx="33" cy="20"/>
              </a:xfrm>
              <a:custGeom>
                <a:gdLst>
                  <a:gd fmla="*/ 6 w 13" name="T0"/>
                  <a:gd fmla="*/ 8 h 8" name="T1"/>
                  <a:gd fmla="*/ 12 w 13" name="T2"/>
                  <a:gd fmla="*/ 4 h 8" name="T3"/>
                  <a:gd fmla="*/ 12 w 13" name="T4"/>
                  <a:gd fmla="*/ 1 h 8" name="T5"/>
                  <a:gd fmla="*/ 10 w 13" name="T6"/>
                  <a:gd fmla="*/ 1 h 8" name="T7"/>
                  <a:gd fmla="*/ 5 w 13" name="T8"/>
                  <a:gd fmla="*/ 4 h 8" name="T9"/>
                  <a:gd fmla="*/ 1 w 13" name="T10"/>
                  <a:gd fmla="*/ 3 h 8" name="T11"/>
                  <a:gd fmla="*/ 1 w 13" name="T12"/>
                  <a:gd fmla="*/ 5 h 8" name="T13"/>
                  <a:gd fmla="*/ 0 w 13" name="T14"/>
                  <a:gd fmla="*/ 7 h 8" name="T15"/>
                  <a:gd fmla="*/ 5 w 13" name="T16"/>
                  <a:gd fmla="*/ 8 h 8" name="T17"/>
                  <a:gd fmla="*/ 6 w 13" name="T18"/>
                  <a:gd fmla="*/ 8 h 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8" w="13">
                    <a:moveTo>
                      <a:pt x="6" y="8"/>
                    </a:moveTo>
                    <a:cubicBezTo>
                      <a:pt x="12" y="4"/>
                      <a:pt x="12" y="4"/>
                      <a:pt x="12" y="4"/>
                    </a:cubicBezTo>
                    <a:cubicBezTo>
                      <a:pt x="13" y="3"/>
                      <a:pt x="13" y="2"/>
                      <a:pt x="12" y="1"/>
                    </a:cubicBezTo>
                    <a:cubicBezTo>
                      <a:pt x="12" y="1"/>
                      <a:pt x="11" y="0"/>
                      <a:pt x="10" y="1"/>
                    </a:cubicBezTo>
                    <a:cubicBezTo>
                      <a:pt x="5" y="4"/>
                      <a:pt x="5" y="4"/>
                      <a:pt x="5" y="4"/>
                    </a:cubicBezTo>
                    <a:cubicBezTo>
                      <a:pt x="1" y="3"/>
                      <a:pt x="1" y="3"/>
                      <a:pt x="1" y="3"/>
                    </a:cubicBezTo>
                    <a:cubicBezTo>
                      <a:pt x="1" y="3"/>
                      <a:pt x="1" y="4"/>
                      <a:pt x="1" y="5"/>
                    </a:cubicBezTo>
                    <a:cubicBezTo>
                      <a:pt x="1" y="6"/>
                      <a:pt x="0" y="7"/>
                      <a:pt x="0" y="7"/>
                    </a:cubicBezTo>
                    <a:cubicBezTo>
                      <a:pt x="5" y="8"/>
                      <a:pt x="5" y="8"/>
                      <a:pt x="5" y="8"/>
                    </a:cubicBezTo>
                    <a:cubicBezTo>
                      <a:pt x="5" y="8"/>
                      <a:pt x="6" y="8"/>
                      <a:pt x="6" y="8"/>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82" name="Freeform 49">
                <a:extLst>
                  <a:ext uri="{FF2B5EF4-FFF2-40B4-BE49-F238E27FC236}">
                    <a16:creationId xmlns:a16="http://schemas.microsoft.com/office/drawing/2014/main" id="{87036F3E-15D1-48DF-91FA-162BD2194B0C}"/>
                  </a:ext>
                </a:extLst>
              </p:cNvPr>
              <p:cNvSpPr/>
              <p:nvPr/>
            </p:nvSpPr>
            <p:spPr bwMode="auto">
              <a:xfrm>
                <a:off x="3783" y="2116"/>
                <a:ext cx="58" cy="87"/>
              </a:xfrm>
              <a:custGeom>
                <a:gdLst>
                  <a:gd fmla="*/ 18 w 23" name="T0"/>
                  <a:gd fmla="*/ 17 h 35" name="T1"/>
                  <a:gd fmla="*/ 21 w 23" name="T2"/>
                  <a:gd fmla="*/ 5 h 35" name="T3"/>
                  <a:gd fmla="*/ 21 w 23" name="T4"/>
                  <a:gd fmla="*/ 2 h 35" name="T5"/>
                  <a:gd fmla="*/ 20 w 23" name="T6"/>
                  <a:gd fmla="*/ 2 h 35" name="T7"/>
                  <a:gd fmla="*/ 19 w 23" name="T8"/>
                  <a:gd fmla="*/ 7 h 35" name="T9"/>
                  <a:gd fmla="*/ 20 w 23" name="T10"/>
                  <a:gd fmla="*/ 3 h 35" name="T11"/>
                  <a:gd fmla="*/ 20 w 23" name="T12"/>
                  <a:gd fmla="*/ 2 h 35" name="T13"/>
                  <a:gd fmla="*/ 20 w 23" name="T14"/>
                  <a:gd fmla="*/ 1 h 35" name="T15"/>
                  <a:gd fmla="*/ 19 w 23" name="T16"/>
                  <a:gd fmla="*/ 1 h 35" name="T17"/>
                  <a:gd fmla="*/ 18 w 23" name="T18"/>
                  <a:gd fmla="*/ 2 h 35" name="T19"/>
                  <a:gd fmla="*/ 19 w 23" name="T20"/>
                  <a:gd fmla="*/ 3 h 35" name="T21"/>
                  <a:gd fmla="*/ 18 w 23" name="T22"/>
                  <a:gd fmla="*/ 6 h 35" name="T23"/>
                  <a:gd fmla="*/ 17 w 23" name="T24"/>
                  <a:gd fmla="*/ 0 h 35" name="T25"/>
                  <a:gd fmla="*/ 17 w 23" name="T26"/>
                  <a:gd fmla="*/ 0 h 35" name="T27"/>
                  <a:gd fmla="*/ 17 w 23" name="T28"/>
                  <a:gd fmla="*/ 0 h 35" name="T29"/>
                  <a:gd fmla="*/ 15 w 23" name="T30"/>
                  <a:gd fmla="*/ 0 h 35" name="T31"/>
                  <a:gd fmla="*/ 8 w 23" name="T32"/>
                  <a:gd fmla="*/ 0 h 35" name="T33"/>
                  <a:gd fmla="*/ 1 w 23" name="T34"/>
                  <a:gd fmla="*/ 5 h 35" name="T35"/>
                  <a:gd fmla="*/ 1 w 23" name="T36"/>
                  <a:gd fmla="*/ 8 h 35" name="T37"/>
                  <a:gd fmla="*/ 4 w 23" name="T38"/>
                  <a:gd fmla="*/ 8 h 35" name="T39"/>
                  <a:gd fmla="*/ 4 w 23" name="T40"/>
                  <a:gd fmla="*/ 8 h 35" name="T41"/>
                  <a:gd fmla="*/ 9 w 23" name="T42"/>
                  <a:gd fmla="*/ 4 h 35" name="T43"/>
                  <a:gd fmla="*/ 13 w 23" name="T44"/>
                  <a:gd fmla="*/ 4 h 35" name="T45"/>
                  <a:gd fmla="*/ 12 w 23" name="T46"/>
                  <a:gd fmla="*/ 4 h 35" name="T47"/>
                  <a:gd fmla="*/ 9 w 23" name="T48"/>
                  <a:gd fmla="*/ 15 h 35" name="T49"/>
                  <a:gd fmla="*/ 10 w 23" name="T50"/>
                  <a:gd fmla="*/ 16 h 35" name="T51"/>
                  <a:gd fmla="*/ 14 w 23" name="T52"/>
                  <a:gd fmla="*/ 20 h 35" name="T53"/>
                  <a:gd fmla="*/ 18 w 23" name="T54"/>
                  <a:gd fmla="*/ 24 h 35" name="T55"/>
                  <a:gd fmla="*/ 17 w 23" name="T56"/>
                  <a:gd fmla="*/ 32 h 35" name="T57"/>
                  <a:gd fmla="*/ 19 w 23" name="T58"/>
                  <a:gd fmla="*/ 35 h 35" name="T59"/>
                  <a:gd fmla="*/ 22 w 23" name="T60"/>
                  <a:gd fmla="*/ 33 h 35" name="T61"/>
                  <a:gd fmla="*/ 23 w 23" name="T62"/>
                  <a:gd fmla="*/ 24 h 35" name="T63"/>
                  <a:gd fmla="*/ 23 w 23" name="T64"/>
                  <a:gd fmla="*/ 22 h 35" name="T65"/>
                  <a:gd fmla="*/ 18 w 23" name="T66"/>
                  <a:gd fmla="*/ 17 h 35"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35" w="23">
                    <a:moveTo>
                      <a:pt x="18" y="17"/>
                    </a:moveTo>
                    <a:cubicBezTo>
                      <a:pt x="19" y="10"/>
                      <a:pt x="21" y="6"/>
                      <a:pt x="21" y="5"/>
                    </a:cubicBezTo>
                    <a:cubicBezTo>
                      <a:pt x="21" y="3"/>
                      <a:pt x="21" y="2"/>
                      <a:pt x="21" y="2"/>
                    </a:cubicBezTo>
                    <a:cubicBezTo>
                      <a:pt x="20" y="2"/>
                      <a:pt x="20" y="2"/>
                      <a:pt x="20" y="2"/>
                    </a:cubicBezTo>
                    <a:cubicBezTo>
                      <a:pt x="20" y="5"/>
                      <a:pt x="19" y="7"/>
                      <a:pt x="19" y="7"/>
                    </a:cubicBezTo>
                    <a:cubicBezTo>
                      <a:pt x="19" y="7"/>
                      <a:pt x="20" y="4"/>
                      <a:pt x="20" y="3"/>
                    </a:cubicBezTo>
                    <a:cubicBezTo>
                      <a:pt x="20" y="2"/>
                      <a:pt x="20" y="2"/>
                      <a:pt x="20" y="2"/>
                    </a:cubicBezTo>
                    <a:cubicBezTo>
                      <a:pt x="20" y="1"/>
                      <a:pt x="20" y="1"/>
                      <a:pt x="20" y="1"/>
                    </a:cubicBezTo>
                    <a:cubicBezTo>
                      <a:pt x="20" y="1"/>
                      <a:pt x="19" y="1"/>
                      <a:pt x="19" y="1"/>
                    </a:cubicBezTo>
                    <a:cubicBezTo>
                      <a:pt x="19" y="1"/>
                      <a:pt x="18" y="2"/>
                      <a:pt x="18" y="2"/>
                    </a:cubicBezTo>
                    <a:cubicBezTo>
                      <a:pt x="18" y="2"/>
                      <a:pt x="18" y="2"/>
                      <a:pt x="19" y="3"/>
                    </a:cubicBezTo>
                    <a:cubicBezTo>
                      <a:pt x="19" y="3"/>
                      <a:pt x="18" y="4"/>
                      <a:pt x="18" y="6"/>
                    </a:cubicBezTo>
                    <a:cubicBezTo>
                      <a:pt x="18" y="1"/>
                      <a:pt x="17" y="0"/>
                      <a:pt x="17" y="0"/>
                    </a:cubicBezTo>
                    <a:cubicBezTo>
                      <a:pt x="17" y="0"/>
                      <a:pt x="17" y="0"/>
                      <a:pt x="17" y="0"/>
                    </a:cubicBezTo>
                    <a:cubicBezTo>
                      <a:pt x="17" y="0"/>
                      <a:pt x="17" y="0"/>
                      <a:pt x="17" y="0"/>
                    </a:cubicBezTo>
                    <a:cubicBezTo>
                      <a:pt x="16" y="0"/>
                      <a:pt x="15" y="0"/>
                      <a:pt x="15" y="0"/>
                    </a:cubicBezTo>
                    <a:cubicBezTo>
                      <a:pt x="13" y="0"/>
                      <a:pt x="11" y="0"/>
                      <a:pt x="8" y="0"/>
                    </a:cubicBezTo>
                    <a:cubicBezTo>
                      <a:pt x="8" y="0"/>
                      <a:pt x="1" y="5"/>
                      <a:pt x="1" y="5"/>
                    </a:cubicBezTo>
                    <a:cubicBezTo>
                      <a:pt x="0" y="6"/>
                      <a:pt x="0" y="7"/>
                      <a:pt x="1" y="8"/>
                    </a:cubicBezTo>
                    <a:cubicBezTo>
                      <a:pt x="2" y="8"/>
                      <a:pt x="3" y="9"/>
                      <a:pt x="4" y="8"/>
                    </a:cubicBezTo>
                    <a:cubicBezTo>
                      <a:pt x="4" y="8"/>
                      <a:pt x="4" y="8"/>
                      <a:pt x="4" y="8"/>
                    </a:cubicBezTo>
                    <a:cubicBezTo>
                      <a:pt x="4" y="8"/>
                      <a:pt x="9" y="4"/>
                      <a:pt x="9" y="4"/>
                    </a:cubicBezTo>
                    <a:cubicBezTo>
                      <a:pt x="9" y="4"/>
                      <a:pt x="13" y="4"/>
                      <a:pt x="13" y="4"/>
                    </a:cubicBezTo>
                    <a:cubicBezTo>
                      <a:pt x="12" y="4"/>
                      <a:pt x="12" y="4"/>
                      <a:pt x="12" y="4"/>
                    </a:cubicBezTo>
                    <a:cubicBezTo>
                      <a:pt x="11" y="7"/>
                      <a:pt x="9" y="13"/>
                      <a:pt x="9" y="15"/>
                    </a:cubicBezTo>
                    <a:cubicBezTo>
                      <a:pt x="9" y="15"/>
                      <a:pt x="10" y="15"/>
                      <a:pt x="10" y="16"/>
                    </a:cubicBezTo>
                    <a:cubicBezTo>
                      <a:pt x="10" y="16"/>
                      <a:pt x="11" y="18"/>
                      <a:pt x="14" y="20"/>
                    </a:cubicBezTo>
                    <a:cubicBezTo>
                      <a:pt x="14" y="20"/>
                      <a:pt x="18" y="24"/>
                      <a:pt x="18" y="24"/>
                    </a:cubicBezTo>
                    <a:cubicBezTo>
                      <a:pt x="18" y="24"/>
                      <a:pt x="17" y="32"/>
                      <a:pt x="17" y="32"/>
                    </a:cubicBezTo>
                    <a:cubicBezTo>
                      <a:pt x="17" y="34"/>
                      <a:pt x="18" y="35"/>
                      <a:pt x="19" y="35"/>
                    </a:cubicBezTo>
                    <a:cubicBezTo>
                      <a:pt x="20" y="35"/>
                      <a:pt x="21" y="35"/>
                      <a:pt x="22" y="33"/>
                    </a:cubicBezTo>
                    <a:cubicBezTo>
                      <a:pt x="22" y="33"/>
                      <a:pt x="23" y="24"/>
                      <a:pt x="23" y="24"/>
                    </a:cubicBezTo>
                    <a:cubicBezTo>
                      <a:pt x="23" y="23"/>
                      <a:pt x="23" y="22"/>
                      <a:pt x="23" y="22"/>
                    </a:cubicBezTo>
                    <a:cubicBezTo>
                      <a:pt x="22" y="21"/>
                      <a:pt x="18" y="17"/>
                      <a:pt x="18" y="17"/>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grpSp>
        <p:sp>
          <p:nvSpPr>
            <p:cNvPr id="83" name="矩形 82">
              <a:extLst>
                <a:ext uri="{FF2B5EF4-FFF2-40B4-BE49-F238E27FC236}">
                  <a16:creationId xmlns:a16="http://schemas.microsoft.com/office/drawing/2014/main" id="{4797F353-24E9-40C9-98BC-46E5E6C6FCAA}"/>
                </a:ext>
              </a:extLst>
            </p:cNvPr>
            <p:cNvSpPr/>
            <p:nvPr/>
          </p:nvSpPr>
          <p:spPr>
            <a:xfrm>
              <a:off x="6261229" y="1877254"/>
              <a:ext cx="2788258" cy="1051560"/>
            </a:xfrm>
            <a:prstGeom prst="rect">
              <a:avLst/>
            </a:prstGeom>
          </p:spPr>
          <p:txBody>
            <a:bodyPr wrap="square">
              <a:spAutoFit/>
            </a:bodyPr>
            <a:lstStyle/>
            <a:p>
              <a:pPr>
                <a:lnSpc>
                  <a:spcPct val="150000"/>
                </a:lnSpc>
              </a:pPr>
              <a:r>
                <a:rPr altLang="en-US" lang="zh-CN" sz="1400">
                  <a:solidFill>
                    <a:schemeClr val="tx1">
                      <a:lumMod val="75000"/>
                      <a:lumOff val="25000"/>
                    </a:schemeClr>
                  </a:solidFill>
                  <a:cs typeface="+mn-ea"/>
                  <a:sym typeface="+mn-lt"/>
                </a:rPr>
                <a:t>使用思维导图进行学习，可以成倍提高学习效率，增进了理解和记忆能力。</a:t>
              </a:r>
            </a:p>
          </p:txBody>
        </p:sp>
      </p:grpSp>
      <p:grpSp>
        <p:nvGrpSpPr>
          <p:cNvPr id="35" name="组合 34">
            <a:extLst>
              <a:ext uri="{FF2B5EF4-FFF2-40B4-BE49-F238E27FC236}">
                <a16:creationId xmlns:a16="http://schemas.microsoft.com/office/drawing/2014/main" id="{222A18B8-E65C-49CD-B581-71F73AF98CCD}"/>
              </a:ext>
            </a:extLst>
          </p:cNvPr>
          <p:cNvGrpSpPr/>
          <p:nvPr/>
        </p:nvGrpSpPr>
        <p:grpSpPr>
          <a:xfrm>
            <a:off x="7527343" y="3676952"/>
            <a:ext cx="3620514" cy="1346907"/>
            <a:chOff x="6560105" y="3161768"/>
            <a:chExt cx="3620514" cy="1346907"/>
          </a:xfrm>
        </p:grpSpPr>
        <p:grpSp>
          <p:nvGrpSpPr>
            <p:cNvPr id="27" name="Group 52">
              <a:extLst>
                <a:ext uri="{FF2B5EF4-FFF2-40B4-BE49-F238E27FC236}">
                  <a16:creationId xmlns:a16="http://schemas.microsoft.com/office/drawing/2014/main" id="{EEC2B66C-185B-4F99-AB87-62AA0430179E}"/>
                </a:ext>
              </a:extLst>
            </p:cNvPr>
            <p:cNvGrpSpPr>
              <a:grpSpLocks noChangeAspect="1"/>
            </p:cNvGrpSpPr>
            <p:nvPr/>
          </p:nvGrpSpPr>
          <p:grpSpPr>
            <a:xfrm>
              <a:off x="6560105" y="3655494"/>
              <a:ext cx="414332" cy="410759"/>
              <a:chOff x="3783" y="2102"/>
              <a:chExt cx="116" cy="115"/>
            </a:xfrm>
            <a:solidFill>
              <a:schemeClr val="tx1"/>
            </a:solidFill>
            <a:effectLst/>
          </p:grpSpPr>
          <p:sp>
            <p:nvSpPr>
              <p:cNvPr id="68" name="Freeform 53">
                <a:extLst>
                  <a:ext uri="{FF2B5EF4-FFF2-40B4-BE49-F238E27FC236}">
                    <a16:creationId xmlns:a16="http://schemas.microsoft.com/office/drawing/2014/main" id="{8254B18B-5FFB-45CC-AA54-667C81FB612F}"/>
                  </a:ext>
                </a:extLst>
              </p:cNvPr>
              <p:cNvSpPr>
                <a:spLocks noEditPoints="1"/>
              </p:cNvSpPr>
              <p:nvPr/>
            </p:nvSpPr>
            <p:spPr bwMode="auto">
              <a:xfrm>
                <a:off x="3783" y="2102"/>
                <a:ext cx="116" cy="115"/>
              </a:xfrm>
              <a:custGeom>
                <a:gdLst>
                  <a:gd fmla="*/ 23 w 46" name="T0"/>
                  <a:gd fmla="*/ 0 h 46" name="T1"/>
                  <a:gd fmla="*/ 0 w 46" name="T2"/>
                  <a:gd fmla="*/ 23 h 46" name="T3"/>
                  <a:gd fmla="*/ 23 w 46" name="T4"/>
                  <a:gd fmla="*/ 46 h 46" name="T5"/>
                  <a:gd fmla="*/ 46 w 46" name="T6"/>
                  <a:gd fmla="*/ 23 h 46" name="T7"/>
                  <a:gd fmla="*/ 23 w 46" name="T8"/>
                  <a:gd fmla="*/ 0 h 46" name="T9"/>
                  <a:gd fmla="*/ 23 w 46" name="T10"/>
                  <a:gd fmla="*/ 42 h 46" name="T11"/>
                  <a:gd fmla="*/ 5 w 46" name="T12"/>
                  <a:gd fmla="*/ 23 h 46" name="T13"/>
                  <a:gd fmla="*/ 23 w 46" name="T14"/>
                  <a:gd fmla="*/ 4 h 46" name="T15"/>
                  <a:gd fmla="*/ 42 w 46" name="T16"/>
                  <a:gd fmla="*/ 23 h 46" name="T17"/>
                  <a:gd fmla="*/ 23 w 46" name="T18"/>
                  <a:gd fmla="*/ 42 h 4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6" w="46">
                    <a:moveTo>
                      <a:pt x="23" y="0"/>
                    </a:moveTo>
                    <a:cubicBezTo>
                      <a:pt x="10" y="0"/>
                      <a:pt x="0" y="10"/>
                      <a:pt x="0" y="23"/>
                    </a:cubicBezTo>
                    <a:cubicBezTo>
                      <a:pt x="0" y="36"/>
                      <a:pt x="10" y="46"/>
                      <a:pt x="23" y="46"/>
                    </a:cubicBezTo>
                    <a:cubicBezTo>
                      <a:pt x="36" y="46"/>
                      <a:pt x="46" y="36"/>
                      <a:pt x="46" y="23"/>
                    </a:cubicBezTo>
                    <a:cubicBezTo>
                      <a:pt x="46" y="10"/>
                      <a:pt x="36" y="0"/>
                      <a:pt x="23" y="0"/>
                    </a:cubicBezTo>
                    <a:close/>
                    <a:moveTo>
                      <a:pt x="23" y="42"/>
                    </a:moveTo>
                    <a:cubicBezTo>
                      <a:pt x="13" y="42"/>
                      <a:pt x="5" y="33"/>
                      <a:pt x="5" y="23"/>
                    </a:cubicBezTo>
                    <a:cubicBezTo>
                      <a:pt x="5" y="13"/>
                      <a:pt x="13" y="4"/>
                      <a:pt x="23" y="4"/>
                    </a:cubicBezTo>
                    <a:cubicBezTo>
                      <a:pt x="34" y="4"/>
                      <a:pt x="42" y="13"/>
                      <a:pt x="42" y="23"/>
                    </a:cubicBezTo>
                    <a:cubicBezTo>
                      <a:pt x="42" y="33"/>
                      <a:pt x="34" y="42"/>
                      <a:pt x="23" y="42"/>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69" name="Freeform 54">
                <a:extLst>
                  <a:ext uri="{FF2B5EF4-FFF2-40B4-BE49-F238E27FC236}">
                    <a16:creationId xmlns:a16="http://schemas.microsoft.com/office/drawing/2014/main" id="{C3F8568E-F950-417A-88C7-05747831FD93}"/>
                  </a:ext>
                </a:extLst>
              </p:cNvPr>
              <p:cNvSpPr>
                <a:spLocks noEditPoints="1"/>
              </p:cNvSpPr>
              <p:nvPr/>
            </p:nvSpPr>
            <p:spPr bwMode="auto">
              <a:xfrm>
                <a:off x="3783" y="2102"/>
                <a:ext cx="116" cy="115"/>
              </a:xfrm>
              <a:custGeom>
                <a:gdLst>
                  <a:gd fmla="*/ 23 w 46" name="T0"/>
                  <a:gd fmla="*/ 0 h 46" name="T1"/>
                  <a:gd fmla="*/ 0 w 46" name="T2"/>
                  <a:gd fmla="*/ 23 h 46" name="T3"/>
                  <a:gd fmla="*/ 23 w 46" name="T4"/>
                  <a:gd fmla="*/ 46 h 46" name="T5"/>
                  <a:gd fmla="*/ 46 w 46" name="T6"/>
                  <a:gd fmla="*/ 23 h 46" name="T7"/>
                  <a:gd fmla="*/ 23 w 46" name="T8"/>
                  <a:gd fmla="*/ 0 h 46" name="T9"/>
                  <a:gd fmla="*/ 23 w 46" name="T10"/>
                  <a:gd fmla="*/ 42 h 46" name="T11"/>
                  <a:gd fmla="*/ 5 w 46" name="T12"/>
                  <a:gd fmla="*/ 23 h 46" name="T13"/>
                  <a:gd fmla="*/ 23 w 46" name="T14"/>
                  <a:gd fmla="*/ 4 h 46" name="T15"/>
                  <a:gd fmla="*/ 42 w 46" name="T16"/>
                  <a:gd fmla="*/ 23 h 46" name="T17"/>
                  <a:gd fmla="*/ 23 w 46" name="T18"/>
                  <a:gd fmla="*/ 42 h 4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6" w="46">
                    <a:moveTo>
                      <a:pt x="23" y="0"/>
                    </a:moveTo>
                    <a:cubicBezTo>
                      <a:pt x="10" y="0"/>
                      <a:pt x="0" y="10"/>
                      <a:pt x="0" y="23"/>
                    </a:cubicBezTo>
                    <a:cubicBezTo>
                      <a:pt x="0" y="36"/>
                      <a:pt x="10" y="46"/>
                      <a:pt x="23" y="46"/>
                    </a:cubicBezTo>
                    <a:cubicBezTo>
                      <a:pt x="36" y="46"/>
                      <a:pt x="46" y="36"/>
                      <a:pt x="46" y="23"/>
                    </a:cubicBezTo>
                    <a:cubicBezTo>
                      <a:pt x="46" y="10"/>
                      <a:pt x="36" y="0"/>
                      <a:pt x="23" y="0"/>
                    </a:cubicBezTo>
                    <a:close/>
                    <a:moveTo>
                      <a:pt x="23" y="42"/>
                    </a:moveTo>
                    <a:cubicBezTo>
                      <a:pt x="13" y="42"/>
                      <a:pt x="5" y="33"/>
                      <a:pt x="5" y="23"/>
                    </a:cubicBezTo>
                    <a:cubicBezTo>
                      <a:pt x="5" y="13"/>
                      <a:pt x="13" y="4"/>
                      <a:pt x="23" y="4"/>
                    </a:cubicBezTo>
                    <a:cubicBezTo>
                      <a:pt x="34" y="4"/>
                      <a:pt x="42" y="13"/>
                      <a:pt x="42" y="23"/>
                    </a:cubicBezTo>
                    <a:cubicBezTo>
                      <a:pt x="42" y="33"/>
                      <a:pt x="34" y="42"/>
                      <a:pt x="23" y="42"/>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70" name="Freeform 55">
                <a:extLst>
                  <a:ext uri="{FF2B5EF4-FFF2-40B4-BE49-F238E27FC236}">
                    <a16:creationId xmlns:a16="http://schemas.microsoft.com/office/drawing/2014/main" id="{4FB633B0-6D93-47ED-949A-BF13A9487B73}"/>
                  </a:ext>
                </a:extLst>
              </p:cNvPr>
              <p:cNvSpPr/>
              <p:nvPr/>
            </p:nvSpPr>
            <p:spPr bwMode="auto">
              <a:xfrm>
                <a:off x="3839" y="2115"/>
                <a:ext cx="7" cy="10"/>
              </a:xfrm>
              <a:custGeom>
                <a:gdLst>
                  <a:gd fmla="*/ 1 w 3" name="T0"/>
                  <a:gd fmla="*/ 4 h 4" name="T1"/>
                  <a:gd fmla="*/ 1 w 3" name="T2"/>
                  <a:gd fmla="*/ 4 h 4" name="T3"/>
                  <a:gd fmla="*/ 3 w 3" name="T4"/>
                  <a:gd fmla="*/ 3 h 4" name="T5"/>
                  <a:gd fmla="*/ 3 w 3" name="T6"/>
                  <a:gd fmla="*/ 0 h 4" name="T7"/>
                  <a:gd fmla="*/ 1 w 3" name="T8"/>
                  <a:gd fmla="*/ 0 h 4" name="T9"/>
                  <a:gd fmla="*/ 0 w 3" name="T10"/>
                  <a:gd fmla="*/ 0 h 4" name="T11"/>
                  <a:gd fmla="*/ 0 w 3" name="T12"/>
                  <a:gd fmla="*/ 3 h 4" name="T13"/>
                  <a:gd fmla="*/ 1 w 3" name="T14"/>
                  <a:gd fmla="*/ 4 h 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 w="3">
                    <a:moveTo>
                      <a:pt x="1" y="4"/>
                    </a:moveTo>
                    <a:cubicBezTo>
                      <a:pt x="1" y="4"/>
                      <a:pt x="1" y="4"/>
                      <a:pt x="1" y="4"/>
                    </a:cubicBezTo>
                    <a:cubicBezTo>
                      <a:pt x="2" y="4"/>
                      <a:pt x="3" y="4"/>
                      <a:pt x="3" y="3"/>
                    </a:cubicBezTo>
                    <a:cubicBezTo>
                      <a:pt x="3" y="0"/>
                      <a:pt x="3" y="0"/>
                      <a:pt x="3" y="0"/>
                    </a:cubicBezTo>
                    <a:cubicBezTo>
                      <a:pt x="2" y="0"/>
                      <a:pt x="2" y="0"/>
                      <a:pt x="1" y="0"/>
                    </a:cubicBezTo>
                    <a:cubicBezTo>
                      <a:pt x="1" y="0"/>
                      <a:pt x="0" y="0"/>
                      <a:pt x="0" y="0"/>
                    </a:cubicBezTo>
                    <a:cubicBezTo>
                      <a:pt x="0" y="3"/>
                      <a:pt x="0" y="3"/>
                      <a:pt x="0" y="3"/>
                    </a:cubicBezTo>
                    <a:cubicBezTo>
                      <a:pt x="0" y="4"/>
                      <a:pt x="0" y="4"/>
                      <a:pt x="1" y="4"/>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71" name="Freeform 56">
                <a:extLst>
                  <a:ext uri="{FF2B5EF4-FFF2-40B4-BE49-F238E27FC236}">
                    <a16:creationId xmlns:a16="http://schemas.microsoft.com/office/drawing/2014/main" id="{C749A97C-03F4-49ED-876B-9205C4446BF9}"/>
                  </a:ext>
                </a:extLst>
              </p:cNvPr>
              <p:cNvSpPr/>
              <p:nvPr/>
            </p:nvSpPr>
            <p:spPr bwMode="auto">
              <a:xfrm>
                <a:off x="3839" y="2195"/>
                <a:ext cx="7" cy="10"/>
              </a:xfrm>
              <a:custGeom>
                <a:gdLst>
                  <a:gd fmla="*/ 1 w 3" name="T0"/>
                  <a:gd fmla="*/ 0 h 4" name="T1"/>
                  <a:gd fmla="*/ 1 w 3" name="T2"/>
                  <a:gd fmla="*/ 0 h 4" name="T3"/>
                  <a:gd fmla="*/ 0 w 3" name="T4"/>
                  <a:gd fmla="*/ 1 h 4" name="T5"/>
                  <a:gd fmla="*/ 0 w 3" name="T6"/>
                  <a:gd fmla="*/ 4 h 4" name="T7"/>
                  <a:gd fmla="*/ 1 w 3" name="T8"/>
                  <a:gd fmla="*/ 4 h 4" name="T9"/>
                  <a:gd fmla="*/ 3 w 3" name="T10"/>
                  <a:gd fmla="*/ 4 h 4" name="T11"/>
                  <a:gd fmla="*/ 3 w 3" name="T12"/>
                  <a:gd fmla="*/ 1 h 4" name="T13"/>
                  <a:gd fmla="*/ 1 w 3" name="T14"/>
                  <a:gd fmla="*/ 0 h 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 w="3">
                    <a:moveTo>
                      <a:pt x="1" y="0"/>
                    </a:moveTo>
                    <a:cubicBezTo>
                      <a:pt x="1" y="0"/>
                      <a:pt x="1" y="0"/>
                      <a:pt x="1" y="0"/>
                    </a:cubicBezTo>
                    <a:cubicBezTo>
                      <a:pt x="0" y="0"/>
                      <a:pt x="0" y="1"/>
                      <a:pt x="0" y="1"/>
                    </a:cubicBezTo>
                    <a:cubicBezTo>
                      <a:pt x="0" y="4"/>
                      <a:pt x="0" y="4"/>
                      <a:pt x="0" y="4"/>
                    </a:cubicBezTo>
                    <a:cubicBezTo>
                      <a:pt x="0" y="4"/>
                      <a:pt x="1" y="4"/>
                      <a:pt x="1" y="4"/>
                    </a:cubicBezTo>
                    <a:cubicBezTo>
                      <a:pt x="2" y="4"/>
                      <a:pt x="2" y="4"/>
                      <a:pt x="3" y="4"/>
                    </a:cubicBezTo>
                    <a:cubicBezTo>
                      <a:pt x="3" y="1"/>
                      <a:pt x="3" y="1"/>
                      <a:pt x="3" y="1"/>
                    </a:cubicBezTo>
                    <a:cubicBezTo>
                      <a:pt x="3" y="1"/>
                      <a:pt x="2" y="0"/>
                      <a:pt x="1" y="0"/>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72" name="Freeform 57">
                <a:extLst>
                  <a:ext uri="{FF2B5EF4-FFF2-40B4-BE49-F238E27FC236}">
                    <a16:creationId xmlns:a16="http://schemas.microsoft.com/office/drawing/2014/main" id="{945F6005-8148-4CD1-B4B4-AA9460E9B3DA}"/>
                  </a:ext>
                </a:extLst>
              </p:cNvPr>
              <p:cNvSpPr/>
              <p:nvPr/>
            </p:nvSpPr>
            <p:spPr bwMode="auto">
              <a:xfrm>
                <a:off x="3796" y="2155"/>
                <a:ext cx="10" cy="10"/>
              </a:xfrm>
              <a:custGeom>
                <a:gdLst>
                  <a:gd fmla="*/ 3 w 4" name="T0"/>
                  <a:gd fmla="*/ 0 h 4" name="T1"/>
                  <a:gd fmla="*/ 0 w 4" name="T2"/>
                  <a:gd fmla="*/ 0 h 4" name="T3"/>
                  <a:gd fmla="*/ 0 w 4" name="T4"/>
                  <a:gd fmla="*/ 2 h 4" name="T5"/>
                  <a:gd fmla="*/ 0 w 4" name="T6"/>
                  <a:gd fmla="*/ 4 h 4" name="T7"/>
                  <a:gd fmla="*/ 3 w 4" name="T8"/>
                  <a:gd fmla="*/ 4 h 4" name="T9"/>
                  <a:gd fmla="*/ 4 w 4" name="T10"/>
                  <a:gd fmla="*/ 2 h 4" name="T11"/>
                  <a:gd fmla="*/ 4 w 4" name="T12"/>
                  <a:gd fmla="*/ 2 h 4" name="T13"/>
                  <a:gd fmla="*/ 3 w 4" name="T14"/>
                  <a:gd fmla="*/ 0 h 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 w="4">
                    <a:moveTo>
                      <a:pt x="3" y="0"/>
                    </a:moveTo>
                    <a:cubicBezTo>
                      <a:pt x="0" y="0"/>
                      <a:pt x="0" y="0"/>
                      <a:pt x="0" y="0"/>
                    </a:cubicBezTo>
                    <a:cubicBezTo>
                      <a:pt x="0" y="1"/>
                      <a:pt x="0" y="1"/>
                      <a:pt x="0" y="2"/>
                    </a:cubicBezTo>
                    <a:cubicBezTo>
                      <a:pt x="0" y="3"/>
                      <a:pt x="0" y="3"/>
                      <a:pt x="0" y="4"/>
                    </a:cubicBezTo>
                    <a:cubicBezTo>
                      <a:pt x="3" y="4"/>
                      <a:pt x="3" y="4"/>
                      <a:pt x="3" y="4"/>
                    </a:cubicBezTo>
                    <a:cubicBezTo>
                      <a:pt x="4" y="4"/>
                      <a:pt x="4" y="3"/>
                      <a:pt x="4" y="2"/>
                    </a:cubicBezTo>
                    <a:cubicBezTo>
                      <a:pt x="4" y="2"/>
                      <a:pt x="4" y="2"/>
                      <a:pt x="4" y="2"/>
                    </a:cubicBezTo>
                    <a:cubicBezTo>
                      <a:pt x="4" y="1"/>
                      <a:pt x="4" y="0"/>
                      <a:pt x="3" y="0"/>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73" name="Freeform 58">
                <a:extLst>
                  <a:ext uri="{FF2B5EF4-FFF2-40B4-BE49-F238E27FC236}">
                    <a16:creationId xmlns:a16="http://schemas.microsoft.com/office/drawing/2014/main" id="{DEDB0B30-F213-4394-B52B-A34B2D16D260}"/>
                  </a:ext>
                </a:extLst>
              </p:cNvPr>
              <p:cNvSpPr/>
              <p:nvPr/>
            </p:nvSpPr>
            <p:spPr bwMode="auto">
              <a:xfrm>
                <a:off x="3877" y="2155"/>
                <a:ext cx="10" cy="10"/>
              </a:xfrm>
              <a:custGeom>
                <a:gdLst>
                  <a:gd fmla="*/ 4 w 4" name="T0"/>
                  <a:gd fmla="*/ 0 h 4" name="T1"/>
                  <a:gd fmla="*/ 2 w 4" name="T2"/>
                  <a:gd fmla="*/ 0 h 4" name="T3"/>
                  <a:gd fmla="*/ 0 w 4" name="T4"/>
                  <a:gd fmla="*/ 2 h 4" name="T5"/>
                  <a:gd fmla="*/ 0 w 4" name="T6"/>
                  <a:gd fmla="*/ 2 h 4" name="T7"/>
                  <a:gd fmla="*/ 2 w 4" name="T8"/>
                  <a:gd fmla="*/ 4 h 4" name="T9"/>
                  <a:gd fmla="*/ 4 w 4" name="T10"/>
                  <a:gd fmla="*/ 4 h 4" name="T11"/>
                  <a:gd fmla="*/ 4 w 4" name="T12"/>
                  <a:gd fmla="*/ 2 h 4" name="T13"/>
                  <a:gd fmla="*/ 4 w 4" name="T14"/>
                  <a:gd fmla="*/ 0 h 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 w="4">
                    <a:moveTo>
                      <a:pt x="4" y="0"/>
                    </a:moveTo>
                    <a:cubicBezTo>
                      <a:pt x="2" y="0"/>
                      <a:pt x="2" y="0"/>
                      <a:pt x="2" y="0"/>
                    </a:cubicBezTo>
                    <a:cubicBezTo>
                      <a:pt x="1" y="0"/>
                      <a:pt x="0" y="1"/>
                      <a:pt x="0" y="2"/>
                    </a:cubicBezTo>
                    <a:cubicBezTo>
                      <a:pt x="0" y="2"/>
                      <a:pt x="0" y="2"/>
                      <a:pt x="0" y="2"/>
                    </a:cubicBezTo>
                    <a:cubicBezTo>
                      <a:pt x="0" y="3"/>
                      <a:pt x="1" y="4"/>
                      <a:pt x="2" y="4"/>
                    </a:cubicBezTo>
                    <a:cubicBezTo>
                      <a:pt x="4" y="4"/>
                      <a:pt x="4" y="4"/>
                      <a:pt x="4" y="4"/>
                    </a:cubicBezTo>
                    <a:cubicBezTo>
                      <a:pt x="4" y="3"/>
                      <a:pt x="4" y="3"/>
                      <a:pt x="4" y="2"/>
                    </a:cubicBezTo>
                    <a:cubicBezTo>
                      <a:pt x="4" y="1"/>
                      <a:pt x="4" y="1"/>
                      <a:pt x="4" y="0"/>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74" name="Freeform 59">
                <a:extLst>
                  <a:ext uri="{FF2B5EF4-FFF2-40B4-BE49-F238E27FC236}">
                    <a16:creationId xmlns:a16="http://schemas.microsoft.com/office/drawing/2014/main" id="{0ED87B1F-9D2D-4CE9-A0C1-B97D43489757}"/>
                  </a:ext>
                </a:extLst>
              </p:cNvPr>
              <p:cNvSpPr/>
              <p:nvPr/>
            </p:nvSpPr>
            <p:spPr bwMode="auto">
              <a:xfrm>
                <a:off x="3813" y="2127"/>
                <a:ext cx="33" cy="38"/>
              </a:xfrm>
              <a:custGeom>
                <a:gdLst>
                  <a:gd fmla="*/ 11 w 13" name="T0"/>
                  <a:gd fmla="*/ 0 h 15" name="T1"/>
                  <a:gd fmla="*/ 10 w 13" name="T2"/>
                  <a:gd fmla="*/ 2 h 15" name="T3"/>
                  <a:gd fmla="*/ 10 w 13" name="T4"/>
                  <a:gd fmla="*/ 11 h 15" name="T5"/>
                  <a:gd fmla="*/ 9 w 13" name="T6"/>
                  <a:gd fmla="*/ 12 h 15" name="T7"/>
                  <a:gd fmla="*/ 2 w 13" name="T8"/>
                  <a:gd fmla="*/ 12 h 15" name="T9"/>
                  <a:gd fmla="*/ 0 w 13" name="T10"/>
                  <a:gd fmla="*/ 14 h 15" name="T11"/>
                  <a:gd fmla="*/ 2 w 13" name="T12"/>
                  <a:gd fmla="*/ 15 h 15" name="T13"/>
                  <a:gd fmla="*/ 11 w 13" name="T14"/>
                  <a:gd fmla="*/ 15 h 15" name="T15"/>
                  <a:gd fmla="*/ 12 w 13" name="T16"/>
                  <a:gd fmla="*/ 15 h 15" name="T17"/>
                  <a:gd fmla="*/ 12 w 13" name="T18"/>
                  <a:gd fmla="*/ 15 h 15" name="T19"/>
                  <a:gd fmla="*/ 13 w 13" name="T20"/>
                  <a:gd fmla="*/ 13 h 15" name="T21"/>
                  <a:gd fmla="*/ 13 w 13" name="T22"/>
                  <a:gd fmla="*/ 2 h 15" name="T23"/>
                  <a:gd fmla="*/ 11 w 13" name="T24"/>
                  <a:gd fmla="*/ 0 h 1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5" w="13">
                    <a:moveTo>
                      <a:pt x="11" y="0"/>
                    </a:moveTo>
                    <a:cubicBezTo>
                      <a:pt x="10" y="0"/>
                      <a:pt x="10" y="1"/>
                      <a:pt x="10" y="2"/>
                    </a:cubicBezTo>
                    <a:cubicBezTo>
                      <a:pt x="10" y="11"/>
                      <a:pt x="10" y="11"/>
                      <a:pt x="10" y="11"/>
                    </a:cubicBezTo>
                    <a:cubicBezTo>
                      <a:pt x="10" y="12"/>
                      <a:pt x="9" y="12"/>
                      <a:pt x="9" y="12"/>
                    </a:cubicBezTo>
                    <a:cubicBezTo>
                      <a:pt x="2" y="12"/>
                      <a:pt x="2" y="12"/>
                      <a:pt x="2" y="12"/>
                    </a:cubicBezTo>
                    <a:cubicBezTo>
                      <a:pt x="1" y="12"/>
                      <a:pt x="0" y="13"/>
                      <a:pt x="0" y="14"/>
                    </a:cubicBezTo>
                    <a:cubicBezTo>
                      <a:pt x="0" y="14"/>
                      <a:pt x="1" y="15"/>
                      <a:pt x="2" y="15"/>
                    </a:cubicBezTo>
                    <a:cubicBezTo>
                      <a:pt x="11" y="15"/>
                      <a:pt x="11" y="15"/>
                      <a:pt x="11" y="15"/>
                    </a:cubicBezTo>
                    <a:cubicBezTo>
                      <a:pt x="11" y="15"/>
                      <a:pt x="12" y="15"/>
                      <a:pt x="12" y="15"/>
                    </a:cubicBezTo>
                    <a:cubicBezTo>
                      <a:pt x="12" y="15"/>
                      <a:pt x="12" y="15"/>
                      <a:pt x="12" y="15"/>
                    </a:cubicBezTo>
                    <a:cubicBezTo>
                      <a:pt x="13" y="14"/>
                      <a:pt x="13" y="14"/>
                      <a:pt x="13" y="13"/>
                    </a:cubicBezTo>
                    <a:cubicBezTo>
                      <a:pt x="13" y="2"/>
                      <a:pt x="13" y="2"/>
                      <a:pt x="13" y="2"/>
                    </a:cubicBezTo>
                    <a:cubicBezTo>
                      <a:pt x="13" y="1"/>
                      <a:pt x="12" y="0"/>
                      <a:pt x="11" y="0"/>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grpSp>
        <p:sp>
          <p:nvSpPr>
            <p:cNvPr id="84" name="矩形 83">
              <a:extLst>
                <a:ext uri="{FF2B5EF4-FFF2-40B4-BE49-F238E27FC236}">
                  <a16:creationId xmlns:a16="http://schemas.microsoft.com/office/drawing/2014/main" id="{629ECC0E-E77D-4896-9B85-D2DEB53F7E20}"/>
                </a:ext>
              </a:extLst>
            </p:cNvPr>
            <p:cNvSpPr/>
            <p:nvPr/>
          </p:nvSpPr>
          <p:spPr>
            <a:xfrm>
              <a:off x="7392362" y="3161768"/>
              <a:ext cx="2788258" cy="1371600"/>
            </a:xfrm>
            <a:prstGeom prst="rect">
              <a:avLst/>
            </a:prstGeom>
          </p:spPr>
          <p:txBody>
            <a:bodyPr wrap="square">
              <a:spAutoFit/>
            </a:bodyPr>
            <a:lstStyle/>
            <a:p>
              <a:pPr>
                <a:lnSpc>
                  <a:spcPct val="150000"/>
                </a:lnSpc>
              </a:pPr>
              <a:r>
                <a:rPr altLang="en-US" lang="zh-CN" sz="1400">
                  <a:solidFill>
                    <a:schemeClr val="tx1">
                      <a:lumMod val="75000"/>
                      <a:lumOff val="25000"/>
                    </a:schemeClr>
                  </a:solidFill>
                  <a:cs typeface="+mn-ea"/>
                  <a:sym typeface="+mn-lt"/>
                </a:rPr>
                <a:t>把学习者的主要精力集中在关键的知识点上。您不需要浪费时间在那些无关紧要的内容上。节省了宝贵的学习时间。</a:t>
              </a:r>
            </a:p>
          </p:txBody>
        </p:sp>
      </p:grpSp>
      <p:grpSp>
        <p:nvGrpSpPr>
          <p:cNvPr id="32" name="组合 31">
            <a:extLst>
              <a:ext uri="{FF2B5EF4-FFF2-40B4-BE49-F238E27FC236}">
                <a16:creationId xmlns:a16="http://schemas.microsoft.com/office/drawing/2014/main" id="{F3AAE9C3-2059-429B-B65F-5238EF65B195}"/>
              </a:ext>
            </a:extLst>
          </p:cNvPr>
          <p:cNvGrpSpPr/>
          <p:nvPr/>
        </p:nvGrpSpPr>
        <p:grpSpPr>
          <a:xfrm>
            <a:off x="1147960" y="2353012"/>
            <a:ext cx="3239065" cy="1346907"/>
            <a:chOff x="1358966" y="3222912"/>
            <a:chExt cx="3239065" cy="1346907"/>
          </a:xfrm>
        </p:grpSpPr>
        <p:grpSp>
          <p:nvGrpSpPr>
            <p:cNvPr id="28" name="Group 62">
              <a:extLst>
                <a:ext uri="{FF2B5EF4-FFF2-40B4-BE49-F238E27FC236}">
                  <a16:creationId xmlns:a16="http://schemas.microsoft.com/office/drawing/2014/main" id="{BC07EEBF-368E-4D40-BBCF-93BC9D673E06}"/>
                </a:ext>
              </a:extLst>
            </p:cNvPr>
            <p:cNvGrpSpPr>
              <a:grpSpLocks noChangeAspect="1"/>
            </p:cNvGrpSpPr>
            <p:nvPr/>
          </p:nvGrpSpPr>
          <p:grpSpPr>
            <a:xfrm>
              <a:off x="4196367" y="3676952"/>
              <a:ext cx="401664" cy="320708"/>
              <a:chOff x="3775" y="2110"/>
              <a:chExt cx="129" cy="103"/>
            </a:xfrm>
            <a:solidFill>
              <a:schemeClr val="tx1"/>
            </a:solidFill>
            <a:effectLst/>
          </p:grpSpPr>
          <p:sp>
            <p:nvSpPr>
              <p:cNvPr id="65" name="Freeform 63">
                <a:extLst>
                  <a:ext uri="{FF2B5EF4-FFF2-40B4-BE49-F238E27FC236}">
                    <a16:creationId xmlns:a16="http://schemas.microsoft.com/office/drawing/2014/main" id="{1DF6D4FE-0144-4ED3-8F15-1A53362D3CB3}"/>
                  </a:ext>
                </a:extLst>
              </p:cNvPr>
              <p:cNvSpPr/>
              <p:nvPr/>
            </p:nvSpPr>
            <p:spPr bwMode="auto">
              <a:xfrm>
                <a:off x="3775" y="2177"/>
                <a:ext cx="40" cy="36"/>
              </a:xfrm>
              <a:custGeom>
                <a:gdLst>
                  <a:gd fmla="*/ 5 w 16" name="T0"/>
                  <a:gd fmla="*/ 0 h 14" name="T1"/>
                  <a:gd fmla="*/ 0 w 16" name="T2"/>
                  <a:gd fmla="*/ 4 h 14" name="T3"/>
                  <a:gd fmla="*/ 10 w 16" name="T4"/>
                  <a:gd fmla="*/ 14 h 14" name="T5"/>
                  <a:gd fmla="*/ 16 w 16" name="T6"/>
                  <a:gd fmla="*/ 9 h 14" name="T7"/>
                  <a:gd fmla="*/ 5 w 16" name="T8"/>
                  <a:gd fmla="*/ 0 h 14" name="T9"/>
                </a:gdLst>
                <a:cxnLst>
                  <a:cxn ang="0">
                    <a:pos x="T0" y="T1"/>
                  </a:cxn>
                  <a:cxn ang="0">
                    <a:pos x="T2" y="T3"/>
                  </a:cxn>
                  <a:cxn ang="0">
                    <a:pos x="T4" y="T5"/>
                  </a:cxn>
                  <a:cxn ang="0">
                    <a:pos x="T6" y="T7"/>
                  </a:cxn>
                  <a:cxn ang="0">
                    <a:pos x="T8" y="T9"/>
                  </a:cxn>
                </a:cxnLst>
                <a:rect b="b" l="0" r="r" t="0"/>
                <a:pathLst>
                  <a:path h="14" w="16">
                    <a:moveTo>
                      <a:pt x="5" y="0"/>
                    </a:moveTo>
                    <a:cubicBezTo>
                      <a:pt x="1" y="3"/>
                      <a:pt x="0" y="4"/>
                      <a:pt x="0" y="4"/>
                    </a:cubicBezTo>
                    <a:cubicBezTo>
                      <a:pt x="10" y="14"/>
                      <a:pt x="10" y="14"/>
                      <a:pt x="10" y="14"/>
                    </a:cubicBezTo>
                    <a:cubicBezTo>
                      <a:pt x="10" y="14"/>
                      <a:pt x="13" y="11"/>
                      <a:pt x="16" y="9"/>
                    </a:cubicBezTo>
                    <a:lnTo>
                      <a:pt x="5" y="0"/>
                    </a:ln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66" name="Freeform 64">
                <a:extLst>
                  <a:ext uri="{FF2B5EF4-FFF2-40B4-BE49-F238E27FC236}">
                    <a16:creationId xmlns:a16="http://schemas.microsoft.com/office/drawing/2014/main" id="{8FDD9256-67C0-4B81-8D84-65AED1A895E7}"/>
                  </a:ext>
                </a:extLst>
              </p:cNvPr>
              <p:cNvSpPr/>
              <p:nvPr/>
            </p:nvSpPr>
            <p:spPr bwMode="auto">
              <a:xfrm>
                <a:off x="3795" y="2156"/>
                <a:ext cx="109" cy="41"/>
              </a:xfrm>
              <a:custGeom>
                <a:gdLst>
                  <a:gd fmla="*/ 37 w 44" name="T0"/>
                  <a:gd fmla="*/ 4 h 16" name="T1"/>
                  <a:gd fmla="*/ 29 w 44" name="T2"/>
                  <a:gd fmla="*/ 9 h 16" name="T3"/>
                  <a:gd fmla="*/ 18 w 44" name="T4"/>
                  <a:gd fmla="*/ 8 h 16" name="T5"/>
                  <a:gd fmla="*/ 25 w 44" name="T6"/>
                  <a:gd fmla="*/ 7 h 16" name="T7"/>
                  <a:gd fmla="*/ 31 w 44" name="T8"/>
                  <a:gd fmla="*/ 2 h 16" name="T9"/>
                  <a:gd fmla="*/ 20 w 44" name="T10"/>
                  <a:gd fmla="*/ 2 h 16" name="T11"/>
                  <a:gd fmla="*/ 9 w 44" name="T12"/>
                  <a:gd fmla="*/ 2 h 16" name="T13"/>
                  <a:gd fmla="*/ 0 w 44" name="T14"/>
                  <a:gd fmla="*/ 7 h 16" name="T15"/>
                  <a:gd fmla="*/ 9 w 44" name="T16"/>
                  <a:gd fmla="*/ 16 h 16" name="T17"/>
                  <a:gd fmla="*/ 13 w 44" name="T18"/>
                  <a:gd fmla="*/ 14 h 16" name="T19"/>
                  <a:gd fmla="*/ 29 w 44" name="T20"/>
                  <a:gd fmla="*/ 14 h 16" name="T21"/>
                  <a:gd fmla="*/ 44 w 44" name="T22"/>
                  <a:gd fmla="*/ 2 h 16" name="T23"/>
                  <a:gd fmla="*/ 37 w 44" name="T24"/>
                  <a:gd fmla="*/ 4 h 1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 w="44">
                    <a:moveTo>
                      <a:pt x="37" y="4"/>
                    </a:moveTo>
                    <a:cubicBezTo>
                      <a:pt x="34" y="7"/>
                      <a:pt x="32" y="8"/>
                      <a:pt x="29" y="9"/>
                    </a:cubicBezTo>
                    <a:cubicBezTo>
                      <a:pt x="24" y="10"/>
                      <a:pt x="19" y="9"/>
                      <a:pt x="18" y="8"/>
                    </a:cubicBezTo>
                    <a:cubicBezTo>
                      <a:pt x="15" y="6"/>
                      <a:pt x="18" y="7"/>
                      <a:pt x="25" y="7"/>
                    </a:cubicBezTo>
                    <a:cubicBezTo>
                      <a:pt x="32" y="6"/>
                      <a:pt x="31" y="2"/>
                      <a:pt x="31" y="2"/>
                    </a:cubicBezTo>
                    <a:cubicBezTo>
                      <a:pt x="29" y="2"/>
                      <a:pt x="27" y="2"/>
                      <a:pt x="20" y="2"/>
                    </a:cubicBezTo>
                    <a:cubicBezTo>
                      <a:pt x="17" y="2"/>
                      <a:pt x="12" y="1"/>
                      <a:pt x="9" y="2"/>
                    </a:cubicBezTo>
                    <a:cubicBezTo>
                      <a:pt x="6" y="2"/>
                      <a:pt x="4" y="5"/>
                      <a:pt x="0" y="7"/>
                    </a:cubicBezTo>
                    <a:cubicBezTo>
                      <a:pt x="9" y="16"/>
                      <a:pt x="9" y="16"/>
                      <a:pt x="9" y="16"/>
                    </a:cubicBezTo>
                    <a:cubicBezTo>
                      <a:pt x="11" y="15"/>
                      <a:pt x="12" y="14"/>
                      <a:pt x="13" y="14"/>
                    </a:cubicBezTo>
                    <a:cubicBezTo>
                      <a:pt x="16" y="14"/>
                      <a:pt x="23" y="15"/>
                      <a:pt x="29" y="14"/>
                    </a:cubicBezTo>
                    <a:cubicBezTo>
                      <a:pt x="40" y="9"/>
                      <a:pt x="44" y="2"/>
                      <a:pt x="44" y="2"/>
                    </a:cubicBezTo>
                    <a:cubicBezTo>
                      <a:pt x="44" y="2"/>
                      <a:pt x="41" y="0"/>
                      <a:pt x="37" y="4"/>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67" name="Freeform 65">
                <a:extLst>
                  <a:ext uri="{FF2B5EF4-FFF2-40B4-BE49-F238E27FC236}">
                    <a16:creationId xmlns:a16="http://schemas.microsoft.com/office/drawing/2014/main" id="{54B1946B-11AA-4511-A2AC-BC60CEA6846A}"/>
                  </a:ext>
                </a:extLst>
              </p:cNvPr>
              <p:cNvSpPr>
                <a:spLocks noEditPoints="1"/>
              </p:cNvSpPr>
              <p:nvPr/>
            </p:nvSpPr>
            <p:spPr bwMode="auto">
              <a:xfrm>
                <a:off x="3810" y="2110"/>
                <a:ext cx="94" cy="41"/>
              </a:xfrm>
              <a:custGeom>
                <a:gdLst>
                  <a:gd fmla="*/ 38 w 38" name="T0"/>
                  <a:gd fmla="*/ 0 h 16" name="T1"/>
                  <a:gd fmla="*/ 34 w 38" name="T2"/>
                  <a:gd fmla="*/ 0 h 16" name="T3"/>
                  <a:gd fmla="*/ 34 w 38" name="T4"/>
                  <a:gd fmla="*/ 6 h 16" name="T5"/>
                  <a:gd fmla="*/ 32 w 38" name="T6"/>
                  <a:gd fmla="*/ 6 h 16" name="T7"/>
                  <a:gd fmla="*/ 32 w 38" name="T8"/>
                  <a:gd fmla="*/ 0 h 16" name="T9"/>
                  <a:gd fmla="*/ 28 w 38" name="T10"/>
                  <a:gd fmla="*/ 0 h 16" name="T11"/>
                  <a:gd fmla="*/ 28 w 38" name="T12"/>
                  <a:gd fmla="*/ 6 h 16" name="T13"/>
                  <a:gd fmla="*/ 12 w 38" name="T14"/>
                  <a:gd fmla="*/ 6 h 16" name="T15"/>
                  <a:gd fmla="*/ 12 w 38" name="T16"/>
                  <a:gd fmla="*/ 3 h 16" name="T17"/>
                  <a:gd fmla="*/ 12 w 38" name="T18"/>
                  <a:gd fmla="*/ 1 h 16" name="T19"/>
                  <a:gd fmla="*/ 11 w 38" name="T20"/>
                  <a:gd fmla="*/ 0 h 16" name="T21"/>
                  <a:gd fmla="*/ 9 w 38" name="T22"/>
                  <a:gd fmla="*/ 0 h 16" name="T23"/>
                  <a:gd fmla="*/ 3 w 38" name="T24"/>
                  <a:gd fmla="*/ 0 h 16" name="T25"/>
                  <a:gd fmla="*/ 1 w 38" name="T26"/>
                  <a:gd fmla="*/ 0 h 16" name="T27"/>
                  <a:gd fmla="*/ 0 w 38" name="T28"/>
                  <a:gd fmla="*/ 2 h 16" name="T29"/>
                  <a:gd fmla="*/ 0 w 38" name="T30"/>
                  <a:gd fmla="*/ 3 h 16" name="T31"/>
                  <a:gd fmla="*/ 0 w 38" name="T32"/>
                  <a:gd fmla="*/ 13 h 16" name="T33"/>
                  <a:gd fmla="*/ 0 w 38" name="T34"/>
                  <a:gd fmla="*/ 15 h 16" name="T35"/>
                  <a:gd fmla="*/ 2 w 38" name="T36"/>
                  <a:gd fmla="*/ 16 h 16" name="T37"/>
                  <a:gd fmla="*/ 3 w 38" name="T38"/>
                  <a:gd fmla="*/ 16 h 16" name="T39"/>
                  <a:gd fmla="*/ 9 w 38" name="T40"/>
                  <a:gd fmla="*/ 16 h 16" name="T41"/>
                  <a:gd fmla="*/ 11 w 38" name="T42"/>
                  <a:gd fmla="*/ 16 h 16" name="T43"/>
                  <a:gd fmla="*/ 12 w 38" name="T44"/>
                  <a:gd fmla="*/ 14 h 16" name="T45"/>
                  <a:gd fmla="*/ 12 w 38" name="T46"/>
                  <a:gd fmla="*/ 13 h 16" name="T47"/>
                  <a:gd fmla="*/ 12 w 38" name="T48"/>
                  <a:gd fmla="*/ 10 h 16" name="T49"/>
                  <a:gd fmla="*/ 38 w 38" name="T50"/>
                  <a:gd fmla="*/ 10 h 16" name="T51"/>
                  <a:gd fmla="*/ 38 w 38" name="T52"/>
                  <a:gd fmla="*/ 0 h 16" name="T53"/>
                  <a:gd fmla="*/ 3 w 38" name="T54"/>
                  <a:gd fmla="*/ 3 h 16" name="T55"/>
                  <a:gd fmla="*/ 9 w 38" name="T56"/>
                  <a:gd fmla="*/ 3 h 16" name="T57"/>
                  <a:gd fmla="*/ 9 w 38" name="T58"/>
                  <a:gd fmla="*/ 13 h 16" name="T59"/>
                  <a:gd fmla="*/ 3 w 38" name="T60"/>
                  <a:gd fmla="*/ 13 h 16" name="T61"/>
                  <a:gd fmla="*/ 3 w 38" name="T62"/>
                  <a:gd fmla="*/ 3 h 16"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6" w="38">
                    <a:moveTo>
                      <a:pt x="38" y="0"/>
                    </a:moveTo>
                    <a:cubicBezTo>
                      <a:pt x="34" y="0"/>
                      <a:pt x="34" y="0"/>
                      <a:pt x="34" y="0"/>
                    </a:cubicBezTo>
                    <a:cubicBezTo>
                      <a:pt x="34" y="6"/>
                      <a:pt x="34" y="6"/>
                      <a:pt x="34" y="6"/>
                    </a:cubicBezTo>
                    <a:cubicBezTo>
                      <a:pt x="32" y="6"/>
                      <a:pt x="32" y="6"/>
                      <a:pt x="32" y="6"/>
                    </a:cubicBezTo>
                    <a:cubicBezTo>
                      <a:pt x="32" y="0"/>
                      <a:pt x="32" y="0"/>
                      <a:pt x="32" y="0"/>
                    </a:cubicBezTo>
                    <a:cubicBezTo>
                      <a:pt x="28" y="0"/>
                      <a:pt x="28" y="0"/>
                      <a:pt x="28" y="0"/>
                    </a:cubicBezTo>
                    <a:cubicBezTo>
                      <a:pt x="28" y="6"/>
                      <a:pt x="28" y="6"/>
                      <a:pt x="28" y="6"/>
                    </a:cubicBezTo>
                    <a:cubicBezTo>
                      <a:pt x="12" y="6"/>
                      <a:pt x="12" y="6"/>
                      <a:pt x="12" y="6"/>
                    </a:cubicBezTo>
                    <a:cubicBezTo>
                      <a:pt x="12" y="3"/>
                      <a:pt x="12" y="3"/>
                      <a:pt x="12" y="3"/>
                    </a:cubicBezTo>
                    <a:cubicBezTo>
                      <a:pt x="12" y="2"/>
                      <a:pt x="12" y="2"/>
                      <a:pt x="12" y="1"/>
                    </a:cubicBezTo>
                    <a:cubicBezTo>
                      <a:pt x="12" y="1"/>
                      <a:pt x="11" y="0"/>
                      <a:pt x="11" y="0"/>
                    </a:cubicBezTo>
                    <a:cubicBezTo>
                      <a:pt x="10" y="0"/>
                      <a:pt x="10" y="0"/>
                      <a:pt x="9" y="0"/>
                    </a:cubicBezTo>
                    <a:cubicBezTo>
                      <a:pt x="3" y="0"/>
                      <a:pt x="3" y="0"/>
                      <a:pt x="3" y="0"/>
                    </a:cubicBezTo>
                    <a:cubicBezTo>
                      <a:pt x="2" y="0"/>
                      <a:pt x="2" y="0"/>
                      <a:pt x="1" y="0"/>
                    </a:cubicBezTo>
                    <a:cubicBezTo>
                      <a:pt x="1" y="1"/>
                      <a:pt x="0" y="1"/>
                      <a:pt x="0" y="2"/>
                    </a:cubicBezTo>
                    <a:cubicBezTo>
                      <a:pt x="0" y="2"/>
                      <a:pt x="0" y="2"/>
                      <a:pt x="0" y="3"/>
                    </a:cubicBezTo>
                    <a:cubicBezTo>
                      <a:pt x="0" y="13"/>
                      <a:pt x="0" y="13"/>
                      <a:pt x="0" y="13"/>
                    </a:cubicBezTo>
                    <a:cubicBezTo>
                      <a:pt x="0" y="14"/>
                      <a:pt x="0" y="14"/>
                      <a:pt x="0" y="15"/>
                    </a:cubicBezTo>
                    <a:cubicBezTo>
                      <a:pt x="1" y="15"/>
                      <a:pt x="1" y="16"/>
                      <a:pt x="2" y="16"/>
                    </a:cubicBezTo>
                    <a:cubicBezTo>
                      <a:pt x="2" y="16"/>
                      <a:pt x="2" y="16"/>
                      <a:pt x="3" y="16"/>
                    </a:cubicBezTo>
                    <a:cubicBezTo>
                      <a:pt x="9" y="16"/>
                      <a:pt x="9" y="16"/>
                      <a:pt x="9" y="16"/>
                    </a:cubicBezTo>
                    <a:cubicBezTo>
                      <a:pt x="10" y="16"/>
                      <a:pt x="11" y="16"/>
                      <a:pt x="11" y="16"/>
                    </a:cubicBezTo>
                    <a:cubicBezTo>
                      <a:pt x="12" y="15"/>
                      <a:pt x="12" y="15"/>
                      <a:pt x="12" y="14"/>
                    </a:cubicBezTo>
                    <a:cubicBezTo>
                      <a:pt x="12" y="14"/>
                      <a:pt x="12" y="13"/>
                      <a:pt x="12" y="13"/>
                    </a:cubicBezTo>
                    <a:cubicBezTo>
                      <a:pt x="12" y="10"/>
                      <a:pt x="12" y="10"/>
                      <a:pt x="12" y="10"/>
                    </a:cubicBezTo>
                    <a:cubicBezTo>
                      <a:pt x="38" y="10"/>
                      <a:pt x="38" y="10"/>
                      <a:pt x="38" y="10"/>
                    </a:cubicBezTo>
                    <a:lnTo>
                      <a:pt x="38" y="0"/>
                    </a:lnTo>
                    <a:close/>
                    <a:moveTo>
                      <a:pt x="3" y="3"/>
                    </a:moveTo>
                    <a:cubicBezTo>
                      <a:pt x="9" y="3"/>
                      <a:pt x="9" y="3"/>
                      <a:pt x="9" y="3"/>
                    </a:cubicBezTo>
                    <a:cubicBezTo>
                      <a:pt x="9" y="13"/>
                      <a:pt x="9" y="13"/>
                      <a:pt x="9" y="13"/>
                    </a:cubicBezTo>
                    <a:cubicBezTo>
                      <a:pt x="3" y="13"/>
                      <a:pt x="3" y="13"/>
                      <a:pt x="3" y="13"/>
                    </a:cubicBezTo>
                    <a:lnTo>
                      <a:pt x="3" y="3"/>
                    </a:ln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grpSp>
        <p:sp>
          <p:nvSpPr>
            <p:cNvPr id="85" name="矩形 84">
              <a:extLst>
                <a:ext uri="{FF2B5EF4-FFF2-40B4-BE49-F238E27FC236}">
                  <a16:creationId xmlns:a16="http://schemas.microsoft.com/office/drawing/2014/main" id="{B5455DB8-0682-491C-8021-ED2CB5176501}"/>
                </a:ext>
              </a:extLst>
            </p:cNvPr>
            <p:cNvSpPr/>
            <p:nvPr/>
          </p:nvSpPr>
          <p:spPr>
            <a:xfrm>
              <a:off x="1358966" y="3222912"/>
              <a:ext cx="2535896" cy="1371600"/>
            </a:xfrm>
            <a:prstGeom prst="rect">
              <a:avLst/>
            </a:prstGeom>
          </p:spPr>
          <p:txBody>
            <a:bodyPr wrap="square">
              <a:spAutoFit/>
            </a:bodyPr>
            <a:lstStyle/>
            <a:p>
              <a:pPr>
                <a:lnSpc>
                  <a:spcPct val="150000"/>
                </a:lnSpc>
              </a:pPr>
              <a:r>
                <a:rPr altLang="en-US" lang="zh-CN" sz="1400">
                  <a:solidFill>
                    <a:schemeClr val="tx1">
                      <a:lumMod val="75000"/>
                      <a:lumOff val="25000"/>
                    </a:schemeClr>
                  </a:solidFill>
                  <a:cs typeface="+mn-ea"/>
                  <a:sym typeface="+mn-lt"/>
                </a:rPr>
                <a:t>思维导图具有极大的可伸缩性，它顺应了我们大脑的自然思维模式。从而，可以使我们的主观意图自然地在图上表达出来。</a:t>
              </a:r>
            </a:p>
          </p:txBody>
        </p:sp>
      </p:grpSp>
      <p:grpSp>
        <p:nvGrpSpPr>
          <p:cNvPr id="36" name="组合 35">
            <a:extLst>
              <a:ext uri="{FF2B5EF4-FFF2-40B4-BE49-F238E27FC236}">
                <a16:creationId xmlns:a16="http://schemas.microsoft.com/office/drawing/2014/main" id="{9F1055C0-2B42-495F-815C-C4F6A08799FE}"/>
              </a:ext>
            </a:extLst>
          </p:cNvPr>
          <p:cNvGrpSpPr/>
          <p:nvPr/>
        </p:nvGrpSpPr>
        <p:grpSpPr>
          <a:xfrm>
            <a:off x="1005649" y="4058656"/>
            <a:ext cx="3585295" cy="1023742"/>
            <a:chOff x="2569677" y="5618311"/>
            <a:chExt cx="3585295" cy="1023742"/>
          </a:xfrm>
        </p:grpSpPr>
        <p:grpSp>
          <p:nvGrpSpPr>
            <p:cNvPr id="29" name="Group 68">
              <a:extLst>
                <a:ext uri="{FF2B5EF4-FFF2-40B4-BE49-F238E27FC236}">
                  <a16:creationId xmlns:a16="http://schemas.microsoft.com/office/drawing/2014/main" id="{BA8BE1F2-9B89-41E7-97CC-B6EE7F50ABE6}"/>
                </a:ext>
              </a:extLst>
            </p:cNvPr>
            <p:cNvGrpSpPr>
              <a:grpSpLocks noChangeAspect="1"/>
            </p:cNvGrpSpPr>
            <p:nvPr/>
          </p:nvGrpSpPr>
          <p:grpSpPr>
            <a:xfrm>
              <a:off x="5760843" y="5940309"/>
              <a:ext cx="394129" cy="379745"/>
              <a:chOff x="3770" y="2095"/>
              <a:chExt cx="137" cy="132"/>
            </a:xfrm>
            <a:solidFill>
              <a:schemeClr val="tx1"/>
            </a:solidFill>
            <a:effectLst/>
          </p:grpSpPr>
          <p:sp>
            <p:nvSpPr>
              <p:cNvPr id="58" name="Freeform 69">
                <a:extLst>
                  <a:ext uri="{FF2B5EF4-FFF2-40B4-BE49-F238E27FC236}">
                    <a16:creationId xmlns:a16="http://schemas.microsoft.com/office/drawing/2014/main" id="{C5A9687A-6DA0-4E25-A4FF-9C21B06A5777}"/>
                  </a:ext>
                </a:extLst>
              </p:cNvPr>
              <p:cNvSpPr/>
              <p:nvPr/>
            </p:nvSpPr>
            <p:spPr bwMode="auto">
              <a:xfrm>
                <a:off x="3770" y="2190"/>
                <a:ext cx="137" cy="37"/>
              </a:xfrm>
              <a:custGeom>
                <a:gdLst>
                  <a:gd fmla="*/ 52 w 55" name="T0"/>
                  <a:gd fmla="*/ 6 h 15" name="T1"/>
                  <a:gd fmla="*/ 38 w 55" name="T2"/>
                  <a:gd fmla="*/ 6 h 15" name="T3"/>
                  <a:gd fmla="*/ 37 w 55" name="T4"/>
                  <a:gd fmla="*/ 6 h 15" name="T5"/>
                  <a:gd fmla="*/ 37 w 55" name="T6"/>
                  <a:gd fmla="*/ 3 h 15" name="T7"/>
                  <a:gd fmla="*/ 37 w 55" name="T8"/>
                  <a:gd fmla="*/ 1 h 15" name="T9"/>
                  <a:gd fmla="*/ 35 w 55" name="T10"/>
                  <a:gd fmla="*/ 0 h 15" name="T11"/>
                  <a:gd fmla="*/ 20 w 55" name="T12"/>
                  <a:gd fmla="*/ 0 h 15" name="T13"/>
                  <a:gd fmla="*/ 18 w 55" name="T14"/>
                  <a:gd fmla="*/ 3 h 15" name="T15"/>
                  <a:gd fmla="*/ 18 w 55" name="T16"/>
                  <a:gd fmla="*/ 6 h 15" name="T17"/>
                  <a:gd fmla="*/ 18 w 55" name="T18"/>
                  <a:gd fmla="*/ 6 h 15" name="T19"/>
                  <a:gd fmla="*/ 3 w 55" name="T20"/>
                  <a:gd fmla="*/ 6 h 15" name="T21"/>
                  <a:gd fmla="*/ 0 w 55" name="T22"/>
                  <a:gd fmla="*/ 8 h 15" name="T23"/>
                  <a:gd fmla="*/ 0 w 55" name="T24"/>
                  <a:gd fmla="*/ 14 h 15" name="T25"/>
                  <a:gd fmla="*/ 1 w 55" name="T26"/>
                  <a:gd fmla="*/ 15 h 15" name="T27"/>
                  <a:gd fmla="*/ 2 w 55" name="T28"/>
                  <a:gd fmla="*/ 14 h 15" name="T29"/>
                  <a:gd fmla="*/ 2 w 55" name="T30"/>
                  <a:gd fmla="*/ 8 h 15" name="T31"/>
                  <a:gd fmla="*/ 3 w 55" name="T32"/>
                  <a:gd fmla="*/ 8 h 15" name="T33"/>
                  <a:gd fmla="*/ 18 w 55" name="T34"/>
                  <a:gd fmla="*/ 8 h 15" name="T35"/>
                  <a:gd fmla="*/ 18 w 55" name="T36"/>
                  <a:gd fmla="*/ 8 h 15" name="T37"/>
                  <a:gd fmla="*/ 18 w 55" name="T38"/>
                  <a:gd fmla="*/ 9 h 15" name="T39"/>
                  <a:gd fmla="*/ 19 w 55" name="T40"/>
                  <a:gd fmla="*/ 9 h 15" name="T41"/>
                  <a:gd fmla="*/ 20 w 55" name="T42"/>
                  <a:gd fmla="*/ 9 h 15" name="T43"/>
                  <a:gd fmla="*/ 20 w 55" name="T44"/>
                  <a:gd fmla="*/ 8 h 15" name="T45"/>
                  <a:gd fmla="*/ 20 w 55" name="T46"/>
                  <a:gd fmla="*/ 3 h 15" name="T47"/>
                  <a:gd fmla="*/ 20 w 55" name="T48"/>
                  <a:gd fmla="*/ 2 h 15" name="T49"/>
                  <a:gd fmla="*/ 35 w 55" name="T50"/>
                  <a:gd fmla="*/ 2 h 15" name="T51"/>
                  <a:gd fmla="*/ 35 w 55" name="T52"/>
                  <a:gd fmla="*/ 3 h 15" name="T53"/>
                  <a:gd fmla="*/ 35 w 55" name="T54"/>
                  <a:gd fmla="*/ 8 h 15" name="T55"/>
                  <a:gd fmla="*/ 36 w 55" name="T56"/>
                  <a:gd fmla="*/ 9 h 15" name="T57"/>
                  <a:gd fmla="*/ 36 w 55" name="T58"/>
                  <a:gd fmla="*/ 9 h 15" name="T59"/>
                  <a:gd fmla="*/ 37 w 55" name="T60"/>
                  <a:gd fmla="*/ 9 h 15" name="T61"/>
                  <a:gd fmla="*/ 37 w 55" name="T62"/>
                  <a:gd fmla="*/ 8 h 15" name="T63"/>
                  <a:gd fmla="*/ 38 w 55" name="T64"/>
                  <a:gd fmla="*/ 8 h 15" name="T65"/>
                  <a:gd fmla="*/ 52 w 55" name="T66"/>
                  <a:gd fmla="*/ 8 h 15" name="T67"/>
                  <a:gd fmla="*/ 53 w 55" name="T68"/>
                  <a:gd fmla="*/ 8 h 15" name="T69"/>
                  <a:gd fmla="*/ 53 w 55" name="T70"/>
                  <a:gd fmla="*/ 14 h 15" name="T71"/>
                  <a:gd fmla="*/ 54 w 55" name="T72"/>
                  <a:gd fmla="*/ 15 h 15" name="T73"/>
                  <a:gd fmla="*/ 55 w 55" name="T74"/>
                  <a:gd fmla="*/ 14 h 15" name="T75"/>
                  <a:gd fmla="*/ 55 w 55" name="T76"/>
                  <a:gd fmla="*/ 8 h 15" name="T77"/>
                  <a:gd fmla="*/ 52 w 55" name="T78"/>
                  <a:gd fmla="*/ 6 h 15"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5" w="55">
                    <a:moveTo>
                      <a:pt x="52" y="6"/>
                    </a:moveTo>
                    <a:cubicBezTo>
                      <a:pt x="38" y="6"/>
                      <a:pt x="38" y="6"/>
                      <a:pt x="38" y="6"/>
                    </a:cubicBezTo>
                    <a:cubicBezTo>
                      <a:pt x="38" y="6"/>
                      <a:pt x="37" y="6"/>
                      <a:pt x="37" y="6"/>
                    </a:cubicBezTo>
                    <a:cubicBezTo>
                      <a:pt x="37" y="3"/>
                      <a:pt x="37" y="3"/>
                      <a:pt x="37" y="3"/>
                    </a:cubicBezTo>
                    <a:cubicBezTo>
                      <a:pt x="37" y="2"/>
                      <a:pt x="37" y="1"/>
                      <a:pt x="37" y="1"/>
                    </a:cubicBezTo>
                    <a:cubicBezTo>
                      <a:pt x="36" y="0"/>
                      <a:pt x="36" y="0"/>
                      <a:pt x="35" y="0"/>
                    </a:cubicBezTo>
                    <a:cubicBezTo>
                      <a:pt x="20" y="0"/>
                      <a:pt x="20" y="0"/>
                      <a:pt x="20" y="0"/>
                    </a:cubicBezTo>
                    <a:cubicBezTo>
                      <a:pt x="19" y="0"/>
                      <a:pt x="18" y="1"/>
                      <a:pt x="18" y="3"/>
                    </a:cubicBezTo>
                    <a:cubicBezTo>
                      <a:pt x="18" y="6"/>
                      <a:pt x="18" y="6"/>
                      <a:pt x="18" y="6"/>
                    </a:cubicBezTo>
                    <a:cubicBezTo>
                      <a:pt x="18" y="6"/>
                      <a:pt x="18" y="6"/>
                      <a:pt x="18" y="6"/>
                    </a:cubicBezTo>
                    <a:cubicBezTo>
                      <a:pt x="3" y="6"/>
                      <a:pt x="3" y="6"/>
                      <a:pt x="3" y="6"/>
                    </a:cubicBezTo>
                    <a:cubicBezTo>
                      <a:pt x="2" y="6"/>
                      <a:pt x="0" y="7"/>
                      <a:pt x="0" y="8"/>
                    </a:cubicBezTo>
                    <a:cubicBezTo>
                      <a:pt x="0" y="14"/>
                      <a:pt x="0" y="14"/>
                      <a:pt x="0" y="14"/>
                    </a:cubicBezTo>
                    <a:cubicBezTo>
                      <a:pt x="0" y="14"/>
                      <a:pt x="1" y="15"/>
                      <a:pt x="1" y="15"/>
                    </a:cubicBezTo>
                    <a:cubicBezTo>
                      <a:pt x="2" y="15"/>
                      <a:pt x="2" y="14"/>
                      <a:pt x="2" y="14"/>
                    </a:cubicBezTo>
                    <a:cubicBezTo>
                      <a:pt x="2" y="8"/>
                      <a:pt x="2" y="8"/>
                      <a:pt x="2" y="8"/>
                    </a:cubicBezTo>
                    <a:cubicBezTo>
                      <a:pt x="2" y="8"/>
                      <a:pt x="3" y="8"/>
                      <a:pt x="3" y="8"/>
                    </a:cubicBezTo>
                    <a:cubicBezTo>
                      <a:pt x="18" y="8"/>
                      <a:pt x="18" y="8"/>
                      <a:pt x="18" y="8"/>
                    </a:cubicBezTo>
                    <a:cubicBezTo>
                      <a:pt x="18" y="8"/>
                      <a:pt x="18" y="8"/>
                      <a:pt x="18" y="8"/>
                    </a:cubicBezTo>
                    <a:cubicBezTo>
                      <a:pt x="18" y="8"/>
                      <a:pt x="18" y="8"/>
                      <a:pt x="18" y="9"/>
                    </a:cubicBezTo>
                    <a:cubicBezTo>
                      <a:pt x="18" y="9"/>
                      <a:pt x="19" y="9"/>
                      <a:pt x="19" y="9"/>
                    </a:cubicBezTo>
                    <a:cubicBezTo>
                      <a:pt x="19" y="9"/>
                      <a:pt x="19" y="9"/>
                      <a:pt x="20" y="9"/>
                    </a:cubicBezTo>
                    <a:cubicBezTo>
                      <a:pt x="20" y="8"/>
                      <a:pt x="20" y="8"/>
                      <a:pt x="20" y="8"/>
                    </a:cubicBezTo>
                    <a:cubicBezTo>
                      <a:pt x="20" y="3"/>
                      <a:pt x="20" y="3"/>
                      <a:pt x="20" y="3"/>
                    </a:cubicBezTo>
                    <a:cubicBezTo>
                      <a:pt x="20" y="2"/>
                      <a:pt x="20" y="2"/>
                      <a:pt x="20" y="2"/>
                    </a:cubicBezTo>
                    <a:cubicBezTo>
                      <a:pt x="35" y="2"/>
                      <a:pt x="35" y="2"/>
                      <a:pt x="35" y="2"/>
                    </a:cubicBezTo>
                    <a:cubicBezTo>
                      <a:pt x="35" y="2"/>
                      <a:pt x="35" y="2"/>
                      <a:pt x="35" y="3"/>
                    </a:cubicBezTo>
                    <a:cubicBezTo>
                      <a:pt x="35" y="8"/>
                      <a:pt x="35" y="8"/>
                      <a:pt x="35" y="8"/>
                    </a:cubicBezTo>
                    <a:cubicBezTo>
                      <a:pt x="35" y="8"/>
                      <a:pt x="35" y="8"/>
                      <a:pt x="36" y="9"/>
                    </a:cubicBezTo>
                    <a:cubicBezTo>
                      <a:pt x="36" y="9"/>
                      <a:pt x="36" y="9"/>
                      <a:pt x="36" y="9"/>
                    </a:cubicBezTo>
                    <a:cubicBezTo>
                      <a:pt x="37" y="9"/>
                      <a:pt x="37" y="9"/>
                      <a:pt x="37" y="9"/>
                    </a:cubicBezTo>
                    <a:cubicBezTo>
                      <a:pt x="37" y="8"/>
                      <a:pt x="37" y="8"/>
                      <a:pt x="37" y="8"/>
                    </a:cubicBezTo>
                    <a:cubicBezTo>
                      <a:pt x="37" y="8"/>
                      <a:pt x="37" y="8"/>
                      <a:pt x="38" y="8"/>
                    </a:cubicBezTo>
                    <a:cubicBezTo>
                      <a:pt x="52" y="8"/>
                      <a:pt x="52" y="8"/>
                      <a:pt x="52" y="8"/>
                    </a:cubicBezTo>
                    <a:cubicBezTo>
                      <a:pt x="53" y="8"/>
                      <a:pt x="53" y="8"/>
                      <a:pt x="53" y="8"/>
                    </a:cubicBezTo>
                    <a:cubicBezTo>
                      <a:pt x="53" y="14"/>
                      <a:pt x="53" y="14"/>
                      <a:pt x="53" y="14"/>
                    </a:cubicBezTo>
                    <a:cubicBezTo>
                      <a:pt x="53" y="14"/>
                      <a:pt x="53" y="15"/>
                      <a:pt x="54" y="15"/>
                    </a:cubicBezTo>
                    <a:cubicBezTo>
                      <a:pt x="54" y="15"/>
                      <a:pt x="55" y="14"/>
                      <a:pt x="55" y="14"/>
                    </a:cubicBezTo>
                    <a:cubicBezTo>
                      <a:pt x="55" y="8"/>
                      <a:pt x="55" y="8"/>
                      <a:pt x="55" y="8"/>
                    </a:cubicBezTo>
                    <a:cubicBezTo>
                      <a:pt x="55" y="7"/>
                      <a:pt x="54" y="6"/>
                      <a:pt x="52" y="6"/>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59" name="Freeform 70">
                <a:extLst>
                  <a:ext uri="{FF2B5EF4-FFF2-40B4-BE49-F238E27FC236}">
                    <a16:creationId xmlns:a16="http://schemas.microsoft.com/office/drawing/2014/main" id="{78ED3DBA-D420-4755-A3D3-37AF3986438A}"/>
                  </a:ext>
                </a:extLst>
              </p:cNvPr>
              <p:cNvSpPr/>
              <p:nvPr/>
            </p:nvSpPr>
            <p:spPr bwMode="auto">
              <a:xfrm>
                <a:off x="3820" y="2118"/>
                <a:ext cx="37" cy="69"/>
              </a:xfrm>
              <a:custGeom>
                <a:gdLst>
                  <a:gd fmla="*/ 2 w 15" name="T0"/>
                  <a:gd fmla="*/ 14 h 28" name="T1"/>
                  <a:gd fmla="*/ 3 w 15" name="T2"/>
                  <a:gd fmla="*/ 13 h 28" name="T3"/>
                  <a:gd fmla="*/ 3 w 15" name="T4"/>
                  <a:gd fmla="*/ 8 h 28" name="T5"/>
                  <a:gd fmla="*/ 4 w 15" name="T6"/>
                  <a:gd fmla="*/ 4 h 28" name="T7"/>
                  <a:gd fmla="*/ 4 w 15" name="T8"/>
                  <a:gd fmla="*/ 4 h 28" name="T9"/>
                  <a:gd fmla="*/ 4 w 15" name="T10"/>
                  <a:gd fmla="*/ 12 h 28" name="T11"/>
                  <a:gd fmla="*/ 4 w 15" name="T12"/>
                  <a:gd fmla="*/ 13 h 28" name="T13"/>
                  <a:gd fmla="*/ 4 w 15" name="T14"/>
                  <a:gd fmla="*/ 26 h 28" name="T15"/>
                  <a:gd fmla="*/ 5 w 15" name="T16"/>
                  <a:gd fmla="*/ 28 h 28" name="T17"/>
                  <a:gd fmla="*/ 5 w 15" name="T18"/>
                  <a:gd fmla="*/ 28 h 28" name="T19"/>
                  <a:gd fmla="*/ 5 w 15" name="T20"/>
                  <a:gd fmla="*/ 28 h 28" name="T21"/>
                  <a:gd fmla="*/ 7 w 15" name="T22"/>
                  <a:gd fmla="*/ 26 h 28" name="T23"/>
                  <a:gd fmla="*/ 7 w 15" name="T24"/>
                  <a:gd fmla="*/ 14 h 28" name="T25"/>
                  <a:gd fmla="*/ 8 w 15" name="T26"/>
                  <a:gd fmla="*/ 14 h 28" name="T27"/>
                  <a:gd fmla="*/ 8 w 15" name="T28"/>
                  <a:gd fmla="*/ 26 h 28" name="T29"/>
                  <a:gd fmla="*/ 10 w 15" name="T30"/>
                  <a:gd fmla="*/ 28 h 28" name="T31"/>
                  <a:gd fmla="*/ 10 w 15" name="T32"/>
                  <a:gd fmla="*/ 28 h 28" name="T33"/>
                  <a:gd fmla="*/ 10 w 15" name="T34"/>
                  <a:gd fmla="*/ 28 h 28" name="T35"/>
                  <a:gd fmla="*/ 12 w 15" name="T36"/>
                  <a:gd fmla="*/ 26 h 28" name="T37"/>
                  <a:gd fmla="*/ 12 w 15" name="T38"/>
                  <a:gd fmla="*/ 13 h 28" name="T39"/>
                  <a:gd fmla="*/ 12 w 15" name="T40"/>
                  <a:gd fmla="*/ 12 h 28" name="T41"/>
                  <a:gd fmla="*/ 12 w 15" name="T42"/>
                  <a:gd fmla="*/ 4 h 28" name="T43"/>
                  <a:gd fmla="*/ 12 w 15" name="T44"/>
                  <a:gd fmla="*/ 4 h 28" name="T45"/>
                  <a:gd fmla="*/ 12 w 15" name="T46"/>
                  <a:gd fmla="*/ 8 h 28" name="T47"/>
                  <a:gd fmla="*/ 12 w 15" name="T48"/>
                  <a:gd fmla="*/ 13 h 28" name="T49"/>
                  <a:gd fmla="*/ 14 w 15" name="T50"/>
                  <a:gd fmla="*/ 14 h 28" name="T51"/>
                  <a:gd fmla="*/ 15 w 15" name="T52"/>
                  <a:gd fmla="*/ 13 h 28" name="T53"/>
                  <a:gd fmla="*/ 15 w 15" name="T54"/>
                  <a:gd fmla="*/ 8 h 28" name="T55"/>
                  <a:gd fmla="*/ 13 w 15" name="T56"/>
                  <a:gd fmla="*/ 1 h 28" name="T57"/>
                  <a:gd fmla="*/ 10 w 15" name="T58"/>
                  <a:gd fmla="*/ 0 h 28" name="T59"/>
                  <a:gd fmla="*/ 10 w 15" name="T60"/>
                  <a:gd fmla="*/ 0 h 28" name="T61"/>
                  <a:gd fmla="*/ 10 w 15" name="T62"/>
                  <a:gd fmla="*/ 0 h 28" name="T63"/>
                  <a:gd fmla="*/ 10 w 15" name="T64"/>
                  <a:gd fmla="*/ 0 h 28" name="T65"/>
                  <a:gd fmla="*/ 8 w 15" name="T66"/>
                  <a:gd fmla="*/ 4 h 28" name="T67"/>
                  <a:gd fmla="*/ 8 w 15" name="T68"/>
                  <a:gd fmla="*/ 1 h 28" name="T69"/>
                  <a:gd fmla="*/ 8 w 15" name="T70"/>
                  <a:gd fmla="*/ 1 h 28" name="T71"/>
                  <a:gd fmla="*/ 8 w 15" name="T72"/>
                  <a:gd fmla="*/ 0 h 28" name="T73"/>
                  <a:gd fmla="*/ 8 w 15" name="T74"/>
                  <a:gd fmla="*/ 0 h 28" name="T75"/>
                  <a:gd fmla="*/ 7 w 15" name="T76"/>
                  <a:gd fmla="*/ 0 h 28" name="T77"/>
                  <a:gd fmla="*/ 7 w 15" name="T78"/>
                  <a:gd fmla="*/ 0 h 28" name="T79"/>
                  <a:gd fmla="*/ 7 w 15" name="T80"/>
                  <a:gd fmla="*/ 1 h 28" name="T81"/>
                  <a:gd fmla="*/ 7 w 15" name="T82"/>
                  <a:gd fmla="*/ 1 h 28" name="T83"/>
                  <a:gd fmla="*/ 7 w 15" name="T84"/>
                  <a:gd fmla="*/ 4 h 28" name="T85"/>
                  <a:gd fmla="*/ 6 w 15" name="T86"/>
                  <a:gd fmla="*/ 0 h 28" name="T87"/>
                  <a:gd fmla="*/ 6 w 15" name="T88"/>
                  <a:gd fmla="*/ 0 h 28" name="T89"/>
                  <a:gd fmla="*/ 6 w 15" name="T90"/>
                  <a:gd fmla="*/ 0 h 28" name="T91"/>
                  <a:gd fmla="*/ 5 w 15" name="T92"/>
                  <a:gd fmla="*/ 0 h 28" name="T93"/>
                  <a:gd fmla="*/ 2 w 15" name="T94"/>
                  <a:gd fmla="*/ 1 h 28" name="T95"/>
                  <a:gd fmla="*/ 0 w 15" name="T96"/>
                  <a:gd fmla="*/ 8 h 28" name="T97"/>
                  <a:gd fmla="*/ 0 w 15" name="T98"/>
                  <a:gd fmla="*/ 13 h 28" name="T99"/>
                  <a:gd fmla="*/ 2 w 15" name="T100"/>
                  <a:gd fmla="*/ 14 h 2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28" w="15">
                    <a:moveTo>
                      <a:pt x="2" y="14"/>
                    </a:moveTo>
                    <a:cubicBezTo>
                      <a:pt x="3" y="14"/>
                      <a:pt x="3" y="14"/>
                      <a:pt x="3" y="13"/>
                    </a:cubicBezTo>
                    <a:cubicBezTo>
                      <a:pt x="3" y="13"/>
                      <a:pt x="3" y="10"/>
                      <a:pt x="3" y="8"/>
                    </a:cubicBezTo>
                    <a:cubicBezTo>
                      <a:pt x="3" y="7"/>
                      <a:pt x="3" y="4"/>
                      <a:pt x="4" y="4"/>
                    </a:cubicBezTo>
                    <a:cubicBezTo>
                      <a:pt x="4" y="4"/>
                      <a:pt x="4" y="4"/>
                      <a:pt x="4" y="4"/>
                    </a:cubicBezTo>
                    <a:cubicBezTo>
                      <a:pt x="4" y="12"/>
                      <a:pt x="4" y="12"/>
                      <a:pt x="4" y="12"/>
                    </a:cubicBezTo>
                    <a:cubicBezTo>
                      <a:pt x="4" y="12"/>
                      <a:pt x="4" y="13"/>
                      <a:pt x="4" y="13"/>
                    </a:cubicBezTo>
                    <a:cubicBezTo>
                      <a:pt x="4" y="26"/>
                      <a:pt x="4" y="26"/>
                      <a:pt x="4" y="26"/>
                    </a:cubicBezTo>
                    <a:cubicBezTo>
                      <a:pt x="4" y="27"/>
                      <a:pt x="4" y="28"/>
                      <a:pt x="5" y="28"/>
                    </a:cubicBezTo>
                    <a:cubicBezTo>
                      <a:pt x="5" y="28"/>
                      <a:pt x="5" y="28"/>
                      <a:pt x="5" y="28"/>
                    </a:cubicBezTo>
                    <a:cubicBezTo>
                      <a:pt x="5" y="28"/>
                      <a:pt x="5" y="28"/>
                      <a:pt x="5" y="28"/>
                    </a:cubicBezTo>
                    <a:cubicBezTo>
                      <a:pt x="6" y="28"/>
                      <a:pt x="7" y="27"/>
                      <a:pt x="7" y="26"/>
                    </a:cubicBezTo>
                    <a:cubicBezTo>
                      <a:pt x="7" y="14"/>
                      <a:pt x="7" y="14"/>
                      <a:pt x="7" y="14"/>
                    </a:cubicBezTo>
                    <a:cubicBezTo>
                      <a:pt x="8" y="14"/>
                      <a:pt x="8" y="14"/>
                      <a:pt x="8" y="14"/>
                    </a:cubicBezTo>
                    <a:cubicBezTo>
                      <a:pt x="8" y="26"/>
                      <a:pt x="8" y="26"/>
                      <a:pt x="8" y="26"/>
                    </a:cubicBezTo>
                    <a:cubicBezTo>
                      <a:pt x="8" y="27"/>
                      <a:pt x="9" y="28"/>
                      <a:pt x="10" y="28"/>
                    </a:cubicBezTo>
                    <a:cubicBezTo>
                      <a:pt x="10" y="28"/>
                      <a:pt x="10" y="28"/>
                      <a:pt x="10" y="28"/>
                    </a:cubicBezTo>
                    <a:cubicBezTo>
                      <a:pt x="10" y="28"/>
                      <a:pt x="10" y="28"/>
                      <a:pt x="10" y="28"/>
                    </a:cubicBezTo>
                    <a:cubicBezTo>
                      <a:pt x="11" y="28"/>
                      <a:pt x="12" y="27"/>
                      <a:pt x="12" y="26"/>
                    </a:cubicBezTo>
                    <a:cubicBezTo>
                      <a:pt x="12" y="13"/>
                      <a:pt x="12" y="13"/>
                      <a:pt x="12" y="13"/>
                    </a:cubicBezTo>
                    <a:cubicBezTo>
                      <a:pt x="12" y="13"/>
                      <a:pt x="12" y="12"/>
                      <a:pt x="12" y="12"/>
                    </a:cubicBezTo>
                    <a:cubicBezTo>
                      <a:pt x="12" y="4"/>
                      <a:pt x="12" y="4"/>
                      <a:pt x="12" y="4"/>
                    </a:cubicBezTo>
                    <a:cubicBezTo>
                      <a:pt x="12" y="4"/>
                      <a:pt x="12" y="4"/>
                      <a:pt x="12" y="4"/>
                    </a:cubicBezTo>
                    <a:cubicBezTo>
                      <a:pt x="12" y="4"/>
                      <a:pt x="12" y="7"/>
                      <a:pt x="12" y="8"/>
                    </a:cubicBezTo>
                    <a:cubicBezTo>
                      <a:pt x="13" y="10"/>
                      <a:pt x="12" y="13"/>
                      <a:pt x="12" y="13"/>
                    </a:cubicBezTo>
                    <a:cubicBezTo>
                      <a:pt x="12" y="14"/>
                      <a:pt x="13" y="14"/>
                      <a:pt x="14" y="14"/>
                    </a:cubicBezTo>
                    <a:cubicBezTo>
                      <a:pt x="15" y="14"/>
                      <a:pt x="15" y="14"/>
                      <a:pt x="15" y="13"/>
                    </a:cubicBezTo>
                    <a:cubicBezTo>
                      <a:pt x="15" y="13"/>
                      <a:pt x="15" y="10"/>
                      <a:pt x="15" y="8"/>
                    </a:cubicBezTo>
                    <a:cubicBezTo>
                      <a:pt x="15" y="3"/>
                      <a:pt x="13" y="1"/>
                      <a:pt x="13" y="1"/>
                    </a:cubicBezTo>
                    <a:cubicBezTo>
                      <a:pt x="12" y="1"/>
                      <a:pt x="11" y="0"/>
                      <a:pt x="10" y="0"/>
                    </a:cubicBezTo>
                    <a:cubicBezTo>
                      <a:pt x="10" y="0"/>
                      <a:pt x="10" y="0"/>
                      <a:pt x="10" y="0"/>
                    </a:cubicBezTo>
                    <a:cubicBezTo>
                      <a:pt x="10" y="0"/>
                      <a:pt x="10" y="0"/>
                      <a:pt x="10" y="0"/>
                    </a:cubicBezTo>
                    <a:cubicBezTo>
                      <a:pt x="10" y="0"/>
                      <a:pt x="10" y="0"/>
                      <a:pt x="10" y="0"/>
                    </a:cubicBezTo>
                    <a:cubicBezTo>
                      <a:pt x="10" y="0"/>
                      <a:pt x="9" y="2"/>
                      <a:pt x="8" y="4"/>
                    </a:cubicBezTo>
                    <a:cubicBezTo>
                      <a:pt x="8" y="3"/>
                      <a:pt x="8" y="1"/>
                      <a:pt x="8" y="1"/>
                    </a:cubicBezTo>
                    <a:cubicBezTo>
                      <a:pt x="8" y="1"/>
                      <a:pt x="8" y="1"/>
                      <a:pt x="8" y="1"/>
                    </a:cubicBezTo>
                    <a:cubicBezTo>
                      <a:pt x="8" y="0"/>
                      <a:pt x="8" y="0"/>
                      <a:pt x="8" y="0"/>
                    </a:cubicBezTo>
                    <a:cubicBezTo>
                      <a:pt x="8" y="0"/>
                      <a:pt x="8" y="0"/>
                      <a:pt x="8" y="0"/>
                    </a:cubicBezTo>
                    <a:cubicBezTo>
                      <a:pt x="7" y="0"/>
                      <a:pt x="7" y="0"/>
                      <a:pt x="7" y="0"/>
                    </a:cubicBezTo>
                    <a:cubicBezTo>
                      <a:pt x="7" y="0"/>
                      <a:pt x="7" y="0"/>
                      <a:pt x="7" y="0"/>
                    </a:cubicBezTo>
                    <a:cubicBezTo>
                      <a:pt x="7" y="1"/>
                      <a:pt x="7" y="1"/>
                      <a:pt x="7" y="1"/>
                    </a:cubicBezTo>
                    <a:cubicBezTo>
                      <a:pt x="7" y="1"/>
                      <a:pt x="7" y="1"/>
                      <a:pt x="7" y="1"/>
                    </a:cubicBezTo>
                    <a:cubicBezTo>
                      <a:pt x="7" y="1"/>
                      <a:pt x="7" y="3"/>
                      <a:pt x="7" y="4"/>
                    </a:cubicBezTo>
                    <a:cubicBezTo>
                      <a:pt x="6" y="2"/>
                      <a:pt x="6" y="0"/>
                      <a:pt x="6" y="0"/>
                    </a:cubicBezTo>
                    <a:cubicBezTo>
                      <a:pt x="6" y="0"/>
                      <a:pt x="6" y="0"/>
                      <a:pt x="6" y="0"/>
                    </a:cubicBezTo>
                    <a:cubicBezTo>
                      <a:pt x="6" y="0"/>
                      <a:pt x="6" y="0"/>
                      <a:pt x="6" y="0"/>
                    </a:cubicBezTo>
                    <a:cubicBezTo>
                      <a:pt x="5" y="0"/>
                      <a:pt x="5" y="0"/>
                      <a:pt x="5" y="0"/>
                    </a:cubicBezTo>
                    <a:cubicBezTo>
                      <a:pt x="4" y="0"/>
                      <a:pt x="3" y="1"/>
                      <a:pt x="2" y="1"/>
                    </a:cubicBezTo>
                    <a:cubicBezTo>
                      <a:pt x="2" y="1"/>
                      <a:pt x="1" y="3"/>
                      <a:pt x="0" y="8"/>
                    </a:cubicBezTo>
                    <a:cubicBezTo>
                      <a:pt x="0" y="10"/>
                      <a:pt x="0" y="13"/>
                      <a:pt x="0" y="13"/>
                    </a:cubicBezTo>
                    <a:cubicBezTo>
                      <a:pt x="1" y="14"/>
                      <a:pt x="1" y="14"/>
                      <a:pt x="2" y="14"/>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60" name="Freeform 71">
                <a:extLst>
                  <a:ext uri="{FF2B5EF4-FFF2-40B4-BE49-F238E27FC236}">
                    <a16:creationId xmlns:a16="http://schemas.microsoft.com/office/drawing/2014/main" id="{95C3B1C6-5AB0-44FD-897F-75B679B7EA1C}"/>
                  </a:ext>
                </a:extLst>
              </p:cNvPr>
              <p:cNvSpPr/>
              <p:nvPr/>
            </p:nvSpPr>
            <p:spPr bwMode="auto">
              <a:xfrm>
                <a:off x="3830" y="2095"/>
                <a:ext cx="17" cy="20"/>
              </a:xfrm>
              <a:custGeom>
                <a:gdLst>
                  <a:gd fmla="*/ 1 w 7" name="T0"/>
                  <a:gd fmla="*/ 5 h 8" name="T1"/>
                  <a:gd fmla="*/ 4 w 7" name="T2"/>
                  <a:gd fmla="*/ 8 h 8" name="T3"/>
                  <a:gd fmla="*/ 7 w 7" name="T4"/>
                  <a:gd fmla="*/ 5 h 8" name="T5"/>
                  <a:gd fmla="*/ 7 w 7" name="T6"/>
                  <a:gd fmla="*/ 4 h 8" name="T7"/>
                  <a:gd fmla="*/ 7 w 7" name="T8"/>
                  <a:gd fmla="*/ 4 h 8" name="T9"/>
                  <a:gd fmla="*/ 4 w 7" name="T10"/>
                  <a:gd fmla="*/ 0 h 8" name="T11"/>
                  <a:gd fmla="*/ 1 w 7" name="T12"/>
                  <a:gd fmla="*/ 4 h 8" name="T13"/>
                  <a:gd fmla="*/ 0 w 7" name="T14"/>
                  <a:gd fmla="*/ 4 h 8" name="T15"/>
                  <a:gd fmla="*/ 1 w 7" name="T16"/>
                  <a:gd fmla="*/ 5 h 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 w="7">
                    <a:moveTo>
                      <a:pt x="1" y="5"/>
                    </a:moveTo>
                    <a:cubicBezTo>
                      <a:pt x="1" y="7"/>
                      <a:pt x="2" y="8"/>
                      <a:pt x="4" y="8"/>
                    </a:cubicBezTo>
                    <a:cubicBezTo>
                      <a:pt x="5" y="8"/>
                      <a:pt x="6" y="7"/>
                      <a:pt x="7" y="5"/>
                    </a:cubicBezTo>
                    <a:cubicBezTo>
                      <a:pt x="7" y="5"/>
                      <a:pt x="7" y="5"/>
                      <a:pt x="7" y="4"/>
                    </a:cubicBezTo>
                    <a:cubicBezTo>
                      <a:pt x="7" y="4"/>
                      <a:pt x="7" y="4"/>
                      <a:pt x="7" y="4"/>
                    </a:cubicBezTo>
                    <a:cubicBezTo>
                      <a:pt x="7" y="2"/>
                      <a:pt x="5" y="0"/>
                      <a:pt x="4" y="0"/>
                    </a:cubicBezTo>
                    <a:cubicBezTo>
                      <a:pt x="2" y="0"/>
                      <a:pt x="1" y="2"/>
                      <a:pt x="1" y="4"/>
                    </a:cubicBezTo>
                    <a:cubicBezTo>
                      <a:pt x="0" y="4"/>
                      <a:pt x="0" y="4"/>
                      <a:pt x="0" y="4"/>
                    </a:cubicBezTo>
                    <a:cubicBezTo>
                      <a:pt x="0" y="5"/>
                      <a:pt x="0" y="5"/>
                      <a:pt x="1" y="5"/>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61" name="Freeform 72">
                <a:extLst>
                  <a:ext uri="{FF2B5EF4-FFF2-40B4-BE49-F238E27FC236}">
                    <a16:creationId xmlns:a16="http://schemas.microsoft.com/office/drawing/2014/main" id="{6110EBF8-B239-4E41-A977-600364BC2BF4}"/>
                  </a:ext>
                </a:extLst>
              </p:cNvPr>
              <p:cNvSpPr/>
              <p:nvPr/>
            </p:nvSpPr>
            <p:spPr bwMode="auto">
              <a:xfrm>
                <a:off x="3867" y="2135"/>
                <a:ext cx="35" cy="65"/>
              </a:xfrm>
              <a:custGeom>
                <a:gdLst>
                  <a:gd fmla="*/ 1 w 14" name="T0"/>
                  <a:gd fmla="*/ 13 h 26" name="T1"/>
                  <a:gd fmla="*/ 2 w 14" name="T2"/>
                  <a:gd fmla="*/ 12 h 26" name="T3"/>
                  <a:gd fmla="*/ 2 w 14" name="T4"/>
                  <a:gd fmla="*/ 8 h 26" name="T5"/>
                  <a:gd fmla="*/ 3 w 14" name="T6"/>
                  <a:gd fmla="*/ 4 h 26" name="T7"/>
                  <a:gd fmla="*/ 3 w 14" name="T8"/>
                  <a:gd fmla="*/ 4 h 26" name="T9"/>
                  <a:gd fmla="*/ 3 w 14" name="T10"/>
                  <a:gd fmla="*/ 11 h 26" name="T11"/>
                  <a:gd fmla="*/ 3 w 14" name="T12"/>
                  <a:gd fmla="*/ 12 h 26" name="T13"/>
                  <a:gd fmla="*/ 3 w 14" name="T14"/>
                  <a:gd fmla="*/ 24 h 26" name="T15"/>
                  <a:gd fmla="*/ 5 w 14" name="T16"/>
                  <a:gd fmla="*/ 26 h 26" name="T17"/>
                  <a:gd fmla="*/ 5 w 14" name="T18"/>
                  <a:gd fmla="*/ 26 h 26" name="T19"/>
                  <a:gd fmla="*/ 5 w 14" name="T20"/>
                  <a:gd fmla="*/ 26 h 26" name="T21"/>
                  <a:gd fmla="*/ 6 w 14" name="T22"/>
                  <a:gd fmla="*/ 24 h 26" name="T23"/>
                  <a:gd fmla="*/ 6 w 14" name="T24"/>
                  <a:gd fmla="*/ 13 h 26" name="T25"/>
                  <a:gd fmla="*/ 7 w 14" name="T26"/>
                  <a:gd fmla="*/ 13 h 26" name="T27"/>
                  <a:gd fmla="*/ 7 w 14" name="T28"/>
                  <a:gd fmla="*/ 24 h 26" name="T29"/>
                  <a:gd fmla="*/ 9 w 14" name="T30"/>
                  <a:gd fmla="*/ 26 h 26" name="T31"/>
                  <a:gd fmla="*/ 9 w 14" name="T32"/>
                  <a:gd fmla="*/ 26 h 26" name="T33"/>
                  <a:gd fmla="*/ 9 w 14" name="T34"/>
                  <a:gd fmla="*/ 26 h 26" name="T35"/>
                  <a:gd fmla="*/ 10 w 14" name="T36"/>
                  <a:gd fmla="*/ 24 h 26" name="T37"/>
                  <a:gd fmla="*/ 10 w 14" name="T38"/>
                  <a:gd fmla="*/ 12 h 26" name="T39"/>
                  <a:gd fmla="*/ 10 w 14" name="T40"/>
                  <a:gd fmla="*/ 11 h 26" name="T41"/>
                  <a:gd fmla="*/ 10 w 14" name="T42"/>
                  <a:gd fmla="*/ 4 h 26" name="T43"/>
                  <a:gd fmla="*/ 10 w 14" name="T44"/>
                  <a:gd fmla="*/ 4 h 26" name="T45"/>
                  <a:gd fmla="*/ 11 w 14" name="T46"/>
                  <a:gd fmla="*/ 8 h 26" name="T47"/>
                  <a:gd fmla="*/ 11 w 14" name="T48"/>
                  <a:gd fmla="*/ 12 h 26" name="T49"/>
                  <a:gd fmla="*/ 12 w 14" name="T50"/>
                  <a:gd fmla="*/ 13 h 26" name="T51"/>
                  <a:gd fmla="*/ 13 w 14" name="T52"/>
                  <a:gd fmla="*/ 12 h 26" name="T53"/>
                  <a:gd fmla="*/ 13 w 14" name="T54"/>
                  <a:gd fmla="*/ 7 h 26" name="T55"/>
                  <a:gd fmla="*/ 12 w 14" name="T56"/>
                  <a:gd fmla="*/ 1 h 26" name="T57"/>
                  <a:gd fmla="*/ 9 w 14" name="T58"/>
                  <a:gd fmla="*/ 0 h 26" name="T59"/>
                  <a:gd fmla="*/ 8 w 14" name="T60"/>
                  <a:gd fmla="*/ 0 h 26" name="T61"/>
                  <a:gd fmla="*/ 8 w 14" name="T62"/>
                  <a:gd fmla="*/ 0 h 26" name="T63"/>
                  <a:gd fmla="*/ 8 w 14" name="T64"/>
                  <a:gd fmla="*/ 0 h 26" name="T65"/>
                  <a:gd fmla="*/ 7 w 14" name="T66"/>
                  <a:gd fmla="*/ 3 h 26" name="T67"/>
                  <a:gd fmla="*/ 7 w 14" name="T68"/>
                  <a:gd fmla="*/ 1 h 26" name="T69"/>
                  <a:gd fmla="*/ 7 w 14" name="T70"/>
                  <a:gd fmla="*/ 0 h 26" name="T71"/>
                  <a:gd fmla="*/ 7 w 14" name="T72"/>
                  <a:gd fmla="*/ 0 h 26" name="T73"/>
                  <a:gd fmla="*/ 7 w 14" name="T74"/>
                  <a:gd fmla="*/ 0 h 26" name="T75"/>
                  <a:gd fmla="*/ 6 w 14" name="T76"/>
                  <a:gd fmla="*/ 0 h 26" name="T77"/>
                  <a:gd fmla="*/ 6 w 14" name="T78"/>
                  <a:gd fmla="*/ 0 h 26" name="T79"/>
                  <a:gd fmla="*/ 6 w 14" name="T80"/>
                  <a:gd fmla="*/ 0 h 26" name="T81"/>
                  <a:gd fmla="*/ 6 w 14" name="T82"/>
                  <a:gd fmla="*/ 1 h 26" name="T83"/>
                  <a:gd fmla="*/ 6 w 14" name="T84"/>
                  <a:gd fmla="*/ 3 h 26" name="T85"/>
                  <a:gd fmla="*/ 5 w 14" name="T86"/>
                  <a:gd fmla="*/ 0 h 26" name="T87"/>
                  <a:gd fmla="*/ 5 w 14" name="T88"/>
                  <a:gd fmla="*/ 0 h 26" name="T89"/>
                  <a:gd fmla="*/ 5 w 14" name="T90"/>
                  <a:gd fmla="*/ 0 h 26" name="T91"/>
                  <a:gd fmla="*/ 4 w 14" name="T92"/>
                  <a:gd fmla="*/ 0 h 26" name="T93"/>
                  <a:gd fmla="*/ 1 w 14" name="T94"/>
                  <a:gd fmla="*/ 1 h 26" name="T95"/>
                  <a:gd fmla="*/ 0 w 14" name="T96"/>
                  <a:gd fmla="*/ 7 h 26" name="T97"/>
                  <a:gd fmla="*/ 0 w 14" name="T98"/>
                  <a:gd fmla="*/ 12 h 26" name="T99"/>
                  <a:gd fmla="*/ 1 w 14" name="T100"/>
                  <a:gd fmla="*/ 13 h 26"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26" w="14">
                    <a:moveTo>
                      <a:pt x="1" y="13"/>
                    </a:moveTo>
                    <a:cubicBezTo>
                      <a:pt x="2" y="13"/>
                      <a:pt x="2" y="13"/>
                      <a:pt x="2" y="12"/>
                    </a:cubicBezTo>
                    <a:cubicBezTo>
                      <a:pt x="2" y="12"/>
                      <a:pt x="2" y="10"/>
                      <a:pt x="2" y="8"/>
                    </a:cubicBezTo>
                    <a:cubicBezTo>
                      <a:pt x="2" y="6"/>
                      <a:pt x="3" y="4"/>
                      <a:pt x="3" y="4"/>
                    </a:cubicBezTo>
                    <a:cubicBezTo>
                      <a:pt x="3" y="4"/>
                      <a:pt x="3" y="4"/>
                      <a:pt x="3" y="4"/>
                    </a:cubicBezTo>
                    <a:cubicBezTo>
                      <a:pt x="3" y="11"/>
                      <a:pt x="3" y="11"/>
                      <a:pt x="3" y="11"/>
                    </a:cubicBezTo>
                    <a:cubicBezTo>
                      <a:pt x="3" y="12"/>
                      <a:pt x="3" y="12"/>
                      <a:pt x="3" y="12"/>
                    </a:cubicBezTo>
                    <a:cubicBezTo>
                      <a:pt x="3" y="24"/>
                      <a:pt x="3" y="24"/>
                      <a:pt x="3" y="24"/>
                    </a:cubicBezTo>
                    <a:cubicBezTo>
                      <a:pt x="3" y="25"/>
                      <a:pt x="4" y="26"/>
                      <a:pt x="5" y="26"/>
                    </a:cubicBezTo>
                    <a:cubicBezTo>
                      <a:pt x="5" y="26"/>
                      <a:pt x="5" y="26"/>
                      <a:pt x="5" y="26"/>
                    </a:cubicBezTo>
                    <a:cubicBezTo>
                      <a:pt x="5" y="26"/>
                      <a:pt x="5" y="26"/>
                      <a:pt x="5" y="26"/>
                    </a:cubicBezTo>
                    <a:cubicBezTo>
                      <a:pt x="5" y="26"/>
                      <a:pt x="6" y="25"/>
                      <a:pt x="6" y="24"/>
                    </a:cubicBezTo>
                    <a:cubicBezTo>
                      <a:pt x="6" y="13"/>
                      <a:pt x="6" y="13"/>
                      <a:pt x="6" y="13"/>
                    </a:cubicBezTo>
                    <a:cubicBezTo>
                      <a:pt x="7" y="13"/>
                      <a:pt x="7" y="13"/>
                      <a:pt x="7" y="13"/>
                    </a:cubicBezTo>
                    <a:cubicBezTo>
                      <a:pt x="7" y="24"/>
                      <a:pt x="7" y="24"/>
                      <a:pt x="7" y="24"/>
                    </a:cubicBezTo>
                    <a:cubicBezTo>
                      <a:pt x="7" y="25"/>
                      <a:pt x="8" y="26"/>
                      <a:pt x="9" y="26"/>
                    </a:cubicBezTo>
                    <a:cubicBezTo>
                      <a:pt x="9" y="26"/>
                      <a:pt x="9" y="26"/>
                      <a:pt x="9" y="26"/>
                    </a:cubicBezTo>
                    <a:cubicBezTo>
                      <a:pt x="9" y="26"/>
                      <a:pt x="9" y="26"/>
                      <a:pt x="9" y="26"/>
                    </a:cubicBezTo>
                    <a:cubicBezTo>
                      <a:pt x="10" y="26"/>
                      <a:pt x="10" y="25"/>
                      <a:pt x="10" y="24"/>
                    </a:cubicBezTo>
                    <a:cubicBezTo>
                      <a:pt x="10" y="12"/>
                      <a:pt x="10" y="12"/>
                      <a:pt x="10" y="12"/>
                    </a:cubicBezTo>
                    <a:cubicBezTo>
                      <a:pt x="10" y="12"/>
                      <a:pt x="10" y="12"/>
                      <a:pt x="10" y="11"/>
                    </a:cubicBezTo>
                    <a:cubicBezTo>
                      <a:pt x="10" y="4"/>
                      <a:pt x="10" y="4"/>
                      <a:pt x="10" y="4"/>
                    </a:cubicBezTo>
                    <a:cubicBezTo>
                      <a:pt x="10" y="4"/>
                      <a:pt x="10" y="4"/>
                      <a:pt x="10" y="4"/>
                    </a:cubicBezTo>
                    <a:cubicBezTo>
                      <a:pt x="11" y="4"/>
                      <a:pt x="11" y="6"/>
                      <a:pt x="11" y="8"/>
                    </a:cubicBezTo>
                    <a:cubicBezTo>
                      <a:pt x="11" y="10"/>
                      <a:pt x="11" y="12"/>
                      <a:pt x="11" y="12"/>
                    </a:cubicBezTo>
                    <a:cubicBezTo>
                      <a:pt x="11" y="13"/>
                      <a:pt x="11" y="13"/>
                      <a:pt x="12" y="13"/>
                    </a:cubicBezTo>
                    <a:cubicBezTo>
                      <a:pt x="13" y="13"/>
                      <a:pt x="13" y="13"/>
                      <a:pt x="13" y="12"/>
                    </a:cubicBezTo>
                    <a:cubicBezTo>
                      <a:pt x="13" y="12"/>
                      <a:pt x="14" y="9"/>
                      <a:pt x="13" y="7"/>
                    </a:cubicBezTo>
                    <a:cubicBezTo>
                      <a:pt x="13" y="3"/>
                      <a:pt x="12" y="1"/>
                      <a:pt x="12" y="1"/>
                    </a:cubicBezTo>
                    <a:cubicBezTo>
                      <a:pt x="11" y="0"/>
                      <a:pt x="10" y="0"/>
                      <a:pt x="9" y="0"/>
                    </a:cubicBezTo>
                    <a:cubicBezTo>
                      <a:pt x="9" y="0"/>
                      <a:pt x="9" y="0"/>
                      <a:pt x="8" y="0"/>
                    </a:cubicBezTo>
                    <a:cubicBezTo>
                      <a:pt x="8" y="0"/>
                      <a:pt x="8" y="0"/>
                      <a:pt x="8" y="0"/>
                    </a:cubicBezTo>
                    <a:cubicBezTo>
                      <a:pt x="8" y="0"/>
                      <a:pt x="8" y="0"/>
                      <a:pt x="8" y="0"/>
                    </a:cubicBezTo>
                    <a:cubicBezTo>
                      <a:pt x="8" y="0"/>
                      <a:pt x="8" y="2"/>
                      <a:pt x="7" y="3"/>
                    </a:cubicBezTo>
                    <a:cubicBezTo>
                      <a:pt x="7" y="2"/>
                      <a:pt x="7" y="1"/>
                      <a:pt x="7" y="1"/>
                    </a:cubicBezTo>
                    <a:cubicBezTo>
                      <a:pt x="7" y="0"/>
                      <a:pt x="7" y="0"/>
                      <a:pt x="7" y="0"/>
                    </a:cubicBezTo>
                    <a:cubicBezTo>
                      <a:pt x="7" y="0"/>
                      <a:pt x="7" y="0"/>
                      <a:pt x="7" y="0"/>
                    </a:cubicBezTo>
                    <a:cubicBezTo>
                      <a:pt x="7" y="0"/>
                      <a:pt x="7" y="0"/>
                      <a:pt x="7" y="0"/>
                    </a:cubicBezTo>
                    <a:cubicBezTo>
                      <a:pt x="6" y="0"/>
                      <a:pt x="6" y="0"/>
                      <a:pt x="6" y="0"/>
                    </a:cubicBezTo>
                    <a:cubicBezTo>
                      <a:pt x="6" y="0"/>
                      <a:pt x="6" y="0"/>
                      <a:pt x="6" y="0"/>
                    </a:cubicBezTo>
                    <a:cubicBezTo>
                      <a:pt x="6" y="0"/>
                      <a:pt x="6" y="0"/>
                      <a:pt x="6" y="0"/>
                    </a:cubicBezTo>
                    <a:cubicBezTo>
                      <a:pt x="6" y="1"/>
                      <a:pt x="6" y="1"/>
                      <a:pt x="6" y="1"/>
                    </a:cubicBezTo>
                    <a:cubicBezTo>
                      <a:pt x="6" y="1"/>
                      <a:pt x="6" y="2"/>
                      <a:pt x="6" y="3"/>
                    </a:cubicBezTo>
                    <a:cubicBezTo>
                      <a:pt x="5" y="2"/>
                      <a:pt x="5" y="0"/>
                      <a:pt x="5" y="0"/>
                    </a:cubicBezTo>
                    <a:cubicBezTo>
                      <a:pt x="5" y="0"/>
                      <a:pt x="5" y="0"/>
                      <a:pt x="5" y="0"/>
                    </a:cubicBezTo>
                    <a:cubicBezTo>
                      <a:pt x="5" y="0"/>
                      <a:pt x="5" y="0"/>
                      <a:pt x="5" y="0"/>
                    </a:cubicBezTo>
                    <a:cubicBezTo>
                      <a:pt x="4" y="0"/>
                      <a:pt x="4" y="0"/>
                      <a:pt x="4" y="0"/>
                    </a:cubicBezTo>
                    <a:cubicBezTo>
                      <a:pt x="3" y="0"/>
                      <a:pt x="2" y="0"/>
                      <a:pt x="1" y="1"/>
                    </a:cubicBezTo>
                    <a:cubicBezTo>
                      <a:pt x="1" y="1"/>
                      <a:pt x="0" y="3"/>
                      <a:pt x="0" y="7"/>
                    </a:cubicBezTo>
                    <a:cubicBezTo>
                      <a:pt x="0" y="9"/>
                      <a:pt x="0" y="12"/>
                      <a:pt x="0" y="12"/>
                    </a:cubicBezTo>
                    <a:cubicBezTo>
                      <a:pt x="0" y="13"/>
                      <a:pt x="0" y="13"/>
                      <a:pt x="1" y="13"/>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62" name="Freeform 73">
                <a:extLst>
                  <a:ext uri="{FF2B5EF4-FFF2-40B4-BE49-F238E27FC236}">
                    <a16:creationId xmlns:a16="http://schemas.microsoft.com/office/drawing/2014/main" id="{DADCF3F3-2AF8-4B72-AE4D-A25B90121718}"/>
                  </a:ext>
                </a:extLst>
              </p:cNvPr>
              <p:cNvSpPr/>
              <p:nvPr/>
            </p:nvSpPr>
            <p:spPr bwMode="auto">
              <a:xfrm>
                <a:off x="3875" y="2115"/>
                <a:ext cx="17" cy="18"/>
              </a:xfrm>
              <a:custGeom>
                <a:gdLst>
                  <a:gd fmla="*/ 1 w 7" name="T0"/>
                  <a:gd fmla="*/ 5 h 7" name="T1"/>
                  <a:gd fmla="*/ 4 w 7" name="T2"/>
                  <a:gd fmla="*/ 7 h 7" name="T3"/>
                  <a:gd fmla="*/ 6 w 7" name="T4"/>
                  <a:gd fmla="*/ 4 h 7" name="T5"/>
                  <a:gd fmla="*/ 7 w 7" name="T6"/>
                  <a:gd fmla="*/ 3 h 7" name="T7"/>
                  <a:gd fmla="*/ 6 w 7" name="T8"/>
                  <a:gd fmla="*/ 3 h 7" name="T9"/>
                  <a:gd fmla="*/ 4 w 7" name="T10"/>
                  <a:gd fmla="*/ 0 h 7" name="T11"/>
                  <a:gd fmla="*/ 1 w 7" name="T12"/>
                  <a:gd fmla="*/ 3 h 7" name="T13"/>
                  <a:gd fmla="*/ 0 w 7" name="T14"/>
                  <a:gd fmla="*/ 3 h 7" name="T15"/>
                  <a:gd fmla="*/ 1 w 7" name="T16"/>
                  <a:gd fmla="*/ 5 h 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 w="7">
                    <a:moveTo>
                      <a:pt x="1" y="5"/>
                    </a:moveTo>
                    <a:cubicBezTo>
                      <a:pt x="1" y="6"/>
                      <a:pt x="2" y="7"/>
                      <a:pt x="4" y="7"/>
                    </a:cubicBezTo>
                    <a:cubicBezTo>
                      <a:pt x="5" y="7"/>
                      <a:pt x="6" y="6"/>
                      <a:pt x="6" y="4"/>
                    </a:cubicBezTo>
                    <a:cubicBezTo>
                      <a:pt x="7" y="4"/>
                      <a:pt x="7" y="4"/>
                      <a:pt x="7" y="3"/>
                    </a:cubicBezTo>
                    <a:cubicBezTo>
                      <a:pt x="7" y="3"/>
                      <a:pt x="7" y="3"/>
                      <a:pt x="6" y="3"/>
                    </a:cubicBezTo>
                    <a:cubicBezTo>
                      <a:pt x="6" y="1"/>
                      <a:pt x="5" y="0"/>
                      <a:pt x="4" y="0"/>
                    </a:cubicBezTo>
                    <a:cubicBezTo>
                      <a:pt x="2" y="0"/>
                      <a:pt x="1" y="1"/>
                      <a:pt x="1" y="3"/>
                    </a:cubicBezTo>
                    <a:cubicBezTo>
                      <a:pt x="0" y="3"/>
                      <a:pt x="0" y="3"/>
                      <a:pt x="0" y="3"/>
                    </a:cubicBezTo>
                    <a:cubicBezTo>
                      <a:pt x="0" y="4"/>
                      <a:pt x="0" y="4"/>
                      <a:pt x="1" y="5"/>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63" name="Freeform 74">
                <a:extLst>
                  <a:ext uri="{FF2B5EF4-FFF2-40B4-BE49-F238E27FC236}">
                    <a16:creationId xmlns:a16="http://schemas.microsoft.com/office/drawing/2014/main" id="{71913BF8-0238-4918-BE51-4040C56A02F0}"/>
                  </a:ext>
                </a:extLst>
              </p:cNvPr>
              <p:cNvSpPr/>
              <p:nvPr/>
            </p:nvSpPr>
            <p:spPr bwMode="auto">
              <a:xfrm>
                <a:off x="3778" y="2135"/>
                <a:ext cx="35" cy="65"/>
              </a:xfrm>
              <a:custGeom>
                <a:gdLst>
                  <a:gd fmla="*/ 1 w 14" name="T0"/>
                  <a:gd fmla="*/ 13 h 26" name="T1"/>
                  <a:gd fmla="*/ 2 w 14" name="T2"/>
                  <a:gd fmla="*/ 12 h 26" name="T3"/>
                  <a:gd fmla="*/ 2 w 14" name="T4"/>
                  <a:gd fmla="*/ 8 h 26" name="T5"/>
                  <a:gd fmla="*/ 3 w 14" name="T6"/>
                  <a:gd fmla="*/ 4 h 26" name="T7"/>
                  <a:gd fmla="*/ 3 w 14" name="T8"/>
                  <a:gd fmla="*/ 4 h 26" name="T9"/>
                  <a:gd fmla="*/ 3 w 14" name="T10"/>
                  <a:gd fmla="*/ 11 h 26" name="T11"/>
                  <a:gd fmla="*/ 3 w 14" name="T12"/>
                  <a:gd fmla="*/ 12 h 26" name="T13"/>
                  <a:gd fmla="*/ 3 w 14" name="T14"/>
                  <a:gd fmla="*/ 24 h 26" name="T15"/>
                  <a:gd fmla="*/ 5 w 14" name="T16"/>
                  <a:gd fmla="*/ 26 h 26" name="T17"/>
                  <a:gd fmla="*/ 5 w 14" name="T18"/>
                  <a:gd fmla="*/ 26 h 26" name="T19"/>
                  <a:gd fmla="*/ 5 w 14" name="T20"/>
                  <a:gd fmla="*/ 26 h 26" name="T21"/>
                  <a:gd fmla="*/ 6 w 14" name="T22"/>
                  <a:gd fmla="*/ 24 h 26" name="T23"/>
                  <a:gd fmla="*/ 6 w 14" name="T24"/>
                  <a:gd fmla="*/ 13 h 26" name="T25"/>
                  <a:gd fmla="*/ 7 w 14" name="T26"/>
                  <a:gd fmla="*/ 13 h 26" name="T27"/>
                  <a:gd fmla="*/ 7 w 14" name="T28"/>
                  <a:gd fmla="*/ 24 h 26" name="T29"/>
                  <a:gd fmla="*/ 9 w 14" name="T30"/>
                  <a:gd fmla="*/ 26 h 26" name="T31"/>
                  <a:gd fmla="*/ 9 w 14" name="T32"/>
                  <a:gd fmla="*/ 26 h 26" name="T33"/>
                  <a:gd fmla="*/ 9 w 14" name="T34"/>
                  <a:gd fmla="*/ 26 h 26" name="T35"/>
                  <a:gd fmla="*/ 10 w 14" name="T36"/>
                  <a:gd fmla="*/ 24 h 26" name="T37"/>
                  <a:gd fmla="*/ 10 w 14" name="T38"/>
                  <a:gd fmla="*/ 12 h 26" name="T39"/>
                  <a:gd fmla="*/ 10 w 14" name="T40"/>
                  <a:gd fmla="*/ 11 h 26" name="T41"/>
                  <a:gd fmla="*/ 10 w 14" name="T42"/>
                  <a:gd fmla="*/ 4 h 26" name="T43"/>
                  <a:gd fmla="*/ 10 w 14" name="T44"/>
                  <a:gd fmla="*/ 4 h 26" name="T45"/>
                  <a:gd fmla="*/ 11 w 14" name="T46"/>
                  <a:gd fmla="*/ 8 h 26" name="T47"/>
                  <a:gd fmla="*/ 11 w 14" name="T48"/>
                  <a:gd fmla="*/ 12 h 26" name="T49"/>
                  <a:gd fmla="*/ 12 w 14" name="T50"/>
                  <a:gd fmla="*/ 13 h 26" name="T51"/>
                  <a:gd fmla="*/ 13 w 14" name="T52"/>
                  <a:gd fmla="*/ 12 h 26" name="T53"/>
                  <a:gd fmla="*/ 14 w 14" name="T54"/>
                  <a:gd fmla="*/ 7 h 26" name="T55"/>
                  <a:gd fmla="*/ 12 w 14" name="T56"/>
                  <a:gd fmla="*/ 1 h 26" name="T57"/>
                  <a:gd fmla="*/ 9 w 14" name="T58"/>
                  <a:gd fmla="*/ 0 h 26" name="T59"/>
                  <a:gd fmla="*/ 9 w 14" name="T60"/>
                  <a:gd fmla="*/ 0 h 26" name="T61"/>
                  <a:gd fmla="*/ 9 w 14" name="T62"/>
                  <a:gd fmla="*/ 0 h 26" name="T63"/>
                  <a:gd fmla="*/ 9 w 14" name="T64"/>
                  <a:gd fmla="*/ 0 h 26" name="T65"/>
                  <a:gd fmla="*/ 7 w 14" name="T66"/>
                  <a:gd fmla="*/ 3 h 26" name="T67"/>
                  <a:gd fmla="*/ 7 w 14" name="T68"/>
                  <a:gd fmla="*/ 1 h 26" name="T69"/>
                  <a:gd fmla="*/ 7 w 14" name="T70"/>
                  <a:gd fmla="*/ 0 h 26" name="T71"/>
                  <a:gd fmla="*/ 7 w 14" name="T72"/>
                  <a:gd fmla="*/ 0 h 26" name="T73"/>
                  <a:gd fmla="*/ 7 w 14" name="T74"/>
                  <a:gd fmla="*/ 0 h 26" name="T75"/>
                  <a:gd fmla="*/ 6 w 14" name="T76"/>
                  <a:gd fmla="*/ 0 h 26" name="T77"/>
                  <a:gd fmla="*/ 6 w 14" name="T78"/>
                  <a:gd fmla="*/ 0 h 26" name="T79"/>
                  <a:gd fmla="*/ 6 w 14" name="T80"/>
                  <a:gd fmla="*/ 0 h 26" name="T81"/>
                  <a:gd fmla="*/ 6 w 14" name="T82"/>
                  <a:gd fmla="*/ 1 h 26" name="T83"/>
                  <a:gd fmla="*/ 6 w 14" name="T84"/>
                  <a:gd fmla="*/ 3 h 26" name="T85"/>
                  <a:gd fmla="*/ 5 w 14" name="T86"/>
                  <a:gd fmla="*/ 0 h 26" name="T87"/>
                  <a:gd fmla="*/ 5 w 14" name="T88"/>
                  <a:gd fmla="*/ 0 h 26" name="T89"/>
                  <a:gd fmla="*/ 5 w 14" name="T90"/>
                  <a:gd fmla="*/ 0 h 26" name="T91"/>
                  <a:gd fmla="*/ 4 w 14" name="T92"/>
                  <a:gd fmla="*/ 0 h 26" name="T93"/>
                  <a:gd fmla="*/ 2 w 14" name="T94"/>
                  <a:gd fmla="*/ 1 h 26" name="T95"/>
                  <a:gd fmla="*/ 0 w 14" name="T96"/>
                  <a:gd fmla="*/ 7 h 26" name="T97"/>
                  <a:gd fmla="*/ 0 w 14" name="T98"/>
                  <a:gd fmla="*/ 12 h 26" name="T99"/>
                  <a:gd fmla="*/ 1 w 14" name="T100"/>
                  <a:gd fmla="*/ 13 h 26"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26" w="14">
                    <a:moveTo>
                      <a:pt x="1" y="13"/>
                    </a:moveTo>
                    <a:cubicBezTo>
                      <a:pt x="2" y="13"/>
                      <a:pt x="2" y="13"/>
                      <a:pt x="2" y="12"/>
                    </a:cubicBezTo>
                    <a:cubicBezTo>
                      <a:pt x="2" y="12"/>
                      <a:pt x="2" y="10"/>
                      <a:pt x="2" y="8"/>
                    </a:cubicBezTo>
                    <a:cubicBezTo>
                      <a:pt x="2" y="6"/>
                      <a:pt x="3" y="4"/>
                      <a:pt x="3" y="4"/>
                    </a:cubicBezTo>
                    <a:cubicBezTo>
                      <a:pt x="3" y="4"/>
                      <a:pt x="3" y="4"/>
                      <a:pt x="3" y="4"/>
                    </a:cubicBezTo>
                    <a:cubicBezTo>
                      <a:pt x="3" y="11"/>
                      <a:pt x="3" y="11"/>
                      <a:pt x="3" y="11"/>
                    </a:cubicBezTo>
                    <a:cubicBezTo>
                      <a:pt x="3" y="12"/>
                      <a:pt x="3" y="12"/>
                      <a:pt x="3" y="12"/>
                    </a:cubicBezTo>
                    <a:cubicBezTo>
                      <a:pt x="3" y="24"/>
                      <a:pt x="3" y="24"/>
                      <a:pt x="3" y="24"/>
                    </a:cubicBezTo>
                    <a:cubicBezTo>
                      <a:pt x="3" y="25"/>
                      <a:pt x="4" y="26"/>
                      <a:pt x="5" y="26"/>
                    </a:cubicBezTo>
                    <a:cubicBezTo>
                      <a:pt x="5" y="26"/>
                      <a:pt x="5" y="26"/>
                      <a:pt x="5" y="26"/>
                    </a:cubicBezTo>
                    <a:cubicBezTo>
                      <a:pt x="5" y="26"/>
                      <a:pt x="5" y="26"/>
                      <a:pt x="5" y="26"/>
                    </a:cubicBezTo>
                    <a:cubicBezTo>
                      <a:pt x="6" y="26"/>
                      <a:pt x="6" y="25"/>
                      <a:pt x="6" y="24"/>
                    </a:cubicBezTo>
                    <a:cubicBezTo>
                      <a:pt x="6" y="13"/>
                      <a:pt x="6" y="13"/>
                      <a:pt x="6" y="13"/>
                    </a:cubicBezTo>
                    <a:cubicBezTo>
                      <a:pt x="7" y="13"/>
                      <a:pt x="7" y="13"/>
                      <a:pt x="7" y="13"/>
                    </a:cubicBezTo>
                    <a:cubicBezTo>
                      <a:pt x="7" y="24"/>
                      <a:pt x="7" y="24"/>
                      <a:pt x="7" y="24"/>
                    </a:cubicBezTo>
                    <a:cubicBezTo>
                      <a:pt x="7" y="25"/>
                      <a:pt x="8" y="26"/>
                      <a:pt x="9" y="26"/>
                    </a:cubicBezTo>
                    <a:cubicBezTo>
                      <a:pt x="9" y="26"/>
                      <a:pt x="9" y="26"/>
                      <a:pt x="9" y="26"/>
                    </a:cubicBezTo>
                    <a:cubicBezTo>
                      <a:pt x="9" y="26"/>
                      <a:pt x="9" y="26"/>
                      <a:pt x="9" y="26"/>
                    </a:cubicBezTo>
                    <a:cubicBezTo>
                      <a:pt x="10" y="26"/>
                      <a:pt x="10" y="25"/>
                      <a:pt x="10" y="24"/>
                    </a:cubicBezTo>
                    <a:cubicBezTo>
                      <a:pt x="10" y="12"/>
                      <a:pt x="10" y="12"/>
                      <a:pt x="10" y="12"/>
                    </a:cubicBezTo>
                    <a:cubicBezTo>
                      <a:pt x="10" y="12"/>
                      <a:pt x="10" y="12"/>
                      <a:pt x="10" y="11"/>
                    </a:cubicBezTo>
                    <a:cubicBezTo>
                      <a:pt x="10" y="4"/>
                      <a:pt x="10" y="4"/>
                      <a:pt x="10" y="4"/>
                    </a:cubicBezTo>
                    <a:cubicBezTo>
                      <a:pt x="10" y="4"/>
                      <a:pt x="10" y="4"/>
                      <a:pt x="10" y="4"/>
                    </a:cubicBezTo>
                    <a:cubicBezTo>
                      <a:pt x="11" y="4"/>
                      <a:pt x="11" y="6"/>
                      <a:pt x="11" y="8"/>
                    </a:cubicBezTo>
                    <a:cubicBezTo>
                      <a:pt x="11" y="10"/>
                      <a:pt x="11" y="12"/>
                      <a:pt x="11" y="12"/>
                    </a:cubicBezTo>
                    <a:cubicBezTo>
                      <a:pt x="11" y="13"/>
                      <a:pt x="11" y="13"/>
                      <a:pt x="12" y="13"/>
                    </a:cubicBezTo>
                    <a:cubicBezTo>
                      <a:pt x="13" y="13"/>
                      <a:pt x="13" y="13"/>
                      <a:pt x="13" y="12"/>
                    </a:cubicBezTo>
                    <a:cubicBezTo>
                      <a:pt x="13" y="12"/>
                      <a:pt x="14" y="9"/>
                      <a:pt x="14" y="7"/>
                    </a:cubicBezTo>
                    <a:cubicBezTo>
                      <a:pt x="13" y="3"/>
                      <a:pt x="12" y="1"/>
                      <a:pt x="12" y="1"/>
                    </a:cubicBezTo>
                    <a:cubicBezTo>
                      <a:pt x="11" y="0"/>
                      <a:pt x="10" y="0"/>
                      <a:pt x="9" y="0"/>
                    </a:cubicBezTo>
                    <a:cubicBezTo>
                      <a:pt x="9" y="0"/>
                      <a:pt x="9" y="0"/>
                      <a:pt x="9" y="0"/>
                    </a:cubicBezTo>
                    <a:cubicBezTo>
                      <a:pt x="9" y="0"/>
                      <a:pt x="9" y="0"/>
                      <a:pt x="9" y="0"/>
                    </a:cubicBezTo>
                    <a:cubicBezTo>
                      <a:pt x="9" y="0"/>
                      <a:pt x="9" y="0"/>
                      <a:pt x="9" y="0"/>
                    </a:cubicBezTo>
                    <a:cubicBezTo>
                      <a:pt x="9" y="0"/>
                      <a:pt x="8" y="2"/>
                      <a:pt x="7" y="3"/>
                    </a:cubicBezTo>
                    <a:cubicBezTo>
                      <a:pt x="7" y="2"/>
                      <a:pt x="7" y="1"/>
                      <a:pt x="7" y="1"/>
                    </a:cubicBezTo>
                    <a:cubicBezTo>
                      <a:pt x="7" y="0"/>
                      <a:pt x="7" y="0"/>
                      <a:pt x="7" y="0"/>
                    </a:cubicBezTo>
                    <a:cubicBezTo>
                      <a:pt x="7" y="0"/>
                      <a:pt x="7" y="0"/>
                      <a:pt x="7" y="0"/>
                    </a:cubicBezTo>
                    <a:cubicBezTo>
                      <a:pt x="7" y="0"/>
                      <a:pt x="7" y="0"/>
                      <a:pt x="7" y="0"/>
                    </a:cubicBezTo>
                    <a:cubicBezTo>
                      <a:pt x="6" y="0"/>
                      <a:pt x="6" y="0"/>
                      <a:pt x="6" y="0"/>
                    </a:cubicBezTo>
                    <a:cubicBezTo>
                      <a:pt x="6" y="0"/>
                      <a:pt x="6" y="0"/>
                      <a:pt x="6" y="0"/>
                    </a:cubicBezTo>
                    <a:cubicBezTo>
                      <a:pt x="6" y="0"/>
                      <a:pt x="6" y="0"/>
                      <a:pt x="6" y="0"/>
                    </a:cubicBezTo>
                    <a:cubicBezTo>
                      <a:pt x="6" y="1"/>
                      <a:pt x="6" y="1"/>
                      <a:pt x="6" y="1"/>
                    </a:cubicBezTo>
                    <a:cubicBezTo>
                      <a:pt x="6" y="1"/>
                      <a:pt x="6" y="2"/>
                      <a:pt x="6" y="3"/>
                    </a:cubicBezTo>
                    <a:cubicBezTo>
                      <a:pt x="5" y="2"/>
                      <a:pt x="5" y="0"/>
                      <a:pt x="5" y="0"/>
                    </a:cubicBezTo>
                    <a:cubicBezTo>
                      <a:pt x="5" y="0"/>
                      <a:pt x="5" y="0"/>
                      <a:pt x="5" y="0"/>
                    </a:cubicBezTo>
                    <a:cubicBezTo>
                      <a:pt x="5" y="0"/>
                      <a:pt x="5" y="0"/>
                      <a:pt x="5" y="0"/>
                    </a:cubicBezTo>
                    <a:cubicBezTo>
                      <a:pt x="5" y="0"/>
                      <a:pt x="4" y="0"/>
                      <a:pt x="4" y="0"/>
                    </a:cubicBezTo>
                    <a:cubicBezTo>
                      <a:pt x="3" y="0"/>
                      <a:pt x="2" y="0"/>
                      <a:pt x="2" y="1"/>
                    </a:cubicBezTo>
                    <a:cubicBezTo>
                      <a:pt x="1" y="1"/>
                      <a:pt x="0" y="3"/>
                      <a:pt x="0" y="7"/>
                    </a:cubicBezTo>
                    <a:cubicBezTo>
                      <a:pt x="0" y="9"/>
                      <a:pt x="0" y="12"/>
                      <a:pt x="0" y="12"/>
                    </a:cubicBezTo>
                    <a:cubicBezTo>
                      <a:pt x="0" y="13"/>
                      <a:pt x="0" y="13"/>
                      <a:pt x="1" y="13"/>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sp>
            <p:nvSpPr>
              <p:cNvPr id="64" name="Freeform 75">
                <a:extLst>
                  <a:ext uri="{FF2B5EF4-FFF2-40B4-BE49-F238E27FC236}">
                    <a16:creationId xmlns:a16="http://schemas.microsoft.com/office/drawing/2014/main" id="{4907E861-623C-4A5E-B6E8-DA9952D34E63}"/>
                  </a:ext>
                </a:extLst>
              </p:cNvPr>
              <p:cNvSpPr/>
              <p:nvPr/>
            </p:nvSpPr>
            <p:spPr bwMode="auto">
              <a:xfrm>
                <a:off x="3785" y="2115"/>
                <a:ext cx="18" cy="18"/>
              </a:xfrm>
              <a:custGeom>
                <a:gdLst>
                  <a:gd fmla="*/ 1 w 7" name="T0"/>
                  <a:gd fmla="*/ 5 h 7" name="T1"/>
                  <a:gd fmla="*/ 4 w 7" name="T2"/>
                  <a:gd fmla="*/ 7 h 7" name="T3"/>
                  <a:gd fmla="*/ 6 w 7" name="T4"/>
                  <a:gd fmla="*/ 4 h 7" name="T5"/>
                  <a:gd fmla="*/ 7 w 7" name="T6"/>
                  <a:gd fmla="*/ 3 h 7" name="T7"/>
                  <a:gd fmla="*/ 7 w 7" name="T8"/>
                  <a:gd fmla="*/ 3 h 7" name="T9"/>
                  <a:gd fmla="*/ 4 w 7" name="T10"/>
                  <a:gd fmla="*/ 0 h 7" name="T11"/>
                  <a:gd fmla="*/ 1 w 7" name="T12"/>
                  <a:gd fmla="*/ 3 h 7" name="T13"/>
                  <a:gd fmla="*/ 0 w 7" name="T14"/>
                  <a:gd fmla="*/ 3 h 7" name="T15"/>
                  <a:gd fmla="*/ 1 w 7" name="T16"/>
                  <a:gd fmla="*/ 5 h 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 w="7">
                    <a:moveTo>
                      <a:pt x="1" y="5"/>
                    </a:moveTo>
                    <a:cubicBezTo>
                      <a:pt x="1" y="6"/>
                      <a:pt x="2" y="7"/>
                      <a:pt x="4" y="7"/>
                    </a:cubicBezTo>
                    <a:cubicBezTo>
                      <a:pt x="5" y="7"/>
                      <a:pt x="6" y="6"/>
                      <a:pt x="6" y="4"/>
                    </a:cubicBezTo>
                    <a:cubicBezTo>
                      <a:pt x="7" y="4"/>
                      <a:pt x="7" y="4"/>
                      <a:pt x="7" y="3"/>
                    </a:cubicBezTo>
                    <a:cubicBezTo>
                      <a:pt x="7" y="3"/>
                      <a:pt x="7" y="3"/>
                      <a:pt x="7" y="3"/>
                    </a:cubicBezTo>
                    <a:cubicBezTo>
                      <a:pt x="7" y="1"/>
                      <a:pt x="5" y="0"/>
                      <a:pt x="4" y="0"/>
                    </a:cubicBezTo>
                    <a:cubicBezTo>
                      <a:pt x="2" y="0"/>
                      <a:pt x="1" y="1"/>
                      <a:pt x="1" y="3"/>
                    </a:cubicBezTo>
                    <a:cubicBezTo>
                      <a:pt x="1" y="3"/>
                      <a:pt x="0" y="3"/>
                      <a:pt x="0" y="3"/>
                    </a:cubicBezTo>
                    <a:cubicBezTo>
                      <a:pt x="0" y="4"/>
                      <a:pt x="1" y="4"/>
                      <a:pt x="1" y="5"/>
                    </a:cubicBezTo>
                    <a:close/>
                  </a:path>
                </a:pathLst>
              </a:custGeom>
              <a:grpFill/>
              <a:ln w="9525">
                <a:solidFill>
                  <a:srgbClr val="000000"/>
                </a:solidFill>
                <a:round/>
              </a:ln>
            </p:spPr>
            <p:txBody>
              <a:bodyPr anchor="t" anchorCtr="0" bIns="60960" compatLnSpc="1" lIns="121920" numCol="1" rIns="121920" tIns="60960" vert="horz" wrap="square">
                <a:prstTxWarp prst="textNoShape">
                  <a:avLst/>
                </a:prstTxWarp>
              </a:bodyPr>
              <a:lstStyle/>
              <a:p>
                <a:endParaRPr altLang="en-US" lang="zh-CN" sz="2400">
                  <a:solidFill>
                    <a:prstClr val="black"/>
                  </a:solidFill>
                  <a:cs typeface="+mn-ea"/>
                  <a:sym typeface="+mn-lt"/>
                </a:endParaRPr>
              </a:p>
            </p:txBody>
          </p:sp>
        </p:grpSp>
        <p:sp>
          <p:nvSpPr>
            <p:cNvPr id="86" name="矩形 85">
              <a:extLst>
                <a:ext uri="{FF2B5EF4-FFF2-40B4-BE49-F238E27FC236}">
                  <a16:creationId xmlns:a16="http://schemas.microsoft.com/office/drawing/2014/main" id="{EB5B566C-848C-48FF-8EA4-E2D74DA73C3F}"/>
                </a:ext>
              </a:extLst>
            </p:cNvPr>
            <p:cNvSpPr/>
            <p:nvPr/>
          </p:nvSpPr>
          <p:spPr>
            <a:xfrm>
              <a:off x="2569677" y="5618311"/>
              <a:ext cx="2788258" cy="1051560"/>
            </a:xfrm>
            <a:prstGeom prst="rect">
              <a:avLst/>
            </a:prstGeom>
          </p:spPr>
          <p:txBody>
            <a:bodyPr wrap="square">
              <a:spAutoFit/>
            </a:bodyPr>
            <a:lstStyle/>
            <a:p>
              <a:pPr>
                <a:lnSpc>
                  <a:spcPct val="150000"/>
                </a:lnSpc>
              </a:pPr>
              <a:r>
                <a:rPr altLang="en-US" lang="zh-CN" sz="1400">
                  <a:solidFill>
                    <a:schemeClr val="tx1">
                      <a:lumMod val="75000"/>
                      <a:lumOff val="25000"/>
                    </a:schemeClr>
                  </a:solidFill>
                  <a:cs typeface="+mn-ea"/>
                  <a:sym typeface="+mn-lt"/>
                </a:rPr>
                <a:t>思维导图极大地激发我们的右脑。因为我们在创作导图的时候还使用颜色、形状和想象力。</a:t>
              </a:r>
            </a:p>
          </p:txBody>
        </p:sp>
      </p:grpSp>
      <p:grpSp>
        <p:nvGrpSpPr>
          <p:cNvPr id="87" name="组合 86">
            <a:extLst>
              <a:ext uri="{FF2B5EF4-FFF2-40B4-BE49-F238E27FC236}">
                <a16:creationId xmlns:a16="http://schemas.microsoft.com/office/drawing/2014/main" id="{CD74A75D-6260-4F56-9B23-C2635CF305F7}"/>
              </a:ext>
            </a:extLst>
          </p:cNvPr>
          <p:cNvGrpSpPr/>
          <p:nvPr/>
        </p:nvGrpSpPr>
        <p:grpSpPr>
          <a:xfrm>
            <a:off x="589935" y="688258"/>
            <a:ext cx="11021962" cy="589936"/>
            <a:chOff x="589935" y="688258"/>
            <a:chExt cx="11021962" cy="589936"/>
          </a:xfrm>
        </p:grpSpPr>
        <p:cxnSp>
          <p:nvCxnSpPr>
            <p:cNvPr id="89" name="直接连接符 88">
              <a:extLst>
                <a:ext uri="{FF2B5EF4-FFF2-40B4-BE49-F238E27FC236}">
                  <a16:creationId xmlns:a16="http://schemas.microsoft.com/office/drawing/2014/main" id="{99DD5DDE-29A3-4CE2-9F2B-3C62A1C40FE5}"/>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90" name="文本框 89">
              <a:extLst>
                <a:ext uri="{FF2B5EF4-FFF2-40B4-BE49-F238E27FC236}">
                  <a16:creationId xmlns:a16="http://schemas.microsoft.com/office/drawing/2014/main" id="{AD350313-64DD-4C7A-B8D2-E2169670B525}"/>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04  思维导图的实际应用</a:t>
              </a:r>
            </a:p>
          </p:txBody>
        </p:sp>
      </p:grpSp>
    </p:spTree>
    <p:extLst>
      <p:ext uri="{BB962C8B-B14F-4D97-AF65-F5344CB8AC3E}">
        <p14:creationId val="3121566036"/>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87"/>
                                        </p:tgtEl>
                                        <p:attrNameLst>
                                          <p:attrName>style.visibility</p:attrName>
                                        </p:attrNameLst>
                                      </p:cBhvr>
                                      <p:to>
                                        <p:strVal val="visible"/>
                                      </p:to>
                                    </p:set>
                                    <p:animEffect filter="wipe(left)" transition="in">
                                      <p:cBhvr>
                                        <p:cTn dur="500" id="7"/>
                                        <p:tgtEl>
                                          <p:spTgt spid="87"/>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32"/>
                                        </p:tgtEl>
                                        <p:attrNameLst>
                                          <p:attrName>style.visibility</p:attrName>
                                        </p:attrNameLst>
                                      </p:cBhvr>
                                      <p:to>
                                        <p:strVal val="visible"/>
                                      </p:to>
                                    </p:set>
                                    <p:anim calcmode="lin" valueType="num">
                                      <p:cBhvr>
                                        <p:cTn dur="500" fill="hold" id="11"/>
                                        <p:tgtEl>
                                          <p:spTgt spid="32"/>
                                        </p:tgtEl>
                                        <p:attrNameLst>
                                          <p:attrName>ppt_w</p:attrName>
                                        </p:attrNameLst>
                                      </p:cBhvr>
                                      <p:tavLst>
                                        <p:tav tm="0">
                                          <p:val>
                                            <p:fltVal val="0"/>
                                          </p:val>
                                        </p:tav>
                                        <p:tav tm="100000">
                                          <p:val>
                                            <p:strVal val="#ppt_w"/>
                                          </p:val>
                                        </p:tav>
                                      </p:tavLst>
                                    </p:anim>
                                    <p:anim calcmode="lin" valueType="num">
                                      <p:cBhvr>
                                        <p:cTn dur="500" fill="hold" id="12"/>
                                        <p:tgtEl>
                                          <p:spTgt spid="32"/>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36"/>
                                        </p:tgtEl>
                                        <p:attrNameLst>
                                          <p:attrName>style.visibility</p:attrName>
                                        </p:attrNameLst>
                                      </p:cBhvr>
                                      <p:to>
                                        <p:strVal val="visible"/>
                                      </p:to>
                                    </p:set>
                                    <p:anim calcmode="lin" valueType="num">
                                      <p:cBhvr>
                                        <p:cTn dur="500" fill="hold" id="16"/>
                                        <p:tgtEl>
                                          <p:spTgt spid="36"/>
                                        </p:tgtEl>
                                        <p:attrNameLst>
                                          <p:attrName>ppt_w</p:attrName>
                                        </p:attrNameLst>
                                      </p:cBhvr>
                                      <p:tavLst>
                                        <p:tav tm="0">
                                          <p:val>
                                            <p:fltVal val="0"/>
                                          </p:val>
                                        </p:tav>
                                        <p:tav tm="100000">
                                          <p:val>
                                            <p:strVal val="#ppt_w"/>
                                          </p:val>
                                        </p:tav>
                                      </p:tavLst>
                                    </p:anim>
                                    <p:anim calcmode="lin" valueType="num">
                                      <p:cBhvr>
                                        <p:cTn dur="500" fill="hold" id="17"/>
                                        <p:tgtEl>
                                          <p:spTgt spid="36"/>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23" presetSubtype="16">
                                  <p:stCondLst>
                                    <p:cond delay="0"/>
                                  </p:stCondLst>
                                  <p:childTnLst>
                                    <p:set>
                                      <p:cBhvr>
                                        <p:cTn dur="1" fill="hold" id="20">
                                          <p:stCondLst>
                                            <p:cond delay="0"/>
                                          </p:stCondLst>
                                        </p:cTn>
                                        <p:tgtEl>
                                          <p:spTgt spid="31"/>
                                        </p:tgtEl>
                                        <p:attrNameLst>
                                          <p:attrName>style.visibility</p:attrName>
                                        </p:attrNameLst>
                                      </p:cBhvr>
                                      <p:to>
                                        <p:strVal val="visible"/>
                                      </p:to>
                                    </p:set>
                                    <p:anim calcmode="lin" valueType="num">
                                      <p:cBhvr>
                                        <p:cTn dur="500" fill="hold" id="21"/>
                                        <p:tgtEl>
                                          <p:spTgt spid="31"/>
                                        </p:tgtEl>
                                        <p:attrNameLst>
                                          <p:attrName>ppt_w</p:attrName>
                                        </p:attrNameLst>
                                      </p:cBhvr>
                                      <p:tavLst>
                                        <p:tav tm="0">
                                          <p:val>
                                            <p:fltVal val="0"/>
                                          </p:val>
                                        </p:tav>
                                        <p:tav tm="100000">
                                          <p:val>
                                            <p:strVal val="#ppt_w"/>
                                          </p:val>
                                        </p:tav>
                                      </p:tavLst>
                                    </p:anim>
                                    <p:anim calcmode="lin" valueType="num">
                                      <p:cBhvr>
                                        <p:cTn dur="500" fill="hold" id="22"/>
                                        <p:tgtEl>
                                          <p:spTgt spid="31"/>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id="24" nodeType="afterEffect" presetClass="entr" presetID="23" presetSubtype="16">
                                  <p:stCondLst>
                                    <p:cond delay="0"/>
                                  </p:stCondLst>
                                  <p:childTnLst>
                                    <p:set>
                                      <p:cBhvr>
                                        <p:cTn dur="1" fill="hold" id="25">
                                          <p:stCondLst>
                                            <p:cond delay="0"/>
                                          </p:stCondLst>
                                        </p:cTn>
                                        <p:tgtEl>
                                          <p:spTgt spid="33"/>
                                        </p:tgtEl>
                                        <p:attrNameLst>
                                          <p:attrName>style.visibility</p:attrName>
                                        </p:attrNameLst>
                                      </p:cBhvr>
                                      <p:to>
                                        <p:strVal val="visible"/>
                                      </p:to>
                                    </p:set>
                                    <p:anim calcmode="lin" valueType="num">
                                      <p:cBhvr>
                                        <p:cTn dur="500" fill="hold" id="26"/>
                                        <p:tgtEl>
                                          <p:spTgt spid="33"/>
                                        </p:tgtEl>
                                        <p:attrNameLst>
                                          <p:attrName>ppt_w</p:attrName>
                                        </p:attrNameLst>
                                      </p:cBhvr>
                                      <p:tavLst>
                                        <p:tav tm="0">
                                          <p:val>
                                            <p:fltVal val="0"/>
                                          </p:val>
                                        </p:tav>
                                        <p:tav tm="100000">
                                          <p:val>
                                            <p:strVal val="#ppt_w"/>
                                          </p:val>
                                        </p:tav>
                                      </p:tavLst>
                                    </p:anim>
                                    <p:anim calcmode="lin" valueType="num">
                                      <p:cBhvr>
                                        <p:cTn dur="500" fill="hold" id="27"/>
                                        <p:tgtEl>
                                          <p:spTgt spid="33"/>
                                        </p:tgtEl>
                                        <p:attrNameLst>
                                          <p:attrName>ppt_h</p:attrName>
                                        </p:attrNameLst>
                                      </p:cBhvr>
                                      <p:tavLst>
                                        <p:tav tm="0">
                                          <p:val>
                                            <p:fltVal val="0"/>
                                          </p:val>
                                        </p:tav>
                                        <p:tav tm="100000">
                                          <p:val>
                                            <p:strVal val="#ppt_h"/>
                                          </p:val>
                                        </p:tav>
                                      </p:tavLst>
                                    </p:anim>
                                  </p:childTnLst>
                                </p:cTn>
                              </p:par>
                            </p:childTnLst>
                          </p:cTn>
                        </p:par>
                        <p:par>
                          <p:cTn fill="hold" id="28" nodeType="afterGroup">
                            <p:stCondLst>
                              <p:cond delay="2500"/>
                            </p:stCondLst>
                            <p:childTnLst>
                              <p:par>
                                <p:cTn fill="hold" id="29" nodeType="afterEffect" presetClass="entr" presetID="23" presetSubtype="16">
                                  <p:stCondLst>
                                    <p:cond delay="0"/>
                                  </p:stCondLst>
                                  <p:childTnLst>
                                    <p:set>
                                      <p:cBhvr>
                                        <p:cTn dur="1" fill="hold" id="30">
                                          <p:stCondLst>
                                            <p:cond delay="0"/>
                                          </p:stCondLst>
                                        </p:cTn>
                                        <p:tgtEl>
                                          <p:spTgt spid="16"/>
                                        </p:tgtEl>
                                        <p:attrNameLst>
                                          <p:attrName>style.visibility</p:attrName>
                                        </p:attrNameLst>
                                      </p:cBhvr>
                                      <p:to>
                                        <p:strVal val="visible"/>
                                      </p:to>
                                    </p:set>
                                    <p:anim calcmode="lin" valueType="num">
                                      <p:cBhvr>
                                        <p:cTn dur="500" fill="hold" id="31"/>
                                        <p:tgtEl>
                                          <p:spTgt spid="16"/>
                                        </p:tgtEl>
                                        <p:attrNameLst>
                                          <p:attrName>ppt_w</p:attrName>
                                        </p:attrNameLst>
                                      </p:cBhvr>
                                      <p:tavLst>
                                        <p:tav tm="0">
                                          <p:val>
                                            <p:fltVal val="0"/>
                                          </p:val>
                                        </p:tav>
                                        <p:tav tm="100000">
                                          <p:val>
                                            <p:strVal val="#ppt_w"/>
                                          </p:val>
                                        </p:tav>
                                      </p:tavLst>
                                    </p:anim>
                                    <p:anim calcmode="lin" valueType="num">
                                      <p:cBhvr>
                                        <p:cTn dur="500" fill="hold" id="32"/>
                                        <p:tgtEl>
                                          <p:spTgt spid="16"/>
                                        </p:tgtEl>
                                        <p:attrNameLst>
                                          <p:attrName>ppt_h</p:attrName>
                                        </p:attrNameLst>
                                      </p:cBhvr>
                                      <p:tavLst>
                                        <p:tav tm="0">
                                          <p:val>
                                            <p:fltVal val="0"/>
                                          </p:val>
                                        </p:tav>
                                        <p:tav tm="100000">
                                          <p:val>
                                            <p:strVal val="#ppt_h"/>
                                          </p:val>
                                        </p:tav>
                                      </p:tavLst>
                                    </p:anim>
                                  </p:childTnLst>
                                </p:cTn>
                              </p:par>
                            </p:childTnLst>
                          </p:cTn>
                        </p:par>
                        <p:par>
                          <p:cTn fill="hold" id="33" nodeType="afterGroup">
                            <p:stCondLst>
                              <p:cond delay="3000"/>
                            </p:stCondLst>
                            <p:childTnLst>
                              <p:par>
                                <p:cTn fill="hold" id="34" nodeType="afterEffect" presetClass="entr" presetID="23" presetSubtype="16">
                                  <p:stCondLst>
                                    <p:cond delay="0"/>
                                  </p:stCondLst>
                                  <p:childTnLst>
                                    <p:set>
                                      <p:cBhvr>
                                        <p:cTn dur="1" fill="hold" id="35">
                                          <p:stCondLst>
                                            <p:cond delay="0"/>
                                          </p:stCondLst>
                                        </p:cTn>
                                        <p:tgtEl>
                                          <p:spTgt spid="35"/>
                                        </p:tgtEl>
                                        <p:attrNameLst>
                                          <p:attrName>style.visibility</p:attrName>
                                        </p:attrNameLst>
                                      </p:cBhvr>
                                      <p:to>
                                        <p:strVal val="visible"/>
                                      </p:to>
                                    </p:set>
                                    <p:anim calcmode="lin" valueType="num">
                                      <p:cBhvr>
                                        <p:cTn dur="500" fill="hold" id="36"/>
                                        <p:tgtEl>
                                          <p:spTgt spid="35"/>
                                        </p:tgtEl>
                                        <p:attrNameLst>
                                          <p:attrName>ppt_w</p:attrName>
                                        </p:attrNameLst>
                                      </p:cBhvr>
                                      <p:tavLst>
                                        <p:tav tm="0">
                                          <p:val>
                                            <p:fltVal val="0"/>
                                          </p:val>
                                        </p:tav>
                                        <p:tav tm="100000">
                                          <p:val>
                                            <p:strVal val="#ppt_w"/>
                                          </p:val>
                                        </p:tav>
                                      </p:tavLst>
                                    </p:anim>
                                    <p:anim calcmode="lin" valueType="num">
                                      <p:cBhvr>
                                        <p:cTn dur="500" fill="hold" id="37"/>
                                        <p:tgtEl>
                                          <p:spTgt spid="35"/>
                                        </p:tgtEl>
                                        <p:attrNameLst>
                                          <p:attrName>ppt_h</p:attrName>
                                        </p:attrNameLst>
                                      </p:cBhvr>
                                      <p:tavLst>
                                        <p:tav tm="0">
                                          <p:val>
                                            <p:fltVal val="0"/>
                                          </p:val>
                                        </p:tav>
                                        <p:tav tm="100000">
                                          <p:val>
                                            <p:strVal val="#ppt_h"/>
                                          </p:val>
                                        </p:tav>
                                      </p:tavLst>
                                    </p:anim>
                                  </p:childTnLst>
                                </p:cTn>
                              </p:par>
                            </p:childTnLst>
                          </p:cTn>
                        </p:par>
                        <p:par>
                          <p:cTn fill="hold" id="38" nodeType="afterGroup">
                            <p:stCondLst>
                              <p:cond delay="3500"/>
                            </p:stCondLst>
                            <p:childTnLst>
                              <p:par>
                                <p:cTn fill="hold" id="39" nodeType="afterEffect" presetClass="entr" presetID="16" presetSubtype="21">
                                  <p:stCondLst>
                                    <p:cond delay="0"/>
                                  </p:stCondLst>
                                  <p:childTnLst>
                                    <p:set>
                                      <p:cBhvr>
                                        <p:cTn dur="1" fill="hold" id="40">
                                          <p:stCondLst>
                                            <p:cond delay="0"/>
                                          </p:stCondLst>
                                        </p:cTn>
                                        <p:tgtEl>
                                          <p:spTgt spid="40"/>
                                        </p:tgtEl>
                                        <p:attrNameLst>
                                          <p:attrName>style.visibility</p:attrName>
                                        </p:attrNameLst>
                                      </p:cBhvr>
                                      <p:to>
                                        <p:strVal val="visible"/>
                                      </p:to>
                                    </p:set>
                                    <p:animEffect filter="barn(inVertical)" transition="in">
                                      <p:cBhvr>
                                        <p:cTn dur="500" id="41"/>
                                        <p:tgtEl>
                                          <p:spTgt spid="4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 name="图片 2">
            <a:extLst>
              <a:ext uri="{FF2B5EF4-FFF2-40B4-BE49-F238E27FC236}">
                <a16:creationId xmlns:a16="http://schemas.microsoft.com/office/drawing/2014/main" id="{912E2F54-0B79-47B7-98FA-FA773E2CA390}"/>
              </a:ext>
            </a:extLst>
          </p:cNvPr>
          <p:cNvPicPr>
            <a:picLocks noChangeAspect="1"/>
          </p:cNvPicPr>
          <p:nvPr/>
        </p:nvPicPr>
        <p:blipFill>
          <a:blip r:embed="rId3">
            <a:clrChange>
              <a:clrFrom>
                <a:srgbClr val="F8F4EB"/>
              </a:clrFrom>
              <a:clrTo>
                <a:srgbClr val="F8F4EB">
                  <a:alpha val="0"/>
                </a:srgbClr>
              </a:clrTo>
            </a:clrChange>
            <a:extLst>
              <a:ext uri="{28A0092B-C50C-407E-A947-70E740481C1C}">
                <a14:useLocalDpi val="0"/>
              </a:ext>
            </a:extLst>
          </a:blip>
          <a:stretch>
            <a:fillRect/>
          </a:stretch>
        </p:blipFill>
        <p:spPr>
          <a:xfrm>
            <a:off x="2387087" y="1278194"/>
            <a:ext cx="7081377" cy="5056510"/>
          </a:xfrm>
          <a:prstGeom prst="rect">
            <a:avLst/>
          </a:prstGeom>
        </p:spPr>
      </p:pic>
      <p:grpSp>
        <p:nvGrpSpPr>
          <p:cNvPr id="5" name="组合 4">
            <a:extLst>
              <a:ext uri="{FF2B5EF4-FFF2-40B4-BE49-F238E27FC236}">
                <a16:creationId xmlns:a16="http://schemas.microsoft.com/office/drawing/2014/main" id="{FA959A52-DD96-4CBA-9DA4-4D7538AF134C}"/>
              </a:ext>
            </a:extLst>
          </p:cNvPr>
          <p:cNvGrpSpPr/>
          <p:nvPr/>
        </p:nvGrpSpPr>
        <p:grpSpPr>
          <a:xfrm>
            <a:off x="0" y="5797907"/>
            <a:ext cx="12192000" cy="648000"/>
            <a:chOff x="0" y="5797907"/>
            <a:chExt cx="12192000" cy="648000"/>
          </a:xfrm>
        </p:grpSpPr>
        <p:cxnSp>
          <p:nvCxnSpPr>
            <p:cNvPr id="18" name="直接箭头连接符 17">
              <a:extLst>
                <a:ext uri="{FF2B5EF4-FFF2-40B4-BE49-F238E27FC236}">
                  <a16:creationId xmlns:a16="http://schemas.microsoft.com/office/drawing/2014/main" id="{EE7F0F02-CF5B-4140-989A-D6F149FD8EC0}"/>
                </a:ext>
              </a:extLst>
            </p:cNvPr>
            <p:cNvCxnSpPr/>
            <p:nvPr/>
          </p:nvCxnSpPr>
          <p:spPr>
            <a:xfrm>
              <a:off x="0" y="6121907"/>
              <a:ext cx="3835400" cy="0"/>
            </a:xfrm>
            <a:prstGeom prst="straightConnector1">
              <a:avLst/>
            </a:prstGeom>
            <a:ln>
              <a:solidFill>
                <a:schemeClr val="bg1">
                  <a:lumMod val="75000"/>
                </a:schemeClr>
              </a:solidFill>
              <a:prstDash val="sysDash"/>
              <a:tailEnd type="oval"/>
            </a:ln>
          </p:spPr>
          <p:style>
            <a:lnRef idx="1">
              <a:schemeClr val="accent1"/>
            </a:lnRef>
            <a:fillRef idx="0">
              <a:schemeClr val="accent1"/>
            </a:fillRef>
            <a:effectRef idx="0">
              <a:schemeClr val="accent1"/>
            </a:effectRef>
            <a:fontRef idx="minor">
              <a:schemeClr val="tx1"/>
            </a:fontRef>
          </p:style>
        </p:cxnSp>
        <p:cxnSp>
          <p:nvCxnSpPr>
            <p:cNvPr id="21" name="直接箭头连接符 20">
              <a:extLst>
                <a:ext uri="{FF2B5EF4-FFF2-40B4-BE49-F238E27FC236}">
                  <a16:creationId xmlns:a16="http://schemas.microsoft.com/office/drawing/2014/main" id="{72C64DF2-2C91-4DD8-BA56-677553410347}"/>
                </a:ext>
              </a:extLst>
            </p:cNvPr>
            <p:cNvCxnSpPr/>
            <p:nvPr/>
          </p:nvCxnSpPr>
          <p:spPr>
            <a:xfrm>
              <a:off x="8356600" y="6121907"/>
              <a:ext cx="3835400" cy="0"/>
            </a:xfrm>
            <a:prstGeom prst="straightConnector1">
              <a:avLst/>
            </a:prstGeom>
            <a:ln>
              <a:solidFill>
                <a:schemeClr val="bg1">
                  <a:lumMod val="75000"/>
                </a:schemeClr>
              </a:solidFill>
              <a:prstDash val="sysDash"/>
              <a:headEnd type="oval"/>
              <a:tailEnd type="none"/>
            </a:ln>
          </p:spPr>
          <p:style>
            <a:lnRef idx="1">
              <a:schemeClr val="accent1"/>
            </a:lnRef>
            <a:fillRef idx="0">
              <a:schemeClr val="accent1"/>
            </a:fillRef>
            <a:effectRef idx="0">
              <a:schemeClr val="accent1"/>
            </a:effectRef>
            <a:fontRef idx="minor">
              <a:schemeClr val="tx1"/>
            </a:fontRef>
          </p:style>
        </p:cxnSp>
        <p:sp>
          <p:nvSpPr>
            <p:cNvPr id="22" name="矩形: 圆角 21">
              <a:extLst>
                <a:ext uri="{FF2B5EF4-FFF2-40B4-BE49-F238E27FC236}">
                  <a16:creationId xmlns:a16="http://schemas.microsoft.com/office/drawing/2014/main" id="{3C2256E5-6935-4228-A42E-BDE1D1A5D943}"/>
                </a:ext>
              </a:extLst>
            </p:cNvPr>
            <p:cNvSpPr/>
            <p:nvPr/>
          </p:nvSpPr>
          <p:spPr>
            <a:xfrm>
              <a:off x="4476000" y="5797907"/>
              <a:ext cx="3240000" cy="648000"/>
            </a:xfrm>
            <a:prstGeom prst="roundRect">
              <a:avLst>
                <a:gd fmla="val 50000" name="adj"/>
              </a:avLst>
            </a:prstGeom>
            <a:solidFill>
              <a:srgbClr val="147BA0"/>
            </a:solidFill>
            <a:ln w="127000">
              <a:solidFill>
                <a:srgbClr val="1AA3D3">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cs typeface="+mn-ea"/>
                  <a:sym typeface="+mn-lt"/>
                </a:rPr>
                <a:t>学科知识点记忆</a:t>
              </a:r>
            </a:p>
          </p:txBody>
        </p:sp>
      </p:grpSp>
      <p:grpSp>
        <p:nvGrpSpPr>
          <p:cNvPr id="24" name="组合 23">
            <a:extLst>
              <a:ext uri="{FF2B5EF4-FFF2-40B4-BE49-F238E27FC236}">
                <a16:creationId xmlns:a16="http://schemas.microsoft.com/office/drawing/2014/main" id="{774EEAAA-3074-41E2-BAC1-FB88E7E5B062}"/>
              </a:ext>
            </a:extLst>
          </p:cNvPr>
          <p:cNvGrpSpPr/>
          <p:nvPr/>
        </p:nvGrpSpPr>
        <p:grpSpPr>
          <a:xfrm>
            <a:off x="589935" y="688258"/>
            <a:ext cx="11021962" cy="589936"/>
            <a:chOff x="589935" y="688258"/>
            <a:chExt cx="11021962" cy="589936"/>
          </a:xfrm>
        </p:grpSpPr>
        <p:cxnSp>
          <p:nvCxnSpPr>
            <p:cNvPr id="25" name="直接连接符 24">
              <a:extLst>
                <a:ext uri="{FF2B5EF4-FFF2-40B4-BE49-F238E27FC236}">
                  <a16:creationId xmlns:a16="http://schemas.microsoft.com/office/drawing/2014/main" id="{EE19F18E-FE42-486D-9A1B-2A07B793B147}"/>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26" name="文本框 25">
              <a:extLst>
                <a:ext uri="{FF2B5EF4-FFF2-40B4-BE49-F238E27FC236}">
                  <a16:creationId xmlns:a16="http://schemas.microsoft.com/office/drawing/2014/main" id="{81C93A31-549E-479D-AAD1-549FD3C40E16}"/>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04  思维导图的实际应用</a:t>
              </a:r>
            </a:p>
          </p:txBody>
        </p:sp>
      </p:grpSp>
    </p:spTree>
    <p:extLst>
      <p:ext uri="{BB962C8B-B14F-4D97-AF65-F5344CB8AC3E}">
        <p14:creationId val="2226261480"/>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24"/>
                                        </p:tgtEl>
                                        <p:attrNameLst>
                                          <p:attrName>style.visibility</p:attrName>
                                        </p:attrNameLst>
                                      </p:cBhvr>
                                      <p:to>
                                        <p:strVal val="visible"/>
                                      </p:to>
                                    </p:set>
                                    <p:animEffect filter="wipe(left)" transition="in">
                                      <p:cBhvr>
                                        <p:cTn dur="500" id="7"/>
                                        <p:tgtEl>
                                          <p:spTgt spid="24"/>
                                        </p:tgtEl>
                                      </p:cBhvr>
                                    </p:animEffect>
                                  </p:childTnLst>
                                </p:cTn>
                              </p:par>
                            </p:childTnLst>
                          </p:cTn>
                        </p:par>
                        <p:par>
                          <p:cTn fill="hold" id="8" nodeType="afterGroup">
                            <p:stCondLst>
                              <p:cond delay="500"/>
                            </p:stCondLst>
                            <p:childTnLst>
                              <p:par>
                                <p:cTn fill="hold" id="9" nodeType="afterEffect" presetClass="entr" presetID="16" presetSubtype="21">
                                  <p:stCondLst>
                                    <p:cond delay="0"/>
                                  </p:stCondLst>
                                  <p:childTnLst>
                                    <p:set>
                                      <p:cBhvr>
                                        <p:cTn dur="1" fill="hold" id="10">
                                          <p:stCondLst>
                                            <p:cond delay="0"/>
                                          </p:stCondLst>
                                        </p:cTn>
                                        <p:tgtEl>
                                          <p:spTgt spid="3"/>
                                        </p:tgtEl>
                                        <p:attrNameLst>
                                          <p:attrName>style.visibility</p:attrName>
                                        </p:attrNameLst>
                                      </p:cBhvr>
                                      <p:to>
                                        <p:strVal val="visible"/>
                                      </p:to>
                                    </p:set>
                                    <p:animEffect filter="barn(inVertical)" transition="in">
                                      <p:cBhvr>
                                        <p:cTn dur="500" id="11"/>
                                        <p:tgtEl>
                                          <p:spTgt spid="3"/>
                                        </p:tgtEl>
                                      </p:cBhvr>
                                    </p:animEffect>
                                  </p:childTnLst>
                                </p:cTn>
                              </p:par>
                            </p:childTnLst>
                          </p:cTn>
                        </p:par>
                        <p:par>
                          <p:cTn fill="hold" id="12" nodeType="afterGroup">
                            <p:stCondLst>
                              <p:cond delay="1000"/>
                            </p:stCondLst>
                            <p:childTnLst>
                              <p:par>
                                <p:cTn fill="hold" id="13" nodeType="afterEffect" presetClass="entr" presetID="16" presetSubtype="21">
                                  <p:stCondLst>
                                    <p:cond delay="0"/>
                                  </p:stCondLst>
                                  <p:childTnLst>
                                    <p:set>
                                      <p:cBhvr>
                                        <p:cTn dur="1" fill="hold" id="14">
                                          <p:stCondLst>
                                            <p:cond delay="0"/>
                                          </p:stCondLst>
                                        </p:cTn>
                                        <p:tgtEl>
                                          <p:spTgt spid="5"/>
                                        </p:tgtEl>
                                        <p:attrNameLst>
                                          <p:attrName>style.visibility</p:attrName>
                                        </p:attrNameLst>
                                      </p:cBhvr>
                                      <p:to>
                                        <p:strVal val="visible"/>
                                      </p:to>
                                    </p:set>
                                    <p:animEffect filter="barn(inVertical)" transition="in">
                                      <p:cBhvr>
                                        <p:cTn dur="500" id="15"/>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 name="组合 5">
            <a:extLst>
              <a:ext uri="{FF2B5EF4-FFF2-40B4-BE49-F238E27FC236}">
                <a16:creationId xmlns:a16="http://schemas.microsoft.com/office/drawing/2014/main" id="{A465ACB0-7418-404F-861D-90D00D3E13F9}"/>
              </a:ext>
            </a:extLst>
          </p:cNvPr>
          <p:cNvGrpSpPr/>
          <p:nvPr/>
        </p:nvGrpSpPr>
        <p:grpSpPr>
          <a:xfrm>
            <a:off x="0" y="5797907"/>
            <a:ext cx="12192000" cy="648000"/>
            <a:chOff x="0" y="5797907"/>
            <a:chExt cx="12192000" cy="648000"/>
          </a:xfrm>
        </p:grpSpPr>
        <p:sp>
          <p:nvSpPr>
            <p:cNvPr id="22" name="矩形: 圆角 21">
              <a:extLst>
                <a:ext uri="{FF2B5EF4-FFF2-40B4-BE49-F238E27FC236}">
                  <a16:creationId xmlns:a16="http://schemas.microsoft.com/office/drawing/2014/main" id="{3C2256E5-6935-4228-A42E-BDE1D1A5D943}"/>
                </a:ext>
              </a:extLst>
            </p:cNvPr>
            <p:cNvSpPr/>
            <p:nvPr/>
          </p:nvSpPr>
          <p:spPr>
            <a:xfrm>
              <a:off x="4476000" y="5797907"/>
              <a:ext cx="3240000" cy="648000"/>
            </a:xfrm>
            <a:prstGeom prst="roundRect">
              <a:avLst>
                <a:gd fmla="val 50000" name="adj"/>
              </a:avLst>
            </a:prstGeom>
            <a:solidFill>
              <a:srgbClr val="147BA0"/>
            </a:solidFill>
            <a:ln w="127000">
              <a:solidFill>
                <a:srgbClr val="1AA3D3">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cs typeface="+mn-ea"/>
                  <a:sym typeface="+mn-lt"/>
                </a:rPr>
                <a:t>个人总结工作规划</a:t>
              </a:r>
            </a:p>
          </p:txBody>
        </p:sp>
        <p:cxnSp>
          <p:nvCxnSpPr>
            <p:cNvPr id="18" name="直接箭头连接符 17">
              <a:extLst>
                <a:ext uri="{FF2B5EF4-FFF2-40B4-BE49-F238E27FC236}">
                  <a16:creationId xmlns:a16="http://schemas.microsoft.com/office/drawing/2014/main" id="{EE7F0F02-CF5B-4140-989A-D6F149FD8EC0}"/>
                </a:ext>
              </a:extLst>
            </p:cNvPr>
            <p:cNvCxnSpPr/>
            <p:nvPr/>
          </p:nvCxnSpPr>
          <p:spPr>
            <a:xfrm>
              <a:off x="0" y="6121907"/>
              <a:ext cx="3835400" cy="0"/>
            </a:xfrm>
            <a:prstGeom prst="straightConnector1">
              <a:avLst/>
            </a:prstGeom>
            <a:ln>
              <a:solidFill>
                <a:schemeClr val="bg1">
                  <a:lumMod val="75000"/>
                </a:schemeClr>
              </a:solidFill>
              <a:prstDash val="sysDash"/>
              <a:tailEnd type="oval"/>
            </a:ln>
          </p:spPr>
          <p:style>
            <a:lnRef idx="1">
              <a:schemeClr val="accent1"/>
            </a:lnRef>
            <a:fillRef idx="0">
              <a:schemeClr val="accent1"/>
            </a:fillRef>
            <a:effectRef idx="0">
              <a:schemeClr val="accent1"/>
            </a:effectRef>
            <a:fontRef idx="minor">
              <a:schemeClr val="tx1"/>
            </a:fontRef>
          </p:style>
        </p:cxnSp>
        <p:cxnSp>
          <p:nvCxnSpPr>
            <p:cNvPr id="21" name="直接箭头连接符 20">
              <a:extLst>
                <a:ext uri="{FF2B5EF4-FFF2-40B4-BE49-F238E27FC236}">
                  <a16:creationId xmlns:a16="http://schemas.microsoft.com/office/drawing/2014/main" id="{72C64DF2-2C91-4DD8-BA56-677553410347}"/>
                </a:ext>
              </a:extLst>
            </p:cNvPr>
            <p:cNvCxnSpPr/>
            <p:nvPr/>
          </p:nvCxnSpPr>
          <p:spPr>
            <a:xfrm>
              <a:off x="8356600" y="6121907"/>
              <a:ext cx="3835400" cy="0"/>
            </a:xfrm>
            <a:prstGeom prst="straightConnector1">
              <a:avLst/>
            </a:prstGeom>
            <a:ln>
              <a:solidFill>
                <a:schemeClr val="bg1">
                  <a:lumMod val="75000"/>
                </a:schemeClr>
              </a:solidFill>
              <a:prstDash val="sysDash"/>
              <a:headEnd type="oval"/>
              <a:tailEnd type="none"/>
            </a:ln>
          </p:spPr>
          <p:style>
            <a:lnRef idx="1">
              <a:schemeClr val="accent1"/>
            </a:lnRef>
            <a:fillRef idx="0">
              <a:schemeClr val="accent1"/>
            </a:fillRef>
            <a:effectRef idx="0">
              <a:schemeClr val="accent1"/>
            </a:effectRef>
            <a:fontRef idx="minor">
              <a:schemeClr val="tx1"/>
            </a:fontRef>
          </p:style>
        </p:cxnSp>
      </p:grpSp>
      <p:grpSp>
        <p:nvGrpSpPr>
          <p:cNvPr id="26" name="组合 25">
            <a:extLst>
              <a:ext uri="{FF2B5EF4-FFF2-40B4-BE49-F238E27FC236}">
                <a16:creationId xmlns:a16="http://schemas.microsoft.com/office/drawing/2014/main" id="{44DD9736-672B-487C-A6F5-D3A01D78A999}"/>
              </a:ext>
            </a:extLst>
          </p:cNvPr>
          <p:cNvGrpSpPr/>
          <p:nvPr/>
        </p:nvGrpSpPr>
        <p:grpSpPr>
          <a:xfrm>
            <a:off x="589935" y="688258"/>
            <a:ext cx="11021962" cy="589936"/>
            <a:chOff x="589935" y="688258"/>
            <a:chExt cx="11021962" cy="589936"/>
          </a:xfrm>
        </p:grpSpPr>
        <p:cxnSp>
          <p:nvCxnSpPr>
            <p:cNvPr id="27" name="直接连接符 26">
              <a:extLst>
                <a:ext uri="{FF2B5EF4-FFF2-40B4-BE49-F238E27FC236}">
                  <a16:creationId xmlns:a16="http://schemas.microsoft.com/office/drawing/2014/main" id="{1CBE12D2-6EE1-444E-BD2E-5B8FF2CAD020}"/>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28" name="文本框 27">
              <a:extLst>
                <a:ext uri="{FF2B5EF4-FFF2-40B4-BE49-F238E27FC236}">
                  <a16:creationId xmlns:a16="http://schemas.microsoft.com/office/drawing/2014/main" id="{AF8B6755-B0CC-4C2A-BE71-524D2B0BBD09}"/>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04  思维导图的实际应用</a:t>
              </a:r>
            </a:p>
          </p:txBody>
        </p:sp>
      </p:grpSp>
      <p:pic>
        <p:nvPicPr>
          <p:cNvPr id="3" name="图片 2">
            <a:extLst>
              <a:ext uri="{FF2B5EF4-FFF2-40B4-BE49-F238E27FC236}">
                <a16:creationId xmlns:a16="http://schemas.microsoft.com/office/drawing/2014/main" id="{04EEE60F-6D81-4AB8-B7C0-AEA67A71D617}"/>
              </a:ext>
            </a:extLst>
          </p:cNvPr>
          <p:cNvPicPr>
            <a:picLocks noChangeAspect="1"/>
          </p:cNvPicPr>
          <p:nvPr/>
        </p:nvPicPr>
        <p:blipFill>
          <a:blip r:embed="rId3">
            <a:duotone>
              <a:schemeClr val="accent5">
                <a:shade val="45000"/>
                <a:satMod val="135000"/>
              </a:schemeClr>
              <a:prstClr val="white"/>
            </a:duotone>
            <a:extLst>
              <a:ext uri="{28A0092B-C50C-407E-A947-70E740481C1C}">
                <a14:useLocalDpi val="0"/>
              </a:ext>
            </a:extLst>
          </a:blip>
          <a:srcRect b="8694"/>
          <a:stretch>
            <a:fillRect/>
          </a:stretch>
        </p:blipFill>
        <p:spPr>
          <a:xfrm>
            <a:off x="960028" y="1475124"/>
            <a:ext cx="4372590" cy="3992419"/>
          </a:xfrm>
          <a:prstGeom prst="rect">
            <a:avLst/>
          </a:prstGeom>
        </p:spPr>
      </p:pic>
      <p:pic>
        <p:nvPicPr>
          <p:cNvPr id="5" name="图片 4">
            <a:extLst>
              <a:ext uri="{FF2B5EF4-FFF2-40B4-BE49-F238E27FC236}">
                <a16:creationId xmlns:a16="http://schemas.microsoft.com/office/drawing/2014/main" id="{E62A9C66-6BDD-4242-BC67-1D1E136F6166}"/>
              </a:ext>
            </a:extLst>
          </p:cNvPr>
          <p:cNvPicPr>
            <a:picLocks noChangeAspect="1"/>
          </p:cNvPicPr>
          <p:nvPr/>
        </p:nvPicPr>
        <p:blipFill>
          <a:blip r:embed="rId4">
            <a:clrChange>
              <a:clrFrom>
                <a:srgbClr val="B8F4FF"/>
              </a:clrFrom>
              <a:clrTo>
                <a:srgbClr val="B8F4FF">
                  <a:alpha val="0"/>
                </a:srgbClr>
              </a:clrTo>
            </a:clrChange>
            <a:extLst>
              <a:ext uri="{28A0092B-C50C-407E-A947-70E740481C1C}">
                <a14:useLocalDpi val="0"/>
              </a:ext>
            </a:extLst>
          </a:blip>
          <a:stretch>
            <a:fillRect/>
          </a:stretch>
        </p:blipFill>
        <p:spPr>
          <a:xfrm>
            <a:off x="6472391" y="1344911"/>
            <a:ext cx="4480744" cy="4480744"/>
          </a:xfrm>
          <a:prstGeom prst="rect">
            <a:avLst/>
          </a:prstGeom>
        </p:spPr>
      </p:pic>
    </p:spTree>
    <p:extLst>
      <p:ext uri="{BB962C8B-B14F-4D97-AF65-F5344CB8AC3E}">
        <p14:creationId val="2321181041"/>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26"/>
                                        </p:tgtEl>
                                        <p:attrNameLst>
                                          <p:attrName>style.visibility</p:attrName>
                                        </p:attrNameLst>
                                      </p:cBhvr>
                                      <p:to>
                                        <p:strVal val="visible"/>
                                      </p:to>
                                    </p:set>
                                    <p:animEffect filter="wipe(left)" transition="in">
                                      <p:cBhvr>
                                        <p:cTn dur="500" id="7"/>
                                        <p:tgtEl>
                                          <p:spTgt spid="26"/>
                                        </p:tgtEl>
                                      </p:cBhvr>
                                    </p:animEffect>
                                  </p:childTnLst>
                                </p:cTn>
                              </p:par>
                            </p:childTnLst>
                          </p:cTn>
                        </p:par>
                        <p:par>
                          <p:cTn fill="hold" id="8" nodeType="afterGroup">
                            <p:stCondLst>
                              <p:cond delay="500"/>
                            </p:stCondLst>
                            <p:childTnLst>
                              <p:par>
                                <p:cTn fill="hold" id="9" nodeType="afterEffect" presetClass="entr" presetID="16" presetSubtype="21">
                                  <p:stCondLst>
                                    <p:cond delay="0"/>
                                  </p:stCondLst>
                                  <p:childTnLst>
                                    <p:set>
                                      <p:cBhvr>
                                        <p:cTn dur="1" fill="hold" id="10">
                                          <p:stCondLst>
                                            <p:cond delay="0"/>
                                          </p:stCondLst>
                                        </p:cTn>
                                        <p:tgtEl>
                                          <p:spTgt spid="3"/>
                                        </p:tgtEl>
                                        <p:attrNameLst>
                                          <p:attrName>style.visibility</p:attrName>
                                        </p:attrNameLst>
                                      </p:cBhvr>
                                      <p:to>
                                        <p:strVal val="visible"/>
                                      </p:to>
                                    </p:set>
                                    <p:animEffect filter="barn(inVertical)" transition="in">
                                      <p:cBhvr>
                                        <p:cTn dur="500" id="11"/>
                                        <p:tgtEl>
                                          <p:spTgt spid="3"/>
                                        </p:tgtEl>
                                      </p:cBhvr>
                                    </p:animEffect>
                                  </p:childTnLst>
                                </p:cTn>
                              </p:par>
                            </p:childTnLst>
                          </p:cTn>
                        </p:par>
                        <p:par>
                          <p:cTn fill="hold" id="12" nodeType="afterGroup">
                            <p:stCondLst>
                              <p:cond delay="1000"/>
                            </p:stCondLst>
                            <p:childTnLst>
                              <p:par>
                                <p:cTn fill="hold" id="13" nodeType="afterEffect" presetClass="entr" presetID="16" presetSubtype="21">
                                  <p:stCondLst>
                                    <p:cond delay="0"/>
                                  </p:stCondLst>
                                  <p:childTnLst>
                                    <p:set>
                                      <p:cBhvr>
                                        <p:cTn dur="1" fill="hold" id="14">
                                          <p:stCondLst>
                                            <p:cond delay="0"/>
                                          </p:stCondLst>
                                        </p:cTn>
                                        <p:tgtEl>
                                          <p:spTgt spid="5"/>
                                        </p:tgtEl>
                                        <p:attrNameLst>
                                          <p:attrName>style.visibility</p:attrName>
                                        </p:attrNameLst>
                                      </p:cBhvr>
                                      <p:to>
                                        <p:strVal val="visible"/>
                                      </p:to>
                                    </p:set>
                                    <p:animEffect filter="barn(inVertical)" transition="in">
                                      <p:cBhvr>
                                        <p:cTn dur="500" id="15"/>
                                        <p:tgtEl>
                                          <p:spTgt spid="5"/>
                                        </p:tgtEl>
                                      </p:cBhvr>
                                    </p:animEffect>
                                  </p:childTnLst>
                                </p:cTn>
                              </p:par>
                            </p:childTnLst>
                          </p:cTn>
                        </p:par>
                        <p:par>
                          <p:cTn fill="hold" id="16" nodeType="afterGroup">
                            <p:stCondLst>
                              <p:cond delay="1500"/>
                            </p:stCondLst>
                            <p:childTnLst>
                              <p:par>
                                <p:cTn fill="hold" id="17" nodeType="afterEffect" presetClass="entr" presetID="16" presetSubtype="21">
                                  <p:stCondLst>
                                    <p:cond delay="0"/>
                                  </p:stCondLst>
                                  <p:childTnLst>
                                    <p:set>
                                      <p:cBhvr>
                                        <p:cTn dur="1" fill="hold" id="18">
                                          <p:stCondLst>
                                            <p:cond delay="0"/>
                                          </p:stCondLst>
                                        </p:cTn>
                                        <p:tgtEl>
                                          <p:spTgt spid="6"/>
                                        </p:tgtEl>
                                        <p:attrNameLst>
                                          <p:attrName>style.visibility</p:attrName>
                                        </p:attrNameLst>
                                      </p:cBhvr>
                                      <p:to>
                                        <p:strVal val="visible"/>
                                      </p:to>
                                    </p:set>
                                    <p:animEffect filter="barn(inVertical)" transition="in">
                                      <p:cBhvr>
                                        <p:cTn dur="500" id="19"/>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7A2D71CF-274A-4EB3-88A5-01C471F8DF02}"/>
              </a:ext>
            </a:extLst>
          </p:cNvPr>
          <p:cNvGrpSpPr/>
          <p:nvPr/>
        </p:nvGrpSpPr>
        <p:grpSpPr>
          <a:xfrm>
            <a:off x="0" y="5797907"/>
            <a:ext cx="12192000" cy="648000"/>
            <a:chOff x="0" y="5797907"/>
            <a:chExt cx="12192000" cy="648000"/>
          </a:xfrm>
        </p:grpSpPr>
        <p:sp>
          <p:nvSpPr>
            <p:cNvPr id="22" name="矩形: 圆角 21">
              <a:extLst>
                <a:ext uri="{FF2B5EF4-FFF2-40B4-BE49-F238E27FC236}">
                  <a16:creationId xmlns:a16="http://schemas.microsoft.com/office/drawing/2014/main" id="{3C2256E5-6935-4228-A42E-BDE1D1A5D943}"/>
                </a:ext>
              </a:extLst>
            </p:cNvPr>
            <p:cNvSpPr/>
            <p:nvPr/>
          </p:nvSpPr>
          <p:spPr>
            <a:xfrm>
              <a:off x="4476000" y="5797907"/>
              <a:ext cx="3240000" cy="648000"/>
            </a:xfrm>
            <a:prstGeom prst="roundRect">
              <a:avLst>
                <a:gd fmla="val 50000" name="adj"/>
              </a:avLst>
            </a:prstGeom>
            <a:solidFill>
              <a:srgbClr val="147BA0"/>
            </a:solidFill>
            <a:ln w="127000">
              <a:solidFill>
                <a:srgbClr val="1AA3D3">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cs typeface="+mn-ea"/>
                  <a:sym typeface="+mn-lt"/>
                </a:rPr>
                <a:t>商业决策分析</a:t>
              </a:r>
            </a:p>
          </p:txBody>
        </p:sp>
        <p:cxnSp>
          <p:nvCxnSpPr>
            <p:cNvPr id="18" name="直接箭头连接符 17">
              <a:extLst>
                <a:ext uri="{FF2B5EF4-FFF2-40B4-BE49-F238E27FC236}">
                  <a16:creationId xmlns:a16="http://schemas.microsoft.com/office/drawing/2014/main" id="{EE7F0F02-CF5B-4140-989A-D6F149FD8EC0}"/>
                </a:ext>
              </a:extLst>
            </p:cNvPr>
            <p:cNvCxnSpPr/>
            <p:nvPr/>
          </p:nvCxnSpPr>
          <p:spPr>
            <a:xfrm>
              <a:off x="0" y="6121907"/>
              <a:ext cx="3835400" cy="0"/>
            </a:xfrm>
            <a:prstGeom prst="straightConnector1">
              <a:avLst/>
            </a:prstGeom>
            <a:ln>
              <a:solidFill>
                <a:schemeClr val="bg1">
                  <a:lumMod val="75000"/>
                </a:schemeClr>
              </a:solidFill>
              <a:prstDash val="sysDash"/>
              <a:tailEnd type="oval"/>
            </a:ln>
          </p:spPr>
          <p:style>
            <a:lnRef idx="1">
              <a:schemeClr val="accent1"/>
            </a:lnRef>
            <a:fillRef idx="0">
              <a:schemeClr val="accent1"/>
            </a:fillRef>
            <a:effectRef idx="0">
              <a:schemeClr val="accent1"/>
            </a:effectRef>
            <a:fontRef idx="minor">
              <a:schemeClr val="tx1"/>
            </a:fontRef>
          </p:style>
        </p:cxnSp>
        <p:cxnSp>
          <p:nvCxnSpPr>
            <p:cNvPr id="21" name="直接箭头连接符 20">
              <a:extLst>
                <a:ext uri="{FF2B5EF4-FFF2-40B4-BE49-F238E27FC236}">
                  <a16:creationId xmlns:a16="http://schemas.microsoft.com/office/drawing/2014/main" id="{72C64DF2-2C91-4DD8-BA56-677553410347}"/>
                </a:ext>
              </a:extLst>
            </p:cNvPr>
            <p:cNvCxnSpPr/>
            <p:nvPr/>
          </p:nvCxnSpPr>
          <p:spPr>
            <a:xfrm>
              <a:off x="8356600" y="6121907"/>
              <a:ext cx="3835400" cy="0"/>
            </a:xfrm>
            <a:prstGeom prst="straightConnector1">
              <a:avLst/>
            </a:prstGeom>
            <a:ln>
              <a:solidFill>
                <a:schemeClr val="bg1">
                  <a:lumMod val="75000"/>
                </a:schemeClr>
              </a:solidFill>
              <a:prstDash val="sysDash"/>
              <a:headEnd type="oval"/>
              <a:tailEnd type="none"/>
            </a:ln>
          </p:spPr>
          <p:style>
            <a:lnRef idx="1">
              <a:schemeClr val="accent1"/>
            </a:lnRef>
            <a:fillRef idx="0">
              <a:schemeClr val="accent1"/>
            </a:fillRef>
            <a:effectRef idx="0">
              <a:schemeClr val="accent1"/>
            </a:effectRef>
            <a:fontRef idx="minor">
              <a:schemeClr val="tx1"/>
            </a:fontRef>
          </p:style>
        </p:cxnSp>
      </p:grpSp>
      <p:grpSp>
        <p:nvGrpSpPr>
          <p:cNvPr id="25" name="组合 24">
            <a:extLst>
              <a:ext uri="{FF2B5EF4-FFF2-40B4-BE49-F238E27FC236}">
                <a16:creationId xmlns:a16="http://schemas.microsoft.com/office/drawing/2014/main" id="{7D158059-E1C5-4985-BBBA-7888ABD2BE88}"/>
              </a:ext>
            </a:extLst>
          </p:cNvPr>
          <p:cNvGrpSpPr/>
          <p:nvPr/>
        </p:nvGrpSpPr>
        <p:grpSpPr>
          <a:xfrm>
            <a:off x="589935" y="688258"/>
            <a:ext cx="11021962" cy="589936"/>
            <a:chOff x="589935" y="688258"/>
            <a:chExt cx="11021962" cy="589936"/>
          </a:xfrm>
        </p:grpSpPr>
        <p:cxnSp>
          <p:nvCxnSpPr>
            <p:cNvPr id="26" name="直接连接符 25">
              <a:extLst>
                <a:ext uri="{FF2B5EF4-FFF2-40B4-BE49-F238E27FC236}">
                  <a16:creationId xmlns:a16="http://schemas.microsoft.com/office/drawing/2014/main" id="{BE2104E0-87EB-4179-81D1-473FD285E3D8}"/>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27" name="文本框 26">
              <a:extLst>
                <a:ext uri="{FF2B5EF4-FFF2-40B4-BE49-F238E27FC236}">
                  <a16:creationId xmlns:a16="http://schemas.microsoft.com/office/drawing/2014/main" id="{15AF6F81-E809-4DAB-9FA2-BE489FFC5469}"/>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04  思维导图的实际应用</a:t>
              </a:r>
            </a:p>
          </p:txBody>
        </p:sp>
      </p:grpSp>
      <p:pic>
        <p:nvPicPr>
          <p:cNvPr id="3" name="图片 2">
            <a:extLst>
              <a:ext uri="{FF2B5EF4-FFF2-40B4-BE49-F238E27FC236}">
                <a16:creationId xmlns:a16="http://schemas.microsoft.com/office/drawing/2014/main" id="{7A3B58EC-5E03-4257-A1D0-74DD67530C0E}"/>
              </a:ext>
            </a:extLst>
          </p:cNvPr>
          <p:cNvPicPr>
            <a:picLocks noChangeAspect="1"/>
          </p:cNvPicPr>
          <p:nvPr/>
        </p:nvPicPr>
        <p:blipFill>
          <a:blip r:embed="rId3">
            <a:clrChange>
              <a:clrFrom>
                <a:srgbClr val="FFFFFF"/>
              </a:clrFrom>
              <a:clrTo>
                <a:srgbClr val="FFFFFF">
                  <a:alpha val="0"/>
                </a:srgbClr>
              </a:clrTo>
            </a:clrChange>
            <a:duotone>
              <a:schemeClr val="accent5">
                <a:shade val="45000"/>
                <a:satMod val="135000"/>
              </a:schemeClr>
              <a:prstClr val="white"/>
            </a:duotone>
            <a:extLst>
              <a:ext uri="{28A0092B-C50C-407E-A947-70E740481C1C}">
                <a14:useLocalDpi val="0"/>
              </a:ext>
            </a:extLst>
          </a:blip>
          <a:srcRect b="20299" t="15566"/>
          <a:stretch>
            <a:fillRect/>
          </a:stretch>
        </p:blipFill>
        <p:spPr>
          <a:xfrm>
            <a:off x="2480494" y="1174247"/>
            <a:ext cx="7371429" cy="4727609"/>
          </a:xfrm>
          <a:prstGeom prst="rect">
            <a:avLst/>
          </a:prstGeom>
        </p:spPr>
      </p:pic>
    </p:spTree>
    <p:extLst>
      <p:ext uri="{BB962C8B-B14F-4D97-AF65-F5344CB8AC3E}">
        <p14:creationId val="3754084587"/>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25"/>
                                        </p:tgtEl>
                                        <p:attrNameLst>
                                          <p:attrName>style.visibility</p:attrName>
                                        </p:attrNameLst>
                                      </p:cBhvr>
                                      <p:to>
                                        <p:strVal val="visible"/>
                                      </p:to>
                                    </p:set>
                                    <p:animEffect filter="wipe(left)" transition="in">
                                      <p:cBhvr>
                                        <p:cTn dur="500" id="7"/>
                                        <p:tgtEl>
                                          <p:spTgt spid="25"/>
                                        </p:tgtEl>
                                      </p:cBhvr>
                                    </p:animEffect>
                                  </p:childTnLst>
                                </p:cTn>
                              </p:par>
                            </p:childTnLst>
                          </p:cTn>
                        </p:par>
                        <p:par>
                          <p:cTn fill="hold" id="8" nodeType="afterGroup">
                            <p:stCondLst>
                              <p:cond delay="500"/>
                            </p:stCondLst>
                            <p:childTnLst>
                              <p:par>
                                <p:cTn fill="hold" id="9" nodeType="afterEffect" presetClass="entr" presetID="16" presetSubtype="21">
                                  <p:stCondLst>
                                    <p:cond delay="0"/>
                                  </p:stCondLst>
                                  <p:childTnLst>
                                    <p:set>
                                      <p:cBhvr>
                                        <p:cTn dur="1" fill="hold" id="10">
                                          <p:stCondLst>
                                            <p:cond delay="0"/>
                                          </p:stCondLst>
                                        </p:cTn>
                                        <p:tgtEl>
                                          <p:spTgt spid="3"/>
                                        </p:tgtEl>
                                        <p:attrNameLst>
                                          <p:attrName>style.visibility</p:attrName>
                                        </p:attrNameLst>
                                      </p:cBhvr>
                                      <p:to>
                                        <p:strVal val="visible"/>
                                      </p:to>
                                    </p:set>
                                    <p:animEffect filter="barn(inVertical)" transition="in">
                                      <p:cBhvr>
                                        <p:cTn dur="500" id="11"/>
                                        <p:tgtEl>
                                          <p:spTgt spid="3"/>
                                        </p:tgtEl>
                                      </p:cBhvr>
                                    </p:animEffect>
                                  </p:childTnLst>
                                </p:cTn>
                              </p:par>
                            </p:childTnLst>
                          </p:cTn>
                        </p:par>
                        <p:par>
                          <p:cTn fill="hold" id="12" nodeType="afterGroup">
                            <p:stCondLst>
                              <p:cond delay="1000"/>
                            </p:stCondLst>
                            <p:childTnLst>
                              <p:par>
                                <p:cTn fill="hold" id="13" nodeType="afterEffect" presetClass="entr" presetID="16" presetSubtype="21">
                                  <p:stCondLst>
                                    <p:cond delay="0"/>
                                  </p:stCondLst>
                                  <p:childTnLst>
                                    <p:set>
                                      <p:cBhvr>
                                        <p:cTn dur="1" fill="hold" id="14">
                                          <p:stCondLst>
                                            <p:cond delay="0"/>
                                          </p:stCondLst>
                                        </p:cTn>
                                        <p:tgtEl>
                                          <p:spTgt spid="4"/>
                                        </p:tgtEl>
                                        <p:attrNameLst>
                                          <p:attrName>style.visibility</p:attrName>
                                        </p:attrNameLst>
                                      </p:cBhvr>
                                      <p:to>
                                        <p:strVal val="visible"/>
                                      </p:to>
                                    </p:set>
                                    <p:animEffect filter="barn(inVertical)" transition="in">
                                      <p:cBhvr>
                                        <p:cTn dur="500" id="15"/>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D07CC523-418E-49C7-9B3C-6EB5AFDAB1AB}"/>
              </a:ext>
            </a:extLst>
          </p:cNvPr>
          <p:cNvGrpSpPr/>
          <p:nvPr/>
        </p:nvGrpSpPr>
        <p:grpSpPr>
          <a:xfrm>
            <a:off x="0" y="5797907"/>
            <a:ext cx="12192000" cy="648000"/>
            <a:chOff x="0" y="5797907"/>
            <a:chExt cx="12192000" cy="648000"/>
          </a:xfrm>
        </p:grpSpPr>
        <p:cxnSp>
          <p:nvCxnSpPr>
            <p:cNvPr id="18" name="直接箭头连接符 17">
              <a:extLst>
                <a:ext uri="{FF2B5EF4-FFF2-40B4-BE49-F238E27FC236}">
                  <a16:creationId xmlns:a16="http://schemas.microsoft.com/office/drawing/2014/main" id="{EE7F0F02-CF5B-4140-989A-D6F149FD8EC0}"/>
                </a:ext>
              </a:extLst>
            </p:cNvPr>
            <p:cNvCxnSpPr/>
            <p:nvPr/>
          </p:nvCxnSpPr>
          <p:spPr>
            <a:xfrm>
              <a:off x="0" y="6121907"/>
              <a:ext cx="3835400" cy="0"/>
            </a:xfrm>
            <a:prstGeom prst="straightConnector1">
              <a:avLst/>
            </a:prstGeom>
            <a:ln>
              <a:solidFill>
                <a:schemeClr val="bg1">
                  <a:lumMod val="75000"/>
                </a:schemeClr>
              </a:solidFill>
              <a:prstDash val="sysDash"/>
              <a:tailEnd type="oval"/>
            </a:ln>
          </p:spPr>
          <p:style>
            <a:lnRef idx="1">
              <a:schemeClr val="accent1"/>
            </a:lnRef>
            <a:fillRef idx="0">
              <a:schemeClr val="accent1"/>
            </a:fillRef>
            <a:effectRef idx="0">
              <a:schemeClr val="accent1"/>
            </a:effectRef>
            <a:fontRef idx="minor">
              <a:schemeClr val="tx1"/>
            </a:fontRef>
          </p:style>
        </p:cxnSp>
        <p:cxnSp>
          <p:nvCxnSpPr>
            <p:cNvPr id="21" name="直接箭头连接符 20">
              <a:extLst>
                <a:ext uri="{FF2B5EF4-FFF2-40B4-BE49-F238E27FC236}">
                  <a16:creationId xmlns:a16="http://schemas.microsoft.com/office/drawing/2014/main" id="{72C64DF2-2C91-4DD8-BA56-677553410347}"/>
                </a:ext>
              </a:extLst>
            </p:cNvPr>
            <p:cNvCxnSpPr/>
            <p:nvPr/>
          </p:nvCxnSpPr>
          <p:spPr>
            <a:xfrm>
              <a:off x="8356600" y="6121907"/>
              <a:ext cx="3835400" cy="0"/>
            </a:xfrm>
            <a:prstGeom prst="straightConnector1">
              <a:avLst/>
            </a:prstGeom>
            <a:ln>
              <a:solidFill>
                <a:schemeClr val="bg1">
                  <a:lumMod val="75000"/>
                </a:schemeClr>
              </a:solidFill>
              <a:prstDash val="sysDash"/>
              <a:headEnd type="oval"/>
              <a:tailEnd type="none"/>
            </a:ln>
          </p:spPr>
          <p:style>
            <a:lnRef idx="1">
              <a:schemeClr val="accent1"/>
            </a:lnRef>
            <a:fillRef idx="0">
              <a:schemeClr val="accent1"/>
            </a:fillRef>
            <a:effectRef idx="0">
              <a:schemeClr val="accent1"/>
            </a:effectRef>
            <a:fontRef idx="minor">
              <a:schemeClr val="tx1"/>
            </a:fontRef>
          </p:style>
        </p:cxnSp>
        <p:sp>
          <p:nvSpPr>
            <p:cNvPr id="22" name="矩形: 圆角 21">
              <a:extLst>
                <a:ext uri="{FF2B5EF4-FFF2-40B4-BE49-F238E27FC236}">
                  <a16:creationId xmlns:a16="http://schemas.microsoft.com/office/drawing/2014/main" id="{3C2256E5-6935-4228-A42E-BDE1D1A5D943}"/>
                </a:ext>
              </a:extLst>
            </p:cNvPr>
            <p:cNvSpPr/>
            <p:nvPr/>
          </p:nvSpPr>
          <p:spPr>
            <a:xfrm>
              <a:off x="4476000" y="5797907"/>
              <a:ext cx="3240000" cy="648000"/>
            </a:xfrm>
            <a:prstGeom prst="roundRect">
              <a:avLst>
                <a:gd fmla="val 50000" name="adj"/>
              </a:avLst>
            </a:prstGeom>
            <a:solidFill>
              <a:srgbClr val="147BA0"/>
            </a:solidFill>
            <a:ln w="127000">
              <a:solidFill>
                <a:srgbClr val="1AA3D3">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2400">
                  <a:solidFill>
                    <a:schemeClr val="bg1"/>
                  </a:solidFill>
                  <a:cs typeface="+mn-ea"/>
                  <a:sym typeface="+mn-lt"/>
                </a:rPr>
                <a:t>儿童思维训练</a:t>
              </a:r>
            </a:p>
          </p:txBody>
        </p:sp>
      </p:grpSp>
      <p:grpSp>
        <p:nvGrpSpPr>
          <p:cNvPr id="25" name="组合 24">
            <a:extLst>
              <a:ext uri="{FF2B5EF4-FFF2-40B4-BE49-F238E27FC236}">
                <a16:creationId xmlns:a16="http://schemas.microsoft.com/office/drawing/2014/main" id="{BFB0B9F5-B8B9-498D-8D84-FAA00A9A2618}"/>
              </a:ext>
            </a:extLst>
          </p:cNvPr>
          <p:cNvGrpSpPr/>
          <p:nvPr/>
        </p:nvGrpSpPr>
        <p:grpSpPr>
          <a:xfrm>
            <a:off x="589935" y="688258"/>
            <a:ext cx="11021962" cy="589936"/>
            <a:chOff x="589935" y="688258"/>
            <a:chExt cx="11021962" cy="589936"/>
          </a:xfrm>
        </p:grpSpPr>
        <p:cxnSp>
          <p:nvCxnSpPr>
            <p:cNvPr id="26" name="直接连接符 25">
              <a:extLst>
                <a:ext uri="{FF2B5EF4-FFF2-40B4-BE49-F238E27FC236}">
                  <a16:creationId xmlns:a16="http://schemas.microsoft.com/office/drawing/2014/main" id="{AA2F59EA-D13F-4DD3-A205-029E4DA367D5}"/>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27" name="文本框 26">
              <a:extLst>
                <a:ext uri="{FF2B5EF4-FFF2-40B4-BE49-F238E27FC236}">
                  <a16:creationId xmlns:a16="http://schemas.microsoft.com/office/drawing/2014/main" id="{90559200-1C94-4D35-AE8D-53BDBC144A75}"/>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04  思维导图的实际应用</a:t>
              </a:r>
            </a:p>
          </p:txBody>
        </p:sp>
      </p:grpSp>
      <p:pic>
        <p:nvPicPr>
          <p:cNvPr id="3" name="图片 2">
            <a:extLst>
              <a:ext uri="{FF2B5EF4-FFF2-40B4-BE49-F238E27FC236}">
                <a16:creationId xmlns:a16="http://schemas.microsoft.com/office/drawing/2014/main" id="{AE077537-1C0F-47CD-8FE2-01FC597EA405}"/>
              </a:ext>
            </a:extLst>
          </p:cNvPr>
          <p:cNvPicPr>
            <a:picLocks noChangeAspect="1"/>
          </p:cNvPicPr>
          <p:nvPr/>
        </p:nvPicPr>
        <p:blipFill>
          <a:blip r:embed="rId3">
            <a:extLst>
              <a:ext uri="{28A0092B-C50C-407E-A947-70E740481C1C}">
                <a14:useLocalDpi val="0"/>
              </a:ext>
            </a:extLst>
          </a:blip>
          <a:stretch>
            <a:fillRect/>
          </a:stretch>
        </p:blipFill>
        <p:spPr>
          <a:xfrm>
            <a:off x="2397996" y="1577676"/>
            <a:ext cx="7209196" cy="4111315"/>
          </a:xfrm>
          <a:prstGeom prst="rect">
            <a:avLst/>
          </a:prstGeom>
        </p:spPr>
      </p:pic>
    </p:spTree>
    <p:extLst>
      <p:ext uri="{BB962C8B-B14F-4D97-AF65-F5344CB8AC3E}">
        <p14:creationId val="3974437954"/>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25"/>
                                        </p:tgtEl>
                                        <p:attrNameLst>
                                          <p:attrName>style.visibility</p:attrName>
                                        </p:attrNameLst>
                                      </p:cBhvr>
                                      <p:to>
                                        <p:strVal val="visible"/>
                                      </p:to>
                                    </p:set>
                                    <p:animEffect filter="wipe(left)" transition="in">
                                      <p:cBhvr>
                                        <p:cTn dur="500" id="7"/>
                                        <p:tgtEl>
                                          <p:spTgt spid="25"/>
                                        </p:tgtEl>
                                      </p:cBhvr>
                                    </p:animEffect>
                                  </p:childTnLst>
                                </p:cTn>
                              </p:par>
                            </p:childTnLst>
                          </p:cTn>
                        </p:par>
                        <p:par>
                          <p:cTn fill="hold" id="8" nodeType="afterGroup">
                            <p:stCondLst>
                              <p:cond delay="500"/>
                            </p:stCondLst>
                            <p:childTnLst>
                              <p:par>
                                <p:cTn fill="hold" id="9" nodeType="afterEffect" presetClass="entr" presetID="16" presetSubtype="21">
                                  <p:stCondLst>
                                    <p:cond delay="0"/>
                                  </p:stCondLst>
                                  <p:childTnLst>
                                    <p:set>
                                      <p:cBhvr>
                                        <p:cTn dur="1" fill="hold" id="10">
                                          <p:stCondLst>
                                            <p:cond delay="0"/>
                                          </p:stCondLst>
                                        </p:cTn>
                                        <p:tgtEl>
                                          <p:spTgt spid="3"/>
                                        </p:tgtEl>
                                        <p:attrNameLst>
                                          <p:attrName>style.visibility</p:attrName>
                                        </p:attrNameLst>
                                      </p:cBhvr>
                                      <p:to>
                                        <p:strVal val="visible"/>
                                      </p:to>
                                    </p:set>
                                    <p:animEffect filter="barn(inVertical)" transition="in">
                                      <p:cBhvr>
                                        <p:cTn dur="500" id="11"/>
                                        <p:tgtEl>
                                          <p:spTgt spid="3"/>
                                        </p:tgtEl>
                                      </p:cBhvr>
                                    </p:animEffect>
                                  </p:childTnLst>
                                </p:cTn>
                              </p:par>
                            </p:childTnLst>
                          </p:cTn>
                        </p:par>
                        <p:par>
                          <p:cTn fill="hold" id="12" nodeType="afterGroup">
                            <p:stCondLst>
                              <p:cond delay="1000"/>
                            </p:stCondLst>
                            <p:childTnLst>
                              <p:par>
                                <p:cTn fill="hold" id="13" nodeType="afterEffect" presetClass="entr" presetID="16" presetSubtype="21">
                                  <p:stCondLst>
                                    <p:cond delay="0"/>
                                  </p:stCondLst>
                                  <p:childTnLst>
                                    <p:set>
                                      <p:cBhvr>
                                        <p:cTn dur="1" fill="hold" id="14">
                                          <p:stCondLst>
                                            <p:cond delay="0"/>
                                          </p:stCondLst>
                                        </p:cTn>
                                        <p:tgtEl>
                                          <p:spTgt spid="4"/>
                                        </p:tgtEl>
                                        <p:attrNameLst>
                                          <p:attrName>style.visibility</p:attrName>
                                        </p:attrNameLst>
                                      </p:cBhvr>
                                      <p:to>
                                        <p:strVal val="visible"/>
                                      </p:to>
                                    </p:set>
                                    <p:animEffect filter="barn(inVertical)" transition="in">
                                      <p:cBhvr>
                                        <p:cTn dur="500" id="15"/>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矩形 9">
            <a:extLst>
              <a:ext uri="{FF2B5EF4-FFF2-40B4-BE49-F238E27FC236}">
                <a16:creationId xmlns:a16="http://schemas.microsoft.com/office/drawing/2014/main" id="{AA9E91D7-B807-4D7B-AECB-F6C80BDED1D0}"/>
              </a:ext>
            </a:extLst>
          </p:cNvPr>
          <p:cNvSpPr/>
          <p:nvPr/>
        </p:nvSpPr>
        <p:spPr>
          <a:xfrm>
            <a:off x="373626" y="1922092"/>
            <a:ext cx="11415251" cy="3147996"/>
          </a:xfrm>
          <a:prstGeom prst="rect">
            <a:avLst/>
          </a:pr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5" name="TextBox 4"/>
          <p:cNvSpPr txBox="1"/>
          <p:nvPr/>
        </p:nvSpPr>
        <p:spPr>
          <a:xfrm>
            <a:off x="3487519" y="1561435"/>
            <a:ext cx="2033905" cy="4084320"/>
          </a:xfrm>
          <a:prstGeom prst="rect">
            <a:avLst/>
          </a:prstGeom>
          <a:noFill/>
        </p:spPr>
        <p:txBody>
          <a:bodyPr rtlCol="0" wrap="none">
            <a:spAutoFit/>
          </a:bodyPr>
          <a:lstStyle/>
          <a:p>
            <a:r>
              <a:rPr altLang="zh-CN" lang="en-US" sz="26200">
                <a:ln w="76200">
                  <a:noFill/>
                </a:ln>
                <a:solidFill>
                  <a:schemeClr val="bg1"/>
                </a:solidFill>
                <a:cs typeface="+mn-ea"/>
                <a:sym typeface="+mn-lt"/>
              </a:rPr>
              <a:t>1</a:t>
            </a:r>
          </a:p>
        </p:txBody>
      </p:sp>
      <p:sp>
        <p:nvSpPr>
          <p:cNvPr id="4" name="矩形 3"/>
          <p:cNvSpPr/>
          <p:nvPr/>
        </p:nvSpPr>
        <p:spPr>
          <a:xfrm>
            <a:off x="5809925" y="3208368"/>
            <a:ext cx="4982944" cy="822960"/>
          </a:xfrm>
          <a:prstGeom prst="rect">
            <a:avLst/>
          </a:prstGeom>
        </p:spPr>
        <p:txBody>
          <a:bodyPr wrap="square">
            <a:spAutoFit/>
          </a:bodyPr>
          <a:lstStyle/>
          <a:p>
            <a:pPr algn="dist"/>
            <a:r>
              <a:rPr altLang="en-US" b="1" lang="zh-CN" sz="4800">
                <a:solidFill>
                  <a:schemeClr val="bg1"/>
                </a:solidFill>
                <a:cs typeface="+mn-ea"/>
                <a:sym typeface="+mn-lt"/>
              </a:rPr>
              <a:t>什么思维导图</a:t>
            </a:r>
          </a:p>
        </p:txBody>
      </p:sp>
      <p:sp>
        <p:nvSpPr>
          <p:cNvPr id="7" name="矩形 6"/>
          <p:cNvSpPr/>
          <p:nvPr/>
        </p:nvSpPr>
        <p:spPr>
          <a:xfrm>
            <a:off x="5809924" y="4039365"/>
            <a:ext cx="5112568" cy="731520"/>
          </a:xfrm>
          <a:prstGeom prst="rect">
            <a:avLst/>
          </a:prstGeom>
        </p:spPr>
        <p:txBody>
          <a:bodyPr wrap="square">
            <a:spAutoFit/>
          </a:bodyPr>
          <a:lstStyle/>
          <a:p>
            <a:pPr defTabSz="1176924">
              <a:lnSpc>
                <a:spcPct val="150000"/>
              </a:lnSpc>
            </a:pPr>
            <a:r>
              <a:rPr altLang="en-US" lang="zh-CN" sz="1400">
                <a:solidFill>
                  <a:schemeClr val="bg1"/>
                </a:solidFill>
                <a:cs typeface="+mn-ea"/>
                <a:sym typeface="+mn-lt"/>
              </a:rPr>
              <a:t>此处添加详细文本描述，建议与标题相关并符合整体语言风格，语言描述尽量简洁生动</a:t>
            </a:r>
          </a:p>
        </p:txBody>
      </p:sp>
      <p:sp>
        <p:nvSpPr>
          <p:cNvPr id="8" name="TextBox 4"/>
          <p:cNvSpPr txBox="1"/>
          <p:nvPr/>
        </p:nvSpPr>
        <p:spPr>
          <a:xfrm>
            <a:off x="567851" y="3623539"/>
            <a:ext cx="3061067" cy="1432560"/>
          </a:xfrm>
          <a:prstGeom prst="rect">
            <a:avLst/>
          </a:prstGeom>
          <a:noFill/>
        </p:spPr>
        <p:txBody>
          <a:bodyPr rtlCol="0" wrap="none">
            <a:spAutoFit/>
          </a:bodyPr>
          <a:lstStyle/>
          <a:p>
            <a:r>
              <a:rPr altLang="zh-CN" lang="en-US" sz="8800">
                <a:ln w="76200">
                  <a:noFill/>
                </a:ln>
                <a:solidFill>
                  <a:schemeClr val="bg1"/>
                </a:solidFill>
                <a:cs typeface="+mn-ea"/>
                <a:sym typeface="+mn-lt"/>
              </a:rPr>
              <a:t>PART</a:t>
            </a:r>
          </a:p>
        </p:txBody>
      </p:sp>
      <p:sp>
        <p:nvSpPr>
          <p:cNvPr id="9" name="矩形: 圆角 8">
            <a:extLst>
              <a:ext uri="{FF2B5EF4-FFF2-40B4-BE49-F238E27FC236}">
                <a16:creationId xmlns:a16="http://schemas.microsoft.com/office/drawing/2014/main" id="{C2080AC5-033E-4EA4-AA4D-F70F86FAF84D}"/>
              </a:ext>
            </a:extLst>
          </p:cNvPr>
          <p:cNvSpPr/>
          <p:nvPr/>
        </p:nvSpPr>
        <p:spPr>
          <a:xfrm>
            <a:off x="403123" y="329379"/>
            <a:ext cx="11415251" cy="6213987"/>
          </a:xfrm>
          <a:prstGeom prst="roundRect">
            <a:avLst/>
          </a:prstGeom>
          <a:noFill/>
          <a:ln>
            <a:solidFill>
              <a:schemeClr val="tx1"/>
            </a:solidFill>
          </a:ln>
          <a:effectLst>
            <a:outerShdw algn="r" blurRad="50800" dir="10800000" dist="38100"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pic>
        <p:nvPicPr>
          <p:cNvPr id="3" name="图片 2">
            <a:extLst>
              <a:ext uri="{FF2B5EF4-FFF2-40B4-BE49-F238E27FC236}">
                <a16:creationId xmlns:a16="http://schemas.microsoft.com/office/drawing/2014/main" id="{E0F8D397-0B34-4ADB-BFD5-9F35F5DD00B0}"/>
              </a:ext>
            </a:extLst>
          </p:cNvPr>
          <p:cNvPicPr>
            <a:picLocks noChangeAspect="1"/>
          </p:cNvPicPr>
          <p:nvPr/>
        </p:nvPicPr>
        <p:blipFill>
          <a:blip r:embed="rId3">
            <a:clrChange>
              <a:clrFrom>
                <a:srgbClr val="B8F4FF"/>
              </a:clrFrom>
              <a:clrTo>
                <a:srgbClr val="B8F4FF">
                  <a:alpha val="0"/>
                </a:srgbClr>
              </a:clrTo>
            </a:clrChange>
            <a:biLevel thresh="75000"/>
            <a:extLst>
              <a:ext uri="{28A0092B-C50C-407E-A947-70E740481C1C}">
                <a14:useLocalDpi val="0"/>
              </a:ext>
            </a:extLst>
          </a:blip>
          <a:stretch>
            <a:fillRect/>
          </a:stretch>
        </p:blipFill>
        <p:spPr>
          <a:xfrm>
            <a:off x="1353250" y="612888"/>
            <a:ext cx="1340789" cy="1340789"/>
          </a:xfrm>
          <a:prstGeom prst="rect">
            <a:avLst/>
          </a:prstGeom>
        </p:spPr>
      </p:pic>
    </p:spTree>
    <p:extLst>
      <p:ext uri="{BB962C8B-B14F-4D97-AF65-F5344CB8AC3E}">
        <p14:creationId val="568811503"/>
      </p:ext>
    </p:extLst>
  </p:cSld>
  <p:clrMapOvr>
    <a:masterClrMapping/>
  </p:clrMapOvr>
  <mc:AlternateContent>
    <mc:Choice Requires="p14">
      <p:transition advTm="2000" p14:dur="3000" spd="slow">
        <p14:shred/>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9"/>
                                        </p:tgtEl>
                                        <p:attrNameLst>
                                          <p:attrName>style.visibility</p:attrName>
                                        </p:attrNameLst>
                                      </p:cBhvr>
                                      <p:to>
                                        <p:strVal val="visible"/>
                                      </p:to>
                                    </p:set>
                                    <p:animEffect filter="wheel(1)"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22" presetSubtype="4">
                                  <p:stCondLst>
                                    <p:cond delay="0"/>
                                  </p:stCondLst>
                                  <p:childTnLst>
                                    <p:set>
                                      <p:cBhvr>
                                        <p:cTn dur="1" fill="hold" id="10">
                                          <p:stCondLst>
                                            <p:cond delay="0"/>
                                          </p:stCondLst>
                                        </p:cTn>
                                        <p:tgtEl>
                                          <p:spTgt spid="3"/>
                                        </p:tgtEl>
                                        <p:attrNameLst>
                                          <p:attrName>style.visibility</p:attrName>
                                        </p:attrNameLst>
                                      </p:cBhvr>
                                      <p:to>
                                        <p:strVal val="visible"/>
                                      </p:to>
                                    </p:set>
                                    <p:animEffect filter="wipe(down)" transition="in">
                                      <p:cBhvr>
                                        <p:cTn dur="500" id="11"/>
                                        <p:tgtEl>
                                          <p:spTgt spid="3"/>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0"/>
                                        </p:tgtEl>
                                        <p:attrNameLst>
                                          <p:attrName>style.visibility</p:attrName>
                                        </p:attrNameLst>
                                      </p:cBhvr>
                                      <p:to>
                                        <p:strVal val="visible"/>
                                      </p:to>
                                    </p:set>
                                    <p:animEffect filter="wipe(left)" transition="in">
                                      <p:cBhvr>
                                        <p:cTn dur="500" id="15"/>
                                        <p:tgtEl>
                                          <p:spTgt spid="10"/>
                                        </p:tgtEl>
                                      </p:cBhvr>
                                    </p:animEffect>
                                  </p:childTnLst>
                                </p:cTn>
                              </p:par>
                            </p:childTnLst>
                          </p:cTn>
                        </p:par>
                        <p:par>
                          <p:cTn fill="hold" id="16" nodeType="afterGroup">
                            <p:stCondLst>
                              <p:cond delay="1500"/>
                            </p:stCondLst>
                            <p:childTnLst>
                              <p:par>
                                <p:cTn fill="hold" grpId="0" id="17" nodeType="afterEffect" presetClass="entr" presetID="52" presetSubtype="0">
                                  <p:stCondLst>
                                    <p:cond delay="0"/>
                                  </p:stCondLst>
                                  <p:childTnLst>
                                    <p:set>
                                      <p:cBhvr>
                                        <p:cTn dur="1" fill="hold" id="18">
                                          <p:stCondLst>
                                            <p:cond delay="0"/>
                                          </p:stCondLst>
                                        </p:cTn>
                                        <p:tgtEl>
                                          <p:spTgt spid="8"/>
                                        </p:tgtEl>
                                        <p:attrNameLst>
                                          <p:attrName>style.visibility</p:attrName>
                                        </p:attrNameLst>
                                      </p:cBhvr>
                                      <p:to>
                                        <p:strVal val="visible"/>
                                      </p:to>
                                    </p:set>
                                    <p:animScale>
                                      <p:cBhvr>
                                        <p:cTn decel="50000" dur="1000" fill="hold" id="19">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0">
                                          <p:stCondLst>
                                            <p:cond delay="0"/>
                                          </p:stCondLst>
                                        </p:cTn>
                                        <p:tgtEl>
                                          <p:spTgt spid="8"/>
                                        </p:tgtEl>
                                        <p:attrNameLst>
                                          <p:attrName>ppt_x</p:attrName>
                                          <p:attrName>ppt_y</p:attrName>
                                        </p:attrNameLst>
                                      </p:cBhvr>
                                    </p:animMotion>
                                    <p:animEffect filter="fade" transition="in">
                                      <p:cBhvr>
                                        <p:cTn dur="1000" id="21"/>
                                        <p:tgtEl>
                                          <p:spTgt spid="8"/>
                                        </p:tgtEl>
                                      </p:cBhvr>
                                    </p:animEffect>
                                  </p:childTnLst>
                                </p:cTn>
                              </p:par>
                            </p:childTnLst>
                          </p:cTn>
                        </p:par>
                        <p:par>
                          <p:cTn fill="hold" id="22" nodeType="afterGroup">
                            <p:stCondLst>
                              <p:cond delay="2500"/>
                            </p:stCondLst>
                            <p:childTnLst>
                              <p:par>
                                <p:cTn fill="hold" grpId="0" id="23" nodeType="afterEffect" presetClass="entr" presetID="52" presetSubtype="0">
                                  <p:stCondLst>
                                    <p:cond delay="0"/>
                                  </p:stCondLst>
                                  <p:childTnLst>
                                    <p:set>
                                      <p:cBhvr>
                                        <p:cTn dur="1" fill="hold" id="24">
                                          <p:stCondLst>
                                            <p:cond delay="0"/>
                                          </p:stCondLst>
                                        </p:cTn>
                                        <p:tgtEl>
                                          <p:spTgt spid="5"/>
                                        </p:tgtEl>
                                        <p:attrNameLst>
                                          <p:attrName>style.visibility</p:attrName>
                                        </p:attrNameLst>
                                      </p:cBhvr>
                                      <p:to>
                                        <p:strVal val="visible"/>
                                      </p:to>
                                    </p:set>
                                    <p:animScale>
                                      <p:cBhvr>
                                        <p:cTn decel="50000" dur="1000" fill="hold" id="25">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6">
                                          <p:stCondLst>
                                            <p:cond delay="0"/>
                                          </p:stCondLst>
                                        </p:cTn>
                                        <p:tgtEl>
                                          <p:spTgt spid="5"/>
                                        </p:tgtEl>
                                        <p:attrNameLst>
                                          <p:attrName>ppt_x</p:attrName>
                                          <p:attrName>ppt_y</p:attrName>
                                        </p:attrNameLst>
                                      </p:cBhvr>
                                    </p:animMotion>
                                    <p:animEffect filter="fade" transition="in">
                                      <p:cBhvr>
                                        <p:cTn dur="1000" id="27"/>
                                        <p:tgtEl>
                                          <p:spTgt spid="5"/>
                                        </p:tgtEl>
                                      </p:cBhvr>
                                    </p:animEffect>
                                  </p:childTnLst>
                                </p:cTn>
                              </p:par>
                            </p:childTnLst>
                          </p:cTn>
                        </p:par>
                        <p:par>
                          <p:cTn fill="hold" id="28" nodeType="afterGroup">
                            <p:stCondLst>
                              <p:cond delay="3500"/>
                            </p:stCondLst>
                            <p:childTnLst>
                              <p:par>
                                <p:cTn fill="hold" grpId="0" id="29" nodeType="afterEffect" presetClass="entr" presetID="52" presetSubtype="0">
                                  <p:stCondLst>
                                    <p:cond delay="0"/>
                                  </p:stCondLst>
                                  <p:childTnLst>
                                    <p:set>
                                      <p:cBhvr>
                                        <p:cTn dur="1" fill="hold" id="30">
                                          <p:stCondLst>
                                            <p:cond delay="0"/>
                                          </p:stCondLst>
                                        </p:cTn>
                                        <p:tgtEl>
                                          <p:spTgt spid="4"/>
                                        </p:tgtEl>
                                        <p:attrNameLst>
                                          <p:attrName>style.visibility</p:attrName>
                                        </p:attrNameLst>
                                      </p:cBhvr>
                                      <p:to>
                                        <p:strVal val="visible"/>
                                      </p:to>
                                    </p:set>
                                    <p:animScale>
                                      <p:cBhvr>
                                        <p:cTn decel="50000" dur="1000" fill="hold" id="31">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2">
                                          <p:stCondLst>
                                            <p:cond delay="0"/>
                                          </p:stCondLst>
                                        </p:cTn>
                                        <p:tgtEl>
                                          <p:spTgt spid="4"/>
                                        </p:tgtEl>
                                        <p:attrNameLst>
                                          <p:attrName>ppt_x</p:attrName>
                                          <p:attrName>ppt_y</p:attrName>
                                        </p:attrNameLst>
                                      </p:cBhvr>
                                    </p:animMotion>
                                    <p:animEffect filter="fade" transition="in">
                                      <p:cBhvr>
                                        <p:cTn dur="1000" id="33"/>
                                        <p:tgtEl>
                                          <p:spTgt spid="4"/>
                                        </p:tgtEl>
                                      </p:cBhvr>
                                    </p:animEffect>
                                  </p:childTnLst>
                                </p:cTn>
                              </p:par>
                            </p:childTnLst>
                          </p:cTn>
                        </p:par>
                        <p:par>
                          <p:cTn fill="hold" id="34" nodeType="afterGroup">
                            <p:stCondLst>
                              <p:cond delay="4500"/>
                            </p:stCondLst>
                            <p:childTnLst>
                              <p:par>
                                <p:cTn fill="hold" grpId="0" id="35" nodeType="afterEffect" presetClass="entr" presetID="52" presetSubtype="0">
                                  <p:stCondLst>
                                    <p:cond delay="0"/>
                                  </p:stCondLst>
                                  <p:childTnLst>
                                    <p:set>
                                      <p:cBhvr>
                                        <p:cTn dur="1" fill="hold" id="36">
                                          <p:stCondLst>
                                            <p:cond delay="0"/>
                                          </p:stCondLst>
                                        </p:cTn>
                                        <p:tgtEl>
                                          <p:spTgt spid="7"/>
                                        </p:tgtEl>
                                        <p:attrNameLst>
                                          <p:attrName>style.visibility</p:attrName>
                                        </p:attrNameLst>
                                      </p:cBhvr>
                                      <p:to>
                                        <p:strVal val="visible"/>
                                      </p:to>
                                    </p:set>
                                    <p:animScale>
                                      <p:cBhvr>
                                        <p:cTn decel="50000" dur="1000" fill="hold" id="37">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8">
                                          <p:stCondLst>
                                            <p:cond delay="0"/>
                                          </p:stCondLst>
                                        </p:cTn>
                                        <p:tgtEl>
                                          <p:spTgt spid="7"/>
                                        </p:tgtEl>
                                        <p:attrNameLst>
                                          <p:attrName>ppt_x</p:attrName>
                                          <p:attrName>ppt_y</p:attrName>
                                        </p:attrNameLst>
                                      </p:cBhvr>
                                    </p:animMotion>
                                    <p:animEffect filter="fade" transition="in">
                                      <p:cBhvr>
                                        <p:cTn dur="1000" id="39"/>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5"/>
      <p:bldP grpId="0" spid="4"/>
      <p:bldP grpId="0" spid="7"/>
      <p:bldP grpId="0" spid="8"/>
      <p:bldP grpId="0" spid="9"/>
    </p:bldLst>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5" name="图片 4">
            <a:extLst>
              <a:ext uri="{FF2B5EF4-FFF2-40B4-BE49-F238E27FC236}">
                <a16:creationId xmlns:a16="http://schemas.microsoft.com/office/drawing/2014/main" id="{E8243193-5873-4C59-8D06-AF3B63765907}"/>
              </a:ext>
            </a:extLst>
          </p:cNvPr>
          <p:cNvPicPr>
            <a:picLocks noChangeAspect="1"/>
          </p:cNvPicPr>
          <p:nvPr/>
        </p:nvPicPr>
        <p:blipFill>
          <a:blip r:embed="rId2">
            <a:extLst>
              <a:ext uri="{28A0092B-C50C-407E-A947-70E740481C1C}">
                <a14:useLocalDpi val="0"/>
              </a:ext>
            </a:extLst>
          </a:blip>
          <a:srcRect l="42547" r="6269" t="10154"/>
          <a:stretch>
            <a:fillRect/>
          </a:stretch>
        </p:blipFill>
        <p:spPr>
          <a:xfrm>
            <a:off x="5388791" y="924234"/>
            <a:ext cx="6341807" cy="6002594"/>
          </a:xfrm>
          <a:prstGeom prst="rect">
            <a:avLst/>
          </a:prstGeom>
        </p:spPr>
      </p:pic>
      <p:sp>
        <p:nvSpPr>
          <p:cNvPr id="8" name="矩形: 圆角 7">
            <a:extLst>
              <a:ext uri="{FF2B5EF4-FFF2-40B4-BE49-F238E27FC236}">
                <a16:creationId xmlns:a16="http://schemas.microsoft.com/office/drawing/2014/main" id="{A06C2EB8-F47E-4E32-AB78-7DF35D385923}"/>
              </a:ext>
            </a:extLst>
          </p:cNvPr>
          <p:cNvSpPr/>
          <p:nvPr/>
        </p:nvSpPr>
        <p:spPr>
          <a:xfrm>
            <a:off x="403123" y="329379"/>
            <a:ext cx="11415251" cy="6213987"/>
          </a:xfrm>
          <a:prstGeom prst="roundRect">
            <a:avLst/>
          </a:prstGeom>
          <a:noFill/>
          <a:ln>
            <a:solidFill>
              <a:schemeClr val="tx1"/>
            </a:solidFill>
          </a:ln>
          <a:effectLst>
            <a:outerShdw algn="r" blurRad="50800" dir="10800000" dist="38100"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cs typeface="+mn-ea"/>
              <a:sym typeface="+mn-lt"/>
            </a:endParaRPr>
          </a:p>
        </p:txBody>
      </p:sp>
      <p:grpSp>
        <p:nvGrpSpPr>
          <p:cNvPr id="2" name="组合 1">
            <a:extLst>
              <a:ext uri="{FF2B5EF4-FFF2-40B4-BE49-F238E27FC236}">
                <a16:creationId xmlns:a16="http://schemas.microsoft.com/office/drawing/2014/main" id="{B0E6D2D3-4946-4A87-A817-3C4A0E41AECB}"/>
              </a:ext>
            </a:extLst>
          </p:cNvPr>
          <p:cNvGrpSpPr/>
          <p:nvPr/>
        </p:nvGrpSpPr>
        <p:grpSpPr>
          <a:xfrm>
            <a:off x="1043445" y="766916"/>
            <a:ext cx="1991713" cy="610791"/>
            <a:chOff x="945123" y="873880"/>
            <a:chExt cx="1991713" cy="610791"/>
          </a:xfrm>
        </p:grpSpPr>
        <p:pic>
          <p:nvPicPr>
            <p:cNvPr id="7" name="图片 6">
              <a:extLst>
                <a:ext uri="{FF2B5EF4-FFF2-40B4-BE49-F238E27FC236}">
                  <a16:creationId xmlns:a16="http://schemas.microsoft.com/office/drawing/2014/main" id="{3B493D63-B12D-4DED-8E4A-05F4590B79F0}"/>
                </a:ext>
              </a:extLst>
            </p:cNvPr>
            <p:cNvPicPr>
              <a:picLocks noChangeAspect="1"/>
            </p:cNvPicPr>
            <p:nvPr/>
          </p:nvPicPr>
          <p:blipFill>
            <a:blip r:embed="rId3">
              <a:extLst>
                <a:ext uri="{28A0092B-C50C-407E-A947-70E740481C1C}">
                  <a14:useLocalDpi val="0"/>
                </a:ext>
              </a:extLst>
            </a:blip>
            <a:stretch>
              <a:fillRect/>
            </a:stretch>
          </p:blipFill>
          <p:spPr>
            <a:xfrm>
              <a:off x="945123" y="873880"/>
              <a:ext cx="1991713" cy="610791"/>
            </a:xfrm>
            <a:prstGeom prst="rect">
              <a:avLst/>
            </a:prstGeom>
          </p:spPr>
        </p:pic>
        <p:sp>
          <p:nvSpPr>
            <p:cNvPr id="6" name="文本框 5">
              <a:extLst>
                <a:ext uri="{FF2B5EF4-FFF2-40B4-BE49-F238E27FC236}">
                  <a16:creationId xmlns:a16="http://schemas.microsoft.com/office/drawing/2014/main" id="{CFEF81AE-98DF-4C39-AE5F-71074B48D410}"/>
                </a:ext>
              </a:extLst>
            </p:cNvPr>
            <p:cNvSpPr txBox="1"/>
            <p:nvPr/>
          </p:nvSpPr>
          <p:spPr>
            <a:xfrm>
              <a:off x="1017136" y="904242"/>
              <a:ext cx="1325880" cy="457200"/>
            </a:xfrm>
            <a:prstGeom prst="rect">
              <a:avLst/>
            </a:prstGeom>
            <a:noFill/>
          </p:spPr>
          <p:txBody>
            <a:bodyPr rtlCol="0" wrap="none">
              <a:spAutoFit/>
            </a:bodyPr>
            <a:lstStyle/>
            <a:p>
              <a:r>
                <a:rPr altLang="en-US" b="1" lang="zh-CN" spc="300" sz="1200">
                  <a:solidFill>
                    <a:schemeClr val="bg1"/>
                  </a:solidFill>
                  <a:cs typeface="+mn-ea"/>
                  <a:sym typeface="+mn-lt"/>
                </a:rPr>
                <a:t>突破自我  </a:t>
              </a:r>
            </a:p>
            <a:p>
              <a:r>
                <a:rPr altLang="en-US" b="1" lang="zh-CN" spc="300" sz="1200">
                  <a:solidFill>
                    <a:schemeClr val="bg1"/>
                  </a:solidFill>
                  <a:cs typeface="+mn-ea"/>
                  <a:sym typeface="+mn-lt"/>
                </a:rPr>
                <a:t>创新才能发展</a:t>
              </a:r>
            </a:p>
          </p:txBody>
        </p:sp>
      </p:grpSp>
      <p:sp>
        <p:nvSpPr>
          <p:cNvPr id="9" name="文本框 8">
            <a:extLst>
              <a:ext uri="{FF2B5EF4-FFF2-40B4-BE49-F238E27FC236}">
                <a16:creationId xmlns:a16="http://schemas.microsoft.com/office/drawing/2014/main" id="{56B5C9F7-5F18-495B-A1AD-0A872C6C5E4F}"/>
              </a:ext>
            </a:extLst>
          </p:cNvPr>
          <p:cNvSpPr txBox="1"/>
          <p:nvPr/>
        </p:nvSpPr>
        <p:spPr>
          <a:xfrm>
            <a:off x="1043445" y="2752550"/>
            <a:ext cx="3992880" cy="1005840"/>
          </a:xfrm>
          <a:prstGeom prst="rect">
            <a:avLst/>
          </a:prstGeom>
          <a:noFill/>
        </p:spPr>
        <p:txBody>
          <a:bodyPr rtlCol="0" wrap="none">
            <a:spAutoFit/>
          </a:bodyPr>
          <a:lstStyle/>
          <a:p>
            <a:r>
              <a:rPr altLang="en-US" lang="zh-CN" spc="600" sz="6000">
                <a:effectLst>
                  <a:outerShdw algn="tl" blurRad="38100" dir="2700000" dist="38100">
                    <a:srgbClr val="000000">
                      <a:alpha val="43137"/>
                    </a:srgbClr>
                  </a:outerShdw>
                </a:effectLst>
                <a:latin charset="-122" panose="02010609000101010101" pitchFamily="49" typeface="迷你简菱心"/>
                <a:ea charset="-122" panose="02010609000101010101" pitchFamily="49" typeface="迷你简菱心"/>
                <a:cs typeface="+mn-ea"/>
                <a:sym typeface="+mn-lt"/>
              </a:rPr>
              <a:t>感谢欣赏~</a:t>
            </a:r>
          </a:p>
        </p:txBody>
      </p:sp>
      <p:sp>
        <p:nvSpPr>
          <p:cNvPr id="10" name="文本框 9">
            <a:extLst>
              <a:ext uri="{FF2B5EF4-FFF2-40B4-BE49-F238E27FC236}">
                <a16:creationId xmlns:a16="http://schemas.microsoft.com/office/drawing/2014/main" id="{CA184B45-D1C5-408E-AB46-5FCD6475F3DC}"/>
              </a:ext>
            </a:extLst>
          </p:cNvPr>
          <p:cNvSpPr txBox="1"/>
          <p:nvPr/>
        </p:nvSpPr>
        <p:spPr>
          <a:xfrm>
            <a:off x="1043445" y="4020043"/>
            <a:ext cx="4323080" cy="365760"/>
          </a:xfrm>
          <a:prstGeom prst="rect">
            <a:avLst/>
          </a:prstGeom>
          <a:noFill/>
        </p:spPr>
        <p:txBody>
          <a:bodyPr rtlCol="0" wrap="none">
            <a:spAutoFit/>
          </a:bodyPr>
          <a:lstStyle/>
          <a:p>
            <a:r>
              <a:rPr altLang="zh-CN" b="1" lang="en-US">
                <a:cs typeface="+mn-ea"/>
                <a:sym typeface="+mn-lt"/>
              </a:rPr>
              <a:t>WE ARE IN ACTION IN OUR EFFORTS</a:t>
            </a:r>
          </a:p>
        </p:txBody>
      </p:sp>
      <p:sp>
        <p:nvSpPr>
          <p:cNvPr id="11" name="矩形 10">
            <a:extLst>
              <a:ext uri="{FF2B5EF4-FFF2-40B4-BE49-F238E27FC236}">
                <a16:creationId xmlns:a16="http://schemas.microsoft.com/office/drawing/2014/main" id="{7F5EBE79-5F6F-4056-B50F-737134E6D74F}"/>
              </a:ext>
            </a:extLst>
          </p:cNvPr>
          <p:cNvSpPr/>
          <p:nvPr/>
        </p:nvSpPr>
        <p:spPr>
          <a:xfrm>
            <a:off x="1043445" y="2169465"/>
            <a:ext cx="3424555" cy="472440"/>
          </a:xfrm>
          <a:prstGeom prst="rect">
            <a:avLst/>
          </a:prstGeom>
          <a:noFill/>
        </p:spPr>
        <p:txBody>
          <a:bodyPr rtlCol="0" wrap="none">
            <a:spAutoFit/>
          </a:bodyPr>
          <a:lstStyle/>
          <a:p>
            <a:r>
              <a:rPr altLang="zh-CN" b="1" lang="en-US" spc="600" sz="2500">
                <a:cs typeface="+mn-ea"/>
                <a:sym typeface="+mn-lt"/>
              </a:rPr>
              <a:t>THE MIND MAP</a:t>
            </a:r>
          </a:p>
        </p:txBody>
      </p:sp>
      <p:sp>
        <p:nvSpPr>
          <p:cNvPr id="4" name="矩形 3">
            <a:extLst>
              <a:ext uri="{FF2B5EF4-FFF2-40B4-BE49-F238E27FC236}">
                <a16:creationId xmlns:a16="http://schemas.microsoft.com/office/drawing/2014/main" id="{6EE135BA-A496-47E9-B54D-94AA8C886661}"/>
              </a:ext>
            </a:extLst>
          </p:cNvPr>
          <p:cNvSpPr/>
          <p:nvPr/>
        </p:nvSpPr>
        <p:spPr>
          <a:xfrm>
            <a:off x="1043446" y="4599039"/>
            <a:ext cx="4472452" cy="640080"/>
          </a:xfrm>
          <a:prstGeom prst="rect">
            <a:avLst/>
          </a:prstGeom>
        </p:spPr>
        <p:txBody>
          <a:bodyPr wrap="square">
            <a:spAutoFit/>
          </a:bodyPr>
          <a:lstStyle/>
          <a:p>
            <a:r>
              <a:rPr altLang="zh-CN" lang="en-US" sz="1200">
                <a:solidFill>
                  <a:srgbClr val="666666"/>
                </a:solidFill>
                <a:cs typeface="+mn-ea"/>
                <a:sym typeface="+mn-lt"/>
              </a:rPr>
              <a:t>Maybe we could start with the Designing Department. Maybe we could start with the Designing Department. Maybe we could start with the Designing Department.</a:t>
            </a:r>
          </a:p>
        </p:txBody>
      </p:sp>
      <p:sp>
        <p:nvSpPr>
          <p:cNvPr id="13" name="文本框 12">
            <a:extLst>
              <a:ext uri="{FF2B5EF4-FFF2-40B4-BE49-F238E27FC236}">
                <a16:creationId xmlns:a16="http://schemas.microsoft.com/office/drawing/2014/main" id="{479FC1B9-92E5-463B-9229-EDC7C7F53C2B}"/>
              </a:ext>
            </a:extLst>
          </p:cNvPr>
          <p:cNvSpPr txBox="1"/>
          <p:nvPr/>
        </p:nvSpPr>
        <p:spPr>
          <a:xfrm>
            <a:off x="1115458" y="5437241"/>
            <a:ext cx="3012922" cy="365760"/>
          </a:xfrm>
          <a:prstGeom prst="rect">
            <a:avLst/>
          </a:prstGeom>
          <a:noFill/>
        </p:spPr>
        <p:txBody>
          <a:bodyPr rtlCol="0" wrap="square">
            <a:spAutoFit/>
          </a:bodyPr>
          <a:lstStyle/>
          <a:p>
            <a:r>
              <a:rPr altLang="en-US" lang="zh-CN" spc="600">
                <a:effectLst>
                  <a:outerShdw algn="tl" blurRad="38100" dir="2700000" dist="38100">
                    <a:srgbClr val="000000">
                      <a:alpha val="43137"/>
                    </a:srgbClr>
                  </a:outerShdw>
                </a:effectLst>
                <a:cs typeface="+mn-ea"/>
                <a:sym typeface="+mn-lt"/>
              </a:rPr>
              <a:t>优页PPT  202X.4</a:t>
            </a:r>
          </a:p>
        </p:txBody>
      </p:sp>
      <p:grpSp>
        <p:nvGrpSpPr>
          <p:cNvPr id="18" name="组合 17">
            <a:extLst>
              <a:ext uri="{FF2B5EF4-FFF2-40B4-BE49-F238E27FC236}">
                <a16:creationId xmlns:a16="http://schemas.microsoft.com/office/drawing/2014/main" id="{4C36D03B-5553-4928-AE95-241CA98EA32C}"/>
              </a:ext>
            </a:extLst>
          </p:cNvPr>
          <p:cNvGrpSpPr/>
          <p:nvPr/>
        </p:nvGrpSpPr>
        <p:grpSpPr>
          <a:xfrm>
            <a:off x="3844051" y="914402"/>
            <a:ext cx="6850870" cy="307777"/>
            <a:chOff x="3844051" y="924234"/>
            <a:chExt cx="6850870" cy="307777"/>
          </a:xfrm>
        </p:grpSpPr>
        <p:sp>
          <p:nvSpPr>
            <p:cNvPr id="14" name="矩形 13">
              <a:extLst>
                <a:ext uri="{FF2B5EF4-FFF2-40B4-BE49-F238E27FC236}">
                  <a16:creationId xmlns:a16="http://schemas.microsoft.com/office/drawing/2014/main" id="{E4C9C685-7421-4E82-9E0A-25C57ECBC17B}"/>
                </a:ext>
              </a:extLst>
            </p:cNvPr>
            <p:cNvSpPr/>
            <p:nvPr/>
          </p:nvSpPr>
          <p:spPr>
            <a:xfrm>
              <a:off x="3844051" y="924234"/>
              <a:ext cx="1198880" cy="304800"/>
            </a:xfrm>
            <a:prstGeom prst="rect">
              <a:avLst/>
            </a:prstGeom>
          </p:spPr>
          <p:txBody>
            <a:bodyPr wrap="none">
              <a:spAutoFit/>
            </a:bodyPr>
            <a:lstStyle/>
            <a:p>
              <a:r>
                <a:rPr altLang="en-US" b="1" lang="zh-CN" spc="600" sz="1400">
                  <a:solidFill>
                    <a:srgbClr val="333333"/>
                  </a:solidFill>
                  <a:cs typeface="+mn-ea"/>
                  <a:sym typeface="+mn-lt"/>
                </a:rPr>
                <a:t>心智导图</a:t>
              </a:r>
            </a:p>
          </p:txBody>
        </p:sp>
        <p:sp>
          <p:nvSpPr>
            <p:cNvPr id="15" name="矩形 14">
              <a:extLst>
                <a:ext uri="{FF2B5EF4-FFF2-40B4-BE49-F238E27FC236}">
                  <a16:creationId xmlns:a16="http://schemas.microsoft.com/office/drawing/2014/main" id="{4ECFE210-3C2D-498A-B6F5-B413BEE50D7B}"/>
                </a:ext>
              </a:extLst>
            </p:cNvPr>
            <p:cNvSpPr/>
            <p:nvPr/>
          </p:nvSpPr>
          <p:spPr>
            <a:xfrm>
              <a:off x="5622096" y="924234"/>
              <a:ext cx="1198880" cy="304800"/>
            </a:xfrm>
            <a:prstGeom prst="rect">
              <a:avLst/>
            </a:prstGeom>
          </p:spPr>
          <p:txBody>
            <a:bodyPr wrap="none">
              <a:spAutoFit/>
            </a:bodyPr>
            <a:lstStyle/>
            <a:p>
              <a:r>
                <a:rPr altLang="en-US" b="1" lang="zh-CN" spc="600" sz="1400">
                  <a:solidFill>
                    <a:srgbClr val="333333"/>
                  </a:solidFill>
                  <a:cs typeface="+mn-ea"/>
                  <a:sym typeface="+mn-lt"/>
                </a:rPr>
                <a:t>图形思维</a:t>
              </a:r>
            </a:p>
          </p:txBody>
        </p:sp>
        <p:sp>
          <p:nvSpPr>
            <p:cNvPr id="16" name="矩形 15">
              <a:extLst>
                <a:ext uri="{FF2B5EF4-FFF2-40B4-BE49-F238E27FC236}">
                  <a16:creationId xmlns:a16="http://schemas.microsoft.com/office/drawing/2014/main" id="{8861EF60-E1E0-4607-970A-9898478A69D3}"/>
                </a:ext>
              </a:extLst>
            </p:cNvPr>
            <p:cNvSpPr/>
            <p:nvPr/>
          </p:nvSpPr>
          <p:spPr>
            <a:xfrm>
              <a:off x="7370416" y="924234"/>
              <a:ext cx="1198880" cy="304800"/>
            </a:xfrm>
            <a:prstGeom prst="rect">
              <a:avLst/>
            </a:prstGeom>
          </p:spPr>
          <p:txBody>
            <a:bodyPr wrap="none">
              <a:spAutoFit/>
            </a:bodyPr>
            <a:lstStyle/>
            <a:p>
              <a:r>
                <a:rPr altLang="en-US" b="1" lang="zh-CN" spc="600" sz="1400">
                  <a:solidFill>
                    <a:srgbClr val="333333"/>
                  </a:solidFill>
                  <a:cs typeface="+mn-ea"/>
                  <a:sym typeface="+mn-lt"/>
                </a:rPr>
                <a:t>心智地图</a:t>
              </a:r>
            </a:p>
          </p:txBody>
        </p:sp>
        <p:sp>
          <p:nvSpPr>
            <p:cNvPr id="17" name="矩形 16">
              <a:extLst>
                <a:ext uri="{FF2B5EF4-FFF2-40B4-BE49-F238E27FC236}">
                  <a16:creationId xmlns:a16="http://schemas.microsoft.com/office/drawing/2014/main" id="{FD667232-140C-4500-87B4-6DD6A4CB677E}"/>
                </a:ext>
              </a:extLst>
            </p:cNvPr>
            <p:cNvSpPr/>
            <p:nvPr/>
          </p:nvSpPr>
          <p:spPr>
            <a:xfrm>
              <a:off x="9227854" y="924234"/>
              <a:ext cx="1452880" cy="304800"/>
            </a:xfrm>
            <a:prstGeom prst="rect">
              <a:avLst/>
            </a:prstGeom>
          </p:spPr>
          <p:txBody>
            <a:bodyPr wrap="none">
              <a:spAutoFit/>
            </a:bodyPr>
            <a:lstStyle/>
            <a:p>
              <a:r>
                <a:rPr altLang="en-US" b="1" lang="zh-CN" spc="600" sz="1400">
                  <a:solidFill>
                    <a:srgbClr val="333333"/>
                  </a:solidFill>
                  <a:cs typeface="+mn-ea"/>
                  <a:sym typeface="+mn-lt"/>
                </a:rPr>
                <a:t>脑力激荡图</a:t>
              </a:r>
            </a:p>
          </p:txBody>
        </p:sp>
      </p:grpSp>
    </p:spTree>
    <p:extLst>
      <p:ext uri="{BB962C8B-B14F-4D97-AF65-F5344CB8AC3E}">
        <p14:creationId val="929562736"/>
      </p:ext>
    </p:extLst>
  </p:cSld>
  <p:clrMapOvr>
    <a:masterClrMapping/>
  </p:clrMapOvr>
  <mc:AlternateContent>
    <mc:Choice Requires="p14">
      <p:transition advTm="9000" p14:dur="1250" spd="slow">
        <p14:flip dir="r"/>
      </p:transition>
    </mc:Choice>
    <mc:Fallback>
      <p:transition advTm="9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8"/>
                                        </p:tgtEl>
                                        <p:attrNameLst>
                                          <p:attrName>style.visibility</p:attrName>
                                        </p:attrNameLst>
                                      </p:cBhvr>
                                      <p:to>
                                        <p:strVal val="visible"/>
                                      </p:to>
                                    </p:set>
                                    <p:animEffect filter="wheel(1)" transition="in">
                                      <p:cBhvr>
                                        <p:cTn dur="500" id="7"/>
                                        <p:tgtEl>
                                          <p:spTgt spid="8"/>
                                        </p:tgtEl>
                                      </p:cBhvr>
                                    </p:animEffect>
                                  </p:childTnLst>
                                </p:cTn>
                              </p:par>
                            </p:childTnLst>
                          </p:cTn>
                        </p:par>
                        <p:par>
                          <p:cTn fill="hold" id="8" nodeType="afterGroup">
                            <p:stCondLst>
                              <p:cond delay="500"/>
                            </p:stCondLst>
                            <p:childTnLst>
                              <p:par>
                                <p:cTn fill="hold" id="9" nodeType="afterEffect" presetClass="entr" presetID="52" presetSubtype="0">
                                  <p:stCondLst>
                                    <p:cond delay="0"/>
                                  </p:stCondLst>
                                  <p:childTnLst>
                                    <p:set>
                                      <p:cBhvr>
                                        <p:cTn dur="1" fill="hold" id="10">
                                          <p:stCondLst>
                                            <p:cond delay="0"/>
                                          </p:stCondLst>
                                        </p:cTn>
                                        <p:tgtEl>
                                          <p:spTgt spid="2"/>
                                        </p:tgtEl>
                                        <p:attrNameLst>
                                          <p:attrName>style.visibility</p:attrName>
                                        </p:attrNameLst>
                                      </p:cBhvr>
                                      <p:to>
                                        <p:strVal val="visible"/>
                                      </p:to>
                                    </p:set>
                                    <p:animScale>
                                      <p:cBhvr>
                                        <p:cTn decel="50000" dur="1000" fill="hold" id="11">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12">
                                          <p:stCondLst>
                                            <p:cond delay="0"/>
                                          </p:stCondLst>
                                        </p:cTn>
                                        <p:tgtEl>
                                          <p:spTgt spid="2"/>
                                        </p:tgtEl>
                                        <p:attrNameLst>
                                          <p:attrName>ppt_x</p:attrName>
                                          <p:attrName>ppt_y</p:attrName>
                                        </p:attrNameLst>
                                      </p:cBhvr>
                                    </p:animMotion>
                                    <p:animEffect filter="fade" transition="in">
                                      <p:cBhvr>
                                        <p:cTn dur="1000" id="13"/>
                                        <p:tgtEl>
                                          <p:spTgt spid="2"/>
                                        </p:tgtEl>
                                      </p:cBhvr>
                                    </p:animEffect>
                                  </p:childTnLst>
                                </p:cTn>
                              </p:par>
                            </p:childTnLst>
                          </p:cTn>
                        </p:par>
                        <p:par>
                          <p:cTn fill="hold" id="14" nodeType="afterGroup">
                            <p:stCondLst>
                              <p:cond delay="1500"/>
                            </p:stCondLst>
                            <p:childTnLst>
                              <p:par>
                                <p:cTn fill="hold" id="15" nodeType="afterEffect" presetClass="entr" presetID="52" presetSubtype="0">
                                  <p:stCondLst>
                                    <p:cond delay="0"/>
                                  </p:stCondLst>
                                  <p:childTnLst>
                                    <p:set>
                                      <p:cBhvr>
                                        <p:cTn dur="1" fill="hold" id="16">
                                          <p:stCondLst>
                                            <p:cond delay="0"/>
                                          </p:stCondLst>
                                        </p:cTn>
                                        <p:tgtEl>
                                          <p:spTgt spid="18"/>
                                        </p:tgtEl>
                                        <p:attrNameLst>
                                          <p:attrName>style.visibility</p:attrName>
                                        </p:attrNameLst>
                                      </p:cBhvr>
                                      <p:to>
                                        <p:strVal val="visible"/>
                                      </p:to>
                                    </p:set>
                                    <p:animScale>
                                      <p:cBhvr>
                                        <p:cTn decel="50000" dur="1000" fill="hold" id="17">
                                          <p:stCondLst>
                                            <p:cond delay="0"/>
                                          </p:stCondLst>
                                        </p:cTn>
                                        <p:tgtEl>
                                          <p:spTgt spid="1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18">
                                          <p:stCondLst>
                                            <p:cond delay="0"/>
                                          </p:stCondLst>
                                        </p:cTn>
                                        <p:tgtEl>
                                          <p:spTgt spid="18"/>
                                        </p:tgtEl>
                                        <p:attrNameLst>
                                          <p:attrName>ppt_x</p:attrName>
                                          <p:attrName>ppt_y</p:attrName>
                                        </p:attrNameLst>
                                      </p:cBhvr>
                                    </p:animMotion>
                                    <p:animEffect filter="fade" transition="in">
                                      <p:cBhvr>
                                        <p:cTn dur="1000" id="19"/>
                                        <p:tgtEl>
                                          <p:spTgt spid="18"/>
                                        </p:tgtEl>
                                      </p:cBhvr>
                                    </p:animEffect>
                                  </p:childTnLst>
                                </p:cTn>
                              </p:par>
                            </p:childTnLst>
                          </p:cTn>
                        </p:par>
                        <p:par>
                          <p:cTn fill="hold" id="20" nodeType="afterGroup">
                            <p:stCondLst>
                              <p:cond delay="2500"/>
                            </p:stCondLst>
                            <p:childTnLst>
                              <p:par>
                                <p:cTn fill="hold" grpId="0" id="21" nodeType="afterEffect" presetClass="entr" presetID="41" presetSubtype="0">
                                  <p:stCondLst>
                                    <p:cond delay="0"/>
                                  </p:stCondLst>
                                  <p:iterate type="lt">
                                    <p:tmPct val="10000"/>
                                  </p:iterate>
                                  <p:childTnLst>
                                    <p:set>
                                      <p:cBhvr>
                                        <p:cTn dur="1" fill="hold" id="22">
                                          <p:stCondLst>
                                            <p:cond delay="0"/>
                                          </p:stCondLst>
                                        </p:cTn>
                                        <p:tgtEl>
                                          <p:spTgt spid="11"/>
                                        </p:tgtEl>
                                        <p:attrNameLst>
                                          <p:attrName>style.visibility</p:attrName>
                                        </p:attrNameLst>
                                      </p:cBhvr>
                                      <p:to>
                                        <p:strVal val="visible"/>
                                      </p:to>
                                    </p:set>
                                    <p:anim calcmode="lin" valueType="num">
                                      <p:cBhvr>
                                        <p:cTn dur="500" fill="hold" id="23"/>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4"/>
                                        <p:tgtEl>
                                          <p:spTgt spid="11"/>
                                        </p:tgtEl>
                                        <p:attrNameLst>
                                          <p:attrName>ppt_y</p:attrName>
                                        </p:attrNameLst>
                                      </p:cBhvr>
                                      <p:tavLst>
                                        <p:tav tm="0">
                                          <p:val>
                                            <p:strVal val="#ppt_y"/>
                                          </p:val>
                                        </p:tav>
                                        <p:tav tm="100000">
                                          <p:val>
                                            <p:strVal val="#ppt_y"/>
                                          </p:val>
                                        </p:tav>
                                      </p:tavLst>
                                    </p:anim>
                                    <p:anim calcmode="lin" valueType="num">
                                      <p:cBhvr>
                                        <p:cTn dur="500" fill="hold" id="25"/>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6"/>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7" tmFilter="0,0; .5, 1; 1, 1"/>
                                        <p:tgtEl>
                                          <p:spTgt spid="11"/>
                                        </p:tgtEl>
                                      </p:cBhvr>
                                    </p:animEffect>
                                  </p:childTnLst>
                                </p:cTn>
                              </p:par>
                            </p:childTnLst>
                          </p:cTn>
                        </p:par>
                        <p:par>
                          <p:cTn fill="hold" id="28" nodeType="afterGroup">
                            <p:stCondLst>
                              <p:cond delay="3000"/>
                            </p:stCondLst>
                            <p:childTnLst>
                              <p:par>
                                <p:cTn fill="hold" grpId="0" id="29" nodeType="afterEffect" presetClass="entr" presetID="41" presetSubtype="0">
                                  <p:stCondLst>
                                    <p:cond delay="0"/>
                                  </p:stCondLst>
                                  <p:iterate type="lt">
                                    <p:tmPct val="10000"/>
                                  </p:iterate>
                                  <p:childTnLst>
                                    <p:set>
                                      <p:cBhvr>
                                        <p:cTn dur="1" fill="hold" id="30">
                                          <p:stCondLst>
                                            <p:cond delay="0"/>
                                          </p:stCondLst>
                                        </p:cTn>
                                        <p:tgtEl>
                                          <p:spTgt spid="9"/>
                                        </p:tgtEl>
                                        <p:attrNameLst>
                                          <p:attrName>style.visibility</p:attrName>
                                        </p:attrNameLst>
                                      </p:cBhvr>
                                      <p:to>
                                        <p:strVal val="visible"/>
                                      </p:to>
                                    </p:set>
                                    <p:anim calcmode="lin" valueType="num">
                                      <p:cBhvr>
                                        <p:cTn dur="500" fill="hold" id="31"/>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2"/>
                                        <p:tgtEl>
                                          <p:spTgt spid="9"/>
                                        </p:tgtEl>
                                        <p:attrNameLst>
                                          <p:attrName>ppt_y</p:attrName>
                                        </p:attrNameLst>
                                      </p:cBhvr>
                                      <p:tavLst>
                                        <p:tav tm="0">
                                          <p:val>
                                            <p:strVal val="#ppt_y"/>
                                          </p:val>
                                        </p:tav>
                                        <p:tav tm="100000">
                                          <p:val>
                                            <p:strVal val="#ppt_y"/>
                                          </p:val>
                                        </p:tav>
                                      </p:tavLst>
                                    </p:anim>
                                    <p:anim calcmode="lin" valueType="num">
                                      <p:cBhvr>
                                        <p:cTn dur="500" fill="hold" id="33"/>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4"/>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5" tmFilter="0,0; .5, 1; 1, 1"/>
                                        <p:tgtEl>
                                          <p:spTgt spid="9"/>
                                        </p:tgtEl>
                                      </p:cBhvr>
                                    </p:animEffect>
                                  </p:childTnLst>
                                </p:cTn>
                              </p:par>
                            </p:childTnLst>
                          </p:cTn>
                        </p:par>
                        <p:par>
                          <p:cTn fill="hold" id="36" nodeType="afterGroup">
                            <p:stCondLst>
                              <p:cond delay="3500"/>
                            </p:stCondLst>
                            <p:childTnLst>
                              <p:par>
                                <p:cTn fill="hold" grpId="0" id="37" nodeType="afterEffect" presetClass="entr" presetID="23" presetSubtype="16">
                                  <p:stCondLst>
                                    <p:cond delay="0"/>
                                  </p:stCondLst>
                                  <p:childTnLst>
                                    <p:set>
                                      <p:cBhvr>
                                        <p:cTn dur="1" fill="hold" id="38">
                                          <p:stCondLst>
                                            <p:cond delay="0"/>
                                          </p:stCondLst>
                                        </p:cTn>
                                        <p:tgtEl>
                                          <p:spTgt spid="10"/>
                                        </p:tgtEl>
                                        <p:attrNameLst>
                                          <p:attrName>style.visibility</p:attrName>
                                        </p:attrNameLst>
                                      </p:cBhvr>
                                      <p:to>
                                        <p:strVal val="visible"/>
                                      </p:to>
                                    </p:set>
                                    <p:anim calcmode="lin" valueType="num">
                                      <p:cBhvr>
                                        <p:cTn dur="500" fill="hold" id="39"/>
                                        <p:tgtEl>
                                          <p:spTgt spid="10"/>
                                        </p:tgtEl>
                                        <p:attrNameLst>
                                          <p:attrName>ppt_w</p:attrName>
                                        </p:attrNameLst>
                                      </p:cBhvr>
                                      <p:tavLst>
                                        <p:tav tm="0">
                                          <p:val>
                                            <p:fltVal val="0"/>
                                          </p:val>
                                        </p:tav>
                                        <p:tav tm="100000">
                                          <p:val>
                                            <p:strVal val="#ppt_w"/>
                                          </p:val>
                                        </p:tav>
                                      </p:tavLst>
                                    </p:anim>
                                    <p:anim calcmode="lin" valueType="num">
                                      <p:cBhvr>
                                        <p:cTn dur="500" fill="hold" id="40"/>
                                        <p:tgtEl>
                                          <p:spTgt spid="10"/>
                                        </p:tgtEl>
                                        <p:attrNameLst>
                                          <p:attrName>ppt_h</p:attrName>
                                        </p:attrNameLst>
                                      </p:cBhvr>
                                      <p:tavLst>
                                        <p:tav tm="0">
                                          <p:val>
                                            <p:fltVal val="0"/>
                                          </p:val>
                                        </p:tav>
                                        <p:tav tm="100000">
                                          <p:val>
                                            <p:strVal val="#ppt_h"/>
                                          </p:val>
                                        </p:tav>
                                      </p:tavLst>
                                    </p:anim>
                                  </p:childTnLst>
                                </p:cTn>
                              </p:par>
                            </p:childTnLst>
                          </p:cTn>
                        </p:par>
                        <p:par>
                          <p:cTn fill="hold" id="41" nodeType="afterGroup">
                            <p:stCondLst>
                              <p:cond delay="4000"/>
                            </p:stCondLst>
                            <p:childTnLst>
                              <p:par>
                                <p:cTn fill="hold" grpId="0" id="42" nodeType="afterEffect" presetClass="entr" presetID="23" presetSubtype="16">
                                  <p:stCondLst>
                                    <p:cond delay="0"/>
                                  </p:stCondLst>
                                  <p:childTnLst>
                                    <p:set>
                                      <p:cBhvr>
                                        <p:cTn dur="1" fill="hold" id="43">
                                          <p:stCondLst>
                                            <p:cond delay="0"/>
                                          </p:stCondLst>
                                        </p:cTn>
                                        <p:tgtEl>
                                          <p:spTgt spid="4"/>
                                        </p:tgtEl>
                                        <p:attrNameLst>
                                          <p:attrName>style.visibility</p:attrName>
                                        </p:attrNameLst>
                                      </p:cBhvr>
                                      <p:to>
                                        <p:strVal val="visible"/>
                                      </p:to>
                                    </p:set>
                                    <p:anim calcmode="lin" valueType="num">
                                      <p:cBhvr>
                                        <p:cTn dur="500" fill="hold" id="44"/>
                                        <p:tgtEl>
                                          <p:spTgt spid="4"/>
                                        </p:tgtEl>
                                        <p:attrNameLst>
                                          <p:attrName>ppt_w</p:attrName>
                                        </p:attrNameLst>
                                      </p:cBhvr>
                                      <p:tavLst>
                                        <p:tav tm="0">
                                          <p:val>
                                            <p:fltVal val="0"/>
                                          </p:val>
                                        </p:tav>
                                        <p:tav tm="100000">
                                          <p:val>
                                            <p:strVal val="#ppt_w"/>
                                          </p:val>
                                        </p:tav>
                                      </p:tavLst>
                                    </p:anim>
                                    <p:anim calcmode="lin" valueType="num">
                                      <p:cBhvr>
                                        <p:cTn dur="500" fill="hold" id="45"/>
                                        <p:tgtEl>
                                          <p:spTgt spid="4"/>
                                        </p:tgtEl>
                                        <p:attrNameLst>
                                          <p:attrName>ppt_h</p:attrName>
                                        </p:attrNameLst>
                                      </p:cBhvr>
                                      <p:tavLst>
                                        <p:tav tm="0">
                                          <p:val>
                                            <p:fltVal val="0"/>
                                          </p:val>
                                        </p:tav>
                                        <p:tav tm="100000">
                                          <p:val>
                                            <p:strVal val="#ppt_h"/>
                                          </p:val>
                                        </p:tav>
                                      </p:tavLst>
                                    </p:anim>
                                  </p:childTnLst>
                                </p:cTn>
                              </p:par>
                            </p:childTnLst>
                          </p:cTn>
                        </p:par>
                        <p:par>
                          <p:cTn fill="hold" id="46" nodeType="afterGroup">
                            <p:stCondLst>
                              <p:cond delay="4500"/>
                            </p:stCondLst>
                            <p:childTnLst>
                              <p:par>
                                <p:cTn fill="hold" grpId="0" id="47" nodeType="afterEffect" presetClass="entr" presetID="23" presetSubtype="16">
                                  <p:stCondLst>
                                    <p:cond delay="0"/>
                                  </p:stCondLst>
                                  <p:childTnLst>
                                    <p:set>
                                      <p:cBhvr>
                                        <p:cTn dur="1" fill="hold" id="48">
                                          <p:stCondLst>
                                            <p:cond delay="0"/>
                                          </p:stCondLst>
                                        </p:cTn>
                                        <p:tgtEl>
                                          <p:spTgt spid="13"/>
                                        </p:tgtEl>
                                        <p:attrNameLst>
                                          <p:attrName>style.visibility</p:attrName>
                                        </p:attrNameLst>
                                      </p:cBhvr>
                                      <p:to>
                                        <p:strVal val="visible"/>
                                      </p:to>
                                    </p:set>
                                    <p:anim calcmode="lin" valueType="num">
                                      <p:cBhvr>
                                        <p:cTn dur="500" fill="hold" id="49"/>
                                        <p:tgtEl>
                                          <p:spTgt spid="13"/>
                                        </p:tgtEl>
                                        <p:attrNameLst>
                                          <p:attrName>ppt_w</p:attrName>
                                        </p:attrNameLst>
                                      </p:cBhvr>
                                      <p:tavLst>
                                        <p:tav tm="0">
                                          <p:val>
                                            <p:fltVal val="0"/>
                                          </p:val>
                                        </p:tav>
                                        <p:tav tm="100000">
                                          <p:val>
                                            <p:strVal val="#ppt_w"/>
                                          </p:val>
                                        </p:tav>
                                      </p:tavLst>
                                    </p:anim>
                                    <p:anim calcmode="lin" valueType="num">
                                      <p:cBhvr>
                                        <p:cTn dur="500" fill="hold" id="50"/>
                                        <p:tgtEl>
                                          <p:spTgt spid="13"/>
                                        </p:tgtEl>
                                        <p:attrNameLst>
                                          <p:attrName>ppt_h</p:attrName>
                                        </p:attrNameLst>
                                      </p:cBhvr>
                                      <p:tavLst>
                                        <p:tav tm="0">
                                          <p:val>
                                            <p:fltVal val="0"/>
                                          </p:val>
                                        </p:tav>
                                        <p:tav tm="100000">
                                          <p:val>
                                            <p:strVal val="#ppt_h"/>
                                          </p:val>
                                        </p:tav>
                                      </p:tavLst>
                                    </p:anim>
                                  </p:childTnLst>
                                </p:cTn>
                              </p:par>
                            </p:childTnLst>
                          </p:cTn>
                        </p:par>
                        <p:par>
                          <p:cTn fill="hold" id="51" nodeType="afterGroup">
                            <p:stCondLst>
                              <p:cond delay="5000"/>
                            </p:stCondLst>
                            <p:childTnLst>
                              <p:par>
                                <p:cTn fill="hold" id="52" nodeType="afterEffect" presetClass="entr" presetID="16" presetSubtype="21">
                                  <p:stCondLst>
                                    <p:cond delay="0"/>
                                  </p:stCondLst>
                                  <p:childTnLst>
                                    <p:set>
                                      <p:cBhvr>
                                        <p:cTn dur="1" fill="hold" id="53">
                                          <p:stCondLst>
                                            <p:cond delay="0"/>
                                          </p:stCondLst>
                                        </p:cTn>
                                        <p:tgtEl>
                                          <p:spTgt spid="5"/>
                                        </p:tgtEl>
                                        <p:attrNameLst>
                                          <p:attrName>style.visibility</p:attrName>
                                        </p:attrNameLst>
                                      </p:cBhvr>
                                      <p:to>
                                        <p:strVal val="visible"/>
                                      </p:to>
                                    </p:set>
                                    <p:animEffect filter="barn(inVertical)" transition="in">
                                      <p:cBhvr>
                                        <p:cTn dur="500" id="54"/>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0"/>
      <p:bldP grpId="0" spid="11"/>
      <p:bldP grpId="0" spid="4"/>
      <p:bldP grpId="0" spid="13"/>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0" name="组合 29">
            <a:extLst>
              <a:ext uri="{FF2B5EF4-FFF2-40B4-BE49-F238E27FC236}">
                <a16:creationId xmlns:a16="http://schemas.microsoft.com/office/drawing/2014/main" id="{093A61CA-65E1-46E1-B7F9-A24B986541C4}"/>
              </a:ext>
            </a:extLst>
          </p:cNvPr>
          <p:cNvGrpSpPr/>
          <p:nvPr/>
        </p:nvGrpSpPr>
        <p:grpSpPr>
          <a:xfrm>
            <a:off x="4897765" y="2263672"/>
            <a:ext cx="1795532" cy="1970404"/>
            <a:chOff x="5494496" y="2256675"/>
            <a:chExt cx="1795532" cy="1970404"/>
          </a:xfrm>
        </p:grpSpPr>
        <p:sp>
          <p:nvSpPr>
            <p:cNvPr id="7" name="Freeform 32">
              <a:extLst>
                <a:ext uri="{FF2B5EF4-FFF2-40B4-BE49-F238E27FC236}">
                  <a16:creationId xmlns:a16="http://schemas.microsoft.com/office/drawing/2014/main" id="{C3C96DE0-48E0-40D1-A127-6EDE33F2A398}"/>
                </a:ext>
              </a:extLst>
            </p:cNvPr>
            <p:cNvSpPr>
              <a:spLocks noEditPoints="1"/>
            </p:cNvSpPr>
            <p:nvPr/>
          </p:nvSpPr>
          <p:spPr bwMode="auto">
            <a:xfrm>
              <a:off x="6602252" y="2940862"/>
              <a:ext cx="563934" cy="403647"/>
            </a:xfrm>
            <a:custGeom>
              <a:gdLst>
                <a:gd fmla="*/ 92 w 244" name="T0"/>
                <a:gd fmla="*/ 48 h 175" name="T1"/>
                <a:gd fmla="*/ 102 w 244" name="T2"/>
                <a:gd fmla="*/ 27 h 175" name="T3"/>
                <a:gd fmla="*/ 75 w 244" name="T4"/>
                <a:gd fmla="*/ 0 h 175" name="T5"/>
                <a:gd fmla="*/ 48 w 244" name="T6"/>
                <a:gd fmla="*/ 27 h 175" name="T7"/>
                <a:gd fmla="*/ 58 w 244" name="T8"/>
                <a:gd fmla="*/ 48 h 175" name="T9"/>
                <a:gd fmla="*/ 10 w 244" name="T10"/>
                <a:gd fmla="*/ 123 h 175" name="T11"/>
                <a:gd fmla="*/ 46 w 244" name="T12"/>
                <a:gd fmla="*/ 97 h 175" name="T13"/>
                <a:gd fmla="*/ 32 w 244" name="T14"/>
                <a:gd fmla="*/ 175 h 175" name="T15"/>
                <a:gd fmla="*/ 57 w 244" name="T16"/>
                <a:gd fmla="*/ 175 h 175" name="T17"/>
                <a:gd fmla="*/ 75 w 244" name="T18"/>
                <a:gd fmla="*/ 142 h 175" name="T19"/>
                <a:gd fmla="*/ 93 w 244" name="T20"/>
                <a:gd fmla="*/ 175 h 175" name="T21"/>
                <a:gd fmla="*/ 118 w 244" name="T22"/>
                <a:gd fmla="*/ 175 h 175" name="T23"/>
                <a:gd fmla="*/ 104 w 244" name="T24"/>
                <a:gd fmla="*/ 97 h 175" name="T25"/>
                <a:gd fmla="*/ 140 w 244" name="T26"/>
                <a:gd fmla="*/ 123 h 175" name="T27"/>
                <a:gd fmla="*/ 92 w 244" name="T28"/>
                <a:gd fmla="*/ 48 h 175" name="T29"/>
                <a:gd fmla="*/ 208 w 244" name="T30"/>
                <a:gd fmla="*/ 97 h 175" name="T31"/>
                <a:gd fmla="*/ 214 w 244" name="T32"/>
                <a:gd fmla="*/ 84 h 175" name="T33"/>
                <a:gd fmla="*/ 198 w 244" name="T34"/>
                <a:gd fmla="*/ 68 h 175" name="T35"/>
                <a:gd fmla="*/ 181 w 244" name="T36"/>
                <a:gd fmla="*/ 84 h 175" name="T37"/>
                <a:gd fmla="*/ 187 w 244" name="T38"/>
                <a:gd fmla="*/ 97 h 175" name="T39"/>
                <a:gd fmla="*/ 158 w 244" name="T40"/>
                <a:gd fmla="*/ 143 h 175" name="T41"/>
                <a:gd fmla="*/ 180 w 244" name="T42"/>
                <a:gd fmla="*/ 127 h 175" name="T43"/>
                <a:gd fmla="*/ 171 w 244" name="T44"/>
                <a:gd fmla="*/ 175 h 175" name="T45"/>
                <a:gd fmla="*/ 186 w 244" name="T46"/>
                <a:gd fmla="*/ 175 h 175" name="T47"/>
                <a:gd fmla="*/ 198 w 244" name="T48"/>
                <a:gd fmla="*/ 155 h 175" name="T49"/>
                <a:gd fmla="*/ 209 w 244" name="T50"/>
                <a:gd fmla="*/ 175 h 175" name="T51"/>
                <a:gd fmla="*/ 224 w 244" name="T52"/>
                <a:gd fmla="*/ 175 h 175" name="T53"/>
                <a:gd fmla="*/ 216 w 244" name="T54"/>
                <a:gd fmla="*/ 127 h 175" name="T55"/>
                <a:gd fmla="*/ 237 w 244" name="T56"/>
                <a:gd fmla="*/ 143 h 175" name="T57"/>
                <a:gd fmla="*/ 208 w 244" name="T58"/>
                <a:gd fmla="*/ 97 h 175"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175" w="244">
                  <a:moveTo>
                    <a:pt x="92" y="48"/>
                  </a:moveTo>
                  <a:cubicBezTo>
                    <a:pt x="98" y="43"/>
                    <a:pt x="102" y="36"/>
                    <a:pt x="102" y="27"/>
                  </a:cubicBezTo>
                  <a:cubicBezTo>
                    <a:pt x="102" y="12"/>
                    <a:pt x="90" y="0"/>
                    <a:pt x="75" y="0"/>
                  </a:cubicBezTo>
                  <a:cubicBezTo>
                    <a:pt x="60" y="0"/>
                    <a:pt x="48" y="12"/>
                    <a:pt x="48" y="27"/>
                  </a:cubicBezTo>
                  <a:cubicBezTo>
                    <a:pt x="48" y="36"/>
                    <a:pt x="52" y="43"/>
                    <a:pt x="58" y="48"/>
                  </a:cubicBezTo>
                  <a:cubicBezTo>
                    <a:pt x="31" y="58"/>
                    <a:pt x="0" y="113"/>
                    <a:pt x="10" y="123"/>
                  </a:cubicBezTo>
                  <a:cubicBezTo>
                    <a:pt x="19" y="131"/>
                    <a:pt x="34" y="114"/>
                    <a:pt x="46" y="97"/>
                  </a:cubicBezTo>
                  <a:cubicBezTo>
                    <a:pt x="39" y="123"/>
                    <a:pt x="34" y="151"/>
                    <a:pt x="32" y="175"/>
                  </a:cubicBezTo>
                  <a:cubicBezTo>
                    <a:pt x="57" y="175"/>
                    <a:pt x="57" y="175"/>
                    <a:pt x="57" y="175"/>
                  </a:cubicBezTo>
                  <a:cubicBezTo>
                    <a:pt x="57" y="161"/>
                    <a:pt x="66" y="142"/>
                    <a:pt x="75" y="142"/>
                  </a:cubicBezTo>
                  <a:cubicBezTo>
                    <a:pt x="84" y="142"/>
                    <a:pt x="93" y="161"/>
                    <a:pt x="93" y="175"/>
                  </a:cubicBezTo>
                  <a:cubicBezTo>
                    <a:pt x="118" y="175"/>
                    <a:pt x="118" y="175"/>
                    <a:pt x="118" y="175"/>
                  </a:cubicBezTo>
                  <a:cubicBezTo>
                    <a:pt x="116" y="151"/>
                    <a:pt x="111" y="123"/>
                    <a:pt x="104" y="97"/>
                  </a:cubicBezTo>
                  <a:cubicBezTo>
                    <a:pt x="116" y="114"/>
                    <a:pt x="131" y="131"/>
                    <a:pt x="140" y="123"/>
                  </a:cubicBezTo>
                  <a:cubicBezTo>
                    <a:pt x="150" y="113"/>
                    <a:pt x="119" y="58"/>
                    <a:pt x="92" y="48"/>
                  </a:cubicBezTo>
                  <a:close/>
                  <a:moveTo>
                    <a:pt x="208" y="97"/>
                  </a:moveTo>
                  <a:cubicBezTo>
                    <a:pt x="212" y="94"/>
                    <a:pt x="214" y="89"/>
                    <a:pt x="214" y="84"/>
                  </a:cubicBezTo>
                  <a:cubicBezTo>
                    <a:pt x="214" y="75"/>
                    <a:pt x="207" y="68"/>
                    <a:pt x="198" y="68"/>
                  </a:cubicBezTo>
                  <a:cubicBezTo>
                    <a:pt x="188" y="68"/>
                    <a:pt x="181" y="75"/>
                    <a:pt x="181" y="84"/>
                  </a:cubicBezTo>
                  <a:cubicBezTo>
                    <a:pt x="181" y="89"/>
                    <a:pt x="183" y="94"/>
                    <a:pt x="187" y="97"/>
                  </a:cubicBezTo>
                  <a:cubicBezTo>
                    <a:pt x="170" y="103"/>
                    <a:pt x="151" y="137"/>
                    <a:pt x="158" y="143"/>
                  </a:cubicBezTo>
                  <a:cubicBezTo>
                    <a:pt x="163" y="148"/>
                    <a:pt x="172" y="137"/>
                    <a:pt x="180" y="127"/>
                  </a:cubicBezTo>
                  <a:cubicBezTo>
                    <a:pt x="176" y="143"/>
                    <a:pt x="173" y="160"/>
                    <a:pt x="171" y="175"/>
                  </a:cubicBezTo>
                  <a:cubicBezTo>
                    <a:pt x="186" y="175"/>
                    <a:pt x="186" y="175"/>
                    <a:pt x="186" y="175"/>
                  </a:cubicBezTo>
                  <a:cubicBezTo>
                    <a:pt x="186" y="167"/>
                    <a:pt x="192" y="155"/>
                    <a:pt x="198" y="155"/>
                  </a:cubicBezTo>
                  <a:cubicBezTo>
                    <a:pt x="203" y="155"/>
                    <a:pt x="209" y="167"/>
                    <a:pt x="209" y="175"/>
                  </a:cubicBezTo>
                  <a:cubicBezTo>
                    <a:pt x="224" y="175"/>
                    <a:pt x="224" y="175"/>
                    <a:pt x="224" y="175"/>
                  </a:cubicBezTo>
                  <a:cubicBezTo>
                    <a:pt x="223" y="160"/>
                    <a:pt x="219" y="143"/>
                    <a:pt x="216" y="127"/>
                  </a:cubicBezTo>
                  <a:cubicBezTo>
                    <a:pt x="223" y="137"/>
                    <a:pt x="232" y="148"/>
                    <a:pt x="237" y="143"/>
                  </a:cubicBezTo>
                  <a:cubicBezTo>
                    <a:pt x="244" y="137"/>
                    <a:pt x="225" y="103"/>
                    <a:pt x="208" y="97"/>
                  </a:cubicBezTo>
                  <a:close/>
                </a:path>
              </a:pathLst>
            </a:custGeom>
            <a:solidFill>
              <a:schemeClr val="bg1">
                <a:lumMod val="50000"/>
              </a:schemeClr>
            </a:solidFill>
            <a:ln>
              <a:noFill/>
            </a:ln>
          </p:spPr>
          <p:txBody>
            <a:bodyPr anchor="t" anchorCtr="0" bIns="45720" compatLnSpc="1" lIns="91440" numCol="1" rIns="91440" tIns="45720" vert="horz" wrap="square">
              <a:prstTxWarp prst="textNoShape">
                <a:avLst/>
              </a:prstTxWarp>
            </a:bodyPr>
            <a:lstStyle/>
            <a:p>
              <a:endParaRPr altLang="en-US" lang="zh-CN" sz="2400">
                <a:cs typeface="+mn-ea"/>
                <a:sym typeface="+mn-lt"/>
              </a:endParaRPr>
            </a:p>
          </p:txBody>
        </p:sp>
        <p:sp>
          <p:nvSpPr>
            <p:cNvPr id="8" name="文本框 7">
              <a:extLst>
                <a:ext uri="{FF2B5EF4-FFF2-40B4-BE49-F238E27FC236}">
                  <a16:creationId xmlns:a16="http://schemas.microsoft.com/office/drawing/2014/main" id="{0E959E84-BA57-4478-AF3A-C91978D316D5}"/>
                </a:ext>
              </a:extLst>
            </p:cNvPr>
            <p:cNvSpPr txBox="1"/>
            <p:nvPr/>
          </p:nvSpPr>
          <p:spPr>
            <a:xfrm>
              <a:off x="5512246" y="2256675"/>
              <a:ext cx="1349623" cy="1107491"/>
            </a:xfrm>
            <a:prstGeom prst="rect">
              <a:avLst/>
            </a:prstGeom>
            <a:noFill/>
          </p:spPr>
          <p:txBody>
            <a:bodyPr bIns="45720" lIns="91440" rIns="91440" rtlCol="0" tIns="45720" wrap="square">
              <a:spAutoFit/>
            </a:bodyPr>
            <a:lstStyle/>
            <a:p>
              <a:pPr algn="ctr"/>
              <a:r>
                <a:rPr altLang="zh-CN" lang="en-US" sz="6667">
                  <a:solidFill>
                    <a:schemeClr val="tx1">
                      <a:lumMod val="65000"/>
                      <a:lumOff val="35000"/>
                    </a:schemeClr>
                  </a:solidFill>
                  <a:cs typeface="+mn-ea"/>
                  <a:sym typeface="+mn-lt"/>
                </a:rPr>
                <a:t>A</a:t>
              </a:r>
            </a:p>
          </p:txBody>
        </p:sp>
        <p:cxnSp>
          <p:nvCxnSpPr>
            <p:cNvPr id="12" name="直接连接符 11">
              <a:extLst>
                <a:ext uri="{FF2B5EF4-FFF2-40B4-BE49-F238E27FC236}">
                  <a16:creationId xmlns:a16="http://schemas.microsoft.com/office/drawing/2014/main" id="{FDB63A64-E30B-41AE-8931-B39319D5585F}"/>
                </a:ext>
              </a:extLst>
            </p:cNvPr>
            <p:cNvCxnSpPr/>
            <p:nvPr/>
          </p:nvCxnSpPr>
          <p:spPr>
            <a:xfrm>
              <a:off x="5503655" y="4166019"/>
              <a:ext cx="1570552" cy="0"/>
            </a:xfrm>
            <a:prstGeom prst="line">
              <a:avLst/>
            </a:prstGeom>
            <a:ln w="19050">
              <a:solidFill>
                <a:srgbClr val="663A77"/>
              </a:solidFill>
            </a:ln>
          </p:spPr>
          <p:style>
            <a:lnRef idx="1">
              <a:schemeClr val="accent1"/>
            </a:lnRef>
            <a:fillRef idx="0">
              <a:schemeClr val="accent1"/>
            </a:fillRef>
            <a:effectRef idx="0">
              <a:schemeClr val="accent1"/>
            </a:effectRef>
            <a:fontRef idx="minor">
              <a:schemeClr val="tx1"/>
            </a:fontRef>
          </p:style>
        </p:cxnSp>
        <p:sp>
          <p:nvSpPr>
            <p:cNvPr id="22" name="文本框 21">
              <a:extLst>
                <a:ext uri="{FF2B5EF4-FFF2-40B4-BE49-F238E27FC236}">
                  <a16:creationId xmlns:a16="http://schemas.microsoft.com/office/drawing/2014/main" id="{18959AA3-17AF-4E63-956E-02777FF8B133}"/>
                </a:ext>
              </a:extLst>
            </p:cNvPr>
            <p:cNvSpPr txBox="1"/>
            <p:nvPr/>
          </p:nvSpPr>
          <p:spPr>
            <a:xfrm>
              <a:off x="5494496" y="3303749"/>
              <a:ext cx="1795532" cy="914400"/>
            </a:xfrm>
            <a:prstGeom prst="rect">
              <a:avLst/>
            </a:prstGeom>
            <a:noFill/>
          </p:spPr>
          <p:txBody>
            <a:bodyPr rtlCol="0" wrap="square">
              <a:spAutoFit/>
            </a:bodyPr>
            <a:lstStyle/>
            <a:p>
              <a:r>
                <a:rPr altLang="en-US" b="1" lang="zh-CN" sz="5400">
                  <a:cs typeface="+mn-ea"/>
                  <a:sym typeface="+mn-lt"/>
                </a:rPr>
                <a:t>思维</a:t>
              </a:r>
            </a:p>
          </p:txBody>
        </p:sp>
      </p:grpSp>
      <p:grpSp>
        <p:nvGrpSpPr>
          <p:cNvPr id="11" name="组合 10">
            <a:extLst>
              <a:ext uri="{FF2B5EF4-FFF2-40B4-BE49-F238E27FC236}">
                <a16:creationId xmlns:a16="http://schemas.microsoft.com/office/drawing/2014/main" id="{19BADED8-3BD9-4AF5-8AF9-F92298A77182}"/>
              </a:ext>
            </a:extLst>
          </p:cNvPr>
          <p:cNvGrpSpPr/>
          <p:nvPr/>
        </p:nvGrpSpPr>
        <p:grpSpPr>
          <a:xfrm>
            <a:off x="1205300" y="2664099"/>
            <a:ext cx="2534630" cy="1279300"/>
            <a:chOff x="6984237" y="746366"/>
            <a:chExt cx="2534630" cy="1279300"/>
          </a:xfrm>
        </p:grpSpPr>
        <p:sp>
          <p:nvSpPr>
            <p:cNvPr id="15" name="文本框 14">
              <a:extLst>
                <a:ext uri="{FF2B5EF4-FFF2-40B4-BE49-F238E27FC236}">
                  <a16:creationId xmlns:a16="http://schemas.microsoft.com/office/drawing/2014/main" id="{8A561D55-538E-4206-A4EE-184FF8624A82}"/>
                </a:ext>
              </a:extLst>
            </p:cNvPr>
            <p:cNvSpPr txBox="1"/>
            <p:nvPr/>
          </p:nvSpPr>
          <p:spPr>
            <a:xfrm>
              <a:off x="7165781" y="1425502"/>
              <a:ext cx="2353086" cy="594360"/>
            </a:xfrm>
            <a:prstGeom prst="rect">
              <a:avLst/>
            </a:prstGeom>
            <a:noFill/>
          </p:spPr>
          <p:txBody>
            <a:bodyPr bIns="45720" lIns="91440" rIns="91440" rtlCol="0" tIns="45720" wrap="square">
              <a:spAutoFit/>
            </a:bodyPr>
            <a:lstStyle/>
            <a:p>
              <a:pPr algn="just"/>
              <a:r>
                <a:rPr altLang="en-US" lang="zh-CN" sz="1100">
                  <a:solidFill>
                    <a:schemeClr val="tx1">
                      <a:lumMod val="85000"/>
                      <a:lumOff val="15000"/>
                    </a:schemeClr>
                  </a:solidFill>
                  <a:cs typeface="+mn-ea"/>
                  <a:sym typeface="+mn-lt"/>
                </a:rPr>
                <a:t>线性思维是直线的、单向的，按照时间、空间或者某一顺序进行推进的思维方式。</a:t>
              </a:r>
            </a:p>
          </p:txBody>
        </p:sp>
        <p:grpSp>
          <p:nvGrpSpPr>
            <p:cNvPr id="9" name="组合 8">
              <a:extLst>
                <a:ext uri="{FF2B5EF4-FFF2-40B4-BE49-F238E27FC236}">
                  <a16:creationId xmlns:a16="http://schemas.microsoft.com/office/drawing/2014/main" id="{EAC30557-6954-4ABD-AA23-4B5A0FFF5B87}"/>
                </a:ext>
              </a:extLst>
            </p:cNvPr>
            <p:cNvGrpSpPr/>
            <p:nvPr/>
          </p:nvGrpSpPr>
          <p:grpSpPr>
            <a:xfrm>
              <a:off x="6984237" y="746366"/>
              <a:ext cx="2216215" cy="769441"/>
              <a:chOff x="6984237" y="746366"/>
              <a:chExt cx="2216215" cy="769441"/>
            </a:xfrm>
          </p:grpSpPr>
          <p:sp>
            <p:nvSpPr>
              <p:cNvPr id="13" name="文本框 12">
                <a:extLst>
                  <a:ext uri="{FF2B5EF4-FFF2-40B4-BE49-F238E27FC236}">
                    <a16:creationId xmlns:a16="http://schemas.microsoft.com/office/drawing/2014/main" id="{C38DA8E3-C04D-4BAA-9645-2628D2E2675F}"/>
                  </a:ext>
                </a:extLst>
              </p:cNvPr>
              <p:cNvSpPr txBox="1"/>
              <p:nvPr/>
            </p:nvSpPr>
            <p:spPr>
              <a:xfrm>
                <a:off x="6984237" y="746366"/>
                <a:ext cx="1096963" cy="762000"/>
              </a:xfrm>
              <a:prstGeom prst="rect">
                <a:avLst/>
              </a:prstGeom>
              <a:noFill/>
            </p:spPr>
            <p:txBody>
              <a:bodyPr bIns="45720" lIns="91440" rIns="91440" rtlCol="0" tIns="45720" wrap="square">
                <a:spAutoFit/>
              </a:bodyPr>
              <a:lstStyle/>
              <a:p>
                <a:pPr algn="ctr"/>
                <a:r>
                  <a:rPr altLang="zh-CN" lang="en-US" sz="4400">
                    <a:solidFill>
                      <a:srgbClr val="147BA0"/>
                    </a:solidFill>
                    <a:cs typeface="+mn-ea"/>
                    <a:sym typeface="+mn-lt"/>
                  </a:rPr>
                  <a:t>01</a:t>
                </a:r>
              </a:p>
            </p:txBody>
          </p:sp>
          <p:sp>
            <p:nvSpPr>
              <p:cNvPr id="23" name="文本框 22">
                <a:extLst>
                  <a:ext uri="{FF2B5EF4-FFF2-40B4-BE49-F238E27FC236}">
                    <a16:creationId xmlns:a16="http://schemas.microsoft.com/office/drawing/2014/main" id="{44EA50F8-5CA4-4C31-856A-AC3FA4EF4991}"/>
                  </a:ext>
                </a:extLst>
              </p:cNvPr>
              <p:cNvSpPr txBox="1"/>
              <p:nvPr/>
            </p:nvSpPr>
            <p:spPr>
              <a:xfrm>
                <a:off x="8001572" y="961809"/>
                <a:ext cx="1198880" cy="365760"/>
              </a:xfrm>
              <a:prstGeom prst="rect">
                <a:avLst/>
              </a:prstGeom>
              <a:noFill/>
            </p:spPr>
            <p:txBody>
              <a:bodyPr rtlCol="0" wrap="square">
                <a:spAutoFit/>
              </a:bodyPr>
              <a:lstStyle/>
              <a:p>
                <a:r>
                  <a:rPr altLang="en-US" lang="zh-CN">
                    <a:cs typeface="+mn-ea"/>
                    <a:sym typeface="+mn-lt"/>
                  </a:rPr>
                  <a:t>线性思维</a:t>
                </a:r>
              </a:p>
            </p:txBody>
          </p:sp>
        </p:grpSp>
      </p:grpSp>
      <p:grpSp>
        <p:nvGrpSpPr>
          <p:cNvPr id="10" name="组合 9">
            <a:extLst>
              <a:ext uri="{FF2B5EF4-FFF2-40B4-BE49-F238E27FC236}">
                <a16:creationId xmlns:a16="http://schemas.microsoft.com/office/drawing/2014/main" id="{8F9AF42F-03DF-4D29-AF77-B34E0BC972DA}"/>
              </a:ext>
            </a:extLst>
          </p:cNvPr>
          <p:cNvGrpSpPr/>
          <p:nvPr/>
        </p:nvGrpSpPr>
        <p:grpSpPr>
          <a:xfrm>
            <a:off x="7532718" y="2573670"/>
            <a:ext cx="3565094" cy="1478236"/>
            <a:chOff x="1717014" y="4313677"/>
            <a:chExt cx="3565094" cy="1478236"/>
          </a:xfrm>
        </p:grpSpPr>
        <p:sp>
          <p:nvSpPr>
            <p:cNvPr id="14" name="文本框 13">
              <a:extLst>
                <a:ext uri="{FF2B5EF4-FFF2-40B4-BE49-F238E27FC236}">
                  <a16:creationId xmlns:a16="http://schemas.microsoft.com/office/drawing/2014/main" id="{F2E4AD4B-FE09-404A-9ECF-3BB0ABBD2C9A}"/>
                </a:ext>
              </a:extLst>
            </p:cNvPr>
            <p:cNvSpPr txBox="1"/>
            <p:nvPr/>
          </p:nvSpPr>
          <p:spPr>
            <a:xfrm>
              <a:off x="1717013" y="4313677"/>
              <a:ext cx="1096963" cy="762000"/>
            </a:xfrm>
            <a:prstGeom prst="rect">
              <a:avLst/>
            </a:prstGeom>
            <a:noFill/>
          </p:spPr>
          <p:txBody>
            <a:bodyPr bIns="45720" lIns="91440" rIns="91440" rtlCol="0" tIns="45720" wrap="square">
              <a:spAutoFit/>
            </a:bodyPr>
            <a:lstStyle/>
            <a:p>
              <a:pPr algn="ctr"/>
              <a:r>
                <a:rPr altLang="zh-CN" lang="en-US" sz="4400">
                  <a:solidFill>
                    <a:srgbClr val="147BA0"/>
                  </a:solidFill>
                  <a:cs typeface="+mn-ea"/>
                  <a:sym typeface="+mn-lt"/>
                </a:rPr>
                <a:t>02</a:t>
              </a:r>
            </a:p>
          </p:txBody>
        </p:sp>
        <p:sp>
          <p:nvSpPr>
            <p:cNvPr id="16" name="文本框 15">
              <a:extLst>
                <a:ext uri="{FF2B5EF4-FFF2-40B4-BE49-F238E27FC236}">
                  <a16:creationId xmlns:a16="http://schemas.microsoft.com/office/drawing/2014/main" id="{BDEBF710-3DA5-4471-886F-EE346657C926}"/>
                </a:ext>
              </a:extLst>
            </p:cNvPr>
            <p:cNvSpPr txBox="1"/>
            <p:nvPr/>
          </p:nvSpPr>
          <p:spPr>
            <a:xfrm>
              <a:off x="1793305" y="5022471"/>
              <a:ext cx="3488802" cy="762000"/>
            </a:xfrm>
            <a:prstGeom prst="rect">
              <a:avLst/>
            </a:prstGeom>
            <a:noFill/>
          </p:spPr>
          <p:txBody>
            <a:bodyPr bIns="45720" lIns="91440" rIns="91440" rtlCol="0" tIns="45720" wrap="square">
              <a:spAutoFit/>
            </a:bodyPr>
            <a:lstStyle/>
            <a:p>
              <a:pPr fontAlgn="base">
                <a:buClr>
                  <a:srgbClr val="02A99F"/>
                </a:buClr>
              </a:pPr>
              <a:r>
                <a:rPr altLang="en-US" lang="zh-CN" sz="1100">
                  <a:solidFill>
                    <a:schemeClr val="tx1">
                      <a:lumMod val="85000"/>
                      <a:lumOff val="15000"/>
                    </a:schemeClr>
                  </a:solidFill>
                  <a:cs typeface="+mn-ea"/>
                  <a:sym typeface="+mn-lt"/>
                </a:rPr>
                <a:t>发散性思维，指的是来自或连接到一个中心点的联想过程。发散性思维让诸多因素联系在一起，让人可从多角度、多方向来重新看待事物，从而拓展思路，大大提升创造力。</a:t>
              </a:r>
            </a:p>
          </p:txBody>
        </p:sp>
        <p:sp>
          <p:nvSpPr>
            <p:cNvPr id="24" name="文本框 23">
              <a:extLst>
                <a:ext uri="{FF2B5EF4-FFF2-40B4-BE49-F238E27FC236}">
                  <a16:creationId xmlns:a16="http://schemas.microsoft.com/office/drawing/2014/main" id="{ED8A2BEE-DA67-4E63-8E30-1C5655D78E16}"/>
                </a:ext>
              </a:extLst>
            </p:cNvPr>
            <p:cNvSpPr txBox="1"/>
            <p:nvPr/>
          </p:nvSpPr>
          <p:spPr>
            <a:xfrm>
              <a:off x="2727018" y="4550423"/>
              <a:ext cx="1451277" cy="365760"/>
            </a:xfrm>
            <a:prstGeom prst="rect">
              <a:avLst/>
            </a:prstGeom>
            <a:noFill/>
          </p:spPr>
          <p:txBody>
            <a:bodyPr rtlCol="0" wrap="square">
              <a:spAutoFit/>
            </a:bodyPr>
            <a:lstStyle/>
            <a:p>
              <a:r>
                <a:rPr altLang="en-US" lang="zh-CN">
                  <a:cs typeface="+mn-ea"/>
                  <a:sym typeface="+mn-lt"/>
                </a:rPr>
                <a:t>发散性思维</a:t>
              </a:r>
            </a:p>
          </p:txBody>
        </p:sp>
      </p:grpSp>
      <p:sp>
        <p:nvSpPr>
          <p:cNvPr id="25" name="矩形 24">
            <a:extLst>
              <a:ext uri="{FF2B5EF4-FFF2-40B4-BE49-F238E27FC236}">
                <a16:creationId xmlns:a16="http://schemas.microsoft.com/office/drawing/2014/main" id="{50D907BA-25AD-416C-83CE-F1C521D0D131}"/>
              </a:ext>
            </a:extLst>
          </p:cNvPr>
          <p:cNvSpPr/>
          <p:nvPr/>
        </p:nvSpPr>
        <p:spPr>
          <a:xfrm>
            <a:off x="1392994" y="4562777"/>
            <a:ext cx="9530645" cy="1005840"/>
          </a:xfrm>
          <a:prstGeom prst="rect">
            <a:avLst/>
          </a:prstGeom>
        </p:spPr>
        <p:txBody>
          <a:bodyPr wrap="square">
            <a:spAutoFit/>
          </a:bodyPr>
          <a:lstStyle/>
          <a:p>
            <a:pPr algn="just">
              <a:lnSpc>
                <a:spcPct val="150000"/>
              </a:lnSpc>
              <a:buClr>
                <a:srgbClr val="25B476"/>
              </a:buClr>
            </a:pPr>
            <a:r>
              <a:rPr altLang="en-US" lang="zh-CN" sz="2000">
                <a:solidFill>
                  <a:schemeClr val="tx1">
                    <a:lumMod val="85000"/>
                    <a:lumOff val="15000"/>
                  </a:schemeClr>
                </a:solidFill>
                <a:cs typeface="+mn-ea"/>
                <a:sym typeface="+mn-lt"/>
              </a:rPr>
              <a:t>在互联网时代，掌握发散性思维能大大提升我们对于当下海量零碎信息的掌控，让我们能从多角度看待事物、多方向挥洒创意，有效提升工作和生活的效率。</a:t>
            </a:r>
          </a:p>
        </p:txBody>
      </p:sp>
      <p:grpSp>
        <p:nvGrpSpPr>
          <p:cNvPr id="34" name="组合 33">
            <a:extLst>
              <a:ext uri="{FF2B5EF4-FFF2-40B4-BE49-F238E27FC236}">
                <a16:creationId xmlns:a16="http://schemas.microsoft.com/office/drawing/2014/main" id="{85B55C77-EFF6-4EF2-A5E1-AE2D9F8979EF}"/>
              </a:ext>
            </a:extLst>
          </p:cNvPr>
          <p:cNvGrpSpPr/>
          <p:nvPr/>
        </p:nvGrpSpPr>
        <p:grpSpPr>
          <a:xfrm>
            <a:off x="589935" y="688258"/>
            <a:ext cx="11021962" cy="589936"/>
            <a:chOff x="589935" y="688258"/>
            <a:chExt cx="11021962" cy="589936"/>
          </a:xfrm>
        </p:grpSpPr>
        <p:cxnSp>
          <p:nvCxnSpPr>
            <p:cNvPr id="32" name="直接连接符 31">
              <a:extLst>
                <a:ext uri="{FF2B5EF4-FFF2-40B4-BE49-F238E27FC236}">
                  <a16:creationId xmlns:a16="http://schemas.microsoft.com/office/drawing/2014/main" id="{B5540C41-E618-41AF-B595-09BF7F0A3692}"/>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33" name="文本框 32">
              <a:extLst>
                <a:ext uri="{FF2B5EF4-FFF2-40B4-BE49-F238E27FC236}">
                  <a16:creationId xmlns:a16="http://schemas.microsoft.com/office/drawing/2014/main" id="{9F6215EC-8CBD-4ACA-AB92-747B81E21657}"/>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01  什么是思维导图</a:t>
              </a:r>
            </a:p>
          </p:txBody>
        </p:sp>
      </p:grpSp>
    </p:spTree>
    <p:extLst>
      <p:ext uri="{BB962C8B-B14F-4D97-AF65-F5344CB8AC3E}">
        <p14:creationId val="2539315241"/>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34"/>
                                        </p:tgtEl>
                                        <p:attrNameLst>
                                          <p:attrName>style.visibility</p:attrName>
                                        </p:attrNameLst>
                                      </p:cBhvr>
                                      <p:to>
                                        <p:strVal val="visible"/>
                                      </p:to>
                                    </p:set>
                                    <p:animEffect filter="wipe(left)" transition="in">
                                      <p:cBhvr>
                                        <p:cTn dur="500" id="7"/>
                                        <p:tgtEl>
                                          <p:spTgt spid="34"/>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11"/>
                                        </p:tgtEl>
                                        <p:attrNameLst>
                                          <p:attrName>style.visibility</p:attrName>
                                        </p:attrNameLst>
                                      </p:cBhvr>
                                      <p:to>
                                        <p:strVal val="visible"/>
                                      </p:to>
                                    </p:set>
                                    <p:anim calcmode="lin" valueType="num">
                                      <p:cBhvr>
                                        <p:cTn dur="500" fill="hold" id="11"/>
                                        <p:tgtEl>
                                          <p:spTgt spid="11"/>
                                        </p:tgtEl>
                                        <p:attrNameLst>
                                          <p:attrName>ppt_w</p:attrName>
                                        </p:attrNameLst>
                                      </p:cBhvr>
                                      <p:tavLst>
                                        <p:tav tm="0">
                                          <p:val>
                                            <p:fltVal val="0"/>
                                          </p:val>
                                        </p:tav>
                                        <p:tav tm="100000">
                                          <p:val>
                                            <p:strVal val="#ppt_w"/>
                                          </p:val>
                                        </p:tav>
                                      </p:tavLst>
                                    </p:anim>
                                    <p:anim calcmode="lin" valueType="num">
                                      <p:cBhvr>
                                        <p:cTn dur="500" fill="hold" id="12"/>
                                        <p:tgtEl>
                                          <p:spTgt spid="11"/>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30"/>
                                        </p:tgtEl>
                                        <p:attrNameLst>
                                          <p:attrName>style.visibility</p:attrName>
                                        </p:attrNameLst>
                                      </p:cBhvr>
                                      <p:to>
                                        <p:strVal val="visible"/>
                                      </p:to>
                                    </p:set>
                                    <p:anim calcmode="lin" valueType="num">
                                      <p:cBhvr>
                                        <p:cTn dur="500" fill="hold" id="16"/>
                                        <p:tgtEl>
                                          <p:spTgt spid="30"/>
                                        </p:tgtEl>
                                        <p:attrNameLst>
                                          <p:attrName>ppt_w</p:attrName>
                                        </p:attrNameLst>
                                      </p:cBhvr>
                                      <p:tavLst>
                                        <p:tav tm="0">
                                          <p:val>
                                            <p:fltVal val="0"/>
                                          </p:val>
                                        </p:tav>
                                        <p:tav tm="100000">
                                          <p:val>
                                            <p:strVal val="#ppt_w"/>
                                          </p:val>
                                        </p:tav>
                                      </p:tavLst>
                                    </p:anim>
                                    <p:anim calcmode="lin" valueType="num">
                                      <p:cBhvr>
                                        <p:cTn dur="500" fill="hold" id="17"/>
                                        <p:tgtEl>
                                          <p:spTgt spid="30"/>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id="19" nodeType="afterEffect" presetClass="entr" presetID="23" presetSubtype="16">
                                  <p:stCondLst>
                                    <p:cond delay="0"/>
                                  </p:stCondLst>
                                  <p:childTnLst>
                                    <p:set>
                                      <p:cBhvr>
                                        <p:cTn dur="1" fill="hold" id="20">
                                          <p:stCondLst>
                                            <p:cond delay="0"/>
                                          </p:stCondLst>
                                        </p:cTn>
                                        <p:tgtEl>
                                          <p:spTgt spid="10"/>
                                        </p:tgtEl>
                                        <p:attrNameLst>
                                          <p:attrName>style.visibility</p:attrName>
                                        </p:attrNameLst>
                                      </p:cBhvr>
                                      <p:to>
                                        <p:strVal val="visible"/>
                                      </p:to>
                                    </p:set>
                                    <p:anim calcmode="lin" valueType="num">
                                      <p:cBhvr>
                                        <p:cTn dur="500" fill="hold" id="21"/>
                                        <p:tgtEl>
                                          <p:spTgt spid="10"/>
                                        </p:tgtEl>
                                        <p:attrNameLst>
                                          <p:attrName>ppt_w</p:attrName>
                                        </p:attrNameLst>
                                      </p:cBhvr>
                                      <p:tavLst>
                                        <p:tav tm="0">
                                          <p:val>
                                            <p:fltVal val="0"/>
                                          </p:val>
                                        </p:tav>
                                        <p:tav tm="100000">
                                          <p:val>
                                            <p:strVal val="#ppt_w"/>
                                          </p:val>
                                        </p:tav>
                                      </p:tavLst>
                                    </p:anim>
                                    <p:anim calcmode="lin" valueType="num">
                                      <p:cBhvr>
                                        <p:cTn dur="500" fill="hold" id="22"/>
                                        <p:tgtEl>
                                          <p:spTgt spid="10"/>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grpId="0" id="24" nodeType="afterEffect" presetClass="entr" presetID="23" presetSubtype="16">
                                  <p:stCondLst>
                                    <p:cond delay="0"/>
                                  </p:stCondLst>
                                  <p:childTnLst>
                                    <p:set>
                                      <p:cBhvr>
                                        <p:cTn dur="1" fill="hold" id="25">
                                          <p:stCondLst>
                                            <p:cond delay="0"/>
                                          </p:stCondLst>
                                        </p:cTn>
                                        <p:tgtEl>
                                          <p:spTgt spid="25"/>
                                        </p:tgtEl>
                                        <p:attrNameLst>
                                          <p:attrName>style.visibility</p:attrName>
                                        </p:attrNameLst>
                                      </p:cBhvr>
                                      <p:to>
                                        <p:strVal val="visible"/>
                                      </p:to>
                                    </p:set>
                                    <p:anim calcmode="lin" valueType="num">
                                      <p:cBhvr>
                                        <p:cTn dur="500" fill="hold" id="26"/>
                                        <p:tgtEl>
                                          <p:spTgt spid="25"/>
                                        </p:tgtEl>
                                        <p:attrNameLst>
                                          <p:attrName>ppt_w</p:attrName>
                                        </p:attrNameLst>
                                      </p:cBhvr>
                                      <p:tavLst>
                                        <p:tav tm="0">
                                          <p:val>
                                            <p:fltVal val="0"/>
                                          </p:val>
                                        </p:tav>
                                        <p:tav tm="100000">
                                          <p:val>
                                            <p:strVal val="#ppt_w"/>
                                          </p:val>
                                        </p:tav>
                                      </p:tavLst>
                                    </p:anim>
                                    <p:anim calcmode="lin" valueType="num">
                                      <p:cBhvr>
                                        <p:cTn dur="500" fill="hold" id="27"/>
                                        <p:tgtEl>
                                          <p:spTgt spid="25"/>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文本框 6">
            <a:extLst>
              <a:ext uri="{FF2B5EF4-FFF2-40B4-BE49-F238E27FC236}">
                <a16:creationId xmlns:a16="http://schemas.microsoft.com/office/drawing/2014/main" id="{CAB8ACB6-4829-4D4A-AEAB-BC34047C8860}"/>
              </a:ext>
            </a:extLst>
          </p:cNvPr>
          <p:cNvSpPr txBox="1"/>
          <p:nvPr/>
        </p:nvSpPr>
        <p:spPr>
          <a:xfrm>
            <a:off x="2507060" y="2119694"/>
            <a:ext cx="2387097" cy="3749041"/>
          </a:xfrm>
          <a:prstGeom prst="rect">
            <a:avLst/>
          </a:prstGeom>
          <a:noFill/>
        </p:spPr>
        <p:txBody>
          <a:bodyPr rtlCol="0" wrap="square">
            <a:spAutoFit/>
          </a:bodyPr>
          <a:lstStyle/>
          <a:p>
            <a:pPr>
              <a:lnSpc>
                <a:spcPct val="150000"/>
              </a:lnSpc>
            </a:pPr>
            <a:r>
              <a:rPr altLang="en-US" lang="zh-CN" sz="1600">
                <a:cs typeface="+mn-ea"/>
                <a:sym typeface="+mn-lt"/>
              </a:rPr>
              <a:t>人类的思维特征是呈放射状的，进入大脑的每一条信息、感觉、记忆（包括每个词汇、数字、代码、食物、香味、线条、色彩、图像、节拍、音符和纹路），都可作为一个思维分支表现出来，它呈现出来的就是放射性立体结构。</a:t>
            </a:r>
          </a:p>
        </p:txBody>
      </p:sp>
      <p:sp>
        <p:nvSpPr>
          <p:cNvPr id="12" name="文本框 11">
            <a:extLst>
              <a:ext uri="{FF2B5EF4-FFF2-40B4-BE49-F238E27FC236}">
                <a16:creationId xmlns:a16="http://schemas.microsoft.com/office/drawing/2014/main" id="{AE28B7C1-F0EF-45F8-87E4-70CC81AE096E}"/>
              </a:ext>
            </a:extLst>
          </p:cNvPr>
          <p:cNvSpPr txBox="1"/>
          <p:nvPr/>
        </p:nvSpPr>
        <p:spPr>
          <a:xfrm>
            <a:off x="769691" y="2934162"/>
            <a:ext cx="1354475" cy="1005840"/>
          </a:xfrm>
          <a:prstGeom prst="rect">
            <a:avLst/>
          </a:prstGeom>
          <a:noFill/>
        </p:spPr>
        <p:txBody>
          <a:bodyPr bIns="45720" lIns="91440" rIns="91440" rtlCol="0" tIns="45720" wrap="square">
            <a:spAutoFit/>
          </a:bodyPr>
          <a:lstStyle>
            <a:defPPr>
              <a:defRPr lang="zh-CN"/>
            </a:defPPr>
            <a:lvl1pPr algn="ctr">
              <a:defRPr sz="4400">
                <a:solidFill>
                  <a:srgbClr val="01ACBE"/>
                </a:solidFill>
                <a:latin charset="0" panose="020b0806030902050204" pitchFamily="34" typeface="Impact"/>
              </a:defRPr>
            </a:lvl1pPr>
          </a:lstStyle>
          <a:p>
            <a:pPr>
              <a:lnSpc>
                <a:spcPct val="150000"/>
              </a:lnSpc>
            </a:pPr>
            <a:r>
              <a:rPr altLang="en-US" b="1" lang="zh-CN" sz="2000">
                <a:solidFill>
                  <a:schemeClr val="tx1">
                    <a:lumMod val="85000"/>
                    <a:lumOff val="15000"/>
                  </a:schemeClr>
                </a:solidFill>
                <a:latin typeface="+mn-lt"/>
                <a:cs typeface="+mn-ea"/>
                <a:sym typeface="+mn-lt"/>
              </a:rPr>
              <a:t>思维导图的由来</a:t>
            </a:r>
          </a:p>
        </p:txBody>
      </p:sp>
      <p:sp>
        <p:nvSpPr>
          <p:cNvPr id="35" name="矩形 34">
            <a:extLst>
              <a:ext uri="{FF2B5EF4-FFF2-40B4-BE49-F238E27FC236}">
                <a16:creationId xmlns:a16="http://schemas.microsoft.com/office/drawing/2014/main" id="{EB6811A0-A080-400C-8F12-61C71487AF2E}"/>
              </a:ext>
            </a:extLst>
          </p:cNvPr>
          <p:cNvSpPr/>
          <p:nvPr/>
        </p:nvSpPr>
        <p:spPr>
          <a:xfrm>
            <a:off x="5277051" y="2028530"/>
            <a:ext cx="2496521" cy="4114801"/>
          </a:xfrm>
          <a:prstGeom prst="rect">
            <a:avLst/>
          </a:prstGeom>
          <a:noFill/>
        </p:spPr>
        <p:txBody>
          <a:bodyPr rtlCol="0" wrap="square">
            <a:spAutoFit/>
          </a:bodyPr>
          <a:lstStyle/>
          <a:p>
            <a:pPr>
              <a:lnSpc>
                <a:spcPct val="150000"/>
              </a:lnSpc>
            </a:pPr>
            <a:r>
              <a:rPr altLang="en-US" lang="zh-CN" sz="1600">
                <a:cs typeface="+mn-ea"/>
                <a:sym typeface="+mn-lt"/>
              </a:rPr>
              <a:t>英国著名心理学家东尼·博赞在研究大脑的力量和潜能过程中，发现伟大的艺术家达·芬奇在他的笔记中使用了许多图画、代号和连线。他意识到，这正是达芬奇拥有超级头脑的秘密所在。在此基础上，博赞于19世纪60年代发明了思维导图这一风靡世界的思维工具。</a:t>
            </a:r>
          </a:p>
        </p:txBody>
      </p:sp>
      <p:grpSp>
        <p:nvGrpSpPr>
          <p:cNvPr id="26" name="组合 25">
            <a:extLst>
              <a:ext uri="{FF2B5EF4-FFF2-40B4-BE49-F238E27FC236}">
                <a16:creationId xmlns:a16="http://schemas.microsoft.com/office/drawing/2014/main" id="{EED70C78-6E40-4E0A-AB4E-C846555A94C6}"/>
              </a:ext>
            </a:extLst>
          </p:cNvPr>
          <p:cNvGrpSpPr/>
          <p:nvPr/>
        </p:nvGrpSpPr>
        <p:grpSpPr>
          <a:xfrm>
            <a:off x="589935" y="688258"/>
            <a:ext cx="11021962" cy="589936"/>
            <a:chOff x="589935" y="688258"/>
            <a:chExt cx="11021962" cy="589936"/>
          </a:xfrm>
        </p:grpSpPr>
        <p:cxnSp>
          <p:nvCxnSpPr>
            <p:cNvPr id="27" name="直接连接符 26">
              <a:extLst>
                <a:ext uri="{FF2B5EF4-FFF2-40B4-BE49-F238E27FC236}">
                  <a16:creationId xmlns:a16="http://schemas.microsoft.com/office/drawing/2014/main" id="{EA27AF67-3243-4349-924A-7D9919FBED27}"/>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28" name="文本框 27">
              <a:extLst>
                <a:ext uri="{FF2B5EF4-FFF2-40B4-BE49-F238E27FC236}">
                  <a16:creationId xmlns:a16="http://schemas.microsoft.com/office/drawing/2014/main" id="{7A4AC028-32C8-43AD-9EDE-8FBF3C6EF25C}"/>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01  什么是思维导图</a:t>
              </a:r>
            </a:p>
          </p:txBody>
        </p:sp>
      </p:grpSp>
      <p:pic>
        <p:nvPicPr>
          <p:cNvPr id="6" name="图片 5">
            <a:extLst>
              <a:ext uri="{FF2B5EF4-FFF2-40B4-BE49-F238E27FC236}">
                <a16:creationId xmlns:a16="http://schemas.microsoft.com/office/drawing/2014/main" id="{4E783936-F761-4932-A991-903FBDAFCCF9}"/>
              </a:ext>
            </a:extLst>
          </p:cNvPr>
          <p:cNvPicPr>
            <a:picLocks noChangeAspect="1"/>
          </p:cNvPicPr>
          <p:nvPr/>
        </p:nvPicPr>
        <p:blipFill>
          <a:blip r:embed="rId2">
            <a:clrChange>
              <a:clrFrom>
                <a:srgbClr val="FAB300"/>
              </a:clrFrom>
              <a:clrTo>
                <a:srgbClr val="FAB300">
                  <a:alpha val="0"/>
                </a:srgbClr>
              </a:clrTo>
            </a:clrChange>
            <a:duotone>
              <a:schemeClr val="accent5">
                <a:shade val="45000"/>
                <a:satMod val="135000"/>
              </a:schemeClr>
              <a:prstClr val="white"/>
            </a:duotone>
            <a:extLst>
              <a:ext uri="{28A0092B-C50C-407E-A947-70E740481C1C}">
                <a14:useLocalDpi val="0"/>
              </a:ext>
            </a:extLst>
          </a:blip>
          <a:srcRect b="7167"/>
          <a:stretch>
            <a:fillRect/>
          </a:stretch>
        </p:blipFill>
        <p:spPr>
          <a:xfrm>
            <a:off x="8186129" y="2222398"/>
            <a:ext cx="3219450" cy="2988697"/>
          </a:xfrm>
          <a:prstGeom prst="rect">
            <a:avLst/>
          </a:prstGeom>
        </p:spPr>
      </p:pic>
    </p:spTree>
    <p:extLst>
      <p:ext uri="{BB962C8B-B14F-4D97-AF65-F5344CB8AC3E}">
        <p14:creationId val="3594277741"/>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26"/>
                                        </p:tgtEl>
                                        <p:attrNameLst>
                                          <p:attrName>style.visibility</p:attrName>
                                        </p:attrNameLst>
                                      </p:cBhvr>
                                      <p:to>
                                        <p:strVal val="visible"/>
                                      </p:to>
                                    </p:set>
                                    <p:animEffect filter="wipe(left)" transition="in">
                                      <p:cBhvr>
                                        <p:cTn dur="500" id="7"/>
                                        <p:tgtEl>
                                          <p:spTgt spid="26"/>
                                        </p:tgtEl>
                                      </p:cBhvr>
                                    </p:animEffect>
                                  </p:childTnLst>
                                </p:cTn>
                              </p:par>
                            </p:childTnLst>
                          </p:cTn>
                        </p:par>
                        <p:par>
                          <p:cTn fill="hold" id="8" nodeType="afterGroup">
                            <p:stCondLst>
                              <p:cond delay="500"/>
                            </p:stCondLst>
                            <p:childTnLst>
                              <p:par>
                                <p:cTn fill="hold" grpId="0" id="9" nodeType="afterEffect" presetClass="entr" presetID="23" presetSubtype="16">
                                  <p:stCondLst>
                                    <p:cond delay="0"/>
                                  </p:stCondLst>
                                  <p:childTnLst>
                                    <p:set>
                                      <p:cBhvr>
                                        <p:cTn dur="1" fill="hold" id="10">
                                          <p:stCondLst>
                                            <p:cond delay="0"/>
                                          </p:stCondLst>
                                        </p:cTn>
                                        <p:tgtEl>
                                          <p:spTgt spid="12"/>
                                        </p:tgtEl>
                                        <p:attrNameLst>
                                          <p:attrName>style.visibility</p:attrName>
                                        </p:attrNameLst>
                                      </p:cBhvr>
                                      <p:to>
                                        <p:strVal val="visible"/>
                                      </p:to>
                                    </p:set>
                                    <p:anim calcmode="lin" valueType="num">
                                      <p:cBhvr>
                                        <p:cTn dur="500" fill="hold" id="11"/>
                                        <p:tgtEl>
                                          <p:spTgt spid="12"/>
                                        </p:tgtEl>
                                        <p:attrNameLst>
                                          <p:attrName>ppt_w</p:attrName>
                                        </p:attrNameLst>
                                      </p:cBhvr>
                                      <p:tavLst>
                                        <p:tav tm="0">
                                          <p:val>
                                            <p:fltVal val="0"/>
                                          </p:val>
                                        </p:tav>
                                        <p:tav tm="100000">
                                          <p:val>
                                            <p:strVal val="#ppt_w"/>
                                          </p:val>
                                        </p:tav>
                                      </p:tavLst>
                                    </p:anim>
                                    <p:anim calcmode="lin" valueType="num">
                                      <p:cBhvr>
                                        <p:cTn dur="500" fill="hold" id="12"/>
                                        <p:tgtEl>
                                          <p:spTgt spid="12"/>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grpId="0" id="14" nodeType="afterEffect" presetClass="entr" presetID="23" presetSubtype="16">
                                  <p:stCondLst>
                                    <p:cond delay="0"/>
                                  </p:stCondLst>
                                  <p:childTnLst>
                                    <p:set>
                                      <p:cBhvr>
                                        <p:cTn dur="1" fill="hold" id="15">
                                          <p:stCondLst>
                                            <p:cond delay="0"/>
                                          </p:stCondLst>
                                        </p:cTn>
                                        <p:tgtEl>
                                          <p:spTgt spid="7"/>
                                        </p:tgtEl>
                                        <p:attrNameLst>
                                          <p:attrName>style.visibility</p:attrName>
                                        </p:attrNameLst>
                                      </p:cBhvr>
                                      <p:to>
                                        <p:strVal val="visible"/>
                                      </p:to>
                                    </p:set>
                                    <p:anim calcmode="lin" valueType="num">
                                      <p:cBhvr>
                                        <p:cTn dur="500" fill="hold" id="16"/>
                                        <p:tgtEl>
                                          <p:spTgt spid="7"/>
                                        </p:tgtEl>
                                        <p:attrNameLst>
                                          <p:attrName>ppt_w</p:attrName>
                                        </p:attrNameLst>
                                      </p:cBhvr>
                                      <p:tavLst>
                                        <p:tav tm="0">
                                          <p:val>
                                            <p:fltVal val="0"/>
                                          </p:val>
                                        </p:tav>
                                        <p:tav tm="100000">
                                          <p:val>
                                            <p:strVal val="#ppt_w"/>
                                          </p:val>
                                        </p:tav>
                                      </p:tavLst>
                                    </p:anim>
                                    <p:anim calcmode="lin" valueType="num">
                                      <p:cBhvr>
                                        <p:cTn dur="500" fill="hold" id="17"/>
                                        <p:tgtEl>
                                          <p:spTgt spid="7"/>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grpId="0" id="19" nodeType="afterEffect" presetClass="entr" presetID="23" presetSubtype="16">
                                  <p:stCondLst>
                                    <p:cond delay="0"/>
                                  </p:stCondLst>
                                  <p:childTnLst>
                                    <p:set>
                                      <p:cBhvr>
                                        <p:cTn dur="1" fill="hold" id="20">
                                          <p:stCondLst>
                                            <p:cond delay="0"/>
                                          </p:stCondLst>
                                        </p:cTn>
                                        <p:tgtEl>
                                          <p:spTgt spid="35"/>
                                        </p:tgtEl>
                                        <p:attrNameLst>
                                          <p:attrName>style.visibility</p:attrName>
                                        </p:attrNameLst>
                                      </p:cBhvr>
                                      <p:to>
                                        <p:strVal val="visible"/>
                                      </p:to>
                                    </p:set>
                                    <p:anim calcmode="lin" valueType="num">
                                      <p:cBhvr>
                                        <p:cTn dur="500" fill="hold" id="21"/>
                                        <p:tgtEl>
                                          <p:spTgt spid="35"/>
                                        </p:tgtEl>
                                        <p:attrNameLst>
                                          <p:attrName>ppt_w</p:attrName>
                                        </p:attrNameLst>
                                      </p:cBhvr>
                                      <p:tavLst>
                                        <p:tav tm="0">
                                          <p:val>
                                            <p:fltVal val="0"/>
                                          </p:val>
                                        </p:tav>
                                        <p:tav tm="100000">
                                          <p:val>
                                            <p:strVal val="#ppt_w"/>
                                          </p:val>
                                        </p:tav>
                                      </p:tavLst>
                                    </p:anim>
                                    <p:anim calcmode="lin" valueType="num">
                                      <p:cBhvr>
                                        <p:cTn dur="500" fill="hold" id="22"/>
                                        <p:tgtEl>
                                          <p:spTgt spid="35"/>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id="24" nodeType="afterEffect" presetClass="entr" presetID="16" presetSubtype="21">
                                  <p:stCondLst>
                                    <p:cond delay="0"/>
                                  </p:stCondLst>
                                  <p:childTnLst>
                                    <p:set>
                                      <p:cBhvr>
                                        <p:cTn dur="1" fill="hold" id="25">
                                          <p:stCondLst>
                                            <p:cond delay="0"/>
                                          </p:stCondLst>
                                        </p:cTn>
                                        <p:tgtEl>
                                          <p:spTgt spid="6"/>
                                        </p:tgtEl>
                                        <p:attrNameLst>
                                          <p:attrName>style.visibility</p:attrName>
                                        </p:attrNameLst>
                                      </p:cBhvr>
                                      <p:to>
                                        <p:strVal val="visible"/>
                                      </p:to>
                                    </p:set>
                                    <p:animEffect filter="barn(inVertical)" transition="in">
                                      <p:cBhvr>
                                        <p:cTn dur="500" id="26"/>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12"/>
      <p:bldP grpId="0" spid="35"/>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1" name="组合 40">
            <a:extLst>
              <a:ext uri="{FF2B5EF4-FFF2-40B4-BE49-F238E27FC236}">
                <a16:creationId xmlns:a16="http://schemas.microsoft.com/office/drawing/2014/main" id="{E4218816-64C0-415C-A54C-9C5B556CF359}"/>
              </a:ext>
            </a:extLst>
          </p:cNvPr>
          <p:cNvGrpSpPr/>
          <p:nvPr/>
        </p:nvGrpSpPr>
        <p:grpSpPr>
          <a:xfrm>
            <a:off x="5466345" y="2144090"/>
            <a:ext cx="736542" cy="3649575"/>
            <a:chOff x="5531857" y="1846693"/>
            <a:chExt cx="797196" cy="3950118"/>
          </a:xfrm>
        </p:grpSpPr>
        <p:sp>
          <p:nvSpPr>
            <p:cNvPr id="22" name="文本框 21">
              <a:extLst>
                <a:ext uri="{FF2B5EF4-FFF2-40B4-BE49-F238E27FC236}">
                  <a16:creationId xmlns:a16="http://schemas.microsoft.com/office/drawing/2014/main" id="{0EDCB434-9408-48C8-B090-2A8C1889BE8C}"/>
                </a:ext>
              </a:extLst>
            </p:cNvPr>
            <p:cNvSpPr txBox="1"/>
            <p:nvPr/>
          </p:nvSpPr>
          <p:spPr>
            <a:xfrm>
              <a:off x="5531858" y="1846693"/>
              <a:ext cx="764296" cy="890731"/>
            </a:xfrm>
            <a:prstGeom prst="rect">
              <a:avLst/>
            </a:prstGeom>
            <a:noFill/>
            <a:effectLst>
              <a:innerShdw blurRad="63500" dir="13500000" dist="50800">
                <a:prstClr val="black">
                  <a:alpha val="50000"/>
                </a:prstClr>
              </a:innerShdw>
            </a:effectLst>
          </p:spPr>
          <p:txBody>
            <a:bodyPr rtlCol="0" wrap="square">
              <a:spAutoFit/>
            </a:bodyPr>
            <a:lstStyle/>
            <a:p>
              <a:pPr algn="ctr"/>
              <a:r>
                <a:rPr altLang="zh-CN" lang="en-US" sz="4800">
                  <a:solidFill>
                    <a:schemeClr val="tx1">
                      <a:lumMod val="85000"/>
                      <a:lumOff val="15000"/>
                    </a:schemeClr>
                  </a:solidFill>
                  <a:cs typeface="+mn-ea"/>
                  <a:sym typeface="+mn-lt"/>
                </a:rPr>
                <a:t>A</a:t>
              </a:r>
            </a:p>
          </p:txBody>
        </p:sp>
        <p:sp>
          <p:nvSpPr>
            <p:cNvPr id="23" name="文本框 22">
              <a:extLst>
                <a:ext uri="{FF2B5EF4-FFF2-40B4-BE49-F238E27FC236}">
                  <a16:creationId xmlns:a16="http://schemas.microsoft.com/office/drawing/2014/main" id="{314BBCAE-6F12-4FA8-B5FC-BC5660649A00}"/>
                </a:ext>
              </a:extLst>
            </p:cNvPr>
            <p:cNvSpPr txBox="1"/>
            <p:nvPr/>
          </p:nvSpPr>
          <p:spPr>
            <a:xfrm>
              <a:off x="5547034" y="3372038"/>
              <a:ext cx="782019" cy="890731"/>
            </a:xfrm>
            <a:prstGeom prst="rect">
              <a:avLst/>
            </a:prstGeom>
            <a:noFill/>
          </p:spPr>
          <p:txBody>
            <a:bodyPr rtlCol="0" wrap="square">
              <a:spAutoFit/>
            </a:bodyPr>
            <a:lstStyle/>
            <a:p>
              <a:pPr algn="ctr"/>
              <a:r>
                <a:rPr altLang="zh-CN" lang="en-US" sz="4800">
                  <a:solidFill>
                    <a:schemeClr val="tx1">
                      <a:lumMod val="85000"/>
                      <a:lumOff val="15000"/>
                    </a:schemeClr>
                  </a:solidFill>
                  <a:cs typeface="+mn-ea"/>
                  <a:sym typeface="+mn-lt"/>
                </a:rPr>
                <a:t>B</a:t>
              </a:r>
            </a:p>
          </p:txBody>
        </p:sp>
        <p:sp>
          <p:nvSpPr>
            <p:cNvPr id="24" name="文本框 23">
              <a:extLst>
                <a:ext uri="{FF2B5EF4-FFF2-40B4-BE49-F238E27FC236}">
                  <a16:creationId xmlns:a16="http://schemas.microsoft.com/office/drawing/2014/main" id="{7897E81C-FA65-475B-B8E6-BCE502943A66}"/>
                </a:ext>
              </a:extLst>
            </p:cNvPr>
            <p:cNvSpPr txBox="1"/>
            <p:nvPr/>
          </p:nvSpPr>
          <p:spPr>
            <a:xfrm>
              <a:off x="5531857" y="4897381"/>
              <a:ext cx="764296" cy="890731"/>
            </a:xfrm>
            <a:prstGeom prst="rect">
              <a:avLst/>
            </a:prstGeom>
            <a:noFill/>
          </p:spPr>
          <p:txBody>
            <a:bodyPr rtlCol="0" wrap="square">
              <a:spAutoFit/>
            </a:bodyPr>
            <a:lstStyle/>
            <a:p>
              <a:pPr algn="ctr"/>
              <a:r>
                <a:rPr altLang="zh-CN" lang="en-US" sz="4800">
                  <a:solidFill>
                    <a:schemeClr val="tx1">
                      <a:lumMod val="85000"/>
                      <a:lumOff val="15000"/>
                    </a:schemeClr>
                  </a:solidFill>
                  <a:cs typeface="+mn-ea"/>
                  <a:sym typeface="+mn-lt"/>
                </a:rPr>
                <a:t>C</a:t>
              </a:r>
            </a:p>
          </p:txBody>
        </p:sp>
      </p:grpSp>
      <p:sp>
        <p:nvSpPr>
          <p:cNvPr id="38" name="矩形 37">
            <a:extLst>
              <a:ext uri="{FF2B5EF4-FFF2-40B4-BE49-F238E27FC236}">
                <a16:creationId xmlns:a16="http://schemas.microsoft.com/office/drawing/2014/main" id="{26370289-8423-4577-B627-A31D39875F9C}"/>
              </a:ext>
            </a:extLst>
          </p:cNvPr>
          <p:cNvSpPr/>
          <p:nvPr/>
        </p:nvSpPr>
        <p:spPr>
          <a:xfrm>
            <a:off x="6496034" y="1954086"/>
            <a:ext cx="4992523" cy="1188720"/>
          </a:xfrm>
          <a:prstGeom prst="rect">
            <a:avLst/>
          </a:prstGeom>
        </p:spPr>
        <p:txBody>
          <a:bodyPr wrap="square">
            <a:spAutoFit/>
          </a:bodyPr>
          <a:lstStyle/>
          <a:p>
            <a:pPr>
              <a:lnSpc>
                <a:spcPct val="150000"/>
              </a:lnSpc>
            </a:pPr>
            <a:r>
              <a:rPr altLang="en-US" lang="zh-CN" sz="1600">
                <a:solidFill>
                  <a:schemeClr val="tx1">
                    <a:lumMod val="75000"/>
                    <a:lumOff val="25000"/>
                  </a:schemeClr>
                </a:solidFill>
                <a:cs typeface="+mn-ea"/>
                <a:sym typeface="+mn-lt"/>
              </a:rPr>
              <a:t>思维导图又叫心智导图，是表达发散性思维的有效的图形思维工具 ，它简单却又很有效，是一种革命性的思维工具。</a:t>
            </a:r>
          </a:p>
        </p:txBody>
      </p:sp>
      <p:sp>
        <p:nvSpPr>
          <p:cNvPr id="39" name="矩形 38">
            <a:extLst>
              <a:ext uri="{FF2B5EF4-FFF2-40B4-BE49-F238E27FC236}">
                <a16:creationId xmlns:a16="http://schemas.microsoft.com/office/drawing/2014/main" id="{AF558677-77F0-44EA-B1A6-9F4284106597}"/>
              </a:ext>
            </a:extLst>
          </p:cNvPr>
          <p:cNvSpPr/>
          <p:nvPr/>
        </p:nvSpPr>
        <p:spPr>
          <a:xfrm>
            <a:off x="6496034" y="3302360"/>
            <a:ext cx="4992523" cy="1188720"/>
          </a:xfrm>
          <a:prstGeom prst="rect">
            <a:avLst/>
          </a:prstGeom>
        </p:spPr>
        <p:txBody>
          <a:bodyPr wrap="square">
            <a:spAutoFit/>
          </a:bodyPr>
          <a:lstStyle/>
          <a:p>
            <a:pPr>
              <a:lnSpc>
                <a:spcPct val="150000"/>
              </a:lnSpc>
            </a:pPr>
            <a:r>
              <a:rPr altLang="en-US" lang="zh-CN" sz="1600">
                <a:solidFill>
                  <a:schemeClr val="tx1">
                    <a:lumMod val="75000"/>
                    <a:lumOff val="25000"/>
                  </a:schemeClr>
                </a:solidFill>
                <a:cs typeface="+mn-ea"/>
                <a:sym typeface="+mn-lt"/>
              </a:rPr>
              <a:t>思维导图运用图文并重的技巧，把各级主题的关系用相互隶属与相关的层级图表现出来，把主题关键词与图像、颜色等建立记忆链接。</a:t>
            </a:r>
          </a:p>
        </p:txBody>
      </p:sp>
      <p:sp>
        <p:nvSpPr>
          <p:cNvPr id="40" name="矩形 39">
            <a:extLst>
              <a:ext uri="{FF2B5EF4-FFF2-40B4-BE49-F238E27FC236}">
                <a16:creationId xmlns:a16="http://schemas.microsoft.com/office/drawing/2014/main" id="{914B8483-FF9D-4C59-A332-E773EAAF1659}"/>
              </a:ext>
            </a:extLst>
          </p:cNvPr>
          <p:cNvSpPr/>
          <p:nvPr/>
        </p:nvSpPr>
        <p:spPr>
          <a:xfrm>
            <a:off x="6496034" y="4674568"/>
            <a:ext cx="4992523" cy="1188720"/>
          </a:xfrm>
          <a:prstGeom prst="rect">
            <a:avLst/>
          </a:prstGeom>
        </p:spPr>
        <p:txBody>
          <a:bodyPr wrap="square">
            <a:spAutoFit/>
          </a:bodyPr>
          <a:lstStyle/>
          <a:p>
            <a:pPr>
              <a:lnSpc>
                <a:spcPct val="150000"/>
              </a:lnSpc>
            </a:pPr>
            <a:r>
              <a:rPr altLang="en-US" lang="zh-CN" sz="1600">
                <a:solidFill>
                  <a:schemeClr val="tx1">
                    <a:lumMod val="75000"/>
                    <a:lumOff val="25000"/>
                  </a:schemeClr>
                </a:solidFill>
                <a:cs typeface="+mn-ea"/>
                <a:sym typeface="+mn-lt"/>
              </a:rPr>
              <a:t>思维导图充分运用左右脑的机能，利用记忆、阅读、思维的规律，协助人们在科学与艺术、逻辑与想象之间平衡发展，从而开启人类大脑的无限潜能。</a:t>
            </a:r>
          </a:p>
        </p:txBody>
      </p:sp>
      <p:grpSp>
        <p:nvGrpSpPr>
          <p:cNvPr id="42" name="组合 41">
            <a:extLst>
              <a:ext uri="{FF2B5EF4-FFF2-40B4-BE49-F238E27FC236}">
                <a16:creationId xmlns:a16="http://schemas.microsoft.com/office/drawing/2014/main" id="{D5F4E192-C3BA-4EA8-A276-36DF0F74D3B8}"/>
              </a:ext>
            </a:extLst>
          </p:cNvPr>
          <p:cNvGrpSpPr/>
          <p:nvPr/>
        </p:nvGrpSpPr>
        <p:grpSpPr>
          <a:xfrm>
            <a:off x="589935" y="688258"/>
            <a:ext cx="11021962" cy="589936"/>
            <a:chOff x="589935" y="688258"/>
            <a:chExt cx="11021962" cy="589936"/>
          </a:xfrm>
        </p:grpSpPr>
        <p:cxnSp>
          <p:nvCxnSpPr>
            <p:cNvPr id="43" name="直接连接符 42">
              <a:extLst>
                <a:ext uri="{FF2B5EF4-FFF2-40B4-BE49-F238E27FC236}">
                  <a16:creationId xmlns:a16="http://schemas.microsoft.com/office/drawing/2014/main" id="{1E5EFA0A-543F-4412-A105-A30D558B4951}"/>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44" name="文本框 43">
              <a:extLst>
                <a:ext uri="{FF2B5EF4-FFF2-40B4-BE49-F238E27FC236}">
                  <a16:creationId xmlns:a16="http://schemas.microsoft.com/office/drawing/2014/main" id="{4FDE60C8-1355-4CBB-97F1-2AE01D59DF5F}"/>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01  什么是思维导图</a:t>
              </a:r>
            </a:p>
          </p:txBody>
        </p:sp>
      </p:grpSp>
      <p:pic>
        <p:nvPicPr>
          <p:cNvPr id="20" name="图片 19">
            <a:extLst>
              <a:ext uri="{FF2B5EF4-FFF2-40B4-BE49-F238E27FC236}">
                <a16:creationId xmlns:a16="http://schemas.microsoft.com/office/drawing/2014/main" id="{B6D80B62-CE8D-4A68-8D52-FCBA7B7DDA8C}"/>
              </a:ext>
            </a:extLst>
          </p:cNvPr>
          <p:cNvPicPr>
            <a:picLocks noChangeAspect="1"/>
          </p:cNvPicPr>
          <p:nvPr/>
        </p:nvPicPr>
        <p:blipFill>
          <a:blip r:embed="rId2">
            <a:clrChange>
              <a:clrFrom>
                <a:srgbClr val="FEFEFE"/>
              </a:clrFrom>
              <a:clrTo>
                <a:srgbClr val="FEFEFE">
                  <a:alpha val="0"/>
                </a:srgbClr>
              </a:clrTo>
            </a:clrChange>
            <a:duotone>
              <a:schemeClr val="accent5">
                <a:shade val="45000"/>
                <a:satMod val="135000"/>
              </a:schemeClr>
              <a:prstClr val="white"/>
            </a:duotone>
            <a:extLst>
              <a:ext uri="{28A0092B-C50C-407E-A947-70E740481C1C}">
                <a14:useLocalDpi val="0"/>
              </a:ext>
            </a:extLst>
          </a:blip>
          <a:srcRect b="5612"/>
          <a:stretch>
            <a:fillRect/>
          </a:stretch>
        </p:blipFill>
        <p:spPr>
          <a:xfrm>
            <a:off x="905243" y="1954086"/>
            <a:ext cx="4281977" cy="4041647"/>
          </a:xfrm>
          <a:prstGeom prst="rect">
            <a:avLst/>
          </a:prstGeom>
        </p:spPr>
      </p:pic>
    </p:spTree>
    <p:extLst>
      <p:ext uri="{BB962C8B-B14F-4D97-AF65-F5344CB8AC3E}">
        <p14:creationId val="2457614340"/>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42"/>
                                        </p:tgtEl>
                                        <p:attrNameLst>
                                          <p:attrName>style.visibility</p:attrName>
                                        </p:attrNameLst>
                                      </p:cBhvr>
                                      <p:to>
                                        <p:strVal val="visible"/>
                                      </p:to>
                                    </p:set>
                                    <p:animEffect filter="wipe(left)" transition="in">
                                      <p:cBhvr>
                                        <p:cTn dur="500" id="7"/>
                                        <p:tgtEl>
                                          <p:spTgt spid="42"/>
                                        </p:tgtEl>
                                      </p:cBhvr>
                                    </p:animEffect>
                                  </p:childTnLst>
                                </p:cTn>
                              </p:par>
                            </p:childTnLst>
                          </p:cTn>
                        </p:par>
                        <p:par>
                          <p:cTn fill="hold" id="8" nodeType="afterGroup">
                            <p:stCondLst>
                              <p:cond delay="500"/>
                            </p:stCondLst>
                            <p:childTnLst>
                              <p:par>
                                <p:cTn fill="hold" id="9" nodeType="afterEffect" presetClass="entr" presetID="16" presetSubtype="21">
                                  <p:stCondLst>
                                    <p:cond delay="0"/>
                                  </p:stCondLst>
                                  <p:childTnLst>
                                    <p:set>
                                      <p:cBhvr>
                                        <p:cTn dur="1" fill="hold" id="10">
                                          <p:stCondLst>
                                            <p:cond delay="0"/>
                                          </p:stCondLst>
                                        </p:cTn>
                                        <p:tgtEl>
                                          <p:spTgt spid="20"/>
                                        </p:tgtEl>
                                        <p:attrNameLst>
                                          <p:attrName>style.visibility</p:attrName>
                                        </p:attrNameLst>
                                      </p:cBhvr>
                                      <p:to>
                                        <p:strVal val="visible"/>
                                      </p:to>
                                    </p:set>
                                    <p:animEffect filter="barn(inVertical)" transition="in">
                                      <p:cBhvr>
                                        <p:cTn dur="500" id="11"/>
                                        <p:tgtEl>
                                          <p:spTgt spid="20"/>
                                        </p:tgtEl>
                                      </p:cBhvr>
                                    </p:animEffect>
                                  </p:childTnLst>
                                </p:cTn>
                              </p:par>
                            </p:childTnLst>
                          </p:cTn>
                        </p:par>
                        <p:par>
                          <p:cTn fill="hold" id="12" nodeType="afterGroup">
                            <p:stCondLst>
                              <p:cond delay="1000"/>
                            </p:stCondLst>
                            <p:childTnLst>
                              <p:par>
                                <p:cTn fill="hold" id="13" nodeType="afterEffect" presetClass="entr" presetID="23" presetSubtype="16">
                                  <p:stCondLst>
                                    <p:cond delay="0"/>
                                  </p:stCondLst>
                                  <p:childTnLst>
                                    <p:set>
                                      <p:cBhvr>
                                        <p:cTn dur="1" fill="hold" id="14">
                                          <p:stCondLst>
                                            <p:cond delay="0"/>
                                          </p:stCondLst>
                                        </p:cTn>
                                        <p:tgtEl>
                                          <p:spTgt spid="41"/>
                                        </p:tgtEl>
                                        <p:attrNameLst>
                                          <p:attrName>style.visibility</p:attrName>
                                        </p:attrNameLst>
                                      </p:cBhvr>
                                      <p:to>
                                        <p:strVal val="visible"/>
                                      </p:to>
                                    </p:set>
                                    <p:anim calcmode="lin" valueType="num">
                                      <p:cBhvr>
                                        <p:cTn dur="500" fill="hold" id="15"/>
                                        <p:tgtEl>
                                          <p:spTgt spid="41"/>
                                        </p:tgtEl>
                                        <p:attrNameLst>
                                          <p:attrName>ppt_w</p:attrName>
                                        </p:attrNameLst>
                                      </p:cBhvr>
                                      <p:tavLst>
                                        <p:tav tm="0">
                                          <p:val>
                                            <p:fltVal val="0"/>
                                          </p:val>
                                        </p:tav>
                                        <p:tav tm="100000">
                                          <p:val>
                                            <p:strVal val="#ppt_w"/>
                                          </p:val>
                                        </p:tav>
                                      </p:tavLst>
                                    </p:anim>
                                    <p:anim calcmode="lin" valueType="num">
                                      <p:cBhvr>
                                        <p:cTn dur="500" fill="hold" id="16"/>
                                        <p:tgtEl>
                                          <p:spTgt spid="41"/>
                                        </p:tgtEl>
                                        <p:attrNameLst>
                                          <p:attrName>ppt_h</p:attrName>
                                        </p:attrNameLst>
                                      </p:cBhvr>
                                      <p:tavLst>
                                        <p:tav tm="0">
                                          <p:val>
                                            <p:fltVal val="0"/>
                                          </p:val>
                                        </p:tav>
                                        <p:tav tm="100000">
                                          <p:val>
                                            <p:strVal val="#ppt_h"/>
                                          </p:val>
                                        </p:tav>
                                      </p:tavLst>
                                    </p:anim>
                                  </p:childTnLst>
                                </p:cTn>
                              </p:par>
                            </p:childTnLst>
                          </p:cTn>
                        </p:par>
                        <p:par>
                          <p:cTn fill="hold" id="17" nodeType="afterGroup">
                            <p:stCondLst>
                              <p:cond delay="1500"/>
                            </p:stCondLst>
                            <p:childTnLst>
                              <p:par>
                                <p:cTn fill="hold" grpId="0" id="18" nodeType="afterEffect" presetClass="entr" presetID="23" presetSubtype="16">
                                  <p:stCondLst>
                                    <p:cond delay="0"/>
                                  </p:stCondLst>
                                  <p:childTnLst>
                                    <p:set>
                                      <p:cBhvr>
                                        <p:cTn dur="1" fill="hold" id="19">
                                          <p:stCondLst>
                                            <p:cond delay="0"/>
                                          </p:stCondLst>
                                        </p:cTn>
                                        <p:tgtEl>
                                          <p:spTgt spid="38"/>
                                        </p:tgtEl>
                                        <p:attrNameLst>
                                          <p:attrName>style.visibility</p:attrName>
                                        </p:attrNameLst>
                                      </p:cBhvr>
                                      <p:to>
                                        <p:strVal val="visible"/>
                                      </p:to>
                                    </p:set>
                                    <p:anim calcmode="lin" valueType="num">
                                      <p:cBhvr>
                                        <p:cTn dur="500" fill="hold" id="20"/>
                                        <p:tgtEl>
                                          <p:spTgt spid="38"/>
                                        </p:tgtEl>
                                        <p:attrNameLst>
                                          <p:attrName>ppt_w</p:attrName>
                                        </p:attrNameLst>
                                      </p:cBhvr>
                                      <p:tavLst>
                                        <p:tav tm="0">
                                          <p:val>
                                            <p:fltVal val="0"/>
                                          </p:val>
                                        </p:tav>
                                        <p:tav tm="100000">
                                          <p:val>
                                            <p:strVal val="#ppt_w"/>
                                          </p:val>
                                        </p:tav>
                                      </p:tavLst>
                                    </p:anim>
                                    <p:anim calcmode="lin" valueType="num">
                                      <p:cBhvr>
                                        <p:cTn dur="500" fill="hold" id="21"/>
                                        <p:tgtEl>
                                          <p:spTgt spid="38"/>
                                        </p:tgtEl>
                                        <p:attrNameLst>
                                          <p:attrName>ppt_h</p:attrName>
                                        </p:attrNameLst>
                                      </p:cBhvr>
                                      <p:tavLst>
                                        <p:tav tm="0">
                                          <p:val>
                                            <p:fltVal val="0"/>
                                          </p:val>
                                        </p:tav>
                                        <p:tav tm="100000">
                                          <p:val>
                                            <p:strVal val="#ppt_h"/>
                                          </p:val>
                                        </p:tav>
                                      </p:tavLst>
                                    </p:anim>
                                  </p:childTnLst>
                                </p:cTn>
                              </p:par>
                            </p:childTnLst>
                          </p:cTn>
                        </p:par>
                        <p:par>
                          <p:cTn fill="hold" id="22" nodeType="afterGroup">
                            <p:stCondLst>
                              <p:cond delay="2000"/>
                            </p:stCondLst>
                            <p:childTnLst>
                              <p:par>
                                <p:cTn fill="hold" grpId="0" id="23" nodeType="afterEffect" presetClass="entr" presetID="23" presetSubtype="16">
                                  <p:stCondLst>
                                    <p:cond delay="0"/>
                                  </p:stCondLst>
                                  <p:childTnLst>
                                    <p:set>
                                      <p:cBhvr>
                                        <p:cTn dur="1" fill="hold" id="24">
                                          <p:stCondLst>
                                            <p:cond delay="0"/>
                                          </p:stCondLst>
                                        </p:cTn>
                                        <p:tgtEl>
                                          <p:spTgt spid="39"/>
                                        </p:tgtEl>
                                        <p:attrNameLst>
                                          <p:attrName>style.visibility</p:attrName>
                                        </p:attrNameLst>
                                      </p:cBhvr>
                                      <p:to>
                                        <p:strVal val="visible"/>
                                      </p:to>
                                    </p:set>
                                    <p:anim calcmode="lin" valueType="num">
                                      <p:cBhvr>
                                        <p:cTn dur="500" fill="hold" id="25"/>
                                        <p:tgtEl>
                                          <p:spTgt spid="39"/>
                                        </p:tgtEl>
                                        <p:attrNameLst>
                                          <p:attrName>ppt_w</p:attrName>
                                        </p:attrNameLst>
                                      </p:cBhvr>
                                      <p:tavLst>
                                        <p:tav tm="0">
                                          <p:val>
                                            <p:fltVal val="0"/>
                                          </p:val>
                                        </p:tav>
                                        <p:tav tm="100000">
                                          <p:val>
                                            <p:strVal val="#ppt_w"/>
                                          </p:val>
                                        </p:tav>
                                      </p:tavLst>
                                    </p:anim>
                                    <p:anim calcmode="lin" valueType="num">
                                      <p:cBhvr>
                                        <p:cTn dur="500" fill="hold" id="26"/>
                                        <p:tgtEl>
                                          <p:spTgt spid="39"/>
                                        </p:tgtEl>
                                        <p:attrNameLst>
                                          <p:attrName>ppt_h</p:attrName>
                                        </p:attrNameLst>
                                      </p:cBhvr>
                                      <p:tavLst>
                                        <p:tav tm="0">
                                          <p:val>
                                            <p:fltVal val="0"/>
                                          </p:val>
                                        </p:tav>
                                        <p:tav tm="100000">
                                          <p:val>
                                            <p:strVal val="#ppt_h"/>
                                          </p:val>
                                        </p:tav>
                                      </p:tavLst>
                                    </p:anim>
                                  </p:childTnLst>
                                </p:cTn>
                              </p:par>
                            </p:childTnLst>
                          </p:cTn>
                        </p:par>
                        <p:par>
                          <p:cTn fill="hold" id="27" nodeType="afterGroup">
                            <p:stCondLst>
                              <p:cond delay="2500"/>
                            </p:stCondLst>
                            <p:childTnLst>
                              <p:par>
                                <p:cTn fill="hold" grpId="0" id="28" nodeType="afterEffect" presetClass="entr" presetID="23" presetSubtype="16">
                                  <p:stCondLst>
                                    <p:cond delay="0"/>
                                  </p:stCondLst>
                                  <p:childTnLst>
                                    <p:set>
                                      <p:cBhvr>
                                        <p:cTn dur="1" fill="hold" id="29">
                                          <p:stCondLst>
                                            <p:cond delay="0"/>
                                          </p:stCondLst>
                                        </p:cTn>
                                        <p:tgtEl>
                                          <p:spTgt spid="40"/>
                                        </p:tgtEl>
                                        <p:attrNameLst>
                                          <p:attrName>style.visibility</p:attrName>
                                        </p:attrNameLst>
                                      </p:cBhvr>
                                      <p:to>
                                        <p:strVal val="visible"/>
                                      </p:to>
                                    </p:set>
                                    <p:anim calcmode="lin" valueType="num">
                                      <p:cBhvr>
                                        <p:cTn dur="500" fill="hold" id="30"/>
                                        <p:tgtEl>
                                          <p:spTgt spid="40"/>
                                        </p:tgtEl>
                                        <p:attrNameLst>
                                          <p:attrName>ppt_w</p:attrName>
                                        </p:attrNameLst>
                                      </p:cBhvr>
                                      <p:tavLst>
                                        <p:tav tm="0">
                                          <p:val>
                                            <p:fltVal val="0"/>
                                          </p:val>
                                        </p:tav>
                                        <p:tav tm="100000">
                                          <p:val>
                                            <p:strVal val="#ppt_w"/>
                                          </p:val>
                                        </p:tav>
                                      </p:tavLst>
                                    </p:anim>
                                    <p:anim calcmode="lin" valueType="num">
                                      <p:cBhvr>
                                        <p:cTn dur="500" fill="hold" id="31"/>
                                        <p:tgtEl>
                                          <p:spTgt spid="40"/>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8"/>
      <p:bldP grpId="0" spid="39"/>
      <p:bldP grpId="0" spid="40"/>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9" name="TextBox 40">
            <a:extLst>
              <a:ext uri="{FF2B5EF4-FFF2-40B4-BE49-F238E27FC236}">
                <a16:creationId xmlns:a16="http://schemas.microsoft.com/office/drawing/2014/main" id="{43B373B6-1D9A-4FDE-8BDF-5F17061D9309}"/>
              </a:ext>
            </a:extLst>
          </p:cNvPr>
          <p:cNvSpPr txBox="1"/>
          <p:nvPr/>
        </p:nvSpPr>
        <p:spPr>
          <a:xfrm>
            <a:off x="1341462" y="2158631"/>
            <a:ext cx="1804861" cy="1188720"/>
          </a:xfrm>
          <a:prstGeom prst="rect">
            <a:avLst/>
          </a:prstGeom>
          <a:noFill/>
        </p:spPr>
        <p:txBody>
          <a:bodyPr rtlCol="0" wrap="square">
            <a:spAutoFit/>
          </a:bodyPr>
          <a:lstStyle>
            <a:defPPr>
              <a:defRPr lang="zh-CN"/>
            </a:defPPr>
            <a:lvl1pPr algn="ctr">
              <a:defRPr b="1" sz="1600">
                <a:solidFill>
                  <a:schemeClr val="tx1">
                    <a:lumMod val="65000"/>
                    <a:lumOff val="35000"/>
                  </a:schemeClr>
                </a:solidFill>
                <a:effectLst>
                  <a:innerShdw blurRad="63500" dir="13500000" dist="50800">
                    <a:prstClr val="black">
                      <a:alpha val="50000"/>
                    </a:prstClr>
                  </a:innerShdw>
                </a:effectLst>
              </a:defRPr>
            </a:lvl1pPr>
          </a:lstStyle>
          <a:p>
            <a:pPr algn="dist"/>
            <a:r>
              <a:rPr altLang="en-US" lang="zh-CN" sz="3600">
                <a:solidFill>
                  <a:schemeClr val="tx1">
                    <a:lumMod val="85000"/>
                    <a:lumOff val="15000"/>
                  </a:schemeClr>
                </a:solidFill>
                <a:effectLst/>
                <a:cs typeface="+mn-ea"/>
                <a:sym typeface="+mn-lt"/>
              </a:rPr>
              <a:t>思维导图要素</a:t>
            </a:r>
          </a:p>
        </p:txBody>
      </p:sp>
      <p:sp>
        <p:nvSpPr>
          <p:cNvPr id="72" name="矩形: 圆角 71">
            <a:extLst>
              <a:ext uri="{FF2B5EF4-FFF2-40B4-BE49-F238E27FC236}">
                <a16:creationId xmlns:a16="http://schemas.microsoft.com/office/drawing/2014/main" id="{3D6B5251-091F-4A48-BA85-2BB2968A9EED}"/>
              </a:ext>
            </a:extLst>
          </p:cNvPr>
          <p:cNvSpPr/>
          <p:nvPr/>
        </p:nvSpPr>
        <p:spPr>
          <a:xfrm>
            <a:off x="4790317" y="2117565"/>
            <a:ext cx="1158469" cy="533767"/>
          </a:xfrm>
          <a:prstGeom prst="roundRect">
            <a:avLst/>
          </a:prstGeom>
          <a:noFill/>
          <a:ln w="1270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tx1">
                    <a:lumMod val="85000"/>
                    <a:lumOff val="15000"/>
                  </a:schemeClr>
                </a:solidFill>
                <a:cs typeface="+mn-ea"/>
                <a:sym typeface="+mn-lt"/>
              </a:rPr>
              <a:t>关键词</a:t>
            </a:r>
          </a:p>
        </p:txBody>
      </p:sp>
      <p:sp>
        <p:nvSpPr>
          <p:cNvPr id="73" name="矩形: 圆角 72">
            <a:extLst>
              <a:ext uri="{FF2B5EF4-FFF2-40B4-BE49-F238E27FC236}">
                <a16:creationId xmlns:a16="http://schemas.microsoft.com/office/drawing/2014/main" id="{61B9FD7F-BA2A-4DAB-A146-3C8F64E7FAC4}"/>
              </a:ext>
            </a:extLst>
          </p:cNvPr>
          <p:cNvSpPr/>
          <p:nvPr/>
        </p:nvSpPr>
        <p:spPr>
          <a:xfrm>
            <a:off x="4790317" y="3107909"/>
            <a:ext cx="1158469" cy="533767"/>
          </a:xfrm>
          <a:prstGeom prst="roundRect">
            <a:avLst/>
          </a:prstGeom>
          <a:noFill/>
          <a:ln w="1270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tx1">
                    <a:lumMod val="85000"/>
                    <a:lumOff val="15000"/>
                  </a:schemeClr>
                </a:solidFill>
                <a:cs typeface="+mn-ea"/>
                <a:sym typeface="+mn-lt"/>
              </a:rPr>
              <a:t>颜色</a:t>
            </a:r>
          </a:p>
        </p:txBody>
      </p:sp>
      <p:sp>
        <p:nvSpPr>
          <p:cNvPr id="74" name="矩形: 圆角 73">
            <a:extLst>
              <a:ext uri="{FF2B5EF4-FFF2-40B4-BE49-F238E27FC236}">
                <a16:creationId xmlns:a16="http://schemas.microsoft.com/office/drawing/2014/main" id="{2F1A3B9F-3EB6-40FE-968A-35360640E22D}"/>
              </a:ext>
            </a:extLst>
          </p:cNvPr>
          <p:cNvSpPr/>
          <p:nvPr/>
        </p:nvSpPr>
        <p:spPr>
          <a:xfrm>
            <a:off x="4790317" y="5205080"/>
            <a:ext cx="1158469" cy="533767"/>
          </a:xfrm>
          <a:prstGeom prst="roundRect">
            <a:avLst/>
          </a:prstGeom>
          <a:noFill/>
          <a:ln w="1270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tx1">
                    <a:lumMod val="85000"/>
                    <a:lumOff val="15000"/>
                  </a:schemeClr>
                </a:solidFill>
                <a:cs typeface="+mn-ea"/>
                <a:sym typeface="+mn-lt"/>
              </a:rPr>
              <a:t>分支线</a:t>
            </a:r>
          </a:p>
        </p:txBody>
      </p:sp>
      <p:sp>
        <p:nvSpPr>
          <p:cNvPr id="75" name="矩形: 圆角 74">
            <a:extLst>
              <a:ext uri="{FF2B5EF4-FFF2-40B4-BE49-F238E27FC236}">
                <a16:creationId xmlns:a16="http://schemas.microsoft.com/office/drawing/2014/main" id="{DB0B7000-9335-4D85-A11C-0AED42F79B2E}"/>
              </a:ext>
            </a:extLst>
          </p:cNvPr>
          <p:cNvSpPr/>
          <p:nvPr/>
        </p:nvSpPr>
        <p:spPr>
          <a:xfrm>
            <a:off x="4790317" y="4257627"/>
            <a:ext cx="1158469" cy="533767"/>
          </a:xfrm>
          <a:prstGeom prst="roundRect">
            <a:avLst/>
          </a:prstGeom>
          <a:noFill/>
          <a:ln w="1270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sz="2400">
                <a:solidFill>
                  <a:schemeClr val="tx1">
                    <a:lumMod val="85000"/>
                    <a:lumOff val="15000"/>
                  </a:schemeClr>
                </a:solidFill>
                <a:cs typeface="+mn-ea"/>
                <a:sym typeface="+mn-lt"/>
              </a:rPr>
              <a:t>图像</a:t>
            </a:r>
          </a:p>
        </p:txBody>
      </p:sp>
      <p:sp>
        <p:nvSpPr>
          <p:cNvPr id="76" name="Rectangle 3">
            <a:extLst>
              <a:ext uri="{FF2B5EF4-FFF2-40B4-BE49-F238E27FC236}">
                <a16:creationId xmlns:a16="http://schemas.microsoft.com/office/drawing/2014/main" id="{E583D0C8-C826-427E-9410-A71325A532EE}"/>
              </a:ext>
            </a:extLst>
          </p:cNvPr>
          <p:cNvSpPr txBox="1">
            <a:spLocks noChangeArrowheads="1"/>
          </p:cNvSpPr>
          <p:nvPr/>
        </p:nvSpPr>
        <p:spPr>
          <a:xfrm>
            <a:off x="6096000" y="1990688"/>
            <a:ext cx="4554422" cy="822960"/>
          </a:xfrm>
          <a:prstGeom prst="rect">
            <a:avLst/>
          </a:prstGeom>
        </p:spPr>
        <p:txBody>
          <a:bodyPr wrap="square">
            <a:spAutoFit/>
          </a:bodyPr>
          <a:lstStyle>
            <a:defPPr>
              <a:defRPr lang="zh-CN"/>
            </a:defPPr>
            <a:lvl1pPr indent="-285750" marL="285750">
              <a:buFont charset="2" panose="05000000000000000000" pitchFamily="2" typeface="Wingdings"/>
              <a:buChar char="l"/>
              <a:defRPr sz="1400">
                <a:solidFill>
                  <a:schemeClr val="tx1">
                    <a:lumMod val="75000"/>
                    <a:lumOff val="25000"/>
                  </a:schemeClr>
                </a:solidFill>
                <a:latin charset="0" panose="020b0604020202020204" pitchFamily="34" typeface="arial"/>
              </a:defRPr>
            </a:lvl1pPr>
          </a:lstStyle>
          <a:p>
            <a:pPr indent="0" marL="0">
              <a:lnSpc>
                <a:spcPct val="150000"/>
              </a:lnSpc>
              <a:buNone/>
            </a:pPr>
            <a:r>
              <a:rPr altLang="en-US" b="1" lang="zh-CN" sz="1600">
                <a:latin typeface="+mn-lt"/>
                <a:cs typeface="+mn-ea"/>
                <a:sym typeface="+mn-lt"/>
              </a:rPr>
              <a:t>思维导图是通过带顺序标号的树状的结构来呈现一个思维过程，将放射性思考具体化的过程。</a:t>
            </a:r>
          </a:p>
        </p:txBody>
      </p:sp>
      <p:sp>
        <p:nvSpPr>
          <p:cNvPr id="77" name="Rectangle 3">
            <a:extLst>
              <a:ext uri="{FF2B5EF4-FFF2-40B4-BE49-F238E27FC236}">
                <a16:creationId xmlns:a16="http://schemas.microsoft.com/office/drawing/2014/main" id="{667DC13A-B958-484F-80EF-83A5A19A9151}"/>
              </a:ext>
            </a:extLst>
          </p:cNvPr>
          <p:cNvSpPr txBox="1">
            <a:spLocks noChangeArrowheads="1"/>
          </p:cNvSpPr>
          <p:nvPr/>
        </p:nvSpPr>
        <p:spPr>
          <a:xfrm>
            <a:off x="6085255" y="5089258"/>
            <a:ext cx="4554422" cy="822960"/>
          </a:xfrm>
          <a:prstGeom prst="rect">
            <a:avLst/>
          </a:prstGeom>
        </p:spPr>
        <p:txBody>
          <a:bodyPr wrap="square">
            <a:spAutoFit/>
          </a:bodyPr>
          <a:lstStyle>
            <a:defPPr>
              <a:defRPr lang="zh-CN"/>
            </a:defPPr>
            <a:lvl1pPr indent="-285750" marL="285750">
              <a:buFont charset="2" panose="05000000000000000000" pitchFamily="2" typeface="Wingdings"/>
              <a:buChar char="l"/>
              <a:defRPr sz="1400">
                <a:solidFill>
                  <a:schemeClr val="tx1">
                    <a:lumMod val="75000"/>
                    <a:lumOff val="25000"/>
                  </a:schemeClr>
                </a:solidFill>
                <a:latin charset="0" panose="020b0604020202020204" pitchFamily="34" typeface="arial"/>
              </a:defRPr>
            </a:lvl1pPr>
          </a:lstStyle>
          <a:p>
            <a:pPr indent="0" marL="0">
              <a:lnSpc>
                <a:spcPct val="150000"/>
              </a:lnSpc>
              <a:buNone/>
            </a:pPr>
            <a:r>
              <a:rPr altLang="en-US" b="1" lang="zh-CN" sz="1600">
                <a:latin typeface="+mn-lt"/>
                <a:cs typeface="+mn-ea"/>
                <a:sym typeface="+mn-lt"/>
              </a:rPr>
              <a:t>思维导图是基于对人脑的模拟，它的整个画面正像一个人大脑的结构图 ，能发挥人脑整体功能。</a:t>
            </a:r>
          </a:p>
        </p:txBody>
      </p:sp>
      <p:sp>
        <p:nvSpPr>
          <p:cNvPr id="78" name="Rectangle 3">
            <a:extLst>
              <a:ext uri="{FF2B5EF4-FFF2-40B4-BE49-F238E27FC236}">
                <a16:creationId xmlns:a16="http://schemas.microsoft.com/office/drawing/2014/main" id="{36227968-A93E-4D39-843D-8DCD7210010D}"/>
              </a:ext>
            </a:extLst>
          </p:cNvPr>
          <p:cNvSpPr txBox="1">
            <a:spLocks noChangeArrowheads="1"/>
          </p:cNvSpPr>
          <p:nvPr/>
        </p:nvSpPr>
        <p:spPr>
          <a:xfrm>
            <a:off x="6085255" y="2979778"/>
            <a:ext cx="4554422" cy="822960"/>
          </a:xfrm>
          <a:prstGeom prst="rect">
            <a:avLst/>
          </a:prstGeom>
        </p:spPr>
        <p:txBody>
          <a:bodyPr wrap="square">
            <a:spAutoFit/>
          </a:bodyPr>
          <a:lstStyle>
            <a:defPPr>
              <a:defRPr lang="zh-CN"/>
            </a:defPPr>
            <a:lvl1pPr indent="-285750" marL="285750">
              <a:buFont charset="2" panose="05000000000000000000" pitchFamily="2" typeface="Wingdings"/>
              <a:buChar char="l"/>
              <a:defRPr sz="1400">
                <a:solidFill>
                  <a:schemeClr val="tx1">
                    <a:lumMod val="75000"/>
                    <a:lumOff val="25000"/>
                  </a:schemeClr>
                </a:solidFill>
                <a:latin charset="0" panose="020b0604020202020204" pitchFamily="34" typeface="arial"/>
              </a:defRPr>
            </a:lvl1pPr>
          </a:lstStyle>
          <a:p>
            <a:pPr indent="0" marL="0">
              <a:lnSpc>
                <a:spcPct val="150000"/>
              </a:lnSpc>
              <a:buNone/>
            </a:pPr>
            <a:r>
              <a:rPr altLang="en-US" b="1" lang="zh-CN" sz="1600">
                <a:latin typeface="+mn-lt"/>
                <a:cs typeface="+mn-ea"/>
                <a:sym typeface="+mn-lt"/>
              </a:rPr>
              <a:t>思维导图主要是借助可视化手段促进灵感的产生和创造性思维的形成。 </a:t>
            </a:r>
          </a:p>
        </p:txBody>
      </p:sp>
      <p:sp>
        <p:nvSpPr>
          <p:cNvPr id="79" name="Rectangle 3">
            <a:extLst>
              <a:ext uri="{FF2B5EF4-FFF2-40B4-BE49-F238E27FC236}">
                <a16:creationId xmlns:a16="http://schemas.microsoft.com/office/drawing/2014/main" id="{54AC3526-7B2B-4E8C-89F8-2BC700811B33}"/>
              </a:ext>
            </a:extLst>
          </p:cNvPr>
          <p:cNvSpPr txBox="1">
            <a:spLocks noChangeArrowheads="1"/>
          </p:cNvSpPr>
          <p:nvPr/>
        </p:nvSpPr>
        <p:spPr>
          <a:xfrm>
            <a:off x="6137489" y="4172538"/>
            <a:ext cx="4554422" cy="822960"/>
          </a:xfrm>
          <a:prstGeom prst="rect">
            <a:avLst/>
          </a:prstGeom>
        </p:spPr>
        <p:txBody>
          <a:bodyPr wrap="square">
            <a:spAutoFit/>
          </a:bodyPr>
          <a:lstStyle>
            <a:defPPr>
              <a:defRPr lang="zh-CN"/>
            </a:defPPr>
            <a:lvl1pPr indent="-285750" marL="285750">
              <a:buFont charset="2" panose="05000000000000000000" pitchFamily="2" typeface="Wingdings"/>
              <a:buChar char="l"/>
              <a:defRPr sz="1400">
                <a:solidFill>
                  <a:schemeClr val="tx1">
                    <a:lumMod val="75000"/>
                    <a:lumOff val="25000"/>
                  </a:schemeClr>
                </a:solidFill>
                <a:latin charset="0" panose="020b0604020202020204" pitchFamily="34" typeface="arial"/>
              </a:defRPr>
            </a:lvl1pPr>
          </a:lstStyle>
          <a:p>
            <a:pPr indent="0" marL="0">
              <a:lnSpc>
                <a:spcPct val="150000"/>
              </a:lnSpc>
              <a:buNone/>
            </a:pPr>
            <a:r>
              <a:rPr altLang="en-US" b="1" lang="zh-CN" sz="1600">
                <a:latin typeface="+mn-lt"/>
                <a:cs typeface="+mn-ea"/>
                <a:sym typeface="+mn-lt"/>
              </a:rPr>
              <a:t>思维导图是放射性思维的的表达，因此也是人类思维的自然功能。</a:t>
            </a:r>
          </a:p>
        </p:txBody>
      </p:sp>
      <p:grpSp>
        <p:nvGrpSpPr>
          <p:cNvPr id="80" name="组合 79">
            <a:extLst>
              <a:ext uri="{FF2B5EF4-FFF2-40B4-BE49-F238E27FC236}">
                <a16:creationId xmlns:a16="http://schemas.microsoft.com/office/drawing/2014/main" id="{4775D405-7BF7-417E-B75B-351B3A3D1955}"/>
              </a:ext>
            </a:extLst>
          </p:cNvPr>
          <p:cNvGrpSpPr/>
          <p:nvPr/>
        </p:nvGrpSpPr>
        <p:grpSpPr>
          <a:xfrm>
            <a:off x="589935" y="688258"/>
            <a:ext cx="11021962" cy="589936"/>
            <a:chOff x="589935" y="688258"/>
            <a:chExt cx="11021962" cy="589936"/>
          </a:xfrm>
        </p:grpSpPr>
        <p:cxnSp>
          <p:nvCxnSpPr>
            <p:cNvPr id="81" name="直接连接符 80">
              <a:extLst>
                <a:ext uri="{FF2B5EF4-FFF2-40B4-BE49-F238E27FC236}">
                  <a16:creationId xmlns:a16="http://schemas.microsoft.com/office/drawing/2014/main" id="{89A0761E-851F-4E08-9D87-B070C1AD983E}"/>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82" name="文本框 81">
              <a:extLst>
                <a:ext uri="{FF2B5EF4-FFF2-40B4-BE49-F238E27FC236}">
                  <a16:creationId xmlns:a16="http://schemas.microsoft.com/office/drawing/2014/main" id="{E3776501-D54B-4C05-8919-0FD23AFBCE9A}"/>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01  什么是思维导图</a:t>
              </a:r>
            </a:p>
          </p:txBody>
        </p:sp>
      </p:grpSp>
      <p:pic>
        <p:nvPicPr>
          <p:cNvPr id="3" name="图片 2">
            <a:extLst>
              <a:ext uri="{FF2B5EF4-FFF2-40B4-BE49-F238E27FC236}">
                <a16:creationId xmlns:a16="http://schemas.microsoft.com/office/drawing/2014/main" id="{E7F04B6E-5267-4205-A41B-6468A3FB1588}"/>
              </a:ext>
            </a:extLst>
          </p:cNvPr>
          <p:cNvPicPr>
            <a:picLocks noChangeAspect="1"/>
          </p:cNvPicPr>
          <p:nvPr/>
        </p:nvPicPr>
        <p:blipFill>
          <a:blip r:embed="rId2">
            <a:clrChange>
              <a:clrFrom>
                <a:srgbClr val="FEFEFE"/>
              </a:clrFrom>
              <a:clrTo>
                <a:srgbClr val="FEFEFE">
                  <a:alpha val="0"/>
                </a:srgbClr>
              </a:clrTo>
            </a:clrChange>
            <a:duotone>
              <a:schemeClr val="accent5">
                <a:shade val="45000"/>
                <a:satMod val="135000"/>
              </a:schemeClr>
              <a:prstClr val="white"/>
            </a:duotone>
            <a:extLst>
              <a:ext uri="{28A0092B-C50C-407E-A947-70E740481C1C}">
                <a14:useLocalDpi val="0"/>
              </a:ext>
            </a:extLst>
          </a:blip>
          <a:srcRect b="6966"/>
          <a:stretch>
            <a:fillRect/>
          </a:stretch>
        </p:blipFill>
        <p:spPr>
          <a:xfrm>
            <a:off x="781608" y="3425277"/>
            <a:ext cx="3219450" cy="2995185"/>
          </a:xfrm>
          <a:prstGeom prst="rect">
            <a:avLst/>
          </a:prstGeom>
        </p:spPr>
      </p:pic>
    </p:spTree>
    <p:extLst>
      <p:ext uri="{BB962C8B-B14F-4D97-AF65-F5344CB8AC3E}">
        <p14:creationId val="3819058269"/>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80"/>
                                        </p:tgtEl>
                                        <p:attrNameLst>
                                          <p:attrName>style.visibility</p:attrName>
                                        </p:attrNameLst>
                                      </p:cBhvr>
                                      <p:to>
                                        <p:strVal val="visible"/>
                                      </p:to>
                                    </p:set>
                                    <p:animEffect filter="wipe(left)" transition="in">
                                      <p:cBhvr>
                                        <p:cTn dur="500" id="7"/>
                                        <p:tgtEl>
                                          <p:spTgt spid="80"/>
                                        </p:tgtEl>
                                      </p:cBhvr>
                                    </p:animEffect>
                                  </p:childTnLst>
                                </p:cTn>
                              </p:par>
                            </p:childTnLst>
                          </p:cTn>
                        </p:par>
                        <p:par>
                          <p:cTn fill="hold" id="8" nodeType="afterGroup">
                            <p:stCondLst>
                              <p:cond delay="500"/>
                            </p:stCondLst>
                            <p:childTnLst>
                              <p:par>
                                <p:cTn fill="hold" grpId="0" id="9" nodeType="afterEffect" presetClass="entr" presetID="23" presetSubtype="16">
                                  <p:stCondLst>
                                    <p:cond delay="0"/>
                                  </p:stCondLst>
                                  <p:childTnLst>
                                    <p:set>
                                      <p:cBhvr>
                                        <p:cTn dur="1" fill="hold" id="10">
                                          <p:stCondLst>
                                            <p:cond delay="0"/>
                                          </p:stCondLst>
                                        </p:cTn>
                                        <p:tgtEl>
                                          <p:spTgt spid="69"/>
                                        </p:tgtEl>
                                        <p:attrNameLst>
                                          <p:attrName>style.visibility</p:attrName>
                                        </p:attrNameLst>
                                      </p:cBhvr>
                                      <p:to>
                                        <p:strVal val="visible"/>
                                      </p:to>
                                    </p:set>
                                    <p:anim calcmode="lin" valueType="num">
                                      <p:cBhvr>
                                        <p:cTn dur="500" fill="hold" id="11"/>
                                        <p:tgtEl>
                                          <p:spTgt spid="69"/>
                                        </p:tgtEl>
                                        <p:attrNameLst>
                                          <p:attrName>ppt_w</p:attrName>
                                        </p:attrNameLst>
                                      </p:cBhvr>
                                      <p:tavLst>
                                        <p:tav tm="0">
                                          <p:val>
                                            <p:fltVal val="0"/>
                                          </p:val>
                                        </p:tav>
                                        <p:tav tm="100000">
                                          <p:val>
                                            <p:strVal val="#ppt_w"/>
                                          </p:val>
                                        </p:tav>
                                      </p:tavLst>
                                    </p:anim>
                                    <p:anim calcmode="lin" valueType="num">
                                      <p:cBhvr>
                                        <p:cTn dur="500" fill="hold" id="12"/>
                                        <p:tgtEl>
                                          <p:spTgt spid="69"/>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16" presetSubtype="21">
                                  <p:stCondLst>
                                    <p:cond delay="0"/>
                                  </p:stCondLst>
                                  <p:childTnLst>
                                    <p:set>
                                      <p:cBhvr>
                                        <p:cTn dur="1" fill="hold" id="15">
                                          <p:stCondLst>
                                            <p:cond delay="0"/>
                                          </p:stCondLst>
                                        </p:cTn>
                                        <p:tgtEl>
                                          <p:spTgt spid="3"/>
                                        </p:tgtEl>
                                        <p:attrNameLst>
                                          <p:attrName>style.visibility</p:attrName>
                                        </p:attrNameLst>
                                      </p:cBhvr>
                                      <p:to>
                                        <p:strVal val="visible"/>
                                      </p:to>
                                    </p:set>
                                    <p:animEffect filter="barn(inVertical)" transition="in">
                                      <p:cBhvr>
                                        <p:cTn dur="500" id="16"/>
                                        <p:tgtEl>
                                          <p:spTgt spid="3"/>
                                        </p:tgtEl>
                                      </p:cBhvr>
                                    </p:animEffect>
                                  </p:childTnLst>
                                </p:cTn>
                              </p:par>
                            </p:childTnLst>
                          </p:cTn>
                        </p:par>
                        <p:par>
                          <p:cTn fill="hold" id="17" nodeType="afterGroup">
                            <p:stCondLst>
                              <p:cond delay="1500"/>
                            </p:stCondLst>
                            <p:childTnLst>
                              <p:par>
                                <p:cTn fill="hold" grpId="0" id="18" nodeType="afterEffect" presetClass="entr" presetID="23" presetSubtype="16">
                                  <p:stCondLst>
                                    <p:cond delay="0"/>
                                  </p:stCondLst>
                                  <p:childTnLst>
                                    <p:set>
                                      <p:cBhvr>
                                        <p:cTn dur="1" fill="hold" id="19">
                                          <p:stCondLst>
                                            <p:cond delay="0"/>
                                          </p:stCondLst>
                                        </p:cTn>
                                        <p:tgtEl>
                                          <p:spTgt spid="72"/>
                                        </p:tgtEl>
                                        <p:attrNameLst>
                                          <p:attrName>style.visibility</p:attrName>
                                        </p:attrNameLst>
                                      </p:cBhvr>
                                      <p:to>
                                        <p:strVal val="visible"/>
                                      </p:to>
                                    </p:set>
                                    <p:anim calcmode="lin" valueType="num">
                                      <p:cBhvr>
                                        <p:cTn dur="500" fill="hold" id="20"/>
                                        <p:tgtEl>
                                          <p:spTgt spid="72"/>
                                        </p:tgtEl>
                                        <p:attrNameLst>
                                          <p:attrName>ppt_w</p:attrName>
                                        </p:attrNameLst>
                                      </p:cBhvr>
                                      <p:tavLst>
                                        <p:tav tm="0">
                                          <p:val>
                                            <p:fltVal val="0"/>
                                          </p:val>
                                        </p:tav>
                                        <p:tav tm="100000">
                                          <p:val>
                                            <p:strVal val="#ppt_w"/>
                                          </p:val>
                                        </p:tav>
                                      </p:tavLst>
                                    </p:anim>
                                    <p:anim calcmode="lin" valueType="num">
                                      <p:cBhvr>
                                        <p:cTn dur="500" fill="hold" id="21"/>
                                        <p:tgtEl>
                                          <p:spTgt spid="72"/>
                                        </p:tgtEl>
                                        <p:attrNameLst>
                                          <p:attrName>ppt_h</p:attrName>
                                        </p:attrNameLst>
                                      </p:cBhvr>
                                      <p:tavLst>
                                        <p:tav tm="0">
                                          <p:val>
                                            <p:fltVal val="0"/>
                                          </p:val>
                                        </p:tav>
                                        <p:tav tm="100000">
                                          <p:val>
                                            <p:strVal val="#ppt_h"/>
                                          </p:val>
                                        </p:tav>
                                      </p:tavLst>
                                    </p:anim>
                                  </p:childTnLst>
                                </p:cTn>
                              </p:par>
                            </p:childTnLst>
                          </p:cTn>
                        </p:par>
                        <p:par>
                          <p:cTn fill="hold" id="22" nodeType="afterGroup">
                            <p:stCondLst>
                              <p:cond delay="2000"/>
                            </p:stCondLst>
                            <p:childTnLst>
                              <p:par>
                                <p:cTn fill="hold" grpId="0" id="23" nodeType="afterEffect" presetClass="entr" presetID="23" presetSubtype="16">
                                  <p:stCondLst>
                                    <p:cond delay="0"/>
                                  </p:stCondLst>
                                  <p:childTnLst>
                                    <p:set>
                                      <p:cBhvr>
                                        <p:cTn dur="1" fill="hold" id="24">
                                          <p:stCondLst>
                                            <p:cond delay="0"/>
                                          </p:stCondLst>
                                        </p:cTn>
                                        <p:tgtEl>
                                          <p:spTgt spid="76"/>
                                        </p:tgtEl>
                                        <p:attrNameLst>
                                          <p:attrName>style.visibility</p:attrName>
                                        </p:attrNameLst>
                                      </p:cBhvr>
                                      <p:to>
                                        <p:strVal val="visible"/>
                                      </p:to>
                                    </p:set>
                                    <p:anim calcmode="lin" valueType="num">
                                      <p:cBhvr>
                                        <p:cTn dur="500" fill="hold" id="25"/>
                                        <p:tgtEl>
                                          <p:spTgt spid="76"/>
                                        </p:tgtEl>
                                        <p:attrNameLst>
                                          <p:attrName>ppt_w</p:attrName>
                                        </p:attrNameLst>
                                      </p:cBhvr>
                                      <p:tavLst>
                                        <p:tav tm="0">
                                          <p:val>
                                            <p:fltVal val="0"/>
                                          </p:val>
                                        </p:tav>
                                        <p:tav tm="100000">
                                          <p:val>
                                            <p:strVal val="#ppt_w"/>
                                          </p:val>
                                        </p:tav>
                                      </p:tavLst>
                                    </p:anim>
                                    <p:anim calcmode="lin" valueType="num">
                                      <p:cBhvr>
                                        <p:cTn dur="500" fill="hold" id="26"/>
                                        <p:tgtEl>
                                          <p:spTgt spid="76"/>
                                        </p:tgtEl>
                                        <p:attrNameLst>
                                          <p:attrName>ppt_h</p:attrName>
                                        </p:attrNameLst>
                                      </p:cBhvr>
                                      <p:tavLst>
                                        <p:tav tm="0">
                                          <p:val>
                                            <p:fltVal val="0"/>
                                          </p:val>
                                        </p:tav>
                                        <p:tav tm="100000">
                                          <p:val>
                                            <p:strVal val="#ppt_h"/>
                                          </p:val>
                                        </p:tav>
                                      </p:tavLst>
                                    </p:anim>
                                  </p:childTnLst>
                                </p:cTn>
                              </p:par>
                            </p:childTnLst>
                          </p:cTn>
                        </p:par>
                        <p:par>
                          <p:cTn fill="hold" id="27" nodeType="afterGroup">
                            <p:stCondLst>
                              <p:cond delay="2500"/>
                            </p:stCondLst>
                            <p:childTnLst>
                              <p:par>
                                <p:cTn fill="hold" grpId="0" id="28" nodeType="afterEffect" presetClass="entr" presetID="23" presetSubtype="16">
                                  <p:stCondLst>
                                    <p:cond delay="0"/>
                                  </p:stCondLst>
                                  <p:childTnLst>
                                    <p:set>
                                      <p:cBhvr>
                                        <p:cTn dur="1" fill="hold" id="29">
                                          <p:stCondLst>
                                            <p:cond delay="0"/>
                                          </p:stCondLst>
                                        </p:cTn>
                                        <p:tgtEl>
                                          <p:spTgt spid="73"/>
                                        </p:tgtEl>
                                        <p:attrNameLst>
                                          <p:attrName>style.visibility</p:attrName>
                                        </p:attrNameLst>
                                      </p:cBhvr>
                                      <p:to>
                                        <p:strVal val="visible"/>
                                      </p:to>
                                    </p:set>
                                    <p:anim calcmode="lin" valueType="num">
                                      <p:cBhvr>
                                        <p:cTn dur="500" fill="hold" id="30"/>
                                        <p:tgtEl>
                                          <p:spTgt spid="73"/>
                                        </p:tgtEl>
                                        <p:attrNameLst>
                                          <p:attrName>ppt_w</p:attrName>
                                        </p:attrNameLst>
                                      </p:cBhvr>
                                      <p:tavLst>
                                        <p:tav tm="0">
                                          <p:val>
                                            <p:fltVal val="0"/>
                                          </p:val>
                                        </p:tav>
                                        <p:tav tm="100000">
                                          <p:val>
                                            <p:strVal val="#ppt_w"/>
                                          </p:val>
                                        </p:tav>
                                      </p:tavLst>
                                    </p:anim>
                                    <p:anim calcmode="lin" valueType="num">
                                      <p:cBhvr>
                                        <p:cTn dur="500" fill="hold" id="31"/>
                                        <p:tgtEl>
                                          <p:spTgt spid="73"/>
                                        </p:tgtEl>
                                        <p:attrNameLst>
                                          <p:attrName>ppt_h</p:attrName>
                                        </p:attrNameLst>
                                      </p:cBhvr>
                                      <p:tavLst>
                                        <p:tav tm="0">
                                          <p:val>
                                            <p:fltVal val="0"/>
                                          </p:val>
                                        </p:tav>
                                        <p:tav tm="100000">
                                          <p:val>
                                            <p:strVal val="#ppt_h"/>
                                          </p:val>
                                        </p:tav>
                                      </p:tavLst>
                                    </p:anim>
                                  </p:childTnLst>
                                </p:cTn>
                              </p:par>
                            </p:childTnLst>
                          </p:cTn>
                        </p:par>
                        <p:par>
                          <p:cTn fill="hold" id="32" nodeType="afterGroup">
                            <p:stCondLst>
                              <p:cond delay="3000"/>
                            </p:stCondLst>
                            <p:childTnLst>
                              <p:par>
                                <p:cTn fill="hold" grpId="0" id="33" nodeType="afterEffect" presetClass="entr" presetID="23" presetSubtype="16">
                                  <p:stCondLst>
                                    <p:cond delay="0"/>
                                  </p:stCondLst>
                                  <p:childTnLst>
                                    <p:set>
                                      <p:cBhvr>
                                        <p:cTn dur="1" fill="hold" id="34">
                                          <p:stCondLst>
                                            <p:cond delay="0"/>
                                          </p:stCondLst>
                                        </p:cTn>
                                        <p:tgtEl>
                                          <p:spTgt spid="78"/>
                                        </p:tgtEl>
                                        <p:attrNameLst>
                                          <p:attrName>style.visibility</p:attrName>
                                        </p:attrNameLst>
                                      </p:cBhvr>
                                      <p:to>
                                        <p:strVal val="visible"/>
                                      </p:to>
                                    </p:set>
                                    <p:anim calcmode="lin" valueType="num">
                                      <p:cBhvr>
                                        <p:cTn dur="500" fill="hold" id="35"/>
                                        <p:tgtEl>
                                          <p:spTgt spid="78"/>
                                        </p:tgtEl>
                                        <p:attrNameLst>
                                          <p:attrName>ppt_w</p:attrName>
                                        </p:attrNameLst>
                                      </p:cBhvr>
                                      <p:tavLst>
                                        <p:tav tm="0">
                                          <p:val>
                                            <p:fltVal val="0"/>
                                          </p:val>
                                        </p:tav>
                                        <p:tav tm="100000">
                                          <p:val>
                                            <p:strVal val="#ppt_w"/>
                                          </p:val>
                                        </p:tav>
                                      </p:tavLst>
                                    </p:anim>
                                    <p:anim calcmode="lin" valueType="num">
                                      <p:cBhvr>
                                        <p:cTn dur="500" fill="hold" id="36"/>
                                        <p:tgtEl>
                                          <p:spTgt spid="78"/>
                                        </p:tgtEl>
                                        <p:attrNameLst>
                                          <p:attrName>ppt_h</p:attrName>
                                        </p:attrNameLst>
                                      </p:cBhvr>
                                      <p:tavLst>
                                        <p:tav tm="0">
                                          <p:val>
                                            <p:fltVal val="0"/>
                                          </p:val>
                                        </p:tav>
                                        <p:tav tm="100000">
                                          <p:val>
                                            <p:strVal val="#ppt_h"/>
                                          </p:val>
                                        </p:tav>
                                      </p:tavLst>
                                    </p:anim>
                                  </p:childTnLst>
                                </p:cTn>
                              </p:par>
                            </p:childTnLst>
                          </p:cTn>
                        </p:par>
                        <p:par>
                          <p:cTn fill="hold" id="37" nodeType="afterGroup">
                            <p:stCondLst>
                              <p:cond delay="3500"/>
                            </p:stCondLst>
                            <p:childTnLst>
                              <p:par>
                                <p:cTn fill="hold" grpId="0" id="38" nodeType="afterEffect" presetClass="entr" presetID="23" presetSubtype="16">
                                  <p:stCondLst>
                                    <p:cond delay="0"/>
                                  </p:stCondLst>
                                  <p:childTnLst>
                                    <p:set>
                                      <p:cBhvr>
                                        <p:cTn dur="1" fill="hold" id="39">
                                          <p:stCondLst>
                                            <p:cond delay="0"/>
                                          </p:stCondLst>
                                        </p:cTn>
                                        <p:tgtEl>
                                          <p:spTgt spid="75"/>
                                        </p:tgtEl>
                                        <p:attrNameLst>
                                          <p:attrName>style.visibility</p:attrName>
                                        </p:attrNameLst>
                                      </p:cBhvr>
                                      <p:to>
                                        <p:strVal val="visible"/>
                                      </p:to>
                                    </p:set>
                                    <p:anim calcmode="lin" valueType="num">
                                      <p:cBhvr>
                                        <p:cTn dur="500" fill="hold" id="40"/>
                                        <p:tgtEl>
                                          <p:spTgt spid="75"/>
                                        </p:tgtEl>
                                        <p:attrNameLst>
                                          <p:attrName>ppt_w</p:attrName>
                                        </p:attrNameLst>
                                      </p:cBhvr>
                                      <p:tavLst>
                                        <p:tav tm="0">
                                          <p:val>
                                            <p:fltVal val="0"/>
                                          </p:val>
                                        </p:tav>
                                        <p:tav tm="100000">
                                          <p:val>
                                            <p:strVal val="#ppt_w"/>
                                          </p:val>
                                        </p:tav>
                                      </p:tavLst>
                                    </p:anim>
                                    <p:anim calcmode="lin" valueType="num">
                                      <p:cBhvr>
                                        <p:cTn dur="500" fill="hold" id="41"/>
                                        <p:tgtEl>
                                          <p:spTgt spid="75"/>
                                        </p:tgtEl>
                                        <p:attrNameLst>
                                          <p:attrName>ppt_h</p:attrName>
                                        </p:attrNameLst>
                                      </p:cBhvr>
                                      <p:tavLst>
                                        <p:tav tm="0">
                                          <p:val>
                                            <p:fltVal val="0"/>
                                          </p:val>
                                        </p:tav>
                                        <p:tav tm="100000">
                                          <p:val>
                                            <p:strVal val="#ppt_h"/>
                                          </p:val>
                                        </p:tav>
                                      </p:tavLst>
                                    </p:anim>
                                  </p:childTnLst>
                                </p:cTn>
                              </p:par>
                            </p:childTnLst>
                          </p:cTn>
                        </p:par>
                        <p:par>
                          <p:cTn fill="hold" id="42" nodeType="afterGroup">
                            <p:stCondLst>
                              <p:cond delay="4000"/>
                            </p:stCondLst>
                            <p:childTnLst>
                              <p:par>
                                <p:cTn fill="hold" grpId="0" id="43" nodeType="afterEffect" presetClass="entr" presetID="23" presetSubtype="16">
                                  <p:stCondLst>
                                    <p:cond delay="0"/>
                                  </p:stCondLst>
                                  <p:childTnLst>
                                    <p:set>
                                      <p:cBhvr>
                                        <p:cTn dur="1" fill="hold" id="44">
                                          <p:stCondLst>
                                            <p:cond delay="0"/>
                                          </p:stCondLst>
                                        </p:cTn>
                                        <p:tgtEl>
                                          <p:spTgt spid="79"/>
                                        </p:tgtEl>
                                        <p:attrNameLst>
                                          <p:attrName>style.visibility</p:attrName>
                                        </p:attrNameLst>
                                      </p:cBhvr>
                                      <p:to>
                                        <p:strVal val="visible"/>
                                      </p:to>
                                    </p:set>
                                    <p:anim calcmode="lin" valueType="num">
                                      <p:cBhvr>
                                        <p:cTn dur="500" fill="hold" id="45"/>
                                        <p:tgtEl>
                                          <p:spTgt spid="79"/>
                                        </p:tgtEl>
                                        <p:attrNameLst>
                                          <p:attrName>ppt_w</p:attrName>
                                        </p:attrNameLst>
                                      </p:cBhvr>
                                      <p:tavLst>
                                        <p:tav tm="0">
                                          <p:val>
                                            <p:fltVal val="0"/>
                                          </p:val>
                                        </p:tav>
                                        <p:tav tm="100000">
                                          <p:val>
                                            <p:strVal val="#ppt_w"/>
                                          </p:val>
                                        </p:tav>
                                      </p:tavLst>
                                    </p:anim>
                                    <p:anim calcmode="lin" valueType="num">
                                      <p:cBhvr>
                                        <p:cTn dur="500" fill="hold" id="46"/>
                                        <p:tgtEl>
                                          <p:spTgt spid="79"/>
                                        </p:tgtEl>
                                        <p:attrNameLst>
                                          <p:attrName>ppt_h</p:attrName>
                                        </p:attrNameLst>
                                      </p:cBhvr>
                                      <p:tavLst>
                                        <p:tav tm="0">
                                          <p:val>
                                            <p:fltVal val="0"/>
                                          </p:val>
                                        </p:tav>
                                        <p:tav tm="100000">
                                          <p:val>
                                            <p:strVal val="#ppt_h"/>
                                          </p:val>
                                        </p:tav>
                                      </p:tavLst>
                                    </p:anim>
                                  </p:childTnLst>
                                </p:cTn>
                              </p:par>
                            </p:childTnLst>
                          </p:cTn>
                        </p:par>
                        <p:par>
                          <p:cTn fill="hold" id="47" nodeType="afterGroup">
                            <p:stCondLst>
                              <p:cond delay="4500"/>
                            </p:stCondLst>
                            <p:childTnLst>
                              <p:par>
                                <p:cTn fill="hold" grpId="0" id="48" nodeType="afterEffect" presetClass="entr" presetID="23" presetSubtype="16">
                                  <p:stCondLst>
                                    <p:cond delay="0"/>
                                  </p:stCondLst>
                                  <p:childTnLst>
                                    <p:set>
                                      <p:cBhvr>
                                        <p:cTn dur="1" fill="hold" id="49">
                                          <p:stCondLst>
                                            <p:cond delay="0"/>
                                          </p:stCondLst>
                                        </p:cTn>
                                        <p:tgtEl>
                                          <p:spTgt spid="74"/>
                                        </p:tgtEl>
                                        <p:attrNameLst>
                                          <p:attrName>style.visibility</p:attrName>
                                        </p:attrNameLst>
                                      </p:cBhvr>
                                      <p:to>
                                        <p:strVal val="visible"/>
                                      </p:to>
                                    </p:set>
                                    <p:anim calcmode="lin" valueType="num">
                                      <p:cBhvr>
                                        <p:cTn dur="500" fill="hold" id="50"/>
                                        <p:tgtEl>
                                          <p:spTgt spid="74"/>
                                        </p:tgtEl>
                                        <p:attrNameLst>
                                          <p:attrName>ppt_w</p:attrName>
                                        </p:attrNameLst>
                                      </p:cBhvr>
                                      <p:tavLst>
                                        <p:tav tm="0">
                                          <p:val>
                                            <p:fltVal val="0"/>
                                          </p:val>
                                        </p:tav>
                                        <p:tav tm="100000">
                                          <p:val>
                                            <p:strVal val="#ppt_w"/>
                                          </p:val>
                                        </p:tav>
                                      </p:tavLst>
                                    </p:anim>
                                    <p:anim calcmode="lin" valueType="num">
                                      <p:cBhvr>
                                        <p:cTn dur="500" fill="hold" id="51"/>
                                        <p:tgtEl>
                                          <p:spTgt spid="74"/>
                                        </p:tgtEl>
                                        <p:attrNameLst>
                                          <p:attrName>ppt_h</p:attrName>
                                        </p:attrNameLst>
                                      </p:cBhvr>
                                      <p:tavLst>
                                        <p:tav tm="0">
                                          <p:val>
                                            <p:fltVal val="0"/>
                                          </p:val>
                                        </p:tav>
                                        <p:tav tm="100000">
                                          <p:val>
                                            <p:strVal val="#ppt_h"/>
                                          </p:val>
                                        </p:tav>
                                      </p:tavLst>
                                    </p:anim>
                                  </p:childTnLst>
                                </p:cTn>
                              </p:par>
                            </p:childTnLst>
                          </p:cTn>
                        </p:par>
                        <p:par>
                          <p:cTn fill="hold" id="52" nodeType="afterGroup">
                            <p:stCondLst>
                              <p:cond delay="5000"/>
                            </p:stCondLst>
                            <p:childTnLst>
                              <p:par>
                                <p:cTn fill="hold" grpId="0" id="53" nodeType="afterEffect" presetClass="entr" presetID="23" presetSubtype="16">
                                  <p:stCondLst>
                                    <p:cond delay="0"/>
                                  </p:stCondLst>
                                  <p:childTnLst>
                                    <p:set>
                                      <p:cBhvr>
                                        <p:cTn dur="1" fill="hold" id="54">
                                          <p:stCondLst>
                                            <p:cond delay="0"/>
                                          </p:stCondLst>
                                        </p:cTn>
                                        <p:tgtEl>
                                          <p:spTgt spid="77"/>
                                        </p:tgtEl>
                                        <p:attrNameLst>
                                          <p:attrName>style.visibility</p:attrName>
                                        </p:attrNameLst>
                                      </p:cBhvr>
                                      <p:to>
                                        <p:strVal val="visible"/>
                                      </p:to>
                                    </p:set>
                                    <p:anim calcmode="lin" valueType="num">
                                      <p:cBhvr>
                                        <p:cTn dur="500" fill="hold" id="55"/>
                                        <p:tgtEl>
                                          <p:spTgt spid="77"/>
                                        </p:tgtEl>
                                        <p:attrNameLst>
                                          <p:attrName>ppt_w</p:attrName>
                                        </p:attrNameLst>
                                      </p:cBhvr>
                                      <p:tavLst>
                                        <p:tav tm="0">
                                          <p:val>
                                            <p:fltVal val="0"/>
                                          </p:val>
                                        </p:tav>
                                        <p:tav tm="100000">
                                          <p:val>
                                            <p:strVal val="#ppt_w"/>
                                          </p:val>
                                        </p:tav>
                                      </p:tavLst>
                                    </p:anim>
                                    <p:anim calcmode="lin" valueType="num">
                                      <p:cBhvr>
                                        <p:cTn dur="500" fill="hold" id="56"/>
                                        <p:tgtEl>
                                          <p:spTgt spid="77"/>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9"/>
      <p:bldP grpId="0" spid="72"/>
      <p:bldP grpId="0" spid="73"/>
      <p:bldP grpId="0" spid="74"/>
      <p:bldP grpId="0" spid="75"/>
      <p:bldP grpId="0" spid="76"/>
      <p:bldP grpId="0" spid="77"/>
      <p:bldP grpId="0" spid="78"/>
      <p:bldP grpId="0" spid="79"/>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Freeform 9">
            <a:extLst>
              <a:ext uri="{FF2B5EF4-FFF2-40B4-BE49-F238E27FC236}">
                <a16:creationId xmlns:a16="http://schemas.microsoft.com/office/drawing/2014/main" id="{E1B8F851-1EE6-4123-9695-A9D7C8EFB8CA}"/>
              </a:ext>
            </a:extLst>
          </p:cNvPr>
          <p:cNvSpPr/>
          <p:nvPr/>
        </p:nvSpPr>
        <p:spPr>
          <a:xfrm>
            <a:off x="2006454" y="2106750"/>
            <a:ext cx="9218200" cy="2033005"/>
          </a:xfrm>
          <a:custGeom>
            <a:rect b="0" l="0" r="0" t="0"/>
            <a:pathLst>
              <a:path extrusionOk="0" h="119999" w="119999">
                <a:moveTo>
                  <a:pt x="31167" y="120000"/>
                </a:moveTo>
                <a:lnTo>
                  <a:pt x="105350" y="120000"/>
                </a:lnTo>
                <a:lnTo>
                  <a:pt x="105350" y="120000"/>
                </a:lnTo>
                <a:cubicBezTo>
                  <a:pt x="105603" y="120000"/>
                  <a:pt x="105843" y="119933"/>
                  <a:pt x="106097" y="119933"/>
                </a:cubicBezTo>
                <a:lnTo>
                  <a:pt x="106844" y="119733"/>
                </a:lnTo>
                <a:lnTo>
                  <a:pt x="107578" y="119334"/>
                </a:lnTo>
                <a:cubicBezTo>
                  <a:pt x="107818" y="119134"/>
                  <a:pt x="108058" y="119001"/>
                  <a:pt x="108298" y="118801"/>
                </a:cubicBezTo>
                <a:cubicBezTo>
                  <a:pt x="108539" y="118601"/>
                  <a:pt x="108765" y="118335"/>
                  <a:pt x="109006" y="118135"/>
                </a:cubicBezTo>
                <a:lnTo>
                  <a:pt x="109699" y="117336"/>
                </a:lnTo>
                <a:cubicBezTo>
                  <a:pt x="109926" y="117003"/>
                  <a:pt x="110166" y="116736"/>
                  <a:pt x="110393" y="116403"/>
                </a:cubicBezTo>
                <a:cubicBezTo>
                  <a:pt x="110607" y="116004"/>
                  <a:pt x="110833" y="115671"/>
                  <a:pt x="111047" y="115271"/>
                </a:cubicBezTo>
                <a:lnTo>
                  <a:pt x="111701" y="114073"/>
                </a:lnTo>
                <a:cubicBezTo>
                  <a:pt x="111914" y="113607"/>
                  <a:pt x="112114" y="113207"/>
                  <a:pt x="112328" y="112741"/>
                </a:cubicBezTo>
                <a:cubicBezTo>
                  <a:pt x="112528" y="112275"/>
                  <a:pt x="112741" y="111809"/>
                  <a:pt x="112941" y="111342"/>
                </a:cubicBezTo>
                <a:lnTo>
                  <a:pt x="113542" y="109744"/>
                </a:lnTo>
                <a:cubicBezTo>
                  <a:pt x="113742" y="109211"/>
                  <a:pt x="113929" y="108612"/>
                  <a:pt x="114129" y="108079"/>
                </a:cubicBezTo>
                <a:cubicBezTo>
                  <a:pt x="114302" y="107480"/>
                  <a:pt x="114489" y="106881"/>
                  <a:pt x="114663" y="106281"/>
                </a:cubicBezTo>
                <a:cubicBezTo>
                  <a:pt x="114849" y="105682"/>
                  <a:pt x="115023" y="105083"/>
                  <a:pt x="115210" y="104483"/>
                </a:cubicBezTo>
                <a:lnTo>
                  <a:pt x="115703" y="102419"/>
                </a:lnTo>
                <a:lnTo>
                  <a:pt x="116197" y="100355"/>
                </a:lnTo>
                <a:lnTo>
                  <a:pt x="116664" y="98224"/>
                </a:lnTo>
                <a:lnTo>
                  <a:pt x="117091" y="95893"/>
                </a:lnTo>
                <a:cubicBezTo>
                  <a:pt x="117224" y="95094"/>
                  <a:pt x="117371" y="94361"/>
                  <a:pt x="117505" y="93562"/>
                </a:cubicBezTo>
                <a:cubicBezTo>
                  <a:pt x="117625" y="92763"/>
                  <a:pt x="117758" y="91897"/>
                  <a:pt x="117878" y="91098"/>
                </a:cubicBezTo>
                <a:cubicBezTo>
                  <a:pt x="117998" y="90299"/>
                  <a:pt x="118105" y="89433"/>
                  <a:pt x="118225" y="88634"/>
                </a:cubicBezTo>
                <a:cubicBezTo>
                  <a:pt x="118332" y="87769"/>
                  <a:pt x="118452" y="86836"/>
                  <a:pt x="118559" y="85971"/>
                </a:cubicBezTo>
                <a:lnTo>
                  <a:pt x="118839" y="83374"/>
                </a:lnTo>
                <a:cubicBezTo>
                  <a:pt x="118932" y="82441"/>
                  <a:pt x="119012" y="81509"/>
                  <a:pt x="119106" y="80577"/>
                </a:cubicBezTo>
                <a:cubicBezTo>
                  <a:pt x="119186" y="79711"/>
                  <a:pt x="119266" y="78779"/>
                  <a:pt x="119346" y="77913"/>
                </a:cubicBezTo>
                <a:cubicBezTo>
                  <a:pt x="119412" y="76914"/>
                  <a:pt x="119466" y="75982"/>
                  <a:pt x="119533" y="74983"/>
                </a:cubicBezTo>
                <a:cubicBezTo>
                  <a:pt x="119586" y="74051"/>
                  <a:pt x="119653" y="73052"/>
                  <a:pt x="119706" y="72119"/>
                </a:cubicBezTo>
                <a:cubicBezTo>
                  <a:pt x="119746" y="71120"/>
                  <a:pt x="119799" y="70122"/>
                  <a:pt x="119839" y="69123"/>
                </a:cubicBezTo>
                <a:cubicBezTo>
                  <a:pt x="119866" y="68124"/>
                  <a:pt x="119906" y="67125"/>
                  <a:pt x="119933" y="66126"/>
                </a:cubicBezTo>
                <a:cubicBezTo>
                  <a:pt x="119946" y="65127"/>
                  <a:pt x="119973" y="64062"/>
                  <a:pt x="119986" y="63063"/>
                </a:cubicBezTo>
                <a:cubicBezTo>
                  <a:pt x="119986" y="62064"/>
                  <a:pt x="120000" y="60998"/>
                  <a:pt x="120000" y="60000"/>
                </a:cubicBezTo>
                <a:lnTo>
                  <a:pt x="120000" y="60000"/>
                </a:lnTo>
                <a:cubicBezTo>
                  <a:pt x="120000" y="59001"/>
                  <a:pt x="119986" y="57935"/>
                  <a:pt x="119986" y="56936"/>
                </a:cubicBezTo>
                <a:cubicBezTo>
                  <a:pt x="119973" y="55937"/>
                  <a:pt x="119946" y="54872"/>
                  <a:pt x="119933" y="53873"/>
                </a:cubicBezTo>
                <a:cubicBezTo>
                  <a:pt x="119906" y="52874"/>
                  <a:pt x="119866" y="51875"/>
                  <a:pt x="119839" y="50876"/>
                </a:cubicBezTo>
                <a:cubicBezTo>
                  <a:pt x="119799" y="49877"/>
                  <a:pt x="119746" y="48879"/>
                  <a:pt x="119706" y="47880"/>
                </a:cubicBezTo>
                <a:cubicBezTo>
                  <a:pt x="119653" y="46947"/>
                  <a:pt x="119586" y="45948"/>
                  <a:pt x="119533" y="45016"/>
                </a:cubicBezTo>
                <a:cubicBezTo>
                  <a:pt x="119466" y="44017"/>
                  <a:pt x="119412" y="43085"/>
                  <a:pt x="119346" y="42086"/>
                </a:cubicBezTo>
                <a:cubicBezTo>
                  <a:pt x="119266" y="41220"/>
                  <a:pt x="119186" y="40288"/>
                  <a:pt x="119106" y="39422"/>
                </a:cubicBezTo>
                <a:cubicBezTo>
                  <a:pt x="119012" y="38490"/>
                  <a:pt x="118932" y="37558"/>
                  <a:pt x="118839" y="36625"/>
                </a:cubicBezTo>
                <a:lnTo>
                  <a:pt x="118559" y="34028"/>
                </a:lnTo>
                <a:cubicBezTo>
                  <a:pt x="118452" y="33163"/>
                  <a:pt x="118332" y="32230"/>
                  <a:pt x="118225" y="31365"/>
                </a:cubicBezTo>
                <a:cubicBezTo>
                  <a:pt x="118105" y="30566"/>
                  <a:pt x="117998" y="29700"/>
                  <a:pt x="117878" y="28901"/>
                </a:cubicBezTo>
                <a:cubicBezTo>
                  <a:pt x="117758" y="28102"/>
                  <a:pt x="117625" y="27236"/>
                  <a:pt x="117505" y="26437"/>
                </a:cubicBezTo>
                <a:cubicBezTo>
                  <a:pt x="117371" y="25638"/>
                  <a:pt x="117224" y="24905"/>
                  <a:pt x="117091" y="24106"/>
                </a:cubicBezTo>
                <a:lnTo>
                  <a:pt x="116664" y="21775"/>
                </a:lnTo>
                <a:lnTo>
                  <a:pt x="116197" y="19644"/>
                </a:lnTo>
                <a:lnTo>
                  <a:pt x="115703" y="17580"/>
                </a:lnTo>
                <a:lnTo>
                  <a:pt x="115210" y="15516"/>
                </a:lnTo>
                <a:cubicBezTo>
                  <a:pt x="115023" y="14916"/>
                  <a:pt x="114849" y="14317"/>
                  <a:pt x="114663" y="13718"/>
                </a:cubicBezTo>
                <a:cubicBezTo>
                  <a:pt x="114489" y="13118"/>
                  <a:pt x="114302" y="12519"/>
                  <a:pt x="114129" y="11920"/>
                </a:cubicBezTo>
                <a:cubicBezTo>
                  <a:pt x="113929" y="11387"/>
                  <a:pt x="113742" y="10788"/>
                  <a:pt x="113542" y="10255"/>
                </a:cubicBezTo>
                <a:lnTo>
                  <a:pt x="112941" y="8657"/>
                </a:lnTo>
                <a:cubicBezTo>
                  <a:pt x="112741" y="8190"/>
                  <a:pt x="112528" y="7724"/>
                  <a:pt x="112328" y="7258"/>
                </a:cubicBezTo>
                <a:cubicBezTo>
                  <a:pt x="112114" y="6792"/>
                  <a:pt x="111914" y="6392"/>
                  <a:pt x="111701" y="5926"/>
                </a:cubicBezTo>
                <a:lnTo>
                  <a:pt x="111047" y="4728"/>
                </a:lnTo>
                <a:cubicBezTo>
                  <a:pt x="110833" y="4328"/>
                  <a:pt x="110607" y="3995"/>
                  <a:pt x="110393" y="3596"/>
                </a:cubicBezTo>
                <a:cubicBezTo>
                  <a:pt x="110166" y="3263"/>
                  <a:pt x="109926" y="2996"/>
                  <a:pt x="109699" y="2663"/>
                </a:cubicBezTo>
                <a:lnTo>
                  <a:pt x="109006" y="1864"/>
                </a:lnTo>
                <a:cubicBezTo>
                  <a:pt x="108765" y="1664"/>
                  <a:pt x="108539" y="1398"/>
                  <a:pt x="108298" y="1198"/>
                </a:cubicBezTo>
                <a:cubicBezTo>
                  <a:pt x="108058" y="998"/>
                  <a:pt x="107818" y="865"/>
                  <a:pt x="107578" y="665"/>
                </a:cubicBezTo>
                <a:lnTo>
                  <a:pt x="106844" y="266"/>
                </a:lnTo>
                <a:lnTo>
                  <a:pt x="106097" y="66"/>
                </a:lnTo>
                <a:cubicBezTo>
                  <a:pt x="105843" y="66"/>
                  <a:pt x="105603" y="0"/>
                  <a:pt x="105350" y="0"/>
                </a:cubicBezTo>
                <a:lnTo>
                  <a:pt x="14649" y="0"/>
                </a:lnTo>
                <a:lnTo>
                  <a:pt x="14649" y="0"/>
                </a:lnTo>
                <a:cubicBezTo>
                  <a:pt x="14396" y="0"/>
                  <a:pt x="14156" y="66"/>
                  <a:pt x="13902" y="66"/>
                </a:cubicBezTo>
                <a:lnTo>
                  <a:pt x="13155" y="266"/>
                </a:lnTo>
                <a:lnTo>
                  <a:pt x="12421" y="665"/>
                </a:lnTo>
                <a:cubicBezTo>
                  <a:pt x="12181" y="865"/>
                  <a:pt x="11941" y="998"/>
                  <a:pt x="11701" y="1198"/>
                </a:cubicBezTo>
                <a:cubicBezTo>
                  <a:pt x="11460" y="1398"/>
                  <a:pt x="11234" y="1664"/>
                  <a:pt x="10993" y="1864"/>
                </a:cubicBezTo>
                <a:lnTo>
                  <a:pt x="10300" y="2663"/>
                </a:lnTo>
                <a:cubicBezTo>
                  <a:pt x="10073" y="2996"/>
                  <a:pt x="9833" y="3263"/>
                  <a:pt x="9606" y="3596"/>
                </a:cubicBezTo>
                <a:cubicBezTo>
                  <a:pt x="9392" y="3995"/>
                  <a:pt x="9166" y="4328"/>
                  <a:pt x="8952" y="4728"/>
                </a:cubicBezTo>
                <a:lnTo>
                  <a:pt x="8298" y="5926"/>
                </a:lnTo>
                <a:cubicBezTo>
                  <a:pt x="8085" y="6392"/>
                  <a:pt x="7885" y="6792"/>
                  <a:pt x="7671" y="7258"/>
                </a:cubicBezTo>
                <a:cubicBezTo>
                  <a:pt x="7471" y="7724"/>
                  <a:pt x="7258" y="8190"/>
                  <a:pt x="7058" y="8657"/>
                </a:cubicBezTo>
                <a:lnTo>
                  <a:pt x="6457" y="10255"/>
                </a:lnTo>
                <a:cubicBezTo>
                  <a:pt x="6257" y="10788"/>
                  <a:pt x="6070" y="11387"/>
                  <a:pt x="5870" y="11920"/>
                </a:cubicBezTo>
                <a:cubicBezTo>
                  <a:pt x="5697" y="12519"/>
                  <a:pt x="5510" y="13118"/>
                  <a:pt x="5336" y="13718"/>
                </a:cubicBezTo>
                <a:cubicBezTo>
                  <a:pt x="5150" y="14317"/>
                  <a:pt x="4976" y="14916"/>
                  <a:pt x="4789" y="15516"/>
                </a:cubicBezTo>
                <a:lnTo>
                  <a:pt x="4296" y="17580"/>
                </a:lnTo>
                <a:lnTo>
                  <a:pt x="3802" y="19644"/>
                </a:lnTo>
                <a:lnTo>
                  <a:pt x="3335" y="21775"/>
                </a:lnTo>
                <a:lnTo>
                  <a:pt x="2908" y="24106"/>
                </a:lnTo>
                <a:cubicBezTo>
                  <a:pt x="2775" y="24905"/>
                  <a:pt x="2628" y="25638"/>
                  <a:pt x="2494" y="26437"/>
                </a:cubicBezTo>
                <a:cubicBezTo>
                  <a:pt x="2374" y="27236"/>
                  <a:pt x="2241" y="28102"/>
                  <a:pt x="2121" y="28901"/>
                </a:cubicBezTo>
                <a:cubicBezTo>
                  <a:pt x="2001" y="29700"/>
                  <a:pt x="1894" y="30566"/>
                  <a:pt x="1774" y="31365"/>
                </a:cubicBezTo>
                <a:cubicBezTo>
                  <a:pt x="1667" y="32230"/>
                  <a:pt x="1547" y="33163"/>
                  <a:pt x="1440" y="34028"/>
                </a:cubicBezTo>
                <a:lnTo>
                  <a:pt x="1160" y="36625"/>
                </a:lnTo>
                <a:cubicBezTo>
                  <a:pt x="1067" y="37558"/>
                  <a:pt x="987" y="38490"/>
                  <a:pt x="893" y="39422"/>
                </a:cubicBezTo>
                <a:cubicBezTo>
                  <a:pt x="813" y="40288"/>
                  <a:pt x="733" y="41220"/>
                  <a:pt x="653" y="42086"/>
                </a:cubicBezTo>
                <a:cubicBezTo>
                  <a:pt x="587" y="43085"/>
                  <a:pt x="533" y="44017"/>
                  <a:pt x="466" y="45016"/>
                </a:cubicBezTo>
                <a:cubicBezTo>
                  <a:pt x="413" y="45948"/>
                  <a:pt x="346" y="46947"/>
                  <a:pt x="293" y="47880"/>
                </a:cubicBezTo>
                <a:cubicBezTo>
                  <a:pt x="253" y="48879"/>
                  <a:pt x="200" y="49877"/>
                  <a:pt x="160" y="50876"/>
                </a:cubicBezTo>
                <a:cubicBezTo>
                  <a:pt x="133" y="51875"/>
                  <a:pt x="93" y="52874"/>
                  <a:pt x="66" y="53873"/>
                </a:cubicBezTo>
                <a:cubicBezTo>
                  <a:pt x="53" y="54872"/>
                  <a:pt x="26" y="55937"/>
                  <a:pt x="13" y="56936"/>
                </a:cubicBezTo>
                <a:cubicBezTo>
                  <a:pt x="13" y="57935"/>
                  <a:pt x="0" y="59001"/>
                  <a:pt x="0" y="60000"/>
                </a:cubicBezTo>
              </a:path>
            </a:pathLst>
          </a:custGeom>
          <a:noFill/>
          <a:ln cap="flat" cmpd="sng" w="9525">
            <a:solidFill>
              <a:schemeClr val="tx1">
                <a:lumMod val="50000"/>
                <a:lumOff val="50000"/>
              </a:schemeClr>
            </a:solidFill>
            <a:prstDash val="dash"/>
            <a:round/>
            <a:headEnd len="med" type="none" w="med"/>
            <a:tailEnd len="med" type="none" w="med"/>
          </a:ln>
        </p:spPr>
        <p:txBody>
          <a:bodyPr anchor="ctr"/>
          <a:lstStyle/>
          <a:p>
            <a:pPr algn="ctr"/>
            <a:endParaRPr>
              <a:cs typeface="+mn-ea"/>
              <a:sym typeface="+mn-lt"/>
            </a:endParaRPr>
          </a:p>
        </p:txBody>
      </p:sp>
      <p:sp>
        <p:nvSpPr>
          <p:cNvPr id="72" name="矩形 71">
            <a:extLst>
              <a:ext uri="{FF2B5EF4-FFF2-40B4-BE49-F238E27FC236}">
                <a16:creationId xmlns:a16="http://schemas.microsoft.com/office/drawing/2014/main" id="{31310F5F-603C-42DA-AAAC-54F3721CCE36}"/>
              </a:ext>
            </a:extLst>
          </p:cNvPr>
          <p:cNvSpPr/>
          <p:nvPr/>
        </p:nvSpPr>
        <p:spPr>
          <a:xfrm>
            <a:off x="12254303" y="-70287"/>
            <a:ext cx="6096000" cy="8199122"/>
          </a:xfrm>
          <a:prstGeom prst="rect">
            <a:avLst/>
          </a:prstGeom>
        </p:spPr>
        <p:txBody>
          <a:bodyPr wrap="square">
            <a:spAutoFit/>
          </a:bodyPr>
          <a:lstStyle/>
          <a:p>
            <a:r>
              <a:rPr altLang="zh-CN" lang="zh-CN" sz="1400">
                <a:solidFill>
                  <a:schemeClr val="tx1">
                    <a:lumMod val="75000"/>
                    <a:lumOff val="25000"/>
                  </a:schemeClr>
                </a:solidFill>
                <a:cs typeface="+mn-ea"/>
                <a:sym typeface="+mn-lt"/>
              </a:rPr>
              <a:t>1、笔记：（阅读、课堂学习、面试、演讲、研讨会、会议记录等，需记录要点时）接收讯息时，用思维导图作记录，将要点以词语形式记下，把相关的想法用线连上加以组织，方便记忆。使用思维导图的好处是无论信息表达的次序如何，都能放在适当的位置上，在画思维导图的过程中，还可以帮助了解和总结信息及想法。</a:t>
            </a:r>
          </a:p>
          <a:p>
            <a:r>
              <a:rPr altLang="zh-CN" lang="zh-CN" sz="1400">
                <a:solidFill>
                  <a:schemeClr val="tx1">
                    <a:lumMod val="75000"/>
                    <a:lumOff val="25000"/>
                  </a:schemeClr>
                </a:solidFill>
                <a:cs typeface="+mn-ea"/>
                <a:sym typeface="+mn-lt"/>
              </a:rPr>
              <a:t>2、复习：（预备考试、预备演说……需加深记忆时）将已知的资料或想法从记忆中以思维导图画出来，或将以往画的思维导图重复再画出，能加深记忆，思维导图也能帮助组织想法，令想法更清楚。</a:t>
            </a:r>
          </a:p>
          <a:p>
            <a:r>
              <a:rPr altLang="zh-CN" lang="zh-CN" sz="1400">
                <a:solidFill>
                  <a:schemeClr val="tx1">
                    <a:lumMod val="75000"/>
                    <a:lumOff val="25000"/>
                  </a:schemeClr>
                </a:solidFill>
                <a:cs typeface="+mn-ea"/>
                <a:sym typeface="+mn-lt"/>
              </a:rPr>
              <a:t>3、小组学习：（头脑风暴、小组讨论、家庭或小组计划……需共同思考时）</a:t>
            </a:r>
          </a:p>
          <a:p>
            <a:r>
              <a:rPr altLang="zh-CN" lang="zh-CN" sz="1400">
                <a:solidFill>
                  <a:schemeClr val="tx1">
                    <a:lumMod val="75000"/>
                    <a:lumOff val="25000"/>
                  </a:schemeClr>
                </a:solidFill>
                <a:cs typeface="+mn-ea"/>
                <a:sym typeface="+mn-lt"/>
              </a:rPr>
              <a:t>小组共同创作思维导图。首先由各人自己画出自己的想法，然后将各人的思维导图合并并讨论，决定哪些较为重要，再加入新想法，最后重组成为一个共同的思维导图。在这个过程中，每个组员的意见都被考虑，提升了团队归属感及合作。共同思考时，也可产生更多创意和有用的想法，最后的思维导图是小组共同的结晶，各组员有共同的方向和结论。</a:t>
            </a:r>
          </a:p>
          <a:p>
            <a:r>
              <a:rPr altLang="zh-CN" lang="zh-CN" sz="1400">
                <a:solidFill>
                  <a:schemeClr val="tx1">
                    <a:lumMod val="75000"/>
                    <a:lumOff val="25000"/>
                  </a:schemeClr>
                </a:solidFill>
                <a:cs typeface="+mn-ea"/>
                <a:sym typeface="+mn-lt"/>
              </a:rPr>
              <a:t>4、创作：（写作、学科研习、水平思维、新计划……需创新时）</a:t>
            </a:r>
          </a:p>
          <a:p>
            <a:r>
              <a:rPr altLang="zh-CN" lang="zh-CN" sz="1400">
                <a:solidFill>
                  <a:schemeClr val="tx1">
                    <a:lumMod val="75000"/>
                    <a:lumOff val="25000"/>
                  </a:schemeClr>
                </a:solidFill>
                <a:cs typeface="+mn-ea"/>
                <a:sym typeface="+mn-lt"/>
              </a:rPr>
              <a:t>首先将所有环绕主题的想法都写下来，包括新的、不可能发生的，不用理会对或错。然后再将想法组织合并，重新画出思维导图，不要将不可能的划去，让大脑放松，这时候创意可能产生，然后将思维导图改写。在这个过程中，思维导图帮助我们将大量的想法联系起来，产生新的想法，而且中心目标十分清楚。</a:t>
            </a:r>
          </a:p>
          <a:p>
            <a:r>
              <a:rPr altLang="zh-CN" lang="zh-CN" sz="1400">
                <a:solidFill>
                  <a:schemeClr val="tx1">
                    <a:lumMod val="75000"/>
                    <a:lumOff val="25000"/>
                  </a:schemeClr>
                </a:solidFill>
                <a:cs typeface="+mn-ea"/>
                <a:sym typeface="+mn-lt"/>
              </a:rPr>
              <a:t>5、选择：（决定个人行动、团体议决、设定先后次序、解决问题……需做出决定时）</a:t>
            </a:r>
          </a:p>
          <a:p>
            <a:r>
              <a:rPr altLang="zh-CN" lang="zh-CN" sz="1400">
                <a:solidFill>
                  <a:schemeClr val="tx1">
                    <a:lumMod val="75000"/>
                    <a:lumOff val="25000"/>
                  </a:schemeClr>
                </a:solidFill>
                <a:cs typeface="+mn-ea"/>
                <a:sym typeface="+mn-lt"/>
              </a:rPr>
              <a:t>当有多个想法要求我们去选择并做出决定时，思维导图可以帮助我们更全面更清晰地明白这个问题。首先将需要考虑的因素、目标、限制、后果及其它可行性用思维导图画出来，再将所有因素以重要程度或喜恶加权，最后尝试做出决定。</a:t>
            </a:r>
          </a:p>
          <a:p>
            <a:r>
              <a:rPr altLang="zh-CN" lang="zh-CN" sz="1400">
                <a:solidFill>
                  <a:schemeClr val="tx1">
                    <a:lumMod val="75000"/>
                    <a:lumOff val="25000"/>
                  </a:schemeClr>
                </a:solidFill>
                <a:cs typeface="+mn-ea"/>
                <a:sym typeface="+mn-lt"/>
              </a:rPr>
              <a:t>6、展示：（演讲、教学、推销、解说、报告书……需向别人说出自己的想法时）</a:t>
            </a:r>
          </a:p>
          <a:p>
            <a:r>
              <a:rPr altLang="zh-CN" lang="zh-CN" sz="1400">
                <a:solidFill>
                  <a:schemeClr val="tx1">
                    <a:lumMod val="75000"/>
                    <a:lumOff val="25000"/>
                  </a:schemeClr>
                </a:solidFill>
                <a:cs typeface="+mn-ea"/>
                <a:sym typeface="+mn-lt"/>
              </a:rPr>
              <a:t>当我们需要向别人讲解自己的想法时，思维导图可以协助我们在预备时清楚自己的构思，令我们的演说更具组织性，更容易记忆。在演说时利用思维导图可令听众容易明白，不用阅读长篇大论的文字，演说者也不用将预备好的句字读出来，让演说更能配合听众的需要，增加双方的交流。如果有发问时，演说者可灵活地在思维导图上扩张处理，不会迷失在其它思路上。</a:t>
            </a:r>
          </a:p>
          <a:p>
            <a:r>
              <a:rPr altLang="zh-CN" lang="zh-CN" sz="1400">
                <a:solidFill>
                  <a:schemeClr val="tx1">
                    <a:lumMod val="75000"/>
                    <a:lumOff val="25000"/>
                  </a:schemeClr>
                </a:solidFill>
                <a:cs typeface="+mn-ea"/>
                <a:sym typeface="+mn-lt"/>
              </a:rPr>
              <a:t>7、计划：（个人计划、行动计划、研究计划、问卷设计、写作、预备会议……需行动前思考时） 当我们要进行计划时，思维导图可帮助我们将所有要留意的想法写出来，再组织成清楚、具目标的计划。设计思维导图时，是环绕主题进行思考的，不会迷失方向，完成设计后很容易组织并写出报告，别人阅读计划时也很容易了解计划脉络，容易跟进。</a:t>
            </a:r>
          </a:p>
        </p:txBody>
      </p:sp>
      <p:sp>
        <p:nvSpPr>
          <p:cNvPr id="12" name="文本框 11">
            <a:extLst>
              <a:ext uri="{FF2B5EF4-FFF2-40B4-BE49-F238E27FC236}">
                <a16:creationId xmlns:a16="http://schemas.microsoft.com/office/drawing/2014/main" id="{087B1A0C-D7B6-422D-8BFE-AE19F7A1DEE1}"/>
              </a:ext>
            </a:extLst>
          </p:cNvPr>
          <p:cNvSpPr txBox="1"/>
          <p:nvPr/>
        </p:nvSpPr>
        <p:spPr>
          <a:xfrm>
            <a:off x="471377" y="2257304"/>
            <a:ext cx="454653" cy="2718728"/>
          </a:xfrm>
          <a:prstGeom prst="rect">
            <a:avLst/>
          </a:prstGeom>
          <a:solidFill>
            <a:srgbClr val="147BA0"/>
          </a:solidFill>
          <a:ln w="127000">
            <a:solidFill>
              <a:srgbClr val="1AA3D3">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ctr">
              <a:defRPr sz="2400">
                <a:solidFill>
                  <a:schemeClr val="bg1"/>
                </a:solidFill>
                <a:latin typeface="+mj-ea"/>
                <a:ea typeface="+mj-ea"/>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altLang="en-US" b="1" lang="zh-CN" sz="2000">
                <a:latin typeface="+mn-lt"/>
                <a:ea typeface="+mn-ea"/>
                <a:cs typeface="+mn-ea"/>
                <a:sym typeface="+mn-lt"/>
              </a:rPr>
              <a:t>思维导图的应用</a:t>
            </a:r>
          </a:p>
        </p:txBody>
      </p:sp>
      <p:grpSp>
        <p:nvGrpSpPr>
          <p:cNvPr id="4" name="组合 3">
            <a:extLst>
              <a:ext uri="{FF2B5EF4-FFF2-40B4-BE49-F238E27FC236}">
                <a16:creationId xmlns:a16="http://schemas.microsoft.com/office/drawing/2014/main" id="{34FCA040-4B7E-4192-81C1-29BDFB970D07}"/>
              </a:ext>
            </a:extLst>
          </p:cNvPr>
          <p:cNvGrpSpPr/>
          <p:nvPr/>
        </p:nvGrpSpPr>
        <p:grpSpPr>
          <a:xfrm>
            <a:off x="1029303" y="2987452"/>
            <a:ext cx="1980000" cy="1793625"/>
            <a:chOff x="1029303" y="2987452"/>
            <a:chExt cx="1980000" cy="1793625"/>
          </a:xfrm>
        </p:grpSpPr>
        <p:grpSp>
          <p:nvGrpSpPr>
            <p:cNvPr id="35" name="组合 34">
              <a:extLst>
                <a:ext uri="{FF2B5EF4-FFF2-40B4-BE49-F238E27FC236}">
                  <a16:creationId xmlns:a16="http://schemas.microsoft.com/office/drawing/2014/main" id="{02B76FFF-7470-4CBF-ABC0-5ACA292ED6F1}"/>
                </a:ext>
              </a:extLst>
            </p:cNvPr>
            <p:cNvGrpSpPr/>
            <p:nvPr/>
          </p:nvGrpSpPr>
          <p:grpSpPr>
            <a:xfrm>
              <a:off x="1029303" y="3501533"/>
              <a:ext cx="1980000" cy="1279544"/>
              <a:chOff x="957481" y="4099803"/>
              <a:chExt cx="1980000" cy="1279544"/>
            </a:xfrm>
          </p:grpSpPr>
          <p:sp>
            <p:nvSpPr>
              <p:cNvPr id="27" name="矩形 26">
                <a:extLst>
                  <a:ext uri="{FF2B5EF4-FFF2-40B4-BE49-F238E27FC236}">
                    <a16:creationId xmlns:a16="http://schemas.microsoft.com/office/drawing/2014/main" id="{1AADE997-C8EC-45CC-90B8-864CD72D58AE}"/>
                  </a:ext>
                </a:extLst>
              </p:cNvPr>
              <p:cNvSpPr/>
              <p:nvPr/>
            </p:nvSpPr>
            <p:spPr>
              <a:xfrm>
                <a:off x="1369034" y="4099803"/>
                <a:ext cx="1156894" cy="502920"/>
              </a:xfrm>
              <a:prstGeom prst="rect">
                <a:avLst/>
              </a:prstGeom>
            </p:spPr>
            <p:txBody>
              <a:bodyPr wrap="square">
                <a:spAutoFit/>
              </a:bodyPr>
              <a:lstStyle/>
              <a:p>
                <a:pPr algn="ctr" eaLnBrk="0" fontAlgn="base" hangingPunct="0" lvl="0">
                  <a:lnSpc>
                    <a:spcPct val="150000"/>
                  </a:lnSpc>
                  <a:spcBef>
                    <a:spcPct val="0"/>
                  </a:spcBef>
                  <a:spcAft>
                    <a:spcPct val="0"/>
                  </a:spcAft>
                </a:pPr>
                <a:r>
                  <a:rPr altLang="zh-CN" b="1" lang="zh-CN">
                    <a:solidFill>
                      <a:schemeClr val="tx1">
                        <a:lumMod val="75000"/>
                        <a:lumOff val="25000"/>
                      </a:schemeClr>
                    </a:solidFill>
                    <a:cs typeface="+mn-ea"/>
                    <a:sym typeface="+mn-lt"/>
                  </a:rPr>
                  <a:t>笔记</a:t>
                </a:r>
              </a:p>
            </p:txBody>
          </p:sp>
          <p:sp>
            <p:nvSpPr>
              <p:cNvPr id="34" name="矩形 33">
                <a:extLst>
                  <a:ext uri="{FF2B5EF4-FFF2-40B4-BE49-F238E27FC236}">
                    <a16:creationId xmlns:a16="http://schemas.microsoft.com/office/drawing/2014/main" id="{07C9F822-CFE9-4232-A543-2D84E1D13B2C}"/>
                  </a:ext>
                </a:extLst>
              </p:cNvPr>
              <p:cNvSpPr/>
              <p:nvPr/>
            </p:nvSpPr>
            <p:spPr>
              <a:xfrm>
                <a:off x="957481" y="4488654"/>
                <a:ext cx="1980000" cy="914400"/>
              </a:xfrm>
              <a:prstGeom prst="rect">
                <a:avLst/>
              </a:prstGeom>
            </p:spPr>
            <p:txBody>
              <a:bodyPr wrap="square">
                <a:spAutoFit/>
              </a:bodyPr>
              <a:lstStyle/>
              <a:p>
                <a:pPr>
                  <a:lnSpc>
                    <a:spcPct val="150000"/>
                  </a:lnSpc>
                </a:pPr>
                <a:r>
                  <a:rPr altLang="zh-CN" lang="zh-CN" sz="1200">
                    <a:solidFill>
                      <a:schemeClr val="tx1">
                        <a:lumMod val="75000"/>
                        <a:lumOff val="25000"/>
                      </a:schemeClr>
                    </a:solidFill>
                    <a:cs typeface="+mn-ea"/>
                    <a:sym typeface="+mn-lt"/>
                  </a:rPr>
                  <a:t>阅读、课堂学习、面试、演讲、研讨会、会议记录等… （需记录要点时）</a:t>
                </a:r>
              </a:p>
            </p:txBody>
          </p:sp>
        </p:grpSp>
        <p:sp>
          <p:nvSpPr>
            <p:cNvPr id="2" name="文本框 1">
              <a:extLst>
                <a:ext uri="{FF2B5EF4-FFF2-40B4-BE49-F238E27FC236}">
                  <a16:creationId xmlns:a16="http://schemas.microsoft.com/office/drawing/2014/main" id="{AB7B5C2F-A67C-4477-B99A-21F34B4212B0}"/>
                </a:ext>
              </a:extLst>
            </p:cNvPr>
            <p:cNvSpPr txBox="1"/>
            <p:nvPr/>
          </p:nvSpPr>
          <p:spPr>
            <a:xfrm>
              <a:off x="1598199" y="2987452"/>
              <a:ext cx="834013" cy="518160"/>
            </a:xfrm>
            <a:prstGeom prst="rect">
              <a:avLst/>
            </a:prstGeom>
            <a:noFill/>
          </p:spPr>
          <p:txBody>
            <a:bodyPr rtlCol="0" wrap="square">
              <a:spAutoFit/>
            </a:bodyPr>
            <a:lstStyle/>
            <a:p>
              <a:pPr algn="ctr"/>
              <a:r>
                <a:rPr altLang="zh-CN" b="1" lang="en-US" sz="2800">
                  <a:solidFill>
                    <a:schemeClr val="tx1">
                      <a:lumMod val="85000"/>
                      <a:lumOff val="15000"/>
                    </a:schemeClr>
                  </a:solidFill>
                  <a:cs typeface="+mn-ea"/>
                  <a:sym typeface="+mn-lt"/>
                </a:rPr>
                <a:t>1</a:t>
              </a:r>
            </a:p>
          </p:txBody>
        </p:sp>
      </p:grpSp>
      <p:grpSp>
        <p:nvGrpSpPr>
          <p:cNvPr id="5" name="组合 4">
            <a:extLst>
              <a:ext uri="{FF2B5EF4-FFF2-40B4-BE49-F238E27FC236}">
                <a16:creationId xmlns:a16="http://schemas.microsoft.com/office/drawing/2014/main" id="{89DB5DA7-7C6F-4572-88FF-57B2A7A92B10}"/>
              </a:ext>
            </a:extLst>
          </p:cNvPr>
          <p:cNvGrpSpPr/>
          <p:nvPr/>
        </p:nvGrpSpPr>
        <p:grpSpPr>
          <a:xfrm>
            <a:off x="3337794" y="1629962"/>
            <a:ext cx="1980000" cy="1709708"/>
            <a:chOff x="3337794" y="1629962"/>
            <a:chExt cx="1980000" cy="1709708"/>
          </a:xfrm>
        </p:grpSpPr>
        <p:grpSp>
          <p:nvGrpSpPr>
            <p:cNvPr id="36" name="组合 35">
              <a:extLst>
                <a:ext uri="{FF2B5EF4-FFF2-40B4-BE49-F238E27FC236}">
                  <a16:creationId xmlns:a16="http://schemas.microsoft.com/office/drawing/2014/main" id="{039AE0A4-95EB-41E4-BBAA-90087DAF77B8}"/>
                </a:ext>
              </a:extLst>
            </p:cNvPr>
            <p:cNvGrpSpPr/>
            <p:nvPr/>
          </p:nvGrpSpPr>
          <p:grpSpPr>
            <a:xfrm>
              <a:off x="3337794" y="2333983"/>
              <a:ext cx="1980000" cy="1005687"/>
              <a:chOff x="957481" y="4099803"/>
              <a:chExt cx="1980000" cy="1005687"/>
            </a:xfrm>
          </p:grpSpPr>
          <p:sp>
            <p:nvSpPr>
              <p:cNvPr id="37" name="矩形 36">
                <a:extLst>
                  <a:ext uri="{FF2B5EF4-FFF2-40B4-BE49-F238E27FC236}">
                    <a16:creationId xmlns:a16="http://schemas.microsoft.com/office/drawing/2014/main" id="{0AC196C0-3BF9-4117-9561-A4E8BD916ABD}"/>
                  </a:ext>
                </a:extLst>
              </p:cNvPr>
              <p:cNvSpPr/>
              <p:nvPr/>
            </p:nvSpPr>
            <p:spPr>
              <a:xfrm>
                <a:off x="1369034" y="4099802"/>
                <a:ext cx="1156894" cy="502920"/>
              </a:xfrm>
              <a:prstGeom prst="rect">
                <a:avLst/>
              </a:prstGeom>
            </p:spPr>
            <p:txBody>
              <a:bodyPr wrap="square">
                <a:spAutoFit/>
              </a:bodyPr>
              <a:lstStyle/>
              <a:p>
                <a:pPr algn="ctr" eaLnBrk="0" fontAlgn="base" hangingPunct="0" lvl="0">
                  <a:lnSpc>
                    <a:spcPct val="150000"/>
                  </a:lnSpc>
                  <a:spcBef>
                    <a:spcPct val="0"/>
                  </a:spcBef>
                  <a:spcAft>
                    <a:spcPct val="0"/>
                  </a:spcAft>
                </a:pPr>
                <a:r>
                  <a:rPr altLang="en-US" b="1" lang="zh-CN">
                    <a:solidFill>
                      <a:schemeClr val="tx1">
                        <a:lumMod val="75000"/>
                        <a:lumOff val="25000"/>
                      </a:schemeClr>
                    </a:solidFill>
                    <a:cs typeface="+mn-ea"/>
                    <a:sym typeface="+mn-lt"/>
                  </a:rPr>
                  <a:t>复习</a:t>
                </a:r>
              </a:p>
            </p:txBody>
          </p:sp>
          <p:sp>
            <p:nvSpPr>
              <p:cNvPr id="38" name="矩形 37">
                <a:extLst>
                  <a:ext uri="{FF2B5EF4-FFF2-40B4-BE49-F238E27FC236}">
                    <a16:creationId xmlns:a16="http://schemas.microsoft.com/office/drawing/2014/main" id="{0FCD885B-3610-44A8-B057-CA554C5B971A}"/>
                  </a:ext>
                </a:extLst>
              </p:cNvPr>
              <p:cNvSpPr/>
              <p:nvPr/>
            </p:nvSpPr>
            <p:spPr>
              <a:xfrm>
                <a:off x="957481" y="4488654"/>
                <a:ext cx="1980000" cy="640080"/>
              </a:xfrm>
              <a:prstGeom prst="rect">
                <a:avLst/>
              </a:prstGeom>
            </p:spPr>
            <p:txBody>
              <a:bodyPr wrap="square">
                <a:spAutoFit/>
              </a:bodyPr>
              <a:lstStyle/>
              <a:p>
                <a:pPr>
                  <a:lnSpc>
                    <a:spcPct val="150000"/>
                  </a:lnSpc>
                </a:pPr>
                <a:r>
                  <a:rPr altLang="zh-CN" lang="zh-CN" sz="1200">
                    <a:solidFill>
                      <a:schemeClr val="tx1">
                        <a:lumMod val="75000"/>
                        <a:lumOff val="25000"/>
                      </a:schemeClr>
                    </a:solidFill>
                    <a:cs typeface="+mn-ea"/>
                    <a:sym typeface="+mn-lt"/>
                  </a:rPr>
                  <a:t>预备考试、预备演说…（需加深记忆时）</a:t>
                </a:r>
              </a:p>
            </p:txBody>
          </p:sp>
        </p:grpSp>
        <p:sp>
          <p:nvSpPr>
            <p:cNvPr id="128" name="文本框 127">
              <a:extLst>
                <a:ext uri="{FF2B5EF4-FFF2-40B4-BE49-F238E27FC236}">
                  <a16:creationId xmlns:a16="http://schemas.microsoft.com/office/drawing/2014/main" id="{02B13DF0-3888-4C12-9F8F-A1BB34941280}"/>
                </a:ext>
              </a:extLst>
            </p:cNvPr>
            <p:cNvSpPr txBox="1"/>
            <p:nvPr/>
          </p:nvSpPr>
          <p:spPr>
            <a:xfrm>
              <a:off x="3910787" y="1629962"/>
              <a:ext cx="834013" cy="518160"/>
            </a:xfrm>
            <a:prstGeom prst="rect">
              <a:avLst/>
            </a:prstGeom>
            <a:noFill/>
          </p:spPr>
          <p:txBody>
            <a:bodyPr rtlCol="0" wrap="square">
              <a:spAutoFit/>
            </a:bodyPr>
            <a:lstStyle/>
            <a:p>
              <a:pPr algn="ctr"/>
              <a:r>
                <a:rPr altLang="zh-CN" b="1" lang="en-US" sz="2800">
                  <a:solidFill>
                    <a:schemeClr val="tx1">
                      <a:lumMod val="85000"/>
                      <a:lumOff val="15000"/>
                    </a:schemeClr>
                  </a:solidFill>
                  <a:cs typeface="+mn-ea"/>
                  <a:sym typeface="+mn-lt"/>
                </a:rPr>
                <a:t>2</a:t>
              </a:r>
            </a:p>
          </p:txBody>
        </p:sp>
      </p:grpSp>
      <p:grpSp>
        <p:nvGrpSpPr>
          <p:cNvPr id="6" name="组合 5">
            <a:extLst>
              <a:ext uri="{FF2B5EF4-FFF2-40B4-BE49-F238E27FC236}">
                <a16:creationId xmlns:a16="http://schemas.microsoft.com/office/drawing/2014/main" id="{7B5C6C57-A258-48A4-ACE0-5C9DAE0E7FDB}"/>
              </a:ext>
            </a:extLst>
          </p:cNvPr>
          <p:cNvGrpSpPr/>
          <p:nvPr/>
        </p:nvGrpSpPr>
        <p:grpSpPr>
          <a:xfrm>
            <a:off x="6066710" y="1582287"/>
            <a:ext cx="1980000" cy="2034381"/>
            <a:chOff x="6066710" y="1582287"/>
            <a:chExt cx="1980000" cy="2034381"/>
          </a:xfrm>
        </p:grpSpPr>
        <p:grpSp>
          <p:nvGrpSpPr>
            <p:cNvPr id="39" name="组合 38">
              <a:extLst>
                <a:ext uri="{FF2B5EF4-FFF2-40B4-BE49-F238E27FC236}">
                  <a16:creationId xmlns:a16="http://schemas.microsoft.com/office/drawing/2014/main" id="{53D140C9-75B2-4B98-B226-7D0CD80F0064}"/>
                </a:ext>
              </a:extLst>
            </p:cNvPr>
            <p:cNvGrpSpPr/>
            <p:nvPr/>
          </p:nvGrpSpPr>
          <p:grpSpPr>
            <a:xfrm>
              <a:off x="6066710" y="2333983"/>
              <a:ext cx="1980000" cy="1282685"/>
              <a:chOff x="957481" y="4099803"/>
              <a:chExt cx="1980000" cy="1282685"/>
            </a:xfrm>
          </p:grpSpPr>
          <p:sp>
            <p:nvSpPr>
              <p:cNvPr id="40" name="矩形 39">
                <a:extLst>
                  <a:ext uri="{FF2B5EF4-FFF2-40B4-BE49-F238E27FC236}">
                    <a16:creationId xmlns:a16="http://schemas.microsoft.com/office/drawing/2014/main" id="{83959533-82AE-4B9A-8BAE-7C4B928DC493}"/>
                  </a:ext>
                </a:extLst>
              </p:cNvPr>
              <p:cNvSpPr/>
              <p:nvPr/>
            </p:nvSpPr>
            <p:spPr>
              <a:xfrm>
                <a:off x="1369033" y="4099803"/>
                <a:ext cx="1156894" cy="502920"/>
              </a:xfrm>
              <a:prstGeom prst="rect">
                <a:avLst/>
              </a:prstGeom>
            </p:spPr>
            <p:txBody>
              <a:bodyPr wrap="square">
                <a:spAutoFit/>
              </a:bodyPr>
              <a:lstStyle/>
              <a:p>
                <a:pPr algn="ctr" eaLnBrk="0" fontAlgn="base" hangingPunct="0" lvl="0">
                  <a:lnSpc>
                    <a:spcPct val="150000"/>
                  </a:lnSpc>
                  <a:spcBef>
                    <a:spcPct val="0"/>
                  </a:spcBef>
                  <a:spcAft>
                    <a:spcPct val="0"/>
                  </a:spcAft>
                </a:pPr>
                <a:r>
                  <a:rPr altLang="en-US" b="1" lang="zh-CN">
                    <a:solidFill>
                      <a:schemeClr val="tx1">
                        <a:lumMod val="75000"/>
                        <a:lumOff val="25000"/>
                      </a:schemeClr>
                    </a:solidFill>
                    <a:cs typeface="+mn-ea"/>
                    <a:sym typeface="+mn-lt"/>
                  </a:rPr>
                  <a:t>小组学习</a:t>
                </a:r>
              </a:p>
            </p:txBody>
          </p:sp>
          <p:sp>
            <p:nvSpPr>
              <p:cNvPr id="41" name="矩形 40">
                <a:extLst>
                  <a:ext uri="{FF2B5EF4-FFF2-40B4-BE49-F238E27FC236}">
                    <a16:creationId xmlns:a16="http://schemas.microsoft.com/office/drawing/2014/main" id="{CDD824C4-CA2B-4441-826D-20FE6E7CA459}"/>
                  </a:ext>
                </a:extLst>
              </p:cNvPr>
              <p:cNvSpPr/>
              <p:nvPr/>
            </p:nvSpPr>
            <p:spPr>
              <a:xfrm>
                <a:off x="957481" y="4488653"/>
                <a:ext cx="1980000" cy="914400"/>
              </a:xfrm>
              <a:prstGeom prst="rect">
                <a:avLst/>
              </a:prstGeom>
            </p:spPr>
            <p:txBody>
              <a:bodyPr wrap="square">
                <a:spAutoFit/>
              </a:bodyPr>
              <a:lstStyle/>
              <a:p>
                <a:pPr>
                  <a:lnSpc>
                    <a:spcPct val="150000"/>
                  </a:lnSpc>
                </a:pPr>
                <a:r>
                  <a:rPr altLang="zh-CN" lang="zh-CN" sz="1200">
                    <a:solidFill>
                      <a:schemeClr val="tx1">
                        <a:lumMod val="75000"/>
                        <a:lumOff val="25000"/>
                      </a:schemeClr>
                    </a:solidFill>
                    <a:cs typeface="+mn-ea"/>
                    <a:sym typeface="+mn-lt"/>
                  </a:rPr>
                  <a:t>头脑风暴、小组讨论、家庭或小组计划…（需共同思考时）</a:t>
                </a:r>
              </a:p>
            </p:txBody>
          </p:sp>
        </p:grpSp>
        <p:sp>
          <p:nvSpPr>
            <p:cNvPr id="129" name="文本框 128">
              <a:extLst>
                <a:ext uri="{FF2B5EF4-FFF2-40B4-BE49-F238E27FC236}">
                  <a16:creationId xmlns:a16="http://schemas.microsoft.com/office/drawing/2014/main" id="{9EBFCD58-8571-40F6-9ACC-977980611075}"/>
                </a:ext>
              </a:extLst>
            </p:cNvPr>
            <p:cNvSpPr txBox="1"/>
            <p:nvPr/>
          </p:nvSpPr>
          <p:spPr>
            <a:xfrm>
              <a:off x="6632055" y="1582287"/>
              <a:ext cx="834013" cy="518160"/>
            </a:xfrm>
            <a:prstGeom prst="rect">
              <a:avLst/>
            </a:prstGeom>
            <a:noFill/>
          </p:spPr>
          <p:txBody>
            <a:bodyPr rtlCol="0" wrap="square">
              <a:spAutoFit/>
            </a:bodyPr>
            <a:lstStyle/>
            <a:p>
              <a:pPr algn="ctr"/>
              <a:r>
                <a:rPr altLang="zh-CN" b="1" lang="en-US" sz="2800">
                  <a:solidFill>
                    <a:schemeClr val="tx1">
                      <a:lumMod val="85000"/>
                      <a:lumOff val="15000"/>
                    </a:schemeClr>
                  </a:solidFill>
                  <a:cs typeface="+mn-ea"/>
                  <a:sym typeface="+mn-lt"/>
                </a:rPr>
                <a:t>3</a:t>
              </a:r>
            </a:p>
          </p:txBody>
        </p:sp>
      </p:grpSp>
      <p:grpSp>
        <p:nvGrpSpPr>
          <p:cNvPr id="7" name="组合 6">
            <a:extLst>
              <a:ext uri="{FF2B5EF4-FFF2-40B4-BE49-F238E27FC236}">
                <a16:creationId xmlns:a16="http://schemas.microsoft.com/office/drawing/2014/main" id="{3D1BEC0E-64BD-453B-AA04-E609F9C1202A}"/>
              </a:ext>
            </a:extLst>
          </p:cNvPr>
          <p:cNvGrpSpPr/>
          <p:nvPr/>
        </p:nvGrpSpPr>
        <p:grpSpPr>
          <a:xfrm>
            <a:off x="8795625" y="1606746"/>
            <a:ext cx="1980000" cy="1732924"/>
            <a:chOff x="8795625" y="1606746"/>
            <a:chExt cx="1980000" cy="1732924"/>
          </a:xfrm>
        </p:grpSpPr>
        <p:grpSp>
          <p:nvGrpSpPr>
            <p:cNvPr id="42" name="组合 41">
              <a:extLst>
                <a:ext uri="{FF2B5EF4-FFF2-40B4-BE49-F238E27FC236}">
                  <a16:creationId xmlns:a16="http://schemas.microsoft.com/office/drawing/2014/main" id="{E5C177EE-1E2B-40D8-BC85-1175B257FC0A}"/>
                </a:ext>
              </a:extLst>
            </p:cNvPr>
            <p:cNvGrpSpPr/>
            <p:nvPr/>
          </p:nvGrpSpPr>
          <p:grpSpPr>
            <a:xfrm>
              <a:off x="8795625" y="2333983"/>
              <a:ext cx="1980000" cy="1005687"/>
              <a:chOff x="957481" y="4099803"/>
              <a:chExt cx="1980000" cy="1005687"/>
            </a:xfrm>
          </p:grpSpPr>
          <p:sp>
            <p:nvSpPr>
              <p:cNvPr id="43" name="矩形 42">
                <a:extLst>
                  <a:ext uri="{FF2B5EF4-FFF2-40B4-BE49-F238E27FC236}">
                    <a16:creationId xmlns:a16="http://schemas.microsoft.com/office/drawing/2014/main" id="{E4EF0946-8EC8-4443-B17F-B0CCF1A38F5E}"/>
                  </a:ext>
                </a:extLst>
              </p:cNvPr>
              <p:cNvSpPr/>
              <p:nvPr/>
            </p:nvSpPr>
            <p:spPr>
              <a:xfrm>
                <a:off x="1369034" y="4099803"/>
                <a:ext cx="1156894" cy="502920"/>
              </a:xfrm>
              <a:prstGeom prst="rect">
                <a:avLst/>
              </a:prstGeom>
            </p:spPr>
            <p:txBody>
              <a:bodyPr wrap="square">
                <a:spAutoFit/>
              </a:bodyPr>
              <a:lstStyle/>
              <a:p>
                <a:pPr algn="ctr" eaLnBrk="0" fontAlgn="base" hangingPunct="0" lvl="0">
                  <a:lnSpc>
                    <a:spcPct val="150000"/>
                  </a:lnSpc>
                  <a:spcBef>
                    <a:spcPct val="0"/>
                  </a:spcBef>
                  <a:spcAft>
                    <a:spcPct val="0"/>
                  </a:spcAft>
                </a:pPr>
                <a:r>
                  <a:rPr altLang="en-US" b="1" lang="zh-CN">
                    <a:solidFill>
                      <a:schemeClr val="tx1">
                        <a:lumMod val="75000"/>
                        <a:lumOff val="25000"/>
                      </a:schemeClr>
                    </a:solidFill>
                    <a:cs typeface="+mn-ea"/>
                    <a:sym typeface="+mn-lt"/>
                  </a:rPr>
                  <a:t>创作</a:t>
                </a:r>
              </a:p>
            </p:txBody>
          </p:sp>
          <p:sp>
            <p:nvSpPr>
              <p:cNvPr id="44" name="矩形 43">
                <a:extLst>
                  <a:ext uri="{FF2B5EF4-FFF2-40B4-BE49-F238E27FC236}">
                    <a16:creationId xmlns:a16="http://schemas.microsoft.com/office/drawing/2014/main" id="{19B0A32B-3A87-4ED5-899D-28BFE50B59CE}"/>
                  </a:ext>
                </a:extLst>
              </p:cNvPr>
              <p:cNvSpPr/>
              <p:nvPr/>
            </p:nvSpPr>
            <p:spPr>
              <a:xfrm>
                <a:off x="957482" y="4488654"/>
                <a:ext cx="1980000" cy="640080"/>
              </a:xfrm>
              <a:prstGeom prst="rect">
                <a:avLst/>
              </a:prstGeom>
            </p:spPr>
            <p:txBody>
              <a:bodyPr wrap="square">
                <a:spAutoFit/>
              </a:bodyPr>
              <a:lstStyle/>
              <a:p>
                <a:pPr>
                  <a:lnSpc>
                    <a:spcPct val="150000"/>
                  </a:lnSpc>
                </a:pPr>
                <a:r>
                  <a:rPr altLang="zh-CN" lang="zh-CN" sz="1200">
                    <a:solidFill>
                      <a:schemeClr val="tx1">
                        <a:lumMod val="75000"/>
                        <a:lumOff val="25000"/>
                      </a:schemeClr>
                    </a:solidFill>
                    <a:cs typeface="+mn-ea"/>
                    <a:sym typeface="+mn-lt"/>
                  </a:rPr>
                  <a:t>写作、学科研习、水平思维、新计划…（需创新时）</a:t>
                </a:r>
              </a:p>
            </p:txBody>
          </p:sp>
        </p:grpSp>
        <p:sp>
          <p:nvSpPr>
            <p:cNvPr id="130" name="文本框 129">
              <a:extLst>
                <a:ext uri="{FF2B5EF4-FFF2-40B4-BE49-F238E27FC236}">
                  <a16:creationId xmlns:a16="http://schemas.microsoft.com/office/drawing/2014/main" id="{34E3AF9A-4512-429D-BCF8-4A1B4D82012C}"/>
                </a:ext>
              </a:extLst>
            </p:cNvPr>
            <p:cNvSpPr txBox="1"/>
            <p:nvPr/>
          </p:nvSpPr>
          <p:spPr>
            <a:xfrm>
              <a:off x="9353323" y="1606746"/>
              <a:ext cx="834013" cy="518160"/>
            </a:xfrm>
            <a:prstGeom prst="rect">
              <a:avLst/>
            </a:prstGeom>
            <a:noFill/>
          </p:spPr>
          <p:txBody>
            <a:bodyPr rtlCol="0" wrap="square">
              <a:spAutoFit/>
            </a:bodyPr>
            <a:lstStyle/>
            <a:p>
              <a:pPr algn="ctr"/>
              <a:r>
                <a:rPr altLang="zh-CN" b="1" lang="en-US" sz="2800">
                  <a:solidFill>
                    <a:schemeClr val="tx1">
                      <a:lumMod val="85000"/>
                      <a:lumOff val="15000"/>
                    </a:schemeClr>
                  </a:solidFill>
                  <a:cs typeface="+mn-ea"/>
                  <a:sym typeface="+mn-lt"/>
                </a:rPr>
                <a:t>4</a:t>
              </a:r>
            </a:p>
          </p:txBody>
        </p:sp>
      </p:grpSp>
      <p:grpSp>
        <p:nvGrpSpPr>
          <p:cNvPr id="8" name="组合 7">
            <a:extLst>
              <a:ext uri="{FF2B5EF4-FFF2-40B4-BE49-F238E27FC236}">
                <a16:creationId xmlns:a16="http://schemas.microsoft.com/office/drawing/2014/main" id="{6FCE4C4E-6166-49E1-8557-AE7DD530ED0E}"/>
              </a:ext>
            </a:extLst>
          </p:cNvPr>
          <p:cNvGrpSpPr/>
          <p:nvPr/>
        </p:nvGrpSpPr>
        <p:grpSpPr>
          <a:xfrm>
            <a:off x="8795625" y="3860470"/>
            <a:ext cx="1980000" cy="1814173"/>
            <a:chOff x="8795625" y="3860470"/>
            <a:chExt cx="1980000" cy="1814173"/>
          </a:xfrm>
        </p:grpSpPr>
        <p:grpSp>
          <p:nvGrpSpPr>
            <p:cNvPr id="51" name="组合 50">
              <a:extLst>
                <a:ext uri="{FF2B5EF4-FFF2-40B4-BE49-F238E27FC236}">
                  <a16:creationId xmlns:a16="http://schemas.microsoft.com/office/drawing/2014/main" id="{9425E75D-5323-45D5-9BFE-3A6171C44600}"/>
                </a:ext>
              </a:extLst>
            </p:cNvPr>
            <p:cNvGrpSpPr/>
            <p:nvPr/>
          </p:nvGrpSpPr>
          <p:grpSpPr>
            <a:xfrm>
              <a:off x="8795625" y="4391958"/>
              <a:ext cx="1980000" cy="1282685"/>
              <a:chOff x="957481" y="4099803"/>
              <a:chExt cx="1980000" cy="1282685"/>
            </a:xfrm>
          </p:grpSpPr>
          <p:sp>
            <p:nvSpPr>
              <p:cNvPr id="52" name="矩形 51">
                <a:extLst>
                  <a:ext uri="{FF2B5EF4-FFF2-40B4-BE49-F238E27FC236}">
                    <a16:creationId xmlns:a16="http://schemas.microsoft.com/office/drawing/2014/main" id="{283C4F14-C7B9-43A9-B1E8-2A02E019EFE6}"/>
                  </a:ext>
                </a:extLst>
              </p:cNvPr>
              <p:cNvSpPr/>
              <p:nvPr/>
            </p:nvSpPr>
            <p:spPr>
              <a:xfrm>
                <a:off x="1369034" y="4099802"/>
                <a:ext cx="1156894" cy="502920"/>
              </a:xfrm>
              <a:prstGeom prst="rect">
                <a:avLst/>
              </a:prstGeom>
            </p:spPr>
            <p:txBody>
              <a:bodyPr wrap="square">
                <a:spAutoFit/>
              </a:bodyPr>
              <a:lstStyle/>
              <a:p>
                <a:pPr algn="ctr" eaLnBrk="0" fontAlgn="base" hangingPunct="0" lvl="0">
                  <a:lnSpc>
                    <a:spcPct val="150000"/>
                  </a:lnSpc>
                  <a:spcBef>
                    <a:spcPct val="0"/>
                  </a:spcBef>
                  <a:spcAft>
                    <a:spcPct val="0"/>
                  </a:spcAft>
                </a:pPr>
                <a:r>
                  <a:rPr altLang="en-US" b="1" lang="zh-CN">
                    <a:solidFill>
                      <a:schemeClr val="tx1">
                        <a:lumMod val="75000"/>
                        <a:lumOff val="25000"/>
                      </a:schemeClr>
                    </a:solidFill>
                    <a:cs typeface="+mn-ea"/>
                    <a:sym typeface="+mn-lt"/>
                  </a:rPr>
                  <a:t>选择</a:t>
                </a:r>
              </a:p>
            </p:txBody>
          </p:sp>
          <p:sp>
            <p:nvSpPr>
              <p:cNvPr id="53" name="矩形 52">
                <a:extLst>
                  <a:ext uri="{FF2B5EF4-FFF2-40B4-BE49-F238E27FC236}">
                    <a16:creationId xmlns:a16="http://schemas.microsoft.com/office/drawing/2014/main" id="{684B02D8-CB2A-4817-AEE2-B4F22739DB8D}"/>
                  </a:ext>
                </a:extLst>
              </p:cNvPr>
              <p:cNvSpPr/>
              <p:nvPr/>
            </p:nvSpPr>
            <p:spPr>
              <a:xfrm>
                <a:off x="957482" y="4488653"/>
                <a:ext cx="1980000" cy="914400"/>
              </a:xfrm>
              <a:prstGeom prst="rect">
                <a:avLst/>
              </a:prstGeom>
            </p:spPr>
            <p:txBody>
              <a:bodyPr wrap="square">
                <a:spAutoFit/>
              </a:bodyPr>
              <a:lstStyle/>
              <a:p>
                <a:pPr>
                  <a:lnSpc>
                    <a:spcPct val="150000"/>
                  </a:lnSpc>
                </a:pPr>
                <a:r>
                  <a:rPr altLang="zh-CN" lang="zh-CN" sz="1200">
                    <a:solidFill>
                      <a:schemeClr val="tx1">
                        <a:lumMod val="75000"/>
                        <a:lumOff val="25000"/>
                      </a:schemeClr>
                    </a:solidFill>
                    <a:cs typeface="+mn-ea"/>
                    <a:sym typeface="+mn-lt"/>
                  </a:rPr>
                  <a:t>决定个人行动、团体议决、设定先后次序、解决问题…（需做出决定时）</a:t>
                </a:r>
              </a:p>
            </p:txBody>
          </p:sp>
        </p:grpSp>
        <p:sp>
          <p:nvSpPr>
            <p:cNvPr id="131" name="文本框 130">
              <a:extLst>
                <a:ext uri="{FF2B5EF4-FFF2-40B4-BE49-F238E27FC236}">
                  <a16:creationId xmlns:a16="http://schemas.microsoft.com/office/drawing/2014/main" id="{AC9EB939-575E-410E-8AE9-6EDF635920BD}"/>
                </a:ext>
              </a:extLst>
            </p:cNvPr>
            <p:cNvSpPr txBox="1"/>
            <p:nvPr/>
          </p:nvSpPr>
          <p:spPr>
            <a:xfrm>
              <a:off x="9368618" y="3860471"/>
              <a:ext cx="834013" cy="518160"/>
            </a:xfrm>
            <a:prstGeom prst="rect">
              <a:avLst/>
            </a:prstGeom>
            <a:noFill/>
          </p:spPr>
          <p:txBody>
            <a:bodyPr rtlCol="0" wrap="square">
              <a:spAutoFit/>
            </a:bodyPr>
            <a:lstStyle/>
            <a:p>
              <a:pPr algn="ctr"/>
              <a:r>
                <a:rPr altLang="zh-CN" b="1" lang="en-US" sz="2800">
                  <a:solidFill>
                    <a:schemeClr val="tx1">
                      <a:lumMod val="85000"/>
                      <a:lumOff val="15000"/>
                    </a:schemeClr>
                  </a:solidFill>
                  <a:cs typeface="+mn-ea"/>
                  <a:sym typeface="+mn-lt"/>
                </a:rPr>
                <a:t>5</a:t>
              </a:r>
            </a:p>
          </p:txBody>
        </p:sp>
      </p:grpSp>
      <p:grpSp>
        <p:nvGrpSpPr>
          <p:cNvPr id="9" name="组合 8">
            <a:extLst>
              <a:ext uri="{FF2B5EF4-FFF2-40B4-BE49-F238E27FC236}">
                <a16:creationId xmlns:a16="http://schemas.microsoft.com/office/drawing/2014/main" id="{349647E2-38B0-4E13-A770-28A360471B88}"/>
              </a:ext>
            </a:extLst>
          </p:cNvPr>
          <p:cNvGrpSpPr/>
          <p:nvPr/>
        </p:nvGrpSpPr>
        <p:grpSpPr>
          <a:xfrm>
            <a:off x="6066710" y="3890384"/>
            <a:ext cx="1980000" cy="1784259"/>
            <a:chOff x="6066710" y="3890384"/>
            <a:chExt cx="1980000" cy="1784259"/>
          </a:xfrm>
        </p:grpSpPr>
        <p:grpSp>
          <p:nvGrpSpPr>
            <p:cNvPr id="48" name="组合 47">
              <a:extLst>
                <a:ext uri="{FF2B5EF4-FFF2-40B4-BE49-F238E27FC236}">
                  <a16:creationId xmlns:a16="http://schemas.microsoft.com/office/drawing/2014/main" id="{1179B7CD-4749-44FB-A22C-84EE647637A4}"/>
                </a:ext>
              </a:extLst>
            </p:cNvPr>
            <p:cNvGrpSpPr/>
            <p:nvPr/>
          </p:nvGrpSpPr>
          <p:grpSpPr>
            <a:xfrm>
              <a:off x="6066710" y="4391958"/>
              <a:ext cx="1980000" cy="1282685"/>
              <a:chOff x="957481" y="4099803"/>
              <a:chExt cx="1980000" cy="1282685"/>
            </a:xfrm>
          </p:grpSpPr>
          <p:sp>
            <p:nvSpPr>
              <p:cNvPr id="49" name="矩形 48">
                <a:extLst>
                  <a:ext uri="{FF2B5EF4-FFF2-40B4-BE49-F238E27FC236}">
                    <a16:creationId xmlns:a16="http://schemas.microsoft.com/office/drawing/2014/main" id="{70275D87-6C32-4B3F-8B52-13D5AA09F1C7}"/>
                  </a:ext>
                </a:extLst>
              </p:cNvPr>
              <p:cNvSpPr/>
              <p:nvPr/>
            </p:nvSpPr>
            <p:spPr>
              <a:xfrm>
                <a:off x="1369033" y="4099803"/>
                <a:ext cx="1156894" cy="502920"/>
              </a:xfrm>
              <a:prstGeom prst="rect">
                <a:avLst/>
              </a:prstGeom>
            </p:spPr>
            <p:txBody>
              <a:bodyPr wrap="square">
                <a:spAutoFit/>
              </a:bodyPr>
              <a:lstStyle/>
              <a:p>
                <a:pPr algn="ctr" eaLnBrk="0" fontAlgn="base" hangingPunct="0" lvl="0">
                  <a:lnSpc>
                    <a:spcPct val="150000"/>
                  </a:lnSpc>
                  <a:spcBef>
                    <a:spcPct val="0"/>
                  </a:spcBef>
                  <a:spcAft>
                    <a:spcPct val="0"/>
                  </a:spcAft>
                </a:pPr>
                <a:r>
                  <a:rPr altLang="en-US" b="1" lang="zh-CN">
                    <a:solidFill>
                      <a:schemeClr val="tx1">
                        <a:lumMod val="75000"/>
                        <a:lumOff val="25000"/>
                      </a:schemeClr>
                    </a:solidFill>
                    <a:cs typeface="+mn-ea"/>
                    <a:sym typeface="+mn-lt"/>
                  </a:rPr>
                  <a:t>展示</a:t>
                </a:r>
              </a:p>
            </p:txBody>
          </p:sp>
          <p:sp>
            <p:nvSpPr>
              <p:cNvPr id="50" name="矩形 49">
                <a:extLst>
                  <a:ext uri="{FF2B5EF4-FFF2-40B4-BE49-F238E27FC236}">
                    <a16:creationId xmlns:a16="http://schemas.microsoft.com/office/drawing/2014/main" id="{5A715748-C47A-4662-A699-ECE4AA6C5147}"/>
                  </a:ext>
                </a:extLst>
              </p:cNvPr>
              <p:cNvSpPr/>
              <p:nvPr/>
            </p:nvSpPr>
            <p:spPr>
              <a:xfrm>
                <a:off x="957481" y="4488654"/>
                <a:ext cx="1980000" cy="914400"/>
              </a:xfrm>
              <a:prstGeom prst="rect">
                <a:avLst/>
              </a:prstGeom>
            </p:spPr>
            <p:txBody>
              <a:bodyPr wrap="square">
                <a:spAutoFit/>
              </a:bodyPr>
              <a:lstStyle/>
              <a:p>
                <a:pPr>
                  <a:lnSpc>
                    <a:spcPct val="150000"/>
                  </a:lnSpc>
                </a:pPr>
                <a:r>
                  <a:rPr altLang="zh-CN" lang="zh-CN" sz="1200">
                    <a:solidFill>
                      <a:schemeClr val="tx1">
                        <a:lumMod val="75000"/>
                        <a:lumOff val="25000"/>
                      </a:schemeClr>
                    </a:solidFill>
                    <a:cs typeface="+mn-ea"/>
                    <a:sym typeface="+mn-lt"/>
                  </a:rPr>
                  <a:t>演讲、教学、推销、解说、报告书…（需向别人说出自己的想法时）</a:t>
                </a:r>
              </a:p>
            </p:txBody>
          </p:sp>
        </p:grpSp>
        <p:sp>
          <p:nvSpPr>
            <p:cNvPr id="132" name="文本框 131">
              <a:extLst>
                <a:ext uri="{FF2B5EF4-FFF2-40B4-BE49-F238E27FC236}">
                  <a16:creationId xmlns:a16="http://schemas.microsoft.com/office/drawing/2014/main" id="{A5360077-1DFD-41E4-8620-4C668ADEA29F}"/>
                </a:ext>
              </a:extLst>
            </p:cNvPr>
            <p:cNvSpPr txBox="1"/>
            <p:nvPr/>
          </p:nvSpPr>
          <p:spPr>
            <a:xfrm>
              <a:off x="6686374" y="3890383"/>
              <a:ext cx="834013" cy="518160"/>
            </a:xfrm>
            <a:prstGeom prst="rect">
              <a:avLst/>
            </a:prstGeom>
            <a:noFill/>
          </p:spPr>
          <p:txBody>
            <a:bodyPr rtlCol="0" wrap="square">
              <a:spAutoFit/>
            </a:bodyPr>
            <a:lstStyle/>
            <a:p>
              <a:pPr algn="ctr"/>
              <a:r>
                <a:rPr altLang="zh-CN" b="1" lang="en-US" sz="2800">
                  <a:solidFill>
                    <a:schemeClr val="tx1">
                      <a:lumMod val="85000"/>
                      <a:lumOff val="15000"/>
                    </a:schemeClr>
                  </a:solidFill>
                  <a:cs typeface="+mn-ea"/>
                  <a:sym typeface="+mn-lt"/>
                </a:rPr>
                <a:t>6</a:t>
              </a:r>
            </a:p>
          </p:txBody>
        </p:sp>
      </p:grpSp>
      <p:grpSp>
        <p:nvGrpSpPr>
          <p:cNvPr id="10" name="组合 9">
            <a:extLst>
              <a:ext uri="{FF2B5EF4-FFF2-40B4-BE49-F238E27FC236}">
                <a16:creationId xmlns:a16="http://schemas.microsoft.com/office/drawing/2014/main" id="{989BC568-4F51-42DF-981B-268CB68EF822}"/>
              </a:ext>
            </a:extLst>
          </p:cNvPr>
          <p:cNvGrpSpPr/>
          <p:nvPr/>
        </p:nvGrpSpPr>
        <p:grpSpPr>
          <a:xfrm>
            <a:off x="3337794" y="3843768"/>
            <a:ext cx="1980000" cy="2107874"/>
            <a:chOff x="3337794" y="3843768"/>
            <a:chExt cx="1980000" cy="2107874"/>
          </a:xfrm>
        </p:grpSpPr>
        <p:grpSp>
          <p:nvGrpSpPr>
            <p:cNvPr id="45" name="组合 44">
              <a:extLst>
                <a:ext uri="{FF2B5EF4-FFF2-40B4-BE49-F238E27FC236}">
                  <a16:creationId xmlns:a16="http://schemas.microsoft.com/office/drawing/2014/main" id="{D5DCB262-D926-44A0-85D6-2449A51B5366}"/>
                </a:ext>
              </a:extLst>
            </p:cNvPr>
            <p:cNvGrpSpPr/>
            <p:nvPr/>
          </p:nvGrpSpPr>
          <p:grpSpPr>
            <a:xfrm>
              <a:off x="3337794" y="4391958"/>
              <a:ext cx="1980000" cy="1559684"/>
              <a:chOff x="957481" y="4099803"/>
              <a:chExt cx="1980000" cy="1559684"/>
            </a:xfrm>
          </p:grpSpPr>
          <p:sp>
            <p:nvSpPr>
              <p:cNvPr id="46" name="矩形 45">
                <a:extLst>
                  <a:ext uri="{FF2B5EF4-FFF2-40B4-BE49-F238E27FC236}">
                    <a16:creationId xmlns:a16="http://schemas.microsoft.com/office/drawing/2014/main" id="{44B3E741-E537-4A86-97BB-17F0AE5C6ED2}"/>
                  </a:ext>
                </a:extLst>
              </p:cNvPr>
              <p:cNvSpPr/>
              <p:nvPr/>
            </p:nvSpPr>
            <p:spPr>
              <a:xfrm>
                <a:off x="1369034" y="4099803"/>
                <a:ext cx="1156894" cy="502920"/>
              </a:xfrm>
              <a:prstGeom prst="rect">
                <a:avLst/>
              </a:prstGeom>
            </p:spPr>
            <p:txBody>
              <a:bodyPr wrap="square">
                <a:spAutoFit/>
              </a:bodyPr>
              <a:lstStyle/>
              <a:p>
                <a:pPr algn="ctr" eaLnBrk="0" fontAlgn="base" hangingPunct="0" lvl="0">
                  <a:lnSpc>
                    <a:spcPct val="150000"/>
                  </a:lnSpc>
                  <a:spcBef>
                    <a:spcPct val="0"/>
                  </a:spcBef>
                  <a:spcAft>
                    <a:spcPct val="0"/>
                  </a:spcAft>
                </a:pPr>
                <a:r>
                  <a:rPr altLang="en-US" b="1" lang="zh-CN">
                    <a:solidFill>
                      <a:schemeClr val="tx1">
                        <a:lumMod val="75000"/>
                        <a:lumOff val="25000"/>
                      </a:schemeClr>
                    </a:solidFill>
                    <a:cs typeface="+mn-ea"/>
                    <a:sym typeface="+mn-lt"/>
                  </a:rPr>
                  <a:t>计划</a:t>
                </a:r>
              </a:p>
            </p:txBody>
          </p:sp>
          <p:sp>
            <p:nvSpPr>
              <p:cNvPr id="47" name="矩形 46">
                <a:extLst>
                  <a:ext uri="{FF2B5EF4-FFF2-40B4-BE49-F238E27FC236}">
                    <a16:creationId xmlns:a16="http://schemas.microsoft.com/office/drawing/2014/main" id="{80FFB644-6866-438D-B088-E05A4161246D}"/>
                  </a:ext>
                </a:extLst>
              </p:cNvPr>
              <p:cNvSpPr/>
              <p:nvPr/>
            </p:nvSpPr>
            <p:spPr>
              <a:xfrm>
                <a:off x="957481" y="4488654"/>
                <a:ext cx="1980000" cy="1188720"/>
              </a:xfrm>
              <a:prstGeom prst="rect">
                <a:avLst/>
              </a:prstGeom>
            </p:spPr>
            <p:txBody>
              <a:bodyPr wrap="square">
                <a:spAutoFit/>
              </a:bodyPr>
              <a:lstStyle/>
              <a:p>
                <a:pPr>
                  <a:lnSpc>
                    <a:spcPct val="150000"/>
                  </a:lnSpc>
                </a:pPr>
                <a:r>
                  <a:rPr altLang="zh-CN" lang="zh-CN" sz="1200">
                    <a:solidFill>
                      <a:schemeClr val="tx1">
                        <a:lumMod val="75000"/>
                        <a:lumOff val="25000"/>
                      </a:schemeClr>
                    </a:solidFill>
                    <a:cs typeface="+mn-ea"/>
                    <a:sym typeface="+mn-lt"/>
                  </a:rPr>
                  <a:t>个人计划、行动计划、研究计划、问卷设计、写作、预备会议…（需行动前思考时）</a:t>
                </a:r>
              </a:p>
            </p:txBody>
          </p:sp>
        </p:grpSp>
        <p:sp>
          <p:nvSpPr>
            <p:cNvPr id="133" name="文本框 132">
              <a:extLst>
                <a:ext uri="{FF2B5EF4-FFF2-40B4-BE49-F238E27FC236}">
                  <a16:creationId xmlns:a16="http://schemas.microsoft.com/office/drawing/2014/main" id="{9F356689-8BAC-4688-A848-44E14C7CF8FB}"/>
                </a:ext>
              </a:extLst>
            </p:cNvPr>
            <p:cNvSpPr txBox="1"/>
            <p:nvPr/>
          </p:nvSpPr>
          <p:spPr>
            <a:xfrm>
              <a:off x="3910787" y="3843768"/>
              <a:ext cx="834013" cy="518160"/>
            </a:xfrm>
            <a:prstGeom prst="rect">
              <a:avLst/>
            </a:prstGeom>
            <a:noFill/>
          </p:spPr>
          <p:txBody>
            <a:bodyPr rtlCol="0" wrap="square">
              <a:spAutoFit/>
            </a:bodyPr>
            <a:lstStyle/>
            <a:p>
              <a:pPr algn="ctr"/>
              <a:r>
                <a:rPr altLang="zh-CN" b="1" lang="en-US" sz="2800">
                  <a:solidFill>
                    <a:schemeClr val="tx1">
                      <a:lumMod val="85000"/>
                      <a:lumOff val="15000"/>
                    </a:schemeClr>
                  </a:solidFill>
                  <a:cs typeface="+mn-ea"/>
                  <a:sym typeface="+mn-lt"/>
                </a:rPr>
                <a:t>7</a:t>
              </a:r>
            </a:p>
          </p:txBody>
        </p:sp>
      </p:grpSp>
      <p:grpSp>
        <p:nvGrpSpPr>
          <p:cNvPr id="134" name="组合 133">
            <a:extLst>
              <a:ext uri="{FF2B5EF4-FFF2-40B4-BE49-F238E27FC236}">
                <a16:creationId xmlns:a16="http://schemas.microsoft.com/office/drawing/2014/main" id="{94BA9C5A-DA89-40FC-AFB2-809D9753A5E3}"/>
              </a:ext>
            </a:extLst>
          </p:cNvPr>
          <p:cNvGrpSpPr/>
          <p:nvPr/>
        </p:nvGrpSpPr>
        <p:grpSpPr>
          <a:xfrm>
            <a:off x="589935" y="688258"/>
            <a:ext cx="11021962" cy="589936"/>
            <a:chOff x="589935" y="688258"/>
            <a:chExt cx="11021962" cy="589936"/>
          </a:xfrm>
        </p:grpSpPr>
        <p:cxnSp>
          <p:nvCxnSpPr>
            <p:cNvPr id="135" name="直接连接符 134">
              <a:extLst>
                <a:ext uri="{FF2B5EF4-FFF2-40B4-BE49-F238E27FC236}">
                  <a16:creationId xmlns:a16="http://schemas.microsoft.com/office/drawing/2014/main" id="{D1E0A85E-31A8-46AB-8C50-8FDDF580E33A}"/>
                </a:ext>
              </a:extLst>
            </p:cNvPr>
            <p:cNvCxnSpPr/>
            <p:nvPr/>
          </p:nvCxnSpPr>
          <p:spPr>
            <a:xfrm>
              <a:off x="589935" y="1278194"/>
              <a:ext cx="11021962" cy="0"/>
            </a:xfrm>
            <a:prstGeom prst="line">
              <a:avLst/>
            </a:prstGeom>
            <a:ln>
              <a:solidFill>
                <a:srgbClr val="147BA0"/>
              </a:solidFill>
              <a:prstDash val="sysDash"/>
            </a:ln>
          </p:spPr>
          <p:style>
            <a:lnRef idx="1">
              <a:schemeClr val="accent1"/>
            </a:lnRef>
            <a:fillRef idx="0">
              <a:schemeClr val="accent1"/>
            </a:fillRef>
            <a:effectRef idx="0">
              <a:schemeClr val="accent1"/>
            </a:effectRef>
            <a:fontRef idx="minor">
              <a:schemeClr val="tx1"/>
            </a:fontRef>
          </p:style>
        </p:cxnSp>
        <p:sp>
          <p:nvSpPr>
            <p:cNvPr id="136" name="文本框 135">
              <a:extLst>
                <a:ext uri="{FF2B5EF4-FFF2-40B4-BE49-F238E27FC236}">
                  <a16:creationId xmlns:a16="http://schemas.microsoft.com/office/drawing/2014/main" id="{A21D486D-65B7-42B9-8E96-D988DFA9896F}"/>
                </a:ext>
              </a:extLst>
            </p:cNvPr>
            <p:cNvSpPr txBox="1"/>
            <p:nvPr/>
          </p:nvSpPr>
          <p:spPr>
            <a:xfrm>
              <a:off x="3146323" y="688258"/>
              <a:ext cx="5712542" cy="518160"/>
            </a:xfrm>
            <a:prstGeom prst="rect">
              <a:avLst/>
            </a:prstGeom>
            <a:noFill/>
          </p:spPr>
          <p:txBody>
            <a:bodyPr rtlCol="0" wrap="square">
              <a:spAutoFit/>
            </a:bodyPr>
            <a:lstStyle/>
            <a:p>
              <a:pPr algn="dist"/>
              <a:r>
                <a:rPr altLang="zh-CN" b="1" lang="en-US" sz="2800">
                  <a:cs typeface="+mn-ea"/>
                  <a:sym typeface="+mn-lt"/>
                </a:rPr>
                <a:t>Part 01  什么是思维导图</a:t>
              </a:r>
            </a:p>
          </p:txBody>
        </p:sp>
      </p:grpSp>
    </p:spTree>
    <p:extLst>
      <p:ext uri="{BB962C8B-B14F-4D97-AF65-F5344CB8AC3E}">
        <p14:creationId val="2535788644"/>
      </p:ext>
    </p:extLst>
  </p:cSld>
  <p:clrMapOvr>
    <a:masterClrMapping/>
  </p:clrMapOvr>
  <mc:AlternateContent>
    <mc:Choice Requires="p14">
      <p:transition advTm="2000" p14:dur="3000" spd="slow">
        <p14:prism/>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134"/>
                                        </p:tgtEl>
                                        <p:attrNameLst>
                                          <p:attrName>style.visibility</p:attrName>
                                        </p:attrNameLst>
                                      </p:cBhvr>
                                      <p:to>
                                        <p:strVal val="visible"/>
                                      </p:to>
                                    </p:set>
                                    <p:animEffect filter="wipe(left)" transition="in">
                                      <p:cBhvr>
                                        <p:cTn dur="500" id="7"/>
                                        <p:tgtEl>
                                          <p:spTgt spid="134"/>
                                        </p:tgtEl>
                                      </p:cBhvr>
                                    </p:animEffect>
                                  </p:childTnLst>
                                </p:cTn>
                              </p:par>
                            </p:childTnLst>
                          </p:cTn>
                        </p:par>
                        <p:par>
                          <p:cTn fill="hold" id="8" nodeType="afterGroup">
                            <p:stCondLst>
                              <p:cond delay="500"/>
                            </p:stCondLst>
                            <p:childTnLst>
                              <p:par>
                                <p:cTn fill="hold" grpId="0" id="9" nodeType="afterEffect" presetClass="entr" presetID="23" presetSubtype="16">
                                  <p:stCondLst>
                                    <p:cond delay="0"/>
                                  </p:stCondLst>
                                  <p:childTnLst>
                                    <p:set>
                                      <p:cBhvr>
                                        <p:cTn dur="1" fill="hold" id="10">
                                          <p:stCondLst>
                                            <p:cond delay="0"/>
                                          </p:stCondLst>
                                        </p:cTn>
                                        <p:tgtEl>
                                          <p:spTgt spid="12"/>
                                        </p:tgtEl>
                                        <p:attrNameLst>
                                          <p:attrName>style.visibility</p:attrName>
                                        </p:attrNameLst>
                                      </p:cBhvr>
                                      <p:to>
                                        <p:strVal val="visible"/>
                                      </p:to>
                                    </p:set>
                                    <p:anim calcmode="lin" valueType="num">
                                      <p:cBhvr>
                                        <p:cTn dur="500" fill="hold" id="11"/>
                                        <p:tgtEl>
                                          <p:spTgt spid="12"/>
                                        </p:tgtEl>
                                        <p:attrNameLst>
                                          <p:attrName>ppt_w</p:attrName>
                                        </p:attrNameLst>
                                      </p:cBhvr>
                                      <p:tavLst>
                                        <p:tav tm="0">
                                          <p:val>
                                            <p:fltVal val="0"/>
                                          </p:val>
                                        </p:tav>
                                        <p:tav tm="100000">
                                          <p:val>
                                            <p:strVal val="#ppt_w"/>
                                          </p:val>
                                        </p:tav>
                                      </p:tavLst>
                                    </p:anim>
                                    <p:anim calcmode="lin" valueType="num">
                                      <p:cBhvr>
                                        <p:cTn dur="500" fill="hold" id="12"/>
                                        <p:tgtEl>
                                          <p:spTgt spid="12"/>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3" presetSubtype="16">
                                  <p:stCondLst>
                                    <p:cond delay="0"/>
                                  </p:stCondLst>
                                  <p:childTnLst>
                                    <p:set>
                                      <p:cBhvr>
                                        <p:cTn dur="1" fill="hold" id="15">
                                          <p:stCondLst>
                                            <p:cond delay="0"/>
                                          </p:stCondLst>
                                        </p:cTn>
                                        <p:tgtEl>
                                          <p:spTgt spid="4"/>
                                        </p:tgtEl>
                                        <p:attrNameLst>
                                          <p:attrName>style.visibility</p:attrName>
                                        </p:attrNameLst>
                                      </p:cBhvr>
                                      <p:to>
                                        <p:strVal val="visible"/>
                                      </p:to>
                                    </p:set>
                                    <p:anim calcmode="lin" valueType="num">
                                      <p:cBhvr>
                                        <p:cTn dur="500" fill="hold" id="16"/>
                                        <p:tgtEl>
                                          <p:spTgt spid="4"/>
                                        </p:tgtEl>
                                        <p:attrNameLst>
                                          <p:attrName>ppt_w</p:attrName>
                                        </p:attrNameLst>
                                      </p:cBhvr>
                                      <p:tavLst>
                                        <p:tav tm="0">
                                          <p:val>
                                            <p:fltVal val="0"/>
                                          </p:val>
                                        </p:tav>
                                        <p:tav tm="100000">
                                          <p:val>
                                            <p:strVal val="#ppt_w"/>
                                          </p:val>
                                        </p:tav>
                                      </p:tavLst>
                                    </p:anim>
                                    <p:anim calcmode="lin" valueType="num">
                                      <p:cBhvr>
                                        <p:cTn dur="500" fill="hold" id="17"/>
                                        <p:tgtEl>
                                          <p:spTgt spid="4"/>
                                        </p:tgtEl>
                                        <p:attrNameLst>
                                          <p:attrName>ppt_h</p:attrName>
                                        </p:attrNameLst>
                                      </p:cBhvr>
                                      <p:tavLst>
                                        <p:tav tm="0">
                                          <p:val>
                                            <p:fltVal val="0"/>
                                          </p:val>
                                        </p:tav>
                                        <p:tav tm="100000">
                                          <p:val>
                                            <p:strVal val="#ppt_h"/>
                                          </p:val>
                                        </p:tav>
                                      </p:tavLst>
                                    </p:anim>
                                  </p:childTnLst>
                                </p:cTn>
                              </p:par>
                            </p:childTnLst>
                          </p:cTn>
                        </p:par>
                        <p:par>
                          <p:cTn fill="hold" id="18" nodeType="afterGroup">
                            <p:stCondLst>
                              <p:cond delay="1500"/>
                            </p:stCondLst>
                            <p:childTnLst>
                              <p:par>
                                <p:cTn fill="hold" grpId="0" id="19" nodeType="afterEffect" presetClass="entr" presetID="23" presetSubtype="16">
                                  <p:stCondLst>
                                    <p:cond delay="0"/>
                                  </p:stCondLst>
                                  <p:childTnLst>
                                    <p:set>
                                      <p:cBhvr>
                                        <p:cTn dur="1" fill="hold" id="20">
                                          <p:stCondLst>
                                            <p:cond delay="0"/>
                                          </p:stCondLst>
                                        </p:cTn>
                                        <p:tgtEl>
                                          <p:spTgt spid="3"/>
                                        </p:tgtEl>
                                        <p:attrNameLst>
                                          <p:attrName>style.visibility</p:attrName>
                                        </p:attrNameLst>
                                      </p:cBhvr>
                                      <p:to>
                                        <p:strVal val="visible"/>
                                      </p:to>
                                    </p:set>
                                    <p:anim calcmode="lin" valueType="num">
                                      <p:cBhvr>
                                        <p:cTn dur="500" fill="hold" id="21"/>
                                        <p:tgtEl>
                                          <p:spTgt spid="3"/>
                                        </p:tgtEl>
                                        <p:attrNameLst>
                                          <p:attrName>ppt_w</p:attrName>
                                        </p:attrNameLst>
                                      </p:cBhvr>
                                      <p:tavLst>
                                        <p:tav tm="0">
                                          <p:val>
                                            <p:fltVal val="0"/>
                                          </p:val>
                                        </p:tav>
                                        <p:tav tm="100000">
                                          <p:val>
                                            <p:strVal val="#ppt_w"/>
                                          </p:val>
                                        </p:tav>
                                      </p:tavLst>
                                    </p:anim>
                                    <p:anim calcmode="lin" valueType="num">
                                      <p:cBhvr>
                                        <p:cTn dur="500" fill="hold" id="22"/>
                                        <p:tgtEl>
                                          <p:spTgt spid="3"/>
                                        </p:tgtEl>
                                        <p:attrNameLst>
                                          <p:attrName>ppt_h</p:attrName>
                                        </p:attrNameLst>
                                      </p:cBhvr>
                                      <p:tavLst>
                                        <p:tav tm="0">
                                          <p:val>
                                            <p:fltVal val="0"/>
                                          </p:val>
                                        </p:tav>
                                        <p:tav tm="100000">
                                          <p:val>
                                            <p:strVal val="#ppt_h"/>
                                          </p:val>
                                        </p:tav>
                                      </p:tavLst>
                                    </p:anim>
                                  </p:childTnLst>
                                </p:cTn>
                              </p:par>
                            </p:childTnLst>
                          </p:cTn>
                        </p:par>
                        <p:par>
                          <p:cTn fill="hold" id="23" nodeType="afterGroup">
                            <p:stCondLst>
                              <p:cond delay="2000"/>
                            </p:stCondLst>
                            <p:childTnLst>
                              <p:par>
                                <p:cTn fill="hold" id="24" nodeType="afterEffect" presetClass="entr" presetID="23" presetSubtype="16">
                                  <p:stCondLst>
                                    <p:cond delay="0"/>
                                  </p:stCondLst>
                                  <p:childTnLst>
                                    <p:set>
                                      <p:cBhvr>
                                        <p:cTn dur="1" fill="hold" id="25">
                                          <p:stCondLst>
                                            <p:cond delay="0"/>
                                          </p:stCondLst>
                                        </p:cTn>
                                        <p:tgtEl>
                                          <p:spTgt spid="5"/>
                                        </p:tgtEl>
                                        <p:attrNameLst>
                                          <p:attrName>style.visibility</p:attrName>
                                        </p:attrNameLst>
                                      </p:cBhvr>
                                      <p:to>
                                        <p:strVal val="visible"/>
                                      </p:to>
                                    </p:set>
                                    <p:anim calcmode="lin" valueType="num">
                                      <p:cBhvr>
                                        <p:cTn dur="500" fill="hold" id="26"/>
                                        <p:tgtEl>
                                          <p:spTgt spid="5"/>
                                        </p:tgtEl>
                                        <p:attrNameLst>
                                          <p:attrName>ppt_w</p:attrName>
                                        </p:attrNameLst>
                                      </p:cBhvr>
                                      <p:tavLst>
                                        <p:tav tm="0">
                                          <p:val>
                                            <p:fltVal val="0"/>
                                          </p:val>
                                        </p:tav>
                                        <p:tav tm="100000">
                                          <p:val>
                                            <p:strVal val="#ppt_w"/>
                                          </p:val>
                                        </p:tav>
                                      </p:tavLst>
                                    </p:anim>
                                    <p:anim calcmode="lin" valueType="num">
                                      <p:cBhvr>
                                        <p:cTn dur="500" fill="hold" id="27"/>
                                        <p:tgtEl>
                                          <p:spTgt spid="5"/>
                                        </p:tgtEl>
                                        <p:attrNameLst>
                                          <p:attrName>ppt_h</p:attrName>
                                        </p:attrNameLst>
                                      </p:cBhvr>
                                      <p:tavLst>
                                        <p:tav tm="0">
                                          <p:val>
                                            <p:fltVal val="0"/>
                                          </p:val>
                                        </p:tav>
                                        <p:tav tm="100000">
                                          <p:val>
                                            <p:strVal val="#ppt_h"/>
                                          </p:val>
                                        </p:tav>
                                      </p:tavLst>
                                    </p:anim>
                                  </p:childTnLst>
                                </p:cTn>
                              </p:par>
                            </p:childTnLst>
                          </p:cTn>
                        </p:par>
                        <p:par>
                          <p:cTn fill="hold" id="28" nodeType="afterGroup">
                            <p:stCondLst>
                              <p:cond delay="2500"/>
                            </p:stCondLst>
                            <p:childTnLst>
                              <p:par>
                                <p:cTn fill="hold" id="29" nodeType="afterEffect" presetClass="entr" presetID="23" presetSubtype="16">
                                  <p:stCondLst>
                                    <p:cond delay="0"/>
                                  </p:stCondLst>
                                  <p:childTnLst>
                                    <p:set>
                                      <p:cBhvr>
                                        <p:cTn dur="1" fill="hold" id="30">
                                          <p:stCondLst>
                                            <p:cond delay="0"/>
                                          </p:stCondLst>
                                        </p:cTn>
                                        <p:tgtEl>
                                          <p:spTgt spid="6"/>
                                        </p:tgtEl>
                                        <p:attrNameLst>
                                          <p:attrName>style.visibility</p:attrName>
                                        </p:attrNameLst>
                                      </p:cBhvr>
                                      <p:to>
                                        <p:strVal val="visible"/>
                                      </p:to>
                                    </p:set>
                                    <p:anim calcmode="lin" valueType="num">
                                      <p:cBhvr>
                                        <p:cTn dur="500" fill="hold" id="31"/>
                                        <p:tgtEl>
                                          <p:spTgt spid="6"/>
                                        </p:tgtEl>
                                        <p:attrNameLst>
                                          <p:attrName>ppt_w</p:attrName>
                                        </p:attrNameLst>
                                      </p:cBhvr>
                                      <p:tavLst>
                                        <p:tav tm="0">
                                          <p:val>
                                            <p:fltVal val="0"/>
                                          </p:val>
                                        </p:tav>
                                        <p:tav tm="100000">
                                          <p:val>
                                            <p:strVal val="#ppt_w"/>
                                          </p:val>
                                        </p:tav>
                                      </p:tavLst>
                                    </p:anim>
                                    <p:anim calcmode="lin" valueType="num">
                                      <p:cBhvr>
                                        <p:cTn dur="500" fill="hold" id="32"/>
                                        <p:tgtEl>
                                          <p:spTgt spid="6"/>
                                        </p:tgtEl>
                                        <p:attrNameLst>
                                          <p:attrName>ppt_h</p:attrName>
                                        </p:attrNameLst>
                                      </p:cBhvr>
                                      <p:tavLst>
                                        <p:tav tm="0">
                                          <p:val>
                                            <p:fltVal val="0"/>
                                          </p:val>
                                        </p:tav>
                                        <p:tav tm="100000">
                                          <p:val>
                                            <p:strVal val="#ppt_h"/>
                                          </p:val>
                                        </p:tav>
                                      </p:tavLst>
                                    </p:anim>
                                  </p:childTnLst>
                                </p:cTn>
                              </p:par>
                            </p:childTnLst>
                          </p:cTn>
                        </p:par>
                        <p:par>
                          <p:cTn fill="hold" id="33" nodeType="afterGroup">
                            <p:stCondLst>
                              <p:cond delay="3000"/>
                            </p:stCondLst>
                            <p:childTnLst>
                              <p:par>
                                <p:cTn fill="hold" id="34" nodeType="afterEffect" presetClass="entr" presetID="23" presetSubtype="16">
                                  <p:stCondLst>
                                    <p:cond delay="0"/>
                                  </p:stCondLst>
                                  <p:childTnLst>
                                    <p:set>
                                      <p:cBhvr>
                                        <p:cTn dur="1" fill="hold" id="35">
                                          <p:stCondLst>
                                            <p:cond delay="0"/>
                                          </p:stCondLst>
                                        </p:cTn>
                                        <p:tgtEl>
                                          <p:spTgt spid="7"/>
                                        </p:tgtEl>
                                        <p:attrNameLst>
                                          <p:attrName>style.visibility</p:attrName>
                                        </p:attrNameLst>
                                      </p:cBhvr>
                                      <p:to>
                                        <p:strVal val="visible"/>
                                      </p:to>
                                    </p:set>
                                    <p:anim calcmode="lin" valueType="num">
                                      <p:cBhvr>
                                        <p:cTn dur="500" fill="hold" id="36"/>
                                        <p:tgtEl>
                                          <p:spTgt spid="7"/>
                                        </p:tgtEl>
                                        <p:attrNameLst>
                                          <p:attrName>ppt_w</p:attrName>
                                        </p:attrNameLst>
                                      </p:cBhvr>
                                      <p:tavLst>
                                        <p:tav tm="0">
                                          <p:val>
                                            <p:fltVal val="0"/>
                                          </p:val>
                                        </p:tav>
                                        <p:tav tm="100000">
                                          <p:val>
                                            <p:strVal val="#ppt_w"/>
                                          </p:val>
                                        </p:tav>
                                      </p:tavLst>
                                    </p:anim>
                                    <p:anim calcmode="lin" valueType="num">
                                      <p:cBhvr>
                                        <p:cTn dur="500" fill="hold" id="37"/>
                                        <p:tgtEl>
                                          <p:spTgt spid="7"/>
                                        </p:tgtEl>
                                        <p:attrNameLst>
                                          <p:attrName>ppt_h</p:attrName>
                                        </p:attrNameLst>
                                      </p:cBhvr>
                                      <p:tavLst>
                                        <p:tav tm="0">
                                          <p:val>
                                            <p:fltVal val="0"/>
                                          </p:val>
                                        </p:tav>
                                        <p:tav tm="100000">
                                          <p:val>
                                            <p:strVal val="#ppt_h"/>
                                          </p:val>
                                        </p:tav>
                                      </p:tavLst>
                                    </p:anim>
                                  </p:childTnLst>
                                </p:cTn>
                              </p:par>
                            </p:childTnLst>
                          </p:cTn>
                        </p:par>
                        <p:par>
                          <p:cTn fill="hold" id="38" nodeType="afterGroup">
                            <p:stCondLst>
                              <p:cond delay="3500"/>
                            </p:stCondLst>
                            <p:childTnLst>
                              <p:par>
                                <p:cTn fill="hold" id="39" nodeType="afterEffect" presetClass="entr" presetID="23" presetSubtype="16">
                                  <p:stCondLst>
                                    <p:cond delay="0"/>
                                  </p:stCondLst>
                                  <p:childTnLst>
                                    <p:set>
                                      <p:cBhvr>
                                        <p:cTn dur="1" fill="hold" id="40">
                                          <p:stCondLst>
                                            <p:cond delay="0"/>
                                          </p:stCondLst>
                                        </p:cTn>
                                        <p:tgtEl>
                                          <p:spTgt spid="8"/>
                                        </p:tgtEl>
                                        <p:attrNameLst>
                                          <p:attrName>style.visibility</p:attrName>
                                        </p:attrNameLst>
                                      </p:cBhvr>
                                      <p:to>
                                        <p:strVal val="visible"/>
                                      </p:to>
                                    </p:set>
                                    <p:anim calcmode="lin" valueType="num">
                                      <p:cBhvr>
                                        <p:cTn dur="500" fill="hold" id="41"/>
                                        <p:tgtEl>
                                          <p:spTgt spid="8"/>
                                        </p:tgtEl>
                                        <p:attrNameLst>
                                          <p:attrName>ppt_w</p:attrName>
                                        </p:attrNameLst>
                                      </p:cBhvr>
                                      <p:tavLst>
                                        <p:tav tm="0">
                                          <p:val>
                                            <p:fltVal val="0"/>
                                          </p:val>
                                        </p:tav>
                                        <p:tav tm="100000">
                                          <p:val>
                                            <p:strVal val="#ppt_w"/>
                                          </p:val>
                                        </p:tav>
                                      </p:tavLst>
                                    </p:anim>
                                    <p:anim calcmode="lin" valueType="num">
                                      <p:cBhvr>
                                        <p:cTn dur="500" fill="hold" id="42"/>
                                        <p:tgtEl>
                                          <p:spTgt spid="8"/>
                                        </p:tgtEl>
                                        <p:attrNameLst>
                                          <p:attrName>ppt_h</p:attrName>
                                        </p:attrNameLst>
                                      </p:cBhvr>
                                      <p:tavLst>
                                        <p:tav tm="0">
                                          <p:val>
                                            <p:fltVal val="0"/>
                                          </p:val>
                                        </p:tav>
                                        <p:tav tm="100000">
                                          <p:val>
                                            <p:strVal val="#ppt_h"/>
                                          </p:val>
                                        </p:tav>
                                      </p:tavLst>
                                    </p:anim>
                                  </p:childTnLst>
                                </p:cTn>
                              </p:par>
                            </p:childTnLst>
                          </p:cTn>
                        </p:par>
                        <p:par>
                          <p:cTn fill="hold" id="43" nodeType="afterGroup">
                            <p:stCondLst>
                              <p:cond delay="4000"/>
                            </p:stCondLst>
                            <p:childTnLst>
                              <p:par>
                                <p:cTn fill="hold" id="44" nodeType="afterEffect" presetClass="entr" presetID="23" presetSubtype="16">
                                  <p:stCondLst>
                                    <p:cond delay="0"/>
                                  </p:stCondLst>
                                  <p:childTnLst>
                                    <p:set>
                                      <p:cBhvr>
                                        <p:cTn dur="1" fill="hold" id="45">
                                          <p:stCondLst>
                                            <p:cond delay="0"/>
                                          </p:stCondLst>
                                        </p:cTn>
                                        <p:tgtEl>
                                          <p:spTgt spid="9"/>
                                        </p:tgtEl>
                                        <p:attrNameLst>
                                          <p:attrName>style.visibility</p:attrName>
                                        </p:attrNameLst>
                                      </p:cBhvr>
                                      <p:to>
                                        <p:strVal val="visible"/>
                                      </p:to>
                                    </p:set>
                                    <p:anim calcmode="lin" valueType="num">
                                      <p:cBhvr>
                                        <p:cTn dur="500" fill="hold" id="46"/>
                                        <p:tgtEl>
                                          <p:spTgt spid="9"/>
                                        </p:tgtEl>
                                        <p:attrNameLst>
                                          <p:attrName>ppt_w</p:attrName>
                                        </p:attrNameLst>
                                      </p:cBhvr>
                                      <p:tavLst>
                                        <p:tav tm="0">
                                          <p:val>
                                            <p:fltVal val="0"/>
                                          </p:val>
                                        </p:tav>
                                        <p:tav tm="100000">
                                          <p:val>
                                            <p:strVal val="#ppt_w"/>
                                          </p:val>
                                        </p:tav>
                                      </p:tavLst>
                                    </p:anim>
                                    <p:anim calcmode="lin" valueType="num">
                                      <p:cBhvr>
                                        <p:cTn dur="500" fill="hold" id="47"/>
                                        <p:tgtEl>
                                          <p:spTgt spid="9"/>
                                        </p:tgtEl>
                                        <p:attrNameLst>
                                          <p:attrName>ppt_h</p:attrName>
                                        </p:attrNameLst>
                                      </p:cBhvr>
                                      <p:tavLst>
                                        <p:tav tm="0">
                                          <p:val>
                                            <p:fltVal val="0"/>
                                          </p:val>
                                        </p:tav>
                                        <p:tav tm="100000">
                                          <p:val>
                                            <p:strVal val="#ppt_h"/>
                                          </p:val>
                                        </p:tav>
                                      </p:tavLst>
                                    </p:anim>
                                  </p:childTnLst>
                                </p:cTn>
                              </p:par>
                            </p:childTnLst>
                          </p:cTn>
                        </p:par>
                        <p:par>
                          <p:cTn fill="hold" id="48" nodeType="afterGroup">
                            <p:stCondLst>
                              <p:cond delay="4500"/>
                            </p:stCondLst>
                            <p:childTnLst>
                              <p:par>
                                <p:cTn fill="hold" id="49" nodeType="afterEffect" presetClass="entr" presetID="23" presetSubtype="16">
                                  <p:stCondLst>
                                    <p:cond delay="0"/>
                                  </p:stCondLst>
                                  <p:childTnLst>
                                    <p:set>
                                      <p:cBhvr>
                                        <p:cTn dur="1" fill="hold" id="50">
                                          <p:stCondLst>
                                            <p:cond delay="0"/>
                                          </p:stCondLst>
                                        </p:cTn>
                                        <p:tgtEl>
                                          <p:spTgt spid="10"/>
                                        </p:tgtEl>
                                        <p:attrNameLst>
                                          <p:attrName>style.visibility</p:attrName>
                                        </p:attrNameLst>
                                      </p:cBhvr>
                                      <p:to>
                                        <p:strVal val="visible"/>
                                      </p:to>
                                    </p:set>
                                    <p:anim calcmode="lin" valueType="num">
                                      <p:cBhvr>
                                        <p:cTn dur="500" fill="hold" id="51"/>
                                        <p:tgtEl>
                                          <p:spTgt spid="10"/>
                                        </p:tgtEl>
                                        <p:attrNameLst>
                                          <p:attrName>ppt_w</p:attrName>
                                        </p:attrNameLst>
                                      </p:cBhvr>
                                      <p:tavLst>
                                        <p:tav tm="0">
                                          <p:val>
                                            <p:fltVal val="0"/>
                                          </p:val>
                                        </p:tav>
                                        <p:tav tm="100000">
                                          <p:val>
                                            <p:strVal val="#ppt_w"/>
                                          </p:val>
                                        </p:tav>
                                      </p:tavLst>
                                    </p:anim>
                                    <p:anim calcmode="lin" valueType="num">
                                      <p:cBhvr>
                                        <p:cTn dur="500" fill="hold" id="52"/>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12"/>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矩形 9">
            <a:extLst>
              <a:ext uri="{FF2B5EF4-FFF2-40B4-BE49-F238E27FC236}">
                <a16:creationId xmlns:a16="http://schemas.microsoft.com/office/drawing/2014/main" id="{AA9E91D7-B807-4D7B-AECB-F6C80BDED1D0}"/>
              </a:ext>
            </a:extLst>
          </p:cNvPr>
          <p:cNvSpPr/>
          <p:nvPr/>
        </p:nvSpPr>
        <p:spPr>
          <a:xfrm>
            <a:off x="373626" y="1922092"/>
            <a:ext cx="11415251" cy="3147996"/>
          </a:xfrm>
          <a:prstGeom prst="rect">
            <a:avLst/>
          </a:prstGeom>
          <a:solidFill>
            <a:srgbClr val="147B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sp>
        <p:nvSpPr>
          <p:cNvPr id="5" name="TextBox 4"/>
          <p:cNvSpPr txBox="1"/>
          <p:nvPr/>
        </p:nvSpPr>
        <p:spPr>
          <a:xfrm>
            <a:off x="3487519" y="1561435"/>
            <a:ext cx="2033905" cy="4084320"/>
          </a:xfrm>
          <a:prstGeom prst="rect">
            <a:avLst/>
          </a:prstGeom>
          <a:noFill/>
        </p:spPr>
        <p:txBody>
          <a:bodyPr rtlCol="0" wrap="none">
            <a:spAutoFit/>
          </a:bodyPr>
          <a:lstStyle/>
          <a:p>
            <a:r>
              <a:rPr altLang="zh-CN" lang="en-US" sz="26200">
                <a:ln w="76200">
                  <a:noFill/>
                </a:ln>
                <a:solidFill>
                  <a:schemeClr val="bg1"/>
                </a:solidFill>
                <a:cs typeface="+mn-ea"/>
                <a:sym typeface="+mn-lt"/>
              </a:rPr>
              <a:t>2</a:t>
            </a:r>
          </a:p>
        </p:txBody>
      </p:sp>
      <p:sp>
        <p:nvSpPr>
          <p:cNvPr id="4" name="矩形 3"/>
          <p:cNvSpPr/>
          <p:nvPr/>
        </p:nvSpPr>
        <p:spPr>
          <a:xfrm>
            <a:off x="5809925" y="3208368"/>
            <a:ext cx="4982944" cy="822960"/>
          </a:xfrm>
          <a:prstGeom prst="rect">
            <a:avLst/>
          </a:prstGeom>
        </p:spPr>
        <p:txBody>
          <a:bodyPr wrap="square">
            <a:spAutoFit/>
          </a:bodyPr>
          <a:lstStyle/>
          <a:p>
            <a:pPr algn="dist"/>
            <a:r>
              <a:rPr altLang="en-US" b="1" lang="zh-CN" sz="4800">
                <a:solidFill>
                  <a:schemeClr val="bg1"/>
                </a:solidFill>
                <a:cs typeface="+mn-ea"/>
                <a:sym typeface="+mn-lt"/>
              </a:rPr>
              <a:t>思维导图的原理</a:t>
            </a:r>
          </a:p>
        </p:txBody>
      </p:sp>
      <p:sp>
        <p:nvSpPr>
          <p:cNvPr id="7" name="矩形 6"/>
          <p:cNvSpPr/>
          <p:nvPr/>
        </p:nvSpPr>
        <p:spPr>
          <a:xfrm>
            <a:off x="5809924" y="4039365"/>
            <a:ext cx="5112568" cy="731520"/>
          </a:xfrm>
          <a:prstGeom prst="rect">
            <a:avLst/>
          </a:prstGeom>
        </p:spPr>
        <p:txBody>
          <a:bodyPr wrap="square">
            <a:spAutoFit/>
          </a:bodyPr>
          <a:lstStyle/>
          <a:p>
            <a:pPr defTabSz="1176924">
              <a:lnSpc>
                <a:spcPct val="150000"/>
              </a:lnSpc>
            </a:pPr>
            <a:r>
              <a:rPr altLang="en-US" lang="zh-CN" sz="1400">
                <a:solidFill>
                  <a:schemeClr val="bg1"/>
                </a:solidFill>
                <a:cs typeface="+mn-ea"/>
                <a:sym typeface="+mn-lt"/>
              </a:rPr>
              <a:t>此处添加详细文本描述，建议与标题相关并符合整体语言风格，语言描述尽量简洁生动</a:t>
            </a:r>
          </a:p>
        </p:txBody>
      </p:sp>
      <p:sp>
        <p:nvSpPr>
          <p:cNvPr id="8" name="TextBox 4"/>
          <p:cNvSpPr txBox="1"/>
          <p:nvPr/>
        </p:nvSpPr>
        <p:spPr>
          <a:xfrm>
            <a:off x="567851" y="3623539"/>
            <a:ext cx="3061067" cy="1432560"/>
          </a:xfrm>
          <a:prstGeom prst="rect">
            <a:avLst/>
          </a:prstGeom>
          <a:noFill/>
        </p:spPr>
        <p:txBody>
          <a:bodyPr rtlCol="0" wrap="none">
            <a:spAutoFit/>
          </a:bodyPr>
          <a:lstStyle/>
          <a:p>
            <a:r>
              <a:rPr altLang="zh-CN" lang="en-US" sz="8800">
                <a:ln w="76200">
                  <a:noFill/>
                </a:ln>
                <a:solidFill>
                  <a:schemeClr val="bg1"/>
                </a:solidFill>
                <a:cs typeface="+mn-ea"/>
                <a:sym typeface="+mn-lt"/>
              </a:rPr>
              <a:t>PART</a:t>
            </a:r>
          </a:p>
        </p:txBody>
      </p:sp>
      <p:sp>
        <p:nvSpPr>
          <p:cNvPr id="9" name="矩形: 圆角 8">
            <a:extLst>
              <a:ext uri="{FF2B5EF4-FFF2-40B4-BE49-F238E27FC236}">
                <a16:creationId xmlns:a16="http://schemas.microsoft.com/office/drawing/2014/main" id="{C2080AC5-033E-4EA4-AA4D-F70F86FAF84D}"/>
              </a:ext>
            </a:extLst>
          </p:cNvPr>
          <p:cNvSpPr/>
          <p:nvPr/>
        </p:nvSpPr>
        <p:spPr>
          <a:xfrm>
            <a:off x="403123" y="329379"/>
            <a:ext cx="11415251" cy="6213987"/>
          </a:xfrm>
          <a:prstGeom prst="roundRect">
            <a:avLst/>
          </a:prstGeom>
          <a:noFill/>
          <a:ln>
            <a:solidFill>
              <a:schemeClr val="tx1"/>
            </a:solidFill>
          </a:ln>
          <a:effectLst>
            <a:outerShdw algn="r" blurRad="50800" dir="10800000" dist="38100"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cs typeface="+mn-ea"/>
              <a:sym typeface="+mn-lt"/>
            </a:endParaRPr>
          </a:p>
        </p:txBody>
      </p:sp>
      <p:pic>
        <p:nvPicPr>
          <p:cNvPr id="3" name="图片 2">
            <a:extLst>
              <a:ext uri="{FF2B5EF4-FFF2-40B4-BE49-F238E27FC236}">
                <a16:creationId xmlns:a16="http://schemas.microsoft.com/office/drawing/2014/main" id="{E0F8D397-0B34-4ADB-BFD5-9F35F5DD00B0}"/>
              </a:ext>
            </a:extLst>
          </p:cNvPr>
          <p:cNvPicPr>
            <a:picLocks noChangeAspect="1"/>
          </p:cNvPicPr>
          <p:nvPr/>
        </p:nvPicPr>
        <p:blipFill>
          <a:blip r:embed="rId3">
            <a:clrChange>
              <a:clrFrom>
                <a:srgbClr val="B8F4FF"/>
              </a:clrFrom>
              <a:clrTo>
                <a:srgbClr val="B8F4FF">
                  <a:alpha val="0"/>
                </a:srgbClr>
              </a:clrTo>
            </a:clrChange>
            <a:biLevel thresh="75000"/>
            <a:extLst>
              <a:ext uri="{28A0092B-C50C-407E-A947-70E740481C1C}">
                <a14:useLocalDpi val="0"/>
              </a:ext>
            </a:extLst>
          </a:blip>
          <a:stretch>
            <a:fillRect/>
          </a:stretch>
        </p:blipFill>
        <p:spPr>
          <a:xfrm>
            <a:off x="1353250" y="612888"/>
            <a:ext cx="1340789" cy="1340789"/>
          </a:xfrm>
          <a:prstGeom prst="rect">
            <a:avLst/>
          </a:prstGeom>
        </p:spPr>
      </p:pic>
    </p:spTree>
    <p:extLst>
      <p:ext uri="{BB962C8B-B14F-4D97-AF65-F5344CB8AC3E}">
        <p14:creationId val="779001366"/>
      </p:ext>
    </p:extLst>
  </p:cSld>
  <p:clrMapOvr>
    <a:masterClrMapping/>
  </p:clrMapOvr>
  <mc:AlternateContent>
    <mc:Choice Requires="p14">
      <p:transition advTm="2000" p14:dur="3000" spd="slow">
        <p14:shred/>
      </p:transition>
    </mc:Choice>
    <mc:Fallback>
      <p:transition advTm="200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9"/>
                                        </p:tgtEl>
                                        <p:attrNameLst>
                                          <p:attrName>style.visibility</p:attrName>
                                        </p:attrNameLst>
                                      </p:cBhvr>
                                      <p:to>
                                        <p:strVal val="visible"/>
                                      </p:to>
                                    </p:set>
                                    <p:animEffect filter="wheel(1)"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22" presetSubtype="4">
                                  <p:stCondLst>
                                    <p:cond delay="0"/>
                                  </p:stCondLst>
                                  <p:childTnLst>
                                    <p:set>
                                      <p:cBhvr>
                                        <p:cTn dur="1" fill="hold" id="10">
                                          <p:stCondLst>
                                            <p:cond delay="0"/>
                                          </p:stCondLst>
                                        </p:cTn>
                                        <p:tgtEl>
                                          <p:spTgt spid="3"/>
                                        </p:tgtEl>
                                        <p:attrNameLst>
                                          <p:attrName>style.visibility</p:attrName>
                                        </p:attrNameLst>
                                      </p:cBhvr>
                                      <p:to>
                                        <p:strVal val="visible"/>
                                      </p:to>
                                    </p:set>
                                    <p:animEffect filter="wipe(down)" transition="in">
                                      <p:cBhvr>
                                        <p:cTn dur="500" id="11"/>
                                        <p:tgtEl>
                                          <p:spTgt spid="3"/>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0"/>
                                        </p:tgtEl>
                                        <p:attrNameLst>
                                          <p:attrName>style.visibility</p:attrName>
                                        </p:attrNameLst>
                                      </p:cBhvr>
                                      <p:to>
                                        <p:strVal val="visible"/>
                                      </p:to>
                                    </p:set>
                                    <p:animEffect filter="wipe(left)" transition="in">
                                      <p:cBhvr>
                                        <p:cTn dur="500" id="15"/>
                                        <p:tgtEl>
                                          <p:spTgt spid="10"/>
                                        </p:tgtEl>
                                      </p:cBhvr>
                                    </p:animEffect>
                                  </p:childTnLst>
                                </p:cTn>
                              </p:par>
                            </p:childTnLst>
                          </p:cTn>
                        </p:par>
                        <p:par>
                          <p:cTn fill="hold" id="16" nodeType="afterGroup">
                            <p:stCondLst>
                              <p:cond delay="1500"/>
                            </p:stCondLst>
                            <p:childTnLst>
                              <p:par>
                                <p:cTn fill="hold" grpId="0" id="17" nodeType="afterEffect" presetClass="entr" presetID="52" presetSubtype="0">
                                  <p:stCondLst>
                                    <p:cond delay="0"/>
                                  </p:stCondLst>
                                  <p:childTnLst>
                                    <p:set>
                                      <p:cBhvr>
                                        <p:cTn dur="1" fill="hold" id="18">
                                          <p:stCondLst>
                                            <p:cond delay="0"/>
                                          </p:stCondLst>
                                        </p:cTn>
                                        <p:tgtEl>
                                          <p:spTgt spid="8"/>
                                        </p:tgtEl>
                                        <p:attrNameLst>
                                          <p:attrName>style.visibility</p:attrName>
                                        </p:attrNameLst>
                                      </p:cBhvr>
                                      <p:to>
                                        <p:strVal val="visible"/>
                                      </p:to>
                                    </p:set>
                                    <p:animScale>
                                      <p:cBhvr>
                                        <p:cTn decel="50000" dur="1000" fill="hold" id="19">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0">
                                          <p:stCondLst>
                                            <p:cond delay="0"/>
                                          </p:stCondLst>
                                        </p:cTn>
                                        <p:tgtEl>
                                          <p:spTgt spid="8"/>
                                        </p:tgtEl>
                                        <p:attrNameLst>
                                          <p:attrName>ppt_x</p:attrName>
                                          <p:attrName>ppt_y</p:attrName>
                                        </p:attrNameLst>
                                      </p:cBhvr>
                                    </p:animMotion>
                                    <p:animEffect filter="fade" transition="in">
                                      <p:cBhvr>
                                        <p:cTn dur="1000" id="21"/>
                                        <p:tgtEl>
                                          <p:spTgt spid="8"/>
                                        </p:tgtEl>
                                      </p:cBhvr>
                                    </p:animEffect>
                                  </p:childTnLst>
                                </p:cTn>
                              </p:par>
                            </p:childTnLst>
                          </p:cTn>
                        </p:par>
                        <p:par>
                          <p:cTn fill="hold" id="22" nodeType="afterGroup">
                            <p:stCondLst>
                              <p:cond delay="2500"/>
                            </p:stCondLst>
                            <p:childTnLst>
                              <p:par>
                                <p:cTn fill="hold" grpId="0" id="23" nodeType="afterEffect" presetClass="entr" presetID="52" presetSubtype="0">
                                  <p:stCondLst>
                                    <p:cond delay="0"/>
                                  </p:stCondLst>
                                  <p:childTnLst>
                                    <p:set>
                                      <p:cBhvr>
                                        <p:cTn dur="1" fill="hold" id="24">
                                          <p:stCondLst>
                                            <p:cond delay="0"/>
                                          </p:stCondLst>
                                        </p:cTn>
                                        <p:tgtEl>
                                          <p:spTgt spid="5"/>
                                        </p:tgtEl>
                                        <p:attrNameLst>
                                          <p:attrName>style.visibility</p:attrName>
                                        </p:attrNameLst>
                                      </p:cBhvr>
                                      <p:to>
                                        <p:strVal val="visible"/>
                                      </p:to>
                                    </p:set>
                                    <p:animScale>
                                      <p:cBhvr>
                                        <p:cTn decel="50000" dur="1000" fill="hold" id="25">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6">
                                          <p:stCondLst>
                                            <p:cond delay="0"/>
                                          </p:stCondLst>
                                        </p:cTn>
                                        <p:tgtEl>
                                          <p:spTgt spid="5"/>
                                        </p:tgtEl>
                                        <p:attrNameLst>
                                          <p:attrName>ppt_x</p:attrName>
                                          <p:attrName>ppt_y</p:attrName>
                                        </p:attrNameLst>
                                      </p:cBhvr>
                                    </p:animMotion>
                                    <p:animEffect filter="fade" transition="in">
                                      <p:cBhvr>
                                        <p:cTn dur="1000" id="27"/>
                                        <p:tgtEl>
                                          <p:spTgt spid="5"/>
                                        </p:tgtEl>
                                      </p:cBhvr>
                                    </p:animEffect>
                                  </p:childTnLst>
                                </p:cTn>
                              </p:par>
                            </p:childTnLst>
                          </p:cTn>
                        </p:par>
                        <p:par>
                          <p:cTn fill="hold" id="28" nodeType="afterGroup">
                            <p:stCondLst>
                              <p:cond delay="3500"/>
                            </p:stCondLst>
                            <p:childTnLst>
                              <p:par>
                                <p:cTn fill="hold" grpId="0" id="29" nodeType="afterEffect" presetClass="entr" presetID="52" presetSubtype="0">
                                  <p:stCondLst>
                                    <p:cond delay="0"/>
                                  </p:stCondLst>
                                  <p:childTnLst>
                                    <p:set>
                                      <p:cBhvr>
                                        <p:cTn dur="1" fill="hold" id="30">
                                          <p:stCondLst>
                                            <p:cond delay="0"/>
                                          </p:stCondLst>
                                        </p:cTn>
                                        <p:tgtEl>
                                          <p:spTgt spid="4"/>
                                        </p:tgtEl>
                                        <p:attrNameLst>
                                          <p:attrName>style.visibility</p:attrName>
                                        </p:attrNameLst>
                                      </p:cBhvr>
                                      <p:to>
                                        <p:strVal val="visible"/>
                                      </p:to>
                                    </p:set>
                                    <p:animScale>
                                      <p:cBhvr>
                                        <p:cTn decel="50000" dur="1000" fill="hold" id="31">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2">
                                          <p:stCondLst>
                                            <p:cond delay="0"/>
                                          </p:stCondLst>
                                        </p:cTn>
                                        <p:tgtEl>
                                          <p:spTgt spid="4"/>
                                        </p:tgtEl>
                                        <p:attrNameLst>
                                          <p:attrName>ppt_x</p:attrName>
                                          <p:attrName>ppt_y</p:attrName>
                                        </p:attrNameLst>
                                      </p:cBhvr>
                                    </p:animMotion>
                                    <p:animEffect filter="fade" transition="in">
                                      <p:cBhvr>
                                        <p:cTn dur="1000" id="33"/>
                                        <p:tgtEl>
                                          <p:spTgt spid="4"/>
                                        </p:tgtEl>
                                      </p:cBhvr>
                                    </p:animEffect>
                                  </p:childTnLst>
                                </p:cTn>
                              </p:par>
                            </p:childTnLst>
                          </p:cTn>
                        </p:par>
                        <p:par>
                          <p:cTn fill="hold" id="34" nodeType="afterGroup">
                            <p:stCondLst>
                              <p:cond delay="4500"/>
                            </p:stCondLst>
                            <p:childTnLst>
                              <p:par>
                                <p:cTn fill="hold" grpId="0" id="35" nodeType="afterEffect" presetClass="entr" presetID="52" presetSubtype="0">
                                  <p:stCondLst>
                                    <p:cond delay="0"/>
                                  </p:stCondLst>
                                  <p:childTnLst>
                                    <p:set>
                                      <p:cBhvr>
                                        <p:cTn dur="1" fill="hold" id="36">
                                          <p:stCondLst>
                                            <p:cond delay="0"/>
                                          </p:stCondLst>
                                        </p:cTn>
                                        <p:tgtEl>
                                          <p:spTgt spid="7"/>
                                        </p:tgtEl>
                                        <p:attrNameLst>
                                          <p:attrName>style.visibility</p:attrName>
                                        </p:attrNameLst>
                                      </p:cBhvr>
                                      <p:to>
                                        <p:strVal val="visible"/>
                                      </p:to>
                                    </p:set>
                                    <p:animScale>
                                      <p:cBhvr>
                                        <p:cTn decel="50000" dur="1000" fill="hold" id="37">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8">
                                          <p:stCondLst>
                                            <p:cond delay="0"/>
                                          </p:stCondLst>
                                        </p:cTn>
                                        <p:tgtEl>
                                          <p:spTgt spid="7"/>
                                        </p:tgtEl>
                                        <p:attrNameLst>
                                          <p:attrName>ppt_x</p:attrName>
                                          <p:attrName>ppt_y</p:attrName>
                                        </p:attrNameLst>
                                      </p:cBhvr>
                                    </p:animMotion>
                                    <p:animEffect filter="fade" transition="in">
                                      <p:cBhvr>
                                        <p:cTn dur="1000" id="39"/>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5"/>
      <p:bldP grpId="0" spid="4"/>
      <p:bldP grpId="0" spid="7"/>
      <p:bldP grpId="0" spid="8"/>
      <p:bldP grpId="0" spid="9"/>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key5mah">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280</Paragraphs>
  <Slides>30</Slides>
  <Notes>20</Notes>
  <TotalTime>72</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30</vt:i4>
      </vt:variant>
    </vt:vector>
  </HeadingPairs>
  <TitlesOfParts>
    <vt:vector baseType="lpstr" size="41">
      <vt:lpstr>Arial</vt:lpstr>
      <vt:lpstr>微软雅黑</vt:lpstr>
      <vt:lpstr>Calibri Light</vt:lpstr>
      <vt:lpstr>Calibri</vt:lpstr>
      <vt:lpstr>等线 Light</vt:lpstr>
      <vt:lpstr>等线</vt:lpstr>
      <vt:lpstr>迷你简菱心</vt:lpstr>
      <vt:lpstr>Impact</vt:lpstr>
      <vt:lpstr>Wingdings</vt:lpstr>
      <vt:lpstr>arial</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2020-03-08T03:56:22Z</dcterms:created>
  <cp:lastModifiedBy>kan</cp:lastModifiedBy>
  <dcterms:modified xsi:type="dcterms:W3CDTF">2021-08-20T10:54:44Z</dcterms:modified>
  <cp:revision>17</cp:revision>
  <dc:title>PowerPoint 演示文稿</dc:title>
</cp:coreProperties>
</file>