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2" r:id="rId9"/>
    <p:sldId id="268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 showGuides="1">
      <p:cViewPr varScale="1">
        <p:scale>
          <a:sx n="87" d="100"/>
          <a:sy n="87" d="100"/>
        </p:scale>
        <p:origin x="2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1EE6-0CEE-4D88-B139-DDF9F232EA6E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5164-2A0D-4887-A0BC-16C3CAA2E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34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90319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019993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31087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987291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595434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7962704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979356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943328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0274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08414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4793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261" y="-51325"/>
            <a:ext cx="12186739" cy="706827"/>
          </a:xfrm>
          <a:prstGeom prst="rect">
            <a:avLst/>
          </a:prstGeom>
          <a:solidFill>
            <a:srgbClr val="9B74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1193134" y="585521"/>
            <a:ext cx="624069" cy="468000"/>
          </a:xfrm>
          <a:prstGeom prst="ellipse">
            <a:avLst/>
          </a:prstGeom>
          <a:solidFill>
            <a:srgbClr val="D1B48C"/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5261" y="26340"/>
            <a:ext cx="1440000" cy="1080000"/>
          </a:xfrm>
          <a:prstGeom prst="ellipse">
            <a:avLst/>
          </a:prstGeom>
          <a:blipFill dpi="0" rotWithShape="1">
            <a:blip r:embed="rId1"/>
            <a:tile tx="-177800" ty="-158750" sx="100000" sy="100000" flip="none" algn="tl"/>
          </a:blip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27152569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186313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230729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558148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17718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382516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901654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567846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24651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496506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10898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85498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058067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24072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616546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636189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980483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12708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39650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69302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3808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53266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50757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42936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slideLayouts/slideLayout23.xml" Type="http://schemas.openxmlformats.org/officeDocument/2006/relationships/slideLayout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10" Target="../slideLayouts/slideLayout33.xml" Type="http://schemas.openxmlformats.org/officeDocument/2006/relationships/slideLayout"/><Relationship Id="rId11" Target="../slideLayouts/slideLayout3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slideLayouts/slideLayout27.xml" Type="http://schemas.openxmlformats.org/officeDocument/2006/relationships/slideLayout"/><Relationship Id="rId5" Target="../slideLayouts/slideLayout28.xml" Type="http://schemas.openxmlformats.org/officeDocument/2006/relationships/slideLayout"/><Relationship Id="rId6" Target="../slideLayouts/slideLayout29.xml" Type="http://schemas.openxmlformats.org/officeDocument/2006/relationships/slideLayout"/><Relationship Id="rId7" Target="../slideLayouts/slideLayout30.xml" Type="http://schemas.openxmlformats.org/officeDocument/2006/relationships/slideLayout"/><Relationship Id="rId8" Target="../slideLayouts/slideLayout31.xml" Type="http://schemas.openxmlformats.org/officeDocument/2006/relationships/slideLayout"/><Relationship Id="rId9" Target="../slideLayouts/slideLayout3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B879-CC17-4ACD-8513-4A88E2FE13F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58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28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1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http://www.51pptmoban.com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0" y="2237400"/>
            <a:ext cx="7772276" cy="2383200"/>
            <a:chOff x="0" y="2237400"/>
            <a:chExt cx="7772276" cy="23832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2237400"/>
              <a:ext cx="5078171" cy="2383200"/>
              <a:chOff x="-861392" y="2245638"/>
              <a:chExt cx="5078171" cy="238320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3944" y="2245712"/>
                <a:ext cx="3572835" cy="2383053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-861392" y="2245638"/>
                <a:ext cx="1337910" cy="2383200"/>
              </a:xfrm>
              <a:prstGeom prst="rect">
                <a:avLst/>
              </a:prstGeom>
              <a:solidFill>
                <a:srgbClr val="6193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23493" y="2309744"/>
              <a:ext cx="2348783" cy="2231667"/>
              <a:chOff x="4389824" y="2245638"/>
              <a:chExt cx="2348783" cy="223166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389824" y="2245638"/>
                <a:ext cx="2348783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4000">
                    <a:solidFill>
                      <a:srgbClr val="6193AC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大一新生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389824" y="3010951"/>
                <a:ext cx="2348783" cy="701040"/>
              </a:xfrm>
              <a:prstGeom prst="rect">
                <a:avLst/>
              </a:prstGeom>
              <a:solidFill>
                <a:srgbClr val="6193AC"/>
              </a:solidFill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4000">
                    <a:solidFill>
                      <a:srgbClr val="FEFEF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班主任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9824" y="3776265"/>
                <a:ext cx="2348783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4000">
                    <a:solidFill>
                      <a:srgbClr val="6193AC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述职报告</a:t>
                </a: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7979238" y="2234568"/>
            <a:ext cx="4212762" cy="2383200"/>
          </a:xfrm>
          <a:prstGeom prst="rect">
            <a:avLst/>
          </a:prstGeom>
          <a:solidFill>
            <a:srgbClr val="61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8091093" y="3614528"/>
            <a:ext cx="2792060" cy="1034327"/>
            <a:chOff x="8130849" y="3614528"/>
            <a:chExt cx="2792060" cy="1034327"/>
          </a:xfrm>
        </p:grpSpPr>
        <p:sp>
          <p:nvSpPr>
            <p:cNvPr id="18" name="矩形 17"/>
            <p:cNvSpPr/>
            <p:nvPr/>
          </p:nvSpPr>
          <p:spPr>
            <a:xfrm>
              <a:off x="8130850" y="4560178"/>
              <a:ext cx="2440642" cy="88677"/>
            </a:xfrm>
            <a:prstGeom prst="rect">
              <a:avLst/>
            </a:prstGeom>
            <a:solidFill>
              <a:srgbClr val="221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130848" y="3614527"/>
              <a:ext cx="2792061" cy="897119"/>
              <a:chOff x="8130848" y="3429000"/>
              <a:chExt cx="2792061" cy="89711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130846" y="3429000"/>
                <a:ext cx="23487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chemeClr val="bg1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报告人：杨茂琳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130849" y="3868918"/>
                <a:ext cx="279206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chemeClr val="bg1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时间：2014年5月</a:t>
                </a: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8091094" y="3511996"/>
            <a:ext cx="2440642" cy="88677"/>
          </a:xfrm>
          <a:prstGeom prst="rect">
            <a:avLst/>
          </a:prstGeom>
          <a:solidFill>
            <a:srgbClr val="22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9984338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33949" y="584217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80902E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青春记忆，班风团结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3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中坚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382056" y="1296145"/>
            <a:ext cx="8292935" cy="890928"/>
            <a:chOff x="6196356" y="1088827"/>
            <a:chExt cx="8292935" cy="890928"/>
          </a:xfrm>
        </p:grpSpPr>
        <p:sp>
          <p:nvSpPr>
            <p:cNvPr id="14" name="矩形 13"/>
            <p:cNvSpPr/>
            <p:nvPr/>
          </p:nvSpPr>
          <p:spPr>
            <a:xfrm>
              <a:off x="6320183" y="1090246"/>
              <a:ext cx="889509" cy="88950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96357" y="1212653"/>
              <a:ext cx="8292934" cy="762433"/>
              <a:chOff x="6196357" y="1209241"/>
              <a:chExt cx="8292934" cy="76243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196359" y="1209241"/>
                <a:ext cx="8292932" cy="638610"/>
              </a:xfrm>
              <a:prstGeom prst="rect">
                <a:avLst/>
              </a:prstGeom>
              <a:solidFill>
                <a:srgbClr val="809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10800000">
                <a:off x="6196357" y="1847849"/>
                <a:ext cx="123825" cy="123825"/>
              </a:xfrm>
              <a:prstGeom prst="rtTriangle">
                <a:avLst/>
              </a:prstGeom>
              <a:solidFill>
                <a:srgbClr val="6E7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268177" y="1259465"/>
              <a:ext cx="2954803" cy="530352"/>
            </a:xfrm>
            <a:prstGeom prst="roundRect">
              <a:avLst>
                <a:gd fmla="val 6378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 sz="2400">
                  <a:solidFill>
                    <a:srgbClr val="FFFFFF"/>
                  </a:solidFill>
                  <a:latin typeface="Times New Roman"/>
                  <a:ea typeface="微软雅黑"/>
                </a:rPr>
                <a:t>聚餐郊游，加深感情</a:t>
              </a:r>
            </a:p>
          </p:txBody>
        </p:sp>
        <p:sp>
          <p:nvSpPr>
            <p:cNvPr id="18" name="直角三角形 17"/>
            <p:cNvSpPr/>
            <p:nvPr/>
          </p:nvSpPr>
          <p:spPr>
            <a:xfrm rot="16200000">
              <a:off x="6196356" y="1088827"/>
              <a:ext cx="123825" cy="123825"/>
            </a:xfrm>
            <a:prstGeom prst="rtTriangle">
              <a:avLst/>
            </a:prstGeom>
            <a:solidFill>
              <a:srgbClr val="6E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9938" y="3157633"/>
            <a:ext cx="4360193" cy="2948421"/>
            <a:chOff x="969938" y="2763738"/>
            <a:chExt cx="4360193" cy="2948421"/>
          </a:xfrm>
        </p:grpSpPr>
        <p:sp>
          <p:nvSpPr>
            <p:cNvPr id="28" name="圆角矩形 27"/>
            <p:cNvSpPr/>
            <p:nvPr/>
          </p:nvSpPr>
          <p:spPr>
            <a:xfrm>
              <a:off x="969938" y="2932959"/>
              <a:ext cx="4192905" cy="2779200"/>
            </a:xfrm>
            <a:prstGeom prst="roundRect">
              <a:avLst>
                <a:gd fmla="val 23247" name="adj"/>
              </a:avLst>
            </a:prstGeom>
            <a:noFill/>
            <a:ln>
              <a:solidFill>
                <a:srgbClr val="6E7C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62556" y="2763738"/>
              <a:ext cx="4167575" cy="2778384"/>
            </a:xfrm>
            <a:prstGeom prst="roundRect">
              <a:avLst>
                <a:gd fmla="val 21637" name="adj"/>
              </a:avLst>
            </a:prstGeom>
            <a:noFill/>
            <a:ln>
              <a:noFill/>
            </a:ln>
          </p:spPr>
        </p:pic>
      </p:grpSp>
      <p:sp>
        <p:nvSpPr>
          <p:cNvPr id="30" name="文本框 29"/>
          <p:cNvSpPr txBox="1"/>
          <p:nvPr/>
        </p:nvSpPr>
        <p:spPr>
          <a:xfrm>
            <a:off x="5750246" y="3519876"/>
            <a:ext cx="6104983" cy="2286000"/>
          </a:xfrm>
          <a:prstGeom prst="roundRect">
            <a:avLst>
              <a:gd fmla="val 6378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另外，班史还负责班上每一位同学的生日庆祝，只要是我们班的人，你都会在你生日的那一天收到一份来自班上的礼物，一般就是一个小蛋糕，然后大家一起为你唱生日歌。我觉得生日是每一个人的专属节日，收到祝福是一件很让人开心的事情，一定不能亏待寿星。</a:t>
            </a:r>
          </a:p>
        </p:txBody>
      </p:sp>
    </p:spTree>
    <p:extLst>
      <p:ext uri="{BB962C8B-B14F-4D97-AF65-F5344CB8AC3E}">
        <p14:creationId val="106550970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7977169" y="2436965"/>
            <a:ext cx="2333661" cy="2011776"/>
            <a:chOff x="7977169" y="2353837"/>
            <a:chExt cx="2333661" cy="2011776"/>
          </a:xfrm>
        </p:grpSpPr>
        <p:sp>
          <p:nvSpPr>
            <p:cNvPr id="5" name="等腰三角形 4"/>
            <p:cNvSpPr/>
            <p:nvPr/>
          </p:nvSpPr>
          <p:spPr>
            <a:xfrm>
              <a:off x="8195795" y="2611582"/>
              <a:ext cx="1896410" cy="1634836"/>
            </a:xfrm>
            <a:prstGeom prst="triangle">
              <a:avLst/>
            </a:prstGeom>
            <a:solidFill>
              <a:srgbClr val="F6790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977169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09015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前言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03051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后劲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 rot="10380000">
            <a:off x="5154840" y="131401"/>
            <a:ext cx="5644658" cy="7353173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625663" y="868933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27" name="文本框 26"/>
            <p:cNvSpPr txBox="1"/>
            <p:nvPr/>
          </p:nvSpPr>
          <p:spPr>
            <a:xfrm>
              <a:off x="5523269" y="2073863"/>
              <a:ext cx="3200402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F6790B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开拓视野，各色讲座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950120" y="1596809"/>
              <a:ext cx="385235" cy="7010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05635" y="2582058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31" name="文本框 30"/>
            <p:cNvSpPr txBox="1"/>
            <p:nvPr/>
          </p:nvSpPr>
          <p:spPr>
            <a:xfrm>
              <a:off x="5523269" y="2073863"/>
              <a:ext cx="3200402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F6790B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接触社会，磨练经历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4950120" y="1596809"/>
              <a:ext cx="385235" cy="7010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5606" y="4295183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35" name="文本框 34"/>
            <p:cNvSpPr txBox="1"/>
            <p:nvPr/>
          </p:nvSpPr>
          <p:spPr>
            <a:xfrm>
              <a:off x="5523269" y="2073863"/>
              <a:ext cx="3200402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F6790B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职业规划，实习推荐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0120" y="1596809"/>
              <a:ext cx="385235" cy="7010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3</a:t>
              </a:r>
            </a:p>
          </p:txBody>
        </p:sp>
      </p:grpSp>
    </p:spTree>
    <p:extLst>
      <p:ext uri="{BB962C8B-B14F-4D97-AF65-F5344CB8AC3E}">
        <p14:creationId val="115865586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14281" y="4994974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F6790B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开拓视野，各色讲座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1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后劲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4841325" y="5057730"/>
            <a:ext cx="6734481" cy="1188720"/>
          </a:xfrm>
          <a:prstGeom prst="roundRect">
            <a:avLst>
              <a:gd fmla="val 6378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广告学是一门涉猎非常广泛的学科，我非常希望能够开阔他们的眼界，让他们见识多彩的人生是什么样子的，所以我请来了在不同领域中有着突出表现的人来讲课。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934247" y="6355641"/>
            <a:ext cx="65503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934247" y="4799207"/>
            <a:ext cx="6550370" cy="258438"/>
            <a:chOff x="4934247" y="4799207"/>
            <a:chExt cx="6550370" cy="25843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934247" y="4994974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34247" y="4885510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/>
            <p:cNvSpPr/>
            <p:nvPr/>
          </p:nvSpPr>
          <p:spPr>
            <a:xfrm>
              <a:off x="8059538" y="4799207"/>
              <a:ext cx="299788" cy="258438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 flipV="1">
            <a:off x="4934247" y="1058737"/>
            <a:ext cx="6550370" cy="258438"/>
            <a:chOff x="4934247" y="4799207"/>
            <a:chExt cx="6550370" cy="25843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934247" y="4994974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34247" y="4885510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等腰三角形 22"/>
            <p:cNvSpPr/>
            <p:nvPr/>
          </p:nvSpPr>
          <p:spPr>
            <a:xfrm>
              <a:off x="8059538" y="4799207"/>
              <a:ext cx="299788" cy="258438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6639" y="1742250"/>
            <a:ext cx="4245585" cy="2830390"/>
          </a:xfrm>
          <a:prstGeom prst="rect">
            <a:avLst/>
          </a:prstGeom>
          <a:noFill/>
          <a:ln>
            <a:solidFill>
              <a:srgbClr val="7F7F7F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6840125" y="393494"/>
            <a:ext cx="2737943" cy="457200"/>
          </a:xfrm>
          <a:prstGeom prst="roundRect">
            <a:avLst>
              <a:gd fmla="val 6378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凤凰周刊的时尚版主编</a:t>
            </a:r>
          </a:p>
        </p:txBody>
      </p:sp>
    </p:spTree>
    <p:extLst>
      <p:ext uri="{BB962C8B-B14F-4D97-AF65-F5344CB8AC3E}">
        <p14:creationId val="57341164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77705" y="477838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F6790B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接触社会，磨练经历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2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后劲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5088" y="2752163"/>
            <a:ext cx="4245585" cy="2830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11396483" y="3066624"/>
            <a:ext cx="94668" cy="2201469"/>
            <a:chOff x="6068659" y="2521809"/>
            <a:chExt cx="71125" cy="2930154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6086590" y="2521809"/>
              <a:ext cx="9410" cy="29301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梯形 20"/>
            <p:cNvSpPr/>
            <p:nvPr/>
          </p:nvSpPr>
          <p:spPr>
            <a:xfrm rot="5400000">
              <a:off x="5835281" y="3951324"/>
              <a:ext cx="537882" cy="71125"/>
            </a:xfrm>
            <a:prstGeom prst="trapezoid">
              <a:avLst>
                <a:gd fmla="val 64986" name="adj"/>
              </a:avLst>
            </a:prstGeom>
            <a:solidFill>
              <a:srgbClr val="F67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302520" y="2979710"/>
            <a:ext cx="4863208" cy="2286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如世纪佳缘网站的活动执行专员、摇滚音乐节的摄像助理、商业广告片的副导演助理。通过工作，他们不仅能够补贴生活费，也增加了社会实践的经历。广告学与市场密切相关，单靠书本上的知识远远不能满足专业需求，他们必须接地气。</a:t>
            </a:r>
          </a:p>
        </p:txBody>
      </p:sp>
      <p:grpSp>
        <p:nvGrpSpPr>
          <p:cNvPr id="24" name="组合 23"/>
          <p:cNvGrpSpPr/>
          <p:nvPr/>
        </p:nvGrpSpPr>
        <p:grpSpPr>
          <a:xfrm flipH="1">
            <a:off x="5977098" y="3066624"/>
            <a:ext cx="94668" cy="2201469"/>
            <a:chOff x="6068659" y="2521809"/>
            <a:chExt cx="71125" cy="2930154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6086590" y="2521809"/>
              <a:ext cx="9410" cy="29301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梯形 25"/>
            <p:cNvSpPr/>
            <p:nvPr/>
          </p:nvSpPr>
          <p:spPr>
            <a:xfrm rot="5400000">
              <a:off x="5835281" y="3951324"/>
              <a:ext cx="537882" cy="71125"/>
            </a:xfrm>
            <a:prstGeom prst="trapezoid">
              <a:avLst>
                <a:gd fmla="val 64986" name="adj"/>
              </a:avLst>
            </a:prstGeom>
            <a:solidFill>
              <a:srgbClr val="F67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56353373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664305" y="249239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F6790B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职业规划，实习推荐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3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后劲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55551" y="1416255"/>
            <a:ext cx="4508171" cy="4508171"/>
            <a:chOff x="519362" y="1463504"/>
            <a:chExt cx="4508171" cy="4508171"/>
          </a:xfrm>
        </p:grpSpPr>
        <p:sp>
          <p:nvSpPr>
            <p:cNvPr id="14" name="椭圆 13"/>
            <p:cNvSpPr/>
            <p:nvPr/>
          </p:nvSpPr>
          <p:spPr>
            <a:xfrm>
              <a:off x="519362" y="1463504"/>
              <a:ext cx="4508171" cy="4508171"/>
            </a:xfrm>
            <a:prstGeom prst="ellips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43694" y="2194095"/>
              <a:ext cx="3059506" cy="301752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 smtClean="0" sz="2000">
                  <a:solidFill>
                    <a:srgbClr val="7F7F7F"/>
                  </a:solidFill>
                  <a:latin typeface="Times New Roman"/>
                  <a:ea typeface="微软雅黑"/>
                </a:rPr>
                <a:t>目前已有腾讯大成网、新浪网、逸装网、成都融业广告有限公司、四川省家具进出口商会等机构，通过我在招募实习生。事实证明，广告学的学生是能够适应这些公司的职业要求的。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6343861" y="1416255"/>
            <a:ext cx="469231" cy="469231"/>
          </a:xfrm>
          <a:prstGeom prst="ellipse">
            <a:avLst/>
          </a:prstGeom>
          <a:solidFill>
            <a:srgbClr val="F6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>
            <a:stCxn id="14" idx="0"/>
            <a:endCxn id="13" idx="0"/>
          </p:cNvCxnSpPr>
          <p:nvPr/>
        </p:nvCxnSpPr>
        <p:spPr>
          <a:xfrm>
            <a:off x="2709637" y="1416255"/>
            <a:ext cx="3868840" cy="0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3" idx="5"/>
          </p:cNvCxnSpPr>
          <p:nvPr/>
        </p:nvCxnSpPr>
        <p:spPr>
          <a:xfrm flipV="1">
            <a:off x="4788568" y="1816769"/>
            <a:ext cx="1955807" cy="2779294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8354381" y="2314554"/>
            <a:ext cx="1607814" cy="16078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9472098" y="4584905"/>
            <a:ext cx="1217858" cy="121785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6096000" y="3651520"/>
            <a:ext cx="2151243" cy="215124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67477631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619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85003" y="379088"/>
            <a:ext cx="11221994" cy="609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112"/>
          <a:stretch>
            <a:fillRect/>
          </a:stretch>
        </p:blipFill>
        <p:spPr>
          <a:xfrm>
            <a:off x="764713" y="2744753"/>
            <a:ext cx="6166439" cy="33268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74626"/>
            <a:ext cx="6931152" cy="1374588"/>
          </a:xfrm>
          <a:prstGeom prst="rect">
            <a:avLst/>
          </a:prstGeom>
          <a:pattFill prst="ltUpDiag">
            <a:fgClr>
              <a:srgbClr val="6193A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85003" y="1108127"/>
            <a:ext cx="6096000" cy="90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600827" y="1164867"/>
            <a:ext cx="598017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rgbClr val="6193AC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大一新生班主任述职报告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62874" y="4662558"/>
            <a:ext cx="47758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6193AC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感谢各位老师的聆听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03157" y="5486841"/>
            <a:ext cx="3243778" cy="584775"/>
            <a:chOff x="7370064" y="5369215"/>
            <a:chExt cx="3243778" cy="584775"/>
          </a:xfrm>
        </p:grpSpPr>
        <p:sp>
          <p:nvSpPr>
            <p:cNvPr id="10" name="矩形 9"/>
            <p:cNvSpPr/>
            <p:nvPr/>
          </p:nvSpPr>
          <p:spPr>
            <a:xfrm>
              <a:off x="7370064" y="5463038"/>
              <a:ext cx="91440" cy="397131"/>
            </a:xfrm>
            <a:prstGeom prst="rect">
              <a:avLst/>
            </a:prstGeom>
            <a:solidFill>
              <a:srgbClr val="61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61505" y="5369215"/>
              <a:ext cx="306089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ea typeface="微软雅黑"/>
                </a:rPr>
                <a:t>汇报人：杨茂琳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0522402" y="5463038"/>
              <a:ext cx="91440" cy="397131"/>
            </a:xfrm>
            <a:prstGeom prst="rect">
              <a:avLst/>
            </a:prstGeom>
            <a:solidFill>
              <a:srgbClr val="61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69823849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527979" y="4077072"/>
            <a:ext cx="9169004" cy="1607344"/>
            <a:chOff x="0" y="3359571"/>
            <a:chExt cx="9169004" cy="1607344"/>
          </a:xfrm>
        </p:grpSpPr>
        <p:sp>
          <p:nvSpPr>
            <p:cNvPr id="5" name="矩形 4"/>
            <p:cNvSpPr/>
            <p:nvPr/>
          </p:nvSpPr>
          <p:spPr>
            <a:xfrm>
              <a:off x="1245140" y="3973769"/>
              <a:ext cx="4572000" cy="518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989">
                <a:defRPr/>
              </a:pPr>
              <a:br>
                <a:rPr altLang="zh-CN" kern="0" lang="en-US" sz="1400">
                  <a:solidFill>
                    <a:prstClr val="black"/>
                  </a:solidFill>
                </a:rPr>
              </a:b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59571"/>
              <a:ext cx="9169004" cy="1297781"/>
            </a:xfrm>
            <a:prstGeom prst="rect">
              <a:avLst/>
            </a:prstGeom>
            <a:solidFill>
              <a:srgbClr val="E50515"/>
            </a:solidFill>
            <a:ln algn="ctr" cap="flat" cmpd="sng" w="12700">
              <a:noFill/>
              <a:prstDash val="solid"/>
              <a:miter lim="800000"/>
            </a:ln>
            <a:effectLst>
              <a:outerShdw algn="t" blurRad="152400" dir="54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692254" y="4134667"/>
              <a:ext cx="3763565" cy="485775"/>
            </a:xfrm>
            <a:prstGeom prst="roundRect">
              <a:avLst/>
            </a:prstGeom>
            <a:solidFill>
              <a:srgbClr val="3E404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050">
                <a:solidFill>
                  <a:prstClr val="white"/>
                </a:solidFill>
              </a:endParaRPr>
            </a:p>
          </p:txBody>
        </p:sp>
        <p:pic>
          <p:nvPicPr>
            <p:cNvPr id="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8564"/>
            <a:stretch>
              <a:fillRect/>
            </a:stretch>
          </p:blipFill>
          <p:spPr bwMode="auto">
            <a:xfrm>
              <a:off x="3392092" y="3423865"/>
              <a:ext cx="117276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9"/>
            <p:cNvSpPr txBox="1">
              <a:spLocks noChangeArrowheads="1"/>
            </p:cNvSpPr>
            <p:nvPr/>
          </p:nvSpPr>
          <p:spPr bwMode="auto">
            <a:xfrm>
              <a:off x="4647010" y="3613173"/>
              <a:ext cx="594122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30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搜</a:t>
              </a:r>
            </a:p>
          </p:txBody>
        </p:sp>
        <p:sp>
          <p:nvSpPr>
            <p:cNvPr id="10" name="矩形 13"/>
            <p:cNvSpPr>
              <a:spLocks noChangeArrowheads="1"/>
            </p:cNvSpPr>
            <p:nvPr/>
          </p:nvSpPr>
          <p:spPr bwMode="auto">
            <a:xfrm>
              <a:off x="5160170" y="3441723"/>
              <a:ext cx="277368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2400">
                  <a:solidFill>
                    <a:srgbClr val="FA7F6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和 秋叶 一起学PPT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02924" y="4185981"/>
              <a:ext cx="393496" cy="413243"/>
              <a:chOff x="9704022" y="1833544"/>
              <a:chExt cx="2309787" cy="2425700"/>
            </a:xfrm>
            <a:effectLst>
              <a:outerShdw algn="ctr" blurRad="228600" rotWithShape="0" sx="108000" sy="108000">
                <a:prstClr val="black">
                  <a:alpha val="36000"/>
                </a:prstClr>
              </a:outerShdw>
            </a:effectLst>
          </p:grpSpPr>
          <p:sp>
            <p:nvSpPr>
              <p:cNvPr id="23" name="矩形 5"/>
              <p:cNvSpPr/>
              <p:nvPr/>
            </p:nvSpPr>
            <p:spPr>
              <a:xfrm>
                <a:off x="9704022" y="2120283"/>
                <a:ext cx="2309787" cy="1754805"/>
              </a:xfrm>
              <a:custGeom>
                <a:gdLst>
                  <a:gd fmla="*/ 0 w 2322140" name="connsiteX0"/>
                  <a:gd fmla="*/ 0 h 1754805" name="connsiteY0"/>
                  <a:gd fmla="*/ 2294005 w 2322140" name="connsiteX1"/>
                  <a:gd fmla="*/ 0 h 1754805" name="connsiteY1"/>
                  <a:gd fmla="*/ 2322140 w 2322140" name="connsiteX2"/>
                  <a:gd fmla="*/ 1628196 h 1754805" name="connsiteY2"/>
                  <a:gd fmla="*/ 0 w 2322140" name="connsiteX3"/>
                  <a:gd fmla="*/ 1754805 h 1754805" name="connsiteY3"/>
                  <a:gd fmla="*/ 0 w 2322140" name="connsiteX4"/>
                  <a:gd fmla="*/ 0 h 175480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54805" w="2322140">
                    <a:moveTo>
                      <a:pt x="0" y="0"/>
                    </a:moveTo>
                    <a:lnTo>
                      <a:pt x="2294005" y="0"/>
                    </a:lnTo>
                    <a:lnTo>
                      <a:pt x="2322140" y="1628196"/>
                    </a:lnTo>
                    <a:lnTo>
                      <a:pt x="0" y="17548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A9A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9718090" y="2001444"/>
                <a:ext cx="2295719" cy="1828421"/>
              </a:xfrm>
              <a:custGeom>
                <a:gdLst>
                  <a:gd fmla="*/ 0 w 2209800" name="connsiteX0"/>
                  <a:gd fmla="*/ 228600 h 1930400" name="connsiteY0"/>
                  <a:gd fmla="*/ 12700 w 2209800" name="connsiteX1"/>
                  <a:gd fmla="*/ 1930400 h 1930400" name="connsiteY1"/>
                  <a:gd fmla="*/ 777240 w 2209800" name="connsiteX2"/>
                  <a:gd fmla="*/ 1862546 h 1930400" name="connsiteY2"/>
                  <a:gd fmla="*/ 986971 w 2209800" name="connsiteX3"/>
                  <a:gd fmla="*/ 1830615 h 1930400" name="connsiteY3"/>
                  <a:gd fmla="*/ 1384300 w 2209800" name="connsiteX4"/>
                  <a:gd fmla="*/ 1790700 h 1930400" name="connsiteY4"/>
                  <a:gd fmla="*/ 2209800 w 2209800" name="connsiteX5"/>
                  <a:gd fmla="*/ 1651000 h 1930400" name="connsiteY5"/>
                  <a:gd fmla="*/ 2184400 w 2209800" name="connsiteX6"/>
                  <a:gd fmla="*/ 0 h 1930400" name="connsiteY6"/>
                  <a:gd fmla="*/ 0 w 2209800" name="connsiteX7"/>
                  <a:gd fmla="*/ 228600 h 19304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930400" w="2209800">
                    <a:moveTo>
                      <a:pt x="0" y="228600"/>
                    </a:moveTo>
                    <a:cubicBezTo>
                      <a:pt x="4233" y="795867"/>
                      <a:pt x="8467" y="1363133"/>
                      <a:pt x="12700" y="1930400"/>
                    </a:cubicBezTo>
                    <a:lnTo>
                      <a:pt x="777240" y="1862546"/>
                    </a:lnTo>
                    <a:cubicBezTo>
                      <a:pt x="939619" y="1845915"/>
                      <a:pt x="885794" y="1842589"/>
                      <a:pt x="986971" y="1830615"/>
                    </a:cubicBezTo>
                    <a:cubicBezTo>
                      <a:pt x="1088148" y="1818641"/>
                      <a:pt x="1180495" y="1820636"/>
                      <a:pt x="1384300" y="1790700"/>
                    </a:cubicBezTo>
                    <a:lnTo>
                      <a:pt x="2209800" y="1651000"/>
                    </a:lnTo>
                    <a:lnTo>
                      <a:pt x="2184400" y="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9704022" y="1833544"/>
                <a:ext cx="2209800" cy="2425700"/>
              </a:xfrm>
              <a:custGeom>
                <a:gdLst>
                  <a:gd fmla="*/ 0 w 2209800" name="connsiteX0"/>
                  <a:gd fmla="*/ 228600 h 2425700" name="connsiteY0"/>
                  <a:gd fmla="*/ 12700 w 2209800" name="connsiteX1"/>
                  <a:gd fmla="*/ 1930400 h 2425700" name="connsiteY1"/>
                  <a:gd fmla="*/ 777240 w 2209800" name="connsiteX2"/>
                  <a:gd fmla="*/ 1877060 h 2425700" name="connsiteY2"/>
                  <a:gd fmla="*/ 711200 w 2209800" name="connsiteX3"/>
                  <a:gd fmla="*/ 2425700 h 2425700" name="connsiteY3"/>
                  <a:gd fmla="*/ 1384300 w 2209800" name="connsiteX4"/>
                  <a:gd fmla="*/ 1790700 h 2425700" name="connsiteY4"/>
                  <a:gd fmla="*/ 2209800 w 2209800" name="connsiteX5"/>
                  <a:gd fmla="*/ 1651000 h 2425700" name="connsiteY5"/>
                  <a:gd fmla="*/ 2184400 w 2209800" name="connsiteX6"/>
                  <a:gd fmla="*/ 0 h 2425700" name="connsiteY6"/>
                  <a:gd fmla="*/ 0 w 2209800" name="connsiteX7"/>
                  <a:gd fmla="*/ 228600 h 24257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425700" w="2209800">
                    <a:moveTo>
                      <a:pt x="0" y="228600"/>
                    </a:moveTo>
                    <a:cubicBezTo>
                      <a:pt x="4233" y="795867"/>
                      <a:pt x="8467" y="1363133"/>
                      <a:pt x="12700" y="1930400"/>
                    </a:cubicBezTo>
                    <a:lnTo>
                      <a:pt x="777240" y="1877060"/>
                    </a:lnTo>
                    <a:lnTo>
                      <a:pt x="711200" y="2425700"/>
                    </a:lnTo>
                    <a:lnTo>
                      <a:pt x="1384300" y="1790700"/>
                    </a:lnTo>
                    <a:lnTo>
                      <a:pt x="2209800" y="1651000"/>
                    </a:lnTo>
                    <a:lnTo>
                      <a:pt x="2184400" y="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21A557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5229226" y="4188246"/>
              <a:ext cx="1596629" cy="41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2100">
                  <a:solidFill>
                    <a:srgbClr val="FFFFFF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网易云课堂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697267" y="4179911"/>
              <a:ext cx="1650206" cy="395288"/>
            </a:xfrm>
            <a:prstGeom prst="rect">
              <a:avLst/>
            </a:prstGeom>
            <a:solidFill>
              <a:sysClr lastClr="FFFFFF" val="window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050">
                <a:solidFill>
                  <a:prstClr val="white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742510" y="4271590"/>
              <a:ext cx="291703" cy="205978"/>
              <a:chOff x="6744072" y="3965894"/>
              <a:chExt cx="409599" cy="289318"/>
            </a:xfrm>
          </p:grpSpPr>
          <p:sp>
            <p:nvSpPr>
              <p:cNvPr id="21" name="同心圆 20"/>
              <p:cNvSpPr/>
              <p:nvPr/>
            </p:nvSpPr>
            <p:spPr>
              <a:xfrm>
                <a:off x="6744072" y="3965894"/>
                <a:ext cx="265821" cy="265905"/>
              </a:xfrm>
              <a:prstGeom prst="donut">
                <a:avLst>
                  <a:gd fmla="val 18732" name="adj"/>
                </a:avLst>
              </a:prstGeom>
              <a:solidFill>
                <a:srgbClr val="C2C2C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流程图: 终止 21"/>
              <p:cNvSpPr/>
              <p:nvPr/>
            </p:nvSpPr>
            <p:spPr>
              <a:xfrm rot="2172947">
                <a:off x="6938005" y="4210059"/>
                <a:ext cx="215666" cy="45153"/>
              </a:xfrm>
              <a:prstGeom prst="flowChartTerminator">
                <a:avLst/>
              </a:prstGeom>
              <a:solidFill>
                <a:srgbClr val="C2C2C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7008017" y="4183484"/>
              <a:ext cx="757238" cy="41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b="1" kern="0" lang="zh-CN" sz="21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秋叶</a:t>
              </a:r>
            </a:p>
          </p:txBody>
        </p:sp>
        <p:sp>
          <p:nvSpPr>
            <p:cNvPr id="16" name="流程图: 终止 15"/>
            <p:cNvSpPr/>
            <p:nvPr/>
          </p:nvSpPr>
          <p:spPr>
            <a:xfrm rot="2459239">
              <a:off x="7556898" y="4838327"/>
              <a:ext cx="607219" cy="128588"/>
            </a:xfrm>
            <a:prstGeom prst="flowChartTerminator">
              <a:avLst/>
            </a:prstGeom>
            <a:solidFill>
              <a:srgbClr val="5D617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17" name="组合 7"/>
            <p:cNvGrpSpPr/>
            <p:nvPr/>
          </p:nvGrpSpPr>
          <p:grpSpPr>
            <a:xfrm>
              <a:off x="6967538" y="4056086"/>
              <a:ext cx="846535" cy="846535"/>
              <a:chOff x="9216452" y="7221413"/>
              <a:chExt cx="998633" cy="998634"/>
            </a:xfrm>
          </p:grpSpPr>
          <p:sp>
            <p:nvSpPr>
              <p:cNvPr id="19" name="同心圆 18"/>
              <p:cNvSpPr/>
              <p:nvPr/>
            </p:nvSpPr>
            <p:spPr>
              <a:xfrm>
                <a:off x="9216452" y="7221413"/>
                <a:ext cx="998633" cy="998634"/>
              </a:xfrm>
              <a:prstGeom prst="donut">
                <a:avLst>
                  <a:gd fmla="val 8808" name="adj"/>
                </a:avLst>
              </a:prstGeom>
              <a:solidFill>
                <a:srgbClr val="5D6175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350">
                  <a:solidFill>
                    <a:prstClr val="black"/>
                  </a:solidFill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3373" y="7298335"/>
                <a:ext cx="844790" cy="844790"/>
              </a:xfrm>
              <a:prstGeom prst="ellipse">
                <a:avLst/>
              </a:prstGeom>
            </p:spPr>
          </p:pic>
        </p:grpSp>
        <p:sp>
          <p:nvSpPr>
            <p:cNvPr id="18" name="矩形 23"/>
            <p:cNvSpPr>
              <a:spLocks noChangeArrowheads="1"/>
            </p:cNvSpPr>
            <p:nvPr/>
          </p:nvSpPr>
          <p:spPr bwMode="auto">
            <a:xfrm>
              <a:off x="20242" y="4353742"/>
              <a:ext cx="304038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altLang="en-US" kern="0" lang="zh-CN" sz="1500">
                  <a:solidFill>
                    <a:srgbClr val="F96551"/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网易云课堂最受欢迎的付费职场课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891522" y="908720"/>
            <a:ext cx="6408959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E505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#和秋叶一起学PPT#</a:t>
            </a:r>
          </a:p>
          <a:p>
            <a:pPr algn="ctr"/>
            <a:endParaRPr altLang="zh-CN" b="1" lang="en-US" sz="3600">
              <a:solidFill>
                <a:srgbClr val="E5051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/>
            <a:r>
              <a:rPr altLang="zh-CN" b="1" lang="en-US" sz="3600">
                <a:solidFill>
                  <a:srgbClr val="E505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还想一次下载200个读书笔记PPT模板？马上关注：@读书笔记PPT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3256" y="10934700"/>
            <a:ext cx="33421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4"/>
              </a:rPr>
              <a:t>www.51pptmoban.com 搜集整理</a:t>
            </a:r>
          </a:p>
        </p:txBody>
      </p:sp>
    </p:spTree>
    <p:extLst>
      <p:ext uri="{BB962C8B-B14F-4D97-AF65-F5344CB8AC3E}">
        <p14:creationId val="172996848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1881168" y="2436965"/>
            <a:ext cx="2333661" cy="2011776"/>
            <a:chOff x="1881168" y="2353837"/>
            <a:chExt cx="2333661" cy="2011776"/>
          </a:xfrm>
        </p:grpSpPr>
        <p:sp>
          <p:nvSpPr>
            <p:cNvPr id="3" name="等腰三角形 2"/>
            <p:cNvSpPr/>
            <p:nvPr/>
          </p:nvSpPr>
          <p:spPr>
            <a:xfrm>
              <a:off x="2099793" y="2611582"/>
              <a:ext cx="1896410" cy="1634836"/>
            </a:xfrm>
            <a:prstGeom prst="triangle">
              <a:avLst/>
            </a:prstGeom>
            <a:solidFill>
              <a:srgbClr val="6193A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881168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6193AC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29170" y="2436965"/>
            <a:ext cx="2333661" cy="2011776"/>
            <a:chOff x="4929170" y="2353837"/>
            <a:chExt cx="2333661" cy="2011776"/>
          </a:xfrm>
        </p:grpSpPr>
        <p:sp>
          <p:nvSpPr>
            <p:cNvPr id="4" name="等腰三角形 3"/>
            <p:cNvSpPr/>
            <p:nvPr/>
          </p:nvSpPr>
          <p:spPr>
            <a:xfrm>
              <a:off x="5147795" y="2611582"/>
              <a:ext cx="1896410" cy="1634836"/>
            </a:xfrm>
            <a:prstGeom prst="triangle">
              <a:avLst/>
            </a:prstGeom>
            <a:solidFill>
              <a:srgbClr val="8090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4929170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80902E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77169" y="2436965"/>
            <a:ext cx="2333661" cy="2011776"/>
            <a:chOff x="7977169" y="2353837"/>
            <a:chExt cx="2333661" cy="2011776"/>
          </a:xfrm>
        </p:grpSpPr>
        <p:sp>
          <p:nvSpPr>
            <p:cNvPr id="5" name="等腰三角形 4"/>
            <p:cNvSpPr/>
            <p:nvPr/>
          </p:nvSpPr>
          <p:spPr>
            <a:xfrm>
              <a:off x="8195795" y="2611582"/>
              <a:ext cx="1896410" cy="1634836"/>
            </a:xfrm>
            <a:prstGeom prst="triangle">
              <a:avLst/>
            </a:prstGeom>
            <a:solidFill>
              <a:srgbClr val="F6790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977169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09015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前言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03051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后劲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-297170" y="773115"/>
            <a:ext cx="12786341" cy="584775"/>
            <a:chOff x="-401782" y="773115"/>
            <a:chExt cx="12786341" cy="584775"/>
          </a:xfrm>
        </p:grpSpPr>
        <p:grpSp>
          <p:nvGrpSpPr>
            <p:cNvPr id="21" name="组合 20"/>
            <p:cNvGrpSpPr/>
            <p:nvPr/>
          </p:nvGrpSpPr>
          <p:grpSpPr>
            <a:xfrm>
              <a:off x="4207208" y="773115"/>
              <a:ext cx="3568360" cy="584775"/>
              <a:chOff x="4245604" y="593003"/>
              <a:chExt cx="3568360" cy="58477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290800" y="593003"/>
                <a:ext cx="1477966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3200"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目录</a:t>
                </a: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>
                <a:off x="6702551" y="885390"/>
                <a:ext cx="11114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len="med" type="diamond" w="med"/>
                <a:tailEnd len="med" type="diamond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4245604" y="885390"/>
                <a:ext cx="11114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len="med" type="diamond" w="med"/>
                <a:tailEnd len="med" type="diamond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箭头连接符 22"/>
            <p:cNvCxnSpPr/>
            <p:nvPr/>
          </p:nvCxnSpPr>
          <p:spPr>
            <a:xfrm flipH="1">
              <a:off x="-401782" y="1065502"/>
              <a:ext cx="3345168" cy="0"/>
            </a:xfrm>
            <a:prstGeom prst="straightConnector1">
              <a:avLst/>
            </a:prstGeom>
            <a:ln>
              <a:solidFill>
                <a:schemeClr val="tx1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9039387" y="1065502"/>
              <a:ext cx="3345172" cy="0"/>
            </a:xfrm>
            <a:prstGeom prst="straightConnector1">
              <a:avLst/>
            </a:prstGeom>
            <a:ln>
              <a:solidFill>
                <a:schemeClr val="tx1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90624003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81168" y="2436965"/>
            <a:ext cx="2333661" cy="2011776"/>
            <a:chOff x="1881168" y="2436965"/>
            <a:chExt cx="2333661" cy="2011776"/>
          </a:xfrm>
        </p:grpSpPr>
        <p:grpSp>
          <p:nvGrpSpPr>
            <p:cNvPr id="10" name="组合 9"/>
            <p:cNvGrpSpPr/>
            <p:nvPr/>
          </p:nvGrpSpPr>
          <p:grpSpPr>
            <a:xfrm>
              <a:off x="1881168" y="2436965"/>
              <a:ext cx="2333661" cy="2011776"/>
              <a:chOff x="1881168" y="2353837"/>
              <a:chExt cx="2333661" cy="2011776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099793" y="2611582"/>
                <a:ext cx="1896410" cy="1634836"/>
              </a:xfrm>
              <a:prstGeom prst="triangle">
                <a:avLst/>
              </a:prstGeom>
              <a:solidFill>
                <a:srgbClr val="6193A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1881168" y="2353837"/>
                <a:ext cx="2333661" cy="2011776"/>
              </a:xfrm>
              <a:prstGeom prst="triangle">
                <a:avLst/>
              </a:prstGeom>
              <a:noFill/>
              <a:ln>
                <a:solidFill>
                  <a:srgbClr val="6193AC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309015" y="3631176"/>
              <a:ext cx="14779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前言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403051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后劲</a:t>
            </a:r>
          </a:p>
        </p:txBody>
      </p:sp>
      <p:cxnSp>
        <p:nvCxnSpPr>
          <p:cNvPr id="22" name="直接连接符 21"/>
          <p:cNvCxnSpPr>
            <a:endCxn id="7" idx="0"/>
          </p:cNvCxnSpPr>
          <p:nvPr/>
        </p:nvCxnSpPr>
        <p:spPr>
          <a:xfrm>
            <a:off x="3047998" y="0"/>
            <a:ext cx="1" cy="2436965"/>
          </a:xfrm>
          <a:prstGeom prst="line">
            <a:avLst/>
          </a:prstGeom>
          <a:ln>
            <a:solidFill>
              <a:srgbClr val="6193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3"/>
          </p:cNvCxnSpPr>
          <p:nvPr/>
        </p:nvCxnSpPr>
        <p:spPr>
          <a:xfrm flipH="1">
            <a:off x="3047998" y="4448741"/>
            <a:ext cx="1" cy="3018859"/>
          </a:xfrm>
          <a:prstGeom prst="line">
            <a:avLst/>
          </a:prstGeom>
          <a:ln>
            <a:solidFill>
              <a:srgbClr val="6193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10980" y="1626628"/>
            <a:ext cx="3773551" cy="938719"/>
            <a:chOff x="4950120" y="1596809"/>
            <a:chExt cx="3773551" cy="938719"/>
          </a:xfrm>
        </p:grpSpPr>
        <p:sp>
          <p:nvSpPr>
            <p:cNvPr id="28" name="文本框 27"/>
            <p:cNvSpPr txBox="1"/>
            <p:nvPr/>
          </p:nvSpPr>
          <p:spPr>
            <a:xfrm>
              <a:off x="5523269" y="2073863"/>
              <a:ext cx="320040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6193AC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自由迸发，特立独行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950120" y="1596809"/>
              <a:ext cx="38523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10980" y="2973493"/>
            <a:ext cx="3773551" cy="938719"/>
            <a:chOff x="4950120" y="1596809"/>
            <a:chExt cx="3773551" cy="938719"/>
          </a:xfrm>
        </p:grpSpPr>
        <p:sp>
          <p:nvSpPr>
            <p:cNvPr id="34" name="文本框 33"/>
            <p:cNvSpPr txBox="1"/>
            <p:nvPr/>
          </p:nvSpPr>
          <p:spPr>
            <a:xfrm>
              <a:off x="5523269" y="2073864"/>
              <a:ext cx="320040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6193AC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一视同仁，因材施教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4950120" y="1596809"/>
              <a:ext cx="38523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2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10980" y="4320359"/>
            <a:ext cx="3773551" cy="938719"/>
            <a:chOff x="4950120" y="1596809"/>
            <a:chExt cx="3773551" cy="938719"/>
          </a:xfrm>
        </p:grpSpPr>
        <p:sp>
          <p:nvSpPr>
            <p:cNvPr id="38" name="文本框 37"/>
            <p:cNvSpPr txBox="1"/>
            <p:nvPr/>
          </p:nvSpPr>
          <p:spPr>
            <a:xfrm>
              <a:off x="5523269" y="2073863"/>
              <a:ext cx="320040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6193AC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奠定基础，转变思维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4950120" y="1596808"/>
              <a:ext cx="38523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3</a:t>
              </a:r>
            </a:p>
          </p:txBody>
        </p:sp>
      </p:grpSp>
    </p:spTree>
    <p:extLst>
      <p:ext uri="{BB962C8B-B14F-4D97-AF65-F5344CB8AC3E}">
        <p14:creationId val="278041387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581891" y="1799496"/>
            <a:ext cx="11346424" cy="3038467"/>
            <a:chOff x="568036" y="1805728"/>
            <a:chExt cx="11346424" cy="3038467"/>
          </a:xfrm>
        </p:grpSpPr>
        <p:grpSp>
          <p:nvGrpSpPr>
            <p:cNvPr id="32" name="组合 31"/>
            <p:cNvGrpSpPr/>
            <p:nvPr/>
          </p:nvGrpSpPr>
          <p:grpSpPr>
            <a:xfrm>
              <a:off x="5245067" y="1805728"/>
              <a:ext cx="3773551" cy="938719"/>
              <a:chOff x="4950120" y="1596809"/>
              <a:chExt cx="3773551" cy="9387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6193AC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自由迸发，特立独行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1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278133" y="3257251"/>
              <a:ext cx="6636327" cy="1569660"/>
              <a:chOff x="4039476" y="1627864"/>
              <a:chExt cx="6636327" cy="156966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206729" y="1627865"/>
                <a:ext cx="6301820" cy="15544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b="1" lang="zh-CN" smtClean="0"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/>
                    <a:ea typeface="微软雅黑"/>
                  </a:rPr>
                  <a:t>广告人需要的是特立独行的个性、自由迸发的灵感，他们要想成为一个优秀的广告人，就注定不能像一个传统的好学生那样，每天规规矩矩地，坐在教室里听讲，每学期钻研书本，就为了考出一个好的期末成绩。</a:t>
                </a:r>
              </a:p>
            </p:txBody>
          </p:sp>
          <p:cxnSp>
            <p:nvCxnSpPr>
              <p:cNvPr id="5" name="直接箭头连接符 4"/>
              <p:cNvCxnSpPr/>
              <p:nvPr/>
            </p:nvCxnSpPr>
            <p:spPr>
              <a:xfrm flipH="1">
                <a:off x="4039476" y="1627864"/>
                <a:ext cx="0" cy="1569660"/>
              </a:xfrm>
              <a:prstGeom prst="straightConnector1">
                <a:avLst/>
              </a:prstGeom>
              <a:ln>
                <a:solidFill>
                  <a:srgbClr val="6193AC"/>
                </a:solidFill>
                <a:headEnd len="med" type="arrow" w="med"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 flipH="1">
                <a:off x="10675803" y="1627864"/>
                <a:ext cx="0" cy="1569660"/>
              </a:xfrm>
              <a:prstGeom prst="straightConnector1">
                <a:avLst/>
              </a:prstGeom>
              <a:ln>
                <a:solidFill>
                  <a:srgbClr val="6193AC"/>
                </a:solidFill>
                <a:headEnd len="med" type="arrow" w="med"/>
                <a:tailEnd len="med" type="arrow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568036" y="2013805"/>
              <a:ext cx="4245585" cy="2830390"/>
              <a:chOff x="568036" y="2013805"/>
              <a:chExt cx="4245585" cy="283039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68036" y="2013805"/>
                <a:ext cx="4245585" cy="2830390"/>
              </a:xfrm>
              <a:prstGeom prst="rect">
                <a:avLst/>
              </a:prstGeom>
              <a:ln w="57150">
                <a:solidFill>
                  <a:srgbClr val="6193AC"/>
                </a:solidFill>
              </a:ln>
              <a:effectLst>
                <a:outerShdw algn="ctr" blurRad="107950" dir="5400000" dist="12700">
                  <a:srgbClr val="000000"/>
                </a:outerShdw>
              </a:effectLst>
            </p:spPr>
          </p:pic>
          <p:sp>
            <p:nvSpPr>
              <p:cNvPr id="16" name="斜纹 15"/>
              <p:cNvSpPr/>
              <p:nvPr/>
            </p:nvSpPr>
            <p:spPr>
              <a:xfrm>
                <a:off x="568036" y="2013805"/>
                <a:ext cx="955964" cy="955964"/>
              </a:xfrm>
              <a:prstGeom prst="diagStripe">
                <a:avLst/>
              </a:prstGeom>
              <a:solidFill>
                <a:srgbClr val="6193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015550" y="1340366"/>
            <a:ext cx="887383" cy="487142"/>
            <a:chOff x="561109" y="436405"/>
            <a:chExt cx="887383" cy="487142"/>
          </a:xfrm>
        </p:grpSpPr>
        <p:grpSp>
          <p:nvGrpSpPr>
            <p:cNvPr id="59" name="组合 58"/>
            <p:cNvGrpSpPr/>
            <p:nvPr/>
          </p:nvGrpSpPr>
          <p:grpSpPr>
            <a:xfrm>
              <a:off x="561109" y="438638"/>
              <a:ext cx="887383" cy="484909"/>
              <a:chOff x="561109" y="438638"/>
              <a:chExt cx="1953491" cy="484909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561109" y="438638"/>
                <a:ext cx="19534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61109" y="923547"/>
                <a:ext cx="19534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561109" y="436405"/>
              <a:ext cx="88738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7F7F7F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前言</a:t>
              </a:r>
            </a:p>
          </p:txBody>
        </p:sp>
      </p:grpSp>
    </p:spTree>
    <p:extLst>
      <p:ext uri="{BB962C8B-B14F-4D97-AF65-F5344CB8AC3E}">
        <p14:creationId val="270507360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76059" y="398257"/>
            <a:ext cx="4016923" cy="1397849"/>
            <a:chOff x="5015550" y="1340366"/>
            <a:chExt cx="4016923" cy="1397849"/>
          </a:xfrm>
        </p:grpSpPr>
        <p:grpSp>
          <p:nvGrpSpPr>
            <p:cNvPr id="32" name="组合 31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6193AC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一视同仁，因材施教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2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文本框 57"/>
              <p:cNvSpPr txBox="1"/>
              <p:nvPr/>
            </p:nvSpPr>
            <p:spPr>
              <a:xfrm>
                <a:off x="561109" y="436405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前言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22447" y="1928750"/>
            <a:ext cx="11434685" cy="3732879"/>
            <a:chOff x="1019431" y="1984170"/>
            <a:chExt cx="11434685" cy="3732879"/>
          </a:xfrm>
        </p:grpSpPr>
        <p:sp>
          <p:nvSpPr>
            <p:cNvPr id="22" name="文本框 21"/>
            <p:cNvSpPr txBox="1"/>
            <p:nvPr/>
          </p:nvSpPr>
          <p:spPr>
            <a:xfrm>
              <a:off x="1202170" y="1984170"/>
              <a:ext cx="1827158" cy="2615184"/>
            </a:xfrm>
            <a:prstGeom prst="roundRect">
              <a:avLst>
                <a:gd fmla="val 6378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b="1" lang="en-US" smtClean="0" sz="13800">
                  <a:solidFill>
                    <a:srgbClr val="6193AC"/>
                  </a:solidFill>
                  <a:latin typeface="Times New Roman"/>
                  <a:ea typeface="微软雅黑"/>
                </a:rPr>
                <a:t>“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19431" y="2541992"/>
              <a:ext cx="11434685" cy="3175057"/>
              <a:chOff x="1019431" y="2541992"/>
              <a:chExt cx="11434685" cy="317505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019431" y="2541992"/>
                <a:ext cx="10881624" cy="2375297"/>
                <a:chOff x="1019431" y="2182413"/>
                <a:chExt cx="10881624" cy="23752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2575278" y="2372436"/>
                  <a:ext cx="7767129" cy="1920240"/>
                </a:xfrm>
                <a:prstGeom prst="roundRect">
                  <a:avLst>
                    <a:gd fmla="val 6378" name="adj"/>
                  </a:avLst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altLang="en-US" b="1" lang="zh-CN" smtClean="0" sz="2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你们好。我是13级7班班主任，杨茂琳。我们班是文学院唯一一个广告专业班，我作为曾经广告班的一名学生，非常荣幸能有机会带领新一届的广告学子，走过这一年以来的珍贵时光。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altLang="en-US" b="1" lang="zh-CN" smtClean="0" sz="2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我认为，好的班主任是要根据不同班的特质来进行因材施教，不应该用统一的标准来衡量。</a:t>
                  </a:r>
                </a:p>
              </p:txBody>
            </p:sp>
            <p:sp>
              <p:nvSpPr>
                <p:cNvPr id="3" name="圆角矩形 2"/>
                <p:cNvSpPr/>
                <p:nvPr/>
              </p:nvSpPr>
              <p:spPr>
                <a:xfrm>
                  <a:off x="1019431" y="2182413"/>
                  <a:ext cx="10881624" cy="2375297"/>
                </a:xfrm>
                <a:prstGeom prst="roundRect">
                  <a:avLst/>
                </a:prstGeom>
                <a:noFill/>
                <a:ln>
                  <a:solidFill>
                    <a:srgbClr val="619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10590177" y="3228463"/>
                <a:ext cx="1827158" cy="2615184"/>
              </a:xfrm>
              <a:prstGeom prst="roundRect">
                <a:avLst>
                  <a:gd fmla="val 6378" name="adj"/>
                </a:avLst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b="1" lang="en-US" smtClean="0" sz="13800">
                    <a:solidFill>
                      <a:srgbClr val="6193AC"/>
                    </a:solidFill>
                    <a:latin typeface="Times New Roman"/>
                    <a:ea typeface="微软雅黑"/>
                  </a:rPr>
                  <a:t>”</a:t>
                </a:r>
              </a:p>
            </p:txBody>
          </p:sp>
        </p:grpSp>
      </p:grpSp>
    </p:spTree>
    <p:extLst>
      <p:ext uri="{BB962C8B-B14F-4D97-AF65-F5344CB8AC3E}">
        <p14:creationId val="251308470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673797" y="614596"/>
            <a:ext cx="5534958" cy="7210269"/>
            <a:chOff x="4568108" y="-3315098"/>
            <a:chExt cx="5534958" cy="7210269"/>
          </a:xfrm>
        </p:grpSpPr>
        <p:grpSp>
          <p:nvGrpSpPr>
            <p:cNvPr id="32" name="组合 31"/>
            <p:cNvGrpSpPr/>
            <p:nvPr/>
          </p:nvGrpSpPr>
          <p:grpSpPr>
            <a:xfrm>
              <a:off x="4568108" y="-3315098"/>
              <a:ext cx="5534958" cy="7210269"/>
              <a:chOff x="4259306" y="-3517785"/>
              <a:chExt cx="5534958" cy="721026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8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6193AC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奠定基础，思维转变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4259306" y="-3517785"/>
                <a:ext cx="5534958" cy="721026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18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3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文本框 57"/>
              <p:cNvSpPr txBox="1"/>
              <p:nvPr/>
            </p:nvSpPr>
            <p:spPr>
              <a:xfrm>
                <a:off x="561109" y="436406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前言</a:t>
                </a: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7177" y="328196"/>
            <a:ext cx="4376689" cy="2749283"/>
          </a:xfrm>
          <a:prstGeom prst="roundRect">
            <a:avLst>
              <a:gd fmla="val 12784" name="adj"/>
            </a:avLst>
          </a:prstGeom>
          <a:noFill/>
          <a:ln>
            <a:solidFill>
              <a:srgbClr val="7F7F7F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32894" y="328195"/>
            <a:ext cx="4376689" cy="2749283"/>
          </a:xfrm>
          <a:prstGeom prst="roundRect">
            <a:avLst>
              <a:gd fmla="val 12784" name="adj"/>
            </a:avLst>
          </a:prstGeom>
          <a:noFill/>
          <a:ln>
            <a:solidFill>
              <a:srgbClr val="7F7F7F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</p:pic>
      <p:sp>
        <p:nvSpPr>
          <p:cNvPr id="12" name="圆角矩形 11"/>
          <p:cNvSpPr/>
          <p:nvPr/>
        </p:nvSpPr>
        <p:spPr>
          <a:xfrm>
            <a:off x="736266" y="3686676"/>
            <a:ext cx="4377600" cy="2750400"/>
          </a:xfrm>
          <a:prstGeom prst="roundRect">
            <a:avLst/>
          </a:prstGeom>
          <a:solidFill>
            <a:srgbClr val="61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60066" y="4525614"/>
            <a:ext cx="152400" cy="107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5046091" y="4525614"/>
            <a:ext cx="152400" cy="107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841504" y="4288958"/>
            <a:ext cx="4088654" cy="1554480"/>
          </a:xfrm>
          <a:prstGeom prst="roundRect">
            <a:avLst>
              <a:gd fmla="val 6378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rgbClr val="FFFFFF"/>
                </a:solidFill>
                <a:latin typeface="Times New Roman"/>
                <a:ea typeface="微软雅黑"/>
              </a:rPr>
              <a:t>所以，他们的大一很关键，他们要在大一这1年的时间当中，转变自己持续了12年的思维模式。这对我来说，也是个不小的挑战。</a:t>
            </a:r>
          </a:p>
        </p:txBody>
      </p:sp>
    </p:spTree>
    <p:extLst>
      <p:ext uri="{BB962C8B-B14F-4D97-AF65-F5344CB8AC3E}">
        <p14:creationId val="326147148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2" name="直接连接符 51"/>
          <p:cNvCxnSpPr/>
          <p:nvPr/>
        </p:nvCxnSpPr>
        <p:spPr>
          <a:xfrm rot="20700000">
            <a:off x="7734375" y="3825897"/>
            <a:ext cx="4196265" cy="4196264"/>
          </a:xfrm>
          <a:prstGeom prst="line">
            <a:avLst/>
          </a:prstGeom>
          <a:ln>
            <a:solidFill>
              <a:srgbClr val="80902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403051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后劲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29170" y="0"/>
            <a:ext cx="2333661" cy="4448741"/>
            <a:chOff x="1881168" y="0"/>
            <a:chExt cx="2333661" cy="4448741"/>
          </a:xfrm>
        </p:grpSpPr>
        <p:grpSp>
          <p:nvGrpSpPr>
            <p:cNvPr id="2" name="组合 1"/>
            <p:cNvGrpSpPr/>
            <p:nvPr/>
          </p:nvGrpSpPr>
          <p:grpSpPr>
            <a:xfrm>
              <a:off x="1881168" y="2436965"/>
              <a:ext cx="2333661" cy="2011776"/>
              <a:chOff x="1881168" y="2436965"/>
              <a:chExt cx="2333661" cy="201177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881168" y="2436965"/>
                <a:ext cx="2333661" cy="2011776"/>
                <a:chOff x="1881168" y="2353837"/>
                <a:chExt cx="2333661" cy="2011776"/>
              </a:xfrm>
            </p:grpSpPr>
            <p:sp>
              <p:nvSpPr>
                <p:cNvPr id="3" name="等腰三角形 2"/>
                <p:cNvSpPr/>
                <p:nvPr/>
              </p:nvSpPr>
              <p:spPr>
                <a:xfrm>
                  <a:off x="2099793" y="2611582"/>
                  <a:ext cx="1896410" cy="1634836"/>
                </a:xfrm>
                <a:prstGeom prst="triangle">
                  <a:avLst/>
                </a:prstGeom>
                <a:solidFill>
                  <a:srgbClr val="80902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>
                  <a:off x="1881168" y="2353837"/>
                  <a:ext cx="2333661" cy="2011776"/>
                </a:xfrm>
                <a:prstGeom prst="triangle">
                  <a:avLst/>
                </a:prstGeom>
                <a:noFill/>
                <a:ln>
                  <a:solidFill>
                    <a:srgbClr val="80902E"/>
                  </a:solidFill>
                  <a:prstDash val="lgDashDot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2309015" y="3631176"/>
                <a:ext cx="1477966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200">
                    <a:solidFill>
                      <a:schemeClr val="bg1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中坚</a:t>
                </a:r>
              </a:p>
            </p:txBody>
          </p:sp>
        </p:grpSp>
        <p:cxnSp>
          <p:nvCxnSpPr>
            <p:cNvPr id="22" name="直接连接符 21"/>
            <p:cNvCxnSpPr>
              <a:endCxn id="7" idx="0"/>
            </p:cNvCxnSpPr>
            <p:nvPr/>
          </p:nvCxnSpPr>
          <p:spPr>
            <a:xfrm>
              <a:off x="3047998" y="0"/>
              <a:ext cx="1" cy="2436965"/>
            </a:xfrm>
            <a:prstGeom prst="line">
              <a:avLst/>
            </a:prstGeom>
            <a:ln>
              <a:solidFill>
                <a:srgbClr val="80902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209224" y="969289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28" name="文本框 27"/>
            <p:cNvSpPr txBox="1"/>
            <p:nvPr/>
          </p:nvSpPr>
          <p:spPr>
            <a:xfrm>
              <a:off x="5523269" y="2073863"/>
              <a:ext cx="3200402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80902E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互通有无，班群建立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809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950120" y="1596809"/>
              <a:ext cx="385235" cy="7010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1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 rot="900000">
            <a:off x="301742" y="3825896"/>
            <a:ext cx="4196265" cy="4196264"/>
          </a:xfrm>
          <a:prstGeom prst="line">
            <a:avLst/>
          </a:prstGeom>
          <a:ln>
            <a:solidFill>
              <a:srgbClr val="80902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30952" y="4966030"/>
            <a:ext cx="10330096" cy="938719"/>
            <a:chOff x="1019090" y="4966030"/>
            <a:chExt cx="10330096" cy="938719"/>
          </a:xfrm>
        </p:grpSpPr>
        <p:grpSp>
          <p:nvGrpSpPr>
            <p:cNvPr id="29" name="组合 28"/>
            <p:cNvGrpSpPr/>
            <p:nvPr/>
          </p:nvGrpSpPr>
          <p:grpSpPr>
            <a:xfrm>
              <a:off x="1019090" y="4966030"/>
              <a:ext cx="3773551" cy="938719"/>
              <a:chOff x="4950120" y="1596809"/>
              <a:chExt cx="3773551" cy="938719"/>
            </a:xfrm>
            <a:solidFill>
              <a:srgbClr val="FFFFFF"/>
            </a:solidFill>
          </p:grpSpPr>
          <p:sp>
            <p:nvSpPr>
              <p:cNvPr id="41" name="文本框 40"/>
              <p:cNvSpPr txBox="1"/>
              <p:nvPr/>
            </p:nvSpPr>
            <p:spPr>
              <a:xfrm>
                <a:off x="5523269" y="2073864"/>
                <a:ext cx="3200402" cy="457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rgbClr val="80902E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花样年华，班委运行</a:t>
                </a: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grpFill/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4950120" y="1596810"/>
                <a:ext cx="385235" cy="701040"/>
              </a:xfrm>
              <a:prstGeom prst="rect">
                <a:avLst/>
              </a:prstGeom>
              <a:grp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2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575635" y="4966030"/>
              <a:ext cx="3773551" cy="938719"/>
              <a:chOff x="4950120" y="1596809"/>
              <a:chExt cx="3773551" cy="938719"/>
            </a:xfrm>
            <a:solidFill>
              <a:srgbClr val="FFFFFF"/>
            </a:solidFill>
          </p:grpSpPr>
          <p:sp>
            <p:nvSpPr>
              <p:cNvPr id="49" name="文本框 48"/>
              <p:cNvSpPr txBox="1"/>
              <p:nvPr/>
            </p:nvSpPr>
            <p:spPr>
              <a:xfrm>
                <a:off x="5523268" y="2073864"/>
                <a:ext cx="3200402" cy="45720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80902E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青春记忆，班风团结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grpFill/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4950119" y="1596810"/>
                <a:ext cx="385235" cy="701040"/>
              </a:xfrm>
              <a:prstGeom prst="rect">
                <a:avLst/>
              </a:prstGeom>
              <a:grp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val="337206260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774736" y="2730075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8" y="2073863"/>
                <a:ext cx="3200402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80902E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互通有无，班群建立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19" y="1596809"/>
                <a:ext cx="38523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1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7F7F7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</a:rPr>
                  <a:t>中坚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985187" y="1861304"/>
            <a:ext cx="5524825" cy="3017520"/>
          </a:xfrm>
          <a:prstGeom prst="roundRect">
            <a:avLst>
              <a:gd fmla="val 6378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我们通过各种贴吧来寻找我们将来的伙伴。到开学的时候，同学之间见面都感觉不是新同学初见，而是相识已久的老友，这给了他们极大的归属感。要声明一下，这件事的始作俑者不是我，而是我们班的这位学生以他为代表的很多同学都像他一样，非常具有前瞻性，开学之前就在积极主动地了解我们专业的方方面面，那时候我作为过来人，也给了他们很多的建议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28817" y="1098067"/>
            <a:ext cx="1063485" cy="611199"/>
            <a:chOff x="3406918" y="5596170"/>
            <a:chExt cx="1583638" cy="910138"/>
          </a:xfrm>
        </p:grpSpPr>
        <p:sp>
          <p:nvSpPr>
            <p:cNvPr id="13" name="等腰三角形 12"/>
            <p:cNvSpPr/>
            <p:nvPr/>
          </p:nvSpPr>
          <p:spPr>
            <a:xfrm>
              <a:off x="3406918" y="5596171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934797" y="5596170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5421814" y="4996696"/>
            <a:ext cx="1063485" cy="611199"/>
            <a:chOff x="3406918" y="5596170"/>
            <a:chExt cx="1583638" cy="910138"/>
          </a:xfrm>
        </p:grpSpPr>
        <p:sp>
          <p:nvSpPr>
            <p:cNvPr id="17" name="等腰三角形 16"/>
            <p:cNvSpPr/>
            <p:nvPr/>
          </p:nvSpPr>
          <p:spPr>
            <a:xfrm>
              <a:off x="3406918" y="5596171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3934797" y="5596170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6365791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6" name="直接连接符 35"/>
          <p:cNvCxnSpPr/>
          <p:nvPr/>
        </p:nvCxnSpPr>
        <p:spPr>
          <a:xfrm flipH="1">
            <a:off x="7181880" y="1955256"/>
            <a:ext cx="5644658" cy="7353173"/>
          </a:xfrm>
          <a:prstGeom prst="line">
            <a:avLst/>
          </a:prstGeom>
          <a:ln>
            <a:solidFill>
              <a:srgbClr val="809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893759" y="444074"/>
            <a:ext cx="7980319" cy="7117311"/>
            <a:chOff x="-3087333" y="584751"/>
            <a:chExt cx="7980319" cy="7117311"/>
          </a:xfrm>
        </p:grpSpPr>
        <p:grpSp>
          <p:nvGrpSpPr>
            <p:cNvPr id="2" name="组合 1"/>
            <p:cNvGrpSpPr/>
            <p:nvPr/>
          </p:nvGrpSpPr>
          <p:grpSpPr>
            <a:xfrm>
              <a:off x="876063" y="584751"/>
              <a:ext cx="4016923" cy="1397849"/>
              <a:chOff x="5015550" y="1340366"/>
              <a:chExt cx="4016923" cy="1397849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258922" y="1799496"/>
                <a:ext cx="3773551" cy="938719"/>
                <a:chOff x="4950120" y="1596809"/>
                <a:chExt cx="3773551" cy="93871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5523269" y="2073863"/>
                  <a:ext cx="3200402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z="2400">
                      <a:solidFill>
                        <a:srgbClr val="80902E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花样年华，班委运行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5147442" y="1885799"/>
                  <a:ext cx="498764" cy="649729"/>
                </a:xfrm>
                <a:prstGeom prst="line">
                  <a:avLst/>
                </a:prstGeom>
                <a:ln>
                  <a:solidFill>
                    <a:srgbClr val="8090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/>
                <p:cNvSpPr txBox="1"/>
                <p:nvPr/>
              </p:nvSpPr>
              <p:spPr>
                <a:xfrm>
                  <a:off x="4950120" y="1596809"/>
                  <a:ext cx="385235" cy="7010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mtClean="0" sz="4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2</a:t>
                  </a: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5015550" y="1340366"/>
                <a:ext cx="887383" cy="487142"/>
                <a:chOff x="561109" y="436405"/>
                <a:chExt cx="887383" cy="487142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561109" y="438638"/>
                  <a:ext cx="887383" cy="484909"/>
                  <a:chOff x="561109" y="438638"/>
                  <a:chExt cx="1953491" cy="484909"/>
                </a:xfrm>
              </p:grpSpPr>
              <p:cxnSp>
                <p:nvCxnSpPr>
                  <p:cNvPr id="7" name="直接连接符 6"/>
                  <p:cNvCxnSpPr/>
                  <p:nvPr/>
                </p:nvCxnSpPr>
                <p:spPr>
                  <a:xfrm>
                    <a:off x="561109" y="438638"/>
                    <a:ext cx="195349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连接符 7"/>
                  <p:cNvCxnSpPr/>
                  <p:nvPr/>
                </p:nvCxnSpPr>
                <p:spPr>
                  <a:xfrm>
                    <a:off x="561109" y="923547"/>
                    <a:ext cx="195349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61109" y="436405"/>
                  <a:ext cx="887383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lang="zh-CN" sz="2400">
                      <a:solidFill>
                        <a:srgbClr val="7F7F7F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中坚</a:t>
                  </a:r>
                </a:p>
              </p:txBody>
            </p:sp>
          </p:grpSp>
        </p:grpSp>
        <p:cxnSp>
          <p:nvCxnSpPr>
            <p:cNvPr id="19" name="直接连接符 18"/>
            <p:cNvCxnSpPr/>
            <p:nvPr/>
          </p:nvCxnSpPr>
          <p:spPr>
            <a:xfrm flipH="1">
              <a:off x="-3087333" y="2203931"/>
              <a:ext cx="4220637" cy="5498131"/>
            </a:xfrm>
            <a:prstGeom prst="line">
              <a:avLst/>
            </a:prstGeom>
            <a:ln>
              <a:solidFill>
                <a:srgbClr val="809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3781787" y="2012471"/>
            <a:ext cx="4627757" cy="457200"/>
          </a:xfrm>
          <a:prstGeom prst="roundRect">
            <a:avLst>
              <a:gd fmla="val 6378" name="adj"/>
            </a:avLst>
          </a:prstGeom>
          <a:solidFill>
            <a:srgbClr val="FFFFFF"/>
          </a:solidFill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我们选出了一位相当称职有担当的班长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4831895" y="3019372"/>
            <a:ext cx="2528209" cy="2528209"/>
          </a:xfrm>
          <a:prstGeom prst="ellipse">
            <a:avLst/>
          </a:prstGeom>
          <a:noFill/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1079410" y="6079423"/>
            <a:ext cx="10032514" cy="457200"/>
          </a:xfrm>
          <a:prstGeom prst="roundRect">
            <a:avLst>
              <a:gd fmla="val 6378" name="adj"/>
            </a:avLst>
          </a:prstGeom>
          <a:solidFill>
            <a:srgbClr val="FFFFFF"/>
          </a:solidFill>
          <a:ln>
            <a:noFill/>
          </a:ln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她为人诚恳有担当，德艺双馨，目前正在准备去韩国梨花女子大学做交换生的相关事宜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26003" y="3914199"/>
            <a:ext cx="3270238" cy="738554"/>
            <a:chOff x="1057719" y="3914199"/>
            <a:chExt cx="3270238" cy="738554"/>
          </a:xfrm>
        </p:grpSpPr>
        <p:sp>
          <p:nvSpPr>
            <p:cNvPr id="26" name="椭圆 25"/>
            <p:cNvSpPr/>
            <p:nvPr/>
          </p:nvSpPr>
          <p:spPr>
            <a:xfrm>
              <a:off x="3589403" y="3914199"/>
              <a:ext cx="738554" cy="738554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274550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1901614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5771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7964728" y="3914199"/>
            <a:ext cx="3270238" cy="738554"/>
            <a:chOff x="1057719" y="3914199"/>
            <a:chExt cx="3270238" cy="738554"/>
          </a:xfrm>
        </p:grpSpPr>
        <p:sp>
          <p:nvSpPr>
            <p:cNvPr id="32" name="椭圆 31"/>
            <p:cNvSpPr/>
            <p:nvPr/>
          </p:nvSpPr>
          <p:spPr>
            <a:xfrm>
              <a:off x="3589403" y="3914199"/>
              <a:ext cx="738554" cy="738554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274550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1901614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105771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38" name="直接连接符 37"/>
          <p:cNvCxnSpPr/>
          <p:nvPr/>
        </p:nvCxnSpPr>
        <p:spPr>
          <a:xfrm flipH="1">
            <a:off x="-829018" y="-375138"/>
            <a:ext cx="5644658" cy="7353173"/>
          </a:xfrm>
          <a:prstGeom prst="line">
            <a:avLst/>
          </a:prstGeom>
          <a:ln>
            <a:solidFill>
              <a:srgbClr val="809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0263647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2" val="953260fb8a6ddb45c11daab86d755e7c9833fa1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但愿</Company>
  <PresentationFormat>宽屏</PresentationFormat>
  <Paragraphs>90</Paragraphs>
  <Slides>16</Slides>
  <Notes>1</Notes>
  <TotalTime>145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6">
      <vt:lpstr>Arial</vt:lpstr>
      <vt:lpstr>Calibri Light</vt:lpstr>
      <vt:lpstr>Calibri</vt:lpstr>
      <vt:lpstr>华康俪金黑W8</vt:lpstr>
      <vt:lpstr>Times New Roman</vt:lpstr>
      <vt:lpstr>微软雅黑</vt:lpstr>
      <vt:lpstr>宋体</vt:lpstr>
      <vt:lpstr>方正正中黑简体</vt:lpstr>
      <vt:lpstr>方正正黑简体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2014-05-21T15:23:16Z</dcterms:created>
  <cp:lastModifiedBy>Administrator</cp:lastModifiedBy>
  <dcterms:modified xsi:type="dcterms:W3CDTF">2021-08-22T05:50:03Z</dcterms:modified>
  <cp:revision>36</cp:revision>
  <dc:title>PowerPoint 演示文稿</dc:title>
</cp:coreProperties>
</file>