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6" r:id="rId4"/>
    <p:sldId id="260" r:id="rId5"/>
    <p:sldId id="257" r:id="rId6"/>
    <p:sldId id="264" r:id="rId7"/>
    <p:sldId id="261" r:id="rId8"/>
    <p:sldId id="270" r:id="rId9"/>
    <p:sldId id="265" r:id="rId10"/>
    <p:sldId id="269" r:id="rId11"/>
    <p:sldId id="271" r:id="rId12"/>
    <p:sldId id="272" r:id="rId13"/>
    <p:sldId id="273" r:id="rId14"/>
    <p:sldId id="274" r:id="rId15"/>
    <p:sldId id="275" r:id="rId16"/>
    <p:sldId id="258" r:id="rId17"/>
    <p:sldId id="266" r:id="rId18"/>
    <p:sldId id="276" r:id="rId19"/>
    <p:sldId id="277" r:id="rId20"/>
    <p:sldId id="303" r:id="rId21"/>
    <p:sldId id="304" r:id="rId22"/>
    <p:sldId id="305" r:id="rId23"/>
    <p:sldId id="306" r:id="rId24"/>
    <p:sldId id="307" r:id="rId25"/>
    <p:sldId id="308" r:id="rId26"/>
    <p:sldId id="309" r:id="rId27"/>
    <p:sldId id="310" r:id="rId28"/>
    <p:sldId id="278" r:id="rId29"/>
    <p:sldId id="279" r:id="rId30"/>
    <p:sldId id="280" r:id="rId31"/>
    <p:sldId id="281" r:id="rId32"/>
    <p:sldId id="282" r:id="rId33"/>
    <p:sldId id="283" r:id="rId34"/>
    <p:sldId id="284" r:id="rId35"/>
    <p:sldId id="262" r:id="rId36"/>
    <p:sldId id="267" r:id="rId37"/>
    <p:sldId id="285" r:id="rId38"/>
    <p:sldId id="286" r:id="rId39"/>
    <p:sldId id="287" r:id="rId40"/>
    <p:sldId id="288" r:id="rId41"/>
    <p:sldId id="289" r:id="rId42"/>
    <p:sldId id="290" r:id="rId43"/>
    <p:sldId id="291" r:id="rId44"/>
    <p:sldId id="292" r:id="rId45"/>
    <p:sldId id="263" r:id="rId46"/>
    <p:sldId id="268" r:id="rId47"/>
    <p:sldId id="293" r:id="rId48"/>
    <p:sldId id="294" r:id="rId49"/>
    <p:sldId id="295" r:id="rId50"/>
    <p:sldId id="296" r:id="rId51"/>
    <p:sldId id="297" r:id="rId52"/>
    <p:sldId id="298" r:id="rId53"/>
    <p:sldId id="299" r:id="rId54"/>
    <p:sldId id="301" r:id="rId55"/>
    <p:sldId id="302" r:id="rId56"/>
  </p:sldIdLst>
  <p:sldSz cx="9144000" cy="5143500" type="screen16x9"/>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6182" autoAdjust="0"/>
  </p:normalViewPr>
  <p:slideViewPr>
    <p:cSldViewPr>
      <p:cViewPr varScale="1">
        <p:scale>
          <a:sx n="138" d="100"/>
          <a:sy n="138" d="100"/>
        </p:scale>
        <p:origin x="960"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tags/tag1.xml" Type="http://schemas.openxmlformats.org/officeDocument/2006/relationships/tags"/><Relationship Id="rId58" Target="presProps.xml" Type="http://schemas.openxmlformats.org/officeDocument/2006/relationships/presProps"/><Relationship Id="rId59" Target="viewProps.xml" Type="http://schemas.openxmlformats.org/officeDocument/2006/relationships/viewProps"/><Relationship Id="rId6" Target="slides/slide3.xml" Type="http://schemas.openxmlformats.org/officeDocument/2006/relationships/slide"/><Relationship Id="rId60" Target="theme/theme1.xml" Type="http://schemas.openxmlformats.org/officeDocument/2006/relationships/theme"/><Relationship Id="rId61"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pieChart>
        <c:varyColors val="1"/>
        <c:ser>
          <c:idx val="0"/>
          <c:order val="0"/>
          <c:tx>
            <c:strRef>
              <c:f>Sheet1!$B$1</c:f>
              <c:strCache>
                <c:ptCount val="1"/>
                <c:pt idx="0">
                  <c:v>列1</c:v>
                </c:pt>
              </c:strCache>
            </c:strRef>
          </c:tx>
          <c:dLbls>
            <c:dLbl>
              <c:idx val="0"/>
              <c:layout>
                <c:manualLayout>
                  <c:x val="-0.11005258560180664"/>
                  <c:y val="0.14219480752944946"/>
                </c:manualLayout>
              </c:layout>
              <c:dLblPos val="bestFit"/>
              <c:showLegendKey val="0"/>
              <c:showVal val="1"/>
              <c:showCatName val="0"/>
              <c:showSerName val="0"/>
              <c:showPercent val="0"/>
              <c:showBubbleSize val="0"/>
              <c:extLst/>
            </c:dLbl>
            <c:dLbl>
              <c:idx val="1"/>
              <c:layout>
                <c:manualLayout>
                  <c:x val="0.11675100028514862"/>
                  <c:y val="-0.27807623147964478"/>
                </c:manualLayout>
              </c:layout>
              <c:dLblPos val="bestFit"/>
              <c:showLegendKey val="0"/>
              <c:showVal val="1"/>
              <c:showCatName val="0"/>
              <c:showSerName val="0"/>
              <c:showPercent val="0"/>
              <c:showBubbleSize val="0"/>
              <c:extLst/>
            </c:dLbl>
            <c:dLbl>
              <c:idx val="2"/>
              <c:layout>
                <c:manualLayout>
                  <c:x val="0.066587336361408234"/>
                  <c:y val="0.15958118438720703"/>
                </c:manualLayout>
              </c:layout>
              <c:dLblPos val="bestFit"/>
              <c:showLegendKey val="0"/>
              <c:showVal val="1"/>
              <c:showCatName val="0"/>
              <c:showSerName val="0"/>
              <c:showPercent val="0"/>
              <c:showBubbleSize val="0"/>
              <c:extLst/>
            </c:dLbl>
            <c:spPr>
              <a:noFill/>
              <a:ln>
                <a:noFill/>
              </a:ln>
              <a:effectLst/>
            </c:spPr>
            <c:txPr>
              <a:bodyPr/>
              <a:p>
                <a:pPr>
                  <a:defRPr b="1" smtId="4294967295"/>
                </a:pPr>
                <a:endParaRPr b="1" smtId="4294967295"/>
              </a:p>
            </c:txPr>
            <c:dLblPos val="bestFit"/>
            <c:showLegendKey val="0"/>
            <c:showVal val="1"/>
            <c:showCatName val="0"/>
            <c:showSerName val="0"/>
            <c:showPercent val="0"/>
            <c:showBubbleSize val="0"/>
            <c:showLeaderLines val="1"/>
            <c:extLst/>
          </c:dLbls>
          <c:cat>
            <c:strRef>
              <c:f>Sheet1!$A$2:$A$4</c:f>
              <c:strCache>
                <c:ptCount val="3"/>
                <c:pt idx="0">
                  <c:v>最好的员工</c:v>
                </c:pt>
                <c:pt idx="1">
                  <c:v>中间的员工</c:v>
                </c:pt>
                <c:pt idx="2">
                  <c:v>最差的员工</c:v>
                </c:pt>
              </c:strCache>
            </c:strRef>
          </c:cat>
          <c:val>
            <c:numRef>
              <c:f>Sheet1!$B$2:$B$4</c:f>
              <c:numCache>
                <c:formatCode>0%</c:formatCode>
                <c:ptCount val="3"/>
                <c:pt idx="0">
                  <c:v>0.2</c:v>
                </c:pt>
                <c:pt idx="1">
                  <c:v>0.7</c:v>
                </c:pt>
                <c:pt idx="2">
                  <c:v>0.1</c:v>
                </c:pt>
              </c:numCache>
            </c:numRef>
          </c:val>
        </c:ser>
        <c:dLbls>
          <c:showLegendKey val="0"/>
          <c:showVal val="0"/>
          <c:showCatName val="0"/>
          <c:showSerName val="0"/>
          <c:showPercent val="0"/>
          <c:showBubbleSize val="0"/>
          <c:showLeaderLines val="0"/>
        </c:dLbls>
        <c:firstSliceAng/>
      </c:pieChart>
    </c:plotArea>
    <c:legend>
      <c:legendPos/>
      <c:layout>
        <c:manualLayout>
          <c:xMode val="edge"/>
          <c:yMode val="edge"/>
          <c:x val="0.66824173927307129"/>
          <c:y val="0.36573857069015503"/>
          <c:w val="0.24901708960533142"/>
          <c:h val="0.28292009234428406"/>
        </c:manualLayout>
      </c:layout>
      <c:overlay val="0"/>
    </c:legend>
    <c:plotVisOnly val="1"/>
    <c:dispBlanksAs val="gap"/>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pieChart>
        <c:varyColors val="1"/>
        <c:ser>
          <c:idx val="0"/>
          <c:order val="0"/>
          <c:tx>
            <c:strRef>
              <c:f>Sheet1!$B$1</c:f>
              <c:strCache>
                <c:ptCount val="1"/>
                <c:pt idx="0">
                  <c:v>列1</c:v>
                </c:pt>
              </c:strCache>
            </c:strRef>
          </c:tx>
          <c:dLbls>
            <c:dLbl>
              <c:idx val="0"/>
              <c:layout>
                <c:manualLayout>
                  <c:x val="-0.11005258560180664"/>
                  <c:y val="0.14219480752944946"/>
                </c:manualLayout>
              </c:layout>
              <c:dLblPos val="bestFit"/>
              <c:showLegendKey val="0"/>
              <c:showVal val="1"/>
              <c:showCatName val="0"/>
              <c:showSerName val="0"/>
              <c:showPercent val="0"/>
              <c:showBubbleSize val="0"/>
              <c:extLst/>
            </c:dLbl>
            <c:dLbl>
              <c:idx val="1"/>
              <c:layout>
                <c:manualLayout>
                  <c:x val="0.11675100028514862"/>
                  <c:y val="-0.27807623147964478"/>
                </c:manualLayout>
              </c:layout>
              <c:dLblPos val="bestFit"/>
              <c:showLegendKey val="0"/>
              <c:showVal val="1"/>
              <c:showCatName val="0"/>
              <c:showSerName val="0"/>
              <c:showPercent val="0"/>
              <c:showBubbleSize val="0"/>
              <c:extLst/>
            </c:dLbl>
            <c:dLbl>
              <c:idx val="2"/>
              <c:layout>
                <c:manualLayout>
                  <c:x val="0.066587336361408234"/>
                  <c:y val="0.15958118438720703"/>
                </c:manualLayout>
              </c:layout>
              <c:dLblPos val="bestFit"/>
              <c:showLegendKey val="0"/>
              <c:showVal val="1"/>
              <c:showCatName val="0"/>
              <c:showSerName val="0"/>
              <c:showPercent val="0"/>
              <c:showBubbleSize val="0"/>
              <c:extLst/>
            </c:dLbl>
            <c:spPr>
              <a:noFill/>
              <a:ln>
                <a:noFill/>
              </a:ln>
              <a:effectLst/>
            </c:spPr>
            <c:txPr>
              <a:bodyPr/>
              <a:p>
                <a:pPr>
                  <a:defRPr b="1" smtId="4294967295"/>
                </a:pPr>
                <a:endParaRPr b="1" smtId="4294967295"/>
              </a:p>
            </c:txPr>
            <c:dLblPos val="bestFit"/>
            <c:showLegendKey val="0"/>
            <c:showVal val="1"/>
            <c:showCatName val="0"/>
            <c:showSerName val="0"/>
            <c:showPercent val="0"/>
            <c:showBubbleSize val="0"/>
            <c:showLeaderLines val="1"/>
            <c:extLst/>
          </c:dLbls>
          <c:cat>
            <c:strRef>
              <c:f>Sheet1!$A$2:$A$4</c:f>
              <c:strCache>
                <c:ptCount val="3"/>
                <c:pt idx="0">
                  <c:v>和珅型</c:v>
                </c:pt>
                <c:pt idx="1">
                  <c:v>无为型</c:v>
                </c:pt>
                <c:pt idx="2">
                  <c:v>魏征型</c:v>
                </c:pt>
              </c:strCache>
            </c:strRef>
          </c:cat>
          <c:val>
            <c:numRef>
              <c:f>Sheet1!$B$2:$B$4</c:f>
              <c:numCache>
                <c:formatCode>0%</c:formatCode>
                <c:ptCount val="3"/>
                <c:pt idx="0">
                  <c:v>0.2</c:v>
                </c:pt>
                <c:pt idx="1">
                  <c:v>0.7</c:v>
                </c:pt>
                <c:pt idx="2">
                  <c:v>0.1</c:v>
                </c:pt>
              </c:numCache>
            </c:numRef>
          </c:val>
        </c:ser>
        <c:dLbls>
          <c:showLegendKey val="0"/>
          <c:showVal val="0"/>
          <c:showCatName val="0"/>
          <c:showSerName val="0"/>
          <c:showPercent val="0"/>
          <c:showBubbleSize val="0"/>
          <c:showLeaderLines val="0"/>
        </c:dLbls>
        <c:firstSliceAng/>
      </c:pieChart>
    </c:plotArea>
    <c:legend>
      <c:legendPos/>
      <c:layout>
        <c:manualLayout>
          <c:xMode val="edge"/>
          <c:yMode val="edge"/>
          <c:x val="0.66824173927307129"/>
          <c:y val="0.36573857069015503"/>
          <c:w val="0.24901708960533142"/>
          <c:h val="0.28292009234428406"/>
        </c:manualLayout>
      </c:layout>
      <c:overlay val="0"/>
    </c:legend>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9F845-F9B9-4223-A32B-1F53ADD64E0F}" type="datetimeFigureOut">
              <a:rPr lang="zh-CN" altLang="en-US" smtClean="0"/>
              <a:t>2021/3/18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58902-8497-4C23-9724-ED937278E8AC}" type="slidenum">
              <a:rPr lang="zh-CN" altLang="en-US" smtClean="0"/>
              <a:t>‹#›</a:t>
            </a:fld>
            <a:endParaRPr lang="zh-CN" altLang="en-US"/>
          </a:p>
        </p:txBody>
      </p:sp>
    </p:spTree>
    <p:extLst>
      <p:ext uri="{BB962C8B-B14F-4D97-AF65-F5344CB8AC3E}">
        <p14:creationId val="300767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666947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74620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786088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60734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124675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045388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033440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49573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268274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61766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36478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01915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65458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726825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14" name="图片 13"/>
          <p:cNvPicPr>
            <a:picLocks noChangeAspect="1"/>
          </p:cNvPicPr>
          <p:nvPr userDrawn="1"/>
        </p:nvPicPr>
        <p:blipFill>
          <a:blip r:embed="rId1">
            <a:extLst>
              <a:ext uri="{28A0092B-C50C-407E-A947-70E740481C1C}">
                <a14:useLocalDpi val="0"/>
              </a:ext>
            </a:extLst>
          </a:blip>
          <a:srcRect l="24784" t="26667" r="7863" b="19201"/>
          <a:stretch>
            <a:fillRect/>
          </a:stretch>
        </p:blipFill>
        <p:spPr>
          <a:xfrm>
            <a:off x="7789979" y="3817866"/>
            <a:ext cx="1339035" cy="1325634"/>
          </a:xfrm>
          <a:prstGeom prst="rect">
            <a:avLst/>
          </a:prstGeom>
        </p:spPr>
      </p:pic>
      <p:sp>
        <p:nvSpPr>
          <p:cNvPr id="15" name="灯片编号占位符 3"/>
          <p:cNvSpPr>
            <a:spLocks noGrp="1"/>
          </p:cNvSpPr>
          <p:nvPr>
            <p:ph type="sldNum" sz="quarter" idx="12"/>
          </p:nvPr>
        </p:nvSpPr>
        <p:spPr>
          <a:xfrm>
            <a:off x="8460432" y="4587974"/>
            <a:ext cx="527128" cy="273844"/>
          </a:xfrm>
        </p:spPr>
        <p:txBody>
          <a:bodyPr/>
          <a:lstStyle>
            <a:lvl1pPr algn="ctr">
              <a:defRPr sz="1600">
                <a:solidFill>
                  <a:schemeClr val="tx1"/>
                </a:solidFill>
              </a:defRPr>
            </a:lvl1pPr>
          </a:lstStyle>
          <a:p>
            <a:fld id="{0C913308-F349-4B6D-A68A-DD1791B4A57B}" type="slidenum">
              <a:rPr lang="zh-CN" altLang="en-US" smtClean="0"/>
              <a:t>‹#›</a:t>
            </a:fld>
            <a:endParaRPr lang="zh-CN" altLang="en-US"/>
          </a:p>
        </p:txBody>
      </p:sp>
    </p:spTree>
  </p:cSld>
  <p:clrMapOvr>
    <a:masterClrMapping/>
  </p:clrMapOvr>
  <p:transition/>
  <p:timing/>
  <p:hf hdr="0" ftr="0" dt="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rcRect l="24784" t="26936" r="8526" b="19200"/>
          <a:stretch>
            <a:fillRect/>
          </a:stretch>
        </p:blipFill>
        <p:spPr>
          <a:xfrm>
            <a:off x="7812360" y="3817864"/>
            <a:ext cx="1321216" cy="1314435"/>
          </a:xfrm>
          <a:prstGeom prst="rect">
            <a:avLst/>
          </a:prstGeom>
        </p:spPr>
      </p:pic>
      <p:sp>
        <p:nvSpPr>
          <p:cNvPr id="10" name="灯片编号占位符 3"/>
          <p:cNvSpPr>
            <a:spLocks noGrp="1"/>
          </p:cNvSpPr>
          <p:nvPr>
            <p:ph type="sldNum" sz="quarter" idx="12"/>
          </p:nvPr>
        </p:nvSpPr>
        <p:spPr>
          <a:xfrm>
            <a:off x="8509368" y="4587974"/>
            <a:ext cx="527128" cy="273844"/>
          </a:xfrm>
        </p:spPr>
        <p:txBody>
          <a:bodyPr/>
          <a:lstStyle>
            <a:lvl1pPr algn="ctr">
              <a:defRPr sz="1600">
                <a:solidFill>
                  <a:schemeClr val="tx1"/>
                </a:solidFill>
              </a:defRPr>
            </a:lvl1pPr>
          </a:lstStyle>
          <a:p>
            <a:fld id="{0C913308-F349-4B6D-A68A-DD1791B4A57B}" type="slidenum">
              <a:rPr lang="zh-CN" altLang="en-US" smtClean="0"/>
              <a:t>‹#›</a:t>
            </a:fld>
            <a:endParaRPr lang="zh-CN" altLang="en-US"/>
          </a:p>
        </p:txBody>
      </p:sp>
    </p:spTree>
    <p:extLst>
      <p:ext uri="{BB962C8B-B14F-4D97-AF65-F5344CB8AC3E}">
        <p14:creationId val="1596096741"/>
      </p:ext>
    </p:extLst>
  </p:cSld>
  <p:clrMapOvr>
    <a:masterClrMapping/>
  </p:clrMapOvr>
  <p:transition/>
  <p:timing/>
  <p:hf hdr="0" ftr="0" dt="0"/>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rcRect l="25780" t="27205" r="8526" b="19200"/>
          <a:stretch>
            <a:fillRect/>
          </a:stretch>
        </p:blipFill>
        <p:spPr>
          <a:xfrm>
            <a:off x="7809832" y="3817867"/>
            <a:ext cx="1319181" cy="1325634"/>
          </a:xfrm>
          <a:prstGeom prst="rect">
            <a:avLst/>
          </a:prstGeom>
        </p:spPr>
      </p:pic>
      <p:sp>
        <p:nvSpPr>
          <p:cNvPr id="10" name="灯片编号占位符 3"/>
          <p:cNvSpPr>
            <a:spLocks noGrp="1"/>
          </p:cNvSpPr>
          <p:nvPr>
            <p:ph type="sldNum" sz="quarter" idx="12"/>
          </p:nvPr>
        </p:nvSpPr>
        <p:spPr>
          <a:xfrm>
            <a:off x="8460432" y="4587974"/>
            <a:ext cx="527128" cy="273844"/>
          </a:xfrm>
        </p:spPr>
        <p:txBody>
          <a:bodyPr/>
          <a:lstStyle>
            <a:lvl1pPr algn="ctr">
              <a:defRPr sz="1600">
                <a:solidFill>
                  <a:schemeClr val="tx1"/>
                </a:solidFill>
              </a:defRPr>
            </a:lvl1pPr>
          </a:lstStyle>
          <a:p>
            <a:fld id="{0C913308-F349-4B6D-A68A-DD1791B4A57B}" type="slidenum">
              <a:rPr lang="zh-CN" altLang="en-US" smtClean="0"/>
              <a:t>‹#›</a:t>
            </a:fld>
            <a:endParaRPr lang="zh-CN" altLang="en-US"/>
          </a:p>
        </p:txBody>
      </p:sp>
    </p:spTree>
    <p:extLst>
      <p:ext uri="{BB962C8B-B14F-4D97-AF65-F5344CB8AC3E}">
        <p14:creationId val="4167306000"/>
      </p:ext>
    </p:extLst>
  </p:cSld>
  <p:clrMapOvr>
    <a:masterClrMapping/>
  </p:clrMapOvr>
  <p:transition/>
  <p:timing/>
  <p:hf hdr="0" ftr="0" dt="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rcRect l="25780" t="26397" r="9854" b="19200"/>
          <a:stretch>
            <a:fillRect/>
          </a:stretch>
        </p:blipFill>
        <p:spPr>
          <a:xfrm>
            <a:off x="7809832" y="3811483"/>
            <a:ext cx="1299192" cy="1352555"/>
          </a:xfrm>
          <a:prstGeom prst="rect">
            <a:avLst/>
          </a:prstGeom>
        </p:spPr>
      </p:pic>
      <p:sp>
        <p:nvSpPr>
          <p:cNvPr id="10" name="灯片编号占位符 3"/>
          <p:cNvSpPr>
            <a:spLocks noGrp="1"/>
          </p:cNvSpPr>
          <p:nvPr>
            <p:ph type="sldNum" sz="quarter" idx="12"/>
          </p:nvPr>
        </p:nvSpPr>
        <p:spPr>
          <a:xfrm>
            <a:off x="8460432" y="4587974"/>
            <a:ext cx="527128" cy="273844"/>
          </a:xfrm>
        </p:spPr>
        <p:txBody>
          <a:bodyPr/>
          <a:lstStyle>
            <a:lvl1pPr algn="ctr">
              <a:defRPr sz="1600">
                <a:solidFill>
                  <a:schemeClr val="tx1"/>
                </a:solidFill>
              </a:defRPr>
            </a:lvl1pPr>
          </a:lstStyle>
          <a:p>
            <a:fld id="{0C913308-F349-4B6D-A68A-DD1791B4A57B}" type="slidenum">
              <a:rPr lang="zh-CN" altLang="en-US" smtClean="0"/>
              <a:t>‹#›</a:t>
            </a:fld>
            <a:endParaRPr lang="zh-CN" altLang="en-US"/>
          </a:p>
        </p:txBody>
      </p:sp>
    </p:spTree>
    <p:extLst>
      <p:ext uri="{BB962C8B-B14F-4D97-AF65-F5344CB8AC3E}">
        <p14:creationId val="3576036229"/>
      </p:ext>
    </p:extLst>
  </p:cSld>
  <p:clrMapOvr>
    <a:masterClrMapping/>
  </p:clrMapOvr>
  <p:transition/>
  <p:timing/>
  <p:hf hdr="0" ftr="0" dt="0"/>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椭圆 5"/>
          <p:cNvSpPr/>
          <p:nvPr userDrawn="1"/>
        </p:nvSpPr>
        <p:spPr>
          <a:xfrm>
            <a:off x="-3564904" y="1001785"/>
            <a:ext cx="3154141" cy="315414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userDrawn="1"/>
        </p:nvSpPr>
        <p:spPr>
          <a:xfrm>
            <a:off x="-3276872" y="25623"/>
            <a:ext cx="1728192" cy="3770263"/>
          </a:xfrm>
          <a:prstGeom prst="rect">
            <a:avLst/>
          </a:prstGeom>
          <a:noFill/>
        </p:spPr>
        <p:txBody>
          <a:bodyPr wrap="square" rtlCol="0">
            <a:spAutoFit/>
          </a:bodyPr>
          <a:lstStyle/>
          <a:p>
            <a:r>
              <a:rPr lang="en-US" altLang="zh-CN" sz="23900" b="1" smtClean="0">
                <a:solidFill>
                  <a:srgbClr val="FFC000"/>
                </a:solidFill>
                <a:latin typeface="MS Mincho" pitchFamily="49" charset="-128"/>
                <a:ea typeface="MS Mincho" pitchFamily="49" charset="-128"/>
              </a:rPr>
              <a:t>w</a:t>
            </a:r>
            <a:endParaRPr lang="zh-CN" altLang="en-US" sz="23900" b="1">
              <a:solidFill>
                <a:srgbClr val="FFC000"/>
              </a:solidFill>
              <a:latin typeface="MS Mincho" pitchFamily="49" charset="-128"/>
              <a:ea typeface="MS Mincho" pitchFamily="49" charset="-128"/>
            </a:endParaRPr>
          </a:p>
        </p:txBody>
      </p:sp>
      <p:sp>
        <p:nvSpPr>
          <p:cNvPr id="8" name="矩形 7"/>
          <p:cNvSpPr/>
          <p:nvPr userDrawn="1"/>
        </p:nvSpPr>
        <p:spPr>
          <a:xfrm>
            <a:off x="-2088740" y="1969839"/>
            <a:ext cx="1188132" cy="3780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400" b="1" smtClean="0">
                <a:solidFill>
                  <a:srgbClr val="FFC000"/>
                </a:solidFill>
                <a:ea typeface="MS Mincho" pitchFamily="49" charset="-128"/>
              </a:rPr>
              <a:t>INNING</a:t>
            </a:r>
            <a:endParaRPr lang="zh-CN" altLang="en-US" sz="2400" b="1">
              <a:solidFill>
                <a:srgbClr val="FFC000"/>
              </a:solidFill>
              <a:ea typeface="MS Mincho" pitchFamily="49" charset="-128"/>
            </a:endParaRPr>
          </a:p>
        </p:txBody>
      </p:sp>
      <p:sp>
        <p:nvSpPr>
          <p:cNvPr id="9" name="椭圆 8"/>
          <p:cNvSpPr/>
          <p:nvPr userDrawn="1"/>
        </p:nvSpPr>
        <p:spPr>
          <a:xfrm>
            <a:off x="-1836712" y="2658828"/>
            <a:ext cx="1159037" cy="11590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534115" y="4674170"/>
            <a:ext cx="527128" cy="273844"/>
          </a:xfrm>
        </p:spPr>
        <p:txBody>
          <a:bodyPr/>
          <a:lstStyle>
            <a:lvl1pPr algn="ctr">
              <a:defRPr sz="1600">
                <a:solidFill>
                  <a:schemeClr val="bg1"/>
                </a:solidFill>
              </a:defRPr>
            </a:lvl1pPr>
          </a:lstStyle>
          <a:p>
            <a:fld id="{0C913308-F349-4B6D-A68A-DD1791B4A57B}" type="slidenum">
              <a:rPr lang="zh-CN" altLang="en-US" smtClean="0"/>
              <a:t>‹#›</a:t>
            </a:fld>
            <a:endParaRPr lang="zh-CN" altLang="en-US"/>
          </a:p>
        </p:txBody>
      </p:sp>
      <p:sp>
        <p:nvSpPr>
          <p:cNvPr id="5" name="矩形 4"/>
          <p:cNvSpPr/>
          <p:nvPr userDrawn="1"/>
        </p:nvSpPr>
        <p:spPr>
          <a:xfrm>
            <a:off x="4507" y="4513597"/>
            <a:ext cx="8478221" cy="629903"/>
          </a:xfrm>
          <a:prstGeom prst="rect">
            <a:avLst/>
          </a:prstGeom>
          <a:solidFill>
            <a:schemeClr val="tx2">
              <a:lumMod val="75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onstantia"/>
              <a:ea typeface="微软雅黑" panose="020b0503020204020204" charset="-122"/>
              <a:cs typeface="+mn-cs"/>
            </a:endParaRPr>
          </a:p>
        </p:txBody>
      </p:sp>
      <p:sp>
        <p:nvSpPr>
          <p:cNvPr id="7" name="椭圆 6"/>
          <p:cNvSpPr/>
          <p:nvPr userDrawn="1"/>
        </p:nvSpPr>
        <p:spPr>
          <a:xfrm>
            <a:off x="8388424" y="4513596"/>
            <a:ext cx="629903" cy="629903"/>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 name="椭圆 5"/>
          <p:cNvSpPr/>
          <p:nvPr userDrawn="1"/>
        </p:nvSpPr>
        <p:spPr>
          <a:xfrm>
            <a:off x="8482728" y="4513596"/>
            <a:ext cx="629903" cy="629903"/>
          </a:xfrm>
          <a:prstGeom prst="ellipse">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cSld>
  <p:clrMapOvr>
    <a:masterClrMapping/>
  </p:clrMapOvr>
  <p:transition/>
  <p:timing/>
  <p:hf hdr="0" ftr="0" dt="0"/>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6468226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946886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2021/3/18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3" r:id="rId5"/>
    <p:sldLayoutId id="2147483654" r:id="rId6"/>
    <p:sldLayoutId id="2147483655" r:id="rId7"/>
    <p:sldLayoutId id="2147483660" r:id="rId8"/>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2021/3/18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39550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 Id="rId3"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2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4.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5.jpeg" Type="http://schemas.openxmlformats.org/officeDocument/2006/relationships/imag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 Id="rId6" Target="../media/image39.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0.jpeg" Type="http://schemas.openxmlformats.org/officeDocument/2006/relationships/image"/><Relationship Id="rId3" Target="../media/image4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2.png" Type="http://schemas.openxmlformats.org/officeDocument/2006/relationships/image"/><Relationship Id="rId3" Target="../media/image4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5.png" Type="http://schemas.openxmlformats.org/officeDocument/2006/relationships/image"/><Relationship Id="rId3" Target="../media/image46.wdp" Type="http://schemas.microsoft.com/office/2007/relationships/hdphoto"/></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7.jpeg" Type="http://schemas.openxmlformats.org/officeDocument/2006/relationships/image"/><Relationship Id="rId3" Target="../media/image48.jpeg" Type="http://schemas.openxmlformats.org/officeDocument/2006/relationships/image"/><Relationship Id="rId4" Target="../media/image4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0.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2.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53.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5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5.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6.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7.jpeg" Type="http://schemas.openxmlformats.org/officeDocument/2006/relationships/image"/><Relationship Id="rId3" Target="../media/image58.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9.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0.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1.png" Type="http://schemas.openxmlformats.org/officeDocument/2006/relationships/image"/><Relationship Id="rId3" Target="../media/image62.png" Type="http://schemas.openxmlformats.org/officeDocument/2006/relationships/image"/><Relationship Id="rId4" Target="../media/image63.png" Type="http://schemas.openxmlformats.org/officeDocument/2006/relationships/image"/><Relationship Id="rId5" Target="../media/image64.png" Type="http://schemas.openxmlformats.org/officeDocument/2006/relationships/image"/><Relationship Id="rId6" Target="../media/image65.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6.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7.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8.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2.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5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5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0.jpeg" Type="http://schemas.openxmlformats.org/officeDocument/2006/relationships/image"/><Relationship Id="rId3" Target="../media/image71.png" Type="http://schemas.openxmlformats.org/officeDocument/2006/relationships/image"/><Relationship Id="rId4" Target="../media/image72.jpeg" Type="http://schemas.openxmlformats.org/officeDocument/2006/relationships/image"/><Relationship Id="rId5" Target="../media/image7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507" y="2463738"/>
            <a:ext cx="9144000" cy="1674019"/>
          </a:xfrm>
          <a:prstGeom prst="rect">
            <a:avLst/>
          </a:prstGeom>
          <a:solidFill>
            <a:schemeClr val="tx2">
              <a:lumMod val="75000"/>
            </a:schemeClr>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onstantia"/>
              <a:ea typeface="微软雅黑"/>
              <a:cs typeface="+mn-cs"/>
            </a:endParaRPr>
          </a:p>
        </p:txBody>
      </p:sp>
      <p:pic>
        <p:nvPicPr>
          <p:cNvPr id="8" name="图片 7"/>
          <p:cNvPicPr>
            <a:picLocks noChangeAspect="1"/>
          </p:cNvPicPr>
          <p:nvPr/>
        </p:nvPicPr>
        <p:blipFill>
          <a:blip r:embed="rId2">
            <a:extLst>
              <a:ext uri="{28A0092B-C50C-407E-A947-70E740481C1C}">
                <a14:useLocalDpi val="0"/>
              </a:ext>
            </a:extLst>
          </a:blip>
          <a:srcRect b="34770" l="33753" r="16944" t="38345"/>
          <a:stretch>
            <a:fillRect/>
          </a:stretch>
        </p:blipFill>
        <p:spPr>
          <a:xfrm>
            <a:off x="251520" y="771550"/>
            <a:ext cx="4180971" cy="2106251"/>
          </a:xfrm>
          <a:prstGeom prst="rect">
            <a:avLst/>
          </a:prstGeom>
        </p:spPr>
      </p:pic>
      <p:sp>
        <p:nvSpPr>
          <p:cNvPr id="9" name="矩形 8"/>
          <p:cNvSpPr/>
          <p:nvPr/>
        </p:nvSpPr>
        <p:spPr>
          <a:xfrm>
            <a:off x="395536" y="2909431"/>
            <a:ext cx="4896544" cy="1188720"/>
          </a:xfrm>
          <a:prstGeom prst="rect">
            <a:avLst/>
          </a:prstGeom>
          <a:noFill/>
        </p:spPr>
        <p:txBody>
          <a:bodyPr wrap="square">
            <a:spAutoFit/>
          </a:bodyPr>
          <a:lstStyle/>
          <a:p>
            <a:pPr>
              <a:lnSpc>
                <a:spcPct val="150000"/>
              </a:lnSpc>
            </a:pPr>
            <a:r>
              <a:rPr altLang="en-US" b="1" lang="zh-CN" sz="1600">
                <a:solidFill>
                  <a:schemeClr val="bg1"/>
                </a:solidFill>
              </a:rPr>
              <a:t>作者：杰克 · 韦尔奇（美）苏茜 · 韦尔奇（美）</a:t>
            </a:r>
          </a:p>
          <a:p>
            <a:pPr>
              <a:lnSpc>
                <a:spcPct val="150000"/>
              </a:lnSpc>
            </a:pPr>
            <a:r>
              <a:rPr altLang="en-US" b="1" lang="zh-CN" sz="1600">
                <a:solidFill>
                  <a:schemeClr val="bg1"/>
                </a:solidFill>
              </a:rPr>
              <a:t>翻译：余江   玉书</a:t>
            </a:r>
          </a:p>
          <a:p>
            <a:pPr>
              <a:lnSpc>
                <a:spcPct val="150000"/>
              </a:lnSpc>
            </a:pPr>
            <a:r>
              <a:rPr altLang="en-US" b="1" lang="zh-CN" sz="1600">
                <a:solidFill>
                  <a:schemeClr val="bg1"/>
                </a:solidFill>
              </a:rPr>
              <a:t>出版：中信出版社</a:t>
            </a:r>
          </a:p>
        </p:txBody>
      </p:sp>
      <p:grpSp>
        <p:nvGrpSpPr>
          <p:cNvPr id="10" name="组合 8"/>
          <p:cNvGrpSpPr/>
          <p:nvPr/>
        </p:nvGrpSpPr>
        <p:grpSpPr>
          <a:xfrm>
            <a:off x="6300192" y="4466998"/>
            <a:ext cx="1693846" cy="643034"/>
            <a:chOff x="5469896" y="117521"/>
            <a:chExt cx="1694098" cy="859199"/>
          </a:xfrm>
        </p:grpSpPr>
        <p:sp>
          <p:nvSpPr>
            <p:cNvPr id="11" name="Line 12"/>
            <p:cNvSpPr>
              <a:spLocks noChangeShapeType="1"/>
            </p:cNvSpPr>
            <p:nvPr/>
          </p:nvSpPr>
          <p:spPr bwMode="auto">
            <a:xfrm flipH="1">
              <a:off x="6374828" y="671921"/>
              <a:ext cx="0" cy="252412"/>
            </a:xfrm>
            <a:prstGeom prst="line">
              <a:avLst/>
            </a:prstGeom>
            <a:noFill/>
            <a:ln w="3175">
              <a:solidFill>
                <a:schemeClr val="bg1"/>
              </a:solidFill>
              <a:round/>
            </a:ln>
            <a:extLst>
              <a:ext uri="{909E8E84-426E-40DD-AFC4-6F175D3DCCD1}">
                <a14:hiddenFill>
                  <a:noFill/>
                </a14:hiddenFill>
              </a:ext>
            </a:extLst>
          </p:spPr>
          <p:txBody>
            <a:bodyPr/>
            <a:lstStyle/>
            <a:p>
              <a:endParaRPr altLang="en-US" lang="zh-CN"/>
            </a:p>
          </p:txBody>
        </p:sp>
        <p:pic>
          <p:nvPicPr>
            <p:cNvPr id="12" name="Picture 13"/>
            <p:cNvPicPr>
              <a:picLocks noChangeArrowheads="1" noChangeAspect="1"/>
            </p:cNvPicPr>
            <p:nvPr/>
          </p:nvPicPr>
          <p:blipFill>
            <a:blip r:embed="rId3">
              <a:extLst>
                <a:ext uri="{28A0092B-C50C-407E-A947-70E740481C1C}">
                  <a14:useLocalDpi val="0"/>
                </a:ext>
              </a:extLst>
            </a:blip>
            <a:stretch>
              <a:fillRect/>
            </a:stretch>
          </p:blipFill>
          <p:spPr bwMode="auto">
            <a:xfrm>
              <a:off x="5469896" y="117521"/>
              <a:ext cx="1694098" cy="859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5" name="图片 4"/>
          <p:cNvPicPr>
            <a:picLocks noChangeAspect="1"/>
          </p:cNvPicPr>
          <p:nvPr/>
        </p:nvPicPr>
        <p:blipFill>
          <a:blip r:embed="rId4">
            <a:extLst>
              <a:ext uri="{28A0092B-C50C-407E-A947-70E740481C1C}">
                <a14:useLocalDpi val="0"/>
              </a:ext>
            </a:extLst>
          </a:blip>
          <a:stretch>
            <a:fillRect/>
          </a:stretch>
        </p:blipFill>
        <p:spPr>
          <a:xfrm>
            <a:off x="4860032" y="350825"/>
            <a:ext cx="3846338" cy="3877109"/>
          </a:xfrm>
          <a:prstGeom prst="rect">
            <a:avLst/>
          </a:prstGeom>
          <a:solidFill>
            <a:srgbClr val="FFFFFF">
              <a:shade val="85000"/>
            </a:srgbClr>
          </a:solidFill>
          <a:ln cap="rnd" w="190500">
            <a:solidFill>
              <a:srgbClr val="FFFFFF"/>
            </a:solidFill>
          </a:ln>
          <a:effectLst>
            <a:outerShdw algn="tl" blurRad="36195" dir="11400000" dist="12700" rotWithShape="0">
              <a:srgbClr val="000000">
                <a:alpha val="33000"/>
              </a:srgbClr>
            </a:outerShdw>
          </a:effectLst>
          <a:scene3d>
            <a:camera prst="perspectiveContrastingLeftFacing">
              <a:rot lat="540000" lon="2100000" rev="0"/>
            </a:camera>
            <a:lightRig dir="t" rig="soft"/>
          </a:scene3d>
          <a:sp3d contourW="12700" prstMaterial="matte">
            <a:bevelT h="190500" prst="coolSlant" w="190500"/>
            <a:contourClr>
              <a:srgbClr val="C0C0C0"/>
            </a:contourClr>
          </a:sp3d>
        </p:spPr>
      </p:pic>
    </p:spTree>
    <p:extLst>
      <p:ext uri="{BB962C8B-B14F-4D97-AF65-F5344CB8AC3E}">
        <p14:creationId val="150294901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2892EABE-7710-41DA-89E1-8A70BC0E1B38}" type="slidenum">
              <a:rPr altLang="en-US" lang="zh-CN" smtClean="0"/>
              <a:t>10</a:t>
            </a:fld>
          </a:p>
        </p:txBody>
      </p:sp>
      <p:sp>
        <p:nvSpPr>
          <p:cNvPr id="4" name="TextBox 3"/>
          <p:cNvSpPr txBox="1"/>
          <p:nvPr/>
        </p:nvSpPr>
        <p:spPr>
          <a:xfrm>
            <a:off x="35496" y="244043"/>
            <a:ext cx="5688632" cy="640080"/>
          </a:xfrm>
          <a:prstGeom prst="rect">
            <a:avLst/>
          </a:prstGeom>
          <a:noFill/>
        </p:spPr>
        <p:txBody>
          <a:bodyPr rtlCol="0" wrap="square">
            <a:spAutoFit/>
          </a:bodyPr>
          <a:lstStyle/>
          <a:p>
            <a:r>
              <a:rPr altLang="en-US" b="1" lang="zh-CN" smtClean="0" sz="3600">
                <a:solidFill>
                  <a:schemeClr val="tx1">
                    <a:lumMod val="75000"/>
                    <a:lumOff val="25000"/>
                  </a:schemeClr>
                </a:solidFill>
              </a:rPr>
              <a:t>优秀的20—70—10区别考评</a:t>
            </a:r>
          </a:p>
        </p:txBody>
      </p:sp>
      <p:graphicFrame>
        <p:nvGraphicFramePr>
          <p:cNvPr id="5" name="图表 4"/>
          <p:cNvGraphicFramePr/>
          <p:nvPr>
            <p:extLst>
              <p:ext uri="{D42A27DB-BD31-4B8C-83A1-F6EECF244321}">
                <p14:modId val="3565191290"/>
              </p:ext>
            </p:extLst>
          </p:nvPr>
        </p:nvGraphicFramePr>
        <p:xfrm>
          <a:off x="1835696" y="1059582"/>
          <a:ext cx="5832648" cy="3528392"/>
        </p:xfrm>
        <a:graphic>
          <a:graphicData uri="http://schemas.openxmlformats.org/drawingml/2006/chart">
            <c:chart xmlns:c="http://schemas.openxmlformats.org/drawingml/2006/chart" r:id="rId2"/>
          </a:graphicData>
        </a:graphic>
      </p:graphicFrame>
      <p:pic>
        <p:nvPicPr>
          <p:cNvPr descr="5" id="7" name="图片 6"/>
          <p:cNvPicPr>
            <a:picLocks noChangeAspect="1" noGrp="1"/>
          </p:cNvPicPr>
          <p:nvPr isPhoto="1"/>
        </p:nvPicPr>
        <p:blipFill>
          <a:blip r:embed="rId3">
            <a:lum/>
            <a:extLst>
              <a:ext uri="{28A0092B-C50C-407E-A947-70E740481C1C}">
                <a14:useLocalDpi val="0"/>
              </a:ext>
            </a:extLst>
          </a:blip>
          <a:srcRect b="55758" l="64800" r="18875" t="27272"/>
          <a:stretch>
            <a:fillRect/>
          </a:stretch>
        </p:blipFill>
        <p:spPr>
          <a:xfrm flipH="1">
            <a:off x="37277" y="3651870"/>
            <a:ext cx="1757611" cy="1379805"/>
          </a:xfrm>
          <a:prstGeom prst="rect">
            <a:avLst/>
          </a:prstGeom>
          <a:noFill/>
          <a:ln>
            <a:noFill/>
          </a:ln>
        </p:spPr>
      </p:pic>
    </p:spTree>
    <p:extLst>
      <p:ext uri="{BB962C8B-B14F-4D97-AF65-F5344CB8AC3E}">
        <p14:creationId val="391699412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1093A25F-7CD6-42A4-9D85-0097352C7EB4}" type="slidenum">
              <a:rPr altLang="en-US" lang="zh-CN" smtClean="0"/>
              <a:t>11</a:t>
            </a:fld>
          </a:p>
        </p:txBody>
      </p:sp>
      <p:sp>
        <p:nvSpPr>
          <p:cNvPr id="4" name="TextBox 3"/>
          <p:cNvSpPr txBox="1"/>
          <p:nvPr/>
        </p:nvSpPr>
        <p:spPr>
          <a:xfrm>
            <a:off x="35496" y="244043"/>
            <a:ext cx="5688632" cy="640080"/>
          </a:xfrm>
          <a:prstGeom prst="rect">
            <a:avLst/>
          </a:prstGeom>
          <a:noFill/>
        </p:spPr>
        <p:txBody>
          <a:bodyPr rtlCol="0" wrap="square">
            <a:spAutoFit/>
          </a:bodyPr>
          <a:lstStyle/>
          <a:p>
            <a:r>
              <a:rPr altLang="en-US" b="1" lang="zh-CN" smtClean="0" sz="3600">
                <a:solidFill>
                  <a:schemeClr val="tx1">
                    <a:lumMod val="75000"/>
                    <a:lumOff val="25000"/>
                  </a:schemeClr>
                </a:solidFill>
              </a:rPr>
              <a:t>可怕的20—70—10区别考评</a:t>
            </a:r>
          </a:p>
        </p:txBody>
      </p:sp>
      <p:graphicFrame>
        <p:nvGraphicFramePr>
          <p:cNvPr id="5" name="图表 4"/>
          <p:cNvGraphicFramePr/>
          <p:nvPr>
            <p:extLst>
              <p:ext uri="{D42A27DB-BD31-4B8C-83A1-F6EECF244321}">
                <p14:modId val="311971355"/>
              </p:ext>
            </p:extLst>
          </p:nvPr>
        </p:nvGraphicFramePr>
        <p:xfrm>
          <a:off x="1835696" y="1059582"/>
          <a:ext cx="5832648" cy="3528392"/>
        </p:xfrm>
        <a:graphic>
          <a:graphicData uri="http://schemas.openxmlformats.org/drawingml/2006/chart">
            <c:chart xmlns:c="http://schemas.openxmlformats.org/drawingml/2006/chart" r:id="rId2"/>
          </a:graphicData>
        </a:graphic>
      </p:graphicFrame>
      <p:pic>
        <p:nvPicPr>
          <p:cNvPr descr="5" id="7" name="图片 6"/>
          <p:cNvPicPr>
            <a:picLocks noChangeAspect="1" noGrp="1"/>
          </p:cNvPicPr>
          <p:nvPr isPhoto="1"/>
        </p:nvPicPr>
        <p:blipFill>
          <a:blip r:embed="rId3">
            <a:lum/>
            <a:extLst>
              <a:ext uri="{28A0092B-C50C-407E-A947-70E740481C1C}">
                <a14:useLocalDpi val="0"/>
              </a:ext>
            </a:extLst>
          </a:blip>
          <a:srcRect b="55588" l="20404" r="63271" t="27442"/>
          <a:stretch>
            <a:fillRect/>
          </a:stretch>
        </p:blipFill>
        <p:spPr>
          <a:xfrm>
            <a:off x="37277" y="3651870"/>
            <a:ext cx="1757611" cy="1379805"/>
          </a:xfrm>
          <a:prstGeom prst="rect">
            <a:avLst/>
          </a:prstGeom>
          <a:noFill/>
          <a:ln>
            <a:noFill/>
          </a:ln>
        </p:spPr>
      </p:pic>
    </p:spTree>
    <p:extLst>
      <p:ext uri="{BB962C8B-B14F-4D97-AF65-F5344CB8AC3E}">
        <p14:creationId val="244543124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5000" l="54000" t="-10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C8081C40-14FA-4895-BAE6-177FE5D9FC53}" type="slidenum">
              <a:rPr altLang="en-US" lang="zh-CN" smtClean="0"/>
              <a:t>12</a:t>
            </a:fld>
          </a:p>
        </p:txBody>
      </p:sp>
      <p:cxnSp>
        <p:nvCxnSpPr>
          <p:cNvPr id="3" name="直接连接符 2"/>
          <p:cNvCxnSpPr/>
          <p:nvPr/>
        </p:nvCxnSpPr>
        <p:spPr>
          <a:xfrm>
            <a:off x="0" y="1419622"/>
            <a:ext cx="4572000"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3219822"/>
            <a:ext cx="4572000"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595" y="1442559"/>
            <a:ext cx="4644008" cy="1737360"/>
          </a:xfrm>
          <a:prstGeom prst="rect">
            <a:avLst/>
          </a:prstGeom>
          <a:noFill/>
        </p:spPr>
        <p:txBody>
          <a:bodyPr rtlCol="0" wrap="square">
            <a:spAutoFit/>
          </a:bodyPr>
          <a:lstStyle/>
          <a:p>
            <a:pPr>
              <a:lnSpc>
                <a:spcPct val="200000"/>
              </a:lnSpc>
            </a:pPr>
            <a:r>
              <a:rPr altLang="en-US" b="1" lang="zh-CN" smtClean="0">
                <a:solidFill>
                  <a:schemeClr val="tx1">
                    <a:lumMod val="75000"/>
                    <a:lumOff val="25000"/>
                  </a:schemeClr>
                </a:solidFill>
              </a:rPr>
              <a:t>        保护表现不佳的员工总是会产生反作用力的，最糟糕的事情是保护那些表现不佳的员工反而会使他们自己受到伤害。</a:t>
            </a:r>
          </a:p>
        </p:txBody>
      </p:sp>
      <p:sp>
        <p:nvSpPr>
          <p:cNvPr id="14" name="TextBox 13"/>
          <p:cNvSpPr txBox="1"/>
          <p:nvPr/>
        </p:nvSpPr>
        <p:spPr>
          <a:xfrm>
            <a:off x="35496" y="244043"/>
            <a:ext cx="4320480" cy="640080"/>
          </a:xfrm>
          <a:prstGeom prst="rect">
            <a:avLst/>
          </a:prstGeom>
          <a:noFill/>
        </p:spPr>
        <p:txBody>
          <a:bodyPr rtlCol="0" wrap="square">
            <a:spAutoFit/>
          </a:bodyPr>
          <a:lstStyle/>
          <a:p>
            <a:r>
              <a:rPr altLang="en-US" b="1" lang="zh-CN" smtClean="0" sz="3600">
                <a:solidFill>
                  <a:schemeClr val="tx1">
                    <a:lumMod val="75000"/>
                    <a:lumOff val="25000"/>
                  </a:schemeClr>
                </a:solidFill>
              </a:rPr>
              <a:t>区别考评制度</a:t>
            </a:r>
          </a:p>
        </p:txBody>
      </p:sp>
    </p:spTree>
    <p:extLst>
      <p:ext uri="{BB962C8B-B14F-4D97-AF65-F5344CB8AC3E}">
        <p14:creationId val="224686870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9E66883C-7184-48DC-875F-50B5CC111E30}" type="slidenum">
              <a:rPr altLang="en-US" lang="zh-CN" smtClean="0"/>
              <a:t>13</a:t>
            </a:fld>
          </a:p>
        </p:txBody>
      </p:sp>
      <p:sp>
        <p:nvSpPr>
          <p:cNvPr id="3" name="TextBox 2"/>
          <p:cNvSpPr txBox="1"/>
          <p:nvPr/>
        </p:nvSpPr>
        <p:spPr>
          <a:xfrm>
            <a:off x="244769" y="267494"/>
            <a:ext cx="4320480" cy="640080"/>
          </a:xfrm>
          <a:prstGeom prst="rect">
            <a:avLst/>
          </a:prstGeom>
          <a:noFill/>
        </p:spPr>
        <p:txBody>
          <a:bodyPr rtlCol="0" wrap="square">
            <a:spAutoFit/>
          </a:bodyPr>
          <a:lstStyle/>
          <a:p>
            <a:r>
              <a:rPr altLang="en-US" b="1" lang="zh-CN" smtClean="0" sz="3600">
                <a:solidFill>
                  <a:schemeClr val="tx1">
                    <a:lumMod val="75000"/>
                    <a:lumOff val="25000"/>
                  </a:schemeClr>
                </a:solidFill>
              </a:rPr>
              <a:t>发言权与尊重</a:t>
            </a:r>
          </a:p>
        </p:txBody>
      </p:sp>
      <p:pic>
        <p:nvPicPr>
          <p:cNvPr descr="未标题-1.png" id="4" name="图片 5"/>
          <p:cNvPicPr>
            <a:picLocks noChangeAspect="1"/>
          </p:cNvPicPr>
          <p:nvPr/>
        </p:nvPicPr>
        <p:blipFill>
          <a:blip r:embed="rId2">
            <a:extLst>
              <a:ext uri="{28A0092B-C50C-407E-A947-70E740481C1C}">
                <a14:useLocalDpi val="0"/>
              </a:ext>
            </a:extLst>
          </a:blip>
          <a:stretch>
            <a:fillRect/>
          </a:stretch>
        </p:blipFill>
        <p:spPr bwMode="auto">
          <a:xfrm flipH="1">
            <a:off x="3491880" y="1373188"/>
            <a:ext cx="4289425" cy="3770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5" name="直接连接符 4"/>
          <p:cNvCxnSpPr/>
          <p:nvPr/>
        </p:nvCxnSpPr>
        <p:spPr>
          <a:xfrm>
            <a:off x="0" y="3939902"/>
            <a:ext cx="4139952"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0933" y="3057804"/>
            <a:ext cx="3839019" cy="944880"/>
          </a:xfrm>
          <a:prstGeom prst="rect">
            <a:avLst/>
          </a:prstGeom>
          <a:noFill/>
        </p:spPr>
        <p:txBody>
          <a:bodyPr rtlCol="0" wrap="square">
            <a:spAutoFit/>
          </a:bodyPr>
          <a:lstStyle/>
          <a:p>
            <a:pPr algn="r">
              <a:lnSpc>
                <a:spcPct val="200000"/>
              </a:lnSpc>
            </a:pPr>
            <a:r>
              <a:rPr altLang="en-US" b="1" lang="zh-CN" smtClean="0" sz="2800">
                <a:solidFill>
                  <a:srgbClr val="FFC000"/>
                </a:solidFill>
              </a:rPr>
              <a:t>倾听 关注 每一个人</a:t>
            </a:r>
          </a:p>
        </p:txBody>
      </p:sp>
    </p:spTree>
    <p:extLst>
      <p:ext uri="{BB962C8B-B14F-4D97-AF65-F5344CB8AC3E}">
        <p14:creationId val="2385992580"/>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12"/>
          <p:cNvSpPr/>
          <p:nvPr/>
        </p:nvSpPr>
        <p:spPr>
          <a:xfrm>
            <a:off x="137350" y="411510"/>
            <a:ext cx="8899146" cy="403225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7"/>
          <p:cNvSpPr/>
          <p:nvPr/>
        </p:nvSpPr>
        <p:spPr>
          <a:xfrm>
            <a:off x="259285" y="622648"/>
            <a:ext cx="2088356" cy="3024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灯片编号占位符 5"/>
          <p:cNvSpPr>
            <a:spLocks noGrp="1"/>
          </p:cNvSpPr>
          <p:nvPr>
            <p:ph idx="12" sz="quarter" type="sldNum"/>
          </p:nvPr>
        </p:nvSpPr>
        <p:spPr/>
        <p:txBody>
          <a:bodyPr/>
          <a:lstStyle/>
          <a:p>
            <a:fld id="{2EB81B6B-6DF6-43D8-ADAC-051CD39ED8F9}" type="slidenum">
              <a:rPr altLang="en-US" lang="zh-CN" smtClean="0"/>
              <a:t>14</a:t>
            </a:fld>
          </a:p>
        </p:txBody>
      </p:sp>
      <p:sp>
        <p:nvSpPr>
          <p:cNvPr id="7" name="TextBox 6"/>
          <p:cNvSpPr txBox="1"/>
          <p:nvPr/>
        </p:nvSpPr>
        <p:spPr>
          <a:xfrm>
            <a:off x="137350" y="4515966"/>
            <a:ext cx="1122282" cy="1066800"/>
          </a:xfrm>
          <a:prstGeom prst="rect">
            <a:avLst/>
          </a:prstGeom>
          <a:noFill/>
        </p:spPr>
        <p:txBody>
          <a:bodyPr rtlCol="0" wrap="square">
            <a:spAutoFit/>
          </a:bodyPr>
          <a:lstStyle/>
          <a:p>
            <a:r>
              <a:rPr altLang="en-US" b="1" lang="zh-CN" smtClean="0" sz="3200">
                <a:solidFill>
                  <a:schemeClr val="bg1"/>
                </a:solidFill>
              </a:rPr>
              <a:t>目 录</a:t>
            </a:r>
          </a:p>
        </p:txBody>
      </p:sp>
      <p:sp>
        <p:nvSpPr>
          <p:cNvPr id="8" name="矩形 7"/>
          <p:cNvSpPr/>
          <p:nvPr/>
        </p:nvSpPr>
        <p:spPr>
          <a:xfrm>
            <a:off x="-5941168" y="5143500"/>
            <a:ext cx="4832945" cy="518160"/>
          </a:xfrm>
          <a:prstGeom prst="rect">
            <a:avLst/>
          </a:prstGeom>
        </p:spPr>
        <p:txBody>
          <a:bodyPr wrap="square">
            <a:spAutoFit/>
          </a:bodyPr>
          <a:lstStyle/>
          <a:p>
            <a:r>
              <a:rPr altLang="zh-CN" b="1" lang="en-US" sz="2800">
                <a:solidFill>
                  <a:prstClr val="white"/>
                </a:solidFill>
                <a:latin charset="0" pitchFamily="2" typeface="After Shok"/>
              </a:rPr>
              <a:t>contents</a:t>
            </a: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1050426" y="4486300"/>
            <a:ext cx="4961734" cy="749746"/>
          </a:xfrm>
          <a:prstGeom prst="rect">
            <a:avLst/>
          </a:prstGeom>
        </p:spPr>
      </p:pic>
      <p:sp>
        <p:nvSpPr>
          <p:cNvPr id="12" name="矩形​​ 3"/>
          <p:cNvSpPr/>
          <p:nvPr/>
        </p:nvSpPr>
        <p:spPr>
          <a:xfrm>
            <a:off x="2455937" y="627410"/>
            <a:ext cx="2123951" cy="3024188"/>
          </a:xfrm>
          <a:prstGeom prst="rect">
            <a:avLst/>
          </a:prstGeom>
          <a:blipFill dpi="0" rotWithShape="1">
            <a:blip r:embed="rId3"/>
            <a:stretch>
              <a:fillRect b="0" t="-10000"/>
            </a:stretch>
          </a:blipFill>
          <a:ln>
            <a:solidFill>
              <a:srgbClr val="57D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4"/>
          <p:cNvSpPr/>
          <p:nvPr/>
        </p:nvSpPr>
        <p:spPr>
          <a:xfrm>
            <a:off x="4651897" y="627410"/>
            <a:ext cx="2092994" cy="30241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TextBox 9"/>
          <p:cNvSpPr txBox="1">
            <a:spLocks noChangeArrowheads="1"/>
          </p:cNvSpPr>
          <p:nvPr/>
        </p:nvSpPr>
        <p:spPr bwMode="auto">
          <a:xfrm>
            <a:off x="422797" y="79886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01</a:t>
            </a:r>
          </a:p>
        </p:txBody>
      </p:sp>
      <p:sp>
        <p:nvSpPr>
          <p:cNvPr id="19" name="TextBox 10"/>
          <p:cNvSpPr txBox="1">
            <a:spLocks noChangeArrowheads="1"/>
          </p:cNvSpPr>
          <p:nvPr/>
        </p:nvSpPr>
        <p:spPr bwMode="auto">
          <a:xfrm>
            <a:off x="3848100" y="732185"/>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tx1">
                    <a:lumMod val="65000"/>
                    <a:lumOff val="35000"/>
                  </a:schemeClr>
                </a:solidFill>
                <a:latin charset="0" pitchFamily="18" typeface="Bodoni MT Black"/>
              </a:rPr>
              <a:t>02</a:t>
            </a:r>
          </a:p>
        </p:txBody>
      </p:sp>
      <p:sp>
        <p:nvSpPr>
          <p:cNvPr id="20" name="TextBox 11"/>
          <p:cNvSpPr txBox="1">
            <a:spLocks noChangeArrowheads="1"/>
          </p:cNvSpPr>
          <p:nvPr/>
        </p:nvSpPr>
        <p:spPr bwMode="auto">
          <a:xfrm>
            <a:off x="4710633"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03</a:t>
            </a:r>
          </a:p>
        </p:txBody>
      </p:sp>
      <p:sp>
        <p:nvSpPr>
          <p:cNvPr id="21" name="矩形​​ 13"/>
          <p:cNvSpPr/>
          <p:nvPr/>
        </p:nvSpPr>
        <p:spPr>
          <a:xfrm>
            <a:off x="259285" y="3726258"/>
            <a:ext cx="208835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矩形​​ 14"/>
          <p:cNvSpPr/>
          <p:nvPr/>
        </p:nvSpPr>
        <p:spPr>
          <a:xfrm>
            <a:off x="2446412" y="3726258"/>
            <a:ext cx="2133476" cy="615005"/>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矩形​​ 15"/>
          <p:cNvSpPr/>
          <p:nvPr/>
        </p:nvSpPr>
        <p:spPr>
          <a:xfrm>
            <a:off x="4656659"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矩形​​ 4"/>
          <p:cNvSpPr/>
          <p:nvPr/>
        </p:nvSpPr>
        <p:spPr>
          <a:xfrm>
            <a:off x="6830620" y="627410"/>
            <a:ext cx="2092994" cy="30241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 name="TextBox 11"/>
          <p:cNvSpPr txBox="1">
            <a:spLocks noChangeArrowheads="1"/>
          </p:cNvSpPr>
          <p:nvPr/>
        </p:nvSpPr>
        <p:spPr bwMode="auto">
          <a:xfrm>
            <a:off x="6889355"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3200">
                <a:solidFill>
                  <a:schemeClr val="bg1"/>
                </a:solidFill>
                <a:latin charset="0" pitchFamily="18" typeface="Bodoni MT Black"/>
              </a:rPr>
              <a:t>04</a:t>
            </a:r>
          </a:p>
        </p:txBody>
      </p:sp>
      <p:sp>
        <p:nvSpPr>
          <p:cNvPr id="31" name="矩形​​ 15"/>
          <p:cNvSpPr/>
          <p:nvPr/>
        </p:nvSpPr>
        <p:spPr>
          <a:xfrm>
            <a:off x="6835382"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TextBox 1"/>
          <p:cNvSpPr txBox="1"/>
          <p:nvPr/>
        </p:nvSpPr>
        <p:spPr>
          <a:xfrm>
            <a:off x="259285"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了解相关基础</a:t>
            </a:r>
          </a:p>
        </p:txBody>
      </p:sp>
      <p:sp>
        <p:nvSpPr>
          <p:cNvPr id="32" name="TextBox 31"/>
          <p:cNvSpPr txBox="1"/>
          <p:nvPr/>
        </p:nvSpPr>
        <p:spPr>
          <a:xfrm>
            <a:off x="2446412" y="3795886"/>
            <a:ext cx="2088356" cy="457200"/>
          </a:xfrm>
          <a:prstGeom prst="rect">
            <a:avLst/>
          </a:prstGeom>
          <a:noFill/>
        </p:spPr>
        <p:txBody>
          <a:bodyPr rtlCol="0" wrap="square">
            <a:spAutoFit/>
          </a:bodyPr>
          <a:lstStyle/>
          <a:p>
            <a:pPr algn="ctr"/>
            <a:r>
              <a:rPr altLang="en-US" b="1" lang="zh-CN" smtClean="0" sz="2400">
                <a:solidFill>
                  <a:schemeClr val="bg1"/>
                </a:solidFill>
              </a:rPr>
              <a:t>公司内部整合</a:t>
            </a:r>
          </a:p>
        </p:txBody>
      </p:sp>
      <p:sp>
        <p:nvSpPr>
          <p:cNvPr id="33" name="TextBox 32"/>
          <p:cNvSpPr txBox="1"/>
          <p:nvPr/>
        </p:nvSpPr>
        <p:spPr>
          <a:xfrm>
            <a:off x="4656659" y="3795886"/>
            <a:ext cx="2088356" cy="457200"/>
          </a:xfrm>
          <a:prstGeom prst="rect">
            <a:avLst/>
          </a:prstGeom>
          <a:noFill/>
        </p:spPr>
        <p:txBody>
          <a:bodyPr rtlCol="0" wrap="square">
            <a:spAutoFit/>
          </a:bodyPr>
          <a:lstStyle/>
          <a:p>
            <a:pPr algn="ctr"/>
            <a:r>
              <a:rPr altLang="en-US" b="1" lang="zh-CN" sz="2400">
                <a:solidFill>
                  <a:schemeClr val="tx1">
                    <a:lumMod val="85000"/>
                    <a:lumOff val="15000"/>
                  </a:schemeClr>
                </a:solidFill>
              </a:rPr>
              <a:t>企业赢得竞争</a:t>
            </a:r>
          </a:p>
        </p:txBody>
      </p:sp>
      <p:sp>
        <p:nvSpPr>
          <p:cNvPr id="34" name="TextBox 33"/>
          <p:cNvSpPr txBox="1"/>
          <p:nvPr/>
        </p:nvSpPr>
        <p:spPr>
          <a:xfrm>
            <a:off x="6804247"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个人职业生涯</a:t>
            </a:r>
          </a:p>
        </p:txBody>
      </p:sp>
    </p:spTree>
    <p:extLst>
      <p:ext uri="{BB962C8B-B14F-4D97-AF65-F5344CB8AC3E}">
        <p14:creationId val="2668439047"/>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9200" l="34459" r="8525" t="38810"/>
          <a:stretch>
            <a:fillRect/>
          </a:stretch>
        </p:blipFill>
        <p:spPr>
          <a:xfrm>
            <a:off x="0" y="0"/>
            <a:ext cx="4211960" cy="3820898"/>
          </a:xfrm>
          <a:prstGeom prst="rect">
            <a:avLst/>
          </a:prstGeom>
        </p:spPr>
      </p:pic>
      <p:sp>
        <p:nvSpPr>
          <p:cNvPr id="5" name="TextBox 9"/>
          <p:cNvSpPr txBox="1">
            <a:spLocks noChangeArrowheads="1"/>
          </p:cNvSpPr>
          <p:nvPr/>
        </p:nvSpPr>
        <p:spPr bwMode="auto">
          <a:xfrm>
            <a:off x="2411760" y="1635646"/>
            <a:ext cx="690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8000">
                <a:solidFill>
                  <a:schemeClr val="tx1">
                    <a:lumMod val="65000"/>
                    <a:lumOff val="35000"/>
                  </a:schemeClr>
                </a:solidFill>
                <a:latin charset="0" pitchFamily="18" typeface="Bodoni MT Black"/>
              </a:rPr>
              <a:t>2</a:t>
            </a:r>
          </a:p>
        </p:txBody>
      </p:sp>
      <p:sp>
        <p:nvSpPr>
          <p:cNvPr id="6" name="TextBox 5"/>
          <p:cNvSpPr txBox="1"/>
          <p:nvPr/>
        </p:nvSpPr>
        <p:spPr>
          <a:xfrm>
            <a:off x="3275856" y="2079888"/>
            <a:ext cx="4320480" cy="701040"/>
          </a:xfrm>
          <a:prstGeom prst="rect">
            <a:avLst/>
          </a:prstGeom>
          <a:noFill/>
        </p:spPr>
        <p:txBody>
          <a:bodyPr rtlCol="0" wrap="square">
            <a:spAutoFit/>
          </a:bodyPr>
          <a:lstStyle/>
          <a:p>
            <a:pPr algn="ctr"/>
            <a:r>
              <a:rPr altLang="en-US" b="1" lang="zh-CN" sz="4000">
                <a:solidFill>
                  <a:schemeClr val="tx1">
                    <a:lumMod val="75000"/>
                    <a:lumOff val="25000"/>
                  </a:schemeClr>
                </a:solidFill>
              </a:rPr>
              <a:t>公司内部整合</a:t>
            </a:r>
          </a:p>
        </p:txBody>
      </p:sp>
      <p:grpSp>
        <p:nvGrpSpPr>
          <p:cNvPr id="8" name="组合 7"/>
          <p:cNvGrpSpPr/>
          <p:nvPr/>
        </p:nvGrpSpPr>
        <p:grpSpPr>
          <a:xfrm>
            <a:off x="3209" y="3023000"/>
            <a:ext cx="9137581" cy="2104007"/>
            <a:chOff x="3209" y="3023000"/>
            <a:chExt cx="9137581" cy="2104007"/>
          </a:xfrm>
        </p:grpSpPr>
        <p:sp>
          <p:nvSpPr>
            <p:cNvPr id="9" name="右箭头 8"/>
            <p:cNvSpPr/>
            <p:nvPr/>
          </p:nvSpPr>
          <p:spPr>
            <a:xfrm>
              <a:off x="685799" y="3023000"/>
              <a:ext cx="7772400" cy="2104007"/>
            </a:xfrm>
            <a:prstGeom prst="rightArrow">
              <a:avLst/>
            </a:prstGeom>
            <a:ln>
              <a:solidFill>
                <a:srgbClr val="57D3FF"/>
              </a:solidFill>
            </a:ln>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10" name="任意多边形 9"/>
            <p:cNvSpPr/>
            <p:nvPr/>
          </p:nvSpPr>
          <p:spPr>
            <a:xfrm>
              <a:off x="3209" y="3654202"/>
              <a:ext cx="1358289" cy="841602"/>
            </a:xfrm>
            <a:custGeom>
              <a:gdLst>
                <a:gd fmla="*/ 0 w 1358289" name="connsiteX0"/>
                <a:gd fmla="*/ 140270 h 841602" name="connsiteY0"/>
                <a:gd fmla="*/ 140270 w 1358289" name="connsiteX1"/>
                <a:gd fmla="*/ 0 h 841602" name="connsiteY1"/>
                <a:gd fmla="*/ 1218019 w 1358289" name="connsiteX2"/>
                <a:gd fmla="*/ 0 h 841602" name="connsiteY2"/>
                <a:gd fmla="*/ 1358289 w 1358289" name="connsiteX3"/>
                <a:gd fmla="*/ 140270 h 841602" name="connsiteY3"/>
                <a:gd fmla="*/ 1358289 w 1358289" name="connsiteX4"/>
                <a:gd fmla="*/ 701332 h 841602" name="connsiteY4"/>
                <a:gd fmla="*/ 1218019 w 1358289" name="connsiteX5"/>
                <a:gd fmla="*/ 841602 h 841602" name="connsiteY5"/>
                <a:gd fmla="*/ 140270 w 1358289" name="connsiteX6"/>
                <a:gd fmla="*/ 841602 h 841602" name="connsiteY6"/>
                <a:gd fmla="*/ 0 w 1358289" name="connsiteX7"/>
                <a:gd fmla="*/ 701332 h 841602" name="connsiteY7"/>
                <a:gd fmla="*/ 0 w 1358289" name="connsiteX8"/>
                <a:gd fmla="*/ 140270 h 8416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1602" w="1358289">
                  <a:moveTo>
                    <a:pt x="0" y="140270"/>
                  </a:moveTo>
                  <a:cubicBezTo>
                    <a:pt x="0" y="62801"/>
                    <a:pt x="62801" y="0"/>
                    <a:pt x="140270" y="0"/>
                  </a:cubicBezTo>
                  <a:lnTo>
                    <a:pt x="1218019" y="0"/>
                  </a:lnTo>
                  <a:cubicBezTo>
                    <a:pt x="1295488" y="0"/>
                    <a:pt x="1358289" y="62801"/>
                    <a:pt x="1358289" y="140270"/>
                  </a:cubicBezTo>
                  <a:lnTo>
                    <a:pt x="1358289" y="701332"/>
                  </a:lnTo>
                  <a:cubicBezTo>
                    <a:pt x="1358289" y="778801"/>
                    <a:pt x="1295488" y="841602"/>
                    <a:pt x="1218019" y="841602"/>
                  </a:cubicBezTo>
                  <a:lnTo>
                    <a:pt x="140270" y="841602"/>
                  </a:lnTo>
                  <a:cubicBezTo>
                    <a:pt x="62801" y="841602"/>
                    <a:pt x="0" y="778801"/>
                    <a:pt x="0" y="701332"/>
                  </a:cubicBezTo>
                  <a:lnTo>
                    <a:pt x="0" y="140270"/>
                  </a:lnTo>
                  <a:close/>
                </a:path>
              </a:pathLst>
            </a:custGeom>
            <a:ln>
              <a:solidFill>
                <a:srgbClr val="57D3FF"/>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21094" lIns="121094" numCol="1" rIns="121094" spcCol="1270" spcFirstLastPara="0" tIns="121094" vert="horz" wrap="square">
              <a:noAutofit/>
            </a:bodyPr>
            <a:lstStyle/>
            <a:p>
              <a:pPr algn="ctr" defTabSz="933450" lvl="0">
                <a:lnSpc>
                  <a:spcPct val="90000"/>
                </a:lnSpc>
                <a:spcBef>
                  <a:spcPct val="0"/>
                </a:spcBef>
                <a:spcAft>
                  <a:spcPct val="35000"/>
                </a:spcAft>
              </a:pPr>
              <a:r>
                <a:rPr altLang="en-US" kern="1200" lang="zh-CN" smtClean="0" sz="2100"/>
                <a:t>领导力</a:t>
              </a:r>
            </a:p>
          </p:txBody>
        </p:sp>
        <p:sp>
          <p:nvSpPr>
            <p:cNvPr id="11" name="任意多边形 10"/>
            <p:cNvSpPr/>
            <p:nvPr/>
          </p:nvSpPr>
          <p:spPr>
            <a:xfrm>
              <a:off x="1559067" y="3654202"/>
              <a:ext cx="1358289" cy="841602"/>
            </a:xfrm>
            <a:custGeom>
              <a:gdLst>
                <a:gd fmla="*/ 0 w 1358289" name="connsiteX0"/>
                <a:gd fmla="*/ 140270 h 841602" name="connsiteY0"/>
                <a:gd fmla="*/ 140270 w 1358289" name="connsiteX1"/>
                <a:gd fmla="*/ 0 h 841602" name="connsiteY1"/>
                <a:gd fmla="*/ 1218019 w 1358289" name="connsiteX2"/>
                <a:gd fmla="*/ 0 h 841602" name="connsiteY2"/>
                <a:gd fmla="*/ 1358289 w 1358289" name="connsiteX3"/>
                <a:gd fmla="*/ 140270 h 841602" name="connsiteY3"/>
                <a:gd fmla="*/ 1358289 w 1358289" name="connsiteX4"/>
                <a:gd fmla="*/ 701332 h 841602" name="connsiteY4"/>
                <a:gd fmla="*/ 1218019 w 1358289" name="connsiteX5"/>
                <a:gd fmla="*/ 841602 h 841602" name="connsiteY5"/>
                <a:gd fmla="*/ 140270 w 1358289" name="connsiteX6"/>
                <a:gd fmla="*/ 841602 h 841602" name="connsiteY6"/>
                <a:gd fmla="*/ 0 w 1358289" name="connsiteX7"/>
                <a:gd fmla="*/ 701332 h 841602" name="connsiteY7"/>
                <a:gd fmla="*/ 0 w 1358289" name="connsiteX8"/>
                <a:gd fmla="*/ 140270 h 8416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1602" w="1358289">
                  <a:moveTo>
                    <a:pt x="0" y="140270"/>
                  </a:moveTo>
                  <a:cubicBezTo>
                    <a:pt x="0" y="62801"/>
                    <a:pt x="62801" y="0"/>
                    <a:pt x="140270" y="0"/>
                  </a:cubicBezTo>
                  <a:lnTo>
                    <a:pt x="1218019" y="0"/>
                  </a:lnTo>
                  <a:cubicBezTo>
                    <a:pt x="1295488" y="0"/>
                    <a:pt x="1358289" y="62801"/>
                    <a:pt x="1358289" y="140270"/>
                  </a:cubicBezTo>
                  <a:lnTo>
                    <a:pt x="1358289" y="701332"/>
                  </a:lnTo>
                  <a:cubicBezTo>
                    <a:pt x="1358289" y="778801"/>
                    <a:pt x="1295488" y="841602"/>
                    <a:pt x="1218019" y="841602"/>
                  </a:cubicBezTo>
                  <a:lnTo>
                    <a:pt x="140270" y="841602"/>
                  </a:lnTo>
                  <a:cubicBezTo>
                    <a:pt x="62801" y="841602"/>
                    <a:pt x="0" y="778801"/>
                    <a:pt x="0" y="701332"/>
                  </a:cubicBezTo>
                  <a:lnTo>
                    <a:pt x="0" y="140270"/>
                  </a:lnTo>
                  <a:close/>
                </a:path>
              </a:pathLst>
            </a:custGeom>
            <a:ln>
              <a:solidFill>
                <a:srgbClr val="57D3FF"/>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21094" lIns="121094" numCol="1" rIns="121094" spcCol="1270" spcFirstLastPara="0" tIns="121094" vert="horz" wrap="square">
              <a:noAutofit/>
            </a:bodyPr>
            <a:lstStyle/>
            <a:p>
              <a:pPr algn="ctr" defTabSz="933450" lvl="0">
                <a:lnSpc>
                  <a:spcPct val="90000"/>
                </a:lnSpc>
                <a:spcBef>
                  <a:spcPct val="0"/>
                </a:spcBef>
                <a:spcAft>
                  <a:spcPct val="35000"/>
                </a:spcAft>
              </a:pPr>
              <a:r>
                <a:rPr altLang="en-US" kern="1200" lang="zh-CN" smtClean="0" sz="2100"/>
                <a:t>招聘</a:t>
              </a:r>
            </a:p>
          </p:txBody>
        </p:sp>
        <p:sp>
          <p:nvSpPr>
            <p:cNvPr id="12" name="任意多边形 11"/>
            <p:cNvSpPr/>
            <p:nvPr/>
          </p:nvSpPr>
          <p:spPr>
            <a:xfrm>
              <a:off x="3114926" y="3654202"/>
              <a:ext cx="1358289" cy="841602"/>
            </a:xfrm>
            <a:custGeom>
              <a:gdLst>
                <a:gd fmla="*/ 0 w 1358289" name="connsiteX0"/>
                <a:gd fmla="*/ 140270 h 841602" name="connsiteY0"/>
                <a:gd fmla="*/ 140270 w 1358289" name="connsiteX1"/>
                <a:gd fmla="*/ 0 h 841602" name="connsiteY1"/>
                <a:gd fmla="*/ 1218019 w 1358289" name="connsiteX2"/>
                <a:gd fmla="*/ 0 h 841602" name="connsiteY2"/>
                <a:gd fmla="*/ 1358289 w 1358289" name="connsiteX3"/>
                <a:gd fmla="*/ 140270 h 841602" name="connsiteY3"/>
                <a:gd fmla="*/ 1358289 w 1358289" name="connsiteX4"/>
                <a:gd fmla="*/ 701332 h 841602" name="connsiteY4"/>
                <a:gd fmla="*/ 1218019 w 1358289" name="connsiteX5"/>
                <a:gd fmla="*/ 841602 h 841602" name="connsiteY5"/>
                <a:gd fmla="*/ 140270 w 1358289" name="connsiteX6"/>
                <a:gd fmla="*/ 841602 h 841602" name="connsiteY6"/>
                <a:gd fmla="*/ 0 w 1358289" name="connsiteX7"/>
                <a:gd fmla="*/ 701332 h 841602" name="connsiteY7"/>
                <a:gd fmla="*/ 0 w 1358289" name="connsiteX8"/>
                <a:gd fmla="*/ 140270 h 8416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1602" w="1358289">
                  <a:moveTo>
                    <a:pt x="0" y="140270"/>
                  </a:moveTo>
                  <a:cubicBezTo>
                    <a:pt x="0" y="62801"/>
                    <a:pt x="62801" y="0"/>
                    <a:pt x="140270" y="0"/>
                  </a:cubicBezTo>
                  <a:lnTo>
                    <a:pt x="1218019" y="0"/>
                  </a:lnTo>
                  <a:cubicBezTo>
                    <a:pt x="1295488" y="0"/>
                    <a:pt x="1358289" y="62801"/>
                    <a:pt x="1358289" y="140270"/>
                  </a:cubicBezTo>
                  <a:lnTo>
                    <a:pt x="1358289" y="701332"/>
                  </a:lnTo>
                  <a:cubicBezTo>
                    <a:pt x="1358289" y="778801"/>
                    <a:pt x="1295488" y="841602"/>
                    <a:pt x="1218019" y="841602"/>
                  </a:cubicBezTo>
                  <a:lnTo>
                    <a:pt x="140270" y="841602"/>
                  </a:lnTo>
                  <a:cubicBezTo>
                    <a:pt x="62801" y="841602"/>
                    <a:pt x="0" y="778801"/>
                    <a:pt x="0" y="701332"/>
                  </a:cubicBezTo>
                  <a:lnTo>
                    <a:pt x="0" y="140270"/>
                  </a:lnTo>
                  <a:close/>
                </a:path>
              </a:pathLst>
            </a:custGeom>
            <a:ln>
              <a:solidFill>
                <a:srgbClr val="57D3FF"/>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21094" lIns="121094" numCol="1" rIns="121094" spcCol="1270" spcFirstLastPara="0" tIns="121094" vert="horz" wrap="square">
              <a:noAutofit/>
            </a:bodyPr>
            <a:lstStyle/>
            <a:p>
              <a:pPr algn="ctr" defTabSz="933450" lvl="0">
                <a:lnSpc>
                  <a:spcPct val="90000"/>
                </a:lnSpc>
                <a:spcBef>
                  <a:spcPct val="0"/>
                </a:spcBef>
                <a:spcAft>
                  <a:spcPct val="35000"/>
                </a:spcAft>
              </a:pPr>
              <a:r>
                <a:rPr altLang="en-US" kern="1200" lang="zh-CN" smtClean="0" sz="2100"/>
                <a:t>人员管理</a:t>
              </a:r>
            </a:p>
          </p:txBody>
        </p:sp>
        <p:sp>
          <p:nvSpPr>
            <p:cNvPr id="13" name="任意多边形 12"/>
            <p:cNvSpPr/>
            <p:nvPr/>
          </p:nvSpPr>
          <p:spPr>
            <a:xfrm>
              <a:off x="4670784" y="3654202"/>
              <a:ext cx="1358289" cy="841602"/>
            </a:xfrm>
            <a:custGeom>
              <a:gdLst>
                <a:gd fmla="*/ 0 w 1358289" name="connsiteX0"/>
                <a:gd fmla="*/ 140270 h 841602" name="connsiteY0"/>
                <a:gd fmla="*/ 140270 w 1358289" name="connsiteX1"/>
                <a:gd fmla="*/ 0 h 841602" name="connsiteY1"/>
                <a:gd fmla="*/ 1218019 w 1358289" name="connsiteX2"/>
                <a:gd fmla="*/ 0 h 841602" name="connsiteY2"/>
                <a:gd fmla="*/ 1358289 w 1358289" name="connsiteX3"/>
                <a:gd fmla="*/ 140270 h 841602" name="connsiteY3"/>
                <a:gd fmla="*/ 1358289 w 1358289" name="connsiteX4"/>
                <a:gd fmla="*/ 701332 h 841602" name="connsiteY4"/>
                <a:gd fmla="*/ 1218019 w 1358289" name="connsiteX5"/>
                <a:gd fmla="*/ 841602 h 841602" name="connsiteY5"/>
                <a:gd fmla="*/ 140270 w 1358289" name="connsiteX6"/>
                <a:gd fmla="*/ 841602 h 841602" name="connsiteY6"/>
                <a:gd fmla="*/ 0 w 1358289" name="connsiteX7"/>
                <a:gd fmla="*/ 701332 h 841602" name="connsiteY7"/>
                <a:gd fmla="*/ 0 w 1358289" name="connsiteX8"/>
                <a:gd fmla="*/ 140270 h 8416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1602" w="1358289">
                  <a:moveTo>
                    <a:pt x="0" y="140270"/>
                  </a:moveTo>
                  <a:cubicBezTo>
                    <a:pt x="0" y="62801"/>
                    <a:pt x="62801" y="0"/>
                    <a:pt x="140270" y="0"/>
                  </a:cubicBezTo>
                  <a:lnTo>
                    <a:pt x="1218019" y="0"/>
                  </a:lnTo>
                  <a:cubicBezTo>
                    <a:pt x="1295488" y="0"/>
                    <a:pt x="1358289" y="62801"/>
                    <a:pt x="1358289" y="140270"/>
                  </a:cubicBezTo>
                  <a:lnTo>
                    <a:pt x="1358289" y="701332"/>
                  </a:lnTo>
                  <a:cubicBezTo>
                    <a:pt x="1358289" y="778801"/>
                    <a:pt x="1295488" y="841602"/>
                    <a:pt x="1218019" y="841602"/>
                  </a:cubicBezTo>
                  <a:lnTo>
                    <a:pt x="140270" y="841602"/>
                  </a:lnTo>
                  <a:cubicBezTo>
                    <a:pt x="62801" y="841602"/>
                    <a:pt x="0" y="778801"/>
                    <a:pt x="0" y="701332"/>
                  </a:cubicBezTo>
                  <a:lnTo>
                    <a:pt x="0" y="140270"/>
                  </a:lnTo>
                  <a:close/>
                </a:path>
              </a:pathLst>
            </a:custGeom>
            <a:ln>
              <a:solidFill>
                <a:srgbClr val="57D3FF"/>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21094" lIns="121094" numCol="1" rIns="121094" spcCol="1270" spcFirstLastPara="0" tIns="121094" vert="horz" wrap="square">
              <a:noAutofit/>
            </a:bodyPr>
            <a:lstStyle/>
            <a:p>
              <a:pPr algn="ctr" defTabSz="933450" lvl="0">
                <a:lnSpc>
                  <a:spcPct val="90000"/>
                </a:lnSpc>
                <a:spcBef>
                  <a:spcPct val="0"/>
                </a:spcBef>
                <a:spcAft>
                  <a:spcPct val="35000"/>
                </a:spcAft>
              </a:pPr>
              <a:r>
                <a:rPr altLang="en-US" kern="1200" lang="zh-CN" smtClean="0" sz="2100"/>
                <a:t>“分手”</a:t>
              </a:r>
            </a:p>
          </p:txBody>
        </p:sp>
        <p:sp>
          <p:nvSpPr>
            <p:cNvPr id="14" name="任意多边形 13"/>
            <p:cNvSpPr/>
            <p:nvPr/>
          </p:nvSpPr>
          <p:spPr>
            <a:xfrm>
              <a:off x="6226643" y="3654202"/>
              <a:ext cx="1358289" cy="841602"/>
            </a:xfrm>
            <a:custGeom>
              <a:gdLst>
                <a:gd fmla="*/ 0 w 1358289" name="connsiteX0"/>
                <a:gd fmla="*/ 140270 h 841602" name="connsiteY0"/>
                <a:gd fmla="*/ 140270 w 1358289" name="connsiteX1"/>
                <a:gd fmla="*/ 0 h 841602" name="connsiteY1"/>
                <a:gd fmla="*/ 1218019 w 1358289" name="connsiteX2"/>
                <a:gd fmla="*/ 0 h 841602" name="connsiteY2"/>
                <a:gd fmla="*/ 1358289 w 1358289" name="connsiteX3"/>
                <a:gd fmla="*/ 140270 h 841602" name="connsiteY3"/>
                <a:gd fmla="*/ 1358289 w 1358289" name="connsiteX4"/>
                <a:gd fmla="*/ 701332 h 841602" name="connsiteY4"/>
                <a:gd fmla="*/ 1218019 w 1358289" name="connsiteX5"/>
                <a:gd fmla="*/ 841602 h 841602" name="connsiteY5"/>
                <a:gd fmla="*/ 140270 w 1358289" name="connsiteX6"/>
                <a:gd fmla="*/ 841602 h 841602" name="connsiteY6"/>
                <a:gd fmla="*/ 0 w 1358289" name="connsiteX7"/>
                <a:gd fmla="*/ 701332 h 841602" name="connsiteY7"/>
                <a:gd fmla="*/ 0 w 1358289" name="connsiteX8"/>
                <a:gd fmla="*/ 140270 h 8416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1602" w="1358289">
                  <a:moveTo>
                    <a:pt x="0" y="140270"/>
                  </a:moveTo>
                  <a:cubicBezTo>
                    <a:pt x="0" y="62801"/>
                    <a:pt x="62801" y="0"/>
                    <a:pt x="140270" y="0"/>
                  </a:cubicBezTo>
                  <a:lnTo>
                    <a:pt x="1218019" y="0"/>
                  </a:lnTo>
                  <a:cubicBezTo>
                    <a:pt x="1295488" y="0"/>
                    <a:pt x="1358289" y="62801"/>
                    <a:pt x="1358289" y="140270"/>
                  </a:cubicBezTo>
                  <a:lnTo>
                    <a:pt x="1358289" y="701332"/>
                  </a:lnTo>
                  <a:cubicBezTo>
                    <a:pt x="1358289" y="778801"/>
                    <a:pt x="1295488" y="841602"/>
                    <a:pt x="1218019" y="841602"/>
                  </a:cubicBezTo>
                  <a:lnTo>
                    <a:pt x="140270" y="841602"/>
                  </a:lnTo>
                  <a:cubicBezTo>
                    <a:pt x="62801" y="841602"/>
                    <a:pt x="0" y="778801"/>
                    <a:pt x="0" y="701332"/>
                  </a:cubicBezTo>
                  <a:lnTo>
                    <a:pt x="0" y="140270"/>
                  </a:lnTo>
                  <a:close/>
                </a:path>
              </a:pathLst>
            </a:custGeom>
            <a:ln>
              <a:solidFill>
                <a:srgbClr val="57D3FF"/>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21094" lIns="121094" numCol="1" rIns="121094" spcCol="1270" spcFirstLastPara="0" tIns="121094" vert="horz" wrap="square">
              <a:noAutofit/>
            </a:bodyPr>
            <a:lstStyle/>
            <a:p>
              <a:pPr algn="ctr" defTabSz="933450" lvl="0">
                <a:lnSpc>
                  <a:spcPct val="90000"/>
                </a:lnSpc>
                <a:spcBef>
                  <a:spcPct val="0"/>
                </a:spcBef>
                <a:spcAft>
                  <a:spcPct val="35000"/>
                </a:spcAft>
              </a:pPr>
              <a:r>
                <a:rPr altLang="en-US" kern="1200" lang="zh-CN" smtClean="0" sz="2100"/>
                <a:t>变革</a:t>
              </a:r>
            </a:p>
          </p:txBody>
        </p:sp>
        <p:sp>
          <p:nvSpPr>
            <p:cNvPr id="15" name="任意多边形 14"/>
            <p:cNvSpPr/>
            <p:nvPr/>
          </p:nvSpPr>
          <p:spPr>
            <a:xfrm>
              <a:off x="7782501" y="3654202"/>
              <a:ext cx="1358289" cy="841602"/>
            </a:xfrm>
            <a:custGeom>
              <a:gdLst>
                <a:gd fmla="*/ 0 w 1358289" name="connsiteX0"/>
                <a:gd fmla="*/ 140270 h 841602" name="connsiteY0"/>
                <a:gd fmla="*/ 140270 w 1358289" name="connsiteX1"/>
                <a:gd fmla="*/ 0 h 841602" name="connsiteY1"/>
                <a:gd fmla="*/ 1218019 w 1358289" name="connsiteX2"/>
                <a:gd fmla="*/ 0 h 841602" name="connsiteY2"/>
                <a:gd fmla="*/ 1358289 w 1358289" name="connsiteX3"/>
                <a:gd fmla="*/ 140270 h 841602" name="connsiteY3"/>
                <a:gd fmla="*/ 1358289 w 1358289" name="connsiteX4"/>
                <a:gd fmla="*/ 701332 h 841602" name="connsiteY4"/>
                <a:gd fmla="*/ 1218019 w 1358289" name="connsiteX5"/>
                <a:gd fmla="*/ 841602 h 841602" name="connsiteY5"/>
                <a:gd fmla="*/ 140270 w 1358289" name="connsiteX6"/>
                <a:gd fmla="*/ 841602 h 841602" name="connsiteY6"/>
                <a:gd fmla="*/ 0 w 1358289" name="connsiteX7"/>
                <a:gd fmla="*/ 701332 h 841602" name="connsiteY7"/>
                <a:gd fmla="*/ 0 w 1358289" name="connsiteX8"/>
                <a:gd fmla="*/ 140270 h 8416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1602" w="1358289">
                  <a:moveTo>
                    <a:pt x="0" y="140270"/>
                  </a:moveTo>
                  <a:cubicBezTo>
                    <a:pt x="0" y="62801"/>
                    <a:pt x="62801" y="0"/>
                    <a:pt x="140270" y="0"/>
                  </a:cubicBezTo>
                  <a:lnTo>
                    <a:pt x="1218019" y="0"/>
                  </a:lnTo>
                  <a:cubicBezTo>
                    <a:pt x="1295488" y="0"/>
                    <a:pt x="1358289" y="62801"/>
                    <a:pt x="1358289" y="140270"/>
                  </a:cubicBezTo>
                  <a:lnTo>
                    <a:pt x="1358289" y="701332"/>
                  </a:lnTo>
                  <a:cubicBezTo>
                    <a:pt x="1358289" y="778801"/>
                    <a:pt x="1295488" y="841602"/>
                    <a:pt x="1218019" y="841602"/>
                  </a:cubicBezTo>
                  <a:lnTo>
                    <a:pt x="140270" y="841602"/>
                  </a:lnTo>
                  <a:cubicBezTo>
                    <a:pt x="62801" y="841602"/>
                    <a:pt x="0" y="778801"/>
                    <a:pt x="0" y="701332"/>
                  </a:cubicBezTo>
                  <a:lnTo>
                    <a:pt x="0" y="140270"/>
                  </a:lnTo>
                  <a:close/>
                </a:path>
              </a:pathLst>
            </a:custGeom>
            <a:ln>
              <a:solidFill>
                <a:srgbClr val="57D3FF"/>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21094" lIns="121094" numCol="1" rIns="121094" spcCol="1270" spcFirstLastPara="0" tIns="121094" vert="horz" wrap="square">
              <a:noAutofit/>
            </a:bodyPr>
            <a:lstStyle/>
            <a:p>
              <a:pPr algn="ctr" defTabSz="933450" lvl="0">
                <a:lnSpc>
                  <a:spcPct val="90000"/>
                </a:lnSpc>
                <a:spcBef>
                  <a:spcPct val="0"/>
                </a:spcBef>
                <a:spcAft>
                  <a:spcPct val="35000"/>
                </a:spcAft>
              </a:pPr>
              <a:r>
                <a:rPr altLang="en-US" kern="1200" lang="zh-CN" smtClean="0" sz="2100"/>
                <a:t>危机处理</a:t>
              </a:r>
            </a:p>
          </p:txBody>
        </p:sp>
      </p:grpSp>
    </p:spTree>
    <p:extLst>
      <p:ext uri="{BB962C8B-B14F-4D97-AF65-F5344CB8AC3E}">
        <p14:creationId val="209271355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6BB14A87-2480-4CE5-BAEA-1A18C088DF7B}" type="slidenum">
              <a:rPr altLang="en-US" lang="zh-CN" smtClean="0"/>
              <a:t>16</a:t>
            </a:fld>
          </a:p>
        </p:txBody>
      </p:sp>
      <p:sp>
        <p:nvSpPr>
          <p:cNvPr id="4" name="矩形 3"/>
          <p:cNvSpPr/>
          <p:nvPr/>
        </p:nvSpPr>
        <p:spPr>
          <a:xfrm>
            <a:off x="45118" y="51470"/>
            <a:ext cx="2654674"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领导力</a:t>
            </a:r>
          </a:p>
        </p:txBody>
      </p:sp>
      <p:sp>
        <p:nvSpPr>
          <p:cNvPr id="5" name="TextBox 4"/>
          <p:cNvSpPr txBox="1"/>
          <p:nvPr/>
        </p:nvSpPr>
        <p:spPr>
          <a:xfrm>
            <a:off x="1115617" y="1118693"/>
            <a:ext cx="6696744" cy="2310384"/>
          </a:xfrm>
          <a:prstGeom prst="rect">
            <a:avLst/>
          </a:prstGeom>
          <a:noFill/>
          <a:effectLst>
            <a:reflection algn="bl" blurRad="6350" dir="5400000" endA="300" endPos="35000" rotWithShape="0" stA="52000" sy="-100000"/>
          </a:effectLst>
        </p:spPr>
        <p:txBody>
          <a:bodyPr rtlCol="0" wrap="square">
            <a:spAutoFit/>
          </a:bodyPr>
          <a:lstStyle/>
          <a:p>
            <a:pPr>
              <a:lnSpc>
                <a:spcPct val="130000"/>
              </a:lnSpc>
            </a:pPr>
            <a:r>
              <a:rPr altLang="en-US" b="1" lang="zh-CN" smtClean="0" sz="2800">
                <a:solidFill>
                  <a:schemeClr val="tx1">
                    <a:lumMod val="75000"/>
                    <a:lumOff val="25000"/>
                  </a:schemeClr>
                </a:solidFill>
              </a:rPr>
              <a:t>在你成为领导者之前</a:t>
            </a:r>
          </a:p>
          <a:p>
            <a:pPr>
              <a:lnSpc>
                <a:spcPct val="130000"/>
              </a:lnSpc>
            </a:pPr>
            <a:r>
              <a:rPr altLang="en-US" b="1" lang="zh-CN" smtClean="0" sz="2800">
                <a:solidFill>
                  <a:schemeClr val="tx1">
                    <a:lumMod val="75000"/>
                    <a:lumOff val="25000"/>
                  </a:schemeClr>
                </a:solidFill>
              </a:rPr>
              <a:t>成功只同自己的成长有关</a:t>
            </a:r>
          </a:p>
          <a:p>
            <a:pPr>
              <a:lnSpc>
                <a:spcPct val="130000"/>
              </a:lnSpc>
            </a:pPr>
            <a:r>
              <a:rPr altLang="en-US" b="1" lang="zh-CN" smtClean="0" sz="2800">
                <a:solidFill>
                  <a:schemeClr val="tx1">
                    <a:lumMod val="75000"/>
                    <a:lumOff val="25000"/>
                  </a:schemeClr>
                </a:solidFill>
              </a:rPr>
              <a:t>在你成为领导者之后</a:t>
            </a:r>
          </a:p>
          <a:p>
            <a:pPr>
              <a:lnSpc>
                <a:spcPct val="130000"/>
              </a:lnSpc>
            </a:pPr>
            <a:r>
              <a:rPr altLang="en-US" b="1" lang="zh-CN" smtClean="0" sz="2800">
                <a:solidFill>
                  <a:schemeClr val="tx1">
                    <a:lumMod val="75000"/>
                    <a:lumOff val="25000"/>
                  </a:schemeClr>
                </a:solidFill>
              </a:rPr>
              <a:t>成功都同别人的成长有关</a:t>
            </a:r>
          </a:p>
        </p:txBody>
      </p:sp>
    </p:spTree>
    <p:extLst>
      <p:ext uri="{BB962C8B-B14F-4D97-AF65-F5344CB8AC3E}">
        <p14:creationId val="375966449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72E38622-737D-4E4E-B7EF-B58942E11456}" type="slidenum">
              <a:rPr altLang="en-US" lang="zh-CN" smtClean="0"/>
              <a:t>17</a:t>
            </a:fld>
          </a:p>
        </p:txBody>
      </p:sp>
      <p:sp>
        <p:nvSpPr>
          <p:cNvPr id="3" name="矩形 2"/>
          <p:cNvSpPr/>
          <p:nvPr/>
        </p:nvSpPr>
        <p:spPr>
          <a:xfrm>
            <a:off x="4873" y="1946172"/>
            <a:ext cx="9139127"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领导力8大准则</a:t>
            </a:r>
          </a:p>
        </p:txBody>
      </p:sp>
    </p:spTree>
    <p:extLst>
      <p:ext uri="{BB962C8B-B14F-4D97-AF65-F5344CB8AC3E}">
        <p14:creationId val="290869527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7000" t="-17000"/>
          </a:stretch>
        </a:blipFill>
        <a:effectLst/>
      </p:bgPr>
    </p:bg>
    <p:spTree>
      <p:nvGrpSpPr>
        <p:cNvPr id="1" name=""/>
        <p:cNvGrpSpPr/>
        <p:nvPr/>
      </p:nvGrpSpPr>
      <p:grpSpPr>
        <a:xfrm>
          <a:off x="0" y="0"/>
          <a:ext cx="0" cy="0"/>
        </a:xfrm>
      </p:grpSpPr>
      <p:sp>
        <p:nvSpPr>
          <p:cNvPr id="3" name="矩形 2"/>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准则1 ：坚持不懈地提升自己的团队，把同员工的每一次会面都作为评估，知道和帮助他们树立自信心的机会。</a:t>
            </a:r>
          </a:p>
        </p:txBody>
      </p:sp>
    </p:spTree>
    <p:extLst>
      <p:ext uri="{BB962C8B-B14F-4D97-AF65-F5344CB8AC3E}">
        <p14:creationId val="1661993505"/>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9000" t="-9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准则2 ：让员工不但要怀有梦想，而且还要拥抱它、实践它。</a:t>
            </a:r>
          </a:p>
        </p:txBody>
      </p:sp>
    </p:spTree>
    <p:extLst>
      <p:ext uri="{BB962C8B-B14F-4D97-AF65-F5344CB8AC3E}">
        <p14:creationId val="74085179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467544" y="2148000"/>
            <a:ext cx="8459304" cy="2721160"/>
            <a:chOff x="395536" y="847642"/>
            <a:chExt cx="8459304" cy="2721160"/>
          </a:xfrm>
        </p:grpSpPr>
        <p:grpSp>
          <p:nvGrpSpPr>
            <p:cNvPr id="5" name="组合 4"/>
            <p:cNvGrpSpPr/>
            <p:nvPr/>
          </p:nvGrpSpPr>
          <p:grpSpPr>
            <a:xfrm>
              <a:off x="1582032" y="1025750"/>
              <a:ext cx="7272808" cy="2333873"/>
              <a:chOff x="1547664" y="2254100"/>
              <a:chExt cx="7272808" cy="2333873"/>
            </a:xfrm>
          </p:grpSpPr>
          <p:sp>
            <p:nvSpPr>
              <p:cNvPr id="7" name="矩形 6"/>
              <p:cNvSpPr/>
              <p:nvPr/>
            </p:nvSpPr>
            <p:spPr>
              <a:xfrm>
                <a:off x="1547664" y="2254100"/>
                <a:ext cx="7272808" cy="2333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414507" y="2614141"/>
                <a:ext cx="1840230" cy="457200"/>
              </a:xfrm>
              <a:prstGeom prst="rect">
                <a:avLst/>
              </a:prstGeom>
            </p:spPr>
            <p:txBody>
              <a:bodyPr wrap="none">
                <a:spAutoFit/>
              </a:bodyPr>
              <a:lstStyle/>
              <a:p>
                <a:r>
                  <a:rPr altLang="en-US" b="1" lang="zh-CN" smtClean="0" sz="2400">
                    <a:latin charset="-122" pitchFamily="34" typeface="微软雅黑"/>
                    <a:ea charset="-122" pitchFamily="34" typeface="微软雅黑"/>
                  </a:rPr>
                  <a:t>杰克·韦尔奇</a:t>
                </a:r>
              </a:p>
            </p:txBody>
          </p:sp>
          <p:sp>
            <p:nvSpPr>
              <p:cNvPr id="10" name="矩形 9"/>
              <p:cNvSpPr/>
              <p:nvPr/>
            </p:nvSpPr>
            <p:spPr>
              <a:xfrm>
                <a:off x="3414507" y="3723878"/>
                <a:ext cx="4572000" cy="579120"/>
              </a:xfrm>
              <a:prstGeom prst="rect">
                <a:avLst/>
              </a:prstGeom>
            </p:spPr>
            <p:txBody>
              <a:bodyPr>
                <a:spAutoFit/>
              </a:bodyPr>
              <a:lstStyle/>
              <a:p>
                <a:r>
                  <a:rPr altLang="en-US" lang="zh-CN" sz="1600">
                    <a:solidFill>
                      <a:schemeClr val="tx1">
                        <a:lumMod val="50000"/>
                        <a:lumOff val="50000"/>
                      </a:schemeClr>
                    </a:solidFill>
                    <a:latin charset="-122" pitchFamily="34" typeface="微软雅黑"/>
                    <a:ea charset="-122" pitchFamily="34" typeface="微软雅黑"/>
                  </a:rPr>
                  <a:t>原通用电气（GE）董事长兼CEO；</a:t>
                </a:r>
              </a:p>
              <a:p>
                <a:r>
                  <a:rPr altLang="en-US" lang="zh-CN" sz="1600">
                    <a:solidFill>
                      <a:schemeClr val="tx1">
                        <a:lumMod val="50000"/>
                        <a:lumOff val="50000"/>
                      </a:schemeClr>
                    </a:solidFill>
                    <a:latin charset="-122" pitchFamily="34" typeface="微软雅黑"/>
                    <a:ea charset="-122" pitchFamily="34" typeface="微软雅黑"/>
                  </a:rPr>
                  <a:t>他被誉为"最受尊敬的CEO"，"全球第一CEO"</a:t>
                </a:r>
              </a:p>
            </p:txBody>
          </p:sp>
          <p:pic>
            <p:nvPicPr>
              <p:cNvPr id="11" name="Picture 11"/>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bwMode="auto">
              <a:xfrm>
                <a:off x="5476090" y="2499742"/>
                <a:ext cx="861742" cy="862588"/>
              </a:xfrm>
              <a:prstGeom prst="rect">
                <a:avLst/>
              </a:prstGeom>
              <a:noFill/>
              <a:extLst>
                <a:ext uri="{909E8E84-426E-40DD-AFC4-6F175D3DCCD1}">
                  <a14:hiddenFill>
                    <a:solidFill>
                      <a:srgbClr val="FFFFFF"/>
                    </a:solidFill>
                  </a14:hiddenFill>
                </a:ext>
              </a:extLst>
            </p:spPr>
          </p:pic>
        </p:grpSp>
        <p:pic>
          <p:nvPicPr>
            <p:cNvPr id="6" name="Picture 5"/>
            <p:cNvPicPr>
              <a:picLocks noChangeArrowheads="1" noChangeAspect="1"/>
            </p:cNvPicPr>
            <p:nvPr/>
          </p:nvPicPr>
          <p:blipFill>
            <a:blip r:embed="rId3">
              <a:extLst>
                <a:ext uri="{28A0092B-C50C-407E-A947-70E740481C1C}">
                  <a14:useLocalDpi val="0"/>
                </a:ext>
              </a:extLst>
            </a:blip>
            <a:srcRect t="10881"/>
            <a:stretch>
              <a:fillRect/>
            </a:stretch>
          </p:blipFill>
          <p:spPr bwMode="auto">
            <a:xfrm>
              <a:off x="395536" y="847642"/>
              <a:ext cx="2285473" cy="2721160"/>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grpSp>
      <p:sp>
        <p:nvSpPr>
          <p:cNvPr id="12" name="矩形 11"/>
          <p:cNvSpPr/>
          <p:nvPr/>
        </p:nvSpPr>
        <p:spPr>
          <a:xfrm>
            <a:off x="0" y="1315513"/>
            <a:ext cx="9144000" cy="252028"/>
          </a:xfrm>
          <a:prstGeom prst="rect">
            <a:avLst/>
          </a:prstGeom>
          <a:solidFill>
            <a:schemeClr val="tx2">
              <a:lumMod val="75000"/>
            </a:schemeClr>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onstantia"/>
              <a:ea typeface="微软雅黑"/>
              <a:cs typeface="+mn-cs"/>
            </a:endParaRPr>
          </a:p>
        </p:txBody>
      </p:sp>
      <p:sp>
        <p:nvSpPr>
          <p:cNvPr id="13" name="燕尾形 12"/>
          <p:cNvSpPr/>
          <p:nvPr/>
        </p:nvSpPr>
        <p:spPr>
          <a:xfrm>
            <a:off x="8461697" y="1463179"/>
            <a:ext cx="179388" cy="24447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a:solidFill>
                <a:schemeClr val="tx1"/>
              </a:solidFill>
            </a:endParaRPr>
          </a:p>
        </p:txBody>
      </p:sp>
      <p:sp>
        <p:nvSpPr>
          <p:cNvPr id="14" name="燕尾形 13"/>
          <p:cNvSpPr/>
          <p:nvPr/>
        </p:nvSpPr>
        <p:spPr>
          <a:xfrm>
            <a:off x="8641085" y="1463179"/>
            <a:ext cx="179387" cy="24447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a:solidFill>
                <a:schemeClr val="tx1"/>
              </a:solidFill>
            </a:endParaRPr>
          </a:p>
        </p:txBody>
      </p:sp>
      <p:sp>
        <p:nvSpPr>
          <p:cNvPr id="15" name="TextBox 14"/>
          <p:cNvSpPr txBox="1"/>
          <p:nvPr/>
        </p:nvSpPr>
        <p:spPr>
          <a:xfrm>
            <a:off x="251520" y="311626"/>
            <a:ext cx="1800200" cy="365760"/>
          </a:xfrm>
          <a:prstGeom prst="rect">
            <a:avLst/>
          </a:prstGeom>
          <a:noFill/>
        </p:spPr>
        <p:txBody>
          <a:bodyPr rtlCol="0" wrap="square">
            <a:spAutoFit/>
          </a:bodyPr>
          <a:lstStyle/>
          <a:p>
            <a:r>
              <a:rPr altLang="en-US" lang="zh-CN" smtClean="0"/>
              <a:t>作者是谁？</a:t>
            </a:r>
          </a:p>
        </p:txBody>
      </p:sp>
      <p:pic>
        <p:nvPicPr>
          <p:cNvPr id="18" name="图片 17"/>
          <p:cNvPicPr>
            <a:picLocks noChangeAspect="1"/>
          </p:cNvPicPr>
          <p:nvPr/>
        </p:nvPicPr>
        <p:blipFill>
          <a:blip r:embed="rId4">
            <a:extLst>
              <a:ext uri="{28A0092B-C50C-407E-A947-70E740481C1C}">
                <a14:useLocalDpi val="0"/>
              </a:ext>
            </a:extLst>
          </a:blip>
          <a:stretch>
            <a:fillRect/>
          </a:stretch>
        </p:blipFill>
        <p:spPr>
          <a:xfrm>
            <a:off x="3433879" y="3075806"/>
            <a:ext cx="1858201" cy="671939"/>
          </a:xfrm>
          <a:prstGeom prst="rect">
            <a:avLst/>
          </a:prstGeom>
        </p:spPr>
      </p:pic>
    </p:spTree>
    <p:extLst>
      <p:ext uri="{BB962C8B-B14F-4D97-AF65-F5344CB8AC3E}">
        <p14:creationId val="1305586548"/>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9000" t="-9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准则3：深入员工中间，向他们传递积极的活力和乐观精神。</a:t>
            </a:r>
          </a:p>
        </p:txBody>
      </p:sp>
    </p:spTree>
    <p:extLst>
      <p:ext uri="{BB962C8B-B14F-4D97-AF65-F5344CB8AC3E}">
        <p14:creationId val="2939966020"/>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7000" t="-17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准则4：以坦诚的精神、透明度和声望，建立别人对自己的信赖感。</a:t>
            </a:r>
          </a:p>
        </p:txBody>
      </p:sp>
    </p:spTree>
    <p:extLst>
      <p:ext uri="{BB962C8B-B14F-4D97-AF65-F5344CB8AC3E}">
        <p14:creationId val="3017974162"/>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9000" t="-9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准则5：有勇气、敢于做出不受欢迎的决定，说出得罪人的话。</a:t>
            </a:r>
          </a:p>
        </p:txBody>
      </p:sp>
    </p:spTree>
    <p:extLst>
      <p:ext uri="{BB962C8B-B14F-4D97-AF65-F5344CB8AC3E}">
        <p14:creationId val="1034498721"/>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5000" t="-5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准则6：以好奇心、甚至怀疑精神来监督和推进业务，要保证自己提出的问题的带来员工的实际行动。</a:t>
            </a:r>
          </a:p>
        </p:txBody>
      </p:sp>
    </p:spTree>
    <p:extLst>
      <p:ext uri="{BB962C8B-B14F-4D97-AF65-F5344CB8AC3E}">
        <p14:creationId val="776365159"/>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53000" t="-23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准则7：勇于承担风险、勤奋学习、成为表率。</a:t>
            </a:r>
          </a:p>
        </p:txBody>
      </p:sp>
    </p:spTree>
    <p:extLst>
      <p:ext uri="{BB962C8B-B14F-4D97-AF65-F5344CB8AC3E}">
        <p14:creationId val="2884039750"/>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9000" t="-4000"/>
          </a:stretch>
        </a:blipFill>
        <a:effectLst/>
      </p:bgPr>
    </p:bg>
    <p:spTree>
      <p:nvGrpSpPr>
        <p:cNvPr id="1" name=""/>
        <p:cNvGrpSpPr/>
        <p:nvPr/>
      </p:nvGrpSpPr>
      <p:grpSpPr>
        <a:xfrm>
          <a:off x="0" y="0"/>
          <a:ext cx="0" cy="0"/>
        </a:xfrm>
      </p:grpSpPr>
      <p:sp>
        <p:nvSpPr>
          <p:cNvPr id="2" name="矩形 1"/>
          <p:cNvSpPr/>
          <p:nvPr/>
        </p:nvSpPr>
        <p:spPr>
          <a:xfrm>
            <a:off x="0" y="4011910"/>
            <a:ext cx="9144000" cy="113159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b="1" lang="zh-CN" smtClean="0">
                <a:solidFill>
                  <a:schemeClr val="tx1"/>
                </a:solidFill>
              </a:rPr>
              <a:t>准则8：学会庆祝。</a:t>
            </a:r>
          </a:p>
        </p:txBody>
      </p:sp>
    </p:spTree>
    <p:extLst>
      <p:ext uri="{BB962C8B-B14F-4D97-AF65-F5344CB8AC3E}">
        <p14:creationId val="3597595046"/>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rcRect r="50000" t="11021"/>
          <a:stretch>
            <a:fillRect/>
          </a:stretch>
        </p:blipFill>
        <p:spPr>
          <a:xfrm flipH="1">
            <a:off x="-3689" y="-20538"/>
            <a:ext cx="4355976" cy="5170419"/>
          </a:xfrm>
          <a:prstGeom prst="rect">
            <a:avLst/>
          </a:prstGeom>
        </p:spPr>
      </p:pic>
      <p:sp>
        <p:nvSpPr>
          <p:cNvPr id="2" name="灯片编号占位符 1"/>
          <p:cNvSpPr>
            <a:spLocks noGrp="1"/>
          </p:cNvSpPr>
          <p:nvPr>
            <p:ph idx="12" sz="quarter" type="sldNum"/>
          </p:nvPr>
        </p:nvSpPr>
        <p:spPr/>
        <p:txBody>
          <a:bodyPr/>
          <a:lstStyle/>
          <a:p>
            <a:fld id="{B40303D8-2B88-4304-BC93-00BF33C47304}" type="slidenum">
              <a:rPr altLang="en-US" lang="zh-CN" smtClean="0"/>
              <a:t>26</a:t>
            </a:fld>
          </a:p>
        </p:txBody>
      </p:sp>
      <p:sp>
        <p:nvSpPr>
          <p:cNvPr id="3" name="矩形 2"/>
          <p:cNvSpPr/>
          <p:nvPr/>
        </p:nvSpPr>
        <p:spPr>
          <a:xfrm>
            <a:off x="4437606" y="51470"/>
            <a:ext cx="3734794"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招聘合适的人</a:t>
            </a:r>
          </a:p>
        </p:txBody>
      </p:sp>
      <p:sp>
        <p:nvSpPr>
          <p:cNvPr id="6" name="TextBox 5"/>
          <p:cNvSpPr txBox="1"/>
          <p:nvPr/>
        </p:nvSpPr>
        <p:spPr>
          <a:xfrm>
            <a:off x="-108520" y="3452102"/>
            <a:ext cx="5400600" cy="2194560"/>
          </a:xfrm>
          <a:prstGeom prst="rect">
            <a:avLst/>
          </a:prstGeom>
          <a:noFill/>
        </p:spPr>
        <p:txBody>
          <a:bodyPr rtlCol="0" wrap="square">
            <a:spAutoFit/>
          </a:bodyPr>
          <a:lstStyle/>
          <a:p>
            <a:r>
              <a:rPr altLang="zh-CN" lang="en-US" smtClean="0" sz="13800">
                <a:solidFill>
                  <a:schemeClr val="bg1">
                    <a:lumMod val="65000"/>
                  </a:schemeClr>
                </a:solidFill>
                <a:latin charset="0" pitchFamily="18" typeface="Bodoni MT Black"/>
              </a:rPr>
              <a:t>4E1P</a:t>
            </a:r>
          </a:p>
        </p:txBody>
      </p:sp>
      <p:sp>
        <p:nvSpPr>
          <p:cNvPr id="5" name="TextBox 4"/>
          <p:cNvSpPr txBox="1"/>
          <p:nvPr/>
        </p:nvSpPr>
        <p:spPr>
          <a:xfrm>
            <a:off x="4538411" y="1243414"/>
            <a:ext cx="3888432" cy="3139440"/>
          </a:xfrm>
          <a:prstGeom prst="rect">
            <a:avLst/>
          </a:prstGeom>
          <a:noFill/>
        </p:spPr>
        <p:txBody>
          <a:bodyPr rtlCol="0" wrap="square">
            <a:spAutoFit/>
          </a:bodyPr>
          <a:lstStyle/>
          <a:p>
            <a:pPr indent="-285750" marL="285750">
              <a:lnSpc>
                <a:spcPct val="200000"/>
              </a:lnSpc>
              <a:buClr>
                <a:schemeClr val="tx1">
                  <a:lumMod val="65000"/>
                  <a:lumOff val="35000"/>
                </a:schemeClr>
              </a:buClr>
              <a:buSzTx/>
              <a:buFont charset="2" pitchFamily="2" typeface="Wingdings"/>
              <a:buChar char="p"/>
            </a:pPr>
            <a:r>
              <a:rPr altLang="zh-CN" lang="en-US" smtClean="0" sz="2000">
                <a:solidFill>
                  <a:schemeClr val="tx1">
                    <a:lumMod val="85000"/>
                    <a:lumOff val="15000"/>
                  </a:schemeClr>
                </a:solidFill>
              </a:rPr>
              <a:t>Energy：积极向上活力</a:t>
            </a:r>
          </a:p>
          <a:p>
            <a:pPr indent="-285750" marL="285750">
              <a:lnSpc>
                <a:spcPct val="200000"/>
              </a:lnSpc>
              <a:buClr>
                <a:schemeClr val="tx1">
                  <a:lumMod val="65000"/>
                  <a:lumOff val="35000"/>
                </a:schemeClr>
              </a:buClr>
              <a:buSzTx/>
              <a:buFont charset="2" pitchFamily="2" typeface="Wingdings"/>
              <a:buChar char="p"/>
            </a:pPr>
            <a:r>
              <a:rPr altLang="zh-CN" lang="en-US" smtClean="0" sz="2000">
                <a:solidFill>
                  <a:schemeClr val="tx1">
                    <a:lumMod val="85000"/>
                    <a:lumOff val="15000"/>
                  </a:schemeClr>
                </a:solidFill>
              </a:rPr>
              <a:t>Energize：激励别人的能力</a:t>
            </a:r>
          </a:p>
          <a:p>
            <a:pPr indent="-285750" marL="285750">
              <a:lnSpc>
                <a:spcPct val="200000"/>
              </a:lnSpc>
              <a:buClr>
                <a:schemeClr val="tx1">
                  <a:lumMod val="65000"/>
                  <a:lumOff val="35000"/>
                </a:schemeClr>
              </a:buClr>
              <a:buSzTx/>
              <a:buFont charset="2" pitchFamily="2" typeface="Wingdings"/>
              <a:buChar char="p"/>
            </a:pPr>
            <a:r>
              <a:rPr altLang="zh-CN" lang="en-US" smtClean="0" sz="2000">
                <a:solidFill>
                  <a:schemeClr val="tx1">
                    <a:lumMod val="85000"/>
                    <a:lumOff val="15000"/>
                  </a:schemeClr>
                </a:solidFill>
              </a:rPr>
              <a:t>Edge：是非问题的决断力</a:t>
            </a:r>
          </a:p>
          <a:p>
            <a:pPr indent="-285750" marL="285750">
              <a:lnSpc>
                <a:spcPct val="200000"/>
              </a:lnSpc>
              <a:buClr>
                <a:schemeClr val="tx1">
                  <a:lumMod val="65000"/>
                  <a:lumOff val="35000"/>
                </a:schemeClr>
              </a:buClr>
              <a:buSzTx/>
              <a:buFont charset="2" pitchFamily="2" typeface="Wingdings"/>
              <a:buChar char="p"/>
            </a:pPr>
            <a:r>
              <a:rPr altLang="zh-CN" lang="en-US" smtClean="0" sz="2000">
                <a:solidFill>
                  <a:schemeClr val="tx1">
                    <a:lumMod val="85000"/>
                    <a:lumOff val="15000"/>
                  </a:schemeClr>
                </a:solidFill>
              </a:rPr>
              <a:t>Execute：落实工作的执行力</a:t>
            </a:r>
          </a:p>
          <a:p>
            <a:pPr indent="-285750" marL="285750">
              <a:lnSpc>
                <a:spcPct val="200000"/>
              </a:lnSpc>
              <a:buClr>
                <a:schemeClr val="tx1">
                  <a:lumMod val="65000"/>
                  <a:lumOff val="35000"/>
                </a:schemeClr>
              </a:buClr>
              <a:buSzTx/>
              <a:buFont charset="2" pitchFamily="2" typeface="Wingdings"/>
              <a:buChar char="p"/>
            </a:pPr>
            <a:r>
              <a:rPr altLang="zh-CN" lang="en-US" smtClean="0" sz="2000">
                <a:solidFill>
                  <a:schemeClr val="tx1">
                    <a:lumMod val="85000"/>
                    <a:lumOff val="15000"/>
                  </a:schemeClr>
                </a:solidFill>
              </a:rPr>
              <a:t>Passion：富有激情</a:t>
            </a:r>
          </a:p>
        </p:txBody>
      </p:sp>
    </p:spTree>
    <p:extLst>
      <p:ext uri="{BB962C8B-B14F-4D97-AF65-F5344CB8AC3E}">
        <p14:creationId val="3445490827"/>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389BFF73-6A74-4848-81C4-0F7F6C9D7F2A}" type="slidenum">
              <a:rPr altLang="en-US" lang="zh-CN" smtClean="0"/>
              <a:t>27</a:t>
            </a:fld>
          </a:p>
        </p:txBody>
      </p:sp>
      <p:sp>
        <p:nvSpPr>
          <p:cNvPr id="3" name="矩形 2"/>
          <p:cNvSpPr/>
          <p:nvPr/>
        </p:nvSpPr>
        <p:spPr>
          <a:xfrm>
            <a:off x="3995936" y="73964"/>
            <a:ext cx="3516193"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招聘高层人员</a:t>
            </a:r>
          </a:p>
        </p:txBody>
      </p:sp>
      <p:grpSp>
        <p:nvGrpSpPr>
          <p:cNvPr id="7" name="组合 6"/>
          <p:cNvGrpSpPr/>
          <p:nvPr/>
        </p:nvGrpSpPr>
        <p:grpSpPr>
          <a:xfrm>
            <a:off x="4080143" y="1131590"/>
            <a:ext cx="3526082" cy="3918285"/>
            <a:chOff x="4232641" y="1205296"/>
            <a:chExt cx="3441608" cy="3772571"/>
          </a:xfrm>
        </p:grpSpPr>
        <p:sp>
          <p:nvSpPr>
            <p:cNvPr id="8" name="同侧圆角矩形 7"/>
            <p:cNvSpPr/>
            <p:nvPr/>
          </p:nvSpPr>
          <p:spPr>
            <a:xfrm>
              <a:off x="4232641" y="1205296"/>
              <a:ext cx="1528423" cy="1140935"/>
            </a:xfrm>
            <a:prstGeom prst="round2SameRect">
              <a:avLst>
                <a:gd fmla="val 8000" name="adj1"/>
                <a:gd fmla="val 0" name="adj2"/>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9" name="任意多边形 8"/>
            <p:cNvSpPr/>
            <p:nvPr/>
          </p:nvSpPr>
          <p:spPr>
            <a:xfrm>
              <a:off x="4232641" y="2346231"/>
              <a:ext cx="1528423" cy="490602"/>
            </a:xfrm>
            <a:custGeom>
              <a:gdLst>
                <a:gd fmla="*/ 0 w 1528423" name="connsiteX0"/>
                <a:gd fmla="*/ 0 h 490602" name="connsiteY0"/>
                <a:gd fmla="*/ 1528423 w 1528423" name="connsiteX1"/>
                <a:gd fmla="*/ 0 h 490602" name="connsiteY1"/>
                <a:gd fmla="*/ 1528423 w 1528423" name="connsiteX2"/>
                <a:gd fmla="*/ 490602 h 490602" name="connsiteY2"/>
                <a:gd fmla="*/ 0 w 1528423" name="connsiteX3"/>
                <a:gd fmla="*/ 490602 h 490602" name="connsiteY3"/>
                <a:gd fmla="*/ 0 w 1528423" name="connsiteX4"/>
                <a:gd fmla="*/ 0 h 4906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0602" w="1528423">
                  <a:moveTo>
                    <a:pt x="0" y="0"/>
                  </a:moveTo>
                  <a:lnTo>
                    <a:pt x="1528423" y="0"/>
                  </a:lnTo>
                  <a:lnTo>
                    <a:pt x="1528423" y="490602"/>
                  </a:lnTo>
                  <a:lnTo>
                    <a:pt x="0" y="490602"/>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0" lIns="76200" numCol="1" rIns="477469" spcCol="1270" spcFirstLastPara="0" tIns="0" vert="horz" wrap="square">
              <a:noAutofit/>
            </a:bodyPr>
            <a:lstStyle/>
            <a:p>
              <a:pPr algn="ctr" defTabSz="889000" lvl="0">
                <a:lnSpc>
                  <a:spcPct val="90000"/>
                </a:lnSpc>
                <a:spcBef>
                  <a:spcPct val="0"/>
                </a:spcBef>
                <a:spcAft>
                  <a:spcPct val="35000"/>
                </a:spcAft>
              </a:pPr>
              <a:r>
                <a:rPr altLang="en-US" b="1" kern="1200" lang="zh-CN" smtClean="0" sz="2000">
                  <a:solidFill>
                    <a:schemeClr val="bg1"/>
                  </a:solidFill>
                </a:rPr>
                <a:t>真   诚</a:t>
              </a:r>
            </a:p>
          </p:txBody>
        </p:sp>
        <p:sp>
          <p:nvSpPr>
            <p:cNvPr id="10" name="椭圆 9"/>
            <p:cNvSpPr/>
            <p:nvPr/>
          </p:nvSpPr>
          <p:spPr>
            <a:xfrm>
              <a:off x="5352232" y="2424159"/>
              <a:ext cx="534948" cy="534948"/>
            </a:xfrm>
            <a:prstGeom prst="ellipse">
              <a:avLst/>
            </a:prstGeom>
            <a:blipFill>
              <a:blip r:embed="rId2">
                <a:extLst>
                  <a:ext uri="{28A0092B-C50C-407E-A947-70E740481C1C}">
                    <a14:useLocalDpi val="0"/>
                  </a:ext>
                </a:extLst>
              </a:blip>
              <a:stretch>
                <a:fillRect b="-6000" t="-6000"/>
              </a:stretch>
            </a:blipFill>
          </p:spPr>
          <p:style>
            <a:lnRef idx="1">
              <a:schemeClr val="accent1">
                <a:alpha val="90000"/>
                <a:tint val="40000"/>
                <a:hueOff val="0"/>
                <a:satOff val="0"/>
                <a:lumOff val="0"/>
                <a:alphaOff val="0"/>
              </a:schemeClr>
            </a:lnRef>
            <a:fillRef idx="1">
              <a:scrgbClr b="0" g="0" r="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11" name="同侧圆角矩形 10"/>
            <p:cNvSpPr/>
            <p:nvPr/>
          </p:nvSpPr>
          <p:spPr>
            <a:xfrm>
              <a:off x="6019710" y="1205296"/>
              <a:ext cx="1528423" cy="1140935"/>
            </a:xfrm>
            <a:prstGeom prst="round2SameRect">
              <a:avLst>
                <a:gd fmla="val 8000" name="adj1"/>
                <a:gd fmla="val 0" name="adj2"/>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2" name="任意多边形 11"/>
            <p:cNvSpPr/>
            <p:nvPr/>
          </p:nvSpPr>
          <p:spPr>
            <a:xfrm>
              <a:off x="6019710" y="2346231"/>
              <a:ext cx="1528423" cy="490602"/>
            </a:xfrm>
            <a:custGeom>
              <a:gdLst>
                <a:gd fmla="*/ 0 w 1528423" name="connsiteX0"/>
                <a:gd fmla="*/ 0 h 490602" name="connsiteY0"/>
                <a:gd fmla="*/ 1528423 w 1528423" name="connsiteX1"/>
                <a:gd fmla="*/ 0 h 490602" name="connsiteY1"/>
                <a:gd fmla="*/ 1528423 w 1528423" name="connsiteX2"/>
                <a:gd fmla="*/ 490602 h 490602" name="connsiteY2"/>
                <a:gd fmla="*/ 0 w 1528423" name="connsiteX3"/>
                <a:gd fmla="*/ 490602 h 490602" name="connsiteY3"/>
                <a:gd fmla="*/ 0 w 1528423" name="connsiteX4"/>
                <a:gd fmla="*/ 0 h 4906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0602" w="1528423">
                  <a:moveTo>
                    <a:pt x="0" y="0"/>
                  </a:moveTo>
                  <a:lnTo>
                    <a:pt x="1528423" y="0"/>
                  </a:lnTo>
                  <a:lnTo>
                    <a:pt x="1528423" y="490602"/>
                  </a:lnTo>
                  <a:lnTo>
                    <a:pt x="0" y="490602"/>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0" lIns="76200" numCol="1" rIns="477469" spcCol="1270" spcFirstLastPara="0" tIns="0" vert="horz" wrap="square">
              <a:noAutofit/>
            </a:bodyPr>
            <a:lstStyle/>
            <a:p>
              <a:pPr algn="ctr" defTabSz="889000" lvl="0">
                <a:lnSpc>
                  <a:spcPct val="90000"/>
                </a:lnSpc>
                <a:spcBef>
                  <a:spcPct val="0"/>
                </a:spcBef>
                <a:spcAft>
                  <a:spcPct val="35000"/>
                </a:spcAft>
              </a:pPr>
              <a:r>
                <a:rPr altLang="en-US" b="1" kern="1200" lang="zh-CN" smtClean="0" sz="2000">
                  <a:solidFill>
                    <a:schemeClr val="bg1"/>
                  </a:solidFill>
                </a:rPr>
                <a:t>敏感性</a:t>
              </a:r>
            </a:p>
          </p:txBody>
        </p:sp>
        <p:sp>
          <p:nvSpPr>
            <p:cNvPr id="13" name="椭圆 12"/>
            <p:cNvSpPr/>
            <p:nvPr/>
          </p:nvSpPr>
          <p:spPr>
            <a:xfrm>
              <a:off x="7139301" y="2424159"/>
              <a:ext cx="534948" cy="534948"/>
            </a:xfrm>
            <a:prstGeom prst="ellipse">
              <a:avLst/>
            </a:prstGeom>
            <a:blipFill>
              <a:blip r:embed="rId3">
                <a:extLst>
                  <a:ext uri="{28A0092B-C50C-407E-A947-70E740481C1C}">
                    <a14:useLocalDpi val="0"/>
                  </a:ext>
                </a:extLst>
              </a:blip>
              <a:stretch>
                <a:fillRect b="-6000" t="-6000"/>
              </a:stretch>
            </a:blipFill>
          </p:spPr>
          <p:style>
            <a:lnRef idx="1">
              <a:schemeClr val="accent1">
                <a:alpha val="90000"/>
                <a:tint val="40000"/>
                <a:hueOff val="0"/>
                <a:satOff val="0"/>
                <a:lumOff val="0"/>
                <a:alphaOff val="0"/>
              </a:schemeClr>
            </a:lnRef>
            <a:fillRef idx="1">
              <a:scrgbClr b="0" g="0" r="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14" name="同侧圆角矩形 13"/>
            <p:cNvSpPr/>
            <p:nvPr/>
          </p:nvSpPr>
          <p:spPr>
            <a:xfrm>
              <a:off x="4232641" y="3224056"/>
              <a:ext cx="1528423" cy="1140935"/>
            </a:xfrm>
            <a:prstGeom prst="round2SameRect">
              <a:avLst>
                <a:gd fmla="val 8000" name="adj1"/>
                <a:gd fmla="val 0" name="adj2"/>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5" name="任意多边形 14"/>
            <p:cNvSpPr/>
            <p:nvPr/>
          </p:nvSpPr>
          <p:spPr>
            <a:xfrm>
              <a:off x="4232641" y="4364991"/>
              <a:ext cx="1528423" cy="490602"/>
            </a:xfrm>
            <a:custGeom>
              <a:gdLst>
                <a:gd fmla="*/ 0 w 1528423" name="connsiteX0"/>
                <a:gd fmla="*/ 0 h 490602" name="connsiteY0"/>
                <a:gd fmla="*/ 1528423 w 1528423" name="connsiteX1"/>
                <a:gd fmla="*/ 0 h 490602" name="connsiteY1"/>
                <a:gd fmla="*/ 1528423 w 1528423" name="connsiteX2"/>
                <a:gd fmla="*/ 490602 h 490602" name="connsiteY2"/>
                <a:gd fmla="*/ 0 w 1528423" name="connsiteX3"/>
                <a:gd fmla="*/ 490602 h 490602" name="connsiteY3"/>
                <a:gd fmla="*/ 0 w 1528423" name="connsiteX4"/>
                <a:gd fmla="*/ 0 h 4906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0602" w="1528423">
                  <a:moveTo>
                    <a:pt x="0" y="0"/>
                  </a:moveTo>
                  <a:lnTo>
                    <a:pt x="1528423" y="0"/>
                  </a:lnTo>
                  <a:lnTo>
                    <a:pt x="1528423" y="490602"/>
                  </a:lnTo>
                  <a:lnTo>
                    <a:pt x="0" y="490602"/>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0" lIns="76200" numCol="1" rIns="477469" spcCol="1270" spcFirstLastPara="0" tIns="0" vert="horz" wrap="square">
              <a:noAutofit/>
            </a:bodyPr>
            <a:lstStyle/>
            <a:p>
              <a:pPr algn="ctr" defTabSz="889000" lvl="0">
                <a:lnSpc>
                  <a:spcPct val="90000"/>
                </a:lnSpc>
                <a:spcBef>
                  <a:spcPct val="0"/>
                </a:spcBef>
                <a:spcAft>
                  <a:spcPct val="35000"/>
                </a:spcAft>
              </a:pPr>
              <a:r>
                <a:rPr altLang="en-US" b="1" kern="1200" lang="zh-CN" smtClean="0" sz="2000">
                  <a:solidFill>
                    <a:schemeClr val="bg1"/>
                  </a:solidFill>
                </a:rPr>
                <a:t>爱    才</a:t>
              </a:r>
            </a:p>
          </p:txBody>
        </p:sp>
        <p:sp>
          <p:nvSpPr>
            <p:cNvPr id="16" name="椭圆 15"/>
            <p:cNvSpPr/>
            <p:nvPr/>
          </p:nvSpPr>
          <p:spPr>
            <a:xfrm>
              <a:off x="5352232" y="4442919"/>
              <a:ext cx="534948" cy="534948"/>
            </a:xfrm>
            <a:prstGeom prst="ellipse">
              <a:avLst/>
            </a:prstGeom>
            <a:blipFill>
              <a:blip r:embed="rId4">
                <a:extLst>
                  <a:ext uri="{28A0092B-C50C-407E-A947-70E740481C1C}">
                    <a14:useLocalDpi val="0"/>
                  </a:ext>
                </a:extLst>
              </a:blip>
              <a:stretch>
                <a:fillRect b="-6000" t="-6000"/>
              </a:stretch>
            </a:blipFill>
          </p:spPr>
          <p:style>
            <a:lnRef idx="1">
              <a:schemeClr val="accent1">
                <a:alpha val="90000"/>
                <a:tint val="40000"/>
                <a:hueOff val="0"/>
                <a:satOff val="0"/>
                <a:lumOff val="0"/>
                <a:alphaOff val="0"/>
              </a:schemeClr>
            </a:lnRef>
            <a:fillRef idx="1">
              <a:scrgbClr b="0" g="0" r="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17" name="同侧圆角矩形 16"/>
            <p:cNvSpPr/>
            <p:nvPr/>
          </p:nvSpPr>
          <p:spPr>
            <a:xfrm>
              <a:off x="6019710" y="3224056"/>
              <a:ext cx="1528423" cy="1140935"/>
            </a:xfrm>
            <a:prstGeom prst="round2SameRect">
              <a:avLst>
                <a:gd fmla="val 8000" name="adj1"/>
                <a:gd fmla="val 0" name="adj2"/>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8" name="任意多边形 17"/>
            <p:cNvSpPr/>
            <p:nvPr/>
          </p:nvSpPr>
          <p:spPr>
            <a:xfrm>
              <a:off x="6019710" y="4364991"/>
              <a:ext cx="1528423" cy="490602"/>
            </a:xfrm>
            <a:custGeom>
              <a:gdLst>
                <a:gd fmla="*/ 0 w 1528423" name="connsiteX0"/>
                <a:gd fmla="*/ 0 h 490602" name="connsiteY0"/>
                <a:gd fmla="*/ 1528423 w 1528423" name="connsiteX1"/>
                <a:gd fmla="*/ 0 h 490602" name="connsiteY1"/>
                <a:gd fmla="*/ 1528423 w 1528423" name="connsiteX2"/>
                <a:gd fmla="*/ 490602 h 490602" name="connsiteY2"/>
                <a:gd fmla="*/ 0 w 1528423" name="connsiteX3"/>
                <a:gd fmla="*/ 490602 h 490602" name="connsiteY3"/>
                <a:gd fmla="*/ 0 w 1528423" name="connsiteX4"/>
                <a:gd fmla="*/ 0 h 4906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0602" w="1528423">
                  <a:moveTo>
                    <a:pt x="0" y="0"/>
                  </a:moveTo>
                  <a:lnTo>
                    <a:pt x="1528423" y="0"/>
                  </a:lnTo>
                  <a:lnTo>
                    <a:pt x="1528423" y="490602"/>
                  </a:lnTo>
                  <a:lnTo>
                    <a:pt x="0" y="490602"/>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0" lIns="76200" numCol="1" rIns="477469" spcCol="1270" spcFirstLastPara="0" tIns="0" vert="horz" wrap="square">
              <a:noAutofit/>
            </a:bodyPr>
            <a:lstStyle/>
            <a:p>
              <a:pPr algn="ctr" defTabSz="889000" lvl="0">
                <a:lnSpc>
                  <a:spcPct val="90000"/>
                </a:lnSpc>
                <a:spcBef>
                  <a:spcPct val="0"/>
                </a:spcBef>
                <a:spcAft>
                  <a:spcPct val="35000"/>
                </a:spcAft>
              </a:pPr>
              <a:r>
                <a:rPr altLang="en-US" b="1" kern="1200" lang="zh-CN" smtClean="0" sz="2000">
                  <a:solidFill>
                    <a:schemeClr val="bg1"/>
                  </a:solidFill>
                </a:rPr>
                <a:t>弹    性</a:t>
              </a:r>
            </a:p>
          </p:txBody>
        </p:sp>
        <p:sp>
          <p:nvSpPr>
            <p:cNvPr id="19" name="椭圆 18"/>
            <p:cNvSpPr/>
            <p:nvPr/>
          </p:nvSpPr>
          <p:spPr>
            <a:xfrm>
              <a:off x="7139301" y="4442919"/>
              <a:ext cx="534948" cy="534948"/>
            </a:xfrm>
            <a:prstGeom prst="ellipse">
              <a:avLst/>
            </a:prstGeom>
            <a:blipFill>
              <a:blip r:embed="rId5">
                <a:extLst>
                  <a:ext uri="{28A0092B-C50C-407E-A947-70E740481C1C}">
                    <a14:useLocalDpi val="0"/>
                  </a:ext>
                </a:extLst>
              </a:blip>
              <a:stretch>
                <a:fillRect b="-6000" t="-6000"/>
              </a:stretch>
            </a:blipFill>
          </p:spPr>
          <p:style>
            <a:lnRef idx="1">
              <a:schemeClr val="accent1">
                <a:alpha val="90000"/>
                <a:tint val="40000"/>
                <a:hueOff val="0"/>
                <a:satOff val="0"/>
                <a:lumOff val="0"/>
                <a:alphaOff val="0"/>
              </a:schemeClr>
            </a:lnRef>
            <a:fillRef idx="1">
              <a:scrgbClr b="0" g="0" r="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pic>
        <p:nvPicPr>
          <p:cNvPr id="6" name="图片 5"/>
          <p:cNvPicPr>
            <a:picLocks noChangeAspect="1"/>
          </p:cNvPicPr>
          <p:nvPr/>
        </p:nvPicPr>
        <p:blipFill>
          <a:blip r:embed="rId6">
            <a:extLst>
              <a:ext uri="{28A0092B-C50C-407E-A947-70E740481C1C}">
                <a14:useLocalDpi val="0"/>
              </a:ext>
            </a:extLst>
          </a:blip>
          <a:srcRect t="4896"/>
          <a:stretch>
            <a:fillRect/>
          </a:stretch>
        </p:blipFill>
        <p:spPr>
          <a:xfrm>
            <a:off x="0" y="-20538"/>
            <a:ext cx="3617078" cy="5157452"/>
          </a:xfrm>
          <a:prstGeom prst="rect">
            <a:avLst/>
          </a:prstGeom>
        </p:spPr>
      </p:pic>
      <p:sp>
        <p:nvSpPr>
          <p:cNvPr id="20" name="TextBox 19"/>
          <p:cNvSpPr txBox="1"/>
          <p:nvPr/>
        </p:nvSpPr>
        <p:spPr>
          <a:xfrm>
            <a:off x="4185135" y="1203598"/>
            <a:ext cx="1355953" cy="1051560"/>
          </a:xfrm>
          <a:prstGeom prst="rect">
            <a:avLst/>
          </a:prstGeom>
          <a:noFill/>
        </p:spPr>
        <p:txBody>
          <a:bodyPr rtlCol="0" wrap="square">
            <a:spAutoFit/>
          </a:bodyPr>
          <a:lstStyle/>
          <a:p>
            <a:pPr>
              <a:lnSpc>
                <a:spcPct val="150000"/>
              </a:lnSpc>
            </a:pPr>
            <a:r>
              <a:rPr altLang="en-US" lang="zh-CN" sz="1400"/>
              <a:t>领导者传达的信息能够触动人心深处</a:t>
            </a:r>
          </a:p>
        </p:txBody>
      </p:sp>
      <p:sp>
        <p:nvSpPr>
          <p:cNvPr id="21" name="TextBox 20"/>
          <p:cNvSpPr txBox="1"/>
          <p:nvPr/>
        </p:nvSpPr>
        <p:spPr>
          <a:xfrm>
            <a:off x="6016067" y="1203598"/>
            <a:ext cx="1355953" cy="1051560"/>
          </a:xfrm>
          <a:prstGeom prst="rect">
            <a:avLst/>
          </a:prstGeom>
          <a:noFill/>
        </p:spPr>
        <p:txBody>
          <a:bodyPr rtlCol="0" wrap="square">
            <a:spAutoFit/>
          </a:bodyPr>
          <a:lstStyle/>
          <a:p>
            <a:pPr>
              <a:lnSpc>
                <a:spcPct val="150000"/>
              </a:lnSpc>
            </a:pPr>
            <a:r>
              <a:rPr altLang="en-US" lang="zh-CN" smtClean="0" sz="1400"/>
              <a:t>领导者应有远大目标及预知未来的能力</a:t>
            </a:r>
          </a:p>
        </p:txBody>
      </p:sp>
      <p:sp>
        <p:nvSpPr>
          <p:cNvPr id="22" name="TextBox 21"/>
          <p:cNvSpPr txBox="1"/>
          <p:nvPr/>
        </p:nvSpPr>
        <p:spPr>
          <a:xfrm>
            <a:off x="4185135" y="3289910"/>
            <a:ext cx="1355953" cy="1051560"/>
          </a:xfrm>
          <a:prstGeom prst="rect">
            <a:avLst/>
          </a:prstGeom>
          <a:noFill/>
        </p:spPr>
        <p:txBody>
          <a:bodyPr rtlCol="0" wrap="square">
            <a:spAutoFit/>
          </a:bodyPr>
          <a:lstStyle/>
          <a:p>
            <a:pPr>
              <a:lnSpc>
                <a:spcPct val="150000"/>
              </a:lnSpc>
            </a:pPr>
            <a:r>
              <a:rPr altLang="en-US" lang="zh-CN" smtClean="0" sz="1400"/>
              <a:t>领导者希望周围的人比自己更优秀聪明</a:t>
            </a:r>
          </a:p>
        </p:txBody>
      </p:sp>
      <p:sp>
        <p:nvSpPr>
          <p:cNvPr id="23" name="TextBox 22"/>
          <p:cNvSpPr txBox="1"/>
          <p:nvPr/>
        </p:nvSpPr>
        <p:spPr>
          <a:xfrm>
            <a:off x="6016067" y="3289910"/>
            <a:ext cx="1355953" cy="1051560"/>
          </a:xfrm>
          <a:prstGeom prst="rect">
            <a:avLst/>
          </a:prstGeom>
          <a:noFill/>
        </p:spPr>
        <p:txBody>
          <a:bodyPr rtlCol="0" wrap="square">
            <a:spAutoFit/>
          </a:bodyPr>
          <a:lstStyle/>
          <a:p>
            <a:pPr>
              <a:lnSpc>
                <a:spcPct val="150000"/>
              </a:lnSpc>
            </a:pPr>
            <a:r>
              <a:rPr altLang="en-US" lang="zh-CN" smtClean="0" sz="1400"/>
              <a:t>领导者应从错误中吸取教训并重新振作</a:t>
            </a:r>
          </a:p>
        </p:txBody>
      </p:sp>
    </p:spTree>
    <p:extLst>
      <p:ext uri="{BB962C8B-B14F-4D97-AF65-F5344CB8AC3E}">
        <p14:creationId val="373965260"/>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43A2DDD5-5777-4E9B-ACEC-3C637BA0EEC9}" type="slidenum">
              <a:rPr altLang="en-US" lang="zh-CN" smtClean="0"/>
              <a:t>28</a:t>
            </a:fld>
          </a:p>
        </p:txBody>
      </p:sp>
      <p:pic>
        <p:nvPicPr>
          <p:cNvPr id="3" name="图片 2"/>
          <p:cNvPicPr>
            <a:picLocks noChangeAspect="1"/>
          </p:cNvPicPr>
          <p:nvPr/>
        </p:nvPicPr>
        <p:blipFill>
          <a:blip r:embed="rId2">
            <a:extLst>
              <a:ext uri="{28A0092B-C50C-407E-A947-70E740481C1C}">
                <a14:useLocalDpi val="0"/>
              </a:ext>
            </a:extLst>
          </a:blip>
          <a:srcRect t="3891"/>
          <a:stretch>
            <a:fillRect/>
          </a:stretch>
        </p:blipFill>
        <p:spPr>
          <a:xfrm flipH="1">
            <a:off x="0" y="1564"/>
            <a:ext cx="3563888" cy="5135349"/>
          </a:xfrm>
          <a:prstGeom prst="rect">
            <a:avLst/>
          </a:prstGeom>
        </p:spPr>
      </p:pic>
      <p:cxnSp>
        <p:nvCxnSpPr>
          <p:cNvPr id="4" name="直接连接符 3"/>
          <p:cNvCxnSpPr/>
          <p:nvPr/>
        </p:nvCxnSpPr>
        <p:spPr>
          <a:xfrm>
            <a:off x="4860032" y="1131590"/>
            <a:ext cx="424847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860032" y="3147814"/>
            <a:ext cx="424847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88024" y="1131590"/>
            <a:ext cx="4333380" cy="2529840"/>
          </a:xfrm>
          <a:prstGeom prst="rect">
            <a:avLst/>
          </a:prstGeom>
          <a:noFill/>
        </p:spPr>
        <p:txBody>
          <a:bodyPr rtlCol="0" wrap="square">
            <a:spAutoFit/>
          </a:bodyPr>
          <a:lstStyle/>
          <a:p>
            <a:pPr>
              <a:lnSpc>
                <a:spcPct val="200000"/>
              </a:lnSpc>
            </a:pPr>
            <a:r>
              <a:rPr altLang="en-US" b="1" lang="zh-CN" smtClean="0" sz="2000">
                <a:solidFill>
                  <a:schemeClr val="tx1">
                    <a:lumMod val="75000"/>
                    <a:lumOff val="25000"/>
                  </a:schemeClr>
                </a:solidFill>
              </a:rPr>
              <a:t>招聘到出色的员工之后，工作目标转变了，那就是</a:t>
            </a:r>
          </a:p>
          <a:p>
            <a:pPr>
              <a:lnSpc>
                <a:spcPct val="200000"/>
              </a:lnSpc>
            </a:pPr>
            <a:r>
              <a:rPr altLang="en-US" b="1" lang="zh-CN" smtClean="0" sz="2000">
                <a:solidFill>
                  <a:schemeClr val="tx1">
                    <a:lumMod val="75000"/>
                    <a:lumOff val="25000"/>
                  </a:schemeClr>
                </a:solidFill>
              </a:rPr>
              <a:t>——   要把人员塑造成一个成功的团队</a:t>
            </a:r>
          </a:p>
        </p:txBody>
      </p:sp>
      <p:sp>
        <p:nvSpPr>
          <p:cNvPr id="7" name="矩形 6"/>
          <p:cNvSpPr/>
          <p:nvPr/>
        </p:nvSpPr>
        <p:spPr>
          <a:xfrm>
            <a:off x="3598556" y="4247077"/>
            <a:ext cx="3224420"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人员管理</a:t>
            </a:r>
          </a:p>
        </p:txBody>
      </p:sp>
      <p:pic>
        <p:nvPicPr>
          <p:cNvPr id="12" name="图片 11"/>
          <p:cNvPicPr>
            <a:picLocks noChangeAspect="1"/>
          </p:cNvPicPr>
          <p:nvPr/>
        </p:nvPicPr>
        <p:blipFill>
          <a:blip r:embed="rId3">
            <a:extLst>
              <a:ext uri="{28A0092B-C50C-407E-A947-70E740481C1C}">
                <a14:useLocalDpi val="0"/>
              </a:ext>
            </a:extLst>
          </a:blip>
          <a:srcRect b="50049" l="39771" r="39771" t="31784"/>
          <a:stretch>
            <a:fillRect/>
          </a:stretch>
        </p:blipFill>
        <p:spPr>
          <a:xfrm>
            <a:off x="4139952" y="627534"/>
            <a:ext cx="948746" cy="1142624"/>
          </a:xfrm>
          <a:prstGeom prst="rect">
            <a:avLst/>
          </a:prstGeom>
        </p:spPr>
      </p:pic>
    </p:spTree>
    <p:extLst>
      <p:ext uri="{BB962C8B-B14F-4D97-AF65-F5344CB8AC3E}">
        <p14:creationId val="846784263"/>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113D2944-BC49-49A0-856C-4397A287BFB7}" type="slidenum">
              <a:rPr altLang="en-US" lang="zh-CN" smtClean="0"/>
              <a:t>29</a:t>
            </a:fld>
          </a:p>
        </p:txBody>
      </p:sp>
      <p:pic>
        <p:nvPicPr>
          <p:cNvPr id="6" name="图片 5"/>
          <p:cNvPicPr>
            <a:picLocks noChangeAspect="1"/>
          </p:cNvPicPr>
          <p:nvPr/>
        </p:nvPicPr>
        <p:blipFill>
          <a:blip r:embed="rId2">
            <a:extLst>
              <a:ext uri="{28A0092B-C50C-407E-A947-70E740481C1C}">
                <a14:useLocalDpi val="0"/>
              </a:ext>
            </a:extLst>
          </a:blip>
          <a:srcRect b="37850" l="31458" r="29365" t="24300"/>
          <a:stretch>
            <a:fillRect/>
          </a:stretch>
        </p:blipFill>
        <p:spPr>
          <a:xfrm>
            <a:off x="31868" y="0"/>
            <a:ext cx="3270243" cy="3507854"/>
          </a:xfrm>
          <a:prstGeom prst="rect">
            <a:avLst/>
          </a:prstGeom>
        </p:spPr>
      </p:pic>
      <p:sp>
        <p:nvSpPr>
          <p:cNvPr id="7" name="TextBox 6"/>
          <p:cNvSpPr txBox="1"/>
          <p:nvPr/>
        </p:nvSpPr>
        <p:spPr>
          <a:xfrm>
            <a:off x="971600" y="773291"/>
            <a:ext cx="2057113" cy="640080"/>
          </a:xfrm>
          <a:prstGeom prst="rect">
            <a:avLst/>
          </a:prstGeom>
          <a:noFill/>
        </p:spPr>
        <p:txBody>
          <a:bodyPr rtlCol="0" wrap="square">
            <a:spAutoFit/>
          </a:bodyPr>
          <a:lstStyle/>
          <a:p>
            <a:pPr algn="dist"/>
            <a:r>
              <a:rPr altLang="en-US" b="1" lang="zh-CN" smtClean="0" sz="3600">
                <a:solidFill>
                  <a:schemeClr val="tx2">
                    <a:lumMod val="60000"/>
                    <a:lumOff val="40000"/>
                  </a:schemeClr>
                </a:solidFill>
              </a:rPr>
              <a:t>基本实践</a:t>
            </a:r>
          </a:p>
        </p:txBody>
      </p:sp>
      <p:sp>
        <p:nvSpPr>
          <p:cNvPr id="8" name="TextBox 7"/>
          <p:cNvSpPr txBox="1"/>
          <p:nvPr/>
        </p:nvSpPr>
        <p:spPr>
          <a:xfrm>
            <a:off x="3131840" y="1491630"/>
            <a:ext cx="5040560" cy="3505201"/>
          </a:xfrm>
          <a:prstGeom prst="rect">
            <a:avLst/>
          </a:prstGeom>
          <a:noFill/>
        </p:spPr>
        <p:txBody>
          <a:bodyPr rtlCol="0" wrap="square">
            <a:spAutoFit/>
          </a:bodyPr>
          <a:lstStyle/>
          <a:p>
            <a:pPr indent="-285750" marL="285750">
              <a:lnSpc>
                <a:spcPct val="200000"/>
              </a:lnSpc>
              <a:buClr>
                <a:schemeClr val="tx1">
                  <a:lumMod val="65000"/>
                  <a:lumOff val="35000"/>
                </a:schemeClr>
              </a:buClr>
              <a:buSzTx/>
              <a:buFont charset="2" pitchFamily="2" typeface="Wingdings"/>
              <a:buChar char="p"/>
            </a:pPr>
            <a:r>
              <a:rPr altLang="en-US" lang="zh-CN" smtClean="0" sz="1400">
                <a:solidFill>
                  <a:schemeClr val="tx1">
                    <a:lumMod val="85000"/>
                    <a:lumOff val="15000"/>
                  </a:schemeClr>
                </a:solidFill>
              </a:rPr>
              <a:t>把人力资源管理提升到组织管理的首位</a:t>
            </a:r>
          </a:p>
          <a:p>
            <a:pPr indent="-285750" marL="285750">
              <a:lnSpc>
                <a:spcPct val="200000"/>
              </a:lnSpc>
              <a:buClr>
                <a:schemeClr val="tx1">
                  <a:lumMod val="65000"/>
                  <a:lumOff val="35000"/>
                </a:schemeClr>
              </a:buClr>
              <a:buSzTx/>
              <a:buFont charset="2" pitchFamily="2" typeface="Wingdings"/>
              <a:buChar char="p"/>
            </a:pPr>
            <a:r>
              <a:rPr altLang="en-US" lang="zh-CN" smtClean="0" sz="1400">
                <a:solidFill>
                  <a:schemeClr val="tx1">
                    <a:lumMod val="85000"/>
                    <a:lumOff val="15000"/>
                  </a:schemeClr>
                </a:solidFill>
              </a:rPr>
              <a:t>采用严格的、非官僚化的业绩评价体系，同时认真考察员工的品行</a:t>
            </a:r>
          </a:p>
          <a:p>
            <a:pPr indent="-285750" marL="285750">
              <a:lnSpc>
                <a:spcPct val="200000"/>
              </a:lnSpc>
              <a:buClr>
                <a:schemeClr val="tx1">
                  <a:lumMod val="65000"/>
                  <a:lumOff val="35000"/>
                </a:schemeClr>
              </a:buClr>
              <a:buSzTx/>
              <a:buFont charset="2" pitchFamily="2" typeface="Wingdings"/>
              <a:buChar char="p"/>
            </a:pPr>
            <a:r>
              <a:rPr altLang="en-US" lang="zh-CN" smtClean="0" sz="1400">
                <a:solidFill>
                  <a:schemeClr val="tx1">
                    <a:lumMod val="85000"/>
                    <a:lumOff val="15000"/>
                  </a:schemeClr>
                </a:solidFill>
              </a:rPr>
              <a:t>创立有效的激励机制 —— 金钱、认同和培训机会</a:t>
            </a:r>
          </a:p>
          <a:p>
            <a:pPr indent="-285750" marL="285750">
              <a:lnSpc>
                <a:spcPct val="200000"/>
              </a:lnSpc>
              <a:buClr>
                <a:schemeClr val="tx1">
                  <a:lumMod val="65000"/>
                  <a:lumOff val="35000"/>
                </a:schemeClr>
              </a:buClr>
              <a:buSzTx/>
              <a:buFont charset="2" pitchFamily="2" typeface="Wingdings"/>
              <a:buChar char="p"/>
            </a:pPr>
            <a:r>
              <a:rPr altLang="en-US" lang="zh-CN" smtClean="0" sz="1400">
                <a:solidFill>
                  <a:schemeClr val="tx1">
                    <a:lumMod val="85000"/>
                    <a:lumOff val="15000"/>
                  </a:schemeClr>
                </a:solidFill>
              </a:rPr>
              <a:t>积极对待与周围群体的关系</a:t>
            </a:r>
          </a:p>
          <a:p>
            <a:pPr indent="-285750" marL="285750">
              <a:lnSpc>
                <a:spcPct val="200000"/>
              </a:lnSpc>
              <a:buClr>
                <a:schemeClr val="tx1">
                  <a:lumMod val="65000"/>
                  <a:lumOff val="35000"/>
                </a:schemeClr>
              </a:buClr>
              <a:buSzTx/>
              <a:buFont charset="2" pitchFamily="2" typeface="Wingdings"/>
              <a:buChar char="p"/>
            </a:pPr>
            <a:r>
              <a:rPr altLang="en-US" lang="zh-CN" smtClean="0" sz="1400">
                <a:solidFill>
                  <a:schemeClr val="tx1">
                    <a:lumMod val="85000"/>
                    <a:lumOff val="15000"/>
                  </a:schemeClr>
                </a:solidFill>
              </a:rPr>
              <a:t>与惰性抗争，不要忽略中间的70%的群体，而是把他们看做组织的心脏和灵魂</a:t>
            </a:r>
          </a:p>
          <a:p>
            <a:pPr indent="-285750" marL="285750">
              <a:lnSpc>
                <a:spcPct val="200000"/>
              </a:lnSpc>
              <a:buClr>
                <a:schemeClr val="tx1">
                  <a:lumMod val="65000"/>
                  <a:lumOff val="35000"/>
                </a:schemeClr>
              </a:buClr>
              <a:buSzTx/>
              <a:buFont charset="2" pitchFamily="2" typeface="Wingdings"/>
              <a:buChar char="p"/>
            </a:pPr>
            <a:r>
              <a:rPr altLang="en-US" lang="zh-CN" smtClean="0" sz="1400">
                <a:solidFill>
                  <a:schemeClr val="tx1">
                    <a:lumMod val="85000"/>
                    <a:lumOff val="15000"/>
                  </a:schemeClr>
                </a:solidFill>
              </a:rPr>
              <a:t>设计扁平化组织结构，清晰的展示出各种关系和责任</a:t>
            </a:r>
          </a:p>
        </p:txBody>
      </p:sp>
      <p:sp>
        <p:nvSpPr>
          <p:cNvPr id="10" name="圆角矩形 9"/>
          <p:cNvSpPr/>
          <p:nvPr/>
        </p:nvSpPr>
        <p:spPr>
          <a:xfrm>
            <a:off x="973204" y="1753927"/>
            <a:ext cx="1224136" cy="1241940"/>
          </a:xfrm>
          <a:prstGeom prst="roundRect">
            <a:avLst>
              <a:gd fmla="val 20063" name="adj"/>
            </a:avLst>
          </a:prstGeom>
          <a:blipFill dpi="0" rotWithShape="1">
            <a:blip r:embed="rId3">
              <a:extLst>
                <a:ext uri="{28A0092B-C50C-407E-A947-70E740481C1C}">
                  <a14:useLocalDpi val="0"/>
                </a:ext>
              </a:extLst>
            </a:blip>
            <a:stretch>
              <a:fillRect b="-6000" l="-35000" r="-40000" t="-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3545741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duotone>
              <a:schemeClr val="accent1">
                <a:shade val="45000"/>
                <a:satMod val="135000"/>
              </a:schemeClr>
              <a:prstClr val="white"/>
            </a:duotone>
            <a:extLst>
              <a:ext uri="{28A0092B-C50C-407E-A947-70E740481C1C}">
                <a14:useLocalDpi val="0"/>
              </a:ext>
            </a:extLst>
          </a:blip>
          <a:srcRect b="35826" l="33176" r="17955" t="38450"/>
          <a:stretch>
            <a:fillRect/>
          </a:stretch>
        </p:blipFill>
        <p:spPr>
          <a:xfrm>
            <a:off x="899592" y="690094"/>
            <a:ext cx="4930355" cy="3196611"/>
          </a:xfrm>
          <a:prstGeom prst="rect">
            <a:avLst/>
          </a:prstGeom>
        </p:spPr>
      </p:pic>
      <p:sp>
        <p:nvSpPr>
          <p:cNvPr id="5" name="TextBox 4"/>
          <p:cNvSpPr txBox="1"/>
          <p:nvPr/>
        </p:nvSpPr>
        <p:spPr>
          <a:xfrm>
            <a:off x="3779912" y="2391616"/>
            <a:ext cx="4752528" cy="1554480"/>
          </a:xfrm>
          <a:prstGeom prst="rect">
            <a:avLst/>
          </a:prstGeom>
          <a:noFill/>
        </p:spPr>
        <p:txBody>
          <a:bodyPr rtlCol="0" wrap="square">
            <a:spAutoFit/>
          </a:bodyPr>
          <a:lstStyle/>
          <a:p>
            <a:pPr>
              <a:lnSpc>
                <a:spcPct val="200000"/>
              </a:lnSpc>
            </a:pPr>
            <a:r>
              <a:rPr altLang="en-US" lang="zh-CN" smtClean="0" sz="1600"/>
              <a:t>我把本书献给那些热爱商业生活，渴望把事业做好的人，献给那些每天一醒来就期盼在事业和生活中取得成功的的人。</a:t>
            </a:r>
          </a:p>
        </p:txBody>
      </p:sp>
      <p:sp>
        <p:nvSpPr>
          <p:cNvPr id="2" name="文本框 1"/>
          <p:cNvSpPr txBox="1"/>
          <p:nvPr/>
        </p:nvSpPr>
        <p:spPr>
          <a:xfrm>
            <a:off x="6228184" y="555526"/>
            <a:ext cx="2160240" cy="64008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2012938697"/>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0" l="30000" r="-3000" t="-8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07A2E59E-2532-475B-9577-292D9884B4A0}" type="slidenum">
              <a:rPr altLang="en-US" lang="zh-CN" smtClean="0"/>
              <a:t>30</a:t>
            </a:fld>
          </a:p>
        </p:txBody>
      </p:sp>
      <p:sp>
        <p:nvSpPr>
          <p:cNvPr id="3" name="矩形 2"/>
          <p:cNvSpPr/>
          <p:nvPr/>
        </p:nvSpPr>
        <p:spPr>
          <a:xfrm>
            <a:off x="408494" y="4232828"/>
            <a:ext cx="5787940"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“分手”</a:t>
            </a:r>
          </a:p>
        </p:txBody>
      </p:sp>
      <p:grpSp>
        <p:nvGrpSpPr>
          <p:cNvPr id="12" name="组合 11"/>
          <p:cNvGrpSpPr/>
          <p:nvPr/>
        </p:nvGrpSpPr>
        <p:grpSpPr>
          <a:xfrm>
            <a:off x="395536" y="771550"/>
            <a:ext cx="5800898" cy="3411764"/>
            <a:chOff x="1403677" y="665619"/>
            <a:chExt cx="5800898" cy="3411764"/>
          </a:xfrm>
        </p:grpSpPr>
        <p:sp>
          <p:nvSpPr>
            <p:cNvPr id="13" name="任意多边形 12"/>
            <p:cNvSpPr/>
            <p:nvPr/>
          </p:nvSpPr>
          <p:spPr>
            <a:xfrm>
              <a:off x="1403677" y="665619"/>
              <a:ext cx="2848570" cy="950400"/>
            </a:xfrm>
            <a:custGeom>
              <a:gdLst>
                <a:gd fmla="*/ 0 w 2848570" name="connsiteX0"/>
                <a:gd fmla="*/ 0 h 950400" name="connsiteY0"/>
                <a:gd fmla="*/ 2848570 w 2848570" name="connsiteX1"/>
                <a:gd fmla="*/ 0 h 950400" name="connsiteY1"/>
                <a:gd fmla="*/ 2848570 w 2848570" name="connsiteX2"/>
                <a:gd fmla="*/ 950400 h 950400" name="connsiteY2"/>
                <a:gd fmla="*/ 0 w 2848570" name="connsiteX3"/>
                <a:gd fmla="*/ 950400 h 950400" name="connsiteY3"/>
                <a:gd fmla="*/ 0 w 2848570" name="connsiteX4"/>
                <a:gd fmla="*/ 0 h 950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0399" w="2848570">
                  <a:moveTo>
                    <a:pt x="0" y="0"/>
                  </a:moveTo>
                  <a:lnTo>
                    <a:pt x="2848570" y="0"/>
                  </a:lnTo>
                  <a:lnTo>
                    <a:pt x="2848570" y="950400"/>
                  </a:lnTo>
                  <a:lnTo>
                    <a:pt x="0" y="950400"/>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34112" lIns="234696" numCol="1" rIns="234696" spcCol="1270" spcFirstLastPara="0" tIns="134112" vert="horz" wrap="square">
              <a:noAutofit/>
            </a:bodyPr>
            <a:lstStyle/>
            <a:p>
              <a:pPr algn="ctr" defTabSz="1466850" lvl="0">
                <a:lnSpc>
                  <a:spcPct val="90000"/>
                </a:lnSpc>
                <a:spcBef>
                  <a:spcPct val="0"/>
                </a:spcBef>
                <a:spcAft>
                  <a:spcPct val="35000"/>
                </a:spcAft>
              </a:pPr>
              <a:r>
                <a:rPr altLang="zh-CN" b="1" kern="1200" lang="en-US" smtClean="0" sz="2800"/>
                <a:t>3种发生情况</a:t>
              </a:r>
            </a:p>
          </p:txBody>
        </p:sp>
        <p:sp>
          <p:nvSpPr>
            <p:cNvPr id="14" name="任意多边形 13"/>
            <p:cNvSpPr/>
            <p:nvPr/>
          </p:nvSpPr>
          <p:spPr>
            <a:xfrm>
              <a:off x="1403677" y="1616019"/>
              <a:ext cx="2848570" cy="2461364"/>
            </a:xfrm>
            <a:custGeom>
              <a:gdLst>
                <a:gd fmla="*/ 0 w 2848570" name="connsiteX0"/>
                <a:gd fmla="*/ 0 h 2461364" name="connsiteY0"/>
                <a:gd fmla="*/ 2848570 w 2848570" name="connsiteX1"/>
                <a:gd fmla="*/ 0 h 2461364" name="connsiteY1"/>
                <a:gd fmla="*/ 2848570 w 2848570" name="connsiteX2"/>
                <a:gd fmla="*/ 2461364 h 2461364" name="connsiteY2"/>
                <a:gd fmla="*/ 0 w 2848570" name="connsiteX3"/>
                <a:gd fmla="*/ 2461364 h 2461364" name="connsiteY3"/>
                <a:gd fmla="*/ 0 w 2848570" name="connsiteX4"/>
                <a:gd fmla="*/ 0 h 24613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61364" w="2848570">
                  <a:moveTo>
                    <a:pt x="0" y="0"/>
                  </a:moveTo>
                  <a:lnTo>
                    <a:pt x="2848570" y="0"/>
                  </a:lnTo>
                  <a:lnTo>
                    <a:pt x="2848570" y="2461364"/>
                  </a:lnTo>
                  <a:lnTo>
                    <a:pt x="0" y="246136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nchor="t" anchorCtr="0" bIns="144018" lIns="96012" numCol="1" rIns="128016" spcCol="1270" spcFirstLastPara="0" tIns="96012" vert="horz" wrap="square">
              <a:noAutofit/>
            </a:bodyPr>
            <a:lstStyle/>
            <a:p>
              <a:pPr algn="l" defTabSz="800100" indent="-285750" lvl="1" marL="285750">
                <a:lnSpc>
                  <a:spcPct val="15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因为违背诚实正直的品行而遭到解雇</a:t>
              </a:r>
            </a:p>
            <a:p>
              <a:pPr algn="l" defTabSz="800100" indent="-285750" lvl="1" marL="285750">
                <a:lnSpc>
                  <a:spcPct val="15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由于经济低迷而发生的裁员</a:t>
              </a:r>
            </a:p>
            <a:p>
              <a:pPr algn="l" defTabSz="800100" indent="-285750" lvl="1" marL="285750">
                <a:lnSpc>
                  <a:spcPct val="15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由于业绩不佳遭到解雇</a:t>
              </a:r>
            </a:p>
          </p:txBody>
        </p:sp>
        <p:sp>
          <p:nvSpPr>
            <p:cNvPr id="15" name="任意多边形 14"/>
            <p:cNvSpPr/>
            <p:nvPr/>
          </p:nvSpPr>
          <p:spPr>
            <a:xfrm>
              <a:off x="4356005" y="665619"/>
              <a:ext cx="2848570" cy="950400"/>
            </a:xfrm>
            <a:custGeom>
              <a:gdLst>
                <a:gd fmla="*/ 0 w 2848570" name="connsiteX0"/>
                <a:gd fmla="*/ 0 h 950400" name="connsiteY0"/>
                <a:gd fmla="*/ 2848570 w 2848570" name="connsiteX1"/>
                <a:gd fmla="*/ 0 h 950400" name="connsiteY1"/>
                <a:gd fmla="*/ 2848570 w 2848570" name="connsiteX2"/>
                <a:gd fmla="*/ 950400 h 950400" name="connsiteY2"/>
                <a:gd fmla="*/ 0 w 2848570" name="connsiteX3"/>
                <a:gd fmla="*/ 950400 h 950400" name="connsiteY3"/>
                <a:gd fmla="*/ 0 w 2848570" name="connsiteX4"/>
                <a:gd fmla="*/ 0 h 950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50399" w="2848570">
                  <a:moveTo>
                    <a:pt x="0" y="0"/>
                  </a:moveTo>
                  <a:lnTo>
                    <a:pt x="2848570" y="0"/>
                  </a:lnTo>
                  <a:lnTo>
                    <a:pt x="2848570" y="950400"/>
                  </a:lnTo>
                  <a:lnTo>
                    <a:pt x="0" y="950400"/>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nchor="ctr" anchorCtr="0" bIns="134112" lIns="234696" numCol="1" rIns="234696" spcCol="1270" spcFirstLastPara="0" tIns="134112" vert="horz" wrap="square">
              <a:noAutofit/>
            </a:bodyPr>
            <a:lstStyle/>
            <a:p>
              <a:pPr algn="ctr" defTabSz="1466850" lvl="0">
                <a:lnSpc>
                  <a:spcPct val="90000"/>
                </a:lnSpc>
                <a:spcBef>
                  <a:spcPct val="0"/>
                </a:spcBef>
                <a:spcAft>
                  <a:spcPct val="35000"/>
                </a:spcAft>
              </a:pPr>
              <a:r>
                <a:rPr altLang="zh-CN" b="1" kern="1200" lang="en-US" smtClean="0" sz="2800"/>
                <a:t>2点注意事项</a:t>
              </a:r>
            </a:p>
          </p:txBody>
        </p:sp>
        <p:sp>
          <p:nvSpPr>
            <p:cNvPr id="16" name="任意多边形 15"/>
            <p:cNvSpPr/>
            <p:nvPr/>
          </p:nvSpPr>
          <p:spPr>
            <a:xfrm>
              <a:off x="4356005" y="1616019"/>
              <a:ext cx="2848570" cy="2461364"/>
            </a:xfrm>
            <a:custGeom>
              <a:gdLst>
                <a:gd fmla="*/ 0 w 2848570" name="connsiteX0"/>
                <a:gd fmla="*/ 0 h 2461364" name="connsiteY0"/>
                <a:gd fmla="*/ 2848570 w 2848570" name="connsiteX1"/>
                <a:gd fmla="*/ 0 h 2461364" name="connsiteY1"/>
                <a:gd fmla="*/ 2848570 w 2848570" name="connsiteX2"/>
                <a:gd fmla="*/ 2461364 h 2461364" name="connsiteY2"/>
                <a:gd fmla="*/ 0 w 2848570" name="connsiteX3"/>
                <a:gd fmla="*/ 2461364 h 2461364" name="connsiteY3"/>
                <a:gd fmla="*/ 0 w 2848570" name="connsiteX4"/>
                <a:gd fmla="*/ 0 h 24613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61364" w="2848570">
                  <a:moveTo>
                    <a:pt x="0" y="0"/>
                  </a:moveTo>
                  <a:lnTo>
                    <a:pt x="2848570" y="0"/>
                  </a:lnTo>
                  <a:lnTo>
                    <a:pt x="2848570" y="2461364"/>
                  </a:lnTo>
                  <a:lnTo>
                    <a:pt x="0" y="246136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nchor="t" anchorCtr="0" bIns="144018" lIns="96012" numCol="1" rIns="128016" spcCol="1270" spcFirstLastPara="0" tIns="96012" vert="horz" wrap="square">
              <a:noAutofit/>
            </a:bodyPr>
            <a:lstStyle/>
            <a:p>
              <a:pPr algn="l" defTabSz="800100" indent="-285750" lvl="1" marL="285750">
                <a:lnSpc>
                  <a:spcPct val="20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不要制造大的意外</a:t>
              </a:r>
            </a:p>
            <a:p>
              <a:pPr algn="l" defTabSz="800100" indent="-285750" lvl="1" marL="285750">
                <a:lnSpc>
                  <a:spcPct val="20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将羞辱减到最小</a:t>
              </a:r>
            </a:p>
          </p:txBody>
        </p:sp>
      </p:grpSp>
    </p:spTree>
    <p:extLst>
      <p:ext uri="{BB962C8B-B14F-4D97-AF65-F5344CB8AC3E}">
        <p14:creationId val="2512042828"/>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645ED81B-95E4-48FE-BF59-61F4E9876F2B}" type="slidenum">
              <a:rPr altLang="en-US" lang="zh-CN" smtClean="0"/>
              <a:t>31</a:t>
            </a:fld>
          </a:p>
        </p:txBody>
      </p:sp>
      <p:sp>
        <p:nvSpPr>
          <p:cNvPr id="3" name="矩形 2"/>
          <p:cNvSpPr/>
          <p:nvPr/>
        </p:nvSpPr>
        <p:spPr>
          <a:xfrm>
            <a:off x="179512" y="123478"/>
            <a:ext cx="6192688"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变革四大准则</a:t>
            </a:r>
          </a:p>
        </p:txBody>
      </p:sp>
      <p:sp>
        <p:nvSpPr>
          <p:cNvPr id="4" name="任意多边形 3"/>
          <p:cNvSpPr/>
          <p:nvPr/>
        </p:nvSpPr>
        <p:spPr>
          <a:xfrm>
            <a:off x="179512" y="1131590"/>
            <a:ext cx="6192688" cy="3456384"/>
          </a:xfrm>
          <a:custGeom>
            <a:gdLst>
              <a:gd fmla="*/ 0 w 2848570" name="connsiteX0"/>
              <a:gd fmla="*/ 0 h 2461364" name="connsiteY0"/>
              <a:gd fmla="*/ 2848570 w 2848570" name="connsiteX1"/>
              <a:gd fmla="*/ 0 h 2461364" name="connsiteY1"/>
              <a:gd fmla="*/ 2848570 w 2848570" name="connsiteX2"/>
              <a:gd fmla="*/ 2461364 h 2461364" name="connsiteY2"/>
              <a:gd fmla="*/ 0 w 2848570" name="connsiteX3"/>
              <a:gd fmla="*/ 2461364 h 2461364" name="connsiteY3"/>
              <a:gd fmla="*/ 0 w 2848570" name="connsiteX4"/>
              <a:gd fmla="*/ 0 h 24613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61364" w="2848570">
                <a:moveTo>
                  <a:pt x="0" y="0"/>
                </a:moveTo>
                <a:lnTo>
                  <a:pt x="2848570" y="0"/>
                </a:lnTo>
                <a:lnTo>
                  <a:pt x="2848570" y="2461364"/>
                </a:lnTo>
                <a:lnTo>
                  <a:pt x="0" y="246136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nchor="t" anchorCtr="0" bIns="144018" lIns="96012" numCol="1" rIns="128016" spcCol="1270" spcFirstLastPara="0" tIns="96012" vert="horz" wrap="square">
            <a:noAutofit/>
          </a:bodyPr>
          <a:lstStyle/>
          <a:p>
            <a:pPr algn="l" defTabSz="800100" indent="-285750" lvl="1" marL="285750">
              <a:lnSpc>
                <a:spcPct val="20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在每一次发动变革运动时，确立一个清晰的目的或指标。</a:t>
            </a:r>
          </a:p>
          <a:p>
            <a:pPr algn="l" defTabSz="800100" indent="-285750" lvl="1" marL="285750">
              <a:lnSpc>
                <a:spcPct val="20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招募和提拔忠诚的追随者，以及能适应变革的人。</a:t>
            </a:r>
          </a:p>
          <a:p>
            <a:pPr algn="l" defTabSz="800100" indent="-285750" lvl="1" marL="285750">
              <a:lnSpc>
                <a:spcPct val="20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清理并去反抗者，即使他们有不错的业绩。</a:t>
            </a:r>
          </a:p>
          <a:p>
            <a:pPr algn="l" defTabSz="800100" indent="-285750" lvl="1" marL="285750">
              <a:lnSpc>
                <a:spcPct val="200000"/>
              </a:lnSpc>
              <a:spcBef>
                <a:spcPct val="0"/>
              </a:spcBef>
              <a:spcAft>
                <a:spcPct val="15000"/>
              </a:spcAft>
              <a:buFont charset="2" pitchFamily="2" typeface="Wingdings"/>
              <a:buChar char="p"/>
            </a:pPr>
            <a:r>
              <a:rPr altLang="en-US" kern="1200" lang="zh-CN" smtClean="0" sz="1800">
                <a:solidFill>
                  <a:schemeClr val="tx1">
                    <a:lumMod val="85000"/>
                    <a:lumOff val="15000"/>
                  </a:schemeClr>
                </a:solidFill>
              </a:rPr>
              <a:t>利用意外的机会。</a:t>
            </a:r>
          </a:p>
        </p:txBody>
      </p:sp>
      <p:pic>
        <p:nvPicPr>
          <p:cNvPr id="8" name="图片 7"/>
          <p:cNvPicPr>
            <a:picLocks noChangeAspect="1"/>
          </p:cNvPicPr>
          <p:nvPr/>
        </p:nvPicPr>
        <p:blipFill>
          <a:blip r:embed="rId2">
            <a:extLst>
              <a:ext uri="{BEBA8EAE-BF5A-486C-A8C5-ECC9F3942E4B}">
                <a14:imgProps>
                  <a14:imgLayer r:embed="rId3">
                    <a14:imgEffect>
                      <a14:backgroundRemoval b="100000" l="10000" r="90000" t="0"/>
                    </a14:imgEffect>
                  </a14:imgLayer>
                </a14:imgProps>
              </a:ext>
              <a:ext uri="{28A0092B-C50C-407E-A947-70E740481C1C}">
                <a14:useLocalDpi val="0"/>
              </a:ext>
            </a:extLst>
          </a:blip>
          <a:stretch>
            <a:fillRect/>
          </a:stretch>
        </p:blipFill>
        <p:spPr>
          <a:xfrm>
            <a:off x="5076056" y="0"/>
            <a:ext cx="3429000" cy="5143500"/>
          </a:xfrm>
          <a:prstGeom prst="rect">
            <a:avLst/>
          </a:prstGeom>
        </p:spPr>
      </p:pic>
    </p:spTree>
    <p:extLst>
      <p:ext uri="{BB962C8B-B14F-4D97-AF65-F5344CB8AC3E}">
        <p14:creationId val="1832666809"/>
      </p:ext>
    </p:ext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5000" l="-5000" r="-2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639C2626-2AD2-4B00-8D48-3406465CB65E}" type="slidenum">
              <a:rPr altLang="en-US" lang="zh-CN" smtClean="0"/>
              <a:t>32</a:t>
            </a:fld>
          </a:p>
        </p:txBody>
      </p:sp>
      <p:pic>
        <p:nvPicPr>
          <p:cNvPr descr="07bfbd8a1a379ebff11f367f.jpg" id="3" name="图片 2"/>
          <p:cNvPicPr>
            <a:picLocks noChangeAspect="1"/>
          </p:cNvPicPr>
          <p:nvPr/>
        </p:nvPicPr>
        <p:blipFill>
          <a:blip r:embed="rId2">
            <a:clrChange>
              <a:clrFrom>
                <a:srgbClr val="000000"/>
              </a:clrFrom>
              <a:clrTo>
                <a:srgbClr val="000000">
                  <a:alpha val="0"/>
                </a:srgbClr>
              </a:clrTo>
            </a:clrChange>
          </a:blip>
          <a:srcRect b="5001"/>
          <a:stretch>
            <a:fillRect/>
          </a:stretch>
        </p:blipFill>
        <p:spPr>
          <a:xfrm>
            <a:off x="827584" y="3648014"/>
            <a:ext cx="1080167" cy="1368202"/>
          </a:xfrm>
          <a:prstGeom prst="rect">
            <a:avLst/>
          </a:prstGeom>
        </p:spPr>
      </p:pic>
      <p:grpSp>
        <p:nvGrpSpPr>
          <p:cNvPr id="4" name="组合 39"/>
          <p:cNvGrpSpPr/>
          <p:nvPr/>
        </p:nvGrpSpPr>
        <p:grpSpPr>
          <a:xfrm flipH="1">
            <a:off x="2843808" y="3748597"/>
            <a:ext cx="1080120" cy="1267619"/>
            <a:chOff x="6629400" y="5040610"/>
            <a:chExt cx="1939652" cy="2131715"/>
          </a:xfrm>
        </p:grpSpPr>
        <p:sp>
          <p:nvSpPr>
            <p:cNvPr id="5" name="椭圆 4"/>
            <p:cNvSpPr/>
            <p:nvPr/>
          </p:nvSpPr>
          <p:spPr>
            <a:xfrm>
              <a:off x="7488932" y="504061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7464872" y="5544667"/>
              <a:ext cx="312092" cy="720080"/>
            </a:xfrm>
            <a:custGeom>
              <a:gdLst>
                <a:gd fmla="*/ 163512 w 163512" name="connsiteX0"/>
                <a:gd fmla="*/ 0 h 485775" name="connsiteY0"/>
                <a:gd fmla="*/ 20637 w 163512" name="connsiteX1"/>
                <a:gd fmla="*/ 219075 h 485775" name="connsiteY1"/>
                <a:gd fmla="*/ 39687 w 163512" name="connsiteX2"/>
                <a:gd fmla="*/ 485775 h 485775" name="connsiteY2"/>
              </a:gdLst>
              <a:cxnLst>
                <a:cxn ang="0">
                  <a:pos x="connsiteX0" y="connsiteY0"/>
                </a:cxn>
                <a:cxn ang="0">
                  <a:pos x="connsiteX1" y="connsiteY1"/>
                </a:cxn>
                <a:cxn ang="0">
                  <a:pos x="connsiteX2" y="connsiteY2"/>
                </a:cxn>
              </a:cxnLst>
              <a:rect b="b" l="l" r="r" t="t"/>
              <a:pathLst>
                <a:path h="485775" w="163512">
                  <a:moveTo>
                    <a:pt x="163512" y="0"/>
                  </a:moveTo>
                  <a:cubicBezTo>
                    <a:pt x="102393" y="69056"/>
                    <a:pt x="41274" y="138113"/>
                    <a:pt x="20637" y="219075"/>
                  </a:cubicBezTo>
                  <a:cubicBezTo>
                    <a:pt x="0" y="300037"/>
                    <a:pt x="19843" y="392906"/>
                    <a:pt x="39687" y="485775"/>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7" name="直接连接符 6"/>
            <p:cNvCxnSpPr/>
            <p:nvPr/>
          </p:nvCxnSpPr>
          <p:spPr>
            <a:xfrm>
              <a:off x="7704957" y="5616674"/>
              <a:ext cx="861941" cy="2715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776964" y="5616674"/>
              <a:ext cx="792088" cy="720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7534275" y="6246813"/>
              <a:ext cx="242887" cy="925512"/>
            </a:xfrm>
            <a:custGeom>
              <a:gdLst>
                <a:gd fmla="*/ 0 w 242887" name="connsiteX0"/>
                <a:gd fmla="*/ 1587 h 925512" name="connsiteY0"/>
                <a:gd fmla="*/ 219075 w 242887" name="connsiteX1"/>
                <a:gd fmla="*/ 153987 h 925512" name="connsiteY1"/>
                <a:gd fmla="*/ 142875 w 242887" name="connsiteX2"/>
                <a:gd fmla="*/ 925512 h 925512" name="connsiteY2"/>
              </a:gdLst>
              <a:cxnLst>
                <a:cxn ang="0">
                  <a:pos x="connsiteX0" y="connsiteY0"/>
                </a:cxn>
                <a:cxn ang="0">
                  <a:pos x="connsiteX1" y="connsiteY1"/>
                </a:cxn>
                <a:cxn ang="0">
                  <a:pos x="connsiteX2" y="connsiteY2"/>
                </a:cxn>
              </a:cxnLst>
              <a:rect b="b" l="l" r="r" t="t"/>
              <a:pathLst>
                <a:path h="925512" w="242887">
                  <a:moveTo>
                    <a:pt x="0" y="1587"/>
                  </a:moveTo>
                  <a:cubicBezTo>
                    <a:pt x="97631" y="793"/>
                    <a:pt x="195263" y="0"/>
                    <a:pt x="219075" y="153987"/>
                  </a:cubicBezTo>
                  <a:cubicBezTo>
                    <a:pt x="242887" y="307974"/>
                    <a:pt x="192881" y="616743"/>
                    <a:pt x="142875" y="925512"/>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任意多边形 9"/>
            <p:cNvSpPr/>
            <p:nvPr/>
          </p:nvSpPr>
          <p:spPr>
            <a:xfrm>
              <a:off x="6629400" y="6219825"/>
              <a:ext cx="904875" cy="933450"/>
            </a:xfrm>
            <a:custGeom>
              <a:gdLst>
                <a:gd fmla="*/ 904875 w 904875" name="connsiteX0"/>
                <a:gd fmla="*/ 0 h 933450" name="connsiteY0"/>
                <a:gd fmla="*/ 752475 w 904875" name="connsiteX1"/>
                <a:gd fmla="*/ 523875 h 933450" name="connsiteY1"/>
                <a:gd fmla="*/ 0 w 904875" name="connsiteX2"/>
                <a:gd fmla="*/ 933450 h 933450" name="connsiteY2"/>
              </a:gdLst>
              <a:cxnLst>
                <a:cxn ang="0">
                  <a:pos x="connsiteX0" y="connsiteY0"/>
                </a:cxn>
                <a:cxn ang="0">
                  <a:pos x="connsiteX1" y="connsiteY1"/>
                </a:cxn>
                <a:cxn ang="0">
                  <a:pos x="connsiteX2" y="connsiteY2"/>
                </a:cxn>
              </a:cxnLst>
              <a:rect b="b" l="l" r="r" t="t"/>
              <a:pathLst>
                <a:path h="933450" w="904875">
                  <a:moveTo>
                    <a:pt x="904875" y="0"/>
                  </a:moveTo>
                  <a:cubicBezTo>
                    <a:pt x="904081" y="184150"/>
                    <a:pt x="903287" y="368300"/>
                    <a:pt x="752475" y="523875"/>
                  </a:cubicBezTo>
                  <a:cubicBezTo>
                    <a:pt x="601663" y="679450"/>
                    <a:pt x="133350" y="862013"/>
                    <a:pt x="0" y="933450"/>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pic>
        <p:nvPicPr>
          <p:cNvPr descr="b0036ba33.jpg" id="11" name="图片 10"/>
          <p:cNvPicPr>
            <a:picLocks noChangeAspect="1"/>
          </p:cNvPicPr>
          <p:nvPr/>
        </p:nvPicPr>
        <p:blipFill>
          <a:blip r:embed="rId3">
            <a:clrChange>
              <a:clrFrom>
                <a:srgbClr val="FFFFFF"/>
              </a:clrFrom>
              <a:clrTo>
                <a:srgbClr val="FFFFFF">
                  <a:alpha val="0"/>
                </a:srgbClr>
              </a:clrTo>
            </a:clrChange>
          </a:blip>
          <a:stretch>
            <a:fillRect/>
          </a:stretch>
        </p:blipFill>
        <p:spPr>
          <a:xfrm>
            <a:off x="2627784" y="4008004"/>
            <a:ext cx="587942" cy="792138"/>
          </a:xfrm>
          <a:prstGeom prst="rect">
            <a:avLst/>
          </a:prstGeom>
        </p:spPr>
      </p:pic>
      <p:sp>
        <p:nvSpPr>
          <p:cNvPr id="12" name="等腰三角形 11"/>
          <p:cNvSpPr/>
          <p:nvPr/>
        </p:nvSpPr>
        <p:spPr>
          <a:xfrm rot="4199964">
            <a:off x="246883" y="2818820"/>
            <a:ext cx="1080120" cy="4063049"/>
          </a:xfrm>
          <a:prstGeom prst="triangle">
            <a:avLst/>
          </a:prstGeom>
          <a:gradFill flip="none" rotWithShape="1">
            <a:gsLst>
              <a:gs pos="0">
                <a:schemeClr val="bg1">
                  <a:shade val="30000"/>
                  <a:satMod val="115000"/>
                  <a:alpha val="51000"/>
                </a:schemeClr>
              </a:gs>
              <a:gs pos="100000">
                <a:schemeClr val="bg1">
                  <a:shade val="100000"/>
                  <a:satMod val="115000"/>
                  <a:alpha val="4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546776" y="4291120"/>
            <a:ext cx="3199037" cy="841602"/>
          </a:xfrm>
          <a:prstGeom prst="rect">
            <a:avLst/>
          </a:prstGeom>
        </p:spPr>
        <p:style>
          <a:lnRef idx="3">
            <a:schemeClr val="lt1"/>
          </a:lnRef>
          <a:fillRef idx="1">
            <a:schemeClr val="accent1"/>
          </a:fillRef>
          <a:effectRef idx="1">
            <a:schemeClr val="accent1"/>
          </a:effectRef>
          <a:fontRef idx="minor">
            <a:schemeClr val="lt1"/>
          </a:fontRef>
        </p:style>
        <p:txBody>
          <a:bodyPr anchor="ctr" rtlCol="0"/>
          <a:lstStyle/>
          <a:p>
            <a:pPr algn="ctr"/>
            <a:r>
              <a:rPr altLang="en-US" b="1" lang="zh-CN" smtClean="0" sz="4000"/>
              <a:t>危机管理</a:t>
            </a:r>
          </a:p>
        </p:txBody>
      </p:sp>
      <p:grpSp>
        <p:nvGrpSpPr>
          <p:cNvPr id="49" name="组合 48"/>
          <p:cNvGrpSpPr/>
          <p:nvPr/>
        </p:nvGrpSpPr>
        <p:grpSpPr>
          <a:xfrm>
            <a:off x="395536" y="420947"/>
            <a:ext cx="8215370" cy="2125919"/>
            <a:chOff x="357158" y="2835576"/>
            <a:chExt cx="8215370" cy="2125919"/>
          </a:xfrm>
        </p:grpSpPr>
        <p:sp>
          <p:nvSpPr>
            <p:cNvPr id="19" name="직사각형 1"/>
            <p:cNvSpPr/>
            <p:nvPr/>
          </p:nvSpPr>
          <p:spPr>
            <a:xfrm>
              <a:off x="357158" y="3643314"/>
              <a:ext cx="1643074" cy="500066"/>
            </a:xfrm>
            <a:prstGeom prst="rect">
              <a:avLst/>
            </a:prstGeom>
            <a:gradFill>
              <a:gsLst>
                <a:gs pos="0">
                  <a:srgbClr val="94AAF0"/>
                </a:gs>
                <a:gs pos="50000">
                  <a:srgbClr val="6282E8"/>
                </a:gs>
                <a:gs pos="100000">
                  <a:srgbClr val="1E4CE0"/>
                </a:gs>
              </a:gsLst>
              <a:lin ang="5400000" scaled="0"/>
            </a:gradFill>
            <a:ln w="12700">
              <a:solidFill>
                <a:schemeClr val="bg1"/>
              </a:solidFill>
            </a:ln>
            <a:effectLst>
              <a:outerShdw algn="t" blurRad="1905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0" name="직사각형 2"/>
            <p:cNvSpPr/>
            <p:nvPr/>
          </p:nvSpPr>
          <p:spPr>
            <a:xfrm>
              <a:off x="2000232" y="3643314"/>
              <a:ext cx="1643074" cy="500066"/>
            </a:xfrm>
            <a:prstGeom prst="rect">
              <a:avLst/>
            </a:prstGeom>
            <a:gradFill>
              <a:gsLst>
                <a:gs pos="0">
                  <a:srgbClr val="94AAF0"/>
                </a:gs>
                <a:gs pos="50000">
                  <a:srgbClr val="6282E8"/>
                </a:gs>
                <a:gs pos="100000">
                  <a:srgbClr val="1E4CE0"/>
                </a:gs>
              </a:gsLst>
              <a:lin ang="5400000" scaled="0"/>
            </a:gradFill>
            <a:ln w="12700">
              <a:solidFill>
                <a:schemeClr val="bg1"/>
              </a:solidFill>
            </a:ln>
            <a:effectLst>
              <a:outerShdw algn="t" blurRad="1905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1" name="직사각형 3"/>
            <p:cNvSpPr/>
            <p:nvPr/>
          </p:nvSpPr>
          <p:spPr>
            <a:xfrm>
              <a:off x="3643306" y="3643314"/>
              <a:ext cx="1643074" cy="500066"/>
            </a:xfrm>
            <a:prstGeom prst="rect">
              <a:avLst/>
            </a:prstGeom>
            <a:gradFill>
              <a:gsLst>
                <a:gs pos="0">
                  <a:srgbClr val="94AAF0"/>
                </a:gs>
                <a:gs pos="50000">
                  <a:srgbClr val="6282E8"/>
                </a:gs>
                <a:gs pos="100000">
                  <a:srgbClr val="1E4CE0"/>
                </a:gs>
              </a:gsLst>
              <a:lin ang="5400000" scaled="0"/>
            </a:gradFill>
            <a:ln w="12700">
              <a:solidFill>
                <a:schemeClr val="bg1"/>
              </a:solidFill>
            </a:ln>
            <a:effectLst>
              <a:outerShdw algn="t" blurRad="1905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2" name="직사각형 4"/>
            <p:cNvSpPr/>
            <p:nvPr/>
          </p:nvSpPr>
          <p:spPr>
            <a:xfrm>
              <a:off x="5286380" y="3643314"/>
              <a:ext cx="1643074" cy="500066"/>
            </a:xfrm>
            <a:prstGeom prst="rect">
              <a:avLst/>
            </a:prstGeom>
            <a:gradFill>
              <a:gsLst>
                <a:gs pos="0">
                  <a:srgbClr val="94AAF0"/>
                </a:gs>
                <a:gs pos="50000">
                  <a:srgbClr val="6282E8"/>
                </a:gs>
                <a:gs pos="100000">
                  <a:srgbClr val="1E4CE0"/>
                </a:gs>
              </a:gsLst>
              <a:lin ang="5400000" scaled="0"/>
            </a:gradFill>
            <a:ln w="12700">
              <a:solidFill>
                <a:schemeClr val="bg1"/>
              </a:solidFill>
            </a:ln>
            <a:effectLst>
              <a:outerShdw algn="t" blurRad="1905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3" name="직사각형 5"/>
            <p:cNvSpPr/>
            <p:nvPr/>
          </p:nvSpPr>
          <p:spPr>
            <a:xfrm>
              <a:off x="6929454" y="3643314"/>
              <a:ext cx="1643074" cy="500066"/>
            </a:xfrm>
            <a:prstGeom prst="rect">
              <a:avLst/>
            </a:prstGeom>
            <a:gradFill>
              <a:gsLst>
                <a:gs pos="0">
                  <a:srgbClr val="FFB3B3"/>
                </a:gs>
                <a:gs pos="50000">
                  <a:srgbClr val="FF5353"/>
                </a:gs>
                <a:gs pos="100000">
                  <a:srgbClr val="B00000"/>
                </a:gs>
              </a:gsLst>
              <a:lin ang="5400000" scaled="0"/>
            </a:gradFill>
            <a:ln w="12700">
              <a:solidFill>
                <a:schemeClr val="bg1"/>
              </a:solidFill>
            </a:ln>
            <a:effectLst>
              <a:outerShdw algn="t" blurRad="1905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4" name="타원 6"/>
            <p:cNvSpPr/>
            <p:nvPr/>
          </p:nvSpPr>
          <p:spPr>
            <a:xfrm>
              <a:off x="428596" y="3571876"/>
              <a:ext cx="142876" cy="142876"/>
            </a:xfrm>
            <a:prstGeom prst="ellipse">
              <a:avLst/>
            </a:prstGeom>
            <a:gradFill>
              <a:gsLst>
                <a:gs pos="0">
                  <a:srgbClr val="FFC000"/>
                </a:gs>
                <a:gs pos="50000">
                  <a:srgbClr val="D2A000"/>
                </a:gs>
              </a:gsLst>
              <a:lin ang="27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5" name="타원 7"/>
            <p:cNvSpPr/>
            <p:nvPr/>
          </p:nvSpPr>
          <p:spPr>
            <a:xfrm>
              <a:off x="2143108" y="4071942"/>
              <a:ext cx="142876" cy="142876"/>
            </a:xfrm>
            <a:prstGeom prst="ellipse">
              <a:avLst/>
            </a:prstGeom>
            <a:gradFill>
              <a:gsLst>
                <a:gs pos="0">
                  <a:srgbClr val="FFC000"/>
                </a:gs>
                <a:gs pos="50000">
                  <a:srgbClr val="D2A000"/>
                </a:gs>
              </a:gsLst>
              <a:lin ang="27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6" name="타원 8"/>
            <p:cNvSpPr/>
            <p:nvPr/>
          </p:nvSpPr>
          <p:spPr>
            <a:xfrm>
              <a:off x="3714744" y="3571876"/>
              <a:ext cx="142876" cy="142876"/>
            </a:xfrm>
            <a:prstGeom prst="ellipse">
              <a:avLst/>
            </a:prstGeom>
            <a:gradFill>
              <a:gsLst>
                <a:gs pos="0">
                  <a:srgbClr val="FFC000"/>
                </a:gs>
                <a:gs pos="50000">
                  <a:srgbClr val="D2A000"/>
                </a:gs>
              </a:gsLst>
              <a:lin ang="27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sp>
          <p:nvSpPr>
            <p:cNvPr id="27" name="타원 9"/>
            <p:cNvSpPr/>
            <p:nvPr/>
          </p:nvSpPr>
          <p:spPr>
            <a:xfrm>
              <a:off x="5357818" y="4071942"/>
              <a:ext cx="142876" cy="142876"/>
            </a:xfrm>
            <a:prstGeom prst="ellipse">
              <a:avLst/>
            </a:prstGeom>
            <a:gradFill>
              <a:gsLst>
                <a:gs pos="0">
                  <a:srgbClr val="FFC000"/>
                </a:gs>
                <a:gs pos="50000">
                  <a:srgbClr val="D2A000"/>
                </a:gs>
              </a:gsLst>
              <a:lin ang="27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endParaRPr altLang="en-US" lang="ko-KR">
                <a:solidFill>
                  <a:srgbClr val="FFFFFF"/>
                </a:solidFill>
                <a:latin typeface="+mn-ea"/>
              </a:endParaRPr>
            </a:p>
          </p:txBody>
        </p:sp>
        <p:cxnSp>
          <p:nvCxnSpPr>
            <p:cNvPr id="29" name="직선 연결선 12"/>
            <p:cNvCxnSpPr/>
            <p:nvPr/>
          </p:nvCxnSpPr>
          <p:spPr>
            <a:xfrm flipH="1" flipV="1">
              <a:off x="499239" y="2835576"/>
              <a:ext cx="1" cy="7363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직선 연결선 15"/>
            <p:cNvCxnSpPr/>
            <p:nvPr/>
          </p:nvCxnSpPr>
          <p:spPr>
            <a:xfrm flipH="1" flipV="1">
              <a:off x="5430844" y="4214819"/>
              <a:ext cx="0" cy="7466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직사각형 22"/>
            <p:cNvSpPr/>
            <p:nvPr/>
          </p:nvSpPr>
          <p:spPr>
            <a:xfrm>
              <a:off x="428596" y="3643314"/>
              <a:ext cx="1500198" cy="5000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r>
                <a:rPr altLang="ko-KR" b="1" lang="en-US" smtClean="0">
                  <a:solidFill>
                    <a:srgbClr val="FFFFFF"/>
                  </a:solidFill>
                  <a:effectLst>
                    <a:outerShdw algn="tl" blurRad="38100" dir="2700000" dist="38100">
                      <a:srgbClr val="000000">
                        <a:alpha val="43137"/>
                      </a:srgbClr>
                    </a:outerShdw>
                  </a:effectLst>
                  <a:latin typeface="+mn-ea"/>
                </a:rPr>
                <a:t>1</a:t>
              </a:r>
            </a:p>
          </p:txBody>
        </p:sp>
        <p:sp>
          <p:nvSpPr>
            <p:cNvPr id="35" name="직사각형 23"/>
            <p:cNvSpPr/>
            <p:nvPr/>
          </p:nvSpPr>
          <p:spPr>
            <a:xfrm>
              <a:off x="2071670" y="3643314"/>
              <a:ext cx="1500198" cy="5000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r>
                <a:rPr altLang="ko-KR" b="1" lang="en-US">
                  <a:solidFill>
                    <a:srgbClr val="FFFFFF"/>
                  </a:solidFill>
                  <a:effectLst>
                    <a:outerShdw algn="tl" blurRad="38100" dir="2700000" dist="38100">
                      <a:srgbClr val="000000">
                        <a:alpha val="43137"/>
                      </a:srgbClr>
                    </a:outerShdw>
                  </a:effectLst>
                  <a:latin typeface="+mn-ea"/>
                </a:rPr>
                <a:t>2</a:t>
              </a:r>
            </a:p>
          </p:txBody>
        </p:sp>
        <p:sp>
          <p:nvSpPr>
            <p:cNvPr id="36" name="직사각형 24"/>
            <p:cNvSpPr/>
            <p:nvPr/>
          </p:nvSpPr>
          <p:spPr>
            <a:xfrm>
              <a:off x="3714744" y="3643314"/>
              <a:ext cx="1500198" cy="5000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r>
                <a:rPr altLang="ko-KR" b="1" lang="en-US" smtClean="0">
                  <a:solidFill>
                    <a:srgbClr val="FFFFFF"/>
                  </a:solidFill>
                  <a:effectLst>
                    <a:outerShdw algn="tl" blurRad="38100" dir="2700000" dist="38100">
                      <a:srgbClr val="000000">
                        <a:alpha val="43137"/>
                      </a:srgbClr>
                    </a:outerShdw>
                  </a:effectLst>
                  <a:latin typeface="+mn-ea"/>
                </a:rPr>
                <a:t>3</a:t>
              </a:r>
            </a:p>
          </p:txBody>
        </p:sp>
        <p:sp>
          <p:nvSpPr>
            <p:cNvPr id="37" name="직사각형 25"/>
            <p:cNvSpPr/>
            <p:nvPr/>
          </p:nvSpPr>
          <p:spPr>
            <a:xfrm>
              <a:off x="5357818" y="3643314"/>
              <a:ext cx="1500198" cy="5000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r>
                <a:rPr altLang="ko-KR" b="1" lang="en-US" smtClean="0">
                  <a:solidFill>
                    <a:srgbClr val="FFFFFF"/>
                  </a:solidFill>
                  <a:effectLst>
                    <a:outerShdw algn="tl" blurRad="38100" dir="2700000" dist="38100">
                      <a:srgbClr val="000000">
                        <a:alpha val="43137"/>
                      </a:srgbClr>
                    </a:outerShdw>
                  </a:effectLst>
                  <a:latin typeface="+mn-ea"/>
                </a:rPr>
                <a:t>4</a:t>
              </a:r>
            </a:p>
          </p:txBody>
        </p:sp>
        <p:sp>
          <p:nvSpPr>
            <p:cNvPr id="38" name="직사각형 26"/>
            <p:cNvSpPr/>
            <p:nvPr/>
          </p:nvSpPr>
          <p:spPr>
            <a:xfrm>
              <a:off x="7000892" y="3643314"/>
              <a:ext cx="1500198" cy="5000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spcBef>
                  <a:spcPct val="0"/>
                </a:spcBef>
                <a:spcAft>
                  <a:spcPct val="0"/>
                </a:spcAft>
              </a:pPr>
              <a:r>
                <a:rPr altLang="en-US" b="1" lang="zh-CN" smtClean="0">
                  <a:solidFill>
                    <a:srgbClr val="FFFFFF"/>
                  </a:solidFill>
                  <a:effectLst>
                    <a:outerShdw algn="tl" blurRad="38100" dir="2700000" dist="38100">
                      <a:srgbClr val="000000">
                        <a:alpha val="43137"/>
                      </a:srgbClr>
                    </a:outerShdw>
                  </a:effectLst>
                  <a:latin typeface="+mn-ea"/>
                </a:rPr>
                <a:t>危机解除</a:t>
              </a:r>
            </a:p>
          </p:txBody>
        </p:sp>
        <p:sp>
          <p:nvSpPr>
            <p:cNvPr id="39" name="직사각형 27"/>
            <p:cNvSpPr/>
            <p:nvPr/>
          </p:nvSpPr>
          <p:spPr>
            <a:xfrm>
              <a:off x="499239" y="2835576"/>
              <a:ext cx="1857388" cy="1867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fontAlgn="auto">
                <a:spcBef>
                  <a:spcPct val="0"/>
                </a:spcBef>
                <a:spcAft>
                  <a:spcPct val="0"/>
                </a:spcAft>
              </a:pPr>
              <a:r>
                <a:rPr altLang="en-US" b="1" lang="zh-CN" smtClean="0">
                  <a:solidFill>
                    <a:srgbClr val="000000"/>
                  </a:solidFill>
                  <a:latin typeface="+mn-ea"/>
                </a:rPr>
                <a:t>危机假设</a:t>
              </a:r>
            </a:p>
          </p:txBody>
        </p:sp>
        <p:sp>
          <p:nvSpPr>
            <p:cNvPr id="45" name="직사각형 33"/>
            <p:cNvSpPr/>
            <p:nvPr/>
          </p:nvSpPr>
          <p:spPr>
            <a:xfrm>
              <a:off x="2214546" y="4727655"/>
              <a:ext cx="1857388" cy="1867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fontAlgn="auto">
                <a:spcBef>
                  <a:spcPct val="0"/>
                </a:spcBef>
                <a:spcAft>
                  <a:spcPct val="0"/>
                </a:spcAft>
              </a:pPr>
              <a:r>
                <a:rPr altLang="en-US" b="1" lang="zh-CN" smtClean="0">
                  <a:solidFill>
                    <a:srgbClr val="000000"/>
                  </a:solidFill>
                  <a:latin typeface="+mn-ea"/>
                </a:rPr>
                <a:t>寻求免疫</a:t>
              </a:r>
            </a:p>
          </p:txBody>
        </p:sp>
        <p:sp>
          <p:nvSpPr>
            <p:cNvPr id="47" name="직사각형 35"/>
            <p:cNvSpPr/>
            <p:nvPr/>
          </p:nvSpPr>
          <p:spPr>
            <a:xfrm>
              <a:off x="5413583" y="4711733"/>
              <a:ext cx="1857388" cy="1867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fontAlgn="auto">
                <a:spcBef>
                  <a:spcPct val="0"/>
                </a:spcBef>
                <a:spcAft>
                  <a:spcPct val="0"/>
                </a:spcAft>
              </a:pPr>
              <a:r>
                <a:rPr altLang="en-US" b="1" lang="zh-CN" smtClean="0">
                  <a:solidFill>
                    <a:srgbClr val="000000"/>
                  </a:solidFill>
                  <a:latin typeface="+mn-ea"/>
                </a:rPr>
                <a:t>行动计划</a:t>
              </a:r>
            </a:p>
          </p:txBody>
        </p:sp>
        <p:cxnSp>
          <p:nvCxnSpPr>
            <p:cNvPr id="55" name="직선 연결선 12"/>
            <p:cNvCxnSpPr/>
            <p:nvPr/>
          </p:nvCxnSpPr>
          <p:spPr>
            <a:xfrm flipH="1" flipV="1">
              <a:off x="3786181" y="2835576"/>
              <a:ext cx="1" cy="7363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직사각형 27"/>
            <p:cNvSpPr/>
            <p:nvPr/>
          </p:nvSpPr>
          <p:spPr>
            <a:xfrm>
              <a:off x="3809225" y="2835576"/>
              <a:ext cx="1857388" cy="1867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fontAlgn="auto">
                <a:spcBef>
                  <a:spcPct val="0"/>
                </a:spcBef>
                <a:spcAft>
                  <a:spcPct val="0"/>
                </a:spcAft>
              </a:pPr>
              <a:r>
                <a:rPr altLang="en-US" b="1" lang="zh-CN" smtClean="0">
                  <a:solidFill>
                    <a:srgbClr val="000000"/>
                  </a:solidFill>
                  <a:latin typeface="+mn-ea"/>
                </a:rPr>
                <a:t>剖析判断</a:t>
              </a:r>
            </a:p>
          </p:txBody>
        </p:sp>
        <p:cxnSp>
          <p:nvCxnSpPr>
            <p:cNvPr id="63" name="직선 연결선 15"/>
            <p:cNvCxnSpPr/>
            <p:nvPr/>
          </p:nvCxnSpPr>
          <p:spPr>
            <a:xfrm flipH="1" flipV="1">
              <a:off x="2214546" y="4214819"/>
              <a:ext cx="0" cy="7466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0751460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xit" presetID="55" presetSubtype="0">
                                  <p:stCondLst>
                                    <p:cond delay="0"/>
                                  </p:stCondLst>
                                  <p:childTnLst>
                                    <p:anim calcmode="lin" valueType="num">
                                      <p:cBhvr>
                                        <p:cTn dur="1000" id="11"/>
                                        <p:tgtEl>
                                          <p:spTgt spid="3"/>
                                        </p:tgtEl>
                                        <p:attrNameLst>
                                          <p:attrName>ppt_w</p:attrName>
                                        </p:attrNameLst>
                                      </p:cBhvr>
                                      <p:tavLst>
                                        <p:tav tm="0">
                                          <p:val>
                                            <p:strVal val="ppt_w"/>
                                          </p:val>
                                        </p:tav>
                                        <p:tav tm="100000">
                                          <p:val>
                                            <p:strVal val="ppt_w*0.70"/>
                                          </p:val>
                                        </p:tav>
                                      </p:tavLst>
                                    </p:anim>
                                    <p:anim calcmode="lin" valueType="num">
                                      <p:cBhvr>
                                        <p:cTn dur="1000" id="12"/>
                                        <p:tgtEl>
                                          <p:spTgt spid="3"/>
                                        </p:tgtEl>
                                        <p:attrNameLst>
                                          <p:attrName>ppt_h</p:attrName>
                                        </p:attrNameLst>
                                      </p:cBhvr>
                                      <p:tavLst>
                                        <p:tav tm="0">
                                          <p:val>
                                            <p:strVal val="ppt_h"/>
                                          </p:val>
                                        </p:tav>
                                        <p:tav tm="100000">
                                          <p:val>
                                            <p:strVal val="ppt_h"/>
                                          </p:val>
                                        </p:tav>
                                      </p:tavLst>
                                    </p:anim>
                                    <p:animEffect filter="fade" transition="out">
                                      <p:cBhvr>
                                        <p:cTn dur="1000" id="13"/>
                                        <p:tgtEl>
                                          <p:spTgt spid="3"/>
                                        </p:tgtEl>
                                      </p:cBhvr>
                                    </p:animEffect>
                                    <p:set>
                                      <p:cBhvr>
                                        <p:cTn dur="1" fill="hold" id="14">
                                          <p:stCondLst>
                                            <p:cond delay="999"/>
                                          </p:stCondLst>
                                        </p:cTn>
                                        <p:tgtEl>
                                          <p:spTgt spid="3"/>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12"/>
          <p:cNvSpPr/>
          <p:nvPr/>
        </p:nvSpPr>
        <p:spPr>
          <a:xfrm>
            <a:off x="137350" y="411510"/>
            <a:ext cx="8899146" cy="403225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7"/>
          <p:cNvSpPr/>
          <p:nvPr/>
        </p:nvSpPr>
        <p:spPr>
          <a:xfrm>
            <a:off x="259285" y="622648"/>
            <a:ext cx="2088356" cy="3024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灯片编号占位符 5"/>
          <p:cNvSpPr>
            <a:spLocks noGrp="1"/>
          </p:cNvSpPr>
          <p:nvPr>
            <p:ph idx="12" sz="quarter" type="sldNum"/>
          </p:nvPr>
        </p:nvSpPr>
        <p:spPr/>
        <p:txBody>
          <a:bodyPr/>
          <a:lstStyle/>
          <a:p>
            <a:fld id="{19450028-8C5A-4EBE-B74D-CF46E1D13B72}" type="slidenum">
              <a:rPr altLang="en-US" lang="zh-CN" smtClean="0"/>
              <a:t>33</a:t>
            </a:fld>
          </a:p>
        </p:txBody>
      </p:sp>
      <p:sp>
        <p:nvSpPr>
          <p:cNvPr id="7" name="TextBox 6"/>
          <p:cNvSpPr txBox="1"/>
          <p:nvPr/>
        </p:nvSpPr>
        <p:spPr>
          <a:xfrm>
            <a:off x="137350" y="4515966"/>
            <a:ext cx="1122282" cy="1066800"/>
          </a:xfrm>
          <a:prstGeom prst="rect">
            <a:avLst/>
          </a:prstGeom>
          <a:noFill/>
        </p:spPr>
        <p:txBody>
          <a:bodyPr rtlCol="0" wrap="square">
            <a:spAutoFit/>
          </a:bodyPr>
          <a:lstStyle/>
          <a:p>
            <a:r>
              <a:rPr altLang="en-US" b="1" lang="zh-CN" smtClean="0" sz="3200">
                <a:solidFill>
                  <a:schemeClr val="bg1"/>
                </a:solidFill>
              </a:rPr>
              <a:t>目 录</a:t>
            </a:r>
          </a:p>
        </p:txBody>
      </p:sp>
      <p:sp>
        <p:nvSpPr>
          <p:cNvPr id="8" name="矩形 7"/>
          <p:cNvSpPr/>
          <p:nvPr/>
        </p:nvSpPr>
        <p:spPr>
          <a:xfrm>
            <a:off x="-5941168" y="5143500"/>
            <a:ext cx="4832945" cy="518160"/>
          </a:xfrm>
          <a:prstGeom prst="rect">
            <a:avLst/>
          </a:prstGeom>
        </p:spPr>
        <p:txBody>
          <a:bodyPr wrap="square">
            <a:spAutoFit/>
          </a:bodyPr>
          <a:lstStyle/>
          <a:p>
            <a:r>
              <a:rPr altLang="zh-CN" b="1" lang="en-US" sz="2800">
                <a:solidFill>
                  <a:prstClr val="white"/>
                </a:solidFill>
                <a:latin charset="0" pitchFamily="2" typeface="After Shok"/>
              </a:rPr>
              <a:t>contents</a:t>
            </a: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1050426" y="4486300"/>
            <a:ext cx="4961734" cy="749746"/>
          </a:xfrm>
          <a:prstGeom prst="rect">
            <a:avLst/>
          </a:prstGeom>
        </p:spPr>
      </p:pic>
      <p:sp>
        <p:nvSpPr>
          <p:cNvPr id="12" name="矩形​​ 3"/>
          <p:cNvSpPr/>
          <p:nvPr/>
        </p:nvSpPr>
        <p:spPr>
          <a:xfrm>
            <a:off x="2455937" y="627410"/>
            <a:ext cx="2123951" cy="3024188"/>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4"/>
          <p:cNvSpPr/>
          <p:nvPr/>
        </p:nvSpPr>
        <p:spPr>
          <a:xfrm>
            <a:off x="4651897" y="627410"/>
            <a:ext cx="2092994" cy="3024188"/>
          </a:xfrm>
          <a:prstGeom prst="rect">
            <a:avLst/>
          </a:prstGeom>
          <a:blipFill>
            <a:blip r:embed="rId3"/>
            <a:stretch>
              <a:fillRect b="0"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TextBox 9"/>
          <p:cNvSpPr txBox="1">
            <a:spLocks noChangeArrowheads="1"/>
          </p:cNvSpPr>
          <p:nvPr/>
        </p:nvSpPr>
        <p:spPr bwMode="auto">
          <a:xfrm>
            <a:off x="422797" y="79886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01</a:t>
            </a:r>
          </a:p>
        </p:txBody>
      </p:sp>
      <p:sp>
        <p:nvSpPr>
          <p:cNvPr id="19" name="TextBox 10"/>
          <p:cNvSpPr txBox="1">
            <a:spLocks noChangeArrowheads="1"/>
          </p:cNvSpPr>
          <p:nvPr/>
        </p:nvSpPr>
        <p:spPr bwMode="auto">
          <a:xfrm>
            <a:off x="2587700" y="732185"/>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02</a:t>
            </a:r>
          </a:p>
        </p:txBody>
      </p:sp>
      <p:sp>
        <p:nvSpPr>
          <p:cNvPr id="20" name="TextBox 11"/>
          <p:cNvSpPr txBox="1">
            <a:spLocks noChangeArrowheads="1"/>
          </p:cNvSpPr>
          <p:nvPr/>
        </p:nvSpPr>
        <p:spPr bwMode="auto">
          <a:xfrm>
            <a:off x="6008340"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tx1">
                    <a:lumMod val="65000"/>
                    <a:lumOff val="35000"/>
                  </a:schemeClr>
                </a:solidFill>
                <a:latin charset="0" pitchFamily="18" typeface="Bodoni MT Black"/>
              </a:rPr>
              <a:t>03</a:t>
            </a:r>
          </a:p>
        </p:txBody>
      </p:sp>
      <p:sp>
        <p:nvSpPr>
          <p:cNvPr id="21" name="矩形​​ 13"/>
          <p:cNvSpPr/>
          <p:nvPr/>
        </p:nvSpPr>
        <p:spPr>
          <a:xfrm>
            <a:off x="259285" y="3726258"/>
            <a:ext cx="208835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矩形​​ 14"/>
          <p:cNvSpPr/>
          <p:nvPr/>
        </p:nvSpPr>
        <p:spPr>
          <a:xfrm>
            <a:off x="2446412" y="3726258"/>
            <a:ext cx="213347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矩形​​ 15"/>
          <p:cNvSpPr/>
          <p:nvPr/>
        </p:nvSpPr>
        <p:spPr>
          <a:xfrm>
            <a:off x="4656659" y="3726258"/>
            <a:ext cx="2088232" cy="615007"/>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矩形​​ 4"/>
          <p:cNvSpPr/>
          <p:nvPr/>
        </p:nvSpPr>
        <p:spPr>
          <a:xfrm>
            <a:off x="6830620" y="627410"/>
            <a:ext cx="2092994" cy="30241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 name="TextBox 11"/>
          <p:cNvSpPr txBox="1">
            <a:spLocks noChangeArrowheads="1"/>
          </p:cNvSpPr>
          <p:nvPr/>
        </p:nvSpPr>
        <p:spPr bwMode="auto">
          <a:xfrm>
            <a:off x="6889355"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3200">
                <a:solidFill>
                  <a:schemeClr val="bg1"/>
                </a:solidFill>
                <a:latin charset="0" pitchFamily="18" typeface="Bodoni MT Black"/>
              </a:rPr>
              <a:t>04</a:t>
            </a:r>
          </a:p>
        </p:txBody>
      </p:sp>
      <p:sp>
        <p:nvSpPr>
          <p:cNvPr id="31" name="矩形​​ 15"/>
          <p:cNvSpPr/>
          <p:nvPr/>
        </p:nvSpPr>
        <p:spPr>
          <a:xfrm>
            <a:off x="6835382"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TextBox 1"/>
          <p:cNvSpPr txBox="1"/>
          <p:nvPr/>
        </p:nvSpPr>
        <p:spPr>
          <a:xfrm>
            <a:off x="259285"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了解相关基础</a:t>
            </a:r>
          </a:p>
        </p:txBody>
      </p:sp>
      <p:sp>
        <p:nvSpPr>
          <p:cNvPr id="32" name="TextBox 31"/>
          <p:cNvSpPr txBox="1"/>
          <p:nvPr/>
        </p:nvSpPr>
        <p:spPr>
          <a:xfrm>
            <a:off x="2446412"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公司内部整合</a:t>
            </a:r>
          </a:p>
        </p:txBody>
      </p:sp>
      <p:sp>
        <p:nvSpPr>
          <p:cNvPr id="33" name="TextBox 32"/>
          <p:cNvSpPr txBox="1"/>
          <p:nvPr/>
        </p:nvSpPr>
        <p:spPr>
          <a:xfrm>
            <a:off x="4656659" y="3795886"/>
            <a:ext cx="2088356" cy="457200"/>
          </a:xfrm>
          <a:prstGeom prst="rect">
            <a:avLst/>
          </a:prstGeom>
          <a:noFill/>
        </p:spPr>
        <p:txBody>
          <a:bodyPr rtlCol="0" wrap="square">
            <a:spAutoFit/>
          </a:bodyPr>
          <a:lstStyle/>
          <a:p>
            <a:pPr algn="ctr"/>
            <a:r>
              <a:rPr altLang="en-US" b="1" lang="zh-CN" sz="2400">
                <a:solidFill>
                  <a:schemeClr val="bg1"/>
                </a:solidFill>
              </a:rPr>
              <a:t>企业赢得竞争</a:t>
            </a:r>
          </a:p>
        </p:txBody>
      </p:sp>
      <p:sp>
        <p:nvSpPr>
          <p:cNvPr id="34" name="TextBox 33"/>
          <p:cNvSpPr txBox="1"/>
          <p:nvPr/>
        </p:nvSpPr>
        <p:spPr>
          <a:xfrm>
            <a:off x="6804247"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个人职业生涯</a:t>
            </a:r>
          </a:p>
        </p:txBody>
      </p:sp>
    </p:spTree>
    <p:extLst>
      <p:ext uri="{BB962C8B-B14F-4D97-AF65-F5344CB8AC3E}">
        <p14:creationId val="50220286"/>
      </p:ext>
    </p:extLst>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2">
            <a:extLst>
              <a:ext uri="{28A0092B-C50C-407E-A947-70E740481C1C}">
                <a14:useLocalDpi val="0"/>
              </a:ext>
            </a:extLst>
          </a:blip>
          <a:srcRect b="19271" l="26836" r="10936" t="28071"/>
          <a:stretch>
            <a:fillRect/>
          </a:stretch>
        </p:blipFill>
        <p:spPr>
          <a:xfrm>
            <a:off x="107504" y="124691"/>
            <a:ext cx="4032448" cy="4203150"/>
          </a:xfrm>
          <a:prstGeom prst="rect">
            <a:avLst/>
          </a:prstGeom>
        </p:spPr>
      </p:pic>
      <p:sp>
        <p:nvSpPr>
          <p:cNvPr id="4" name="TextBox 9"/>
          <p:cNvSpPr txBox="1">
            <a:spLocks noChangeArrowheads="1"/>
          </p:cNvSpPr>
          <p:nvPr/>
        </p:nvSpPr>
        <p:spPr bwMode="auto">
          <a:xfrm>
            <a:off x="2627784" y="2355726"/>
            <a:ext cx="690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8000">
                <a:solidFill>
                  <a:schemeClr val="tx1">
                    <a:lumMod val="65000"/>
                    <a:lumOff val="35000"/>
                  </a:schemeClr>
                </a:solidFill>
                <a:latin charset="0" pitchFamily="18" typeface="Bodoni MT Black"/>
              </a:rPr>
              <a:t>3</a:t>
            </a:r>
          </a:p>
        </p:txBody>
      </p:sp>
      <p:sp>
        <p:nvSpPr>
          <p:cNvPr id="5" name="TextBox 4"/>
          <p:cNvSpPr txBox="1"/>
          <p:nvPr/>
        </p:nvSpPr>
        <p:spPr>
          <a:xfrm>
            <a:off x="107504" y="4227934"/>
            <a:ext cx="4320480" cy="701040"/>
          </a:xfrm>
          <a:prstGeom prst="rect">
            <a:avLst/>
          </a:prstGeom>
          <a:noFill/>
        </p:spPr>
        <p:txBody>
          <a:bodyPr rtlCol="0" wrap="square">
            <a:spAutoFit/>
          </a:bodyPr>
          <a:lstStyle/>
          <a:p>
            <a:pPr algn="ctr"/>
            <a:r>
              <a:rPr altLang="en-US" b="1" lang="zh-CN" sz="4000">
                <a:solidFill>
                  <a:schemeClr val="tx1">
                    <a:lumMod val="75000"/>
                    <a:lumOff val="25000"/>
                  </a:schemeClr>
                </a:solidFill>
              </a:rPr>
              <a:t>企业赢得竞争</a:t>
            </a:r>
          </a:p>
        </p:txBody>
      </p:sp>
      <p:sp>
        <p:nvSpPr>
          <p:cNvPr id="6" name="TextBox 5"/>
          <p:cNvSpPr txBox="1"/>
          <p:nvPr/>
        </p:nvSpPr>
        <p:spPr>
          <a:xfrm>
            <a:off x="5004048" y="843558"/>
            <a:ext cx="3096344" cy="579120"/>
          </a:xfrm>
          <a:prstGeom prst="rect">
            <a:avLst/>
          </a:prstGeom>
          <a:noFill/>
        </p:spPr>
        <p:txBody>
          <a:bodyPr rtlCol="0" wrap="square">
            <a:spAutoFit/>
          </a:bodyPr>
          <a:lstStyle/>
          <a:p>
            <a:r>
              <a:rPr altLang="zh-CN" b="1" lang="en-US" sz="3200">
                <a:solidFill>
                  <a:schemeClr val="accent6">
                    <a:lumMod val="75000"/>
                  </a:schemeClr>
                </a:solidFill>
              </a:rPr>
              <a:t> 战略</a:t>
            </a:r>
          </a:p>
        </p:txBody>
      </p:sp>
      <p:sp>
        <p:nvSpPr>
          <p:cNvPr id="7" name="矩形 6"/>
          <p:cNvSpPr/>
          <p:nvPr/>
        </p:nvSpPr>
        <p:spPr>
          <a:xfrm>
            <a:off x="5004048" y="1428333"/>
            <a:ext cx="2717692"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奥秘都在“调料”里</a:t>
            </a:r>
          </a:p>
        </p:txBody>
      </p:sp>
      <p:cxnSp>
        <p:nvCxnSpPr>
          <p:cNvPr id="8" name="直接连接符 7"/>
          <p:cNvCxnSpPr/>
          <p:nvPr/>
        </p:nvCxnSpPr>
        <p:spPr>
          <a:xfrm>
            <a:off x="5004048" y="1851670"/>
            <a:ext cx="35283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04048" y="1967707"/>
            <a:ext cx="3096344" cy="579120"/>
          </a:xfrm>
          <a:prstGeom prst="rect">
            <a:avLst/>
          </a:prstGeom>
          <a:noFill/>
        </p:spPr>
        <p:txBody>
          <a:bodyPr rtlCol="0" wrap="square">
            <a:spAutoFit/>
          </a:bodyPr>
          <a:lstStyle/>
          <a:p>
            <a:r>
              <a:rPr altLang="en-US" b="1" lang="zh-CN" sz="3200">
                <a:solidFill>
                  <a:schemeClr val="accent6">
                    <a:lumMod val="75000"/>
                  </a:schemeClr>
                </a:solidFill>
              </a:rPr>
              <a:t>预算</a:t>
            </a:r>
          </a:p>
        </p:txBody>
      </p:sp>
      <p:sp>
        <p:nvSpPr>
          <p:cNvPr id="10" name="矩形 9"/>
          <p:cNvSpPr/>
          <p:nvPr/>
        </p:nvSpPr>
        <p:spPr>
          <a:xfrm>
            <a:off x="5004048" y="2552482"/>
            <a:ext cx="3672408"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 不要让预算制定程序缺乏效率</a:t>
            </a:r>
          </a:p>
        </p:txBody>
      </p:sp>
      <p:cxnSp>
        <p:nvCxnSpPr>
          <p:cNvPr id="11" name="直接连接符 10"/>
          <p:cNvCxnSpPr/>
          <p:nvPr/>
        </p:nvCxnSpPr>
        <p:spPr>
          <a:xfrm>
            <a:off x="5004048" y="2975819"/>
            <a:ext cx="35283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8" y="3082350"/>
            <a:ext cx="3096344" cy="579120"/>
          </a:xfrm>
          <a:prstGeom prst="rect">
            <a:avLst/>
          </a:prstGeom>
          <a:noFill/>
        </p:spPr>
        <p:txBody>
          <a:bodyPr rtlCol="0" wrap="square">
            <a:spAutoFit/>
          </a:bodyPr>
          <a:lstStyle/>
          <a:p>
            <a:r>
              <a:rPr altLang="en-US" b="1" lang="zh-CN" smtClean="0" sz="3200">
                <a:solidFill>
                  <a:schemeClr val="accent6">
                    <a:lumMod val="75000"/>
                  </a:schemeClr>
                </a:solidFill>
              </a:rPr>
              <a:t>有机的成长</a:t>
            </a:r>
          </a:p>
        </p:txBody>
      </p:sp>
      <p:sp>
        <p:nvSpPr>
          <p:cNvPr id="13" name="矩形 12"/>
          <p:cNvSpPr/>
          <p:nvPr/>
        </p:nvSpPr>
        <p:spPr>
          <a:xfrm>
            <a:off x="5004048" y="3667127"/>
            <a:ext cx="3528392"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开创新事物是企业成长最有效的途径</a:t>
            </a:r>
          </a:p>
        </p:txBody>
      </p:sp>
      <p:cxnSp>
        <p:nvCxnSpPr>
          <p:cNvPr id="14" name="直接连接符 13"/>
          <p:cNvCxnSpPr/>
          <p:nvPr/>
        </p:nvCxnSpPr>
        <p:spPr>
          <a:xfrm>
            <a:off x="5004048" y="4090463"/>
            <a:ext cx="35283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04048" y="4193725"/>
            <a:ext cx="3096344" cy="579120"/>
          </a:xfrm>
          <a:prstGeom prst="rect">
            <a:avLst/>
          </a:prstGeom>
          <a:noFill/>
        </p:spPr>
        <p:txBody>
          <a:bodyPr rtlCol="0" wrap="square">
            <a:spAutoFit/>
          </a:bodyPr>
          <a:lstStyle/>
          <a:p>
            <a:r>
              <a:rPr altLang="en-US" b="1" lang="zh-CN" smtClean="0" sz="3200">
                <a:solidFill>
                  <a:schemeClr val="accent6">
                    <a:lumMod val="75000"/>
                  </a:schemeClr>
                </a:solidFill>
              </a:rPr>
              <a:t>六西格玛</a:t>
            </a:r>
          </a:p>
        </p:txBody>
      </p:sp>
      <p:sp>
        <p:nvSpPr>
          <p:cNvPr id="16" name="矩形 15"/>
          <p:cNvSpPr/>
          <p:nvPr/>
        </p:nvSpPr>
        <p:spPr>
          <a:xfrm>
            <a:off x="5004048" y="4778501"/>
            <a:ext cx="3384376"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它并没有你想象中那么复杂、可怕</a:t>
            </a:r>
          </a:p>
        </p:txBody>
      </p:sp>
    </p:spTree>
    <p:extLst>
      <p:ext uri="{BB962C8B-B14F-4D97-AF65-F5344CB8AC3E}">
        <p14:creationId val="4032096764"/>
      </p:ext>
    </p:extLst>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96BDB262-B59D-44A9-9BBE-1AD61AFCD05C}" type="slidenum">
              <a:rPr altLang="en-US" lang="zh-CN" smtClean="0"/>
              <a:t>35</a:t>
            </a:fld>
          </a:p>
        </p:txBody>
      </p:sp>
      <p:sp>
        <p:nvSpPr>
          <p:cNvPr id="4" name="矩形 3"/>
          <p:cNvSpPr/>
          <p:nvPr/>
        </p:nvSpPr>
        <p:spPr>
          <a:xfrm>
            <a:off x="2267744" y="1275606"/>
            <a:ext cx="2592288" cy="841602"/>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r>
              <a:rPr altLang="en-US" b="1" lang="zh-CN" sz="4000"/>
              <a:t>战略</a:t>
            </a:r>
          </a:p>
        </p:txBody>
      </p:sp>
      <p:cxnSp>
        <p:nvCxnSpPr>
          <p:cNvPr id="5" name="直接连接符 4"/>
          <p:cNvCxnSpPr/>
          <p:nvPr/>
        </p:nvCxnSpPr>
        <p:spPr>
          <a:xfrm>
            <a:off x="6410200" y="1924548"/>
            <a:ext cx="2675709"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410200" y="3196885"/>
            <a:ext cx="2675709"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10200" y="1947485"/>
            <a:ext cx="2770312" cy="1188720"/>
          </a:xfrm>
          <a:prstGeom prst="rect">
            <a:avLst/>
          </a:prstGeom>
          <a:noFill/>
        </p:spPr>
        <p:txBody>
          <a:bodyPr rtlCol="0" wrap="square">
            <a:spAutoFit/>
          </a:bodyPr>
          <a:lstStyle/>
          <a:p>
            <a:pPr>
              <a:lnSpc>
                <a:spcPct val="200000"/>
              </a:lnSpc>
            </a:pPr>
            <a:r>
              <a:rPr altLang="en-US" b="1" lang="zh-CN" smtClean="0">
                <a:solidFill>
                  <a:schemeClr val="tx1">
                    <a:lumMod val="75000"/>
                    <a:lumOff val="25000"/>
                  </a:schemeClr>
                </a:solidFill>
              </a:rPr>
              <a:t>战略其实就是对如何开展的问题做出清晰的选择</a:t>
            </a:r>
          </a:p>
        </p:txBody>
      </p:sp>
    </p:spTree>
    <p:extLst>
      <p:ext uri="{BB962C8B-B14F-4D97-AF65-F5344CB8AC3E}">
        <p14:creationId val="456776840"/>
      </p:ext>
    </p:extLst>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0" t="-9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64D69BD-F8D3-4C6E-A608-07A232969300}" type="slidenum">
              <a:rPr altLang="en-US" lang="zh-CN" smtClean="0"/>
              <a:t>36</a:t>
            </a:fld>
          </a:p>
        </p:txBody>
      </p:sp>
      <p:sp>
        <p:nvSpPr>
          <p:cNvPr id="3" name="圆角矩形标注 2"/>
          <p:cNvSpPr/>
          <p:nvPr/>
        </p:nvSpPr>
        <p:spPr>
          <a:xfrm>
            <a:off x="0" y="245976"/>
            <a:ext cx="1547664" cy="1101638"/>
          </a:xfrm>
          <a:prstGeom prst="wedgeRoundRectCallout">
            <a:avLst>
              <a:gd fmla="val 25717" name="adj1"/>
              <a:gd fmla="val 185748" name="adj2"/>
              <a:gd fmla="val 16667" name="adj3"/>
            </a:avLst>
          </a:prstGeom>
        </p:spPr>
        <p:style>
          <a:lnRef idx="3">
            <a:schemeClr val="lt1"/>
          </a:lnRef>
          <a:fillRef idx="1">
            <a:schemeClr val="accent6"/>
          </a:fillRef>
          <a:effectRef idx="1">
            <a:schemeClr val="accent6"/>
          </a:effectRef>
          <a:fontRef idx="minor">
            <a:schemeClr val="lt1"/>
          </a:fontRef>
        </p:style>
        <p:txBody>
          <a:bodyPr anchor="ctr" rtlCol="0"/>
          <a:lstStyle/>
          <a:p>
            <a:pPr algn="ctr"/>
            <a:r>
              <a:rPr altLang="zh-CN" b="1" lang="en-US" smtClean="0"/>
              <a:t>Upper  Crust</a:t>
            </a:r>
          </a:p>
          <a:p>
            <a:pPr algn="ctr"/>
            <a:r>
              <a:rPr altLang="zh-CN" b="1" lang="en-US" smtClean="0"/>
              <a:t>披萨店</a:t>
            </a:r>
          </a:p>
        </p:txBody>
      </p:sp>
      <p:sp>
        <p:nvSpPr>
          <p:cNvPr id="4" name="圆角矩形标注 3"/>
          <p:cNvSpPr/>
          <p:nvPr/>
        </p:nvSpPr>
        <p:spPr>
          <a:xfrm>
            <a:off x="6516216" y="627534"/>
            <a:ext cx="1547664" cy="1101638"/>
          </a:xfrm>
          <a:prstGeom prst="wedgeRoundRectCallout">
            <a:avLst>
              <a:gd fmla="val -130046" name="adj1"/>
              <a:gd fmla="val 180718" name="adj2"/>
              <a:gd fmla="val 16667" name="adj3"/>
            </a:avLst>
          </a:prstGeom>
        </p:spPr>
        <p:style>
          <a:lnRef idx="3">
            <a:schemeClr val="lt1"/>
          </a:lnRef>
          <a:fillRef idx="1">
            <a:schemeClr val="accent6"/>
          </a:fillRef>
          <a:effectRef idx="1">
            <a:schemeClr val="accent6"/>
          </a:effectRef>
          <a:fontRef idx="minor">
            <a:schemeClr val="lt1"/>
          </a:fontRef>
        </p:style>
        <p:txBody>
          <a:bodyPr anchor="ctr" rtlCol="0"/>
          <a:lstStyle/>
          <a:p>
            <a:pPr algn="ctr"/>
            <a:r>
              <a:rPr altLang="zh-CN" b="1" lang="en-US" smtClean="0"/>
              <a:t>Gary药店</a:t>
            </a:r>
          </a:p>
        </p:txBody>
      </p:sp>
    </p:spTree>
    <p:extLst>
      <p:ext uri="{BB962C8B-B14F-4D97-AF65-F5344CB8AC3E}">
        <p14:creationId val="710019405"/>
      </p:ext>
    </p:extLst>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F45FCE01-5B12-4509-8298-706F708275CF}" type="slidenum">
              <a:rPr altLang="en-US" lang="zh-CN" smtClean="0"/>
              <a:t>37</a:t>
            </a:fld>
          </a:p>
        </p:txBody>
      </p:sp>
      <p:sp>
        <p:nvSpPr>
          <p:cNvPr id="3" name="矩形 2"/>
          <p:cNvSpPr/>
          <p:nvPr/>
        </p:nvSpPr>
        <p:spPr>
          <a:xfrm>
            <a:off x="0" y="0"/>
            <a:ext cx="2483768" cy="5143500"/>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endParaRPr altLang="en-US" lang="zh-CN" sz="1600"/>
          </a:p>
        </p:txBody>
      </p:sp>
      <p:pic>
        <p:nvPicPr>
          <p:cNvPr id="4" name="图片 3"/>
          <p:cNvPicPr>
            <a:picLocks noChangeAspect="1"/>
          </p:cNvPicPr>
          <p:nvPr/>
        </p:nvPicPr>
        <p:blipFill>
          <a:blip r:embed="rId2">
            <a:extLst>
              <a:ext uri="{28A0092B-C50C-407E-A947-70E740481C1C}">
                <a14:useLocalDpi val="0"/>
              </a:ext>
            </a:extLst>
          </a:blip>
          <a:srcRect r="39081"/>
          <a:stretch>
            <a:fillRect/>
          </a:stretch>
        </p:blipFill>
        <p:spPr>
          <a:xfrm>
            <a:off x="-56957" y="123478"/>
            <a:ext cx="2612733" cy="648072"/>
          </a:xfrm>
          <a:prstGeom prst="rect">
            <a:avLst/>
          </a:prstGeom>
        </p:spPr>
      </p:pic>
      <p:sp>
        <p:nvSpPr>
          <p:cNvPr id="6" name="矩形 5"/>
          <p:cNvSpPr/>
          <p:nvPr/>
        </p:nvSpPr>
        <p:spPr>
          <a:xfrm>
            <a:off x="503435" y="1059582"/>
            <a:ext cx="1960880" cy="2834640"/>
          </a:xfrm>
          <a:prstGeom prst="rect">
            <a:avLst/>
          </a:prstGeom>
        </p:spPr>
        <p:txBody>
          <a:bodyPr wrap="none">
            <a:spAutoFit/>
          </a:bodyPr>
          <a:lstStyle/>
          <a:p>
            <a:pPr algn="r" lvl="0">
              <a:lnSpc>
                <a:spcPct val="300000"/>
              </a:lnSpc>
            </a:pPr>
            <a:r>
              <a:rPr altLang="en-US" b="1" lang="zh-CN" smtClean="0" sz="2000">
                <a:solidFill>
                  <a:prstClr val="white"/>
                </a:solidFill>
              </a:rPr>
              <a:t>让战略切实可行</a:t>
            </a:r>
          </a:p>
          <a:p>
            <a:pPr algn="r" lvl="0">
              <a:lnSpc>
                <a:spcPct val="300000"/>
              </a:lnSpc>
            </a:pPr>
            <a:r>
              <a:rPr altLang="en-US" b="1" lang="zh-CN" smtClean="0" sz="2000">
                <a:solidFill>
                  <a:prstClr val="white"/>
                </a:solidFill>
              </a:rPr>
              <a:t>让人和工作匹配</a:t>
            </a:r>
          </a:p>
          <a:p>
            <a:pPr algn="r" lvl="0">
              <a:lnSpc>
                <a:spcPct val="300000"/>
              </a:lnSpc>
            </a:pPr>
            <a:r>
              <a:rPr altLang="en-US" b="1" lang="zh-CN" smtClean="0" sz="2000">
                <a:solidFill>
                  <a:prstClr val="white"/>
                </a:solidFill>
              </a:rPr>
              <a:t>最佳经验及其他</a:t>
            </a:r>
          </a:p>
        </p:txBody>
      </p:sp>
      <p:sp>
        <p:nvSpPr>
          <p:cNvPr id="7" name="TextBox 6"/>
          <p:cNvSpPr txBox="1"/>
          <p:nvPr/>
        </p:nvSpPr>
        <p:spPr>
          <a:xfrm>
            <a:off x="2968320" y="632758"/>
            <a:ext cx="5852151" cy="4968240"/>
          </a:xfrm>
          <a:prstGeom prst="rect">
            <a:avLst/>
          </a:prstGeom>
          <a:noFill/>
        </p:spPr>
        <p:txBody>
          <a:bodyPr rtlCol="0" wrap="square">
            <a:spAutoFit/>
          </a:bodyPr>
          <a:lstStyle/>
          <a:p>
            <a:pPr indent="-342900" marL="342900">
              <a:lnSpc>
                <a:spcPct val="200000"/>
              </a:lnSpc>
              <a:buFont charset="2" pitchFamily="2" typeface="Wingdings"/>
              <a:buChar char="p"/>
            </a:pPr>
            <a:r>
              <a:rPr altLang="en-US" lang="zh-CN" smtClean="0" sz="2000"/>
              <a:t>今天的竞技场是什么样的？</a:t>
            </a:r>
          </a:p>
          <a:p>
            <a:pPr indent="-342900" marL="342900">
              <a:lnSpc>
                <a:spcPct val="200000"/>
              </a:lnSpc>
              <a:buFont charset="2" pitchFamily="2" typeface="Wingdings"/>
              <a:buChar char="p"/>
            </a:pPr>
            <a:r>
              <a:rPr altLang="en-US" lang="zh-CN" smtClean="0" sz="2000"/>
              <a:t>      竞争对手、份额、行业特点、优劣势、顾客</a:t>
            </a:r>
          </a:p>
          <a:p>
            <a:pPr indent="-342900" marL="342900">
              <a:lnSpc>
                <a:spcPct val="200000"/>
              </a:lnSpc>
              <a:buFont charset="2" pitchFamily="2" typeface="Wingdings"/>
              <a:buChar char="p"/>
            </a:pPr>
            <a:r>
              <a:rPr altLang="en-US" lang="zh-CN" smtClean="0" sz="2000"/>
              <a:t>最近的竞争形势如何？</a:t>
            </a:r>
          </a:p>
          <a:p>
            <a:pPr indent="-342900" marL="342900">
              <a:lnSpc>
                <a:spcPct val="200000"/>
              </a:lnSpc>
              <a:buFont charset="2" pitchFamily="2" typeface="Wingdings"/>
              <a:buChar char="p"/>
            </a:pPr>
            <a:r>
              <a:rPr altLang="en-US" lang="zh-CN" smtClean="0" sz="2000"/>
              <a:t>      市场格局的变化、新的局面和产品、新的竞争者</a:t>
            </a:r>
          </a:p>
          <a:p>
            <a:pPr indent="-342900" marL="342900">
              <a:lnSpc>
                <a:spcPct val="200000"/>
              </a:lnSpc>
              <a:buFont charset="2" pitchFamily="2" typeface="Wingdings"/>
              <a:buChar char="p"/>
            </a:pPr>
            <a:r>
              <a:rPr altLang="en-US" lang="zh-CN" smtClean="0" sz="2000"/>
              <a:t>你有什么胜招？</a:t>
            </a:r>
          </a:p>
          <a:p>
            <a:pPr indent="-342900" marL="342900">
              <a:lnSpc>
                <a:spcPct val="200000"/>
              </a:lnSpc>
              <a:buFont charset="2" pitchFamily="2" typeface="Wingdings"/>
              <a:buChar char="p"/>
            </a:pPr>
            <a:r>
              <a:rPr altLang="en-US" lang="zh-CN" smtClean="0" sz="2000"/>
              <a:t>      你的表现、内部变化、竞争优势的变化</a:t>
            </a:r>
          </a:p>
        </p:txBody>
      </p:sp>
    </p:spTree>
    <p:extLst>
      <p:ext uri="{BB962C8B-B14F-4D97-AF65-F5344CB8AC3E}">
        <p14:creationId val="3885294088"/>
      </p:ext>
    </p:extLst>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8CBD59D-8012-47F1-B3B4-745E4DB1D8EF}" type="slidenum">
              <a:rPr altLang="en-US" lang="zh-CN" smtClean="0"/>
              <a:t>38</a:t>
            </a:fld>
          </a:p>
        </p:txBody>
      </p:sp>
      <p:sp>
        <p:nvSpPr>
          <p:cNvPr id="3" name="矩形 2"/>
          <p:cNvSpPr/>
          <p:nvPr/>
        </p:nvSpPr>
        <p:spPr>
          <a:xfrm>
            <a:off x="0" y="0"/>
            <a:ext cx="2483768" cy="5143500"/>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endParaRPr altLang="en-US" lang="zh-CN" sz="1600"/>
          </a:p>
        </p:txBody>
      </p:sp>
      <p:pic>
        <p:nvPicPr>
          <p:cNvPr id="4" name="图片 3"/>
          <p:cNvPicPr>
            <a:picLocks noChangeAspect="1"/>
          </p:cNvPicPr>
          <p:nvPr/>
        </p:nvPicPr>
        <p:blipFill>
          <a:blip r:embed="rId2">
            <a:extLst>
              <a:ext uri="{28A0092B-C50C-407E-A947-70E740481C1C}">
                <a14:useLocalDpi val="0"/>
              </a:ext>
            </a:extLst>
          </a:blip>
          <a:srcRect r="39081"/>
          <a:stretch>
            <a:fillRect/>
          </a:stretch>
        </p:blipFill>
        <p:spPr>
          <a:xfrm>
            <a:off x="-56957" y="123478"/>
            <a:ext cx="2612733" cy="648072"/>
          </a:xfrm>
          <a:prstGeom prst="rect">
            <a:avLst/>
          </a:prstGeom>
        </p:spPr>
      </p:pic>
      <p:sp>
        <p:nvSpPr>
          <p:cNvPr id="5" name="矩形 4"/>
          <p:cNvSpPr/>
          <p:nvPr/>
        </p:nvSpPr>
        <p:spPr>
          <a:xfrm>
            <a:off x="503435" y="1059582"/>
            <a:ext cx="1960880" cy="2834640"/>
          </a:xfrm>
          <a:prstGeom prst="rect">
            <a:avLst/>
          </a:prstGeom>
        </p:spPr>
        <p:txBody>
          <a:bodyPr wrap="none">
            <a:spAutoFit/>
          </a:bodyPr>
          <a:lstStyle/>
          <a:p>
            <a:pPr algn="r" lvl="0">
              <a:lnSpc>
                <a:spcPct val="300000"/>
              </a:lnSpc>
            </a:pPr>
            <a:r>
              <a:rPr altLang="en-US" b="1" lang="zh-CN" smtClean="0" sz="2000">
                <a:solidFill>
                  <a:schemeClr val="bg1">
                    <a:lumMod val="75000"/>
                  </a:schemeClr>
                </a:solidFill>
              </a:rPr>
              <a:t>让战略切实可行</a:t>
            </a:r>
          </a:p>
          <a:p>
            <a:pPr algn="r" lvl="0">
              <a:lnSpc>
                <a:spcPct val="300000"/>
              </a:lnSpc>
            </a:pPr>
            <a:r>
              <a:rPr altLang="en-US" b="1" lang="zh-CN" smtClean="0" sz="2000">
                <a:solidFill>
                  <a:schemeClr val="bg1">
                    <a:lumMod val="75000"/>
                  </a:schemeClr>
                </a:solidFill>
              </a:rPr>
              <a:t>让人和工作匹配</a:t>
            </a:r>
          </a:p>
          <a:p>
            <a:pPr algn="r" lvl="0">
              <a:lnSpc>
                <a:spcPct val="300000"/>
              </a:lnSpc>
            </a:pPr>
            <a:r>
              <a:rPr altLang="en-US" b="1" lang="zh-CN" smtClean="0" sz="2000">
                <a:solidFill>
                  <a:schemeClr val="bg1">
                    <a:lumMod val="75000"/>
                  </a:schemeClr>
                </a:solidFill>
              </a:rPr>
              <a:t>最佳经验及其他</a:t>
            </a:r>
          </a:p>
        </p:txBody>
      </p:sp>
      <p:cxnSp>
        <p:nvCxnSpPr>
          <p:cNvPr id="6" name="直接连接符 5"/>
          <p:cNvCxnSpPr/>
          <p:nvPr/>
        </p:nvCxnSpPr>
        <p:spPr>
          <a:xfrm>
            <a:off x="4513909" y="1563638"/>
            <a:ext cx="4572000"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13909" y="3363838"/>
            <a:ext cx="4572000"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36504" y="1586575"/>
            <a:ext cx="4644008" cy="1737360"/>
          </a:xfrm>
          <a:prstGeom prst="rect">
            <a:avLst/>
          </a:prstGeom>
          <a:noFill/>
        </p:spPr>
        <p:txBody>
          <a:bodyPr rtlCol="0" wrap="square">
            <a:spAutoFit/>
          </a:bodyPr>
          <a:lstStyle/>
          <a:p>
            <a:pPr>
              <a:lnSpc>
                <a:spcPct val="200000"/>
              </a:lnSpc>
            </a:pPr>
            <a:r>
              <a:rPr altLang="en-US" b="1" lang="zh-CN" smtClean="0">
                <a:solidFill>
                  <a:schemeClr val="tx1">
                    <a:lumMod val="75000"/>
                    <a:lumOff val="25000"/>
                  </a:schemeClr>
                </a:solidFill>
              </a:rPr>
              <a:t>正确地执行战略还意味让人和工作匹配起来 —— 这种匹配取决于所在行业在商业类型集里面的位置。</a:t>
            </a:r>
          </a:p>
        </p:txBody>
      </p:sp>
    </p:spTree>
    <p:extLst>
      <p:ext uri="{BB962C8B-B14F-4D97-AF65-F5344CB8AC3E}">
        <p14:creationId val="1296585269"/>
      </p:ext>
    </p:extLst>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30000" l="20000" r="0" t="-45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1B474458-E7E6-4AA2-A807-02DFDCCBFCDA}" type="slidenum">
              <a:rPr altLang="en-US" lang="zh-CN" smtClean="0"/>
              <a:t>39</a:t>
            </a:fld>
          </a:p>
        </p:txBody>
      </p:sp>
      <p:sp>
        <p:nvSpPr>
          <p:cNvPr id="3" name="矩形 2"/>
          <p:cNvSpPr/>
          <p:nvPr/>
        </p:nvSpPr>
        <p:spPr>
          <a:xfrm>
            <a:off x="0" y="0"/>
            <a:ext cx="2483768" cy="5143500"/>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endParaRPr altLang="en-US" lang="zh-CN" sz="1600"/>
          </a:p>
        </p:txBody>
      </p:sp>
      <p:pic>
        <p:nvPicPr>
          <p:cNvPr id="4" name="图片 3"/>
          <p:cNvPicPr>
            <a:picLocks noChangeAspect="1"/>
          </p:cNvPicPr>
          <p:nvPr/>
        </p:nvPicPr>
        <p:blipFill>
          <a:blip r:embed="rId2">
            <a:extLst>
              <a:ext uri="{28A0092B-C50C-407E-A947-70E740481C1C}">
                <a14:useLocalDpi val="0"/>
              </a:ext>
            </a:extLst>
          </a:blip>
          <a:srcRect r="39081"/>
          <a:stretch>
            <a:fillRect/>
          </a:stretch>
        </p:blipFill>
        <p:spPr>
          <a:xfrm>
            <a:off x="-56957" y="123478"/>
            <a:ext cx="2612733" cy="648072"/>
          </a:xfrm>
          <a:prstGeom prst="rect">
            <a:avLst/>
          </a:prstGeom>
        </p:spPr>
      </p:pic>
      <p:sp>
        <p:nvSpPr>
          <p:cNvPr id="5" name="矩形 4"/>
          <p:cNvSpPr/>
          <p:nvPr/>
        </p:nvSpPr>
        <p:spPr>
          <a:xfrm>
            <a:off x="503435" y="1059582"/>
            <a:ext cx="1960880" cy="2834640"/>
          </a:xfrm>
          <a:prstGeom prst="rect">
            <a:avLst/>
          </a:prstGeom>
        </p:spPr>
        <p:txBody>
          <a:bodyPr wrap="none">
            <a:spAutoFit/>
          </a:bodyPr>
          <a:lstStyle/>
          <a:p>
            <a:pPr algn="r" lvl="0">
              <a:lnSpc>
                <a:spcPct val="300000"/>
              </a:lnSpc>
            </a:pPr>
            <a:r>
              <a:rPr altLang="en-US" b="1" lang="zh-CN" smtClean="0" sz="2000">
                <a:solidFill>
                  <a:schemeClr val="bg1">
                    <a:lumMod val="75000"/>
                  </a:schemeClr>
                </a:solidFill>
              </a:rPr>
              <a:t>让战略切实可行</a:t>
            </a:r>
          </a:p>
          <a:p>
            <a:pPr algn="r" lvl="0">
              <a:lnSpc>
                <a:spcPct val="300000"/>
              </a:lnSpc>
            </a:pPr>
            <a:r>
              <a:rPr altLang="en-US" b="1" lang="zh-CN" smtClean="0" sz="2000">
                <a:solidFill>
                  <a:schemeClr val="bg1">
                    <a:lumMod val="75000"/>
                  </a:schemeClr>
                </a:solidFill>
              </a:rPr>
              <a:t>让人和工作匹配</a:t>
            </a:r>
          </a:p>
          <a:p>
            <a:pPr algn="r" lvl="0">
              <a:lnSpc>
                <a:spcPct val="300000"/>
              </a:lnSpc>
            </a:pPr>
            <a:r>
              <a:rPr altLang="en-US" b="1" lang="zh-CN" smtClean="0" sz="2000">
                <a:solidFill>
                  <a:schemeClr val="bg1">
                    <a:lumMod val="75000"/>
                  </a:schemeClr>
                </a:solidFill>
              </a:rPr>
              <a:t>最佳经验及其他</a:t>
            </a:r>
          </a:p>
        </p:txBody>
      </p:sp>
      <p:sp>
        <p:nvSpPr>
          <p:cNvPr id="6" name="TextBox 5"/>
          <p:cNvSpPr txBox="1"/>
          <p:nvPr/>
        </p:nvSpPr>
        <p:spPr>
          <a:xfrm>
            <a:off x="2555776" y="3814181"/>
            <a:ext cx="5400600" cy="1310640"/>
          </a:xfrm>
          <a:prstGeom prst="rect">
            <a:avLst/>
          </a:prstGeom>
          <a:noFill/>
        </p:spPr>
        <p:txBody>
          <a:bodyPr rtlCol="0" wrap="square">
            <a:spAutoFit/>
          </a:bodyPr>
          <a:lstStyle/>
          <a:p>
            <a:r>
              <a:rPr altLang="en-US" b="1" lang="zh-CN" smtClean="0" sz="8000">
                <a:solidFill>
                  <a:schemeClr val="bg1"/>
                </a:solidFill>
              </a:rPr>
              <a:t>模仿并改进</a:t>
            </a:r>
          </a:p>
        </p:txBody>
      </p:sp>
    </p:spTree>
    <p:extLst>
      <p:ext uri="{BB962C8B-B14F-4D97-AF65-F5344CB8AC3E}">
        <p14:creationId val="30089171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12"/>
          <p:cNvSpPr/>
          <p:nvPr/>
        </p:nvSpPr>
        <p:spPr>
          <a:xfrm>
            <a:off x="137350" y="411510"/>
            <a:ext cx="8899146" cy="403225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7"/>
          <p:cNvSpPr/>
          <p:nvPr/>
        </p:nvSpPr>
        <p:spPr>
          <a:xfrm>
            <a:off x="259285" y="622648"/>
            <a:ext cx="2088356" cy="3024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灯片编号占位符 5"/>
          <p:cNvSpPr>
            <a:spLocks noGrp="1"/>
          </p:cNvSpPr>
          <p:nvPr>
            <p:ph idx="12" sz="quarter" type="sldNum"/>
          </p:nvPr>
        </p:nvSpPr>
        <p:spPr/>
        <p:txBody>
          <a:bodyPr/>
          <a:lstStyle/>
          <a:p>
            <a:fld id="{C419249E-4270-4385-BBC8-A9C363F4CB89}" type="slidenum">
              <a:rPr altLang="en-US" lang="zh-CN" smtClean="0"/>
              <a:t>4</a:t>
            </a:fld>
          </a:p>
        </p:txBody>
      </p:sp>
      <p:sp>
        <p:nvSpPr>
          <p:cNvPr id="7" name="TextBox 6"/>
          <p:cNvSpPr txBox="1"/>
          <p:nvPr/>
        </p:nvSpPr>
        <p:spPr>
          <a:xfrm>
            <a:off x="137350" y="4515966"/>
            <a:ext cx="1122282" cy="1066800"/>
          </a:xfrm>
          <a:prstGeom prst="rect">
            <a:avLst/>
          </a:prstGeom>
          <a:noFill/>
        </p:spPr>
        <p:txBody>
          <a:bodyPr rtlCol="0" wrap="square">
            <a:spAutoFit/>
          </a:bodyPr>
          <a:lstStyle/>
          <a:p>
            <a:r>
              <a:rPr altLang="en-US" b="1" lang="zh-CN" smtClean="0" sz="3200">
                <a:solidFill>
                  <a:schemeClr val="bg1"/>
                </a:solidFill>
              </a:rPr>
              <a:t>目 录</a:t>
            </a:r>
          </a:p>
        </p:txBody>
      </p:sp>
      <p:sp>
        <p:nvSpPr>
          <p:cNvPr id="8" name="矩形 7"/>
          <p:cNvSpPr/>
          <p:nvPr/>
        </p:nvSpPr>
        <p:spPr>
          <a:xfrm>
            <a:off x="-5941168" y="5143500"/>
            <a:ext cx="4832945" cy="518160"/>
          </a:xfrm>
          <a:prstGeom prst="rect">
            <a:avLst/>
          </a:prstGeom>
        </p:spPr>
        <p:txBody>
          <a:bodyPr wrap="square">
            <a:spAutoFit/>
          </a:bodyPr>
          <a:lstStyle/>
          <a:p>
            <a:r>
              <a:rPr altLang="zh-CN" b="1" lang="en-US" sz="2800">
                <a:solidFill>
                  <a:prstClr val="white"/>
                </a:solidFill>
                <a:latin charset="0" pitchFamily="2" typeface="After Shok"/>
              </a:rPr>
              <a:t>contents</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050426" y="4486300"/>
            <a:ext cx="4961734" cy="749746"/>
          </a:xfrm>
          <a:prstGeom prst="rect">
            <a:avLst/>
          </a:prstGeom>
        </p:spPr>
      </p:pic>
      <p:sp>
        <p:nvSpPr>
          <p:cNvPr id="12" name="矩形​​ 3"/>
          <p:cNvSpPr/>
          <p:nvPr/>
        </p:nvSpPr>
        <p:spPr>
          <a:xfrm>
            <a:off x="2455937" y="627410"/>
            <a:ext cx="2123951" cy="3024188"/>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4"/>
          <p:cNvSpPr/>
          <p:nvPr/>
        </p:nvSpPr>
        <p:spPr>
          <a:xfrm>
            <a:off x="4651897" y="627410"/>
            <a:ext cx="2092994" cy="30241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TextBox 9"/>
          <p:cNvSpPr txBox="1">
            <a:spLocks noChangeArrowheads="1"/>
          </p:cNvSpPr>
          <p:nvPr/>
        </p:nvSpPr>
        <p:spPr bwMode="auto">
          <a:xfrm>
            <a:off x="422797" y="79886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01</a:t>
            </a:r>
          </a:p>
        </p:txBody>
      </p:sp>
      <p:sp>
        <p:nvSpPr>
          <p:cNvPr id="19" name="TextBox 10"/>
          <p:cNvSpPr txBox="1">
            <a:spLocks noChangeArrowheads="1"/>
          </p:cNvSpPr>
          <p:nvPr/>
        </p:nvSpPr>
        <p:spPr bwMode="auto">
          <a:xfrm>
            <a:off x="2587700" y="732185"/>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02</a:t>
            </a:r>
          </a:p>
        </p:txBody>
      </p:sp>
      <p:sp>
        <p:nvSpPr>
          <p:cNvPr id="20" name="TextBox 11"/>
          <p:cNvSpPr txBox="1">
            <a:spLocks noChangeArrowheads="1"/>
          </p:cNvSpPr>
          <p:nvPr/>
        </p:nvSpPr>
        <p:spPr bwMode="auto">
          <a:xfrm>
            <a:off x="4710633"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03</a:t>
            </a:r>
          </a:p>
        </p:txBody>
      </p:sp>
      <p:sp>
        <p:nvSpPr>
          <p:cNvPr id="21" name="矩形​​ 13"/>
          <p:cNvSpPr/>
          <p:nvPr/>
        </p:nvSpPr>
        <p:spPr>
          <a:xfrm>
            <a:off x="259285" y="3726258"/>
            <a:ext cx="208835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矩形​​ 14"/>
          <p:cNvSpPr/>
          <p:nvPr/>
        </p:nvSpPr>
        <p:spPr>
          <a:xfrm>
            <a:off x="2446412" y="3726258"/>
            <a:ext cx="213347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矩形​​ 15"/>
          <p:cNvSpPr/>
          <p:nvPr/>
        </p:nvSpPr>
        <p:spPr>
          <a:xfrm>
            <a:off x="4656659"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矩形​​ 4"/>
          <p:cNvSpPr/>
          <p:nvPr/>
        </p:nvSpPr>
        <p:spPr>
          <a:xfrm>
            <a:off x="6830620" y="627410"/>
            <a:ext cx="2092994" cy="30241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 name="TextBox 11"/>
          <p:cNvSpPr txBox="1">
            <a:spLocks noChangeArrowheads="1"/>
          </p:cNvSpPr>
          <p:nvPr/>
        </p:nvSpPr>
        <p:spPr bwMode="auto">
          <a:xfrm>
            <a:off x="6889355"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3200">
                <a:solidFill>
                  <a:schemeClr val="bg1"/>
                </a:solidFill>
                <a:latin charset="0" pitchFamily="18" typeface="Bodoni MT Black"/>
              </a:rPr>
              <a:t>04</a:t>
            </a:r>
          </a:p>
        </p:txBody>
      </p:sp>
      <p:sp>
        <p:nvSpPr>
          <p:cNvPr id="31" name="矩形​​ 15"/>
          <p:cNvSpPr/>
          <p:nvPr/>
        </p:nvSpPr>
        <p:spPr>
          <a:xfrm>
            <a:off x="6835382"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TextBox 1"/>
          <p:cNvSpPr txBox="1"/>
          <p:nvPr/>
        </p:nvSpPr>
        <p:spPr>
          <a:xfrm>
            <a:off x="259285"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了解相关基础</a:t>
            </a:r>
          </a:p>
        </p:txBody>
      </p:sp>
      <p:sp>
        <p:nvSpPr>
          <p:cNvPr id="32" name="TextBox 31"/>
          <p:cNvSpPr txBox="1"/>
          <p:nvPr/>
        </p:nvSpPr>
        <p:spPr>
          <a:xfrm>
            <a:off x="2446412"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公司内部整合</a:t>
            </a:r>
          </a:p>
        </p:txBody>
      </p:sp>
      <p:sp>
        <p:nvSpPr>
          <p:cNvPr id="33" name="TextBox 32"/>
          <p:cNvSpPr txBox="1"/>
          <p:nvPr/>
        </p:nvSpPr>
        <p:spPr>
          <a:xfrm>
            <a:off x="4656659" y="3795886"/>
            <a:ext cx="2088356" cy="457200"/>
          </a:xfrm>
          <a:prstGeom prst="rect">
            <a:avLst/>
          </a:prstGeom>
          <a:noFill/>
        </p:spPr>
        <p:txBody>
          <a:bodyPr rtlCol="0" wrap="square">
            <a:spAutoFit/>
          </a:bodyPr>
          <a:lstStyle/>
          <a:p>
            <a:pPr algn="ctr"/>
            <a:r>
              <a:rPr altLang="en-US" b="1" lang="zh-CN" sz="2400">
                <a:solidFill>
                  <a:schemeClr val="tx1">
                    <a:lumMod val="85000"/>
                    <a:lumOff val="15000"/>
                  </a:schemeClr>
                </a:solidFill>
              </a:rPr>
              <a:t>企业赢得竞争</a:t>
            </a:r>
          </a:p>
        </p:txBody>
      </p:sp>
      <p:sp>
        <p:nvSpPr>
          <p:cNvPr id="34" name="TextBox 33"/>
          <p:cNvSpPr txBox="1"/>
          <p:nvPr/>
        </p:nvSpPr>
        <p:spPr>
          <a:xfrm>
            <a:off x="6804247"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个人职业生涯</a:t>
            </a:r>
          </a:p>
        </p:txBody>
      </p:sp>
      <p:pic>
        <p:nvPicPr>
          <p:cNvPr id="4" name="图片 3"/>
          <p:cNvPicPr>
            <a:picLocks noChangeAspect="1"/>
          </p:cNvPicPr>
          <p:nvPr/>
        </p:nvPicPr>
        <p:blipFill>
          <a:blip r:embed="rId4">
            <a:extLst>
              <a:ext uri="{28A0092B-C50C-407E-A947-70E740481C1C}">
                <a14:useLocalDpi val="0"/>
              </a:ext>
            </a:extLst>
          </a:blip>
          <a:srcRect b="30025" l="24056" r="54454" t="23528"/>
          <a:stretch>
            <a:fillRect/>
          </a:stretch>
        </p:blipFill>
        <p:spPr>
          <a:xfrm>
            <a:off x="1303642" y="627534"/>
            <a:ext cx="1044000" cy="2202671"/>
          </a:xfrm>
          <a:prstGeom prst="rect">
            <a:avLst/>
          </a:prstGeom>
        </p:spPr>
      </p:pic>
      <p:pic>
        <p:nvPicPr>
          <p:cNvPr id="25" name="图片 24"/>
          <p:cNvPicPr>
            <a:picLocks noChangeAspect="1"/>
          </p:cNvPicPr>
          <p:nvPr/>
        </p:nvPicPr>
        <p:blipFill>
          <a:blip r:embed="rId4">
            <a:extLst>
              <a:ext uri="{28A0092B-C50C-407E-A947-70E740481C1C}">
                <a14:useLocalDpi val="0"/>
              </a:ext>
            </a:extLst>
          </a:blip>
          <a:srcRect b="30025" l="47003" r="26814" t="23528"/>
          <a:stretch>
            <a:fillRect/>
          </a:stretch>
        </p:blipFill>
        <p:spPr>
          <a:xfrm>
            <a:off x="2446412" y="1707654"/>
            <a:ext cx="1272023" cy="2202671"/>
          </a:xfrm>
          <a:prstGeom prst="rect">
            <a:avLst/>
          </a:prstGeom>
        </p:spPr>
      </p:pic>
      <p:pic>
        <p:nvPicPr>
          <p:cNvPr id="26" name="图片 25"/>
          <p:cNvPicPr>
            <a:picLocks noChangeAspect="1"/>
          </p:cNvPicPr>
          <p:nvPr/>
        </p:nvPicPr>
        <p:blipFill>
          <a:blip r:embed="rId4">
            <a:extLst>
              <a:ext uri="{28A0092B-C50C-407E-A947-70E740481C1C}">
                <a14:useLocalDpi val="0"/>
              </a:ext>
            </a:extLst>
          </a:blip>
          <a:srcRect b="30025" l="24056" r="54454" t="23528"/>
          <a:stretch>
            <a:fillRect/>
          </a:stretch>
        </p:blipFill>
        <p:spPr>
          <a:xfrm>
            <a:off x="5700891" y="1448927"/>
            <a:ext cx="1044000" cy="2202671"/>
          </a:xfrm>
          <a:prstGeom prst="rect">
            <a:avLst/>
          </a:prstGeom>
        </p:spPr>
      </p:pic>
      <p:pic>
        <p:nvPicPr>
          <p:cNvPr id="27" name="图片 26"/>
          <p:cNvPicPr>
            <a:picLocks noChangeAspect="1"/>
          </p:cNvPicPr>
          <p:nvPr/>
        </p:nvPicPr>
        <p:blipFill>
          <a:blip r:embed="rId4">
            <a:extLst>
              <a:ext uri="{28A0092B-C50C-407E-A947-70E740481C1C}">
                <a14:useLocalDpi val="0"/>
              </a:ext>
            </a:extLst>
          </a:blip>
          <a:srcRect b="30025" l="47003" r="26814" t="23528"/>
          <a:stretch>
            <a:fillRect/>
          </a:stretch>
        </p:blipFill>
        <p:spPr>
          <a:xfrm>
            <a:off x="6828369" y="1449199"/>
            <a:ext cx="1272023" cy="2202671"/>
          </a:xfrm>
          <a:prstGeom prst="rect">
            <a:avLst/>
          </a:prstGeom>
        </p:spPr>
      </p:pic>
    </p:spTree>
    <p:extLst>
      <p:ext uri="{BB962C8B-B14F-4D97-AF65-F5344CB8AC3E}">
        <p14:creationId val="3617657266"/>
      </p:ext>
    </p:extLst>
  </p:cSld>
  <p:clrMapOvr>
    <a:masterClrMapping/>
  </p:clrMapOvr>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0" t="-5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76316A9F-3EFE-42B4-8B5C-F1E68E0355CD}" type="slidenum">
              <a:rPr altLang="en-US" lang="zh-CN" smtClean="0"/>
              <a:t>40</a:t>
            </a:fld>
          </a:p>
        </p:txBody>
      </p:sp>
      <p:sp>
        <p:nvSpPr>
          <p:cNvPr id="4" name="矩形 3"/>
          <p:cNvSpPr/>
          <p:nvPr/>
        </p:nvSpPr>
        <p:spPr>
          <a:xfrm>
            <a:off x="0" y="4178420"/>
            <a:ext cx="7812360" cy="841602"/>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r>
              <a:rPr altLang="en-US" b="1" lang="zh-CN" smtClean="0" sz="3200"/>
              <a:t>正确的预算制定可以改变公司经营的面貌</a:t>
            </a:r>
          </a:p>
        </p:txBody>
      </p:sp>
    </p:spTree>
    <p:extLst>
      <p:ext uri="{BB962C8B-B14F-4D97-AF65-F5344CB8AC3E}">
        <p14:creationId val="579293794"/>
      </p:ext>
    </p:extLst>
  </p:cSld>
  <p:clrMapOvr>
    <a:masterClrMapping/>
  </p:clrMapOvr>
  <p:transition/>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34000" t="-34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672B09F0-CDF8-45E7-953C-EC301A7AE6E0}" type="slidenum">
              <a:rPr altLang="en-US" lang="zh-CN" smtClean="0"/>
              <a:t>41</a:t>
            </a:fld>
          </a:p>
        </p:txBody>
      </p:sp>
      <p:sp>
        <p:nvSpPr>
          <p:cNvPr id="3" name="矩形 2"/>
          <p:cNvSpPr/>
          <p:nvPr/>
        </p:nvSpPr>
        <p:spPr>
          <a:xfrm>
            <a:off x="37162" y="0"/>
            <a:ext cx="3131840" cy="841602"/>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r>
              <a:rPr altLang="en-US" b="1" lang="zh-CN" smtClean="0" sz="4000"/>
              <a:t>有机的成长</a:t>
            </a:r>
          </a:p>
        </p:txBody>
      </p:sp>
      <p:sp>
        <p:nvSpPr>
          <p:cNvPr id="4" name="TextBox 3"/>
          <p:cNvSpPr txBox="1"/>
          <p:nvPr/>
        </p:nvSpPr>
        <p:spPr>
          <a:xfrm>
            <a:off x="539552" y="1419622"/>
            <a:ext cx="4608512" cy="3139440"/>
          </a:xfrm>
          <a:prstGeom prst="rect">
            <a:avLst/>
          </a:prstGeom>
          <a:noFill/>
        </p:spPr>
        <p:txBody>
          <a:bodyPr rtlCol="0" wrap="square">
            <a:spAutoFit/>
          </a:bodyPr>
          <a:lstStyle/>
          <a:p>
            <a:pPr indent="-285750" marL="285750">
              <a:lnSpc>
                <a:spcPct val="250000"/>
              </a:lnSpc>
              <a:buFont charset="2" pitchFamily="2" typeface="Wingdings"/>
              <a:buChar char="p"/>
            </a:pPr>
            <a:r>
              <a:rPr altLang="en-US" lang="zh-CN" smtClean="0" sz="1600"/>
              <a:t>做大笔投入，把最好、最有进取心、最有活力的人放在新业务的领导岗位上</a:t>
            </a:r>
          </a:p>
          <a:p>
            <a:pPr indent="-285750" marL="285750">
              <a:lnSpc>
                <a:spcPct val="250000"/>
              </a:lnSpc>
              <a:buFont charset="2" pitchFamily="2" typeface="Wingdings"/>
              <a:buChar char="p"/>
            </a:pPr>
            <a:r>
              <a:rPr altLang="en-US" lang="zh-CN" smtClean="0" sz="1600"/>
              <a:t>夸大宣传新项目的潜力和重要性</a:t>
            </a:r>
          </a:p>
          <a:p>
            <a:pPr indent="-285750" marL="285750">
              <a:lnSpc>
                <a:spcPct val="250000"/>
              </a:lnSpc>
              <a:buFont charset="2" pitchFamily="2" typeface="Wingdings"/>
              <a:buChar char="p"/>
            </a:pPr>
            <a:r>
              <a:rPr altLang="en-US" lang="zh-CN" smtClean="0" sz="1600"/>
              <a:t>给予自由度，允许犯错误；让新项目自己成熟起来</a:t>
            </a:r>
          </a:p>
        </p:txBody>
      </p:sp>
    </p:spTree>
    <p:extLst>
      <p:ext uri="{BB962C8B-B14F-4D97-AF65-F5344CB8AC3E}">
        <p14:creationId val="2903213286"/>
      </p:ext>
    </p:extLst>
  </p:cSld>
  <p:clrMapOvr>
    <a:masterClrMapping/>
  </p:clrMapOvr>
  <p:transition/>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TextBox 20"/>
          <p:cNvSpPr txBox="1"/>
          <p:nvPr/>
        </p:nvSpPr>
        <p:spPr>
          <a:xfrm>
            <a:off x="3679757" y="424284"/>
            <a:ext cx="4492643" cy="914400"/>
          </a:xfrm>
          <a:prstGeom prst="rect">
            <a:avLst/>
          </a:prstGeom>
          <a:noFill/>
        </p:spPr>
        <p:txBody>
          <a:bodyPr rtlCol="0" wrap="square">
            <a:spAutoFit/>
          </a:bodyPr>
          <a:lstStyle/>
          <a:p>
            <a:pPr algn="ctr"/>
            <a:r>
              <a:rPr altLang="en-US" b="1" lang="zh-CN" smtClean="0" sz="5400"/>
              <a:t>品质改善计划</a:t>
            </a:r>
          </a:p>
        </p:txBody>
      </p:sp>
      <p:grpSp>
        <p:nvGrpSpPr>
          <p:cNvPr id="5" name="组合 4"/>
          <p:cNvGrpSpPr/>
          <p:nvPr/>
        </p:nvGrpSpPr>
        <p:grpSpPr>
          <a:xfrm>
            <a:off x="2407013" y="1059582"/>
            <a:ext cx="4829283" cy="3462318"/>
            <a:chOff x="1902957" y="549591"/>
            <a:chExt cx="5338084" cy="4044317"/>
          </a:xfrm>
        </p:grpSpPr>
        <p:sp>
          <p:nvSpPr>
            <p:cNvPr id="6" name="椭圆 5"/>
            <p:cNvSpPr/>
            <p:nvPr/>
          </p:nvSpPr>
          <p:spPr>
            <a:xfrm>
              <a:off x="3667565" y="2838460"/>
              <a:ext cx="145594" cy="145594"/>
            </a:xfrm>
            <a:prstGeom prst="ellips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p:txBody>
        </p:sp>
        <p:sp>
          <p:nvSpPr>
            <p:cNvPr id="7" name="椭圆 6"/>
            <p:cNvSpPr/>
            <p:nvPr/>
          </p:nvSpPr>
          <p:spPr>
            <a:xfrm>
              <a:off x="3540024" y="3042851"/>
              <a:ext cx="145594" cy="145594"/>
            </a:xfrm>
            <a:prstGeom prst="ellipse">
              <a:avLst/>
            </a:prstGeom>
          </p:spPr>
          <p:style>
            <a:lnRef idx="1">
              <a:schemeClr val="accent5">
                <a:hueOff val="-1103764"/>
                <a:satOff val="4423"/>
                <a:lumOff val="959"/>
                <a:alphaOff val="0"/>
              </a:schemeClr>
            </a:lnRef>
            <a:fillRef idx="3">
              <a:schemeClr val="accent5">
                <a:hueOff val="-1103764"/>
                <a:satOff val="4423"/>
                <a:lumOff val="959"/>
                <a:alphaOff val="0"/>
              </a:schemeClr>
            </a:fillRef>
            <a:effectRef idx="2">
              <a:schemeClr val="accent5">
                <a:hueOff val="-1103764"/>
                <a:satOff val="4423"/>
                <a:lumOff val="959"/>
                <a:alphaOff val="0"/>
              </a:schemeClr>
            </a:effectRef>
            <a:fontRef idx="minor">
              <a:schemeClr val="lt1"/>
            </a:fontRef>
          </p:style>
          <p:txBody>
            <a:bodyPr/>
            <a:lstStyle/>
            <a:p/>
          </p:txBody>
        </p:sp>
        <p:sp>
          <p:nvSpPr>
            <p:cNvPr id="8" name="椭圆 7"/>
            <p:cNvSpPr/>
            <p:nvPr/>
          </p:nvSpPr>
          <p:spPr>
            <a:xfrm>
              <a:off x="3388023" y="3219809"/>
              <a:ext cx="145594" cy="145594"/>
            </a:xfrm>
            <a:prstGeom prst="ellipse">
              <a:avLst/>
            </a:prstGeom>
          </p:spPr>
          <p:style>
            <a:lnRef idx="1">
              <a:schemeClr val="accent5">
                <a:hueOff val="-2207528"/>
                <a:satOff val="8847"/>
                <a:lumOff val="1917"/>
                <a:alphaOff val="0"/>
              </a:schemeClr>
            </a:lnRef>
            <a:fillRef idx="3">
              <a:schemeClr val="accent5">
                <a:hueOff val="-2207528"/>
                <a:satOff val="8847"/>
                <a:lumOff val="1917"/>
                <a:alphaOff val="0"/>
              </a:schemeClr>
            </a:fillRef>
            <a:effectRef idx="2">
              <a:schemeClr val="accent5">
                <a:hueOff val="-2207528"/>
                <a:satOff val="8847"/>
                <a:lumOff val="1917"/>
                <a:alphaOff val="0"/>
              </a:schemeClr>
            </a:effectRef>
            <a:fontRef idx="minor">
              <a:schemeClr val="lt1"/>
            </a:fontRef>
          </p:style>
          <p:txBody>
            <a:bodyPr/>
            <a:lstStyle/>
            <a:p/>
          </p:txBody>
        </p:sp>
        <p:sp>
          <p:nvSpPr>
            <p:cNvPr id="9" name="椭圆 8"/>
            <p:cNvSpPr/>
            <p:nvPr/>
          </p:nvSpPr>
          <p:spPr>
            <a:xfrm>
              <a:off x="3569725" y="781414"/>
              <a:ext cx="145594" cy="145594"/>
            </a:xfrm>
            <a:prstGeom prst="ellipse">
              <a:avLst/>
            </a:prstGeom>
          </p:spPr>
          <p:style>
            <a:lnRef idx="1">
              <a:schemeClr val="accent5">
                <a:hueOff val="-3311292"/>
                <a:satOff val="13270"/>
                <a:lumOff val="2876"/>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lstStyle/>
            <a:p/>
          </p:txBody>
        </p:sp>
        <p:sp>
          <p:nvSpPr>
            <p:cNvPr id="10" name="椭圆 9"/>
            <p:cNvSpPr/>
            <p:nvPr/>
          </p:nvSpPr>
          <p:spPr>
            <a:xfrm>
              <a:off x="3764240" y="665502"/>
              <a:ext cx="145594" cy="145594"/>
            </a:xfrm>
            <a:prstGeom prst="ellipse">
              <a:avLst/>
            </a:prstGeom>
          </p:spPr>
          <p:style>
            <a:lnRef idx="1">
              <a:schemeClr val="accent5">
                <a:hueOff val="-4415056"/>
                <a:satOff val="17694"/>
                <a:lumOff val="3835"/>
                <a:alphaOff val="0"/>
              </a:schemeClr>
            </a:lnRef>
            <a:fillRef idx="3">
              <a:schemeClr val="accent5">
                <a:hueOff val="-4415056"/>
                <a:satOff val="17694"/>
                <a:lumOff val="3835"/>
                <a:alphaOff val="0"/>
              </a:schemeClr>
            </a:fillRef>
            <a:effectRef idx="2">
              <a:schemeClr val="accent5">
                <a:hueOff val="-4415056"/>
                <a:satOff val="17694"/>
                <a:lumOff val="3835"/>
                <a:alphaOff val="0"/>
              </a:schemeClr>
            </a:effectRef>
            <a:fontRef idx="minor">
              <a:schemeClr val="lt1"/>
            </a:fontRef>
          </p:style>
          <p:txBody>
            <a:bodyPr/>
            <a:lstStyle/>
            <a:p/>
          </p:txBody>
        </p:sp>
        <p:sp>
          <p:nvSpPr>
            <p:cNvPr id="11" name="椭圆 10"/>
            <p:cNvSpPr/>
            <p:nvPr/>
          </p:nvSpPr>
          <p:spPr>
            <a:xfrm>
              <a:off x="3958172" y="549591"/>
              <a:ext cx="145594" cy="145594"/>
            </a:xfrm>
            <a:prstGeom prst="ellipse">
              <a:avLst/>
            </a:prstGeom>
          </p:spPr>
          <p:style>
            <a:lnRef idx="1">
              <a:schemeClr val="accent5">
                <a:hueOff val="-5518820"/>
                <a:satOff val="22117"/>
                <a:lumOff val="4793"/>
                <a:alphaOff val="0"/>
              </a:schemeClr>
            </a:lnRef>
            <a:fillRef idx="3">
              <a:schemeClr val="accent5">
                <a:hueOff val="-5518820"/>
                <a:satOff val="22117"/>
                <a:lumOff val="4793"/>
                <a:alphaOff val="0"/>
              </a:schemeClr>
            </a:fillRef>
            <a:effectRef idx="2">
              <a:schemeClr val="accent5">
                <a:hueOff val="-5518820"/>
                <a:satOff val="22117"/>
                <a:lumOff val="4793"/>
                <a:alphaOff val="0"/>
              </a:schemeClr>
            </a:effectRef>
            <a:fontRef idx="minor">
              <a:schemeClr val="lt1"/>
            </a:fontRef>
          </p:style>
          <p:txBody>
            <a:bodyPr/>
            <a:lstStyle/>
            <a:p/>
          </p:txBody>
        </p:sp>
        <p:sp>
          <p:nvSpPr>
            <p:cNvPr id="12" name="椭圆 11"/>
            <p:cNvSpPr/>
            <p:nvPr/>
          </p:nvSpPr>
          <p:spPr>
            <a:xfrm>
              <a:off x="4152104" y="665502"/>
              <a:ext cx="145594" cy="145594"/>
            </a:xfrm>
            <a:prstGeom prst="ellipse">
              <a:avLst/>
            </a:prstGeom>
          </p:spPr>
          <p:style>
            <a:lnRef idx="1">
              <a:schemeClr val="accent5">
                <a:hueOff val="-6622584"/>
                <a:satOff val="26541"/>
                <a:lumOff val="5752"/>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a:lstStyle/>
            <a:p/>
          </p:txBody>
        </p:sp>
        <p:sp>
          <p:nvSpPr>
            <p:cNvPr id="13" name="椭圆 12"/>
            <p:cNvSpPr/>
            <p:nvPr/>
          </p:nvSpPr>
          <p:spPr>
            <a:xfrm>
              <a:off x="4346619" y="781414"/>
              <a:ext cx="145594" cy="145594"/>
            </a:xfrm>
            <a:prstGeom prst="ellipse">
              <a:avLst/>
            </a:prstGeom>
          </p:spPr>
          <p:style>
            <a:lnRef idx="1">
              <a:schemeClr val="accent5">
                <a:hueOff val="-7726348"/>
                <a:satOff val="30964"/>
                <a:lumOff val="6711"/>
                <a:alphaOff val="0"/>
              </a:schemeClr>
            </a:lnRef>
            <a:fillRef idx="3">
              <a:schemeClr val="accent5">
                <a:hueOff val="-7726348"/>
                <a:satOff val="30964"/>
                <a:lumOff val="6711"/>
                <a:alphaOff val="0"/>
              </a:schemeClr>
            </a:fillRef>
            <a:effectRef idx="2">
              <a:schemeClr val="accent5">
                <a:hueOff val="-7726348"/>
                <a:satOff val="30964"/>
                <a:lumOff val="6711"/>
                <a:alphaOff val="0"/>
              </a:schemeClr>
            </a:effectRef>
            <a:fontRef idx="minor">
              <a:schemeClr val="lt1"/>
            </a:fontRef>
          </p:style>
          <p:txBody>
            <a:bodyPr/>
            <a:lstStyle/>
            <a:p/>
          </p:txBody>
        </p:sp>
        <p:sp>
          <p:nvSpPr>
            <p:cNvPr id="14" name="椭圆 13"/>
            <p:cNvSpPr/>
            <p:nvPr/>
          </p:nvSpPr>
          <p:spPr>
            <a:xfrm>
              <a:off x="3958172" y="794164"/>
              <a:ext cx="145594" cy="145594"/>
            </a:xfrm>
            <a:prstGeom prst="ellipse">
              <a:avLst/>
            </a:prstGeom>
          </p:spPr>
          <p:style>
            <a:lnRef idx="1">
              <a:schemeClr val="accent5">
                <a:hueOff val="-8830112"/>
                <a:satOff val="35388"/>
                <a:lumOff val="7669"/>
                <a:alphaOff val="0"/>
              </a:schemeClr>
            </a:lnRef>
            <a:fillRef idx="3">
              <a:schemeClr val="accent5">
                <a:hueOff val="-8830112"/>
                <a:satOff val="35388"/>
                <a:lumOff val="7669"/>
                <a:alphaOff val="0"/>
              </a:schemeClr>
            </a:fillRef>
            <a:effectRef idx="2">
              <a:schemeClr val="accent5">
                <a:hueOff val="-8830112"/>
                <a:satOff val="35388"/>
                <a:lumOff val="7669"/>
                <a:alphaOff val="0"/>
              </a:schemeClr>
            </a:effectRef>
            <a:fontRef idx="minor">
              <a:schemeClr val="lt1"/>
            </a:fontRef>
          </p:style>
          <p:txBody>
            <a:bodyPr/>
            <a:lstStyle/>
            <a:p/>
          </p:txBody>
        </p:sp>
        <p:sp>
          <p:nvSpPr>
            <p:cNvPr id="15" name="椭圆 14"/>
            <p:cNvSpPr/>
            <p:nvPr/>
          </p:nvSpPr>
          <p:spPr>
            <a:xfrm>
              <a:off x="3958172" y="1038738"/>
              <a:ext cx="145594" cy="145594"/>
            </a:xfrm>
            <a:prstGeom prst="ellipse">
              <a:avLst/>
            </a:prstGeom>
          </p:spPr>
          <p:style>
            <a:lnRef idx="1">
              <a:schemeClr val="accent5">
                <a:hueOff val="-9933876"/>
                <a:satOff val="39811"/>
                <a:lumOff val="8628"/>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p:txBody>
        </p:sp>
        <p:sp>
          <p:nvSpPr>
            <p:cNvPr id="16" name="任意多边形 15"/>
            <p:cNvSpPr/>
            <p:nvPr/>
          </p:nvSpPr>
          <p:spPr>
            <a:xfrm>
              <a:off x="2773614" y="3751617"/>
              <a:ext cx="3140186" cy="842291"/>
            </a:xfrm>
            <a:custGeom>
              <a:gdLst>
                <a:gd fmla="*/ 0 w 3140186" name="connsiteX0"/>
                <a:gd fmla="*/ 140385 h 842291" name="connsiteY0"/>
                <a:gd fmla="*/ 140385 w 3140186" name="connsiteX1"/>
                <a:gd fmla="*/ 0 h 842291" name="connsiteY1"/>
                <a:gd fmla="*/ 2999801 w 3140186" name="connsiteX2"/>
                <a:gd fmla="*/ 0 h 842291" name="connsiteY2"/>
                <a:gd fmla="*/ 3140186 w 3140186" name="connsiteX3"/>
                <a:gd fmla="*/ 140385 h 842291" name="connsiteY3"/>
                <a:gd fmla="*/ 3140186 w 3140186" name="connsiteX4"/>
                <a:gd fmla="*/ 701906 h 842291" name="connsiteY4"/>
                <a:gd fmla="*/ 2999801 w 3140186" name="connsiteX5"/>
                <a:gd fmla="*/ 842291 h 842291" name="connsiteY5"/>
                <a:gd fmla="*/ 140385 w 3140186" name="connsiteX6"/>
                <a:gd fmla="*/ 842291 h 842291" name="connsiteY6"/>
                <a:gd fmla="*/ 0 w 3140186" name="connsiteX7"/>
                <a:gd fmla="*/ 701906 h 842291" name="connsiteY7"/>
                <a:gd fmla="*/ 0 w 3140186" name="connsiteX8"/>
                <a:gd fmla="*/ 140385 h 8422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2291" w="3140186">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nchor="ctr" anchorCtr="0" bIns="136367" lIns="705790" numCol="1" rIns="136367" spcCol="1270" spcFirstLastPara="0" tIns="136367" vert="horz" wrap="square">
              <a:noAutofit/>
            </a:bodyPr>
            <a:lstStyle/>
            <a:p>
              <a:pPr algn="l" defTabSz="1111250" lvl="0">
                <a:lnSpc>
                  <a:spcPct val="90000"/>
                </a:lnSpc>
                <a:spcBef>
                  <a:spcPct val="0"/>
                </a:spcBef>
                <a:spcAft>
                  <a:spcPct val="35000"/>
                </a:spcAft>
              </a:pPr>
              <a:r>
                <a:rPr altLang="en-US" b="1" kern="1200" lang="zh-CN" smtClean="0"/>
                <a:t>日常简单的任务</a:t>
              </a:r>
            </a:p>
          </p:txBody>
        </p:sp>
        <p:sp>
          <p:nvSpPr>
            <p:cNvPr id="17" name="椭圆 16"/>
            <p:cNvSpPr/>
            <p:nvPr/>
          </p:nvSpPr>
          <p:spPr>
            <a:xfrm>
              <a:off x="1902957" y="2926326"/>
              <a:ext cx="1455947" cy="1455850"/>
            </a:xfrm>
            <a:prstGeom prst="ellipse">
              <a:avLst/>
            </a:prstGeom>
            <a:blipFill>
              <a:blip r:embed="rId2">
                <a:extLst>
                  <a:ext uri="{28A0092B-C50C-407E-A947-70E740481C1C}">
                    <a14:useLocalDpi val="0"/>
                  </a:ext>
                </a:extLst>
              </a:blip>
              <a:stretch>
                <a:fillRect l="-25000" r="-25000"/>
              </a:stretch>
            </a:blipFill>
          </p:spPr>
          <p:style>
            <a:lnRef idx="0">
              <a:schemeClr val="lt1">
                <a:hueOff val="0"/>
                <a:satOff val="0"/>
                <a:lumOff val="0"/>
                <a:alphaOff val="0"/>
              </a:schemeClr>
            </a:lnRef>
            <a:fillRef idx="1">
              <a:scrgbClr b="0" g="0" r="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p:txBody>
        </p:sp>
        <p:sp>
          <p:nvSpPr>
            <p:cNvPr id="18" name="任意多边形 17"/>
            <p:cNvSpPr/>
            <p:nvPr/>
          </p:nvSpPr>
          <p:spPr>
            <a:xfrm>
              <a:off x="4100855" y="2104126"/>
              <a:ext cx="3140186" cy="842291"/>
            </a:xfrm>
            <a:custGeom>
              <a:gdLst>
                <a:gd fmla="*/ 0 w 3140186" name="connsiteX0"/>
                <a:gd fmla="*/ 140385 h 842291" name="connsiteY0"/>
                <a:gd fmla="*/ 140385 w 3140186" name="connsiteX1"/>
                <a:gd fmla="*/ 0 h 842291" name="connsiteY1"/>
                <a:gd fmla="*/ 2999801 w 3140186" name="connsiteX2"/>
                <a:gd fmla="*/ 0 h 842291" name="connsiteY2"/>
                <a:gd fmla="*/ 3140186 w 3140186" name="connsiteX3"/>
                <a:gd fmla="*/ 140385 h 842291" name="connsiteY3"/>
                <a:gd fmla="*/ 3140186 w 3140186" name="connsiteX4"/>
                <a:gd fmla="*/ 701906 h 842291" name="connsiteY4"/>
                <a:gd fmla="*/ 2999801 w 3140186" name="connsiteX5"/>
                <a:gd fmla="*/ 842291 h 842291" name="connsiteY5"/>
                <a:gd fmla="*/ 140385 w 3140186" name="connsiteX6"/>
                <a:gd fmla="*/ 842291 h 842291" name="connsiteY6"/>
                <a:gd fmla="*/ 0 w 3140186" name="connsiteX7"/>
                <a:gd fmla="*/ 701906 h 842291" name="connsiteY7"/>
                <a:gd fmla="*/ 0 w 3140186" name="connsiteX8"/>
                <a:gd fmla="*/ 140385 h 84229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42291" w="3140186">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nchor="ctr" anchorCtr="0" bIns="136367" lIns="705790" numCol="1" rIns="136367" spcCol="1270" spcFirstLastPara="0" tIns="136367" vert="horz" wrap="square">
              <a:noAutofit/>
            </a:bodyPr>
            <a:lstStyle/>
            <a:p>
              <a:pPr algn="l" defTabSz="1111250" lvl="0">
                <a:lnSpc>
                  <a:spcPct val="90000"/>
                </a:lnSpc>
                <a:spcBef>
                  <a:spcPct val="0"/>
                </a:spcBef>
                <a:spcAft>
                  <a:spcPct val="35000"/>
                </a:spcAft>
              </a:pPr>
              <a:r>
                <a:rPr altLang="en-US" b="1" kern="1200" lang="zh-CN" smtClean="0"/>
                <a:t>大量复杂的项目</a:t>
              </a:r>
            </a:p>
          </p:txBody>
        </p:sp>
        <p:sp>
          <p:nvSpPr>
            <p:cNvPr id="19" name="椭圆 18"/>
            <p:cNvSpPr/>
            <p:nvPr/>
          </p:nvSpPr>
          <p:spPr>
            <a:xfrm>
              <a:off x="3230199" y="1278834"/>
              <a:ext cx="1455947" cy="1455850"/>
            </a:xfrm>
            <a:prstGeom prst="ellipse">
              <a:avLst/>
            </a:prstGeom>
            <a:blipFill>
              <a:blip r:embed="rId3">
                <a:extLst>
                  <a:ext uri="{28A0092B-C50C-407E-A947-70E740481C1C}">
                    <a14:useLocalDpi val="0"/>
                  </a:ext>
                </a:extLst>
              </a:blip>
              <a:stretch>
                <a:fillRect l="-25000" r="-25000"/>
              </a:stretch>
            </a:blipFill>
          </p:spPr>
          <p:style>
            <a:lnRef idx="0">
              <a:schemeClr val="lt1">
                <a:hueOff val="0"/>
                <a:satOff val="0"/>
                <a:lumOff val="0"/>
                <a:alphaOff val="0"/>
              </a:schemeClr>
            </a:lnRef>
            <a:fillRef idx="1">
              <a:scrgbClr b="0" g="0" r="0"/>
            </a:fillRef>
            <a:effectRef idx="2">
              <a:schemeClr val="accent5">
                <a:tint val="50000"/>
                <a:hueOff val="-10682366"/>
                <a:satOff val="47617"/>
                <a:lumOff val="4207"/>
                <a:alphaOff val="0"/>
              </a:schemeClr>
            </a:effectRef>
            <a:fontRef idx="minor">
              <a:schemeClr val="lt1">
                <a:hueOff val="0"/>
                <a:satOff val="0"/>
                <a:lumOff val="0"/>
                <a:alphaOff val="0"/>
              </a:schemeClr>
            </a:fontRef>
          </p:style>
          <p:txBody>
            <a:bodyPr/>
            <a:lstStyle/>
            <a:p/>
          </p:txBody>
        </p:sp>
      </p:grpSp>
      <p:sp>
        <p:nvSpPr>
          <p:cNvPr id="2" name="灯片编号占位符 1"/>
          <p:cNvSpPr>
            <a:spLocks noGrp="1"/>
          </p:cNvSpPr>
          <p:nvPr>
            <p:ph idx="12" sz="quarter" type="sldNum"/>
          </p:nvPr>
        </p:nvSpPr>
        <p:spPr/>
        <p:txBody>
          <a:bodyPr/>
          <a:lstStyle/>
          <a:p>
            <a:fld id="{C2C55CCE-41C1-46FA-9B15-ED4456A299FB}" type="slidenum">
              <a:rPr altLang="en-US" lang="zh-CN" smtClean="0"/>
              <a:t>42</a:t>
            </a:fld>
          </a:p>
        </p:txBody>
      </p:sp>
      <p:sp>
        <p:nvSpPr>
          <p:cNvPr id="3" name="矩形 2"/>
          <p:cNvSpPr/>
          <p:nvPr/>
        </p:nvSpPr>
        <p:spPr>
          <a:xfrm>
            <a:off x="35496" y="4250428"/>
            <a:ext cx="3131840" cy="841602"/>
          </a:xfrm>
          <a:prstGeom prst="rect">
            <a:avLst/>
          </a:prstGeom>
        </p:spPr>
        <p:style>
          <a:lnRef idx="3">
            <a:schemeClr val="lt1"/>
          </a:lnRef>
          <a:fillRef idx="1">
            <a:schemeClr val="accent6"/>
          </a:fillRef>
          <a:effectRef idx="1">
            <a:schemeClr val="accent6"/>
          </a:effectRef>
          <a:fontRef idx="minor">
            <a:schemeClr val="lt1"/>
          </a:fontRef>
        </p:style>
        <p:txBody>
          <a:bodyPr anchor="ctr" rtlCol="0"/>
          <a:lstStyle/>
          <a:p>
            <a:pPr algn="ctr"/>
            <a:r>
              <a:rPr altLang="en-US" b="1" lang="zh-CN" smtClean="0" sz="4000"/>
              <a:t>六西格玛</a:t>
            </a:r>
          </a:p>
        </p:txBody>
      </p:sp>
    </p:spTree>
    <p:extLst>
      <p:ext uri="{BB962C8B-B14F-4D97-AF65-F5344CB8AC3E}">
        <p14:creationId val="2887323066"/>
      </p:ext>
    </p:extLst>
  </p:cSld>
  <p:clrMapOvr>
    <a:masterClrMapping/>
  </p:clrMapOvr>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12"/>
          <p:cNvSpPr/>
          <p:nvPr/>
        </p:nvSpPr>
        <p:spPr>
          <a:xfrm>
            <a:off x="137350" y="411510"/>
            <a:ext cx="8899146" cy="403225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7"/>
          <p:cNvSpPr/>
          <p:nvPr/>
        </p:nvSpPr>
        <p:spPr>
          <a:xfrm>
            <a:off x="259285" y="622648"/>
            <a:ext cx="2088356" cy="3024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灯片编号占位符 5"/>
          <p:cNvSpPr>
            <a:spLocks noGrp="1"/>
          </p:cNvSpPr>
          <p:nvPr>
            <p:ph idx="12" sz="quarter" type="sldNum"/>
          </p:nvPr>
        </p:nvSpPr>
        <p:spPr/>
        <p:txBody>
          <a:bodyPr/>
          <a:lstStyle/>
          <a:p>
            <a:fld id="{0CEB7CC7-1E8C-4E68-8023-591848CAC8BE}" type="slidenum">
              <a:rPr altLang="en-US" lang="zh-CN" smtClean="0"/>
              <a:t>43</a:t>
            </a:fld>
          </a:p>
        </p:txBody>
      </p:sp>
      <p:sp>
        <p:nvSpPr>
          <p:cNvPr id="7" name="TextBox 6"/>
          <p:cNvSpPr txBox="1"/>
          <p:nvPr/>
        </p:nvSpPr>
        <p:spPr>
          <a:xfrm>
            <a:off x="137350" y="4515966"/>
            <a:ext cx="1122282" cy="1066800"/>
          </a:xfrm>
          <a:prstGeom prst="rect">
            <a:avLst/>
          </a:prstGeom>
          <a:noFill/>
        </p:spPr>
        <p:txBody>
          <a:bodyPr rtlCol="0" wrap="square">
            <a:spAutoFit/>
          </a:bodyPr>
          <a:lstStyle/>
          <a:p>
            <a:r>
              <a:rPr altLang="en-US" b="1" lang="zh-CN" smtClean="0" sz="3200">
                <a:solidFill>
                  <a:schemeClr val="bg1"/>
                </a:solidFill>
              </a:rPr>
              <a:t>目 录</a:t>
            </a:r>
          </a:p>
        </p:txBody>
      </p:sp>
      <p:sp>
        <p:nvSpPr>
          <p:cNvPr id="8" name="矩形 7"/>
          <p:cNvSpPr/>
          <p:nvPr/>
        </p:nvSpPr>
        <p:spPr>
          <a:xfrm>
            <a:off x="-5941168" y="5143500"/>
            <a:ext cx="4832945" cy="518160"/>
          </a:xfrm>
          <a:prstGeom prst="rect">
            <a:avLst/>
          </a:prstGeom>
        </p:spPr>
        <p:txBody>
          <a:bodyPr wrap="square">
            <a:spAutoFit/>
          </a:bodyPr>
          <a:lstStyle/>
          <a:p>
            <a:r>
              <a:rPr altLang="zh-CN" b="1" lang="en-US" sz="2800">
                <a:solidFill>
                  <a:prstClr val="white"/>
                </a:solidFill>
                <a:latin charset="0" pitchFamily="2" typeface="After Shok"/>
              </a:rPr>
              <a:t>contents</a:t>
            </a: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1050426" y="4486300"/>
            <a:ext cx="4961734" cy="749746"/>
          </a:xfrm>
          <a:prstGeom prst="rect">
            <a:avLst/>
          </a:prstGeom>
        </p:spPr>
      </p:pic>
      <p:sp>
        <p:nvSpPr>
          <p:cNvPr id="12" name="矩形​​ 3"/>
          <p:cNvSpPr/>
          <p:nvPr/>
        </p:nvSpPr>
        <p:spPr>
          <a:xfrm>
            <a:off x="2455937" y="627410"/>
            <a:ext cx="2123951" cy="3024188"/>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4"/>
          <p:cNvSpPr/>
          <p:nvPr/>
        </p:nvSpPr>
        <p:spPr>
          <a:xfrm>
            <a:off x="4651897" y="627410"/>
            <a:ext cx="2092994" cy="30241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TextBox 9"/>
          <p:cNvSpPr txBox="1">
            <a:spLocks noChangeArrowheads="1"/>
          </p:cNvSpPr>
          <p:nvPr/>
        </p:nvSpPr>
        <p:spPr bwMode="auto">
          <a:xfrm>
            <a:off x="422797" y="79886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01</a:t>
            </a:r>
          </a:p>
        </p:txBody>
      </p:sp>
      <p:sp>
        <p:nvSpPr>
          <p:cNvPr id="19" name="TextBox 10"/>
          <p:cNvSpPr txBox="1">
            <a:spLocks noChangeArrowheads="1"/>
          </p:cNvSpPr>
          <p:nvPr/>
        </p:nvSpPr>
        <p:spPr bwMode="auto">
          <a:xfrm>
            <a:off x="2587700" y="732185"/>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02</a:t>
            </a:r>
          </a:p>
        </p:txBody>
      </p:sp>
      <p:sp>
        <p:nvSpPr>
          <p:cNvPr id="20" name="TextBox 11"/>
          <p:cNvSpPr txBox="1">
            <a:spLocks noChangeArrowheads="1"/>
          </p:cNvSpPr>
          <p:nvPr/>
        </p:nvSpPr>
        <p:spPr bwMode="auto">
          <a:xfrm>
            <a:off x="4710633"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03</a:t>
            </a:r>
          </a:p>
        </p:txBody>
      </p:sp>
      <p:sp>
        <p:nvSpPr>
          <p:cNvPr id="21" name="矩形​​ 13"/>
          <p:cNvSpPr/>
          <p:nvPr/>
        </p:nvSpPr>
        <p:spPr>
          <a:xfrm>
            <a:off x="259285" y="3726258"/>
            <a:ext cx="208835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矩形​​ 14"/>
          <p:cNvSpPr/>
          <p:nvPr/>
        </p:nvSpPr>
        <p:spPr>
          <a:xfrm>
            <a:off x="2446412" y="3726258"/>
            <a:ext cx="213347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矩形​​ 15"/>
          <p:cNvSpPr/>
          <p:nvPr/>
        </p:nvSpPr>
        <p:spPr>
          <a:xfrm>
            <a:off x="4656659"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矩形​​ 4"/>
          <p:cNvSpPr/>
          <p:nvPr/>
        </p:nvSpPr>
        <p:spPr>
          <a:xfrm>
            <a:off x="6830620" y="627410"/>
            <a:ext cx="2092994" cy="3024188"/>
          </a:xfrm>
          <a:prstGeom prst="rect">
            <a:avLst/>
          </a:prstGeom>
          <a:blipFill>
            <a:blip r:embed="rId3"/>
            <a:stretch>
              <a:fillRect b="0" t="-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 name="TextBox 11"/>
          <p:cNvSpPr txBox="1">
            <a:spLocks noChangeArrowheads="1"/>
          </p:cNvSpPr>
          <p:nvPr/>
        </p:nvSpPr>
        <p:spPr bwMode="auto">
          <a:xfrm>
            <a:off x="8169204"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3200">
                <a:solidFill>
                  <a:schemeClr val="tx1">
                    <a:lumMod val="65000"/>
                    <a:lumOff val="35000"/>
                  </a:schemeClr>
                </a:solidFill>
                <a:latin charset="0" pitchFamily="18" typeface="Bodoni MT Black"/>
              </a:rPr>
              <a:t>04</a:t>
            </a:r>
          </a:p>
        </p:txBody>
      </p:sp>
      <p:sp>
        <p:nvSpPr>
          <p:cNvPr id="31" name="矩形​​ 15"/>
          <p:cNvSpPr/>
          <p:nvPr/>
        </p:nvSpPr>
        <p:spPr>
          <a:xfrm>
            <a:off x="6835382" y="3726258"/>
            <a:ext cx="2088232" cy="61500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TextBox 1"/>
          <p:cNvSpPr txBox="1"/>
          <p:nvPr/>
        </p:nvSpPr>
        <p:spPr>
          <a:xfrm>
            <a:off x="259285"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了解相关基础</a:t>
            </a:r>
          </a:p>
        </p:txBody>
      </p:sp>
      <p:sp>
        <p:nvSpPr>
          <p:cNvPr id="32" name="TextBox 31"/>
          <p:cNvSpPr txBox="1"/>
          <p:nvPr/>
        </p:nvSpPr>
        <p:spPr>
          <a:xfrm>
            <a:off x="2446412"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公司内部整合</a:t>
            </a:r>
          </a:p>
        </p:txBody>
      </p:sp>
      <p:sp>
        <p:nvSpPr>
          <p:cNvPr id="33" name="TextBox 32"/>
          <p:cNvSpPr txBox="1"/>
          <p:nvPr/>
        </p:nvSpPr>
        <p:spPr>
          <a:xfrm>
            <a:off x="4656659" y="3795886"/>
            <a:ext cx="2088356" cy="457200"/>
          </a:xfrm>
          <a:prstGeom prst="rect">
            <a:avLst/>
          </a:prstGeom>
          <a:noFill/>
        </p:spPr>
        <p:txBody>
          <a:bodyPr rtlCol="0" wrap="square">
            <a:spAutoFit/>
          </a:bodyPr>
          <a:lstStyle/>
          <a:p>
            <a:pPr algn="ctr"/>
            <a:r>
              <a:rPr altLang="en-US" b="1" lang="zh-CN" sz="2400">
                <a:solidFill>
                  <a:schemeClr val="tx1">
                    <a:lumMod val="85000"/>
                    <a:lumOff val="15000"/>
                  </a:schemeClr>
                </a:solidFill>
              </a:rPr>
              <a:t>企业赢得竞争</a:t>
            </a:r>
          </a:p>
        </p:txBody>
      </p:sp>
      <p:sp>
        <p:nvSpPr>
          <p:cNvPr id="34" name="TextBox 33"/>
          <p:cNvSpPr txBox="1"/>
          <p:nvPr/>
        </p:nvSpPr>
        <p:spPr>
          <a:xfrm>
            <a:off x="6804247" y="3795886"/>
            <a:ext cx="2088356" cy="457200"/>
          </a:xfrm>
          <a:prstGeom prst="rect">
            <a:avLst/>
          </a:prstGeom>
          <a:noFill/>
        </p:spPr>
        <p:txBody>
          <a:bodyPr rtlCol="0" wrap="square">
            <a:spAutoFit/>
          </a:bodyPr>
          <a:lstStyle/>
          <a:p>
            <a:pPr algn="ctr"/>
            <a:r>
              <a:rPr altLang="en-US" b="1" lang="zh-CN" smtClean="0" sz="2400">
                <a:solidFill>
                  <a:schemeClr val="bg1"/>
                </a:solidFill>
              </a:rPr>
              <a:t>个人职业生涯</a:t>
            </a:r>
          </a:p>
        </p:txBody>
      </p:sp>
    </p:spTree>
    <p:extLst>
      <p:ext uri="{BB962C8B-B14F-4D97-AF65-F5344CB8AC3E}">
        <p14:creationId val="50220286"/>
      </p:ext>
    </p:extLst>
  </p:cSld>
  <p:clrMapOvr>
    <a:masterClrMapping/>
  </p:clrMapOvr>
  <p:transition/>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alphaModFix amt="35000"/>
            <a:lum/>
          </a:blip>
          <a:stretch>
            <a:fillRect b="-9000" t="-5000"/>
          </a:stretch>
        </a:blipFill>
        <a:effectLst/>
      </p:bgPr>
    </p:bg>
    <p:spTree>
      <p:nvGrpSpPr>
        <p:cNvPr id="1" name=""/>
        <p:cNvGrpSpPr/>
        <p:nvPr/>
      </p:nvGrpSpPr>
      <p:grpSpPr>
        <a:xfrm>
          <a:off x="0" y="0"/>
          <a:ext cx="0" cy="0"/>
        </a:xfrm>
      </p:grpSpPr>
      <p:sp>
        <p:nvSpPr>
          <p:cNvPr id="22" name="TextBox 21"/>
          <p:cNvSpPr txBox="1"/>
          <p:nvPr/>
        </p:nvSpPr>
        <p:spPr>
          <a:xfrm>
            <a:off x="7668344" y="339502"/>
            <a:ext cx="1440160" cy="335280"/>
          </a:xfrm>
          <a:prstGeom prst="rect">
            <a:avLst/>
          </a:prstGeom>
        </p:spPr>
        <p:style>
          <a:lnRef idx="2">
            <a:schemeClr val="accent3"/>
          </a:lnRef>
          <a:fillRef idx="1">
            <a:schemeClr val="lt1"/>
          </a:fillRef>
          <a:effectRef idx="0">
            <a:schemeClr val="accent3"/>
          </a:effectRef>
          <a:fontRef idx="minor">
            <a:schemeClr val="dk1"/>
          </a:fontRef>
        </p:style>
        <p:txBody>
          <a:bodyPr rtlCol="0" wrap="square">
            <a:spAutoFit/>
          </a:bodyPr>
          <a:lstStyle/>
          <a:p>
            <a:pPr algn="ctr"/>
            <a:r>
              <a:rPr altLang="en-US" b="1" lang="zh-CN" smtClean="0" sz="1600"/>
              <a:t>最终目标</a:t>
            </a:r>
          </a:p>
        </p:txBody>
      </p:sp>
      <p:cxnSp>
        <p:nvCxnSpPr>
          <p:cNvPr id="32" name="曲线连接符 31"/>
          <p:cNvCxnSpPr>
            <a:stCxn id="21" idx="0"/>
          </p:cNvCxnSpPr>
          <p:nvPr/>
        </p:nvCxnSpPr>
        <p:spPr>
          <a:xfrm flipH="1" flipV="1" rot="5400000">
            <a:off x="6380703" y="309514"/>
            <a:ext cx="1135125" cy="1872210"/>
          </a:xfrm>
          <a:prstGeom prst="curvedConnector2">
            <a:avLst/>
          </a:prstGeom>
          <a:ln w="3810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idx="12" sz="quarter" type="sldNum"/>
          </p:nvPr>
        </p:nvSpPr>
        <p:spPr>
          <a:xfrm>
            <a:off x="8509368" y="4602162"/>
            <a:ext cx="527128" cy="273844"/>
          </a:xfrm>
        </p:spPr>
        <p:txBody>
          <a:bodyPr/>
          <a:lstStyle/>
          <a:p>
            <a:fld id="{4CC30B7E-F314-4F5F-AEB8-01AC3925D998}" type="slidenum">
              <a:rPr altLang="en-US" lang="zh-CN" smtClean="0"/>
              <a:t>44</a:t>
            </a:fld>
          </a:p>
        </p:txBody>
      </p:sp>
      <p:grpSp>
        <p:nvGrpSpPr>
          <p:cNvPr id="6" name="组合 271"/>
          <p:cNvGrpSpPr/>
          <p:nvPr/>
        </p:nvGrpSpPr>
        <p:grpSpPr>
          <a:xfrm>
            <a:off x="1547664" y="1275606"/>
            <a:ext cx="298597" cy="365125"/>
            <a:chOff x="2052202" y="2027030"/>
            <a:chExt cx="251665" cy="444314"/>
          </a:xfrm>
        </p:grpSpPr>
        <p:cxnSp>
          <p:nvCxnSpPr>
            <p:cNvPr id="7" name="直接连接符 6"/>
            <p:cNvCxnSpPr/>
            <p:nvPr/>
          </p:nvCxnSpPr>
          <p:spPr>
            <a:xfrm flipH="1">
              <a:off x="2052202" y="2027030"/>
              <a:ext cx="0" cy="44431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5400000">
              <a:off x="2074347" y="2013466"/>
              <a:ext cx="214497" cy="244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grpSp>
        <p:nvGrpSpPr>
          <p:cNvPr id="9" name="组合 271"/>
          <p:cNvGrpSpPr/>
          <p:nvPr/>
        </p:nvGrpSpPr>
        <p:grpSpPr>
          <a:xfrm>
            <a:off x="4355976" y="2355726"/>
            <a:ext cx="298597" cy="365125"/>
            <a:chOff x="2052202" y="2027030"/>
            <a:chExt cx="251665" cy="444314"/>
          </a:xfrm>
        </p:grpSpPr>
        <p:cxnSp>
          <p:nvCxnSpPr>
            <p:cNvPr id="10" name="直接连接符 9"/>
            <p:cNvCxnSpPr/>
            <p:nvPr/>
          </p:nvCxnSpPr>
          <p:spPr>
            <a:xfrm flipH="1">
              <a:off x="2052202" y="2027030"/>
              <a:ext cx="0" cy="44431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2074347" y="2013466"/>
              <a:ext cx="214497" cy="244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grpSp>
        <p:nvGrpSpPr>
          <p:cNvPr id="12" name="组合 271"/>
          <p:cNvGrpSpPr/>
          <p:nvPr/>
        </p:nvGrpSpPr>
        <p:grpSpPr>
          <a:xfrm>
            <a:off x="6012160" y="1448056"/>
            <a:ext cx="298597" cy="365125"/>
            <a:chOff x="2052202" y="2027030"/>
            <a:chExt cx="251665" cy="444314"/>
          </a:xfrm>
        </p:grpSpPr>
        <p:cxnSp>
          <p:nvCxnSpPr>
            <p:cNvPr id="13" name="直接连接符 12"/>
            <p:cNvCxnSpPr/>
            <p:nvPr/>
          </p:nvCxnSpPr>
          <p:spPr>
            <a:xfrm flipH="1">
              <a:off x="2052202" y="2027030"/>
              <a:ext cx="0" cy="44431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rot="5400000">
              <a:off x="2074347" y="2013466"/>
              <a:ext cx="214497" cy="244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
        <p:nvSpPr>
          <p:cNvPr id="18" name="TextBox 17"/>
          <p:cNvSpPr txBox="1"/>
          <p:nvPr/>
        </p:nvSpPr>
        <p:spPr>
          <a:xfrm>
            <a:off x="179512" y="3944987"/>
            <a:ext cx="936104" cy="335280"/>
          </a:xfrm>
          <a:prstGeom prst="rect">
            <a:avLst/>
          </a:prstGeom>
        </p:spPr>
        <p:style>
          <a:lnRef idx="2">
            <a:schemeClr val="accent3"/>
          </a:lnRef>
          <a:fillRef idx="1">
            <a:schemeClr val="lt1"/>
          </a:fillRef>
          <a:effectRef idx="0">
            <a:schemeClr val="accent3"/>
          </a:effectRef>
          <a:fontRef idx="minor">
            <a:schemeClr val="dk1"/>
          </a:fontRef>
        </p:style>
        <p:txBody>
          <a:bodyPr rtlCol="0" wrap="square">
            <a:spAutoFit/>
          </a:bodyPr>
          <a:lstStyle/>
          <a:p>
            <a:pPr algn="ctr"/>
            <a:r>
              <a:rPr altLang="en-US" b="1" lang="zh-CN" sz="1600"/>
              <a:t>找工作</a:t>
            </a:r>
          </a:p>
        </p:txBody>
      </p:sp>
      <p:sp>
        <p:nvSpPr>
          <p:cNvPr id="30" name="任意多边形 29"/>
          <p:cNvSpPr/>
          <p:nvPr/>
        </p:nvSpPr>
        <p:spPr>
          <a:xfrm>
            <a:off x="611560" y="1633862"/>
            <a:ext cx="5389418" cy="2306040"/>
          </a:xfrm>
          <a:custGeom>
            <a:gdLst>
              <a:gd fmla="*/ 0 w 5389418" name="connsiteX0"/>
              <a:gd fmla="*/ 2306040 h 2306040" name="connsiteY0"/>
              <a:gd fmla="*/ 955964 w 5389418" name="connsiteX1"/>
              <a:gd fmla="*/ 20040 h 2306040" name="connsiteY1"/>
              <a:gd fmla="*/ 3754582 w 5389418" name="connsiteX2"/>
              <a:gd fmla="*/ 1142258 h 2306040" name="connsiteY2"/>
              <a:gd fmla="*/ 5389418 w 5389418" name="connsiteX3"/>
              <a:gd fmla="*/ 255567 h 2306040" name="connsiteY3"/>
            </a:gdLst>
            <a:cxnLst>
              <a:cxn ang="0">
                <a:pos x="connsiteX0" y="connsiteY0"/>
              </a:cxn>
              <a:cxn ang="0">
                <a:pos x="connsiteX1" y="connsiteY1"/>
              </a:cxn>
              <a:cxn ang="0">
                <a:pos x="connsiteX2" y="connsiteY2"/>
              </a:cxn>
              <a:cxn ang="0">
                <a:pos x="connsiteX3" y="connsiteY3"/>
              </a:cxn>
            </a:cxnLst>
            <a:rect b="b" l="l" r="r" t="t"/>
            <a:pathLst>
              <a:path h="2306040" w="5389418">
                <a:moveTo>
                  <a:pt x="0" y="2306040"/>
                </a:moveTo>
                <a:cubicBezTo>
                  <a:pt x="165100" y="1260022"/>
                  <a:pt x="330200" y="214004"/>
                  <a:pt x="955964" y="20040"/>
                </a:cubicBezTo>
                <a:cubicBezTo>
                  <a:pt x="1581728" y="-173924"/>
                  <a:pt x="3015673" y="1103004"/>
                  <a:pt x="3754582" y="1142258"/>
                </a:cubicBezTo>
                <a:cubicBezTo>
                  <a:pt x="4493491" y="1181512"/>
                  <a:pt x="4941454" y="718539"/>
                  <a:pt x="5389418" y="255567"/>
                </a:cubicBezTo>
              </a:path>
            </a:pathLst>
          </a:custGeom>
          <a:noFill/>
          <a:ln w="381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1177058" y="1640730"/>
            <a:ext cx="730646" cy="335280"/>
          </a:xfrm>
          <a:prstGeom prst="rect">
            <a:avLst/>
          </a:prstGeom>
        </p:spPr>
        <p:style>
          <a:lnRef idx="2">
            <a:schemeClr val="accent3"/>
          </a:lnRef>
          <a:fillRef idx="1">
            <a:schemeClr val="lt1"/>
          </a:fillRef>
          <a:effectRef idx="0">
            <a:schemeClr val="accent3"/>
          </a:effectRef>
          <a:fontRef idx="minor">
            <a:schemeClr val="dk1"/>
          </a:fontRef>
        </p:style>
        <p:txBody>
          <a:bodyPr rtlCol="0" wrap="square">
            <a:spAutoFit/>
          </a:bodyPr>
          <a:lstStyle/>
          <a:p>
            <a:pPr algn="ctr"/>
            <a:r>
              <a:rPr altLang="en-US" b="1" lang="zh-CN" smtClean="0" sz="1600"/>
              <a:t>晋升</a:t>
            </a:r>
          </a:p>
        </p:txBody>
      </p:sp>
      <p:grpSp>
        <p:nvGrpSpPr>
          <p:cNvPr id="3" name="组合 271"/>
          <p:cNvGrpSpPr/>
          <p:nvPr/>
        </p:nvGrpSpPr>
        <p:grpSpPr>
          <a:xfrm>
            <a:off x="611560" y="3579862"/>
            <a:ext cx="298597" cy="365125"/>
            <a:chOff x="2052202" y="2027030"/>
            <a:chExt cx="251665" cy="444314"/>
          </a:xfrm>
        </p:grpSpPr>
        <p:cxnSp>
          <p:nvCxnSpPr>
            <p:cNvPr id="4" name="直接连接符 3"/>
            <p:cNvCxnSpPr/>
            <p:nvPr/>
          </p:nvCxnSpPr>
          <p:spPr>
            <a:xfrm flipH="1">
              <a:off x="2052202" y="2027030"/>
              <a:ext cx="0" cy="44431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等腰三角形 4"/>
            <p:cNvSpPr/>
            <p:nvPr/>
          </p:nvSpPr>
          <p:spPr>
            <a:xfrm rot="5400000">
              <a:off x="2074347" y="2013466"/>
              <a:ext cx="214497" cy="244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
        <p:nvSpPr>
          <p:cNvPr id="20" name="TextBox 19"/>
          <p:cNvSpPr txBox="1"/>
          <p:nvPr/>
        </p:nvSpPr>
        <p:spPr>
          <a:xfrm>
            <a:off x="3707904" y="2720851"/>
            <a:ext cx="1296144" cy="335280"/>
          </a:xfrm>
          <a:prstGeom prst="rect">
            <a:avLst/>
          </a:prstGeom>
        </p:spPr>
        <p:style>
          <a:lnRef idx="2">
            <a:schemeClr val="accent3"/>
          </a:lnRef>
          <a:fillRef idx="1">
            <a:schemeClr val="lt1"/>
          </a:fillRef>
          <a:effectRef idx="0">
            <a:schemeClr val="accent3"/>
          </a:effectRef>
          <a:fontRef idx="minor">
            <a:schemeClr val="dk1"/>
          </a:fontRef>
        </p:style>
        <p:txBody>
          <a:bodyPr rtlCol="0" wrap="square">
            <a:spAutoFit/>
          </a:bodyPr>
          <a:lstStyle/>
          <a:p>
            <a:pPr algn="ctr"/>
            <a:r>
              <a:rPr altLang="en-US" b="1" lang="zh-CN" sz="1600"/>
              <a:t>糟糕的老板</a:t>
            </a:r>
          </a:p>
        </p:txBody>
      </p:sp>
      <p:sp>
        <p:nvSpPr>
          <p:cNvPr id="21" name="TextBox 20"/>
          <p:cNvSpPr txBox="1"/>
          <p:nvPr/>
        </p:nvSpPr>
        <p:spPr>
          <a:xfrm>
            <a:off x="5292080" y="1813181"/>
            <a:ext cx="1440160" cy="335280"/>
          </a:xfrm>
          <a:prstGeom prst="rect">
            <a:avLst/>
          </a:prstGeom>
        </p:spPr>
        <p:style>
          <a:lnRef idx="2">
            <a:schemeClr val="accent3"/>
          </a:lnRef>
          <a:fillRef idx="1">
            <a:schemeClr val="lt1"/>
          </a:fillRef>
          <a:effectRef idx="0">
            <a:schemeClr val="accent3"/>
          </a:effectRef>
          <a:fontRef idx="minor">
            <a:schemeClr val="dk1"/>
          </a:fontRef>
        </p:style>
        <p:txBody>
          <a:bodyPr rtlCol="0" wrap="square">
            <a:spAutoFit/>
          </a:bodyPr>
          <a:lstStyle/>
          <a:p>
            <a:pPr algn="ctr"/>
            <a:r>
              <a:rPr altLang="en-US" b="1" lang="zh-CN" smtClean="0" sz="1600"/>
              <a:t>工作生活平衡</a:t>
            </a:r>
          </a:p>
        </p:txBody>
      </p:sp>
      <p:sp>
        <p:nvSpPr>
          <p:cNvPr id="35" name="矩形 34"/>
          <p:cNvSpPr/>
          <p:nvPr/>
        </p:nvSpPr>
        <p:spPr>
          <a:xfrm>
            <a:off x="2195736" y="4283541"/>
            <a:ext cx="4536504" cy="841602"/>
          </a:xfrm>
          <a:prstGeom prst="rect">
            <a:avLst/>
          </a:prstGeom>
        </p:spPr>
        <p:style>
          <a:lnRef idx="3">
            <a:schemeClr val="lt1"/>
          </a:lnRef>
          <a:fillRef idx="1">
            <a:schemeClr val="accent3"/>
          </a:fillRef>
          <a:effectRef idx="1">
            <a:schemeClr val="accent3"/>
          </a:effectRef>
          <a:fontRef idx="minor">
            <a:schemeClr val="lt1"/>
          </a:fontRef>
        </p:style>
        <p:txBody>
          <a:bodyPr anchor="ctr" rtlCol="0"/>
          <a:lstStyle/>
          <a:p>
            <a:pPr algn="ctr"/>
            <a:r>
              <a:rPr altLang="en-US" b="1" lang="zh-CN" sz="4000">
                <a:solidFill>
                  <a:schemeClr val="bg1"/>
                </a:solidFill>
              </a:rPr>
              <a:t>个人职业生涯地图</a:t>
            </a:r>
          </a:p>
        </p:txBody>
      </p:sp>
    </p:spTree>
    <p:extLst>
      <p:ext uri="{BB962C8B-B14F-4D97-AF65-F5344CB8AC3E}">
        <p14:creationId val="3252096532"/>
      </p:ext>
    </p:extLst>
  </p:cSld>
  <p:clrMapOvr>
    <a:masterClrMapping/>
  </p:clrMapOvr>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band2.png" id="3" name="图片 2"/>
          <p:cNvPicPr>
            <a:picLocks noChangeAspect="1"/>
          </p:cNvPicPr>
          <p:nvPr/>
        </p:nvPicPr>
        <p:blipFill>
          <a:blip r:embed="rId2"/>
          <a:stretch>
            <a:fillRect/>
          </a:stretch>
        </p:blipFill>
        <p:spPr>
          <a:xfrm>
            <a:off x="1115616" y="2499742"/>
            <a:ext cx="1152128" cy="1152128"/>
          </a:xfrm>
          <a:prstGeom prst="rect">
            <a:avLst/>
          </a:prstGeom>
        </p:spPr>
      </p:pic>
      <p:pic>
        <p:nvPicPr>
          <p:cNvPr descr="wedict1.png" id="4" name="图片 3"/>
          <p:cNvPicPr>
            <a:picLocks noChangeAspect="1"/>
          </p:cNvPicPr>
          <p:nvPr/>
        </p:nvPicPr>
        <p:blipFill>
          <a:blip r:embed="rId3"/>
          <a:stretch>
            <a:fillRect/>
          </a:stretch>
        </p:blipFill>
        <p:spPr>
          <a:xfrm>
            <a:off x="2555776" y="2499742"/>
            <a:ext cx="1152128" cy="1152128"/>
          </a:xfrm>
          <a:prstGeom prst="rect">
            <a:avLst/>
          </a:prstGeom>
        </p:spPr>
      </p:pic>
      <p:pic>
        <p:nvPicPr>
          <p:cNvPr descr="games1.png" id="5" name="图片 4"/>
          <p:cNvPicPr>
            <a:picLocks noChangeAspect="1"/>
          </p:cNvPicPr>
          <p:nvPr/>
        </p:nvPicPr>
        <p:blipFill>
          <a:blip r:embed="rId4"/>
          <a:stretch>
            <a:fillRect/>
          </a:stretch>
        </p:blipFill>
        <p:spPr>
          <a:xfrm>
            <a:off x="3995936" y="2499742"/>
            <a:ext cx="1152128" cy="1152128"/>
          </a:xfrm>
          <a:prstGeom prst="rect">
            <a:avLst/>
          </a:prstGeom>
        </p:spPr>
      </p:pic>
      <p:pic>
        <p:nvPicPr>
          <p:cNvPr descr="isms2.png" id="6" name="图片 5"/>
          <p:cNvPicPr>
            <a:picLocks noChangeAspect="1"/>
          </p:cNvPicPr>
          <p:nvPr/>
        </p:nvPicPr>
        <p:blipFill>
          <a:blip r:embed="rId5"/>
          <a:stretch>
            <a:fillRect/>
          </a:stretch>
        </p:blipFill>
        <p:spPr>
          <a:xfrm>
            <a:off x="5436096" y="2499742"/>
            <a:ext cx="1152128" cy="1152128"/>
          </a:xfrm>
          <a:prstGeom prst="rect">
            <a:avLst/>
          </a:prstGeom>
        </p:spPr>
      </p:pic>
      <p:pic>
        <p:nvPicPr>
          <p:cNvPr descr="todolist.png" id="7" name="图片 6"/>
          <p:cNvPicPr>
            <a:picLocks noChangeAspect="1"/>
          </p:cNvPicPr>
          <p:nvPr/>
        </p:nvPicPr>
        <p:blipFill>
          <a:blip r:embed="rId6"/>
          <a:stretch>
            <a:fillRect/>
          </a:stretch>
        </p:blipFill>
        <p:spPr>
          <a:xfrm>
            <a:off x="6876256" y="2499742"/>
            <a:ext cx="1152128" cy="1152128"/>
          </a:xfrm>
          <a:prstGeom prst="rect">
            <a:avLst/>
          </a:prstGeom>
        </p:spPr>
      </p:pic>
      <p:sp>
        <p:nvSpPr>
          <p:cNvPr id="8" name="矩形 7"/>
          <p:cNvSpPr/>
          <p:nvPr/>
        </p:nvSpPr>
        <p:spPr>
          <a:xfrm>
            <a:off x="35496" y="0"/>
            <a:ext cx="3960440" cy="841602"/>
          </a:xfrm>
          <a:prstGeom prst="rect">
            <a:avLst/>
          </a:prstGeom>
        </p:spPr>
        <p:style>
          <a:lnRef idx="3">
            <a:schemeClr val="lt1"/>
          </a:lnRef>
          <a:fillRef idx="1">
            <a:schemeClr val="accent3"/>
          </a:fillRef>
          <a:effectRef idx="1">
            <a:schemeClr val="accent3"/>
          </a:effectRef>
          <a:fontRef idx="minor">
            <a:schemeClr val="lt1"/>
          </a:fontRef>
        </p:style>
        <p:txBody>
          <a:bodyPr anchor="ctr" rtlCol="0"/>
          <a:lstStyle/>
          <a:p>
            <a:pPr algn="ctr"/>
            <a:r>
              <a:rPr altLang="en-US" b="1" lang="zh-CN" smtClean="0" sz="4000"/>
              <a:t>合适工作的考虑</a:t>
            </a:r>
          </a:p>
        </p:txBody>
      </p:sp>
      <p:sp>
        <p:nvSpPr>
          <p:cNvPr id="10" name="TextBox 9"/>
          <p:cNvSpPr txBox="1"/>
          <p:nvPr/>
        </p:nvSpPr>
        <p:spPr>
          <a:xfrm>
            <a:off x="1187624" y="1995686"/>
            <a:ext cx="864096" cy="365760"/>
          </a:xfrm>
          <a:prstGeom prst="rect">
            <a:avLst/>
          </a:prstGeom>
          <a:noFill/>
        </p:spPr>
        <p:txBody>
          <a:bodyPr rtlCol="0" wrap="square">
            <a:spAutoFit/>
          </a:bodyPr>
          <a:lstStyle/>
          <a:p>
            <a:pPr algn="ctr"/>
            <a:r>
              <a:rPr altLang="en-US" b="1" lang="zh-CN" smtClean="0">
                <a:solidFill>
                  <a:schemeClr val="tx1">
                    <a:lumMod val="65000"/>
                    <a:lumOff val="35000"/>
                  </a:schemeClr>
                </a:solidFill>
              </a:rPr>
              <a:t>人</a:t>
            </a:r>
          </a:p>
        </p:txBody>
      </p:sp>
      <p:sp>
        <p:nvSpPr>
          <p:cNvPr id="11" name="TextBox 10"/>
          <p:cNvSpPr txBox="1"/>
          <p:nvPr/>
        </p:nvSpPr>
        <p:spPr>
          <a:xfrm>
            <a:off x="2699792" y="1995686"/>
            <a:ext cx="864096" cy="365760"/>
          </a:xfrm>
          <a:prstGeom prst="rect">
            <a:avLst/>
          </a:prstGeom>
          <a:noFill/>
        </p:spPr>
        <p:txBody>
          <a:bodyPr rtlCol="0" wrap="square">
            <a:spAutoFit/>
          </a:bodyPr>
          <a:lstStyle/>
          <a:p>
            <a:pPr algn="ctr"/>
            <a:r>
              <a:rPr altLang="en-US" b="1" lang="zh-CN">
                <a:solidFill>
                  <a:schemeClr val="tx1">
                    <a:lumMod val="65000"/>
                    <a:lumOff val="35000"/>
                  </a:schemeClr>
                </a:solidFill>
              </a:rPr>
              <a:t>机遇</a:t>
            </a:r>
          </a:p>
        </p:txBody>
      </p:sp>
      <p:sp>
        <p:nvSpPr>
          <p:cNvPr id="12" name="TextBox 11"/>
          <p:cNvSpPr txBox="1"/>
          <p:nvPr/>
        </p:nvSpPr>
        <p:spPr>
          <a:xfrm>
            <a:off x="4139952" y="1995686"/>
            <a:ext cx="864096" cy="365760"/>
          </a:xfrm>
          <a:prstGeom prst="rect">
            <a:avLst/>
          </a:prstGeom>
          <a:noFill/>
        </p:spPr>
        <p:txBody>
          <a:bodyPr rtlCol="0" wrap="square">
            <a:spAutoFit/>
          </a:bodyPr>
          <a:lstStyle/>
          <a:p>
            <a:pPr algn="ctr"/>
            <a:r>
              <a:rPr altLang="en-US" b="1" lang="zh-CN">
                <a:solidFill>
                  <a:schemeClr val="tx1">
                    <a:lumMod val="65000"/>
                    <a:lumOff val="35000"/>
                  </a:schemeClr>
                </a:solidFill>
              </a:rPr>
              <a:t>未来</a:t>
            </a:r>
          </a:p>
        </p:txBody>
      </p:sp>
      <p:sp>
        <p:nvSpPr>
          <p:cNvPr id="13" name="TextBox 12"/>
          <p:cNvSpPr txBox="1"/>
          <p:nvPr/>
        </p:nvSpPr>
        <p:spPr>
          <a:xfrm>
            <a:off x="5508104" y="1995686"/>
            <a:ext cx="1008112" cy="365760"/>
          </a:xfrm>
          <a:prstGeom prst="rect">
            <a:avLst/>
          </a:prstGeom>
          <a:noFill/>
        </p:spPr>
        <p:txBody>
          <a:bodyPr rtlCol="0" wrap="square">
            <a:spAutoFit/>
          </a:bodyPr>
          <a:lstStyle/>
          <a:p>
            <a:pPr algn="ctr"/>
            <a:r>
              <a:rPr altLang="en-US" b="1" lang="zh-CN">
                <a:solidFill>
                  <a:schemeClr val="tx1">
                    <a:lumMod val="65000"/>
                    <a:lumOff val="35000"/>
                  </a:schemeClr>
                </a:solidFill>
              </a:rPr>
              <a:t>主导权</a:t>
            </a:r>
          </a:p>
        </p:txBody>
      </p:sp>
      <p:sp>
        <p:nvSpPr>
          <p:cNvPr id="15" name="TextBox 14"/>
          <p:cNvSpPr txBox="1"/>
          <p:nvPr/>
        </p:nvSpPr>
        <p:spPr>
          <a:xfrm>
            <a:off x="6876257" y="1995686"/>
            <a:ext cx="1152127" cy="365760"/>
          </a:xfrm>
          <a:prstGeom prst="rect">
            <a:avLst/>
          </a:prstGeom>
          <a:noFill/>
        </p:spPr>
        <p:txBody>
          <a:bodyPr rtlCol="0" wrap="square">
            <a:spAutoFit/>
          </a:bodyPr>
          <a:lstStyle/>
          <a:p>
            <a:pPr algn="ctr"/>
            <a:r>
              <a:rPr altLang="en-US" b="1" lang="zh-CN" smtClean="0">
                <a:solidFill>
                  <a:schemeClr val="tx1">
                    <a:lumMod val="65000"/>
                    <a:lumOff val="35000"/>
                  </a:schemeClr>
                </a:solidFill>
              </a:rPr>
              <a:t>工作内容</a:t>
            </a:r>
          </a:p>
        </p:txBody>
      </p:sp>
      <p:sp>
        <p:nvSpPr>
          <p:cNvPr id="16" name="灯片编号占位符 15"/>
          <p:cNvSpPr>
            <a:spLocks noGrp="1"/>
          </p:cNvSpPr>
          <p:nvPr>
            <p:ph idx="12" sz="quarter" type="sldNum"/>
          </p:nvPr>
        </p:nvSpPr>
        <p:spPr/>
        <p:txBody>
          <a:bodyPr/>
          <a:lstStyle/>
          <a:p>
            <a:fld id="{FAB079F6-1D55-463F-847D-05FC9C087C1A}" type="slidenum">
              <a:rPr altLang="en-US" lang="zh-CN" smtClean="0"/>
              <a:t>45</a:t>
            </a:fld>
          </a:p>
        </p:txBody>
      </p:sp>
    </p:spTree>
    <p:extLst>
      <p:ext uri="{BB962C8B-B14F-4D97-AF65-F5344CB8AC3E}">
        <p14:creationId val="272796729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10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childTnLst>
                                </p:cTn>
                              </p:par>
                              <p:par>
                                <p:cTn fill="hold" id="16" nodeType="withEffect" presetClass="entr" presetID="10"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500" id="18"/>
                                        <p:tgtEl>
                                          <p:spTgt spid="6"/>
                                        </p:tgtEl>
                                      </p:cBhvr>
                                    </p:animEffect>
                                  </p:childTnLst>
                                </p:cTn>
                              </p:par>
                              <p:par>
                                <p:cTn fill="hold" id="19" nodeType="withEffect" presetClass="entr" presetID="10"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5000" t="-5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870CE270-9DDE-4E7C-A416-FF01161E9901}" type="slidenum">
              <a:rPr altLang="en-US" lang="zh-CN" smtClean="0"/>
              <a:t>46</a:t>
            </a:fld>
          </a:p>
        </p:txBody>
      </p:sp>
      <p:sp>
        <p:nvSpPr>
          <p:cNvPr id="3" name="矩形 2"/>
          <p:cNvSpPr/>
          <p:nvPr/>
        </p:nvSpPr>
        <p:spPr>
          <a:xfrm>
            <a:off x="5649" y="0"/>
            <a:ext cx="1397999" cy="841602"/>
          </a:xfrm>
          <a:prstGeom prst="rect">
            <a:avLst/>
          </a:prstGeom>
        </p:spPr>
        <p:style>
          <a:lnRef idx="3">
            <a:schemeClr val="lt1"/>
          </a:lnRef>
          <a:fillRef idx="1">
            <a:schemeClr val="accent3"/>
          </a:fillRef>
          <a:effectRef idx="1">
            <a:schemeClr val="accent3"/>
          </a:effectRef>
          <a:fontRef idx="minor">
            <a:schemeClr val="lt1"/>
          </a:fontRef>
        </p:style>
        <p:txBody>
          <a:bodyPr anchor="ctr" rtlCol="0"/>
          <a:lstStyle/>
          <a:p>
            <a:pPr algn="ctr"/>
            <a:r>
              <a:rPr altLang="en-US" b="1" lang="zh-CN" smtClean="0" sz="4000"/>
              <a:t>晋升</a:t>
            </a:r>
          </a:p>
        </p:txBody>
      </p:sp>
      <p:sp>
        <p:nvSpPr>
          <p:cNvPr id="4" name="矩形 3"/>
          <p:cNvSpPr/>
          <p:nvPr/>
        </p:nvSpPr>
        <p:spPr>
          <a:xfrm>
            <a:off x="3116416" y="2787774"/>
            <a:ext cx="3383280" cy="640080"/>
          </a:xfrm>
          <a:prstGeom prst="rect">
            <a:avLst/>
          </a:prstGeom>
          <a:effectLst>
            <a:reflection algn="bl" blurRad="6350" dir="5400000" endA="300" endPos="55000" rotWithShape="0" stA="50000" sy="-100000"/>
          </a:effectLst>
        </p:spPr>
        <p:txBody>
          <a:bodyPr wrap="none">
            <a:spAutoFit/>
          </a:bodyPr>
          <a:lstStyle/>
          <a:p>
            <a:pPr algn="ctr"/>
            <a:r>
              <a:rPr altLang="en-US" b="1" lang="zh-CN" smtClean="0" sz="3600"/>
              <a:t>令人叹服的力量</a:t>
            </a:r>
          </a:p>
        </p:txBody>
      </p:sp>
      <p:sp>
        <p:nvSpPr>
          <p:cNvPr id="5" name="TextBox 4"/>
          <p:cNvSpPr txBox="1"/>
          <p:nvPr/>
        </p:nvSpPr>
        <p:spPr>
          <a:xfrm>
            <a:off x="3099896" y="2211710"/>
            <a:ext cx="824032" cy="518160"/>
          </a:xfrm>
          <a:prstGeom prst="rect">
            <a:avLst/>
          </a:prstGeom>
          <a:noFill/>
        </p:spPr>
        <p:txBody>
          <a:bodyPr rtlCol="0" wrap="square">
            <a:spAutoFit/>
          </a:bodyPr>
          <a:lstStyle/>
          <a:p>
            <a:pPr algn="ctr"/>
            <a:r>
              <a:rPr altLang="zh-CN" b="1" lang="en-US" smtClean="0" sz="2800">
                <a:solidFill>
                  <a:srgbClr val="FF0000"/>
                </a:solidFill>
                <a:latin charset="0" pitchFamily="18" typeface="Bodoni MT Black"/>
              </a:rPr>
              <a:t>#1</a:t>
            </a:r>
          </a:p>
        </p:txBody>
      </p:sp>
    </p:spTree>
    <p:extLst>
      <p:ext uri="{BB962C8B-B14F-4D97-AF65-F5344CB8AC3E}">
        <p14:creationId val="110520576"/>
      </p:ext>
    </p:extLst>
  </p:cSld>
  <p:clrMapOvr>
    <a:masterClrMapping/>
  </p:clrMapOvr>
  <p:transition/>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0" t="-5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BBF4878-EA3C-4211-A5BA-070ED4A22733}" type="slidenum">
              <a:rPr altLang="en-US" lang="zh-CN" smtClean="0"/>
              <a:t>47</a:t>
            </a:fld>
          </a:p>
        </p:txBody>
      </p:sp>
      <p:sp>
        <p:nvSpPr>
          <p:cNvPr id="3" name="矩形 2"/>
          <p:cNvSpPr/>
          <p:nvPr/>
        </p:nvSpPr>
        <p:spPr>
          <a:xfrm>
            <a:off x="0" y="4155926"/>
            <a:ext cx="7772297" cy="640080"/>
          </a:xfrm>
          <a:prstGeom prst="rect">
            <a:avLst/>
          </a:prstGeom>
          <a:solidFill>
            <a:srgbClr val="FFFFFF">
              <a:alpha val="49020"/>
            </a:srgb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altLang="en-US" b="1" lang="zh-CN" smtClean="0" sz="3600"/>
              <a:t> #2 你最大的敌人就是你自己</a:t>
            </a:r>
          </a:p>
        </p:txBody>
      </p:sp>
    </p:spTree>
    <p:extLst>
      <p:ext uri="{BB962C8B-B14F-4D97-AF65-F5344CB8AC3E}">
        <p14:creationId val="501402545"/>
      </p:ext>
    </p:extLst>
  </p:cSld>
  <p:clrMapOvr>
    <a:masterClrMapping/>
  </p:clrMapOvr>
  <p:transition/>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9AB643E2-8A86-4839-8329-E478F3933BDB}" type="slidenum">
              <a:rPr altLang="en-US" lang="zh-CN" smtClean="0"/>
              <a:t>48</a:t>
            </a:fld>
          </a:p>
        </p:txBody>
      </p:sp>
      <p:pic>
        <p:nvPicPr>
          <p:cNvPr id="3" name="图片 2"/>
          <p:cNvPicPr>
            <a:picLocks noChangeAspect="1"/>
          </p:cNvPicPr>
          <p:nvPr/>
        </p:nvPicPr>
        <p:blipFill>
          <a:blip r:embed="rId2">
            <a:duotone>
              <a:schemeClr val="bg2">
                <a:shade val="45000"/>
                <a:satMod val="135000"/>
              </a:schemeClr>
              <a:prstClr val="white"/>
            </a:duotone>
            <a:extLst>
              <a:ext uri="{28A0092B-C50C-407E-A947-70E740481C1C}">
                <a14:useLocalDpi val="0"/>
              </a:ext>
            </a:extLst>
          </a:blip>
          <a:srcRect l="15147" r="16290"/>
          <a:stretch>
            <a:fillRect/>
          </a:stretch>
        </p:blipFill>
        <p:spPr>
          <a:xfrm rot="1045822">
            <a:off x="3658990" y="29274"/>
            <a:ext cx="3505797" cy="5018624"/>
          </a:xfrm>
          <a:prstGeom prst="rect">
            <a:avLst/>
          </a:prstGeom>
        </p:spPr>
      </p:pic>
      <p:sp>
        <p:nvSpPr>
          <p:cNvPr id="5" name="TextBox 4"/>
          <p:cNvSpPr txBox="1"/>
          <p:nvPr/>
        </p:nvSpPr>
        <p:spPr>
          <a:xfrm>
            <a:off x="22595" y="726032"/>
            <a:ext cx="720080" cy="518160"/>
          </a:xfrm>
          <a:prstGeom prst="rect">
            <a:avLst/>
          </a:prstGeom>
          <a:noFill/>
        </p:spPr>
        <p:txBody>
          <a:bodyPr rtlCol="0" wrap="square">
            <a:spAutoFit/>
          </a:bodyPr>
          <a:lstStyle/>
          <a:p>
            <a:pPr algn="ctr" lvl="0"/>
            <a:r>
              <a:rPr altLang="zh-CN" b="1" lang="en-US" smtClean="0" sz="2800">
                <a:solidFill>
                  <a:srgbClr val="FF0000"/>
                </a:solidFill>
                <a:latin charset="0" pitchFamily="18" typeface="Bodoni MT Black"/>
              </a:rPr>
              <a:t>#3 </a:t>
            </a:r>
          </a:p>
        </p:txBody>
      </p:sp>
      <p:cxnSp>
        <p:nvCxnSpPr>
          <p:cNvPr id="6" name="直接连接符 5"/>
          <p:cNvCxnSpPr/>
          <p:nvPr/>
        </p:nvCxnSpPr>
        <p:spPr>
          <a:xfrm>
            <a:off x="0" y="1419622"/>
            <a:ext cx="4572000" cy="0"/>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3219822"/>
            <a:ext cx="4572000" cy="0"/>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595" y="1442559"/>
            <a:ext cx="4644008" cy="1798320"/>
          </a:xfrm>
          <a:prstGeom prst="rect">
            <a:avLst/>
          </a:prstGeom>
          <a:noFill/>
        </p:spPr>
        <p:txBody>
          <a:bodyPr rtlCol="0" wrap="square">
            <a:spAutoFit/>
          </a:bodyPr>
          <a:lstStyle/>
          <a:p>
            <a:pPr>
              <a:lnSpc>
                <a:spcPct val="200000"/>
              </a:lnSpc>
            </a:pPr>
            <a:r>
              <a:rPr altLang="en-US" b="1" lang="zh-CN" smtClean="0" sz="2800">
                <a:solidFill>
                  <a:schemeClr val="tx1">
                    <a:lumMod val="75000"/>
                    <a:lumOff val="25000"/>
                  </a:schemeClr>
                </a:solidFill>
              </a:rPr>
              <a:t>不要让老板因为你的行为或人际关系消耗他的政治资本</a:t>
            </a:r>
          </a:p>
        </p:txBody>
      </p:sp>
    </p:spTree>
    <p:extLst>
      <p:ext uri="{BB962C8B-B14F-4D97-AF65-F5344CB8AC3E}">
        <p14:creationId val="2609277017"/>
      </p:ext>
    </p:extLst>
  </p:cSld>
  <p:clrMapOvr>
    <a:masterClrMapping/>
  </p:clrMapOvr>
  <p:transition/>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33480A6C-E137-43F4-BD70-7262613CFACF}" type="slidenum">
              <a:rPr altLang="en-US" lang="zh-CN" smtClean="0"/>
              <a:t>49</a:t>
            </a:fld>
          </a:p>
        </p:txBody>
      </p:sp>
      <p:sp>
        <p:nvSpPr>
          <p:cNvPr id="3" name="TextBox 2"/>
          <p:cNvSpPr txBox="1"/>
          <p:nvPr/>
        </p:nvSpPr>
        <p:spPr>
          <a:xfrm>
            <a:off x="22593" y="195486"/>
            <a:ext cx="3440483" cy="518160"/>
          </a:xfrm>
          <a:prstGeom prst="rect">
            <a:avLst/>
          </a:prstGeom>
          <a:noFill/>
        </p:spPr>
        <p:txBody>
          <a:bodyPr rtlCol="0" wrap="square">
            <a:spAutoFit/>
          </a:bodyPr>
          <a:lstStyle/>
          <a:p>
            <a:pPr algn="ctr" lvl="0"/>
            <a:r>
              <a:rPr altLang="zh-CN" b="1" lang="en-US" smtClean="0" sz="2800">
                <a:solidFill>
                  <a:srgbClr val="FF0000"/>
                </a:solidFill>
                <a:latin charset="0" pitchFamily="18" typeface="Bodoni MT Black"/>
              </a:rPr>
              <a:t>#4 4要1不要</a:t>
            </a:r>
          </a:p>
        </p:txBody>
      </p:sp>
      <p:grpSp>
        <p:nvGrpSpPr>
          <p:cNvPr id="5" name="组合 4"/>
          <p:cNvGrpSpPr/>
          <p:nvPr/>
        </p:nvGrpSpPr>
        <p:grpSpPr>
          <a:xfrm>
            <a:off x="1331640" y="987574"/>
            <a:ext cx="5328592" cy="3816424"/>
            <a:chOff x="1907704" y="1298292"/>
            <a:chExt cx="6096000" cy="4643529"/>
          </a:xfrm>
        </p:grpSpPr>
        <p:sp>
          <p:nvSpPr>
            <p:cNvPr id="6" name="矩形 5"/>
            <p:cNvSpPr/>
            <p:nvPr/>
          </p:nvSpPr>
          <p:spPr>
            <a:xfrm>
              <a:off x="1907704" y="1992011"/>
              <a:ext cx="6096000" cy="21593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7" name="任意多边形 6"/>
            <p:cNvSpPr/>
            <p:nvPr/>
          </p:nvSpPr>
          <p:spPr>
            <a:xfrm>
              <a:off x="2212504" y="1298292"/>
              <a:ext cx="4267200" cy="825042"/>
            </a:xfrm>
            <a:custGeom>
              <a:gdLst>
                <a:gd fmla="*/ 0 w 4267200" name="connsiteX0"/>
                <a:gd fmla="*/ 231245 h 1387440" name="connsiteY0"/>
                <a:gd fmla="*/ 231245 w 4267200" name="connsiteX1"/>
                <a:gd fmla="*/ 0 h 1387440" name="connsiteY1"/>
                <a:gd fmla="*/ 4035955 w 4267200" name="connsiteX2"/>
                <a:gd fmla="*/ 0 h 1387440" name="connsiteY2"/>
                <a:gd fmla="*/ 4267200 w 4267200" name="connsiteX3"/>
                <a:gd fmla="*/ 231245 h 1387440" name="connsiteY3"/>
                <a:gd fmla="*/ 4267200 w 4267200" name="connsiteX4"/>
                <a:gd fmla="*/ 1156195 h 1387440" name="connsiteY4"/>
                <a:gd fmla="*/ 4035955 w 4267200" name="connsiteX5"/>
                <a:gd fmla="*/ 1387440 h 1387440" name="connsiteY5"/>
                <a:gd fmla="*/ 231245 w 4267200" name="connsiteX6"/>
                <a:gd fmla="*/ 1387440 h 1387440" name="connsiteY6"/>
                <a:gd fmla="*/ 0 w 4267200" name="connsiteX7"/>
                <a:gd fmla="*/ 1156195 h 1387440" name="connsiteY7"/>
                <a:gd fmla="*/ 0 w 4267200" name="connsiteX8"/>
                <a:gd fmla="*/ 231245 h 1387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87440" w="4267200">
                  <a:moveTo>
                    <a:pt x="0" y="231245"/>
                  </a:moveTo>
                  <a:cubicBezTo>
                    <a:pt x="0" y="103532"/>
                    <a:pt x="103532" y="0"/>
                    <a:pt x="231245" y="0"/>
                  </a:cubicBezTo>
                  <a:lnTo>
                    <a:pt x="4035955" y="0"/>
                  </a:lnTo>
                  <a:cubicBezTo>
                    <a:pt x="4163668" y="0"/>
                    <a:pt x="4267200" y="103532"/>
                    <a:pt x="4267200" y="231245"/>
                  </a:cubicBezTo>
                  <a:lnTo>
                    <a:pt x="4267200" y="1156195"/>
                  </a:lnTo>
                  <a:cubicBezTo>
                    <a:pt x="4267200" y="1283908"/>
                    <a:pt x="4163668" y="1387440"/>
                    <a:pt x="4035955" y="1387440"/>
                  </a:cubicBezTo>
                  <a:lnTo>
                    <a:pt x="231245" y="1387440"/>
                  </a:lnTo>
                  <a:cubicBezTo>
                    <a:pt x="103532" y="1387440"/>
                    <a:pt x="0" y="1283908"/>
                    <a:pt x="0" y="1156195"/>
                  </a:cubicBezTo>
                  <a:lnTo>
                    <a:pt x="0" y="231245"/>
                  </a:lnTo>
                  <a:close/>
                </a:path>
              </a:pathLst>
            </a:custGeom>
          </p:spPr>
          <p:style>
            <a:lnRef idx="0">
              <a:schemeClr val="accent3"/>
            </a:lnRef>
            <a:fillRef idx="3">
              <a:schemeClr val="accent3"/>
            </a:fillRef>
            <a:effectRef idx="3">
              <a:schemeClr val="accent3"/>
            </a:effectRef>
            <a:fontRef idx="minor">
              <a:schemeClr val="lt1"/>
            </a:fontRef>
          </p:style>
          <p:txBody>
            <a:bodyPr anchor="ctr" anchorCtr="0" bIns="67729" lIns="229019" numCol="1" rIns="229019" spcCol="1270" spcFirstLastPara="0" tIns="67729" vert="horz" wrap="square">
              <a:noAutofit/>
            </a:bodyPr>
            <a:lstStyle/>
            <a:p>
              <a:pPr algn="l" defTabSz="2089150" lvl="0">
                <a:lnSpc>
                  <a:spcPct val="90000"/>
                </a:lnSpc>
                <a:spcBef>
                  <a:spcPct val="0"/>
                </a:spcBef>
                <a:spcAft>
                  <a:spcPct val="35000"/>
                </a:spcAft>
              </a:pPr>
              <a:r>
                <a:rPr altLang="zh-CN" b="1" kern="1200" lang="en-US" smtClean="0" sz="2800"/>
                <a:t>4要</a:t>
              </a:r>
            </a:p>
          </p:txBody>
        </p:sp>
        <p:sp>
          <p:nvSpPr>
            <p:cNvPr id="8" name="矩形 7"/>
            <p:cNvSpPr/>
            <p:nvPr/>
          </p:nvSpPr>
          <p:spPr>
            <a:xfrm>
              <a:off x="1907704" y="5020262"/>
              <a:ext cx="6096000" cy="921559"/>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9" name="任意多边形 8"/>
            <p:cNvSpPr/>
            <p:nvPr/>
          </p:nvSpPr>
          <p:spPr>
            <a:xfrm>
              <a:off x="2212504" y="4326544"/>
              <a:ext cx="4267200" cy="825041"/>
            </a:xfrm>
            <a:custGeom>
              <a:gdLst>
                <a:gd fmla="*/ 0 w 4267200" name="connsiteX0"/>
                <a:gd fmla="*/ 231245 h 1387440" name="connsiteY0"/>
                <a:gd fmla="*/ 231245 w 4267200" name="connsiteX1"/>
                <a:gd fmla="*/ 0 h 1387440" name="connsiteY1"/>
                <a:gd fmla="*/ 4035955 w 4267200" name="connsiteX2"/>
                <a:gd fmla="*/ 0 h 1387440" name="connsiteY2"/>
                <a:gd fmla="*/ 4267200 w 4267200" name="connsiteX3"/>
                <a:gd fmla="*/ 231245 h 1387440" name="connsiteY3"/>
                <a:gd fmla="*/ 4267200 w 4267200" name="connsiteX4"/>
                <a:gd fmla="*/ 1156195 h 1387440" name="connsiteY4"/>
                <a:gd fmla="*/ 4035955 w 4267200" name="connsiteX5"/>
                <a:gd fmla="*/ 1387440 h 1387440" name="connsiteY5"/>
                <a:gd fmla="*/ 231245 w 4267200" name="connsiteX6"/>
                <a:gd fmla="*/ 1387440 h 1387440" name="connsiteY6"/>
                <a:gd fmla="*/ 0 w 4267200" name="connsiteX7"/>
                <a:gd fmla="*/ 1156195 h 1387440" name="connsiteY7"/>
                <a:gd fmla="*/ 0 w 4267200" name="connsiteX8"/>
                <a:gd fmla="*/ 231245 h 13874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87440" w="4267200">
                  <a:moveTo>
                    <a:pt x="0" y="231245"/>
                  </a:moveTo>
                  <a:cubicBezTo>
                    <a:pt x="0" y="103532"/>
                    <a:pt x="103532" y="0"/>
                    <a:pt x="231245" y="0"/>
                  </a:cubicBezTo>
                  <a:lnTo>
                    <a:pt x="4035955" y="0"/>
                  </a:lnTo>
                  <a:cubicBezTo>
                    <a:pt x="4163668" y="0"/>
                    <a:pt x="4267200" y="103532"/>
                    <a:pt x="4267200" y="231245"/>
                  </a:cubicBezTo>
                  <a:lnTo>
                    <a:pt x="4267200" y="1156195"/>
                  </a:lnTo>
                  <a:cubicBezTo>
                    <a:pt x="4267200" y="1283908"/>
                    <a:pt x="4163668" y="1387440"/>
                    <a:pt x="4035955" y="1387440"/>
                  </a:cubicBezTo>
                  <a:lnTo>
                    <a:pt x="231245" y="1387440"/>
                  </a:lnTo>
                  <a:cubicBezTo>
                    <a:pt x="103532" y="1387440"/>
                    <a:pt x="0" y="1283908"/>
                    <a:pt x="0" y="1156195"/>
                  </a:cubicBezTo>
                  <a:lnTo>
                    <a:pt x="0" y="231245"/>
                  </a:lnTo>
                  <a:close/>
                </a:path>
              </a:pathLst>
            </a:custGeom>
          </p:spPr>
          <p:style>
            <a:lnRef idx="0">
              <a:schemeClr val="accent3"/>
            </a:lnRef>
            <a:fillRef idx="3">
              <a:schemeClr val="accent3"/>
            </a:fillRef>
            <a:effectRef idx="3">
              <a:schemeClr val="accent3"/>
            </a:effectRef>
            <a:fontRef idx="minor">
              <a:schemeClr val="lt1"/>
            </a:fontRef>
          </p:style>
          <p:txBody>
            <a:bodyPr anchor="ctr" anchorCtr="0" bIns="67729" lIns="229019" numCol="1" rIns="229019" spcCol="1270" spcFirstLastPara="0" tIns="67729" vert="horz" wrap="square">
              <a:noAutofit/>
            </a:bodyPr>
            <a:lstStyle/>
            <a:p>
              <a:pPr algn="l" defTabSz="2089150" lvl="0">
                <a:lnSpc>
                  <a:spcPct val="90000"/>
                </a:lnSpc>
                <a:spcBef>
                  <a:spcPct val="0"/>
                </a:spcBef>
                <a:spcAft>
                  <a:spcPct val="35000"/>
                </a:spcAft>
              </a:pPr>
              <a:r>
                <a:rPr altLang="zh-CN" b="1" kern="1200" lang="en-US" smtClean="0" sz="2800"/>
                <a:t>1不要</a:t>
              </a:r>
            </a:p>
          </p:txBody>
        </p:sp>
      </p:grpSp>
      <p:sp>
        <p:nvSpPr>
          <p:cNvPr id="10" name="TextBox 9"/>
          <p:cNvSpPr txBox="1"/>
          <p:nvPr/>
        </p:nvSpPr>
        <p:spPr>
          <a:xfrm>
            <a:off x="1742834" y="1722170"/>
            <a:ext cx="3909286" cy="1554480"/>
          </a:xfrm>
          <a:prstGeom prst="rect">
            <a:avLst/>
          </a:prstGeom>
          <a:noFill/>
        </p:spPr>
        <p:txBody>
          <a:bodyPr rtlCol="0" wrap="square">
            <a:spAutoFit/>
          </a:bodyPr>
          <a:lstStyle/>
          <a:p>
            <a:pPr indent="-285750" marL="285750">
              <a:lnSpc>
                <a:spcPct val="150000"/>
              </a:lnSpc>
              <a:buFont charset="2" pitchFamily="2" typeface="Wingdings"/>
              <a:buChar char="p"/>
            </a:pPr>
            <a:r>
              <a:rPr altLang="en-US" lang="zh-CN" smtClean="0" sz="1600"/>
              <a:t>要管理好下属</a:t>
            </a:r>
          </a:p>
          <a:p>
            <a:pPr indent="-285750" marL="285750">
              <a:lnSpc>
                <a:spcPct val="150000"/>
              </a:lnSpc>
              <a:buFont charset="2" pitchFamily="2" typeface="Wingdings"/>
              <a:buChar char="p"/>
            </a:pPr>
            <a:r>
              <a:rPr altLang="en-US" lang="zh-CN" smtClean="0" sz="1600"/>
              <a:t>要争取收到关注</a:t>
            </a:r>
          </a:p>
          <a:p>
            <a:pPr indent="-285750" marL="285750">
              <a:lnSpc>
                <a:spcPct val="150000"/>
              </a:lnSpc>
              <a:buFont charset="2" pitchFamily="2" typeface="Wingdings"/>
              <a:buChar char="p"/>
            </a:pPr>
            <a:r>
              <a:rPr altLang="en-US" lang="zh-CN" smtClean="0" sz="1600"/>
              <a:t>要找寻导师</a:t>
            </a:r>
          </a:p>
          <a:p>
            <a:pPr indent="-285750" marL="285750">
              <a:lnSpc>
                <a:spcPct val="150000"/>
              </a:lnSpc>
              <a:buFont charset="2" pitchFamily="2" typeface="Wingdings"/>
              <a:buChar char="p"/>
            </a:pPr>
            <a:r>
              <a:rPr altLang="en-US" lang="zh-CN" smtClean="0" sz="1600"/>
              <a:t>要保持积极向上</a:t>
            </a:r>
          </a:p>
        </p:txBody>
      </p:sp>
      <p:sp>
        <p:nvSpPr>
          <p:cNvPr id="11" name="TextBox 10"/>
          <p:cNvSpPr txBox="1"/>
          <p:nvPr/>
        </p:nvSpPr>
        <p:spPr>
          <a:xfrm>
            <a:off x="1742834" y="4242110"/>
            <a:ext cx="3909286" cy="457200"/>
          </a:xfrm>
          <a:prstGeom prst="rect">
            <a:avLst/>
          </a:prstGeom>
          <a:noFill/>
        </p:spPr>
        <p:txBody>
          <a:bodyPr rtlCol="0" wrap="square">
            <a:spAutoFit/>
          </a:bodyPr>
          <a:lstStyle/>
          <a:p>
            <a:pPr indent="-285750" marL="285750">
              <a:lnSpc>
                <a:spcPct val="150000"/>
              </a:lnSpc>
              <a:buFont charset="2" pitchFamily="2" typeface="Wingdings"/>
              <a:buChar char="p"/>
            </a:pPr>
            <a:r>
              <a:rPr altLang="en-US" lang="zh-CN" smtClean="0" sz="1600"/>
              <a:t>不要让自己被“挫折”打垮</a:t>
            </a:r>
          </a:p>
        </p:txBody>
      </p:sp>
      <p:pic>
        <p:nvPicPr>
          <p:cNvPr id="12" name="图片 11"/>
          <p:cNvPicPr>
            <a:picLocks noChangeAspect="1"/>
          </p:cNvPicPr>
          <p:nvPr/>
        </p:nvPicPr>
        <p:blipFill>
          <a:blip r:embed="rId2">
            <a:extLst>
              <a:ext uri="{28A0092B-C50C-407E-A947-70E740481C1C}">
                <a14:useLocalDpi val="0"/>
              </a:ext>
            </a:extLst>
          </a:blip>
          <a:srcRect t="4542"/>
          <a:stretch>
            <a:fillRect/>
          </a:stretch>
        </p:blipFill>
        <p:spPr>
          <a:xfrm>
            <a:off x="4359970" y="2032620"/>
            <a:ext cx="2300261" cy="1278018"/>
          </a:xfrm>
          <a:prstGeom prst="rect">
            <a:avLst/>
          </a:prstGeom>
        </p:spPr>
      </p:pic>
    </p:spTree>
    <p:extLst>
      <p:ext uri="{BB962C8B-B14F-4D97-AF65-F5344CB8AC3E}">
        <p14:creationId val="57305592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12"/>
          <p:cNvSpPr/>
          <p:nvPr/>
        </p:nvSpPr>
        <p:spPr>
          <a:xfrm>
            <a:off x="137350" y="411510"/>
            <a:ext cx="8899146" cy="403225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7"/>
          <p:cNvSpPr/>
          <p:nvPr/>
        </p:nvSpPr>
        <p:spPr>
          <a:xfrm>
            <a:off x="259285" y="622648"/>
            <a:ext cx="2088356" cy="302418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灯片编号占位符 5"/>
          <p:cNvSpPr>
            <a:spLocks noGrp="1"/>
          </p:cNvSpPr>
          <p:nvPr>
            <p:ph idx="12" sz="quarter" type="sldNum"/>
          </p:nvPr>
        </p:nvSpPr>
        <p:spPr/>
        <p:txBody>
          <a:bodyPr/>
          <a:lstStyle/>
          <a:p>
            <a:fld id="{03CEF3F7-7CB8-4573-BF30-B0291F6CB2AB}" type="slidenum">
              <a:rPr altLang="en-US" lang="zh-CN" smtClean="0"/>
              <a:t>5</a:t>
            </a:fld>
          </a:p>
        </p:txBody>
      </p:sp>
      <p:sp>
        <p:nvSpPr>
          <p:cNvPr id="7" name="TextBox 6"/>
          <p:cNvSpPr txBox="1"/>
          <p:nvPr/>
        </p:nvSpPr>
        <p:spPr>
          <a:xfrm>
            <a:off x="137350" y="4515966"/>
            <a:ext cx="1122282" cy="1066800"/>
          </a:xfrm>
          <a:prstGeom prst="rect">
            <a:avLst/>
          </a:prstGeom>
          <a:noFill/>
        </p:spPr>
        <p:txBody>
          <a:bodyPr rtlCol="0" wrap="square">
            <a:spAutoFit/>
          </a:bodyPr>
          <a:lstStyle/>
          <a:p>
            <a:r>
              <a:rPr altLang="en-US" b="1" lang="zh-CN" smtClean="0" sz="3200">
                <a:solidFill>
                  <a:schemeClr val="bg1"/>
                </a:solidFill>
              </a:rPr>
              <a:t>目 录</a:t>
            </a:r>
          </a:p>
        </p:txBody>
      </p:sp>
      <p:sp>
        <p:nvSpPr>
          <p:cNvPr id="8" name="矩形 7"/>
          <p:cNvSpPr/>
          <p:nvPr/>
        </p:nvSpPr>
        <p:spPr>
          <a:xfrm>
            <a:off x="-5941168" y="5143500"/>
            <a:ext cx="4832945" cy="518160"/>
          </a:xfrm>
          <a:prstGeom prst="rect">
            <a:avLst/>
          </a:prstGeom>
        </p:spPr>
        <p:txBody>
          <a:bodyPr wrap="square">
            <a:spAutoFit/>
          </a:bodyPr>
          <a:lstStyle/>
          <a:p>
            <a:r>
              <a:rPr altLang="zh-CN" b="1" lang="en-US" sz="2800">
                <a:solidFill>
                  <a:prstClr val="white"/>
                </a:solidFill>
                <a:latin charset="0" pitchFamily="2" typeface="After Shok"/>
              </a:rPr>
              <a:t>contents</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1050426" y="4486300"/>
            <a:ext cx="4961734" cy="749746"/>
          </a:xfrm>
          <a:prstGeom prst="rect">
            <a:avLst/>
          </a:prstGeom>
        </p:spPr>
      </p:pic>
      <p:sp>
        <p:nvSpPr>
          <p:cNvPr id="12" name="矩形​​ 3"/>
          <p:cNvSpPr/>
          <p:nvPr/>
        </p:nvSpPr>
        <p:spPr>
          <a:xfrm>
            <a:off x="2455937" y="627410"/>
            <a:ext cx="2123951" cy="3024188"/>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4"/>
          <p:cNvSpPr/>
          <p:nvPr/>
        </p:nvSpPr>
        <p:spPr>
          <a:xfrm>
            <a:off x="4651897" y="627410"/>
            <a:ext cx="2092994" cy="30241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TextBox 9"/>
          <p:cNvSpPr txBox="1">
            <a:spLocks noChangeArrowheads="1"/>
          </p:cNvSpPr>
          <p:nvPr/>
        </p:nvSpPr>
        <p:spPr bwMode="auto">
          <a:xfrm>
            <a:off x="1619672" y="79886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tx1">
                    <a:lumMod val="65000"/>
                    <a:lumOff val="35000"/>
                  </a:schemeClr>
                </a:solidFill>
                <a:latin charset="0" pitchFamily="18" typeface="Bodoni MT Black"/>
              </a:rPr>
              <a:t>01</a:t>
            </a:r>
          </a:p>
        </p:txBody>
      </p:sp>
      <p:sp>
        <p:nvSpPr>
          <p:cNvPr id="19" name="TextBox 10"/>
          <p:cNvSpPr txBox="1">
            <a:spLocks noChangeArrowheads="1"/>
          </p:cNvSpPr>
          <p:nvPr/>
        </p:nvSpPr>
        <p:spPr bwMode="auto">
          <a:xfrm>
            <a:off x="2587700" y="732185"/>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02</a:t>
            </a:r>
          </a:p>
        </p:txBody>
      </p:sp>
      <p:sp>
        <p:nvSpPr>
          <p:cNvPr id="20" name="TextBox 11"/>
          <p:cNvSpPr txBox="1">
            <a:spLocks noChangeArrowheads="1"/>
          </p:cNvSpPr>
          <p:nvPr/>
        </p:nvSpPr>
        <p:spPr bwMode="auto">
          <a:xfrm>
            <a:off x="4710633"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z="3200">
                <a:solidFill>
                  <a:schemeClr val="bg1"/>
                </a:solidFill>
                <a:latin charset="0" pitchFamily="18" typeface="Bodoni MT Black"/>
              </a:rPr>
              <a:t>03</a:t>
            </a:r>
          </a:p>
        </p:txBody>
      </p:sp>
      <p:sp>
        <p:nvSpPr>
          <p:cNvPr id="21" name="矩形​​ 13"/>
          <p:cNvSpPr/>
          <p:nvPr/>
        </p:nvSpPr>
        <p:spPr>
          <a:xfrm>
            <a:off x="259285" y="3726258"/>
            <a:ext cx="2088356" cy="6150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矩形​​ 14"/>
          <p:cNvSpPr/>
          <p:nvPr/>
        </p:nvSpPr>
        <p:spPr>
          <a:xfrm>
            <a:off x="2446412" y="3726258"/>
            <a:ext cx="2133476" cy="6150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矩形​​ 15"/>
          <p:cNvSpPr/>
          <p:nvPr/>
        </p:nvSpPr>
        <p:spPr>
          <a:xfrm>
            <a:off x="4656659"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矩形​​ 4"/>
          <p:cNvSpPr/>
          <p:nvPr/>
        </p:nvSpPr>
        <p:spPr>
          <a:xfrm>
            <a:off x="6830620" y="627410"/>
            <a:ext cx="2092994" cy="30241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 name="TextBox 11"/>
          <p:cNvSpPr txBox="1">
            <a:spLocks noChangeArrowheads="1"/>
          </p:cNvSpPr>
          <p:nvPr/>
        </p:nvSpPr>
        <p:spPr bwMode="auto">
          <a:xfrm>
            <a:off x="6889355" y="640110"/>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3200">
                <a:solidFill>
                  <a:schemeClr val="bg1"/>
                </a:solidFill>
                <a:latin charset="0" pitchFamily="18" typeface="Bodoni MT Black"/>
              </a:rPr>
              <a:t>04</a:t>
            </a:r>
          </a:p>
        </p:txBody>
      </p:sp>
      <p:sp>
        <p:nvSpPr>
          <p:cNvPr id="31" name="矩形​​ 15"/>
          <p:cNvSpPr/>
          <p:nvPr/>
        </p:nvSpPr>
        <p:spPr>
          <a:xfrm>
            <a:off x="6835382" y="3726258"/>
            <a:ext cx="2088232" cy="6150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 name="TextBox 1"/>
          <p:cNvSpPr txBox="1"/>
          <p:nvPr/>
        </p:nvSpPr>
        <p:spPr>
          <a:xfrm>
            <a:off x="259285" y="3795886"/>
            <a:ext cx="2088356" cy="457200"/>
          </a:xfrm>
          <a:prstGeom prst="rect">
            <a:avLst/>
          </a:prstGeom>
          <a:noFill/>
        </p:spPr>
        <p:txBody>
          <a:bodyPr rtlCol="0" wrap="square">
            <a:spAutoFit/>
          </a:bodyPr>
          <a:lstStyle/>
          <a:p>
            <a:pPr algn="ctr"/>
            <a:r>
              <a:rPr altLang="en-US" b="1" lang="zh-CN" smtClean="0" sz="2400">
                <a:solidFill>
                  <a:schemeClr val="bg1"/>
                </a:solidFill>
              </a:rPr>
              <a:t>了解相关基础</a:t>
            </a:r>
          </a:p>
        </p:txBody>
      </p:sp>
      <p:sp>
        <p:nvSpPr>
          <p:cNvPr id="32" name="TextBox 31"/>
          <p:cNvSpPr txBox="1"/>
          <p:nvPr/>
        </p:nvSpPr>
        <p:spPr>
          <a:xfrm>
            <a:off x="2446412"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公司内部整合</a:t>
            </a:r>
          </a:p>
        </p:txBody>
      </p:sp>
      <p:sp>
        <p:nvSpPr>
          <p:cNvPr id="33" name="TextBox 32"/>
          <p:cNvSpPr txBox="1"/>
          <p:nvPr/>
        </p:nvSpPr>
        <p:spPr>
          <a:xfrm>
            <a:off x="4656659" y="3795886"/>
            <a:ext cx="2088356" cy="457200"/>
          </a:xfrm>
          <a:prstGeom prst="rect">
            <a:avLst/>
          </a:prstGeom>
          <a:noFill/>
        </p:spPr>
        <p:txBody>
          <a:bodyPr rtlCol="0" wrap="square">
            <a:spAutoFit/>
          </a:bodyPr>
          <a:lstStyle/>
          <a:p>
            <a:pPr algn="ctr"/>
            <a:r>
              <a:rPr altLang="en-US" b="1" lang="zh-CN" sz="2400">
                <a:solidFill>
                  <a:schemeClr val="tx1">
                    <a:lumMod val="85000"/>
                    <a:lumOff val="15000"/>
                  </a:schemeClr>
                </a:solidFill>
              </a:rPr>
              <a:t>企业赢得竞争</a:t>
            </a:r>
          </a:p>
        </p:txBody>
      </p:sp>
      <p:sp>
        <p:nvSpPr>
          <p:cNvPr id="34" name="TextBox 33"/>
          <p:cNvSpPr txBox="1"/>
          <p:nvPr/>
        </p:nvSpPr>
        <p:spPr>
          <a:xfrm>
            <a:off x="6804247" y="3795886"/>
            <a:ext cx="2088356" cy="457200"/>
          </a:xfrm>
          <a:prstGeom prst="rect">
            <a:avLst/>
          </a:prstGeom>
          <a:noFill/>
        </p:spPr>
        <p:txBody>
          <a:bodyPr rtlCol="0" wrap="square">
            <a:spAutoFit/>
          </a:bodyPr>
          <a:lstStyle/>
          <a:p>
            <a:pPr algn="ctr"/>
            <a:r>
              <a:rPr altLang="en-US" b="1" lang="zh-CN" smtClean="0" sz="2400">
                <a:solidFill>
                  <a:schemeClr val="tx1">
                    <a:lumMod val="85000"/>
                    <a:lumOff val="15000"/>
                  </a:schemeClr>
                </a:solidFill>
              </a:rPr>
              <a:t>个人职业生涯</a:t>
            </a:r>
          </a:p>
        </p:txBody>
      </p:sp>
    </p:spTree>
    <p:extLst>
      <p:ext uri="{BB962C8B-B14F-4D97-AF65-F5344CB8AC3E}">
        <p14:creationId val="50220286"/>
      </p:ext>
    </p:extLst>
  </p:cSld>
  <p:clrMapOvr>
    <a:masterClrMapping/>
  </p:clrMapOvr>
  <p:transition/>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6D59E0FC-8F7B-4DF0-BE12-5BBD2FBCB88F}" type="slidenum">
              <a:rPr altLang="en-US" lang="zh-CN" smtClean="0"/>
              <a:t>50</a:t>
            </a:fld>
          </a:p>
        </p:txBody>
      </p:sp>
      <p:sp>
        <p:nvSpPr>
          <p:cNvPr id="3" name="矩形 2"/>
          <p:cNvSpPr/>
          <p:nvPr/>
        </p:nvSpPr>
        <p:spPr>
          <a:xfrm>
            <a:off x="5649" y="1851670"/>
            <a:ext cx="9138351" cy="1417666"/>
          </a:xfrm>
          <a:prstGeom prst="rect">
            <a:avLst/>
          </a:prstGeom>
        </p:spPr>
        <p:style>
          <a:lnRef idx="3">
            <a:schemeClr val="lt1"/>
          </a:lnRef>
          <a:fillRef idx="1">
            <a:schemeClr val="accent3"/>
          </a:fillRef>
          <a:effectRef idx="1">
            <a:schemeClr val="accent3"/>
          </a:effectRef>
          <a:fontRef idx="minor">
            <a:schemeClr val="lt1"/>
          </a:fontRef>
        </p:style>
        <p:txBody>
          <a:bodyPr anchor="ctr" rtlCol="0"/>
          <a:lstStyle/>
          <a:p>
            <a:pPr algn="ctr"/>
            <a:r>
              <a:rPr altLang="en-US" b="1" lang="zh-CN" smtClean="0" sz="4000"/>
              <a:t>无论遇到多么糟糕的老板</a:t>
            </a:r>
          </a:p>
          <a:p>
            <a:pPr algn="ctr"/>
            <a:r>
              <a:rPr altLang="en-US" b="1" lang="zh-CN" smtClean="0" sz="4000"/>
              <a:t>不要让自己成为一名“受害者”</a:t>
            </a:r>
          </a:p>
        </p:txBody>
      </p:sp>
    </p:spTree>
    <p:extLst>
      <p:ext uri="{BB962C8B-B14F-4D97-AF65-F5344CB8AC3E}">
        <p14:creationId val="1773344246"/>
      </p:ext>
    </p:extLst>
  </p:cSld>
  <p:clrMapOvr>
    <a:masterClrMapping/>
  </p:clrMapOvr>
  <p:transition/>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FB193383-5561-450D-A9A3-F63A5F05B3A7}" type="slidenum">
              <a:rPr altLang="en-US" lang="zh-CN" smtClean="0"/>
              <a:t>51</a:t>
            </a:fld>
          </a:p>
        </p:txBody>
      </p:sp>
      <p:grpSp>
        <p:nvGrpSpPr>
          <p:cNvPr id="4" name="组合 3"/>
          <p:cNvGrpSpPr/>
          <p:nvPr/>
        </p:nvGrpSpPr>
        <p:grpSpPr>
          <a:xfrm>
            <a:off x="107504" y="1305406"/>
            <a:ext cx="4653343" cy="3210560"/>
            <a:chOff x="1542706" y="539750"/>
            <a:chExt cx="6058586" cy="4064000"/>
          </a:xfrm>
        </p:grpSpPr>
        <p:sp>
          <p:nvSpPr>
            <p:cNvPr id="5" name="减号 4"/>
            <p:cNvSpPr/>
            <p:nvPr/>
          </p:nvSpPr>
          <p:spPr>
            <a:xfrm rot="21300000">
              <a:off x="1542706" y="2224850"/>
              <a:ext cx="6058586" cy="693799"/>
            </a:xfrm>
            <a:prstGeom prst="mathMinus">
              <a:avLst/>
            </a:prstGeom>
            <a:scene3d>
              <a:camera prst="orthographicFront"/>
              <a:lightRig dir="t" rig="flat"/>
            </a:scene3d>
            <a:sp3d prstMaterial="plastic" z="190500">
              <a:bevelT h="88900" w="120900"/>
              <a:bevelB h="31750" prst="angle" w="88900"/>
            </a:sp3d>
          </p:spPr>
          <p:style>
            <a:lnRef idx="0">
              <a:schemeClr val="lt1">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txBody>
            <a:bodyPr/>
            <a:lstStyle/>
            <a:p/>
          </p:txBody>
        </p:sp>
        <p:sp>
          <p:nvSpPr>
            <p:cNvPr id="6" name="下箭头 5"/>
            <p:cNvSpPr/>
            <p:nvPr/>
          </p:nvSpPr>
          <p:spPr>
            <a:xfrm>
              <a:off x="2255520" y="742950"/>
              <a:ext cx="1828800" cy="1625600"/>
            </a:xfrm>
            <a:prstGeom prst="downArrow">
              <a:avLst/>
            </a:prstGeom>
            <a:scene3d>
              <a:camera prst="orthographicFront"/>
              <a:lightRig dir="t" rig="flat"/>
            </a:scene3d>
            <a:sp3d prstMaterial="plastic">
              <a:bevelT h="88900" w="120900"/>
              <a:bevelB h="31750" prst="angle" w="889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p:txBody>
        </p:sp>
        <p:sp>
          <p:nvSpPr>
            <p:cNvPr id="7" name="任意多边形 6"/>
            <p:cNvSpPr/>
            <p:nvPr/>
          </p:nvSpPr>
          <p:spPr>
            <a:xfrm>
              <a:off x="4357137" y="539750"/>
              <a:ext cx="2531344" cy="1706880"/>
            </a:xfrm>
            <a:custGeom>
              <a:gdLst>
                <a:gd fmla="*/ 0 w 1950720" name="connsiteX0"/>
                <a:gd fmla="*/ 0 h 1706880" name="connsiteY0"/>
                <a:gd fmla="*/ 1950720 w 1950720" name="connsiteX1"/>
                <a:gd fmla="*/ 0 h 1706880" name="connsiteY1"/>
                <a:gd fmla="*/ 1950720 w 1950720" name="connsiteX2"/>
                <a:gd fmla="*/ 1706880 h 1706880" name="connsiteY2"/>
                <a:gd fmla="*/ 0 w 1950720" name="connsiteX3"/>
                <a:gd fmla="*/ 1706880 h 1706880" name="connsiteY3"/>
                <a:gd fmla="*/ 0 w 1950720" name="connsiteX4"/>
                <a:gd fmla="*/ 0 h 17068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06880" w="1950720">
                  <a:moveTo>
                    <a:pt x="0" y="0"/>
                  </a:moveTo>
                  <a:lnTo>
                    <a:pt x="1950720" y="0"/>
                  </a:lnTo>
                  <a:lnTo>
                    <a:pt x="1950720" y="1706880"/>
                  </a:lnTo>
                  <a:lnTo>
                    <a:pt x="0" y="1706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348488" lIns="348488" numCol="1" rIns="348488" spcCol="1270" spcFirstLastPara="0" tIns="348488" vert="horz" wrap="square">
              <a:noAutofit/>
            </a:bodyPr>
            <a:lstStyle/>
            <a:p>
              <a:pPr algn="ctr" defTabSz="2178050" lvl="0">
                <a:lnSpc>
                  <a:spcPct val="90000"/>
                </a:lnSpc>
                <a:spcBef>
                  <a:spcPct val="0"/>
                </a:spcBef>
                <a:spcAft>
                  <a:spcPct val="35000"/>
                </a:spcAft>
              </a:pPr>
              <a:r>
                <a:rPr altLang="en-US" b="1" kern="1200" lang="zh-CN" smtClean="0" sz="4400"/>
                <a:t>工作</a:t>
              </a:r>
            </a:p>
          </p:txBody>
        </p:sp>
        <p:sp>
          <p:nvSpPr>
            <p:cNvPr id="8" name="上箭头 7"/>
            <p:cNvSpPr/>
            <p:nvPr/>
          </p:nvSpPr>
          <p:spPr>
            <a:xfrm>
              <a:off x="5059680" y="2774950"/>
              <a:ext cx="1828800" cy="1625600"/>
            </a:xfrm>
            <a:prstGeom prst="upArrow">
              <a:avLst/>
            </a:prstGeom>
            <a:scene3d>
              <a:camera prst="orthographicFront"/>
              <a:lightRig dir="t" rig="flat"/>
            </a:scene3d>
            <a:sp3d prstMaterial="plastic">
              <a:bevelT h="88900" w="120900"/>
              <a:bevelB h="31750" prst="angle" w="88900"/>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lstStyle/>
            <a:p/>
          </p:txBody>
        </p:sp>
        <p:sp>
          <p:nvSpPr>
            <p:cNvPr id="9" name="任意多边形 8"/>
            <p:cNvSpPr/>
            <p:nvPr/>
          </p:nvSpPr>
          <p:spPr>
            <a:xfrm>
              <a:off x="2438401" y="2896870"/>
              <a:ext cx="2481257" cy="1706880"/>
            </a:xfrm>
            <a:custGeom>
              <a:gdLst>
                <a:gd fmla="*/ 0 w 1950720" name="connsiteX0"/>
                <a:gd fmla="*/ 0 h 1706880" name="connsiteY0"/>
                <a:gd fmla="*/ 1950720 w 1950720" name="connsiteX1"/>
                <a:gd fmla="*/ 0 h 1706880" name="connsiteY1"/>
                <a:gd fmla="*/ 1950720 w 1950720" name="connsiteX2"/>
                <a:gd fmla="*/ 1706880 h 1706880" name="connsiteY2"/>
                <a:gd fmla="*/ 0 w 1950720" name="connsiteX3"/>
                <a:gd fmla="*/ 1706880 h 1706880" name="connsiteY3"/>
                <a:gd fmla="*/ 0 w 1950720" name="connsiteX4"/>
                <a:gd fmla="*/ 0 h 17068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06880" w="1950720">
                  <a:moveTo>
                    <a:pt x="0" y="0"/>
                  </a:moveTo>
                  <a:lnTo>
                    <a:pt x="1950720" y="0"/>
                  </a:lnTo>
                  <a:lnTo>
                    <a:pt x="1950720" y="1706880"/>
                  </a:lnTo>
                  <a:lnTo>
                    <a:pt x="0" y="1706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348488" lIns="348488" numCol="1" rIns="348488" spcCol="1270" spcFirstLastPara="0" tIns="348488" vert="horz" wrap="square">
              <a:noAutofit/>
            </a:bodyPr>
            <a:lstStyle/>
            <a:p>
              <a:pPr algn="ctr" defTabSz="2178050" lvl="0">
                <a:lnSpc>
                  <a:spcPct val="90000"/>
                </a:lnSpc>
                <a:spcBef>
                  <a:spcPct val="0"/>
                </a:spcBef>
                <a:spcAft>
                  <a:spcPct val="35000"/>
                </a:spcAft>
              </a:pPr>
              <a:r>
                <a:rPr altLang="en-US" b="1" kern="1200" lang="zh-CN" smtClean="0" sz="4400"/>
                <a:t>生活</a:t>
              </a:r>
            </a:p>
          </p:txBody>
        </p:sp>
      </p:grpSp>
      <p:sp>
        <p:nvSpPr>
          <p:cNvPr id="11" name="矩形 10"/>
          <p:cNvSpPr/>
          <p:nvPr/>
        </p:nvSpPr>
        <p:spPr>
          <a:xfrm>
            <a:off x="4212009" y="840934"/>
            <a:ext cx="1402080" cy="1554480"/>
          </a:xfrm>
          <a:prstGeom prst="rect">
            <a:avLst/>
          </a:prstGeom>
        </p:spPr>
        <p:txBody>
          <a:bodyPr wrap="none">
            <a:spAutoFit/>
          </a:bodyPr>
          <a:lstStyle/>
          <a:p>
            <a:r>
              <a:rPr altLang="en-US" lang="zh-CN" sz="9600">
                <a:solidFill>
                  <a:srgbClr val="FF0000"/>
                </a:solidFill>
              </a:rPr>
              <a:t>“</a:t>
            </a:r>
          </a:p>
        </p:txBody>
      </p:sp>
      <p:sp>
        <p:nvSpPr>
          <p:cNvPr id="10" name="TextBox 9"/>
          <p:cNvSpPr txBox="1"/>
          <p:nvPr/>
        </p:nvSpPr>
        <p:spPr>
          <a:xfrm>
            <a:off x="5220072" y="1074098"/>
            <a:ext cx="3456384" cy="2529840"/>
          </a:xfrm>
          <a:prstGeom prst="rect">
            <a:avLst/>
          </a:prstGeom>
          <a:noFill/>
        </p:spPr>
        <p:txBody>
          <a:bodyPr rtlCol="0" wrap="square">
            <a:spAutoFit/>
          </a:bodyPr>
          <a:lstStyle/>
          <a:p>
            <a:pPr>
              <a:lnSpc>
                <a:spcPct val="200000"/>
              </a:lnSpc>
            </a:pPr>
            <a:r>
              <a:rPr altLang="en-US" lang="zh-CN" smtClean="0" sz="2000"/>
              <a:t>寻找平衡将是一个过程，找对感觉需要反复实践。在获得经验和思考之后，你可以做得更好。</a:t>
            </a:r>
          </a:p>
        </p:txBody>
      </p:sp>
      <p:sp>
        <p:nvSpPr>
          <p:cNvPr id="12" name="矩形 11"/>
          <p:cNvSpPr/>
          <p:nvPr/>
        </p:nvSpPr>
        <p:spPr>
          <a:xfrm>
            <a:off x="5436096" y="3090322"/>
            <a:ext cx="1402080" cy="1554480"/>
          </a:xfrm>
          <a:prstGeom prst="rect">
            <a:avLst/>
          </a:prstGeom>
        </p:spPr>
        <p:txBody>
          <a:bodyPr wrap="none">
            <a:spAutoFit/>
          </a:bodyPr>
          <a:lstStyle/>
          <a:p>
            <a:r>
              <a:rPr altLang="en-US" lang="zh-CN" sz="9600">
                <a:solidFill>
                  <a:srgbClr val="FF0000"/>
                </a:solidFill>
              </a:rPr>
              <a:t>“</a:t>
            </a:r>
          </a:p>
        </p:txBody>
      </p:sp>
    </p:spTree>
    <p:extLst>
      <p:ext uri="{BB962C8B-B14F-4D97-AF65-F5344CB8AC3E}">
        <p14:creationId val="2830827707"/>
      </p:ext>
    </p:extLst>
  </p:cSld>
  <p:clrMapOvr>
    <a:masterClrMapping/>
  </p:clrMapOvr>
  <p:transition/>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507" y="3490019"/>
            <a:ext cx="9144000" cy="1674019"/>
          </a:xfrm>
          <a:prstGeom prst="rect">
            <a:avLst/>
          </a:prstGeom>
          <a:solidFill>
            <a:schemeClr val="tx2">
              <a:lumMod val="75000"/>
            </a:schemeClr>
          </a:solid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onstantia"/>
              <a:ea typeface="微软雅黑"/>
              <a:cs typeface="+mn-cs"/>
            </a:endParaRPr>
          </a:p>
        </p:txBody>
      </p:sp>
      <p:grpSp>
        <p:nvGrpSpPr>
          <p:cNvPr id="10" name="组合 8"/>
          <p:cNvGrpSpPr/>
          <p:nvPr/>
        </p:nvGrpSpPr>
        <p:grpSpPr>
          <a:xfrm>
            <a:off x="7440345" y="4427791"/>
            <a:ext cx="1693846" cy="643034"/>
            <a:chOff x="5469896" y="117521"/>
            <a:chExt cx="1694098" cy="859199"/>
          </a:xfrm>
        </p:grpSpPr>
        <p:sp>
          <p:nvSpPr>
            <p:cNvPr id="11" name="Line 12"/>
            <p:cNvSpPr>
              <a:spLocks noChangeShapeType="1"/>
            </p:cNvSpPr>
            <p:nvPr/>
          </p:nvSpPr>
          <p:spPr bwMode="auto">
            <a:xfrm flipH="1">
              <a:off x="6374828" y="671921"/>
              <a:ext cx="0" cy="252412"/>
            </a:xfrm>
            <a:prstGeom prst="line">
              <a:avLst/>
            </a:prstGeom>
            <a:noFill/>
            <a:ln w="3175">
              <a:solidFill>
                <a:schemeClr val="bg1"/>
              </a:solidFill>
              <a:round/>
            </a:ln>
            <a:extLst>
              <a:ext uri="{909E8E84-426E-40DD-AFC4-6F175D3DCCD1}">
                <a14:hiddenFill>
                  <a:noFill/>
                </a14:hiddenFill>
              </a:ext>
            </a:extLst>
          </p:spPr>
          <p:txBody>
            <a:bodyPr/>
            <a:lstStyle/>
            <a:p>
              <a:endParaRPr altLang="en-US" lang="zh-CN"/>
            </a:p>
          </p:txBody>
        </p:sp>
        <p:pic>
          <p:nvPicPr>
            <p:cNvPr id="12" name="Picture 13"/>
            <p:cNvPicPr>
              <a:picLocks noChangeArrowheads="1" noChangeAspect="1"/>
            </p:cNvPicPr>
            <p:nvPr/>
          </p:nvPicPr>
          <p:blipFill>
            <a:blip r:embed="rId2">
              <a:extLst>
                <a:ext uri="{28A0092B-C50C-407E-A947-70E740481C1C}">
                  <a14:useLocalDpi val="0"/>
                </a:ext>
              </a:extLst>
            </a:blip>
            <a:stretch>
              <a:fillRect/>
            </a:stretch>
          </p:blipFill>
          <p:spPr bwMode="auto">
            <a:xfrm>
              <a:off x="5469896" y="117521"/>
              <a:ext cx="1694098" cy="859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5" name="图片 4"/>
          <p:cNvPicPr>
            <a:picLocks noChangeAspect="1"/>
          </p:cNvPicPr>
          <p:nvPr/>
        </p:nvPicPr>
        <p:blipFill>
          <a:blip r:embed="rId3">
            <a:extLst>
              <a:ext uri="{28A0092B-C50C-407E-A947-70E740481C1C}">
                <a14:useLocalDpi val="0"/>
              </a:ext>
            </a:extLst>
          </a:blip>
          <a:stretch>
            <a:fillRect/>
          </a:stretch>
        </p:blipFill>
        <p:spPr>
          <a:xfrm>
            <a:off x="5981513" y="350825"/>
            <a:ext cx="2917663" cy="3445061"/>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grpSp>
        <p:nvGrpSpPr>
          <p:cNvPr id="3" name="组合 2"/>
          <p:cNvGrpSpPr/>
          <p:nvPr/>
        </p:nvGrpSpPr>
        <p:grpSpPr>
          <a:xfrm>
            <a:off x="406154" y="3795886"/>
            <a:ext cx="6614118" cy="1008112"/>
            <a:chOff x="1527519" y="2082849"/>
            <a:chExt cx="6088960" cy="977800"/>
          </a:xfrm>
        </p:grpSpPr>
        <p:sp>
          <p:nvSpPr>
            <p:cNvPr id="4" name="任意多边形 3"/>
            <p:cNvSpPr/>
            <p:nvPr/>
          </p:nvSpPr>
          <p:spPr>
            <a:xfrm>
              <a:off x="1527519" y="2082849"/>
              <a:ext cx="977800" cy="977800"/>
            </a:xfrm>
            <a:custGeom>
              <a:gdLst>
                <a:gd fmla="*/ 0 w 977800" name="connsiteX0"/>
                <a:gd fmla="*/ 488900 h 977800" name="connsiteY0"/>
                <a:gd fmla="*/ 488900 w 977800" name="connsiteX1"/>
                <a:gd fmla="*/ 0 h 977800" name="connsiteY1"/>
                <a:gd fmla="*/ 977800 w 977800" name="connsiteX2"/>
                <a:gd fmla="*/ 488900 h 977800" name="connsiteY2"/>
                <a:gd fmla="*/ 488900 w 977800" name="connsiteX3"/>
                <a:gd fmla="*/ 977800 h 977800" name="connsiteY3"/>
                <a:gd fmla="*/ 0 w 977800" name="connsiteX4"/>
                <a:gd fmla="*/ 488900 h 97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800" w="977800">
                  <a:moveTo>
                    <a:pt x="0" y="488900"/>
                  </a:moveTo>
                  <a:cubicBezTo>
                    <a:pt x="0" y="218888"/>
                    <a:pt x="218888" y="0"/>
                    <a:pt x="488900" y="0"/>
                  </a:cubicBezTo>
                  <a:cubicBezTo>
                    <a:pt x="758912" y="0"/>
                    <a:pt x="977800" y="218888"/>
                    <a:pt x="977800" y="488900"/>
                  </a:cubicBezTo>
                  <a:cubicBezTo>
                    <a:pt x="977800" y="758912"/>
                    <a:pt x="758912" y="977800"/>
                    <a:pt x="488900" y="977800"/>
                  </a:cubicBezTo>
                  <a:cubicBezTo>
                    <a:pt x="218888" y="977800"/>
                    <a:pt x="0" y="758912"/>
                    <a:pt x="0" y="488900"/>
                  </a:cubicBezTo>
                  <a:close/>
                </a:path>
              </a:pathLst>
            </a:custGeom>
            <a:scene3d>
              <a:camera prst="orthographicFront"/>
              <a:lightRig dir="t" rig="flat"/>
            </a:scene3d>
            <a:sp3d prstMaterial="plastic">
              <a:bevelT h="88900" w="120900"/>
              <a:bevelB h="31750" prst="angle" w="889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nchor="ctr" anchorCtr="0" bIns="173675" lIns="173675" numCol="1" rIns="173675" spcCol="1270" spcFirstLastPara="0" tIns="173675" vert="horz" wrap="square">
              <a:noAutofit/>
            </a:bodyPr>
            <a:lstStyle/>
            <a:p>
              <a:pPr algn="ctr" defTabSz="1066800" lvl="0">
                <a:lnSpc>
                  <a:spcPct val="90000"/>
                </a:lnSpc>
                <a:spcBef>
                  <a:spcPct val="0"/>
                </a:spcBef>
                <a:spcAft>
                  <a:spcPct val="35000"/>
                </a:spcAft>
              </a:pPr>
              <a:r>
                <a:rPr altLang="en-US" b="1" kern="1200" lang="zh-CN" smtClean="0" sz="2400"/>
                <a:t>知识</a:t>
              </a:r>
            </a:p>
          </p:txBody>
        </p:sp>
        <p:sp>
          <p:nvSpPr>
            <p:cNvPr id="6" name="任意多边形 5"/>
            <p:cNvSpPr/>
            <p:nvPr/>
          </p:nvSpPr>
          <p:spPr>
            <a:xfrm>
              <a:off x="2584717" y="2288187"/>
              <a:ext cx="567124" cy="567124"/>
            </a:xfrm>
            <a:custGeom>
              <a:gdLst>
                <a:gd fmla="*/ 75172 w 567124" name="connsiteX0"/>
                <a:gd fmla="*/ 216868 h 567124" name="connsiteY0"/>
                <a:gd fmla="*/ 216868 w 567124" name="connsiteX1"/>
                <a:gd fmla="*/ 216868 h 567124" name="connsiteY1"/>
                <a:gd fmla="*/ 216868 w 567124" name="connsiteX2"/>
                <a:gd fmla="*/ 75172 h 567124" name="connsiteY2"/>
                <a:gd fmla="*/ 350256 w 567124" name="connsiteX3"/>
                <a:gd fmla="*/ 75172 h 567124" name="connsiteY3"/>
                <a:gd fmla="*/ 350256 w 567124" name="connsiteX4"/>
                <a:gd fmla="*/ 216868 h 567124" name="connsiteY4"/>
                <a:gd fmla="*/ 491952 w 567124" name="connsiteX5"/>
                <a:gd fmla="*/ 216868 h 567124" name="connsiteY5"/>
                <a:gd fmla="*/ 491952 w 567124" name="connsiteX6"/>
                <a:gd fmla="*/ 350256 h 567124" name="connsiteY6"/>
                <a:gd fmla="*/ 350256 w 567124" name="connsiteX7"/>
                <a:gd fmla="*/ 350256 h 567124" name="connsiteY7"/>
                <a:gd fmla="*/ 350256 w 567124" name="connsiteX8"/>
                <a:gd fmla="*/ 491952 h 567124" name="connsiteY8"/>
                <a:gd fmla="*/ 216868 w 567124" name="connsiteX9"/>
                <a:gd fmla="*/ 491952 h 567124" name="connsiteY9"/>
                <a:gd fmla="*/ 216868 w 567124" name="connsiteX10"/>
                <a:gd fmla="*/ 350256 h 567124" name="connsiteY10"/>
                <a:gd fmla="*/ 75172 w 567124" name="connsiteX11"/>
                <a:gd fmla="*/ 350256 h 567124" name="connsiteY11"/>
                <a:gd fmla="*/ 75172 w 567124" name="connsiteX12"/>
                <a:gd fmla="*/ 216868 h 567124"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124" w="567124">
                  <a:moveTo>
                    <a:pt x="75172" y="216868"/>
                  </a:moveTo>
                  <a:lnTo>
                    <a:pt x="216868" y="216868"/>
                  </a:lnTo>
                  <a:lnTo>
                    <a:pt x="216868" y="75172"/>
                  </a:lnTo>
                  <a:lnTo>
                    <a:pt x="350256" y="75172"/>
                  </a:lnTo>
                  <a:lnTo>
                    <a:pt x="350256" y="216868"/>
                  </a:lnTo>
                  <a:lnTo>
                    <a:pt x="491952" y="216868"/>
                  </a:lnTo>
                  <a:lnTo>
                    <a:pt x="491952" y="350256"/>
                  </a:lnTo>
                  <a:lnTo>
                    <a:pt x="350256" y="350256"/>
                  </a:lnTo>
                  <a:lnTo>
                    <a:pt x="350256" y="491952"/>
                  </a:lnTo>
                  <a:lnTo>
                    <a:pt x="216868" y="491952"/>
                  </a:lnTo>
                  <a:lnTo>
                    <a:pt x="216868" y="350256"/>
                  </a:lnTo>
                  <a:lnTo>
                    <a:pt x="75172" y="350256"/>
                  </a:lnTo>
                  <a:lnTo>
                    <a:pt x="75172" y="216868"/>
                  </a:lnTo>
                  <a:close/>
                </a:path>
              </a:pathLst>
            </a:custGeom>
            <a:scene3d>
              <a:camera prst="orthographicFront"/>
              <a:lightRig dir="t" rig="flat"/>
            </a:scene3d>
            <a:sp3d prstMaterial="plastic" z="-80000">
              <a:bevelT h="50800" w="50800"/>
              <a:bevelB h="25400" prst="angle" w="25400"/>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nchor="ctr" anchorCtr="0" bIns="216868" lIns="75172" numCol="1" rIns="75172" spcCol="1270" spcFirstLastPara="0" tIns="216868" vert="horz" wrap="square">
              <a:noAutofit/>
            </a:bodyPr>
            <a:lstStyle/>
            <a:p>
              <a:pPr algn="ctr" defTabSz="444500" lvl="0">
                <a:lnSpc>
                  <a:spcPct val="90000"/>
                </a:lnSpc>
                <a:spcBef>
                  <a:spcPct val="0"/>
                </a:spcBef>
                <a:spcAft>
                  <a:spcPct val="35000"/>
                </a:spcAft>
              </a:pPr>
              <a:endParaRPr altLang="en-US" b="1" kern="1200" lang="zh-CN" sz="1000"/>
            </a:p>
          </p:txBody>
        </p:sp>
        <p:sp>
          <p:nvSpPr>
            <p:cNvPr id="14" name="任意多边形 13"/>
            <p:cNvSpPr/>
            <p:nvPr/>
          </p:nvSpPr>
          <p:spPr>
            <a:xfrm>
              <a:off x="3231239" y="2082849"/>
              <a:ext cx="977800" cy="977800"/>
            </a:xfrm>
            <a:custGeom>
              <a:gdLst>
                <a:gd fmla="*/ 0 w 977800" name="connsiteX0"/>
                <a:gd fmla="*/ 488900 h 977800" name="connsiteY0"/>
                <a:gd fmla="*/ 488900 w 977800" name="connsiteX1"/>
                <a:gd fmla="*/ 0 h 977800" name="connsiteY1"/>
                <a:gd fmla="*/ 977800 w 977800" name="connsiteX2"/>
                <a:gd fmla="*/ 488900 h 977800" name="connsiteY2"/>
                <a:gd fmla="*/ 488900 w 977800" name="connsiteX3"/>
                <a:gd fmla="*/ 977800 h 977800" name="connsiteY3"/>
                <a:gd fmla="*/ 0 w 977800" name="connsiteX4"/>
                <a:gd fmla="*/ 488900 h 97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800" w="977800">
                  <a:moveTo>
                    <a:pt x="0" y="488900"/>
                  </a:moveTo>
                  <a:cubicBezTo>
                    <a:pt x="0" y="218888"/>
                    <a:pt x="218888" y="0"/>
                    <a:pt x="488900" y="0"/>
                  </a:cubicBezTo>
                  <a:cubicBezTo>
                    <a:pt x="758912" y="0"/>
                    <a:pt x="977800" y="218888"/>
                    <a:pt x="977800" y="488900"/>
                  </a:cubicBezTo>
                  <a:cubicBezTo>
                    <a:pt x="977800" y="758912"/>
                    <a:pt x="758912" y="977800"/>
                    <a:pt x="488900" y="977800"/>
                  </a:cubicBezTo>
                  <a:cubicBezTo>
                    <a:pt x="218888" y="977800"/>
                    <a:pt x="0" y="758912"/>
                    <a:pt x="0" y="488900"/>
                  </a:cubicBezTo>
                  <a:close/>
                </a:path>
              </a:pathLst>
            </a:custGeom>
            <a:scene3d>
              <a:camera prst="orthographicFront"/>
              <a:lightRig dir="t" rig="flat"/>
            </a:scene3d>
            <a:sp3d prstMaterial="plastic">
              <a:bevelT h="88900" w="120900"/>
              <a:bevelB h="31750" prst="angle" w="88900"/>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nchor="ctr" anchorCtr="0" bIns="173675" lIns="173675" numCol="1" rIns="173675" spcCol="1270" spcFirstLastPara="0" tIns="173675" vert="horz" wrap="square">
              <a:noAutofit/>
            </a:bodyPr>
            <a:lstStyle/>
            <a:p>
              <a:pPr algn="ctr" defTabSz="1066800" lvl="0">
                <a:lnSpc>
                  <a:spcPct val="90000"/>
                </a:lnSpc>
                <a:spcBef>
                  <a:spcPct val="0"/>
                </a:spcBef>
                <a:spcAft>
                  <a:spcPct val="35000"/>
                </a:spcAft>
              </a:pPr>
              <a:r>
                <a:rPr altLang="en-US" b="1" kern="1200" lang="zh-CN" smtClean="0" sz="2400"/>
                <a:t>公司</a:t>
              </a:r>
            </a:p>
          </p:txBody>
        </p:sp>
        <p:sp>
          <p:nvSpPr>
            <p:cNvPr id="15" name="任意多边形 14"/>
            <p:cNvSpPr/>
            <p:nvPr/>
          </p:nvSpPr>
          <p:spPr>
            <a:xfrm>
              <a:off x="4288437" y="2288187"/>
              <a:ext cx="567124" cy="567124"/>
            </a:xfrm>
            <a:custGeom>
              <a:gdLst>
                <a:gd fmla="*/ 75172 w 567124" name="connsiteX0"/>
                <a:gd fmla="*/ 216868 h 567124" name="connsiteY0"/>
                <a:gd fmla="*/ 216868 w 567124" name="connsiteX1"/>
                <a:gd fmla="*/ 216868 h 567124" name="connsiteY1"/>
                <a:gd fmla="*/ 216868 w 567124" name="connsiteX2"/>
                <a:gd fmla="*/ 75172 h 567124" name="connsiteY2"/>
                <a:gd fmla="*/ 350256 w 567124" name="connsiteX3"/>
                <a:gd fmla="*/ 75172 h 567124" name="connsiteY3"/>
                <a:gd fmla="*/ 350256 w 567124" name="connsiteX4"/>
                <a:gd fmla="*/ 216868 h 567124" name="connsiteY4"/>
                <a:gd fmla="*/ 491952 w 567124" name="connsiteX5"/>
                <a:gd fmla="*/ 216868 h 567124" name="connsiteY5"/>
                <a:gd fmla="*/ 491952 w 567124" name="connsiteX6"/>
                <a:gd fmla="*/ 350256 h 567124" name="connsiteY6"/>
                <a:gd fmla="*/ 350256 w 567124" name="connsiteX7"/>
                <a:gd fmla="*/ 350256 h 567124" name="connsiteY7"/>
                <a:gd fmla="*/ 350256 w 567124" name="connsiteX8"/>
                <a:gd fmla="*/ 491952 h 567124" name="connsiteY8"/>
                <a:gd fmla="*/ 216868 w 567124" name="connsiteX9"/>
                <a:gd fmla="*/ 491952 h 567124" name="connsiteY9"/>
                <a:gd fmla="*/ 216868 w 567124" name="connsiteX10"/>
                <a:gd fmla="*/ 350256 h 567124" name="connsiteY10"/>
                <a:gd fmla="*/ 75172 w 567124" name="connsiteX11"/>
                <a:gd fmla="*/ 350256 h 567124" name="connsiteY11"/>
                <a:gd fmla="*/ 75172 w 567124" name="connsiteX12"/>
                <a:gd fmla="*/ 216868 h 567124"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124" w="567124">
                  <a:moveTo>
                    <a:pt x="75172" y="216868"/>
                  </a:moveTo>
                  <a:lnTo>
                    <a:pt x="216868" y="216868"/>
                  </a:lnTo>
                  <a:lnTo>
                    <a:pt x="216868" y="75172"/>
                  </a:lnTo>
                  <a:lnTo>
                    <a:pt x="350256" y="75172"/>
                  </a:lnTo>
                  <a:lnTo>
                    <a:pt x="350256" y="216868"/>
                  </a:lnTo>
                  <a:lnTo>
                    <a:pt x="491952" y="216868"/>
                  </a:lnTo>
                  <a:lnTo>
                    <a:pt x="491952" y="350256"/>
                  </a:lnTo>
                  <a:lnTo>
                    <a:pt x="350256" y="350256"/>
                  </a:lnTo>
                  <a:lnTo>
                    <a:pt x="350256" y="491952"/>
                  </a:lnTo>
                  <a:lnTo>
                    <a:pt x="216868" y="491952"/>
                  </a:lnTo>
                  <a:lnTo>
                    <a:pt x="216868" y="350256"/>
                  </a:lnTo>
                  <a:lnTo>
                    <a:pt x="75172" y="350256"/>
                  </a:lnTo>
                  <a:lnTo>
                    <a:pt x="75172" y="216868"/>
                  </a:lnTo>
                  <a:close/>
                </a:path>
              </a:pathLst>
            </a:custGeom>
            <a:scene3d>
              <a:camera prst="orthographicFront"/>
              <a:lightRig dir="t" rig="flat"/>
            </a:scene3d>
            <a:sp3d prstMaterial="plastic" z="-80000">
              <a:bevelT h="50800" w="50800"/>
              <a:bevelB h="25400" prst="angle" w="25400"/>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nchor="ctr" anchorCtr="0" bIns="216868" lIns="75172" numCol="1" rIns="75172" spcCol="1270" spcFirstLastPara="0" tIns="216868" vert="horz" wrap="square">
              <a:noAutofit/>
            </a:bodyPr>
            <a:lstStyle/>
            <a:p>
              <a:pPr algn="ctr" defTabSz="444500" lvl="0">
                <a:lnSpc>
                  <a:spcPct val="90000"/>
                </a:lnSpc>
                <a:spcBef>
                  <a:spcPct val="0"/>
                </a:spcBef>
                <a:spcAft>
                  <a:spcPct val="35000"/>
                </a:spcAft>
              </a:pPr>
              <a:endParaRPr altLang="en-US" b="1" kern="1200" lang="zh-CN" sz="1000"/>
            </a:p>
          </p:txBody>
        </p:sp>
        <p:sp>
          <p:nvSpPr>
            <p:cNvPr id="16" name="任意多边形 15"/>
            <p:cNvSpPr/>
            <p:nvPr/>
          </p:nvSpPr>
          <p:spPr>
            <a:xfrm>
              <a:off x="4934959" y="2082849"/>
              <a:ext cx="977800" cy="977800"/>
            </a:xfrm>
            <a:custGeom>
              <a:gdLst>
                <a:gd fmla="*/ 0 w 977800" name="connsiteX0"/>
                <a:gd fmla="*/ 488900 h 977800" name="connsiteY0"/>
                <a:gd fmla="*/ 488900 w 977800" name="connsiteX1"/>
                <a:gd fmla="*/ 0 h 977800" name="connsiteY1"/>
                <a:gd fmla="*/ 977800 w 977800" name="connsiteX2"/>
                <a:gd fmla="*/ 488900 h 977800" name="connsiteY2"/>
                <a:gd fmla="*/ 488900 w 977800" name="connsiteX3"/>
                <a:gd fmla="*/ 977800 h 977800" name="connsiteY3"/>
                <a:gd fmla="*/ 0 w 977800" name="connsiteX4"/>
                <a:gd fmla="*/ 488900 h 97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800" w="977800">
                  <a:moveTo>
                    <a:pt x="0" y="488900"/>
                  </a:moveTo>
                  <a:cubicBezTo>
                    <a:pt x="0" y="218888"/>
                    <a:pt x="218888" y="0"/>
                    <a:pt x="488900" y="0"/>
                  </a:cubicBezTo>
                  <a:cubicBezTo>
                    <a:pt x="758912" y="0"/>
                    <a:pt x="977800" y="218888"/>
                    <a:pt x="977800" y="488900"/>
                  </a:cubicBezTo>
                  <a:cubicBezTo>
                    <a:pt x="977800" y="758912"/>
                    <a:pt x="758912" y="977800"/>
                    <a:pt x="488900" y="977800"/>
                  </a:cubicBezTo>
                  <a:cubicBezTo>
                    <a:pt x="218888" y="977800"/>
                    <a:pt x="0" y="758912"/>
                    <a:pt x="0" y="488900"/>
                  </a:cubicBezTo>
                  <a:close/>
                </a:path>
              </a:pathLst>
            </a:custGeom>
            <a:scene3d>
              <a:camera prst="orthographicFront"/>
              <a:lightRig dir="t" rig="flat"/>
            </a:scene3d>
            <a:sp3d prstMaterial="plastic">
              <a:bevelT h="88900" w="120900"/>
              <a:bevelB h="31750" prst="angle" w="88900"/>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anchor="ctr" anchorCtr="0" bIns="173675" lIns="173675" numCol="1" rIns="173675" spcCol="1270" spcFirstLastPara="0" tIns="173675" vert="horz" wrap="square">
              <a:noAutofit/>
            </a:bodyPr>
            <a:lstStyle/>
            <a:p>
              <a:pPr algn="ctr" defTabSz="1066800" lvl="0">
                <a:lnSpc>
                  <a:spcPct val="90000"/>
                </a:lnSpc>
                <a:spcBef>
                  <a:spcPct val="0"/>
                </a:spcBef>
                <a:spcAft>
                  <a:spcPct val="35000"/>
                </a:spcAft>
              </a:pPr>
              <a:r>
                <a:rPr altLang="en-US" b="1" kern="1200" lang="zh-CN" smtClean="0" sz="2400"/>
                <a:t>个人</a:t>
              </a:r>
            </a:p>
          </p:txBody>
        </p:sp>
        <p:sp>
          <p:nvSpPr>
            <p:cNvPr id="17" name="任意多边形 16"/>
            <p:cNvSpPr/>
            <p:nvPr/>
          </p:nvSpPr>
          <p:spPr>
            <a:xfrm>
              <a:off x="5992157" y="2288187"/>
              <a:ext cx="567124" cy="567124"/>
            </a:xfrm>
            <a:custGeom>
              <a:gdLst>
                <a:gd fmla="*/ 75172 w 567124" name="connsiteX0"/>
                <a:gd fmla="*/ 116828 h 567124" name="connsiteY0"/>
                <a:gd fmla="*/ 491952 w 567124" name="connsiteX1"/>
                <a:gd fmla="*/ 116828 h 567124" name="connsiteY1"/>
                <a:gd fmla="*/ 491952 w 567124" name="connsiteX2"/>
                <a:gd fmla="*/ 250215 h 567124" name="connsiteY2"/>
                <a:gd fmla="*/ 75172 w 567124" name="connsiteX3"/>
                <a:gd fmla="*/ 250215 h 567124" name="connsiteY3"/>
                <a:gd fmla="*/ 75172 w 567124" name="connsiteX4"/>
                <a:gd fmla="*/ 116828 h 567124" name="connsiteY4"/>
                <a:gd fmla="*/ 75172 w 567124" name="connsiteX5"/>
                <a:gd fmla="*/ 316909 h 567124" name="connsiteY5"/>
                <a:gd fmla="*/ 491952 w 567124" name="connsiteX6"/>
                <a:gd fmla="*/ 316909 h 567124" name="connsiteY6"/>
                <a:gd fmla="*/ 491952 w 567124" name="connsiteX7"/>
                <a:gd fmla="*/ 450296 h 567124" name="connsiteY7"/>
                <a:gd fmla="*/ 75172 w 567124" name="connsiteX8"/>
                <a:gd fmla="*/ 450296 h 567124" name="connsiteY8"/>
                <a:gd fmla="*/ 75172 w 567124" name="connsiteX9"/>
                <a:gd fmla="*/ 316909 h 56712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7124" w="567124">
                  <a:moveTo>
                    <a:pt x="75172" y="116828"/>
                  </a:moveTo>
                  <a:lnTo>
                    <a:pt x="491952" y="116828"/>
                  </a:lnTo>
                  <a:lnTo>
                    <a:pt x="491952" y="250215"/>
                  </a:lnTo>
                  <a:lnTo>
                    <a:pt x="75172" y="250215"/>
                  </a:lnTo>
                  <a:lnTo>
                    <a:pt x="75172" y="116828"/>
                  </a:lnTo>
                  <a:close/>
                  <a:moveTo>
                    <a:pt x="75172" y="316909"/>
                  </a:moveTo>
                  <a:lnTo>
                    <a:pt x="491952" y="316909"/>
                  </a:lnTo>
                  <a:lnTo>
                    <a:pt x="491952" y="450296"/>
                  </a:lnTo>
                  <a:lnTo>
                    <a:pt x="75172" y="450296"/>
                  </a:lnTo>
                  <a:lnTo>
                    <a:pt x="75172" y="316909"/>
                  </a:lnTo>
                  <a:close/>
                </a:path>
              </a:pathLst>
            </a:custGeom>
            <a:scene3d>
              <a:camera prst="orthographicFront"/>
              <a:lightRig dir="t" rig="flat"/>
            </a:scene3d>
            <a:sp3d prstMaterial="plastic" z="-80000">
              <a:bevelT h="50800" w="50800"/>
              <a:bevelB h="25400" prst="angle" w="25400"/>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nchor="ctr" anchorCtr="0" bIns="116828" lIns="75172" numCol="1" rIns="75172" spcCol="1270" spcFirstLastPara="0" tIns="116828" vert="horz" wrap="square">
              <a:noAutofit/>
            </a:bodyPr>
            <a:lstStyle/>
            <a:p>
              <a:pPr algn="ctr" defTabSz="844550" lvl="0">
                <a:lnSpc>
                  <a:spcPct val="90000"/>
                </a:lnSpc>
                <a:spcBef>
                  <a:spcPct val="0"/>
                </a:spcBef>
                <a:spcAft>
                  <a:spcPct val="35000"/>
                </a:spcAft>
              </a:pPr>
              <a:endParaRPr altLang="en-US" b="1" kern="1200" lang="zh-CN" sz="2000"/>
            </a:p>
          </p:txBody>
        </p:sp>
        <p:sp>
          <p:nvSpPr>
            <p:cNvPr id="18" name="任意多边形 17"/>
            <p:cNvSpPr/>
            <p:nvPr/>
          </p:nvSpPr>
          <p:spPr>
            <a:xfrm>
              <a:off x="6638679" y="2082849"/>
              <a:ext cx="977800" cy="977800"/>
            </a:xfrm>
            <a:custGeom>
              <a:gdLst>
                <a:gd fmla="*/ 0 w 977800" name="connsiteX0"/>
                <a:gd fmla="*/ 488900 h 977800" name="connsiteY0"/>
                <a:gd fmla="*/ 488900 w 977800" name="connsiteX1"/>
                <a:gd fmla="*/ 0 h 977800" name="connsiteY1"/>
                <a:gd fmla="*/ 977800 w 977800" name="connsiteX2"/>
                <a:gd fmla="*/ 488900 h 977800" name="connsiteY2"/>
                <a:gd fmla="*/ 488900 w 977800" name="connsiteX3"/>
                <a:gd fmla="*/ 977800 h 977800" name="connsiteY3"/>
                <a:gd fmla="*/ 0 w 977800" name="connsiteX4"/>
                <a:gd fmla="*/ 488900 h 97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800" w="977800">
                  <a:moveTo>
                    <a:pt x="0" y="488900"/>
                  </a:moveTo>
                  <a:cubicBezTo>
                    <a:pt x="0" y="218888"/>
                    <a:pt x="218888" y="0"/>
                    <a:pt x="488900" y="0"/>
                  </a:cubicBezTo>
                  <a:cubicBezTo>
                    <a:pt x="758912" y="0"/>
                    <a:pt x="977800" y="218888"/>
                    <a:pt x="977800" y="488900"/>
                  </a:cubicBezTo>
                  <a:cubicBezTo>
                    <a:pt x="977800" y="758912"/>
                    <a:pt x="758912" y="977800"/>
                    <a:pt x="488900" y="977800"/>
                  </a:cubicBezTo>
                  <a:cubicBezTo>
                    <a:pt x="218888" y="977800"/>
                    <a:pt x="0" y="758912"/>
                    <a:pt x="0" y="488900"/>
                  </a:cubicBezTo>
                  <a:close/>
                </a:path>
              </a:pathLst>
            </a:custGeom>
            <a:scene3d>
              <a:camera prst="orthographicFront"/>
              <a:lightRig dir="t" rig="flat"/>
            </a:scene3d>
            <a:sp3d prstMaterial="plastic">
              <a:bevelT h="88900" w="120900"/>
              <a:bevelB h="31750" prst="angle" w="88900"/>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nchor="ctr" anchorCtr="0" bIns="173675" lIns="173675" numCol="1" rIns="173675" spcCol="1270" spcFirstLastPara="0" tIns="173675" vert="horz" wrap="square">
              <a:noAutofit/>
            </a:bodyPr>
            <a:lstStyle/>
            <a:p>
              <a:pPr algn="ctr" defTabSz="1066800" lvl="0">
                <a:lnSpc>
                  <a:spcPct val="90000"/>
                </a:lnSpc>
                <a:spcBef>
                  <a:spcPct val="0"/>
                </a:spcBef>
                <a:spcAft>
                  <a:spcPct val="35000"/>
                </a:spcAft>
              </a:pPr>
              <a:r>
                <a:rPr altLang="en-US" b="1" kern="1200" lang="zh-CN" smtClean="0" sz="4000">
                  <a:solidFill>
                    <a:schemeClr val="tx1"/>
                  </a:solidFill>
                </a:rPr>
                <a:t>赢</a:t>
              </a:r>
            </a:p>
          </p:txBody>
        </p:sp>
      </p:grpSp>
      <p:sp>
        <p:nvSpPr>
          <p:cNvPr id="19" name="TextBox 18"/>
          <p:cNvSpPr txBox="1"/>
          <p:nvPr/>
        </p:nvSpPr>
        <p:spPr>
          <a:xfrm>
            <a:off x="466911" y="350825"/>
            <a:ext cx="2592921" cy="2042160"/>
          </a:xfrm>
          <a:prstGeom prst="rect">
            <a:avLst/>
          </a:prstGeom>
          <a:noFill/>
        </p:spPr>
        <p:txBody>
          <a:bodyPr rtlCol="0" wrap="square">
            <a:spAutoFit/>
          </a:bodyPr>
          <a:lstStyle/>
          <a:p>
            <a:pPr indent="-285750" marL="285750">
              <a:lnSpc>
                <a:spcPct val="200000"/>
              </a:lnSpc>
              <a:buFont charset="2" pitchFamily="2" typeface="Wingdings"/>
              <a:buChar char="p"/>
            </a:pPr>
            <a:r>
              <a:rPr altLang="en-US" lang="zh-CN" smtClean="0" sz="1600"/>
              <a:t>坦诚的精神</a:t>
            </a:r>
          </a:p>
          <a:p>
            <a:pPr indent="-285750" marL="285750">
              <a:lnSpc>
                <a:spcPct val="200000"/>
              </a:lnSpc>
              <a:buFont charset="2" pitchFamily="2" typeface="Wingdings"/>
              <a:buChar char="p"/>
            </a:pPr>
            <a:r>
              <a:rPr altLang="en-US" lang="zh-CN" smtClean="0" sz="1600"/>
              <a:t>积极行动的重要性</a:t>
            </a:r>
          </a:p>
          <a:p>
            <a:pPr indent="-285750" marL="285750">
              <a:lnSpc>
                <a:spcPct val="200000"/>
              </a:lnSpc>
              <a:buFont charset="2" pitchFamily="2" typeface="Wingdings"/>
              <a:buChar char="p"/>
            </a:pPr>
            <a:r>
              <a:rPr altLang="en-US" lang="zh-CN" smtClean="0" sz="1600"/>
              <a:t>有效的业绩考评</a:t>
            </a:r>
          </a:p>
          <a:p>
            <a:pPr indent="-285750" marL="285750">
              <a:lnSpc>
                <a:spcPct val="200000"/>
              </a:lnSpc>
              <a:buFont charset="2" pitchFamily="2" typeface="Wingdings"/>
              <a:buChar char="p"/>
            </a:pPr>
            <a:r>
              <a:rPr altLang="en-US" lang="zh-CN" smtClean="0" sz="1600"/>
              <a:t>倾听的作用</a:t>
            </a:r>
          </a:p>
        </p:txBody>
      </p:sp>
      <p:sp>
        <p:nvSpPr>
          <p:cNvPr id="20" name="矩形 19"/>
          <p:cNvSpPr/>
          <p:nvPr/>
        </p:nvSpPr>
        <p:spPr>
          <a:xfrm>
            <a:off x="3059833" y="1409433"/>
            <a:ext cx="2286001" cy="2042160"/>
          </a:xfrm>
          <a:prstGeom prst="rect">
            <a:avLst/>
          </a:prstGeom>
        </p:spPr>
        <p:txBody>
          <a:bodyPr>
            <a:spAutoFit/>
          </a:bodyPr>
          <a:lstStyle/>
          <a:p>
            <a:pPr indent="-285750" lvl="0" marL="285750">
              <a:lnSpc>
                <a:spcPct val="200000"/>
              </a:lnSpc>
              <a:buFont charset="2" pitchFamily="2" typeface="Wingdings"/>
              <a:buChar char="p"/>
            </a:pPr>
            <a:r>
              <a:rPr altLang="en-US" lang="zh-CN" sz="1600">
                <a:solidFill>
                  <a:prstClr val="black"/>
                </a:solidFill>
              </a:rPr>
              <a:t>实事求是的态度</a:t>
            </a:r>
          </a:p>
          <a:p>
            <a:pPr indent="-285750" lvl="0" marL="285750">
              <a:lnSpc>
                <a:spcPct val="200000"/>
              </a:lnSpc>
              <a:buFont charset="2" pitchFamily="2" typeface="Wingdings"/>
              <a:buChar char="p"/>
            </a:pPr>
            <a:r>
              <a:rPr altLang="en-US" lang="zh-CN" sz="1600">
                <a:solidFill>
                  <a:prstClr val="black"/>
                </a:solidFill>
              </a:rPr>
              <a:t>精英文化的威力</a:t>
            </a:r>
          </a:p>
          <a:p>
            <a:pPr indent="-285750" lvl="0" marL="285750">
              <a:lnSpc>
                <a:spcPct val="200000"/>
              </a:lnSpc>
              <a:buFont charset="2" pitchFamily="2" typeface="Wingdings"/>
              <a:buChar char="p"/>
            </a:pPr>
            <a:r>
              <a:rPr altLang="en-US" lang="zh-CN" sz="1600">
                <a:solidFill>
                  <a:prstClr val="black"/>
                </a:solidFill>
              </a:rPr>
              <a:t>变革的必要性</a:t>
            </a:r>
          </a:p>
          <a:p>
            <a:pPr indent="-285750" lvl="0" marL="285750">
              <a:lnSpc>
                <a:spcPct val="200000"/>
              </a:lnSpc>
              <a:buFont charset="2" pitchFamily="2" typeface="Wingdings"/>
              <a:buChar char="p"/>
            </a:pPr>
            <a:r>
              <a:rPr altLang="en-US" lang="zh-CN" sz="1600">
                <a:solidFill>
                  <a:prstClr val="black"/>
                </a:solidFill>
              </a:rPr>
              <a:t>永远不要当受害者</a:t>
            </a:r>
          </a:p>
        </p:txBody>
      </p:sp>
    </p:spTree>
    <p:extLst>
      <p:ext uri="{BB962C8B-B14F-4D97-AF65-F5344CB8AC3E}">
        <p14:creationId val="156951414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extLst>
              <a:ext uri="{28A0092B-C50C-407E-A947-70E740481C1C}">
                <a14:useLocalDpi/>
              </a:ext>
            </a:extLst>
          </a:blip>
          <a:stretch>
            <a:fillRect/>
          </a:stretch>
        </p:blipFill>
        <p:spPr>
          <a:xfrm>
            <a:off x="-5561" y="2"/>
            <a:ext cx="9151200" cy="3222357"/>
          </a:xfrm>
          <a:prstGeom prst="rect">
            <a:avLst/>
          </a:prstGeom>
        </p:spPr>
      </p:pic>
      <p:sp>
        <p:nvSpPr>
          <p:cNvPr id="17" name="TextBox 16"/>
          <p:cNvSpPr txBox="1"/>
          <p:nvPr/>
        </p:nvSpPr>
        <p:spPr>
          <a:xfrm>
            <a:off x="2699794" y="3435846"/>
            <a:ext cx="2088231" cy="365760"/>
          </a:xfrm>
          <a:prstGeom prst="rect">
            <a:avLst/>
          </a:prstGeom>
          <a:noFill/>
        </p:spPr>
        <p:txBody>
          <a:bodyPr rtlCol="0" wrap="square">
            <a:spAutoFit/>
          </a:bodyPr>
          <a:lstStyle/>
          <a:p>
            <a:r>
              <a:rPr altLang="en-US" b="1" lang="zh-CN">
                <a:solidFill>
                  <a:prstClr val="black">
                    <a:lumMod val="75000"/>
                    <a:lumOff val="25000"/>
                  </a:prstClr>
                </a:solidFill>
                <a:latin charset="-122" pitchFamily="65" typeface="方正硬笔楷书简体"/>
                <a:ea charset="-122" pitchFamily="65" typeface="方正硬笔楷书简体"/>
              </a:rPr>
              <a:t>应芳萍的P生活</a:t>
            </a:r>
          </a:p>
        </p:txBody>
      </p:sp>
      <p:sp>
        <p:nvSpPr>
          <p:cNvPr id="18" name="TextBox 17"/>
          <p:cNvSpPr txBox="1"/>
          <p:nvPr/>
        </p:nvSpPr>
        <p:spPr>
          <a:xfrm>
            <a:off x="4355976" y="3498563"/>
            <a:ext cx="4897560" cy="304800"/>
          </a:xfrm>
          <a:prstGeom prst="rect">
            <a:avLst/>
          </a:prstGeom>
          <a:noFill/>
        </p:spPr>
        <p:txBody>
          <a:bodyPr rtlCol="0" wrap="square">
            <a:spAutoFit/>
          </a:bodyPr>
          <a:lstStyle/>
          <a:p>
            <a:r>
              <a:rPr altLang="zh-CN" lang="en-US" sz="1400">
                <a:solidFill>
                  <a:srgbClr val="1F497D">
                    <a:lumMod val="60000"/>
                    <a:lumOff val="40000"/>
                  </a:srgbClr>
                </a:solidFill>
              </a:rPr>
              <a:t>http://blog.sina.com.cn/joyceppt</a:t>
            </a:r>
          </a:p>
        </p:txBody>
      </p:sp>
      <p:sp>
        <p:nvSpPr>
          <p:cNvPr id="19" name="TextBox 18"/>
          <p:cNvSpPr txBox="1"/>
          <p:nvPr/>
        </p:nvSpPr>
        <p:spPr>
          <a:xfrm>
            <a:off x="2699792" y="3869636"/>
            <a:ext cx="1872208" cy="304800"/>
          </a:xfrm>
          <a:prstGeom prst="rect">
            <a:avLst/>
          </a:prstGeom>
          <a:noFill/>
        </p:spPr>
        <p:txBody>
          <a:bodyPr rtlCol="0" wrap="square">
            <a:spAutoFit/>
          </a:bodyPr>
          <a:lstStyle/>
          <a:p>
            <a:r>
              <a:rPr altLang="en-US" lang="zh-CN" smtClean="0" sz="1400">
                <a:solidFill>
                  <a:prstClr val="black"/>
                </a:solidFill>
                <a:latin charset="-122" pitchFamily="65" typeface="方正硬笔楷书简体"/>
                <a:ea charset="-122" pitchFamily="65" typeface="方正硬笔楷书简体"/>
              </a:rPr>
              <a:t>女     浙江杭州</a:t>
            </a:r>
          </a:p>
        </p:txBody>
      </p:sp>
      <p:pic>
        <p:nvPicPr>
          <p:cNvPr id="20" name="图片 19"/>
          <p:cNvPicPr>
            <a:picLocks noChangeAspect="1"/>
          </p:cNvPicPr>
          <p:nvPr/>
        </p:nvPicPr>
        <p:blipFill>
          <a:blip r:embed="rId3">
            <a:extLst>
              <a:ext uri="{28A0092B-C50C-407E-A947-70E740481C1C}">
                <a14:useLocalDpi/>
              </a:ext>
            </a:extLst>
          </a:blip>
          <a:srcRect b="1609"/>
          <a:stretch>
            <a:fillRect/>
          </a:stretch>
        </p:blipFill>
        <p:spPr>
          <a:xfrm>
            <a:off x="251520" y="226224"/>
            <a:ext cx="2487615" cy="1384956"/>
          </a:xfrm>
          <a:prstGeom prst="rect">
            <a:avLst/>
          </a:prstGeom>
        </p:spPr>
      </p:pic>
      <p:sp>
        <p:nvSpPr>
          <p:cNvPr id="21" name="TextBox 20"/>
          <p:cNvSpPr txBox="1"/>
          <p:nvPr/>
        </p:nvSpPr>
        <p:spPr>
          <a:xfrm>
            <a:off x="2700300" y="4228806"/>
            <a:ext cx="4175956" cy="304800"/>
          </a:xfrm>
          <a:prstGeom prst="rect">
            <a:avLst/>
          </a:prstGeom>
          <a:noFill/>
        </p:spPr>
        <p:txBody>
          <a:bodyPr rtlCol="0" wrap="square">
            <a:spAutoFit/>
          </a:bodyPr>
          <a:lstStyle/>
          <a:p>
            <a:r>
              <a:rPr altLang="en-US" lang="zh-CN" smtClean="0" sz="1400">
                <a:solidFill>
                  <a:prstClr val="black"/>
                </a:solidFill>
                <a:latin charset="-122" pitchFamily="65" typeface="方正硬笔楷书简体"/>
                <a:ea charset="-122" pitchFamily="65" typeface="方正硬笔楷书简体"/>
              </a:rPr>
              <a:t>标签：职场PPT  视觉呈现  MBTI  爱好分享者 </a:t>
            </a:r>
          </a:p>
        </p:txBody>
      </p:sp>
      <p:sp>
        <p:nvSpPr>
          <p:cNvPr id="22" name="TextBox 21"/>
          <p:cNvSpPr txBox="1"/>
          <p:nvPr/>
        </p:nvSpPr>
        <p:spPr>
          <a:xfrm>
            <a:off x="2699792" y="4587975"/>
            <a:ext cx="6696744" cy="304800"/>
          </a:xfrm>
          <a:prstGeom prst="rect">
            <a:avLst/>
          </a:prstGeom>
          <a:noFill/>
        </p:spPr>
        <p:txBody>
          <a:bodyPr rtlCol="0" wrap="square">
            <a:spAutoFit/>
          </a:bodyPr>
          <a:lstStyle/>
          <a:p>
            <a:r>
              <a:rPr altLang="en-US" lang="zh-CN" smtClean="0" sz="1400">
                <a:solidFill>
                  <a:prstClr val="black">
                    <a:lumMod val="85000"/>
                    <a:lumOff val="15000"/>
                  </a:prstClr>
                </a:solidFill>
                <a:latin charset="-122" pitchFamily="65" typeface="方正硬笔楷书简体"/>
                <a:ea charset="-122" pitchFamily="65" typeface="方正硬笔楷书简体"/>
              </a:rPr>
              <a:t>简介：一个为爱、为笑而生的人，心大以至体大。一个快乐做燕雀的女人。</a:t>
            </a:r>
          </a:p>
        </p:txBody>
      </p:sp>
      <p:grpSp>
        <p:nvGrpSpPr>
          <p:cNvPr id="23" name="组合 22"/>
          <p:cNvGrpSpPr/>
          <p:nvPr/>
        </p:nvGrpSpPr>
        <p:grpSpPr>
          <a:xfrm>
            <a:off x="6840827" y="735847"/>
            <a:ext cx="1728000" cy="2676675"/>
            <a:chOff x="251520" y="2206707"/>
            <a:chExt cx="1728000" cy="2676675"/>
          </a:xfrm>
        </p:grpSpPr>
        <p:sp>
          <p:nvSpPr>
            <p:cNvPr id="24" name="矩形 23"/>
            <p:cNvSpPr/>
            <p:nvPr/>
          </p:nvSpPr>
          <p:spPr>
            <a:xfrm>
              <a:off x="251520" y="2206707"/>
              <a:ext cx="1728000" cy="2669300"/>
            </a:xfrm>
            <a:prstGeom prst="rect">
              <a:avLst/>
            </a:prstGeom>
            <a:solidFill>
              <a:schemeClr val="bg1"/>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25" name="图片 24"/>
            <p:cNvPicPr>
              <a:picLocks noChangeAspect="1"/>
            </p:cNvPicPr>
            <p:nvPr/>
          </p:nvPicPr>
          <p:blipFill>
            <a:blip r:embed="rId4">
              <a:extLst>
                <a:ext uri="{28A0092B-C50C-407E-A947-70E740481C1C}">
                  <a14:useLocalDpi/>
                </a:ext>
              </a:extLst>
            </a:blip>
            <a:stretch>
              <a:fillRect/>
            </a:stretch>
          </p:blipFill>
          <p:spPr>
            <a:xfrm>
              <a:off x="323529" y="2283719"/>
              <a:ext cx="1595033" cy="1872208"/>
            </a:xfrm>
            <a:prstGeom prst="rect">
              <a:avLst/>
            </a:prstGeom>
            <a:ln>
              <a:noFill/>
            </a:ln>
            <a:effectLst/>
          </p:spPr>
        </p:pic>
        <p:sp>
          <p:nvSpPr>
            <p:cNvPr id="26" name="TextBox 25"/>
            <p:cNvSpPr txBox="1"/>
            <p:nvPr/>
          </p:nvSpPr>
          <p:spPr>
            <a:xfrm>
              <a:off x="467544" y="4163185"/>
              <a:ext cx="1296144" cy="1188720"/>
            </a:xfrm>
            <a:prstGeom prst="rect">
              <a:avLst/>
            </a:prstGeom>
            <a:noFill/>
          </p:spPr>
          <p:txBody>
            <a:bodyPr rtlCol="0" wrap="square">
              <a:spAutoFit/>
            </a:bodyPr>
            <a:lstStyle/>
            <a:p>
              <a:pPr algn="ctr"/>
              <a:r>
                <a:rPr altLang="zh-CN" b="1" lang="en-US" smtClean="0" sz="2400">
                  <a:solidFill>
                    <a:srgbClr val="1F497D">
                      <a:lumMod val="60000"/>
                      <a:lumOff val="40000"/>
                    </a:srgbClr>
                  </a:solidFill>
                </a:rPr>
                <a:t>Joyce</a:t>
              </a:r>
            </a:p>
            <a:p>
              <a:pPr algn="ctr"/>
              <a:r>
                <a:rPr altLang="zh-CN" b="1" lang="en-US" smtClean="0" sz="2400">
                  <a:solidFill>
                    <a:srgbClr val="1F497D">
                      <a:lumMod val="60000"/>
                      <a:lumOff val="40000"/>
                    </a:srgbClr>
                  </a:solidFill>
                </a:rPr>
                <a:t>PPT 系列</a:t>
              </a:r>
            </a:p>
          </p:txBody>
        </p:sp>
      </p:grpSp>
      <p:pic>
        <p:nvPicPr>
          <p:cNvPr id="27" name="Picture 2"/>
          <p:cNvPicPr>
            <a:picLocks noChangeArrowheads="1" noChangeAspect="1"/>
          </p:cNvPicPr>
          <p:nvPr/>
        </p:nvPicPr>
        <p:blipFill>
          <a:blip r:embed="rId5">
            <a:extLst>
              <a:ext uri="{28A0092B-C50C-407E-A947-70E740481C1C}">
                <a14:useLocalDpi val="0"/>
              </a:ext>
            </a:extLst>
          </a:blip>
          <a:stretch>
            <a:fillRect/>
          </a:stretch>
        </p:blipFill>
        <p:spPr bwMode="auto">
          <a:xfrm>
            <a:off x="273561" y="2993092"/>
            <a:ext cx="2060864" cy="20608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419281709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18114" l="21466" t="24512"/>
          <a:stretch>
            <a:fillRect/>
          </a:stretch>
        </p:blipFill>
        <p:spPr>
          <a:xfrm>
            <a:off x="124836" y="-92546"/>
            <a:ext cx="4807204" cy="4325903"/>
          </a:xfrm>
          <a:prstGeom prst="rect">
            <a:avLst/>
          </a:prstGeom>
        </p:spPr>
      </p:pic>
      <p:sp>
        <p:nvSpPr>
          <p:cNvPr id="4" name="TextBox 3"/>
          <p:cNvSpPr txBox="1"/>
          <p:nvPr/>
        </p:nvSpPr>
        <p:spPr>
          <a:xfrm>
            <a:off x="244769" y="4155926"/>
            <a:ext cx="4320480" cy="701040"/>
          </a:xfrm>
          <a:prstGeom prst="rect">
            <a:avLst/>
          </a:prstGeom>
          <a:noFill/>
        </p:spPr>
        <p:txBody>
          <a:bodyPr rtlCol="0" wrap="square">
            <a:spAutoFit/>
          </a:bodyPr>
          <a:lstStyle/>
          <a:p>
            <a:pPr algn="ctr"/>
            <a:r>
              <a:rPr altLang="en-US" b="1" lang="zh-CN" smtClean="0" sz="4000">
                <a:solidFill>
                  <a:schemeClr val="tx1">
                    <a:lumMod val="75000"/>
                    <a:lumOff val="25000"/>
                  </a:schemeClr>
                </a:solidFill>
              </a:rPr>
              <a:t>了解相关基础</a:t>
            </a:r>
          </a:p>
        </p:txBody>
      </p:sp>
      <p:sp>
        <p:nvSpPr>
          <p:cNvPr id="5" name="TextBox 4"/>
          <p:cNvSpPr txBox="1"/>
          <p:nvPr/>
        </p:nvSpPr>
        <p:spPr>
          <a:xfrm>
            <a:off x="5004048" y="843558"/>
            <a:ext cx="3096344" cy="579120"/>
          </a:xfrm>
          <a:prstGeom prst="rect">
            <a:avLst/>
          </a:prstGeom>
          <a:noFill/>
        </p:spPr>
        <p:txBody>
          <a:bodyPr rtlCol="0" wrap="square">
            <a:spAutoFit/>
          </a:bodyPr>
          <a:lstStyle/>
          <a:p>
            <a:r>
              <a:rPr altLang="en-US" b="1" lang="zh-CN" smtClean="0" sz="3200">
                <a:solidFill>
                  <a:srgbClr val="FFC000"/>
                </a:solidFill>
              </a:rPr>
              <a:t>使命与价值观</a:t>
            </a:r>
          </a:p>
        </p:txBody>
      </p:sp>
      <p:sp>
        <p:nvSpPr>
          <p:cNvPr id="7" name="矩形 6"/>
          <p:cNvSpPr/>
          <p:nvPr/>
        </p:nvSpPr>
        <p:spPr>
          <a:xfrm>
            <a:off x="5004048" y="1428333"/>
            <a:ext cx="2717692"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 常被谈及却很现实的话题</a:t>
            </a:r>
          </a:p>
        </p:txBody>
      </p:sp>
      <p:cxnSp>
        <p:nvCxnSpPr>
          <p:cNvPr id="9" name="直接连接符 8"/>
          <p:cNvCxnSpPr/>
          <p:nvPr/>
        </p:nvCxnSpPr>
        <p:spPr>
          <a:xfrm>
            <a:off x="5004048" y="1851670"/>
            <a:ext cx="35283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4048" y="1967707"/>
            <a:ext cx="3096344" cy="579120"/>
          </a:xfrm>
          <a:prstGeom prst="rect">
            <a:avLst/>
          </a:prstGeom>
          <a:noFill/>
        </p:spPr>
        <p:txBody>
          <a:bodyPr rtlCol="0" wrap="square">
            <a:spAutoFit/>
          </a:bodyPr>
          <a:lstStyle/>
          <a:p>
            <a:r>
              <a:rPr altLang="en-US" b="1" lang="zh-CN" sz="3200">
                <a:solidFill>
                  <a:srgbClr val="FFC000"/>
                </a:solidFill>
              </a:rPr>
              <a:t>坦诚</a:t>
            </a:r>
          </a:p>
        </p:txBody>
      </p:sp>
      <p:sp>
        <p:nvSpPr>
          <p:cNvPr id="11" name="矩形 10"/>
          <p:cNvSpPr/>
          <p:nvPr/>
        </p:nvSpPr>
        <p:spPr>
          <a:xfrm>
            <a:off x="5004048" y="2552482"/>
            <a:ext cx="3672408"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 缺乏坦诚是商业生活中最卑劣的秘密</a:t>
            </a:r>
          </a:p>
        </p:txBody>
      </p:sp>
      <p:cxnSp>
        <p:nvCxnSpPr>
          <p:cNvPr id="12" name="直接连接符 11"/>
          <p:cNvCxnSpPr/>
          <p:nvPr/>
        </p:nvCxnSpPr>
        <p:spPr>
          <a:xfrm>
            <a:off x="5004048" y="2975819"/>
            <a:ext cx="35283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4048" y="3082350"/>
            <a:ext cx="3096344" cy="579120"/>
          </a:xfrm>
          <a:prstGeom prst="rect">
            <a:avLst/>
          </a:prstGeom>
          <a:noFill/>
        </p:spPr>
        <p:txBody>
          <a:bodyPr rtlCol="0" wrap="square">
            <a:spAutoFit/>
          </a:bodyPr>
          <a:lstStyle/>
          <a:p>
            <a:r>
              <a:rPr altLang="en-US" b="1" lang="zh-CN" sz="3200">
                <a:solidFill>
                  <a:srgbClr val="FFC000"/>
                </a:solidFill>
              </a:rPr>
              <a:t>考评</a:t>
            </a:r>
          </a:p>
        </p:txBody>
      </p:sp>
      <p:sp>
        <p:nvSpPr>
          <p:cNvPr id="14" name="矩形 13"/>
          <p:cNvSpPr/>
          <p:nvPr/>
        </p:nvSpPr>
        <p:spPr>
          <a:xfrm>
            <a:off x="5004048" y="3667127"/>
            <a:ext cx="2717692"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 力求公平和有效</a:t>
            </a:r>
          </a:p>
        </p:txBody>
      </p:sp>
      <p:cxnSp>
        <p:nvCxnSpPr>
          <p:cNvPr id="15" name="直接连接符 14"/>
          <p:cNvCxnSpPr/>
          <p:nvPr/>
        </p:nvCxnSpPr>
        <p:spPr>
          <a:xfrm>
            <a:off x="5004048" y="4090463"/>
            <a:ext cx="35283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04048" y="4193725"/>
            <a:ext cx="3096344" cy="579120"/>
          </a:xfrm>
          <a:prstGeom prst="rect">
            <a:avLst/>
          </a:prstGeom>
          <a:noFill/>
        </p:spPr>
        <p:txBody>
          <a:bodyPr rtlCol="0" wrap="square">
            <a:spAutoFit/>
          </a:bodyPr>
          <a:lstStyle/>
          <a:p>
            <a:r>
              <a:rPr altLang="en-US" b="1" lang="zh-CN" smtClean="0" sz="3200">
                <a:solidFill>
                  <a:srgbClr val="FFC000"/>
                </a:solidFill>
              </a:rPr>
              <a:t>发言权和尊严</a:t>
            </a:r>
          </a:p>
        </p:txBody>
      </p:sp>
      <p:sp>
        <p:nvSpPr>
          <p:cNvPr id="17" name="矩形 16"/>
          <p:cNvSpPr/>
          <p:nvPr/>
        </p:nvSpPr>
        <p:spPr>
          <a:xfrm>
            <a:off x="5004048" y="4778501"/>
            <a:ext cx="2717692" cy="335280"/>
          </a:xfrm>
          <a:prstGeom prst="rect">
            <a:avLst/>
          </a:prstGeom>
        </p:spPr>
        <p:txBody>
          <a:bodyPr wrap="square">
            <a:spAutoFit/>
          </a:bodyPr>
          <a:lstStyle/>
          <a:p>
            <a:r>
              <a:rPr altLang="en-US" lang="zh-CN" smtClean="0" sz="1600">
                <a:solidFill>
                  <a:schemeClr val="tx1">
                    <a:lumMod val="50000"/>
                    <a:lumOff val="50000"/>
                  </a:schemeClr>
                </a:solidFill>
                <a:latin charset="-122" pitchFamily="34" typeface="微软雅黑"/>
                <a:ea charset="-122" pitchFamily="34" typeface="微软雅黑"/>
              </a:rPr>
              <a:t>关注企业中的每一个人</a:t>
            </a:r>
          </a:p>
        </p:txBody>
      </p:sp>
      <p:sp>
        <p:nvSpPr>
          <p:cNvPr id="33" name="TextBox 9"/>
          <p:cNvSpPr txBox="1">
            <a:spLocks noChangeArrowheads="1"/>
          </p:cNvSpPr>
          <p:nvPr/>
        </p:nvSpPr>
        <p:spPr bwMode="auto">
          <a:xfrm>
            <a:off x="2915816" y="2307525"/>
            <a:ext cx="6400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smtClean="0" sz="7200">
                <a:solidFill>
                  <a:schemeClr val="tx1">
                    <a:lumMod val="65000"/>
                    <a:lumOff val="35000"/>
                  </a:schemeClr>
                </a:solidFill>
                <a:latin charset="0" pitchFamily="18" typeface="Bodoni MT Black"/>
              </a:rPr>
              <a:t>1</a:t>
            </a:r>
          </a:p>
        </p:txBody>
      </p:sp>
    </p:spTree>
    <p:extLst>
      <p:ext uri="{BB962C8B-B14F-4D97-AF65-F5344CB8AC3E}">
        <p14:creationId val="128641588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0" t="-10000"/>
          </a:stretch>
        </a:blipFill>
        <a:effectLst/>
      </p:bgPr>
    </p:bg>
    <p:spTree>
      <p:nvGrpSpPr>
        <p:cNvPr id="1" name=""/>
        <p:cNvGrpSpPr/>
        <p:nvPr/>
      </p:nvGrpSpPr>
      <p:grpSpPr>
        <a:xfrm>
          <a:off x="0" y="0"/>
          <a:ext cx="0" cy="0"/>
        </a:xfrm>
      </p:grpSpPr>
      <p:sp>
        <p:nvSpPr>
          <p:cNvPr id="2" name="灯片编号占位符 1"/>
          <p:cNvSpPr>
            <a:spLocks noGrp="1"/>
          </p:cNvSpPr>
          <p:nvPr>
            <p:ph idx="12" sz="quarter" type="sldNum"/>
          </p:nvPr>
        </p:nvSpPr>
        <p:spPr>
          <a:xfrm>
            <a:off x="8460432" y="4587974"/>
            <a:ext cx="527050" cy="274638"/>
          </a:xfrm>
        </p:spPr>
        <p:txBody>
          <a:bodyPr/>
          <a:lstStyle/>
          <a:p>
            <a:fld id="{EDF258CB-F1C2-45E0-A640-5538A98E2EBB}" type="slidenum">
              <a:rPr altLang="en-US" lang="zh-CN" smtClean="0"/>
              <a:t>7</a:t>
            </a:fld>
          </a:p>
        </p:txBody>
      </p:sp>
      <p:sp>
        <p:nvSpPr>
          <p:cNvPr id="4" name="TextBox 3"/>
          <p:cNvSpPr txBox="1"/>
          <p:nvPr/>
        </p:nvSpPr>
        <p:spPr>
          <a:xfrm>
            <a:off x="1331640" y="771550"/>
            <a:ext cx="3096344" cy="579120"/>
          </a:xfrm>
          <a:prstGeom prst="rect">
            <a:avLst/>
          </a:prstGeom>
          <a:noFill/>
        </p:spPr>
        <p:txBody>
          <a:bodyPr rtlCol="0" wrap="square">
            <a:spAutoFit/>
          </a:bodyPr>
          <a:lstStyle/>
          <a:p>
            <a:pPr algn="ctr"/>
            <a:r>
              <a:rPr altLang="en-US" b="1" lang="zh-CN" smtClean="0" sz="3200">
                <a:solidFill>
                  <a:srgbClr val="FFC000"/>
                </a:solidFill>
              </a:rPr>
              <a:t>可能的目标</a:t>
            </a:r>
          </a:p>
        </p:txBody>
      </p:sp>
      <p:sp>
        <p:nvSpPr>
          <p:cNvPr id="5" name="TextBox 4"/>
          <p:cNvSpPr txBox="1"/>
          <p:nvPr/>
        </p:nvSpPr>
        <p:spPr>
          <a:xfrm>
            <a:off x="5148064" y="762839"/>
            <a:ext cx="3096344" cy="579120"/>
          </a:xfrm>
          <a:prstGeom prst="rect">
            <a:avLst/>
          </a:prstGeom>
          <a:noFill/>
        </p:spPr>
        <p:txBody>
          <a:bodyPr rtlCol="0" wrap="square">
            <a:spAutoFit/>
          </a:bodyPr>
          <a:lstStyle/>
          <a:p>
            <a:pPr algn="ctr"/>
            <a:r>
              <a:rPr altLang="en-US" b="1" lang="zh-CN" smtClean="0" sz="3200">
                <a:solidFill>
                  <a:srgbClr val="FFC000"/>
                </a:solidFill>
              </a:rPr>
              <a:t>不可能的目标</a:t>
            </a:r>
          </a:p>
        </p:txBody>
      </p:sp>
      <p:sp>
        <p:nvSpPr>
          <p:cNvPr id="6" name="TextBox 5"/>
          <p:cNvSpPr txBox="1"/>
          <p:nvPr/>
        </p:nvSpPr>
        <p:spPr>
          <a:xfrm>
            <a:off x="2555776" y="3291830"/>
            <a:ext cx="4320480" cy="640080"/>
          </a:xfrm>
          <a:prstGeom prst="rect">
            <a:avLst/>
          </a:prstGeom>
          <a:noFill/>
        </p:spPr>
        <p:txBody>
          <a:bodyPr rtlCol="0" wrap="square">
            <a:spAutoFit/>
          </a:bodyPr>
          <a:lstStyle/>
          <a:p>
            <a:pPr algn="ctr"/>
            <a:r>
              <a:rPr altLang="en-US" b="1" lang="zh-CN" smtClean="0" sz="3600">
                <a:solidFill>
                  <a:schemeClr val="bg1"/>
                </a:solidFill>
              </a:rPr>
              <a:t>使   命</a:t>
            </a:r>
          </a:p>
        </p:txBody>
      </p:sp>
    </p:spTree>
    <p:extLst>
      <p:ext uri="{BB962C8B-B14F-4D97-AF65-F5344CB8AC3E}">
        <p14:creationId val="4226407364"/>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259B62C9-7623-41BF-8D9D-0C09A38145C3}" type="slidenum">
              <a:rPr altLang="en-US" lang="zh-CN" smtClean="0"/>
              <a:t>8</a:t>
            </a:fld>
          </a:p>
        </p:txBody>
      </p:sp>
      <p:sp>
        <p:nvSpPr>
          <p:cNvPr id="3" name="TextBox 2"/>
          <p:cNvSpPr txBox="1"/>
          <p:nvPr/>
        </p:nvSpPr>
        <p:spPr>
          <a:xfrm>
            <a:off x="244769" y="267494"/>
            <a:ext cx="4320480" cy="640080"/>
          </a:xfrm>
          <a:prstGeom prst="rect">
            <a:avLst/>
          </a:prstGeom>
          <a:noFill/>
        </p:spPr>
        <p:txBody>
          <a:bodyPr rtlCol="0" wrap="square">
            <a:spAutoFit/>
          </a:bodyPr>
          <a:lstStyle/>
          <a:p>
            <a:r>
              <a:rPr altLang="en-US" b="1" lang="zh-CN" smtClean="0" sz="3600">
                <a:solidFill>
                  <a:schemeClr val="tx1">
                    <a:lumMod val="75000"/>
                    <a:lumOff val="25000"/>
                  </a:schemeClr>
                </a:solidFill>
              </a:rPr>
              <a:t>随时随刻文化</a:t>
            </a:r>
          </a:p>
        </p:txBody>
      </p:sp>
      <p:pic>
        <p:nvPicPr>
          <p:cNvPr id="4" name="图片 3"/>
          <p:cNvPicPr>
            <a:picLocks noChangeAspect="1"/>
          </p:cNvPicPr>
          <p:nvPr/>
        </p:nvPicPr>
        <p:blipFill>
          <a:blip r:embed="rId3">
            <a:extLst>
              <a:ext uri="{28A0092B-C50C-407E-A947-70E740481C1C}">
                <a14:useLocalDpi val="0"/>
              </a:ext>
            </a:extLst>
          </a:blip>
          <a:srcRect t="3800"/>
          <a:stretch>
            <a:fillRect/>
          </a:stretch>
        </p:blipFill>
        <p:spPr>
          <a:xfrm>
            <a:off x="244770" y="1707654"/>
            <a:ext cx="3913965" cy="2515042"/>
          </a:xfrm>
          <a:prstGeom prst="rect">
            <a:avLst/>
          </a:prstGeom>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h="50800" w="63500"/>
          </a:sp3d>
        </p:spPr>
      </p:pic>
      <p:sp>
        <p:nvSpPr>
          <p:cNvPr id="5" name="TextBox 4"/>
          <p:cNvSpPr txBox="1"/>
          <p:nvPr/>
        </p:nvSpPr>
        <p:spPr>
          <a:xfrm>
            <a:off x="4067944" y="803488"/>
            <a:ext cx="4392488" cy="701040"/>
          </a:xfrm>
          <a:prstGeom prst="rect">
            <a:avLst/>
          </a:prstGeom>
          <a:noFill/>
        </p:spPr>
        <p:txBody>
          <a:bodyPr rtlCol="0" wrap="square">
            <a:spAutoFit/>
          </a:bodyPr>
          <a:lstStyle/>
          <a:p>
            <a:r>
              <a:rPr altLang="en-US" b="1" lang="zh-CN" smtClean="0" sz="2000">
                <a:solidFill>
                  <a:srgbClr val="FFC000"/>
                </a:solidFill>
              </a:rPr>
              <a:t>案例：“将心比心，竭诚为顾客服务”</a:t>
            </a:r>
          </a:p>
        </p:txBody>
      </p:sp>
      <p:sp>
        <p:nvSpPr>
          <p:cNvPr id="7" name="TextBox 6"/>
          <p:cNvSpPr txBox="1"/>
          <p:nvPr/>
        </p:nvSpPr>
        <p:spPr>
          <a:xfrm>
            <a:off x="4067944" y="1491630"/>
            <a:ext cx="4896544" cy="2971800"/>
          </a:xfrm>
          <a:prstGeom prst="rect">
            <a:avLst/>
          </a:prstGeom>
          <a:noFill/>
        </p:spPr>
        <p:txBody>
          <a:bodyPr rtlCol="0" wrap="square">
            <a:spAutoFit/>
          </a:bodyPr>
          <a:lstStyle/>
          <a:p>
            <a:pPr indent="-285750" marL="285750">
              <a:lnSpc>
                <a:spcPct val="150000"/>
              </a:lnSpc>
              <a:buClr>
                <a:schemeClr val="tx1">
                  <a:lumMod val="65000"/>
                  <a:lumOff val="35000"/>
                </a:schemeClr>
              </a:buClr>
              <a:buSzTx/>
              <a:buFont charset="2" pitchFamily="2" typeface="Wingdings"/>
              <a:buChar char="p"/>
            </a:pPr>
            <a:r>
              <a:rPr altLang="en-US" lang="zh-CN" sz="1400">
                <a:solidFill>
                  <a:schemeClr val="tx1">
                    <a:lumMod val="85000"/>
                    <a:lumOff val="15000"/>
                  </a:schemeClr>
                </a:solidFill>
              </a:rPr>
              <a:t>绝不能让利润中心产生的冲突妨碍对顾客的优质服务</a:t>
            </a:r>
          </a:p>
          <a:p>
            <a:pPr indent="-285750" marL="285750">
              <a:lnSpc>
                <a:spcPct val="150000"/>
              </a:lnSpc>
              <a:buClr>
                <a:schemeClr val="tx1">
                  <a:lumMod val="65000"/>
                  <a:lumOff val="35000"/>
                </a:schemeClr>
              </a:buClr>
              <a:buSzTx/>
              <a:buFont charset="2" pitchFamily="2" typeface="Wingdings"/>
              <a:buChar char="p"/>
            </a:pPr>
            <a:r>
              <a:rPr altLang="en-US" lang="zh-CN" sz="1400">
                <a:solidFill>
                  <a:schemeClr val="tx1">
                    <a:lumMod val="85000"/>
                    <a:lumOff val="15000"/>
                  </a:schemeClr>
                </a:solidFill>
              </a:rPr>
              <a:t>对待顾客要友善、公平。建立伟大的客户关系需要时间、不要以破坏同客户的持久关系为代价去追求短期利益的最大化</a:t>
            </a:r>
          </a:p>
          <a:p>
            <a:pPr indent="-285750" marL="285750">
              <a:lnSpc>
                <a:spcPct val="150000"/>
              </a:lnSpc>
              <a:buClr>
                <a:schemeClr val="tx1">
                  <a:lumMod val="65000"/>
                  <a:lumOff val="35000"/>
                </a:schemeClr>
              </a:buClr>
              <a:buSzTx/>
              <a:buFont charset="2" pitchFamily="2" typeface="Wingdings"/>
              <a:buChar char="p"/>
            </a:pPr>
            <a:r>
              <a:rPr altLang="en-US" lang="zh-CN" sz="1400">
                <a:solidFill>
                  <a:schemeClr val="tx1">
                    <a:lumMod val="85000"/>
                    <a:lumOff val="15000"/>
                  </a:schemeClr>
                </a:solidFill>
              </a:rPr>
              <a:t>不断寻求个各种办法，让顾客感觉到我与我们之间的交易简单易行</a:t>
            </a:r>
          </a:p>
          <a:p>
            <a:pPr indent="-285750" marL="285750">
              <a:lnSpc>
                <a:spcPct val="150000"/>
              </a:lnSpc>
              <a:buClr>
                <a:schemeClr val="tx1">
                  <a:lumMod val="65000"/>
                  <a:lumOff val="35000"/>
                </a:schemeClr>
              </a:buClr>
              <a:buSzTx/>
              <a:buFont charset="2" pitchFamily="2" typeface="Wingdings"/>
              <a:buChar char="p"/>
            </a:pPr>
            <a:r>
              <a:rPr altLang="en-US" lang="zh-CN" sz="1400">
                <a:solidFill>
                  <a:schemeClr val="tx1">
                    <a:lumMod val="85000"/>
                    <a:lumOff val="15000"/>
                  </a:schemeClr>
                </a:solidFill>
              </a:rPr>
              <a:t>每天都要同客户进行交流，让顾客一旦同我们建立了联系，就不需要在寻找我们的竞争对手了</a:t>
            </a:r>
          </a:p>
          <a:p>
            <a:pPr indent="-285750" marL="285750">
              <a:lnSpc>
                <a:spcPct val="150000"/>
              </a:lnSpc>
              <a:buClr>
                <a:schemeClr val="tx1">
                  <a:lumMod val="65000"/>
                  <a:lumOff val="35000"/>
                </a:schemeClr>
              </a:buClr>
              <a:buSzTx/>
              <a:buFont charset="2" pitchFamily="2" typeface="Wingdings"/>
              <a:buChar char="p"/>
            </a:pPr>
            <a:r>
              <a:rPr altLang="en-US" lang="zh-CN" sz="1400">
                <a:solidFill>
                  <a:schemeClr val="tx1">
                    <a:lumMod val="85000"/>
                    <a:lumOff val="15000"/>
                  </a:schemeClr>
                </a:solidFill>
              </a:rPr>
              <a:t>不要忘记说“谢谢”</a:t>
            </a:r>
          </a:p>
        </p:txBody>
      </p:sp>
    </p:spTree>
    <p:extLst>
      <p:ext uri="{BB962C8B-B14F-4D97-AF65-F5344CB8AC3E}">
        <p14:creationId val="396353412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9BCD4C72-6D00-4349-ACFE-308E6B640DFD}" type="slidenum">
              <a:rPr altLang="en-US" lang="zh-CN" smtClean="0"/>
              <a:t>9</a:t>
            </a:fld>
          </a:p>
        </p:txBody>
      </p:sp>
      <p:sp>
        <p:nvSpPr>
          <p:cNvPr id="3" name="TextBox 2"/>
          <p:cNvSpPr txBox="1"/>
          <p:nvPr/>
        </p:nvSpPr>
        <p:spPr>
          <a:xfrm>
            <a:off x="244769" y="267494"/>
            <a:ext cx="4320480" cy="640080"/>
          </a:xfrm>
          <a:prstGeom prst="rect">
            <a:avLst/>
          </a:prstGeom>
          <a:noFill/>
        </p:spPr>
        <p:txBody>
          <a:bodyPr rtlCol="0" wrap="square">
            <a:spAutoFit/>
          </a:bodyPr>
          <a:lstStyle/>
          <a:p>
            <a:r>
              <a:rPr altLang="en-US" b="1" lang="zh-CN" smtClean="0" sz="3600">
                <a:solidFill>
                  <a:schemeClr val="tx1">
                    <a:lumMod val="75000"/>
                    <a:lumOff val="25000"/>
                  </a:schemeClr>
                </a:solidFill>
              </a:rPr>
              <a:t>坦诚的作用</a:t>
            </a:r>
          </a:p>
        </p:txBody>
      </p:sp>
      <p:grpSp>
        <p:nvGrpSpPr>
          <p:cNvPr id="5" name="组合 4"/>
          <p:cNvGrpSpPr/>
          <p:nvPr/>
        </p:nvGrpSpPr>
        <p:grpSpPr>
          <a:xfrm>
            <a:off x="1403648" y="1131590"/>
            <a:ext cx="6048672" cy="3716686"/>
            <a:chOff x="1517249" y="973989"/>
            <a:chExt cx="6096000" cy="4063998"/>
          </a:xfrm>
        </p:grpSpPr>
        <p:sp>
          <p:nvSpPr>
            <p:cNvPr id="6" name="任意多边形 5"/>
            <p:cNvSpPr/>
            <p:nvPr/>
          </p:nvSpPr>
          <p:spPr>
            <a:xfrm>
              <a:off x="1517249" y="973989"/>
              <a:ext cx="6096000" cy="1269999"/>
            </a:xfrm>
            <a:custGeom>
              <a:gdLst>
                <a:gd fmla="*/ 0 w 6096000" name="connsiteX0"/>
                <a:gd fmla="*/ 127000 h 1269999" name="connsiteY0"/>
                <a:gd fmla="*/ 127000 w 6096000" name="connsiteX1"/>
                <a:gd fmla="*/ 0 h 1269999" name="connsiteY1"/>
                <a:gd fmla="*/ 5969000 w 6096000" name="connsiteX2"/>
                <a:gd fmla="*/ 0 h 1269999" name="connsiteY2"/>
                <a:gd fmla="*/ 6096000 w 6096000" name="connsiteX3"/>
                <a:gd fmla="*/ 127000 h 1269999" name="connsiteY3"/>
                <a:gd fmla="*/ 6096000 w 6096000" name="connsiteX4"/>
                <a:gd fmla="*/ 1142999 h 1269999" name="connsiteY4"/>
                <a:gd fmla="*/ 5969000 w 6096000" name="connsiteX5"/>
                <a:gd fmla="*/ 1269999 h 1269999" name="connsiteY5"/>
                <a:gd fmla="*/ 127000 w 6096000" name="connsiteX6"/>
                <a:gd fmla="*/ 1269999 h 1269999" name="connsiteY6"/>
                <a:gd fmla="*/ 0 w 6096000" name="connsiteX7"/>
                <a:gd fmla="*/ 1142999 h 1269999" name="connsiteY7"/>
                <a:gd fmla="*/ 0 w 6096000" name="connsiteX8"/>
                <a:gd fmla="*/ 127000 h 1269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69999" w="6096000">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a:solidFill>
              <a:schemeClr val="bg1">
                <a:lumMod val="50000"/>
              </a:schemeClr>
            </a:solidFill>
          </p:spPr>
          <p:style>
            <a:lnRef idx="3">
              <a:schemeClr val="lt1"/>
            </a:lnRef>
            <a:fillRef idx="1">
              <a:schemeClr val="dk1"/>
            </a:fillRef>
            <a:effectRef idx="1">
              <a:schemeClr val="dk1"/>
            </a:effectRef>
            <a:fontRef idx="minor">
              <a:schemeClr val="lt1"/>
            </a:fontRef>
          </p:style>
          <p:txBody>
            <a:bodyPr anchor="ctr" anchorCtr="0" bIns="102870" lIns="1449070" numCol="1" rIns="102870" spcCol="1270" spcFirstLastPara="0" tIns="102870" vert="horz" wrap="square">
              <a:noAutofit/>
            </a:bodyPr>
            <a:lstStyle/>
            <a:p>
              <a:pPr algn="l" defTabSz="1200150" lvl="0">
                <a:lnSpc>
                  <a:spcPct val="90000"/>
                </a:lnSpc>
                <a:spcBef>
                  <a:spcPct val="0"/>
                </a:spcBef>
                <a:spcAft>
                  <a:spcPct val="35000"/>
                </a:spcAft>
              </a:pPr>
              <a:r>
                <a:rPr altLang="en-US" b="1" kern="1200" lang="zh-CN" smtClean="0">
                  <a:solidFill>
                    <a:srgbClr val="FFC000"/>
                  </a:solidFill>
                </a:rPr>
                <a:t>  坦诚将更多的人吸引到对话中</a:t>
              </a:r>
            </a:p>
          </p:txBody>
        </p:sp>
        <p:sp>
          <p:nvSpPr>
            <p:cNvPr id="7" name="圆角矩形 6"/>
            <p:cNvSpPr/>
            <p:nvPr/>
          </p:nvSpPr>
          <p:spPr>
            <a:xfrm>
              <a:off x="1644248" y="1100988"/>
              <a:ext cx="1219200" cy="1015999"/>
            </a:xfrm>
            <a:prstGeom prst="roundRect">
              <a:avLst>
                <a:gd fmla="val 10000" name="adj"/>
              </a:avLst>
            </a:prstGeom>
            <a:blipFill>
              <a:blip r:embed="rId2">
                <a:extLst>
                  <a:ext uri="{28A0092B-C50C-407E-A947-70E740481C1C}">
                    <a14:useLocalDpi val="0"/>
                  </a:ext>
                </a:extLst>
              </a:blip>
              <a:stretch>
                <a:fillRect l="-13000" r="-13000"/>
              </a:stretch>
            </a:blipFill>
            <a:ln>
              <a:solidFill>
                <a:schemeClr val="tx1">
                  <a:lumMod val="75000"/>
                  <a:lumOff val="25000"/>
                </a:schemeClr>
              </a:solidFill>
            </a:ln>
          </p:spPr>
          <p:style>
            <a:lnRef idx="2">
              <a:schemeClr val="dk2">
                <a:shade val="80000"/>
                <a:hueOff val="0"/>
                <a:satOff val="0"/>
                <a:lumOff val="0"/>
                <a:alphaOff val="0"/>
              </a:schemeClr>
            </a:lnRef>
            <a:fillRef idx="1">
              <a:scrgbClr b="0" g="0" r="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p:txBody>
        </p:sp>
        <p:sp>
          <p:nvSpPr>
            <p:cNvPr id="8" name="任意多边形 7"/>
            <p:cNvSpPr/>
            <p:nvPr/>
          </p:nvSpPr>
          <p:spPr>
            <a:xfrm>
              <a:off x="1517249" y="2370988"/>
              <a:ext cx="6096000" cy="1269999"/>
            </a:xfrm>
            <a:custGeom>
              <a:gdLst>
                <a:gd fmla="*/ 0 w 6096000" name="connsiteX0"/>
                <a:gd fmla="*/ 127000 h 1269999" name="connsiteY0"/>
                <a:gd fmla="*/ 127000 w 6096000" name="connsiteX1"/>
                <a:gd fmla="*/ 0 h 1269999" name="connsiteY1"/>
                <a:gd fmla="*/ 5969000 w 6096000" name="connsiteX2"/>
                <a:gd fmla="*/ 0 h 1269999" name="connsiteY2"/>
                <a:gd fmla="*/ 6096000 w 6096000" name="connsiteX3"/>
                <a:gd fmla="*/ 127000 h 1269999" name="connsiteY3"/>
                <a:gd fmla="*/ 6096000 w 6096000" name="connsiteX4"/>
                <a:gd fmla="*/ 1142999 h 1269999" name="connsiteY4"/>
                <a:gd fmla="*/ 5969000 w 6096000" name="connsiteX5"/>
                <a:gd fmla="*/ 1269999 h 1269999" name="connsiteY5"/>
                <a:gd fmla="*/ 127000 w 6096000" name="connsiteX6"/>
                <a:gd fmla="*/ 1269999 h 1269999" name="connsiteY6"/>
                <a:gd fmla="*/ 0 w 6096000" name="connsiteX7"/>
                <a:gd fmla="*/ 1142999 h 1269999" name="connsiteY7"/>
                <a:gd fmla="*/ 0 w 6096000" name="connsiteX8"/>
                <a:gd fmla="*/ 127000 h 1269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69999" w="6096000">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a:solidFill>
              <a:schemeClr val="bg1">
                <a:lumMod val="50000"/>
              </a:schemeClr>
            </a:solidFill>
          </p:spPr>
          <p:style>
            <a:lnRef idx="3">
              <a:schemeClr val="lt1"/>
            </a:lnRef>
            <a:fillRef idx="1">
              <a:schemeClr val="dk1"/>
            </a:fillRef>
            <a:effectRef idx="1">
              <a:schemeClr val="dk1"/>
            </a:effectRef>
            <a:fontRef idx="minor">
              <a:schemeClr val="lt1"/>
            </a:fontRef>
          </p:style>
          <p:txBody>
            <a:bodyPr anchor="ctr" anchorCtr="0" bIns="102870" lIns="1449070" numCol="1" rIns="102870" spcCol="1270" spcFirstLastPara="0" tIns="102870" vert="horz" wrap="square">
              <a:noAutofit/>
            </a:bodyPr>
            <a:lstStyle/>
            <a:p>
              <a:pPr algn="l" defTabSz="1200150" lvl="0">
                <a:lnSpc>
                  <a:spcPct val="90000"/>
                </a:lnSpc>
                <a:spcBef>
                  <a:spcPct val="0"/>
                </a:spcBef>
                <a:spcAft>
                  <a:spcPct val="35000"/>
                </a:spcAft>
              </a:pPr>
              <a:r>
                <a:rPr altLang="en-US" b="1" kern="1200" lang="zh-CN" smtClean="0">
                  <a:solidFill>
                    <a:srgbClr val="FFC000"/>
                  </a:solidFill>
                </a:rPr>
                <a:t>  坦诚可以推动速度的加快</a:t>
              </a:r>
            </a:p>
          </p:txBody>
        </p:sp>
        <p:sp>
          <p:nvSpPr>
            <p:cNvPr id="9" name="圆角矩形 8"/>
            <p:cNvSpPr/>
            <p:nvPr/>
          </p:nvSpPr>
          <p:spPr>
            <a:xfrm>
              <a:off x="1644248" y="2497988"/>
              <a:ext cx="1219200" cy="1015999"/>
            </a:xfrm>
            <a:prstGeom prst="roundRect">
              <a:avLst>
                <a:gd fmla="val 10000" name="adj"/>
              </a:avLst>
            </a:prstGeom>
            <a:blipFill>
              <a:blip r:embed="rId3">
                <a:extLst>
                  <a:ext uri="{28A0092B-C50C-407E-A947-70E740481C1C}">
                    <a14:useLocalDpi val="0"/>
                  </a:ext>
                </a:extLst>
              </a:blip>
              <a:stretch>
                <a:fillRect l="-12000" r="-12000"/>
              </a:stretch>
            </a:blipFill>
            <a:ln>
              <a:solidFill>
                <a:schemeClr val="tx1">
                  <a:lumMod val="75000"/>
                  <a:lumOff val="25000"/>
                </a:schemeClr>
              </a:solidFill>
            </a:ln>
          </p:spPr>
          <p:style>
            <a:lnRef idx="2">
              <a:schemeClr val="dk2">
                <a:shade val="80000"/>
                <a:hueOff val="0"/>
                <a:satOff val="0"/>
                <a:lumOff val="0"/>
                <a:alphaOff val="0"/>
              </a:schemeClr>
            </a:lnRef>
            <a:fillRef idx="1">
              <a:scrgbClr b="0" g="0" r="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p:txBody>
        </p:sp>
        <p:sp>
          <p:nvSpPr>
            <p:cNvPr id="10" name="任意多边形 9"/>
            <p:cNvSpPr/>
            <p:nvPr/>
          </p:nvSpPr>
          <p:spPr>
            <a:xfrm>
              <a:off x="1517249" y="3767988"/>
              <a:ext cx="6096000" cy="1269999"/>
            </a:xfrm>
            <a:custGeom>
              <a:gdLst>
                <a:gd fmla="*/ 0 w 6096000" name="connsiteX0"/>
                <a:gd fmla="*/ 127000 h 1269999" name="connsiteY0"/>
                <a:gd fmla="*/ 127000 w 6096000" name="connsiteX1"/>
                <a:gd fmla="*/ 0 h 1269999" name="connsiteY1"/>
                <a:gd fmla="*/ 5969000 w 6096000" name="connsiteX2"/>
                <a:gd fmla="*/ 0 h 1269999" name="connsiteY2"/>
                <a:gd fmla="*/ 6096000 w 6096000" name="connsiteX3"/>
                <a:gd fmla="*/ 127000 h 1269999" name="connsiteY3"/>
                <a:gd fmla="*/ 6096000 w 6096000" name="connsiteX4"/>
                <a:gd fmla="*/ 1142999 h 1269999" name="connsiteY4"/>
                <a:gd fmla="*/ 5969000 w 6096000" name="connsiteX5"/>
                <a:gd fmla="*/ 1269999 h 1269999" name="connsiteY5"/>
                <a:gd fmla="*/ 127000 w 6096000" name="connsiteX6"/>
                <a:gd fmla="*/ 1269999 h 1269999" name="connsiteY6"/>
                <a:gd fmla="*/ 0 w 6096000" name="connsiteX7"/>
                <a:gd fmla="*/ 1142999 h 1269999" name="connsiteY7"/>
                <a:gd fmla="*/ 0 w 6096000" name="connsiteX8"/>
                <a:gd fmla="*/ 127000 h 12699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69999" w="6096000">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a:solidFill>
              <a:schemeClr val="bg1">
                <a:lumMod val="50000"/>
              </a:schemeClr>
            </a:solidFill>
          </p:spPr>
          <p:style>
            <a:lnRef idx="3">
              <a:schemeClr val="lt1"/>
            </a:lnRef>
            <a:fillRef idx="1">
              <a:schemeClr val="dk1"/>
            </a:fillRef>
            <a:effectRef idx="1">
              <a:schemeClr val="dk1"/>
            </a:effectRef>
            <a:fontRef idx="minor">
              <a:schemeClr val="lt1"/>
            </a:fontRef>
          </p:style>
          <p:txBody>
            <a:bodyPr anchor="ctr" anchorCtr="0" bIns="102870" lIns="1449070" numCol="1" rIns="102870" spcCol="1270" spcFirstLastPara="0" tIns="102870" vert="horz" wrap="square">
              <a:noAutofit/>
            </a:bodyPr>
            <a:lstStyle/>
            <a:p>
              <a:pPr algn="l" defTabSz="1200150" lvl="0">
                <a:lnSpc>
                  <a:spcPct val="90000"/>
                </a:lnSpc>
                <a:spcBef>
                  <a:spcPct val="0"/>
                </a:spcBef>
                <a:spcAft>
                  <a:spcPct val="35000"/>
                </a:spcAft>
              </a:pPr>
              <a:r>
                <a:rPr altLang="en-US" b="1" kern="1200" lang="zh-CN" smtClean="0">
                  <a:solidFill>
                    <a:srgbClr val="FFC000"/>
                  </a:solidFill>
                </a:rPr>
                <a:t>  坦诚可以节约成本</a:t>
              </a:r>
            </a:p>
          </p:txBody>
        </p:sp>
        <p:sp>
          <p:nvSpPr>
            <p:cNvPr id="11" name="圆角矩形 10"/>
            <p:cNvSpPr/>
            <p:nvPr/>
          </p:nvSpPr>
          <p:spPr>
            <a:xfrm>
              <a:off x="1644248" y="3894988"/>
              <a:ext cx="1219200" cy="1015999"/>
            </a:xfrm>
            <a:prstGeom prst="roundRect">
              <a:avLst>
                <a:gd fmla="val 10000" name="adj"/>
              </a:avLst>
            </a:prstGeom>
            <a:blipFill>
              <a:blip r:embed="rId4">
                <a:extLst>
                  <a:ext uri="{28A0092B-C50C-407E-A947-70E740481C1C}">
                    <a14:useLocalDpi val="0"/>
                  </a:ext>
                </a:extLst>
              </a:blip>
              <a:stretch>
                <a:fillRect l="-12000" r="-12000"/>
              </a:stretch>
            </a:blipFill>
            <a:ln>
              <a:solidFill>
                <a:schemeClr val="tx1">
                  <a:lumMod val="75000"/>
                  <a:lumOff val="25000"/>
                </a:schemeClr>
              </a:solidFill>
            </a:ln>
          </p:spPr>
          <p:style>
            <a:lnRef idx="2">
              <a:schemeClr val="dk2">
                <a:shade val="80000"/>
                <a:hueOff val="0"/>
                <a:satOff val="0"/>
                <a:lumOff val="0"/>
                <a:alphaOff val="0"/>
              </a:schemeClr>
            </a:lnRef>
            <a:fillRef idx="1">
              <a:scrgbClr b="0" g="0" r="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p:txBody>
        </p:sp>
      </p:grpSp>
    </p:spTree>
    <p:extLst>
      <p:ext uri="{BB962C8B-B14F-4D97-AF65-F5344CB8AC3E}">
        <p14:creationId val="166497488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Franklin Gothic Medium"/>
        <a:ea typeface="微软雅黑"/>
        <a:cs typeface="Arial"/>
      </a:majorFont>
      <a:minorFont>
        <a:latin typeface="Franklin Gothic Book"/>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290</Paragraphs>
  <Slides>53</Slides>
  <Notes>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53</vt:i4>
      </vt:variant>
    </vt:vector>
  </HeadingPairs>
  <TitlesOfParts>
    <vt:vector baseType="lpstr" size="67">
      <vt:lpstr>Arial</vt:lpstr>
      <vt:lpstr>Franklin Gothic Medium</vt:lpstr>
      <vt:lpstr>微软雅黑</vt:lpstr>
      <vt:lpstr>Franklin Gothic Book</vt:lpstr>
      <vt:lpstr>MS Mincho</vt:lpstr>
      <vt:lpstr>Constantia</vt:lpstr>
      <vt:lpstr>Calibri Light</vt:lpstr>
      <vt:lpstr>Calibri</vt:lpstr>
      <vt:lpstr>After Shok</vt:lpstr>
      <vt:lpstr>宋体</vt:lpstr>
      <vt:lpstr>Bodoni MT Black</vt:lpstr>
      <vt:lpstr>Wingdings</vt:lpstr>
      <vt:lpstr>方正硬笔楷书简体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2021-08-22T11:58:21Z</dcterms:created>
  <cp:lastPrinted>2021-08-22T11:58:21Z</cp:lastPrinted>
  <dcterms:modified xsi:type="dcterms:W3CDTF">2021-08-22T05:40:48Z</dcterms:modified>
  <cp:revision>1</cp:revision>
</cp:coreProperties>
</file>