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"/>
  </p:notesMasterIdLst>
  <p:sldIdLst>
    <p:sldId id="297" r:id="rId4"/>
    <p:sldId id="257" r:id="rId5"/>
    <p:sldId id="280" r:id="rId6"/>
    <p:sldId id="281" r:id="rId7"/>
    <p:sldId id="282" r:id="rId8"/>
    <p:sldId id="283" r:id="rId9"/>
    <p:sldId id="1740" r:id="rId10"/>
    <p:sldId id="285" r:id="rId11"/>
    <p:sldId id="286" r:id="rId12"/>
    <p:sldId id="287" r:id="rId13"/>
    <p:sldId id="288" r:id="rId14"/>
    <p:sldId id="1741" r:id="rId15"/>
    <p:sldId id="290" r:id="rId16"/>
    <p:sldId id="291" r:id="rId17"/>
    <p:sldId id="1742" r:id="rId18"/>
    <p:sldId id="293" r:id="rId19"/>
    <p:sldId id="294" r:id="rId20"/>
    <p:sldId id="295" r:id="rId21"/>
    <p:sldId id="296" r:id="rId22"/>
    <p:sldId id="29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pos="416"/>
        <p:guide pos="7256"/>
        <p:guide orient="horz" pos="640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6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4AD0D-6E05-43B4-8851-BA6B9D710F4E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E10C2-9AF7-4EDB-9C45-EB53BF4C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684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556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17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083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244575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A20C5-62B5-45D5-9077-79547673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4A41D7-E398-4842-BF66-7AED41C24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D3D05-DFF6-4739-B05D-BA72678C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4651F-70DC-4899-A069-2A9CE944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3108D2-619C-4BCD-8BC8-1B3E1D30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2176321"/>
      </p:ext>
    </p:extLst>
  </p:cSld>
  <p:clrMapOvr>
    <a:masterClrMapping/>
  </p:clrMapOvr>
  <p:transition spd="slow" advTm="3000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87C6A-A089-4D2C-9909-F3869C96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011C46-9E1A-4B7F-96F1-562AFDC1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C6B14-0BDF-488C-8259-DAB8593E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0F705-7A2B-4A9D-BC9A-2E58791F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56E85C-C434-44EC-A544-79ADB3B9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9625015"/>
      </p:ext>
    </p:extLst>
  </p:cSld>
  <p:clrMapOvr>
    <a:masterClrMapping/>
  </p:clrMapOvr>
  <p:transition spd="slow" advTm="3000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4519169"/>
      </p:ext>
    </p:extLst>
  </p:cSld>
  <p:clrMapOvr>
    <a:masterClrMapping/>
  </p:clrMapOvr>
  <p:transition spd="slow" advTm="3000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3058508"/>
      </p:ext>
    </p:extLst>
  </p:cSld>
  <p:clrMapOvr>
    <a:masterClrMapping/>
  </p:clrMapOvr>
  <p:transition spd="slow" advTm="3000">
    <p:push dir="u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2043799"/>
      </p:ext>
    </p:extLst>
  </p:cSld>
  <p:clrMapOvr>
    <a:masterClrMapping/>
  </p:clrMapOvr>
  <p:transition spd="slow" advTm="3000">
    <p:push dir="u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3387578"/>
      </p:ext>
    </p:extLst>
  </p:cSld>
  <p:clrMapOvr>
    <a:masterClrMapping/>
  </p:clrMapOvr>
  <p:transition spd="slow" advTm="3000">
    <p:push dir="u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1896869"/>
      </p:ext>
    </p:extLst>
  </p:cSld>
  <p:clrMapOvr>
    <a:masterClrMapping/>
  </p:clrMapOvr>
  <p:transition spd="slow" advTm="3000">
    <p:push dir="u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595680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88911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305713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506042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2E502-A20D-4872-BA2D-642B0825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1D178-AD86-4109-9ABC-3A802456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12C4B-C2CE-4097-83F0-F0F33BAC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F7825D-E0F7-4843-8B7A-94884568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48AD14-5618-4DE8-A6F1-5D35983F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7114286"/>
      </p:ext>
    </p:extLst>
  </p:cSld>
  <p:clrMapOvr>
    <a:masterClrMapping/>
  </p:clrMapOvr>
  <p:transition spd="slow" advTm="3000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942848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07543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5407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690998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451529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041253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92922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0ED4F-D6EC-4D5E-85E0-D744675A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6C960C-97A2-4189-8064-52417CE43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B6C301-A0AF-445E-8920-13B6DD29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638547-0D8F-4115-A582-E0B1297F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488352-781E-43E3-8929-CFCCB477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0506935"/>
      </p:ext>
    </p:extLst>
  </p:cSld>
  <p:clrMapOvr>
    <a:masterClrMapping/>
  </p:clrMapOvr>
  <p:transition spd="slow" advTm="3000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C0B657-E7B6-4DAF-AB55-32D0C346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8EAECE-175B-428F-BFA1-2888BE554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DC0F57-F7B7-49ED-ACA9-D8DBD9A1F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1300ED-CF74-47C3-A238-FCD454B8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785B3B-F5CB-4578-9CE5-50E026C8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0183BE-9CB5-4CC1-9D53-587DE5A8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7222982"/>
      </p:ext>
    </p:extLst>
  </p:cSld>
  <p:clrMapOvr>
    <a:masterClrMapping/>
  </p:clrMapOvr>
  <p:transition spd="slow" advTm="3000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A6F64-9205-4162-BC48-1E80D612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9BE1A8-8D0C-4157-B2E7-A86EDFA9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F49CB5-9D3B-4525-8CB1-FEB5A4A1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FF77A0-9A78-46C7-9291-CEDDEABE4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658B0A-7498-4965-9E31-7D8050364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E94D00-3DBE-4930-90E1-D20AEDC6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DCE4B-AEF4-439F-8151-C8F70C5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82588C-8855-411C-AF84-9809AF55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5792112"/>
      </p:ext>
    </p:extLst>
  </p:cSld>
  <p:clrMapOvr>
    <a:masterClrMapping/>
  </p:clrMapOvr>
  <p:transition spd="slow" advTm="3000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8AEBF-5D17-4285-8D8E-90C0E004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4DAD12-CAA8-4322-B087-6C0D4BFB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30838A-3F93-4D9B-AF6B-FF7EC52D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EE4DEA-09C9-4CC7-BCDB-CE13231A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743665"/>
      </p:ext>
    </p:extLst>
  </p:cSld>
  <p:clrMapOvr>
    <a:masterClrMapping/>
  </p:clrMapOvr>
  <p:transition spd="slow" advTm="3000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9BAEB72-32CE-4FBB-A910-943EB956D9D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40856411"/>
      </p:ext>
    </p:extLst>
  </p:cSld>
  <p:clrMapOvr>
    <a:masterClrMapping/>
  </p:clrMapOvr>
  <p:transition spd="slow" advTm="3000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7654C-9247-4421-ACB2-9ED9F9B3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91BA10-8767-4C2D-BEE2-2A5A0197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F0431D-4875-4B1A-BC82-301D3B66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42CDF1-2A91-468A-AE8C-1256CFB3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9FC21-CBE8-47A3-B32F-B6EC23BD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468525-CC1D-4F56-82A1-62A24CB9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3340852"/>
      </p:ext>
    </p:extLst>
  </p:cSld>
  <p:clrMapOvr>
    <a:masterClrMapping/>
  </p:clrMapOvr>
  <p:transition spd="slow" advTm="3000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D63B6-C63B-4D37-97C8-CB116325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16AC7C-070C-4CDB-B964-E6B4D7350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F013D9-C0D2-49BE-BF6E-D00A65174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B9B45E-AEC5-4406-8F9D-50533955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EB9951-F59F-4C8D-AD6B-6595A6B9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1474B9-F9FC-41F5-9869-875B5CDC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8047029"/>
      </p:ext>
    </p:extLst>
  </p:cSld>
  <p:clrMapOvr>
    <a:masterClrMapping/>
  </p:clrMapOvr>
  <p:transition spd="slow" advTm="3000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06ECD0-1031-45E6-B7B8-912C7BC9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4C30B1-1ADA-455C-A26F-E78168C7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01249-B175-4EAB-A92E-7908642CB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93821-FB1C-41E0-B20E-2D48AF0C770F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3B21E-FC87-4BCD-A099-42588938D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AC257E-AF30-4E41-B610-0C09200C3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25A2-7FEC-4AE0-B10A-8C7567D5C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76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Tm="3000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63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8.png" Type="http://schemas.openxmlformats.org/officeDocument/2006/relationships/image"/><Relationship Id="rId5" Target="../tags/tag14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8.png" Type="http://schemas.openxmlformats.org/officeDocument/2006/relationships/image"/><Relationship Id="rId5" Target="../tags/tag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../tags/tag8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8.png" Type="http://schemas.openxmlformats.org/officeDocument/2006/relationships/image"/><Relationship Id="rId5" Target="../tags/tag9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8.png" Type="http://schemas.openxmlformats.org/officeDocument/2006/relationships/image"/><Relationship Id="rId5" Target="../tags/tag10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ags/tag11.xml" Type="http://schemas.openxmlformats.org/officeDocument/2006/relationships/tags"/><Relationship Id="rId3" Target="../tags/tag12.xml" Type="http://schemas.openxmlformats.org/officeDocument/2006/relationships/tags"/><Relationship Id="rId4" Target="../tags/tag13.xml" Type="http://schemas.openxmlformats.org/officeDocument/2006/relationships/tags"/><Relationship Id="rId5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036BD8-46D7-4227-A342-7DD94A19F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AE29A9-CE9B-4177-B9A0-A167C52B4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800" y="760898"/>
            <a:ext cx="12192000" cy="56918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205B40-FF7E-4571-9F7C-DE2AE7D02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11070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E6DCA6-97E7-425B-B3A1-5BC67B1AE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250" r="57422"/>
          <a:stretch>
            <a:fillRect/>
          </a:stretch>
        </p:blipFill>
        <p:spPr>
          <a:xfrm>
            <a:off x="-91873" y="0"/>
            <a:ext cx="5191125" cy="5715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C9709A-E980-4C7E-AE77-DFEF5FA87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384" r="23227" t="-4605"/>
          <a:stretch>
            <a:fillRect/>
          </a:stretch>
        </p:blipFill>
        <p:spPr>
          <a:xfrm>
            <a:off x="6871620" y="1701799"/>
            <a:ext cx="5320380" cy="49149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49DA81-DBD8-4CBB-A3CF-AE3545F97F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686288"/>
            <a:ext cx="12192000" cy="11717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68D497-1F2F-4FB9-82D7-B8C3F1F302F2}"/>
              </a:ext>
            </a:extLst>
          </p:cNvPr>
          <p:cNvSpPr txBox="1"/>
          <p:nvPr/>
        </p:nvSpPr>
        <p:spPr>
          <a:xfrm>
            <a:off x="660400" y="947291"/>
            <a:ext cx="2722880" cy="1463040"/>
          </a:xfrm>
          <a:prstGeom prst="rect">
            <a:avLst/>
          </a:prstGeom>
          <a:noFill/>
          <a:effectLst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90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8000"/>
                    </a:srgbClr>
                  </a:outerShdw>
                </a:effectLst>
                <a:uLnTx/>
                <a:uFillTx/>
                <a:latin typeface="+mn-ea"/>
                <a:cs typeface="+mn-ea"/>
                <a:sym typeface="+mn-lt"/>
              </a:rPr>
              <a:t>2021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476F0E4-967A-4514-9307-6D7047652C80}"/>
              </a:ext>
            </a:extLst>
          </p:cNvPr>
          <p:cNvSpPr txBox="1"/>
          <p:nvPr/>
        </p:nvSpPr>
        <p:spPr>
          <a:xfrm>
            <a:off x="469900" y="2371379"/>
            <a:ext cx="7747001" cy="13106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lvl="0">
              <a:defRPr/>
            </a:pPr>
            <a:r>
              <a:rPr altLang="en-US" b="1" lang="zh-CN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6000"/>
                    </a:srgbClr>
                  </a:outerShdw>
                </a:effectLst>
                <a:latin typeface="+mn-ea"/>
                <a:cs typeface="+mn-ea"/>
                <a:sym typeface="+mn-lt"/>
              </a:rPr>
              <a:t>发热病人的护理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A5C6448-17FC-4C39-A424-D9E3D7C48A62}"/>
              </a:ext>
            </a:extLst>
          </p:cNvPr>
          <p:cNvSpPr/>
          <p:nvPr/>
        </p:nvSpPr>
        <p:spPr>
          <a:xfrm flipH="1">
            <a:off x="766931" y="3902968"/>
            <a:ext cx="1720631" cy="4118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r="81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1"/>
                </a:solidFill>
              </a:rPr>
              <a:t>病人护理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048CCC-83F6-47C1-9EBE-A6E2376BB6C4}"/>
              </a:ext>
            </a:extLst>
          </p:cNvPr>
          <p:cNvSpPr/>
          <p:nvPr/>
        </p:nvSpPr>
        <p:spPr>
          <a:xfrm flipH="1">
            <a:off x="2759261" y="3902968"/>
            <a:ext cx="1720631" cy="4118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r="81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1"/>
                </a:solidFill>
              </a:rPr>
              <a:t>护理经验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AFF44E-C8D8-4704-8062-4F730798339E}"/>
              </a:ext>
            </a:extLst>
          </p:cNvPr>
          <p:cNvSpPr/>
          <p:nvPr/>
        </p:nvSpPr>
        <p:spPr>
          <a:xfrm flipH="1">
            <a:off x="4751590" y="3902968"/>
            <a:ext cx="1720631" cy="4118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r="81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1"/>
                </a:solidFill>
              </a:rPr>
              <a:t>注意事项</a:t>
            </a:r>
          </a:p>
        </p:txBody>
      </p:sp>
      <p:grpSp>
        <p:nvGrpSpPr>
          <p:cNvPr id="17" name="Group 31">
            <a:extLst>
              <a:ext uri="{FF2B5EF4-FFF2-40B4-BE49-F238E27FC236}">
                <a16:creationId xmlns:a16="http://schemas.microsoft.com/office/drawing/2014/main" id="{2E9595AF-75C0-4240-8BD9-C3441C13E9A9}"/>
              </a:ext>
            </a:extLst>
          </p:cNvPr>
          <p:cNvGrpSpPr/>
          <p:nvPr/>
        </p:nvGrpSpPr>
        <p:grpSpPr>
          <a:xfrm>
            <a:off x="876300" y="4986829"/>
            <a:ext cx="2560079" cy="396240"/>
            <a:chOff x="2577248" y="6264457"/>
            <a:chExt cx="2560079" cy="39624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928E44-6248-4B87-B8DA-CD8D14A9C5E0}"/>
                </a:ext>
              </a:extLst>
            </p:cNvPr>
            <p:cNvSpPr/>
            <p:nvPr/>
          </p:nvSpPr>
          <p:spPr>
            <a:xfrm>
              <a:off x="3049447" y="6264457"/>
              <a:ext cx="2087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汇报人：优页PPT</a:t>
              </a:r>
            </a:p>
          </p:txBody>
        </p:sp>
        <p:sp>
          <p:nvSpPr>
            <p:cNvPr id="19" name="delivery-package_45936">
              <a:extLst>
                <a:ext uri="{FF2B5EF4-FFF2-40B4-BE49-F238E27FC236}">
                  <a16:creationId xmlns:a16="http://schemas.microsoft.com/office/drawing/2014/main" id="{4339377D-09EA-43B5-9DB2-2D58B3777A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7248" y="6273755"/>
              <a:ext cx="381514" cy="381514"/>
            </a:xfrm>
            <a:custGeom>
              <a:gdLst>
                <a:gd fmla="*/ 6300 w 12600" name="T0"/>
                <a:gd fmla="*/ 0 h 12600" name="T1"/>
                <a:gd fmla="*/ 0 w 12600" name="T2"/>
                <a:gd fmla="*/ 6300 h 12600" name="T3"/>
                <a:gd fmla="*/ 6300 w 12600" name="T4"/>
                <a:gd fmla="*/ 12600 h 12600" name="T5"/>
                <a:gd fmla="*/ 12600 w 12600" name="T6"/>
                <a:gd fmla="*/ 6300 h 12600" name="T7"/>
                <a:gd fmla="*/ 6300 w 12600" name="T8"/>
                <a:gd fmla="*/ 0 h 12600" name="T9"/>
                <a:gd fmla="*/ 2730 w 12600" name="T10"/>
                <a:gd fmla="*/ 9152 h 12600" name="T11"/>
                <a:gd fmla="*/ 4279 w 12600" name="T12"/>
                <a:gd fmla="*/ 8224 h 12600" name="T13"/>
                <a:gd fmla="*/ 5515 w 12600" name="T14"/>
                <a:gd fmla="*/ 6979 h 12600" name="T15"/>
                <a:gd fmla="*/ 5104 w 12600" name="T16"/>
                <a:gd fmla="*/ 6051 h 12600" name="T17"/>
                <a:gd fmla="*/ 4751 w 12600" name="T18"/>
                <a:gd fmla="*/ 5405 h 12600" name="T19"/>
                <a:gd fmla="*/ 4889 w 12600" name="T20"/>
                <a:gd fmla="*/ 5086 h 12600" name="T21"/>
                <a:gd fmla="*/ 4791 w 12600" name="T22"/>
                <a:gd fmla="*/ 4416 h 12600" name="T23"/>
                <a:gd fmla="*/ 6300 w 12600" name="T24"/>
                <a:gd fmla="*/ 3115 h 12600" name="T25"/>
                <a:gd fmla="*/ 7808 w 12600" name="T26"/>
                <a:gd fmla="*/ 4416 h 12600" name="T27"/>
                <a:gd fmla="*/ 7711 w 12600" name="T28"/>
                <a:gd fmla="*/ 5085 h 12600" name="T29"/>
                <a:gd fmla="*/ 7849 w 12600" name="T30"/>
                <a:gd fmla="*/ 5405 h 12600" name="T31"/>
                <a:gd fmla="*/ 7496 w 12600" name="T32"/>
                <a:gd fmla="*/ 6051 h 12600" name="T33"/>
                <a:gd fmla="*/ 7085 w 12600" name="T34"/>
                <a:gd fmla="*/ 6978 h 12600" name="T35"/>
                <a:gd fmla="*/ 8320 w 12600" name="T36"/>
                <a:gd fmla="*/ 8223 h 12600" name="T37"/>
                <a:gd fmla="*/ 9869 w 12600" name="T38"/>
                <a:gd fmla="*/ 9152 h 12600" name="T39"/>
                <a:gd fmla="*/ 2730 w 12600" name="T40"/>
                <a:gd fmla="*/ 9152 h 1260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600" w="12600">
                  <a:moveTo>
                    <a:pt x="6300" y="0"/>
                  </a:moveTo>
                  <a:cubicBezTo>
                    <a:pt x="2821" y="0"/>
                    <a:pt x="0" y="2821"/>
                    <a:pt x="0" y="6300"/>
                  </a:cubicBezTo>
                  <a:cubicBezTo>
                    <a:pt x="0" y="9780"/>
                    <a:pt x="2821" y="12600"/>
                    <a:pt x="6300" y="12600"/>
                  </a:cubicBezTo>
                  <a:cubicBezTo>
                    <a:pt x="9779" y="12600"/>
                    <a:pt x="12600" y="9780"/>
                    <a:pt x="12600" y="6300"/>
                  </a:cubicBezTo>
                  <a:cubicBezTo>
                    <a:pt x="12600" y="2821"/>
                    <a:pt x="9779" y="0"/>
                    <a:pt x="6300" y="0"/>
                  </a:cubicBezTo>
                  <a:close/>
                  <a:moveTo>
                    <a:pt x="2730" y="9152"/>
                  </a:moveTo>
                  <a:cubicBezTo>
                    <a:pt x="2730" y="8914"/>
                    <a:pt x="3341" y="8565"/>
                    <a:pt x="4279" y="8224"/>
                  </a:cubicBezTo>
                  <a:cubicBezTo>
                    <a:pt x="5216" y="7882"/>
                    <a:pt x="5515" y="7595"/>
                    <a:pt x="5515" y="6979"/>
                  </a:cubicBezTo>
                  <a:cubicBezTo>
                    <a:pt x="5515" y="6608"/>
                    <a:pt x="5229" y="6729"/>
                    <a:pt x="5104" y="6051"/>
                  </a:cubicBezTo>
                  <a:cubicBezTo>
                    <a:pt x="5052" y="5770"/>
                    <a:pt x="4799" y="6047"/>
                    <a:pt x="4751" y="5405"/>
                  </a:cubicBezTo>
                  <a:cubicBezTo>
                    <a:pt x="4751" y="5150"/>
                    <a:pt x="4889" y="5086"/>
                    <a:pt x="4889" y="5086"/>
                  </a:cubicBezTo>
                  <a:cubicBezTo>
                    <a:pt x="4889" y="5086"/>
                    <a:pt x="4819" y="4707"/>
                    <a:pt x="4791" y="4416"/>
                  </a:cubicBezTo>
                  <a:cubicBezTo>
                    <a:pt x="4757" y="4053"/>
                    <a:pt x="5001" y="3115"/>
                    <a:pt x="6300" y="3115"/>
                  </a:cubicBezTo>
                  <a:cubicBezTo>
                    <a:pt x="7598" y="3115"/>
                    <a:pt x="7842" y="4053"/>
                    <a:pt x="7808" y="4416"/>
                  </a:cubicBezTo>
                  <a:cubicBezTo>
                    <a:pt x="7781" y="4707"/>
                    <a:pt x="7711" y="5085"/>
                    <a:pt x="7711" y="5085"/>
                  </a:cubicBezTo>
                  <a:cubicBezTo>
                    <a:pt x="7711" y="5085"/>
                    <a:pt x="7849" y="5149"/>
                    <a:pt x="7849" y="5405"/>
                  </a:cubicBezTo>
                  <a:cubicBezTo>
                    <a:pt x="7801" y="6046"/>
                    <a:pt x="7548" y="5770"/>
                    <a:pt x="7496" y="6051"/>
                  </a:cubicBezTo>
                  <a:cubicBezTo>
                    <a:pt x="7370" y="6728"/>
                    <a:pt x="7085" y="6607"/>
                    <a:pt x="7085" y="6978"/>
                  </a:cubicBezTo>
                  <a:cubicBezTo>
                    <a:pt x="7085" y="7594"/>
                    <a:pt x="7384" y="7882"/>
                    <a:pt x="8320" y="8223"/>
                  </a:cubicBezTo>
                  <a:cubicBezTo>
                    <a:pt x="9259" y="8565"/>
                    <a:pt x="9869" y="8914"/>
                    <a:pt x="9869" y="9152"/>
                  </a:cubicBezTo>
                  <a:cubicBezTo>
                    <a:pt x="9869" y="9594"/>
                    <a:pt x="2730" y="9594"/>
                    <a:pt x="2730" y="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85D76539-B36A-4412-BD11-C1A119C222B9}"/>
              </a:ext>
            </a:extLst>
          </p:cNvPr>
          <p:cNvGrpSpPr/>
          <p:nvPr/>
        </p:nvGrpSpPr>
        <p:grpSpPr>
          <a:xfrm>
            <a:off x="3607267" y="4966259"/>
            <a:ext cx="2952957" cy="415849"/>
            <a:chOff x="5524133" y="6256588"/>
            <a:chExt cx="2952957" cy="41584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68E605F-6082-4969-9693-D779B542607D}"/>
                </a:ext>
              </a:extLst>
            </p:cNvPr>
            <p:cNvSpPr/>
            <p:nvPr/>
          </p:nvSpPr>
          <p:spPr>
            <a:xfrm>
              <a:off x="6008209" y="6264457"/>
              <a:ext cx="246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汇报时间：202X.X.X</a:t>
              </a:r>
            </a:p>
          </p:txBody>
        </p:sp>
        <p:sp>
          <p:nvSpPr>
            <p:cNvPr id="22" name="24-hours-phone-service_45765">
              <a:extLst>
                <a:ext uri="{FF2B5EF4-FFF2-40B4-BE49-F238E27FC236}">
                  <a16:creationId xmlns:a16="http://schemas.microsoft.com/office/drawing/2014/main" id="{A92AFCA9-3245-4673-9704-3325D04D27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24133" y="6256588"/>
              <a:ext cx="415779" cy="415849"/>
            </a:xfrm>
            <a:custGeom>
              <a:gdLst>
                <a:gd fmla="*/ 6602 w 12428" name="T0"/>
                <a:gd fmla="*/ 5826 h 12428" name="T1"/>
                <a:gd fmla="*/ 6602 w 12428" name="T2"/>
                <a:gd fmla="*/ 3105 h 12428" name="T3"/>
                <a:gd fmla="*/ 6214 w 12428" name="T4"/>
                <a:gd fmla="*/ 2719 h 12428" name="T5"/>
                <a:gd fmla="*/ 5826 w 12428" name="T6"/>
                <a:gd fmla="*/ 3105 h 12428" name="T7"/>
                <a:gd fmla="*/ 5826 w 12428" name="T8"/>
                <a:gd fmla="*/ 6216 h 12428" name="T9"/>
                <a:gd fmla="*/ 5939 w 12428" name="T10"/>
                <a:gd fmla="*/ 6488 h 12428" name="T11"/>
                <a:gd fmla="*/ 6212 w 12428" name="T12"/>
                <a:gd fmla="*/ 6602 h 12428" name="T13"/>
                <a:gd fmla="*/ 9323 w 12428" name="T14"/>
                <a:gd fmla="*/ 6602 h 12428" name="T15"/>
                <a:gd fmla="*/ 9709 w 12428" name="T16"/>
                <a:gd fmla="*/ 6214 h 12428" name="T17"/>
                <a:gd fmla="*/ 9323 w 12428" name="T18"/>
                <a:gd fmla="*/ 5826 h 12428" name="T19"/>
                <a:gd fmla="*/ 6602 w 12428" name="T20"/>
                <a:gd fmla="*/ 5826 h 12428" name="T21"/>
                <a:gd fmla="*/ 6214 w 12428" name="T22"/>
                <a:gd fmla="*/ 12428 h 12428" name="T23"/>
                <a:gd fmla="*/ 0 w 12428" name="T24"/>
                <a:gd fmla="*/ 6214 h 12428" name="T25"/>
                <a:gd fmla="*/ 6214 w 12428" name="T26"/>
                <a:gd fmla="*/ 0 h 12428" name="T27"/>
                <a:gd fmla="*/ 12428 w 12428" name="T28"/>
                <a:gd fmla="*/ 6214 h 12428" name="T29"/>
                <a:gd fmla="*/ 6214 w 12428" name="T30"/>
                <a:gd fmla="*/ 12428 h 124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428" w="12428">
                  <a:moveTo>
                    <a:pt x="6602" y="5826"/>
                  </a:moveTo>
                  <a:lnTo>
                    <a:pt x="6602" y="3105"/>
                  </a:lnTo>
                  <a:cubicBezTo>
                    <a:pt x="6601" y="2891"/>
                    <a:pt x="6428" y="2719"/>
                    <a:pt x="6214" y="2719"/>
                  </a:cubicBezTo>
                  <a:cubicBezTo>
                    <a:pt x="5998" y="2719"/>
                    <a:pt x="5826" y="2892"/>
                    <a:pt x="5826" y="3105"/>
                  </a:cubicBezTo>
                  <a:lnTo>
                    <a:pt x="5826" y="6216"/>
                  </a:lnTo>
                  <a:cubicBezTo>
                    <a:pt x="5826" y="6322"/>
                    <a:pt x="5869" y="6418"/>
                    <a:pt x="5939" y="6488"/>
                  </a:cubicBezTo>
                  <a:cubicBezTo>
                    <a:pt x="6009" y="6559"/>
                    <a:pt x="6106" y="6602"/>
                    <a:pt x="6212" y="6602"/>
                  </a:cubicBezTo>
                  <a:lnTo>
                    <a:pt x="9323" y="6602"/>
                  </a:lnTo>
                  <a:cubicBezTo>
                    <a:pt x="9536" y="6601"/>
                    <a:pt x="9709" y="6428"/>
                    <a:pt x="9709" y="6214"/>
                  </a:cubicBezTo>
                  <a:cubicBezTo>
                    <a:pt x="9709" y="5998"/>
                    <a:pt x="9536" y="5826"/>
                    <a:pt x="9323" y="5826"/>
                  </a:cubicBezTo>
                  <a:lnTo>
                    <a:pt x="6602" y="5826"/>
                  </a:lnTo>
                  <a:close/>
                  <a:moveTo>
                    <a:pt x="6214" y="12428"/>
                  </a:moveTo>
                  <a:cubicBezTo>
                    <a:pt x="2782" y="12428"/>
                    <a:pt x="0" y="9646"/>
                    <a:pt x="0" y="6214"/>
                  </a:cubicBezTo>
                  <a:cubicBezTo>
                    <a:pt x="0" y="2782"/>
                    <a:pt x="2782" y="0"/>
                    <a:pt x="6214" y="0"/>
                  </a:cubicBezTo>
                  <a:cubicBezTo>
                    <a:pt x="9646" y="0"/>
                    <a:pt x="12428" y="2782"/>
                    <a:pt x="12428" y="6214"/>
                  </a:cubicBezTo>
                  <a:cubicBezTo>
                    <a:pt x="12428" y="9646"/>
                    <a:pt x="9646" y="12428"/>
                    <a:pt x="6214" y="124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930236841"/>
      </p:ext>
    </p:extLst>
  </p:cSld>
  <p:clrMapOvr>
    <a:masterClrMapping/>
  </p:clrMapOvr>
  <mc:AlternateContent>
    <mc:Choice Requires="p14">
      <p:transition advTm="3000" p14:dur="0"/>
    </mc:Choice>
    <mc:Fallback>
      <p:transition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BB63782F-A945-4531-B760-7D4B0BA2EEDB}"/>
              </a:ext>
            </a:extLst>
          </p:cNvPr>
          <p:cNvGrpSpPr/>
          <p:nvPr/>
        </p:nvGrpSpPr>
        <p:grpSpPr>
          <a:xfrm>
            <a:off x="2185819" y="1856510"/>
            <a:ext cx="8303125" cy="3817736"/>
            <a:chOff x="2185819" y="1856510"/>
            <a:chExt cx="8303125" cy="381773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2B61BF5-DFFC-4A62-83AE-764D1F6F405E}"/>
                </a:ext>
              </a:extLst>
            </p:cNvPr>
            <p:cNvSpPr/>
            <p:nvPr/>
          </p:nvSpPr>
          <p:spPr>
            <a:xfrm>
              <a:off x="2185819" y="2145700"/>
              <a:ext cx="4701309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zh-CN">
                  <a:cs typeface="+mn-ea"/>
                  <a:sym typeface="+mn-lt"/>
                </a:rPr>
                <a:t>人体最高可耐受温度为  40.6~41.4℃</a:t>
              </a:r>
            </a:p>
            <a:p>
              <a:pPr>
                <a:lnSpc>
                  <a:spcPct val="150000"/>
                </a:lnSpc>
              </a:pPr>
              <a:r>
                <a:rPr altLang="zh-CN" lang="zh-CN">
                  <a:cs typeface="+mn-ea"/>
                  <a:sym typeface="+mn-lt"/>
                </a:rPr>
                <a:t>直肠温度超过 41.0 ℃ 可引起持久性脑损伤</a:t>
              </a:r>
            </a:p>
            <a:p>
              <a:pPr>
                <a:lnSpc>
                  <a:spcPct val="150000"/>
                </a:lnSpc>
              </a:pPr>
              <a:r>
                <a:rPr altLang="zh-CN" lang="zh-CN">
                  <a:cs typeface="+mn-ea"/>
                  <a:sym typeface="+mn-lt"/>
                </a:rPr>
                <a:t>高热持续在42℃以上2~4小时可致休克和严重并发症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E7B6E5B-6679-4884-AD17-D41B97077C3B}"/>
                </a:ext>
              </a:extLst>
            </p:cNvPr>
            <p:cNvGrpSpPr/>
            <p:nvPr/>
          </p:nvGrpSpPr>
          <p:grpSpPr>
            <a:xfrm>
              <a:off x="2185819" y="4707699"/>
              <a:ext cx="7807662" cy="966547"/>
              <a:chOff x="660400" y="4707699"/>
              <a:chExt cx="7807662" cy="966547"/>
            </a:xfrm>
          </p:grpSpPr>
          <p:sp>
            <p:nvSpPr>
              <p:cNvPr id="3" name="箭头: 五边形 2">
                <a:extLst>
                  <a:ext uri="{FF2B5EF4-FFF2-40B4-BE49-F238E27FC236}">
                    <a16:creationId xmlns:a16="http://schemas.microsoft.com/office/drawing/2014/main" id="{461E3D53-F401-4A6B-9B7F-B79F82C9BA01}"/>
                  </a:ext>
                </a:extLst>
              </p:cNvPr>
              <p:cNvSpPr/>
              <p:nvPr/>
            </p:nvSpPr>
            <p:spPr>
              <a:xfrm>
                <a:off x="660400" y="4707699"/>
                <a:ext cx="1579880" cy="1005840"/>
              </a:xfrm>
              <a:prstGeom prst="homePlate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低热</a:t>
                </a:r>
              </a:p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37.3~38.0℃</a:t>
                </a:r>
              </a:p>
            </p:txBody>
          </p:sp>
          <p:sp>
            <p:nvSpPr>
              <p:cNvPr id="4" name="箭头: 五边形 3">
                <a:extLst>
                  <a:ext uri="{FF2B5EF4-FFF2-40B4-BE49-F238E27FC236}">
                    <a16:creationId xmlns:a16="http://schemas.microsoft.com/office/drawing/2014/main" id="{4E6F1483-5CD5-4565-865E-03316381A77B}"/>
                  </a:ext>
                </a:extLst>
              </p:cNvPr>
              <p:cNvSpPr/>
              <p:nvPr/>
            </p:nvSpPr>
            <p:spPr>
              <a:xfrm>
                <a:off x="2647048" y="4712299"/>
                <a:ext cx="1440180" cy="914400"/>
              </a:xfrm>
              <a:prstGeom prst="homePlate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>
                    <a:solidFill>
                      <a:schemeClr val="bg1"/>
                    </a:solidFill>
                    <a:cs typeface="+mn-ea"/>
                    <a:sym typeface="+mn-lt"/>
                  </a:rPr>
                  <a:t>中等热</a:t>
                </a:r>
              </a:p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>
                    <a:solidFill>
                      <a:schemeClr val="bg1"/>
                    </a:solidFill>
                    <a:cs typeface="+mn-ea"/>
                    <a:sym typeface="+mn-lt"/>
                  </a:rPr>
                  <a:t>38.1~39.0℃</a:t>
                </a:r>
              </a:p>
            </p:txBody>
          </p:sp>
          <p:sp>
            <p:nvSpPr>
              <p:cNvPr id="5" name="箭头: 五边形 4">
                <a:extLst>
                  <a:ext uri="{FF2B5EF4-FFF2-40B4-BE49-F238E27FC236}">
                    <a16:creationId xmlns:a16="http://schemas.microsoft.com/office/drawing/2014/main" id="{71EF5EC8-C644-4AFE-AD80-73893FBA78F2}"/>
                  </a:ext>
                </a:extLst>
              </p:cNvPr>
              <p:cNvSpPr/>
              <p:nvPr/>
            </p:nvSpPr>
            <p:spPr>
              <a:xfrm>
                <a:off x="4633696" y="4707699"/>
                <a:ext cx="1440180" cy="914400"/>
              </a:xfrm>
              <a:prstGeom prst="homePlate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>
                    <a:solidFill>
                      <a:schemeClr val="bg1"/>
                    </a:solidFill>
                    <a:cs typeface="+mn-ea"/>
                    <a:sym typeface="+mn-lt"/>
                  </a:rPr>
                  <a:t>高热</a:t>
                </a:r>
              </a:p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>
                    <a:solidFill>
                      <a:schemeClr val="bg1"/>
                    </a:solidFill>
                    <a:cs typeface="+mn-ea"/>
                    <a:sym typeface="+mn-lt"/>
                  </a:rPr>
                  <a:t>39.1~41.0℃</a:t>
                </a:r>
              </a:p>
            </p:txBody>
          </p:sp>
          <p:sp>
            <p:nvSpPr>
              <p:cNvPr id="6" name="箭头: 五边形 5">
                <a:extLst>
                  <a:ext uri="{FF2B5EF4-FFF2-40B4-BE49-F238E27FC236}">
                    <a16:creationId xmlns:a16="http://schemas.microsoft.com/office/drawing/2014/main" id="{F5946519-9B13-4FCA-B886-41F394BECEFE}"/>
                  </a:ext>
                </a:extLst>
              </p:cNvPr>
              <p:cNvSpPr/>
              <p:nvPr/>
            </p:nvSpPr>
            <p:spPr>
              <a:xfrm>
                <a:off x="6620345" y="4712299"/>
                <a:ext cx="1617062" cy="914400"/>
              </a:xfrm>
              <a:prstGeom prst="homePlate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>
                    <a:solidFill>
                      <a:schemeClr val="bg1"/>
                    </a:solidFill>
                    <a:cs typeface="+mn-ea"/>
                    <a:sym typeface="+mn-lt"/>
                  </a:rPr>
                  <a:t>超高热</a:t>
                </a:r>
              </a:p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>
                    <a:solidFill>
                      <a:schemeClr val="bg1"/>
                    </a:solidFill>
                    <a:cs typeface="+mn-ea"/>
                    <a:sym typeface="+mn-lt"/>
                  </a:rPr>
                  <a:t>≥41.0℃</a:t>
                </a: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B06F33D-03A5-4D2D-82DC-CC938344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18346" y="1856510"/>
              <a:ext cx="3270598" cy="3270598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3" y="483969"/>
            <a:ext cx="5281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发热的临床过程</a:t>
            </a:r>
          </a:p>
        </p:txBody>
      </p:sp>
      <p:sp>
        <p:nvSpPr>
          <p:cNvPr id="12" name="右箭头 28">
            <a:extLst>
              <a:ext uri="{FF2B5EF4-FFF2-40B4-BE49-F238E27FC236}">
                <a16:creationId xmlns:a16="http://schemas.microsoft.com/office/drawing/2014/main" id="{94387948-85DC-405D-85F8-7DA80EBB6DA4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2529796982"/>
      </p:ext>
    </p:extLst>
  </p:cSld>
  <p:clrMapOvr>
    <a:masterClrMapping/>
  </p:clrMapOvr>
  <mc:AlternateContent>
    <mc:Choice Requires="p15">
      <p:transition advTm="3000" p14:dur="1250" spd="slow">
        <p15:prstTrans prst="pageCurlDoub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ED1934C2-F259-40C8-8906-46F4B93A766A}"/>
              </a:ext>
            </a:extLst>
          </p:cNvPr>
          <p:cNvGrpSpPr/>
          <p:nvPr/>
        </p:nvGrpSpPr>
        <p:grpSpPr>
          <a:xfrm>
            <a:off x="654050" y="2329822"/>
            <a:ext cx="10871199" cy="3135788"/>
            <a:chOff x="660400" y="1872622"/>
            <a:chExt cx="10871199" cy="313578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D6FD46A-6B88-4356-945E-CE822E652C20}"/>
                </a:ext>
              </a:extLst>
            </p:cNvPr>
            <p:cNvGrpSpPr/>
            <p:nvPr/>
          </p:nvGrpSpPr>
          <p:grpSpPr>
            <a:xfrm>
              <a:off x="660400" y="1974644"/>
              <a:ext cx="4086454" cy="2908711"/>
              <a:chOff x="983672" y="1654354"/>
              <a:chExt cx="4086454" cy="2908711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65BE0B0D-F37A-49A6-877B-569C3F22EB21}"/>
                  </a:ext>
                </a:extLst>
              </p:cNvPr>
              <p:cNvGrpSpPr/>
              <p:nvPr/>
            </p:nvGrpSpPr>
            <p:grpSpPr>
              <a:xfrm>
                <a:off x="983673" y="1654354"/>
                <a:ext cx="4086453" cy="546536"/>
                <a:chOff x="5938787" y="1739900"/>
                <a:chExt cx="4086453" cy="546536"/>
              </a:xfrm>
            </p:grpSpPr>
            <p:sp>
              <p:nvSpPr>
                <p:cNvPr id="3" name="箭头: 五边形 2">
                  <a:extLst>
                    <a:ext uri="{FF2B5EF4-FFF2-40B4-BE49-F238E27FC236}">
                      <a16:creationId xmlns:a16="http://schemas.microsoft.com/office/drawing/2014/main" id="{B12A6ADD-1C66-488C-B584-B085FCF68D4E}"/>
                    </a:ext>
                  </a:extLst>
                </p:cNvPr>
                <p:cNvSpPr/>
                <p:nvPr/>
              </p:nvSpPr>
              <p:spPr>
                <a:xfrm>
                  <a:off x="5938787" y="1739900"/>
                  <a:ext cx="1289814" cy="544869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b="1" lang="zh-CN">
                      <a:cs typeface="+mn-ea"/>
                      <a:sym typeface="+mn-lt"/>
                    </a:rPr>
                    <a:t>弛张热</a:t>
                  </a:r>
                </a:p>
              </p:txBody>
            </p:sp>
            <p:sp>
              <p:nvSpPr>
                <p:cNvPr id="4" name="矩形: 圆角 3">
                  <a:extLst>
                    <a:ext uri="{FF2B5EF4-FFF2-40B4-BE49-F238E27FC236}">
                      <a16:creationId xmlns:a16="http://schemas.microsoft.com/office/drawing/2014/main" id="{4148CBBA-B63B-45C0-8589-5458043F366E}"/>
                    </a:ext>
                  </a:extLst>
                </p:cNvPr>
                <p:cNvSpPr/>
                <p:nvPr/>
              </p:nvSpPr>
              <p:spPr>
                <a:xfrm>
                  <a:off x="7384341" y="1739900"/>
                  <a:ext cx="2640899" cy="546536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&gt;39.0℃，波幅&gt;2℃</a:t>
                  </a:r>
                </a:p>
              </p:txBody>
            </p: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FADF8AEB-D89B-4041-8CDE-FFACC2982810}"/>
                  </a:ext>
                </a:extLst>
              </p:cNvPr>
              <p:cNvGrpSpPr/>
              <p:nvPr/>
            </p:nvGrpSpPr>
            <p:grpSpPr>
              <a:xfrm>
                <a:off x="983672" y="2426739"/>
                <a:ext cx="4086454" cy="546536"/>
                <a:chOff x="5938787" y="1739900"/>
                <a:chExt cx="4086454" cy="546536"/>
              </a:xfrm>
            </p:grpSpPr>
            <p:sp>
              <p:nvSpPr>
                <p:cNvPr id="6" name="箭头: 五边形 5">
                  <a:extLst>
                    <a:ext uri="{FF2B5EF4-FFF2-40B4-BE49-F238E27FC236}">
                      <a16:creationId xmlns:a16="http://schemas.microsoft.com/office/drawing/2014/main" id="{4C620318-F444-4020-8F8F-E81B7F2CD9EA}"/>
                    </a:ext>
                  </a:extLst>
                </p:cNvPr>
                <p:cNvSpPr/>
                <p:nvPr/>
              </p:nvSpPr>
              <p:spPr>
                <a:xfrm>
                  <a:off x="5938787" y="1739900"/>
                  <a:ext cx="1289814" cy="544869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b="1" lang="zh-CN">
                      <a:cs typeface="+mn-ea"/>
                      <a:sym typeface="+mn-lt"/>
                    </a:rPr>
                    <a:t>稽留热</a:t>
                  </a:r>
                </a:p>
              </p:txBody>
            </p:sp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FCCBA5FB-6741-4B50-B624-2D1C0F282EA7}"/>
                    </a:ext>
                  </a:extLst>
                </p:cNvPr>
                <p:cNvSpPr/>
                <p:nvPr/>
              </p:nvSpPr>
              <p:spPr>
                <a:xfrm>
                  <a:off x="7384342" y="1739900"/>
                  <a:ext cx="2640899" cy="546536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持续在39.0~40.0℃</a:t>
                  </a:r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F6E94C81-4C5A-4DC8-A61F-53B54502A511}"/>
                  </a:ext>
                </a:extLst>
              </p:cNvPr>
              <p:cNvGrpSpPr/>
              <p:nvPr/>
            </p:nvGrpSpPr>
            <p:grpSpPr>
              <a:xfrm>
                <a:off x="983672" y="3199124"/>
                <a:ext cx="4086454" cy="556383"/>
                <a:chOff x="5911250" y="3417486"/>
                <a:chExt cx="4086454" cy="556383"/>
              </a:xfrm>
            </p:grpSpPr>
            <p:sp>
              <p:nvSpPr>
                <p:cNvPr id="9" name="箭头: 五边形 8">
                  <a:extLst>
                    <a:ext uri="{FF2B5EF4-FFF2-40B4-BE49-F238E27FC236}">
                      <a16:creationId xmlns:a16="http://schemas.microsoft.com/office/drawing/2014/main" id="{9FAD97B7-A1AE-4FD3-9097-AA400B2DA586}"/>
                    </a:ext>
                  </a:extLst>
                </p:cNvPr>
                <p:cNvSpPr/>
                <p:nvPr/>
              </p:nvSpPr>
              <p:spPr>
                <a:xfrm>
                  <a:off x="5911250" y="3429000"/>
                  <a:ext cx="1289814" cy="544869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b="1" lang="zh-CN">
                      <a:cs typeface="+mn-ea"/>
                      <a:sym typeface="+mn-lt"/>
                    </a:rPr>
                    <a:t>间歇热</a:t>
                  </a:r>
                </a:p>
              </p:txBody>
            </p:sp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E7A977E3-BBF4-48D6-B5B8-045A2607D065}"/>
                    </a:ext>
                  </a:extLst>
                </p:cNvPr>
                <p:cNvSpPr/>
                <p:nvPr/>
              </p:nvSpPr>
              <p:spPr>
                <a:xfrm>
                  <a:off x="7356805" y="3417486"/>
                  <a:ext cx="2640899" cy="546536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时而发热，时而正常</a:t>
                  </a:r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981C201F-62DA-4E85-A410-6214A40625A0}"/>
                  </a:ext>
                </a:extLst>
              </p:cNvPr>
              <p:cNvGrpSpPr/>
              <p:nvPr/>
            </p:nvGrpSpPr>
            <p:grpSpPr>
              <a:xfrm>
                <a:off x="983672" y="3981355"/>
                <a:ext cx="4086454" cy="581710"/>
                <a:chOff x="5880978" y="4066901"/>
                <a:chExt cx="4086454" cy="581710"/>
              </a:xfrm>
            </p:grpSpPr>
            <p:sp>
              <p:nvSpPr>
                <p:cNvPr id="12" name="箭头: 五边形 11">
                  <a:extLst>
                    <a:ext uri="{FF2B5EF4-FFF2-40B4-BE49-F238E27FC236}">
                      <a16:creationId xmlns:a16="http://schemas.microsoft.com/office/drawing/2014/main" id="{63F4F305-C350-424F-BEA5-C2829233D33D}"/>
                    </a:ext>
                  </a:extLst>
                </p:cNvPr>
                <p:cNvSpPr/>
                <p:nvPr/>
              </p:nvSpPr>
              <p:spPr>
                <a:xfrm>
                  <a:off x="5880978" y="4103742"/>
                  <a:ext cx="1289814" cy="544869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buFont charset="0" panose="020b0604020202020204" pitchFamily="34" typeface="Arial"/>
                    <a:buNone/>
                  </a:pPr>
                  <a:r>
                    <a:rPr altLang="zh-CN" b="1" lang="zh-CN">
                      <a:cs typeface="+mn-ea"/>
                      <a:sym typeface="+mn-lt"/>
                    </a:rPr>
                    <a:t>不归则热</a:t>
                  </a:r>
                </a:p>
              </p:txBody>
            </p:sp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CC1B4801-3D24-4398-9088-916D5B23F50A}"/>
                    </a:ext>
                  </a:extLst>
                </p:cNvPr>
                <p:cNvSpPr/>
                <p:nvPr/>
              </p:nvSpPr>
              <p:spPr>
                <a:xfrm>
                  <a:off x="7326533" y="4066901"/>
                  <a:ext cx="2640899" cy="546536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en-US" lang="zh-CN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发热不规律</a:t>
                  </a:r>
                </a:p>
              </p:txBody>
            </p:sp>
          </p:grp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DD55A52-F01C-4E84-AC49-8CD429DD7D6D}"/>
                </a:ext>
              </a:extLst>
            </p:cNvPr>
            <p:cNvSpPr/>
            <p:nvPr/>
          </p:nvSpPr>
          <p:spPr>
            <a:xfrm>
              <a:off x="5153891" y="1872622"/>
              <a:ext cx="637770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zh-CN">
                  <a:cs typeface="+mn-ea"/>
                  <a:sym typeface="+mn-lt"/>
                </a:rPr>
                <a:t>由于抗生素的广泛使用及解热药、肾上腺皮质激素的使用，临床有些患者的热型往往不典型或不规则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4265124-8F42-48DF-A0F5-5041B8E1E101}"/>
                </a:ext>
              </a:extLst>
            </p:cNvPr>
            <p:cNvGrpSpPr/>
            <p:nvPr/>
          </p:nvGrpSpPr>
          <p:grpSpPr>
            <a:xfrm>
              <a:off x="5126182" y="3097385"/>
              <a:ext cx="1830714" cy="968565"/>
              <a:chOff x="4902595" y="3019463"/>
              <a:chExt cx="1830714" cy="968565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652C552-3EE1-45B5-9ED0-3DC3D54FC49F}"/>
                  </a:ext>
                </a:extLst>
              </p:cNvPr>
              <p:cNvSpPr/>
              <p:nvPr/>
            </p:nvSpPr>
            <p:spPr>
              <a:xfrm>
                <a:off x="4902595" y="3019463"/>
                <a:ext cx="1830714" cy="9685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8638903-C34B-4900-AD17-B30896D9E0AA}"/>
                  </a:ext>
                </a:extLst>
              </p:cNvPr>
              <p:cNvGrpSpPr/>
              <p:nvPr/>
            </p:nvGrpSpPr>
            <p:grpSpPr>
              <a:xfrm>
                <a:off x="5103724" y="3107232"/>
                <a:ext cx="1417375" cy="829928"/>
                <a:chOff x="5103724" y="3107232"/>
                <a:chExt cx="1417375" cy="829928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2BE5651F-507C-4A85-B70D-8B3293B19B29}"/>
                    </a:ext>
                  </a:extLst>
                </p:cNvPr>
                <p:cNvSpPr/>
                <p:nvPr/>
              </p:nvSpPr>
              <p:spPr>
                <a:xfrm>
                  <a:off x="5111372" y="3475495"/>
                  <a:ext cx="1402080" cy="4572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zh-CN" b="1" lang="zh-CN" sz="2400">
                      <a:solidFill>
                        <a:schemeClr val="bg1"/>
                      </a:solidFill>
                      <a:cs typeface="+mn-ea"/>
                      <a:sym typeface="+mn-lt"/>
                    </a:rPr>
                    <a:t>热程&lt;2周</a:t>
                  </a: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8DAF464D-F899-4F3B-924C-8CF6885AD040}"/>
                    </a:ext>
                  </a:extLst>
                </p:cNvPr>
                <p:cNvSpPr/>
                <p:nvPr/>
              </p:nvSpPr>
              <p:spPr>
                <a:xfrm>
                  <a:off x="5263772" y="3107232"/>
                  <a:ext cx="109728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zh-CN" b="1" lang="zh-CN">
                      <a:solidFill>
                        <a:schemeClr val="bg1"/>
                      </a:solidFill>
                      <a:cs typeface="+mn-ea"/>
                      <a:sym typeface="+mn-lt"/>
                    </a:rPr>
                    <a:t>急性发热</a:t>
                  </a: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7F4EDDF-BA29-43B4-81DF-AE5853DF820C}"/>
                </a:ext>
              </a:extLst>
            </p:cNvPr>
            <p:cNvGrpSpPr/>
            <p:nvPr/>
          </p:nvGrpSpPr>
          <p:grpSpPr>
            <a:xfrm>
              <a:off x="7150199" y="3096844"/>
              <a:ext cx="1830714" cy="968565"/>
              <a:chOff x="4902595" y="3019463"/>
              <a:chExt cx="1830714" cy="968565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B281C43-9FC4-45F0-BEEA-12221998329C}"/>
                  </a:ext>
                </a:extLst>
              </p:cNvPr>
              <p:cNvSpPr/>
              <p:nvPr/>
            </p:nvSpPr>
            <p:spPr>
              <a:xfrm>
                <a:off x="4902595" y="3019463"/>
                <a:ext cx="1830714" cy="9685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A0F8F5DB-3422-419B-8FF4-95280AEF9CDC}"/>
                  </a:ext>
                </a:extLst>
              </p:cNvPr>
              <p:cNvGrpSpPr/>
              <p:nvPr/>
            </p:nvGrpSpPr>
            <p:grpSpPr>
              <a:xfrm>
                <a:off x="5103724" y="3107232"/>
                <a:ext cx="1417376" cy="829928"/>
                <a:chOff x="5103724" y="3107232"/>
                <a:chExt cx="1417376" cy="829928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3385DDC1-9B46-43AF-BEB5-77D3FEB60CD1}"/>
                    </a:ext>
                  </a:extLst>
                </p:cNvPr>
                <p:cNvSpPr/>
                <p:nvPr/>
              </p:nvSpPr>
              <p:spPr>
                <a:xfrm>
                  <a:off x="5111374" y="3475495"/>
                  <a:ext cx="1402080" cy="4572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zh-CN" b="1" lang="zh-CN" sz="2400">
                      <a:solidFill>
                        <a:schemeClr val="bg1"/>
                      </a:solidFill>
                      <a:cs typeface="+mn-ea"/>
                      <a:sym typeface="+mn-lt"/>
                    </a:rPr>
                    <a:t>热程&gt;2周</a:t>
                  </a: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E629BB7C-7D31-4AFC-9478-499329BE80E4}"/>
                    </a:ext>
                  </a:extLst>
                </p:cNvPr>
                <p:cNvSpPr/>
                <p:nvPr/>
              </p:nvSpPr>
              <p:spPr>
                <a:xfrm>
                  <a:off x="5258414" y="3107232"/>
                  <a:ext cx="109728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Font charset="0" panose="020b0604020202020204" pitchFamily="34" typeface="Arial"/>
                    <a:buNone/>
                  </a:pPr>
                  <a:r>
                    <a:rPr altLang="zh-CN" b="1" lang="zh-CN">
                      <a:solidFill>
                        <a:schemeClr val="bg1"/>
                      </a:solidFill>
                      <a:cs typeface="+mn-ea"/>
                      <a:sym typeface="+mn-lt"/>
                    </a:rPr>
                    <a:t>长期发热</a:t>
                  </a:r>
                </a:p>
              </p:txBody>
            </p:sp>
          </p:grp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7040F92-7973-46DA-8107-F2CF533FC4C2}"/>
                </a:ext>
              </a:extLst>
            </p:cNvPr>
            <p:cNvGrpSpPr/>
            <p:nvPr/>
          </p:nvGrpSpPr>
          <p:grpSpPr>
            <a:xfrm>
              <a:off x="9197725" y="3096303"/>
              <a:ext cx="1830714" cy="968565"/>
              <a:chOff x="4902595" y="3019463"/>
              <a:chExt cx="1830714" cy="968565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9E2106-496E-4CB1-B2E6-5FD5D8248795}"/>
                  </a:ext>
                </a:extLst>
              </p:cNvPr>
              <p:cNvSpPr/>
              <p:nvPr/>
            </p:nvSpPr>
            <p:spPr>
              <a:xfrm>
                <a:off x="4902595" y="3019463"/>
                <a:ext cx="1830714" cy="9685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143A150E-29FD-4D25-9401-17964D055625}"/>
                  </a:ext>
                </a:extLst>
              </p:cNvPr>
              <p:cNvGrpSpPr/>
              <p:nvPr/>
            </p:nvGrpSpPr>
            <p:grpSpPr>
              <a:xfrm>
                <a:off x="5258413" y="3107232"/>
                <a:ext cx="1107997" cy="829928"/>
                <a:chOff x="5258413" y="3107232"/>
                <a:chExt cx="1107997" cy="829928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AD13222-C46C-4A6E-BBD6-E4823CCF6B88}"/>
                    </a:ext>
                  </a:extLst>
                </p:cNvPr>
                <p:cNvSpPr/>
                <p:nvPr/>
              </p:nvSpPr>
              <p:spPr>
                <a:xfrm>
                  <a:off x="5263772" y="3475494"/>
                  <a:ext cx="1097280" cy="4572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en-US" b="1" lang="zh-CN" sz="2400">
                      <a:solidFill>
                        <a:schemeClr val="bg1"/>
                      </a:solidFill>
                      <a:cs typeface="+mn-ea"/>
                      <a:sym typeface="+mn-lt"/>
                    </a:rPr>
                    <a:t>周期热</a:t>
                  </a: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EE673239-AE0C-4E75-BF30-670661B8EC11}"/>
                    </a:ext>
                  </a:extLst>
                </p:cNvPr>
                <p:cNvSpPr/>
                <p:nvPr/>
              </p:nvSpPr>
              <p:spPr>
                <a:xfrm>
                  <a:off x="5263771" y="3107232"/>
                  <a:ext cx="109728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en-US" b="1" lang="zh-CN">
                      <a:solidFill>
                        <a:schemeClr val="bg1"/>
                      </a:solidFill>
                      <a:cs typeface="+mn-ea"/>
                      <a:sym typeface="+mn-lt"/>
                    </a:rPr>
                    <a:t>反复发热</a:t>
                  </a:r>
                </a:p>
              </p:txBody>
            </p:sp>
          </p:grp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630C710-856E-4758-A2DB-D946A8280FC8}"/>
                </a:ext>
              </a:extLst>
            </p:cNvPr>
            <p:cNvSpPr/>
            <p:nvPr/>
          </p:nvSpPr>
          <p:spPr>
            <a:xfrm>
              <a:off x="6682074" y="4639078"/>
              <a:ext cx="2697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且体温多次38.0℃以上者</a:t>
              </a:r>
            </a:p>
          </p:txBody>
        </p:sp>
        <p:sp>
          <p:nvSpPr>
            <p:cNvPr id="32" name="箭头: 下 31">
              <a:extLst>
                <a:ext uri="{FF2B5EF4-FFF2-40B4-BE49-F238E27FC236}">
                  <a16:creationId xmlns:a16="http://schemas.microsoft.com/office/drawing/2014/main" id="{81D23B60-7552-4AE9-86FE-FB3541FE8B71}"/>
                </a:ext>
              </a:extLst>
            </p:cNvPr>
            <p:cNvSpPr/>
            <p:nvPr/>
          </p:nvSpPr>
          <p:spPr>
            <a:xfrm>
              <a:off x="7815895" y="4124097"/>
              <a:ext cx="488240" cy="45629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3" y="483969"/>
            <a:ext cx="5281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发热的临床过程</a:t>
            </a:r>
          </a:p>
        </p:txBody>
      </p:sp>
      <p:sp>
        <p:nvSpPr>
          <p:cNvPr id="35" name="右箭头 28">
            <a:extLst>
              <a:ext uri="{FF2B5EF4-FFF2-40B4-BE49-F238E27FC236}">
                <a16:creationId xmlns:a16="http://schemas.microsoft.com/office/drawing/2014/main" id="{94387948-85DC-405D-85F8-7DA80EBB6DA4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2703431194"/>
      </p:ext>
    </p:extLst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E916CB8-C96C-48D9-B425-0ECC2FCF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110706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150C0D8-7021-4C33-9F53-4FDC8A7D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7500" y="763268"/>
            <a:ext cx="11722100" cy="54724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099494"/>
            <a:ext cx="12192000" cy="212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25563" y="2212370"/>
            <a:ext cx="12215417" cy="37338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sz="96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76000">
                      <a:schemeClr val="accent1"/>
                    </a:gs>
                  </a:gsLst>
                  <a:lin ang="16200000" scaled="1"/>
                </a:gradFill>
                <a:latin charset="0" panose="020b0502020202020204" pitchFamily="34" typeface="Century Gothic"/>
              </a:defRPr>
            </a:lvl1pPr>
          </a:lstStyle>
          <a:p>
            <a:r>
              <a:rPr altLang="zh-CN" lang="en-US" sz="23900">
                <a:solidFill>
                  <a:schemeClr val="accent1">
                    <a:alpha val="9000"/>
                  </a:schemeClr>
                </a:solidFill>
                <a:latin typeface="+mn-lt"/>
                <a:cs typeface="+mn-ea"/>
                <a:sym typeface="+mn-lt"/>
              </a:rPr>
              <a:t>PART 03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06F767C-4D2E-4C7A-92E9-F5551E15C769}"/>
              </a:ext>
            </a:extLst>
          </p:cNvPr>
          <p:cNvGrpSpPr/>
          <p:nvPr/>
        </p:nvGrpSpPr>
        <p:grpSpPr>
          <a:xfrm>
            <a:off x="5448299" y="1344613"/>
            <a:ext cx="1320802" cy="1320800"/>
            <a:chOff x="5584119" y="1340732"/>
            <a:chExt cx="1023761" cy="102376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6F7FE00-E820-4526-B367-AC194D3CD8D4}"/>
                </a:ext>
              </a:extLst>
            </p:cNvPr>
            <p:cNvSpPr/>
            <p:nvPr/>
          </p:nvSpPr>
          <p:spPr>
            <a:xfrm>
              <a:off x="5584119" y="1340732"/>
              <a:ext cx="1023761" cy="102376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C7CC9F6-9FA3-4195-8C31-B17FC7BE3AF6}"/>
                </a:ext>
              </a:extLst>
            </p:cNvPr>
            <p:cNvSpPr/>
            <p:nvPr/>
          </p:nvSpPr>
          <p:spPr>
            <a:xfrm>
              <a:off x="5801704" y="1570019"/>
              <a:ext cx="588591" cy="565188"/>
            </a:xfrm>
            <a:prstGeom prst="plus">
              <a:avLst>
                <a:gd fmla="val 34167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89301" y="4413162"/>
            <a:ext cx="5613398" cy="60350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lvl="0">
              <a:lnSpc>
                <a:spcPct val="120000"/>
              </a:lnSpc>
              <a:defRPr/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46150" y="3348844"/>
            <a:ext cx="10287000" cy="1097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6600">
                <a:solidFill>
                  <a:schemeClr val="accent1"/>
                </a:solidFill>
                <a:cs typeface="+mn-ea"/>
                <a:sym typeface="+mn-lt"/>
              </a:rPr>
              <a:t>对发热病人的临床观察要点</a:t>
            </a:r>
          </a:p>
        </p:txBody>
      </p:sp>
    </p:spTree>
    <p:custDataLst>
      <p:tags r:id="rId5"/>
    </p:custDataLst>
    <p:extLst>
      <p:ext uri="{BB962C8B-B14F-4D97-AF65-F5344CB8AC3E}">
        <p14:creationId val="3303674148"/>
      </p:ext>
    </p:extLst>
  </p:cSld>
  <p:clrMapOvr>
    <a:masterClrMapping/>
  </p:clrMapOvr>
  <p:transition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  <p:bldP grpId="0" spid="30"/>
      <p:bldP grpId="0" spid="3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CCE708B-B0BE-4D2F-B062-9918317E5ACE}"/>
              </a:ext>
            </a:extLst>
          </p:cNvPr>
          <p:cNvGrpSpPr/>
          <p:nvPr/>
        </p:nvGrpSpPr>
        <p:grpSpPr>
          <a:xfrm>
            <a:off x="2900217" y="2098557"/>
            <a:ext cx="3842327" cy="3800016"/>
            <a:chOff x="2900217" y="2098557"/>
            <a:chExt cx="3842327" cy="380001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D92E281-15FC-42D9-AF98-56A5ABFDE3E6}"/>
                </a:ext>
              </a:extLst>
            </p:cNvPr>
            <p:cNvSpPr/>
            <p:nvPr/>
          </p:nvSpPr>
          <p:spPr>
            <a:xfrm>
              <a:off x="2900217" y="2098557"/>
              <a:ext cx="3842327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lang="zh-CN" sz="2800">
                  <a:solidFill>
                    <a:schemeClr val="accent1"/>
                  </a:solidFill>
                  <a:cs typeface="+mn-ea"/>
                  <a:sym typeface="+mn-lt"/>
                </a:rPr>
                <a:t>感染性疾病的发热特点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84DA60D-1DBA-4327-AEDB-832C5A3FE7BD}"/>
                </a:ext>
              </a:extLst>
            </p:cNvPr>
            <p:cNvSpPr/>
            <p:nvPr/>
          </p:nvSpPr>
          <p:spPr>
            <a:xfrm>
              <a:off x="3008653" y="2939943"/>
              <a:ext cx="3636909" cy="25603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起病急，伴有或不伴寒战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血象：白细胞&gt;1.2×109或&lt;0.5×109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全身、定位症状体征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CRP：阳性提示有细菌感染及风湿 热，阴性提示病毒感染</a:t>
              </a: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079B83EF-1D16-4A86-8C85-5EC88DE501DF}"/>
              </a:ext>
            </a:extLst>
          </p:cNvPr>
          <p:cNvSpPr/>
          <p:nvPr/>
        </p:nvSpPr>
        <p:spPr>
          <a:xfrm>
            <a:off x="1016788" y="1732895"/>
            <a:ext cx="609600" cy="39052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eaVert"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cs typeface="+mn-ea"/>
                <a:sym typeface="+mn-lt"/>
              </a:rPr>
              <a:t>对发热病人的临床观察要点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1167C9-635F-4AE3-B67E-C92892E1B4BA}"/>
              </a:ext>
            </a:extLst>
          </p:cNvPr>
          <p:cNvSpPr/>
          <p:nvPr/>
        </p:nvSpPr>
        <p:spPr>
          <a:xfrm>
            <a:off x="1875241" y="1739787"/>
            <a:ext cx="792480" cy="439431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buFont charset="0" panose="020b0604020202020204" pitchFamily="34" typeface="Arial"/>
              <a:buNone/>
            </a:pPr>
            <a:r>
              <a:rPr altLang="zh-CN" b="1" lang="zh-CN" sz="2000">
                <a:cs typeface="+mn-ea"/>
                <a:sym typeface="+mn-lt"/>
              </a:rPr>
              <a:t>发热往往随原发病的不同伴有多种不同的临床表现及热型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E6E0CF-FB07-4947-9895-83B25192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888411" y="1350545"/>
            <a:ext cx="5303589" cy="523036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2" y="483969"/>
            <a:ext cx="589729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对发热病人的临床观察要点</a:t>
            </a:r>
          </a:p>
        </p:txBody>
      </p:sp>
      <p:sp>
        <p:nvSpPr>
          <p:cNvPr id="10" name="右箭头 28">
            <a:extLst>
              <a:ext uri="{FF2B5EF4-FFF2-40B4-BE49-F238E27FC236}">
                <a16:creationId xmlns:a16="http://schemas.microsoft.com/office/drawing/2014/main" id="{90D0A0A3-6165-4CBE-98DE-69C1D6DFD6C2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2779391855"/>
      </p:ext>
    </p:extLst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8F1187A9-E16A-4DDF-8DB0-7748C58A60D5}"/>
              </a:ext>
            </a:extLst>
          </p:cNvPr>
          <p:cNvGrpSpPr/>
          <p:nvPr/>
        </p:nvGrpSpPr>
        <p:grpSpPr>
          <a:xfrm>
            <a:off x="873655" y="1720186"/>
            <a:ext cx="10645245" cy="4665604"/>
            <a:chOff x="660400" y="1669386"/>
            <a:chExt cx="10645245" cy="466560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E82D865-D061-4746-956E-B6E0336E44A8}"/>
                </a:ext>
              </a:extLst>
            </p:cNvPr>
            <p:cNvGrpSpPr/>
            <p:nvPr/>
          </p:nvGrpSpPr>
          <p:grpSpPr>
            <a:xfrm>
              <a:off x="660400" y="1765299"/>
              <a:ext cx="5264728" cy="4569691"/>
              <a:chOff x="3338945" y="1765299"/>
              <a:chExt cx="5264728" cy="4569691"/>
            </a:xfrm>
          </p:grpSpPr>
          <p:sp>
            <p:nvSpPr>
              <p:cNvPr id="5" name="箭头: 五边形 4">
                <a:extLst>
                  <a:ext uri="{FF2B5EF4-FFF2-40B4-BE49-F238E27FC236}">
                    <a16:creationId xmlns:a16="http://schemas.microsoft.com/office/drawing/2014/main" id="{B558C75E-E1D8-4861-8ABB-4CBE11F1CF5C}"/>
                  </a:ext>
                </a:extLst>
              </p:cNvPr>
              <p:cNvSpPr/>
              <p:nvPr/>
            </p:nvSpPr>
            <p:spPr>
              <a:xfrm>
                <a:off x="3338945" y="1765299"/>
                <a:ext cx="5264728" cy="4569691"/>
              </a:xfrm>
              <a:prstGeom prst="homePlate">
                <a:avLst>
                  <a:gd fmla="val 33838" name="adj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DA2DD9FB-0040-48CA-9E7D-D290EDC8A6A7}"/>
                  </a:ext>
                </a:extLst>
              </p:cNvPr>
              <p:cNvGrpSpPr/>
              <p:nvPr/>
            </p:nvGrpSpPr>
            <p:grpSpPr>
              <a:xfrm>
                <a:off x="3567482" y="2489023"/>
                <a:ext cx="4168036" cy="1854553"/>
                <a:chOff x="3625373" y="2322634"/>
                <a:chExt cx="4168036" cy="1854553"/>
              </a:xfrm>
            </p:grpSpPr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50582B4E-BA1B-4D77-B52B-F969F5153FA3}"/>
                    </a:ext>
                  </a:extLst>
                </p:cNvPr>
                <p:cNvSpPr/>
                <p:nvPr/>
              </p:nvSpPr>
              <p:spPr>
                <a:xfrm>
                  <a:off x="4078782" y="2322634"/>
                  <a:ext cx="3714627" cy="5181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altLang="zh-CN" b="1" lang="zh-CN" sz="2800">
                      <a:solidFill>
                        <a:schemeClr val="bg1"/>
                      </a:solidFill>
                      <a:cs typeface="+mn-ea"/>
                      <a:sym typeface="+mn-lt"/>
                    </a:rPr>
                    <a:t>非感染性发热特点：</a:t>
                  </a:r>
                </a:p>
              </p:txBody>
            </p:sp>
            <p:sp>
              <p:nvSpPr>
                <p:cNvPr id="3" name="文本占位符 17409">
                  <a:extLst>
                    <a:ext uri="{FF2B5EF4-FFF2-40B4-BE49-F238E27FC236}">
                      <a16:creationId xmlns:a16="http://schemas.microsoft.com/office/drawing/2014/main" id="{82C64BA9-1126-40A9-A4E3-FD547548D1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25373" y="2954053"/>
                  <a:ext cx="4039555" cy="1223134"/>
                </a:xfrm>
                <a:prstGeom prst="rect">
                  <a:avLst/>
                </a:prstGeom>
              </p:spPr>
              <p:txBody>
                <a:bodyPr bIns="45720" lIns="91440" rIns="91440" rtlCol="0" tIns="45720" vert="horz">
                  <a:noAutofit/>
                </a:bodyPr>
                <a:lstStyle>
                  <a:lvl1pPr algn="l" defTabSz="914400" eaLnBrk="1" hangingPunct="1" indent="-228600" latinLnBrk="0" marL="228600" rtl="0"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kern="1200"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indent="-228600" latinLnBrk="0" marL="6858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indent="-228600" latinLnBrk="0" marL="11430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indent="-228600" latinLnBrk="0" marL="16002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indent="-228600" latinLnBrk="0" marL="20574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indent="-228600" latinLnBrk="0" marL="25146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indent="-228600" latinLnBrk="0" marL="29718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indent="-228600" latinLnBrk="0" marL="34290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indent="-228600" latinLnBrk="0" marL="3886200" rtl="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marL="0">
                    <a:lnSpc>
                      <a:spcPct val="150000"/>
                    </a:lnSpc>
                    <a:buFont charset="0" panose="020b0604020202020204" pitchFamily="34" typeface="Arial"/>
                    <a:buNone/>
                  </a:pPr>
                  <a:r>
                    <a:rPr altLang="zh-CN" lang="zh-CN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发热患者常伴有原发病症状。如：甲亢患者可伴有心悸、脉快、多汗等；系统性红斑狼疮患者常可伴有关节痛，皮肤损害及肾脏损害等；阑尾炎患者伴有转移性右下腹痛。</a:t>
                  </a:r>
                </a:p>
              </p:txBody>
            </p:sp>
          </p:grp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FE81DC1-FD7B-4DC1-8EF9-36FBDEB40E39}"/>
                </a:ext>
              </a:extLst>
            </p:cNvPr>
            <p:cNvSpPr/>
            <p:nvPr/>
          </p:nvSpPr>
          <p:spPr>
            <a:xfrm>
              <a:off x="5087276" y="1669386"/>
              <a:ext cx="42024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 sz="2800">
                  <a:cs typeface="+mn-ea"/>
                  <a:sym typeface="+mn-lt"/>
                </a:rPr>
                <a:t>热程长，往往大于2个月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A16F6CE-874D-4F3D-992C-B5801477EC19}"/>
                </a:ext>
              </a:extLst>
            </p:cNvPr>
            <p:cNvSpPr/>
            <p:nvPr/>
          </p:nvSpPr>
          <p:spPr>
            <a:xfrm>
              <a:off x="4886614" y="5712480"/>
              <a:ext cx="61582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 sz="2800">
                  <a:cs typeface="+mn-ea"/>
                  <a:sym typeface="+mn-lt"/>
                </a:rPr>
                <a:t>患者一般情况较好，无明显中毒症状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CE8ECD1-7165-4251-A356-F08B09EB9FAD}"/>
                </a:ext>
              </a:extLst>
            </p:cNvPr>
            <p:cNvSpPr/>
            <p:nvPr/>
          </p:nvSpPr>
          <p:spPr>
            <a:xfrm>
              <a:off x="5982529" y="3457104"/>
              <a:ext cx="4787071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 sz="2800">
                  <a:cs typeface="+mn-ea"/>
                  <a:sym typeface="+mn-lt"/>
                </a:rPr>
                <a:t>贫血、无痛性多部位淋巴结肿大、肝脾肿大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2" y="483969"/>
            <a:ext cx="589729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对发热病人的临床观察要点</a:t>
            </a:r>
          </a:p>
        </p:txBody>
      </p:sp>
      <p:sp>
        <p:nvSpPr>
          <p:cNvPr id="12" name="右箭头 28">
            <a:extLst>
              <a:ext uri="{FF2B5EF4-FFF2-40B4-BE49-F238E27FC236}">
                <a16:creationId xmlns:a16="http://schemas.microsoft.com/office/drawing/2014/main" id="{90D0A0A3-6165-4CBE-98DE-69C1D6DFD6C2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3684434050"/>
      </p:ext>
    </p:extLst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E916CB8-C96C-48D9-B425-0ECC2FCF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110706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150C0D8-7021-4C33-9F53-4FDC8A7D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7500" y="763268"/>
            <a:ext cx="11722100" cy="54724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099494"/>
            <a:ext cx="12192000" cy="212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25563" y="2212370"/>
            <a:ext cx="12215417" cy="37338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sz="96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76000">
                      <a:schemeClr val="accent1"/>
                    </a:gs>
                  </a:gsLst>
                  <a:lin ang="16200000" scaled="1"/>
                </a:gradFill>
                <a:latin charset="0" panose="020b0502020202020204" pitchFamily="34" typeface="Century Gothic"/>
              </a:defRPr>
            </a:lvl1pPr>
          </a:lstStyle>
          <a:p>
            <a:r>
              <a:rPr altLang="zh-CN" lang="en-US" sz="23900">
                <a:solidFill>
                  <a:schemeClr val="accent1">
                    <a:alpha val="9000"/>
                  </a:schemeClr>
                </a:solidFill>
                <a:latin typeface="+mn-lt"/>
                <a:cs typeface="+mn-ea"/>
                <a:sym typeface="+mn-lt"/>
              </a:rPr>
              <a:t>PART 04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06F767C-4D2E-4C7A-92E9-F5551E15C769}"/>
              </a:ext>
            </a:extLst>
          </p:cNvPr>
          <p:cNvGrpSpPr/>
          <p:nvPr/>
        </p:nvGrpSpPr>
        <p:grpSpPr>
          <a:xfrm>
            <a:off x="5448299" y="1344613"/>
            <a:ext cx="1320802" cy="1320800"/>
            <a:chOff x="5584119" y="1340732"/>
            <a:chExt cx="1023761" cy="102376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6F7FE00-E820-4526-B367-AC194D3CD8D4}"/>
                </a:ext>
              </a:extLst>
            </p:cNvPr>
            <p:cNvSpPr/>
            <p:nvPr/>
          </p:nvSpPr>
          <p:spPr>
            <a:xfrm>
              <a:off x="5584119" y="1340732"/>
              <a:ext cx="1023761" cy="102376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C7CC9F6-9FA3-4195-8C31-B17FC7BE3AF6}"/>
                </a:ext>
              </a:extLst>
            </p:cNvPr>
            <p:cNvSpPr/>
            <p:nvPr/>
          </p:nvSpPr>
          <p:spPr>
            <a:xfrm>
              <a:off x="5801704" y="1570019"/>
              <a:ext cx="588591" cy="565188"/>
            </a:xfrm>
            <a:prstGeom prst="plus">
              <a:avLst>
                <a:gd fmla="val 34167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89301" y="4413162"/>
            <a:ext cx="5613398" cy="60350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lvl="0">
              <a:lnSpc>
                <a:spcPct val="120000"/>
              </a:lnSpc>
              <a:defRPr/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93855" y="3348844"/>
            <a:ext cx="8991590" cy="1097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6600">
                <a:solidFill>
                  <a:schemeClr val="accent1"/>
                </a:solidFill>
                <a:cs typeface="+mn-ea"/>
                <a:sym typeface="+mn-lt"/>
              </a:rPr>
              <a:t>发热病人的护理</a:t>
            </a:r>
          </a:p>
        </p:txBody>
      </p:sp>
    </p:spTree>
    <p:custDataLst>
      <p:tags r:id="rId5"/>
    </p:custDataLst>
    <p:extLst>
      <p:ext uri="{BB962C8B-B14F-4D97-AF65-F5344CB8AC3E}">
        <p14:creationId val="3754583649"/>
      </p:ext>
    </p:extLst>
  </p:cSld>
  <p:clrMapOvr>
    <a:masterClrMapping/>
  </p:clrMapOvr>
  <p:transition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  <p:bldP grpId="0" spid="30"/>
      <p:bldP grpId="0" spid="3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E829876-710F-4938-A421-48DDF78A2676}"/>
              </a:ext>
            </a:extLst>
          </p:cNvPr>
          <p:cNvGrpSpPr/>
          <p:nvPr/>
        </p:nvGrpSpPr>
        <p:grpSpPr>
          <a:xfrm>
            <a:off x="560211" y="1299956"/>
            <a:ext cx="4339650" cy="4179970"/>
            <a:chOff x="916941" y="1299956"/>
            <a:chExt cx="4339650" cy="417997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38BA99A-7A56-44DC-9EEC-72C5D420716B}"/>
                </a:ext>
              </a:extLst>
            </p:cNvPr>
            <p:cNvGrpSpPr/>
            <p:nvPr/>
          </p:nvGrpSpPr>
          <p:grpSpPr>
            <a:xfrm>
              <a:off x="916941" y="1299956"/>
              <a:ext cx="4339650" cy="2702860"/>
              <a:chOff x="916941" y="1983843"/>
              <a:chExt cx="4339650" cy="2702860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2DAA2E8-A1E2-4DC0-B753-CD72EAC08693}"/>
                  </a:ext>
                </a:extLst>
              </p:cNvPr>
              <p:cNvSpPr/>
              <p:nvPr/>
            </p:nvSpPr>
            <p:spPr>
              <a:xfrm>
                <a:off x="916941" y="1983843"/>
                <a:ext cx="4174304" cy="2286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b="1" lang="zh-CN" sz="2400">
                    <a:cs typeface="+mn-ea"/>
                    <a:sym typeface="+mn-lt"/>
                  </a:rPr>
                  <a:t>物理降温</a:t>
                </a:r>
              </a:p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b="1" lang="zh-CN" sz="2400">
                    <a:cs typeface="+mn-ea"/>
                    <a:sym typeface="+mn-lt"/>
                  </a:rPr>
                  <a:t>冰袋、冰帽、冰毯、冰盐水灌肠、降低环境温度、温水浴、酒精浴、减少盖被和衣物等。</a:t>
                </a: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E5A6E87-4D16-44FC-BD40-72806F149471}"/>
                  </a:ext>
                </a:extLst>
              </p:cNvPr>
              <p:cNvSpPr/>
              <p:nvPr/>
            </p:nvSpPr>
            <p:spPr>
              <a:xfrm>
                <a:off x="916941" y="3667065"/>
                <a:ext cx="5364480" cy="118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zh-CN" b="1" lang="zh-CN" sz="2400">
                    <a:cs typeface="+mn-ea"/>
                    <a:sym typeface="+mn-lt"/>
                  </a:rPr>
                  <a:t>药物降温</a:t>
                </a:r>
              </a:p>
              <a:p>
                <a:pPr>
                  <a:lnSpc>
                    <a:spcPct val="150000"/>
                  </a:lnSpc>
                </a:pPr>
                <a:r>
                  <a:rPr altLang="zh-CN" b="1" lang="zh-CN" sz="2400">
                    <a:cs typeface="+mn-ea"/>
                    <a:sym typeface="+mn-lt"/>
                  </a:rPr>
                  <a:t>非甾体类、肾上腺皮质激素及中药制剂。</a:t>
                </a: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3DB006C-E63E-49D2-9B21-8DF9FB77E633}"/>
                </a:ext>
              </a:extLst>
            </p:cNvPr>
            <p:cNvSpPr/>
            <p:nvPr/>
          </p:nvSpPr>
          <p:spPr>
            <a:xfrm>
              <a:off x="916941" y="4049469"/>
              <a:ext cx="4029132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zh-CN" lang="en-US" sz="2000">
                  <a:cs typeface="+mn-ea"/>
                  <a:sym typeface="+mn-lt"/>
                </a:rPr>
                <a:t>TIPs：婴幼儿、有高热惊厥史患者应及早降温;发疹性疾病发热时不宜冷敷 擦浴;儿童慎用酒精浴！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354BDF-AC45-4603-A518-B27BD5574A3F}"/>
              </a:ext>
            </a:extLst>
          </p:cNvPr>
          <p:cNvGrpSpPr/>
          <p:nvPr/>
        </p:nvGrpSpPr>
        <p:grpSpPr>
          <a:xfrm>
            <a:off x="560211" y="5526580"/>
            <a:ext cx="11197422" cy="1953249"/>
            <a:chOff x="869887" y="5526580"/>
            <a:chExt cx="11197422" cy="1953249"/>
          </a:xfrm>
        </p:grpSpPr>
        <p:sp>
          <p:nvSpPr>
            <p:cNvPr id="6" name="文本占位符 19458">
              <a:extLst>
                <a:ext uri="{FF2B5EF4-FFF2-40B4-BE49-F238E27FC236}">
                  <a16:creationId xmlns:a16="http://schemas.microsoft.com/office/drawing/2014/main" id="{D943D2EB-ED69-4EC9-904A-D264C0E5252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69887" y="5526580"/>
              <a:ext cx="11197422" cy="195324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5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zh-CN" sz="2000">
                  <a:cs typeface="+mn-ea"/>
                  <a:sym typeface="+mn-lt"/>
                </a:rPr>
                <a:t>发热患者测体温4/日，高热患者每4小时测体温一次，直至体温恢复正常三天。注意及时、正确留取各种检验标本：血、尿、便、痰、培养标本等。</a:t>
              </a: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ABC485D-4A85-45C3-B09F-2D84F1F3E9AF}"/>
                </a:ext>
              </a:extLst>
            </p:cNvPr>
            <p:cNvSpPr/>
            <p:nvPr/>
          </p:nvSpPr>
          <p:spPr>
            <a:xfrm>
              <a:off x="6729556" y="6130636"/>
              <a:ext cx="4908262" cy="369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zh-CN" sz="2000">
                  <a:cs typeface="+mn-ea"/>
                  <a:sym typeface="+mn-lt"/>
                </a:rPr>
                <a:t>提问：测体温4/日,应什么时间进行?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2737967A-04B3-45DB-A53D-AD8C543AE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791200" y="636892"/>
            <a:ext cx="5727700" cy="5727700"/>
          </a:xfrm>
          <a:prstGeom prst="rect">
            <a:avLst/>
          </a:prstGeom>
        </p:spPr>
      </p:pic>
      <p:sp>
        <p:nvSpPr>
          <p:cNvPr id="12" name="右箭头 28">
            <a:extLst>
              <a:ext uri="{FF2B5EF4-FFF2-40B4-BE49-F238E27FC236}">
                <a16:creationId xmlns:a16="http://schemas.microsoft.com/office/drawing/2014/main" id="{502267FB-1341-46B9-ADE3-334A8D1B4416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2" y="483969"/>
            <a:ext cx="61128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发热病人的护理</a:t>
            </a:r>
          </a:p>
        </p:txBody>
      </p:sp>
    </p:spTree>
    <p:extLst>
      <p:ext uri="{BB962C8B-B14F-4D97-AF65-F5344CB8AC3E}">
        <p14:creationId val="271225051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1C7F261-8B6C-405C-B3FE-6B2C9671583D}"/>
              </a:ext>
            </a:extLst>
          </p:cNvPr>
          <p:cNvGrpSpPr/>
          <p:nvPr/>
        </p:nvGrpSpPr>
        <p:grpSpPr>
          <a:xfrm>
            <a:off x="660400" y="1761474"/>
            <a:ext cx="11067610" cy="4560818"/>
            <a:chOff x="660400" y="1761474"/>
            <a:chExt cx="11067610" cy="456081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ED0A534-92BB-433E-985E-DFAA44387F67}"/>
                </a:ext>
              </a:extLst>
            </p:cNvPr>
            <p:cNvGrpSpPr/>
            <p:nvPr/>
          </p:nvGrpSpPr>
          <p:grpSpPr>
            <a:xfrm>
              <a:off x="660400" y="1761474"/>
              <a:ext cx="3594100" cy="1811025"/>
              <a:chOff x="927884" y="2758193"/>
              <a:chExt cx="3594100" cy="1811025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594E70E-B1F8-495A-9A6B-609C9E58A4B0}"/>
                  </a:ext>
                </a:extLst>
              </p:cNvPr>
              <p:cNvSpPr/>
              <p:nvPr/>
            </p:nvSpPr>
            <p:spPr>
              <a:xfrm>
                <a:off x="927884" y="3279313"/>
                <a:ext cx="3594100" cy="1325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charset="0" panose="020b0604020202020204" pitchFamily="34" typeface="Arial"/>
                  <a:buNone/>
                </a:pPr>
                <a:r>
                  <a:rPr altLang="zh-CN" lang="zh-CN">
                    <a:cs typeface="+mn-ea"/>
                    <a:sym typeface="+mn-lt"/>
                  </a:rPr>
                  <a:t>因高热时新陈代谢增快，消耗增加，患者进食减少，应卧床休息，低热患者可适量活动。</a:t>
                </a: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F60FAA8-000D-4A43-9A71-B8C256FAFFFD}"/>
                  </a:ext>
                </a:extLst>
              </p:cNvPr>
              <p:cNvSpPr/>
              <p:nvPr/>
            </p:nvSpPr>
            <p:spPr>
              <a:xfrm>
                <a:off x="947649" y="2758193"/>
                <a:ext cx="792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z="2400">
                    <a:solidFill>
                      <a:schemeClr val="accent1"/>
                    </a:solidFill>
                    <a:cs typeface="+mn-ea"/>
                    <a:sym typeface="+mn-lt"/>
                  </a:rPr>
                  <a:t>休息</a:t>
                </a: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D8BA2D1-EB65-4051-8C69-B47668DEE70E}"/>
                </a:ext>
              </a:extLst>
            </p:cNvPr>
            <p:cNvSpPr/>
            <p:nvPr/>
          </p:nvSpPr>
          <p:spPr>
            <a:xfrm>
              <a:off x="8114144" y="1761474"/>
              <a:ext cx="3594100" cy="283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环境</a:t>
              </a:r>
            </a:p>
            <a:p>
              <a:pPr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安静、清洁、通风良好，疑似 为传染病患者应采取适当的隔离措施以防交叉感染。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33D4C8C-4381-4C39-9114-5408AD064DBE}"/>
                </a:ext>
              </a:extLst>
            </p:cNvPr>
            <p:cNvGrpSpPr/>
            <p:nvPr/>
          </p:nvGrpSpPr>
          <p:grpSpPr>
            <a:xfrm>
              <a:off x="680165" y="4022070"/>
              <a:ext cx="3594100" cy="2300222"/>
              <a:chOff x="927884" y="2691226"/>
              <a:chExt cx="3594100" cy="2300222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E398289-EB88-4962-8446-123F7FE30B35}"/>
                  </a:ext>
                </a:extLst>
              </p:cNvPr>
              <p:cNvSpPr/>
              <p:nvPr/>
            </p:nvSpPr>
            <p:spPr>
              <a:xfrm>
                <a:off x="927884" y="3279313"/>
                <a:ext cx="3594100" cy="1737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marL="0">
                  <a:lnSpc>
                    <a:spcPct val="15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lang="zh-CN" sz="1800">
                    <a:cs typeface="+mn-ea"/>
                    <a:sym typeface="+mn-lt"/>
                  </a:rPr>
                  <a:t>发热可致唾液分泌减少，口腔黏膜干燥，口腔食物残渣易发酵，促进细菌繁殖，导致口腔异味，口腔溃疡。因此应做好口腔护理。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26CCDBA-2D88-4B09-B358-4AC87D3C15BE}"/>
                  </a:ext>
                </a:extLst>
              </p:cNvPr>
              <p:cNvSpPr/>
              <p:nvPr/>
            </p:nvSpPr>
            <p:spPr>
              <a:xfrm>
                <a:off x="947649" y="2691226"/>
                <a:ext cx="1402080" cy="64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0" marL="0">
                  <a:lnSpc>
                    <a:spcPct val="15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r>
                  <a:rPr altLang="zh-CN" b="1" lang="zh-CN" sz="2400">
                    <a:solidFill>
                      <a:schemeClr val="accent1"/>
                    </a:solidFill>
                    <a:cs typeface="+mn-ea"/>
                    <a:sym typeface="+mn-lt"/>
                  </a:rPr>
                  <a:t>口腔护理</a:t>
                </a: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DA13567-D434-430E-B74C-94006531B7FB}"/>
                </a:ext>
              </a:extLst>
            </p:cNvPr>
            <p:cNvSpPr/>
            <p:nvPr/>
          </p:nvSpPr>
          <p:spPr>
            <a:xfrm>
              <a:off x="8133909" y="4089037"/>
              <a:ext cx="3594100" cy="228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皮肤护理</a:t>
              </a:r>
            </a:p>
            <a:p>
              <a:pPr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出汗较多的患者应注意及时更换衣服、被褥，长期卧床病人注意防止压疮。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BACF38FD-D865-4102-B4FA-96210CAC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21856" y="2227118"/>
            <a:ext cx="3906982" cy="3906982"/>
          </a:xfrm>
          <a:prstGeom prst="rect">
            <a:avLst/>
          </a:prstGeom>
        </p:spPr>
      </p:pic>
      <p:sp>
        <p:nvSpPr>
          <p:cNvPr id="13" name="右箭头 28">
            <a:extLst>
              <a:ext uri="{FF2B5EF4-FFF2-40B4-BE49-F238E27FC236}">
                <a16:creationId xmlns:a16="http://schemas.microsoft.com/office/drawing/2014/main" id="{502267FB-1341-46B9-ADE3-334A8D1B4416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2" y="483969"/>
            <a:ext cx="61128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发热病人的护理</a:t>
            </a:r>
          </a:p>
        </p:txBody>
      </p:sp>
    </p:spTree>
    <p:extLst>
      <p:ext uri="{BB962C8B-B14F-4D97-AF65-F5344CB8AC3E}">
        <p14:creationId val="2690960610"/>
      </p:ext>
    </p:extLst>
  </p:cSld>
  <p:clrMapOvr>
    <a:masterClrMapping/>
  </p:clrMapOvr>
  <mc:AlternateContent>
    <mc:Choice Requires="p14">
      <p:transition advTm="3000" p14:dur="1400" spd="slow">
        <p14:doors dir="vert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AFD2DB-BFAF-4D36-B5EA-21BA0912F674}"/>
              </a:ext>
            </a:extLst>
          </p:cNvPr>
          <p:cNvSpPr/>
          <p:nvPr/>
        </p:nvSpPr>
        <p:spPr>
          <a:xfrm>
            <a:off x="750530" y="2526419"/>
            <a:ext cx="3163303" cy="448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accent1"/>
                </a:solidFill>
                <a:cs typeface="+mn-ea"/>
                <a:sym typeface="+mn-lt"/>
              </a:rPr>
              <a:t>饮食护理</a:t>
            </a: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accent1"/>
                </a:solidFill>
                <a:cs typeface="+mn-ea"/>
                <a:sym typeface="+mn-lt"/>
              </a:rPr>
              <a:t>高热时，迷走神经兴奋性降低，胃肠道活动减慢，加之消化酶活性降低，消化吸收功能减弱；另一方面分解代谢增加，消耗增加，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27F752-1D64-4B81-9691-5ECFD7F3C9B4}"/>
              </a:ext>
            </a:extLst>
          </p:cNvPr>
          <p:cNvSpPr txBox="1"/>
          <p:nvPr/>
        </p:nvSpPr>
        <p:spPr>
          <a:xfrm>
            <a:off x="8265468" y="2526419"/>
            <a:ext cx="3163303" cy="448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accent1"/>
                </a:solidFill>
                <a:cs typeface="+mn-ea"/>
                <a:sym typeface="+mn-lt"/>
              </a:rPr>
              <a:t>饮食护理</a:t>
            </a:r>
          </a:p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accent1"/>
                </a:solidFill>
                <a:cs typeface="+mn-ea"/>
                <a:sym typeface="+mn-lt"/>
              </a:rPr>
              <a:t>因此应给以高热量、高蛋白、高维生素易消化流食或半流食。同时应注意补充水分及电解质。不能进食者可静脉补液，昏迷患者鼻饲饮食。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90D22F-4DE7-4FC2-9731-83509E620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7322" y="1995054"/>
            <a:ext cx="4558145" cy="4558145"/>
          </a:xfrm>
          <a:prstGeom prst="rect">
            <a:avLst/>
          </a:prstGeom>
        </p:spPr>
      </p:pic>
      <p:sp>
        <p:nvSpPr>
          <p:cNvPr id="5" name="右箭头 28">
            <a:extLst>
              <a:ext uri="{FF2B5EF4-FFF2-40B4-BE49-F238E27FC236}">
                <a16:creationId xmlns:a16="http://schemas.microsoft.com/office/drawing/2014/main" id="{502267FB-1341-46B9-ADE3-334A8D1B4416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2" y="483969"/>
            <a:ext cx="61128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发热病人的护理</a:t>
            </a:r>
          </a:p>
        </p:txBody>
      </p:sp>
    </p:spTree>
    <p:extLst>
      <p:ext uri="{BB962C8B-B14F-4D97-AF65-F5344CB8AC3E}">
        <p14:creationId val="2437994434"/>
      </p:ext>
    </p:extLst>
  </p:cSld>
  <p:clrMapOvr>
    <a:masterClrMapping/>
  </p:clrMapOvr>
  <mc:AlternateContent>
    <mc:Choice Requires="p14">
      <p:transition advTm="3000" p14:dur="1600" spd="slow">
        <p14:prism isInverted="1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0F2129-ECED-413E-AAE9-5670729E786D}"/>
              </a:ext>
            </a:extLst>
          </p:cNvPr>
          <p:cNvSpPr/>
          <p:nvPr/>
        </p:nvSpPr>
        <p:spPr>
          <a:xfrm>
            <a:off x="1151081" y="2008216"/>
            <a:ext cx="4122792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accent1"/>
                </a:solidFill>
                <a:cs typeface="+mn-ea"/>
                <a:sym typeface="+mn-lt"/>
              </a:rPr>
              <a:t>安全防护</a:t>
            </a: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accent1"/>
                </a:solidFill>
                <a:cs typeface="+mn-ea"/>
                <a:sym typeface="+mn-lt"/>
              </a:rPr>
              <a:t>高热出现意识障碍者应注意加床挡或适当约束，防止坠床、碰伤等。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FCAD67-C2A3-49B5-BE5F-FF6FFBB8B935}"/>
              </a:ext>
            </a:extLst>
          </p:cNvPr>
          <p:cNvSpPr/>
          <p:nvPr/>
        </p:nvSpPr>
        <p:spPr>
          <a:xfrm>
            <a:off x="1151081" y="4243354"/>
            <a:ext cx="412279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zh-CN" sz="2400">
                <a:solidFill>
                  <a:schemeClr val="accent1"/>
                </a:solidFill>
                <a:cs typeface="+mn-ea"/>
                <a:sym typeface="+mn-lt"/>
              </a:rPr>
              <a:t>医护人员</a:t>
            </a:r>
          </a:p>
          <a:p>
            <a:r>
              <a:rPr altLang="zh-CN" b="1" lang="zh-CN" sz="2400">
                <a:solidFill>
                  <a:schemeClr val="accent1"/>
                </a:solidFill>
                <a:cs typeface="+mn-ea"/>
                <a:sym typeface="+mn-lt"/>
              </a:rPr>
              <a:t>严格查对，严格无菌操作，避免医源性感染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CC7009-05E0-47A6-99EB-92DC418D971D}"/>
              </a:ext>
            </a:extLst>
          </p:cNvPr>
          <p:cNvSpPr/>
          <p:nvPr/>
        </p:nvSpPr>
        <p:spPr>
          <a:xfrm>
            <a:off x="6724164" y="2010494"/>
            <a:ext cx="4323514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zh-CN" sz="2400">
                <a:solidFill>
                  <a:schemeClr val="accent1"/>
                </a:solidFill>
                <a:cs typeface="+mn-ea"/>
                <a:sym typeface="+mn-lt"/>
              </a:rPr>
              <a:t>患者</a:t>
            </a:r>
          </a:p>
          <a:p>
            <a:pPr>
              <a:lnSpc>
                <a:spcPct val="150000"/>
              </a:lnSpc>
            </a:pPr>
            <a:r>
              <a:rPr altLang="zh-CN" b="1" lang="zh-CN" sz="2400">
                <a:solidFill>
                  <a:schemeClr val="accent1"/>
                </a:solidFill>
                <a:cs typeface="+mn-ea"/>
                <a:sym typeface="+mn-lt"/>
              </a:rPr>
              <a:t>注意环境卫生，勤开窗通风，注意营养摄入，增加体育锻炼，增强体质，不去或少去人群聚集的公共场所。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8BD93B-2F95-4A4C-B54F-45535374A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20854" y="3436620"/>
            <a:ext cx="2996871" cy="2996871"/>
          </a:xfrm>
          <a:prstGeom prst="rect">
            <a:avLst/>
          </a:prstGeom>
        </p:spPr>
      </p:pic>
      <p:sp>
        <p:nvSpPr>
          <p:cNvPr id="7" name="右箭头 28">
            <a:extLst>
              <a:ext uri="{FF2B5EF4-FFF2-40B4-BE49-F238E27FC236}">
                <a16:creationId xmlns:a16="http://schemas.microsoft.com/office/drawing/2014/main" id="{502267FB-1341-46B9-ADE3-334A8D1B4416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2" y="483969"/>
            <a:ext cx="61128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发热病人的护理</a:t>
            </a:r>
          </a:p>
        </p:txBody>
      </p:sp>
    </p:spTree>
    <p:extLst>
      <p:ext uri="{BB962C8B-B14F-4D97-AF65-F5344CB8AC3E}">
        <p14:creationId val="1861472079"/>
      </p:ext>
    </p:extLst>
  </p:cSld>
  <p:clrMapOvr>
    <a:masterClrMapping/>
  </p:clrMapOvr>
  <p:transition advTm="3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0D1C66-3FAC-4FC0-8337-7B2C97AB716D}"/>
              </a:ext>
            </a:extLst>
          </p:cNvPr>
          <p:cNvSpPr/>
          <p:nvPr/>
        </p:nvSpPr>
        <p:spPr>
          <a:xfrm>
            <a:off x="0" y="0"/>
            <a:ext cx="12217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119822" y="204569"/>
            <a:ext cx="387127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charset="2" panose="05020102010507070707" pitchFamily="18" typeface="Wingdings 2"/>
              <a:buChar char=""/>
              <a:defRPr sz="28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lr>
                <a:schemeClr val="tx1"/>
              </a:buClr>
              <a:buSzPct val="80000"/>
              <a:buFont charset="2" panose="05020102010507070707" pitchFamily="18" typeface="Wingdings 2"/>
              <a:buChar char=""/>
              <a:defRPr sz="24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lr>
                <a:schemeClr val="tx1"/>
              </a:buClr>
              <a:buSzPct val="95000"/>
              <a:buFont charset="2" panose="05000000000000000000" pitchFamily="2" typeface="Wingdings"/>
              <a:buChar char=""/>
              <a:defRPr sz="22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lr>
                <a:schemeClr val="tx1"/>
              </a:buClr>
              <a:buSzTx/>
              <a:buFont charset="2" panose="05040102010807070707" pitchFamily="18" typeface="Wingdings 3"/>
              <a:buChar char="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charset="2" panose="05020102010507070707" pitchFamily="18" typeface="Wingdings 2"/>
              <a:buChar char=""/>
              <a:defRPr sz="2000">
                <a:solidFill>
                  <a:schemeClr val="tx1"/>
                </a:solidFill>
                <a:latin charset="0" panose="02040602050305030304" pitchFamily="18" typeface="Book Antiqua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charset="0" panose="020b0604020202020204" pitchFamily="34" typeface="Arial"/>
              <a:buNone/>
            </a:pPr>
            <a:r>
              <a:rPr altLang="en-US" b="1" lang="zh-CN" sz="4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目录Contents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069022" y="1113264"/>
            <a:ext cx="3798891" cy="0"/>
          </a:xfrm>
          <a:prstGeom prst="line">
            <a:avLst/>
          </a:prstGeom>
          <a:ln w="44450"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049015" y="2433694"/>
            <a:ext cx="2668890" cy="250881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717905" y="2433694"/>
            <a:ext cx="2668890" cy="250881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386795" y="2433694"/>
            <a:ext cx="2668890" cy="250881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428926" y="4206649"/>
            <a:ext cx="1228951" cy="1228951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椭圆 16"/>
          <p:cNvSpPr/>
          <p:nvPr>
            <p:custDataLst>
              <p:tags r:id="rId3"/>
            </p:custDataLst>
          </p:nvPr>
        </p:nvSpPr>
        <p:spPr>
          <a:xfrm>
            <a:off x="4097816" y="1697831"/>
            <a:ext cx="1228951" cy="1228951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accent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>
            <a:off x="6766706" y="4206649"/>
            <a:ext cx="1228951" cy="1228951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accent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9435596" y="1697831"/>
            <a:ext cx="1228951" cy="1228951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>
                <a:solidFill>
                  <a:schemeClr val="accent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1053298" y="5627574"/>
            <a:ext cx="19608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发热的原因</a:t>
            </a:r>
          </a:p>
          <a:p>
            <a:pPr algn="ctr"/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及发热机理</a:t>
            </a: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6383832" y="5627574"/>
            <a:ext cx="23164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对发热病人的</a:t>
            </a:r>
          </a:p>
          <a:p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临床观察要点</a:t>
            </a: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737466" y="3352302"/>
            <a:ext cx="19608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发热的临床</a:t>
            </a:r>
          </a:p>
          <a:p>
            <a:pPr algn="ctr"/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过程</a:t>
            </a:r>
          </a:p>
        </p:txBody>
      </p:sp>
      <p:sp>
        <p:nvSpPr>
          <p:cNvPr id="30" name="文本框 29"/>
          <p:cNvSpPr txBox="1"/>
          <p:nvPr>
            <p:custDataLst>
              <p:tags r:id="rId9"/>
            </p:custDataLst>
          </p:nvPr>
        </p:nvSpPr>
        <p:spPr>
          <a:xfrm>
            <a:off x="9177823" y="3285645"/>
            <a:ext cx="19608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发热病人的</a:t>
            </a:r>
          </a:p>
          <a:p>
            <a:pPr algn="ctr"/>
            <a:r>
              <a:rPr altLang="zh-CN" b="1" lang="zh-CN" sz="2800">
                <a:solidFill>
                  <a:schemeClr val="bg1"/>
                </a:solidFill>
                <a:cs typeface="+mn-ea"/>
                <a:sym typeface="+mn-lt"/>
              </a:rPr>
              <a:t>护理</a:t>
            </a:r>
          </a:p>
        </p:txBody>
      </p:sp>
      <p:sp>
        <p:nvSpPr>
          <p:cNvPr id="3" name="十字形 2">
            <a:extLst>
              <a:ext uri="{FF2B5EF4-FFF2-40B4-BE49-F238E27FC236}">
                <a16:creationId xmlns:a16="http://schemas.microsoft.com/office/drawing/2014/main" id="{4057B73B-C39A-4C19-AB9C-B1AEBCCCEBCC}"/>
              </a:ext>
            </a:extLst>
          </p:cNvPr>
          <p:cNvSpPr/>
          <p:nvPr/>
        </p:nvSpPr>
        <p:spPr>
          <a:xfrm>
            <a:off x="10325100" y="241300"/>
            <a:ext cx="685800" cy="685800"/>
          </a:xfrm>
          <a:prstGeom prst="plus">
            <a:avLst>
              <a:gd fmla="val 34259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16585679"/>
      </p:ext>
    </p:extLst>
  </p:cSld>
  <p:clrMapOvr>
    <a:masterClrMapping/>
  </p:clrMapOvr>
  <p:transition advTm="3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5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29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33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ur="333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dur="167" fill="hold" id="37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16"/>
      <p:bldP grpId="0" spid="17"/>
      <p:bldP grpId="0" spid="18"/>
      <p:bldP grpId="0" spid="19"/>
      <p:bldP grpId="0" spid="24"/>
      <p:bldP grpId="0" spid="28"/>
      <p:bldP grpId="0" spid="29"/>
      <p:bldP grpId="0" spid="30"/>
      <p:bldP grpId="0" spid="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036BD8-46D7-4227-A342-7DD94A19F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AE29A9-CE9B-4177-B9A0-A167C52B4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800" y="760898"/>
            <a:ext cx="12192000" cy="56918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205B40-FF7E-4571-9F7C-DE2AE7D02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11070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E6DCA6-97E7-425B-B3A1-5BC67B1AE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250" r="57422"/>
          <a:stretch>
            <a:fillRect/>
          </a:stretch>
        </p:blipFill>
        <p:spPr>
          <a:xfrm>
            <a:off x="-91873" y="0"/>
            <a:ext cx="5191125" cy="5715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C9709A-E980-4C7E-AE77-DFEF5FA87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384" r="23227" t="-4605"/>
          <a:stretch>
            <a:fillRect/>
          </a:stretch>
        </p:blipFill>
        <p:spPr>
          <a:xfrm>
            <a:off x="6871620" y="1701799"/>
            <a:ext cx="5320380" cy="49149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49DA81-DBD8-4CBB-A3CF-AE3545F97F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686288"/>
            <a:ext cx="12192000" cy="11717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68D497-1F2F-4FB9-82D7-B8C3F1F302F2}"/>
              </a:ext>
            </a:extLst>
          </p:cNvPr>
          <p:cNvSpPr txBox="1"/>
          <p:nvPr/>
        </p:nvSpPr>
        <p:spPr>
          <a:xfrm>
            <a:off x="660400" y="947291"/>
            <a:ext cx="2722880" cy="1463040"/>
          </a:xfrm>
          <a:prstGeom prst="rect">
            <a:avLst/>
          </a:prstGeom>
          <a:noFill/>
          <a:effectLst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90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8000"/>
                    </a:srgbClr>
                  </a:outerShdw>
                </a:effectLst>
                <a:uLnTx/>
                <a:uFillTx/>
                <a:latin typeface="+mn-ea"/>
                <a:cs typeface="+mn-ea"/>
                <a:sym typeface="+mn-lt"/>
              </a:rPr>
              <a:t>2021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476F0E4-967A-4514-9307-6D7047652C80}"/>
              </a:ext>
            </a:extLst>
          </p:cNvPr>
          <p:cNvSpPr txBox="1"/>
          <p:nvPr/>
        </p:nvSpPr>
        <p:spPr>
          <a:xfrm>
            <a:off x="469900" y="2371379"/>
            <a:ext cx="7747001" cy="13106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lvl="0">
              <a:defRPr/>
            </a:pPr>
            <a:r>
              <a:rPr altLang="en-US" b="1" lang="zh-CN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16000"/>
                    </a:srgbClr>
                  </a:outerShdw>
                </a:effectLst>
                <a:latin typeface="+mn-ea"/>
                <a:cs typeface="+mn-ea"/>
                <a:sym typeface="+mn-lt"/>
              </a:rPr>
              <a:t>发热病人的护理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A5C6448-17FC-4C39-A424-D9E3D7C48A62}"/>
              </a:ext>
            </a:extLst>
          </p:cNvPr>
          <p:cNvSpPr/>
          <p:nvPr/>
        </p:nvSpPr>
        <p:spPr>
          <a:xfrm flipH="1">
            <a:off x="766931" y="3902968"/>
            <a:ext cx="1720631" cy="4118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r="81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1"/>
                </a:solidFill>
              </a:rPr>
              <a:t>病人护理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048CCC-83F6-47C1-9EBE-A6E2376BB6C4}"/>
              </a:ext>
            </a:extLst>
          </p:cNvPr>
          <p:cNvSpPr/>
          <p:nvPr/>
        </p:nvSpPr>
        <p:spPr>
          <a:xfrm flipH="1">
            <a:off x="2759261" y="3902968"/>
            <a:ext cx="1720631" cy="4118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r="81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1"/>
                </a:solidFill>
              </a:rPr>
              <a:t>护理经验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AFF44E-C8D8-4704-8062-4F730798339E}"/>
              </a:ext>
            </a:extLst>
          </p:cNvPr>
          <p:cNvSpPr/>
          <p:nvPr/>
        </p:nvSpPr>
        <p:spPr>
          <a:xfrm flipH="1">
            <a:off x="4751590" y="3902968"/>
            <a:ext cx="1720631" cy="4118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r="81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accent1"/>
                </a:solidFill>
              </a:rPr>
              <a:t>注意事项</a:t>
            </a:r>
          </a:p>
        </p:txBody>
      </p:sp>
      <p:grpSp>
        <p:nvGrpSpPr>
          <p:cNvPr id="17" name="Group 31">
            <a:extLst>
              <a:ext uri="{FF2B5EF4-FFF2-40B4-BE49-F238E27FC236}">
                <a16:creationId xmlns:a16="http://schemas.microsoft.com/office/drawing/2014/main" id="{2E9595AF-75C0-4240-8BD9-C3441C13E9A9}"/>
              </a:ext>
            </a:extLst>
          </p:cNvPr>
          <p:cNvGrpSpPr/>
          <p:nvPr/>
        </p:nvGrpSpPr>
        <p:grpSpPr>
          <a:xfrm>
            <a:off x="876300" y="4986829"/>
            <a:ext cx="2724226" cy="400110"/>
            <a:chOff x="2577248" y="6264457"/>
            <a:chExt cx="2724226" cy="40011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928E44-6248-4B87-B8DA-CD8D14A9C5E0}"/>
                </a:ext>
              </a:extLst>
            </p:cNvPr>
            <p:cNvSpPr/>
            <p:nvPr/>
          </p:nvSpPr>
          <p:spPr>
            <a:xfrm>
              <a:off x="3049447" y="6264457"/>
              <a:ext cx="2087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汇报人：优页PPT</a:t>
              </a:r>
            </a:p>
          </p:txBody>
        </p:sp>
        <p:sp>
          <p:nvSpPr>
            <p:cNvPr id="19" name="delivery-package_45936">
              <a:extLst>
                <a:ext uri="{FF2B5EF4-FFF2-40B4-BE49-F238E27FC236}">
                  <a16:creationId xmlns:a16="http://schemas.microsoft.com/office/drawing/2014/main" id="{4339377D-09EA-43B5-9DB2-2D58B3777A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77248" y="6273755"/>
              <a:ext cx="381514" cy="381514"/>
            </a:xfrm>
            <a:custGeom>
              <a:gdLst>
                <a:gd fmla="*/ 6300 w 12600" name="T0"/>
                <a:gd fmla="*/ 0 h 12600" name="T1"/>
                <a:gd fmla="*/ 0 w 12600" name="T2"/>
                <a:gd fmla="*/ 6300 h 12600" name="T3"/>
                <a:gd fmla="*/ 6300 w 12600" name="T4"/>
                <a:gd fmla="*/ 12600 h 12600" name="T5"/>
                <a:gd fmla="*/ 12600 w 12600" name="T6"/>
                <a:gd fmla="*/ 6300 h 12600" name="T7"/>
                <a:gd fmla="*/ 6300 w 12600" name="T8"/>
                <a:gd fmla="*/ 0 h 12600" name="T9"/>
                <a:gd fmla="*/ 2730 w 12600" name="T10"/>
                <a:gd fmla="*/ 9152 h 12600" name="T11"/>
                <a:gd fmla="*/ 4279 w 12600" name="T12"/>
                <a:gd fmla="*/ 8224 h 12600" name="T13"/>
                <a:gd fmla="*/ 5515 w 12600" name="T14"/>
                <a:gd fmla="*/ 6979 h 12600" name="T15"/>
                <a:gd fmla="*/ 5104 w 12600" name="T16"/>
                <a:gd fmla="*/ 6051 h 12600" name="T17"/>
                <a:gd fmla="*/ 4751 w 12600" name="T18"/>
                <a:gd fmla="*/ 5405 h 12600" name="T19"/>
                <a:gd fmla="*/ 4889 w 12600" name="T20"/>
                <a:gd fmla="*/ 5086 h 12600" name="T21"/>
                <a:gd fmla="*/ 4791 w 12600" name="T22"/>
                <a:gd fmla="*/ 4416 h 12600" name="T23"/>
                <a:gd fmla="*/ 6300 w 12600" name="T24"/>
                <a:gd fmla="*/ 3115 h 12600" name="T25"/>
                <a:gd fmla="*/ 7808 w 12600" name="T26"/>
                <a:gd fmla="*/ 4416 h 12600" name="T27"/>
                <a:gd fmla="*/ 7711 w 12600" name="T28"/>
                <a:gd fmla="*/ 5085 h 12600" name="T29"/>
                <a:gd fmla="*/ 7849 w 12600" name="T30"/>
                <a:gd fmla="*/ 5405 h 12600" name="T31"/>
                <a:gd fmla="*/ 7496 w 12600" name="T32"/>
                <a:gd fmla="*/ 6051 h 12600" name="T33"/>
                <a:gd fmla="*/ 7085 w 12600" name="T34"/>
                <a:gd fmla="*/ 6978 h 12600" name="T35"/>
                <a:gd fmla="*/ 8320 w 12600" name="T36"/>
                <a:gd fmla="*/ 8223 h 12600" name="T37"/>
                <a:gd fmla="*/ 9869 w 12600" name="T38"/>
                <a:gd fmla="*/ 9152 h 12600" name="T39"/>
                <a:gd fmla="*/ 2730 w 12600" name="T40"/>
                <a:gd fmla="*/ 9152 h 1260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600" w="12600">
                  <a:moveTo>
                    <a:pt x="6300" y="0"/>
                  </a:moveTo>
                  <a:cubicBezTo>
                    <a:pt x="2821" y="0"/>
                    <a:pt x="0" y="2821"/>
                    <a:pt x="0" y="6300"/>
                  </a:cubicBezTo>
                  <a:cubicBezTo>
                    <a:pt x="0" y="9780"/>
                    <a:pt x="2821" y="12600"/>
                    <a:pt x="6300" y="12600"/>
                  </a:cubicBezTo>
                  <a:cubicBezTo>
                    <a:pt x="9779" y="12600"/>
                    <a:pt x="12600" y="9780"/>
                    <a:pt x="12600" y="6300"/>
                  </a:cubicBezTo>
                  <a:cubicBezTo>
                    <a:pt x="12600" y="2821"/>
                    <a:pt x="9779" y="0"/>
                    <a:pt x="6300" y="0"/>
                  </a:cubicBezTo>
                  <a:close/>
                  <a:moveTo>
                    <a:pt x="2730" y="9152"/>
                  </a:moveTo>
                  <a:cubicBezTo>
                    <a:pt x="2730" y="8914"/>
                    <a:pt x="3341" y="8565"/>
                    <a:pt x="4279" y="8224"/>
                  </a:cubicBezTo>
                  <a:cubicBezTo>
                    <a:pt x="5216" y="7882"/>
                    <a:pt x="5515" y="7595"/>
                    <a:pt x="5515" y="6979"/>
                  </a:cubicBezTo>
                  <a:cubicBezTo>
                    <a:pt x="5515" y="6608"/>
                    <a:pt x="5229" y="6729"/>
                    <a:pt x="5104" y="6051"/>
                  </a:cubicBezTo>
                  <a:cubicBezTo>
                    <a:pt x="5052" y="5770"/>
                    <a:pt x="4799" y="6047"/>
                    <a:pt x="4751" y="5405"/>
                  </a:cubicBezTo>
                  <a:cubicBezTo>
                    <a:pt x="4751" y="5150"/>
                    <a:pt x="4889" y="5086"/>
                    <a:pt x="4889" y="5086"/>
                  </a:cubicBezTo>
                  <a:cubicBezTo>
                    <a:pt x="4889" y="5086"/>
                    <a:pt x="4819" y="4707"/>
                    <a:pt x="4791" y="4416"/>
                  </a:cubicBezTo>
                  <a:cubicBezTo>
                    <a:pt x="4757" y="4053"/>
                    <a:pt x="5001" y="3115"/>
                    <a:pt x="6300" y="3115"/>
                  </a:cubicBezTo>
                  <a:cubicBezTo>
                    <a:pt x="7598" y="3115"/>
                    <a:pt x="7842" y="4053"/>
                    <a:pt x="7808" y="4416"/>
                  </a:cubicBezTo>
                  <a:cubicBezTo>
                    <a:pt x="7781" y="4707"/>
                    <a:pt x="7711" y="5085"/>
                    <a:pt x="7711" y="5085"/>
                  </a:cubicBezTo>
                  <a:cubicBezTo>
                    <a:pt x="7711" y="5085"/>
                    <a:pt x="7849" y="5149"/>
                    <a:pt x="7849" y="5405"/>
                  </a:cubicBezTo>
                  <a:cubicBezTo>
                    <a:pt x="7801" y="6046"/>
                    <a:pt x="7548" y="5770"/>
                    <a:pt x="7496" y="6051"/>
                  </a:cubicBezTo>
                  <a:cubicBezTo>
                    <a:pt x="7370" y="6728"/>
                    <a:pt x="7085" y="6607"/>
                    <a:pt x="7085" y="6978"/>
                  </a:cubicBezTo>
                  <a:cubicBezTo>
                    <a:pt x="7085" y="7594"/>
                    <a:pt x="7384" y="7882"/>
                    <a:pt x="8320" y="8223"/>
                  </a:cubicBezTo>
                  <a:cubicBezTo>
                    <a:pt x="9259" y="8565"/>
                    <a:pt x="9869" y="8914"/>
                    <a:pt x="9869" y="9152"/>
                  </a:cubicBezTo>
                  <a:cubicBezTo>
                    <a:pt x="9869" y="9594"/>
                    <a:pt x="2730" y="9594"/>
                    <a:pt x="2730" y="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85D76539-B36A-4412-BD11-C1A119C222B9}"/>
              </a:ext>
            </a:extLst>
          </p:cNvPr>
          <p:cNvGrpSpPr/>
          <p:nvPr/>
        </p:nvGrpSpPr>
        <p:grpSpPr>
          <a:xfrm>
            <a:off x="3607267" y="4966259"/>
            <a:ext cx="3049202" cy="415849"/>
            <a:chOff x="5524133" y="6256588"/>
            <a:chExt cx="3049202" cy="41584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68E605F-6082-4969-9693-D779B542607D}"/>
                </a:ext>
              </a:extLst>
            </p:cNvPr>
            <p:cNvSpPr/>
            <p:nvPr/>
          </p:nvSpPr>
          <p:spPr>
            <a:xfrm>
              <a:off x="6008209" y="6264457"/>
              <a:ext cx="246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汇报时间：202X.X.X</a:t>
              </a:r>
            </a:p>
          </p:txBody>
        </p:sp>
        <p:sp>
          <p:nvSpPr>
            <p:cNvPr id="22" name="24-hours-phone-service_45765">
              <a:extLst>
                <a:ext uri="{FF2B5EF4-FFF2-40B4-BE49-F238E27FC236}">
                  <a16:creationId xmlns:a16="http://schemas.microsoft.com/office/drawing/2014/main" id="{A92AFCA9-3245-4673-9704-3325D04D27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24133" y="6256588"/>
              <a:ext cx="415779" cy="415849"/>
            </a:xfrm>
            <a:custGeom>
              <a:gdLst>
                <a:gd fmla="*/ 6602 w 12428" name="T0"/>
                <a:gd fmla="*/ 5826 h 12428" name="T1"/>
                <a:gd fmla="*/ 6602 w 12428" name="T2"/>
                <a:gd fmla="*/ 3105 h 12428" name="T3"/>
                <a:gd fmla="*/ 6214 w 12428" name="T4"/>
                <a:gd fmla="*/ 2719 h 12428" name="T5"/>
                <a:gd fmla="*/ 5826 w 12428" name="T6"/>
                <a:gd fmla="*/ 3105 h 12428" name="T7"/>
                <a:gd fmla="*/ 5826 w 12428" name="T8"/>
                <a:gd fmla="*/ 6216 h 12428" name="T9"/>
                <a:gd fmla="*/ 5939 w 12428" name="T10"/>
                <a:gd fmla="*/ 6488 h 12428" name="T11"/>
                <a:gd fmla="*/ 6212 w 12428" name="T12"/>
                <a:gd fmla="*/ 6602 h 12428" name="T13"/>
                <a:gd fmla="*/ 9323 w 12428" name="T14"/>
                <a:gd fmla="*/ 6602 h 12428" name="T15"/>
                <a:gd fmla="*/ 9709 w 12428" name="T16"/>
                <a:gd fmla="*/ 6214 h 12428" name="T17"/>
                <a:gd fmla="*/ 9323 w 12428" name="T18"/>
                <a:gd fmla="*/ 5826 h 12428" name="T19"/>
                <a:gd fmla="*/ 6602 w 12428" name="T20"/>
                <a:gd fmla="*/ 5826 h 12428" name="T21"/>
                <a:gd fmla="*/ 6214 w 12428" name="T22"/>
                <a:gd fmla="*/ 12428 h 12428" name="T23"/>
                <a:gd fmla="*/ 0 w 12428" name="T24"/>
                <a:gd fmla="*/ 6214 h 12428" name="T25"/>
                <a:gd fmla="*/ 6214 w 12428" name="T26"/>
                <a:gd fmla="*/ 0 h 12428" name="T27"/>
                <a:gd fmla="*/ 12428 w 12428" name="T28"/>
                <a:gd fmla="*/ 6214 h 12428" name="T29"/>
                <a:gd fmla="*/ 6214 w 12428" name="T30"/>
                <a:gd fmla="*/ 12428 h 124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428" w="12428">
                  <a:moveTo>
                    <a:pt x="6602" y="5826"/>
                  </a:moveTo>
                  <a:lnTo>
                    <a:pt x="6602" y="3105"/>
                  </a:lnTo>
                  <a:cubicBezTo>
                    <a:pt x="6601" y="2891"/>
                    <a:pt x="6428" y="2719"/>
                    <a:pt x="6214" y="2719"/>
                  </a:cubicBezTo>
                  <a:cubicBezTo>
                    <a:pt x="5998" y="2719"/>
                    <a:pt x="5826" y="2892"/>
                    <a:pt x="5826" y="3105"/>
                  </a:cubicBezTo>
                  <a:lnTo>
                    <a:pt x="5826" y="6216"/>
                  </a:lnTo>
                  <a:cubicBezTo>
                    <a:pt x="5826" y="6322"/>
                    <a:pt x="5869" y="6418"/>
                    <a:pt x="5939" y="6488"/>
                  </a:cubicBezTo>
                  <a:cubicBezTo>
                    <a:pt x="6009" y="6559"/>
                    <a:pt x="6106" y="6602"/>
                    <a:pt x="6212" y="6602"/>
                  </a:cubicBezTo>
                  <a:lnTo>
                    <a:pt x="9323" y="6602"/>
                  </a:lnTo>
                  <a:cubicBezTo>
                    <a:pt x="9536" y="6601"/>
                    <a:pt x="9709" y="6428"/>
                    <a:pt x="9709" y="6214"/>
                  </a:cubicBezTo>
                  <a:cubicBezTo>
                    <a:pt x="9709" y="5998"/>
                    <a:pt x="9536" y="5826"/>
                    <a:pt x="9323" y="5826"/>
                  </a:cubicBezTo>
                  <a:lnTo>
                    <a:pt x="6602" y="5826"/>
                  </a:lnTo>
                  <a:close/>
                  <a:moveTo>
                    <a:pt x="6214" y="12428"/>
                  </a:moveTo>
                  <a:cubicBezTo>
                    <a:pt x="2782" y="12428"/>
                    <a:pt x="0" y="9646"/>
                    <a:pt x="0" y="6214"/>
                  </a:cubicBezTo>
                  <a:cubicBezTo>
                    <a:pt x="0" y="2782"/>
                    <a:pt x="2782" y="0"/>
                    <a:pt x="6214" y="0"/>
                  </a:cubicBezTo>
                  <a:cubicBezTo>
                    <a:pt x="9646" y="0"/>
                    <a:pt x="12428" y="2782"/>
                    <a:pt x="12428" y="6214"/>
                  </a:cubicBezTo>
                  <a:cubicBezTo>
                    <a:pt x="12428" y="9646"/>
                    <a:pt x="9646" y="12428"/>
                    <a:pt x="6214" y="124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92456069"/>
      </p:ext>
    </p:extLst>
  </p:cSld>
  <p:clrMapOvr>
    <a:masterClrMapping/>
  </p:clrMapOvr>
  <mc:AlternateContent>
    <mc:Choice Requires="p15">
      <p:transition advTm="9000" p14:dur="6000" spd="slow">
        <p15:prstTrans prst="curtains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E916CB8-C96C-48D9-B425-0ECC2FCF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110706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150C0D8-7021-4C33-9F53-4FDC8A7D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7500" y="763268"/>
            <a:ext cx="11722100" cy="54724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099494"/>
            <a:ext cx="12192000" cy="212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25563" y="2212370"/>
            <a:ext cx="12215417" cy="37338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sz="96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76000">
                      <a:schemeClr val="accent1"/>
                    </a:gs>
                  </a:gsLst>
                  <a:lin ang="16200000" scaled="1"/>
                </a:gradFill>
                <a:latin charset="0" panose="020b0502020202020204" pitchFamily="34" typeface="Century Gothic"/>
              </a:defRPr>
            </a:lvl1pPr>
          </a:lstStyle>
          <a:p>
            <a:r>
              <a:rPr altLang="zh-CN" lang="en-US" sz="23900">
                <a:solidFill>
                  <a:schemeClr val="accent1">
                    <a:alpha val="9000"/>
                  </a:schemeClr>
                </a:solidFill>
                <a:latin typeface="+mn-lt"/>
                <a:cs typeface="+mn-ea"/>
                <a:sym typeface="+mn-lt"/>
              </a:rPr>
              <a:t>PART 01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06F767C-4D2E-4C7A-92E9-F5551E15C769}"/>
              </a:ext>
            </a:extLst>
          </p:cNvPr>
          <p:cNvGrpSpPr/>
          <p:nvPr/>
        </p:nvGrpSpPr>
        <p:grpSpPr>
          <a:xfrm>
            <a:off x="5448299" y="1344613"/>
            <a:ext cx="1320802" cy="1320800"/>
            <a:chOff x="5584119" y="1340732"/>
            <a:chExt cx="1023761" cy="102376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6F7FE00-E820-4526-B367-AC194D3CD8D4}"/>
                </a:ext>
              </a:extLst>
            </p:cNvPr>
            <p:cNvSpPr/>
            <p:nvPr/>
          </p:nvSpPr>
          <p:spPr>
            <a:xfrm>
              <a:off x="5584119" y="1340732"/>
              <a:ext cx="1023761" cy="102376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C7CC9F6-9FA3-4195-8C31-B17FC7BE3AF6}"/>
                </a:ext>
              </a:extLst>
            </p:cNvPr>
            <p:cNvSpPr/>
            <p:nvPr/>
          </p:nvSpPr>
          <p:spPr>
            <a:xfrm>
              <a:off x="5801704" y="1570019"/>
              <a:ext cx="588591" cy="565188"/>
            </a:xfrm>
            <a:prstGeom prst="plus">
              <a:avLst>
                <a:gd fmla="val 34167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89301" y="4413162"/>
            <a:ext cx="5613398" cy="60350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lvl="0">
              <a:lnSpc>
                <a:spcPct val="120000"/>
              </a:lnSpc>
              <a:defRPr/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93855" y="3348844"/>
            <a:ext cx="8991590" cy="1097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b="1" lang="zh-CN" sz="6600">
                <a:solidFill>
                  <a:schemeClr val="accent1"/>
                </a:solidFill>
                <a:cs typeface="+mn-ea"/>
                <a:sym typeface="+mn-lt"/>
              </a:rPr>
              <a:t>发热的原因及发热机理</a:t>
            </a:r>
          </a:p>
        </p:txBody>
      </p:sp>
    </p:spTree>
    <p:custDataLst>
      <p:tags r:id="rId5"/>
    </p:custDataLst>
    <p:extLst>
      <p:ext uri="{BB962C8B-B14F-4D97-AF65-F5344CB8AC3E}">
        <p14:creationId val="2833759101"/>
      </p:ext>
    </p:extLst>
  </p:cSld>
  <p:clrMapOvr>
    <a:masterClrMapping/>
  </p:clrMapOvr>
  <p:transition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  <p:bldP grpId="0" spid="30"/>
      <p:bldP grpId="0" spid="3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A6048A3-DC28-473B-B9BC-D88E0ED9AFFB}"/>
              </a:ext>
            </a:extLst>
          </p:cNvPr>
          <p:cNvGrpSpPr/>
          <p:nvPr/>
        </p:nvGrpSpPr>
        <p:grpSpPr>
          <a:xfrm>
            <a:off x="1214582" y="2115125"/>
            <a:ext cx="4831018" cy="3569860"/>
            <a:chOff x="586109" y="1644070"/>
            <a:chExt cx="4831018" cy="3569860"/>
          </a:xfrm>
        </p:grpSpPr>
        <p:sp>
          <p:nvSpPr>
            <p:cNvPr id="2" name="文本占位符 6146">
              <a:extLst>
                <a:ext uri="{FF2B5EF4-FFF2-40B4-BE49-F238E27FC236}">
                  <a16:creationId xmlns:a16="http://schemas.microsoft.com/office/drawing/2014/main" id="{6F5DA508-F0D8-46BB-992F-58944E258C0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0400" y="1644070"/>
              <a:ext cx="4756727" cy="2346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bIns="45720" lIns="91440" rIns="91440" rtlCol="0" tIns="45720" vert="horz">
              <a:normAutofit fontScale="85000" lnSpcReduction="20000"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zh-CN" b="1" lang="zh-CN" sz="2400">
                  <a:cs typeface="+mn-ea"/>
                  <a:sym typeface="+mn-lt"/>
                </a:rPr>
                <a:t>发热</a:t>
              </a:r>
            </a:p>
            <a:p>
              <a:pPr indent="0" marL="0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zh-CN" b="1" lang="zh-CN" sz="2400">
                  <a:cs typeface="+mn-ea"/>
                  <a:sym typeface="+mn-lt"/>
                </a:rPr>
                <a:t>也称体温过高(Hyperthermia),是由于致热源作用于体温调节中枢或体温调节中枢功能障碍等原因，使产热增加而散热减少，导致体温高于正常的一种临床症状。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B0B2C5-CEC5-4C0E-943A-9F1774D574D9}"/>
                </a:ext>
              </a:extLst>
            </p:cNvPr>
            <p:cNvSpPr/>
            <p:nvPr/>
          </p:nvSpPr>
          <p:spPr>
            <a:xfrm>
              <a:off x="660400" y="4844598"/>
              <a:ext cx="1554480" cy="3657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zh-CN">
                  <a:solidFill>
                    <a:schemeClr val="bg1"/>
                  </a:solidFill>
                  <a:cs typeface="+mn-ea"/>
                  <a:sym typeface="+mn-lt"/>
                </a:rPr>
                <a:t>温度信息传导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51C2462-3868-4E29-8544-13ADC1A50524}"/>
                </a:ext>
              </a:extLst>
            </p:cNvPr>
            <p:cNvSpPr/>
            <p:nvPr/>
          </p:nvSpPr>
          <p:spPr>
            <a:xfrm>
              <a:off x="2448039" y="4844598"/>
              <a:ext cx="1554480" cy="3657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>
                <a:buFont charset="0" panose="020b0604020202020204" pitchFamily="34" typeface="Arial"/>
                <a:buNone/>
              </a:pPr>
              <a:r>
                <a:rPr altLang="zh-CN" lang="zh-CN">
                  <a:solidFill>
                    <a:schemeClr val="bg1"/>
                  </a:solidFill>
                  <a:cs typeface="+mn-ea"/>
                  <a:sym typeface="+mn-lt"/>
                </a:rPr>
                <a:t>体温调节中枢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D1C7B1-95C0-40E8-9215-B21C0519AB86}"/>
                </a:ext>
              </a:extLst>
            </p:cNvPr>
            <p:cNvSpPr/>
            <p:nvPr/>
          </p:nvSpPr>
          <p:spPr>
            <a:xfrm>
              <a:off x="4235678" y="4844598"/>
              <a:ext cx="1181450" cy="3657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效应器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EA1782-DE1E-4EED-8202-E01E1371939C}"/>
                </a:ext>
              </a:extLst>
            </p:cNvPr>
            <p:cNvSpPr/>
            <p:nvPr/>
          </p:nvSpPr>
          <p:spPr>
            <a:xfrm>
              <a:off x="586109" y="4155744"/>
              <a:ext cx="4831017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b="1" lang="zh-CN" sz="2800">
                  <a:solidFill>
                    <a:schemeClr val="accent1"/>
                  </a:solidFill>
                  <a:cs typeface="+mn-ea"/>
                  <a:sym typeface="+mn-lt"/>
                </a:rPr>
                <a:t>体温调节系统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3E0990C-6A4C-4233-B3EC-A03F1BE0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88728" y="1824182"/>
            <a:ext cx="4411518" cy="441151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3" y="483969"/>
            <a:ext cx="5281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发热的原因及发热机理</a:t>
            </a:r>
          </a:p>
        </p:txBody>
      </p:sp>
      <p:sp>
        <p:nvSpPr>
          <p:cNvPr id="11" name="右箭头 28">
            <a:extLst>
              <a:ext uri="{FF2B5EF4-FFF2-40B4-BE49-F238E27FC236}">
                <a16:creationId xmlns:a16="http://schemas.microsoft.com/office/drawing/2014/main" id="{BA4349BA-9293-4965-A468-66CDFC35BB8B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3021092408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ED5DB157-D6E9-4548-ABFA-C13F365EB0F2}"/>
              </a:ext>
            </a:extLst>
          </p:cNvPr>
          <p:cNvGrpSpPr/>
          <p:nvPr/>
        </p:nvGrpSpPr>
        <p:grpSpPr>
          <a:xfrm>
            <a:off x="660400" y="1668983"/>
            <a:ext cx="5644949" cy="2328053"/>
            <a:chOff x="660400" y="1668983"/>
            <a:chExt cx="5644949" cy="2328053"/>
          </a:xfrm>
        </p:grpSpPr>
        <p:sp>
          <p:nvSpPr>
            <p:cNvPr id="2" name="文本占位符 8194">
              <a:extLst>
                <a:ext uri="{FF2B5EF4-FFF2-40B4-BE49-F238E27FC236}">
                  <a16:creationId xmlns:a16="http://schemas.microsoft.com/office/drawing/2014/main" id="{D70271D4-983A-4C32-95C2-19B950CE54C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0400" y="2192203"/>
              <a:ext cx="5644949" cy="1804833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50000"/>
                </a:lnSpc>
                <a:buNone/>
              </a:pPr>
              <a:r>
                <a:rPr altLang="en-US" lang="zh-CN" sz="1800">
                  <a:cs typeface="+mn-ea"/>
                  <a:sym typeface="+mn-lt"/>
                </a:rPr>
                <a:t>该系统起关键作用的是体温调节中枢，下丘脑内的温敏神经元对流经该处的血液温度很敏感，可迅速引起体温调节反应，以控制产热与散热器官的活动，使产热与散热维持平衡从而保持体温相对恒定。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181F883-B416-40DE-AE8C-D1D4B99F26A3}"/>
                </a:ext>
              </a:extLst>
            </p:cNvPr>
            <p:cNvSpPr/>
            <p:nvPr/>
          </p:nvSpPr>
          <p:spPr>
            <a:xfrm>
              <a:off x="660400" y="1668983"/>
              <a:ext cx="4831017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800">
                  <a:solidFill>
                    <a:schemeClr val="accent1"/>
                  </a:solidFill>
                  <a:cs typeface="+mn-ea"/>
                  <a:sym typeface="+mn-lt"/>
                </a:rPr>
                <a:t>体温调节系统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5075AA6-64CA-4CE5-B168-3C6147E71914}"/>
              </a:ext>
            </a:extLst>
          </p:cNvPr>
          <p:cNvGrpSpPr/>
          <p:nvPr/>
        </p:nvGrpSpPr>
        <p:grpSpPr>
          <a:xfrm>
            <a:off x="660400" y="4410116"/>
            <a:ext cx="6596885" cy="2271619"/>
            <a:chOff x="660400" y="4410116"/>
            <a:chExt cx="6596885" cy="227161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93D5BAA-709F-48E9-975E-F1112C015E03}"/>
                </a:ext>
              </a:extLst>
            </p:cNvPr>
            <p:cNvSpPr txBox="1"/>
            <p:nvPr/>
          </p:nvSpPr>
          <p:spPr>
            <a:xfrm>
              <a:off x="778510" y="4492548"/>
              <a:ext cx="1507145" cy="944880"/>
            </a:xfrm>
            <a:prstGeom prst="homePlate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800">
                  <a:solidFill>
                    <a:schemeClr val="bg1"/>
                  </a:solidFill>
                  <a:cs typeface="+mn-ea"/>
                  <a:sym typeface="+mn-lt"/>
                </a:rPr>
                <a:t>发热的</a:t>
              </a:r>
            </a:p>
            <a:p>
              <a:pPr algn="ctr"/>
              <a:r>
                <a:rPr altLang="en-US" lang="zh-CN" sz="2800">
                  <a:solidFill>
                    <a:schemeClr val="bg1"/>
                  </a:solidFill>
                  <a:cs typeface="+mn-ea"/>
                  <a:sym typeface="+mn-lt"/>
                </a:rPr>
                <a:t>原因</a:t>
              </a:r>
            </a:p>
          </p:txBody>
        </p:sp>
        <p:sp>
          <p:nvSpPr>
            <p:cNvPr id="6" name="箭头: 五边形 5">
              <a:extLst>
                <a:ext uri="{FF2B5EF4-FFF2-40B4-BE49-F238E27FC236}">
                  <a16:creationId xmlns:a16="http://schemas.microsoft.com/office/drawing/2014/main" id="{2A2E1F2C-A97F-4AEE-95BD-03804718E958}"/>
                </a:ext>
              </a:extLst>
            </p:cNvPr>
            <p:cNvSpPr/>
            <p:nvPr/>
          </p:nvSpPr>
          <p:spPr>
            <a:xfrm>
              <a:off x="2714499" y="4410116"/>
              <a:ext cx="1101388" cy="365760"/>
            </a:xfrm>
            <a:prstGeom prst="homePlate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altLang="zh-CN" b="1" lang="zh-CN">
                  <a:solidFill>
                    <a:schemeClr val="bg1"/>
                  </a:solidFill>
                  <a:cs typeface="+mn-ea"/>
                  <a:sym typeface="+mn-lt"/>
                </a:rPr>
                <a:t>感染性</a:t>
              </a:r>
            </a:p>
          </p:txBody>
        </p:sp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424CA04C-798F-4BF1-8151-11D98A36D453}"/>
                </a:ext>
              </a:extLst>
            </p:cNvPr>
            <p:cNvSpPr/>
            <p:nvPr/>
          </p:nvSpPr>
          <p:spPr>
            <a:xfrm>
              <a:off x="2714500" y="5077321"/>
              <a:ext cx="1097280" cy="365760"/>
            </a:xfrm>
            <a:prstGeom prst="homePlate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cs typeface="+mn-ea"/>
                  <a:sym typeface="+mn-lt"/>
                </a:rPr>
                <a:t>非感染性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ED4D710-9385-432C-8813-4BD15F1275B2}"/>
                </a:ext>
              </a:extLst>
            </p:cNvPr>
            <p:cNvSpPr/>
            <p:nvPr/>
          </p:nvSpPr>
          <p:spPr>
            <a:xfrm flipH="1">
              <a:off x="4045455" y="4969600"/>
              <a:ext cx="3211830" cy="1737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cs typeface="+mn-ea"/>
                  <a:sym typeface="+mn-lt"/>
                </a:rPr>
                <a:t>无菌性坏死物质吸收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cs typeface="+mn-ea"/>
                  <a:sym typeface="+mn-lt"/>
                </a:rPr>
                <a:t>变态反应性疾病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cs typeface="+mn-ea"/>
                  <a:sym typeface="+mn-lt"/>
                </a:rPr>
                <a:t>体温调节中枢功能异常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l"/>
              </a:pPr>
              <a:r>
                <a:rPr altLang="zh-CN" lang="zh-CN">
                  <a:cs typeface="+mn-ea"/>
                  <a:sym typeface="+mn-lt"/>
                </a:rPr>
                <a:t>其他：甲亢、中暑、热射病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C48A383-5F78-43C8-AD53-EC8203ED45CD}"/>
                </a:ext>
              </a:extLst>
            </p:cNvPr>
            <p:cNvSpPr txBox="1"/>
            <p:nvPr/>
          </p:nvSpPr>
          <p:spPr>
            <a:xfrm>
              <a:off x="4014089" y="4410116"/>
              <a:ext cx="2291260" cy="310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lang="zh-CN">
                  <a:cs typeface="+mn-ea"/>
                  <a:sym typeface="+mn-lt"/>
                </a:rPr>
                <a:t>细菌感染  病毒感染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FD7DB30F-0F9B-4CC2-8A3E-D00F830E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00585" y="1385316"/>
            <a:ext cx="4912729" cy="491272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3" y="483969"/>
            <a:ext cx="5281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发热的原因及发热机理</a:t>
            </a:r>
          </a:p>
        </p:txBody>
      </p:sp>
      <p:sp>
        <p:nvSpPr>
          <p:cNvPr id="14" name="右箭头 28">
            <a:extLst>
              <a:ext uri="{FF2B5EF4-FFF2-40B4-BE49-F238E27FC236}">
                <a16:creationId xmlns:a16="http://schemas.microsoft.com/office/drawing/2014/main" id="{BA4349BA-9293-4965-A468-66CDFC35BB8B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626483671"/>
      </p:ext>
    </p:extLst>
  </p:cSld>
  <p:clrMapOvr>
    <a:masterClrMapping/>
  </p:clrMapOvr>
  <mc:AlternateContent>
    <mc:Choice Requires="p15">
      <p:transition advTm="3000" p14:dur="2000" spd="slow">
        <p15:prstTrans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7EF83627-ED9A-4D7A-8912-B644730EFC15}"/>
              </a:ext>
            </a:extLst>
          </p:cNvPr>
          <p:cNvGrpSpPr/>
          <p:nvPr/>
        </p:nvGrpSpPr>
        <p:grpSpPr>
          <a:xfrm>
            <a:off x="1926708" y="2185551"/>
            <a:ext cx="8325885" cy="3775514"/>
            <a:chOff x="2064376" y="2185551"/>
            <a:chExt cx="8325885" cy="3775514"/>
          </a:xfrm>
        </p:grpSpPr>
        <p:sp>
          <p:nvSpPr>
            <p:cNvPr id="2" name="任意多边形 217">
              <a:extLst>
                <a:ext uri="{FF2B5EF4-FFF2-40B4-BE49-F238E27FC236}">
                  <a16:creationId xmlns:a16="http://schemas.microsoft.com/office/drawing/2014/main" id="{42EDC45C-DAE1-442E-88A9-36E5FEA12B5E}"/>
                </a:ext>
              </a:extLst>
            </p:cNvPr>
            <p:cNvSpPr/>
            <p:nvPr/>
          </p:nvSpPr>
          <p:spPr>
            <a:xfrm>
              <a:off x="2860072" y="4680762"/>
              <a:ext cx="9245" cy="1016889"/>
            </a:xfrm>
            <a:custGeom>
              <a:rect b="0" l="0" r="0" t="0"/>
              <a:pathLst>
                <a:path fill="none" h="829472" w="7541">
                  <a:moveTo>
                    <a:pt x="0" y="0"/>
                  </a:moveTo>
                  <a:lnTo>
                    <a:pt x="0" y="829472"/>
                  </a:lnTo>
                </a:path>
              </a:pathLst>
            </a:custGeom>
            <a:solidFill>
              <a:srgbClr val="98C366"/>
            </a:solidFill>
            <a:ln cap="flat" w="7600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" name="任意多边形 221">
              <a:extLst>
                <a:ext uri="{FF2B5EF4-FFF2-40B4-BE49-F238E27FC236}">
                  <a16:creationId xmlns:a16="http://schemas.microsoft.com/office/drawing/2014/main" id="{67691B59-4046-409F-A48B-D2D24BAA26D8}"/>
                </a:ext>
              </a:extLst>
            </p:cNvPr>
            <p:cNvSpPr/>
            <p:nvPr/>
          </p:nvSpPr>
          <p:spPr>
            <a:xfrm>
              <a:off x="4478041" y="3383235"/>
              <a:ext cx="9245" cy="2304964"/>
            </a:xfrm>
            <a:custGeom>
              <a:rect b="0" l="0" r="0" t="0"/>
              <a:pathLst>
                <a:path fill="none" h="1880149" w="7541">
                  <a:moveTo>
                    <a:pt x="0" y="0"/>
                  </a:moveTo>
                  <a:lnTo>
                    <a:pt x="0" y="1880149"/>
                  </a:lnTo>
                </a:path>
              </a:pathLst>
            </a:custGeom>
            <a:solidFill>
              <a:srgbClr val="7BB30D"/>
            </a:solidFill>
            <a:ln cap="flat" w="7600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任意多边形 199">
              <a:extLst>
                <a:ext uri="{FF2B5EF4-FFF2-40B4-BE49-F238E27FC236}">
                  <a16:creationId xmlns:a16="http://schemas.microsoft.com/office/drawing/2014/main" id="{25C61429-18D0-4616-AFC6-DEA39E5320AC}"/>
                </a:ext>
              </a:extLst>
            </p:cNvPr>
            <p:cNvSpPr/>
            <p:nvPr/>
          </p:nvSpPr>
          <p:spPr>
            <a:xfrm>
              <a:off x="6091378" y="4643783"/>
              <a:ext cx="9245" cy="1072177"/>
            </a:xfrm>
            <a:custGeom>
              <a:rect b="0" l="0" r="0" t="0"/>
              <a:pathLst>
                <a:path fill="none" h="874570" w="7541">
                  <a:moveTo>
                    <a:pt x="0" y="0"/>
                  </a:moveTo>
                  <a:lnTo>
                    <a:pt x="0" y="874570"/>
                  </a:lnTo>
                </a:path>
              </a:pathLst>
            </a:custGeom>
            <a:solidFill>
              <a:srgbClr val="98C366"/>
            </a:solidFill>
            <a:ln cap="flat" w="7600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任意多边形 207">
              <a:extLst>
                <a:ext uri="{FF2B5EF4-FFF2-40B4-BE49-F238E27FC236}">
                  <a16:creationId xmlns:a16="http://schemas.microsoft.com/office/drawing/2014/main" id="{1E0F13F2-11C4-488F-B7E6-B632FA219435}"/>
                </a:ext>
              </a:extLst>
            </p:cNvPr>
            <p:cNvSpPr/>
            <p:nvPr/>
          </p:nvSpPr>
          <p:spPr>
            <a:xfrm>
              <a:off x="7713970" y="3383225"/>
              <a:ext cx="9245" cy="2281858"/>
            </a:xfrm>
            <a:custGeom>
              <a:rect b="0" l="0" r="0" t="0"/>
              <a:pathLst>
                <a:path fill="none" h="1861301" w="7541">
                  <a:moveTo>
                    <a:pt x="0" y="0"/>
                  </a:moveTo>
                  <a:lnTo>
                    <a:pt x="0" y="1861301"/>
                  </a:lnTo>
                </a:path>
              </a:pathLst>
            </a:custGeom>
            <a:solidFill>
              <a:srgbClr val="7BB30D"/>
            </a:solidFill>
            <a:ln cap="flat" w="7600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任意多边形 203">
              <a:extLst>
                <a:ext uri="{FF2B5EF4-FFF2-40B4-BE49-F238E27FC236}">
                  <a16:creationId xmlns:a16="http://schemas.microsoft.com/office/drawing/2014/main" id="{9D7A2496-5ABD-4C3B-880F-97DC5DF7ECB8}"/>
                </a:ext>
              </a:extLst>
            </p:cNvPr>
            <p:cNvSpPr/>
            <p:nvPr/>
          </p:nvSpPr>
          <p:spPr>
            <a:xfrm>
              <a:off x="9327308" y="4643783"/>
              <a:ext cx="9245" cy="1016703"/>
            </a:xfrm>
            <a:custGeom>
              <a:rect b="0" l="0" r="0" t="0"/>
              <a:pathLst>
                <a:path fill="none" h="829320" w="7541">
                  <a:moveTo>
                    <a:pt x="0" y="0"/>
                  </a:moveTo>
                  <a:lnTo>
                    <a:pt x="0" y="829320"/>
                  </a:lnTo>
                </a:path>
              </a:pathLst>
            </a:custGeom>
            <a:solidFill>
              <a:srgbClr val="7BB30D"/>
            </a:solidFill>
            <a:ln cap="flat" w="7600">
              <a:solidFill>
                <a:schemeClr val="bg1">
                  <a:lumMod val="75000"/>
                </a:schemeClr>
              </a:solidFill>
              <a:beve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任意多边形 213">
              <a:extLst>
                <a:ext uri="{FF2B5EF4-FFF2-40B4-BE49-F238E27FC236}">
                  <a16:creationId xmlns:a16="http://schemas.microsoft.com/office/drawing/2014/main" id="{5B8F6EBB-F9B8-4296-AC5D-99A9F19423AC}"/>
                </a:ext>
              </a:extLst>
            </p:cNvPr>
            <p:cNvSpPr/>
            <p:nvPr/>
          </p:nvSpPr>
          <p:spPr>
            <a:xfrm>
              <a:off x="2064376" y="5574560"/>
              <a:ext cx="1591388" cy="386505"/>
            </a:xfrm>
            <a:custGeom>
              <a:rect b="b" l="l" r="r" t="t"/>
              <a:pathLst>
                <a:path h="250270" w="1298088">
                  <a:moveTo>
                    <a:pt x="0" y="3100"/>
                  </a:moveTo>
                  <a:lnTo>
                    <a:pt x="118801" y="132286"/>
                  </a:lnTo>
                  <a:lnTo>
                    <a:pt x="0" y="250272"/>
                  </a:lnTo>
                  <a:lnTo>
                    <a:pt x="1181876" y="247463"/>
                  </a:lnTo>
                  <a:lnTo>
                    <a:pt x="1298088" y="125591"/>
                  </a:lnTo>
                  <a:lnTo>
                    <a:pt x="1181572" y="0"/>
                  </a:lnTo>
                  <a:lnTo>
                    <a:pt x="0" y="31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cap="flat" w="7600">
              <a:noFill/>
              <a:bevel/>
            </a:ln>
          </p:spPr>
          <p:txBody>
            <a:bodyPr anchor="ctr" bIns="0" lIns="0" rIns="0" rtlCol="0" tIns="0" wrap="square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8" name="任意多边形 192">
              <a:extLst>
                <a:ext uri="{FF2B5EF4-FFF2-40B4-BE49-F238E27FC236}">
                  <a16:creationId xmlns:a16="http://schemas.microsoft.com/office/drawing/2014/main" id="{FE62AE56-8554-4B0F-9E6C-6C19BFA593B1}"/>
                </a:ext>
              </a:extLst>
            </p:cNvPr>
            <p:cNvSpPr/>
            <p:nvPr/>
          </p:nvSpPr>
          <p:spPr>
            <a:xfrm>
              <a:off x="3682346" y="5574560"/>
              <a:ext cx="1591388" cy="386505"/>
            </a:xfrm>
            <a:custGeom>
              <a:rect b="b" l="l" r="r" t="t"/>
              <a:pathLst>
                <a:path h="250270" w="1298088">
                  <a:moveTo>
                    <a:pt x="0" y="3100"/>
                  </a:moveTo>
                  <a:lnTo>
                    <a:pt x="118801" y="132286"/>
                  </a:lnTo>
                  <a:lnTo>
                    <a:pt x="0" y="250272"/>
                  </a:lnTo>
                  <a:lnTo>
                    <a:pt x="1181876" y="247463"/>
                  </a:lnTo>
                  <a:lnTo>
                    <a:pt x="1298088" y="125591"/>
                  </a:lnTo>
                  <a:lnTo>
                    <a:pt x="1181572" y="0"/>
                  </a:lnTo>
                  <a:lnTo>
                    <a:pt x="0" y="3100"/>
                  </a:lnTo>
                  <a:close/>
                </a:path>
              </a:pathLst>
            </a:custGeom>
            <a:solidFill>
              <a:schemeClr val="accent1"/>
            </a:solidFill>
            <a:ln cap="flat" w="7600">
              <a:noFill/>
              <a:bevel/>
            </a:ln>
          </p:spPr>
          <p:txBody>
            <a:bodyPr anchor="ctr" bIns="0" lIns="0" rIns="0" rtlCol="0" tIns="0" wrap="square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9" name="任意多边形 193">
              <a:extLst>
                <a:ext uri="{FF2B5EF4-FFF2-40B4-BE49-F238E27FC236}">
                  <a16:creationId xmlns:a16="http://schemas.microsoft.com/office/drawing/2014/main" id="{405156E9-D49C-432E-9123-265DD74AC095}"/>
                </a:ext>
              </a:extLst>
            </p:cNvPr>
            <p:cNvSpPr/>
            <p:nvPr/>
          </p:nvSpPr>
          <p:spPr>
            <a:xfrm>
              <a:off x="5300306" y="5574560"/>
              <a:ext cx="1591388" cy="386505"/>
            </a:xfrm>
            <a:custGeom>
              <a:rect b="b" l="l" r="r" t="t"/>
              <a:pathLst>
                <a:path h="250270" w="1298088">
                  <a:moveTo>
                    <a:pt x="0" y="3100"/>
                  </a:moveTo>
                  <a:lnTo>
                    <a:pt x="118801" y="132286"/>
                  </a:lnTo>
                  <a:lnTo>
                    <a:pt x="0" y="250272"/>
                  </a:lnTo>
                  <a:lnTo>
                    <a:pt x="1181876" y="247463"/>
                  </a:lnTo>
                  <a:lnTo>
                    <a:pt x="1298088" y="125591"/>
                  </a:lnTo>
                  <a:lnTo>
                    <a:pt x="1181572" y="0"/>
                  </a:lnTo>
                  <a:lnTo>
                    <a:pt x="0" y="31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cap="flat" w="7600">
              <a:noFill/>
              <a:bevel/>
            </a:ln>
          </p:spPr>
          <p:txBody>
            <a:bodyPr anchor="ctr" bIns="0" lIns="0" rIns="0" rtlCol="0" tIns="0" wrap="square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10" name="任意多边形 194">
              <a:extLst>
                <a:ext uri="{FF2B5EF4-FFF2-40B4-BE49-F238E27FC236}">
                  <a16:creationId xmlns:a16="http://schemas.microsoft.com/office/drawing/2014/main" id="{25F8564A-E946-4060-9566-08AFBDBB2969}"/>
                </a:ext>
              </a:extLst>
            </p:cNvPr>
            <p:cNvSpPr/>
            <p:nvPr/>
          </p:nvSpPr>
          <p:spPr>
            <a:xfrm>
              <a:off x="6918276" y="5574560"/>
              <a:ext cx="1591388" cy="386505"/>
            </a:xfrm>
            <a:custGeom>
              <a:rect b="b" l="l" r="r" t="t"/>
              <a:pathLst>
                <a:path h="250270" w="1298088">
                  <a:moveTo>
                    <a:pt x="0" y="3100"/>
                  </a:moveTo>
                  <a:lnTo>
                    <a:pt x="118801" y="132286"/>
                  </a:lnTo>
                  <a:lnTo>
                    <a:pt x="0" y="250272"/>
                  </a:lnTo>
                  <a:lnTo>
                    <a:pt x="1181876" y="247463"/>
                  </a:lnTo>
                  <a:lnTo>
                    <a:pt x="1298088" y="125591"/>
                  </a:lnTo>
                  <a:lnTo>
                    <a:pt x="1181572" y="0"/>
                  </a:lnTo>
                  <a:lnTo>
                    <a:pt x="0" y="3100"/>
                  </a:lnTo>
                  <a:close/>
                </a:path>
              </a:pathLst>
            </a:custGeom>
            <a:solidFill>
              <a:schemeClr val="accent1"/>
            </a:solidFill>
            <a:ln cap="flat" w="7600">
              <a:noFill/>
              <a:bevel/>
            </a:ln>
          </p:spPr>
          <p:txBody>
            <a:bodyPr anchor="ctr" bIns="0" lIns="0" rIns="0" rtlCol="0" tIns="0" wrap="square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11" name="任意多边形 195">
              <a:extLst>
                <a:ext uri="{FF2B5EF4-FFF2-40B4-BE49-F238E27FC236}">
                  <a16:creationId xmlns:a16="http://schemas.microsoft.com/office/drawing/2014/main" id="{A92A0C18-A930-4A2B-88C1-4C40C502CF21}"/>
                </a:ext>
              </a:extLst>
            </p:cNvPr>
            <p:cNvSpPr/>
            <p:nvPr/>
          </p:nvSpPr>
          <p:spPr>
            <a:xfrm>
              <a:off x="8536235" y="5574559"/>
              <a:ext cx="1591388" cy="386506"/>
            </a:xfrm>
            <a:custGeom>
              <a:rect b="b" l="l" r="r" t="t"/>
              <a:pathLst>
                <a:path h="250273" w="1298088">
                  <a:moveTo>
                    <a:pt x="0" y="3100"/>
                  </a:moveTo>
                  <a:lnTo>
                    <a:pt x="118801" y="132287"/>
                  </a:lnTo>
                  <a:lnTo>
                    <a:pt x="0" y="250273"/>
                  </a:lnTo>
                  <a:lnTo>
                    <a:pt x="1181876" y="247464"/>
                  </a:lnTo>
                  <a:lnTo>
                    <a:pt x="1298088" y="125592"/>
                  </a:lnTo>
                  <a:lnTo>
                    <a:pt x="1181572" y="0"/>
                  </a:lnTo>
                  <a:lnTo>
                    <a:pt x="0" y="31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cap="flat" w="7600">
              <a:noFill/>
              <a:bevel/>
            </a:ln>
          </p:spPr>
          <p:txBody>
            <a:bodyPr anchor="ctr" bIns="0" lIns="0" rIns="0" rtlCol="0" tIns="0" wrap="square"/>
            <a:lstStyle/>
            <a:p>
              <a:pPr algn="ctr">
                <a:lnSpc>
                  <a:spcPct val="100000"/>
                </a:lnSpc>
              </a:pPr>
              <a:r>
                <a:rPr sz="160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CA3F86B-8A7C-47A3-A43A-66EB955784C1}"/>
                </a:ext>
              </a:extLst>
            </p:cNvPr>
            <p:cNvSpPr/>
            <p:nvPr/>
          </p:nvSpPr>
          <p:spPr>
            <a:xfrm>
              <a:off x="2271607" y="4154822"/>
              <a:ext cx="12115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zh-CN">
                  <a:cs typeface="+mn-ea"/>
                  <a:sym typeface="+mn-lt"/>
                </a:rPr>
                <a:t>外致热源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DF0E8D7-DCC3-491C-B036-5B00B99E528E}"/>
                </a:ext>
              </a:extLst>
            </p:cNvPr>
            <p:cNvSpPr/>
            <p:nvPr/>
          </p:nvSpPr>
          <p:spPr>
            <a:xfrm>
              <a:off x="3863413" y="2185551"/>
              <a:ext cx="1410321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zh-CN">
                  <a:cs typeface="+mn-ea"/>
                  <a:sym typeface="+mn-lt"/>
                </a:rPr>
                <a:t>机体释放内致热中介</a:t>
              </a:r>
            </a:p>
            <a:p>
              <a:pPr algn="ctr"/>
              <a:r>
                <a:rPr altLang="zh-CN" lang="zh-CN">
                  <a:cs typeface="+mn-ea"/>
                  <a:sym typeface="+mn-lt"/>
                </a:rPr>
                <a:t>（白介素1；白介素2；TNF）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BE8DDAD-DE22-402C-BFCE-9BB41931FF84}"/>
                </a:ext>
              </a:extLst>
            </p:cNvPr>
            <p:cNvSpPr/>
            <p:nvPr/>
          </p:nvSpPr>
          <p:spPr>
            <a:xfrm>
              <a:off x="5578616" y="3877823"/>
              <a:ext cx="102552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zh-CN">
                  <a:cs typeface="+mn-ea"/>
                  <a:sym typeface="+mn-lt"/>
                </a:rPr>
                <a:t>体温调节中枢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78F792D-B05F-48C8-8971-692DC1152D51}"/>
                </a:ext>
              </a:extLst>
            </p:cNvPr>
            <p:cNvSpPr/>
            <p:nvPr/>
          </p:nvSpPr>
          <p:spPr>
            <a:xfrm>
              <a:off x="7210453" y="2670406"/>
              <a:ext cx="102552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zh-CN">
                  <a:cs typeface="+mn-ea"/>
                  <a:sym typeface="+mn-lt"/>
                </a:rPr>
                <a:t>交感神经兴奋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D67F04B-3F37-4ADF-8EB0-1ACAEB1071D7}"/>
                </a:ext>
              </a:extLst>
            </p:cNvPr>
            <p:cNvSpPr/>
            <p:nvPr/>
          </p:nvSpPr>
          <p:spPr>
            <a:xfrm>
              <a:off x="8509664" y="3600822"/>
              <a:ext cx="188059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zh-CN">
                  <a:cs typeface="+mn-ea"/>
                  <a:sym typeface="+mn-lt"/>
                </a:rPr>
                <a:t>皮肤血管收缩，散热减少;骨骼肌收缩，产热增加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3" y="483969"/>
            <a:ext cx="5281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发热的原因及发热机理</a:t>
            </a:r>
          </a:p>
        </p:txBody>
      </p:sp>
      <p:sp>
        <p:nvSpPr>
          <p:cNvPr id="19" name="右箭头 28">
            <a:extLst>
              <a:ext uri="{FF2B5EF4-FFF2-40B4-BE49-F238E27FC236}">
                <a16:creationId xmlns:a16="http://schemas.microsoft.com/office/drawing/2014/main" id="{BA4349BA-9293-4965-A468-66CDFC35BB8B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4240299287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E916CB8-C96C-48D9-B425-0ECC2FCF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110706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150C0D8-7021-4C33-9F53-4FDC8A7DC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7500" y="763268"/>
            <a:ext cx="11722100" cy="54724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099494"/>
            <a:ext cx="12192000" cy="212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25563" y="2212370"/>
            <a:ext cx="12215417" cy="37338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sz="9600">
                <a:gradFill>
                  <a:gsLst>
                    <a:gs pos="0">
                      <a:schemeClr val="bg1">
                        <a:alpha val="0"/>
                      </a:schemeClr>
                    </a:gs>
                    <a:gs pos="76000">
                      <a:schemeClr val="accent1"/>
                    </a:gs>
                  </a:gsLst>
                  <a:lin ang="16200000" scaled="1"/>
                </a:gradFill>
                <a:latin charset="0" panose="020b0502020202020204" pitchFamily="34" typeface="Century Gothic"/>
              </a:defRPr>
            </a:lvl1pPr>
          </a:lstStyle>
          <a:p>
            <a:r>
              <a:rPr altLang="zh-CN" lang="en-US" sz="23900">
                <a:solidFill>
                  <a:schemeClr val="accent1">
                    <a:alpha val="9000"/>
                  </a:schemeClr>
                </a:solidFill>
                <a:latin typeface="+mn-lt"/>
                <a:cs typeface="+mn-ea"/>
                <a:sym typeface="+mn-lt"/>
              </a:rPr>
              <a:t>PART 02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06F767C-4D2E-4C7A-92E9-F5551E15C769}"/>
              </a:ext>
            </a:extLst>
          </p:cNvPr>
          <p:cNvGrpSpPr/>
          <p:nvPr/>
        </p:nvGrpSpPr>
        <p:grpSpPr>
          <a:xfrm>
            <a:off x="5448299" y="1344613"/>
            <a:ext cx="1320802" cy="1320800"/>
            <a:chOff x="5584119" y="1340732"/>
            <a:chExt cx="1023761" cy="102376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6F7FE00-E820-4526-B367-AC194D3CD8D4}"/>
                </a:ext>
              </a:extLst>
            </p:cNvPr>
            <p:cNvSpPr/>
            <p:nvPr/>
          </p:nvSpPr>
          <p:spPr>
            <a:xfrm>
              <a:off x="5584119" y="1340732"/>
              <a:ext cx="1023761" cy="102376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C7CC9F6-9FA3-4195-8C31-B17FC7BE3AF6}"/>
                </a:ext>
              </a:extLst>
            </p:cNvPr>
            <p:cNvSpPr/>
            <p:nvPr/>
          </p:nvSpPr>
          <p:spPr>
            <a:xfrm>
              <a:off x="5801704" y="1570019"/>
              <a:ext cx="588591" cy="565188"/>
            </a:xfrm>
            <a:prstGeom prst="plus">
              <a:avLst>
                <a:gd fmla="val 34167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89301" y="4413162"/>
            <a:ext cx="5613398" cy="60350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lvl="0">
              <a:lnSpc>
                <a:spcPct val="120000"/>
              </a:lnSpc>
              <a:defRPr/>
            </a:pPr>
            <a:r>
              <a:rPr altLang="zh-CN" lang="en-US" sz="1400">
                <a:solidFill>
                  <a:schemeClr val="accent1"/>
                </a:solidFill>
                <a:cs typeface="+mn-ea"/>
                <a:sym typeface="+mn-lt"/>
              </a:rPr>
              <a:t>The user can demonstrate on a projector or computer or print the it into a film to be used in a wider field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593855" y="3348844"/>
            <a:ext cx="8991590" cy="1097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6600">
                <a:solidFill>
                  <a:schemeClr val="accent1"/>
                </a:solidFill>
                <a:cs typeface="+mn-ea"/>
                <a:sym typeface="+mn-lt"/>
              </a:rPr>
              <a:t>发热的临床过程</a:t>
            </a:r>
          </a:p>
        </p:txBody>
      </p:sp>
    </p:spTree>
    <p:custDataLst>
      <p:tags r:id="rId5"/>
    </p:custDataLst>
    <p:extLst>
      <p:ext uri="{BB962C8B-B14F-4D97-AF65-F5344CB8AC3E}">
        <p14:creationId val="796256681"/>
      </p:ext>
    </p:extLst>
  </p:cSld>
  <p:clrMapOvr>
    <a:masterClrMapping/>
  </p:clrMapOvr>
  <p:transition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  <p:bldP grpId="0" spid="30"/>
      <p:bldP grpId="0" spid="3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CC05A796-9D60-4A8B-AE4C-50821AC540E1}"/>
              </a:ext>
            </a:extLst>
          </p:cNvPr>
          <p:cNvGrpSpPr/>
          <p:nvPr/>
        </p:nvGrpSpPr>
        <p:grpSpPr>
          <a:xfrm>
            <a:off x="254578" y="1703511"/>
            <a:ext cx="7117887" cy="1850635"/>
            <a:chOff x="858558" y="1440274"/>
            <a:chExt cx="7117887" cy="1850635"/>
          </a:xfrm>
        </p:grpSpPr>
        <p:grpSp>
          <p:nvGrpSpPr>
            <p:cNvPr id="2" name="PA_组合 23">
              <a:extLst>
                <a:ext uri="{FF2B5EF4-FFF2-40B4-BE49-F238E27FC236}">
                  <a16:creationId xmlns:a16="http://schemas.microsoft.com/office/drawing/2014/main" id="{E1B0C54D-B560-4834-AC32-9060E6204021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858558" y="1956859"/>
              <a:ext cx="817468" cy="817468"/>
              <a:chOff x="6656905" y="2780928"/>
              <a:chExt cx="817468" cy="817468"/>
            </a:xfrm>
          </p:grpSpPr>
          <p:sp>
            <p:nvSpPr>
              <p:cNvPr id="3" name="Oval 23">
                <a:extLst>
                  <a:ext uri="{FF2B5EF4-FFF2-40B4-BE49-F238E27FC236}">
                    <a16:creationId xmlns:a16="http://schemas.microsoft.com/office/drawing/2014/main" id="{2477B8D6-1F0B-42A6-94DF-556AFC26985C}"/>
                  </a:ext>
                </a:extLst>
              </p:cNvPr>
              <p:cNvSpPr/>
              <p:nvPr/>
            </p:nvSpPr>
            <p:spPr>
              <a:xfrm>
                <a:off x="6656905" y="2780928"/>
                <a:ext cx="817468" cy="817468"/>
              </a:xfrm>
              <a:prstGeom prst="ellipse">
                <a:avLst/>
              </a:prstGeom>
              <a:solidFill>
                <a:srgbClr val="24569D"/>
              </a:solidFill>
              <a:ln algn="ctr" cap="flat" cmpd="sng" w="381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" name="Freeform 65">
                <a:extLst>
                  <a:ext uri="{FF2B5EF4-FFF2-40B4-BE49-F238E27FC236}">
                    <a16:creationId xmlns:a16="http://schemas.microsoft.com/office/drawing/2014/main" id="{27EA1A25-BDF6-48E4-B299-DD6F2763E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1324" y="2985347"/>
                <a:ext cx="408629" cy="408629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/>
              <a:p>
                <a:pPr defTabSz="1828343" eaLnBrk="1" fontAlgn="auto" hangingPunct="1" indent="0" latinLnBrk="0" lvl="0" marL="0" marR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GB" noProof="0" normalizeH="0" spc="0" strike="noStrike" sz="3599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921496F-EF67-4680-9353-54ACB529B2BD}"/>
                </a:ext>
              </a:extLst>
            </p:cNvPr>
            <p:cNvSpPr txBox="1"/>
            <p:nvPr/>
          </p:nvSpPr>
          <p:spPr>
            <a:xfrm>
              <a:off x="1880445" y="1440274"/>
              <a:ext cx="6096000" cy="2286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体温上升期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机体产热&gt;散热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由于皮肤血管收缩，皮肤温度下降，表现为皮肤苍白，无汗，畏寒，有时伴有寒战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A0A8F2-3AF2-47FE-9EC1-3B35961BEB88}"/>
              </a:ext>
            </a:extLst>
          </p:cNvPr>
          <p:cNvGrpSpPr/>
          <p:nvPr/>
        </p:nvGrpSpPr>
        <p:grpSpPr>
          <a:xfrm>
            <a:off x="254578" y="3848166"/>
            <a:ext cx="7117887" cy="1850635"/>
            <a:chOff x="858558" y="1440274"/>
            <a:chExt cx="7117887" cy="1850635"/>
          </a:xfrm>
        </p:grpSpPr>
        <p:grpSp>
          <p:nvGrpSpPr>
            <p:cNvPr id="9" name="PA_组合 23">
              <a:extLst>
                <a:ext uri="{FF2B5EF4-FFF2-40B4-BE49-F238E27FC236}">
                  <a16:creationId xmlns:a16="http://schemas.microsoft.com/office/drawing/2014/main" id="{C37A3FCC-34BB-464D-9C23-632D14AF7F32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858558" y="1956859"/>
              <a:ext cx="817468" cy="817468"/>
              <a:chOff x="6656905" y="2780928"/>
              <a:chExt cx="817468" cy="817468"/>
            </a:xfrm>
          </p:grpSpPr>
          <p:sp>
            <p:nvSpPr>
              <p:cNvPr id="11" name="Oval 23">
                <a:extLst>
                  <a:ext uri="{FF2B5EF4-FFF2-40B4-BE49-F238E27FC236}">
                    <a16:creationId xmlns:a16="http://schemas.microsoft.com/office/drawing/2014/main" id="{BACED5F0-1CAC-445B-A4B1-FFCF38B4D92E}"/>
                  </a:ext>
                </a:extLst>
              </p:cNvPr>
              <p:cNvSpPr/>
              <p:nvPr/>
            </p:nvSpPr>
            <p:spPr>
              <a:xfrm>
                <a:off x="6656905" y="2780928"/>
                <a:ext cx="817468" cy="817468"/>
              </a:xfrm>
              <a:prstGeom prst="ellipse">
                <a:avLst/>
              </a:prstGeom>
              <a:solidFill>
                <a:srgbClr val="24569D"/>
              </a:solidFill>
              <a:ln algn="ctr" cap="flat" cmpd="sng" w="381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65">
                <a:extLst>
                  <a:ext uri="{FF2B5EF4-FFF2-40B4-BE49-F238E27FC236}">
                    <a16:creationId xmlns:a16="http://schemas.microsoft.com/office/drawing/2014/main" id="{0853715A-CD24-4891-830B-9AB97C3D3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1324" y="2985347"/>
                <a:ext cx="408629" cy="408629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/>
              <a:p>
                <a:pPr defTabSz="1828343" eaLnBrk="1" fontAlgn="auto" hangingPunct="1" indent="0" latinLnBrk="0" lvl="0" marL="0" marR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GB" noProof="0" normalizeH="0" spc="0" strike="noStrike" sz="3599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DE2B85D-136D-4279-9D70-F714ED9B0BE3}"/>
                </a:ext>
              </a:extLst>
            </p:cNvPr>
            <p:cNvSpPr txBox="1"/>
            <p:nvPr/>
          </p:nvSpPr>
          <p:spPr>
            <a:xfrm>
              <a:off x="1880445" y="1440274"/>
              <a:ext cx="6096000" cy="2834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高温持续期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产热=散热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表现为皮肤潮红，灼热，口唇干燥，呼吸、心   跳加快，严重者可出现谵妄、惊厥和昏迷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8E4F9BC-96B6-4DB7-8728-24D460A6AD51}"/>
              </a:ext>
            </a:extLst>
          </p:cNvPr>
          <p:cNvGrpSpPr/>
          <p:nvPr/>
        </p:nvGrpSpPr>
        <p:grpSpPr>
          <a:xfrm>
            <a:off x="7576883" y="1702912"/>
            <a:ext cx="4347839" cy="2436693"/>
            <a:chOff x="858558" y="1440274"/>
            <a:chExt cx="4347839" cy="2436693"/>
          </a:xfrm>
        </p:grpSpPr>
        <p:grpSp>
          <p:nvGrpSpPr>
            <p:cNvPr id="14" name="PA_组合 23">
              <a:extLst>
                <a:ext uri="{FF2B5EF4-FFF2-40B4-BE49-F238E27FC236}">
                  <a16:creationId xmlns:a16="http://schemas.microsoft.com/office/drawing/2014/main" id="{833510E1-720A-44E5-8387-903F10B9D80E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858558" y="1956859"/>
              <a:ext cx="817468" cy="817468"/>
              <a:chOff x="6656905" y="2780928"/>
              <a:chExt cx="817468" cy="817468"/>
            </a:xfrm>
          </p:grpSpPr>
          <p:sp>
            <p:nvSpPr>
              <p:cNvPr id="16" name="Oval 23">
                <a:extLst>
                  <a:ext uri="{FF2B5EF4-FFF2-40B4-BE49-F238E27FC236}">
                    <a16:creationId xmlns:a16="http://schemas.microsoft.com/office/drawing/2014/main" id="{4A487799-6AD1-4F98-A26E-29CD65733384}"/>
                  </a:ext>
                </a:extLst>
              </p:cNvPr>
              <p:cNvSpPr/>
              <p:nvPr/>
            </p:nvSpPr>
            <p:spPr>
              <a:xfrm>
                <a:off x="6656905" y="2780928"/>
                <a:ext cx="817468" cy="817468"/>
              </a:xfrm>
              <a:prstGeom prst="ellipse">
                <a:avLst/>
              </a:prstGeom>
              <a:solidFill>
                <a:srgbClr val="24569D"/>
              </a:solidFill>
              <a:ln algn="ctr" cap="flat" cmpd="sng" w="381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65">
                <a:extLst>
                  <a:ext uri="{FF2B5EF4-FFF2-40B4-BE49-F238E27FC236}">
                    <a16:creationId xmlns:a16="http://schemas.microsoft.com/office/drawing/2014/main" id="{CB5600B8-F68D-4976-A2E7-020143172D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1324" y="2985347"/>
                <a:ext cx="408629" cy="408629"/>
              </a:xfrm>
              <a:custGeom>
                <a:gdLst>
                  <a:gd fmla="*/ 130 w 236" name="T0"/>
                  <a:gd fmla="*/ 1 h 236" name="T1"/>
                  <a:gd fmla="*/ 118 w 236" name="T2"/>
                  <a:gd fmla="*/ 0 h 236" name="T3"/>
                  <a:gd fmla="*/ 30 w 236" name="T4"/>
                  <a:gd fmla="*/ 40 h 236" name="T5"/>
                  <a:gd fmla="*/ 68 w 236" name="T6"/>
                  <a:gd fmla="*/ 105 h 236" name="T7"/>
                  <a:gd fmla="*/ 130 w 236" name="T8"/>
                  <a:gd fmla="*/ 1 h 236" name="T9"/>
                  <a:gd fmla="*/ 20 w 236" name="T10"/>
                  <a:gd fmla="*/ 52 h 236" name="T11"/>
                  <a:gd fmla="*/ 0 w 236" name="T12"/>
                  <a:gd fmla="*/ 118 h 236" name="T13"/>
                  <a:gd fmla="*/ 5 w 236" name="T14"/>
                  <a:gd fmla="*/ 153 h 236" name="T15"/>
                  <a:gd fmla="*/ 81 w 236" name="T16"/>
                  <a:gd fmla="*/ 153 h 236" name="T17"/>
                  <a:gd fmla="*/ 20 w 236" name="T18"/>
                  <a:gd fmla="*/ 52 h 236" name="T19"/>
                  <a:gd fmla="*/ 225 w 236" name="T20"/>
                  <a:gd fmla="*/ 68 h 236" name="T21"/>
                  <a:gd fmla="*/ 145 w 236" name="T22"/>
                  <a:gd fmla="*/ 3 h 236" name="T23"/>
                  <a:gd fmla="*/ 106 w 236" name="T24"/>
                  <a:gd fmla="*/ 68 h 236" name="T25"/>
                  <a:gd fmla="*/ 225 w 236" name="T26"/>
                  <a:gd fmla="*/ 68 h 236" name="T27"/>
                  <a:gd fmla="*/ 130 w 236" name="T28"/>
                  <a:gd fmla="*/ 167 h 236" name="T29"/>
                  <a:gd fmla="*/ 11 w 236" name="T30"/>
                  <a:gd fmla="*/ 167 h 236" name="T31"/>
                  <a:gd fmla="*/ 96 w 236" name="T32"/>
                  <a:gd fmla="*/ 234 h 236" name="T33"/>
                  <a:gd fmla="*/ 93 w 236" name="T34"/>
                  <a:gd fmla="*/ 232 h 236" name="T35"/>
                  <a:gd fmla="*/ 130 w 236" name="T36"/>
                  <a:gd fmla="*/ 167 h 236" name="T37"/>
                  <a:gd fmla="*/ 230 w 236" name="T38"/>
                  <a:gd fmla="*/ 82 h 236" name="T39"/>
                  <a:gd fmla="*/ 155 w 236" name="T40"/>
                  <a:gd fmla="*/ 82 h 236" name="T41"/>
                  <a:gd fmla="*/ 215 w 236" name="T42"/>
                  <a:gd fmla="*/ 186 h 236" name="T43"/>
                  <a:gd fmla="*/ 236 w 236" name="T44"/>
                  <a:gd fmla="*/ 118 h 236" name="T45"/>
                  <a:gd fmla="*/ 230 w 236" name="T46"/>
                  <a:gd fmla="*/ 82 h 236" name="T47"/>
                  <a:gd fmla="*/ 108 w 236" name="T48"/>
                  <a:gd fmla="*/ 236 h 236" name="T49"/>
                  <a:gd fmla="*/ 118 w 236" name="T50"/>
                  <a:gd fmla="*/ 236 h 236" name="T51"/>
                  <a:gd fmla="*/ 205 w 236" name="T52"/>
                  <a:gd fmla="*/ 198 h 236" name="T53"/>
                  <a:gd fmla="*/ 167 w 236" name="T54"/>
                  <a:gd fmla="*/ 132 h 236" name="T55"/>
                  <a:gd fmla="*/ 108 w 236" name="T56"/>
                  <a:gd fmla="*/ 236 h 2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36" w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t" anchorCtr="0" bIns="91416" compatLnSpc="1" lIns="182832" numCol="1" rIns="182832" tIns="91416" vert="horz" wrap="square">
                <a:prstTxWarp prst="textNoShape">
                  <a:avLst/>
                </a:prstTxWarp>
              </a:bodyPr>
              <a:lstStyle/>
              <a:p>
                <a:pPr defTabSz="1828343" eaLnBrk="1" fontAlgn="auto" hangingPunct="1" indent="0" latinLnBrk="0" lvl="0" marL="0" marR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GB" noProof="0" normalizeH="0" spc="0" strike="noStrike" sz="3599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8DB1283-77EF-467C-AB47-F956D4764270}"/>
                </a:ext>
              </a:extLst>
            </p:cNvPr>
            <p:cNvSpPr txBox="1"/>
            <p:nvPr/>
          </p:nvSpPr>
          <p:spPr>
            <a:xfrm>
              <a:off x="1880444" y="1440273"/>
              <a:ext cx="3325952" cy="3749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3200">
                  <a:solidFill>
                    <a:schemeClr val="accent1"/>
                  </a:solidFill>
                  <a:cs typeface="+mn-ea"/>
                  <a:sym typeface="+mn-lt"/>
                </a:rPr>
                <a:t>退热期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3200">
                  <a:solidFill>
                    <a:schemeClr val="accent1"/>
                  </a:solidFill>
                  <a:cs typeface="+mn-ea"/>
                  <a:sym typeface="+mn-lt"/>
                </a:rPr>
                <a:t>散热&gt;产热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3200">
                  <a:solidFill>
                    <a:schemeClr val="accent1"/>
                  </a:solidFill>
                  <a:cs typeface="+mn-ea"/>
                  <a:sym typeface="+mn-lt"/>
                </a:rPr>
                <a:t>因大量出汗，皮肤温度</a:t>
              </a:r>
            </a:p>
            <a:p>
              <a:pPr>
                <a:lnSpc>
                  <a:spcPct val="150000"/>
                </a:lnSpc>
              </a:pPr>
              <a:r>
                <a:rPr altLang="en-US" b="1" lang="zh-CN" sz="3200">
                  <a:solidFill>
                    <a:schemeClr val="accent1"/>
                  </a:solidFill>
                  <a:cs typeface="+mn-ea"/>
                  <a:sym typeface="+mn-lt"/>
                </a:rPr>
                <a:t>降低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BB86A022-E752-4BF9-BCCF-E477BFEBA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35341" y="3485442"/>
            <a:ext cx="2783559" cy="278355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3" y="483969"/>
            <a:ext cx="5281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发热的临床过程</a:t>
            </a:r>
          </a:p>
        </p:txBody>
      </p:sp>
      <p:sp>
        <p:nvSpPr>
          <p:cNvPr id="20" name="右箭头 28">
            <a:extLst>
              <a:ext uri="{FF2B5EF4-FFF2-40B4-BE49-F238E27FC236}">
                <a16:creationId xmlns:a16="http://schemas.microsoft.com/office/drawing/2014/main" id="{94387948-85DC-405D-85F8-7DA80EBB6DA4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3152408690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9A5BA34-181B-40DC-B1DC-71ED72B6719C}"/>
              </a:ext>
            </a:extLst>
          </p:cNvPr>
          <p:cNvGrpSpPr/>
          <p:nvPr/>
        </p:nvGrpSpPr>
        <p:grpSpPr>
          <a:xfrm>
            <a:off x="1048327" y="2683474"/>
            <a:ext cx="5944775" cy="2280435"/>
            <a:chOff x="660400" y="2323256"/>
            <a:chExt cx="5944775" cy="228043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B690F31-C496-4341-86E5-F0742859B466}"/>
                </a:ext>
              </a:extLst>
            </p:cNvPr>
            <p:cNvSpPr/>
            <p:nvPr/>
          </p:nvSpPr>
          <p:spPr>
            <a:xfrm>
              <a:off x="805973" y="2323256"/>
              <a:ext cx="1579880" cy="701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zh-CN" sz="2000">
                  <a:solidFill>
                    <a:schemeClr val="bg1"/>
                  </a:solidFill>
                  <a:cs typeface="+mn-ea"/>
                  <a:sym typeface="+mn-lt"/>
                </a:rPr>
                <a:t>口腔温度</a:t>
              </a:r>
            </a:p>
            <a:p>
              <a:pPr algn="ctr">
                <a:buFont charset="0" panose="020b0604020202020204" pitchFamily="34" typeface="Arial"/>
                <a:buNone/>
              </a:pPr>
              <a:r>
                <a:rPr altLang="zh-CN" lang="zh-CN" sz="2000">
                  <a:solidFill>
                    <a:schemeClr val="bg1"/>
                  </a:solidFill>
                  <a:cs typeface="+mn-ea"/>
                  <a:sym typeface="+mn-lt"/>
                </a:rPr>
                <a:t>36.3~37.2℃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3C3F43C-C84C-4B7B-8875-34F8343087A6}"/>
                </a:ext>
              </a:extLst>
            </p:cNvPr>
            <p:cNvSpPr/>
            <p:nvPr/>
          </p:nvSpPr>
          <p:spPr>
            <a:xfrm>
              <a:off x="2842847" y="2323256"/>
              <a:ext cx="1579880" cy="701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zh-CN" sz="2000">
                  <a:solidFill>
                    <a:schemeClr val="bg1"/>
                  </a:solidFill>
                  <a:cs typeface="+mn-ea"/>
                  <a:sym typeface="+mn-lt"/>
                </a:rPr>
                <a:t>腋下温度</a:t>
              </a:r>
            </a:p>
            <a:p>
              <a:pPr algn="ctr">
                <a:buFont charset="0" panose="020b0604020202020204" pitchFamily="34" typeface="Arial"/>
                <a:buNone/>
              </a:pPr>
              <a:r>
                <a:rPr altLang="zh-CN" lang="zh-CN" sz="2000">
                  <a:solidFill>
                    <a:schemeClr val="bg1"/>
                  </a:solidFill>
                  <a:cs typeface="+mn-ea"/>
                  <a:sym typeface="+mn-lt"/>
                </a:rPr>
                <a:t>36.0~37.0℃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D11D1D3-8221-4443-AE6E-EDB3700F0536}"/>
                </a:ext>
              </a:extLst>
            </p:cNvPr>
            <p:cNvSpPr/>
            <p:nvPr/>
          </p:nvSpPr>
          <p:spPr>
            <a:xfrm>
              <a:off x="4879724" y="2337111"/>
              <a:ext cx="1579880" cy="701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zh-CN" sz="2000">
                  <a:solidFill>
                    <a:schemeClr val="bg1"/>
                  </a:solidFill>
                  <a:cs typeface="+mn-ea"/>
                  <a:sym typeface="+mn-lt"/>
                </a:rPr>
                <a:t>直肠温度</a:t>
              </a:r>
            </a:p>
            <a:p>
              <a:pPr algn="ctr">
                <a:buFont charset="0" panose="020b0604020202020204" pitchFamily="34" typeface="Arial"/>
                <a:buNone/>
              </a:pPr>
              <a:r>
                <a:rPr altLang="zh-CN" lang="zh-CN" sz="2000">
                  <a:solidFill>
                    <a:schemeClr val="bg1"/>
                  </a:solidFill>
                  <a:cs typeface="+mn-ea"/>
                  <a:sym typeface="+mn-lt"/>
                </a:rPr>
                <a:t>36.5~37.7℃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D8FBD5D-0A3E-435D-894B-8CDAB3D77E8A}"/>
                </a:ext>
              </a:extLst>
            </p:cNvPr>
            <p:cNvSpPr/>
            <p:nvPr/>
          </p:nvSpPr>
          <p:spPr>
            <a:xfrm>
              <a:off x="660400" y="3607136"/>
              <a:ext cx="5944775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zh-CN">
                  <a:cs typeface="+mn-ea"/>
                  <a:sym typeface="+mn-lt"/>
                </a:rPr>
                <a:t>体温可随年龄、性别、昼夜、情绪及生理周期不同时期而出现生理性波动，一般波动不超过0.5~1.0℃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3D613112-735D-4948-8E7E-9A986A876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0815" y="761988"/>
            <a:ext cx="6096012" cy="609601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D616562-5D4F-493A-B6FD-B260DB1C26AF}"/>
              </a:ext>
            </a:extLst>
          </p:cNvPr>
          <p:cNvSpPr/>
          <p:nvPr/>
        </p:nvSpPr>
        <p:spPr>
          <a:xfrm>
            <a:off x="1299373" y="483969"/>
            <a:ext cx="5281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b="1" lang="zh-CN" sz="3600">
                <a:solidFill>
                  <a:schemeClr val="tx1"/>
                </a:solidFill>
                <a:cs typeface="+mn-ea"/>
                <a:sym typeface="+mn-lt"/>
              </a:rPr>
              <a:t>发热的临床过程</a:t>
            </a:r>
          </a:p>
        </p:txBody>
      </p:sp>
      <p:sp>
        <p:nvSpPr>
          <p:cNvPr id="10" name="右箭头 28">
            <a:extLst>
              <a:ext uri="{FF2B5EF4-FFF2-40B4-BE49-F238E27FC236}">
                <a16:creationId xmlns:a16="http://schemas.microsoft.com/office/drawing/2014/main" id="{94387948-85DC-405D-85F8-7DA80EBB6DA4}"/>
              </a:ext>
            </a:extLst>
          </p:cNvPr>
          <p:cNvSpPr/>
          <p:nvPr/>
        </p:nvSpPr>
        <p:spPr>
          <a:xfrm>
            <a:off x="660400" y="517506"/>
            <a:ext cx="558801" cy="579256"/>
          </a:xfrm>
          <a:prstGeom prst="plus">
            <a:avLst>
              <a:gd fmla="val 33648" name="adj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1230905729"/>
      </p:ext>
    </p:extLst>
  </p:cSld>
  <p:clrMapOvr>
    <a:masterClrMapping/>
  </p:clrMapOvr>
  <mc:AlternateContent>
    <mc:Choice Requires="p15">
      <p:transition advTm="3000" p14:dur="1250" spd="slow">
        <p15:prstTrans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ISLIDE.ICON" val="#405318;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ISLIDE.ICON" val="#405318;"/>
</p:tagLst>
</file>

<file path=ppt/tags/tag15.xml><?xml version="1.0" encoding="utf-8"?>
<p:tagLst xmlns:p="http://schemas.openxmlformats.org/presentationml/2006/main">
  <p:tag name="ISLIDE.ICON" val="#405318;"/>
</p:tagLst>
</file>

<file path=ppt/tags/tag1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ISLIDE.ICON" val="#405318;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ibu3bi1">
      <a:majorFont>
        <a:latin typeface="思源黑体 CN" panose="020f0302020204030204"/>
        <a:ea typeface="思源黑体 CN"/>
        <a:cs typeface="Arial"/>
      </a:majorFont>
      <a:minorFont>
        <a:latin typeface="思源黑体 CN" panose="020f0302020204030204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161</Paragraphs>
  <Slides>20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3">
      <vt:lpstr>Arial</vt:lpstr>
      <vt:lpstr>思源黑体 CN</vt:lpstr>
      <vt:lpstr>Calibri Light</vt:lpstr>
      <vt:lpstr>Calibri</vt:lpstr>
      <vt:lpstr>等线 Light</vt:lpstr>
      <vt:lpstr>等线</vt:lpstr>
      <vt:lpstr>Wingdings 2</vt:lpstr>
      <vt:lpstr>Book Antiqua</vt:lpstr>
      <vt:lpstr>宋体</vt:lpstr>
      <vt:lpstr>Wingdings</vt:lpstr>
      <vt:lpstr>Wingdings 3</vt:lpstr>
      <vt:lpstr>Century Gothic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2021-08-22T11:48:35Z</dcterms:created>
  <cp:lastPrinted>2021-08-22T11:48:35Z</cp:lastPrinted>
  <dcterms:modified xsi:type="dcterms:W3CDTF">2021-08-22T05:35:49Z</dcterms:modified>
  <cp:revision>1</cp:revision>
</cp:coreProperties>
</file>