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"/>
  </p:notesMasterIdLst>
  <p:sldIdLst>
    <p:sldId id="259" r:id="rId4"/>
    <p:sldId id="277" r:id="rId5"/>
    <p:sldId id="257" r:id="rId6"/>
    <p:sldId id="258" r:id="rId7"/>
    <p:sldId id="260" r:id="rId8"/>
    <p:sldId id="261" r:id="rId9"/>
    <p:sldId id="262" r:id="rId10"/>
    <p:sldId id="264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83" r:id="rId19"/>
    <p:sldId id="278" r:id="rId20"/>
    <p:sldId id="272" r:id="rId21"/>
    <p:sldId id="273" r:id="rId22"/>
    <p:sldId id="274" r:id="rId23"/>
    <p:sldId id="276" r:id="rId24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fill>
          <a:solidFill>
            <a:schemeClr val="accent3">
              <a:tint val="40000"/>
            </a:schemeClr>
          </a:solidFill>
        </a:fill>
      </a:tcStyle>
    </a:band1H>
    <a:band1V>
      <a:tcStyle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4" autoAdjust="0"/>
  </p:normalViewPr>
  <p:slideViewPr>
    <p:cSldViewPr>
      <p:cViewPr varScale="1">
        <p:scale>
          <a:sx n="108" d="100"/>
          <a:sy n="108" d="100"/>
        </p:scale>
        <p:origin x="67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tags/tag1.xml" Type="http://schemas.openxmlformats.org/officeDocument/2006/relationships/tags"/><Relationship Id="rId26" Target="presProps.xml" Type="http://schemas.openxmlformats.org/officeDocument/2006/relationships/presProps"/><Relationship Id="rId27" Target="viewProps.xml" Type="http://schemas.openxmlformats.org/officeDocument/2006/relationships/viewProps"/><Relationship Id="rId28" Target="theme/theme1.xml" Type="http://schemas.openxmlformats.org/officeDocument/2006/relationships/theme"/><Relationship Id="rId29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1EE3B-EE68-4FB2-A957-DC78CD76DF96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18460-6A6A-4FF9-9A6F-E6583C0CAE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75829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73840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98365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92811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84796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2745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43195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5698496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7808248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217860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4202066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6158333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5050001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2972725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7198727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85688689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12749084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5525169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0221898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1292916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8481973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6135591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6842265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6178574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2121047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8416939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2351584" y="5565420"/>
            <a:ext cx="2844800" cy="365125"/>
          </a:xfrm>
        </p:spPr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6" name="直接连接符 5"/>
          <p:cNvCxnSpPr/>
          <p:nvPr userDrawn="1"/>
        </p:nvCxnSpPr>
        <p:spPr>
          <a:xfrm flipH="1">
            <a:off x="10485761" y="5431711"/>
            <a:ext cx="1358864" cy="1145940"/>
          </a:xfrm>
          <a:prstGeom prst="line">
            <a:avLst/>
          </a:prstGeom>
          <a:ln w="12700">
            <a:gradFill>
              <a:gsLst>
                <a:gs pos="1250">
                  <a:schemeClr val="bg1">
                    <a:lumMod val="65000"/>
                    <a:alpha val="0"/>
                  </a:schemeClr>
                </a:gs>
                <a:gs pos="100000">
                  <a:schemeClr val="bg1">
                    <a:lumMod val="65000"/>
                    <a:alpha val="0"/>
                  </a:schemeClr>
                </a:gs>
                <a:gs pos="50000">
                  <a:schemeClr val="tx1">
                    <a:lumMod val="95000"/>
                    <a:lumOff val="5000"/>
                  </a:schemeClr>
                </a:gs>
                <a:gs pos="100000">
                  <a:schemeClr val="bg1">
                    <a:lumMod val="65000"/>
                    <a:alpha val="0"/>
                  </a:schemeClr>
                </a:gs>
              </a:gsLst>
              <a:lin ang="0" scaled="0"/>
            </a:gradFill>
          </a:ln>
          <a:effectLst>
            <a:outerShdw blurRad="63500" dist="25400" dir="5400000" sx="170000" sy="170000" algn="ctr" rotWithShape="0">
              <a:schemeClr val="tx1">
                <a:alpha val="92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 userDrawn="1"/>
        </p:nvSpPr>
        <p:spPr>
          <a:xfrm>
            <a:off x="0" y="0"/>
            <a:ext cx="12192000" cy="692696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zh-CN" altLang="en-US" sz="1800"/>
          </a:p>
        </p:txBody>
      </p:sp>
      <p:sp>
        <p:nvSpPr>
          <p:cNvPr id="9" name="平行四边形 49"/>
          <p:cNvSpPr/>
          <p:nvPr userDrawn="1"/>
        </p:nvSpPr>
        <p:spPr>
          <a:xfrm>
            <a:off x="-39972" y="-14989"/>
            <a:ext cx="3382687" cy="707685"/>
          </a:xfrm>
          <a:custGeom>
            <a:gdLst>
              <a:gd name="connsiteX0" fmla="*/ 0 w 2537015"/>
              <a:gd name="connsiteY0" fmla="*/ 707686 h 707686"/>
              <a:gd name="connsiteX1" fmla="*/ 8282 w 2537015"/>
              <a:gd name="connsiteY1" fmla="*/ 0 h 707686"/>
              <a:gd name="connsiteX2" fmla="*/ 2537015 w 2537015"/>
              <a:gd name="connsiteY2" fmla="*/ 0 h 707686"/>
              <a:gd name="connsiteX3" fmla="*/ 1869165 w 2537015"/>
              <a:gd name="connsiteY3" fmla="*/ 707686 h 707686"/>
              <a:gd name="connsiteX4" fmla="*/ 0 w 2537015"/>
              <a:gd name="connsiteY4" fmla="*/ 707686 h 707686"/>
              <a:gd name="connsiteX5" fmla="*/ 63273 w 2075632"/>
              <a:gd name="connsiteY5" fmla="*/ 722676 h 72267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7015" h="707686">
                <a:moveTo>
                  <a:pt x="0" y="707686"/>
                </a:moveTo>
                <a:cubicBezTo>
                  <a:pt x="2761" y="471791"/>
                  <a:pt x="5521" y="235895"/>
                  <a:pt x="8282" y="0"/>
                </a:cubicBezTo>
                <a:lnTo>
                  <a:pt x="2537015" y="0"/>
                </a:lnTo>
                <a:lnTo>
                  <a:pt x="1869165" y="707686"/>
                </a:lnTo>
                <a:lnTo>
                  <a:pt x="0" y="707686"/>
                </a:lnTo>
                <a:close/>
              </a:path>
            </a:pathLst>
          </a:cu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800"/>
          </a:p>
        </p:txBody>
      </p:sp>
    </p:spTree>
    <p:extLst>
      <p:ext uri="{BB962C8B-B14F-4D97-AF65-F5344CB8AC3E}">
        <p14:creationId val="259680183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1711396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856254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6989090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8063192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4570E-7C25-4A92-9F12-B24843D447C3}" type="datetimeFigureOut">
              <a:rPr lang="zh-CN" altLang="en-US" smtClean="0"/>
              <a:t>2021/4/3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AFF2A-4707-4028-B479-1388307927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1902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08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Relationship Id="rId4" Target="../media/image2.wdp" Type="http://schemas.microsoft.com/office/2007/relationships/hdphoto"/></Relationships>
</file>

<file path=ppt/slides/_rels/slide10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http://ec4.images-amazon.com/images/I/41jOSSZq6bL._SX_.jpg" id="14" name="Picture 2"/>
          <p:cNvPicPr>
            <a:picLocks noChangeArrowheads="1"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r:embed="rId4">
                    <a14:imgEffect>
                      <a14:artisticBlur radius="6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 rot="20358482">
            <a:off x="2296841" y="1150647"/>
            <a:ext cx="3534069" cy="5077685"/>
          </a:xfrm>
          <a:prstGeom prst="rect">
            <a:avLst/>
          </a:prstGeom>
          <a:effectLst>
            <a:outerShdw algn="tl" blurRad="304800" dir="2700000" dist="114300" rotWithShape="0">
              <a:prstClr val="black">
                <a:alpha val="30000"/>
              </a:prst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TextBox 58"/>
          <p:cNvSpPr txBox="1">
            <a:spLocks noChangeArrowheads="1"/>
          </p:cNvSpPr>
          <p:nvPr/>
        </p:nvSpPr>
        <p:spPr bwMode="auto">
          <a:xfrm>
            <a:off x="2795010" y="2105561"/>
            <a:ext cx="7429112" cy="91440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typeface="宋体"/>
              </a:defRPr>
            </a:lvl9pPr>
          </a:lstStyle>
          <a:p>
            <a:pPr algn="r" eaLnBrk="1" hangingPunct="1"/>
            <a:r>
              <a:rPr altLang="en-US" b="1" lang="zh-CN" sz="54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麦肯锡教我的写作武器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5056539" y="1045557"/>
            <a:ext cx="5039644" cy="985523"/>
            <a:chOff x="3694013" y="1006911"/>
            <a:chExt cx="5039644" cy="985523"/>
          </a:xfrm>
        </p:grpSpPr>
        <p:sp>
          <p:nvSpPr>
            <p:cNvPr id="3" name="圆角矩形 2"/>
            <p:cNvSpPr/>
            <p:nvPr/>
          </p:nvSpPr>
          <p:spPr>
            <a:xfrm>
              <a:off x="3787160" y="1006911"/>
              <a:ext cx="4946497" cy="585645"/>
            </a:xfrm>
            <a:prstGeom prst="roundRect">
              <a:avLst>
                <a:gd fmla="val 9948" name="adj"/>
              </a:avLst>
            </a:prstGeom>
            <a:noFill/>
            <a:ln w="25400">
              <a:solidFill>
                <a:srgbClr val="F6941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F69418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94013" y="1047554"/>
              <a:ext cx="5017141" cy="94488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pPr algn="r"/>
              <a:r>
                <a:rPr altLang="zh-CN" lang="en-US" sz="2800">
                  <a:solidFill>
                    <a:srgbClr val="F69418"/>
                  </a:solidFill>
                  <a:latin charset="0" pitchFamily="34" typeface="Britannic Bold"/>
                  <a:ea charset="-122" pitchFamily="49" typeface="华康俪金黑W8"/>
                </a:rPr>
                <a:t>LOGICAL THINKING &amp; WRITING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7842516" y="3501008"/>
            <a:ext cx="2268477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2" typeface="方正风雅宋简体"/>
                <a:ea charset="-122" pitchFamily="2" typeface="方正风雅宋简体"/>
              </a:rPr>
              <a:t>高杉尚孝  著</a:t>
            </a:r>
          </a:p>
          <a:p>
            <a:pPr algn="r"/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2" typeface="方正风雅宋简体"/>
                <a:ea charset="-122" pitchFamily="2" typeface="方正风雅宋简体"/>
              </a:rPr>
              <a:t>郑顺珑  译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524001" y="5030682"/>
            <a:ext cx="8700121" cy="1116947"/>
            <a:chOff x="0" y="5030681"/>
            <a:chExt cx="8700121" cy="1116947"/>
          </a:xfrm>
        </p:grpSpPr>
        <p:sp>
          <p:nvSpPr>
            <p:cNvPr id="73" name="矩形 72"/>
            <p:cNvSpPr/>
            <p:nvPr/>
          </p:nvSpPr>
          <p:spPr>
            <a:xfrm>
              <a:off x="0" y="5030681"/>
              <a:ext cx="8700121" cy="1116947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99000">
                  <a:schemeClr val="bg1">
                    <a:lumMod val="75000"/>
                  </a:schemeClr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52121" y="5135599"/>
              <a:ext cx="3048001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pc="600" sz="28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学会逻辑思考</a:t>
              </a:r>
            </a:p>
            <a:p>
              <a:pPr algn="dist"/>
              <a:r>
                <a:rPr altLang="en-US" lang="zh-CN" spc="600" sz="28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提高写作能力</a:t>
              </a:r>
            </a:p>
          </p:txBody>
        </p:sp>
        <p:grpSp>
          <p:nvGrpSpPr>
            <p:cNvPr id="2" name="组合 1"/>
            <p:cNvGrpSpPr/>
            <p:nvPr/>
          </p:nvGrpSpPr>
          <p:grpSpPr>
            <a:xfrm rot="10800000">
              <a:off x="149602" y="5139274"/>
              <a:ext cx="3166930" cy="810003"/>
              <a:chOff x="2077999" y="5178439"/>
              <a:chExt cx="2948941" cy="683692"/>
            </a:xfrm>
            <a:solidFill>
              <a:schemeClr val="bg1"/>
            </a:solidFill>
          </p:grpSpPr>
          <p:sp>
            <p:nvSpPr>
              <p:cNvPr id="13" name="矩形 12"/>
              <p:cNvSpPr/>
              <p:nvPr/>
            </p:nvSpPr>
            <p:spPr>
              <a:xfrm>
                <a:off x="4662430" y="5178441"/>
                <a:ext cx="364510" cy="683690"/>
              </a:xfrm>
              <a:prstGeom prst="rect">
                <a:avLst/>
              </a:prstGeom>
              <a:solidFill>
                <a:srgbClr val="78AF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矩形 25"/>
              <p:cNvSpPr/>
              <p:nvPr/>
            </p:nvSpPr>
            <p:spPr>
              <a:xfrm>
                <a:off x="2077999" y="5178439"/>
                <a:ext cx="2520000" cy="683178"/>
              </a:xfrm>
              <a:custGeom>
                <a:rect b="b" l="l" r="r" t="t"/>
                <a:pathLst>
                  <a:path h="1199745" w="3995780">
                    <a:moveTo>
                      <a:pt x="3696727" y="760691"/>
                    </a:moveTo>
                    <a:lnTo>
                      <a:pt x="1033246" y="760691"/>
                    </a:lnTo>
                    <a:lnTo>
                      <a:pt x="1029703" y="940654"/>
                    </a:lnTo>
                    <a:lnTo>
                      <a:pt x="3696727" y="940654"/>
                    </a:lnTo>
                    <a:close/>
                    <a:moveTo>
                      <a:pt x="3700429" y="298400"/>
                    </a:moveTo>
                    <a:lnTo>
                      <a:pt x="1042348" y="298400"/>
                    </a:lnTo>
                    <a:lnTo>
                      <a:pt x="1038805" y="478363"/>
                    </a:lnTo>
                    <a:lnTo>
                      <a:pt x="3700429" y="478363"/>
                    </a:lnTo>
                    <a:close/>
                    <a:moveTo>
                      <a:pt x="3995780" y="2065"/>
                    </a:moveTo>
                    <a:lnTo>
                      <a:pt x="3995780" y="1198688"/>
                    </a:lnTo>
                    <a:lnTo>
                      <a:pt x="1024623" y="1198688"/>
                    </a:lnTo>
                    <a:lnTo>
                      <a:pt x="1024602" y="1199745"/>
                    </a:lnTo>
                    <a:lnTo>
                      <a:pt x="1022842" y="1198688"/>
                    </a:lnTo>
                    <a:lnTo>
                      <a:pt x="1014564" y="1198688"/>
                    </a:lnTo>
                    <a:lnTo>
                      <a:pt x="1014564" y="1193714"/>
                    </a:lnTo>
                    <a:lnTo>
                      <a:pt x="0" y="584102"/>
                    </a:lnTo>
                    <a:lnTo>
                      <a:pt x="1014564" y="18756"/>
                    </a:lnTo>
                    <a:lnTo>
                      <a:pt x="1014564" y="2065"/>
                    </a:lnTo>
                    <a:lnTo>
                      <a:pt x="1044517" y="2065"/>
                    </a:lnTo>
                    <a:lnTo>
                      <a:pt x="1048224" y="0"/>
                    </a:lnTo>
                    <a:lnTo>
                      <a:pt x="1048183" y="206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243828543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64152" y="25508"/>
            <a:ext cx="3347864" cy="667189"/>
          </a:xfrm>
        </p:spPr>
        <p:txBody>
          <a:bodyPr>
            <a:norm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发现问题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34099" y="1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设定课题</a:t>
            </a:r>
          </a:p>
        </p:txBody>
      </p:sp>
      <p:grpSp>
        <p:nvGrpSpPr>
          <p:cNvPr id="57" name="组合 56"/>
          <p:cNvGrpSpPr/>
          <p:nvPr/>
        </p:nvGrpSpPr>
        <p:grpSpPr>
          <a:xfrm>
            <a:off x="1790453" y="1700810"/>
            <a:ext cx="2589693" cy="1872208"/>
            <a:chOff x="320543" y="2204864"/>
            <a:chExt cx="2589693" cy="1872208"/>
          </a:xfrm>
          <a:effectLst/>
        </p:grpSpPr>
        <p:sp>
          <p:nvSpPr>
            <p:cNvPr id="4" name="圆角矩形 3"/>
            <p:cNvSpPr/>
            <p:nvPr/>
          </p:nvSpPr>
          <p:spPr>
            <a:xfrm>
              <a:off x="320543" y="2204864"/>
              <a:ext cx="2589693" cy="1872208"/>
            </a:xfrm>
            <a:prstGeom prst="roundRect">
              <a:avLst>
                <a:gd fmla="val 9812" name="adj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矩形 6"/>
            <p:cNvSpPr/>
            <p:nvPr/>
          </p:nvSpPr>
          <p:spPr>
            <a:xfrm>
              <a:off x="2065603" y="2339571"/>
              <a:ext cx="792088" cy="432048"/>
            </a:xfrm>
            <a:prstGeom prst="rect">
              <a:avLst/>
            </a:pr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20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原状</a:t>
              </a:r>
            </a:p>
          </p:txBody>
        </p:sp>
        <p:sp>
          <p:nvSpPr>
            <p:cNvPr id="8" name="椭圆 7"/>
            <p:cNvSpPr/>
            <p:nvPr/>
          </p:nvSpPr>
          <p:spPr>
            <a:xfrm>
              <a:off x="539552" y="2996952"/>
              <a:ext cx="720080" cy="720000"/>
            </a:xfrm>
            <a:prstGeom prst="ellipse">
              <a:avLst/>
            </a:prstGeom>
            <a:solidFill>
              <a:srgbClr val="96CD49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" name="直接箭头连接符 9"/>
            <p:cNvCxnSpPr>
              <a:endCxn id="7" idx="1"/>
            </p:cNvCxnSpPr>
            <p:nvPr/>
          </p:nvCxnSpPr>
          <p:spPr>
            <a:xfrm>
              <a:off x="683568" y="2555595"/>
              <a:ext cx="1382035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组合 42"/>
            <p:cNvGrpSpPr/>
            <p:nvPr/>
          </p:nvGrpSpPr>
          <p:grpSpPr>
            <a:xfrm rot="5400000">
              <a:off x="1351895" y="2537008"/>
              <a:ext cx="613802" cy="813614"/>
              <a:chOff x="2350163" y="4540562"/>
              <a:chExt cx="1596005" cy="1859145"/>
            </a:xfrm>
          </p:grpSpPr>
          <p:cxnSp>
            <p:nvCxnSpPr>
              <p:cNvPr id="12" name="肘形连接符 11"/>
              <p:cNvCxnSpPr/>
              <p:nvPr/>
            </p:nvCxnSpPr>
            <p:spPr>
              <a:xfrm flipH="1" rot="16200000">
                <a:off x="2252286" y="4679006"/>
                <a:ext cx="457202" cy="261447"/>
              </a:xfrm>
              <a:prstGeom prst="bentConnector3">
                <a:avLst>
                  <a:gd fmla="val 50000" name="adj1"/>
                </a:avLst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肘形连接符 20"/>
              <p:cNvCxnSpPr/>
              <p:nvPr/>
            </p:nvCxnSpPr>
            <p:spPr>
              <a:xfrm flipH="1" rot="16200000">
                <a:off x="2491242" y="4927278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肘形连接符 23"/>
              <p:cNvCxnSpPr/>
              <p:nvPr/>
            </p:nvCxnSpPr>
            <p:spPr>
              <a:xfrm flipH="1" rot="16200000">
                <a:off x="2714211" y="5155879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肘形连接符 29"/>
              <p:cNvCxnSpPr/>
              <p:nvPr/>
            </p:nvCxnSpPr>
            <p:spPr>
              <a:xfrm flipH="1" rot="16200000">
                <a:off x="3606083" y="6059622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肘形连接符 30"/>
              <p:cNvCxnSpPr/>
              <p:nvPr/>
            </p:nvCxnSpPr>
            <p:spPr>
              <a:xfrm flipH="1" rot="16200000">
                <a:off x="3160147" y="5602420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肘形连接符 31"/>
              <p:cNvCxnSpPr/>
              <p:nvPr/>
            </p:nvCxnSpPr>
            <p:spPr>
              <a:xfrm flipH="1" rot="16200000">
                <a:off x="3383115" y="5841682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肘形连接符 32"/>
              <p:cNvCxnSpPr/>
              <p:nvPr/>
            </p:nvCxnSpPr>
            <p:spPr>
              <a:xfrm flipH="1" rot="16200000">
                <a:off x="2931469" y="5384480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/>
            </p:nvCxnSpPr>
            <p:spPr>
              <a:xfrm flipH="1">
                <a:off x="3946168" y="6181767"/>
                <a:ext cx="0" cy="21794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箭头连接符 36"/>
              <p:cNvCxnSpPr/>
              <p:nvPr/>
            </p:nvCxnSpPr>
            <p:spPr>
              <a:xfrm flipH="1" flipV="1">
                <a:off x="2350163" y="4540562"/>
                <a:ext cx="0" cy="62885"/>
              </a:xfrm>
              <a:prstGeom prst="straightConnector1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组合 43"/>
            <p:cNvGrpSpPr/>
            <p:nvPr/>
          </p:nvGrpSpPr>
          <p:grpSpPr>
            <a:xfrm rot="9895413">
              <a:off x="1304509" y="3419599"/>
              <a:ext cx="246850" cy="436530"/>
              <a:chOff x="2350163" y="4540562"/>
              <a:chExt cx="1596005" cy="1859145"/>
            </a:xfrm>
          </p:grpSpPr>
          <p:cxnSp>
            <p:nvCxnSpPr>
              <p:cNvPr id="45" name="肘形连接符 44"/>
              <p:cNvCxnSpPr/>
              <p:nvPr/>
            </p:nvCxnSpPr>
            <p:spPr>
              <a:xfrm flipH="1" rot="16200000">
                <a:off x="2252286" y="4679006"/>
                <a:ext cx="457202" cy="261447"/>
              </a:xfrm>
              <a:prstGeom prst="bentConnector3">
                <a:avLst>
                  <a:gd fmla="val 50000" name="adj1"/>
                </a:avLst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肘形连接符 45"/>
              <p:cNvCxnSpPr/>
              <p:nvPr/>
            </p:nvCxnSpPr>
            <p:spPr>
              <a:xfrm flipH="1" rot="16200000">
                <a:off x="2491242" y="4927278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肘形连接符 46"/>
              <p:cNvCxnSpPr/>
              <p:nvPr/>
            </p:nvCxnSpPr>
            <p:spPr>
              <a:xfrm flipH="1" rot="16200000">
                <a:off x="2714211" y="5155879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肘形连接符 47"/>
              <p:cNvCxnSpPr/>
              <p:nvPr/>
            </p:nvCxnSpPr>
            <p:spPr>
              <a:xfrm flipH="1" rot="16200000">
                <a:off x="3606083" y="6059622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肘形连接符 48"/>
              <p:cNvCxnSpPr/>
              <p:nvPr/>
            </p:nvCxnSpPr>
            <p:spPr>
              <a:xfrm flipH="1" rot="16200000">
                <a:off x="3160147" y="5602420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肘形连接符 49"/>
              <p:cNvCxnSpPr/>
              <p:nvPr/>
            </p:nvCxnSpPr>
            <p:spPr>
              <a:xfrm flipH="1" rot="16200000">
                <a:off x="3383115" y="5841682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肘形连接符 50"/>
              <p:cNvCxnSpPr/>
              <p:nvPr/>
            </p:nvCxnSpPr>
            <p:spPr>
              <a:xfrm flipH="1" rot="16200000">
                <a:off x="2931469" y="5384480"/>
                <a:ext cx="457202" cy="222968"/>
              </a:xfrm>
              <a:prstGeom prst="bentConnector3">
                <a:avLst>
                  <a:gd fmla="val 50000" name="adj1"/>
                </a:avLst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接连接符 51"/>
              <p:cNvCxnSpPr/>
              <p:nvPr/>
            </p:nvCxnSpPr>
            <p:spPr>
              <a:xfrm flipH="1">
                <a:off x="3946168" y="6181767"/>
                <a:ext cx="0" cy="217940"/>
              </a:xfrm>
              <a:prstGeom prst="line">
                <a:avLst/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接箭头连接符 52"/>
              <p:cNvCxnSpPr/>
              <p:nvPr/>
            </p:nvCxnSpPr>
            <p:spPr>
              <a:xfrm flipH="1" flipV="1">
                <a:off x="2350163" y="4540562"/>
                <a:ext cx="0" cy="62885"/>
              </a:xfrm>
              <a:prstGeom prst="straightConnector1">
                <a:avLst/>
              </a:prstGeom>
              <a:ln w="12700">
                <a:solidFill>
                  <a:schemeClr val="bg1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/>
            <p:cNvSpPr txBox="1"/>
            <p:nvPr/>
          </p:nvSpPr>
          <p:spPr>
            <a:xfrm>
              <a:off x="564098" y="3183503"/>
              <a:ext cx="813019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0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现状</a:t>
              </a:r>
            </a:p>
          </p:txBody>
        </p:sp>
      </p:grpSp>
      <p:sp>
        <p:nvSpPr>
          <p:cNvPr id="59" name="圆角矩形 58"/>
          <p:cNvSpPr/>
          <p:nvPr/>
        </p:nvSpPr>
        <p:spPr>
          <a:xfrm>
            <a:off x="4673758" y="1700810"/>
            <a:ext cx="2589693" cy="1872208"/>
          </a:xfrm>
          <a:prstGeom prst="roundRect">
            <a:avLst>
              <a:gd fmla="val 9812" name="adj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0" name="矩形 59"/>
          <p:cNvSpPr/>
          <p:nvPr/>
        </p:nvSpPr>
        <p:spPr>
          <a:xfrm>
            <a:off x="6398497" y="2354963"/>
            <a:ext cx="778504" cy="432048"/>
          </a:xfrm>
          <a:prstGeom prst="rect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现状</a:t>
            </a:r>
          </a:p>
        </p:txBody>
      </p:sp>
      <p:grpSp>
        <p:nvGrpSpPr>
          <p:cNvPr id="63" name="组合 62"/>
          <p:cNvGrpSpPr/>
          <p:nvPr/>
        </p:nvGrpSpPr>
        <p:grpSpPr>
          <a:xfrm rot="7927980">
            <a:off x="5778622" y="2315148"/>
            <a:ext cx="477063" cy="596891"/>
            <a:chOff x="2350163" y="4540562"/>
            <a:chExt cx="1596005" cy="1859145"/>
          </a:xfrm>
        </p:grpSpPr>
        <p:cxnSp>
          <p:nvCxnSpPr>
            <p:cNvPr id="75" name="肘形连接符 74"/>
            <p:cNvCxnSpPr/>
            <p:nvPr/>
          </p:nvCxnSpPr>
          <p:spPr>
            <a:xfrm flipH="1" rot="16200000">
              <a:off x="2252286" y="4679006"/>
              <a:ext cx="457202" cy="261447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肘形连接符 75"/>
            <p:cNvCxnSpPr/>
            <p:nvPr/>
          </p:nvCxnSpPr>
          <p:spPr>
            <a:xfrm flipH="1" rot="16200000">
              <a:off x="2491242" y="4927278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肘形连接符 76"/>
            <p:cNvCxnSpPr/>
            <p:nvPr/>
          </p:nvCxnSpPr>
          <p:spPr>
            <a:xfrm flipH="1" rot="16200000">
              <a:off x="2714211" y="5155879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肘形连接符 77"/>
            <p:cNvCxnSpPr/>
            <p:nvPr/>
          </p:nvCxnSpPr>
          <p:spPr>
            <a:xfrm flipH="1" rot="16200000">
              <a:off x="3606083" y="6059622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肘形连接符 78"/>
            <p:cNvCxnSpPr/>
            <p:nvPr/>
          </p:nvCxnSpPr>
          <p:spPr>
            <a:xfrm flipH="1" rot="16200000">
              <a:off x="3160147" y="5602420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肘形连接符 79"/>
            <p:cNvCxnSpPr/>
            <p:nvPr/>
          </p:nvCxnSpPr>
          <p:spPr>
            <a:xfrm flipH="1" rot="16200000">
              <a:off x="3383115" y="5841682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肘形连接符 80"/>
            <p:cNvCxnSpPr/>
            <p:nvPr/>
          </p:nvCxnSpPr>
          <p:spPr>
            <a:xfrm flipH="1" rot="16200000">
              <a:off x="2931469" y="5384480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81"/>
            <p:cNvCxnSpPr/>
            <p:nvPr/>
          </p:nvCxnSpPr>
          <p:spPr>
            <a:xfrm flipH="1">
              <a:off x="3946168" y="6181767"/>
              <a:ext cx="0" cy="217940"/>
            </a:xfrm>
            <a:prstGeom prst="line">
              <a:avLst/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箭头连接符 82"/>
            <p:cNvCxnSpPr/>
            <p:nvPr/>
          </p:nvCxnSpPr>
          <p:spPr>
            <a:xfrm flipH="1" flipV="1">
              <a:off x="2350163" y="4540562"/>
              <a:ext cx="0" cy="62885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组合 63"/>
          <p:cNvGrpSpPr/>
          <p:nvPr/>
        </p:nvGrpSpPr>
        <p:grpSpPr>
          <a:xfrm rot="9895413">
            <a:off x="5717424" y="2799899"/>
            <a:ext cx="246850" cy="436530"/>
            <a:chOff x="2350163" y="4540562"/>
            <a:chExt cx="1596005" cy="1859145"/>
          </a:xfrm>
        </p:grpSpPr>
        <p:cxnSp>
          <p:nvCxnSpPr>
            <p:cNvPr id="66" name="肘形连接符 65"/>
            <p:cNvCxnSpPr/>
            <p:nvPr/>
          </p:nvCxnSpPr>
          <p:spPr>
            <a:xfrm flipH="1" rot="16200000">
              <a:off x="2252286" y="4679006"/>
              <a:ext cx="457202" cy="261447"/>
            </a:xfrm>
            <a:prstGeom prst="bentConnector3">
              <a:avLst>
                <a:gd fmla="val 50000" name="adj1"/>
              </a:avLst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肘形连接符 66"/>
            <p:cNvCxnSpPr/>
            <p:nvPr/>
          </p:nvCxnSpPr>
          <p:spPr>
            <a:xfrm flipH="1" rot="16200000">
              <a:off x="2491242" y="4927278"/>
              <a:ext cx="457202" cy="222968"/>
            </a:xfrm>
            <a:prstGeom prst="bentConnector3">
              <a:avLst>
                <a:gd fmla="val 50000" name="adj1"/>
              </a:avLst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肘形连接符 67"/>
            <p:cNvCxnSpPr/>
            <p:nvPr/>
          </p:nvCxnSpPr>
          <p:spPr>
            <a:xfrm flipH="1" rot="16200000">
              <a:off x="2714211" y="5155879"/>
              <a:ext cx="457202" cy="222968"/>
            </a:xfrm>
            <a:prstGeom prst="bentConnector3">
              <a:avLst>
                <a:gd fmla="val 50000" name="adj1"/>
              </a:avLst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肘形连接符 68"/>
            <p:cNvCxnSpPr/>
            <p:nvPr/>
          </p:nvCxnSpPr>
          <p:spPr>
            <a:xfrm flipH="1" rot="16200000">
              <a:off x="3606083" y="6059622"/>
              <a:ext cx="457202" cy="222968"/>
            </a:xfrm>
            <a:prstGeom prst="bentConnector3">
              <a:avLst>
                <a:gd fmla="val 50000" name="adj1"/>
              </a:avLst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肘形连接符 69"/>
            <p:cNvCxnSpPr/>
            <p:nvPr/>
          </p:nvCxnSpPr>
          <p:spPr>
            <a:xfrm flipH="1" rot="16200000">
              <a:off x="3160147" y="5602420"/>
              <a:ext cx="457202" cy="222968"/>
            </a:xfrm>
            <a:prstGeom prst="bentConnector3">
              <a:avLst>
                <a:gd fmla="val 50000" name="adj1"/>
              </a:avLst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肘形连接符 70"/>
            <p:cNvCxnSpPr/>
            <p:nvPr/>
          </p:nvCxnSpPr>
          <p:spPr>
            <a:xfrm flipH="1" rot="16200000">
              <a:off x="3383115" y="5841682"/>
              <a:ext cx="457202" cy="222968"/>
            </a:xfrm>
            <a:prstGeom prst="bentConnector3">
              <a:avLst>
                <a:gd fmla="val 50000" name="adj1"/>
              </a:avLst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肘形连接符 71"/>
            <p:cNvCxnSpPr/>
            <p:nvPr/>
          </p:nvCxnSpPr>
          <p:spPr>
            <a:xfrm flipH="1" rot="16200000">
              <a:off x="2931469" y="5384480"/>
              <a:ext cx="457202" cy="222968"/>
            </a:xfrm>
            <a:prstGeom prst="bentConnector3">
              <a:avLst>
                <a:gd fmla="val 50000" name="adj1"/>
              </a:avLst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/>
            <p:nvPr/>
          </p:nvCxnSpPr>
          <p:spPr>
            <a:xfrm flipH="1">
              <a:off x="3946168" y="6181767"/>
              <a:ext cx="0" cy="217940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箭头连接符 73"/>
            <p:cNvCxnSpPr/>
            <p:nvPr/>
          </p:nvCxnSpPr>
          <p:spPr>
            <a:xfrm flipH="1" flipV="1">
              <a:off x="2350163" y="4540562"/>
              <a:ext cx="0" cy="62885"/>
            </a:xfrm>
            <a:prstGeom prst="straightConnector1">
              <a:avLst/>
            </a:prstGeom>
            <a:ln w="127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圆角矩形 84"/>
          <p:cNvSpPr/>
          <p:nvPr/>
        </p:nvSpPr>
        <p:spPr>
          <a:xfrm>
            <a:off x="7554078" y="1700810"/>
            <a:ext cx="2589693" cy="1872208"/>
          </a:xfrm>
          <a:prstGeom prst="roundRect">
            <a:avLst>
              <a:gd fmla="val 9812" name="adj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6" name="矩形 85"/>
          <p:cNvSpPr/>
          <p:nvPr/>
        </p:nvSpPr>
        <p:spPr>
          <a:xfrm>
            <a:off x="9299137" y="1835517"/>
            <a:ext cx="792088" cy="432048"/>
          </a:xfrm>
          <a:prstGeom prst="rect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理想</a:t>
            </a:r>
          </a:p>
        </p:txBody>
      </p:sp>
      <p:sp>
        <p:nvSpPr>
          <p:cNvPr id="87" name="椭圆 86"/>
          <p:cNvSpPr/>
          <p:nvPr/>
        </p:nvSpPr>
        <p:spPr>
          <a:xfrm>
            <a:off x="7773086" y="2492898"/>
            <a:ext cx="720080" cy="720000"/>
          </a:xfrm>
          <a:prstGeom prst="ellipse">
            <a:avLst/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88" name="直接箭头连接符 87"/>
          <p:cNvCxnSpPr/>
          <p:nvPr/>
        </p:nvCxnSpPr>
        <p:spPr>
          <a:xfrm flipV="1">
            <a:off x="8485519" y="2916262"/>
            <a:ext cx="813619" cy="11039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组合 88"/>
          <p:cNvGrpSpPr/>
          <p:nvPr/>
        </p:nvGrpSpPr>
        <p:grpSpPr>
          <a:xfrm rot="5400000">
            <a:off x="8585429" y="2032954"/>
            <a:ext cx="613802" cy="813614"/>
            <a:chOff x="2350163" y="4540562"/>
            <a:chExt cx="1596005" cy="1859145"/>
          </a:xfrm>
        </p:grpSpPr>
        <p:cxnSp>
          <p:nvCxnSpPr>
            <p:cNvPr id="101" name="肘形连接符 100"/>
            <p:cNvCxnSpPr/>
            <p:nvPr/>
          </p:nvCxnSpPr>
          <p:spPr>
            <a:xfrm flipH="1" rot="16200000">
              <a:off x="2252286" y="4679006"/>
              <a:ext cx="457202" cy="261447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肘形连接符 101"/>
            <p:cNvCxnSpPr/>
            <p:nvPr/>
          </p:nvCxnSpPr>
          <p:spPr>
            <a:xfrm flipH="1" rot="16200000">
              <a:off x="2491242" y="4927278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肘形连接符 102"/>
            <p:cNvCxnSpPr/>
            <p:nvPr/>
          </p:nvCxnSpPr>
          <p:spPr>
            <a:xfrm flipH="1" rot="16200000">
              <a:off x="2714211" y="5155879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肘形连接符 103"/>
            <p:cNvCxnSpPr/>
            <p:nvPr/>
          </p:nvCxnSpPr>
          <p:spPr>
            <a:xfrm flipH="1" rot="16200000">
              <a:off x="3606083" y="6059622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肘形连接符 104"/>
            <p:cNvCxnSpPr/>
            <p:nvPr/>
          </p:nvCxnSpPr>
          <p:spPr>
            <a:xfrm flipH="1" rot="16200000">
              <a:off x="3160147" y="5602420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肘形连接符 105"/>
            <p:cNvCxnSpPr/>
            <p:nvPr/>
          </p:nvCxnSpPr>
          <p:spPr>
            <a:xfrm flipH="1" rot="16200000">
              <a:off x="3383115" y="5841682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肘形连接符 106"/>
            <p:cNvCxnSpPr/>
            <p:nvPr/>
          </p:nvCxnSpPr>
          <p:spPr>
            <a:xfrm flipH="1" rot="16200000">
              <a:off x="2931469" y="5384480"/>
              <a:ext cx="457202" cy="222968"/>
            </a:xfrm>
            <a:prstGeom prst="bentConnector3">
              <a:avLst>
                <a:gd fmla="val 50000" name="adj1"/>
              </a:avLst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 flipH="1">
              <a:off x="3946168" y="6181767"/>
              <a:ext cx="0" cy="217940"/>
            </a:xfrm>
            <a:prstGeom prst="line">
              <a:avLst/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接箭头连接符 108"/>
            <p:cNvCxnSpPr/>
            <p:nvPr/>
          </p:nvCxnSpPr>
          <p:spPr>
            <a:xfrm flipH="1" flipV="1">
              <a:off x="2350163" y="4540562"/>
              <a:ext cx="0" cy="62885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7797634" y="2679449"/>
            <a:ext cx="81301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现状</a:t>
            </a:r>
          </a:p>
        </p:txBody>
      </p:sp>
      <p:sp>
        <p:nvSpPr>
          <p:cNvPr id="61" name="椭圆 60"/>
          <p:cNvSpPr/>
          <p:nvPr/>
        </p:nvSpPr>
        <p:spPr>
          <a:xfrm>
            <a:off x="5120769" y="2215161"/>
            <a:ext cx="720080" cy="720000"/>
          </a:xfrm>
          <a:prstGeom prst="ellipse">
            <a:avLst/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5" name="TextBox 64"/>
          <p:cNvSpPr txBox="1"/>
          <p:nvPr/>
        </p:nvSpPr>
        <p:spPr>
          <a:xfrm>
            <a:off x="5144080" y="2401464"/>
            <a:ext cx="81301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现状</a:t>
            </a:r>
          </a:p>
        </p:txBody>
      </p:sp>
      <p:cxnSp>
        <p:nvCxnSpPr>
          <p:cNvPr id="114" name="直接箭头连接符 113"/>
          <p:cNvCxnSpPr>
            <a:stCxn id="59" idx="1"/>
          </p:cNvCxnSpPr>
          <p:nvPr/>
        </p:nvCxnSpPr>
        <p:spPr>
          <a:xfrm flipV="1">
            <a:off x="4673757" y="2625454"/>
            <a:ext cx="470322" cy="11461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五边形 53"/>
          <p:cNvSpPr/>
          <p:nvPr/>
        </p:nvSpPr>
        <p:spPr>
          <a:xfrm>
            <a:off x="1790453" y="1387663"/>
            <a:ext cx="1591619" cy="432048"/>
          </a:xfrm>
          <a:prstGeom prst="homePlat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恢复原状型</a:t>
            </a:r>
          </a:p>
        </p:txBody>
      </p:sp>
      <p:sp>
        <p:nvSpPr>
          <p:cNvPr id="117" name="五边形 116"/>
          <p:cNvSpPr/>
          <p:nvPr/>
        </p:nvSpPr>
        <p:spPr>
          <a:xfrm>
            <a:off x="4673758" y="1387663"/>
            <a:ext cx="1591619" cy="432048"/>
          </a:xfrm>
          <a:prstGeom prst="homePlat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预防隐患型</a:t>
            </a:r>
          </a:p>
        </p:txBody>
      </p:sp>
      <p:sp>
        <p:nvSpPr>
          <p:cNvPr id="118" name="五边形 117"/>
          <p:cNvSpPr/>
          <p:nvPr/>
        </p:nvSpPr>
        <p:spPr>
          <a:xfrm>
            <a:off x="7554078" y="1387663"/>
            <a:ext cx="1591619" cy="432048"/>
          </a:xfrm>
          <a:prstGeom prst="homePlat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追求理想型</a:t>
            </a:r>
          </a:p>
        </p:txBody>
      </p:sp>
      <p:sp>
        <p:nvSpPr>
          <p:cNvPr id="119" name="矩形 118"/>
          <p:cNvSpPr/>
          <p:nvPr/>
        </p:nvSpPr>
        <p:spPr>
          <a:xfrm>
            <a:off x="1790453" y="3717035"/>
            <a:ext cx="2589693" cy="640080"/>
          </a:xfrm>
          <a:prstGeom prst="rect">
            <a:avLst/>
          </a:prstGeom>
          <a:ln>
            <a:noFill/>
          </a:ln>
        </p:spPr>
        <p:txBody>
          <a:bodyPr lIns="36000" rIns="36000" wrap="square">
            <a:spAutoFit/>
          </a:bodyPr>
          <a:lstStyle/>
          <a:p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不良状态已经浮现，解决方法为恢复原状。</a:t>
            </a:r>
          </a:p>
        </p:txBody>
      </p:sp>
      <p:sp>
        <p:nvSpPr>
          <p:cNvPr id="120" name="矩形 119"/>
          <p:cNvSpPr/>
          <p:nvPr/>
        </p:nvSpPr>
        <p:spPr>
          <a:xfrm>
            <a:off x="7566609" y="3717034"/>
            <a:ext cx="2723773" cy="914400"/>
          </a:xfrm>
          <a:prstGeom prst="rect">
            <a:avLst/>
          </a:prstGeom>
        </p:spPr>
        <p:txBody>
          <a:bodyPr lIns="36000" rIns="36000" wrap="square">
            <a:spAutoFit/>
          </a:bodyPr>
          <a:lstStyle/>
          <a:p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现状并无大碍，问题在于要追求更好。解决方法是付出努力以达成理想状态。 </a:t>
            </a:r>
          </a:p>
        </p:txBody>
      </p:sp>
      <p:sp>
        <p:nvSpPr>
          <p:cNvPr id="121" name="矩形 120"/>
          <p:cNvSpPr/>
          <p:nvPr/>
        </p:nvSpPr>
        <p:spPr>
          <a:xfrm>
            <a:off x="4673758" y="3717034"/>
            <a:ext cx="2589693" cy="914400"/>
          </a:xfrm>
          <a:prstGeom prst="rect">
            <a:avLst/>
          </a:prstGeom>
        </p:spPr>
        <p:txBody>
          <a:bodyPr lIns="36000" rIns="36000" wrap="square">
            <a:spAutoFit/>
          </a:bodyPr>
          <a:lstStyle/>
          <a:p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放置不管就会发生不良状态，解决方法是维持现状，即防止恶化。</a:t>
            </a:r>
          </a:p>
        </p:txBody>
      </p:sp>
      <p:sp>
        <p:nvSpPr>
          <p:cNvPr id="122" name="下箭头 121"/>
          <p:cNvSpPr/>
          <p:nvPr/>
        </p:nvSpPr>
        <p:spPr>
          <a:xfrm>
            <a:off x="2721893" y="4725144"/>
            <a:ext cx="786099" cy="266438"/>
          </a:xfrm>
          <a:prstGeom prst="downArrow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5" name="矩形 124"/>
          <p:cNvSpPr/>
          <p:nvPr/>
        </p:nvSpPr>
        <p:spPr>
          <a:xfrm>
            <a:off x="1733846" y="5090170"/>
            <a:ext cx="2540999" cy="365760"/>
          </a:xfrm>
          <a:prstGeom prst="rect">
            <a:avLst/>
          </a:prstGeom>
          <a:ln>
            <a:noFill/>
          </a:ln>
        </p:spPr>
        <p:txBody>
          <a:bodyPr lIns="36000" rIns="36000"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例如车辆维修、减肥。</a:t>
            </a:r>
          </a:p>
        </p:txBody>
      </p:sp>
      <p:sp>
        <p:nvSpPr>
          <p:cNvPr id="126" name="矩形 125"/>
          <p:cNvSpPr/>
          <p:nvPr/>
        </p:nvSpPr>
        <p:spPr>
          <a:xfrm>
            <a:off x="4587309" y="5090170"/>
            <a:ext cx="2589693" cy="365760"/>
          </a:xfrm>
          <a:prstGeom prst="rect">
            <a:avLst/>
          </a:prstGeom>
          <a:ln>
            <a:noFill/>
          </a:ln>
        </p:spPr>
        <p:txBody>
          <a:bodyPr lIns="36000" rIns="36000"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例如车辆保养、养生。</a:t>
            </a:r>
          </a:p>
        </p:txBody>
      </p:sp>
      <p:sp>
        <p:nvSpPr>
          <p:cNvPr id="127" name="矩形 126"/>
          <p:cNvSpPr/>
          <p:nvPr/>
        </p:nvSpPr>
        <p:spPr>
          <a:xfrm>
            <a:off x="7501532" y="5090170"/>
            <a:ext cx="2589693" cy="365760"/>
          </a:xfrm>
          <a:prstGeom prst="rect">
            <a:avLst/>
          </a:prstGeom>
          <a:ln>
            <a:noFill/>
          </a:ln>
        </p:spPr>
        <p:txBody>
          <a:bodyPr lIns="36000" rIns="36000"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例如车辆改装、健身。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9</a:t>
            </a:r>
          </a:p>
        </p:txBody>
      </p:sp>
      <p:sp>
        <p:nvSpPr>
          <p:cNvPr id="84" name="下箭头 83"/>
          <p:cNvSpPr/>
          <p:nvPr/>
        </p:nvSpPr>
        <p:spPr>
          <a:xfrm>
            <a:off x="5587787" y="4735941"/>
            <a:ext cx="786099" cy="266438"/>
          </a:xfrm>
          <a:prstGeom prst="downArrow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0" name="下箭头 89"/>
          <p:cNvSpPr/>
          <p:nvPr/>
        </p:nvSpPr>
        <p:spPr>
          <a:xfrm>
            <a:off x="8536311" y="4744571"/>
            <a:ext cx="786099" cy="266438"/>
          </a:xfrm>
          <a:prstGeom prst="downArrow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814638615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67854" y="58614"/>
            <a:ext cx="5194920" cy="634082"/>
          </a:xfrm>
        </p:spPr>
        <p:txBody>
          <a:bodyPr>
            <a:norm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依据问题划分提案类型</a:t>
            </a:r>
          </a:p>
        </p:txBody>
      </p:sp>
      <p:sp>
        <p:nvSpPr>
          <p:cNvPr id="4" name="平行四边形 3"/>
          <p:cNvSpPr/>
          <p:nvPr/>
        </p:nvSpPr>
        <p:spPr>
          <a:xfrm>
            <a:off x="1657474" y="2327484"/>
            <a:ext cx="2538391" cy="608560"/>
          </a:xfrm>
          <a:prstGeom prst="parallelogram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4843937" y="2287972"/>
            <a:ext cx="5644551" cy="648072"/>
          </a:xfrm>
          <a:prstGeom prst="roundRect">
            <a:avLst/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charset="-122" pitchFamily="2" typeface="方正风雅宋简体"/>
              <a:ea charset="-122" pitchFamily="2" typeface="方正风雅宋简体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894919" y="2427342"/>
            <a:ext cx="5674043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根本措施、应急处理、防止复发策略（3种提案）</a:t>
            </a:r>
          </a:p>
        </p:txBody>
      </p:sp>
      <p:sp>
        <p:nvSpPr>
          <p:cNvPr id="9" name="虚尾箭头 8"/>
          <p:cNvSpPr/>
          <p:nvPr/>
        </p:nvSpPr>
        <p:spPr>
          <a:xfrm>
            <a:off x="4195864" y="2447098"/>
            <a:ext cx="648073" cy="369332"/>
          </a:xfrm>
          <a:prstGeom prst="striped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1657474" y="3329142"/>
            <a:ext cx="2538391" cy="608560"/>
          </a:xfrm>
          <a:prstGeom prst="parallelogram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4843937" y="3289630"/>
            <a:ext cx="5644550" cy="648072"/>
          </a:xfrm>
          <a:prstGeom prst="roundRect">
            <a:avLst/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charset="-122" pitchFamily="2" typeface="方正风雅宋简体"/>
              <a:ea charset="-122" pitchFamily="2" typeface="方正风雅宋简体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43938" y="3425098"/>
            <a:ext cx="5731217" cy="369332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预防策略、发生时的应对策略          （2种提案）</a:t>
            </a:r>
          </a:p>
        </p:txBody>
      </p:sp>
      <p:sp>
        <p:nvSpPr>
          <p:cNvPr id="15" name="虚尾箭头 14"/>
          <p:cNvSpPr/>
          <p:nvPr/>
        </p:nvSpPr>
        <p:spPr>
          <a:xfrm>
            <a:off x="4195864" y="3448756"/>
            <a:ext cx="648073" cy="369332"/>
          </a:xfrm>
          <a:prstGeom prst="striped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平行四边形 16"/>
          <p:cNvSpPr/>
          <p:nvPr/>
        </p:nvSpPr>
        <p:spPr>
          <a:xfrm>
            <a:off x="1657474" y="4337254"/>
            <a:ext cx="2538391" cy="608560"/>
          </a:xfrm>
          <a:prstGeom prst="parallelogram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charset="-122" pitchFamily="2" typeface="方正风雅宋简体"/>
              <a:ea charset="-122" pitchFamily="2" typeface="方正风雅宋简体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4843937" y="4297742"/>
            <a:ext cx="5644550" cy="648072"/>
          </a:xfrm>
          <a:prstGeom prst="roundRect">
            <a:avLst/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>
              <a:solidFill>
                <a:schemeClr val="bg1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charset="-122" pitchFamily="2" typeface="方正风雅宋简体"/>
              <a:ea charset="-122" pitchFamily="2" typeface="方正风雅宋简体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962086" y="4437112"/>
            <a:ext cx="5539707" cy="38908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选定理想、实施策略                       （2种提案）</a:t>
            </a:r>
          </a:p>
        </p:txBody>
      </p:sp>
      <p:sp>
        <p:nvSpPr>
          <p:cNvPr id="20" name="虚尾箭头 19"/>
          <p:cNvSpPr/>
          <p:nvPr/>
        </p:nvSpPr>
        <p:spPr>
          <a:xfrm>
            <a:off x="4195864" y="4456868"/>
            <a:ext cx="648073" cy="369332"/>
          </a:xfrm>
          <a:prstGeom prst="striped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34099" y="1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设定课题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10</a:t>
            </a:r>
          </a:p>
        </p:txBody>
      </p:sp>
      <p:sp>
        <p:nvSpPr>
          <p:cNvPr id="3" name="矩形 2"/>
          <p:cNvSpPr/>
          <p:nvPr/>
        </p:nvSpPr>
        <p:spPr>
          <a:xfrm>
            <a:off x="1768428" y="2379567"/>
            <a:ext cx="2316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恢复原状型问题</a:t>
            </a:r>
          </a:p>
        </p:txBody>
      </p:sp>
      <p:sp>
        <p:nvSpPr>
          <p:cNvPr id="5" name="矩形 4"/>
          <p:cNvSpPr/>
          <p:nvPr/>
        </p:nvSpPr>
        <p:spPr>
          <a:xfrm>
            <a:off x="1671209" y="3425099"/>
            <a:ext cx="2316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预防隐患型问题</a:t>
            </a:r>
          </a:p>
        </p:txBody>
      </p:sp>
      <p:sp>
        <p:nvSpPr>
          <p:cNvPr id="7" name="矩形 6"/>
          <p:cNvSpPr/>
          <p:nvPr/>
        </p:nvSpPr>
        <p:spPr>
          <a:xfrm>
            <a:off x="1768428" y="4437112"/>
            <a:ext cx="2316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vl="0"/>
            <a:r>
              <a:rPr altLang="en-US" b="1" lang="zh-CN" sz="2400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追求理想型问题</a:t>
            </a:r>
          </a:p>
        </p:txBody>
      </p:sp>
    </p:spTree>
    <p:extLst>
      <p:ext uri="{BB962C8B-B14F-4D97-AF65-F5344CB8AC3E}">
        <p14:creationId val="1855850260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设定课题</a:t>
            </a:r>
          </a:p>
        </p:txBody>
      </p:sp>
      <p:sp>
        <p:nvSpPr>
          <p:cNvPr id="4" name="标题 1"/>
          <p:cNvSpPr txBox="1"/>
          <p:nvPr/>
        </p:nvSpPr>
        <p:spPr>
          <a:xfrm>
            <a:off x="4967073" y="34570"/>
            <a:ext cx="5194920" cy="634082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策略施行5步骤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816714" y="1165592"/>
            <a:ext cx="8743782" cy="5184576"/>
            <a:chOff x="760766" y="980728"/>
            <a:chExt cx="8743782" cy="5184576"/>
          </a:xfrm>
        </p:grpSpPr>
        <p:sp>
          <p:nvSpPr>
            <p:cNvPr id="8" name="矩形 7"/>
            <p:cNvSpPr/>
            <p:nvPr/>
          </p:nvSpPr>
          <p:spPr>
            <a:xfrm>
              <a:off x="1180657" y="1431809"/>
              <a:ext cx="8085426" cy="3962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altLang="en-US" 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即使有监控和调整方向机制，还是要设定解决方案完成期限。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760766" y="980728"/>
              <a:ext cx="3121613" cy="45108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lang="zh-CN" sz="20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一、设定实施的终止期限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1180657" y="2515156"/>
              <a:ext cx="8182470" cy="3962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altLang="en-US" 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清楚实施解决方案的必要条件是什么。可以运用头脑风暴法。</a:t>
              </a:r>
            </a:p>
          </p:txBody>
        </p:sp>
        <p:sp>
          <p:nvSpPr>
            <p:cNvPr id="15" name="矩形 14"/>
            <p:cNvSpPr/>
            <p:nvPr/>
          </p:nvSpPr>
          <p:spPr>
            <a:xfrm>
              <a:off x="760766" y="2064076"/>
              <a:ext cx="3121613" cy="45108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lang="zh-CN" sz="20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二、选定实施项目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1180657" y="3598502"/>
              <a:ext cx="8182469" cy="3962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altLang="en-US" 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了解需要学习怎样的必要知识和技能，完成实施策略的工作。</a:t>
              </a:r>
            </a:p>
          </p:txBody>
        </p:sp>
        <p:sp>
          <p:nvSpPr>
            <p:cNvPr id="19" name="矩形 18"/>
            <p:cNvSpPr/>
            <p:nvPr/>
          </p:nvSpPr>
          <p:spPr>
            <a:xfrm>
              <a:off x="760766" y="3147423"/>
              <a:ext cx="3121613" cy="45108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lang="zh-CN" sz="20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三、学习知识或技能</a:t>
              </a:r>
            </a:p>
          </p:txBody>
        </p:sp>
        <p:sp>
          <p:nvSpPr>
            <p:cNvPr id="22" name="矩形 21"/>
            <p:cNvSpPr/>
            <p:nvPr/>
          </p:nvSpPr>
          <p:spPr>
            <a:xfrm>
              <a:off x="1180657" y="4681849"/>
              <a:ext cx="8323891" cy="3962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altLang="en-US" 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从结束期限倒推项目相互关系，列出知识和技能学习进度表。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760766" y="4230770"/>
              <a:ext cx="3121613" cy="45108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lang="zh-CN" sz="20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四、制作实施进度表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1180657" y="5765193"/>
              <a:ext cx="8195718" cy="3962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altLang="en-US" 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根据步骤4的工作结果，修正预定终止期限，然后开始行动。 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760766" y="5314114"/>
              <a:ext cx="3121613" cy="45108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lang="zh-CN" sz="20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五、休正期限和开始行动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11</a:t>
            </a:r>
          </a:p>
        </p:txBody>
      </p:sp>
    </p:spTree>
    <p:extLst>
      <p:ext uri="{BB962C8B-B14F-4D97-AF65-F5344CB8AC3E}">
        <p14:creationId val="1768073995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91744" y="130622"/>
            <a:ext cx="6408712" cy="562074"/>
          </a:xfrm>
        </p:spPr>
        <p:txBody>
          <a:bodyPr>
            <a:noAutofit/>
          </a:bodyPr>
          <a:lstStyle/>
          <a:p>
            <a:pPr algn="r"/>
            <a:r>
              <a:rPr altLang="zh-CN" lang="en-US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SCQOR故事展开流程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  <p:sp>
        <p:nvSpPr>
          <p:cNvPr id="3" name="五边形 2"/>
          <p:cNvSpPr/>
          <p:nvPr/>
        </p:nvSpPr>
        <p:spPr>
          <a:xfrm>
            <a:off x="1991544" y="1888983"/>
            <a:ext cx="1440160" cy="2448272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2048333" y="2496517"/>
            <a:ext cx="1125270" cy="11887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介绍背景，不管好坏，都先写出目前实情。</a:t>
            </a:r>
          </a:p>
        </p:txBody>
      </p:sp>
      <p:sp>
        <p:nvSpPr>
          <p:cNvPr id="8" name="五边形 7"/>
          <p:cNvSpPr/>
          <p:nvPr/>
        </p:nvSpPr>
        <p:spPr>
          <a:xfrm>
            <a:off x="3647728" y="1888983"/>
            <a:ext cx="1440160" cy="2448272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3692026" y="2516704"/>
            <a:ext cx="1125270" cy="11887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分析现状中的问题，确定问题的类型。</a:t>
            </a:r>
          </a:p>
        </p:txBody>
      </p:sp>
      <p:sp>
        <p:nvSpPr>
          <p:cNvPr id="11" name="五边形 10"/>
          <p:cNvSpPr/>
          <p:nvPr/>
        </p:nvSpPr>
        <p:spPr>
          <a:xfrm>
            <a:off x="5303912" y="1888983"/>
            <a:ext cx="1440160" cy="2448272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矩形 11"/>
          <p:cNvSpPr/>
          <p:nvPr/>
        </p:nvSpPr>
        <p:spPr>
          <a:xfrm>
            <a:off x="5375920" y="2516704"/>
            <a:ext cx="1125270" cy="11887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针对问题，确认对现状重要的课题。</a:t>
            </a:r>
          </a:p>
        </p:txBody>
      </p:sp>
      <p:sp>
        <p:nvSpPr>
          <p:cNvPr id="14" name="五边形 13"/>
          <p:cNvSpPr/>
          <p:nvPr/>
        </p:nvSpPr>
        <p:spPr>
          <a:xfrm>
            <a:off x="6960096" y="1888983"/>
            <a:ext cx="1440160" cy="2448272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矩形 14"/>
          <p:cNvSpPr/>
          <p:nvPr/>
        </p:nvSpPr>
        <p:spPr>
          <a:xfrm>
            <a:off x="7032019" y="2512955"/>
            <a:ext cx="1142605" cy="11887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准备替代方案，侧重如何克服困难。</a:t>
            </a:r>
          </a:p>
        </p:txBody>
      </p:sp>
      <p:sp>
        <p:nvSpPr>
          <p:cNvPr id="17" name="五边形 16"/>
          <p:cNvSpPr/>
          <p:nvPr/>
        </p:nvSpPr>
        <p:spPr>
          <a:xfrm>
            <a:off x="8616280" y="1888983"/>
            <a:ext cx="1440160" cy="2448272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矩形 17"/>
          <p:cNvSpPr/>
          <p:nvPr/>
        </p:nvSpPr>
        <p:spPr>
          <a:xfrm>
            <a:off x="8679486" y="2516704"/>
            <a:ext cx="1219508" cy="11887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如何克服困难达成目标，完成课题。</a:t>
            </a:r>
          </a:p>
        </p:txBody>
      </p:sp>
      <p:sp>
        <p:nvSpPr>
          <p:cNvPr id="19" name="左大括号 18"/>
          <p:cNvSpPr/>
          <p:nvPr/>
        </p:nvSpPr>
        <p:spPr>
          <a:xfrm rot="16200000">
            <a:off x="4014483" y="2642287"/>
            <a:ext cx="346614" cy="4392489"/>
          </a:xfrm>
          <a:prstGeom prst="leftBrace">
            <a:avLst>
              <a:gd fmla="val 37801" name="adj1"/>
              <a:gd fmla="val 46537" name="adj2"/>
            </a:avLst>
          </a:prstGeom>
          <a:noFill/>
          <a:ln w="38100">
            <a:solidFill>
              <a:srgbClr val="96CD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左大括号 19"/>
          <p:cNvSpPr/>
          <p:nvPr/>
        </p:nvSpPr>
        <p:spPr>
          <a:xfrm rot="16200000">
            <a:off x="7398240" y="4281513"/>
            <a:ext cx="308515" cy="1152130"/>
          </a:xfrm>
          <a:prstGeom prst="leftBrace">
            <a:avLst>
              <a:gd fmla="val 37801" name="adj1"/>
              <a:gd fmla="val 46537" name="adj2"/>
            </a:avLst>
          </a:prstGeom>
          <a:noFill/>
          <a:ln w="38100">
            <a:solidFill>
              <a:srgbClr val="96CD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左大括号 20"/>
          <p:cNvSpPr/>
          <p:nvPr/>
        </p:nvSpPr>
        <p:spPr>
          <a:xfrm rot="16200000">
            <a:off x="9082245" y="4262464"/>
            <a:ext cx="346614" cy="1152130"/>
          </a:xfrm>
          <a:prstGeom prst="leftBrace">
            <a:avLst>
              <a:gd fmla="val 37801" name="adj1"/>
              <a:gd fmla="val 46537" name="adj2"/>
            </a:avLst>
          </a:prstGeom>
          <a:noFill/>
          <a:ln w="38100">
            <a:solidFill>
              <a:srgbClr val="96CD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矩形 21"/>
          <p:cNvSpPr/>
          <p:nvPr/>
        </p:nvSpPr>
        <p:spPr>
          <a:xfrm>
            <a:off x="2351094" y="5050848"/>
            <a:ext cx="3672407" cy="609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17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故事的导入：读者（听众）拥有共同经验时，可以缩短。</a:t>
            </a:r>
          </a:p>
        </p:txBody>
      </p:sp>
      <p:sp>
        <p:nvSpPr>
          <p:cNvPr id="23" name="矩形 22"/>
          <p:cNvSpPr/>
          <p:nvPr/>
        </p:nvSpPr>
        <p:spPr>
          <a:xfrm>
            <a:off x="6817870" y="5016490"/>
            <a:ext cx="1640964" cy="868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17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故事的核心：在整个故事中这个部分最长。</a:t>
            </a:r>
          </a:p>
        </p:txBody>
      </p:sp>
      <p:sp>
        <p:nvSpPr>
          <p:cNvPr id="24" name="矩形 23"/>
          <p:cNvSpPr/>
          <p:nvPr/>
        </p:nvSpPr>
        <p:spPr>
          <a:xfrm>
            <a:off x="8511723" y="5037491"/>
            <a:ext cx="1544716" cy="868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17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故事的核心：在整个故事中这个部分最长。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12</a:t>
            </a:r>
          </a:p>
        </p:txBody>
      </p:sp>
      <p:sp>
        <p:nvSpPr>
          <p:cNvPr id="26" name="矩形 25"/>
          <p:cNvSpPr/>
          <p:nvPr/>
        </p:nvSpPr>
        <p:spPr>
          <a:xfrm>
            <a:off x="1875146" y="1229941"/>
            <a:ext cx="131180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Situation</a:t>
            </a:r>
          </a:p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设定状况</a:t>
            </a:r>
          </a:p>
        </p:txBody>
      </p:sp>
      <p:sp>
        <p:nvSpPr>
          <p:cNvPr id="27" name="矩形 26"/>
          <p:cNvSpPr/>
          <p:nvPr/>
        </p:nvSpPr>
        <p:spPr>
          <a:xfrm>
            <a:off x="3364388" y="1229941"/>
            <a:ext cx="172350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Complication</a:t>
            </a:r>
          </a:p>
          <a:p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发现问题</a:t>
            </a:r>
          </a:p>
        </p:txBody>
      </p:sp>
      <p:sp>
        <p:nvSpPr>
          <p:cNvPr id="28" name="矩形 27"/>
          <p:cNvSpPr/>
          <p:nvPr/>
        </p:nvSpPr>
        <p:spPr>
          <a:xfrm>
            <a:off x="5240007" y="1229941"/>
            <a:ext cx="131180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Question</a:t>
            </a:r>
          </a:p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设定课题</a:t>
            </a:r>
          </a:p>
        </p:txBody>
      </p:sp>
      <p:sp>
        <p:nvSpPr>
          <p:cNvPr id="29" name="矩形 28"/>
          <p:cNvSpPr/>
          <p:nvPr/>
        </p:nvSpPr>
        <p:spPr>
          <a:xfrm>
            <a:off x="6896594" y="1229941"/>
            <a:ext cx="131180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Obstacle</a:t>
            </a:r>
          </a:p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克服障碍</a:t>
            </a:r>
          </a:p>
        </p:txBody>
      </p:sp>
      <p:sp>
        <p:nvSpPr>
          <p:cNvPr id="30" name="矩形 29"/>
          <p:cNvSpPr/>
          <p:nvPr/>
        </p:nvSpPr>
        <p:spPr>
          <a:xfrm>
            <a:off x="8458836" y="1229941"/>
            <a:ext cx="144016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Resolution</a:t>
            </a:r>
          </a:p>
          <a:p>
            <a:pPr algn="ctr"/>
            <a:r>
              <a:rPr altLang="zh-CN" b="1" lang="en-US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解决收尾</a:t>
            </a:r>
          </a:p>
        </p:txBody>
      </p:sp>
    </p:spTree>
    <p:extLst>
      <p:ext uri="{BB962C8B-B14F-4D97-AF65-F5344CB8AC3E}">
        <p14:creationId val="2648690590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3503712" y="0"/>
            <a:ext cx="6840760" cy="836712"/>
          </a:xfrm>
        </p:spPr>
        <p:txBody>
          <a:bodyPr>
            <a:noAutofit/>
          </a:bodyPr>
          <a:lstStyle/>
          <a:p>
            <a:pPr algn="r"/>
            <a:r>
              <a:rPr altLang="zh-CN" lang="en-US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SCQOR与解决问题过程的比较对应</a:t>
            </a:r>
          </a:p>
        </p:txBody>
      </p:sp>
      <p:sp>
        <p:nvSpPr>
          <p:cNvPr id="4" name="五边形 3"/>
          <p:cNvSpPr/>
          <p:nvPr/>
        </p:nvSpPr>
        <p:spPr>
          <a:xfrm>
            <a:off x="1631504" y="2088788"/>
            <a:ext cx="1381709" cy="963953"/>
          </a:xfrm>
          <a:prstGeom prst="homePlate">
            <a:avLst>
              <a:gd fmla="val 21672" name="adj"/>
            </a:avLst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五边形 4"/>
          <p:cNvSpPr/>
          <p:nvPr/>
        </p:nvSpPr>
        <p:spPr>
          <a:xfrm>
            <a:off x="3132373" y="2070288"/>
            <a:ext cx="1224136" cy="963953"/>
          </a:xfrm>
          <a:prstGeom prst="homePlate">
            <a:avLst>
              <a:gd fmla="val 21672" name="adj"/>
            </a:avLst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五边形 5"/>
          <p:cNvSpPr/>
          <p:nvPr/>
        </p:nvSpPr>
        <p:spPr>
          <a:xfrm>
            <a:off x="4633242" y="2070289"/>
            <a:ext cx="1224136" cy="963953"/>
          </a:xfrm>
          <a:prstGeom prst="homePlate">
            <a:avLst>
              <a:gd fmla="val 21672" name="adj"/>
            </a:avLst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五边形 6"/>
          <p:cNvSpPr/>
          <p:nvPr/>
        </p:nvSpPr>
        <p:spPr>
          <a:xfrm>
            <a:off x="6134111" y="2049833"/>
            <a:ext cx="1224136" cy="963953"/>
          </a:xfrm>
          <a:prstGeom prst="homePlate">
            <a:avLst>
              <a:gd fmla="val 21672" name="adj"/>
            </a:avLst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五边形 7"/>
          <p:cNvSpPr/>
          <p:nvPr/>
        </p:nvSpPr>
        <p:spPr>
          <a:xfrm>
            <a:off x="7634980" y="2070289"/>
            <a:ext cx="1224136" cy="963953"/>
          </a:xfrm>
          <a:prstGeom prst="homePlate">
            <a:avLst>
              <a:gd fmla="val 21672" name="adj"/>
            </a:avLst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五边形 8"/>
          <p:cNvSpPr/>
          <p:nvPr/>
        </p:nvSpPr>
        <p:spPr>
          <a:xfrm>
            <a:off x="9135850" y="2049833"/>
            <a:ext cx="1224136" cy="963953"/>
          </a:xfrm>
          <a:prstGeom prst="homePlate">
            <a:avLst>
              <a:gd fmla="val 21672" name="adj"/>
            </a:avLst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五边形 9"/>
          <p:cNvSpPr/>
          <p:nvPr/>
        </p:nvSpPr>
        <p:spPr>
          <a:xfrm>
            <a:off x="1631504" y="3670390"/>
            <a:ext cx="1381709" cy="1296144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五边形 10"/>
          <p:cNvSpPr/>
          <p:nvPr/>
        </p:nvSpPr>
        <p:spPr>
          <a:xfrm>
            <a:off x="3744442" y="3670390"/>
            <a:ext cx="1055415" cy="1296144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五边形 15"/>
          <p:cNvSpPr/>
          <p:nvPr/>
        </p:nvSpPr>
        <p:spPr>
          <a:xfrm>
            <a:off x="5044938" y="3688286"/>
            <a:ext cx="1055415" cy="1296144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五边形 16"/>
          <p:cNvSpPr/>
          <p:nvPr/>
        </p:nvSpPr>
        <p:spPr>
          <a:xfrm>
            <a:off x="6345434" y="3670390"/>
            <a:ext cx="1055415" cy="1296144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五边形 17"/>
          <p:cNvSpPr/>
          <p:nvPr/>
        </p:nvSpPr>
        <p:spPr>
          <a:xfrm>
            <a:off x="7645930" y="3693342"/>
            <a:ext cx="1055415" cy="1296144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五边形 18"/>
          <p:cNvSpPr/>
          <p:nvPr/>
        </p:nvSpPr>
        <p:spPr>
          <a:xfrm>
            <a:off x="8946425" y="3670390"/>
            <a:ext cx="1055415" cy="1296144"/>
          </a:xfrm>
          <a:prstGeom prst="homePlate">
            <a:avLst>
              <a:gd fmla="val 21672" name="adj"/>
            </a:avLst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矩形 19"/>
          <p:cNvSpPr/>
          <p:nvPr/>
        </p:nvSpPr>
        <p:spPr>
          <a:xfrm>
            <a:off x="3013214" y="2224032"/>
            <a:ext cx="1311807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Situation</a:t>
            </a:r>
          </a:p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设定状况</a:t>
            </a:r>
          </a:p>
        </p:txBody>
      </p:sp>
      <p:sp>
        <p:nvSpPr>
          <p:cNvPr id="21" name="矩形 20"/>
          <p:cNvSpPr/>
          <p:nvPr/>
        </p:nvSpPr>
        <p:spPr>
          <a:xfrm>
            <a:off x="4494876" y="2224032"/>
            <a:ext cx="1500869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pc="-150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Complication</a:t>
            </a:r>
          </a:p>
          <a:p>
            <a:pPr algn="ctr"/>
            <a:r>
              <a:rPr altLang="zh-CN" lang="en-US" spc="-150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发现问题</a:t>
            </a:r>
          </a:p>
        </p:txBody>
      </p:sp>
      <p:sp>
        <p:nvSpPr>
          <p:cNvPr id="22" name="矩形 21"/>
          <p:cNvSpPr/>
          <p:nvPr/>
        </p:nvSpPr>
        <p:spPr>
          <a:xfrm>
            <a:off x="6089042" y="2224032"/>
            <a:ext cx="1311807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Question</a:t>
            </a:r>
          </a:p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设定课题</a:t>
            </a:r>
          </a:p>
        </p:txBody>
      </p:sp>
      <p:sp>
        <p:nvSpPr>
          <p:cNvPr id="23" name="矩形 22"/>
          <p:cNvSpPr/>
          <p:nvPr/>
        </p:nvSpPr>
        <p:spPr>
          <a:xfrm>
            <a:off x="7591145" y="2224032"/>
            <a:ext cx="1311807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Obstacle</a:t>
            </a:r>
          </a:p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克服障碍</a:t>
            </a:r>
          </a:p>
        </p:txBody>
      </p:sp>
      <p:sp>
        <p:nvSpPr>
          <p:cNvPr id="24" name="矩形 23"/>
          <p:cNvSpPr/>
          <p:nvPr/>
        </p:nvSpPr>
        <p:spPr>
          <a:xfrm>
            <a:off x="9027837" y="2224032"/>
            <a:ext cx="1440160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Resolution</a:t>
            </a:r>
          </a:p>
          <a:p>
            <a:pPr algn="ctr"/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解决收尾</a:t>
            </a:r>
          </a:p>
        </p:txBody>
      </p:sp>
      <p:sp>
        <p:nvSpPr>
          <p:cNvPr id="25" name="矩形 24"/>
          <p:cNvSpPr/>
          <p:nvPr/>
        </p:nvSpPr>
        <p:spPr>
          <a:xfrm>
            <a:off x="1560199" y="2247597"/>
            <a:ext cx="1524314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故事展开的基本步骤</a:t>
            </a:r>
          </a:p>
        </p:txBody>
      </p:sp>
      <p:sp>
        <p:nvSpPr>
          <p:cNvPr id="26" name="矩形 25"/>
          <p:cNvSpPr/>
          <p:nvPr/>
        </p:nvSpPr>
        <p:spPr>
          <a:xfrm>
            <a:off x="1560201" y="4018249"/>
            <a:ext cx="1524313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解决问题的基本步骤</a:t>
            </a:r>
          </a:p>
        </p:txBody>
      </p:sp>
      <p:sp>
        <p:nvSpPr>
          <p:cNvPr id="27" name="矩形 26"/>
          <p:cNvSpPr/>
          <p:nvPr/>
        </p:nvSpPr>
        <p:spPr>
          <a:xfrm>
            <a:off x="3653467" y="4018249"/>
            <a:ext cx="1237363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发现问题并归类</a:t>
            </a:r>
          </a:p>
        </p:txBody>
      </p:sp>
      <p:sp>
        <p:nvSpPr>
          <p:cNvPr id="28" name="矩形 27"/>
          <p:cNvSpPr/>
          <p:nvPr/>
        </p:nvSpPr>
        <p:spPr>
          <a:xfrm>
            <a:off x="4968649" y="4018249"/>
            <a:ext cx="120798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确定具体的课题</a:t>
            </a:r>
          </a:p>
        </p:txBody>
      </p:sp>
      <p:sp>
        <p:nvSpPr>
          <p:cNvPr id="29" name="矩形 28"/>
          <p:cNvSpPr/>
          <p:nvPr/>
        </p:nvSpPr>
        <p:spPr>
          <a:xfrm>
            <a:off x="6328980" y="4018249"/>
            <a:ext cx="1088321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选出替代方案</a:t>
            </a:r>
          </a:p>
        </p:txBody>
      </p:sp>
      <p:sp>
        <p:nvSpPr>
          <p:cNvPr id="30" name="矩形 29"/>
          <p:cNvSpPr/>
          <p:nvPr/>
        </p:nvSpPr>
        <p:spPr>
          <a:xfrm>
            <a:off x="7539841" y="4018249"/>
            <a:ext cx="126759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评估替代方案</a:t>
            </a:r>
          </a:p>
        </p:txBody>
      </p:sp>
      <p:sp>
        <p:nvSpPr>
          <p:cNvPr id="31" name="矩形 30"/>
          <p:cNvSpPr/>
          <p:nvPr/>
        </p:nvSpPr>
        <p:spPr>
          <a:xfrm>
            <a:off x="8883120" y="4018249"/>
            <a:ext cx="118202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实行解决策略</a:t>
            </a:r>
          </a:p>
        </p:txBody>
      </p:sp>
      <p:sp>
        <p:nvSpPr>
          <p:cNvPr id="32" name="椭圆 31"/>
          <p:cNvSpPr/>
          <p:nvPr/>
        </p:nvSpPr>
        <p:spPr>
          <a:xfrm>
            <a:off x="3816765" y="3745991"/>
            <a:ext cx="238622" cy="23862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latin typeface="+mj-lt"/>
                <a:ea charset="-122" pitchFamily="34" typeface="微软雅黑"/>
              </a:rPr>
              <a:t>1</a:t>
            </a:r>
          </a:p>
        </p:txBody>
      </p:sp>
      <p:sp>
        <p:nvSpPr>
          <p:cNvPr id="33" name="椭圆 32"/>
          <p:cNvSpPr/>
          <p:nvPr/>
        </p:nvSpPr>
        <p:spPr>
          <a:xfrm>
            <a:off x="5125999" y="3745991"/>
            <a:ext cx="238622" cy="23862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latin typeface="+mj-lt"/>
                <a:ea charset="-122" pitchFamily="34" typeface="微软雅黑"/>
              </a:rPr>
              <a:t>2</a:t>
            </a:r>
          </a:p>
        </p:txBody>
      </p:sp>
      <p:sp>
        <p:nvSpPr>
          <p:cNvPr id="34" name="椭圆 33"/>
          <p:cNvSpPr/>
          <p:nvPr/>
        </p:nvSpPr>
        <p:spPr>
          <a:xfrm>
            <a:off x="6456040" y="3756890"/>
            <a:ext cx="238622" cy="23862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latin typeface="+mj-lt"/>
                <a:ea charset="-122" pitchFamily="34" typeface="微软雅黑"/>
              </a:rPr>
              <a:t>3</a:t>
            </a:r>
          </a:p>
        </p:txBody>
      </p:sp>
      <p:sp>
        <p:nvSpPr>
          <p:cNvPr id="35" name="椭圆 34"/>
          <p:cNvSpPr/>
          <p:nvPr/>
        </p:nvSpPr>
        <p:spPr>
          <a:xfrm>
            <a:off x="7752184" y="3745991"/>
            <a:ext cx="238622" cy="23862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latin typeface="+mj-lt"/>
                <a:ea charset="-122" pitchFamily="34" typeface="微软雅黑"/>
              </a:rPr>
              <a:t>4</a:t>
            </a:r>
          </a:p>
        </p:txBody>
      </p:sp>
      <p:sp>
        <p:nvSpPr>
          <p:cNvPr id="36" name="椭圆 35"/>
          <p:cNvSpPr/>
          <p:nvPr/>
        </p:nvSpPr>
        <p:spPr>
          <a:xfrm>
            <a:off x="9025730" y="3745991"/>
            <a:ext cx="238622" cy="23862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latin typeface="+mj-lt"/>
                <a:ea charset="-122" pitchFamily="34" typeface="微软雅黑"/>
              </a:rPr>
              <a:t>5</a:t>
            </a:r>
          </a:p>
        </p:txBody>
      </p:sp>
      <p:cxnSp>
        <p:nvCxnSpPr>
          <p:cNvPr id="38" name="直接箭头连接符 37"/>
          <p:cNvCxnSpPr/>
          <p:nvPr/>
        </p:nvCxnSpPr>
        <p:spPr>
          <a:xfrm flipH="1" flipV="1">
            <a:off x="3816767" y="3052740"/>
            <a:ext cx="455381" cy="743104"/>
          </a:xfrm>
          <a:prstGeom prst="straightConnector1">
            <a:avLst/>
          </a:prstGeom>
          <a:ln cap="rnd" w="381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>
            <a:endCxn id="6" idx="2"/>
          </p:cNvCxnSpPr>
          <p:nvPr/>
        </p:nvCxnSpPr>
        <p:spPr>
          <a:xfrm flipV="1">
            <a:off x="4272148" y="3034242"/>
            <a:ext cx="868708" cy="761603"/>
          </a:xfrm>
          <a:prstGeom prst="straightConnector1">
            <a:avLst/>
          </a:prstGeom>
          <a:ln cap="rnd" w="381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 flipV="1">
            <a:off x="5735961" y="3013785"/>
            <a:ext cx="839391" cy="782060"/>
          </a:xfrm>
          <a:prstGeom prst="straightConnector1">
            <a:avLst/>
          </a:prstGeom>
          <a:ln cap="rnd" w="381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 flipV="1">
            <a:off x="7104113" y="3052740"/>
            <a:ext cx="767383" cy="753332"/>
          </a:xfrm>
          <a:prstGeom prst="straightConnector1">
            <a:avLst/>
          </a:prstGeom>
          <a:ln cap="rnd" w="381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/>
        </p:nvCxnSpPr>
        <p:spPr>
          <a:xfrm flipH="1" flipV="1">
            <a:off x="8247048" y="3052740"/>
            <a:ext cx="153208" cy="753332"/>
          </a:xfrm>
          <a:prstGeom prst="straightConnector1">
            <a:avLst/>
          </a:prstGeom>
          <a:ln cap="rnd" w="381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 flipH="1" flipV="1">
            <a:off x="8624740" y="3042513"/>
            <a:ext cx="927644" cy="753332"/>
          </a:xfrm>
          <a:prstGeom prst="straightConnector1">
            <a:avLst/>
          </a:prstGeom>
          <a:ln cap="rnd" w="381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/>
          <p:nvPr/>
        </p:nvCxnSpPr>
        <p:spPr>
          <a:xfrm flipH="1" flipV="1">
            <a:off x="9550735" y="3013786"/>
            <a:ext cx="0" cy="773787"/>
          </a:xfrm>
          <a:prstGeom prst="straightConnector1">
            <a:avLst/>
          </a:prstGeom>
          <a:ln cap="rnd" w="381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13</a:t>
            </a:r>
          </a:p>
        </p:txBody>
      </p:sp>
    </p:spTree>
    <p:extLst>
      <p:ext uri="{BB962C8B-B14F-4D97-AF65-F5344CB8AC3E}">
        <p14:creationId val="157031607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7" name="矩形 36"/>
          <p:cNvSpPr/>
          <p:nvPr/>
        </p:nvSpPr>
        <p:spPr>
          <a:xfrm>
            <a:off x="3544845" y="5541969"/>
            <a:ext cx="4941129" cy="6543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标题 1"/>
          <p:cNvSpPr txBox="1"/>
          <p:nvPr/>
        </p:nvSpPr>
        <p:spPr>
          <a:xfrm>
            <a:off x="3359696" y="0"/>
            <a:ext cx="6840760" cy="836712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运用SCQOR法构建信息熊猫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14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1830364" y="2656424"/>
            <a:ext cx="1714481" cy="2528991"/>
            <a:chOff x="306363" y="2988241"/>
            <a:chExt cx="1714481" cy="2528991"/>
          </a:xfrm>
        </p:grpSpPr>
        <p:sp>
          <p:nvSpPr>
            <p:cNvPr id="5" name="矩形 4"/>
            <p:cNvSpPr/>
            <p:nvPr/>
          </p:nvSpPr>
          <p:spPr>
            <a:xfrm>
              <a:off x="306363" y="2988241"/>
              <a:ext cx="1512168" cy="640080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提示问题</a:t>
              </a:r>
            </a:p>
            <a:p>
              <a:pPr algn="ctr"/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（SCQ）</a:t>
              </a:r>
            </a:p>
          </p:txBody>
        </p:sp>
        <p:sp>
          <p:nvSpPr>
            <p:cNvPr id="6" name="矩形 5"/>
            <p:cNvSpPr/>
            <p:nvPr/>
          </p:nvSpPr>
          <p:spPr>
            <a:xfrm>
              <a:off x="306363" y="3717032"/>
              <a:ext cx="1512168" cy="1800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78AF2F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306364" y="3929571"/>
              <a:ext cx="1714480" cy="9144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三只小猪面临建房与否的抉择。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544845" y="2656424"/>
            <a:ext cx="1512169" cy="2528991"/>
            <a:chOff x="306363" y="2988241"/>
            <a:chExt cx="1512169" cy="2528991"/>
          </a:xfrm>
        </p:grpSpPr>
        <p:sp>
          <p:nvSpPr>
            <p:cNvPr id="11" name="矩形 10"/>
            <p:cNvSpPr/>
            <p:nvPr/>
          </p:nvSpPr>
          <p:spPr>
            <a:xfrm>
              <a:off x="306363" y="2988241"/>
              <a:ext cx="1512168" cy="579120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建房的必要性 （O）</a:t>
              </a:r>
            </a:p>
          </p:txBody>
        </p:sp>
        <p:sp>
          <p:nvSpPr>
            <p:cNvPr id="12" name="矩形 11"/>
            <p:cNvSpPr/>
            <p:nvPr/>
          </p:nvSpPr>
          <p:spPr>
            <a:xfrm>
              <a:off x="306363" y="3717032"/>
              <a:ext cx="1512168" cy="1800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矩形 12"/>
            <p:cNvSpPr/>
            <p:nvPr/>
          </p:nvSpPr>
          <p:spPr>
            <a:xfrm>
              <a:off x="306364" y="3929572"/>
              <a:ext cx="1512168" cy="6400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房子能为小猪提供住处。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5259326" y="2656424"/>
            <a:ext cx="1714481" cy="2528991"/>
            <a:chOff x="306363" y="2988241"/>
            <a:chExt cx="1714481" cy="2528991"/>
          </a:xfrm>
        </p:grpSpPr>
        <p:sp>
          <p:nvSpPr>
            <p:cNvPr id="15" name="矩形 14"/>
            <p:cNvSpPr/>
            <p:nvPr/>
          </p:nvSpPr>
          <p:spPr>
            <a:xfrm>
              <a:off x="306363" y="2988241"/>
              <a:ext cx="1512168" cy="579120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砖房的优越性 （O）</a:t>
              </a:r>
            </a:p>
          </p:txBody>
        </p:sp>
        <p:sp>
          <p:nvSpPr>
            <p:cNvPr id="16" name="矩形 15"/>
            <p:cNvSpPr/>
            <p:nvPr/>
          </p:nvSpPr>
          <p:spPr>
            <a:xfrm>
              <a:off x="306363" y="3717032"/>
              <a:ext cx="1512168" cy="1800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矩形 16"/>
            <p:cNvSpPr/>
            <p:nvPr/>
          </p:nvSpPr>
          <p:spPr>
            <a:xfrm>
              <a:off x="306364" y="3929571"/>
              <a:ext cx="1714480" cy="11887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特别是，建造一座砖房子还能保证不被大灰狼损坏。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6973807" y="2656424"/>
            <a:ext cx="1714481" cy="2528991"/>
            <a:chOff x="306363" y="2988241"/>
            <a:chExt cx="1714481" cy="2528991"/>
          </a:xfrm>
        </p:grpSpPr>
        <p:sp>
          <p:nvSpPr>
            <p:cNvPr id="19" name="矩形 18"/>
            <p:cNvSpPr/>
            <p:nvPr/>
          </p:nvSpPr>
          <p:spPr>
            <a:xfrm>
              <a:off x="306362" y="2988241"/>
              <a:ext cx="1512168" cy="579120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风险分析</a:t>
              </a:r>
            </a:p>
            <a:p>
              <a:pPr algn="ctr"/>
              <a:r>
                <a:rPr altLang="en-US" b="1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（O）</a:t>
              </a:r>
            </a:p>
          </p:txBody>
        </p:sp>
        <p:sp>
          <p:nvSpPr>
            <p:cNvPr id="20" name="矩形 19"/>
            <p:cNvSpPr/>
            <p:nvPr/>
          </p:nvSpPr>
          <p:spPr>
            <a:xfrm>
              <a:off x="306363" y="3717032"/>
              <a:ext cx="1512168" cy="1800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矩形 20"/>
            <p:cNvSpPr/>
            <p:nvPr/>
          </p:nvSpPr>
          <p:spPr>
            <a:xfrm>
              <a:off x="306362" y="3929571"/>
              <a:ext cx="1714481" cy="11887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再加上，共同建房还能克服资金和劳动力的问题。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688289" y="2656424"/>
            <a:ext cx="1656183" cy="2528991"/>
            <a:chOff x="306363" y="2988241"/>
            <a:chExt cx="1656183" cy="2528991"/>
          </a:xfrm>
        </p:grpSpPr>
        <p:sp>
          <p:nvSpPr>
            <p:cNvPr id="23" name="矩形 22"/>
            <p:cNvSpPr/>
            <p:nvPr/>
          </p:nvSpPr>
          <p:spPr>
            <a:xfrm>
              <a:off x="306364" y="2988241"/>
              <a:ext cx="1512168" cy="640080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结论</a:t>
              </a:r>
            </a:p>
            <a:p>
              <a:pPr algn="ctr"/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（R）</a:t>
              </a:r>
            </a:p>
          </p:txBody>
        </p:sp>
        <p:sp>
          <p:nvSpPr>
            <p:cNvPr id="24" name="矩形 23"/>
            <p:cNvSpPr/>
            <p:nvPr/>
          </p:nvSpPr>
          <p:spPr>
            <a:xfrm>
              <a:off x="306363" y="3717032"/>
              <a:ext cx="1512168" cy="1800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矩形 24"/>
            <p:cNvSpPr/>
            <p:nvPr/>
          </p:nvSpPr>
          <p:spPr>
            <a:xfrm>
              <a:off x="306364" y="3929571"/>
              <a:ext cx="1656183" cy="11887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  <a:cs typeface="+mj-cs"/>
                </a:rPr>
                <a:t>因此，共同建造砖房是三只小猪明智而可行的选择。</a:t>
              </a:r>
            </a:p>
          </p:txBody>
        </p:sp>
      </p:grpSp>
      <p:sp>
        <p:nvSpPr>
          <p:cNvPr id="27" name="矩形 26"/>
          <p:cNvSpPr/>
          <p:nvPr/>
        </p:nvSpPr>
        <p:spPr>
          <a:xfrm>
            <a:off x="3359697" y="1052736"/>
            <a:ext cx="5126277" cy="654378"/>
          </a:xfrm>
          <a:prstGeom prst="rect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69418"/>
              </a:solidFill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3560790" y="5612707"/>
            <a:ext cx="4839466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24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对小猪们来说共同建房的好处很多</a:t>
            </a:r>
          </a:p>
        </p:txBody>
      </p:sp>
      <p:sp>
        <p:nvSpPr>
          <p:cNvPr id="29" name="矩形 28"/>
          <p:cNvSpPr/>
          <p:nvPr/>
        </p:nvSpPr>
        <p:spPr>
          <a:xfrm>
            <a:off x="3443688" y="1149092"/>
            <a:ext cx="514344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2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小猪建房问题解析</a:t>
            </a:r>
          </a:p>
        </p:txBody>
      </p:sp>
      <p:sp>
        <p:nvSpPr>
          <p:cNvPr id="31" name="矩形 30"/>
          <p:cNvSpPr/>
          <p:nvPr/>
        </p:nvSpPr>
        <p:spPr>
          <a:xfrm>
            <a:off x="5057012" y="1700809"/>
            <a:ext cx="1832582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2400">
                <a:solidFill>
                  <a:srgbClr val="78AF2F"/>
                </a:solidFill>
                <a:latin charset="-122" pitchFamily="34" typeface="微软雅黑"/>
                <a:ea charset="-122" pitchFamily="34" typeface="微软雅黑"/>
              </a:rPr>
              <a:t>关键信息</a:t>
            </a:r>
          </a:p>
        </p:txBody>
      </p:sp>
      <p:grpSp>
        <p:nvGrpSpPr>
          <p:cNvPr id="2" name="组合 1"/>
          <p:cNvGrpSpPr/>
          <p:nvPr/>
        </p:nvGrpSpPr>
        <p:grpSpPr>
          <a:xfrm flipV="1">
            <a:off x="2842046" y="1904208"/>
            <a:ext cx="6480720" cy="688919"/>
            <a:chOff x="1318046" y="1546407"/>
            <a:chExt cx="6480720" cy="688919"/>
          </a:xfrm>
        </p:grpSpPr>
        <p:cxnSp>
          <p:nvCxnSpPr>
            <p:cNvPr id="33" name="直接箭头连接符 32"/>
            <p:cNvCxnSpPr/>
            <p:nvPr/>
          </p:nvCxnSpPr>
          <p:spPr>
            <a:xfrm flipH="1" flipV="1">
              <a:off x="1318046" y="1546407"/>
              <a:ext cx="2201372" cy="688919"/>
            </a:xfrm>
            <a:prstGeom prst="straightConnector1">
              <a:avLst/>
            </a:prstGeom>
            <a:ln w="38100">
              <a:solidFill>
                <a:srgbClr val="78AF2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/>
            <p:nvPr/>
          </p:nvCxnSpPr>
          <p:spPr>
            <a:xfrm flipH="1" flipV="1">
              <a:off x="2978034" y="1546407"/>
              <a:ext cx="743700" cy="486220"/>
            </a:xfrm>
            <a:prstGeom prst="straightConnector1">
              <a:avLst/>
            </a:prstGeom>
            <a:ln w="38100">
              <a:solidFill>
                <a:srgbClr val="78AF2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箭头连接符 41"/>
            <p:cNvCxnSpPr/>
            <p:nvPr/>
          </p:nvCxnSpPr>
          <p:spPr>
            <a:xfrm flipH="1" flipV="1">
              <a:off x="4541514" y="1546407"/>
              <a:ext cx="0" cy="486219"/>
            </a:xfrm>
            <a:prstGeom prst="straightConnector1">
              <a:avLst/>
            </a:prstGeom>
            <a:ln w="38100">
              <a:solidFill>
                <a:srgbClr val="78AF2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箭头连接符 55"/>
            <p:cNvCxnSpPr/>
            <p:nvPr/>
          </p:nvCxnSpPr>
          <p:spPr>
            <a:xfrm flipV="1">
              <a:off x="5233899" y="1546407"/>
              <a:ext cx="764667" cy="486220"/>
            </a:xfrm>
            <a:prstGeom prst="straightConnector1">
              <a:avLst/>
            </a:prstGeom>
            <a:ln w="38100">
              <a:solidFill>
                <a:srgbClr val="78AF2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箭头连接符 58"/>
            <p:cNvCxnSpPr/>
            <p:nvPr/>
          </p:nvCxnSpPr>
          <p:spPr>
            <a:xfrm flipV="1">
              <a:off x="5436212" y="1546408"/>
              <a:ext cx="2362554" cy="688918"/>
            </a:xfrm>
            <a:prstGeom prst="straightConnector1">
              <a:avLst/>
            </a:prstGeom>
            <a:ln w="38100">
              <a:solidFill>
                <a:srgbClr val="78AF2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  <p:sp>
        <p:nvSpPr>
          <p:cNvPr id="32" name="任意多边形 31"/>
          <p:cNvSpPr/>
          <p:nvPr/>
        </p:nvSpPr>
        <p:spPr>
          <a:xfrm>
            <a:off x="8534400" y="5181601"/>
            <a:ext cx="936136" cy="692727"/>
          </a:xfrm>
          <a:custGeom>
            <a:gdLst>
              <a:gd fmla="*/ 914400 w 936136" name="connsiteX0"/>
              <a:gd fmla="*/ 0 h 692727" name="connsiteY0"/>
              <a:gd fmla="*/ 817418 w 936136" name="connsiteX1"/>
              <a:gd fmla="*/ 540327 h 692727" name="connsiteY1"/>
              <a:gd fmla="*/ 0 w 936136" name="connsiteX2"/>
              <a:gd fmla="*/ 692727 h 692727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692727" w="936136">
                <a:moveTo>
                  <a:pt x="914400" y="0"/>
                </a:moveTo>
                <a:cubicBezTo>
                  <a:pt x="942109" y="212436"/>
                  <a:pt x="969818" y="424873"/>
                  <a:pt x="817418" y="540327"/>
                </a:cubicBezTo>
                <a:cubicBezTo>
                  <a:pt x="665018" y="655782"/>
                  <a:pt x="332509" y="674254"/>
                  <a:pt x="0" y="692727"/>
                </a:cubicBezTo>
              </a:path>
            </a:pathLst>
          </a:custGeom>
          <a:ln w="38100">
            <a:solidFill>
              <a:srgbClr val="78AF2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834894091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43872" y="0"/>
            <a:ext cx="5266928" cy="764704"/>
          </a:xfrm>
        </p:spPr>
        <p:txBody>
          <a:bodyPr>
            <a:norm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由下到上传达信息效果不明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  <p:sp>
        <p:nvSpPr>
          <p:cNvPr id="25" name="任意多边形 24"/>
          <p:cNvSpPr/>
          <p:nvPr/>
        </p:nvSpPr>
        <p:spPr>
          <a:xfrm>
            <a:off x="3143672" y="1196752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78AF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/>
          </a:p>
        </p:txBody>
      </p:sp>
      <p:sp>
        <p:nvSpPr>
          <p:cNvPr id="16" name="TextBox 15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15</a:t>
            </a:r>
          </a:p>
        </p:txBody>
      </p:sp>
      <p:sp>
        <p:nvSpPr>
          <p:cNvPr id="18" name="矩形 17"/>
          <p:cNvSpPr/>
          <p:nvPr/>
        </p:nvSpPr>
        <p:spPr>
          <a:xfrm>
            <a:off x="3287688" y="1286957"/>
            <a:ext cx="35702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姑妈给你介绍了妹子</a:t>
            </a:r>
          </a:p>
        </p:txBody>
      </p:sp>
      <p:sp>
        <p:nvSpPr>
          <p:cNvPr id="30" name="矩形 29"/>
          <p:cNvSpPr/>
          <p:nvPr/>
        </p:nvSpPr>
        <p:spPr>
          <a:xfrm>
            <a:off x="7538410" y="1845083"/>
            <a:ext cx="2446022" cy="365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无视，玩手机中 …</a:t>
            </a:r>
          </a:p>
        </p:txBody>
      </p:sp>
      <p:sp>
        <p:nvSpPr>
          <p:cNvPr id="24" name="任意多边形 23"/>
          <p:cNvSpPr/>
          <p:nvPr/>
        </p:nvSpPr>
        <p:spPr>
          <a:xfrm>
            <a:off x="3143672" y="2212238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78AF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/>
          </a:p>
        </p:txBody>
      </p:sp>
      <p:sp>
        <p:nvSpPr>
          <p:cNvPr id="35" name="任意多边形 34"/>
          <p:cNvSpPr/>
          <p:nvPr/>
        </p:nvSpPr>
        <p:spPr>
          <a:xfrm>
            <a:off x="3143672" y="3222996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78AF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/>
          </a:p>
        </p:txBody>
      </p:sp>
      <p:sp>
        <p:nvSpPr>
          <p:cNvPr id="36" name="任意多边形 35"/>
          <p:cNvSpPr/>
          <p:nvPr/>
        </p:nvSpPr>
        <p:spPr>
          <a:xfrm>
            <a:off x="3143672" y="4309807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F6941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/>
          </a:p>
        </p:txBody>
      </p:sp>
      <p:sp>
        <p:nvSpPr>
          <p:cNvPr id="37" name="矩形 36"/>
          <p:cNvSpPr/>
          <p:nvPr/>
        </p:nvSpPr>
        <p:spPr>
          <a:xfrm>
            <a:off x="3287688" y="4436028"/>
            <a:ext cx="35702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明天上午你去相亲？</a:t>
            </a:r>
          </a:p>
        </p:txBody>
      </p:sp>
      <p:sp>
        <p:nvSpPr>
          <p:cNvPr id="38" name="矩形 37"/>
          <p:cNvSpPr/>
          <p:nvPr/>
        </p:nvSpPr>
        <p:spPr>
          <a:xfrm>
            <a:off x="3287688" y="2302443"/>
            <a:ext cx="35702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听说家庭条件不错</a:t>
            </a:r>
          </a:p>
        </p:txBody>
      </p:sp>
      <p:sp>
        <p:nvSpPr>
          <p:cNvPr id="39" name="矩形 38"/>
          <p:cNvSpPr/>
          <p:nvPr/>
        </p:nvSpPr>
        <p:spPr>
          <a:xfrm>
            <a:off x="3287688" y="3363568"/>
            <a:ext cx="17068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长相也不错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775520" y="1268760"/>
            <a:ext cx="1188132" cy="3829780"/>
            <a:chOff x="6270000" y="1963484"/>
            <a:chExt cx="1188132" cy="2851445"/>
          </a:xfrm>
        </p:grpSpPr>
        <p:sp>
          <p:nvSpPr>
            <p:cNvPr id="43" name="虚尾箭头 42"/>
            <p:cNvSpPr/>
            <p:nvPr/>
          </p:nvSpPr>
          <p:spPr>
            <a:xfrm rot="16200000">
              <a:off x="5438343" y="2795141"/>
              <a:ext cx="2851445" cy="1188132"/>
            </a:xfrm>
            <a:prstGeom prst="stripedRightArrow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alpha val="49000"/>
                  </a:schemeClr>
                </a:gs>
                <a:gs pos="50000">
                  <a:srgbClr val="B0B0B0">
                    <a:alpha val="70000"/>
                  </a:srgbClr>
                </a:gs>
                <a:gs pos="100000">
                  <a:srgbClr val="E4E4E4">
                    <a:alpha val="5200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556289" y="2643646"/>
              <a:ext cx="609600" cy="1663625"/>
            </a:xfrm>
            <a:prstGeom prst="rect">
              <a:avLst/>
            </a:prstGeom>
            <a:noFill/>
          </p:spPr>
          <p:txBody>
            <a:bodyPr rtlCol="0" vert="eaVert" wrap="square">
              <a:spAutoFit/>
            </a:bodyPr>
            <a:lstStyle/>
            <a:p>
              <a:r>
                <a:rPr altLang="en-US" b="1" lang="zh-CN" sz="28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自下而上</a:t>
              </a: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118760" y="1501941"/>
            <a:ext cx="1569528" cy="296472"/>
            <a:chOff x="6928650" y="2420888"/>
            <a:chExt cx="1171742" cy="509022"/>
          </a:xfrm>
        </p:grpSpPr>
        <p:cxnSp>
          <p:nvCxnSpPr>
            <p:cNvPr id="46" name="直接连接符 45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矩形 40"/>
          <p:cNvSpPr/>
          <p:nvPr/>
        </p:nvSpPr>
        <p:spPr>
          <a:xfrm>
            <a:off x="7538410" y="2901613"/>
            <a:ext cx="2446022" cy="365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继续无视玩手机 …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7118760" y="2558471"/>
            <a:ext cx="1569528" cy="296472"/>
            <a:chOff x="6928650" y="2420888"/>
            <a:chExt cx="1171742" cy="509022"/>
          </a:xfrm>
        </p:grpSpPr>
        <p:cxnSp>
          <p:nvCxnSpPr>
            <p:cNvPr id="45" name="直接连接符 44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矩形 47"/>
          <p:cNvSpPr/>
          <p:nvPr/>
        </p:nvSpPr>
        <p:spPr>
          <a:xfrm>
            <a:off x="7538410" y="3952487"/>
            <a:ext cx="2446022" cy="365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忍住吐槽你妈审美 …</a:t>
            </a:r>
          </a:p>
        </p:txBody>
      </p:sp>
      <p:grpSp>
        <p:nvGrpSpPr>
          <p:cNvPr id="49" name="组合 48"/>
          <p:cNvGrpSpPr/>
          <p:nvPr/>
        </p:nvGrpSpPr>
        <p:grpSpPr>
          <a:xfrm>
            <a:off x="7118760" y="3609345"/>
            <a:ext cx="1569528" cy="296472"/>
            <a:chOff x="6928650" y="2420888"/>
            <a:chExt cx="1171742" cy="509022"/>
          </a:xfrm>
        </p:grpSpPr>
        <p:cxnSp>
          <p:nvCxnSpPr>
            <p:cNvPr id="50" name="直接连接符 49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矩形 51"/>
          <p:cNvSpPr/>
          <p:nvPr/>
        </p:nvSpPr>
        <p:spPr>
          <a:xfrm>
            <a:off x="7538410" y="5013437"/>
            <a:ext cx="2446022" cy="746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勾起敌意而非兴趣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妈，咱们能不能 …</a:t>
            </a:r>
          </a:p>
        </p:txBody>
      </p:sp>
      <p:grpSp>
        <p:nvGrpSpPr>
          <p:cNvPr id="53" name="组合 52"/>
          <p:cNvGrpSpPr/>
          <p:nvPr/>
        </p:nvGrpSpPr>
        <p:grpSpPr>
          <a:xfrm>
            <a:off x="7118760" y="4670294"/>
            <a:ext cx="1569528" cy="296472"/>
            <a:chOff x="6928650" y="2420888"/>
            <a:chExt cx="1171742" cy="509022"/>
          </a:xfrm>
        </p:grpSpPr>
        <p:cxnSp>
          <p:nvCxnSpPr>
            <p:cNvPr id="54" name="直接连接符 53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3895388450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43872" y="0"/>
            <a:ext cx="5266928" cy="764704"/>
          </a:xfrm>
        </p:spPr>
        <p:txBody>
          <a:bodyPr>
            <a:norm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由上而下传达信息最具效果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prstClr val="white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  <p:sp>
        <p:nvSpPr>
          <p:cNvPr id="25" name="任意多边形 24"/>
          <p:cNvSpPr/>
          <p:nvPr/>
        </p:nvSpPr>
        <p:spPr>
          <a:xfrm>
            <a:off x="3143672" y="1196752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F6941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16</a:t>
            </a:r>
          </a:p>
        </p:txBody>
      </p:sp>
      <p:sp>
        <p:nvSpPr>
          <p:cNvPr id="18" name="矩形 17"/>
          <p:cNvSpPr/>
          <p:nvPr/>
        </p:nvSpPr>
        <p:spPr>
          <a:xfrm>
            <a:off x="3287688" y="1286957"/>
            <a:ext cx="35702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2400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妈今年绝不逼你相亲</a:t>
            </a:r>
          </a:p>
        </p:txBody>
      </p:sp>
      <p:sp>
        <p:nvSpPr>
          <p:cNvPr id="30" name="矩形 29"/>
          <p:cNvSpPr/>
          <p:nvPr/>
        </p:nvSpPr>
        <p:spPr>
          <a:xfrm>
            <a:off x="7538410" y="1845083"/>
            <a:ext cx="2446022" cy="365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prstClr val="black">
                    <a:lumMod val="65000"/>
                    <a:lumOff val="35000"/>
                  </a:prstClr>
                </a:solidFill>
                <a:latin charset="-122" pitchFamily="34" typeface="微软雅黑"/>
                <a:ea charset="-122" pitchFamily="34" typeface="微软雅黑"/>
              </a:rPr>
              <a:t>母后，太意外了 …</a:t>
            </a:r>
          </a:p>
        </p:txBody>
      </p:sp>
      <p:sp>
        <p:nvSpPr>
          <p:cNvPr id="24" name="任意多边形 23"/>
          <p:cNvSpPr/>
          <p:nvPr/>
        </p:nvSpPr>
        <p:spPr>
          <a:xfrm>
            <a:off x="3143672" y="2212238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78AF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>
              <a:solidFill>
                <a:prstClr val="white"/>
              </a:solidFill>
            </a:endParaRPr>
          </a:p>
        </p:txBody>
      </p:sp>
      <p:sp>
        <p:nvSpPr>
          <p:cNvPr id="35" name="任意多边形 34"/>
          <p:cNvSpPr/>
          <p:nvPr/>
        </p:nvSpPr>
        <p:spPr>
          <a:xfrm>
            <a:off x="3143672" y="3222996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78AF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>
              <a:solidFill>
                <a:prstClr val="white"/>
              </a:solidFill>
            </a:endParaRPr>
          </a:p>
        </p:txBody>
      </p:sp>
      <p:sp>
        <p:nvSpPr>
          <p:cNvPr id="36" name="任意多边形 35"/>
          <p:cNvSpPr/>
          <p:nvPr/>
        </p:nvSpPr>
        <p:spPr>
          <a:xfrm>
            <a:off x="3143672" y="4309807"/>
            <a:ext cx="3888432" cy="703628"/>
          </a:xfrm>
          <a:custGeom>
            <a:gdLst>
              <a:gd fmla="*/ 0 w 2632792" name="connsiteX0"/>
              <a:gd fmla="*/ 131640 h 1316396" name="connsiteY0"/>
              <a:gd fmla="*/ 131640 w 2632792" name="connsiteX1"/>
              <a:gd fmla="*/ 0 h 1316396" name="connsiteY1"/>
              <a:gd fmla="*/ 2501152 w 2632792" name="connsiteX2"/>
              <a:gd fmla="*/ 0 h 1316396" name="connsiteY2"/>
              <a:gd fmla="*/ 2632792 w 2632792" name="connsiteX3"/>
              <a:gd fmla="*/ 131640 h 1316396" name="connsiteY3"/>
              <a:gd fmla="*/ 2632792 w 2632792" name="connsiteX4"/>
              <a:gd fmla="*/ 1184756 h 1316396" name="connsiteY4"/>
              <a:gd fmla="*/ 2501152 w 2632792" name="connsiteX5"/>
              <a:gd fmla="*/ 1316396 h 1316396" name="connsiteY5"/>
              <a:gd fmla="*/ 131640 w 2632792" name="connsiteX6"/>
              <a:gd fmla="*/ 1316396 h 1316396" name="connsiteY6"/>
              <a:gd fmla="*/ 0 w 2632792" name="connsiteX7"/>
              <a:gd fmla="*/ 1184756 h 1316396" name="connsiteY7"/>
              <a:gd fmla="*/ 0 w 2632792" name="connsiteX8"/>
              <a:gd fmla="*/ 131640 h 13163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16396" w="2632792">
                <a:moveTo>
                  <a:pt x="0" y="131640"/>
                </a:moveTo>
                <a:cubicBezTo>
                  <a:pt x="0" y="58937"/>
                  <a:pt x="58937" y="0"/>
                  <a:pt x="131640" y="0"/>
                </a:cubicBezTo>
                <a:lnTo>
                  <a:pt x="2501152" y="0"/>
                </a:lnTo>
                <a:cubicBezTo>
                  <a:pt x="2573855" y="0"/>
                  <a:pt x="2632792" y="58937"/>
                  <a:pt x="2632792" y="131640"/>
                </a:cubicBezTo>
                <a:lnTo>
                  <a:pt x="2632792" y="1184756"/>
                </a:lnTo>
                <a:cubicBezTo>
                  <a:pt x="2632792" y="1257459"/>
                  <a:pt x="2573855" y="1316396"/>
                  <a:pt x="2501152" y="1316396"/>
                </a:cubicBezTo>
                <a:lnTo>
                  <a:pt x="131640" y="1316396"/>
                </a:lnTo>
                <a:cubicBezTo>
                  <a:pt x="58937" y="1316396"/>
                  <a:pt x="0" y="1257459"/>
                  <a:pt x="0" y="1184756"/>
                </a:cubicBezTo>
                <a:lnTo>
                  <a:pt x="0" y="131640"/>
                </a:lnTo>
                <a:close/>
              </a:path>
            </a:pathLst>
          </a:custGeom>
          <a:solidFill>
            <a:srgbClr val="78AF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21106" lIns="162381" numCol="1" rIns="162381" spcCol="1270" spcFirstLastPara="0" tIns="121106" vert="horz" wrap="square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lang="zh-CN" sz="6500">
              <a:solidFill>
                <a:prstClr val="white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3287688" y="4436028"/>
            <a:ext cx="35702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2400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她有微信，蛮会玩自拍</a:t>
            </a:r>
          </a:p>
        </p:txBody>
      </p:sp>
      <p:sp>
        <p:nvSpPr>
          <p:cNvPr id="38" name="矩形 37"/>
          <p:cNvSpPr/>
          <p:nvPr/>
        </p:nvSpPr>
        <p:spPr>
          <a:xfrm>
            <a:off x="3287688" y="2302443"/>
            <a:ext cx="3744416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2400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不过姑妈在张罗，是美女</a:t>
            </a:r>
          </a:p>
        </p:txBody>
      </p:sp>
      <p:sp>
        <p:nvSpPr>
          <p:cNvPr id="39" name="矩形 38"/>
          <p:cNvSpPr/>
          <p:nvPr/>
        </p:nvSpPr>
        <p:spPr>
          <a:xfrm>
            <a:off x="3287688" y="3363568"/>
            <a:ext cx="35702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altLang="en-US" b="1" lang="zh-CN" sz="2400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和你在一个地方工作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775520" y="1268760"/>
            <a:ext cx="1188132" cy="3829780"/>
            <a:chOff x="6270000" y="1963484"/>
            <a:chExt cx="1188132" cy="2851445"/>
          </a:xfrm>
        </p:grpSpPr>
        <p:sp>
          <p:nvSpPr>
            <p:cNvPr id="43" name="虚尾箭头 42"/>
            <p:cNvSpPr/>
            <p:nvPr/>
          </p:nvSpPr>
          <p:spPr>
            <a:xfrm flipV="1" rot="5400000">
              <a:off x="5438343" y="2795141"/>
              <a:ext cx="2851445" cy="1188132"/>
            </a:xfrm>
            <a:prstGeom prst="stripedRightArrow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alpha val="49000"/>
                  </a:schemeClr>
                </a:gs>
                <a:gs pos="50000">
                  <a:srgbClr val="B0B0B0">
                    <a:alpha val="70000"/>
                  </a:srgbClr>
                </a:gs>
                <a:gs pos="100000">
                  <a:srgbClr val="E4E4E4">
                    <a:alpha val="5200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556289" y="2643646"/>
              <a:ext cx="609600" cy="1663625"/>
            </a:xfrm>
            <a:prstGeom prst="rect">
              <a:avLst/>
            </a:prstGeom>
            <a:noFill/>
          </p:spPr>
          <p:txBody>
            <a:bodyPr rtlCol="0" vert="eaVert" wrap="square">
              <a:spAutoFit/>
            </a:bodyPr>
            <a:lstStyle/>
            <a:p>
              <a:r>
                <a:rPr altLang="en-US" b="1" lang="zh-CN" sz="2800">
                  <a:solidFill>
                    <a:prstClr val="black">
                      <a:lumMod val="65000"/>
                      <a:lumOff val="35000"/>
                    </a:prstClr>
                  </a:solidFill>
                  <a:latin charset="-122" pitchFamily="34" typeface="微软雅黑"/>
                  <a:ea charset="-122" pitchFamily="34" typeface="微软雅黑"/>
                </a:rPr>
                <a:t>自上而下</a:t>
              </a: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118760" y="1501941"/>
            <a:ext cx="1569528" cy="296472"/>
            <a:chOff x="6928650" y="2420888"/>
            <a:chExt cx="1171742" cy="509022"/>
          </a:xfrm>
        </p:grpSpPr>
        <p:cxnSp>
          <p:nvCxnSpPr>
            <p:cNvPr id="46" name="直接连接符 45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矩形 40"/>
          <p:cNvSpPr/>
          <p:nvPr/>
        </p:nvSpPr>
        <p:spPr>
          <a:xfrm>
            <a:off x="7538410" y="2901613"/>
            <a:ext cx="2446022" cy="365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prstClr val="black">
                    <a:lumMod val="65000"/>
                    <a:lumOff val="35000"/>
                  </a:prstClr>
                </a:solidFill>
                <a:latin charset="-122" pitchFamily="34" typeface="微软雅黑"/>
                <a:ea charset="-122" pitchFamily="34" typeface="微软雅黑"/>
              </a:rPr>
              <a:t>母后，又想骗我了 …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7118760" y="2558471"/>
            <a:ext cx="1569528" cy="296472"/>
            <a:chOff x="6928650" y="2420888"/>
            <a:chExt cx="1171742" cy="509022"/>
          </a:xfrm>
        </p:grpSpPr>
        <p:cxnSp>
          <p:nvCxnSpPr>
            <p:cNvPr id="45" name="直接连接符 44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矩形 47"/>
          <p:cNvSpPr/>
          <p:nvPr/>
        </p:nvSpPr>
        <p:spPr>
          <a:xfrm>
            <a:off x="7538410" y="3952487"/>
            <a:ext cx="2446022" cy="365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prstClr val="black">
                    <a:lumMod val="65000"/>
                    <a:lumOff val="35000"/>
                  </a:prstClr>
                </a:solidFill>
                <a:latin charset="-122" pitchFamily="34" typeface="微软雅黑"/>
                <a:ea charset="-122" pitchFamily="34" typeface="微软雅黑"/>
              </a:rPr>
              <a:t>母后，能不挖坑么…</a:t>
            </a:r>
          </a:p>
        </p:txBody>
      </p:sp>
      <p:grpSp>
        <p:nvGrpSpPr>
          <p:cNvPr id="49" name="组合 48"/>
          <p:cNvGrpSpPr/>
          <p:nvPr/>
        </p:nvGrpSpPr>
        <p:grpSpPr>
          <a:xfrm>
            <a:off x="7118760" y="3609345"/>
            <a:ext cx="1569528" cy="296472"/>
            <a:chOff x="6928650" y="2420888"/>
            <a:chExt cx="1171742" cy="509022"/>
          </a:xfrm>
        </p:grpSpPr>
        <p:cxnSp>
          <p:nvCxnSpPr>
            <p:cNvPr id="50" name="直接连接符 49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矩形 51"/>
          <p:cNvSpPr/>
          <p:nvPr/>
        </p:nvSpPr>
        <p:spPr>
          <a:xfrm>
            <a:off x="7538410" y="5013437"/>
            <a:ext cx="2446022" cy="746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prstClr val="black">
                    <a:lumMod val="65000"/>
                    <a:lumOff val="35000"/>
                  </a:prstClr>
                </a:solidFill>
                <a:latin charset="-122" pitchFamily="34" typeface="微软雅黑"/>
                <a:ea charset="-122" pitchFamily="34" typeface="微软雅黑"/>
              </a:rPr>
              <a:t>勾起兴趣而非抗拒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pc="-150" sz="2000">
                <a:solidFill>
                  <a:prstClr val="black">
                    <a:lumMod val="65000"/>
                    <a:lumOff val="35000"/>
                  </a:prstClr>
                </a:solidFill>
                <a:latin charset="-122" pitchFamily="34" typeface="微软雅黑"/>
                <a:ea charset="-122" pitchFamily="34" typeface="微软雅黑"/>
              </a:rPr>
              <a:t>妈，她微信号多少 …</a:t>
            </a:r>
          </a:p>
        </p:txBody>
      </p:sp>
      <p:grpSp>
        <p:nvGrpSpPr>
          <p:cNvPr id="53" name="组合 52"/>
          <p:cNvGrpSpPr/>
          <p:nvPr/>
        </p:nvGrpSpPr>
        <p:grpSpPr>
          <a:xfrm>
            <a:off x="7118760" y="4670294"/>
            <a:ext cx="1569528" cy="296472"/>
            <a:chOff x="6928650" y="2420888"/>
            <a:chExt cx="1171742" cy="509022"/>
          </a:xfrm>
        </p:grpSpPr>
        <p:cxnSp>
          <p:nvCxnSpPr>
            <p:cNvPr id="54" name="直接连接符 53"/>
            <p:cNvCxnSpPr/>
            <p:nvPr/>
          </p:nvCxnSpPr>
          <p:spPr>
            <a:xfrm flipV="1">
              <a:off x="6928650" y="2420888"/>
              <a:ext cx="1171742" cy="1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flipH="1" flipV="1">
              <a:off x="8086597" y="2420888"/>
              <a:ext cx="0" cy="509022"/>
            </a:xfrm>
            <a:prstGeom prst="line">
              <a:avLst/>
            </a:prstGeom>
            <a:ln w="38100">
              <a:solidFill>
                <a:srgbClr val="F69418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矩形 31"/>
          <p:cNvSpPr/>
          <p:nvPr/>
        </p:nvSpPr>
        <p:spPr>
          <a:xfrm>
            <a:off x="1775518" y="5390463"/>
            <a:ext cx="5256586" cy="746760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z="2000">
                <a:solidFill>
                  <a:prstClr val="black">
                    <a:lumMod val="65000"/>
                    <a:lumOff val="35000"/>
                  </a:prstClr>
                </a:solidFill>
                <a:latin charset="-122" pitchFamily="34" typeface="微软雅黑"/>
                <a:ea charset="-122" pitchFamily="34" typeface="微软雅黑"/>
              </a:rPr>
              <a:t>先说结论让对方打消顾虑或者减少抗拒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lang="zh-CN" sz="2000">
                <a:solidFill>
                  <a:prstClr val="black">
                    <a:lumMod val="65000"/>
                    <a:lumOff val="35000"/>
                  </a:prstClr>
                </a:solidFill>
                <a:latin charset="-122" pitchFamily="34" typeface="微软雅黑"/>
                <a:ea charset="-122" pitchFamily="34" typeface="微软雅黑"/>
              </a:rPr>
              <a:t>再说明理由引导对方产生兴趣或认同感</a:t>
            </a:r>
          </a:p>
        </p:txBody>
      </p:sp>
    </p:spTree>
    <p:extLst>
      <p:ext uri="{BB962C8B-B14F-4D97-AF65-F5344CB8AC3E}">
        <p14:creationId val="2949111705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5880" y="-171400"/>
            <a:ext cx="5652120" cy="1143000"/>
          </a:xfrm>
        </p:spPr>
        <p:txBody>
          <a:bodyPr>
            <a:normAutofit/>
          </a:bodyPr>
          <a:lstStyle/>
          <a:p>
            <a:r>
              <a:rPr altLang="zh-CN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高价商品或服务怎么销售？</a:t>
            </a:r>
          </a:p>
        </p:txBody>
      </p:sp>
      <p:sp>
        <p:nvSpPr>
          <p:cNvPr id="3" name="矩形 2"/>
          <p:cNvSpPr/>
          <p:nvPr/>
        </p:nvSpPr>
        <p:spPr>
          <a:xfrm>
            <a:off x="2207570" y="1628801"/>
            <a:ext cx="7560841" cy="1432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zh-CN" sz="44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教我赚100万</a:t>
            </a:r>
          </a:p>
          <a:p>
            <a:r>
              <a:rPr altLang="zh-CN" lang="zh-CN" sz="44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不如教我怎么不赔100万。</a:t>
            </a:r>
          </a:p>
        </p:txBody>
      </p:sp>
      <p:sp>
        <p:nvSpPr>
          <p:cNvPr id="4" name="矩形 3"/>
          <p:cNvSpPr/>
          <p:nvPr/>
        </p:nvSpPr>
        <p:spPr>
          <a:xfrm>
            <a:off x="2232612" y="5068636"/>
            <a:ext cx="7920880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800">
                <a:solidFill>
                  <a:srgbClr val="F69418"/>
                </a:solidFill>
                <a:latin charset="-122" pitchFamily="2" typeface="方正风雅宋简体"/>
                <a:ea charset="-122" pitchFamily="2" typeface="方正风雅宋简体"/>
              </a:rPr>
              <a:t>把高价商品或服务的营业活动，定位为“预防潜在问题的预防策略”更具效果。</a:t>
            </a:r>
          </a:p>
        </p:txBody>
      </p:sp>
      <p:sp>
        <p:nvSpPr>
          <p:cNvPr id="5" name="虚尾箭头 4"/>
          <p:cNvSpPr/>
          <p:nvPr/>
        </p:nvSpPr>
        <p:spPr>
          <a:xfrm rot="5400000">
            <a:off x="3071664" y="3448454"/>
            <a:ext cx="1584177" cy="1656184"/>
          </a:xfrm>
          <a:prstGeom prst="stripedRightArrow">
            <a:avLst/>
          </a:prstGeom>
          <a:gradFill flip="none" rotWithShape="1">
            <a:gsLst>
              <a:gs pos="0">
                <a:srgbClr val="96CD49">
                  <a:shade val="30000"/>
                  <a:satMod val="115000"/>
                </a:srgbClr>
              </a:gs>
              <a:gs pos="50000">
                <a:srgbClr val="96CD49">
                  <a:shade val="67500"/>
                  <a:satMod val="115000"/>
                </a:srgbClr>
              </a:gs>
              <a:gs pos="100000">
                <a:srgbClr val="96CD49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TextBox 6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17</a:t>
            </a:r>
          </a:p>
        </p:txBody>
      </p:sp>
    </p:spTree>
    <p:extLst>
      <p:ext uri="{BB962C8B-B14F-4D97-AF65-F5344CB8AC3E}">
        <p14:creationId val="1830586228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72064" y="0"/>
            <a:ext cx="3888432" cy="764704"/>
          </a:xfrm>
        </p:spPr>
        <p:txBody>
          <a:bodyPr>
            <a:normAutofit/>
          </a:bodyPr>
          <a:lstStyle/>
          <a:p>
            <a:r>
              <a:rPr altLang="zh-CN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替代方案怎么给？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2748926" y="1999013"/>
            <a:ext cx="6649399" cy="3343589"/>
            <a:chOff x="802921" y="1919726"/>
            <a:chExt cx="6649399" cy="3343589"/>
          </a:xfrm>
        </p:grpSpPr>
        <p:sp>
          <p:nvSpPr>
            <p:cNvPr id="8" name="圆角矩形 7"/>
            <p:cNvSpPr/>
            <p:nvPr/>
          </p:nvSpPr>
          <p:spPr>
            <a:xfrm>
              <a:off x="1907704" y="1919726"/>
              <a:ext cx="5544616" cy="934239"/>
            </a:xfrm>
            <a:prstGeom prst="roundRect">
              <a:avLst/>
            </a:prstGeom>
            <a:solidFill>
              <a:srgbClr val="96CD49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矩形 8"/>
            <p:cNvSpPr/>
            <p:nvPr/>
          </p:nvSpPr>
          <p:spPr>
            <a:xfrm>
              <a:off x="2093128" y="2120637"/>
              <a:ext cx="4896544" cy="518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 sz="28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替代方案以3个为原则。</a:t>
              </a:r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1907704" y="3084234"/>
              <a:ext cx="5544616" cy="934239"/>
            </a:xfrm>
            <a:prstGeom prst="roundRect">
              <a:avLst/>
            </a:prstGeom>
            <a:solidFill>
              <a:srgbClr val="96CD49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矩形 13"/>
            <p:cNvSpPr/>
            <p:nvPr/>
          </p:nvSpPr>
          <p:spPr>
            <a:xfrm>
              <a:off x="2086450" y="3285144"/>
              <a:ext cx="5179624" cy="518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b="1" lang="zh-CN" sz="28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第一个方案会产生心锚效应。</a:t>
              </a:r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1907704" y="4329076"/>
              <a:ext cx="5544616" cy="934239"/>
            </a:xfrm>
            <a:prstGeom prst="roundRect">
              <a:avLst/>
            </a:prstGeom>
            <a:solidFill>
              <a:srgbClr val="96CD49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矩形 18"/>
            <p:cNvSpPr/>
            <p:nvPr/>
          </p:nvSpPr>
          <p:spPr>
            <a:xfrm>
              <a:off x="2093129" y="4534584"/>
              <a:ext cx="5172946" cy="518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b="1" lang="zh-CN" sz="28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最想推荐的选项放在中间位置。</a:t>
              </a:r>
            </a:p>
          </p:txBody>
        </p:sp>
        <p:sp>
          <p:nvSpPr>
            <p:cNvPr id="22" name="泪滴形 21"/>
            <p:cNvSpPr/>
            <p:nvPr/>
          </p:nvSpPr>
          <p:spPr>
            <a:xfrm rot="2492905">
              <a:off x="802922" y="3094187"/>
              <a:ext cx="916914" cy="914335"/>
            </a:xfrm>
            <a:prstGeom prst="teardrop">
              <a:avLst>
                <a:gd fmla="val 0" name="adj"/>
              </a:avLst>
            </a:pr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48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2</a:t>
              </a:r>
            </a:p>
          </p:txBody>
        </p:sp>
        <p:sp>
          <p:nvSpPr>
            <p:cNvPr id="27" name="泪滴形 26"/>
            <p:cNvSpPr/>
            <p:nvPr/>
          </p:nvSpPr>
          <p:spPr>
            <a:xfrm rot="2492905">
              <a:off x="802922" y="1929678"/>
              <a:ext cx="916914" cy="914335"/>
            </a:xfrm>
            <a:prstGeom prst="teardrop">
              <a:avLst>
                <a:gd fmla="val 0" name="adj"/>
              </a:avLst>
            </a:pr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48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1</a:t>
              </a:r>
            </a:p>
          </p:txBody>
        </p:sp>
        <p:sp>
          <p:nvSpPr>
            <p:cNvPr id="28" name="泪滴形 27"/>
            <p:cNvSpPr/>
            <p:nvPr/>
          </p:nvSpPr>
          <p:spPr>
            <a:xfrm rot="2492905">
              <a:off x="802921" y="4319455"/>
              <a:ext cx="916914" cy="914335"/>
            </a:xfrm>
            <a:prstGeom prst="teardrop">
              <a:avLst>
                <a:gd fmla="val 0" name="adj"/>
              </a:avLst>
            </a:pr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48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2" typeface="方正风雅宋简体"/>
                  <a:ea charset="-122" pitchFamily="2" typeface="方正风雅宋简体"/>
                </a:rPr>
                <a:t>3</a:t>
              </a:r>
            </a:p>
          </p:txBody>
        </p:sp>
      </p:grpSp>
    </p:spTree>
    <p:extLst>
      <p:ext uri="{BB962C8B-B14F-4D97-AF65-F5344CB8AC3E}">
        <p14:creationId val="259860395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1533654" y="2979032"/>
            <a:ext cx="1512168" cy="151216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6664868" y="2979033"/>
            <a:ext cx="1077009" cy="1077009"/>
          </a:xfrm>
          <a:prstGeom prst="ellipse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椭圆 4"/>
          <p:cNvSpPr/>
          <p:nvPr/>
        </p:nvSpPr>
        <p:spPr>
          <a:xfrm>
            <a:off x="6664868" y="1351927"/>
            <a:ext cx="1077009" cy="1077009"/>
          </a:xfrm>
          <a:prstGeom prst="ellipse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椭圆 5"/>
          <p:cNvSpPr/>
          <p:nvPr/>
        </p:nvSpPr>
        <p:spPr>
          <a:xfrm>
            <a:off x="4268130" y="4192500"/>
            <a:ext cx="1269390" cy="1269390"/>
          </a:xfrm>
          <a:prstGeom prst="ellipse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椭圆 6"/>
          <p:cNvSpPr/>
          <p:nvPr/>
        </p:nvSpPr>
        <p:spPr>
          <a:xfrm>
            <a:off x="4249108" y="2053220"/>
            <a:ext cx="1269390" cy="1269390"/>
          </a:xfrm>
          <a:prstGeom prst="ellipse">
            <a:avLst/>
          </a:prstGeom>
          <a:solidFill>
            <a:srgbClr val="78AF2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直接连接符 7"/>
          <p:cNvCxnSpPr>
            <a:stCxn id="3" idx="6"/>
          </p:cNvCxnSpPr>
          <p:nvPr/>
        </p:nvCxnSpPr>
        <p:spPr>
          <a:xfrm>
            <a:off x="3045822" y="3735116"/>
            <a:ext cx="504056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 flipV="1">
            <a:off x="3549878" y="2687917"/>
            <a:ext cx="0" cy="2139279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>
            <a:endCxn id="7" idx="2"/>
          </p:cNvCxnSpPr>
          <p:nvPr/>
        </p:nvCxnSpPr>
        <p:spPr>
          <a:xfrm>
            <a:off x="3549878" y="2686519"/>
            <a:ext cx="699230" cy="139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>
            <a:endCxn id="6" idx="2"/>
          </p:cNvCxnSpPr>
          <p:nvPr/>
        </p:nvCxnSpPr>
        <p:spPr>
          <a:xfrm>
            <a:off x="3549878" y="4825325"/>
            <a:ext cx="718252" cy="187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5494095" y="2665476"/>
            <a:ext cx="552245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 flipV="1">
            <a:off x="6046339" y="1834352"/>
            <a:ext cx="0" cy="170433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6046339" y="1834351"/>
            <a:ext cx="618528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6046339" y="3517537"/>
            <a:ext cx="618528" cy="64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880857" y="5820904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60516" y="1705380"/>
            <a:ext cx="286289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不包含判断好坏的信息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64881" y="3367388"/>
            <a:ext cx="271218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包含判断好坏的信息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87467" y="4660779"/>
            <a:ext cx="468959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r">
              <a:defRPr>
                <a:solidFill>
                  <a:schemeClr val="tx1">
                    <a:lumMod val="65000"/>
                    <a:lumOff val="35000"/>
                  </a:schemeClr>
                </a:solidFill>
                <a:latin charset="-122" pitchFamily="2" typeface="方正风雅宋简体"/>
                <a:ea charset="-122" pitchFamily="2" typeface="方正风雅宋简体"/>
              </a:defRPr>
            </a:lvl1pPr>
          </a:lstStyle>
          <a:p>
            <a:r>
              <a:rPr altLang="en-US" b="1" lang="zh-CN" sz="2000">
                <a:latin charset="-122" pitchFamily="34" typeface="微软雅黑"/>
                <a:ea charset="-122" pitchFamily="34" typeface="微软雅黑"/>
              </a:rPr>
              <a:t>表现出事物应有的状态或人应采取的行动，如提案、建议等。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38416" y="3340651"/>
            <a:ext cx="126714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信息的种类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51356" y="2457084"/>
            <a:ext cx="126714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描述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68131" y="4409827"/>
            <a:ext cx="126714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3</a:t>
            </a:r>
          </a:p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规范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61699" y="1429450"/>
            <a:ext cx="126714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1</a:t>
            </a:r>
          </a:p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记述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69800" y="3083524"/>
            <a:ext cx="126714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2</a:t>
            </a:r>
          </a:p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评价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59896" y="107922"/>
            <a:ext cx="5015655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信息分三种类型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34099" y="46466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</p:spTree>
    <p:extLst>
      <p:ext uri="{BB962C8B-B14F-4D97-AF65-F5344CB8AC3E}">
        <p14:creationId val="346510685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椭圆 5"/>
          <p:cNvSpPr/>
          <p:nvPr/>
        </p:nvSpPr>
        <p:spPr>
          <a:xfrm>
            <a:off x="7466216" y="3028390"/>
            <a:ext cx="1222072" cy="1222072"/>
          </a:xfrm>
          <a:prstGeom prst="ellipse">
            <a:avLst/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12224" y="0"/>
            <a:ext cx="2242592" cy="836712"/>
          </a:xfrm>
        </p:spPr>
        <p:txBody>
          <a:bodyPr>
            <a:normAutofit/>
          </a:bodyPr>
          <a:lstStyle/>
          <a:p>
            <a:r>
              <a:rPr altLang="zh-CN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特别提醒</a:t>
            </a:r>
          </a:p>
        </p:txBody>
      </p:sp>
      <p:sp>
        <p:nvSpPr>
          <p:cNvPr id="5" name="椭圆 4"/>
          <p:cNvSpPr/>
          <p:nvPr/>
        </p:nvSpPr>
        <p:spPr>
          <a:xfrm>
            <a:off x="551384" y="3075472"/>
            <a:ext cx="4997298" cy="4997298"/>
          </a:xfrm>
          <a:prstGeom prst="ellipse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3225317" y="1491441"/>
            <a:ext cx="8722440" cy="3383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zh-CN" sz="3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2" typeface="方正风雅宋简体"/>
                <a:ea charset="-122" pitchFamily="2" typeface="方正风雅宋简体"/>
              </a:rPr>
              <a:t>闲暇时间也要活动大脑，</a:t>
            </a:r>
          </a:p>
          <a:p>
            <a:pPr>
              <a:lnSpc>
                <a:spcPct val="150000"/>
              </a:lnSpc>
            </a:pPr>
            <a:r>
              <a:rPr altLang="zh-CN" lang="zh-CN" sz="3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2" typeface="方正风雅宋简体"/>
                <a:ea charset="-122" pitchFamily="2" typeface="方正风雅宋简体"/>
              </a:rPr>
              <a:t>自觉养成逻辑思考的习惯，</a:t>
            </a:r>
          </a:p>
          <a:p>
            <a:pPr>
              <a:lnSpc>
                <a:spcPct val="150000"/>
              </a:lnSpc>
            </a:pPr>
            <a:r>
              <a:rPr altLang="zh-CN" lang="zh-CN" sz="3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2" typeface="方正风雅宋简体"/>
                <a:ea charset="-122" pitchFamily="2" typeface="方正风雅宋简体"/>
              </a:rPr>
              <a:t>让逻辑融入日常生活中，</a:t>
            </a:r>
          </a:p>
          <a:p>
            <a:pPr>
              <a:lnSpc>
                <a:spcPct val="150000"/>
              </a:lnSpc>
            </a:pPr>
            <a:r>
              <a:rPr altLang="zh-CN" lang="zh-CN" sz="36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2" typeface="方正风雅宋简体"/>
                <a:ea charset="-122" pitchFamily="2" typeface="方正风雅宋简体"/>
              </a:rPr>
              <a:t>成为下意识反应。</a:t>
            </a:r>
          </a:p>
        </p:txBody>
      </p:sp>
      <p:sp>
        <p:nvSpPr>
          <p:cNvPr id="7" name="椭圆 6"/>
          <p:cNvSpPr/>
          <p:nvPr/>
        </p:nvSpPr>
        <p:spPr>
          <a:xfrm>
            <a:off x="9529265" y="767706"/>
            <a:ext cx="929354" cy="929354"/>
          </a:xfrm>
          <a:prstGeom prst="ellipse">
            <a:avLst/>
          </a:prstGeom>
          <a:solidFill>
            <a:srgbClr val="F69418">
              <a:alpha val="5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7106176" y="5495601"/>
            <a:ext cx="360040" cy="360040"/>
          </a:xfrm>
          <a:prstGeom prst="ellipse">
            <a:avLst/>
          </a:prstGeom>
          <a:solidFill>
            <a:srgbClr val="F69418">
              <a:alpha val="5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1673661" y="1288174"/>
            <a:ext cx="464677" cy="464677"/>
          </a:xfrm>
          <a:prstGeom prst="ellipse">
            <a:avLst/>
          </a:prstGeom>
          <a:solidFill>
            <a:srgbClr val="96CD4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9192344" y="4215591"/>
            <a:ext cx="720080" cy="720080"/>
          </a:xfrm>
          <a:prstGeom prst="ellipse">
            <a:avLst/>
          </a:prstGeom>
          <a:solidFill>
            <a:srgbClr val="F6941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TextBox 10"/>
          <p:cNvSpPr txBox="1"/>
          <p:nvPr/>
        </p:nvSpPr>
        <p:spPr>
          <a:xfrm>
            <a:off x="9624392" y="5842338"/>
            <a:ext cx="12241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19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4100" y="1"/>
            <a:ext cx="222965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文案写作</a:t>
            </a:r>
          </a:p>
        </p:txBody>
      </p:sp>
    </p:spTree>
    <p:extLst>
      <p:ext uri="{BB962C8B-B14F-4D97-AF65-F5344CB8AC3E}">
        <p14:creationId val="1558769145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6" name="组合 75"/>
          <p:cNvGrpSpPr/>
          <p:nvPr/>
        </p:nvGrpSpPr>
        <p:grpSpPr>
          <a:xfrm rot="1362464">
            <a:off x="4153536" y="106471"/>
            <a:ext cx="5378331" cy="6425012"/>
            <a:chOff x="4716016" y="1201884"/>
            <a:chExt cx="2047473" cy="3214422"/>
          </a:xfrm>
          <a:solidFill>
            <a:schemeClr val="bg1">
              <a:lumMod val="95000"/>
            </a:schemeClr>
          </a:solidFill>
        </p:grpSpPr>
        <p:sp>
          <p:nvSpPr>
            <p:cNvPr id="77" name="任意多边形 76"/>
            <p:cNvSpPr/>
            <p:nvPr/>
          </p:nvSpPr>
          <p:spPr>
            <a:xfrm>
              <a:off x="4944185" y="2328478"/>
              <a:ext cx="1798213" cy="1907829"/>
            </a:xfrm>
            <a:custGeom>
              <a:gdLst>
                <a:gd fmla="*/ 212263 w 1798213" name="connsiteX0"/>
                <a:gd fmla="*/ 288579 h 1907829" name="connsiteY0"/>
                <a:gd fmla="*/ 40813 w 1798213" name="connsiteX1"/>
                <a:gd fmla="*/ 993429 h 1907829" name="connsiteY1"/>
                <a:gd fmla="*/ 2713 w 1798213" name="connsiteX2"/>
                <a:gd fmla="*/ 1497388 h 1907829" name="connsiteY2"/>
                <a:gd fmla="*/ 131734 w 1798213" name="connsiteX3"/>
                <a:gd fmla="*/ 1822970 h 1907829" name="connsiteY3"/>
                <a:gd fmla="*/ 664268 w 1798213" name="connsiteX4"/>
                <a:gd fmla="*/ 1907829 h 1907829" name="connsiteY4"/>
                <a:gd fmla="*/ 1558752 w 1798213" name="connsiteX5"/>
                <a:gd fmla="*/ 1807383 h 1907829" name="connsiteY5"/>
                <a:gd fmla="*/ 1796011 w 1798213" name="connsiteX6"/>
                <a:gd fmla="*/ 1527695 h 1907829" name="connsiteY6"/>
                <a:gd fmla="*/ 1661795 w 1798213" name="connsiteX7"/>
                <a:gd fmla="*/ 764829 h 1907829" name="connsiteY7"/>
                <a:gd fmla="*/ 1408950 w 1798213" name="connsiteX8"/>
                <a:gd fmla="*/ 124922 h 1907829" name="connsiteY8"/>
                <a:gd fmla="*/ 1206327 w 1798213" name="connsiteX9"/>
                <a:gd fmla="*/ 8024 h 1907829" name="connsiteY9"/>
                <a:gd fmla="*/ 488488 w 1798213" name="connsiteX10"/>
                <a:gd fmla="*/ 46990 h 1907829" name="connsiteY10"/>
                <a:gd fmla="*/ 249382 w 1745673" name="connsiteX11"/>
                <a:gd fmla="*/ 203135 h 1907244" name="connsiteY11"/>
                <a:gd fmla="*/ 249382 w 1745673" name="connsiteX12"/>
                <a:gd fmla="*/ 203135 h 1907244" name="connsiteY12"/>
                <a:gd fmla="*/ 249382 w 1745673" name="connsiteX13"/>
                <a:gd fmla="*/ 203135 h 1907244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907829" w="1798213">
                  <a:moveTo>
                    <a:pt x="212263" y="288579"/>
                  </a:moveTo>
                  <a:cubicBezTo>
                    <a:pt x="98360" y="523132"/>
                    <a:pt x="70975" y="780848"/>
                    <a:pt x="40813" y="993429"/>
                  </a:cubicBezTo>
                  <a:cubicBezTo>
                    <a:pt x="40813" y="1180465"/>
                    <a:pt x="-12441" y="1359131"/>
                    <a:pt x="2713" y="1497388"/>
                  </a:cubicBezTo>
                  <a:cubicBezTo>
                    <a:pt x="17867" y="1635645"/>
                    <a:pt x="21475" y="1754563"/>
                    <a:pt x="131734" y="1822970"/>
                  </a:cubicBezTo>
                  <a:cubicBezTo>
                    <a:pt x="241993" y="1891377"/>
                    <a:pt x="477232" y="1873193"/>
                    <a:pt x="664268" y="1907829"/>
                  </a:cubicBezTo>
                  <a:cubicBezTo>
                    <a:pt x="981479" y="1877522"/>
                    <a:pt x="1332028" y="1880264"/>
                    <a:pt x="1558752" y="1807383"/>
                  </a:cubicBezTo>
                  <a:cubicBezTo>
                    <a:pt x="1747376" y="1705927"/>
                    <a:pt x="1778837" y="1701454"/>
                    <a:pt x="1796011" y="1527695"/>
                  </a:cubicBezTo>
                  <a:cubicBezTo>
                    <a:pt x="1813185" y="1353936"/>
                    <a:pt x="1726305" y="998625"/>
                    <a:pt x="1661795" y="764829"/>
                  </a:cubicBezTo>
                  <a:cubicBezTo>
                    <a:pt x="1597285" y="531033"/>
                    <a:pt x="1463791" y="141663"/>
                    <a:pt x="1408950" y="124922"/>
                  </a:cubicBezTo>
                  <a:cubicBezTo>
                    <a:pt x="1341409" y="85956"/>
                    <a:pt x="1359737" y="21013"/>
                    <a:pt x="1206327" y="8024"/>
                  </a:cubicBezTo>
                  <a:cubicBezTo>
                    <a:pt x="1052917" y="-4965"/>
                    <a:pt x="633961" y="-8428"/>
                    <a:pt x="488488" y="46990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任意多边形 77"/>
            <p:cNvSpPr/>
            <p:nvPr/>
          </p:nvSpPr>
          <p:spPr>
            <a:xfrm rot="20020344">
              <a:off x="4716016" y="1240320"/>
              <a:ext cx="724391" cy="1564012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任意多边形 78"/>
            <p:cNvSpPr/>
            <p:nvPr/>
          </p:nvSpPr>
          <p:spPr>
            <a:xfrm rot="679789">
              <a:off x="5935935" y="1201884"/>
              <a:ext cx="724391" cy="1564012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任意多边形 79"/>
            <p:cNvSpPr/>
            <p:nvPr/>
          </p:nvSpPr>
          <p:spPr>
            <a:xfrm rot="20840804">
              <a:off x="5148690" y="2820648"/>
              <a:ext cx="597833" cy="544259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任意多边形 80"/>
            <p:cNvSpPr/>
            <p:nvPr/>
          </p:nvSpPr>
          <p:spPr>
            <a:xfrm rot="679789">
              <a:off x="5890926" y="2774544"/>
              <a:ext cx="597833" cy="544259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椭圆 81"/>
            <p:cNvSpPr/>
            <p:nvPr/>
          </p:nvSpPr>
          <p:spPr>
            <a:xfrm>
              <a:off x="6232951" y="2868828"/>
              <a:ext cx="130358" cy="13035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椭圆 82"/>
            <p:cNvSpPr/>
            <p:nvPr/>
          </p:nvSpPr>
          <p:spPr>
            <a:xfrm>
              <a:off x="5497710" y="2922729"/>
              <a:ext cx="130358" cy="13035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任意多边形 83"/>
            <p:cNvSpPr/>
            <p:nvPr/>
          </p:nvSpPr>
          <p:spPr>
            <a:xfrm rot="174010">
              <a:off x="5118545" y="4039677"/>
              <a:ext cx="567342" cy="376629"/>
            </a:xfrm>
            <a:custGeom>
              <a:gdLst>
                <a:gd fmla="*/ 83412 w 433924" name="connsiteX0"/>
                <a:gd fmla="*/ 27045 h 268972" name="connsiteY0"/>
                <a:gd fmla="*/ 243124 w 433924" name="connsiteX1"/>
                <a:gd fmla="*/ 741 h 268972" name="connsiteY1"/>
                <a:gd fmla="*/ 359831 w 433924" name="connsiteX2"/>
                <a:gd fmla="*/ 45464 h 268972" name="connsiteY2"/>
                <a:gd fmla="*/ 429867 w 433924" name="connsiteX3"/>
                <a:gd fmla="*/ 142409 h 268972" name="connsiteY3"/>
                <a:gd fmla="*/ 416989 w 433924" name="connsiteX4"/>
                <a:gd fmla="*/ 219682 h 268972" name="connsiteY4"/>
                <a:gd fmla="*/ 346155 w 433924" name="connsiteX5"/>
                <a:gd fmla="*/ 232561 h 268972" name="connsiteY5"/>
                <a:gd fmla="*/ 301079 w 433924" name="connsiteX6"/>
                <a:gd fmla="*/ 200364 h 268972" name="connsiteY6"/>
                <a:gd fmla="*/ 268882 w 433924" name="connsiteX7"/>
                <a:gd fmla="*/ 251880 h 268972" name="connsiteY7"/>
                <a:gd fmla="*/ 172290 w 433924" name="connsiteX8"/>
                <a:gd fmla="*/ 264758 h 268972" name="connsiteY8"/>
                <a:gd fmla="*/ 118282 w 433924" name="connsiteX9"/>
                <a:gd fmla="*/ 194186 h 268972" name="connsiteY9"/>
                <a:gd fmla="*/ 88577 w 433924" name="connsiteX10"/>
                <a:gd fmla="*/ 206803 h 268972" name="connsiteY10"/>
                <a:gd fmla="*/ 17743 w 433924" name="connsiteX11"/>
                <a:gd fmla="*/ 187485 h 268972" name="connsiteY11"/>
                <a:gd fmla="*/ 4642 w 433924" name="connsiteX12"/>
                <a:gd fmla="*/ 117227 h 268972" name="connsiteY12"/>
                <a:gd fmla="*/ 83412 w 433924" name="connsiteX13"/>
                <a:gd fmla="*/ 27045 h 268972" name="connsiteY13"/>
                <a:gd fmla="*/ 83412 w 433924" name="connsiteX14"/>
                <a:gd fmla="*/ 27045 h 27117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268972" w="433924">
                  <a:moveTo>
                    <a:pt x="83412" y="27045"/>
                  </a:moveTo>
                  <a:cubicBezTo>
                    <a:pt x="114619" y="3714"/>
                    <a:pt x="197054" y="-2329"/>
                    <a:pt x="243124" y="741"/>
                  </a:cubicBezTo>
                  <a:cubicBezTo>
                    <a:pt x="289194" y="3811"/>
                    <a:pt x="328707" y="21853"/>
                    <a:pt x="359831" y="45464"/>
                  </a:cubicBezTo>
                  <a:cubicBezTo>
                    <a:pt x="390955" y="69075"/>
                    <a:pt x="420341" y="113373"/>
                    <a:pt x="429867" y="142409"/>
                  </a:cubicBezTo>
                  <a:cubicBezTo>
                    <a:pt x="439393" y="171445"/>
                    <a:pt x="430941" y="204657"/>
                    <a:pt x="416989" y="219682"/>
                  </a:cubicBezTo>
                  <a:cubicBezTo>
                    <a:pt x="403037" y="234707"/>
                    <a:pt x="365473" y="235781"/>
                    <a:pt x="346155" y="232561"/>
                  </a:cubicBezTo>
                  <a:cubicBezTo>
                    <a:pt x="326837" y="229341"/>
                    <a:pt x="313958" y="197144"/>
                    <a:pt x="301079" y="200364"/>
                  </a:cubicBezTo>
                  <a:cubicBezTo>
                    <a:pt x="290347" y="217536"/>
                    <a:pt x="283787" y="237302"/>
                    <a:pt x="268882" y="251880"/>
                  </a:cubicBezTo>
                  <a:cubicBezTo>
                    <a:pt x="253977" y="266458"/>
                    <a:pt x="197390" y="274374"/>
                    <a:pt x="172290" y="264758"/>
                  </a:cubicBezTo>
                  <a:cubicBezTo>
                    <a:pt x="147190" y="255142"/>
                    <a:pt x="122040" y="216217"/>
                    <a:pt x="118282" y="194186"/>
                  </a:cubicBezTo>
                  <a:cubicBezTo>
                    <a:pt x="110832" y="199722"/>
                    <a:pt x="105333" y="207920"/>
                    <a:pt x="88577" y="206803"/>
                  </a:cubicBezTo>
                  <a:cubicBezTo>
                    <a:pt x="71821" y="205686"/>
                    <a:pt x="31732" y="202414"/>
                    <a:pt x="17743" y="187485"/>
                  </a:cubicBezTo>
                  <a:cubicBezTo>
                    <a:pt x="3754" y="172556"/>
                    <a:pt x="-6303" y="143967"/>
                    <a:pt x="4642" y="117227"/>
                  </a:cubicBezTo>
                  <a:cubicBezTo>
                    <a:pt x="15587" y="90487"/>
                    <a:pt x="52205" y="50376"/>
                    <a:pt x="83412" y="27045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任意多边形 84"/>
            <p:cNvSpPr/>
            <p:nvPr/>
          </p:nvSpPr>
          <p:spPr>
            <a:xfrm rot="20553276">
              <a:off x="6196147" y="3977406"/>
              <a:ext cx="567342" cy="376629"/>
            </a:xfrm>
            <a:custGeom>
              <a:gdLst>
                <a:gd fmla="*/ 83412 w 433924" name="connsiteX0"/>
                <a:gd fmla="*/ 27045 h 268972" name="connsiteY0"/>
                <a:gd fmla="*/ 243124 w 433924" name="connsiteX1"/>
                <a:gd fmla="*/ 741 h 268972" name="connsiteY1"/>
                <a:gd fmla="*/ 359831 w 433924" name="connsiteX2"/>
                <a:gd fmla="*/ 45464 h 268972" name="connsiteY2"/>
                <a:gd fmla="*/ 429867 w 433924" name="connsiteX3"/>
                <a:gd fmla="*/ 142409 h 268972" name="connsiteY3"/>
                <a:gd fmla="*/ 416989 w 433924" name="connsiteX4"/>
                <a:gd fmla="*/ 219682 h 268972" name="connsiteY4"/>
                <a:gd fmla="*/ 346155 w 433924" name="connsiteX5"/>
                <a:gd fmla="*/ 232561 h 268972" name="connsiteY5"/>
                <a:gd fmla="*/ 301079 w 433924" name="connsiteX6"/>
                <a:gd fmla="*/ 200364 h 268972" name="connsiteY6"/>
                <a:gd fmla="*/ 268882 w 433924" name="connsiteX7"/>
                <a:gd fmla="*/ 251880 h 268972" name="connsiteY7"/>
                <a:gd fmla="*/ 172290 w 433924" name="connsiteX8"/>
                <a:gd fmla="*/ 264758 h 268972" name="connsiteY8"/>
                <a:gd fmla="*/ 118282 w 433924" name="connsiteX9"/>
                <a:gd fmla="*/ 194186 h 268972" name="connsiteY9"/>
                <a:gd fmla="*/ 88577 w 433924" name="connsiteX10"/>
                <a:gd fmla="*/ 206803 h 268972" name="connsiteY10"/>
                <a:gd fmla="*/ 17743 w 433924" name="connsiteX11"/>
                <a:gd fmla="*/ 187485 h 268972" name="connsiteY11"/>
                <a:gd fmla="*/ 4642 w 433924" name="connsiteX12"/>
                <a:gd fmla="*/ 117227 h 268972" name="connsiteY12"/>
                <a:gd fmla="*/ 83412 w 433924" name="connsiteX13"/>
                <a:gd fmla="*/ 27045 h 268972" name="connsiteY13"/>
                <a:gd fmla="*/ 83412 w 433924" name="connsiteX14"/>
                <a:gd fmla="*/ 27045 h 27117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268972" w="433924">
                  <a:moveTo>
                    <a:pt x="83412" y="27045"/>
                  </a:moveTo>
                  <a:cubicBezTo>
                    <a:pt x="114619" y="3714"/>
                    <a:pt x="197054" y="-2329"/>
                    <a:pt x="243124" y="741"/>
                  </a:cubicBezTo>
                  <a:cubicBezTo>
                    <a:pt x="289194" y="3811"/>
                    <a:pt x="328707" y="21853"/>
                    <a:pt x="359831" y="45464"/>
                  </a:cubicBezTo>
                  <a:cubicBezTo>
                    <a:pt x="390955" y="69075"/>
                    <a:pt x="420341" y="113373"/>
                    <a:pt x="429867" y="142409"/>
                  </a:cubicBezTo>
                  <a:cubicBezTo>
                    <a:pt x="439393" y="171445"/>
                    <a:pt x="430941" y="204657"/>
                    <a:pt x="416989" y="219682"/>
                  </a:cubicBezTo>
                  <a:cubicBezTo>
                    <a:pt x="403037" y="234707"/>
                    <a:pt x="365473" y="235781"/>
                    <a:pt x="346155" y="232561"/>
                  </a:cubicBezTo>
                  <a:cubicBezTo>
                    <a:pt x="326837" y="229341"/>
                    <a:pt x="313958" y="197144"/>
                    <a:pt x="301079" y="200364"/>
                  </a:cubicBezTo>
                  <a:cubicBezTo>
                    <a:pt x="290347" y="217536"/>
                    <a:pt x="283787" y="237302"/>
                    <a:pt x="268882" y="251880"/>
                  </a:cubicBezTo>
                  <a:cubicBezTo>
                    <a:pt x="253977" y="266458"/>
                    <a:pt x="197390" y="274374"/>
                    <a:pt x="172290" y="264758"/>
                  </a:cubicBezTo>
                  <a:cubicBezTo>
                    <a:pt x="147190" y="255142"/>
                    <a:pt x="122040" y="216217"/>
                    <a:pt x="118282" y="194186"/>
                  </a:cubicBezTo>
                  <a:cubicBezTo>
                    <a:pt x="110832" y="199722"/>
                    <a:pt x="105333" y="207920"/>
                    <a:pt x="88577" y="206803"/>
                  </a:cubicBezTo>
                  <a:cubicBezTo>
                    <a:pt x="71821" y="205686"/>
                    <a:pt x="31732" y="202414"/>
                    <a:pt x="17743" y="187485"/>
                  </a:cubicBezTo>
                  <a:cubicBezTo>
                    <a:pt x="3754" y="172556"/>
                    <a:pt x="-6303" y="143967"/>
                    <a:pt x="4642" y="117227"/>
                  </a:cubicBezTo>
                  <a:cubicBezTo>
                    <a:pt x="15587" y="90487"/>
                    <a:pt x="52205" y="50376"/>
                    <a:pt x="83412" y="27045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340164" y="3272164"/>
            <a:ext cx="2047473" cy="3184836"/>
            <a:chOff x="4716016" y="1201884"/>
            <a:chExt cx="2047473" cy="3214422"/>
          </a:xfrm>
        </p:grpSpPr>
        <p:sp>
          <p:nvSpPr>
            <p:cNvPr id="3" name="任意多边形 2"/>
            <p:cNvSpPr/>
            <p:nvPr/>
          </p:nvSpPr>
          <p:spPr>
            <a:xfrm>
              <a:off x="4944185" y="2328478"/>
              <a:ext cx="1798213" cy="1907829"/>
            </a:xfrm>
            <a:custGeom>
              <a:gdLst>
                <a:gd fmla="*/ 212263 w 1798213" name="connsiteX0"/>
                <a:gd fmla="*/ 288579 h 1907829" name="connsiteY0"/>
                <a:gd fmla="*/ 40813 w 1798213" name="connsiteX1"/>
                <a:gd fmla="*/ 993429 h 1907829" name="connsiteY1"/>
                <a:gd fmla="*/ 2713 w 1798213" name="connsiteX2"/>
                <a:gd fmla="*/ 1497388 h 1907829" name="connsiteY2"/>
                <a:gd fmla="*/ 131734 w 1798213" name="connsiteX3"/>
                <a:gd fmla="*/ 1822970 h 1907829" name="connsiteY3"/>
                <a:gd fmla="*/ 664268 w 1798213" name="connsiteX4"/>
                <a:gd fmla="*/ 1907829 h 1907829" name="connsiteY4"/>
                <a:gd fmla="*/ 1558752 w 1798213" name="connsiteX5"/>
                <a:gd fmla="*/ 1807383 h 1907829" name="connsiteY5"/>
                <a:gd fmla="*/ 1796011 w 1798213" name="connsiteX6"/>
                <a:gd fmla="*/ 1527695 h 1907829" name="connsiteY6"/>
                <a:gd fmla="*/ 1661795 w 1798213" name="connsiteX7"/>
                <a:gd fmla="*/ 764829 h 1907829" name="connsiteY7"/>
                <a:gd fmla="*/ 1408950 w 1798213" name="connsiteX8"/>
                <a:gd fmla="*/ 124922 h 1907829" name="connsiteY8"/>
                <a:gd fmla="*/ 1206327 w 1798213" name="connsiteX9"/>
                <a:gd fmla="*/ 8024 h 1907829" name="connsiteY9"/>
                <a:gd fmla="*/ 488488 w 1798213" name="connsiteX10"/>
                <a:gd fmla="*/ 46990 h 1907829" name="connsiteY10"/>
                <a:gd fmla="*/ 249382 w 1745673" name="connsiteX11"/>
                <a:gd fmla="*/ 203135 h 1907244" name="connsiteY11"/>
                <a:gd fmla="*/ 249382 w 1745673" name="connsiteX12"/>
                <a:gd fmla="*/ 203135 h 1907244" name="connsiteY12"/>
                <a:gd fmla="*/ 249382 w 1745673" name="connsiteX13"/>
                <a:gd fmla="*/ 203135 h 1907244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907829" w="1798213">
                  <a:moveTo>
                    <a:pt x="212263" y="288579"/>
                  </a:moveTo>
                  <a:cubicBezTo>
                    <a:pt x="98360" y="523132"/>
                    <a:pt x="70975" y="780848"/>
                    <a:pt x="40813" y="993429"/>
                  </a:cubicBezTo>
                  <a:cubicBezTo>
                    <a:pt x="40813" y="1180465"/>
                    <a:pt x="-12441" y="1359131"/>
                    <a:pt x="2713" y="1497388"/>
                  </a:cubicBezTo>
                  <a:cubicBezTo>
                    <a:pt x="17867" y="1635645"/>
                    <a:pt x="21475" y="1754563"/>
                    <a:pt x="131734" y="1822970"/>
                  </a:cubicBezTo>
                  <a:cubicBezTo>
                    <a:pt x="241993" y="1891377"/>
                    <a:pt x="477232" y="1873193"/>
                    <a:pt x="664268" y="1907829"/>
                  </a:cubicBezTo>
                  <a:cubicBezTo>
                    <a:pt x="981479" y="1877522"/>
                    <a:pt x="1332028" y="1880264"/>
                    <a:pt x="1558752" y="1807383"/>
                  </a:cubicBezTo>
                  <a:cubicBezTo>
                    <a:pt x="1747376" y="1705927"/>
                    <a:pt x="1778837" y="1701454"/>
                    <a:pt x="1796011" y="1527695"/>
                  </a:cubicBezTo>
                  <a:cubicBezTo>
                    <a:pt x="1813185" y="1353936"/>
                    <a:pt x="1726305" y="998625"/>
                    <a:pt x="1661795" y="764829"/>
                  </a:cubicBezTo>
                  <a:cubicBezTo>
                    <a:pt x="1597285" y="531033"/>
                    <a:pt x="1463791" y="141663"/>
                    <a:pt x="1408950" y="124922"/>
                  </a:cubicBezTo>
                  <a:cubicBezTo>
                    <a:pt x="1341409" y="85956"/>
                    <a:pt x="1359737" y="21013"/>
                    <a:pt x="1206327" y="8024"/>
                  </a:cubicBezTo>
                  <a:cubicBezTo>
                    <a:pt x="1052917" y="-4965"/>
                    <a:pt x="633961" y="-8428"/>
                    <a:pt x="488488" y="46990"/>
                  </a:cubicBezTo>
                </a:path>
              </a:pathLst>
            </a:cu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rot="20020344">
              <a:off x="4716016" y="1240320"/>
              <a:ext cx="724391" cy="1564012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rot="679789">
              <a:off x="5935935" y="1201884"/>
              <a:ext cx="724391" cy="1564012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任意多边形 5"/>
            <p:cNvSpPr/>
            <p:nvPr/>
          </p:nvSpPr>
          <p:spPr>
            <a:xfrm rot="679789">
              <a:off x="5148690" y="2820648"/>
              <a:ext cx="597833" cy="544259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任意多边形 6"/>
            <p:cNvSpPr/>
            <p:nvPr/>
          </p:nvSpPr>
          <p:spPr>
            <a:xfrm rot="679789">
              <a:off x="5890926" y="2774544"/>
              <a:ext cx="597833" cy="544259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椭圆 7"/>
            <p:cNvSpPr/>
            <p:nvPr/>
          </p:nvSpPr>
          <p:spPr>
            <a:xfrm>
              <a:off x="6232951" y="2868828"/>
              <a:ext cx="130358" cy="13035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椭圆 8"/>
            <p:cNvSpPr/>
            <p:nvPr/>
          </p:nvSpPr>
          <p:spPr>
            <a:xfrm>
              <a:off x="5497710" y="2922729"/>
              <a:ext cx="130358" cy="13035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任意多边形 9"/>
            <p:cNvSpPr/>
            <p:nvPr/>
          </p:nvSpPr>
          <p:spPr>
            <a:xfrm rot="174010">
              <a:off x="5118545" y="4039677"/>
              <a:ext cx="567342" cy="376629"/>
            </a:xfrm>
            <a:custGeom>
              <a:gdLst>
                <a:gd fmla="*/ 83412 w 433924" name="connsiteX0"/>
                <a:gd fmla="*/ 27045 h 268972" name="connsiteY0"/>
                <a:gd fmla="*/ 243124 w 433924" name="connsiteX1"/>
                <a:gd fmla="*/ 741 h 268972" name="connsiteY1"/>
                <a:gd fmla="*/ 359831 w 433924" name="connsiteX2"/>
                <a:gd fmla="*/ 45464 h 268972" name="connsiteY2"/>
                <a:gd fmla="*/ 429867 w 433924" name="connsiteX3"/>
                <a:gd fmla="*/ 142409 h 268972" name="connsiteY3"/>
                <a:gd fmla="*/ 416989 w 433924" name="connsiteX4"/>
                <a:gd fmla="*/ 219682 h 268972" name="connsiteY4"/>
                <a:gd fmla="*/ 346155 w 433924" name="connsiteX5"/>
                <a:gd fmla="*/ 232561 h 268972" name="connsiteY5"/>
                <a:gd fmla="*/ 301079 w 433924" name="connsiteX6"/>
                <a:gd fmla="*/ 200364 h 268972" name="connsiteY6"/>
                <a:gd fmla="*/ 268882 w 433924" name="connsiteX7"/>
                <a:gd fmla="*/ 251880 h 268972" name="connsiteY7"/>
                <a:gd fmla="*/ 172290 w 433924" name="connsiteX8"/>
                <a:gd fmla="*/ 264758 h 268972" name="connsiteY8"/>
                <a:gd fmla="*/ 118282 w 433924" name="connsiteX9"/>
                <a:gd fmla="*/ 194186 h 268972" name="connsiteY9"/>
                <a:gd fmla="*/ 88577 w 433924" name="connsiteX10"/>
                <a:gd fmla="*/ 206803 h 268972" name="connsiteY10"/>
                <a:gd fmla="*/ 17743 w 433924" name="connsiteX11"/>
                <a:gd fmla="*/ 187485 h 268972" name="connsiteY11"/>
                <a:gd fmla="*/ 4642 w 433924" name="connsiteX12"/>
                <a:gd fmla="*/ 117227 h 268972" name="connsiteY12"/>
                <a:gd fmla="*/ 83412 w 433924" name="connsiteX13"/>
                <a:gd fmla="*/ 27045 h 268972" name="connsiteY13"/>
                <a:gd fmla="*/ 83412 w 433924" name="connsiteX14"/>
                <a:gd fmla="*/ 27045 h 27117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268972" w="433924">
                  <a:moveTo>
                    <a:pt x="83412" y="27045"/>
                  </a:moveTo>
                  <a:cubicBezTo>
                    <a:pt x="114619" y="3714"/>
                    <a:pt x="197054" y="-2329"/>
                    <a:pt x="243124" y="741"/>
                  </a:cubicBezTo>
                  <a:cubicBezTo>
                    <a:pt x="289194" y="3811"/>
                    <a:pt x="328707" y="21853"/>
                    <a:pt x="359831" y="45464"/>
                  </a:cubicBezTo>
                  <a:cubicBezTo>
                    <a:pt x="390955" y="69075"/>
                    <a:pt x="420341" y="113373"/>
                    <a:pt x="429867" y="142409"/>
                  </a:cubicBezTo>
                  <a:cubicBezTo>
                    <a:pt x="439393" y="171445"/>
                    <a:pt x="430941" y="204657"/>
                    <a:pt x="416989" y="219682"/>
                  </a:cubicBezTo>
                  <a:cubicBezTo>
                    <a:pt x="403037" y="234707"/>
                    <a:pt x="365473" y="235781"/>
                    <a:pt x="346155" y="232561"/>
                  </a:cubicBezTo>
                  <a:cubicBezTo>
                    <a:pt x="326837" y="229341"/>
                    <a:pt x="313958" y="197144"/>
                    <a:pt x="301079" y="200364"/>
                  </a:cubicBezTo>
                  <a:cubicBezTo>
                    <a:pt x="290347" y="217536"/>
                    <a:pt x="283787" y="237302"/>
                    <a:pt x="268882" y="251880"/>
                  </a:cubicBezTo>
                  <a:cubicBezTo>
                    <a:pt x="253977" y="266458"/>
                    <a:pt x="197390" y="274374"/>
                    <a:pt x="172290" y="264758"/>
                  </a:cubicBezTo>
                  <a:cubicBezTo>
                    <a:pt x="147190" y="255142"/>
                    <a:pt x="122040" y="216217"/>
                    <a:pt x="118282" y="194186"/>
                  </a:cubicBezTo>
                  <a:cubicBezTo>
                    <a:pt x="110832" y="199722"/>
                    <a:pt x="105333" y="207920"/>
                    <a:pt x="88577" y="206803"/>
                  </a:cubicBezTo>
                  <a:cubicBezTo>
                    <a:pt x="71821" y="205686"/>
                    <a:pt x="31732" y="202414"/>
                    <a:pt x="17743" y="187485"/>
                  </a:cubicBezTo>
                  <a:cubicBezTo>
                    <a:pt x="3754" y="172556"/>
                    <a:pt x="-6303" y="143967"/>
                    <a:pt x="4642" y="117227"/>
                  </a:cubicBezTo>
                  <a:cubicBezTo>
                    <a:pt x="15587" y="90487"/>
                    <a:pt x="52205" y="50376"/>
                    <a:pt x="83412" y="2704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任意多边形 10"/>
            <p:cNvSpPr/>
            <p:nvPr/>
          </p:nvSpPr>
          <p:spPr>
            <a:xfrm rot="20553276">
              <a:off x="6196147" y="3977406"/>
              <a:ext cx="567342" cy="376629"/>
            </a:xfrm>
            <a:custGeom>
              <a:gdLst>
                <a:gd fmla="*/ 83412 w 433924" name="connsiteX0"/>
                <a:gd fmla="*/ 27045 h 268972" name="connsiteY0"/>
                <a:gd fmla="*/ 243124 w 433924" name="connsiteX1"/>
                <a:gd fmla="*/ 741 h 268972" name="connsiteY1"/>
                <a:gd fmla="*/ 359831 w 433924" name="connsiteX2"/>
                <a:gd fmla="*/ 45464 h 268972" name="connsiteY2"/>
                <a:gd fmla="*/ 429867 w 433924" name="connsiteX3"/>
                <a:gd fmla="*/ 142409 h 268972" name="connsiteY3"/>
                <a:gd fmla="*/ 416989 w 433924" name="connsiteX4"/>
                <a:gd fmla="*/ 219682 h 268972" name="connsiteY4"/>
                <a:gd fmla="*/ 346155 w 433924" name="connsiteX5"/>
                <a:gd fmla="*/ 232561 h 268972" name="connsiteY5"/>
                <a:gd fmla="*/ 301079 w 433924" name="connsiteX6"/>
                <a:gd fmla="*/ 200364 h 268972" name="connsiteY6"/>
                <a:gd fmla="*/ 268882 w 433924" name="connsiteX7"/>
                <a:gd fmla="*/ 251880 h 268972" name="connsiteY7"/>
                <a:gd fmla="*/ 172290 w 433924" name="connsiteX8"/>
                <a:gd fmla="*/ 264758 h 268972" name="connsiteY8"/>
                <a:gd fmla="*/ 118282 w 433924" name="connsiteX9"/>
                <a:gd fmla="*/ 194186 h 268972" name="connsiteY9"/>
                <a:gd fmla="*/ 88577 w 433924" name="connsiteX10"/>
                <a:gd fmla="*/ 206803 h 268972" name="connsiteY10"/>
                <a:gd fmla="*/ 17743 w 433924" name="connsiteX11"/>
                <a:gd fmla="*/ 187485 h 268972" name="connsiteY11"/>
                <a:gd fmla="*/ 4642 w 433924" name="connsiteX12"/>
                <a:gd fmla="*/ 117227 h 268972" name="connsiteY12"/>
                <a:gd fmla="*/ 83412 w 433924" name="connsiteX13"/>
                <a:gd fmla="*/ 27045 h 268972" name="connsiteY13"/>
                <a:gd fmla="*/ 83412 w 433924" name="connsiteX14"/>
                <a:gd fmla="*/ 27045 h 27117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268972" w="433924">
                  <a:moveTo>
                    <a:pt x="83412" y="27045"/>
                  </a:moveTo>
                  <a:cubicBezTo>
                    <a:pt x="114619" y="3714"/>
                    <a:pt x="197054" y="-2329"/>
                    <a:pt x="243124" y="741"/>
                  </a:cubicBezTo>
                  <a:cubicBezTo>
                    <a:pt x="289194" y="3811"/>
                    <a:pt x="328707" y="21853"/>
                    <a:pt x="359831" y="45464"/>
                  </a:cubicBezTo>
                  <a:cubicBezTo>
                    <a:pt x="390955" y="69075"/>
                    <a:pt x="420341" y="113373"/>
                    <a:pt x="429867" y="142409"/>
                  </a:cubicBezTo>
                  <a:cubicBezTo>
                    <a:pt x="439393" y="171445"/>
                    <a:pt x="430941" y="204657"/>
                    <a:pt x="416989" y="219682"/>
                  </a:cubicBezTo>
                  <a:cubicBezTo>
                    <a:pt x="403037" y="234707"/>
                    <a:pt x="365473" y="235781"/>
                    <a:pt x="346155" y="232561"/>
                  </a:cubicBezTo>
                  <a:cubicBezTo>
                    <a:pt x="326837" y="229341"/>
                    <a:pt x="313958" y="197144"/>
                    <a:pt x="301079" y="200364"/>
                  </a:cubicBezTo>
                  <a:cubicBezTo>
                    <a:pt x="290347" y="217536"/>
                    <a:pt x="283787" y="237302"/>
                    <a:pt x="268882" y="251880"/>
                  </a:cubicBezTo>
                  <a:cubicBezTo>
                    <a:pt x="253977" y="266458"/>
                    <a:pt x="197390" y="274374"/>
                    <a:pt x="172290" y="264758"/>
                  </a:cubicBezTo>
                  <a:cubicBezTo>
                    <a:pt x="147190" y="255142"/>
                    <a:pt x="122040" y="216217"/>
                    <a:pt x="118282" y="194186"/>
                  </a:cubicBezTo>
                  <a:cubicBezTo>
                    <a:pt x="110832" y="199722"/>
                    <a:pt x="105333" y="207920"/>
                    <a:pt x="88577" y="206803"/>
                  </a:cubicBezTo>
                  <a:cubicBezTo>
                    <a:pt x="71821" y="205686"/>
                    <a:pt x="31732" y="202414"/>
                    <a:pt x="17743" y="187485"/>
                  </a:cubicBezTo>
                  <a:cubicBezTo>
                    <a:pt x="3754" y="172556"/>
                    <a:pt x="-6303" y="143967"/>
                    <a:pt x="4642" y="117227"/>
                  </a:cubicBezTo>
                  <a:cubicBezTo>
                    <a:pt x="15587" y="90487"/>
                    <a:pt x="52205" y="50376"/>
                    <a:pt x="83412" y="2704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7" name="组合 26"/>
          <p:cNvGrpSpPr/>
          <p:nvPr/>
        </p:nvGrpSpPr>
        <p:grpSpPr>
          <a:xfrm rot="1884005">
            <a:off x="2062889" y="366198"/>
            <a:ext cx="929104" cy="880567"/>
            <a:chOff x="1012368" y="2003285"/>
            <a:chExt cx="1678443" cy="1657703"/>
          </a:xfrm>
          <a:solidFill>
            <a:srgbClr val="BCE08C">
              <a:alpha val="54000"/>
            </a:srgbClr>
          </a:solidFill>
        </p:grpSpPr>
        <p:sp>
          <p:nvSpPr>
            <p:cNvPr id="28" name="任意多边形 27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任意多边形 29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2" name="组合 31"/>
          <p:cNvGrpSpPr/>
          <p:nvPr/>
        </p:nvGrpSpPr>
        <p:grpSpPr>
          <a:xfrm rot="734189">
            <a:off x="1478903" y="4518693"/>
            <a:ext cx="823642" cy="780614"/>
            <a:chOff x="1012368" y="2003285"/>
            <a:chExt cx="1678443" cy="1657703"/>
          </a:xfrm>
          <a:solidFill>
            <a:srgbClr val="96CD49">
              <a:alpha val="58000"/>
            </a:srgbClr>
          </a:solidFill>
        </p:grpSpPr>
        <p:sp>
          <p:nvSpPr>
            <p:cNvPr id="33" name="任意多边形 32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任意多边形 33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任意多边形 35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5" name="组合 44"/>
          <p:cNvGrpSpPr/>
          <p:nvPr/>
        </p:nvGrpSpPr>
        <p:grpSpPr>
          <a:xfrm rot="1341384">
            <a:off x="4735058" y="5696363"/>
            <a:ext cx="929104" cy="880567"/>
            <a:chOff x="1012368" y="2003285"/>
            <a:chExt cx="1678443" cy="1657703"/>
          </a:xfrm>
          <a:solidFill>
            <a:srgbClr val="F69418">
              <a:alpha val="54000"/>
            </a:srgbClr>
          </a:solidFill>
        </p:grpSpPr>
        <p:sp>
          <p:nvSpPr>
            <p:cNvPr id="46" name="任意多边形 45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任意多边形 46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任意多边形 47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9" name="任意多边形 48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0" name="组合 49"/>
          <p:cNvGrpSpPr/>
          <p:nvPr/>
        </p:nvGrpSpPr>
        <p:grpSpPr>
          <a:xfrm rot="2986482">
            <a:off x="5809672" y="3437908"/>
            <a:ext cx="823642" cy="780614"/>
            <a:chOff x="1012368" y="2003285"/>
            <a:chExt cx="1678443" cy="1657703"/>
          </a:xfrm>
          <a:solidFill>
            <a:srgbClr val="96CD49">
              <a:alpha val="54000"/>
            </a:srgbClr>
          </a:solidFill>
        </p:grpSpPr>
        <p:sp>
          <p:nvSpPr>
            <p:cNvPr id="51" name="任意多边形 50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2" name="任意多边形 51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任意多边形 52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任意多边形 53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60" name="矩形 59"/>
          <p:cNvSpPr/>
          <p:nvPr/>
        </p:nvSpPr>
        <p:spPr>
          <a:xfrm>
            <a:off x="4841122" y="2230061"/>
            <a:ext cx="6583470" cy="160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6600">
                <a:solidFill>
                  <a:srgbClr val="F69418"/>
                </a:solidFill>
                <a:latin charset="-122" panose="03000509000000000000" pitchFamily="65" typeface="方正大黑简体"/>
                <a:ea charset="-122" panose="03000509000000000000" pitchFamily="65" typeface="方正大黑简体"/>
              </a:rPr>
              <a:t>    谢谢您的阅读！            </a:t>
            </a:r>
          </a:p>
        </p:txBody>
      </p:sp>
      <p:grpSp>
        <p:nvGrpSpPr>
          <p:cNvPr id="61" name="组合 60"/>
          <p:cNvGrpSpPr/>
          <p:nvPr/>
        </p:nvGrpSpPr>
        <p:grpSpPr>
          <a:xfrm rot="4195888">
            <a:off x="5890453" y="686550"/>
            <a:ext cx="1065749" cy="1040097"/>
            <a:chOff x="1012368" y="2003285"/>
            <a:chExt cx="1678443" cy="1657703"/>
          </a:xfrm>
          <a:solidFill>
            <a:srgbClr val="F69418">
              <a:alpha val="36000"/>
            </a:srgbClr>
          </a:solidFill>
        </p:grpSpPr>
        <p:sp>
          <p:nvSpPr>
            <p:cNvPr id="62" name="任意多边形 61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3" name="任意多边形 62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任意多边形 63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5" name="任意多边形 64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6" name="组合 65"/>
          <p:cNvGrpSpPr/>
          <p:nvPr/>
        </p:nvGrpSpPr>
        <p:grpSpPr>
          <a:xfrm rot="459239">
            <a:off x="9025914" y="4925386"/>
            <a:ext cx="1377520" cy="1479405"/>
            <a:chOff x="1012368" y="2003285"/>
            <a:chExt cx="1678443" cy="1657703"/>
          </a:xfrm>
          <a:solidFill>
            <a:srgbClr val="F69418">
              <a:alpha val="44000"/>
            </a:srgbClr>
          </a:solidFill>
        </p:grpSpPr>
        <p:sp>
          <p:nvSpPr>
            <p:cNvPr id="67" name="任意多边形 66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/>
            </a:p>
          </p:txBody>
        </p:sp>
        <p:sp>
          <p:nvSpPr>
            <p:cNvPr id="68" name="任意多边形 67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9" name="任意多边形 68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0" name="任意多边形 69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1" name="组合 70"/>
          <p:cNvGrpSpPr/>
          <p:nvPr/>
        </p:nvGrpSpPr>
        <p:grpSpPr>
          <a:xfrm rot="1884005">
            <a:off x="3420383" y="1744151"/>
            <a:ext cx="929104" cy="880567"/>
            <a:chOff x="1012368" y="2003285"/>
            <a:chExt cx="1678443" cy="1657703"/>
          </a:xfrm>
          <a:solidFill>
            <a:srgbClr val="F69418">
              <a:alpha val="24000"/>
            </a:srgbClr>
          </a:solidFill>
        </p:grpSpPr>
        <p:sp>
          <p:nvSpPr>
            <p:cNvPr id="72" name="任意多边形 71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任意多边形 72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任意多边形 73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任意多边形 74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6" name="组合 85"/>
          <p:cNvGrpSpPr/>
          <p:nvPr/>
        </p:nvGrpSpPr>
        <p:grpSpPr>
          <a:xfrm rot="5554728">
            <a:off x="6696008" y="4948843"/>
            <a:ext cx="929104" cy="880567"/>
            <a:chOff x="1012368" y="2003285"/>
            <a:chExt cx="1678443" cy="1657703"/>
          </a:xfrm>
          <a:solidFill>
            <a:srgbClr val="F69418">
              <a:alpha val="26000"/>
            </a:srgbClr>
          </a:solidFill>
        </p:grpSpPr>
        <p:sp>
          <p:nvSpPr>
            <p:cNvPr id="87" name="任意多边形 86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任意多边形 87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 88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任意多边形 89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91" name="组合 90"/>
          <p:cNvGrpSpPr/>
          <p:nvPr/>
        </p:nvGrpSpPr>
        <p:grpSpPr>
          <a:xfrm rot="1376137">
            <a:off x="9781382" y="586228"/>
            <a:ext cx="823642" cy="780614"/>
            <a:chOff x="1012368" y="2003285"/>
            <a:chExt cx="1678443" cy="1657703"/>
          </a:xfrm>
          <a:solidFill>
            <a:srgbClr val="96CD49">
              <a:alpha val="68000"/>
            </a:srgbClr>
          </a:solidFill>
        </p:grpSpPr>
        <p:sp>
          <p:nvSpPr>
            <p:cNvPr id="92" name="任意多边形 91"/>
            <p:cNvSpPr/>
            <p:nvPr/>
          </p:nvSpPr>
          <p:spPr>
            <a:xfrm>
              <a:off x="1648220" y="2693074"/>
              <a:ext cx="1042591" cy="967914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任意多边形 92"/>
            <p:cNvSpPr/>
            <p:nvPr/>
          </p:nvSpPr>
          <p:spPr>
            <a:xfrm>
              <a:off x="1012368" y="2883852"/>
              <a:ext cx="480246" cy="445848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任意多边形 93"/>
            <p:cNvSpPr/>
            <p:nvPr/>
          </p:nvSpPr>
          <p:spPr>
            <a:xfrm>
              <a:off x="1941472" y="2003285"/>
              <a:ext cx="468000" cy="466210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任意多边形 94"/>
            <p:cNvSpPr/>
            <p:nvPr/>
          </p:nvSpPr>
          <p:spPr>
            <a:xfrm>
              <a:off x="1251786" y="2245917"/>
              <a:ext cx="481657" cy="447157"/>
            </a:xfrm>
            <a:custGeom>
              <a:gdLst>
                <a:gd fmla="*/ 21658 w 1042591" name="connsiteX0"/>
                <a:gd fmla="*/ 631613 h 967914" name="connsiteY0"/>
                <a:gd fmla="*/ 93331 w 1042591" name="connsiteX1"/>
                <a:gd fmla="*/ 811667 h 967914" name="connsiteY1"/>
                <a:gd fmla="*/ 231353 w 1042591" name="connsiteX2"/>
                <a:gd fmla="*/ 932437 h 967914" name="connsiteY2"/>
                <a:gd fmla="*/ 369376 w 1042591" name="connsiteX3"/>
                <a:gd fmla="*/ 966943 h 967914" name="connsiteY3"/>
                <a:gd fmla="*/ 662674 w 1042591" name="connsiteX4"/>
                <a:gd fmla="*/ 949690 h 967914" name="connsiteY4"/>
                <a:gd fmla="*/ 852455 w 1042591" name="connsiteX5"/>
                <a:gd fmla="*/ 863426 h 967914" name="connsiteY5"/>
                <a:gd fmla="*/ 1042236 w 1042591" name="connsiteX6"/>
                <a:gd fmla="*/ 518369 h 967914" name="connsiteY6"/>
                <a:gd fmla="*/ 990478 w 1042591" name="connsiteX7"/>
                <a:gd fmla="*/ 294082 h 967914" name="connsiteY7"/>
                <a:gd fmla="*/ 886961 w 1042591" name="connsiteX8"/>
                <a:gd fmla="*/ 121554 h 967914" name="connsiteY8"/>
                <a:gd fmla="*/ 679927 w 1042591" name="connsiteX9"/>
                <a:gd fmla="*/ 784 h 967914" name="connsiteY9"/>
                <a:gd fmla="*/ 337531 w 1042591" name="connsiteX10"/>
                <a:gd fmla="*/ 82184 h 967914" name="connsiteY10"/>
                <a:gd fmla="*/ 129580 w 1042591" name="connsiteX11"/>
                <a:gd fmla="*/ 220666 h 967914" name="connsiteY11"/>
                <a:gd fmla="*/ 0 w 1042591" name="connsiteX12"/>
                <a:gd fmla="*/ 465692 h 967914" name="connsiteY12"/>
                <a:gd fmla="*/ 17252 w 1035169" name="connsiteX13"/>
                <a:gd fmla="*/ 396815 h 966159" name="connsiteY13"/>
                <a:gd fmla="*/ 17252 w 1035169" name="connsiteX14"/>
                <a:gd fmla="*/ 396815 h 966159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967914" w="1042590">
                  <a:moveTo>
                    <a:pt x="21658" y="631613"/>
                  </a:moveTo>
                  <a:cubicBezTo>
                    <a:pt x="77975" y="769453"/>
                    <a:pt x="71061" y="746785"/>
                    <a:pt x="93331" y="811667"/>
                  </a:cubicBezTo>
                  <a:cubicBezTo>
                    <a:pt x="173385" y="920018"/>
                    <a:pt x="185346" y="892180"/>
                    <a:pt x="231353" y="932437"/>
                  </a:cubicBezTo>
                  <a:lnTo>
                    <a:pt x="369376" y="966943"/>
                  </a:lnTo>
                  <a:cubicBezTo>
                    <a:pt x="441263" y="969818"/>
                    <a:pt x="582161" y="966943"/>
                    <a:pt x="662674" y="949690"/>
                  </a:cubicBezTo>
                  <a:cubicBezTo>
                    <a:pt x="743187" y="932437"/>
                    <a:pt x="769740" y="935313"/>
                    <a:pt x="852455" y="863426"/>
                  </a:cubicBezTo>
                  <a:cubicBezTo>
                    <a:pt x="935170" y="791539"/>
                    <a:pt x="1038282" y="651360"/>
                    <a:pt x="1042236" y="518369"/>
                  </a:cubicBezTo>
                  <a:cubicBezTo>
                    <a:pt x="1046190" y="385378"/>
                    <a:pt x="1016357" y="360218"/>
                    <a:pt x="990478" y="294082"/>
                  </a:cubicBezTo>
                  <a:lnTo>
                    <a:pt x="886961" y="121554"/>
                  </a:lnTo>
                  <a:cubicBezTo>
                    <a:pt x="835203" y="72671"/>
                    <a:pt x="771499" y="7346"/>
                    <a:pt x="679927" y="784"/>
                  </a:cubicBezTo>
                  <a:cubicBezTo>
                    <a:pt x="588355" y="-5778"/>
                    <a:pt x="453865" y="29538"/>
                    <a:pt x="337531" y="82184"/>
                  </a:cubicBezTo>
                  <a:cubicBezTo>
                    <a:pt x="221197" y="134830"/>
                    <a:pt x="185835" y="156748"/>
                    <a:pt x="129580" y="220666"/>
                  </a:cubicBezTo>
                  <a:cubicBezTo>
                    <a:pt x="73325" y="284584"/>
                    <a:pt x="36708" y="332136"/>
                    <a:pt x="0" y="465692"/>
                  </a:cubicBezTo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576004" y="328383"/>
            <a:ext cx="6635305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7200">
                <a:solidFill>
                  <a:srgbClr val="78AF2F">
                    <a:alpha val="65000"/>
                  </a:srgbClr>
                </a:solidFill>
                <a:latin charset="0" pitchFamily="82" typeface="Broadway"/>
              </a:rPr>
              <a:t>THE END</a:t>
            </a:r>
          </a:p>
        </p:txBody>
      </p:sp>
    </p:spTree>
    <p:extLst>
      <p:ext uri="{BB962C8B-B14F-4D97-AF65-F5344CB8AC3E}">
        <p14:creationId val="264834866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5" name="直接箭头连接符 14"/>
          <p:cNvCxnSpPr>
            <a:endCxn id="20" idx="5"/>
          </p:cNvCxnSpPr>
          <p:nvPr/>
        </p:nvCxnSpPr>
        <p:spPr>
          <a:xfrm>
            <a:off x="6296329" y="2213711"/>
            <a:ext cx="2018235" cy="1227777"/>
          </a:xfrm>
          <a:prstGeom prst="straightConnector1">
            <a:avLst/>
          </a:prstGeom>
          <a:ln cmpd="sng" w="38100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endCxn id="28" idx="5"/>
          </p:cNvCxnSpPr>
          <p:nvPr/>
        </p:nvCxnSpPr>
        <p:spPr>
          <a:xfrm>
            <a:off x="6277305" y="3441487"/>
            <a:ext cx="2037259" cy="1287259"/>
          </a:xfrm>
          <a:prstGeom prst="straightConnector1">
            <a:avLst/>
          </a:prstGeom>
          <a:ln cmpd="sng" w="38100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圆角矩形 7"/>
          <p:cNvSpPr/>
          <p:nvPr/>
        </p:nvSpPr>
        <p:spPr>
          <a:xfrm>
            <a:off x="1875300" y="2798502"/>
            <a:ext cx="4421028" cy="1067482"/>
          </a:xfrm>
          <a:custGeom>
            <a:rect b="b" l="l" r="r" t="t"/>
            <a:pathLst>
              <a:path h="1067482" w="4421028">
                <a:moveTo>
                  <a:pt x="273375" y="0"/>
                </a:moveTo>
                <a:cubicBezTo>
                  <a:pt x="424356" y="0"/>
                  <a:pt x="546750" y="122394"/>
                  <a:pt x="546750" y="273375"/>
                </a:cubicBezTo>
                <a:lnTo>
                  <a:pt x="4288674" y="273375"/>
                </a:lnTo>
                <a:cubicBezTo>
                  <a:pt x="4361771" y="273375"/>
                  <a:pt x="4421028" y="332632"/>
                  <a:pt x="4421028" y="405729"/>
                </a:cubicBezTo>
                <a:lnTo>
                  <a:pt x="4421028" y="935128"/>
                </a:lnTo>
                <a:cubicBezTo>
                  <a:pt x="4421028" y="1008225"/>
                  <a:pt x="4361771" y="1067482"/>
                  <a:pt x="4288674" y="1067482"/>
                </a:cubicBezTo>
                <a:lnTo>
                  <a:pt x="405729" y="1067482"/>
                </a:lnTo>
                <a:cubicBezTo>
                  <a:pt x="332632" y="1067482"/>
                  <a:pt x="273375" y="1008225"/>
                  <a:pt x="273375" y="935128"/>
                </a:cubicBezTo>
                <a:lnTo>
                  <a:pt x="273375" y="546750"/>
                </a:lnTo>
                <a:cubicBezTo>
                  <a:pt x="122394" y="546750"/>
                  <a:pt x="0" y="424356"/>
                  <a:pt x="0" y="273375"/>
                </a:cubicBezTo>
                <a:cubicBezTo>
                  <a:pt x="0" y="122394"/>
                  <a:pt x="122394" y="0"/>
                  <a:pt x="273375" y="0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50000"/>
                </a:schemeClr>
              </a:gs>
              <a:gs pos="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</a:gradFill>
          <a:ln>
            <a:solidFill>
              <a:srgbClr val="F6941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3" name="TextBox 2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2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1856276" y="1540804"/>
            <a:ext cx="4421028" cy="1067482"/>
          </a:xfrm>
          <a:custGeom>
            <a:rect b="b" l="l" r="r" t="t"/>
            <a:pathLst>
              <a:path h="1067482" w="4421028">
                <a:moveTo>
                  <a:pt x="273375" y="0"/>
                </a:moveTo>
                <a:cubicBezTo>
                  <a:pt x="424356" y="0"/>
                  <a:pt x="546750" y="122394"/>
                  <a:pt x="546750" y="273375"/>
                </a:cubicBezTo>
                <a:lnTo>
                  <a:pt x="4288674" y="273375"/>
                </a:lnTo>
                <a:cubicBezTo>
                  <a:pt x="4361771" y="273375"/>
                  <a:pt x="4421028" y="332632"/>
                  <a:pt x="4421028" y="405729"/>
                </a:cubicBezTo>
                <a:lnTo>
                  <a:pt x="4421028" y="935128"/>
                </a:lnTo>
                <a:cubicBezTo>
                  <a:pt x="4421028" y="1008225"/>
                  <a:pt x="4361771" y="1067482"/>
                  <a:pt x="4288674" y="1067482"/>
                </a:cubicBezTo>
                <a:lnTo>
                  <a:pt x="405729" y="1067482"/>
                </a:lnTo>
                <a:cubicBezTo>
                  <a:pt x="332632" y="1067482"/>
                  <a:pt x="273375" y="1008225"/>
                  <a:pt x="273375" y="935128"/>
                </a:cubicBezTo>
                <a:lnTo>
                  <a:pt x="273375" y="546750"/>
                </a:lnTo>
                <a:cubicBezTo>
                  <a:pt x="122394" y="546750"/>
                  <a:pt x="0" y="424356"/>
                  <a:pt x="0" y="273375"/>
                </a:cubicBezTo>
                <a:cubicBezTo>
                  <a:pt x="0" y="122394"/>
                  <a:pt x="122394" y="0"/>
                  <a:pt x="273375" y="0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50000"/>
                </a:schemeClr>
              </a:gs>
              <a:gs pos="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</a:gradFill>
          <a:ln>
            <a:solidFill>
              <a:srgbClr val="F6941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9" name="TextBox 8"/>
          <p:cNvSpPr txBox="1"/>
          <p:nvPr/>
        </p:nvSpPr>
        <p:spPr>
          <a:xfrm>
            <a:off x="2335888" y="1952642"/>
            <a:ext cx="338437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秋叶PPT教程是一流的。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47720" y="3243466"/>
            <a:ext cx="338437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秋叶老师会PPT 。</a:t>
            </a:r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6379676" y="2243948"/>
            <a:ext cx="1853627" cy="2515577"/>
          </a:xfrm>
          <a:prstGeom prst="straightConnector1">
            <a:avLst/>
          </a:prstGeom>
          <a:ln cmpd="sng" w="38100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14431" y="107922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信息类型举例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8233302" y="3116442"/>
            <a:ext cx="1962218" cy="650091"/>
            <a:chOff x="6235459" y="3123365"/>
            <a:chExt cx="1962218" cy="650091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0" name="平行四边形 19"/>
            <p:cNvSpPr/>
            <p:nvPr/>
          </p:nvSpPr>
          <p:spPr>
            <a:xfrm>
              <a:off x="6235459" y="3123365"/>
              <a:ext cx="1962218" cy="650091"/>
            </a:xfrm>
            <a:prstGeom prst="parallelogram">
              <a:avLst/>
            </a:pr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461004" y="3248355"/>
              <a:ext cx="1692188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400">
                  <a:solidFill>
                    <a:schemeClr val="bg1"/>
                  </a:solidFill>
                  <a:latin charset="-122" pitchFamily="2" typeface="方正风雅宋简体"/>
                  <a:ea charset="-122" pitchFamily="2" typeface="方正风雅宋简体"/>
                </a:rPr>
                <a:t>评价信息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8260863" y="1888665"/>
            <a:ext cx="1962218" cy="650091"/>
            <a:chOff x="6094634" y="4408016"/>
            <a:chExt cx="1962218" cy="650091"/>
          </a:xfrm>
          <a:solidFill>
            <a:srgbClr val="F69418"/>
          </a:solidFill>
          <a:effectLst/>
        </p:grpSpPr>
        <p:sp>
          <p:nvSpPr>
            <p:cNvPr id="21" name="平行四边形 20"/>
            <p:cNvSpPr/>
            <p:nvPr/>
          </p:nvSpPr>
          <p:spPr>
            <a:xfrm>
              <a:off x="6094634" y="4408016"/>
              <a:ext cx="1962218" cy="650091"/>
            </a:xfrm>
            <a:prstGeom prst="parallelogram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4666" y="4532467"/>
              <a:ext cx="1439220" cy="45720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r>
                <a:rPr altLang="en-US" b="1" lang="zh-CN" sz="2400">
                  <a:solidFill>
                    <a:schemeClr val="bg1"/>
                  </a:solidFill>
                  <a:latin charset="-122" pitchFamily="2" typeface="方正风雅宋简体"/>
                  <a:ea charset="-122" pitchFamily="2" typeface="方正风雅宋简体"/>
                </a:rPr>
                <a:t>规范信息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93789" y="2807012"/>
            <a:ext cx="50405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0" pitchFamily="82" typeface="Broadway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93789" y="1567852"/>
            <a:ext cx="100811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0" pitchFamily="82" typeface="Broadway"/>
              </a:rPr>
              <a:t>1</a:t>
            </a:r>
          </a:p>
        </p:txBody>
      </p:sp>
      <p:sp>
        <p:nvSpPr>
          <p:cNvPr id="31" name="圆角矩形 7"/>
          <p:cNvSpPr/>
          <p:nvPr/>
        </p:nvSpPr>
        <p:spPr>
          <a:xfrm>
            <a:off x="1958647" y="4036029"/>
            <a:ext cx="4421028" cy="1067482"/>
          </a:xfrm>
          <a:custGeom>
            <a:rect b="b" l="l" r="r" t="t"/>
            <a:pathLst>
              <a:path h="1067482" w="4421028">
                <a:moveTo>
                  <a:pt x="273375" y="0"/>
                </a:moveTo>
                <a:cubicBezTo>
                  <a:pt x="424356" y="0"/>
                  <a:pt x="546750" y="122394"/>
                  <a:pt x="546750" y="273375"/>
                </a:cubicBezTo>
                <a:lnTo>
                  <a:pt x="4288674" y="273375"/>
                </a:lnTo>
                <a:cubicBezTo>
                  <a:pt x="4361771" y="273375"/>
                  <a:pt x="4421028" y="332632"/>
                  <a:pt x="4421028" y="405729"/>
                </a:cubicBezTo>
                <a:lnTo>
                  <a:pt x="4421028" y="935128"/>
                </a:lnTo>
                <a:cubicBezTo>
                  <a:pt x="4421028" y="1008225"/>
                  <a:pt x="4361771" y="1067482"/>
                  <a:pt x="4288674" y="1067482"/>
                </a:cubicBezTo>
                <a:lnTo>
                  <a:pt x="405729" y="1067482"/>
                </a:lnTo>
                <a:cubicBezTo>
                  <a:pt x="332632" y="1067482"/>
                  <a:pt x="273375" y="1008225"/>
                  <a:pt x="273375" y="935128"/>
                </a:cubicBezTo>
                <a:lnTo>
                  <a:pt x="273375" y="546750"/>
                </a:lnTo>
                <a:cubicBezTo>
                  <a:pt x="122394" y="546750"/>
                  <a:pt x="0" y="424356"/>
                  <a:pt x="0" y="273375"/>
                </a:cubicBezTo>
                <a:cubicBezTo>
                  <a:pt x="0" y="122394"/>
                  <a:pt x="122394" y="0"/>
                  <a:pt x="273375" y="0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50000"/>
                </a:schemeClr>
              </a:gs>
              <a:gs pos="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</a:gradFill>
          <a:ln>
            <a:solidFill>
              <a:srgbClr val="F6941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3" name="TextBox 12"/>
          <p:cNvSpPr txBox="1"/>
          <p:nvPr/>
        </p:nvSpPr>
        <p:spPr>
          <a:xfrm>
            <a:off x="2369135" y="4488357"/>
            <a:ext cx="400342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你们必须报名学PPT。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58647" y="4029061"/>
            <a:ext cx="50405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0" pitchFamily="82" typeface="Broadway"/>
              </a:rPr>
              <a:t>3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8233302" y="4403700"/>
            <a:ext cx="1962218" cy="650091"/>
            <a:chOff x="6235459" y="3123365"/>
            <a:chExt cx="1962218" cy="650091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8" name="平行四边形 27"/>
            <p:cNvSpPr/>
            <p:nvPr/>
          </p:nvSpPr>
          <p:spPr>
            <a:xfrm>
              <a:off x="6235459" y="3123365"/>
              <a:ext cx="1962218" cy="650091"/>
            </a:xfrm>
            <a:prstGeom prst="parallelogram">
              <a:avLst/>
            </a:prstGeom>
            <a:solidFill>
              <a:srgbClr val="F6941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461004" y="3248355"/>
              <a:ext cx="1692188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400">
                  <a:solidFill>
                    <a:schemeClr val="bg1"/>
                  </a:solidFill>
                  <a:latin charset="-122" pitchFamily="2" typeface="方正风雅宋简体"/>
                  <a:ea charset="-122" pitchFamily="2" typeface="方正风雅宋简体"/>
                </a:rPr>
                <a:t>记述信息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634099" y="46466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0" y="173224"/>
            <a:ext cx="1634099" cy="426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100">
                <a:solidFill>
                  <a:srgbClr val="F69418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288744510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96139" y="-7496"/>
            <a:ext cx="3779912" cy="692696"/>
          </a:xfrm>
        </p:spPr>
        <p:txBody>
          <a:bodyPr>
            <a:normAutofit fontScale="90000"/>
          </a:bodyPr>
          <a:lstStyle/>
          <a:p>
            <a:pPr algn="r"/>
            <a:r>
              <a:rPr altLang="zh-CN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  <a:cs typeface="+mn-cs"/>
              </a:rPr>
              <a:t>信息怎么用效果更好？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27510" y="1709333"/>
            <a:ext cx="6696883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lang="zh-CN" sz="2800">
                <a:solidFill>
                  <a:srgbClr val="F69418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描述信息——</a:t>
            </a:r>
          </a:p>
          <a:p>
            <a:r>
              <a:rPr altLang="zh-CN" b="1" lang="zh-CN" sz="2800">
                <a:solidFill>
                  <a:srgbClr val="F69418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配合对方的评价条目和标准，让对方自己作出恰当的评价。</a:t>
            </a:r>
          </a:p>
        </p:txBody>
      </p:sp>
      <p:sp>
        <p:nvSpPr>
          <p:cNvPr id="4" name="矩形 3"/>
          <p:cNvSpPr/>
          <p:nvPr/>
        </p:nvSpPr>
        <p:spPr>
          <a:xfrm>
            <a:off x="2927510" y="4149080"/>
            <a:ext cx="6696883" cy="1798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lang="zh-CN" sz="2800">
                <a:solidFill>
                  <a:srgbClr val="F69418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规范信息——</a:t>
            </a:r>
          </a:p>
          <a:p>
            <a:r>
              <a:rPr altLang="zh-CN" b="1" lang="zh-CN" sz="2800">
                <a:solidFill>
                  <a:srgbClr val="F69418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与对方的立场一致，才能说服他。</a:t>
            </a:r>
          </a:p>
          <a:p>
            <a:r>
              <a:rPr altLang="zh-CN" b="1" lang="zh-CN" sz="2800">
                <a:solidFill>
                  <a:srgbClr val="F69418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假如知道对方的评价条目和标准时，有意不传达规范信息效果更好。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34099" y="46466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  <p:sp>
        <p:nvSpPr>
          <p:cNvPr id="16" name="任意多边形 15"/>
          <p:cNvSpPr/>
          <p:nvPr/>
        </p:nvSpPr>
        <p:spPr>
          <a:xfrm>
            <a:off x="2354304" y="1154266"/>
            <a:ext cx="7428718" cy="2202727"/>
          </a:xfrm>
          <a:custGeom>
            <a:gdLst>
              <a:gd fmla="*/ 360040 w 7428718" name="connsiteX0"/>
              <a:gd fmla="*/ 0 h 2202727" name="connsiteY0"/>
              <a:gd fmla="*/ 720080 w 7428718" name="connsiteX1"/>
              <a:gd fmla="*/ 360040 h 2202727" name="connsiteY1"/>
              <a:gd fmla="*/ 7280990 w 7428718" name="connsiteX2"/>
              <a:gd fmla="*/ 360040 h 2202727" name="connsiteY2"/>
              <a:gd fmla="*/ 7428718 w 7428718" name="connsiteX3"/>
              <a:gd fmla="*/ 507768 h 2202727" name="connsiteY3"/>
              <a:gd fmla="*/ 7428718 w 7428718" name="connsiteX4"/>
              <a:gd fmla="*/ 2054999 h 2202727" name="connsiteY4"/>
              <a:gd fmla="*/ 7280990 w 7428718" name="connsiteX5"/>
              <a:gd fmla="*/ 2202727 h 2202727" name="connsiteY5"/>
              <a:gd fmla="*/ 433040 w 7428718" name="connsiteX6"/>
              <a:gd fmla="*/ 2202727 h 2202727" name="connsiteY6"/>
              <a:gd fmla="*/ 285312 w 7428718" name="connsiteX7"/>
              <a:gd fmla="*/ 2054999 h 2202727" name="connsiteY7"/>
              <a:gd fmla="*/ 285312 w 7428718" name="connsiteX8"/>
              <a:gd fmla="*/ 712093 h 2202727" name="connsiteY8"/>
              <a:gd fmla="*/ 219896 w 7428718" name="connsiteX9"/>
              <a:gd fmla="*/ 691786 h 2202727" name="connsiteY9"/>
              <a:gd fmla="*/ 0 w 7428718" name="connsiteX10"/>
              <a:gd fmla="*/ 360040 h 2202727" name="connsiteY10"/>
              <a:gd fmla="*/ 360040 w 7428718" name="connsiteX11"/>
              <a:gd fmla="*/ 0 h 2202727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2202727" w="7428718">
                <a:moveTo>
                  <a:pt x="360040" y="0"/>
                </a:moveTo>
                <a:cubicBezTo>
                  <a:pt x="558885" y="0"/>
                  <a:pt x="720080" y="161195"/>
                  <a:pt x="720080" y="360040"/>
                </a:cubicBezTo>
                <a:lnTo>
                  <a:pt x="7280990" y="360040"/>
                </a:lnTo>
                <a:cubicBezTo>
                  <a:pt x="7362578" y="360040"/>
                  <a:pt x="7428718" y="426180"/>
                  <a:pt x="7428718" y="507768"/>
                </a:cubicBezTo>
                <a:lnTo>
                  <a:pt x="7428718" y="2054999"/>
                </a:lnTo>
                <a:cubicBezTo>
                  <a:pt x="7428718" y="2136587"/>
                  <a:pt x="7362578" y="2202727"/>
                  <a:pt x="7280990" y="2202727"/>
                </a:cubicBezTo>
                <a:lnTo>
                  <a:pt x="433040" y="2202727"/>
                </a:lnTo>
                <a:cubicBezTo>
                  <a:pt x="351452" y="2202727"/>
                  <a:pt x="285312" y="2136587"/>
                  <a:pt x="285312" y="2054999"/>
                </a:cubicBezTo>
                <a:lnTo>
                  <a:pt x="285312" y="712093"/>
                </a:lnTo>
                <a:lnTo>
                  <a:pt x="219896" y="691786"/>
                </a:lnTo>
                <a:cubicBezTo>
                  <a:pt x="90672" y="637129"/>
                  <a:pt x="0" y="509174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noFill/>
          <a:ln w="38100">
            <a:solidFill>
              <a:srgbClr val="F6941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altLang="en-US" lang="zh-CN"/>
          </a:p>
        </p:txBody>
      </p:sp>
      <p:sp>
        <p:nvSpPr>
          <p:cNvPr id="17" name="任意多边形 16"/>
          <p:cNvSpPr/>
          <p:nvPr/>
        </p:nvSpPr>
        <p:spPr>
          <a:xfrm>
            <a:off x="2343897" y="3677195"/>
            <a:ext cx="7428718" cy="2202727"/>
          </a:xfrm>
          <a:custGeom>
            <a:gdLst>
              <a:gd fmla="*/ 360040 w 7428718" name="connsiteX0"/>
              <a:gd fmla="*/ 0 h 2202727" name="connsiteY0"/>
              <a:gd fmla="*/ 720080 w 7428718" name="connsiteX1"/>
              <a:gd fmla="*/ 360040 h 2202727" name="connsiteY1"/>
              <a:gd fmla="*/ 7280990 w 7428718" name="connsiteX2"/>
              <a:gd fmla="*/ 360040 h 2202727" name="connsiteY2"/>
              <a:gd fmla="*/ 7428718 w 7428718" name="connsiteX3"/>
              <a:gd fmla="*/ 507768 h 2202727" name="connsiteY3"/>
              <a:gd fmla="*/ 7428718 w 7428718" name="connsiteX4"/>
              <a:gd fmla="*/ 2054999 h 2202727" name="connsiteY4"/>
              <a:gd fmla="*/ 7280990 w 7428718" name="connsiteX5"/>
              <a:gd fmla="*/ 2202727 h 2202727" name="connsiteY5"/>
              <a:gd fmla="*/ 433040 w 7428718" name="connsiteX6"/>
              <a:gd fmla="*/ 2202727 h 2202727" name="connsiteY6"/>
              <a:gd fmla="*/ 285312 w 7428718" name="connsiteX7"/>
              <a:gd fmla="*/ 2054999 h 2202727" name="connsiteY7"/>
              <a:gd fmla="*/ 285312 w 7428718" name="connsiteX8"/>
              <a:gd fmla="*/ 712093 h 2202727" name="connsiteY8"/>
              <a:gd fmla="*/ 219896 w 7428718" name="connsiteX9"/>
              <a:gd fmla="*/ 691786 h 2202727" name="connsiteY9"/>
              <a:gd fmla="*/ 0 w 7428718" name="connsiteX10"/>
              <a:gd fmla="*/ 360040 h 2202727" name="connsiteY10"/>
              <a:gd fmla="*/ 360040 w 7428718" name="connsiteX11"/>
              <a:gd fmla="*/ 0 h 2202727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2202727" w="7428718">
                <a:moveTo>
                  <a:pt x="360040" y="0"/>
                </a:moveTo>
                <a:cubicBezTo>
                  <a:pt x="558885" y="0"/>
                  <a:pt x="720080" y="161195"/>
                  <a:pt x="720080" y="360040"/>
                </a:cubicBezTo>
                <a:lnTo>
                  <a:pt x="7280990" y="360040"/>
                </a:lnTo>
                <a:cubicBezTo>
                  <a:pt x="7362578" y="360040"/>
                  <a:pt x="7428718" y="426180"/>
                  <a:pt x="7428718" y="507768"/>
                </a:cubicBezTo>
                <a:lnTo>
                  <a:pt x="7428718" y="2054999"/>
                </a:lnTo>
                <a:cubicBezTo>
                  <a:pt x="7428718" y="2136587"/>
                  <a:pt x="7362578" y="2202727"/>
                  <a:pt x="7280990" y="2202727"/>
                </a:cubicBezTo>
                <a:lnTo>
                  <a:pt x="433040" y="2202727"/>
                </a:lnTo>
                <a:cubicBezTo>
                  <a:pt x="351452" y="2202727"/>
                  <a:pt x="285312" y="2136587"/>
                  <a:pt x="285312" y="2054999"/>
                </a:cubicBezTo>
                <a:lnTo>
                  <a:pt x="285312" y="712093"/>
                </a:lnTo>
                <a:lnTo>
                  <a:pt x="219896" y="691786"/>
                </a:lnTo>
                <a:cubicBezTo>
                  <a:pt x="90672" y="637129"/>
                  <a:pt x="0" y="509174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noFill/>
          <a:ln w="38100">
            <a:solidFill>
              <a:srgbClr val="F6941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5702866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4</a:t>
            </a:r>
          </a:p>
        </p:txBody>
      </p:sp>
      <p:sp>
        <p:nvSpPr>
          <p:cNvPr id="4" name="矩形 3"/>
          <p:cNvSpPr/>
          <p:nvPr/>
        </p:nvSpPr>
        <p:spPr>
          <a:xfrm>
            <a:off x="1843807" y="3300845"/>
            <a:ext cx="4063182" cy="2225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 marL="457200">
              <a:buFont charset="2" pitchFamily="2" typeface="Wingdings"/>
              <a:buChar char=""/>
            </a:pPr>
            <a:r>
              <a:rPr altLang="zh-CN" b="1" lang="zh-CN" sz="2800">
                <a:solidFill>
                  <a:srgbClr val="F69418"/>
                </a:solidFill>
                <a:latin charset="-122" pitchFamily="34" typeface="微软雅黑"/>
                <a:ea charset="-122" pitchFamily="34" typeface="微软雅黑"/>
              </a:rPr>
              <a:t>列车员要关门了！</a:t>
            </a:r>
          </a:p>
          <a:p>
            <a:pPr indent="-457200" marL="457200">
              <a:buFont charset="2" pitchFamily="2" typeface="Wingdings"/>
              <a:buChar char=""/>
            </a:pPr>
            <a:endParaRPr altLang="zh-CN" b="1" lang="zh-CN" sz="2800">
              <a:solidFill>
                <a:srgbClr val="F69418"/>
              </a:solidFill>
              <a:latin charset="-122" pitchFamily="34" typeface="微软雅黑"/>
              <a:ea charset="-122" pitchFamily="34" typeface="微软雅黑"/>
            </a:endParaRPr>
          </a:p>
          <a:p>
            <a:pPr indent="-457200" marL="457200">
              <a:buFont charset="2" pitchFamily="2" typeface="Wingdings"/>
              <a:buChar char=""/>
            </a:pPr>
            <a:r>
              <a:rPr altLang="zh-CN" b="1" lang="zh-CN" sz="2800">
                <a:solidFill>
                  <a:srgbClr val="F69418"/>
                </a:solidFill>
                <a:latin charset="-122" pitchFamily="34" typeface="微软雅黑"/>
                <a:ea charset="-122" pitchFamily="34" typeface="微软雅黑"/>
              </a:rPr>
              <a:t>我与@时间卡片 约定的读书笔记制作截止时间要到了！</a:t>
            </a:r>
          </a:p>
        </p:txBody>
      </p:sp>
      <p:sp>
        <p:nvSpPr>
          <p:cNvPr id="5" name="矩形 4"/>
          <p:cNvSpPr/>
          <p:nvPr/>
        </p:nvSpPr>
        <p:spPr>
          <a:xfrm>
            <a:off x="5738557" y="107922"/>
            <a:ext cx="4689434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altLang="zh-CN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动词怎么用？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1834430" y="1205274"/>
            <a:ext cx="4042800" cy="653036"/>
            <a:chOff x="297333" y="1684947"/>
            <a:chExt cx="4073823" cy="653036"/>
          </a:xfrm>
          <a:effectLst/>
        </p:grpSpPr>
        <p:sp>
          <p:nvSpPr>
            <p:cNvPr id="22" name="矩形 21"/>
            <p:cNvSpPr/>
            <p:nvPr/>
          </p:nvSpPr>
          <p:spPr bwMode="auto">
            <a:xfrm>
              <a:off x="297333" y="1689911"/>
              <a:ext cx="4073823" cy="648072"/>
            </a:xfrm>
            <a:prstGeom prst="rect">
              <a:avLst/>
            </a:prstGeom>
            <a:solidFill>
              <a:srgbClr val="F69418"/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altLang="en-US" kern="0" lang="zh-CN">
                <a:solidFill>
                  <a:sysClr lastClr="FFFFFF" val="window"/>
                </a:solidFill>
                <a:latin typeface="Constantia"/>
                <a:ea charset="-122" panose="02000000000000000000" pitchFamily="2" typeface="德彪钢笔行书字库"/>
              </a:endParaRPr>
            </a:p>
          </p:txBody>
        </p:sp>
        <p:sp>
          <p:nvSpPr>
            <p:cNvPr id="23" name="矩形 22"/>
            <p:cNvSpPr>
              <a:spLocks noChangeArrowheads="1"/>
            </p:cNvSpPr>
            <p:nvPr/>
          </p:nvSpPr>
          <p:spPr bwMode="auto">
            <a:xfrm>
              <a:off x="297333" y="1684947"/>
              <a:ext cx="3050913" cy="5791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altLang="zh-CN" lang="zh-CN" sz="32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itchFamily="49" typeface="汉仪菱心体简"/>
                  <a:ea charset="-122" pitchFamily="49" typeface="汉仪菱心体简"/>
                </a:rPr>
                <a:t>想要刺激思考？</a:t>
              </a:r>
            </a:p>
          </p:txBody>
        </p:sp>
      </p:grpSp>
      <p:sp>
        <p:nvSpPr>
          <p:cNvPr id="26" name="矩形 25"/>
          <p:cNvSpPr/>
          <p:nvPr/>
        </p:nvSpPr>
        <p:spPr bwMode="auto">
          <a:xfrm>
            <a:off x="6093457" y="1201816"/>
            <a:ext cx="4073823" cy="648072"/>
          </a:xfrm>
          <a:prstGeom prst="rect">
            <a:avLst/>
          </a:prstGeom>
          <a:solidFill>
            <a:srgbClr val="78AF2F"/>
          </a:solidFill>
          <a:ln algn="ctr" cap="flat" cmpd="sng" w="25400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altLang="en-US" kern="0" lang="zh-CN">
              <a:solidFill>
                <a:sysClr lastClr="FFFFFF" val="window"/>
              </a:solidFill>
              <a:latin typeface="Constantia"/>
              <a:ea typeface="微软雅黑"/>
            </a:endParaRPr>
          </a:p>
        </p:txBody>
      </p:sp>
      <p:sp>
        <p:nvSpPr>
          <p:cNvPr id="27" name="矩形 26"/>
          <p:cNvSpPr>
            <a:spLocks noChangeArrowheads="1"/>
          </p:cNvSpPr>
          <p:nvPr/>
        </p:nvSpPr>
        <p:spPr bwMode="auto">
          <a:xfrm>
            <a:off x="6141945" y="1233365"/>
            <a:ext cx="3840480" cy="5791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要对方别想、照办？</a:t>
            </a:r>
          </a:p>
        </p:txBody>
      </p:sp>
      <p:sp>
        <p:nvSpPr>
          <p:cNvPr id="28" name="矩形 27"/>
          <p:cNvSpPr/>
          <p:nvPr/>
        </p:nvSpPr>
        <p:spPr>
          <a:xfrm>
            <a:off x="6093311" y="1971310"/>
            <a:ext cx="3926618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4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想让思考僵化，让信息接收者照办，多用不及物动词效果会很好。</a:t>
            </a:r>
          </a:p>
        </p:txBody>
      </p:sp>
      <p:sp>
        <p:nvSpPr>
          <p:cNvPr id="29" name="矩形 28"/>
          <p:cNvSpPr/>
          <p:nvPr/>
        </p:nvSpPr>
        <p:spPr>
          <a:xfrm>
            <a:off x="1847528" y="1849788"/>
            <a:ext cx="3996000" cy="3740852"/>
          </a:xfrm>
          <a:prstGeom prst="rect">
            <a:avLst/>
          </a:prstGeom>
          <a:noFill/>
          <a:ln w="38100">
            <a:gradFill>
              <a:gsLst>
                <a:gs pos="0">
                  <a:srgbClr val="F69418"/>
                </a:gs>
                <a:gs pos="100000">
                  <a:srgbClr val="F69418"/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矩形 29"/>
          <p:cNvSpPr/>
          <p:nvPr/>
        </p:nvSpPr>
        <p:spPr>
          <a:xfrm>
            <a:off x="6107311" y="1818140"/>
            <a:ext cx="4032000" cy="3771101"/>
          </a:xfrm>
          <a:prstGeom prst="rect">
            <a:avLst/>
          </a:prstGeom>
          <a:noFill/>
          <a:ln w="38100">
            <a:gradFill>
              <a:gsLst>
                <a:gs pos="0">
                  <a:srgbClr val="78AF2F"/>
                </a:gs>
                <a:gs pos="100000">
                  <a:srgbClr val="78AF2F"/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矩形 30"/>
          <p:cNvSpPr/>
          <p:nvPr/>
        </p:nvSpPr>
        <p:spPr>
          <a:xfrm>
            <a:off x="1890002" y="1971310"/>
            <a:ext cx="3920869" cy="1188720"/>
          </a:xfrm>
          <a:prstGeom prst="rect">
            <a:avLst/>
          </a:prstGeom>
          <a:ln w="0">
            <a:noFill/>
          </a:ln>
          <a:effectLst/>
        </p:spPr>
        <p:txBody>
          <a:bodyPr wrap="square">
            <a:spAutoFit/>
          </a:bodyPr>
          <a:lstStyle/>
          <a:p>
            <a:r>
              <a:rPr altLang="zh-CN" lang="zh-CN" sz="24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使用主语及及物动词的思考方式，可以训练我们意识到行为者，并且刺激思考。</a:t>
            </a:r>
          </a:p>
        </p:txBody>
      </p:sp>
      <p:sp>
        <p:nvSpPr>
          <p:cNvPr id="32" name="矩形 31"/>
          <p:cNvSpPr/>
          <p:nvPr/>
        </p:nvSpPr>
        <p:spPr>
          <a:xfrm>
            <a:off x="6165971" y="3284986"/>
            <a:ext cx="4572000" cy="137160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457200" marL="457200">
              <a:buFont charset="2" pitchFamily="2" typeface="Wingdings"/>
              <a:buChar char=""/>
            </a:pPr>
            <a:r>
              <a:rPr altLang="zh-CN" b="1" lang="zh-CN" sz="2800">
                <a:solidFill>
                  <a:srgbClr val="78AF2F"/>
                </a:solidFill>
                <a:latin charset="-122" pitchFamily="34" typeface="微软雅黑"/>
                <a:ea charset="-122" pitchFamily="34" typeface="微软雅黑"/>
              </a:rPr>
              <a:t>门要关了！</a:t>
            </a:r>
          </a:p>
          <a:p>
            <a:pPr indent="-457200" marL="457200">
              <a:buFont charset="2" pitchFamily="2" typeface="Wingdings"/>
              <a:buChar char=""/>
            </a:pPr>
            <a:endParaRPr altLang="zh-CN" b="1" lang="zh-CN" sz="2800">
              <a:solidFill>
                <a:srgbClr val="78AF2F"/>
              </a:solidFill>
              <a:latin charset="-122" pitchFamily="34" typeface="微软雅黑"/>
              <a:ea charset="-122" pitchFamily="34" typeface="微软雅黑"/>
            </a:endParaRPr>
          </a:p>
          <a:p>
            <a:pPr indent="-457200" marL="457200">
              <a:buFont charset="2" pitchFamily="2" typeface="Wingdings"/>
              <a:buChar char=""/>
            </a:pPr>
            <a:r>
              <a:rPr altLang="zh-CN" b="1" lang="zh-CN" sz="2800">
                <a:solidFill>
                  <a:srgbClr val="78AF2F"/>
                </a:solidFill>
                <a:latin charset="-122" pitchFamily="34" typeface="微软雅黑"/>
                <a:ea charset="-122" pitchFamily="34" typeface="微软雅黑"/>
              </a:rPr>
              <a:t>没时间了！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34099" y="46466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</p:spTree>
    <p:extLst>
      <p:ext uri="{BB962C8B-B14F-4D97-AF65-F5344CB8AC3E}">
        <p14:creationId val="259676527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10302" y="1196752"/>
            <a:ext cx="8811941" cy="1872208"/>
          </a:xfrm>
        </p:spPr>
        <p:txBody>
          <a:bodyPr>
            <a:normAutofit/>
          </a:bodyPr>
          <a:lstStyle/>
          <a:p>
            <a:pPr algn="l"/>
            <a:r>
              <a:rPr altLang="zh-CN" b="1" lang="zh-CN" sz="28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正确使用逻辑连接词，清楚传达信息之间的关系。</a:t>
            </a:r>
            <a:br>
              <a:rPr altLang="zh-CN" b="1" lang="zh-CN" sz="28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</a:br>
          </a:p>
        </p:txBody>
      </p:sp>
      <p:sp>
        <p:nvSpPr>
          <p:cNvPr id="3" name="TextBox 2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5</a:t>
            </a:r>
          </a:p>
        </p:txBody>
      </p:sp>
      <p:sp>
        <p:nvSpPr>
          <p:cNvPr id="5" name="矩形 4"/>
          <p:cNvSpPr/>
          <p:nvPr/>
        </p:nvSpPr>
        <p:spPr>
          <a:xfrm>
            <a:off x="6672066" y="107922"/>
            <a:ext cx="4857447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逻辑连接词怎么用？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val="3607560228"/>
              </p:ext>
            </p:extLst>
          </p:nvPr>
        </p:nvGraphicFramePr>
        <p:xfrm>
          <a:off x="2261688" y="2348881"/>
          <a:ext cx="7616457" cy="2962765"/>
        </p:xfrm>
        <a:graphic>
          <a:graphicData uri="http://schemas.openxmlformats.org/drawingml/2006/table">
            <a:tbl>
              <a:tblPr bandRow="1" firstRow="1">
                <a:effectLst/>
                <a:tableStyleId>{F5AB1C69-6EDB-4FF4-983F-18BD219EF322}</a:tableStyleId>
              </a:tblPr>
              <a:tblGrid>
                <a:gridCol w="3223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 gridSpan="2">
                  <a:txBody>
                    <a:bodyPr vert="horz" wrap="square"/>
                    <a:lstStyle/>
                    <a:p>
                      <a:pPr algn="ctr"/>
                      <a:r>
                        <a:rPr altLang="zh-CN" b="0" lang="zh-CN" smtClean="0" sz="3200">
                          <a:latin charset="-122" pitchFamily="49" typeface="汉仪菱心体简"/>
                          <a:ea charset="-122" pitchFamily="49" typeface="汉仪菱心体简"/>
                        </a:rPr>
                        <a:t>连接词的三种种类 </a:t>
                      </a:r>
                      <a:endParaRPr altLang="zh-CN" b="0" lang="zh-CN" sz="3200">
                        <a:latin charset="-122" pitchFamily="49" typeface="汉仪菱心体简"/>
                        <a:ea charset="-122" pitchFamily="49" typeface="汉仪菱心体简"/>
                      </a:endParaRPr>
                    </a:p>
                  </a:txBody>
                  <a:tcPr anchor="ctr">
                    <a:solidFill>
                      <a:srgbClr val="F69418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altLang="en-US" b="1" lang="zh-CN" sz="1800">
                        <a:solidFill>
                          <a:schemeClr val="bg1"/>
                        </a:solidFill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559"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zh-CN" b="1" lang="zh-CN" smtClean="0" sz="2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charset="-122" pitchFamily="34" typeface="微软雅黑"/>
                          <a:ea charset="-122" pitchFamily="34" typeface="微软雅黑"/>
                        </a:rPr>
                        <a:t>顺承与附加</a:t>
                      </a:r>
                      <a:endParaRPr altLang="en-US" b="1" lang="zh-CN" sz="24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</a:txBody>
                  <a:tcPr anchor="ctr">
                    <a:solidFill>
                      <a:srgbClr val="C7E59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hangingPunct="1" latinLnBrk="0" marL="0" rtl="0"/>
                      <a:r>
                        <a:rPr altLang="zh-CN" b="1" kern="1200" lang="zh-CN" smtClean="0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charset="-122" pitchFamily="34" typeface="微软雅黑"/>
                          <a:ea charset="-122" pitchFamily="34" typeface="微软雅黑"/>
                          <a:cs typeface="+mn-cs"/>
                        </a:rPr>
                        <a:t>追加、对比、解说、条件、选择</a:t>
                      </a:r>
                      <a:endParaRPr altLang="zh-CN" b="1" kern="1200" lang="zh-CN" sz="2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charset="-122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 anchor="ctr">
                    <a:solidFill>
                      <a:srgbClr val="C7E5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559"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zh-CN" b="1" kern="1200" lang="zh-CN" smtClean="0" sz="2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charset="-122" pitchFamily="34" typeface="微软雅黑"/>
                          <a:ea charset="-122" pitchFamily="34" typeface="微软雅黑"/>
                          <a:cs typeface="+mn-cs"/>
                        </a:rPr>
                        <a:t>顺承与论证</a:t>
                      </a:r>
                      <a:endParaRPr altLang="en-US" b="1" kern="1200" lang="zh-CN" sz="24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charset="-122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>
                        <a:buFont charset="0" pitchFamily="34" typeface="Arial"/>
                        <a:buNone/>
                      </a:pPr>
                      <a:r>
                        <a:rPr altLang="zh-CN" b="1" kern="1200" lang="zh-CN" smtClean="0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charset="-122" pitchFamily="34" typeface="微软雅黑"/>
                          <a:ea charset="-122" pitchFamily="34" typeface="微软雅黑"/>
                          <a:cs typeface="+mn-cs"/>
                        </a:rPr>
                        <a:t>理由、归结、手段、目的</a:t>
                      </a:r>
                      <a:endParaRPr altLang="en-US" b="1" kern="1200" lang="zh-CN" sz="2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charset="-122" panose="020b0503020204020204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559">
                <a:tc>
                  <a:txBody>
                    <a:bodyPr vert="horz" wrap="square"/>
                    <a:lstStyle/>
                    <a:p>
                      <a:pPr algn="ctr" defTabSz="914400" eaLnBrk="1" hangingPunct="1" latinLnBrk="0" marL="0" rtl="0"/>
                      <a:r>
                        <a:rPr altLang="zh-CN" b="1" kern="1200" lang="zh-CN" smtClean="0" sz="2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charset="-122" pitchFamily="34" typeface="微软雅黑"/>
                          <a:ea charset="-122" pitchFamily="34" typeface="微软雅黑"/>
                          <a:cs typeface="+mn-cs"/>
                        </a:rPr>
                        <a:t>转折</a:t>
                      </a:r>
                      <a:endParaRPr altLang="en-US" b="1" kern="1200" lang="zh-CN" sz="24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charset="-122" panose="020b0503020204020204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 anchor="ctr">
                    <a:solidFill>
                      <a:srgbClr val="C7E59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hangingPunct="1" latinLnBrk="0" marL="0" rtl="0">
                        <a:buFont charset="0" pitchFamily="34" typeface="Arial"/>
                        <a:buNone/>
                      </a:pPr>
                      <a:r>
                        <a:rPr altLang="zh-CN" b="1" kern="1200" lang="zh-CN" smtClean="0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charset="-122" pitchFamily="34" typeface="微软雅黑"/>
                          <a:ea charset="-122" pitchFamily="34" typeface="微软雅黑"/>
                          <a:cs typeface="+mn-cs"/>
                        </a:rPr>
                        <a:t>反转、限制、让步、转换</a:t>
                      </a:r>
                      <a:endParaRPr altLang="zh-CN" b="1" kern="1200" lang="zh-CN" sz="2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charset="-122" panose="020b0503020204020204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 anchor="ctr">
                    <a:solidFill>
                      <a:srgbClr val="C7E5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34099" y="46466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</p:spTree>
    <p:extLst>
      <p:ext uri="{BB962C8B-B14F-4D97-AF65-F5344CB8AC3E}">
        <p14:creationId val="98600618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1634099" y="46466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6</a:t>
            </a:r>
          </a:p>
        </p:txBody>
      </p:sp>
      <p:sp>
        <p:nvSpPr>
          <p:cNvPr id="5" name="矩形 4"/>
          <p:cNvSpPr/>
          <p:nvPr/>
        </p:nvSpPr>
        <p:spPr>
          <a:xfrm>
            <a:off x="7921706" y="1902460"/>
            <a:ext cx="4572000" cy="5181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altLang="zh-CN" lang="zh-CN" sz="2800">
                <a:solidFill>
                  <a:srgbClr val="78AF2F"/>
                </a:solidFill>
                <a:latin charset="-122" pitchFamily="49" typeface="汉仪菱心体简"/>
                <a:ea charset="-122" pitchFamily="49" typeface="汉仪菱心体简"/>
                <a:cs typeface="+mj-cs"/>
              </a:rPr>
              <a:t>顺承论证归结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48780" y="107922"/>
            <a:ext cx="5258924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信息类型连接词应用举例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1624851" y="4707451"/>
            <a:ext cx="6172264" cy="1411416"/>
            <a:chOff x="225441" y="1196752"/>
            <a:chExt cx="5832450" cy="1411416"/>
          </a:xfrm>
        </p:grpSpPr>
        <p:sp>
          <p:nvSpPr>
            <p:cNvPr id="8" name="矩形 7"/>
            <p:cNvSpPr/>
            <p:nvPr/>
          </p:nvSpPr>
          <p:spPr>
            <a:xfrm>
              <a:off x="225441" y="1196752"/>
              <a:ext cx="5832450" cy="141141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85000"/>
                </a:schemeClr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9259" y="1340768"/>
              <a:ext cx="5544616" cy="1188720"/>
            </a:xfrm>
            <a:prstGeom prst="rect">
              <a:avLst/>
            </a:prstGeom>
            <a:solidFill>
              <a:srgbClr val="F69418"/>
            </a:solidFill>
            <a:ln w="15875">
              <a:solidFill>
                <a:schemeClr val="bg1">
                  <a:lumMod val="50000"/>
                </a:schemeClr>
              </a:solidFill>
              <a:prstDash val="dash"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zh-CN" sz="2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秋叶老师在PPT线下培训领域从业多年，卓有成效。虽说如此，他和他的小伙伴们仍决定推出在线教程探索网络教学模式。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1633994" y="2996952"/>
            <a:ext cx="6172264" cy="1411416"/>
            <a:chOff x="225441" y="1196752"/>
            <a:chExt cx="5832450" cy="1411416"/>
          </a:xfrm>
        </p:grpSpPr>
        <p:sp>
          <p:nvSpPr>
            <p:cNvPr id="20" name="矩形 19"/>
            <p:cNvSpPr/>
            <p:nvPr/>
          </p:nvSpPr>
          <p:spPr>
            <a:xfrm>
              <a:off x="225441" y="1196752"/>
              <a:ext cx="5832450" cy="141141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85000"/>
                </a:schemeClr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9259" y="1340767"/>
              <a:ext cx="5544616" cy="1188720"/>
            </a:xfrm>
            <a:prstGeom prst="rect">
              <a:avLst/>
            </a:prstGeom>
            <a:solidFill>
              <a:srgbClr val="F69418"/>
            </a:solidFill>
            <a:ln w="15875">
              <a:solidFill>
                <a:schemeClr val="bg1">
                  <a:lumMod val="50000"/>
                </a:schemeClr>
              </a:solidFill>
              <a:prstDash val="dash"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zh-CN" sz="2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秋叶老师在网络上分享了很多PPT教程。</a:t>
              </a:r>
            </a:p>
            <a:p>
              <a:r>
                <a:rPr altLang="zh-CN" b="1" lang="zh-CN" sz="2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不仅如此，他和他的小伙伴们决定推出网易云课堂在线教程探索网络教学模式。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634099" y="1387624"/>
            <a:ext cx="6172264" cy="1411416"/>
            <a:chOff x="225441" y="1196752"/>
            <a:chExt cx="5832450" cy="1411416"/>
          </a:xfrm>
          <a:effectLst/>
        </p:grpSpPr>
        <p:sp>
          <p:nvSpPr>
            <p:cNvPr id="24" name="矩形 23"/>
            <p:cNvSpPr/>
            <p:nvPr/>
          </p:nvSpPr>
          <p:spPr>
            <a:xfrm>
              <a:off x="225441" y="1196752"/>
              <a:ext cx="5832450" cy="141141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85000"/>
                </a:schemeClr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9259" y="1340768"/>
              <a:ext cx="5544616" cy="1188720"/>
            </a:xfrm>
            <a:prstGeom prst="rect">
              <a:avLst/>
            </a:prstGeom>
            <a:solidFill>
              <a:srgbClr val="F69418"/>
            </a:solidFill>
            <a:ln w="15875">
              <a:solidFill>
                <a:schemeClr val="bg1">
                  <a:lumMod val="50000"/>
                </a:schemeClr>
              </a:solidFill>
              <a:prstDash val="dash"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zh-CN" sz="2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秋叶老师认为PPT技巧类培训未来在线上。</a:t>
              </a:r>
            </a:p>
            <a:p>
              <a:r>
                <a:rPr altLang="zh-CN" b="1" lang="zh-CN" sz="2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因此，他和他的小伙伴们决定推出在线教程来探索网络教学。</a:t>
              </a:r>
            </a:p>
          </p:txBody>
        </p:sp>
      </p:grpSp>
      <p:sp>
        <p:nvSpPr>
          <p:cNvPr id="26" name="矩形 25"/>
          <p:cNvSpPr/>
          <p:nvPr/>
        </p:nvSpPr>
        <p:spPr>
          <a:xfrm>
            <a:off x="7921706" y="3556465"/>
            <a:ext cx="4572000" cy="5181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altLang="zh-CN" lang="zh-CN" sz="2800">
                <a:solidFill>
                  <a:srgbClr val="78AF2F"/>
                </a:solidFill>
                <a:latin charset="-122" pitchFamily="49" typeface="汉仪菱心体简"/>
                <a:ea charset="-122" pitchFamily="49" typeface="汉仪菱心体简"/>
                <a:cs typeface="+mj-cs"/>
              </a:rPr>
              <a:t>顺承附加追加</a:t>
            </a:r>
          </a:p>
        </p:txBody>
      </p:sp>
      <p:sp>
        <p:nvSpPr>
          <p:cNvPr id="27" name="矩形 26"/>
          <p:cNvSpPr/>
          <p:nvPr/>
        </p:nvSpPr>
        <p:spPr>
          <a:xfrm>
            <a:off x="7926630" y="4989966"/>
            <a:ext cx="4572000" cy="91440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altLang="zh-CN" lang="zh-CN">
              <a:solidFill>
                <a:schemeClr val="tx2">
                  <a:lumMod val="60000"/>
                  <a:lumOff val="40000"/>
                </a:schemeClr>
              </a:solidFill>
              <a:latin charset="-122" pitchFamily="49" typeface="汉仪菱心体简"/>
              <a:ea charset="-122" pitchFamily="49" typeface="汉仪菱心体简"/>
            </a:endParaRPr>
          </a:p>
          <a:p>
            <a:r>
              <a:rPr altLang="zh-CN" lang="zh-CN">
                <a:solidFill>
                  <a:schemeClr val="tx2">
                    <a:lumMod val="60000"/>
                    <a:lumOff val="40000"/>
                  </a:schemeClr>
                </a:solidFill>
                <a:latin charset="-122" pitchFamily="49" typeface="汉仪菱心体简"/>
                <a:ea charset="-122" pitchFamily="49" typeface="汉仪菱心体简"/>
              </a:rPr>
              <a:t>顺承论证限制</a:t>
            </a:r>
          </a:p>
          <a:p>
            <a:r>
              <a:rPr altLang="zh-CN" lang="zh-CN">
                <a:solidFill>
                  <a:schemeClr val="tx2">
                    <a:lumMod val="60000"/>
                    <a:lumOff val="40000"/>
                  </a:schemeClr>
                </a:solidFill>
                <a:latin charset="-122" pitchFamily="49" typeface="汉仪菱心体简"/>
                <a:ea charset="-122" pitchFamily="49" typeface="汉仪菱心体简"/>
              </a:rPr>
              <a:t> </a:t>
            </a:r>
          </a:p>
        </p:txBody>
      </p:sp>
    </p:spTree>
    <p:extLst>
      <p:ext uri="{BB962C8B-B14F-4D97-AF65-F5344CB8AC3E}">
        <p14:creationId val="168880639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1626405" y="-17703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  <p:sp>
        <p:nvSpPr>
          <p:cNvPr id="4" name="矩形 3"/>
          <p:cNvSpPr/>
          <p:nvPr/>
        </p:nvSpPr>
        <p:spPr>
          <a:xfrm>
            <a:off x="2488522" y="2945571"/>
            <a:ext cx="2769319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5400">
                <a:solidFill>
                  <a:srgbClr val="F69418"/>
                </a:solidFill>
                <a:latin charset="-122" pitchFamily="49" typeface="汉仪菱心体简"/>
                <a:ea charset="-122" pitchFamily="49" typeface="汉仪菱心体简"/>
              </a:rPr>
              <a:t>活性化  </a:t>
            </a:r>
          </a:p>
        </p:txBody>
      </p:sp>
      <p:sp>
        <p:nvSpPr>
          <p:cNvPr id="5" name="矩形 4"/>
          <p:cNvSpPr/>
          <p:nvPr/>
        </p:nvSpPr>
        <p:spPr>
          <a:xfrm>
            <a:off x="4581489" y="3868901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zh-CN" sz="3600">
                <a:solidFill>
                  <a:srgbClr val="F69418"/>
                </a:solidFill>
                <a:latin charset="-122" pitchFamily="49" typeface="汉仪菱心体简"/>
                <a:ea charset="-122" pitchFamily="49" typeface="汉仪菱心体简"/>
              </a:rPr>
              <a:t>推动</a:t>
            </a:r>
          </a:p>
        </p:txBody>
      </p:sp>
      <p:sp>
        <p:nvSpPr>
          <p:cNvPr id="6" name="矩形 5"/>
          <p:cNvSpPr/>
          <p:nvPr/>
        </p:nvSpPr>
        <p:spPr>
          <a:xfrm>
            <a:off x="5985516" y="3407236"/>
            <a:ext cx="1005840" cy="1754326"/>
          </a:xfrm>
          <a:prstGeom prst="rect">
            <a:avLst/>
          </a:prstGeom>
          <a:ln>
            <a:noFill/>
          </a:ln>
        </p:spPr>
        <p:txBody>
          <a:bodyPr vert="eaVert" wrap="square">
            <a:spAutoFit/>
          </a:bodyPr>
          <a:lstStyle/>
          <a:p>
            <a:r>
              <a:rPr altLang="zh-CN" lang="zh-CN" sz="5400">
                <a:solidFill>
                  <a:srgbClr val="F8AF56"/>
                </a:solidFill>
                <a:latin charset="-122" pitchFamily="49" typeface="汉仪菱心体简"/>
                <a:ea charset="-122" pitchFamily="49" typeface="汉仪菱心体简"/>
              </a:rPr>
              <a:t>强化</a:t>
            </a:r>
          </a:p>
        </p:txBody>
      </p:sp>
      <p:sp>
        <p:nvSpPr>
          <p:cNvPr id="7" name="矩形 6"/>
          <p:cNvSpPr/>
          <p:nvPr/>
        </p:nvSpPr>
        <p:spPr>
          <a:xfrm>
            <a:off x="7502113" y="3899003"/>
            <a:ext cx="2088232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zh-CN" sz="3600">
                <a:solidFill>
                  <a:srgbClr val="F69418"/>
                </a:solidFill>
                <a:latin charset="-122" pitchFamily="49" typeface="汉仪菱心体简"/>
                <a:ea charset="-122" pitchFamily="49" typeface="汉仪菱心体简"/>
              </a:rPr>
              <a:t>合理化</a:t>
            </a:r>
          </a:p>
        </p:txBody>
      </p:sp>
      <p:sp>
        <p:nvSpPr>
          <p:cNvPr id="8" name="矩形 7"/>
          <p:cNvSpPr/>
          <p:nvPr/>
        </p:nvSpPr>
        <p:spPr>
          <a:xfrm>
            <a:off x="6922615" y="4720475"/>
            <a:ext cx="20116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altLang="zh-CN" lang="zh-CN" sz="3600">
                <a:solidFill>
                  <a:srgbClr val="BCE08C"/>
                </a:solidFill>
                <a:latin charset="-122" pitchFamily="49" typeface="汉仪菱心体简"/>
                <a:ea charset="-122" pitchFamily="49" typeface="汉仪菱心体简"/>
              </a:rPr>
              <a:t>重新组合</a:t>
            </a:r>
          </a:p>
        </p:txBody>
      </p:sp>
      <p:sp>
        <p:nvSpPr>
          <p:cNvPr id="9" name="矩形 8"/>
          <p:cNvSpPr/>
          <p:nvPr/>
        </p:nvSpPr>
        <p:spPr>
          <a:xfrm>
            <a:off x="5709075" y="2320129"/>
            <a:ext cx="2418080" cy="762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zh-CN" sz="4400">
                <a:solidFill>
                  <a:srgbClr val="F8AF56"/>
                </a:solidFill>
                <a:latin charset="-122" pitchFamily="49" typeface="汉仪菱心体简"/>
                <a:ea charset="-122" pitchFamily="49" typeface="汉仪菱心体简"/>
              </a:rPr>
              <a:t>重新建构</a:t>
            </a:r>
          </a:p>
        </p:txBody>
      </p:sp>
      <p:sp>
        <p:nvSpPr>
          <p:cNvPr id="10" name="矩形 9"/>
          <p:cNvSpPr/>
          <p:nvPr/>
        </p:nvSpPr>
        <p:spPr>
          <a:xfrm>
            <a:off x="4780132" y="2003794"/>
            <a:ext cx="1127709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zh-CN" sz="5400">
                <a:solidFill>
                  <a:srgbClr val="96CD49"/>
                </a:solidFill>
                <a:latin charset="-122" pitchFamily="49" typeface="汉仪菱心体简"/>
                <a:ea charset="-122" pitchFamily="49" typeface="汉仪菱心体简"/>
              </a:rPr>
              <a:t>扩充</a:t>
            </a:r>
          </a:p>
        </p:txBody>
      </p:sp>
      <p:sp>
        <p:nvSpPr>
          <p:cNvPr id="11" name="矩形 10"/>
          <p:cNvSpPr/>
          <p:nvPr/>
        </p:nvSpPr>
        <p:spPr>
          <a:xfrm>
            <a:off x="3009982" y="5484960"/>
            <a:ext cx="2697480" cy="762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4400">
                <a:solidFill>
                  <a:srgbClr val="F8AF56"/>
                </a:solidFill>
                <a:latin charset="-122" pitchFamily="49" typeface="汉仪菱心体简"/>
                <a:ea charset="-122" pitchFamily="49" typeface="汉仪菱心体简"/>
              </a:rPr>
              <a:t>重新评估 </a:t>
            </a:r>
          </a:p>
        </p:txBody>
      </p:sp>
      <p:sp>
        <p:nvSpPr>
          <p:cNvPr id="12" name="矩形 11"/>
          <p:cNvSpPr/>
          <p:nvPr/>
        </p:nvSpPr>
        <p:spPr>
          <a:xfrm>
            <a:off x="4477666" y="4491667"/>
            <a:ext cx="1732643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6000">
                <a:solidFill>
                  <a:srgbClr val="C46F08"/>
                </a:solidFill>
                <a:latin charset="-122" pitchFamily="49" typeface="汉仪菱心体简"/>
                <a:ea charset="-122" pitchFamily="49" typeface="汉仪菱心体简"/>
              </a:rPr>
              <a:t>确立</a:t>
            </a:r>
          </a:p>
        </p:txBody>
      </p:sp>
      <p:sp>
        <p:nvSpPr>
          <p:cNvPr id="13" name="矩形 12"/>
          <p:cNvSpPr/>
          <p:nvPr/>
        </p:nvSpPr>
        <p:spPr>
          <a:xfrm>
            <a:off x="7255347" y="3116952"/>
            <a:ext cx="2418080" cy="762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4400">
                <a:solidFill>
                  <a:srgbClr val="96CD49"/>
                </a:solidFill>
                <a:latin charset="-122" pitchFamily="49" typeface="汉仪菱心体简"/>
                <a:ea charset="-122" pitchFamily="49" typeface="汉仪菱心体简"/>
              </a:rPr>
              <a:t>稳固基础</a:t>
            </a:r>
          </a:p>
        </p:txBody>
      </p:sp>
      <p:sp>
        <p:nvSpPr>
          <p:cNvPr id="14" name="矩形 13"/>
          <p:cNvSpPr/>
          <p:nvPr/>
        </p:nvSpPr>
        <p:spPr>
          <a:xfrm>
            <a:off x="3452465" y="3746895"/>
            <a:ext cx="919429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altLang="en-US" lang="zh-CN" sz="3600">
                <a:solidFill>
                  <a:srgbClr val="78AF2F"/>
                </a:solidFill>
                <a:latin charset="-122" pitchFamily="49" typeface="汉仪菱心体简"/>
                <a:ea charset="-122" pitchFamily="49" typeface="汉仪菱心体简"/>
              </a:rPr>
              <a:t>多样化</a:t>
            </a:r>
          </a:p>
        </p:txBody>
      </p:sp>
      <p:sp>
        <p:nvSpPr>
          <p:cNvPr id="15" name="矩形 14"/>
          <p:cNvSpPr/>
          <p:nvPr/>
        </p:nvSpPr>
        <p:spPr>
          <a:xfrm>
            <a:off x="5985516" y="5509682"/>
            <a:ext cx="1732643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6000">
                <a:solidFill>
                  <a:srgbClr val="F69418"/>
                </a:solidFill>
                <a:latin charset="-122" pitchFamily="49" typeface="汉仪菱心体简"/>
                <a:ea charset="-122" pitchFamily="49" typeface="汉仪菱心体简"/>
              </a:rPr>
              <a:t>调整</a:t>
            </a:r>
          </a:p>
        </p:txBody>
      </p:sp>
      <p:sp>
        <p:nvSpPr>
          <p:cNvPr id="16" name="矩形 15"/>
          <p:cNvSpPr/>
          <p:nvPr/>
        </p:nvSpPr>
        <p:spPr>
          <a:xfrm>
            <a:off x="3024112" y="1218016"/>
            <a:ext cx="55168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j-cs"/>
              </a:rPr>
              <a:t>使用过多的抽象词，可能阻碍理解。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07420" y="107922"/>
            <a:ext cx="686813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lang="zh-CN" sz="3200">
                <a:solidFill>
                  <a:schemeClr val="bg1"/>
                </a:solidFill>
                <a:latin charset="-122" pitchFamily="2" typeface="方正风雅宋简体"/>
                <a:ea charset="-122" pitchFamily="2" typeface="方正风雅宋简体"/>
              </a:rPr>
              <a:t>用字具体，表现负责的态度</a:t>
            </a:r>
          </a:p>
        </p:txBody>
      </p:sp>
      <p:sp>
        <p:nvSpPr>
          <p:cNvPr id="19" name="圆角矩形标注 18"/>
          <p:cNvSpPr/>
          <p:nvPr/>
        </p:nvSpPr>
        <p:spPr>
          <a:xfrm>
            <a:off x="2656356" y="1066146"/>
            <a:ext cx="6658319" cy="801441"/>
          </a:xfrm>
          <a:prstGeom prst="wedgeRoundRectCallout">
            <a:avLst>
              <a:gd fmla="val 20412" name="adj1"/>
              <a:gd fmla="val 84621" name="adj2"/>
              <a:gd fmla="val 16667" name="adj3"/>
            </a:avLst>
          </a:prstGeom>
          <a:noFill/>
          <a:ln w="38100">
            <a:solidFill>
              <a:srgbClr val="F69418"/>
            </a:solidFill>
            <a:prstDash val="dash"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TextBox 19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7</a:t>
            </a:r>
          </a:p>
        </p:txBody>
      </p:sp>
    </p:spTree>
    <p:extLst>
      <p:ext uri="{BB962C8B-B14F-4D97-AF65-F5344CB8AC3E}">
        <p14:creationId val="393689903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标题 2"/>
          <p:cNvSpPr txBox="1">
            <a:spLocks noGrp="1"/>
          </p:cNvSpPr>
          <p:nvPr>
            <p:ph type="title"/>
          </p:nvPr>
        </p:nvSpPr>
        <p:spPr>
          <a:xfrm>
            <a:off x="4240929" y="110749"/>
            <a:ext cx="601186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2" typeface="方正风雅宋简体"/>
                <a:ea charset="-122" pitchFamily="2" typeface="方正风雅宋简体"/>
              </a:rPr>
              <a:t>举个栗子</a:t>
            </a:r>
          </a:p>
        </p:txBody>
      </p:sp>
      <p:pic>
        <p:nvPicPr>
          <p:cNvPr id="1027" name="Picture 3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507694" y="3411882"/>
            <a:ext cx="1016281" cy="1027794"/>
          </a:xfrm>
          <a:prstGeom prst="rect">
            <a:avLst/>
          </a:prstGeom>
          <a:solidFill>
            <a:srgbClr val="FFFFFF">
              <a:shade val="85000"/>
            </a:srgbClr>
          </a:solidFill>
          <a:ln cap="rnd" w="190500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h="16510" w="50800"/>
            <a:contourClr>
              <a:srgbClr val="C0C0C0"/>
            </a:contourClr>
          </a:sp3d>
          <a:extLst/>
        </p:spPr>
      </p:pic>
      <p:pic>
        <p:nvPicPr>
          <p:cNvPr id="1028" name="Picture 4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1662863" y="1848155"/>
            <a:ext cx="1119915" cy="1018105"/>
          </a:xfrm>
          <a:prstGeom prst="rect">
            <a:avLst/>
          </a:prstGeom>
          <a:ln>
            <a:noFill/>
          </a:ln>
          <a:effectLst>
            <a:outerShdw algn="tl" blurRad="190500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圆角矩形标注 3"/>
          <p:cNvSpPr/>
          <p:nvPr/>
        </p:nvSpPr>
        <p:spPr>
          <a:xfrm>
            <a:off x="3159340" y="1594915"/>
            <a:ext cx="7122340" cy="1500232"/>
          </a:xfrm>
          <a:prstGeom prst="wedgeRoundRectCallout">
            <a:avLst>
              <a:gd fmla="val -53013" name="adj1"/>
              <a:gd fmla="val -21011" name="adj2"/>
              <a:gd fmla="val 16667" name="adj3"/>
            </a:avLst>
          </a:prstGeom>
          <a:noFill/>
          <a:ln w="38100">
            <a:solidFill>
              <a:srgbClr val="F69418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圆角矩形标注 7"/>
          <p:cNvSpPr/>
          <p:nvPr/>
        </p:nvSpPr>
        <p:spPr>
          <a:xfrm>
            <a:off x="3158044" y="3444767"/>
            <a:ext cx="3802053" cy="1018105"/>
          </a:xfrm>
          <a:prstGeom prst="wedgeRoundRectCallout">
            <a:avLst>
              <a:gd fmla="val 53427" name="adj1"/>
              <a:gd fmla="val 18381" name="adj2"/>
              <a:gd fmla="val 16667" name="adj3"/>
            </a:avLst>
          </a:prstGeom>
          <a:noFill/>
          <a:ln w="38100">
            <a:solidFill>
              <a:srgbClr val="78AF2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9" name="Picture 4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1662862" y="4757692"/>
            <a:ext cx="1119915" cy="1018105"/>
          </a:xfrm>
          <a:prstGeom prst="rect">
            <a:avLst/>
          </a:prstGeom>
          <a:ln>
            <a:noFill/>
          </a:ln>
          <a:effectLst>
            <a:outerShdw algn="tl" blurRad="190500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标注 9"/>
          <p:cNvSpPr/>
          <p:nvPr/>
        </p:nvSpPr>
        <p:spPr>
          <a:xfrm>
            <a:off x="3158044" y="4828278"/>
            <a:ext cx="5365931" cy="1018105"/>
          </a:xfrm>
          <a:prstGeom prst="wedgeRoundRectCallout">
            <a:avLst>
              <a:gd fmla="val -53013" name="adj1"/>
              <a:gd fmla="val -21011" name="adj2"/>
              <a:gd fmla="val 16667" name="adj3"/>
            </a:avLst>
          </a:prstGeom>
          <a:noFill/>
          <a:ln w="38100">
            <a:solidFill>
              <a:srgbClr val="F69418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TextBox 4"/>
          <p:cNvSpPr txBox="1"/>
          <p:nvPr/>
        </p:nvSpPr>
        <p:spPr>
          <a:xfrm>
            <a:off x="3233964" y="1700809"/>
            <a:ext cx="6973092" cy="131064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此刻我感受到了一种由内而外而生的充实感，这种熟悉的感动已经持续了两节课以及一个课间，久久不去，让我忍不住内牛满面。老师，请问我能向您提一个闪烁着人性光辉的合理化建议吗？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1508" y="3569097"/>
            <a:ext cx="2343807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44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说人话!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03713" y="4952608"/>
            <a:ext cx="5368143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44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rPr>
              <a:t>老师，我要嘘嘘！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34099" y="46466"/>
            <a:ext cx="331468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49" typeface="汉仪菱心体简"/>
                <a:ea charset="-122" pitchFamily="49" typeface="汉仪菱心体简"/>
              </a:rPr>
              <a:t>信息规范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57749" y="5842338"/>
            <a:ext cx="64255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6000">
                <a:solidFill>
                  <a:srgbClr val="F69418"/>
                </a:solidFill>
                <a:latin charset="0" pitchFamily="82" typeface="Broadway"/>
              </a:rPr>
              <a:t>8</a:t>
            </a:r>
          </a:p>
        </p:txBody>
      </p:sp>
    </p:spTree>
    <p:extLst>
      <p:ext uri="{BB962C8B-B14F-4D97-AF65-F5344CB8AC3E}">
        <p14:creationId val="120017683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>
          <a:noFill/>
        </a:ln>
        <a:effectLst>
          <a:outerShdw algn="tl" blurRad="50800" dir="2700000" dist="38100" rotWithShape="0">
            <a:prstClr val="black">
              <a:alpha val="40000"/>
            </a:prstClr>
          </a:outerShdw>
        </a:effectLst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247</Paragraphs>
  <Slides>21</Slides>
  <Notes>7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baseType="lpstr" size="36">
      <vt:lpstr>Arial</vt:lpstr>
      <vt:lpstr>Calibri</vt:lpstr>
      <vt:lpstr>Calibri Light</vt:lpstr>
      <vt:lpstr>宋体</vt:lpstr>
      <vt:lpstr>方正风雅宋简体</vt:lpstr>
      <vt:lpstr>Britannic Bold</vt:lpstr>
      <vt:lpstr>华康俪金黑W8</vt:lpstr>
      <vt:lpstr>Broadway</vt:lpstr>
      <vt:lpstr>微软雅黑</vt:lpstr>
      <vt:lpstr>汉仪菱心体简</vt:lpstr>
      <vt:lpstr>Wingdings</vt:lpstr>
      <vt:lpstr>Constantia</vt:lpstr>
      <vt:lpstr>方正大黑简体</vt:lpstr>
      <vt:lpstr>德彪钢笔行书字库</vt:lpstr>
      <vt:lpstr>Office 主题​​</vt:lpstr>
      <vt:lpstr>PowerPoint Presentation</vt:lpstr>
      <vt:lpstr>PowerPoint Presentation</vt:lpstr>
      <vt:lpstr>PowerPoint Presentation</vt:lpstr>
      <vt:lpstr>信息怎么用效果更好？</vt:lpstr>
      <vt:lpstr>PowerPoint Presentation</vt:lpstr>
      <vt:lpstr>正确使用逻辑连接词，清楚传达信息之间的关系。</vt:lpstr>
      <vt:lpstr>PowerPoint Presentation</vt:lpstr>
      <vt:lpstr>PowerPoint Presentation</vt:lpstr>
      <vt:lpstr>举个栗子</vt:lpstr>
      <vt:lpstr>发现问题</vt:lpstr>
      <vt:lpstr>依据问题划分提案类型</vt:lpstr>
      <vt:lpstr>PowerPoint Presentation</vt:lpstr>
      <vt:lpstr>SCQOR故事展开流程</vt:lpstr>
      <vt:lpstr>SCQOR与解决问题过程的比较对应</vt:lpstr>
      <vt:lpstr>PowerPoint Presentation</vt:lpstr>
      <vt:lpstr>由下到上传达信息效果不明</vt:lpstr>
      <vt:lpstr>由上而下传达信息最具效果</vt:lpstr>
      <vt:lpstr>高价商品或服务怎么销售？</vt:lpstr>
      <vt:lpstr>替代方案怎么给？</vt:lpstr>
      <vt:lpstr>特别提醒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2021-08-22T11:52:30Z</dcterms:created>
  <cp:lastPrinted>2021-08-22T11:52:30Z</cp:lastPrinted>
  <dcterms:modified xsi:type="dcterms:W3CDTF">2021-08-22T05:40:49Z</dcterms:modified>
  <cp:revision>1</cp:revision>
</cp:coreProperties>
</file>