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107" d="100"/>
          <a:sy n="107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1880-344B-488B-BFCE-E6B72A4589F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D632-93B9-4A34-8E01-75241D938E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25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5.wdp" Type="http://schemas.microsoft.com/office/2007/relationships/hdphoto"/><Relationship Id="rId3" Target="../media/image6.png" Type="http://schemas.openxmlformats.org/officeDocument/2006/relationships/image"/><Relationship Id="rId4" Target="../media/image1.png" Type="http://schemas.openxmlformats.org/officeDocument/2006/relationships/image"/><Relationship Id="rId5" Target="../media/image7.wdp" Type="http://schemas.microsoft.com/office/2007/relationships/hdphoto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9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ackgroundRemoval b="93473" l="3095" r="99033" t="496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04247" y="188641"/>
            <a:ext cx="1440160" cy="8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9288693" y="349078"/>
            <a:ext cx="2759968" cy="48763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1500"/>
              </a:lnSpc>
            </a:pPr>
            <a:r>
              <a:rPr lang="zh-CN" altLang="en-US" sz="2000" b="1" i="0" kern="1200" cap="all" spc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  <a:cs typeface="+mn-cs"/>
              </a:rPr>
              <a:t>中国菜介绍</a:t>
            </a:r>
            <a:r>
              <a:rPr lang="en-US" altLang="zh-CN" sz="1800" b="0" i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 dishes</a:t>
            </a:r>
            <a:r>
              <a:rPr lang="zh-CN" altLang="en-US" sz="2000" b="1" i="0" kern="1200" cap="all" spc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endParaRPr lang="zh-CN" altLang="en-US" sz="1600" b="1" cap="all" spc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val="276499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87464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31127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59554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1858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67125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bg2">
                <a:tint val="80000"/>
                <a:satMod val="300000"/>
                <a:lumMod val="90000"/>
                <a:lumOff val="10000"/>
              </a:schemeClr>
            </a:gs>
            <a:gs pos="100000">
              <a:srgbClr val="FFCC00">
                <a:alpha val="5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蔡方林\Desktop\教材修改\4.1（LJP）\案例用图\蒜.png"/>
          <p:cNvPicPr>
            <a:picLocks noChangeAspect="1" noChangeArrowheads="1"/>
          </p:cNvPicPr>
          <p:nvPr userDrawn="1"/>
        </p:nvPicPr>
        <p:blipFill>
          <a:blip r:embed="rId1">
            <a:clrChange>
              <a:clrFrom>
                <a:srgbClr val="F2EDE1"/>
              </a:clrFrom>
              <a:clrTo>
                <a:srgbClr val="F2EDE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2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9466" y="3429001"/>
            <a:ext cx="7104789" cy="315933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2042"/>
            <a:ext cx="12192000" cy="69074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华文琥珀" pitchFamily="2" charset="-122"/>
                <a:ea typeface="华文琥珀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744405" y="6448252"/>
            <a:ext cx="1440160" cy="3651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第</a:t>
            </a:r>
            <a:fld id="{0F33FDEE-B88B-49FB-9EED-B4B4F8F3D8B5}" type="slidenum">
              <a:rPr lang="zh-CN" altLang="en-US" smtClean="0"/>
              <a:t>‹#›</a:t>
            </a:fld>
            <a:r>
              <a:rPr lang="zh-CN" altLang="en-US" smtClean="0"/>
              <a:t>页</a:t>
            </a:r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93473" l="3095" r="99033" t="496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71260" y="6085218"/>
            <a:ext cx="1440160" cy="8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12096" y="6446094"/>
            <a:ext cx="2759968" cy="2952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lnSpc>
                <a:spcPts val="1500"/>
              </a:lnSpc>
            </a:pPr>
            <a:r>
              <a:rPr lang="zh-CN" altLang="en-US" sz="2000" b="1" i="0" kern="1200" cap="all" spc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  <a:cs typeface="+mn-cs"/>
              </a:rPr>
              <a:t>中 国 菜 介 绍</a:t>
            </a:r>
            <a:endParaRPr lang="zh-CN" altLang="en-US" sz="1600" b="1" cap="all" spc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624418" y="1557338"/>
            <a:ext cx="11040533" cy="452755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l"/>
              <a:defRPr sz="3000">
                <a:latin typeface="黑体" pitchFamily="49" charset="-122"/>
                <a:ea typeface="黑体" pitchFamily="49" charset="-122"/>
              </a:defRPr>
            </a:lvl1pPr>
            <a:lvl2pPr marL="7429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l"/>
              <a:defRPr sz="2600">
                <a:latin typeface="楷体" pitchFamily="49" charset="-122"/>
                <a:ea typeface="楷体" pitchFamily="49" charset="-122"/>
              </a:defRPr>
            </a:lvl2pPr>
            <a:lvl3pPr marL="1257300" indent="-342900">
              <a:buClr>
                <a:srgbClr val="08A810"/>
              </a:buClr>
              <a:buSzPct val="70000"/>
              <a:buFont typeface="Wingdings" pitchFamily="2" charset="2"/>
              <a:buChar char="l"/>
              <a:defRPr sz="2300">
                <a:latin typeface="楷体" pitchFamily="49" charset="-122"/>
                <a:ea typeface="楷体" pitchFamily="49" charset="-122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n"/>
              <a:defRPr>
                <a:latin typeface="楷体" pitchFamily="49" charset="-122"/>
                <a:ea typeface="楷体" pitchFamily="49" charset="-122"/>
              </a:defRPr>
            </a:lvl4pPr>
            <a:lvl5pPr marL="2057400" indent="-228600">
              <a:buClr>
                <a:schemeClr val="accent3">
                  <a:lumMod val="50000"/>
                </a:schemeClr>
              </a:buClr>
              <a:buSzPct val="90000"/>
              <a:buFont typeface="Wingdings" pitchFamily="2" charset="2"/>
              <a:buChar char="n"/>
              <a:defRPr>
                <a:latin typeface="楷体" pitchFamily="49" charset="-122"/>
                <a:ea typeface="楷体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53222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0">
              <a:schemeClr val="bg2"/>
            </a:gs>
            <a:gs pos="54200">
              <a:srgbClr val="F7F6A9"/>
            </a:gs>
            <a:gs pos="100000">
              <a:srgbClr val="FFCC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2" descr="57"/>
          <p:cNvPicPr>
            <a:picLocks noChangeAspect="1" noChangeArrowheads="1"/>
          </p:cNvPicPr>
          <p:nvPr userDrawn="1"/>
        </p:nvPicPr>
        <p:blipFill>
          <a:blip r:embed="rId1">
            <a:clrChange>
              <a:clrFrom>
                <a:srgbClr val="F8F0DB"/>
              </a:clrFrom>
              <a:clrTo>
                <a:srgbClr val="F8F0DB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71657" y="5085185"/>
            <a:ext cx="2641137" cy="11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12792" cy="68853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3473" l="3095" r="99033" t="496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71260" y="6085218"/>
            <a:ext cx="1440160" cy="8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3912096" y="6446094"/>
            <a:ext cx="2759968" cy="2952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lnSpc>
                <a:spcPts val="1500"/>
              </a:lnSpc>
            </a:pPr>
            <a:r>
              <a:rPr lang="zh-CN" altLang="en-US" sz="2000" b="1" i="0" kern="1200" cap="all" spc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  <a:cs typeface="+mn-cs"/>
              </a:rPr>
              <a:t>中 国 菜 介 绍</a:t>
            </a:r>
            <a:endParaRPr lang="zh-CN" altLang="en-US" sz="1600" b="1" cap="all" spc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840416" y="6415602"/>
            <a:ext cx="1440160" cy="3651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第</a:t>
            </a:r>
            <a:fld id="{0F33FDEE-B88B-49FB-9EED-B4B4F8F3D8B5}" type="slidenum">
              <a:rPr lang="zh-CN" altLang="en-US" smtClean="0"/>
              <a:t>‹#›</a:t>
            </a:fld>
            <a:r>
              <a:rPr lang="zh-CN" altLang="en-US" smtClean="0"/>
              <a:t>页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624418" y="1628775"/>
            <a:ext cx="11040533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28754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38076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18598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96000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705169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506415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014322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FDEE-B88B-49FB-9EED-B4B4F8F3D8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285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/>
  <p:timing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90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gif" Type="http://schemas.openxmlformats.org/officeDocument/2006/relationships/image"/><Relationship Id="rId3" Target="slide14.xml" Type="http://schemas.openxmlformats.org/officeDocument/2006/relationships/slide"/><Relationship Id="rId4" Target="slide2.xml" Type="http://schemas.openxmlformats.org/officeDocument/2006/relationships/slid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1.gif" Type="http://schemas.openxmlformats.org/officeDocument/2006/relationships/image"/><Relationship Id="rId3" Target="slide13.xml" Type="http://schemas.openxmlformats.org/officeDocument/2006/relationships/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1.gif" Type="http://schemas.openxmlformats.org/officeDocument/2006/relationships/image"/><Relationship Id="rId3" Target="slide13.xml" Type="http://schemas.openxmlformats.org/officeDocument/2006/relationships/slid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1.gif" Type="http://schemas.openxmlformats.org/officeDocument/2006/relationships/image"/><Relationship Id="rId3" Target="slide13.xml" Type="http://schemas.openxmlformats.org/officeDocument/2006/relationships/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gif" Type="http://schemas.openxmlformats.org/officeDocument/2006/relationships/image"/><Relationship Id="rId3" Target="slide18.xml" Type="http://schemas.openxmlformats.org/officeDocument/2006/relationships/slide"/><Relationship Id="rId4" Target="slide2.xml" Type="http://schemas.openxmlformats.org/officeDocument/2006/relationships/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17.xml" Type="http://schemas.openxmlformats.org/officeDocument/2006/relationships/slid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17.xml" Type="http://schemas.openxmlformats.org/officeDocument/2006/relationships/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slide17.xml" Type="http://schemas.openxmlformats.org/officeDocument/2006/relationships/slide"/><Relationship Id="rId3" Target="../media/image12.gif" Type="http://schemas.openxmlformats.org/officeDocument/2006/relationships/image"/><Relationship Id="rId4" Target="slide3.xml" Type="http://schemas.openxmlformats.org/officeDocument/2006/relationships/slide"/><Relationship Id="rId5" Target="slide4.xml" Type="http://schemas.openxmlformats.org/officeDocument/2006/relationships/slide"/><Relationship Id="rId6" Target="slide23.xml" Type="http://schemas.openxmlformats.org/officeDocument/2006/relationships/slide"/><Relationship Id="rId7" Target="slide22.xml" Type="http://schemas.openxmlformats.org/officeDocument/2006/relationships/slide"/><Relationship Id="rId8" Target="slide13.xml" Type="http://schemas.openxmlformats.org/officeDocument/2006/relationships/slide"/><Relationship Id="rId9" Target="slide24.xml" Type="http://schemas.openxmlformats.org/officeDocument/2006/relationships/slid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17.xml" Type="http://schemas.openxmlformats.org/officeDocument/2006/relationships/slid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17.xml" Type="http://schemas.openxmlformats.org/officeDocument/2006/relationships/slid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8.jpeg" Type="http://schemas.openxmlformats.org/officeDocument/2006/relationships/image"/><Relationship Id="rId11" Target="../media/image29.jpeg" Type="http://schemas.openxmlformats.org/officeDocument/2006/relationships/image"/><Relationship Id="rId12" Target="../media/image30.jpeg" Type="http://schemas.openxmlformats.org/officeDocument/2006/relationships/image"/><Relationship Id="rId2" Target="slide2.xml" Type="http://schemas.openxmlformats.org/officeDocument/2006/relationships/slide"/><Relationship Id="rId3" Target="../media/image12.gif" Type="http://schemas.openxmlformats.org/officeDocument/2006/relationships/image"/><Relationship Id="rId4" Target="../media/image22.jpeg" Type="http://schemas.openxmlformats.org/officeDocument/2006/relationships/image"/><Relationship Id="rId5" Target="../media/image23.pn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31.jpeg" Type="http://schemas.openxmlformats.org/officeDocument/2006/relationships/image"/><Relationship Id="rId4" Target="slide2.xml" Type="http://schemas.openxmlformats.org/officeDocument/2006/relationships/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2.png" Type="http://schemas.openxmlformats.org/officeDocument/2006/relationships/image"/><Relationship Id="rId3" Target="../media/image33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slide2.xml" Type="http://schemas.openxmlformats.org/officeDocument/2006/relationships/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20.jpeg" Type="http://schemas.openxmlformats.org/officeDocument/2006/relationships/image"/><Relationship Id="rId13" Target="slide2.xml" Type="http://schemas.openxmlformats.org/officeDocument/2006/relationships/slide"/><Relationship Id="rId2" Target="../media/image12.gif" Type="http://schemas.openxmlformats.org/officeDocument/2006/relationships/image"/><Relationship Id="rId3" Target="slide5.xml" Type="http://schemas.openxmlformats.org/officeDocument/2006/relationships/slide"/><Relationship Id="rId4" Target="slide7.xml" Type="http://schemas.openxmlformats.org/officeDocument/2006/relationships/slid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gif" Type="http://schemas.openxmlformats.org/officeDocument/2006/relationships/image"/><Relationship Id="rId3" Target="../media/image21.gif" Type="http://schemas.openxmlformats.org/officeDocument/2006/relationships/image"/><Relationship Id="rId4" Target="slide4.xml" Type="http://schemas.openxmlformats.org/officeDocument/2006/relationships/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76426" y="1556793"/>
            <a:ext cx="1047477" cy="7987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6437" y="3264926"/>
            <a:ext cx="998981" cy="67290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27263" y="1090599"/>
            <a:ext cx="1728941" cy="15544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altLang="en-US" b="1" lang="zh-CN" sz="9600">
                <a:ln w="11430"/>
                <a:solidFill>
                  <a:srgbClr val="B60606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中</a:t>
            </a:r>
          </a:p>
        </p:txBody>
      </p:sp>
      <p:sp>
        <p:nvSpPr>
          <p:cNvPr id="11" name="矩形 10"/>
          <p:cNvSpPr/>
          <p:nvPr/>
        </p:nvSpPr>
        <p:spPr>
          <a:xfrm>
            <a:off x="4439067" y="2507869"/>
            <a:ext cx="1728941" cy="15544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altLang="en-US" b="1" lang="zh-CN" sz="9600">
                <a:ln w="11430"/>
                <a:solidFill>
                  <a:srgbClr val="B60606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菜</a:t>
            </a:r>
          </a:p>
        </p:txBody>
      </p:sp>
      <p:sp>
        <p:nvSpPr>
          <p:cNvPr id="12" name="矩形 11"/>
          <p:cNvSpPr/>
          <p:nvPr/>
        </p:nvSpPr>
        <p:spPr>
          <a:xfrm>
            <a:off x="5951984" y="1052736"/>
            <a:ext cx="1728941" cy="15544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altLang="en-US" b="1" lang="zh-CN" sz="9600">
                <a:ln w="11430"/>
                <a:solidFill>
                  <a:srgbClr val="B60606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国</a:t>
            </a:r>
          </a:p>
        </p:txBody>
      </p:sp>
      <p:sp>
        <p:nvSpPr>
          <p:cNvPr id="13" name="矩形 12"/>
          <p:cNvSpPr/>
          <p:nvPr/>
        </p:nvSpPr>
        <p:spPr>
          <a:xfrm>
            <a:off x="6011956" y="2480096"/>
            <a:ext cx="1728941" cy="15544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altLang="en-US" b="1" lang="zh-CN" sz="9600">
                <a:ln w="11430"/>
                <a:solidFill>
                  <a:srgbClr val="B60606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系</a:t>
            </a:r>
          </a:p>
        </p:txBody>
      </p:sp>
      <p:sp>
        <p:nvSpPr>
          <p:cNvPr id="17" name="矩形 16"/>
          <p:cNvSpPr/>
          <p:nvPr/>
        </p:nvSpPr>
        <p:spPr>
          <a:xfrm>
            <a:off x="4039558" y="3922837"/>
            <a:ext cx="4176464" cy="106680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bIns="45720" lIns="91440" rIns="91440" tIns="45720" wrap="square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extrusionH="57150" prstMaterial="metal">
              <a:bevelT h="31750" w="12700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altLang="en-US" cap="all" kern="10" lang="zh-CN" sz="320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  <a:latin typeface="华文琥珀"/>
                <a:ea typeface="华文琥珀"/>
              </a:rPr>
              <a:t>鲁   川   粤   闽 </a:t>
            </a:r>
          </a:p>
          <a:p>
            <a:pPr algn="ctr"/>
            <a:r>
              <a:rPr altLang="en-US" cap="all" kern="10" lang="zh-CN" sz="320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  <a:latin typeface="华文琥珀"/>
                <a:ea typeface="华文琥珀"/>
              </a:rPr>
              <a:t>苏   浙   湘   徽</a:t>
            </a:r>
          </a:p>
        </p:txBody>
      </p:sp>
      <p:sp>
        <p:nvSpPr>
          <p:cNvPr id="18" name="矩形 17"/>
          <p:cNvSpPr/>
          <p:nvPr/>
        </p:nvSpPr>
        <p:spPr>
          <a:xfrm>
            <a:off x="2950250" y="5164449"/>
            <a:ext cx="6355080" cy="9144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innerShdw blurRad="63500" dir="2700000" dist="50800">
              <a:prstClr val="black">
                <a:alpha val="50000"/>
              </a:prstClr>
            </a:innerShdw>
          </a:effectLst>
          <a:scene3d>
            <a:camera prst="orthographicFront"/>
            <a:lightRig dir="tl" rig="flat">
              <a:rot lat="0" lon="0" rev="6600000"/>
            </a:lightRig>
          </a:scene3d>
          <a:sp3d>
            <a:bevelT prst="artDeco" w="114300"/>
          </a:sp3d>
        </p:spPr>
        <p:txBody>
          <a:bodyPr bIns="45720" lIns="91440" rIns="91440" tIns="45720" wrap="none">
            <a:spAutoFit/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altLang="en-US" b="1" lang="zh-CN" sz="5400">
                <a:ln w="11430"/>
                <a:solidFill>
                  <a:srgbClr val="8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食不厌精，脍不厌细</a:t>
            </a:r>
          </a:p>
        </p:txBody>
      </p:sp>
    </p:spTree>
    <p:extLst>
      <p:ext uri="{BB962C8B-B14F-4D97-AF65-F5344CB8AC3E}">
        <p14:creationId val="35145067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7" nodeType="afterEffect" presetClass="emph" presetID="34" presetSubtype="0" repeatCount="500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500" fill="hold" id="21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500" fill="hold" id="22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1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湘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340768"/>
            <a:ext cx="8229600" cy="4896544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 fontScale="92500" lnSpcReduction="10000"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湘菜是包括湘江流域以湘潭为中心的广大地区的饮食。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湘菜的特点：用料广泛、制作精细、品种繁多，口味上注重香鲜、酸辣、软嫩，在制作上以煨、炖、腊、蒸、炒诸法见称。  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著名菜点有：东安子鸡、腊味合蒸、组庵鱼翅、冰糖湘莲、红椒腊牛肉、发丝牛百页、火宫殿臭豆腐、吉首酸肉、换心蛋等。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第10页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9892513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闽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110755"/>
            <a:ext cx="8229600" cy="4958297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Autofit/>
          </a:bodyPr>
          <a:lstStyle/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闽菜是福建菜的简称，由福州菜、闽南菜、闽西菜三路菜组成。 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闽菜的风格特色是：淡雅、鲜嫩、和醇、隽永。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闽菜的特点主要表现在四个方面：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烹饪原料以海鲜和山珍为主。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刀工巧妙，一切服从于味。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汤菜考究，变化无穷。</a:t>
            </a:r>
          </a:p>
          <a:p>
            <a:pPr indent="-571500" marL="571500">
              <a:lnSpc>
                <a:spcPct val="14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烹调细腻，特别注重调味。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第11页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471873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32520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徽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2114872" y="1254770"/>
            <a:ext cx="8229600" cy="5040560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徽菜的形成和发展，是和安徽的地理环境、经济物产、风尚习俗有密切关联的。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徽州菜系的形成、发展与徽商的兴起、发展有着密切的关系。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徽菜的影响遍及半个中国。近及江南各省，远至大西北的西安，徽菜馆四处林立。是雅俗共赏，南北咸宜，独具一格，自成一体的著名菜系。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第12页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11798749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168" y="346646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charset="-122" pitchFamily="2" typeface="华文彩云"/>
                <a:ea charset="-122" pitchFamily="2" typeface="华文彩云"/>
              </a:rPr>
              <a:t>形 成 因 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487488" y="1783358"/>
            <a:ext cx="8229600" cy="4525963"/>
          </a:xfrm>
        </p:spPr>
        <p:txBody>
          <a:bodyPr/>
          <a:lstStyle/>
          <a:p>
            <a:pPr algn="ctr" indent="-571500" marL="571500"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习俗原因</a:t>
            </a:r>
          </a:p>
          <a:p>
            <a:pPr algn="ctr" indent="-571500" marL="571500">
              <a:buBlip>
                <a:blip r:embed="rId2"/>
              </a:buBlip>
            </a:pPr>
            <a:endParaRPr altLang="en-US" b="1" kern="2200" lang="zh-CN" sz="4000">
              <a:solidFill>
                <a:srgbClr val="0D0D0D"/>
              </a:solidFill>
              <a:latin charset="-122" pitchFamily="49" typeface="楷体"/>
              <a:ea charset="-122" pitchFamily="49" typeface="楷体"/>
              <a:hlinkClick action="ppaction://hlinksldjump" r:id="rId3"/>
            </a:endParaRPr>
          </a:p>
          <a:p>
            <a:pPr algn="ctr" indent="-571500" marL="571500"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气候原因</a:t>
            </a:r>
          </a:p>
          <a:p>
            <a:pPr algn="ctr" indent="-571500" marL="571500">
              <a:buBlip>
                <a:blip r:embed="rId2"/>
              </a:buBlip>
            </a:pPr>
            <a:endParaRPr altLang="en-US" b="1" kern="2200" lang="zh-CN" sz="4000">
              <a:solidFill>
                <a:srgbClr val="0D0D0D"/>
              </a:solidFill>
              <a:latin charset="-122" pitchFamily="49" typeface="楷体"/>
              <a:ea charset="-122" pitchFamily="49" typeface="楷体"/>
              <a:hlinkClick action="ppaction://hlinksldjump" r:id="rId3"/>
            </a:endParaRPr>
          </a:p>
          <a:p>
            <a:pPr algn="ctr" indent="-571500" marL="571500"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烹饪方法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第13页</a:t>
            </a:r>
          </a:p>
        </p:txBody>
      </p:sp>
      <p:sp>
        <p:nvSpPr>
          <p:cNvPr id="6" name="动作按钮: 上一张 5">
            <a:hlinkClick action="ppaction://hlinksldjump" highlightClick="1" r:id="rId4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7779611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baseline="0" i="0" kern="2200" lang="zh-CN" smtClean="0" strike="noStrike" u="none">
                <a:solidFill>
                  <a:srgbClr val="0D0D0D"/>
                </a:solidFill>
                <a:latin typeface="宋体"/>
                <a:ea typeface="宋体"/>
              </a:rPr>
              <a:t>　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556793"/>
            <a:ext cx="8229600" cy="4525963"/>
          </a:xfrm>
        </p:spPr>
        <p:txBody>
          <a:bodyPr/>
          <a:lstStyle/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当地的物产和风俗习惯。如：　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中国北方多牛羊，常以牛羊肉做菜；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中国南方多产水产、家禽，人们喜食鱼、肉；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中国沿海多海鲜，则长于海产品做菜。</a:t>
            </a:r>
          </a:p>
        </p:txBody>
      </p:sp>
      <p:sp>
        <p:nvSpPr>
          <p:cNvPr id="4" name="矩形 3"/>
          <p:cNvSpPr/>
          <p:nvPr/>
        </p:nvSpPr>
        <p:spPr>
          <a:xfrm>
            <a:off x="4727848" y="365756"/>
            <a:ext cx="2621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  <a:cs typeface="+mj-cs"/>
              </a:rPr>
              <a:t>习俗原因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第14页</a:t>
            </a:r>
          </a:p>
        </p:txBody>
      </p:sp>
      <p:pic>
        <p:nvPicPr>
          <p:cNvPr descr="C:\Users\蔡方林\AppData\Local\Microsoft\Windows\Temporary Internet Files\Content.IE5\MMIKKLBY\MM900288870[1].gif" id="8" name="Picture 4">
            <a:hlinkClick action="ppaction://hlinksldjump" r:id="rId3"/>
          </p:cNvPr>
          <p:cNvPicPr>
            <a:picLocks noChangeArrowheads="1" noChangeAspect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33725783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</a:rPr>
              <a:t>气候原因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412777"/>
            <a:ext cx="8229600" cy="4525963"/>
          </a:xfrm>
        </p:spPr>
        <p:txBody>
          <a:bodyPr/>
          <a:lstStyle/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各地气候差异形成不同口味。一般说来：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中国北方寒冷，菜肴以浓厚、咸味为主；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中国华东地区气候温和，菜肴以甜味和咸味为主；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西南地区多雨潮湿，菜肴多用麻辣浓味。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第15页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3"/>
          </p:cNvPr>
          <p:cNvPicPr>
            <a:picLocks noChangeArrowheads="1" noChangeAspect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359696" y="5445224"/>
            <a:ext cx="475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2200" lang="en-US" sz="2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【ppt宝藏】 www.pptbz.com提供ppt下载。</a:t>
            </a:r>
          </a:p>
        </p:txBody>
      </p:sp>
    </p:spTree>
    <p:extLst>
      <p:ext uri="{BB962C8B-B14F-4D97-AF65-F5344CB8AC3E}">
        <p14:creationId val="161583527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baseline="0" i="0" kern="2200" lang="zh-CN" smtClean="0" strike="noStrike" u="none">
                <a:solidFill>
                  <a:srgbClr val="0D0D0D"/>
                </a:solidFill>
                <a:latin typeface="宋体"/>
                <a:ea typeface="宋体"/>
              </a:rPr>
              <a:t>　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701095"/>
            <a:ext cx="8424936" cy="4525963"/>
          </a:xfrm>
        </p:spPr>
        <p:txBody>
          <a:bodyPr>
            <a:normAutofit fontScale="95000" lnSpcReduction="20000"/>
          </a:bodyPr>
          <a:lstStyle/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各地烹饪方法不同,形成了不同的菜肴特色。如: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山东菜、北京菜擅长爆、炒、烤、熘等；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江苏菜擅长蒸、炖、焖、煨等；    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四川菜擅长烤、煸炒等；</a:t>
            </a:r>
          </a:p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3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广东菜擅长烤、焗、炒、炸等。</a:t>
            </a:r>
          </a:p>
        </p:txBody>
      </p:sp>
      <p:sp>
        <p:nvSpPr>
          <p:cNvPr id="4" name="矩形 3"/>
          <p:cNvSpPr/>
          <p:nvPr/>
        </p:nvSpPr>
        <p:spPr>
          <a:xfrm>
            <a:off x="4655841" y="437764"/>
            <a:ext cx="3535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  <a:cs typeface="+mj-cs"/>
              </a:rPr>
              <a:t>烹 饪 方 法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第16页</a:t>
            </a:r>
          </a:p>
        </p:txBody>
      </p:sp>
      <p:pic>
        <p:nvPicPr>
          <p:cNvPr descr="C:\Users\蔡方林\AppData\Local\Microsoft\Windows\Temporary Internet Files\Content.IE5\MMIKKLBY\MM900288870[1].gif" id="7" name="Picture 4">
            <a:hlinkClick action="ppaction://hlinksldjump" r:id="rId3"/>
          </p:cNvPr>
          <p:cNvPicPr>
            <a:picLocks noChangeArrowheads="1" noChangeAspect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70416479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烹 饪 历 史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2567608" y="1600201"/>
            <a:ext cx="5925344" cy="4525963"/>
          </a:xfrm>
        </p:spPr>
        <p:txBody>
          <a:bodyPr>
            <a:normAutofit/>
          </a:bodyPr>
          <a:lstStyle/>
          <a:p>
            <a:pPr algn="ctr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宋代  </a:t>
            </a:r>
          </a:p>
          <a:p>
            <a:pPr algn="ctr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明代  </a:t>
            </a:r>
          </a:p>
          <a:p>
            <a:pPr algn="ctr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清代  </a:t>
            </a:r>
          </a:p>
          <a:p>
            <a:pPr algn="ctr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民国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第17页</a:t>
            </a:r>
          </a:p>
        </p:txBody>
      </p:sp>
      <p:sp>
        <p:nvSpPr>
          <p:cNvPr id="6" name="动作按钮: 上一张 5">
            <a:hlinkClick action="ppaction://hlinksldjump" highlightClick="1" r:id="rId4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5461588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</a:rPr>
              <a:t>宋  代　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412777"/>
            <a:ext cx="8229600" cy="4814281"/>
          </a:xfrm>
        </p:spPr>
        <p:txBody>
          <a:bodyPr>
            <a:normAutofit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早在宋代的时候，中国各地的饮食已经有了区别。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主要特征：北甜南咸。《梦溪笔谈》卷二四中记录到：“大底南人嗜咸，北人嗜甘。鱼蟹加糖蜜，盖便于北俗也。”到了南宋的时候，北方人大量移民南方，因此，甜的口味逐渐传入南方。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当时中国没有吃“麻辣”的，因为当时辣椒还没有传入中国。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第18页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58798632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</a:rPr>
              <a:t>明  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484785"/>
            <a:ext cx="8229600" cy="4525963"/>
          </a:xfrm>
        </p:spPr>
        <p:txBody>
          <a:bodyPr>
            <a:normAutofit/>
          </a:bodyPr>
          <a:lstStyle/>
          <a:p>
            <a:pPr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主要特征：京苏广三式。</a:t>
            </a:r>
          </a:p>
          <a:p>
            <a:pPr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南宋时候，北方人大量南迁。逐渐地，北方的饮食文化影响了南方。在南方地区形成了自己的派系。在北方，蒙古的饮食也同样影响了北方的饮食文化。到了明代末期，中国饮食分为京式、苏式和广式。</a:t>
            </a:r>
          </a:p>
          <a:p>
            <a:pPr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京式偏咸，苏式、广式偏甜。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第19页</a:t>
            </a:r>
          </a:p>
        </p:txBody>
      </p:sp>
      <p:pic>
        <p:nvPicPr>
          <p:cNvPr descr="C:\Users\蔡方林\AppData\Local\Microsoft\Windows\Temporary Internet Files\Content.IE5\MMIKKLBY\MM900288870[1].gif" id="7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0103043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649418" y="284456"/>
            <a:ext cx="5256584" cy="1188720"/>
          </a:xfrm>
          <a:prstGeom prst="rect">
            <a:avLst/>
          </a:prstGeom>
          <a:noFill/>
          <a:ln>
            <a:noFill/>
          </a:ln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kern="10" lang="zh-CN" sz="7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charset="-122" pitchFamily="2" typeface="华文彩云"/>
                <a:ea charset="-122" pitchFamily="2" typeface="华文彩云"/>
              </a:rPr>
              <a:t>中 国 菜 系</a:t>
            </a:r>
          </a:p>
        </p:txBody>
      </p:sp>
      <p:sp>
        <p:nvSpPr>
          <p:cNvPr id="6" name="TextBox 5">
            <a:hlinkClick action="ppaction://hlinksldjump" r:id="rId2"/>
          </p:cNvPr>
          <p:cNvSpPr txBox="1"/>
          <p:nvPr/>
        </p:nvSpPr>
        <p:spPr>
          <a:xfrm>
            <a:off x="6276020" y="1956896"/>
            <a:ext cx="374441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 indent="-571500" marL="571500">
              <a:lnSpc>
                <a:spcPts val="6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烹饪历史  </a:t>
            </a:r>
          </a:p>
        </p:txBody>
      </p:sp>
      <p:sp>
        <p:nvSpPr>
          <p:cNvPr id="7" name="文本占位符 2">
            <a:hlinkClick action="ppaction://hlinksldjump" r:id="rId4"/>
          </p:cNvPr>
          <p:cNvSpPr txBox="1"/>
          <p:nvPr/>
        </p:nvSpPr>
        <p:spPr bwMode="auto">
          <a:xfrm>
            <a:off x="2567608" y="1956896"/>
            <a:ext cx="2880320" cy="86409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indent="-342900" marL="342900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charset="2" pitchFamily="2" typeface="Wingdings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1" fontAlgn="base" hangingPunct="1" indent="-347663" marL="692150" rtl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charset="2" pitchFamily="2" typeface="Wingdings"/>
              <a:buChar char="l"/>
              <a:defRPr sz="26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2pPr>
            <a:lvl3pPr algn="l" eaLnBrk="1" fontAlgn="base" hangingPunct="1" indent="-293688" marL="987425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itchFamily="2" typeface="Wingdings"/>
              <a:buChar char="l"/>
              <a:defRPr sz="23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3pPr>
            <a:lvl4pPr algn="l" eaLnBrk="1" fontAlgn="base" hangingPunct="1" indent="-292100" marL="1281113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4pPr>
            <a:lvl5pPr algn="l" eaLnBrk="1" fontAlgn="base" hangingPunct="1" indent="-315913" marL="15986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5pPr>
            <a:lvl6pPr algn="l" eaLnBrk="1" fontAlgn="base" hangingPunct="1" indent="-315913" marL="20558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6pPr>
            <a:lvl7pPr algn="l" eaLnBrk="1" fontAlgn="base" hangingPunct="1" indent="-315913" marL="25130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7pPr>
            <a:lvl8pPr algn="l" eaLnBrk="1" fontAlgn="base" hangingPunct="1" indent="-315913" marL="29702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8pPr>
            <a:lvl9pPr algn="l" eaLnBrk="1" fontAlgn="base" hangingPunct="1" indent="-315913" marL="34274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9pPr>
          </a:lstStyle>
          <a:p>
            <a:pPr>
              <a:lnSpc>
                <a:spcPts val="6000"/>
              </a:lnSpc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菜系简介</a:t>
            </a:r>
          </a:p>
        </p:txBody>
      </p:sp>
      <p:sp>
        <p:nvSpPr>
          <p:cNvPr id="8" name="文本占位符 2">
            <a:hlinkClick action="ppaction://hlinksldjump" r:id="rId5"/>
          </p:cNvPr>
          <p:cNvSpPr txBox="1"/>
          <p:nvPr/>
        </p:nvSpPr>
        <p:spPr bwMode="auto">
          <a:xfrm>
            <a:off x="2567608" y="3107560"/>
            <a:ext cx="3024336" cy="97284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indent="-342900" marL="342900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charset="2" pitchFamily="2" typeface="Wingdings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1" fontAlgn="base" hangingPunct="1" indent="-347663" marL="692150" rtl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charset="2" pitchFamily="2" typeface="Wingdings"/>
              <a:buChar char="l"/>
              <a:defRPr sz="26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2pPr>
            <a:lvl3pPr algn="l" eaLnBrk="1" fontAlgn="base" hangingPunct="1" indent="-293688" marL="987425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itchFamily="2" typeface="Wingdings"/>
              <a:buChar char="l"/>
              <a:defRPr sz="23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3pPr>
            <a:lvl4pPr algn="l" eaLnBrk="1" fontAlgn="base" hangingPunct="1" indent="-292100" marL="1281113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4pPr>
            <a:lvl5pPr algn="l" eaLnBrk="1" fontAlgn="base" hangingPunct="1" indent="-315913" marL="15986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5pPr>
            <a:lvl6pPr algn="l" eaLnBrk="1" fontAlgn="base" hangingPunct="1" indent="-315913" marL="20558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6pPr>
            <a:lvl7pPr algn="l" eaLnBrk="1" fontAlgn="base" hangingPunct="1" indent="-315913" marL="25130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7pPr>
            <a:lvl8pPr algn="l" eaLnBrk="1" fontAlgn="base" hangingPunct="1" indent="-315913" marL="29702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8pPr>
            <a:lvl9pPr algn="l" eaLnBrk="1" fontAlgn="base" hangingPunct="1" indent="-315913" marL="34274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9pPr>
          </a:lstStyle>
          <a:p>
            <a:pPr>
              <a:lnSpc>
                <a:spcPts val="6000"/>
              </a:lnSpc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八大菜系 </a:t>
            </a:r>
          </a:p>
        </p:txBody>
      </p:sp>
      <p:sp>
        <p:nvSpPr>
          <p:cNvPr id="11" name="TextBox 10">
            <a:hlinkClick action="ppaction://hlinksldjump" r:id="rId6"/>
          </p:cNvPr>
          <p:cNvSpPr txBox="1"/>
          <p:nvPr/>
        </p:nvSpPr>
        <p:spPr>
          <a:xfrm>
            <a:off x="6240016" y="4149080"/>
            <a:ext cx="374441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 indent="-571500" marL="571500">
              <a:lnSpc>
                <a:spcPts val="6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制作工艺</a:t>
            </a:r>
          </a:p>
        </p:txBody>
      </p:sp>
      <p:sp>
        <p:nvSpPr>
          <p:cNvPr id="12" name="TextBox 11">
            <a:hlinkClick action="ppaction://hlinksldjump" r:id="rId7"/>
          </p:cNvPr>
          <p:cNvSpPr txBox="1"/>
          <p:nvPr/>
        </p:nvSpPr>
        <p:spPr>
          <a:xfrm>
            <a:off x="6252009" y="3107560"/>
            <a:ext cx="3744416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 indent="-571500" marL="571500">
              <a:lnSpc>
                <a:spcPts val="6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其他菜系  </a:t>
            </a:r>
          </a:p>
        </p:txBody>
      </p:sp>
      <p:sp>
        <p:nvSpPr>
          <p:cNvPr id="13" name="文本占位符 2">
            <a:hlinkClick action="ppaction://hlinksldjump" r:id="rId8"/>
          </p:cNvPr>
          <p:cNvSpPr txBox="1"/>
          <p:nvPr/>
        </p:nvSpPr>
        <p:spPr bwMode="auto">
          <a:xfrm>
            <a:off x="2567608" y="4184352"/>
            <a:ext cx="3024336" cy="97284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1" fontAlgn="base" hangingPunct="1" indent="-342900" marL="342900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charset="2" pitchFamily="2" typeface="Wingdings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1" fontAlgn="base" hangingPunct="1" indent="-347663" marL="692150" rtl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charset="2" pitchFamily="2" typeface="Wingdings"/>
              <a:buChar char="l"/>
              <a:defRPr sz="26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2pPr>
            <a:lvl3pPr algn="l" eaLnBrk="1" fontAlgn="base" hangingPunct="1" indent="-293688" marL="987425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itchFamily="2" typeface="Wingdings"/>
              <a:buChar char="l"/>
              <a:defRPr sz="23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3pPr>
            <a:lvl4pPr algn="l" eaLnBrk="1" fontAlgn="base" hangingPunct="1" indent="-292100" marL="1281113" rtl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4pPr>
            <a:lvl5pPr algn="l" eaLnBrk="1" fontAlgn="base" hangingPunct="1" indent="-315913" marL="15986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5pPr>
            <a:lvl6pPr algn="l" eaLnBrk="1" fontAlgn="base" hangingPunct="1" indent="-315913" marL="20558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6pPr>
            <a:lvl7pPr algn="l" eaLnBrk="1" fontAlgn="base" hangingPunct="1" indent="-315913" marL="25130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7pPr>
            <a:lvl8pPr algn="l" eaLnBrk="1" fontAlgn="base" hangingPunct="1" indent="-315913" marL="29702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8pPr>
            <a:lvl9pPr algn="l" eaLnBrk="1" fontAlgn="base" hangingPunct="1" indent="-315913" marL="3427413" rtl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charset="2" pitchFamily="2" typeface="Wingdings"/>
              <a:buChar char="§"/>
              <a:defRPr sz="2000">
                <a:solidFill>
                  <a:schemeClr val="tx1"/>
                </a:solidFill>
                <a:latin typeface="+mn-lt"/>
                <a:ea charset="-122" pitchFamily="49" typeface="楷体_GB2312"/>
              </a:defRPr>
            </a:lvl9pPr>
          </a:lstStyle>
          <a:p>
            <a:pPr>
              <a:lnSpc>
                <a:spcPts val="6000"/>
              </a:lnSpc>
              <a:buBlip>
                <a:blip r:embed="rId3"/>
              </a:buBlip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形成原因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第2页</a:t>
            </a:r>
          </a:p>
        </p:txBody>
      </p:sp>
      <p:sp>
        <p:nvSpPr>
          <p:cNvPr id="14" name="动作按钮: 自定义 13">
            <a:hlinkClick action="ppaction://hlinksldjump" highlightClick="1" r:id="rId9"/>
          </p:cNvPr>
          <p:cNvSpPr/>
          <p:nvPr/>
        </p:nvSpPr>
        <p:spPr>
          <a:xfrm>
            <a:off x="6744072" y="6336704"/>
            <a:ext cx="1368152" cy="476672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3">
                    <a:lumMod val="50000"/>
                  </a:schemeClr>
                </a:solidFill>
              </a:rPr>
              <a:t>结束放映</a:t>
            </a:r>
          </a:p>
        </p:txBody>
      </p:sp>
    </p:spTree>
    <p:extLst>
      <p:ext uri="{BB962C8B-B14F-4D97-AF65-F5344CB8AC3E}">
        <p14:creationId val="14498576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3552" y="27856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</a:rPr>
              <a:t>清  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980729"/>
            <a:ext cx="8229600" cy="4525963"/>
          </a:xfrm>
        </p:spPr>
        <p:txBody>
          <a:bodyPr>
            <a:noAutofit/>
          </a:bodyPr>
          <a:lstStyle/>
          <a:p>
            <a:pPr indent="-571500" marL="571500">
              <a:lnSpc>
                <a:spcPct val="11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主要特征：四大菜系。</a:t>
            </a:r>
          </a:p>
          <a:p>
            <a:pPr indent="-571500" marL="571500">
              <a:lnSpc>
                <a:spcPct val="11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到了清代的时候，据杭州徐珂所辑《清稗类钞》中记载“肴馔之各有特色者，如京师、山东、四川、广东、福建、江宁，苏州、镇江、扬州、淮安。”</a:t>
            </a:r>
          </a:p>
          <a:p>
            <a:pPr indent="-571500" marL="571500">
              <a:lnSpc>
                <a:spcPct val="11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当时辣椒从南美经过印度，从西藏传入中国，首先引进辣椒的就是四川。</a:t>
            </a:r>
          </a:p>
          <a:p>
            <a:pPr indent="-571500" marL="571500">
              <a:lnSpc>
                <a:spcPct val="11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清代中期的时候，川菜已经形成，到了清末就成为四大菜系之一了。鲁菜也属于京式菜系，因为鲁菜影响力大于北京菜系，所以往往用鲁菜代表京式菜系。苏式菜系绝大部分是在淮扬地区，所有苏式菜系也称为淮扬菜。于是就形成了京（鲁）、苏（淮扬）、广（粤）、川四大菜系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第20页</a:t>
            </a:r>
          </a:p>
        </p:txBody>
      </p:sp>
      <p:pic>
        <p:nvPicPr>
          <p:cNvPr descr="C:\Users\蔡方林\AppData\Local\Microsoft\Windows\Temporary Internet Files\Content.IE5\MMIKKLBY\MM900288870[1].gif" id="8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54034680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ern="2200" lang="zh-CN" sz="4800">
                <a:ln>
                  <a:solidFill>
                    <a:srgbClr val="003300"/>
                  </a:solidFill>
                </a:ln>
                <a:solidFill>
                  <a:srgbClr val="92D050"/>
                </a:solidFill>
                <a:latin charset="-122" pitchFamily="2" typeface="华文彩云"/>
                <a:ea charset="-122" pitchFamily="2" typeface="华文彩云"/>
              </a:rPr>
              <a:t>民  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4847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主要特征：八大菜系。民国开始，中国各地的文化有了相当大的发展。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苏式菜系分为苏菜、浙菜和徽菜。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广式菜系分为粤菜、闽菜。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川式菜系分为川菜和湘菜。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形成了中国的“八大菜系”。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第21页</a:t>
            </a:r>
          </a:p>
        </p:txBody>
      </p:sp>
      <p:pic>
        <p:nvPicPr>
          <p:cNvPr descr="C:\Users\蔡方林\AppData\Local\Microsoft\Windows\Temporary Internet Files\Content.IE5\MMIKKLBY\MM900288870[1].gif" id="7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36798287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动作按钮: 上一张 30">
            <a:hlinkClick action="ppaction://hlinksldjump" highlightClick="1" r:id="rId2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b="1" kern="2200" lang="zh-CN" sz="5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charset="-122" pitchFamily="2" typeface="华文彩云"/>
                <a:ea charset="-122" pitchFamily="2" typeface="华文彩云"/>
              </a:rPr>
              <a:t>其他菜系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701095"/>
            <a:ext cx="8229600" cy="4525963"/>
          </a:xfrm>
        </p:spPr>
        <p:txBody>
          <a:bodyPr>
            <a:normAutofit/>
          </a:bodyPr>
          <a:lstStyle/>
          <a:p>
            <a:pPr indent="0" marL="0">
              <a:lnSpc>
                <a:spcPct val="130000"/>
              </a:lnSpc>
              <a:buNone/>
            </a:pPr>
            <a:r>
              <a:rPr altLang="en-US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中国是地大物博的多民族国家，不同地区不同民族生活差异巨大。在此背景影响下，八大菜系之外还存在着同风格但不同口味的各式特色饮食。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04315" y="4888514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台湾卤肉饭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04315" y="5553185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广东龟苓膏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03512" y="4263907"/>
            <a:ext cx="280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 indent="-457200" marL="457200">
              <a:buBlip>
                <a:blip r:embed="rId3"/>
              </a:buBlip>
            </a:pPr>
            <a:r>
              <a:rPr altLang="en-US" b="1" lang="zh-CN" sz="2400">
                <a:solidFill>
                  <a:srgbClr val="002060"/>
                </a:solidFill>
                <a:ea charset="-122" pitchFamily="49" typeface="楷体_GB2312"/>
              </a:rPr>
              <a:t>杭州酥油饼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23793" y="4263907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新疆羊肉串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208492" y="4944061"/>
            <a:ext cx="280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哈尔滨红肠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22037" y="4888513"/>
            <a:ext cx="316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东北小吃-大丰收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223793" y="5600317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山东大煎饼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08492" y="5600317"/>
            <a:ext cx="32758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西藏酥油茶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176122" y="4264289"/>
            <a:ext cx="356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defPPr>
              <a:defRPr lang="zh-CN"/>
            </a:defPPr>
            <a:lvl1pPr indent="-457200" marL="457200">
              <a:buBlip>
                <a:blip r:embed="rId3"/>
              </a:buBlip>
              <a:defRPr b="1" sz="2800">
                <a:solidFill>
                  <a:srgbClr val="002060"/>
                </a:solidFill>
                <a:latin charset="0" pitchFamily="34" typeface="Arial"/>
                <a:ea charset="-122" pitchFamily="49" typeface="楷体_GB2312"/>
              </a:defRPr>
            </a:lvl1pPr>
            <a:lvl2pPr eaLnBrk="0" hangingPunct="0" indent="-285750" marL="742950">
              <a:defRPr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itchFamily="34" typeface="Arial"/>
                <a:ea charset="-122" pitchFamily="2" typeface="宋体"/>
              </a:defRPr>
            </a:lvl9pPr>
          </a:lstStyle>
          <a:p>
            <a:r>
              <a:rPr altLang="en-US" lang="zh-CN" sz="2400"/>
              <a:t>广西小吃-桂林米粉</a:t>
            </a:r>
          </a:p>
        </p:txBody>
      </p:sp>
      <p:pic>
        <p:nvPicPr>
          <p:cNvPr descr="广西小吃-桂林米粉" id="20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17491" y="2340139"/>
            <a:ext cx="4733925" cy="313372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22066" y="2420595"/>
            <a:ext cx="4371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东北小吃-哈尔滨红肠" id="24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36428" y="2407136"/>
            <a:ext cx="4286250" cy="2686050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东北小吃-大丰收" id="25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17567" y="1072852"/>
            <a:ext cx="3686175" cy="5524500"/>
          </a:xfrm>
          <a:prstGeom prst="rect">
            <a:avLst/>
          </a:prstGeom>
          <a:ln cap="sq" cmpd="thickThin" w="889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36428" y="2189282"/>
            <a:ext cx="4388856" cy="3291641"/>
          </a:xfrm>
          <a:prstGeom prst="ellipse">
            <a:avLst/>
          </a:prstGeom>
          <a:ln w="9525">
            <a:solidFill>
              <a:srgbClr val="000000"/>
            </a:solidFill>
            <a:miter lim="800000"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广东小吃-龟苓膏" id="27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37094" y="2503651"/>
            <a:ext cx="35337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台湾小吃-卤肉饭" id="28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1327" y="2162229"/>
            <a:ext cx="4286250" cy="325755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  <a:miter lim="800000"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杭州小吃-酥油饼" id="29" name="Picture 10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00646" y="2099879"/>
            <a:ext cx="4214813" cy="3500438"/>
          </a:xfrm>
          <a:prstGeom prst="rect">
            <a:avLst/>
          </a:prstGeom>
          <a:ln w="9525">
            <a:solidFill>
              <a:srgbClr val="000000"/>
            </a:solidFill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西藏小吃-酥油茶" id="30" name="Picture 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75182" y="2232327"/>
            <a:ext cx="3595687" cy="2735263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第22页</a:t>
            </a:r>
          </a:p>
        </p:txBody>
      </p:sp>
    </p:spTree>
    <p:extLst>
      <p:ext uri="{BB962C8B-B14F-4D97-AF65-F5344CB8AC3E}">
        <p14:creationId val="67789412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1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 nodeType="clickPar">
                      <p:stCondLst>
                        <p:cond delay="0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xit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"/>
                  </p:tgtEl>
                </p:cond>
              </p:nextCondLst>
            </p:seq>
            <p:seq concurrent="1" nextAc="seek">
              <p:cTn evtFilter="cancelBubble" fill="hold" id="16" nodeType="interactiveSeq" restart="whenNotActive">
                <p:stCondLst>
                  <p:cond delay="0" evt="onClick">
                    <p:tgtEl>
                      <p:spTgt spid="1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xit" presetID="23" presetSubtype="32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"/>
                  </p:tgtEl>
                </p:cond>
              </p:nextCondLst>
            </p:seq>
            <p:seq concurrent="1" nextAc="seek">
              <p:cTn evtFilter="cancelBubble" fill="hold" id="29" nodeType="interactiveSeq" restart="whenNotActive">
                <p:stCondLst>
                  <p:cond delay="0" evt="onClick">
                    <p:tgtEl>
                      <p:spTgt spid="1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6" nodeType="afterEffect" presetClass="exit" presetID="37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4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"/>
                  </p:tgtEl>
                </p:cond>
              </p:nextCondLst>
            </p:seq>
            <p:seq concurrent="1" nextAc="seek">
              <p:cTn evtFilter="cancelBubble" fill="hold" id="42" nodeType="interactiveSeq" restart="whenNotActive">
                <p:stCondLst>
                  <p:cond delay="0" evt="onClick">
                    <p:tgtEl>
                      <p:spTgt spid="1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xit" presetID="15" presetSubtype="0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"/>
                  </p:tgtEl>
                </p:cond>
              </p:nextCondLst>
            </p:seq>
            <p:seq concurrent="1" nextAc="seek">
              <p:cTn evtFilter="cancelBubble" fill="hold" id="55" nodeType="interactiveSeq" restart="whenNotActive">
                <p:stCondLst>
                  <p:cond delay="0" evt="onClick">
                    <p:tgtEl>
                      <p:spTgt spid="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2" nodeType="afterEffect" presetClass="exit" presetID="31" presetSubtype="0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3"/>
                  </p:tgtEl>
                </p:cond>
              </p:nextCondLst>
            </p:seq>
            <p:seq concurrent="1" nextAc="seek">
              <p:cTn evtFilter="cancelBubble" fill="hold" id="68" nodeType="interactiveSeq" restart="whenNotActive">
                <p:stCondLst>
                  <p:cond delay="0" evt="onClick">
                    <p:tgtEl>
                      <p:spTgt spid="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7" nodeType="afterEffect" presetClass="exit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7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"/>
                  </p:tgtEl>
                </p:cond>
              </p:nextCondLst>
            </p:seq>
            <p:seq concurrent="1" nextAc="seek">
              <p:cTn evtFilter="cancelBubble" fill="hold" id="83" nodeType="interactiveSeq" restart="whenNotActive">
                <p:stCondLst>
                  <p:cond delay="0" evt="onClick">
                    <p:tgtEl>
                      <p:spTgt spid="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4" nodeType="clickPar">
                      <p:stCondLst>
                        <p:cond delay="indefinite"/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0" nodeType="afterEffect" presetClass="exit" presetID="37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0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50" id="94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"/>
                  </p:tgtEl>
                </p:cond>
              </p:nextCondLst>
            </p:seq>
            <p:seq concurrent="1" nextAc="seek">
              <p:cTn evtFilter="cancelBubble" fill="hold" id="96" nodeType="interactiveSeq" restart="whenNotActive">
                <p:stCondLst>
                  <p:cond delay="0" evt="onClick">
                    <p:tgtEl>
                      <p:spTgt spid="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7" nodeType="clickPar">
                      <p:stCondLst>
                        <p:cond delay="indefinite"/>
                        <p:cond delay="0" evt="onBegin">
                          <p:tn val="96"/>
                        </p:cond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5" nodeType="afterEffect" presetClass="exit" presetID="52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accel="50000" dur="500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 0 C 0.03802 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accel="50000" dur="500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out">
                                      <p:cBhvr>
                                        <p:cTn dur="500" id="10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9"/>
                  </p:tgtEl>
                </p:cond>
              </p:nextCondLst>
            </p:seq>
            <p:seq concurrent="1" nextAc="seek">
              <p:cTn evtFilter="cancelBubble" fill="hold" id="110" nodeType="interactiveSeq" restart="whenNotActive">
                <p:stCondLst>
                  <p:cond delay="0" evt="onClick">
                    <p:tgtEl>
                      <p:spTgt spid="1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11" nodeType="clickPar">
                      <p:stCondLst>
                        <p:cond delay="indefinite"/>
                      </p:stCondLst>
                      <p:childTnLst>
                        <p:par>
                          <p:cTn fill="hold" id="1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0" nodeType="afterEffect" presetClass="exit" presetID="31" presetSubtype="0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b="1" kern="2200" lang="zh-CN" sz="5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charset="-122" pitchFamily="2" typeface="华文彩云"/>
                <a:ea charset="-122" pitchFamily="2" typeface="华文彩云"/>
              </a:rPr>
              <a:t>制 作 工 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6384032" y="1844825"/>
            <a:ext cx="3888432" cy="4525963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SzTx/>
              <a:buBlip>
                <a:blip r:embed="rId2"/>
              </a:buBlip>
            </a:pPr>
            <a:r>
              <a:rPr altLang="zh-CN" b="1" kern="2200" lang="zh-CN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中国菜的烹调手法有几十种之多，如炒、炸、爆、熘、煎烹、烧、焖、煮、摊、涮等。</a:t>
            </a:r>
          </a:p>
        </p:txBody>
      </p:sp>
      <p:pic>
        <p:nvPicPr>
          <p:cNvPr descr="IMG_9965" id="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19537" y="1844825"/>
            <a:ext cx="4321175" cy="38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第23页</a:t>
            </a:r>
          </a:p>
        </p:txBody>
      </p:sp>
      <p:sp>
        <p:nvSpPr>
          <p:cNvPr id="7" name="动作按钮: 上一张 6">
            <a:hlinkClick action="ppaction://hlinksldjump" highlightClick="1" r:id="rId4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6407856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31704" y="1418509"/>
            <a:ext cx="5256584" cy="1188720"/>
          </a:xfrm>
          <a:prstGeom prst="rect">
            <a:avLst/>
          </a:prstGeom>
          <a:noFill/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kern="10" lang="zh-CN" sz="7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bl" blurRad="60007" dir="15000000" dist="200025" kx="-1800000" rotWithShape="0" sy="30000">
                    <a:prstClr val="black">
                      <a:alpha val="32000"/>
                    </a:prstClr>
                  </a:outerShdw>
                </a:effectLst>
                <a:latin typeface="华文琥珀"/>
                <a:ea typeface="华文琥珀"/>
              </a:rPr>
              <a:t>介绍完毕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91744" y="2924944"/>
            <a:ext cx="4536504" cy="2592288"/>
            <a:chOff x="2267744" y="2924944"/>
            <a:chExt cx="4536504" cy="2592288"/>
          </a:xfrm>
        </p:grpSpPr>
        <p:sp>
          <p:nvSpPr>
            <p:cNvPr id="6" name="横卷形 5"/>
            <p:cNvSpPr/>
            <p:nvPr/>
          </p:nvSpPr>
          <p:spPr bwMode="auto">
            <a:xfrm>
              <a:off x="2267744" y="2924944"/>
              <a:ext cx="4536504" cy="2592288"/>
            </a:xfrm>
            <a:prstGeom prst="horizontalScroll">
              <a:avLst/>
            </a:prstGeom>
            <a:solidFill>
              <a:srgbClr val="339933"/>
            </a:solidFill>
            <a:ln w="38100">
              <a:solidFill>
                <a:schemeClr val="accent1">
                  <a:lumMod val="50000"/>
                </a:schemeClr>
              </a:solidFill>
              <a:headEnd len="med" type="none" w="med"/>
              <a:tailEnd len="med" type="none" w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dir="t" rig="threePt">
                <a:rot lat="0" lon="0" rev="1200000"/>
              </a:lightRig>
            </a:scene3d>
            <a:sp3d>
              <a:bevelT h="25400" w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 sz="5400">
                <a:solidFill>
                  <a:srgbClr val="993300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948372" y="3790111"/>
              <a:ext cx="3672408" cy="91440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5400">
                  <a:solidFill>
                    <a:srgbClr val="993300"/>
                  </a:solidFill>
                  <a:latin charset="-122" pitchFamily="2" typeface="华文琥珀"/>
                  <a:ea charset="-122" pitchFamily="2" typeface="华文琥珀"/>
                </a:rPr>
                <a:t>谢谢大家！</a:t>
              </a:r>
            </a:p>
          </p:txBody>
        </p:sp>
      </p:grpSp>
      <p:pic>
        <p:nvPicPr>
          <p:cNvPr id="9" name="Picture 2">
            <a:hlinkClick action="ppaction://hlinkshowjump?jump=endshow"/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289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3982" y="5805265"/>
            <a:ext cx="1227723" cy="8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action="ppaction://hlinkshowjump?jump=endshow"/>
          </p:cNvPr>
          <p:cNvSpPr txBox="1"/>
          <p:nvPr/>
        </p:nvSpPr>
        <p:spPr>
          <a:xfrm>
            <a:off x="3289164" y="5987342"/>
            <a:ext cx="1005160" cy="4572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altLang="en-US" b="1" lang="zh-CN" sz="2400">
                <a:ln w="11430"/>
                <a:solidFill>
                  <a:schemeClr val="bg2">
                    <a:lumMod val="10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charset="0" pitchFamily="82" typeface="Broadway"/>
              </a:rPr>
              <a:t>退出</a:t>
            </a:r>
          </a:p>
        </p:txBody>
      </p:sp>
    </p:spTree>
    <p:extLst>
      <p:ext uri="{BB962C8B-B14F-4D97-AF65-F5344CB8AC3E}">
        <p14:creationId val="31981236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kern="2200" lang="zh-CN" sz="5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charset="-122" pitchFamily="2" typeface="华文彩云"/>
                <a:ea charset="-122" pitchFamily="2" typeface="华文彩云"/>
              </a:rPr>
              <a:t>中国菜系简介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556793"/>
            <a:ext cx="8229600" cy="4525963"/>
          </a:xfrm>
        </p:spPr>
        <p:txBody>
          <a:bodyPr>
            <a:normAutofit/>
          </a:bodyPr>
          <a:lstStyle/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中国的菜系，是指在一定区域内，由于气候、地理、历史、物产及饮食风俗的不同，经过漫长历史演变而形成的一整套自成体系的烹饪技艺和风味，并被全国各地所承认的地方菜肴。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第3页</a:t>
            </a:r>
          </a:p>
        </p:txBody>
      </p:sp>
      <p:sp>
        <p:nvSpPr>
          <p:cNvPr id="6" name="动作按钮: 上一张 5">
            <a:hlinkClick action="ppaction://hlinksldjump" highlightClick="1" r:id="rId2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687653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44624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八 大 菜 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2286274" y="903539"/>
            <a:ext cx="8229600" cy="4525963"/>
          </a:xfrm>
        </p:spPr>
        <p:txBody>
          <a:bodyPr/>
          <a:lstStyle/>
          <a:p>
            <a:pPr indent="0" marL="0">
              <a:lnSpc>
                <a:spcPct val="150000"/>
              </a:lnSpc>
              <a:buNone/>
            </a:pPr>
            <a:r>
              <a:rPr altLang="en-US" b="1" kern="2200" lang="zh-CN" sz="40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    悠久的中国饮食文化孕育了中国不同地区口味各异的饮食派别，其中最著名的是八大菜系。</a:t>
            </a:r>
          </a:p>
        </p:txBody>
      </p:sp>
      <p:sp>
        <p:nvSpPr>
          <p:cNvPr id="4" name="矩形 3"/>
          <p:cNvSpPr/>
          <p:nvPr/>
        </p:nvSpPr>
        <p:spPr>
          <a:xfrm>
            <a:off x="2871811" y="3198986"/>
            <a:ext cx="2376264" cy="272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鲁菜 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川菜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粤菜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3"/>
              </a:rPr>
              <a:t>闽菜</a:t>
            </a:r>
          </a:p>
        </p:txBody>
      </p:sp>
      <p:sp>
        <p:nvSpPr>
          <p:cNvPr id="5" name="矩形 4"/>
          <p:cNvSpPr/>
          <p:nvPr/>
        </p:nvSpPr>
        <p:spPr>
          <a:xfrm>
            <a:off x="6528050" y="3210991"/>
            <a:ext cx="2648125" cy="272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4"/>
              </a:rPr>
              <a:t>苏菜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4"/>
              </a:rPr>
              <a:t>浙菜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4"/>
              </a:rPr>
              <a:t>湘菜</a:t>
            </a:r>
          </a:p>
          <a:p>
            <a:pPr indent="-571500" marL="571500">
              <a:lnSpc>
                <a:spcPct val="120000"/>
              </a:lnSpc>
              <a:buBlip>
                <a:blip r:embed="rId2"/>
              </a:buBlip>
            </a:pPr>
            <a:r>
              <a:rPr altLang="en-US" b="1" kern="2200" lang="zh-CN" sz="3600">
                <a:solidFill>
                  <a:srgbClr val="0D0D0D"/>
                </a:solidFill>
                <a:latin charset="-122" pitchFamily="49" typeface="楷体"/>
                <a:ea charset="-122" pitchFamily="49" typeface="楷体"/>
                <a:hlinkClick action="ppaction://hlinksldjump" r:id="rId4"/>
              </a:rPr>
              <a:t>徽菜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673276" y="3235657"/>
            <a:ext cx="1207288" cy="477197"/>
            <a:chOff x="3028985" y="3023811"/>
            <a:chExt cx="1207288" cy="477197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3028985" y="3023811"/>
              <a:ext cx="1207288" cy="477197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98289" y="3059668"/>
              <a:ext cx="868680" cy="365760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8963" y="3955737"/>
            <a:ext cx="1207288" cy="477197"/>
            <a:chOff x="2951820" y="3008958"/>
            <a:chExt cx="1080120" cy="585062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103291" y="3064312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37272" y="4720966"/>
            <a:ext cx="1207288" cy="477197"/>
            <a:chOff x="2951820" y="3008958"/>
            <a:chExt cx="1080120" cy="585062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103291" y="3097244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31567" y="5369038"/>
            <a:ext cx="1207288" cy="477197"/>
            <a:chOff x="2951820" y="3008958"/>
            <a:chExt cx="1080120" cy="585062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103291" y="3097244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32515" y="3220803"/>
            <a:ext cx="1207288" cy="477197"/>
            <a:chOff x="2951820" y="3008958"/>
            <a:chExt cx="1080120" cy="585062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103291" y="3082523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08202" y="3940883"/>
            <a:ext cx="1207288" cy="477197"/>
            <a:chOff x="2951820" y="3008958"/>
            <a:chExt cx="1080120" cy="585062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3291" y="3082523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96511" y="4706112"/>
            <a:ext cx="1207288" cy="477197"/>
            <a:chOff x="2951820" y="3008958"/>
            <a:chExt cx="1080120" cy="585062"/>
          </a:xfrm>
        </p:grpSpPr>
        <p:sp>
          <p:nvSpPr>
            <p:cNvPr id="26" name="圆角矩形 25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03291" y="3027169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90806" y="5354184"/>
            <a:ext cx="1207288" cy="477197"/>
            <a:chOff x="2951820" y="3008958"/>
            <a:chExt cx="1080120" cy="585062"/>
          </a:xfrm>
        </p:grpSpPr>
        <p:sp>
          <p:nvSpPr>
            <p:cNvPr id="29" name="圆角矩形 28"/>
            <p:cNvSpPr/>
            <p:nvPr/>
          </p:nvSpPr>
          <p:spPr bwMode="auto">
            <a:xfrm>
              <a:off x="2951820" y="3008958"/>
              <a:ext cx="1080120" cy="585062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/>
            </a:sp3d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schemeClr val="bg1"/>
                </a:solidFill>
                <a:latin charset="-122" pitchFamily="2" typeface="华文琥珀"/>
                <a:ea charset="-122" pitchFamily="2" typeface="华文琥珀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03291" y="3027169"/>
              <a:ext cx="777179" cy="448436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/>
                  </a:solidFill>
                  <a:latin typeface="+mn-ea"/>
                </a:rPr>
                <a:t>特色菜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56040" y="3442753"/>
            <a:ext cx="3960440" cy="2517567"/>
            <a:chOff x="4840014" y="3230907"/>
            <a:chExt cx="3960440" cy="2517567"/>
          </a:xfrm>
        </p:grpSpPr>
        <p:grpSp>
          <p:nvGrpSpPr>
            <p:cNvPr id="41" name="组合 40"/>
            <p:cNvGrpSpPr/>
            <p:nvPr/>
          </p:nvGrpSpPr>
          <p:grpSpPr>
            <a:xfrm>
              <a:off x="4840014" y="3230907"/>
              <a:ext cx="3960440" cy="2517567"/>
              <a:chOff x="4840014" y="3230907"/>
              <a:chExt cx="3960440" cy="2517567"/>
            </a:xfrm>
          </p:grpSpPr>
          <p:sp>
            <p:nvSpPr>
              <p:cNvPr id="38" name="云形标注 37"/>
              <p:cNvSpPr/>
              <p:nvPr/>
            </p:nvSpPr>
            <p:spPr bwMode="auto">
              <a:xfrm>
                <a:off x="4840014" y="3230907"/>
                <a:ext cx="3960440" cy="2517567"/>
              </a:xfrm>
              <a:prstGeom prst="cloudCallout">
                <a:avLst>
                  <a:gd fmla="val -71339" name="adj1"/>
                  <a:gd fmla="val -47030" name="adj2"/>
                </a:avLst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algn="ctr" cap="flat" cmpd="sng" w="9525">
                <a:solidFill>
                  <a:srgbClr val="003300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anchorCtr="0" bIns="45720" compatLnSpc="1" lIns="91440" numCol="1" rIns="91440" rtlCol="0" tIns="45720" vert="horz" wrap="non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b="1" lang="zh-CN">
                  <a:latin charset="0" pitchFamily="34" typeface="Arial"/>
                  <a:ea charset="-122" pitchFamily="2" typeface="华文细黑"/>
                </a:endParaRPr>
              </a:p>
            </p:txBody>
          </p:sp>
          <p:pic>
            <p:nvPicPr>
              <p:cNvPr id="32" name="Picture 3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58548" y="3507414"/>
                <a:ext cx="3123371" cy="17546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6210033" y="5229200"/>
              <a:ext cx="1220397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18" typeface="Century Schoolbook"/>
                </a:rPr>
                <a:t>九转大肠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88299" y="3228157"/>
            <a:ext cx="3333610" cy="2517567"/>
            <a:chOff x="9511081" y="713340"/>
            <a:chExt cx="3333610" cy="2517567"/>
          </a:xfrm>
        </p:grpSpPr>
        <p:sp>
          <p:nvSpPr>
            <p:cNvPr id="42" name="云形标注 41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-75307" name="adj1"/>
                <a:gd fmla="val -12980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43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784166" y="856141"/>
              <a:ext cx="2885521" cy="2167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9"/>
            <p:cNvSpPr txBox="1">
              <a:spLocks noChangeArrowheads="1"/>
            </p:cNvSpPr>
            <p:nvPr/>
          </p:nvSpPr>
          <p:spPr bwMode="auto">
            <a:xfrm>
              <a:off x="10619825" y="2654436"/>
              <a:ext cx="1116124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宫保鸡丁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88299" y="2293068"/>
            <a:ext cx="3333610" cy="2517567"/>
            <a:chOff x="9511081" y="713340"/>
            <a:chExt cx="3333610" cy="2517567"/>
          </a:xfrm>
        </p:grpSpPr>
        <p:sp>
          <p:nvSpPr>
            <p:cNvPr id="40" name="云形标注 39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-74021" name="adj1"/>
                <a:gd fmla="val 55121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45" name="Picture 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784166" y="1014277"/>
              <a:ext cx="2885521" cy="18513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9"/>
            <p:cNvSpPr txBox="1">
              <a:spLocks noChangeArrowheads="1"/>
            </p:cNvSpPr>
            <p:nvPr/>
          </p:nvSpPr>
          <p:spPr bwMode="auto">
            <a:xfrm>
              <a:off x="10619825" y="2654435"/>
              <a:ext cx="1116124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白灼虾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64503" y="3286262"/>
            <a:ext cx="3333610" cy="2517567"/>
            <a:chOff x="9511081" y="713340"/>
            <a:chExt cx="3333610" cy="2517567"/>
          </a:xfrm>
        </p:grpSpPr>
        <p:sp>
          <p:nvSpPr>
            <p:cNvPr id="50" name="云形标注 49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-90307" name="adj1"/>
                <a:gd fmla="val 42636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51" name="Picture 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992690" y="1014277"/>
              <a:ext cx="2468472" cy="18513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9"/>
            <p:cNvSpPr txBox="1">
              <a:spLocks noChangeArrowheads="1"/>
            </p:cNvSpPr>
            <p:nvPr/>
          </p:nvSpPr>
          <p:spPr bwMode="auto">
            <a:xfrm>
              <a:off x="10619825" y="2654436"/>
              <a:ext cx="1116124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鸡丝燕窝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34682" y="2206688"/>
            <a:ext cx="3333610" cy="2517567"/>
            <a:chOff x="9511081" y="713340"/>
            <a:chExt cx="3333610" cy="2517567"/>
          </a:xfrm>
        </p:grpSpPr>
        <p:sp>
          <p:nvSpPr>
            <p:cNvPr id="54" name="云形标注 53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80272" name="adj1"/>
                <a:gd fmla="val 1208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typeface="+mn-ea"/>
                <a:ea charset="-122" pitchFamily="2" typeface="华文细黑"/>
              </a:endParaRPr>
            </a:p>
          </p:txBody>
        </p:sp>
        <p:pic>
          <p:nvPicPr>
            <p:cNvPr id="55" name="Picture 2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004240" y="886618"/>
              <a:ext cx="2445371" cy="18513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9"/>
            <p:cNvSpPr txBox="1">
              <a:spLocks noChangeArrowheads="1"/>
            </p:cNvSpPr>
            <p:nvPr/>
          </p:nvSpPr>
          <p:spPr bwMode="auto">
            <a:xfrm>
              <a:off x="10258008" y="2651887"/>
              <a:ext cx="1839756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清炖蟹粉狮子头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427841" y="2371278"/>
            <a:ext cx="2515884" cy="2517567"/>
            <a:chOff x="10328807" y="713340"/>
            <a:chExt cx="2515884" cy="2517567"/>
          </a:xfrm>
        </p:grpSpPr>
        <p:sp>
          <p:nvSpPr>
            <p:cNvPr id="58" name="云形标注 57"/>
            <p:cNvSpPr/>
            <p:nvPr/>
          </p:nvSpPr>
          <p:spPr bwMode="auto">
            <a:xfrm>
              <a:off x="10328807" y="713340"/>
              <a:ext cx="2515884" cy="2517567"/>
            </a:xfrm>
            <a:prstGeom prst="cloudCallout">
              <a:avLst>
                <a:gd fmla="val 96130" name="adj1"/>
                <a:gd fmla="val 19368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59" name="Picture 2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037137" y="765849"/>
              <a:ext cx="1579458" cy="23691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10532533" y="1562865"/>
              <a:ext cx="481296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东坡肉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295800" y="2622923"/>
            <a:ext cx="3333610" cy="2517567"/>
            <a:chOff x="9511081" y="713340"/>
            <a:chExt cx="3333610" cy="2517567"/>
          </a:xfrm>
        </p:grpSpPr>
        <p:sp>
          <p:nvSpPr>
            <p:cNvPr id="62" name="云形标注 61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89701" name="adj1"/>
                <a:gd fmla="val 47744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63" name="Picture 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004240" y="894461"/>
              <a:ext cx="2445371" cy="1835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9"/>
            <p:cNvSpPr txBox="1">
              <a:spLocks noChangeArrowheads="1"/>
            </p:cNvSpPr>
            <p:nvPr/>
          </p:nvSpPr>
          <p:spPr bwMode="auto">
            <a:xfrm>
              <a:off x="10595210" y="2628766"/>
              <a:ext cx="1162558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金鱼戏莲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379714" y="2046859"/>
            <a:ext cx="3333610" cy="2517567"/>
            <a:chOff x="9511081" y="713340"/>
            <a:chExt cx="3333610" cy="2517567"/>
          </a:xfrm>
        </p:grpSpPr>
        <p:sp>
          <p:nvSpPr>
            <p:cNvPr id="66" name="云形标注 65"/>
            <p:cNvSpPr/>
            <p:nvPr/>
          </p:nvSpPr>
          <p:spPr bwMode="auto">
            <a:xfrm>
              <a:off x="9511081" y="713340"/>
              <a:ext cx="3333610" cy="2517567"/>
            </a:xfrm>
            <a:prstGeom prst="cloudCallout">
              <a:avLst>
                <a:gd fmla="val 108987" name="adj1"/>
                <a:gd fmla="val 93713" name="adj2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</a:gradFill>
            <a:ln algn="ctr" cap="flat" cmpd="sng" w="9525">
              <a:solidFill>
                <a:srgbClr val="003300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b="1" lang="zh-CN">
                <a:latin charset="0" pitchFamily="34" typeface="Arial"/>
                <a:ea charset="-122" pitchFamily="2" typeface="华文细黑"/>
              </a:endParaRPr>
            </a:p>
          </p:txBody>
        </p:sp>
        <p:pic>
          <p:nvPicPr>
            <p:cNvPr id="67" name="Picture 2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004240" y="993532"/>
              <a:ext cx="2445371" cy="1637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9"/>
            <p:cNvSpPr txBox="1">
              <a:spLocks noChangeArrowheads="1"/>
            </p:cNvSpPr>
            <p:nvPr/>
          </p:nvSpPr>
          <p:spPr bwMode="auto">
            <a:xfrm>
              <a:off x="10595210" y="2628766"/>
              <a:ext cx="1162558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/>
                </a:defRPr>
              </a:lvl9pPr>
            </a:lstStyle>
            <a:p>
              <a:pPr eaLnBrk="1" hangingPunct="1"/>
              <a:r>
                <a:rPr altLang="en-US" b="1" lang="zh-CN">
                  <a:latin charset="0" pitchFamily="18" typeface="Century Schoolbook"/>
                </a:rPr>
                <a:t>红烧划水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第4页</a:t>
            </a:r>
          </a:p>
        </p:txBody>
      </p:sp>
      <p:sp>
        <p:nvSpPr>
          <p:cNvPr id="69" name="动作按钮: 上一张 68">
            <a:hlinkClick action="ppaction://hlinksldjump" highlightClick="1" r:id="rId13"/>
          </p:cNvPr>
          <p:cNvSpPr/>
          <p:nvPr/>
        </p:nvSpPr>
        <p:spPr>
          <a:xfrm>
            <a:off x="7320137" y="6165304"/>
            <a:ext cx="798519" cy="5486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702174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3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 nodeType="clickPar">
                      <p:stCondLst>
                        <p:cond delay="0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xit" presetID="23" presetSubtype="32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"/>
                  </p:tgtEl>
                </p:cond>
              </p:nextCondLst>
            </p:seq>
            <p:seq concurrent="1" nextAc="seek">
              <p:cTn evtFilter="cancelBubble" fill="hold" id="13" nodeType="interactiveSeq" restart="whenNotActive">
                <p:stCondLst>
                  <p:cond delay="0" evt="onClick">
                    <p:tgtEl>
                      <p:spTgt spid="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100000" fill="hold" id="20" nodeType="afterEffect" presetClass="exit" presetID="49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"/>
                  </p:tgtEl>
                </p:cond>
              </p:nextCondLst>
            </p:seq>
            <p:seq concurrent="1" nextAc="seek">
              <p:cTn evtFilter="cancelBubble" fill="hold" id="26" nodeType="interactiveSeq" restart="whenNotActive">
                <p:stCondLst>
                  <p:cond delay="0" evt="onClick">
                    <p:tgtEl>
                      <p:spTgt spid="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3"/>
                  </p:tgtEl>
                </p:cond>
              </p:nextCondLst>
            </p:seq>
            <p:seq concurrent="1" nextAc="seek">
              <p:cTn evtFilter="cancelBubble" fill="hold" id="38" nodeType="interactiveSeq" restart="whenNotActive">
                <p:stCondLst>
                  <p:cond delay="0" evt="onClick">
                    <p:tgtEl>
                      <p:spTgt spid="1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"/>
                  </p:tgtEl>
                </p:cond>
              </p:nextCondLst>
            </p:seq>
            <p:seq concurrent="1" nextAc="seek">
              <p:cTn evtFilter="cancelBubble" fill="hold" id="50" nodeType="interactiveSeq" restart="whenNotActive">
                <p:stCondLst>
                  <p:cond delay="0" evt="onClick">
                    <p:tgtEl>
                      <p:spTgt spid="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7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"/>
                  </p:tgtEl>
                </p:cond>
              </p:nextCondLst>
            </p:seq>
            <p:seq concurrent="1" nextAc="seek">
              <p:cTn evtFilter="cancelBubble" fill="hold" id="62" nodeType="interactiveSeq" restart="whenNotActive">
                <p:stCondLst>
                  <p:cond delay="0" evt="onClick">
                    <p:tgtEl>
                      <p:spTgt spid="2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9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2"/>
                  </p:tgtEl>
                </p:cond>
              </p:nextCondLst>
            </p:seq>
            <p:seq concurrent="1" nextAc="seek">
              <p:cTn evtFilter="cancelBubble" fill="hold" id="74" nodeType="interactiveSeq" restart="whenNotActive">
                <p:stCondLst>
                  <p:cond delay="0" evt="onClick">
                    <p:tgtEl>
                      <p:spTgt spid="2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81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8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8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"/>
                  </p:tgtEl>
                </p:cond>
              </p:nextCondLst>
            </p:seq>
            <p:seq concurrent="1" nextAc="seek">
              <p:cTn evtFilter="cancelBubble" fill="hold" id="86" nodeType="interactiveSeq" restart="whenNotActive">
                <p:stCondLst>
                  <p:cond delay="0" evt="onClick">
                    <p:tgtEl>
                      <p:spTgt spid="2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3" nodeType="afterEffect" presetClass="exit" presetID="53" presetSubtype="0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鲁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2063552" y="1110754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just"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鲁菜又叫山东菜。历史悠久，影响广泛。以其味鲜咸脆嫩，风味独特，制作精细享誉海内外。</a:t>
            </a:r>
          </a:p>
          <a:p>
            <a:pPr algn="just"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齐鲁大地是依山傍海，物产丰富，经济发达的良好地域，为山东菜系的形成、烹饪文化的发展，提供了良好的条件。 </a:t>
            </a:r>
          </a:p>
          <a:p>
            <a:pPr algn="just" indent="-571500" marL="571500">
              <a:lnSpc>
                <a:spcPct val="16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以“爆、炒、烧、塌”等为其特色。精于制鲁菜汤，善于以葱香调味，并且对海珍品和小海味的烹制也堪称一绝。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第5页</a:t>
            </a:r>
          </a:p>
        </p:txBody>
      </p:sp>
      <p:pic>
        <p:nvPicPr>
          <p:cNvPr descr="C:\Users\蔡方林\AppData\Local\Microsoft\Windows\Temporary Internet Files\Content.IE5\MMIKKLBY\MM900288870[1].gif" id="307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9045899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川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1326778"/>
            <a:ext cx="8229600" cy="4824536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/>
          <a:p>
            <a:pPr algn="just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不仅是四川人喜爱的，而且为中国各地甚至海外许多国家的人所喜欢。 </a:t>
            </a:r>
          </a:p>
          <a:p>
            <a:pPr algn="just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川菜以味多、味广、味厚、味浓著称。</a:t>
            </a:r>
          </a:p>
          <a:p>
            <a:pPr algn="just"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川菜发展至今，已具有用料广博、味道多样、菜肴适应面广三个特征，其中尤以味型多、变化巧妙而著称。“味在四川”，便是世人所公认的。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第6页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7314782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42864" y="44624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苏 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81200" y="1038746"/>
            <a:ext cx="8229600" cy="5040560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Autofit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苏菜的影响遍及长江中下游广大地区，在国内外享有盛誉。 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江苏为鱼米之乡，物产丰饶，饮食资源十分丰富。加之一些珍禽野味，都为江苏菜提供了丰富的烹饪原料。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苏菜的特点是：用料广泛，以江河湖海水鲜为主；刀工精细，烹调方法多样，擅长炖焖煨焐；追求本味，清鲜平和；菜品风格雅丽，形质均美。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4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江苏菜按照自身风味体系又可分为淮扬风味、金陵风味、苏锡风味和徐海风味四大流派。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第7页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0893427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32520" y="116632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浙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2042864" y="1398787"/>
            <a:ext cx="8229600" cy="4670265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/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由杭州、宁波、绍兴等地方菜构成，最负盛名的是杭州菜。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浙菜的特点是鲜嫩软滑，香醇绵糯，清爽不腻。 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浙菜有它自己独特的烹调方法。除人们的地域性口味偏爱外，富饶的物产也是其因素之一。</a:t>
            </a:r>
          </a:p>
          <a:p>
            <a:pPr indent="-571500" marL="571500">
              <a:lnSpc>
                <a:spcPct val="150000"/>
              </a:lnSpc>
              <a:buBlip>
                <a:blip r:embed="rId2"/>
              </a:buBlip>
            </a:pPr>
            <a:r>
              <a:rPr altLang="en-US" b="1" kern="2200" lang="zh-CN" sz="28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浙菜的历史，也就是浙江烹饪的历史。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第8页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7539712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42864" y="44624"/>
            <a:ext cx="8229600" cy="1143000"/>
          </a:xfrm>
        </p:spPr>
        <p:txBody>
          <a:bodyPr>
            <a:normAutofit/>
          </a:bodyPr>
          <a:lstStyle/>
          <a:p>
            <a:r>
              <a:rPr altLang="en-US" kern="2200" lang="zh-CN" sz="5400">
                <a:ln>
                  <a:solidFill>
                    <a:srgbClr val="003300"/>
                  </a:solidFill>
                </a:ln>
                <a:noFill/>
                <a:latin charset="-122" pitchFamily="2" typeface="华文彩云"/>
                <a:ea charset="-122" pitchFamily="2" typeface="华文彩云"/>
              </a:rPr>
              <a:t>粤  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4294967295"/>
          </p:nvPr>
        </p:nvSpPr>
        <p:spPr>
          <a:xfrm>
            <a:off x="1991544" y="980728"/>
            <a:ext cx="8229600" cy="4896544"/>
          </a:xfr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Autofit/>
          </a:bodyPr>
          <a:lstStyle/>
          <a:p>
            <a:pPr algn="just" indent="-571500" marL="571500">
              <a:lnSpc>
                <a:spcPct val="13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粤菜即广东地方风味菜。</a:t>
            </a:r>
          </a:p>
          <a:p>
            <a:pPr algn="just" indent="-571500" marL="571500">
              <a:lnSpc>
                <a:spcPct val="13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粤菜具有独特的南国风味，并以选料广博、菜肴新颖奇异而著称于世。</a:t>
            </a:r>
          </a:p>
          <a:p>
            <a:pPr algn="just" indent="-571500" marL="571500">
              <a:lnSpc>
                <a:spcPct val="13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粤菜的总体特点是选料广泛、新奇且新鲜，菜肴口味尚清淡，味别丰富，讲究清而不淡，嫩而不生，油而不腻。 </a:t>
            </a:r>
          </a:p>
          <a:p>
            <a:pPr algn="just" indent="-571500" marL="571500">
              <a:lnSpc>
                <a:spcPct val="130000"/>
              </a:lnSpc>
              <a:buBlip>
                <a:blip r:embed="rId2"/>
              </a:buBlip>
            </a:pPr>
            <a:r>
              <a:rPr altLang="en-US" b="1" kern="2200" lang="zh-CN" sz="2600">
                <a:solidFill>
                  <a:srgbClr val="0D0D0D"/>
                </a:solidFill>
                <a:latin charset="-122" pitchFamily="49" typeface="楷体"/>
                <a:ea charset="-122" pitchFamily="49" typeface="楷体"/>
              </a:rPr>
              <a:t>著名的菜点有：鸡烩蛇、龙虎斗、烤乳猪、东江盐鸡、白灼基围虾、烧鹅、蚝油牛肉、广式月饼、沙河粉、艇仔粥等。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en-US" lang="zh-CN" smtClean="0"/>
              <a:t>第9页</a:t>
            </a:r>
          </a:p>
        </p:txBody>
      </p:sp>
      <p:pic>
        <p:nvPicPr>
          <p:cNvPr descr="C:\Users\蔡方林\AppData\Local\Microsoft\Windows\Temporary Internet Files\Content.IE5\MMIKKLBY\MM900288870[1].gif" id="6" name="Picture 4">
            <a:hlinkClick action="ppaction://hlinksldjump" r:id="rId4"/>
          </p:cNvPr>
          <p:cNvPicPr>
            <a:picLocks noChangeArrowheads="1" noChangeAspect="1" noCrop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92145" y="5877273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15095968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167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Calibri</vt:lpstr>
      <vt:lpstr>黑体</vt:lpstr>
      <vt:lpstr>Arial Unicode MS</vt:lpstr>
      <vt:lpstr>华文琥珀</vt:lpstr>
      <vt:lpstr>Wingdings</vt:lpstr>
      <vt:lpstr>楷体</vt:lpstr>
      <vt:lpstr>Calibri Light</vt:lpstr>
      <vt:lpstr>华文行楷</vt:lpstr>
      <vt:lpstr>华文彩云</vt:lpstr>
      <vt:lpstr>楷体_GB2312</vt:lpstr>
      <vt:lpstr>宋体</vt:lpstr>
      <vt:lpstr>华文细黑</vt:lpstr>
      <vt:lpstr>Century Schoolbook</vt:lpstr>
      <vt:lpstr>Broadway</vt:lpstr>
      <vt:lpstr>Office 主题​​</vt:lpstr>
      <vt:lpstr>PowerPoint Presentation</vt:lpstr>
      <vt:lpstr>PowerPoint Presentation</vt:lpstr>
      <vt:lpstr>中国菜系简介</vt:lpstr>
      <vt:lpstr>八 大 菜 系</vt:lpstr>
      <vt:lpstr>鲁  菜</vt:lpstr>
      <vt:lpstr>川  菜</vt:lpstr>
      <vt:lpstr>苏   菜</vt:lpstr>
      <vt:lpstr>浙  菜</vt:lpstr>
      <vt:lpstr>粤  菜</vt:lpstr>
      <vt:lpstr>湘  菜</vt:lpstr>
      <vt:lpstr>闽  菜</vt:lpstr>
      <vt:lpstr>徽  菜</vt:lpstr>
      <vt:lpstr>形 成 因 素</vt:lpstr>
      <vt:lpstr>　　</vt:lpstr>
      <vt:lpstr>气候原因</vt:lpstr>
      <vt:lpstr>　　</vt:lpstr>
      <vt:lpstr>烹 饪 历 史</vt:lpstr>
      <vt:lpstr>宋  代　　</vt:lpstr>
      <vt:lpstr>明  代</vt:lpstr>
      <vt:lpstr>清  代</vt:lpstr>
      <vt:lpstr>民  国</vt:lpstr>
      <vt:lpstr>其他菜系</vt:lpstr>
      <vt:lpstr>制 作 工 艺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2021-08-22T11:53:26Z</dcterms:created>
  <cp:lastPrinted>2021-08-22T11:53:26Z</cp:lastPrinted>
  <dcterms:modified xsi:type="dcterms:W3CDTF">2021-08-22T05:37:07Z</dcterms:modified>
  <cp:revision>1</cp:revision>
</cp:coreProperties>
</file>