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0" r:id="rId3"/>
    <p:sldId id="265" r:id="rId4"/>
    <p:sldId id="266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3" r:id="rId23"/>
    <p:sldId id="283" r:id="rId24"/>
    <p:sldId id="264" r:id="rId25"/>
    <p:sldId id="284" r:id="rId26"/>
    <p:sldId id="285" r:id="rId27"/>
    <p:sldId id="286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10" d="100"/>
          <a:sy n="110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tags/tag1.xml" Type="http://schemas.openxmlformats.org/officeDocument/2006/relationships/tags"/><Relationship Id="rId3" Target="slides/slide1.xml" Type="http://schemas.openxmlformats.org/officeDocument/2006/relationships/slide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117EF-5F1C-4F0A-8346-6D435E4785FF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FFE9-518A-4BCE-B31E-9D8B06023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254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70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697444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altLang="zh-CN" smtClean="0"/>
              <a:t>---</a:t>
            </a:r>
            <a:fld id="{0C913308-F349-4B6D-A68A-DD1791B4A57B}" type="slidenum">
              <a:rPr lang="zh-CN" altLang="en-US" smtClean="0"/>
              <a:t>‹#›</a:t>
            </a:fld>
            <a:r>
              <a:rPr lang="en-US" altLang="zh-CN" smtClean="0"/>
              <a:t>---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3574" t="9955" r="11508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l="29589" t="53449" r="271" b="6141"/>
          <a:stretch>
            <a:fillRect/>
          </a:stretch>
        </p:blipFill>
        <p:spPr>
          <a:xfrm>
            <a:off x="0" y="1"/>
            <a:ext cx="12192000" cy="6885384"/>
          </a:xfrm>
          <a:prstGeom prst="rect">
            <a:avLst/>
          </a:prstGeom>
        </p:spPr>
      </p:pic>
      <p:sp>
        <p:nvSpPr>
          <p:cNvPr id="11" name="椭圆 10"/>
          <p:cNvSpPr/>
          <p:nvPr userDrawn="1"/>
        </p:nvSpPr>
        <p:spPr>
          <a:xfrm>
            <a:off x="11174923" y="6366866"/>
            <a:ext cx="499341" cy="374502"/>
          </a:xfrm>
          <a:prstGeom prst="ellipse">
            <a:avLst/>
          </a:prstGeom>
          <a:solidFill>
            <a:srgbClr val="82828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6"/>
          <p:cNvSpPr txBox="1"/>
          <p:nvPr userDrawn="1"/>
        </p:nvSpPr>
        <p:spPr>
          <a:xfrm>
            <a:off x="10896534" y="6371555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C913308-F349-4B6D-A68A-DD1791B4A57B}" type="slidenum">
              <a:rPr lang="zh-CN" altLang="en-US" sz="1800" smtClean="0">
                <a:solidFill>
                  <a:srgbClr val="F48712"/>
                </a:solidFill>
                <a:latin typeface="Broadway" panose="04040905080b02020502" pitchFamily="82" charset="0"/>
              </a:rPr>
              <a:pPr algn="ctr"/>
              <a:t>‹#›</a:t>
            </a:fld>
            <a:endParaRPr lang="zh-CN" altLang="en-US" sz="1800">
              <a:solidFill>
                <a:srgbClr val="F48712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val="312040020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60279346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9048328" y="6437101"/>
            <a:ext cx="284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---</a:t>
            </a:r>
            <a:fld id="{0C913308-F349-4B6D-A68A-DD1791B4A57B}" type="slidenum">
              <a:rPr lang="zh-CN" altLang="en-US" smtClean="0"/>
              <a:t>‹#›</a:t>
            </a:fld>
            <a:r>
              <a:rPr lang="en-US" altLang="zh-CN" smtClean="0"/>
              <a:t>---</a:t>
            </a:r>
            <a:endParaRPr lang="zh-CN" altLang="en-US"/>
          </a:p>
        </p:txBody>
      </p:sp>
    </p:spTree>
    <p:extLst>
      <p:ext uri="{BB962C8B-B14F-4D97-AF65-F5344CB8AC3E}">
        <p14:creationId val="320285816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72" y="0"/>
            <a:ext cx="12195381" cy="6858000"/>
          </a:xfrm>
          <a:prstGeom prst="rect">
            <a:avLst/>
          </a:prstGeom>
          <a:solidFill>
            <a:srgbClr val="26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600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8" name="灯片编号占位符 5"/>
          <p:cNvSpPr txBox="1"/>
          <p:nvPr userDrawn="1"/>
        </p:nvSpPr>
        <p:spPr>
          <a:xfrm>
            <a:off x="9048328" y="6437101"/>
            <a:ext cx="284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---</a:t>
            </a:r>
            <a:fld id="{0C913308-F349-4B6D-A68A-DD1791B4A57B}" type="slidenum">
              <a:rPr lang="zh-CN" altLang="en-US" smtClean="0"/>
              <a:t>‹#›</a:t>
            </a:fld>
            <a:r>
              <a:rPr lang="en-US" altLang="zh-CN" smtClean="0"/>
              <a:t>---</a:t>
            </a:r>
            <a:endParaRPr lang="zh-CN" altLang="en-US"/>
          </a:p>
        </p:txBody>
      </p:sp>
    </p:spTree>
    <p:extLst>
      <p:ext uri="{BB962C8B-B14F-4D97-AF65-F5344CB8AC3E}">
        <p14:creationId val="33381661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8" name="灯片编号占位符 5"/>
          <p:cNvSpPr txBox="1"/>
          <p:nvPr userDrawn="1"/>
        </p:nvSpPr>
        <p:spPr>
          <a:xfrm>
            <a:off x="9048328" y="6437101"/>
            <a:ext cx="284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---</a:t>
            </a:r>
            <a:fld id="{0C913308-F349-4B6D-A68A-DD1791B4A57B}" type="slidenum">
              <a:rPr lang="zh-CN" altLang="en-US" smtClean="0"/>
              <a:t>‹#›</a:t>
            </a:fld>
            <a:r>
              <a:rPr lang="en-US" altLang="zh-CN" smtClean="0"/>
              <a:t>---</a:t>
            </a:r>
            <a:endParaRPr lang="zh-CN" altLang="en-US"/>
          </a:p>
        </p:txBody>
      </p:sp>
    </p:spTree>
    <p:extLst>
      <p:ext uri="{BB962C8B-B14F-4D97-AF65-F5344CB8AC3E}">
        <p14:creationId val="116290115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6280" y="5761039"/>
            <a:ext cx="284480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1.png" Type="http://schemas.openxmlformats.org/officeDocument/2006/relationships/image"/><Relationship Id="rId3" Target="../media/image33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1.png" Type="http://schemas.openxmlformats.org/officeDocument/2006/relationships/image"/><Relationship Id="rId3" Target="../media/image34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 8"/>
          <p:cNvSpPr/>
          <p:nvPr/>
        </p:nvSpPr>
        <p:spPr>
          <a:xfrm>
            <a:off x="8257735" y="3559126"/>
            <a:ext cx="3938954" cy="3305908"/>
          </a:xfrm>
          <a:custGeom>
            <a:gdLst>
              <a:gd fmla="*/ 0 w 3938954" name="connsiteX0"/>
              <a:gd fmla="*/ 0 h 3305908" name="connsiteY0"/>
              <a:gd fmla="*/ 0 w 3938954" name="connsiteX1"/>
              <a:gd fmla="*/ 0 h 3305908" name="connsiteY1"/>
              <a:gd fmla="*/ 3938954 w 3938954" name="connsiteX2"/>
              <a:gd fmla="*/ 3291840 h 3305908" name="connsiteY2"/>
              <a:gd fmla="*/ 0 w 3938954" name="connsiteX3"/>
              <a:gd fmla="*/ 3305908 h 3305908" name="connsiteY3"/>
              <a:gd fmla="*/ 0 w 3938954" name="connsiteX4"/>
              <a:gd fmla="*/ 0 h 33059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05908" w="3938954">
                <a:moveTo>
                  <a:pt x="0" y="0"/>
                </a:moveTo>
                <a:lnTo>
                  <a:pt x="0" y="0"/>
                </a:lnTo>
                <a:lnTo>
                  <a:pt x="3938954" y="3291840"/>
                </a:lnTo>
                <a:lnTo>
                  <a:pt x="0" y="3305908"/>
                </a:lnTo>
                <a:lnTo>
                  <a:pt x="0" y="0"/>
                </a:lnTo>
                <a:close/>
              </a:path>
            </a:pathLst>
          </a:custGeom>
          <a:solidFill>
            <a:srgbClr val="E5AB5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0" y="32657"/>
            <a:ext cx="2927649" cy="7105634"/>
          </a:xfrm>
          <a:custGeom>
            <a:gdLst>
              <a:gd fmla="*/ 3497943 w 3497943" name="connsiteX0"/>
              <a:gd fmla="*/ 3309258 h 6647543" name="connsiteY0"/>
              <a:gd fmla="*/ 3497943 w 3497943" name="connsiteX1"/>
              <a:gd fmla="*/ 6647543 h 6647543" name="connsiteY1"/>
              <a:gd fmla="*/ 0 w 3497943" name="connsiteX2"/>
              <a:gd fmla="*/ 2322286 h 6647543" name="connsiteY2"/>
              <a:gd fmla="*/ 0 w 3497943" name="connsiteX3"/>
              <a:gd fmla="*/ 0 h 6647543" name="connsiteY3"/>
              <a:gd fmla="*/ 3497943 w 3497943" name="connsiteX4"/>
              <a:gd fmla="*/ 3309258 h 66475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647542" w="3497943">
                <a:moveTo>
                  <a:pt x="3497943" y="3309258"/>
                </a:moveTo>
                <a:lnTo>
                  <a:pt x="3497943" y="6647543"/>
                </a:lnTo>
                <a:lnTo>
                  <a:pt x="0" y="2322286"/>
                </a:lnTo>
                <a:lnTo>
                  <a:pt x="0" y="0"/>
                </a:lnTo>
                <a:lnTo>
                  <a:pt x="3497943" y="3309258"/>
                </a:lnTo>
                <a:close/>
              </a:path>
            </a:pathLst>
          </a:custGeom>
          <a:solidFill>
            <a:srgbClr val="E5AB5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27649" y="3563550"/>
            <a:ext cx="5328592" cy="33119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2774455" y="1052736"/>
            <a:ext cx="5459730" cy="2103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rgbClr val="264B35"/>
                </a:solidFill>
                <a:latin charset="-122" panose="03000509000000000000" pitchFamily="65" typeface="方正综艺简体"/>
                <a:ea charset="-122" panose="03000509000000000000" pitchFamily="65" typeface="方正综艺简体"/>
              </a:rPr>
              <a:t>马克华菲 型格</a:t>
            </a:r>
          </a:p>
          <a:p>
            <a:pPr algn="ctr"/>
            <a:r>
              <a:rPr altLang="en-US" lang="zh-CN" smtClean="0" sz="6600">
                <a:solidFill>
                  <a:srgbClr val="264B35"/>
                </a:solidFill>
                <a:latin charset="-122" panose="03000509000000000000" pitchFamily="65" typeface="方正综艺简体"/>
                <a:ea charset="-122" panose="03000509000000000000" pitchFamily="65" typeface="方正综艺简体"/>
              </a:rPr>
              <a:t>实习总结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3004" y="5629646"/>
            <a:ext cx="2697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汇报人：XXX</a:t>
            </a:r>
          </a:p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实习地点：XXXXXX</a:t>
            </a:r>
          </a:p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实习品牌：马克华菲型格</a:t>
            </a:r>
          </a:p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2013.9.24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04512" y="476672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>
                    <a:lumMod val="5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10674762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1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8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068960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2968" y="1591900"/>
            <a:ext cx="2880320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货架整理</a:t>
            </a:r>
          </a:p>
        </p:txBody>
      </p:sp>
      <p:sp>
        <p:nvSpPr>
          <p:cNvPr id="22" name="矩形 21"/>
          <p:cNvSpPr/>
          <p:nvPr/>
        </p:nvSpPr>
        <p:spPr>
          <a:xfrm>
            <a:off x="5927304" y="1591900"/>
            <a:ext cx="2836246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衣服搭配</a:t>
            </a:r>
          </a:p>
        </p:txBody>
      </p:sp>
      <p:sp>
        <p:nvSpPr>
          <p:cNvPr id="23" name="矩形 22"/>
          <p:cNvSpPr/>
          <p:nvPr/>
        </p:nvSpPr>
        <p:spPr>
          <a:xfrm>
            <a:off x="9317733" y="2707657"/>
            <a:ext cx="2648562" cy="3529656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看似简单的模特换衣却蕴含大学问</a:t>
            </a:r>
          </a:p>
        </p:txBody>
      </p:sp>
      <p:sp>
        <p:nvSpPr>
          <p:cNvPr id="24" name="矩形 23"/>
          <p:cNvSpPr/>
          <p:nvPr/>
        </p:nvSpPr>
        <p:spPr>
          <a:xfrm>
            <a:off x="8989255" y="1591900"/>
            <a:ext cx="2977040" cy="973004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3600">
                <a:latin charset="-122" pitchFamily="34" typeface="微软雅黑"/>
                <a:ea charset="-122" pitchFamily="34" typeface="微软雅黑"/>
              </a:rPr>
              <a:t>模特换衣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53191" y="2687799"/>
            <a:ext cx="1993861" cy="35495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82893" y="2707656"/>
            <a:ext cx="1990823" cy="3544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02967" y="2687800"/>
            <a:ext cx="1993861" cy="354951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26732373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2"/>
      <p:bldP grpId="0" spid="23"/>
      <p:bldP grpId="0" spid="2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679433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39339" y="2253139"/>
            <a:ext cx="1889309" cy="398417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仓库8S管理</a:t>
            </a:r>
          </a:p>
          <a:p>
            <a:pPr>
              <a:lnSpc>
                <a:spcPct val="125000"/>
              </a:lnSpc>
            </a:pPr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编号，归类，整齐摆放，便于查找</a:t>
            </a:r>
          </a:p>
        </p:txBody>
      </p:sp>
      <p:sp>
        <p:nvSpPr>
          <p:cNvPr id="2" name="矩形 1"/>
          <p:cNvSpPr/>
          <p:nvPr/>
        </p:nvSpPr>
        <p:spPr>
          <a:xfrm>
            <a:off x="2968127" y="1702549"/>
            <a:ext cx="28990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（1）编号归类摆放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27648" y="2312649"/>
            <a:ext cx="6967675" cy="391394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41101666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3"/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679433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87621" y="2253139"/>
            <a:ext cx="2378674" cy="398417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（1）扫描枪扫描（2）数据传入电脑</a:t>
            </a:r>
          </a:p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（3）对盘点（有专门的软件）</a:t>
            </a:r>
          </a:p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（4）封账</a:t>
            </a:r>
          </a:p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（5）多了充公/少了员工赔</a:t>
            </a:r>
          </a:p>
        </p:txBody>
      </p:sp>
      <p:sp>
        <p:nvSpPr>
          <p:cNvPr id="2" name="矩形 1"/>
          <p:cNvSpPr/>
          <p:nvPr/>
        </p:nvSpPr>
        <p:spPr>
          <a:xfrm>
            <a:off x="3099931" y="1702549"/>
            <a:ext cx="15894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（2）盘点</a:t>
            </a:r>
          </a:p>
        </p:txBody>
      </p:sp>
      <p:sp>
        <p:nvSpPr>
          <p:cNvPr id="19" name="矩形 18"/>
          <p:cNvSpPr/>
          <p:nvPr/>
        </p:nvSpPr>
        <p:spPr>
          <a:xfrm>
            <a:off x="8006116" y="2256198"/>
            <a:ext cx="1437489" cy="1460836"/>
          </a:xfrm>
          <a:prstGeom prst="rect">
            <a:avLst/>
          </a:prstGeom>
          <a:solidFill>
            <a:srgbClr val="82828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扫描枪</a:t>
            </a:r>
          </a:p>
        </p:txBody>
      </p:sp>
      <p:pic>
        <p:nvPicPr>
          <p:cNvPr descr="WP_20130917_010" id="21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54540" y="2253139"/>
            <a:ext cx="2527353" cy="145273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WP_20130917_021" id="25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58870" y="3861048"/>
            <a:ext cx="4084735" cy="23121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03764" y="2233528"/>
            <a:ext cx="2211090" cy="393622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204181892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679433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87621" y="2253139"/>
            <a:ext cx="2378674" cy="398417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一次性入库150件左右，入库不需填写单据；一次性调货384件，自动加班完成任务，出库需要填写退货申请单并需当值楼层经理签字。</a:t>
            </a:r>
          </a:p>
        </p:txBody>
      </p:sp>
      <p:sp>
        <p:nvSpPr>
          <p:cNvPr id="2" name="矩形 1"/>
          <p:cNvSpPr/>
          <p:nvPr/>
        </p:nvSpPr>
        <p:spPr>
          <a:xfrm>
            <a:off x="2985649" y="1702549"/>
            <a:ext cx="2808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（3）调拨与出入库</a:t>
            </a:r>
          </a:p>
        </p:txBody>
      </p:sp>
      <p:pic>
        <p:nvPicPr>
          <p:cNvPr descr="C:\Users\zsq\AppData\Local\Microsoft\Windows\Temporary Internet Files\Content.Word\WP_20130916_039.jpg" id="17" name="图片 16"/>
          <p:cNvPicPr/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10800000">
            <a:off x="3064767" y="2253139"/>
            <a:ext cx="6415609" cy="39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31363306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424522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2968" y="1591899"/>
            <a:ext cx="744760" cy="4645413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mtClean="0" spc="600" sz="3200">
                <a:latin charset="-122" pitchFamily="34" typeface="微软雅黑"/>
                <a:ea charset="-122" pitchFamily="34" typeface="微软雅黑"/>
              </a:rPr>
              <a:t>接待八步曲</a:t>
            </a:r>
          </a:p>
        </p:txBody>
      </p:sp>
      <p:sp>
        <p:nvSpPr>
          <p:cNvPr id="9" name="矩形 8"/>
          <p:cNvSpPr/>
          <p:nvPr/>
        </p:nvSpPr>
        <p:spPr>
          <a:xfrm>
            <a:off x="3773551" y="1916832"/>
            <a:ext cx="8083087" cy="478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1.迎宾 “hello，shake，进来挑选一下。”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2.开场  （消除隔阂）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                  （1）赞美    （2）自我介绍    （3）以促销活动开场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3.询问  “先生您想要上衣还是裤子”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4.产品介绍 “这是我们的最新款”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5.鼓励试穿 “我拿一件您试穿一下吧”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6.异议处理，连带销售  在试上衣时：“我给您拿条裤子，您看下搭配效果”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7.结束销售  开单、收票</a:t>
            </a:r>
          </a:p>
          <a:p>
            <a:pPr algn="just" lvl="0">
              <a:spcAft>
                <a:spcPct val="0"/>
              </a:spcAft>
            </a:pPr>
            <a:r>
              <a:rPr altLang="zh-CN" b="1" lang="en-US" sz="2800">
                <a:solidFill>
                  <a:srgbClr val="4BACC6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8.送宾   “ 慢走，欢迎再来马克华菲”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13971645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  <p:bldP grpId="0" spid="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424522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2968" y="1591899"/>
            <a:ext cx="744760" cy="4645413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mtClean="0" spc="600" sz="3200">
                <a:latin charset="-122" pitchFamily="34" typeface="微软雅黑"/>
                <a:ea charset="-122" pitchFamily="34" typeface="微软雅黑"/>
              </a:rPr>
              <a:t>开单/调账</a:t>
            </a:r>
          </a:p>
        </p:txBody>
      </p:sp>
      <p:pic>
        <p:nvPicPr>
          <p:cNvPr descr="C:\Users\zsq\AppData\Local\Microsoft\Windows\Temporary Internet Files\Content.Word\WP_20130916_045.jpg" id="16" name="图片 15"/>
          <p:cNvPicPr/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10800000">
            <a:off x="3784034" y="1591898"/>
            <a:ext cx="7186443" cy="4645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/>
            </a:ext>
          </a:extLst>
        </p:spPr>
      </p:pic>
      <p:sp>
        <p:nvSpPr>
          <p:cNvPr id="17" name="矩形 16"/>
          <p:cNvSpPr/>
          <p:nvPr/>
        </p:nvSpPr>
        <p:spPr>
          <a:xfrm>
            <a:off x="11114493" y="1591897"/>
            <a:ext cx="905325" cy="4645414"/>
          </a:xfrm>
          <a:prstGeom prst="rect">
            <a:avLst/>
          </a:prstGeom>
          <a:solidFill>
            <a:srgbClr val="8282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eaVert"/>
          <a:lstStyle/>
          <a:p>
            <a:pPr algn="ctr"/>
            <a:r>
              <a:rPr altLang="zh-CN" lang="en-US" smtClean="0" sz="24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 包括正价、打折、活动、退换货等情况开单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19662349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424522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2968" y="1591899"/>
            <a:ext cx="744760" cy="4645413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pc="600" sz="3200">
                <a:latin charset="-122" pitchFamily="34" typeface="微软雅黑"/>
                <a:ea charset="-122" pitchFamily="34" typeface="微软雅黑"/>
              </a:rPr>
              <a:t>销售卡的填写</a:t>
            </a:r>
          </a:p>
        </p:txBody>
      </p:sp>
      <p:sp>
        <p:nvSpPr>
          <p:cNvPr id="17" name="矩形 16"/>
          <p:cNvSpPr/>
          <p:nvPr/>
        </p:nvSpPr>
        <p:spPr>
          <a:xfrm>
            <a:off x="7120723" y="1591899"/>
            <a:ext cx="4899096" cy="4645412"/>
          </a:xfrm>
          <a:prstGeom prst="rect">
            <a:avLst/>
          </a:prstGeom>
          <a:solidFill>
            <a:srgbClr val="8282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>
              <a:lnSpc>
                <a:spcPct val="125000"/>
              </a:lnSpc>
            </a:pPr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销售卡包含内容：销售目标、销售额、销售完成率、月销售进度、每日进/出货、新款库存和总库存。</a:t>
            </a:r>
          </a:p>
          <a:p>
            <a:pPr>
              <a:lnSpc>
                <a:spcPct val="125000"/>
              </a:lnSpc>
            </a:pPr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可利用销售卡进行初步的分析。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3039888" y="2300494"/>
            <a:ext cx="4645413" cy="32282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92592518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424522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2968" y="1591899"/>
            <a:ext cx="744760" cy="4645413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mtClean="0" spc="600" sz="3200">
                <a:latin charset="-122" pitchFamily="34" typeface="微软雅黑"/>
                <a:ea charset="-122" pitchFamily="34" typeface="微软雅黑"/>
              </a:rPr>
              <a:t>专柜折扣活动编码</a:t>
            </a:r>
          </a:p>
        </p:txBody>
      </p:sp>
      <p:sp>
        <p:nvSpPr>
          <p:cNvPr id="17" name="矩形 16"/>
          <p:cNvSpPr/>
          <p:nvPr/>
        </p:nvSpPr>
        <p:spPr>
          <a:xfrm>
            <a:off x="3791744" y="1591899"/>
            <a:ext cx="8228075" cy="4645412"/>
          </a:xfrm>
          <a:prstGeom prst="rect">
            <a:avLst/>
          </a:prstGeom>
          <a:solidFill>
            <a:srgbClr val="8282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>
              <a:lnSpc>
                <a:spcPct val="125000"/>
              </a:lnSpc>
            </a:pPr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一般专柜包括两套编码：日常编码（7002470）和特殊活动编码（7002472）</a:t>
            </a:r>
          </a:p>
          <a:p>
            <a:pPr>
              <a:lnSpc>
                <a:spcPct val="125000"/>
              </a:lnSpc>
            </a:pPr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特殊活动编码申请，专柜若有自己公司的活动，需要做特殊活动的需要向欢乐颂申请特殊活动编码。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21698576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4869160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descr="E:\PPT背景\03.png" id="1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567608" y="2757269"/>
            <a:ext cx="9673144" cy="3862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9309225" y="2348880"/>
            <a:ext cx="2275149" cy="3073971"/>
            <a:chOff x="9309225" y="2348880"/>
            <a:chExt cx="2275149" cy="3073971"/>
          </a:xfrm>
        </p:grpSpPr>
        <p:pic>
          <p:nvPicPr>
            <p:cNvPr descr="E:\PPT背景\05.png" id="21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rot="841888">
              <a:off x="9309225" y="2348880"/>
              <a:ext cx="2275149" cy="3073971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3"/>
            <p:cNvSpPr txBox="1"/>
            <p:nvPr/>
          </p:nvSpPr>
          <p:spPr>
            <a:xfrm rot="1137444">
              <a:off x="9615479" y="3608793"/>
              <a:ext cx="1815077" cy="4480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全场巡视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75265" y="2360638"/>
            <a:ext cx="2275149" cy="3073971"/>
            <a:chOff x="3875265" y="2360638"/>
            <a:chExt cx="2275149" cy="3073971"/>
          </a:xfrm>
        </p:grpSpPr>
        <p:pic>
          <p:nvPicPr>
            <p:cNvPr descr="E:\PPT背景\05.png" id="19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rot="1517347">
              <a:off x="3875265" y="2360638"/>
              <a:ext cx="2275149" cy="3073971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4"/>
            <p:cNvSpPr txBox="1"/>
            <p:nvPr/>
          </p:nvSpPr>
          <p:spPr>
            <a:xfrm rot="1496620">
              <a:off x="4144862" y="3571045"/>
              <a:ext cx="1815077" cy="4480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ern="0" lang="zh-CN" smtClean="0"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列席晨会与晚会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70975" y="2540071"/>
            <a:ext cx="2275149" cy="3073971"/>
            <a:chOff x="6570975" y="2540071"/>
            <a:chExt cx="2275149" cy="3073971"/>
          </a:xfrm>
        </p:grpSpPr>
        <p:pic>
          <p:nvPicPr>
            <p:cNvPr descr="E:\PPT背景\05.png" id="20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rot="21018680">
              <a:off x="6570975" y="2540071"/>
              <a:ext cx="2275149" cy="3073971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5"/>
            <p:cNvSpPr txBox="1"/>
            <p:nvPr/>
          </p:nvSpPr>
          <p:spPr>
            <a:xfrm rot="21091744">
              <a:off x="6803270" y="3870288"/>
              <a:ext cx="1815077" cy="4480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帮助登记信息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42494944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3785" l="5367" r="8" t="1984"/>
          <a:stretch>
            <a:fillRect/>
          </a:stretch>
        </p:blipFill>
        <p:spPr>
          <a:xfrm>
            <a:off x="-24681" y="-27385"/>
            <a:ext cx="12241361" cy="68407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65662" y="4557221"/>
            <a:ext cx="2242906" cy="9865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问题与疑惑</a:t>
            </a:r>
          </a:p>
        </p:txBody>
      </p:sp>
      <p:sp>
        <p:nvSpPr>
          <p:cNvPr id="5" name="矩形 4"/>
          <p:cNvSpPr/>
          <p:nvPr/>
        </p:nvSpPr>
        <p:spPr>
          <a:xfrm>
            <a:off x="1379430" y="4557221"/>
            <a:ext cx="2197422" cy="9865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5138030" y="4557221"/>
            <a:ext cx="2242906" cy="986531"/>
          </a:xfrm>
          <a:prstGeom prst="rect">
            <a:avLst/>
          </a:prstGeom>
          <a:solidFill>
            <a:srgbClr val="26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收获与不足</a:t>
            </a:r>
          </a:p>
        </p:txBody>
      </p:sp>
      <p:sp>
        <p:nvSpPr>
          <p:cNvPr id="9" name="矩形 8"/>
          <p:cNvSpPr/>
          <p:nvPr/>
        </p:nvSpPr>
        <p:spPr>
          <a:xfrm>
            <a:off x="400306" y="4599231"/>
            <a:ext cx="915380" cy="918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0" name="矩形 9"/>
          <p:cNvSpPr/>
          <p:nvPr/>
        </p:nvSpPr>
        <p:spPr>
          <a:xfrm>
            <a:off x="4182454" y="4599231"/>
            <a:ext cx="915380" cy="918001"/>
          </a:xfrm>
          <a:prstGeom prst="rect">
            <a:avLst/>
          </a:prstGeom>
          <a:solidFill>
            <a:srgbClr val="264B3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</a:t>
            </a:r>
          </a:p>
        </p:txBody>
      </p:sp>
      <p:sp>
        <p:nvSpPr>
          <p:cNvPr id="11" name="矩形 10"/>
          <p:cNvSpPr/>
          <p:nvPr/>
        </p:nvSpPr>
        <p:spPr>
          <a:xfrm>
            <a:off x="7986538" y="4599231"/>
            <a:ext cx="915380" cy="918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43752"/>
            <a:ext cx="12192000" cy="1314248"/>
          </a:xfrm>
          <a:prstGeom prst="rect">
            <a:avLst/>
          </a:prstGeom>
          <a:solidFill>
            <a:srgbClr val="26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8031" y="5661248"/>
            <a:ext cx="2438326" cy="85344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1.收获</a:t>
            </a:r>
          </a:p>
          <a:p>
            <a:r>
              <a:rPr altLang="zh-CN" lang="en-US"/>
              <a:t>2.不足</a:t>
            </a:r>
          </a:p>
        </p:txBody>
      </p:sp>
    </p:spTree>
    <p:extLst>
      <p:ext uri="{BB962C8B-B14F-4D97-AF65-F5344CB8AC3E}">
        <p14:creationId val="500452888"/>
      </p:ext>
    </p:extLst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7"/>
                                        </p:tgtEl>
                                      </p:cBhvr>
                                      <p:by x="1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4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1" spid="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3785" l="5367" r="8" t="1984"/>
          <a:stretch>
            <a:fillRect/>
          </a:stretch>
        </p:blipFill>
        <p:spPr>
          <a:xfrm>
            <a:off x="-24681" y="-27385"/>
            <a:ext cx="12241361" cy="68407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65662" y="4557221"/>
            <a:ext cx="2242906" cy="986531"/>
          </a:xfrm>
          <a:prstGeom prst="rect">
            <a:avLst/>
          </a:prstGeom>
          <a:solidFill>
            <a:srgbClr val="204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问题与疑惑</a:t>
            </a:r>
          </a:p>
        </p:txBody>
      </p:sp>
      <p:sp>
        <p:nvSpPr>
          <p:cNvPr id="5" name="矩形 4"/>
          <p:cNvSpPr/>
          <p:nvPr/>
        </p:nvSpPr>
        <p:spPr>
          <a:xfrm>
            <a:off x="1333946" y="4557221"/>
            <a:ext cx="2242906" cy="986531"/>
          </a:xfrm>
          <a:prstGeom prst="rect">
            <a:avLst/>
          </a:prstGeom>
          <a:solidFill>
            <a:srgbClr val="8F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5138030" y="4557221"/>
            <a:ext cx="2242906" cy="986531"/>
          </a:xfrm>
          <a:prstGeom prst="rect">
            <a:avLst/>
          </a:prstGeom>
          <a:solidFill>
            <a:srgbClr val="264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收获与不足</a:t>
            </a:r>
          </a:p>
        </p:txBody>
      </p:sp>
      <p:sp>
        <p:nvSpPr>
          <p:cNvPr id="9" name="矩形 8"/>
          <p:cNvSpPr/>
          <p:nvPr/>
        </p:nvSpPr>
        <p:spPr>
          <a:xfrm>
            <a:off x="400306" y="4599231"/>
            <a:ext cx="915380" cy="918001"/>
          </a:xfrm>
          <a:prstGeom prst="rect">
            <a:avLst/>
          </a:prstGeom>
          <a:solidFill>
            <a:srgbClr val="8F252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0" name="矩形 9"/>
          <p:cNvSpPr/>
          <p:nvPr/>
        </p:nvSpPr>
        <p:spPr>
          <a:xfrm>
            <a:off x="4182454" y="4599231"/>
            <a:ext cx="915380" cy="918001"/>
          </a:xfrm>
          <a:prstGeom prst="rect">
            <a:avLst/>
          </a:prstGeom>
          <a:solidFill>
            <a:srgbClr val="264B3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</a:t>
            </a:r>
          </a:p>
        </p:txBody>
      </p:sp>
      <p:sp>
        <p:nvSpPr>
          <p:cNvPr id="11" name="矩形 10"/>
          <p:cNvSpPr/>
          <p:nvPr/>
        </p:nvSpPr>
        <p:spPr>
          <a:xfrm>
            <a:off x="7986538" y="4599231"/>
            <a:ext cx="915380" cy="918001"/>
          </a:xfrm>
          <a:prstGeom prst="rect">
            <a:avLst/>
          </a:prstGeom>
          <a:solidFill>
            <a:srgbClr val="20456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43752"/>
            <a:ext cx="12192000" cy="1314248"/>
          </a:xfrm>
          <a:prstGeom prst="rect">
            <a:avLst/>
          </a:prstGeom>
          <a:solidFill>
            <a:srgbClr val="8F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3413350821"/>
      </p:ext>
    </p:extLst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2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7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9"/>
      <p:bldP grpId="0" spid="10"/>
      <p:bldP grpId="0" spid="11"/>
      <p:bldP grpId="0" spid="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98331" y="332656"/>
            <a:ext cx="5329860" cy="6192688"/>
          </a:xfrm>
          <a:prstGeom prst="rect">
            <a:avLst/>
          </a:prstGeom>
          <a:ln w="76200">
            <a:solidFill>
              <a:srgbClr val="FF8C00">
                <a:alpha val="50196"/>
              </a:srgb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836508" y="196260"/>
            <a:ext cx="360040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9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收获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405388"/>
            <a:ext cx="1191445" cy="1151404"/>
            <a:chOff x="0" y="405388"/>
            <a:chExt cx="1572265" cy="1519426"/>
          </a:xfrm>
        </p:grpSpPr>
        <p:sp>
          <p:nvSpPr>
            <p:cNvPr id="6" name="燕尾形 5"/>
            <p:cNvSpPr/>
            <p:nvPr/>
          </p:nvSpPr>
          <p:spPr>
            <a:xfrm>
              <a:off x="0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503040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948873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007769" y="405389"/>
            <a:ext cx="2513682" cy="1151404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pc="600" sz="32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397" y="1932746"/>
            <a:ext cx="5766635" cy="4592598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1.知品牌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2.有效沟通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3.厚脸皮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4.平常心和不甘心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5.信心来源于专业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6.初探营运</a:t>
            </a:r>
          </a:p>
        </p:txBody>
      </p:sp>
    </p:spTree>
    <p:extLst>
      <p:ext uri="{BB962C8B-B14F-4D97-AF65-F5344CB8AC3E}">
        <p14:creationId val="427646061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5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6" nodeType="withEffect" presetClass="exit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250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0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10"/>
      <p:bldP grpId="1" spid="10"/>
      <p:bldP grpId="0" spid="11"/>
      <p:bldP grpId="1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6200" y="405388"/>
            <a:ext cx="5329860" cy="6119956"/>
          </a:xfrm>
          <a:prstGeom prst="rect">
            <a:avLst/>
          </a:prstGeom>
          <a:ln w="76200">
            <a:solidFill>
              <a:srgbClr val="FF8C00">
                <a:alpha val="50196"/>
              </a:srgb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6384031" y="196260"/>
            <a:ext cx="360040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9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不足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21964" y="405388"/>
            <a:ext cx="1191445" cy="1151404"/>
            <a:chOff x="0" y="405388"/>
            <a:chExt cx="1572265" cy="1519426"/>
          </a:xfrm>
        </p:grpSpPr>
        <p:sp>
          <p:nvSpPr>
            <p:cNvPr id="9" name="燕尾形 8"/>
            <p:cNvSpPr/>
            <p:nvPr/>
          </p:nvSpPr>
          <p:spPr>
            <a:xfrm>
              <a:off x="0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503040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948873" y="405388"/>
              <a:ext cx="623392" cy="1519426"/>
            </a:xfrm>
            <a:prstGeom prst="chevron">
              <a:avLst/>
            </a:prstGeom>
            <a:solidFill>
              <a:srgbClr val="FF8C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36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678318" y="405389"/>
            <a:ext cx="2513682" cy="1151404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pc="600" sz="32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7327" y="1932746"/>
            <a:ext cx="5766635" cy="4592598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1.信心丢失于未熟记商品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2.态度方向有偏差、未重销售</a:t>
            </a:r>
          </a:p>
          <a:p>
            <a:pPr indent="457200">
              <a:lnSpc>
                <a:spcPct val="125000"/>
              </a:lnSpc>
            </a:pPr>
            <a:r>
              <a:rPr altLang="zh-CN" lang="en-US" smtClean="0" sz="3200">
                <a:latin charset="-122" pitchFamily="34" typeface="微软雅黑"/>
                <a:ea charset="-122" pitchFamily="34" typeface="微软雅黑"/>
              </a:rPr>
              <a:t>3.分析没有深入</a:t>
            </a:r>
          </a:p>
        </p:txBody>
      </p:sp>
    </p:spTree>
    <p:extLst>
      <p:ext uri="{BB962C8B-B14F-4D97-AF65-F5344CB8AC3E}">
        <p14:creationId val="168592653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5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5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2"/>
      <p:bldP grpId="0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3785" l="5367" r="8" t="1984"/>
          <a:stretch>
            <a:fillRect/>
          </a:stretch>
        </p:blipFill>
        <p:spPr>
          <a:xfrm>
            <a:off x="-24681" y="-27385"/>
            <a:ext cx="12241361" cy="68407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65662" y="4557221"/>
            <a:ext cx="2242906" cy="986531"/>
          </a:xfrm>
          <a:prstGeom prst="rect">
            <a:avLst/>
          </a:prstGeom>
          <a:solidFill>
            <a:srgbClr val="204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问题与疑惑</a:t>
            </a:r>
          </a:p>
        </p:txBody>
      </p:sp>
      <p:sp>
        <p:nvSpPr>
          <p:cNvPr id="5" name="矩形 4"/>
          <p:cNvSpPr/>
          <p:nvPr/>
        </p:nvSpPr>
        <p:spPr>
          <a:xfrm>
            <a:off x="1333946" y="4557221"/>
            <a:ext cx="2242906" cy="9865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5138030" y="4557221"/>
            <a:ext cx="2242906" cy="9865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收获与不足</a:t>
            </a:r>
          </a:p>
        </p:txBody>
      </p:sp>
      <p:sp>
        <p:nvSpPr>
          <p:cNvPr id="9" name="矩形 8"/>
          <p:cNvSpPr/>
          <p:nvPr/>
        </p:nvSpPr>
        <p:spPr>
          <a:xfrm>
            <a:off x="400306" y="4599231"/>
            <a:ext cx="915380" cy="918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0" name="矩形 9"/>
          <p:cNvSpPr/>
          <p:nvPr/>
        </p:nvSpPr>
        <p:spPr>
          <a:xfrm>
            <a:off x="4182454" y="4599231"/>
            <a:ext cx="915380" cy="918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</a:t>
            </a:r>
          </a:p>
        </p:txBody>
      </p:sp>
      <p:sp>
        <p:nvSpPr>
          <p:cNvPr id="11" name="矩形 10"/>
          <p:cNvSpPr/>
          <p:nvPr/>
        </p:nvSpPr>
        <p:spPr>
          <a:xfrm>
            <a:off x="7986538" y="4599231"/>
            <a:ext cx="915380" cy="918001"/>
          </a:xfrm>
          <a:prstGeom prst="rect">
            <a:avLst/>
          </a:prstGeom>
          <a:solidFill>
            <a:srgbClr val="20456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43752"/>
            <a:ext cx="12192000" cy="1314248"/>
          </a:xfrm>
          <a:prstGeom prst="rect">
            <a:avLst/>
          </a:prstGeom>
          <a:solidFill>
            <a:srgbClr val="204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3476148162"/>
      </p:ext>
    </p:extLst>
  </p:cSld>
  <p:clrMapOvr>
    <a:masterClrMapping/>
  </p:clrMapOvr>
  <mc:AlternateContent>
    <mc:Choice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6"/>
                                        <p:tgtEl>
                                          <p:spTgt spid="7"/>
                                        </p:tgtEl>
                                      </p:cBhvr>
                                      <p:by x="1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134826" y="1700808"/>
            <a:ext cx="10075329" cy="4608512"/>
            <a:chOff x="1134826" y="1700808"/>
            <a:chExt cx="10075329" cy="3371851"/>
          </a:xfrm>
        </p:grpSpPr>
        <p:sp>
          <p:nvSpPr>
            <p:cNvPr id="3" name="Title Tile"/>
            <p:cNvSpPr/>
            <p:nvPr/>
          </p:nvSpPr>
          <p:spPr bwMode="auto">
            <a:xfrm>
              <a:off x="3211477" y="2955305"/>
              <a:ext cx="7998678" cy="2117354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4" name="Arrow Bar"/>
            <p:cNvSpPr/>
            <p:nvPr/>
          </p:nvSpPr>
          <p:spPr bwMode="auto">
            <a:xfrm>
              <a:off x="3211477" y="1700808"/>
              <a:ext cx="7998678" cy="1124712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5" name="Text Placeholder 6"/>
            <p:cNvSpPr txBox="1"/>
            <p:nvPr/>
          </p:nvSpPr>
          <p:spPr>
            <a:xfrm>
              <a:off x="3361283" y="1754892"/>
              <a:ext cx="4328016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altLang="zh-CN" lang="en-US" smtClean="0" sz="3600">
                  <a:solidFill>
                    <a:srgbClr val="FFFFFF">
                      <a:alpha val="99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XXXXXXX</a:t>
              </a:r>
            </a:p>
          </p:txBody>
        </p:sp>
        <p:sp>
          <p:nvSpPr>
            <p:cNvPr id="7" name="TechEd Tile"/>
            <p:cNvSpPr/>
            <p:nvPr/>
          </p:nvSpPr>
          <p:spPr bwMode="auto">
            <a:xfrm>
              <a:off x="1134826" y="1700808"/>
              <a:ext cx="1866418" cy="1124712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8" name="Title 1"/>
            <p:cNvSpPr txBox="1"/>
            <p:nvPr/>
          </p:nvSpPr>
          <p:spPr>
            <a:xfrm>
              <a:off x="3433290" y="2996952"/>
              <a:ext cx="5105716" cy="1909281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</a:bodyPr>
            <a:lstStyle>
              <a:lvl1pPr algn="l" defTabSz="685487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1" baseline="0" cap="none" kern="1200" lang="en-US" spc="-75" sz="3000">
                  <a:ln w="3175">
                    <a:noFill/>
                  </a:ln>
                  <a:solidFill>
                    <a:schemeClr val="accent5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</a:lstStyle>
            <a:p>
              <a:pPr indent="457200" lvl="0">
                <a:lnSpc>
                  <a:spcPct val="130000"/>
                </a:lnSpc>
              </a:pPr>
              <a:r>
                <a:rPr altLang="zh-CN" lang="en-US" noProof="0" smtClean="0" sz="1800">
                  <a:solidFill>
                    <a:schemeClr val="tx1">
                      <a:lumMod val="75000"/>
                      <a:lumOff val="25000"/>
                      <a:alpha val="99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XXXXXXXXXXXXXXXXXXXXXXXXXXXXXXXXXXXXXXXXXXXXXXXXXXXXXXXXXXXXXXXXXXXXXXXXXXXXXXXXXXXXXXXXXXXXXXXXXXXXXXXXXXXXXX</a:t>
              </a:r>
            </a:p>
          </p:txBody>
        </p:sp>
        <p:sp>
          <p:nvSpPr>
            <p:cNvPr id="9" name="Rectangle 19"/>
            <p:cNvSpPr/>
            <p:nvPr/>
          </p:nvSpPr>
          <p:spPr bwMode="auto">
            <a:xfrm>
              <a:off x="1134826" y="2952220"/>
              <a:ext cx="1866418" cy="2120439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45718" compatLnSpc="1" lIns="91436" numCol="1" rIns="91436" rtlCol="0" tIns="45718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10" name="Text Placeholder 6"/>
            <p:cNvSpPr txBox="1"/>
            <p:nvPr/>
          </p:nvSpPr>
          <p:spPr>
            <a:xfrm>
              <a:off x="1345059" y="1767887"/>
              <a:ext cx="1539815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487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charset="0" pitchFamily="34" typeface="Arial"/>
                <a:buNone/>
                <a:defRPr/>
              </a:pPr>
              <a:r>
                <a:rPr altLang="zh-CN" b="1" baseline="0" cap="none" i="0" kern="1200" kumimoji="0" lang="en-US" noProof="0" normalizeH="0" smtClean="0" spc="-75" strike="noStrike" sz="3600" u="none">
                  <a:ln w="3175">
                    <a:noFill/>
                  </a:ln>
                  <a:solidFill>
                    <a:srgbClr val="7FBA00">
                      <a:alpha val="99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black">
            <a:xfrm>
              <a:off x="1322966" y="3374453"/>
              <a:ext cx="1584000" cy="1154278"/>
            </a:xfrm>
            <a:custGeom>
              <a:gdLst>
                <a:gd fmla="*/ 300 w 300" name="T0"/>
                <a:gd fmla="*/ 141 h 300" name="T1"/>
                <a:gd fmla="*/ 285 w 300" name="T2"/>
                <a:gd fmla="*/ 141 h 300" name="T3"/>
                <a:gd fmla="*/ 159 w 300" name="T4"/>
                <a:gd fmla="*/ 15 h 300" name="T5"/>
                <a:gd fmla="*/ 159 w 300" name="T6"/>
                <a:gd fmla="*/ 0 h 300" name="T7"/>
                <a:gd fmla="*/ 141 w 300" name="T8"/>
                <a:gd fmla="*/ 0 h 300" name="T9"/>
                <a:gd fmla="*/ 141 w 300" name="T10"/>
                <a:gd fmla="*/ 15 h 300" name="T11"/>
                <a:gd fmla="*/ 15 w 300" name="T12"/>
                <a:gd fmla="*/ 141 h 300" name="T13"/>
                <a:gd fmla="*/ 0 w 300" name="T14"/>
                <a:gd fmla="*/ 141 h 300" name="T15"/>
                <a:gd fmla="*/ 0 w 300" name="T16"/>
                <a:gd fmla="*/ 159 h 300" name="T17"/>
                <a:gd fmla="*/ 15 w 300" name="T18"/>
                <a:gd fmla="*/ 159 h 300" name="T19"/>
                <a:gd fmla="*/ 141 w 300" name="T20"/>
                <a:gd fmla="*/ 285 h 300" name="T21"/>
                <a:gd fmla="*/ 141 w 300" name="T22"/>
                <a:gd fmla="*/ 300 h 300" name="T23"/>
                <a:gd fmla="*/ 159 w 300" name="T24"/>
                <a:gd fmla="*/ 300 h 300" name="T25"/>
                <a:gd fmla="*/ 159 w 300" name="T26"/>
                <a:gd fmla="*/ 285 h 300" name="T27"/>
                <a:gd fmla="*/ 285 w 300" name="T28"/>
                <a:gd fmla="*/ 159 h 300" name="T29"/>
                <a:gd fmla="*/ 300 w 300" name="T30"/>
                <a:gd fmla="*/ 159 h 300" name="T31"/>
                <a:gd fmla="*/ 300 w 300" name="T32"/>
                <a:gd fmla="*/ 141 h 300" name="T33"/>
                <a:gd fmla="*/ 258 w 300" name="T34"/>
                <a:gd fmla="*/ 141 h 300" name="T35"/>
                <a:gd fmla="*/ 230 w 300" name="T36"/>
                <a:gd fmla="*/ 141 h 300" name="T37"/>
                <a:gd fmla="*/ 159 w 300" name="T38"/>
                <a:gd fmla="*/ 70 h 300" name="T39"/>
                <a:gd fmla="*/ 159 w 300" name="T40"/>
                <a:gd fmla="*/ 42 h 300" name="T41"/>
                <a:gd fmla="*/ 258 w 300" name="T42"/>
                <a:gd fmla="*/ 141 h 300" name="T43"/>
                <a:gd fmla="*/ 141 w 300" name="T44"/>
                <a:gd fmla="*/ 125 h 300" name="T45"/>
                <a:gd fmla="*/ 125 w 300" name="T46"/>
                <a:gd fmla="*/ 141 h 300" name="T47"/>
                <a:gd fmla="*/ 97 w 300" name="T48"/>
                <a:gd fmla="*/ 141 h 300" name="T49"/>
                <a:gd fmla="*/ 141 w 300" name="T50"/>
                <a:gd fmla="*/ 97 h 300" name="T51"/>
                <a:gd fmla="*/ 141 w 300" name="T52"/>
                <a:gd fmla="*/ 125 h 300" name="T53"/>
                <a:gd fmla="*/ 125 w 300" name="T54"/>
                <a:gd fmla="*/ 159 h 300" name="T55"/>
                <a:gd fmla="*/ 141 w 300" name="T56"/>
                <a:gd fmla="*/ 175 h 300" name="T57"/>
                <a:gd fmla="*/ 141 w 300" name="T58"/>
                <a:gd fmla="*/ 203 h 300" name="T59"/>
                <a:gd fmla="*/ 97 w 300" name="T60"/>
                <a:gd fmla="*/ 159 h 300" name="T61"/>
                <a:gd fmla="*/ 125 w 300" name="T62"/>
                <a:gd fmla="*/ 159 h 300" name="T63"/>
                <a:gd fmla="*/ 159 w 300" name="T64"/>
                <a:gd fmla="*/ 175 h 300" name="T65"/>
                <a:gd fmla="*/ 175 w 300" name="T66"/>
                <a:gd fmla="*/ 159 h 300" name="T67"/>
                <a:gd fmla="*/ 203 w 300" name="T68"/>
                <a:gd fmla="*/ 159 h 300" name="T69"/>
                <a:gd fmla="*/ 159 w 300" name="T70"/>
                <a:gd fmla="*/ 203 h 300" name="T71"/>
                <a:gd fmla="*/ 159 w 300" name="T72"/>
                <a:gd fmla="*/ 175 h 300" name="T73"/>
                <a:gd fmla="*/ 175 w 300" name="T74"/>
                <a:gd fmla="*/ 141 h 300" name="T75"/>
                <a:gd fmla="*/ 159 w 300" name="T76"/>
                <a:gd fmla="*/ 125 h 300" name="T77"/>
                <a:gd fmla="*/ 159 w 300" name="T78"/>
                <a:gd fmla="*/ 97 h 300" name="T79"/>
                <a:gd fmla="*/ 203 w 300" name="T80"/>
                <a:gd fmla="*/ 141 h 300" name="T81"/>
                <a:gd fmla="*/ 175 w 300" name="T82"/>
                <a:gd fmla="*/ 141 h 300" name="T83"/>
                <a:gd fmla="*/ 141 w 300" name="T84"/>
                <a:gd fmla="*/ 42 h 300" name="T85"/>
                <a:gd fmla="*/ 141 w 300" name="T86"/>
                <a:gd fmla="*/ 70 h 300" name="T87"/>
                <a:gd fmla="*/ 70 w 300" name="T88"/>
                <a:gd fmla="*/ 141 h 300" name="T89"/>
                <a:gd fmla="*/ 42 w 300" name="T90"/>
                <a:gd fmla="*/ 141 h 300" name="T91"/>
                <a:gd fmla="*/ 141 w 300" name="T92"/>
                <a:gd fmla="*/ 42 h 300" name="T93"/>
                <a:gd fmla="*/ 42 w 300" name="T94"/>
                <a:gd fmla="*/ 159 h 300" name="T95"/>
                <a:gd fmla="*/ 70 w 300" name="T96"/>
                <a:gd fmla="*/ 159 h 300" name="T97"/>
                <a:gd fmla="*/ 141 w 300" name="T98"/>
                <a:gd fmla="*/ 230 h 300" name="T99"/>
                <a:gd fmla="*/ 141 w 300" name="T100"/>
                <a:gd fmla="*/ 258 h 300" name="T101"/>
                <a:gd fmla="*/ 42 w 300" name="T102"/>
                <a:gd fmla="*/ 159 h 300" name="T103"/>
                <a:gd fmla="*/ 159 w 300" name="T104"/>
                <a:gd fmla="*/ 258 h 300" name="T105"/>
                <a:gd fmla="*/ 159 w 300" name="T106"/>
                <a:gd fmla="*/ 230 h 300" name="T107"/>
                <a:gd fmla="*/ 230 w 300" name="T108"/>
                <a:gd fmla="*/ 159 h 300" name="T109"/>
                <a:gd fmla="*/ 258 w 300" name="T110"/>
                <a:gd fmla="*/ 159 h 300" name="T111"/>
                <a:gd fmla="*/ 159 w 300" name="T112"/>
                <a:gd fmla="*/ 258 h 30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00" w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1153" compatLnSpc="1" lIns="82305" numCol="1" rIns="82305" tIns="41153" vert="horz" wrap="square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39006" y="1216241"/>
            <a:ext cx="3332651" cy="5663750"/>
          </a:xfrm>
          <a:prstGeom prst="rect">
            <a:avLst/>
          </a:prstGeom>
        </p:spPr>
      </p:pic>
    </p:spTree>
    <p:extLst>
      <p:ext uri="{BB962C8B-B14F-4D97-AF65-F5344CB8AC3E}">
        <p14:creationId val="367959584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1134826" y="1700808"/>
            <a:ext cx="10075329" cy="4608512"/>
            <a:chOff x="1134826" y="1700808"/>
            <a:chExt cx="10075329" cy="3371851"/>
          </a:xfrm>
        </p:grpSpPr>
        <p:sp>
          <p:nvSpPr>
            <p:cNvPr id="3" name="Title Tile"/>
            <p:cNvSpPr/>
            <p:nvPr/>
          </p:nvSpPr>
          <p:spPr bwMode="auto">
            <a:xfrm>
              <a:off x="3211477" y="2955305"/>
              <a:ext cx="7998678" cy="2117354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4" name="Arrow Bar"/>
            <p:cNvSpPr/>
            <p:nvPr/>
          </p:nvSpPr>
          <p:spPr bwMode="auto">
            <a:xfrm>
              <a:off x="3211477" y="1700808"/>
              <a:ext cx="7998678" cy="1124712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5" name="Text Placeholder 6"/>
            <p:cNvSpPr txBox="1"/>
            <p:nvPr/>
          </p:nvSpPr>
          <p:spPr>
            <a:xfrm>
              <a:off x="3361283" y="1754892"/>
              <a:ext cx="4328016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altLang="zh-CN" lang="en-US" smtClean="0" sz="3600">
                  <a:solidFill>
                    <a:srgbClr val="FFFFFF">
                      <a:alpha val="99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XXXXXXXXXXXXX</a:t>
              </a:r>
            </a:p>
          </p:txBody>
        </p:sp>
        <p:sp>
          <p:nvSpPr>
            <p:cNvPr id="7" name="TechEd Tile"/>
            <p:cNvSpPr/>
            <p:nvPr/>
          </p:nvSpPr>
          <p:spPr bwMode="auto">
            <a:xfrm>
              <a:off x="1134826" y="1700808"/>
              <a:ext cx="1866418" cy="1124712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8" name="Title 1"/>
            <p:cNvSpPr txBox="1"/>
            <p:nvPr/>
          </p:nvSpPr>
          <p:spPr>
            <a:xfrm>
              <a:off x="3433290" y="2996952"/>
              <a:ext cx="5105716" cy="1909281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</a:bodyPr>
            <a:lstStyle>
              <a:lvl1pPr algn="l" defTabSz="685487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1" baseline="0" cap="none" kern="1200" lang="en-US" spc="-75" sz="3000">
                  <a:ln w="3175">
                    <a:noFill/>
                  </a:ln>
                  <a:solidFill>
                    <a:schemeClr val="accent5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</a:lstStyle>
            <a:p>
              <a:pPr indent="457200" lvl="0">
                <a:lnSpc>
                  <a:spcPct val="130000"/>
                </a:lnSpc>
              </a:pPr>
              <a:r>
                <a:rPr altLang="zh-CN" lang="en-US" smtClean="0" sz="1800">
                  <a:solidFill>
                    <a:schemeClr val="tx1">
                      <a:lumMod val="75000"/>
                      <a:lumOff val="25000"/>
                      <a:alpha val="99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XXXXXXXXXXXXXXXXX</a:t>
              </a:r>
            </a:p>
          </p:txBody>
        </p:sp>
        <p:sp>
          <p:nvSpPr>
            <p:cNvPr id="9" name="Rectangle 19"/>
            <p:cNvSpPr/>
            <p:nvPr/>
          </p:nvSpPr>
          <p:spPr bwMode="auto">
            <a:xfrm>
              <a:off x="1134826" y="2952220"/>
              <a:ext cx="1866418" cy="2120439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45718" compatLnSpc="1" lIns="91436" numCol="1" rIns="91436" rtlCol="0" tIns="45718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10" name="Text Placeholder 6"/>
            <p:cNvSpPr txBox="1"/>
            <p:nvPr/>
          </p:nvSpPr>
          <p:spPr>
            <a:xfrm>
              <a:off x="1345059" y="1767887"/>
              <a:ext cx="1539815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487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charset="0" pitchFamily="34" typeface="Arial"/>
                <a:buNone/>
                <a:defRPr/>
              </a:pPr>
              <a:r>
                <a:rPr altLang="zh-CN" b="1" baseline="0" cap="none" i="0" kern="1200" kumimoji="0" lang="en-US" noProof="0" normalizeH="0" smtClean="0" spc="-75" strike="noStrike" sz="3600" u="none">
                  <a:ln w="3175">
                    <a:noFill/>
                  </a:ln>
                  <a:solidFill>
                    <a:srgbClr val="7FBA00">
                      <a:alpha val="99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54728" y="3524196"/>
              <a:ext cx="1438573" cy="97648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39006" y="1196752"/>
            <a:ext cx="3332651" cy="5663750"/>
          </a:xfrm>
          <a:prstGeom prst="rect">
            <a:avLst/>
          </a:prstGeom>
        </p:spPr>
      </p:pic>
    </p:spTree>
    <p:extLst>
      <p:ext uri="{BB962C8B-B14F-4D97-AF65-F5344CB8AC3E}">
        <p14:creationId val="132869971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1134826" y="1700808"/>
            <a:ext cx="10075329" cy="4608512"/>
            <a:chOff x="1134826" y="1700808"/>
            <a:chExt cx="10075329" cy="3371851"/>
          </a:xfrm>
        </p:grpSpPr>
        <p:sp>
          <p:nvSpPr>
            <p:cNvPr id="3" name="Title Tile"/>
            <p:cNvSpPr/>
            <p:nvPr/>
          </p:nvSpPr>
          <p:spPr bwMode="auto">
            <a:xfrm>
              <a:off x="3211477" y="2955305"/>
              <a:ext cx="7998678" cy="2117354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4" name="Arrow Bar"/>
            <p:cNvSpPr/>
            <p:nvPr/>
          </p:nvSpPr>
          <p:spPr bwMode="auto">
            <a:xfrm>
              <a:off x="3211477" y="1700808"/>
              <a:ext cx="7998678" cy="1124712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5" name="Text Placeholder 6"/>
            <p:cNvSpPr txBox="1"/>
            <p:nvPr/>
          </p:nvSpPr>
          <p:spPr>
            <a:xfrm>
              <a:off x="3361283" y="1754892"/>
              <a:ext cx="4328016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altLang="zh-CN" lang="en-US" smtClean="0" sz="3600">
                  <a:solidFill>
                    <a:srgbClr val="FFFFFF">
                      <a:alpha val="99000"/>
                    </a:srgbClr>
                  </a:solidFill>
                  <a:latin charset="-122" pitchFamily="34" typeface="微软雅黑"/>
                  <a:ea charset="-122" pitchFamily="34" typeface="微软雅黑"/>
                </a:rPr>
                <a:t>XXXXXXX</a:t>
              </a:r>
            </a:p>
          </p:txBody>
        </p:sp>
        <p:sp>
          <p:nvSpPr>
            <p:cNvPr id="7" name="TechEd Tile"/>
            <p:cNvSpPr/>
            <p:nvPr/>
          </p:nvSpPr>
          <p:spPr bwMode="auto">
            <a:xfrm>
              <a:off x="1134826" y="1700808"/>
              <a:ext cx="1866418" cy="1124712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34274" compatLnSpc="1" lIns="68547" numCol="1" rIns="68547" rtlCol="0" tIns="34274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8" name="Title 1"/>
            <p:cNvSpPr txBox="1"/>
            <p:nvPr/>
          </p:nvSpPr>
          <p:spPr>
            <a:xfrm>
              <a:off x="3433290" y="2996952"/>
              <a:ext cx="5105716" cy="1909281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</a:bodyPr>
            <a:lstStyle>
              <a:lvl1pPr algn="l" defTabSz="685487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1" baseline="0" cap="none" kern="1200" lang="en-US" spc="-75" sz="3000">
                  <a:ln w="3175">
                    <a:noFill/>
                  </a:ln>
                  <a:solidFill>
                    <a:schemeClr val="accent5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</a:lstStyle>
            <a:p>
              <a:pPr indent="457200" lvl="0">
                <a:lnSpc>
                  <a:spcPct val="130000"/>
                </a:lnSpc>
              </a:pPr>
              <a:r>
                <a:rPr altLang="zh-CN" lang="en-US" smtClean="0" sz="1800">
                  <a:solidFill>
                    <a:schemeClr val="tx1">
                      <a:lumMod val="75000"/>
                      <a:lumOff val="25000"/>
                      <a:alpha val="99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XXXXXXXXXXXXXXXXXXXXXXXXXXXXXXXXXXXXXXXXXXXXXXXXXXXXXXXXXXXXXXXXXX</a:t>
              </a:r>
            </a:p>
          </p:txBody>
        </p:sp>
        <p:sp>
          <p:nvSpPr>
            <p:cNvPr id="9" name="Rectangle 19"/>
            <p:cNvSpPr/>
            <p:nvPr/>
          </p:nvSpPr>
          <p:spPr bwMode="auto">
            <a:xfrm>
              <a:off x="1134826" y="2952220"/>
              <a:ext cx="1866418" cy="2120439"/>
            </a:xfrm>
            <a:prstGeom prst="rect">
              <a:avLst/>
            </a:prstGeom>
            <a:solidFill>
              <a:srgbClr val="7FBA00"/>
            </a:solidFill>
            <a:ln algn="ctr" cap="flat" cmpd="sng" w="9525">
              <a:noFill/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45718" compatLnSpc="1" lIns="91436" numCol="1" rIns="91436" rtlCol="0" tIns="45718" vert="horz" wrap="square">
              <a:prstTxWarp prst="textNoShape">
                <a:avLst/>
              </a:prstTxWarp>
            </a:bodyPr>
            <a:lstStyle/>
            <a:p>
              <a:pPr algn="ctr" defTabSz="685289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1700" u="none">
                <a:ln>
                  <a:noFill/>
                </a:ln>
                <a:solidFill>
                  <a:srgbClr val="FFFFFF">
                    <a:lumMod val="20000"/>
                    <a:lumOff val="80000"/>
                    <a:alpha val="99000"/>
                  </a:srgbClr>
                </a:solidFill>
                <a:effectLst/>
                <a:uLnTx/>
                <a:uFillTx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endParaRPr>
            </a:p>
          </p:txBody>
        </p:sp>
        <p:sp>
          <p:nvSpPr>
            <p:cNvPr id="10" name="Text Placeholder 6"/>
            <p:cNvSpPr txBox="1"/>
            <p:nvPr/>
          </p:nvSpPr>
          <p:spPr>
            <a:xfrm>
              <a:off x="1345059" y="1767887"/>
              <a:ext cx="1539815" cy="1033983"/>
            </a:xfrm>
            <a:prstGeom prst="rect">
              <a:avLst/>
            </a:prstGeom>
          </p:spPr>
          <p:txBody>
            <a:bodyPr anchor="ctr" anchorCtr="0" bIns="0" lIns="0" rIns="0" rtlCol="0" tIns="0" vert="horz" wrap="square">
              <a:noAutofit/>
              <a:scene3d>
                <a:camera prst="orthographicFront"/>
                <a:lightRig dir="t" rig="flat"/>
              </a:scene3d>
              <a:sp3d>
                <a:contourClr>
                  <a:schemeClr val="tx2"/>
                </a:contourClr>
              </a:sp3d>
            </a:bodyPr>
            <a:lstStyle>
              <a:lvl1pPr algn="l" defTabSz="685487" eaLnBrk="1" hangingPunct="1" indent="0" latinLnBrk="0" marL="0" rtl="0">
                <a:lnSpc>
                  <a:spcPct val="90000"/>
                </a:lnSpc>
                <a:spcBef>
                  <a:spcPct val="0"/>
                </a:spcBef>
                <a:buSzPct val="90000"/>
                <a:buFont charset="0" pitchFamily="34" typeface="Arial"/>
                <a:buNone/>
                <a:defRPr b="1" baseline="0" cap="none" kern="1200" lang="en-US" smtClean="0" spc="-75" sz="4100">
                  <a:ln w="3175">
                    <a:noFill/>
                  </a:ln>
                  <a:solidFill>
                    <a:schemeClr val="tx1">
                      <a:alpha val="99000"/>
                    </a:schemeClr>
                  </a:solidFill>
                  <a:effectLst/>
                  <a:latin charset="0" panose="020b0502040204020203" pitchFamily="34" typeface="Segoe UI"/>
                  <a:ea charset="0" pitchFamily="34" typeface="Segoe UI"/>
                  <a:cs charset="0" panose="020b0502040204020203" pitchFamily="34" typeface="Segoe UI"/>
                </a:defRPr>
              </a:lvl1pPr>
              <a:lvl2pPr algn="l" defTabSz="685487" eaLnBrk="1" hangingPunct="1" indent="-296346" latinLnBrk="0" marL="641477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21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algn="l" defTabSz="685487" eaLnBrk="1" hangingPunct="1" indent="-302299" latinLnBrk="0" marL="943776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8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algn="l" defTabSz="685487" eaLnBrk="1" hangingPunct="1" indent="-259446" latinLnBrk="0" marL="1203221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algn="l" defTabSz="685487" eaLnBrk="1" hangingPunct="1" indent="-252308" latinLnBrk="0" marL="1455535" rtl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2"/>
                </a:buBlip>
                <a:defRPr kern="1200" sz="15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algn="l" defTabSz="685487" eaLnBrk="1" hangingPunct="1" indent="-171373" latinLnBrk="0" marL="1885094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487" eaLnBrk="1" hangingPunct="1" indent="-171373" latinLnBrk="0" marL="2227831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487" eaLnBrk="1" hangingPunct="1" indent="-171373" latinLnBrk="0" marL="2570576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487" eaLnBrk="1" hangingPunct="1" indent="-171373" latinLnBrk="0" marL="2913319" rtl="0">
                <a:spcBef>
                  <a:spcPct val="20000"/>
                </a:spcBef>
                <a:buFont charset="0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487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charset="0" pitchFamily="34" typeface="Arial"/>
                <a:buNone/>
                <a:defRPr/>
              </a:pPr>
              <a:r>
                <a:rPr altLang="zh-CN" b="1" baseline="0" cap="none" i="0" kern="1200" kumimoji="0" lang="en-US" noProof="0" normalizeH="0" smtClean="0" spc="-75" strike="noStrike" sz="3600" u="none">
                  <a:ln w="3175">
                    <a:noFill/>
                  </a:ln>
                  <a:solidFill>
                    <a:srgbClr val="7FBA00">
                      <a:alpha val="99000"/>
                    </a:srgb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95679" y="3544313"/>
              <a:ext cx="1438573" cy="93625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39006" y="1194250"/>
            <a:ext cx="3332651" cy="5663750"/>
          </a:xfrm>
          <a:prstGeom prst="rect">
            <a:avLst/>
          </a:prstGeom>
        </p:spPr>
      </p:pic>
    </p:spTree>
    <p:extLst>
      <p:ext uri="{BB962C8B-B14F-4D97-AF65-F5344CB8AC3E}">
        <p14:creationId val="79654776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12363153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" y="2996952"/>
            <a:ext cx="12363153" cy="1554480"/>
          </a:xfrm>
          <a:prstGeom prst="rect">
            <a:avLst/>
          </a:prstGeom>
          <a:solidFill>
            <a:srgbClr val="8F2524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综艺简体"/>
                <a:ea charset="-122" panose="03000509000000000000" pitchFamily="65" typeface="方正综艺简体"/>
              </a:rPr>
              <a:t>谢谢大家！</a:t>
            </a:r>
          </a:p>
          <a:p>
            <a:pPr algn="ctr"/>
            <a:r>
              <a:rPr altLang="en-US" lang="zh-CN" smtClean="0" sz="4800">
                <a:solidFill>
                  <a:schemeClr val="bg1">
                    <a:lumMod val="95000"/>
                  </a:schemeClr>
                </a:solidFill>
                <a:latin charset="-122" panose="03000509000000000000" pitchFamily="65" typeface="方正综艺简体"/>
                <a:ea charset="-122" panose="03000509000000000000" pitchFamily="65" typeface="方正综艺简体"/>
              </a:rPr>
              <a:t>敬请领导批评指导！</a:t>
            </a:r>
          </a:p>
        </p:txBody>
      </p:sp>
    </p:spTree>
    <p:extLst>
      <p:ext uri="{BB962C8B-B14F-4D97-AF65-F5344CB8AC3E}">
        <p14:creationId val="2750004076"/>
      </p:ext>
    </p:extLst>
  </p:cSld>
  <p:clrMapOvr>
    <a:masterClrMapping/>
  </p:clrMapOvr>
  <mc:AlternateContent>
    <mc:Choice Requires="p14">
      <p:transition p14:dur="2000" spd="slow">
        <p14:reveal thruBlk="1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3785" l="5367" r="8" t="1984"/>
          <a:stretch>
            <a:fillRect/>
          </a:stretch>
        </p:blipFill>
        <p:spPr>
          <a:xfrm>
            <a:off x="-24681" y="-27385"/>
            <a:ext cx="12241361" cy="68407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65662" y="4557221"/>
            <a:ext cx="2242906" cy="986531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1333946" y="4557221"/>
            <a:ext cx="2242906" cy="986531"/>
          </a:xfrm>
          <a:prstGeom prst="rect">
            <a:avLst/>
          </a:prstGeom>
          <a:solidFill>
            <a:srgbClr val="8F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5138030" y="4557221"/>
            <a:ext cx="2242906" cy="986531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收获</a:t>
            </a:r>
          </a:p>
        </p:txBody>
      </p:sp>
      <p:sp>
        <p:nvSpPr>
          <p:cNvPr id="9" name="矩形 8"/>
          <p:cNvSpPr/>
          <p:nvPr/>
        </p:nvSpPr>
        <p:spPr>
          <a:xfrm>
            <a:off x="400306" y="4599231"/>
            <a:ext cx="915380" cy="918001"/>
          </a:xfrm>
          <a:prstGeom prst="rect">
            <a:avLst/>
          </a:prstGeom>
          <a:solidFill>
            <a:srgbClr val="8F252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0" name="矩形 9"/>
          <p:cNvSpPr/>
          <p:nvPr/>
        </p:nvSpPr>
        <p:spPr>
          <a:xfrm>
            <a:off x="4182454" y="4599231"/>
            <a:ext cx="915380" cy="918001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</a:t>
            </a:r>
          </a:p>
        </p:txBody>
      </p:sp>
      <p:sp>
        <p:nvSpPr>
          <p:cNvPr id="11" name="矩形 10"/>
          <p:cNvSpPr/>
          <p:nvPr/>
        </p:nvSpPr>
        <p:spPr>
          <a:xfrm>
            <a:off x="7986538" y="4599231"/>
            <a:ext cx="915380" cy="918001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</a:t>
            </a:r>
          </a:p>
        </p:txBody>
      </p:sp>
      <p:sp>
        <p:nvSpPr>
          <p:cNvPr id="7" name="矩形 6"/>
          <p:cNvSpPr/>
          <p:nvPr/>
        </p:nvSpPr>
        <p:spPr>
          <a:xfrm>
            <a:off x="-24681" y="5543752"/>
            <a:ext cx="12241361" cy="1314248"/>
          </a:xfrm>
          <a:prstGeom prst="rect">
            <a:avLst/>
          </a:prstGeom>
          <a:solidFill>
            <a:srgbClr val="8F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43472" y="5589240"/>
            <a:ext cx="5160852" cy="1615440"/>
          </a:xfrm>
          <a:prstGeom prst="rect">
            <a:avLst/>
          </a:prstGeom>
          <a:noFill/>
        </p:spPr>
        <p:txBody>
          <a:bodyPr numCol="2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25000"/>
              </a:lnSpc>
            </a:pPr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25000"/>
              </a:lnSpc>
            </a:pPr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25000"/>
              </a:lnSpc>
            </a:pPr>
            <a:endParaRPr altLang="zh-CN" lang="en-US" smtClean="0" sz="20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25000"/>
              </a:lnSpc>
            </a:pPr>
            <a:endParaRPr altLang="zh-CN" lang="en-US" smtClean="0" sz="2000">
              <a:solidFill>
                <a:schemeClr val="bg1">
                  <a:lumMod val="8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25000"/>
              </a:lnSpc>
            </a:pPr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25000"/>
              </a:lnSpc>
            </a:pPr>
            <a:r>
              <a:rPr altLang="zh-CN" lang="en-US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</p:spTree>
    <p:extLst>
      <p:ext uri="{BB962C8B-B14F-4D97-AF65-F5344CB8AC3E}">
        <p14:creationId val="429270070"/>
      </p:ext>
    </p:extLst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2"/>
                                        <p:tgtEl>
                                          <p:spTgt spid="7"/>
                                        </p:tgtEl>
                                      </p:cBhvr>
                                      <p:by x="1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3"/>
      <p:bldP grpId="1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999656" y="2780928"/>
            <a:ext cx="8879595" cy="3341839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马克华菲是一家注重原创设计的中国时装公司。成立于2001年。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已经延伸发展出5个不同风格不同定位品牌和一家潮流概念集合店，其中包括：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马克华菲新绅士男装（Mark Fairwhale）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马克华菲JEANS男装（FAIRWHALE JEANS）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马克华菲创意都市女装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华菲·型格（Fairwhale SHAKE)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M-Idea Forever和MF ART+概念店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249289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8589" y="0"/>
            <a:ext cx="1299663" cy="1060814"/>
            <a:chOff x="1128589" y="0"/>
            <a:chExt cx="1299663" cy="1060814"/>
          </a:xfrm>
        </p:grpSpPr>
        <p:sp>
          <p:nvSpPr>
            <p:cNvPr id="8" name="Rectangle 8"/>
            <p:cNvSpPr/>
            <p:nvPr/>
          </p:nvSpPr>
          <p:spPr bwMode="auto">
            <a:xfrm>
              <a:off x="1128589" y="0"/>
              <a:ext cx="1295002" cy="1060814"/>
            </a:xfrm>
            <a:prstGeom prst="rect">
              <a:avLst/>
            </a:prstGeom>
            <a:solidFill>
              <a:srgbClr val="FF8C00"/>
            </a:solidFill>
            <a:ln>
              <a:noFill/>
              <a:headEnd len="med" type="none" w="med"/>
              <a:tailEnd len="med" type="none" w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 anchorCtr="0" bIns="45718" compatLnSpc="1" lIns="91436" numCol="1" rIns="91436" rtlCol="0" tIns="45718" vert="horz" wrap="square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133249" y="221179"/>
              <a:ext cx="1295003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b="1" lang="zh-CN" smtClean="0" sz="3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一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99656" y="1628800"/>
            <a:ext cx="3361765" cy="86409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456040" y="1628800"/>
            <a:ext cx="5328592" cy="864096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3600">
                <a:latin charset="-122" pitchFamily="34" typeface="微软雅黑"/>
                <a:ea charset="-122" pitchFamily="34" typeface="微软雅黑"/>
              </a:rPr>
              <a:t>品牌介绍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8762770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3"/>
      <p:bldP grpId="0" spid="5"/>
      <p:bldP grpId="0" spid="3"/>
      <p:bldP grpId="0" spid="4"/>
      <p:bldP grpId="0" spid="7"/>
      <p:bldP grpId="0" spid="13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999656" y="2780928"/>
            <a:ext cx="8879595" cy="3341839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华菲·型格针对85、90后的young men，以“乐趣·我制造”为品牌核心，传达年轻人热爱改变，潮尚乐趣，型格并重的精神，勾勒专属于年轻特性的崇尚日常造型搭配的男装品牌。</a:t>
            </a:r>
          </a:p>
          <a:p>
            <a:pPr>
              <a:lnSpc>
                <a:spcPct val="125000"/>
              </a:lnSpc>
            </a:pPr>
            <a:r>
              <a:rPr altLang="en-US" lang="zh-CN" sz="2000">
                <a:latin charset="-122" pitchFamily="34" typeface="微软雅黑"/>
                <a:ea charset="-122" pitchFamily="34" typeface="微软雅黑"/>
              </a:rPr>
              <a:t>适合人群：17-25岁之间，生活在都市和城镇中，独立、自信、并乐于拥有独特个性的现代年轻男性。 （但是来购买的顾客相当一部分超过25）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249289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99656" y="1628800"/>
            <a:ext cx="3361765" cy="8640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65404" y="1625036"/>
            <a:ext cx="1828799" cy="86409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438219" y="1628800"/>
            <a:ext cx="3441032" cy="864096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mtClean="0" sz="3600">
                <a:latin charset="-122" pitchFamily="34" typeface="微软雅黑"/>
                <a:ea charset="-122" pitchFamily="34" typeface="微软雅黑"/>
              </a:rPr>
              <a:t>SHAKE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36466136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1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249289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99656" y="1628800"/>
            <a:ext cx="3361765" cy="8640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65404" y="1625036"/>
            <a:ext cx="1828799" cy="86409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438219" y="1628800"/>
            <a:ext cx="3441032" cy="864096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3600">
                <a:latin charset="-122" pitchFamily="34" typeface="微软雅黑"/>
                <a:ea charset="-122" pitchFamily="34" typeface="微软雅黑"/>
              </a:rPr>
              <a:t>发展趋势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81538" y="3390237"/>
            <a:ext cx="2397714" cy="3520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2000">
                <a:solidFill>
                  <a:srgbClr val="F2F2F2"/>
                </a:solidFill>
                <a:latin charset="-122" pitchFamily="34" typeface="微软雅黑"/>
                <a:ea charset="-122" pitchFamily="34" typeface="微软雅黑"/>
              </a:rPr>
              <a:t>（1）产品系列加强 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solidFill>
                  <a:srgbClr val="F2F2F2"/>
                </a:solidFill>
                <a:latin charset="-122" pitchFamily="34" typeface="微软雅黑"/>
                <a:ea charset="-122" pitchFamily="34" typeface="微软雅黑"/>
              </a:rPr>
              <a:t>（2）电子商务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solidFill>
                  <a:srgbClr val="F2F2F2"/>
                </a:solidFill>
                <a:latin charset="-122" pitchFamily="34" typeface="微软雅黑"/>
                <a:ea charset="-122" pitchFamily="34" typeface="微软雅黑"/>
              </a:rPr>
              <a:t>在天猫 、京东、亚马逊、银泰、王府井、库巴等拥有12家直营店；20家分销店；4家授权店。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solidFill>
                  <a:srgbClr val="F2F2F2"/>
                </a:solidFill>
                <a:latin charset="-122" pitchFamily="34" typeface="微软雅黑"/>
                <a:ea charset="-122" pitchFamily="34" typeface="微软雅黑"/>
              </a:rPr>
              <a:t>（3）回归自然设计</a:t>
            </a:r>
          </a:p>
          <a:p>
            <a:pPr>
              <a:lnSpc>
                <a:spcPct val="125000"/>
              </a:lnSpc>
            </a:pPr>
            <a:r>
              <a:rPr altLang="en-US" lang="zh-CN" smtClean="0" sz="2000">
                <a:solidFill>
                  <a:srgbClr val="F2F2F2"/>
                </a:solidFill>
                <a:latin charset="-122" pitchFamily="34" typeface="微软雅黑"/>
                <a:ea charset="-122" pitchFamily="34" typeface="微软雅黑"/>
              </a:rPr>
              <a:t>（4）国际化路线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99656" y="2581664"/>
            <a:ext cx="6480720" cy="36708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400693911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600">
                <a:solidFill>
                  <a:srgbClr val="FF8C00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2492896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99656" y="1628800"/>
            <a:ext cx="3361765" cy="8640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65404" y="1625036"/>
            <a:ext cx="1828799" cy="86409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438219" y="1628800"/>
            <a:ext cx="3441032" cy="864096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3600">
                <a:latin charset="-122" pitchFamily="34" typeface="微软雅黑"/>
                <a:ea charset="-122" pitchFamily="34" typeface="微软雅黑"/>
              </a:rPr>
              <a:t>流行趋势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99656" y="3007786"/>
            <a:ext cx="4905693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颜色：酒红色 卡其色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99656" y="4128548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风格：复古风格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21989269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9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068960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280576" y="581201"/>
            <a:ext cx="739242" cy="46681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02968" y="1591900"/>
            <a:ext cx="2880320" cy="973004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mtClean="0" sz="3600">
                <a:latin charset="-122" pitchFamily="34" typeface="微软雅黑"/>
                <a:ea charset="-122" pitchFamily="34" typeface="微软雅黑"/>
              </a:rPr>
              <a:t>货架整理</a:t>
            </a:r>
          </a:p>
        </p:txBody>
      </p:sp>
      <p:sp>
        <p:nvSpPr>
          <p:cNvPr id="22" name="矩形 21"/>
          <p:cNvSpPr/>
          <p:nvPr/>
        </p:nvSpPr>
        <p:spPr>
          <a:xfrm>
            <a:off x="5927304" y="1591900"/>
            <a:ext cx="2836246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mtClean="0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衣服搭配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02967" y="2706365"/>
            <a:ext cx="4527729" cy="25433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38565" y="2696814"/>
            <a:ext cx="4527730" cy="25433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902968" y="5381630"/>
            <a:ext cx="9063327" cy="855682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2000">
                <a:latin charset="-122" pitchFamily="34" typeface="微软雅黑"/>
                <a:ea charset="-122" pitchFamily="34" typeface="微软雅黑"/>
              </a:rPr>
              <a:t>1.袖口的特殊处理 2.颜色间隔 由浅至深  3.同种布料陈列一起  4.休闲和学院风分开  5.熨衣服  6.其他原则</a:t>
            </a:r>
          </a:p>
        </p:txBody>
      </p:sp>
      <p:sp>
        <p:nvSpPr>
          <p:cNvPr id="24" name="矩形 23"/>
          <p:cNvSpPr/>
          <p:nvPr/>
        </p:nvSpPr>
        <p:spPr>
          <a:xfrm>
            <a:off x="8989255" y="1591900"/>
            <a:ext cx="2977040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mtClean="0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模特换衣</a:t>
            </a:r>
          </a:p>
        </p:txBody>
      </p:sp>
    </p:spTree>
    <p:extLst>
      <p:ext uri="{BB962C8B-B14F-4D97-AF65-F5344CB8AC3E}">
        <p14:creationId val="61532811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0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567608" y="1340768"/>
            <a:ext cx="96243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1340768"/>
            <a:ext cx="2423592" cy="5040560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92409" y="41685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9376" y="2348880"/>
            <a:ext cx="1805305" cy="3063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1 品牌知识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2 店铺陈列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3 仓库管理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4 销售</a:t>
            </a:r>
          </a:p>
          <a:p>
            <a:pPr>
              <a:lnSpc>
                <a:spcPct val="150000"/>
              </a:lnSpc>
            </a:pPr>
            <a:r>
              <a:rPr altLang="zh-CN" b="1" lang="en-US" sz="2600">
                <a:solidFill>
                  <a:srgbClr val="8F2524"/>
                </a:solidFill>
                <a:latin charset="-122" pitchFamily="34" typeface="微软雅黑"/>
                <a:ea charset="-122" pitchFamily="34" typeface="微软雅黑"/>
              </a:rPr>
              <a:t>5 营运管理</a:t>
            </a:r>
          </a:p>
        </p:txBody>
      </p:sp>
      <p:sp>
        <p:nvSpPr>
          <p:cNvPr id="7" name="燕尾形 6"/>
          <p:cNvSpPr/>
          <p:nvPr/>
        </p:nvSpPr>
        <p:spPr>
          <a:xfrm>
            <a:off x="-312712" y="3068960"/>
            <a:ext cx="864096" cy="432048"/>
          </a:xfrm>
          <a:prstGeom prst="chevron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1128589" y="0"/>
            <a:ext cx="1295002" cy="1060814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133249" y="221179"/>
            <a:ext cx="129500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1128589" y="1149618"/>
            <a:ext cx="11066140" cy="98618"/>
          </a:xfrm>
          <a:prstGeom prst="rect">
            <a:avLst/>
          </a:prstGeom>
          <a:solidFill>
            <a:srgbClr val="FF8C00"/>
          </a:solidFill>
          <a:ln>
            <a:noFill/>
            <a:headEnd len="med" type="none" w="med"/>
            <a:tailEnd len="med" type="none" w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914099" fontAlgn="base" lvl="0">
              <a:spcBef>
                <a:spcPct val="0"/>
              </a:spcBef>
              <a:spcAft>
                <a:spcPct val="0"/>
              </a:spcAft>
            </a:pPr>
            <a:endParaRPr altLang="en-US" lang="zh-CN" noProof="0" smtClean="0" sz="22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2968" y="1591900"/>
            <a:ext cx="2880320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货架整理</a:t>
            </a:r>
          </a:p>
        </p:txBody>
      </p:sp>
      <p:sp>
        <p:nvSpPr>
          <p:cNvPr id="22" name="矩形 21"/>
          <p:cNvSpPr/>
          <p:nvPr/>
        </p:nvSpPr>
        <p:spPr>
          <a:xfrm>
            <a:off x="5927304" y="1591900"/>
            <a:ext cx="2836246" cy="973004"/>
          </a:xfrm>
          <a:prstGeom prst="rect">
            <a:avLst/>
          </a:prstGeom>
          <a:solidFill>
            <a:srgbClr val="FF8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3600">
                <a:latin charset="-122" pitchFamily="34" typeface="微软雅黑"/>
                <a:ea charset="-122" pitchFamily="34" typeface="微软雅黑"/>
              </a:rPr>
              <a:t>衣服搭配</a:t>
            </a:r>
          </a:p>
        </p:txBody>
      </p:sp>
      <p:sp>
        <p:nvSpPr>
          <p:cNvPr id="23" name="矩形 22"/>
          <p:cNvSpPr/>
          <p:nvPr/>
        </p:nvSpPr>
        <p:spPr>
          <a:xfrm>
            <a:off x="9317733" y="4286787"/>
            <a:ext cx="2648562" cy="1950525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马克华菲型格的衣服注重成套搭配，以利于展示美观和连带销售。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989255" y="1591900"/>
            <a:ext cx="2977040" cy="973004"/>
          </a:xfrm>
          <a:prstGeom prst="rect">
            <a:avLst/>
          </a:prstGeom>
          <a:solidFill>
            <a:srgbClr val="FF8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mtClean="0" sz="3600">
                <a:solidFill>
                  <a:srgbClr val="993A39"/>
                </a:solidFill>
                <a:latin charset="-122" pitchFamily="34" typeface="微软雅黑"/>
                <a:ea charset="-122" pitchFamily="34" typeface="微软雅黑"/>
              </a:rPr>
              <a:t>模特换衣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7674" y="2672423"/>
            <a:ext cx="2002499" cy="3564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38158" y="2659847"/>
            <a:ext cx="2009563" cy="3577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17733" y="2659847"/>
            <a:ext cx="2648561" cy="14877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64155" y="2659847"/>
            <a:ext cx="2009563" cy="35774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704512" y="601524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accent6">
                    <a:lumMod val="60000"/>
                    <a:lumOff val="40000"/>
                  </a:schemeClr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LOGO</a:t>
            </a:r>
          </a:p>
        </p:txBody>
      </p:sp>
    </p:spTree>
    <p:extLst>
      <p:ext uri="{BB962C8B-B14F-4D97-AF65-F5344CB8AC3E}">
        <p14:creationId val="226103270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2"/>
      <p:bldP grpId="0" spid="23"/>
      <p:bldP grpId="0" spid="2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8C00">
            <a:alpha val="50196"/>
          </a:srgbClr>
        </a:solidFill>
        <a:ln>
          <a:noFill/>
        </a:ln>
      </a:spPr>
      <a:bodyPr anchor="ctr" rtlCol="0"/>
      <a:lstStyle>
        <a:defPPr>
          <a:defRPr b="1" dirty="0" smtClean="0" sz="36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243</Paragraphs>
  <Slides>26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Calibri</vt:lpstr>
      <vt:lpstr>Broadway</vt:lpstr>
      <vt:lpstr>微软雅黑</vt:lpstr>
      <vt:lpstr>Calibri Light</vt:lpstr>
      <vt:lpstr>方正综艺简体</vt:lpstr>
      <vt:lpstr>Kozuka Mincho Pro H</vt:lpstr>
      <vt:lpstr>Times New Roman</vt:lpstr>
      <vt:lpstr>Segoe UI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2021-08-22T12:08:28Z</dcterms:created>
  <cp:lastPrinted>2021-08-22T12:08:28Z</cp:lastPrinted>
  <dcterms:modified xsi:type="dcterms:W3CDTF">2021-08-22T05:50:34Z</dcterms:modified>
  <cp:revision>1</cp:revision>
</cp:coreProperties>
</file>