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89" r:id="rId3"/>
    <p:sldMasterId id="2147483740" r:id="rId4"/>
  </p:sldMasterIdLst>
  <p:notesMasterIdLst>
    <p:notesMasterId r:id="rId5"/>
  </p:notesMasterIdLst>
  <p:sldIdLst>
    <p:sldId id="256" r:id="rId6"/>
    <p:sldId id="342" r:id="rId7"/>
    <p:sldId id="324" r:id="rId8"/>
    <p:sldId id="337" r:id="rId9"/>
    <p:sldId id="259" r:id="rId10"/>
    <p:sldId id="260" r:id="rId11"/>
    <p:sldId id="262" r:id="rId12"/>
    <p:sldId id="263" r:id="rId13"/>
    <p:sldId id="346" r:id="rId14"/>
    <p:sldId id="300" r:id="rId15"/>
    <p:sldId id="339" r:id="rId16"/>
    <p:sldId id="286" r:id="rId17"/>
    <p:sldId id="284" r:id="rId18"/>
    <p:sldId id="288" r:id="rId19"/>
    <p:sldId id="289" r:id="rId20"/>
    <p:sldId id="290" r:id="rId21"/>
    <p:sldId id="291" r:id="rId22"/>
    <p:sldId id="321" r:id="rId23"/>
    <p:sldId id="322" r:id="rId24"/>
    <p:sldId id="302" r:id="rId25"/>
    <p:sldId id="279" r:id="rId26"/>
    <p:sldId id="304" r:id="rId27"/>
    <p:sldId id="347" r:id="rId28"/>
    <p:sldId id="293" r:id="rId29"/>
    <p:sldId id="294" r:id="rId30"/>
    <p:sldId id="298" r:id="rId31"/>
    <p:sldId id="299" r:id="rId32"/>
    <p:sldId id="303" r:id="rId33"/>
    <p:sldId id="313" r:id="rId34"/>
    <p:sldId id="340" r:id="rId35"/>
    <p:sldId id="273" r:id="rId36"/>
    <p:sldId id="274" r:id="rId37"/>
    <p:sldId id="275" r:id="rId38"/>
    <p:sldId id="276" r:id="rId39"/>
    <p:sldId id="277" r:id="rId40"/>
    <p:sldId id="278" r:id="rId41"/>
    <p:sldId id="280" r:id="rId42"/>
    <p:sldId id="281" r:id="rId43"/>
    <p:sldId id="283" r:id="rId44"/>
    <p:sldId id="309" r:id="rId45"/>
    <p:sldId id="323" r:id="rId46"/>
    <p:sldId id="341" r:id="rId47"/>
    <p:sldId id="266" r:id="rId48"/>
    <p:sldId id="327" r:id="rId49"/>
    <p:sldId id="332" r:id="rId50"/>
    <p:sldId id="333" r:id="rId51"/>
    <p:sldId id="331" r:id="rId52"/>
    <p:sldId id="329" r:id="rId53"/>
    <p:sldId id="330" r:id="rId54"/>
    <p:sldId id="315" r:id="rId55"/>
    <p:sldId id="317" r:id="rId56"/>
    <p:sldId id="318" r:id="rId57"/>
    <p:sldId id="319" r:id="rId58"/>
    <p:sldId id="334" r:id="rId59"/>
    <p:sldId id="335" r:id="rId60"/>
    <p:sldId id="310" r:id="rId61"/>
    <p:sldId id="344" r:id="rId62"/>
  </p:sldIdLst>
  <p:sldSz cx="12192000" cy="6858000"/>
  <p:notesSz cx="6858000" cy="9144000"/>
  <p:custDataLst>
    <p:tags r:id="rId63"/>
  </p:custDataLst>
  <p:defaultTextStyle>
    <a:defPPr>
      <a:defRPr lang="zh-CN"/>
    </a:defPPr>
    <a:lvl1pPr algn="l" rtl="0" fontAlgn="base">
      <a:spcBef>
        <a:spcPct val="0"/>
      </a:spcBef>
      <a:spcAft>
        <a:spcPct val="0"/>
      </a:spcAft>
      <a:defRPr kern="1200">
        <a:solidFill>
          <a:schemeClr val="tx1"/>
        </a:solidFill>
        <a:latin typeface="Arial"/>
        <a:ea typeface="宋体"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p:defaultTextStyle>
  <p:extLst>
    <p:ext uri="{EFAFB233-063F-42B5-8137-9DF3F51BA10A}">
      <p15:sldGuideLst xmlns:p15="http://schemas.microsoft.com/office/powerpoint/2012/main">
        <p15:guide id="1" orient="horz" pos="2183">
          <p15:clr>
            <a:srgbClr val="A4A3A4"/>
          </p15:clr>
        </p15:guide>
        <p15:guide id="2" orient="horz" pos="3453">
          <p15:clr>
            <a:srgbClr val="A4A3A4"/>
          </p15:clr>
        </p15:guide>
        <p15:guide id="3" pos="3636">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94660"/>
  </p:normalViewPr>
  <p:slideViewPr>
    <p:cSldViewPr snapToGrid="0">
      <p:cViewPr varScale="1">
        <p:scale>
          <a:sx n="116" d="100"/>
          <a:sy n="116" d="100"/>
        </p:scale>
        <p:origin x="162" y="108"/>
      </p:cViewPr>
      <p:guideLst>
        <p:guide orient="horz" pos="2183"/>
        <p:guide orient="horz" pos="3453"/>
        <p:guide pos="3636"/>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slideMasters/slideMaster4.xml" Type="http://schemas.openxmlformats.org/officeDocument/2006/relationships/slideMaster"/><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notesMasters/notesMaster1.xml" Type="http://schemas.openxmlformats.org/officeDocument/2006/relationships/notesMaster"/><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tags/tag1.xml" Type="http://schemas.openxmlformats.org/officeDocument/2006/relationships/tags"/><Relationship Id="rId64" Target="presProps.xml" Type="http://schemas.openxmlformats.org/officeDocument/2006/relationships/presProps"/><Relationship Id="rId65" Target="viewProps.xml" Type="http://schemas.openxmlformats.org/officeDocument/2006/relationships/viewProps"/><Relationship Id="rId66" Target="theme/theme1.xml" Type="http://schemas.openxmlformats.org/officeDocument/2006/relationships/theme"/><Relationship Id="rId67" Target="tableStyles.xml" Type="http://schemas.openxmlformats.org/officeDocument/2006/relationships/tableStyles"/><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diagrams/_rels/data1.xml.rels><?xml version="1.0" encoding="UTF-8" standalone="yes"?><Relationships xmlns="http://schemas.openxmlformats.org/package/2006/relationships"><Relationship Id="rId1" Target="../media/image20.jpeg" Type="http://schemas.openxmlformats.org/officeDocument/2006/relationships/image"/><Relationship Id="rId2" Target="../media/image21.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s>
</file>

<file path=ppt/diagrams/_rels/data3.xml.rels><?xml version="1.0" encoding="UTF-8" standalone="yes"?><Relationships xmlns="http://schemas.openxmlformats.org/package/2006/relationships"><Relationship Id="rId1" Target="../media/image76.jpeg" Type="http://schemas.openxmlformats.org/officeDocument/2006/relationships/image"/><Relationship Id="rId2" Target="../media/image77.jpeg" Type="http://schemas.openxmlformats.org/officeDocument/2006/relationships/image"/><Relationship Id="rId3" Target="../media/image78.jpeg" Type="http://schemas.openxmlformats.org/officeDocument/2006/relationships/image"/><Relationship Id="rId4" Target="../media/image79.jpeg" Type="http://schemas.openxmlformats.org/officeDocument/2006/relationships/image"/></Relationships>
</file>

<file path=ppt/diagrams/_rels/drawing1.xml.rels><?xml version="1.0" encoding="UTF-8" standalone="yes"?><Relationships xmlns="http://schemas.openxmlformats.org/package/2006/relationships"><Relationship Id="rId1" Target="../media/image20.jpeg" Type="http://schemas.openxmlformats.org/officeDocument/2006/relationships/image"/><Relationship Id="rId2" Target="../media/image21.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s>
</file>

<file path=ppt/diagrams/colors1.xml><?xml version="1.0" encoding="utf-8"?>
<dgm:colorsDef xmlns:a="http://schemas.openxmlformats.org/drawingml/2006/main" xmlns:dgm="http://schemas.openxmlformats.org/drawingml/2006/diagram"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589E506B-316C-45E7-BCB0-59734CF30601}" type="doc">
      <dgm:prSet loTypeId="urn:microsoft.com/office/officeart/2008/layout/TitlePictureLineup" loCatId="picture" qsTypeId="urn:microsoft.com/office/officeart/2005/8/quickstyle/simple1#1" qsCatId="simple" csTypeId="urn:microsoft.com/office/officeart/2005/8/colors/accent1_3" csCatId="accent1" phldr="1"/>
      <dgm:spPr/>
      <dgm:t>
        <a:bodyPr/>
        <a:lstStyle/>
        <a:p>
          <a:endParaRPr lang="zh-CN" altLang="en-US"/>
        </a:p>
      </dgm:t>
    </dgm:pt>
    <dgm:pt modelId="{49A523E9-4703-4DF0-ABE4-BFEA1E22AAA0}" type="parTrans" cxnId="{FE6DFB84-B558-40DF-82B8-FDBEB9A89B8A}">
      <dgm:prSet/>
      <dgm:spPr/>
      <dgm:t>
        <a:bodyPr/>
        <a:lstStyle/>
        <a:p>
          <a:endParaRPr lang="zh-CN" altLang="en-US"/>
        </a:p>
      </dgm:t>
    </dgm:pt>
    <dgm:pt modelId="{D065B7A9-9AFB-4E0C-B2BF-6BB6A96156D0}">
      <dgm:prSet phldrT="[文本]" custT="1"/>
      <dgm:spPr>
        <a:solidFill>
          <a:srgbClr val="679EE5"/>
        </a:solidFill>
      </dgm:spPr>
      <dgm:t>
        <a:bodyPr/>
        <a:lstStyle/>
        <a:p>
          <a:r>
            <a:rPr lang="zh-CN" altLang="en-US" sz="1800" b="1" smtClean="0">
              <a:solidFill>
                <a:schemeClr val="bg1"/>
              </a:solidFill>
              <a:latin typeface="Impact" pitchFamily="34" charset="0"/>
              <a:ea typeface="微软雅黑" pitchFamily="34" charset="-122"/>
            </a:rPr>
            <a:t>开发测评项目</a:t>
          </a:r>
          <a:endParaRPr lang="zh-CN" altLang="en-US" sz="1800">
            <a:solidFill>
              <a:schemeClr val="bg1"/>
            </a:solidFill>
          </a:endParaRPr>
        </a:p>
      </dgm:t>
    </dgm:pt>
    <dgm:pt modelId="{6F890F33-1562-4112-80E9-3D173AD97DE0}" type="sibTrans" cxnId="{FE6DFB84-B558-40DF-82B8-FDBEB9A89B8A}">
      <dgm:prSet/>
      <dgm:spPr/>
      <dgm:t>
        <a:bodyPr/>
        <a:lstStyle/>
        <a:p>
          <a:endParaRPr lang="zh-CN" altLang="en-US"/>
        </a:p>
      </dgm:t>
    </dgm:pt>
    <dgm:pt modelId="{69273FC4-8E08-4DFA-9BF9-78DDC5DB3380}" type="parTrans" cxnId="{12149A8A-5950-4A49-8AA4-B9B2C8B73AF1}">
      <dgm:prSet/>
      <dgm:spPr/>
      <dgm:t>
        <a:bodyPr/>
        <a:lstStyle/>
        <a:p>
          <a:endParaRPr lang="zh-CN" altLang="en-US"/>
        </a:p>
      </dgm:t>
    </dgm:pt>
    <dgm:pt modelId="{DAEF3ABE-E282-4DED-B299-317C7BBF376F}">
      <dgm:prSet/>
      <dgm:spPr>
        <a:solidFill>
          <a:srgbClr val="679EE5"/>
        </a:solidFill>
      </dgm:spPr>
      <dgm:t>
        <a:bodyPr/>
        <a:lstStyle/>
        <a:p>
          <a:endParaRPr lang="zh-CN" altLang="en-US"/>
        </a:p>
      </dgm:t>
    </dgm:pt>
    <dgm:pt modelId="{BA12359C-DA1D-44AC-B854-30CB0E9947CC}" type="sibTrans" cxnId="{12149A8A-5950-4A49-8AA4-B9B2C8B73AF1}">
      <dgm:prSet/>
      <dgm:spPr/>
      <dgm:t>
        <a:bodyPr/>
        <a:lstStyle/>
        <a:p>
          <a:endParaRPr lang="zh-CN" altLang="en-US"/>
        </a:p>
      </dgm:t>
    </dgm:pt>
    <dgm:pt modelId="{5C3D020D-4A80-4B0D-ACF5-82D8B4EA03F5}" type="parTrans" cxnId="{990FCCE7-B1E8-4D54-88BE-4AA83B57910B}">
      <dgm:prSet/>
      <dgm:spPr/>
      <dgm:t>
        <a:bodyPr/>
        <a:lstStyle/>
        <a:p>
          <a:endParaRPr lang="zh-CN" altLang="en-US"/>
        </a:p>
      </dgm:t>
    </dgm:pt>
    <dgm:pt modelId="{8FC536C4-BD38-455C-B3C2-BC4B44A62E35}">
      <dgm:prSet phldrT="[文本]" custT="1"/>
      <dgm:spPr>
        <a:solidFill>
          <a:srgbClr val="679EE5"/>
        </a:solidFill>
      </dgm:spPr>
      <dgm:t>
        <a:bodyPr/>
        <a:lstStyle/>
        <a:p>
          <a:r>
            <a:rPr lang="zh-CN" altLang="en-US" sz="1800" b="1" smtClean="0">
              <a:solidFill>
                <a:schemeClr val="bg1"/>
              </a:solidFill>
              <a:latin typeface="Impact" pitchFamily="34" charset="0"/>
              <a:ea typeface="微软雅黑" pitchFamily="34" charset="-122"/>
            </a:rPr>
            <a:t>调查分析</a:t>
          </a:r>
          <a:endParaRPr lang="zh-CN" altLang="en-US" sz="1800" b="1">
            <a:solidFill>
              <a:schemeClr val="bg1"/>
            </a:solidFill>
            <a:latin typeface="Impact" panose="020b0806030902050204" pitchFamily="34" charset="0"/>
            <a:ea typeface="微软雅黑" pitchFamily="34" charset="-122"/>
          </a:endParaRPr>
        </a:p>
      </dgm:t>
    </dgm:pt>
    <dgm:pt modelId="{5DD53BDD-710B-416C-80EC-3F0A5FB7027C}" type="sibTrans" cxnId="{990FCCE7-B1E8-4D54-88BE-4AA83B57910B}">
      <dgm:prSet/>
      <dgm:spPr/>
      <dgm:t>
        <a:bodyPr/>
        <a:lstStyle/>
        <a:p>
          <a:endParaRPr lang="zh-CN" altLang="en-US"/>
        </a:p>
      </dgm:t>
    </dgm:pt>
    <dgm:pt modelId="{0D89245D-6AE7-4B38-96C1-D3A85056364E}" type="parTrans" cxnId="{921384CD-533A-4042-9C90-E3F8F3959424}">
      <dgm:prSet/>
      <dgm:spPr/>
      <dgm:t>
        <a:bodyPr/>
        <a:lstStyle/>
        <a:p>
          <a:endParaRPr lang="zh-CN" altLang="en-US"/>
        </a:p>
      </dgm:t>
    </dgm:pt>
    <dgm:pt modelId="{C8BD670E-8E44-436F-8CCC-DA34DC4BE43D}">
      <dgm:prSet phldrT="[文本]" custT="1"/>
      <dgm:spPr>
        <a:solidFill>
          <a:srgbClr val="679EE5"/>
        </a:solidFill>
      </dgm:spPr>
      <dgm:t>
        <a:bodyPr/>
        <a:lstStyle/>
        <a:p>
          <a:r>
            <a:rPr lang="zh-CN" altLang="en-US" sz="1800" b="1" smtClean="0">
              <a:solidFill>
                <a:schemeClr val="bg1"/>
              </a:solidFill>
              <a:latin typeface="Impact" pitchFamily="34" charset="0"/>
              <a:ea typeface="微软雅黑" pitchFamily="34" charset="-122"/>
            </a:rPr>
            <a:t>满意度体系建立</a:t>
          </a:r>
          <a:endParaRPr lang="zh-CN" altLang="en-US" sz="1800" b="1">
            <a:solidFill>
              <a:schemeClr val="bg1"/>
            </a:solidFill>
            <a:latin typeface="Impact" pitchFamily="34" charset="0"/>
            <a:ea typeface="微软雅黑" pitchFamily="34" charset="-122"/>
          </a:endParaRPr>
        </a:p>
      </dgm:t>
    </dgm:pt>
    <dgm:pt modelId="{EA0B4236-67C5-4534-BE80-8FED4D0C721D}" type="sibTrans" cxnId="{921384CD-533A-4042-9C90-E3F8F3959424}">
      <dgm:prSet/>
      <dgm:spPr/>
      <dgm:t>
        <a:bodyPr/>
        <a:lstStyle/>
        <a:p>
          <a:endParaRPr lang="zh-CN" altLang="en-US"/>
        </a:p>
      </dgm:t>
    </dgm:pt>
    <dgm:pt modelId="{987B1B93-A64E-4746-8FFF-C5422E8EFC97}" type="pres">
      <dgm:prSet presAssocID="{589E506B-316C-45E7-BCB0-59734CF30601}" presName="Name0">
        <dgm:presLayoutVars>
          <dgm:dir/>
        </dgm:presLayoutVars>
      </dgm:prSet>
      <dgm:spPr/>
      <dgm:t>
        <a:bodyPr/>
        <a:lstStyle/>
        <a:p>
          <a:endParaRPr lang="zh-CN" altLang="en-US"/>
        </a:p>
      </dgm:t>
    </dgm:pt>
    <dgm:pt modelId="{5F726E94-2A7E-46EC-86E6-2DD197FDC349}" type="pres">
      <dgm:prSet presAssocID="{D065B7A9-9AFB-4E0C-B2BF-6BB6A96156D0}" presName="composite"/>
      <dgm:spPr/>
      <dgm:t>
        <a:bodyPr/>
        <a:lstStyle/>
        <a:p/>
      </dgm:t>
    </dgm:pt>
    <dgm:pt modelId="{65A01336-CC0E-4909-8D8A-47E50515CC8D}" type="pres">
      <dgm:prSet presAssocID="{D065B7A9-9AFB-4E0C-B2BF-6BB6A96156D0}" presName="Accent" presStyleLbl="alignAcc1" presStyleCnt="4"/>
      <dgm:spPr/>
      <dgm:t>
        <a:bodyPr/>
        <a:lstStyle/>
        <a:p/>
      </dgm:t>
    </dgm:pt>
    <dgm:pt modelId="{5485D903-7D68-48E1-9B66-6D53AAB5526A}" type="pres">
      <dgm:prSet presAssocID="{D065B7A9-9AFB-4E0C-B2BF-6BB6A96156D0}" presName="Image" presStyleLbl="node1" presStyleCnt="4"/>
      <dgm:spPr>
        <a:blipFill>
          <a:blip r:embed="rId1">
            <a:extLst>
              <a:ext uri="{28A0092B-C50C-407E-A947-70E740481C1C}">
                <a14:useLocalDpi xmlns:a14="http://schemas.microsoft.com/office/drawing/2010/main"/>
              </a:ext>
            </a:extLst>
          </a:blip>
          <a:stretch>
            <a:fillRect/>
          </a:stretch>
        </a:blipFill>
        <a:ln w="19050">
          <a:solidFill>
            <a:srgbClr val="679EE5"/>
          </a:solidFill>
        </a:ln>
      </dgm:spPr>
      <dgm:t>
        <a:bodyPr/>
        <a:lstStyle/>
        <a:p>
          <a:endParaRPr lang="zh-CN" altLang="en-US"/>
        </a:p>
      </dgm:t>
    </dgm:pt>
    <dgm:pt modelId="{54A04667-ADA4-4286-9671-106A3076B1C9}" type="pres">
      <dgm:prSet presAssocID="{D065B7A9-9AFB-4E0C-B2BF-6BB6A96156D0}" presName="Child" presStyleLbl="revTx" presStyleCnt="4">
        <dgm:presLayoutVars>
          <dgm:bulletEnabled val="1"/>
        </dgm:presLayoutVars>
      </dgm:prSet>
      <dgm:spPr/>
      <dgm:t>
        <a:bodyPr/>
        <a:lstStyle/>
        <a:p>
          <a:endParaRPr lang="zh-CN" altLang="en-US"/>
        </a:p>
      </dgm:t>
    </dgm:pt>
    <dgm:pt modelId="{004627F8-3BCC-467D-983A-318775B5B2D2}" type="pres">
      <dgm:prSet presAssocID="{D065B7A9-9AFB-4E0C-B2BF-6BB6A96156D0}" presName="Parent" presStyleLbl="alignNode1" presStyleCnt="4">
        <dgm:presLayoutVars>
          <dgm:bulletEnabled val="1"/>
        </dgm:presLayoutVars>
      </dgm:prSet>
      <dgm:spPr/>
      <dgm:t>
        <a:bodyPr/>
        <a:lstStyle/>
        <a:p>
          <a:endParaRPr lang="zh-CN" altLang="en-US"/>
        </a:p>
      </dgm:t>
    </dgm:pt>
    <dgm:pt modelId="{F8FF2927-6C4A-4F3A-9BD3-11874CD0B6C9}" type="pres">
      <dgm:prSet presAssocID="{6F890F33-1562-4112-80E9-3D173AD97DE0}" presName="sibTrans"/>
      <dgm:spPr/>
      <dgm:t>
        <a:bodyPr/>
        <a:lstStyle/>
        <a:p/>
      </dgm:t>
    </dgm:pt>
    <dgm:pt modelId="{09DADD2C-0318-4CDD-89DC-DE5E2F7E8088}" type="pres">
      <dgm:prSet presAssocID="{DAEF3ABE-E282-4DED-B299-317C7BBF376F}" presName="composite"/>
      <dgm:spPr/>
      <dgm:t>
        <a:bodyPr/>
        <a:lstStyle/>
        <a:p/>
      </dgm:t>
    </dgm:pt>
    <dgm:pt modelId="{E39AC58E-7A96-496D-A0C8-2B20600170A1}" type="pres">
      <dgm:prSet presAssocID="{DAEF3ABE-E282-4DED-B299-317C7BBF376F}" presName="Accent" presStyleLbl="alignAcc1" presStyleIdx="1" presStyleCnt="4"/>
      <dgm:spPr/>
      <dgm:t>
        <a:bodyPr/>
        <a:lstStyle/>
        <a:p/>
      </dgm:t>
    </dgm:pt>
    <dgm:pt modelId="{D20E2DDC-BCDD-4787-B900-4D5354139640}" type="pres">
      <dgm:prSet presAssocID="{DAEF3ABE-E282-4DED-B299-317C7BBF376F}" presName="Image" presStyleLbl="node1" presStyleIdx="1" presStyleCnt="4"/>
      <dgm:spPr>
        <a:blipFill>
          <a:blip r:embed="rId2">
            <a:extLst>
              <a:ext uri="{28A0092B-C50C-407E-A947-70E740481C1C}">
                <a14:useLocalDpi xmlns:a14="http://schemas.microsoft.com/office/drawing/2010/main"/>
              </a:ext>
            </a:extLst>
          </a:blip>
          <a:stretch>
            <a:fillRect/>
          </a:stretch>
        </a:blipFill>
        <a:ln w="19050">
          <a:solidFill>
            <a:srgbClr val="679EE5"/>
          </a:solidFill>
        </a:ln>
      </dgm:spPr>
      <dgm:t>
        <a:bodyPr/>
        <a:lstStyle/>
        <a:p>
          <a:endParaRPr lang="zh-CN" altLang="en-US"/>
        </a:p>
      </dgm:t>
    </dgm:pt>
    <dgm:pt modelId="{7357E97A-4F94-4B11-BE75-0B0C76663997}" type="pres">
      <dgm:prSet presAssocID="{DAEF3ABE-E282-4DED-B299-317C7BBF376F}" presName="Child" presStyleLbl="revTx" presStyleIdx="1" presStyleCnt="4">
        <dgm:presLayoutVars>
          <dgm:bulletEnabled val="1"/>
        </dgm:presLayoutVars>
      </dgm:prSet>
      <dgm:spPr/>
      <dgm:t>
        <a:bodyPr/>
        <a:lstStyle/>
        <a:p/>
      </dgm:t>
    </dgm:pt>
    <dgm:pt modelId="{E2AAB73B-B0C4-402A-AE6A-2CB05D3A2BC3}" type="pres">
      <dgm:prSet presAssocID="{DAEF3ABE-E282-4DED-B299-317C7BBF376F}" presName="Parent" presStyleLbl="alignNode1" presStyleIdx="1" presStyleCnt="4">
        <dgm:presLayoutVars>
          <dgm:bulletEnabled val="1"/>
        </dgm:presLayoutVars>
      </dgm:prSet>
      <dgm:spPr/>
      <dgm:t>
        <a:bodyPr/>
        <a:lstStyle/>
        <a:p>
          <a:endParaRPr lang="zh-CN" altLang="en-US"/>
        </a:p>
      </dgm:t>
    </dgm:pt>
    <dgm:pt modelId="{4ABC86FF-9CB1-498C-85B1-2FD5BE4C3066}" type="pres">
      <dgm:prSet presAssocID="{BA12359C-DA1D-44AC-B854-30CB0E9947CC}" presName="sibTrans"/>
      <dgm:spPr/>
      <dgm:t>
        <a:bodyPr/>
        <a:lstStyle/>
        <a:p/>
      </dgm:t>
    </dgm:pt>
    <dgm:pt modelId="{954FF80B-0500-405D-AAE1-0A9B5654A7CF}" type="pres">
      <dgm:prSet presAssocID="{8FC536C4-BD38-455C-B3C2-BC4B44A62E35}" presName="composite"/>
      <dgm:spPr/>
      <dgm:t>
        <a:bodyPr/>
        <a:lstStyle/>
        <a:p/>
      </dgm:t>
    </dgm:pt>
    <dgm:pt modelId="{D396F0F8-0D71-4F47-84F9-B468128A8556}" type="pres">
      <dgm:prSet presAssocID="{8FC536C4-BD38-455C-B3C2-BC4B44A62E35}" presName="Accent" presStyleLbl="alignAcc1" presStyleIdx="2" presStyleCnt="4"/>
      <dgm:spPr/>
      <dgm:t>
        <a:bodyPr/>
        <a:lstStyle/>
        <a:p/>
      </dgm:t>
    </dgm:pt>
    <dgm:pt modelId="{6E825665-F62D-438E-BF19-29795580DF43}" type="pres">
      <dgm:prSet presAssocID="{8FC536C4-BD38-455C-B3C2-BC4B44A62E35}" presName="Image" presStyleLbl="node1" presStyleIdx="2" presStyleCnt="4"/>
      <dgm:spPr>
        <a:blipFill>
          <a:blip r:embed="rId3">
            <a:extLst>
              <a:ext uri="{28A0092B-C50C-407E-A947-70E740481C1C}">
                <a14:useLocalDpi xmlns:a14="http://schemas.microsoft.com/office/drawing/2010/main"/>
              </a:ext>
            </a:extLst>
          </a:blip>
          <a:stretch>
            <a:fillRect/>
          </a:stretch>
        </a:blipFill>
        <a:ln w="19050">
          <a:solidFill>
            <a:srgbClr val="679EE5"/>
          </a:solidFill>
        </a:ln>
      </dgm:spPr>
      <dgm:t>
        <a:bodyPr/>
        <a:lstStyle/>
        <a:p>
          <a:endParaRPr lang="zh-CN" altLang="en-US"/>
        </a:p>
      </dgm:t>
    </dgm:pt>
    <dgm:pt modelId="{276D4540-6EB5-4D2E-8EC3-7EAD69800E43}" type="pres">
      <dgm:prSet presAssocID="{8FC536C4-BD38-455C-B3C2-BC4B44A62E35}" presName="Child" presStyleLbl="revTx" presStyleIdx="2" presStyleCnt="4">
        <dgm:presLayoutVars>
          <dgm:bulletEnabled val="1"/>
        </dgm:presLayoutVars>
      </dgm:prSet>
      <dgm:spPr/>
      <dgm:t>
        <a:bodyPr/>
        <a:lstStyle/>
        <a:p>
          <a:endParaRPr lang="zh-CN" altLang="en-US"/>
        </a:p>
      </dgm:t>
    </dgm:pt>
    <dgm:pt modelId="{FB41E62D-D44D-439B-98B5-683A28C2D2B3}" type="pres">
      <dgm:prSet presAssocID="{8FC536C4-BD38-455C-B3C2-BC4B44A62E35}" presName="Parent" presStyleLbl="alignNode1" presStyleIdx="2" presStyleCnt="4">
        <dgm:presLayoutVars>
          <dgm:bulletEnabled val="1"/>
        </dgm:presLayoutVars>
      </dgm:prSet>
      <dgm:spPr/>
      <dgm:t>
        <a:bodyPr/>
        <a:lstStyle/>
        <a:p>
          <a:endParaRPr lang="zh-CN" altLang="en-US"/>
        </a:p>
      </dgm:t>
    </dgm:pt>
    <dgm:pt modelId="{DFAA32E8-7EF5-4ADF-9259-DBB8D91BE874}" type="pres">
      <dgm:prSet presAssocID="{5DD53BDD-710B-416C-80EC-3F0A5FB7027C}" presName="sibTrans"/>
      <dgm:spPr/>
      <dgm:t>
        <a:bodyPr/>
        <a:lstStyle/>
        <a:p/>
      </dgm:t>
    </dgm:pt>
    <dgm:pt modelId="{FC7789D9-4BC7-4BB2-A074-32840044DF2E}" type="pres">
      <dgm:prSet presAssocID="{C8BD670E-8E44-436F-8CCC-DA34DC4BE43D}" presName="composite"/>
      <dgm:spPr/>
      <dgm:t>
        <a:bodyPr/>
        <a:lstStyle/>
        <a:p/>
      </dgm:t>
    </dgm:pt>
    <dgm:pt modelId="{85948163-A1CF-484A-BD17-4C2D9F8F8E3B}" type="pres">
      <dgm:prSet presAssocID="{C8BD670E-8E44-436F-8CCC-DA34DC4BE43D}" presName="Accent" presStyleLbl="alignAcc1" presStyleIdx="3" presStyleCnt="4"/>
      <dgm:spPr/>
      <dgm:t>
        <a:bodyPr/>
        <a:lstStyle/>
        <a:p/>
      </dgm:t>
    </dgm:pt>
    <dgm:pt modelId="{791161F8-6961-4764-84B3-243C404DFC78}" type="pres">
      <dgm:prSet presAssocID="{C8BD670E-8E44-436F-8CCC-DA34DC4BE43D}" presName="Image" presStyleLbl="node1" presStyleIdx="3" presStyleCnt="4"/>
      <dgm:spPr>
        <a:blipFill>
          <a:blip r:embed="rId4">
            <a:extLst>
              <a:ext uri="{28A0092B-C50C-407E-A947-70E740481C1C}">
                <a14:useLocalDpi xmlns:a14="http://schemas.microsoft.com/office/drawing/2010/main"/>
              </a:ext>
            </a:extLst>
          </a:blip>
          <a:stretch>
            <a:fillRect/>
          </a:stretch>
        </a:blipFill>
        <a:ln w="22225">
          <a:solidFill>
            <a:srgbClr val="679EE5"/>
          </a:solidFill>
        </a:ln>
      </dgm:spPr>
      <dgm:t>
        <a:bodyPr/>
        <a:lstStyle/>
        <a:p>
          <a:endParaRPr lang="zh-CN" altLang="en-US"/>
        </a:p>
      </dgm:t>
    </dgm:pt>
    <dgm:pt modelId="{846A3550-5017-40FB-A802-825BCB23D160}" type="pres">
      <dgm:prSet presAssocID="{C8BD670E-8E44-436F-8CCC-DA34DC4BE43D}" presName="Child" presStyleLbl="revTx" presStyleIdx="3" presStyleCnt="4">
        <dgm:presLayoutVars>
          <dgm:bulletEnabled val="1"/>
        </dgm:presLayoutVars>
      </dgm:prSet>
      <dgm:spPr/>
      <dgm:t>
        <a:bodyPr/>
        <a:lstStyle/>
        <a:p>
          <a:endParaRPr lang="zh-CN" altLang="en-US"/>
        </a:p>
      </dgm:t>
    </dgm:pt>
    <dgm:pt modelId="{477418D1-D010-4A7B-A428-02FE8B17A6E4}" type="pres">
      <dgm:prSet presAssocID="{C8BD670E-8E44-436F-8CCC-DA34DC4BE43D}" presName="Parent" presStyleLbl="alignNode1" presStyleIdx="3" presStyleCnt="4">
        <dgm:presLayoutVars>
          <dgm:bulletEnabled val="1"/>
        </dgm:presLayoutVars>
      </dgm:prSet>
      <dgm:spPr/>
      <dgm:t>
        <a:bodyPr/>
        <a:lstStyle/>
        <a:p>
          <a:endParaRPr lang="zh-CN" altLang="en-US"/>
        </a:p>
      </dgm:t>
    </dgm:pt>
  </dgm:ptLst>
  <dgm:cxnLst>
    <dgm:cxn modelId="{FE6DFB84-B558-40DF-82B8-FDBEB9A89B8A}" srcId="{589E506B-316C-45E7-BCB0-59734CF30601}" destId="{D065B7A9-9AFB-4E0C-B2BF-6BB6A96156D0}" srcOrd="0" destOrd="0" parTransId="{49A523E9-4703-4DF0-ABE4-BFEA1E22AAA0}" sibTransId="{6F890F33-1562-4112-80E9-3D173AD97DE0}"/>
    <dgm:cxn modelId="{12149A8A-5950-4A49-8AA4-B9B2C8B73AF1}" srcId="{589E506B-316C-45E7-BCB0-59734CF30601}" destId="{DAEF3ABE-E282-4DED-B299-317C7BBF376F}" srcOrd="1" destOrd="0" parTransId="{69273FC4-8E08-4DFA-9BF9-78DDC5DB3380}" sibTransId="{BA12359C-DA1D-44AC-B854-30CB0E9947CC}"/>
    <dgm:cxn modelId="{990FCCE7-B1E8-4D54-88BE-4AA83B57910B}" srcId="{589E506B-316C-45E7-BCB0-59734CF30601}" destId="{8FC536C4-BD38-455C-B3C2-BC4B44A62E35}" srcOrd="2" destOrd="0" parTransId="{5C3D020D-4A80-4B0D-ACF5-82D8B4EA03F5}" sibTransId="{5DD53BDD-710B-416C-80EC-3F0A5FB7027C}"/>
    <dgm:cxn modelId="{921384CD-533A-4042-9C90-E3F8F3959424}" srcId="{589E506B-316C-45E7-BCB0-59734CF30601}" destId="{C8BD670E-8E44-436F-8CCC-DA34DC4BE43D}" srcOrd="3" destOrd="0" parTransId="{0D89245D-6AE7-4B38-96C1-D3A85056364E}" sibTransId="{EA0B4236-67C5-4534-BE80-8FED4D0C721D}"/>
    <dgm:cxn modelId="{95E664AC-70AF-4D54-BE41-34C0D488842E}" type="presOf" srcId="{589E506B-316C-45E7-BCB0-59734CF30601}" destId="{987B1B93-A64E-4746-8FFF-C5422E8EFC97}" srcOrd="0" destOrd="0" presId="urn:microsoft.com/office/officeart/2008/layout/TitlePictureLineup"/>
    <dgm:cxn modelId="{3F2A7034-DA39-47FC-AED3-FEFD4CC66054}" type="presParOf" srcId="{987B1B93-A64E-4746-8FFF-C5422E8EFC97}" destId="{5F726E94-2A7E-46EC-86E6-2DD197FDC349}" srcOrd="0" destOrd="0" presId="urn:microsoft.com/office/officeart/2008/layout/TitlePictureLineup"/>
    <dgm:cxn modelId="{15868089-6AFE-44EB-A227-65DCC5EA32D0}" type="presParOf" srcId="{5F726E94-2A7E-46EC-86E6-2DD197FDC349}" destId="{65A01336-CC0E-4909-8D8A-47E50515CC8D}" srcOrd="0" destOrd="0" presId="urn:microsoft.com/office/officeart/2008/layout/TitlePictureLineup"/>
    <dgm:cxn modelId="{51E995F8-23DD-45D4-8279-0927F352AF8A}" type="presParOf" srcId="{5F726E94-2A7E-46EC-86E6-2DD197FDC349}" destId="{5485D903-7D68-48E1-9B66-6D53AAB5526A}" srcOrd="1" destOrd="0" presId="urn:microsoft.com/office/officeart/2008/layout/TitlePictureLineup"/>
    <dgm:cxn modelId="{A359EF46-7A1B-463A-86C7-2BB9151E1D83}" type="presParOf" srcId="{5F726E94-2A7E-46EC-86E6-2DD197FDC349}" destId="{54A04667-ADA4-4286-9671-106A3076B1C9}" srcOrd="2" destOrd="0" presId="urn:microsoft.com/office/officeart/2008/layout/TitlePictureLineup"/>
    <dgm:cxn modelId="{F743F464-FFF5-41F0-9648-8D90837D71E9}" type="presParOf" srcId="{5F726E94-2A7E-46EC-86E6-2DD197FDC349}" destId="{004627F8-3BCC-467D-983A-318775B5B2D2}" srcOrd="3" destOrd="0" presId="urn:microsoft.com/office/officeart/2008/layout/TitlePictureLineup"/>
    <dgm:cxn modelId="{3608CF5A-72A1-44F9-9D39-5B61E37B17CC}" type="presOf" srcId="{D065B7A9-9AFB-4E0C-B2BF-6BB6A96156D0}" destId="{004627F8-3BCC-467D-983A-318775B5B2D2}" srcOrd="0" destOrd="0" presId="urn:microsoft.com/office/officeart/2008/layout/TitlePictureLineup"/>
    <dgm:cxn modelId="{60447DD2-8AA0-4C0E-A03E-25EC81BF5A11}" type="presParOf" srcId="{987B1B93-A64E-4746-8FFF-C5422E8EFC97}" destId="{F8FF2927-6C4A-4F3A-9BD3-11874CD0B6C9}" srcOrd="1" destOrd="0" presId="urn:microsoft.com/office/officeart/2008/layout/TitlePictureLineup"/>
    <dgm:cxn modelId="{EF480DD4-27E7-4EEF-86B7-5757FCAFCC78}" type="presParOf" srcId="{987B1B93-A64E-4746-8FFF-C5422E8EFC97}" destId="{09DADD2C-0318-4CDD-89DC-DE5E2F7E8088}" srcOrd="2" destOrd="0" presId="urn:microsoft.com/office/officeart/2008/layout/TitlePictureLineup"/>
    <dgm:cxn modelId="{DB01ED7C-3150-495A-8A5C-62A984E74B26}" type="presParOf" srcId="{09DADD2C-0318-4CDD-89DC-DE5E2F7E8088}" destId="{E39AC58E-7A96-496D-A0C8-2B20600170A1}" srcOrd="0" destOrd="0" presId="urn:microsoft.com/office/officeart/2008/layout/TitlePictureLineup"/>
    <dgm:cxn modelId="{376049D6-1CD9-493F-8B9A-671451616725}" type="presParOf" srcId="{09DADD2C-0318-4CDD-89DC-DE5E2F7E8088}" destId="{D20E2DDC-BCDD-4787-B900-4D5354139640}" srcOrd="1" destOrd="0" presId="urn:microsoft.com/office/officeart/2008/layout/TitlePictureLineup"/>
    <dgm:cxn modelId="{0C25B638-A197-4B75-AD6C-D43B2249A5FB}" type="presParOf" srcId="{09DADD2C-0318-4CDD-89DC-DE5E2F7E8088}" destId="{7357E97A-4F94-4B11-BE75-0B0C76663997}" srcOrd="2" destOrd="0" presId="urn:microsoft.com/office/officeart/2008/layout/TitlePictureLineup"/>
    <dgm:cxn modelId="{1C15E1AD-01D9-44EC-906B-1E61695D0AF6}" type="presParOf" srcId="{09DADD2C-0318-4CDD-89DC-DE5E2F7E8088}" destId="{E2AAB73B-B0C4-402A-AE6A-2CB05D3A2BC3}" srcOrd="3" destOrd="0" presId="urn:microsoft.com/office/officeart/2008/layout/TitlePictureLineup"/>
    <dgm:cxn modelId="{37AE2CDC-5BA6-4BF3-8585-DFAE13ACEA51}" type="presOf" srcId="{DAEF3ABE-E282-4DED-B299-317C7BBF376F}" destId="{E2AAB73B-B0C4-402A-AE6A-2CB05D3A2BC3}" srcOrd="0" destOrd="0" presId="urn:microsoft.com/office/officeart/2008/layout/TitlePictureLineup"/>
    <dgm:cxn modelId="{268FA908-7779-4C42-BB34-A2C5C72A6C67}" type="presParOf" srcId="{987B1B93-A64E-4746-8FFF-C5422E8EFC97}" destId="{4ABC86FF-9CB1-498C-85B1-2FD5BE4C3066}" srcOrd="3" destOrd="0" presId="urn:microsoft.com/office/officeart/2008/layout/TitlePictureLineup"/>
    <dgm:cxn modelId="{22505343-680C-4208-BB8F-6A90AE974025}" type="presParOf" srcId="{987B1B93-A64E-4746-8FFF-C5422E8EFC97}" destId="{954FF80B-0500-405D-AAE1-0A9B5654A7CF}" srcOrd="4" destOrd="0" presId="urn:microsoft.com/office/officeart/2008/layout/TitlePictureLineup"/>
    <dgm:cxn modelId="{33636E7F-3A51-45FA-85E6-2F868D719C5C}" type="presParOf" srcId="{954FF80B-0500-405D-AAE1-0A9B5654A7CF}" destId="{D396F0F8-0D71-4F47-84F9-B468128A8556}" srcOrd="0" destOrd="0" presId="urn:microsoft.com/office/officeart/2008/layout/TitlePictureLineup"/>
    <dgm:cxn modelId="{5C87CB50-727D-4550-8790-DC049BC5A0EA}" type="presParOf" srcId="{954FF80B-0500-405D-AAE1-0A9B5654A7CF}" destId="{6E825665-F62D-438E-BF19-29795580DF43}" srcOrd="1" destOrd="0" presId="urn:microsoft.com/office/officeart/2008/layout/TitlePictureLineup"/>
    <dgm:cxn modelId="{90455B34-8135-47BC-913F-573AFB2CAA4E}" type="presParOf" srcId="{954FF80B-0500-405D-AAE1-0A9B5654A7CF}" destId="{276D4540-6EB5-4D2E-8EC3-7EAD69800E43}" srcOrd="2" destOrd="0" presId="urn:microsoft.com/office/officeart/2008/layout/TitlePictureLineup"/>
    <dgm:cxn modelId="{7BE3600B-9F86-4D92-A5F4-61DFA5FDF425}" type="presParOf" srcId="{954FF80B-0500-405D-AAE1-0A9B5654A7CF}" destId="{FB41E62D-D44D-439B-98B5-683A28C2D2B3}" srcOrd="3" destOrd="0" presId="urn:microsoft.com/office/officeart/2008/layout/TitlePictureLineup"/>
    <dgm:cxn modelId="{BC4B5F3A-3888-47A1-BAE4-04929AB07E46}" type="presOf" srcId="{8FC536C4-BD38-455C-B3C2-BC4B44A62E35}" destId="{FB41E62D-D44D-439B-98B5-683A28C2D2B3}" srcOrd="0" destOrd="0" presId="urn:microsoft.com/office/officeart/2008/layout/TitlePictureLineup"/>
    <dgm:cxn modelId="{60191910-E7FD-4503-8589-B0E0BBADCA2D}" type="presParOf" srcId="{987B1B93-A64E-4746-8FFF-C5422E8EFC97}" destId="{DFAA32E8-7EF5-4ADF-9259-DBB8D91BE874}" srcOrd="5" destOrd="0" presId="urn:microsoft.com/office/officeart/2008/layout/TitlePictureLineup"/>
    <dgm:cxn modelId="{5726EC89-B812-4864-9205-63E4CC094E46}" type="presParOf" srcId="{987B1B93-A64E-4746-8FFF-C5422E8EFC97}" destId="{FC7789D9-4BC7-4BB2-A074-32840044DF2E}" srcOrd="6" destOrd="0" presId="urn:microsoft.com/office/officeart/2008/layout/TitlePictureLineup"/>
    <dgm:cxn modelId="{2EBFBAB8-E83B-44C5-86F6-1726F655E5C7}" type="presParOf" srcId="{FC7789D9-4BC7-4BB2-A074-32840044DF2E}" destId="{85948163-A1CF-484A-BD17-4C2D9F8F8E3B}" srcOrd="0" destOrd="0" presId="urn:microsoft.com/office/officeart/2008/layout/TitlePictureLineup"/>
    <dgm:cxn modelId="{AFCA92D8-3B4D-4FB3-A229-C6F054D5C09E}" type="presParOf" srcId="{FC7789D9-4BC7-4BB2-A074-32840044DF2E}" destId="{791161F8-6961-4764-84B3-243C404DFC78}" srcOrd="1" destOrd="0" presId="urn:microsoft.com/office/officeart/2008/layout/TitlePictureLineup"/>
    <dgm:cxn modelId="{A8016FAB-B733-4935-B6B3-FCA250A52D43}" type="presParOf" srcId="{FC7789D9-4BC7-4BB2-A074-32840044DF2E}" destId="{846A3550-5017-40FB-A802-825BCB23D160}" srcOrd="2" destOrd="0" presId="urn:microsoft.com/office/officeart/2008/layout/TitlePictureLineup"/>
    <dgm:cxn modelId="{295C0645-A2E6-4764-B5FC-97082EB6D499}" type="presParOf" srcId="{FC7789D9-4BC7-4BB2-A074-32840044DF2E}" destId="{477418D1-D010-4A7B-A428-02FE8B17A6E4}" srcOrd="3" destOrd="0" presId="urn:microsoft.com/office/officeart/2008/layout/TitlePictureLineup"/>
    <dgm:cxn modelId="{B0A501BB-95F3-4729-8633-8EE1D36CF417}" type="presOf" srcId="{C8BD670E-8E44-436F-8CCC-DA34DC4BE43D}" destId="{477418D1-D010-4A7B-A428-02FE8B17A6E4}" srcOrd="0" destOrd="0" presId="urn:microsoft.com/office/officeart/2008/layout/TitlePictureLineup"/>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21519A7D-C013-4F17-9A08-33E7BC48CCBB}" type="doc">
      <dgm:prSet loTypeId="urn:microsoft.com/office/officeart/2005/8/layout/hProcess9" loCatId="process" qsTypeId="urn:microsoft.com/office/officeart/2005/8/quickstyle/simple1#2" qsCatId="simple" csTypeId="urn:microsoft.com/office/officeart/2005/8/colors/accent1_2#1" csCatId="accent1" phldr="1"/>
      <dgm:spPr/>
      <dgm:t>
        <a:bodyPr/>
        <a:lstStyle/>
        <a:p>
          <a:endParaRPr lang="zh-CN" altLang="en-US"/>
        </a:p>
      </dgm:t>
    </dgm:pt>
    <dgm:pt modelId="{8092B917-2E83-4372-B5D0-137D2848E159}" type="parTrans" cxnId="{FDECE17C-F724-4776-AD1E-CC59BB80A67F}">
      <dgm:prSet/>
      <dgm:spPr/>
      <dgm:t>
        <a:bodyPr/>
        <a:lstStyle/>
        <a:p>
          <a:endParaRPr lang="zh-CN" altLang="en-US"/>
        </a:p>
      </dgm:t>
    </dgm:pt>
    <dgm:pt modelId="{E518BCD1-76DA-4EB9-9D44-721B13E07A26}">
      <dgm:prSet phldrT="[文本]" custT="1"/>
      <dgm:spPr/>
      <dgm:t>
        <a:bodyPr/>
        <a:lstStyle/>
        <a:p>
          <a:r>
            <a:rPr lang="zh-CN" altLang="en-US" sz="1400" b="1" smtClean="0">
              <a:latin typeface="微软雅黑" panose="020b0503020204020204" pitchFamily="34" charset="-122"/>
              <a:ea typeface="微软雅黑" pitchFamily="34" charset="-122"/>
            </a:rPr>
            <a:t>在</a:t>
          </a:r>
          <a:r>
            <a:rPr lang="en-US" altLang="zh-CN" sz="1400" b="1" smtClean="0">
              <a:latin typeface="微软雅黑" panose="020b0503020204020204" pitchFamily="34" charset="-122"/>
              <a:ea typeface="微软雅黑" pitchFamily="34" charset="-122"/>
            </a:rPr>
            <a:t>2014</a:t>
          </a:r>
          <a:r>
            <a:rPr lang="zh-CN" altLang="en-US" sz="1400" b="1" smtClean="0">
              <a:latin typeface="微软雅黑" panose="020b0503020204020204" pitchFamily="34" charset="-122"/>
              <a:ea typeface="微软雅黑" pitchFamily="34" charset="-122"/>
            </a:rPr>
            <a:t>年的基础上，扩大临床路径病种，并严格按照</a:t>
          </a:r>
          <a:r>
            <a:rPr lang="en-US" altLang="zh-CN" sz="1400" b="1" smtClean="0">
              <a:latin typeface="微软雅黑" panose="020b0503020204020204" pitchFamily="34" charset="-122"/>
              <a:ea typeface="微软雅黑" pitchFamily="34" charset="-122"/>
            </a:rPr>
            <a:t>《</a:t>
          </a:r>
          <a:r>
            <a:rPr lang="zh-CN" altLang="en-US" sz="1400" b="1" smtClean="0">
              <a:latin typeface="微软雅黑" panose="020b0503020204020204" pitchFamily="34" charset="-122"/>
              <a:ea typeface="微软雅黑" pitchFamily="34" charset="-122"/>
            </a:rPr>
            <a:t>临床路径指导原则</a:t>
          </a:r>
          <a:r>
            <a:rPr lang="en-US" altLang="zh-CN" sz="1400" b="1" smtClean="0">
              <a:latin typeface="微软雅黑" panose="020b0503020204020204" pitchFamily="34" charset="-122"/>
              <a:ea typeface="微软雅黑" pitchFamily="34" charset="-122"/>
            </a:rPr>
            <a:t>》</a:t>
          </a:r>
          <a:r>
            <a:rPr lang="zh-CN" altLang="en-US" sz="1400" b="1" smtClean="0">
              <a:latin typeface="微软雅黑" panose="020b0503020204020204" pitchFamily="34" charset="-122"/>
              <a:ea typeface="微软雅黑" pitchFamily="34" charset="-122"/>
            </a:rPr>
            <a:t>进行病种管理</a:t>
          </a:r>
          <a:endParaRPr lang="zh-CN" altLang="en-US" sz="1400" b="1">
            <a:latin typeface="微软雅黑" panose="020b0503020204020204" pitchFamily="34" charset="-122"/>
            <a:ea typeface="微软雅黑" pitchFamily="34" charset="-122"/>
          </a:endParaRPr>
        </a:p>
      </dgm:t>
    </dgm:pt>
    <dgm:pt modelId="{913AE4FA-5761-4FCC-B3AA-77376D3A950D}" type="sibTrans" cxnId="{FDECE17C-F724-4776-AD1E-CC59BB80A67F}">
      <dgm:prSet/>
      <dgm:spPr/>
      <dgm:t>
        <a:bodyPr/>
        <a:lstStyle/>
        <a:p>
          <a:endParaRPr lang="zh-CN" altLang="en-US"/>
        </a:p>
      </dgm:t>
    </dgm:pt>
    <dgm:pt modelId="{6A22CC0E-CCD5-413E-AB9B-90E47DFC7896}" type="parTrans" cxnId="{1C5FA94A-AD67-4DC3-9718-B67044EDFBD8}">
      <dgm:prSet/>
      <dgm:spPr/>
      <dgm:t>
        <a:bodyPr/>
        <a:lstStyle/>
        <a:p>
          <a:endParaRPr lang="zh-CN" altLang="en-US"/>
        </a:p>
      </dgm:t>
    </dgm:pt>
    <dgm:pt modelId="{B9F1C12F-1185-4BCA-B87B-0F50BB9A952D}">
      <dgm:prSet phldrT="[文本]" custT="1"/>
      <dgm:spPr/>
      <dgm:t>
        <a:bodyPr/>
        <a:lstStyle/>
        <a:p>
          <a:r>
            <a:rPr lang="zh-CN" altLang="en-US" sz="1400" b="1" smtClean="0">
              <a:latin typeface="微软雅黑" panose="020b0503020204020204" pitchFamily="34" charset="-122"/>
              <a:ea typeface="微软雅黑" pitchFamily="34" charset="-122"/>
            </a:rPr>
            <a:t>加强临床路径质量控制：入组率≥</a:t>
          </a:r>
          <a:r>
            <a:rPr lang="en-US" altLang="zh-CN" sz="1400" b="1" smtClean="0">
              <a:latin typeface="微软雅黑" panose="020b0503020204020204" pitchFamily="34" charset="-122"/>
              <a:ea typeface="微软雅黑" pitchFamily="34" charset="-122"/>
            </a:rPr>
            <a:t>50%</a:t>
          </a:r>
          <a:r>
            <a:rPr lang="zh-CN" altLang="en-US" sz="1400" b="1" smtClean="0">
              <a:latin typeface="微软雅黑" panose="020b0503020204020204" pitchFamily="34" charset="-122"/>
              <a:ea typeface="微软雅黑" pitchFamily="34" charset="-122"/>
            </a:rPr>
            <a:t>，入组后完成率≥</a:t>
          </a:r>
          <a:r>
            <a:rPr lang="en-US" altLang="zh-CN" sz="1400" b="1" smtClean="0">
              <a:latin typeface="微软雅黑" panose="020b0503020204020204" pitchFamily="34" charset="-122"/>
              <a:ea typeface="微软雅黑" pitchFamily="34" charset="-122"/>
            </a:rPr>
            <a:t>70%</a:t>
          </a:r>
          <a:r>
            <a:rPr lang="zh-CN" altLang="en-US" sz="1400" b="1" smtClean="0">
              <a:latin typeface="微软雅黑" panose="020b0503020204020204" pitchFamily="34" charset="-122"/>
              <a:ea typeface="微软雅黑" pitchFamily="34" charset="-122"/>
            </a:rPr>
            <a:t>，变异率≤</a:t>
          </a:r>
          <a:r>
            <a:rPr lang="en-US" altLang="zh-CN" sz="1400" b="1" smtClean="0">
              <a:latin typeface="微软雅黑" panose="020b0503020204020204" pitchFamily="34" charset="-122"/>
              <a:ea typeface="微软雅黑" pitchFamily="34" charset="-122"/>
            </a:rPr>
            <a:t>15%</a:t>
          </a:r>
          <a:r>
            <a:rPr lang="zh-CN" altLang="en-US" sz="1400" b="1" smtClean="0">
              <a:latin typeface="微软雅黑" panose="020b0503020204020204" pitchFamily="34" charset="-122"/>
              <a:ea typeface="微软雅黑" pitchFamily="34" charset="-122"/>
            </a:rPr>
            <a:t>。</a:t>
          </a:r>
          <a:endParaRPr lang="zh-CN" altLang="en-US" sz="1400" b="1">
            <a:latin typeface="微软雅黑" panose="020b0503020204020204" pitchFamily="34" charset="-122"/>
            <a:ea typeface="微软雅黑" pitchFamily="34" charset="-122"/>
          </a:endParaRPr>
        </a:p>
      </dgm:t>
    </dgm:pt>
    <dgm:pt modelId="{3E6DEDFE-2FBB-404B-B95C-B0703B5191E9}" type="sibTrans" cxnId="{1C5FA94A-AD67-4DC3-9718-B67044EDFBD8}">
      <dgm:prSet/>
      <dgm:spPr/>
      <dgm:t>
        <a:bodyPr/>
        <a:lstStyle/>
        <a:p>
          <a:endParaRPr lang="zh-CN" altLang="en-US"/>
        </a:p>
      </dgm:t>
    </dgm:pt>
    <dgm:pt modelId="{345BC7B6-7928-4016-BBE4-1902A33F0B98}" type="parTrans" cxnId="{C677DFFF-14A7-4B9C-B7B7-E9CA72959A3F}">
      <dgm:prSet/>
      <dgm:spPr/>
      <dgm:t>
        <a:bodyPr/>
        <a:lstStyle/>
        <a:p>
          <a:endParaRPr lang="zh-CN" altLang="en-US"/>
        </a:p>
      </dgm:t>
    </dgm:pt>
    <dgm:pt modelId="{9EA45AE3-48CF-4652-A0D9-C1CC77736D5A}">
      <dgm:prSet phldrT="[文本]" custT="1"/>
      <dgm:spPr/>
      <dgm:t>
        <a:bodyPr/>
        <a:lstStyle/>
        <a:p>
          <a:r>
            <a:rPr lang="zh-CN" altLang="en-US" sz="1600" b="1" smtClean="0">
              <a:latin typeface="微软雅黑" panose="020b0503020204020204" pitchFamily="34" charset="-122"/>
              <a:ea typeface="微软雅黑" pitchFamily="34" charset="-122"/>
            </a:rPr>
            <a:t>细化完善各病种临床路径及分路径</a:t>
          </a:r>
          <a:endParaRPr lang="zh-CN" altLang="en-US" sz="1600" b="1">
            <a:latin typeface="微软雅黑" panose="020b0503020204020204" pitchFamily="34" charset="-122"/>
            <a:ea typeface="微软雅黑" pitchFamily="34" charset="-122"/>
          </a:endParaRPr>
        </a:p>
      </dgm:t>
    </dgm:pt>
    <dgm:pt modelId="{B8F5EFF1-0B0A-44A7-8F35-98F685B616B7}" type="sibTrans" cxnId="{C677DFFF-14A7-4B9C-B7B7-E9CA72959A3F}">
      <dgm:prSet/>
      <dgm:spPr/>
      <dgm:t>
        <a:bodyPr/>
        <a:lstStyle/>
        <a:p>
          <a:endParaRPr lang="zh-CN" altLang="en-US"/>
        </a:p>
      </dgm:t>
    </dgm:pt>
    <dgm:pt modelId="{D1D3D169-49A3-4F91-8786-BCBFCECDB9E2}" type="parTrans" cxnId="{B431FBE5-9944-49B0-9421-26AC112E8581}">
      <dgm:prSet/>
      <dgm:spPr/>
      <dgm:t>
        <a:bodyPr/>
        <a:lstStyle/>
        <a:p>
          <a:endParaRPr lang="zh-CN" altLang="en-US"/>
        </a:p>
      </dgm:t>
    </dgm:pt>
    <dgm:pt modelId="{AA0928B4-AC7C-4E2F-AA58-29C38DBF165E}">
      <dgm:prSet custT="1"/>
      <dgm:spPr/>
      <dgm:t>
        <a:bodyPr/>
        <a:lstStyle/>
        <a:p>
          <a:r>
            <a:rPr lang="zh-CN" altLang="en-US" sz="1600" b="1" smtClean="0">
              <a:solidFill>
                <a:prstClr val="white"/>
              </a:solidFill>
              <a:latin typeface="微软雅黑" panose="020b0503020204020204" pitchFamily="34" charset="-122"/>
              <a:ea typeface="微软雅黑" pitchFamily="34" charset="-122"/>
            </a:rPr>
            <a:t>利用信息化手段加强临床路径管理工作</a:t>
          </a:r>
          <a:endParaRPr lang="zh-CN" altLang="en-US" sz="1600" b="1">
            <a:solidFill>
              <a:prstClr val="white"/>
            </a:solidFill>
            <a:latin typeface="微软雅黑" panose="020b0503020204020204" pitchFamily="34" charset="-122"/>
            <a:ea typeface="微软雅黑" pitchFamily="34" charset="-122"/>
          </a:endParaRPr>
        </a:p>
      </dgm:t>
    </dgm:pt>
    <dgm:pt modelId="{4C5EC915-DD28-49FC-84FC-F46158A208A4}" type="sibTrans" cxnId="{B431FBE5-9944-49B0-9421-26AC112E8581}">
      <dgm:prSet/>
      <dgm:spPr/>
      <dgm:t>
        <a:bodyPr/>
        <a:lstStyle/>
        <a:p>
          <a:endParaRPr lang="zh-CN" altLang="en-US"/>
        </a:p>
      </dgm:t>
    </dgm:pt>
    <dgm:pt modelId="{FC9D7430-DF28-4A3D-BD20-341756416EC4}" type="parTrans" cxnId="{72D9F31C-B851-4C8D-8B9E-ACCFCE5EFAB6}">
      <dgm:prSet/>
      <dgm:spPr/>
      <dgm:t>
        <a:bodyPr/>
        <a:lstStyle/>
        <a:p>
          <a:endParaRPr lang="zh-CN" altLang="en-US"/>
        </a:p>
      </dgm:t>
    </dgm:pt>
    <dgm:pt modelId="{B6E17281-1CBA-4C9A-85AB-2FFC8BF90228}">
      <dgm:prSet custT="1"/>
      <dgm:spPr/>
      <dgm:t>
        <a:bodyPr/>
        <a:lstStyle/>
        <a:p>
          <a:r>
            <a:rPr lang="zh-CN" altLang="en-US" sz="1600" b="1" smtClean="0">
              <a:solidFill>
                <a:prstClr val="white"/>
              </a:solidFill>
              <a:latin typeface="微软雅黑" panose="020b0503020204020204" pitchFamily="34" charset="-122"/>
              <a:ea typeface="微软雅黑" pitchFamily="34" charset="-122"/>
            </a:rPr>
            <a:t>临床路径管理与医疗质量考核相结合</a:t>
          </a:r>
          <a:endParaRPr lang="zh-CN" altLang="en-US" sz="1600" b="1">
            <a:solidFill>
              <a:prstClr val="white"/>
            </a:solidFill>
            <a:latin typeface="微软雅黑" panose="020b0503020204020204" pitchFamily="34" charset="-122"/>
            <a:ea typeface="微软雅黑" pitchFamily="34" charset="-122"/>
          </a:endParaRPr>
        </a:p>
      </dgm:t>
    </dgm:pt>
    <dgm:pt modelId="{838B5C95-6183-4442-B4D4-914A782456B2}" type="sibTrans" cxnId="{72D9F31C-B851-4C8D-8B9E-ACCFCE5EFAB6}">
      <dgm:prSet/>
      <dgm:spPr/>
      <dgm:t>
        <a:bodyPr/>
        <a:lstStyle/>
        <a:p>
          <a:endParaRPr lang="zh-CN" altLang="en-US"/>
        </a:p>
      </dgm:t>
    </dgm:pt>
    <dgm:pt modelId="{3DBC16C2-828B-4C2F-AF6B-CD9BA3FFC400}" type="parTrans" cxnId="{330678F3-EB28-437C-9A6C-2F506B65E23A}">
      <dgm:prSet/>
      <dgm:spPr/>
      <dgm:t>
        <a:bodyPr/>
        <a:lstStyle/>
        <a:p>
          <a:endParaRPr lang="zh-CN" altLang="en-US"/>
        </a:p>
      </dgm:t>
    </dgm:pt>
    <dgm:pt modelId="{1033EFBF-3699-4ABD-BDF7-BE14D0E6BF4C}">
      <dgm:prSet custT="1"/>
      <dgm:spPr/>
      <dgm:t>
        <a:bodyPr/>
        <a:lstStyle/>
        <a:p>
          <a:r>
            <a:rPr lang="zh-CN" altLang="en-US" sz="1600" b="1" smtClean="0">
              <a:solidFill>
                <a:prstClr val="white"/>
              </a:solidFill>
              <a:latin typeface="微软雅黑" panose="020b0503020204020204" pitchFamily="34" charset="-122"/>
              <a:ea typeface="微软雅黑" pitchFamily="34" charset="-122"/>
            </a:rPr>
            <a:t>探索单病种收费模式：通过临床路径管理，控制不合理医疗费用，为开展单病种付费、按疾病诊断相关组付费（</a:t>
          </a:r>
          <a:r>
            <a:rPr lang="en-US" altLang="zh-CN" sz="1600" b="1" smtClean="0">
              <a:solidFill>
                <a:prstClr val="white"/>
              </a:solidFill>
              <a:latin typeface="微软雅黑" panose="020b0503020204020204" pitchFamily="34" charset="-122"/>
              <a:ea typeface="微软雅黑" pitchFamily="34" charset="-122"/>
            </a:rPr>
            <a:t>DRGs</a:t>
          </a:r>
          <a:r>
            <a:rPr lang="zh-CN" altLang="en-US" sz="1600" b="1" smtClean="0">
              <a:solidFill>
                <a:prstClr val="white"/>
              </a:solidFill>
              <a:latin typeface="微软雅黑" panose="020b0503020204020204" pitchFamily="34" charset="-122"/>
              <a:ea typeface="微软雅黑" pitchFamily="34" charset="-122"/>
            </a:rPr>
            <a:t>）等付费方式改革奠定基础</a:t>
          </a:r>
          <a:endParaRPr lang="zh-CN" altLang="en-US" sz="1600" b="1">
            <a:solidFill>
              <a:prstClr val="white"/>
            </a:solidFill>
            <a:latin typeface="微软雅黑" panose="020b0503020204020204" pitchFamily="34" charset="-122"/>
            <a:ea typeface="微软雅黑" pitchFamily="34" charset="-122"/>
          </a:endParaRPr>
        </a:p>
      </dgm:t>
    </dgm:pt>
    <dgm:pt modelId="{994D2741-57BD-4612-A4F0-76E87DC9FCB9}" type="sibTrans" cxnId="{330678F3-EB28-437C-9A6C-2F506B65E23A}">
      <dgm:prSet/>
      <dgm:spPr/>
      <dgm:t>
        <a:bodyPr/>
        <a:lstStyle/>
        <a:p>
          <a:endParaRPr lang="zh-CN" altLang="en-US"/>
        </a:p>
      </dgm:t>
    </dgm:pt>
    <dgm:pt modelId="{112DD9DD-6AD5-43A4-A5BA-2B6362943EA6}" type="pres">
      <dgm:prSet presAssocID="{21519A7D-C013-4F17-9A08-33E7BC48CCBB}" presName="CompostProcess">
        <dgm:presLayoutVars>
          <dgm:dir/>
          <dgm:resizeHandles val="exact"/>
        </dgm:presLayoutVars>
      </dgm:prSet>
      <dgm:spPr/>
      <dgm:t>
        <a:bodyPr/>
        <a:lstStyle/>
        <a:p>
          <a:endParaRPr lang="zh-CN" altLang="en-US"/>
        </a:p>
      </dgm:t>
    </dgm:pt>
    <dgm:pt modelId="{B017A74D-D105-44C2-876B-B2895D15F563}" type="pres">
      <dgm:prSet presAssocID="{21519A7D-C013-4F17-9A08-33E7BC48CCBB}" presName="arrow" presStyleLbl="bgShp" presStyleCnt="1"/>
      <dgm:spPr/>
      <dgm:t>
        <a:bodyPr/>
        <a:lstStyle/>
        <a:p/>
      </dgm:t>
    </dgm:pt>
    <dgm:pt modelId="{0CED4E83-4EF9-486E-8B14-5528AB0C7A09}" type="pres">
      <dgm:prSet presAssocID="{21519A7D-C013-4F17-9A08-33E7BC48CCBB}" presName="linearProcess"/>
      <dgm:spPr/>
      <dgm:t>
        <a:bodyPr/>
        <a:lstStyle/>
        <a:p/>
      </dgm:t>
    </dgm:pt>
    <dgm:pt modelId="{9C370987-B381-41BE-A4CA-D3480912F786}" type="pres">
      <dgm:prSet presAssocID="{E518BCD1-76DA-4EB9-9D44-721B13E07A26}" presName="textNode" presStyleLbl="node1" presStyleCnt="6" custScaleX="103511">
        <dgm:presLayoutVars>
          <dgm:bulletEnabled val="1"/>
        </dgm:presLayoutVars>
      </dgm:prSet>
      <dgm:spPr/>
      <dgm:t>
        <a:bodyPr/>
        <a:lstStyle/>
        <a:p>
          <a:endParaRPr lang="zh-CN" altLang="en-US"/>
        </a:p>
      </dgm:t>
    </dgm:pt>
    <dgm:pt modelId="{00A8F60E-4E65-4A63-BAB2-755B70D0AAE6}" type="pres">
      <dgm:prSet presAssocID="{913AE4FA-5761-4FCC-B3AA-77376D3A950D}" presName="sibTrans"/>
      <dgm:spPr/>
      <dgm:t>
        <a:bodyPr/>
        <a:lstStyle/>
        <a:p/>
      </dgm:t>
    </dgm:pt>
    <dgm:pt modelId="{99A04651-5B94-44F6-B8E6-6B5E76DFE9B6}" type="pres">
      <dgm:prSet presAssocID="{B9F1C12F-1185-4BCA-B87B-0F50BB9A952D}" presName="textNode" presStyleLbl="node1" presStyleIdx="1" presStyleCnt="6" custScaleX="94224" custLinFactNeighborX="-77451">
        <dgm:presLayoutVars>
          <dgm:bulletEnabled val="1"/>
        </dgm:presLayoutVars>
      </dgm:prSet>
      <dgm:spPr/>
      <dgm:t>
        <a:bodyPr/>
        <a:lstStyle/>
        <a:p>
          <a:endParaRPr lang="zh-CN" altLang="en-US"/>
        </a:p>
      </dgm:t>
    </dgm:pt>
    <dgm:pt modelId="{D18191C5-367C-484C-882B-895F1DDA2B71}" type="pres">
      <dgm:prSet presAssocID="{3E6DEDFE-2FBB-404B-B95C-B0703B5191E9}" presName="sibTrans"/>
      <dgm:spPr/>
      <dgm:t>
        <a:bodyPr/>
        <a:lstStyle/>
        <a:p/>
      </dgm:t>
    </dgm:pt>
    <dgm:pt modelId="{441FF68C-D12E-43DB-B6DA-CCD68B4A5CB6}" type="pres">
      <dgm:prSet presAssocID="{9EA45AE3-48CF-4652-A0D9-C1CC77736D5A}" presName="textNode" presStyleLbl="node1" presStyleIdx="2" presStyleCnt="6" custScaleX="73022" custLinFactX="-10324" custLinFactNeighborX="-100000">
        <dgm:presLayoutVars>
          <dgm:bulletEnabled val="1"/>
        </dgm:presLayoutVars>
      </dgm:prSet>
      <dgm:spPr/>
      <dgm:t>
        <a:bodyPr/>
        <a:lstStyle/>
        <a:p>
          <a:endParaRPr lang="zh-CN" altLang="en-US"/>
        </a:p>
      </dgm:t>
    </dgm:pt>
    <dgm:pt modelId="{2D468634-6347-49BE-88BE-374872F9D04F}" type="pres">
      <dgm:prSet presAssocID="{B8F5EFF1-0B0A-44A7-8F35-98F685B616B7}" presName="sibTrans"/>
      <dgm:spPr/>
      <dgm:t>
        <a:bodyPr/>
        <a:lstStyle/>
        <a:p/>
      </dgm:t>
    </dgm:pt>
    <dgm:pt modelId="{B0F6F3B1-2B90-442C-9B10-E7F1BA44D9F9}" type="pres">
      <dgm:prSet presAssocID="{AA0928B4-AC7C-4E2F-AA58-29C38DBF165E}" presName="textNode" presStyleLbl="node1" presStyleIdx="3" presStyleCnt="6" custScaleX="82368" custLinFactX="-24406" custLinFactNeighborX="-100000">
        <dgm:presLayoutVars>
          <dgm:bulletEnabled val="1"/>
        </dgm:presLayoutVars>
      </dgm:prSet>
      <dgm:spPr/>
      <dgm:t>
        <a:bodyPr/>
        <a:lstStyle/>
        <a:p>
          <a:endParaRPr lang="zh-CN" altLang="en-US"/>
        </a:p>
      </dgm:t>
    </dgm:pt>
    <dgm:pt modelId="{10AB0160-C06B-4E8C-A98A-095FA910CAFE}" type="pres">
      <dgm:prSet presAssocID="{4C5EC915-DD28-49FC-84FC-F46158A208A4}" presName="sibTrans"/>
      <dgm:spPr/>
      <dgm:t>
        <a:bodyPr/>
        <a:lstStyle/>
        <a:p/>
      </dgm:t>
    </dgm:pt>
    <dgm:pt modelId="{81974A8A-DC99-4E42-B6F1-DC214F685510}" type="pres">
      <dgm:prSet presAssocID="{B6E17281-1CBA-4C9A-85AB-2FFC8BF90228}" presName="textNode" presStyleLbl="node1" presStyleIdx="4" presStyleCnt="6" custScaleX="100529" custLinFactX="-37314" custLinFactNeighborX="-100000">
        <dgm:presLayoutVars>
          <dgm:bulletEnabled val="1"/>
        </dgm:presLayoutVars>
      </dgm:prSet>
      <dgm:spPr/>
      <dgm:t>
        <a:bodyPr/>
        <a:lstStyle/>
        <a:p>
          <a:endParaRPr lang="zh-CN" altLang="en-US"/>
        </a:p>
      </dgm:t>
    </dgm:pt>
    <dgm:pt modelId="{1A6684C6-CCC0-42FE-A28D-47737C9439DD}" type="pres">
      <dgm:prSet presAssocID="{838B5C95-6183-4442-B4D4-914A782456B2}" presName="sibTrans"/>
      <dgm:spPr/>
      <dgm:t>
        <a:bodyPr/>
        <a:lstStyle/>
        <a:p/>
      </dgm:t>
    </dgm:pt>
    <dgm:pt modelId="{1F8F3B45-73E1-4868-8658-084E60167C51}" type="pres">
      <dgm:prSet presAssocID="{1033EFBF-3699-4ABD-BDF7-BE14D0E6BF4C}" presName="textNode" presStyleLbl="node1" presStyleIdx="5" presStyleCnt="6" custScaleX="193966" custLinFactX="-50809" custLinFactNeighborX="-100000">
        <dgm:presLayoutVars>
          <dgm:bulletEnabled val="1"/>
        </dgm:presLayoutVars>
      </dgm:prSet>
      <dgm:spPr/>
      <dgm:t>
        <a:bodyPr/>
        <a:lstStyle/>
        <a:p>
          <a:endParaRPr lang="zh-CN" altLang="en-US"/>
        </a:p>
      </dgm:t>
    </dgm:pt>
  </dgm:ptLst>
  <dgm:cxnLst>
    <dgm:cxn modelId="{FDECE17C-F724-4776-AD1E-CC59BB80A67F}" srcId="{21519A7D-C013-4F17-9A08-33E7BC48CCBB}" destId="{E518BCD1-76DA-4EB9-9D44-721B13E07A26}" srcOrd="0" destOrd="0" parTransId="{8092B917-2E83-4372-B5D0-137D2848E159}" sibTransId="{913AE4FA-5761-4FCC-B3AA-77376D3A950D}"/>
    <dgm:cxn modelId="{1C5FA94A-AD67-4DC3-9718-B67044EDFBD8}" srcId="{21519A7D-C013-4F17-9A08-33E7BC48CCBB}" destId="{B9F1C12F-1185-4BCA-B87B-0F50BB9A952D}" srcOrd="1" destOrd="0" parTransId="{6A22CC0E-CCD5-413E-AB9B-90E47DFC7896}" sibTransId="{3E6DEDFE-2FBB-404B-B95C-B0703B5191E9}"/>
    <dgm:cxn modelId="{C677DFFF-14A7-4B9C-B7B7-E9CA72959A3F}" srcId="{21519A7D-C013-4F17-9A08-33E7BC48CCBB}" destId="{9EA45AE3-48CF-4652-A0D9-C1CC77736D5A}" srcOrd="2" destOrd="0" parTransId="{345BC7B6-7928-4016-BBE4-1902A33F0B98}" sibTransId="{B8F5EFF1-0B0A-44A7-8F35-98F685B616B7}"/>
    <dgm:cxn modelId="{B431FBE5-9944-49B0-9421-26AC112E8581}" srcId="{21519A7D-C013-4F17-9A08-33E7BC48CCBB}" destId="{AA0928B4-AC7C-4E2F-AA58-29C38DBF165E}" srcOrd="3" destOrd="0" parTransId="{D1D3D169-49A3-4F91-8786-BCBFCECDB9E2}" sibTransId="{4C5EC915-DD28-49FC-84FC-F46158A208A4}"/>
    <dgm:cxn modelId="{72D9F31C-B851-4C8D-8B9E-ACCFCE5EFAB6}" srcId="{21519A7D-C013-4F17-9A08-33E7BC48CCBB}" destId="{B6E17281-1CBA-4C9A-85AB-2FFC8BF90228}" srcOrd="4" destOrd="0" parTransId="{FC9D7430-DF28-4A3D-BD20-341756416EC4}" sibTransId="{838B5C95-6183-4442-B4D4-914A782456B2}"/>
    <dgm:cxn modelId="{330678F3-EB28-437C-9A6C-2F506B65E23A}" srcId="{21519A7D-C013-4F17-9A08-33E7BC48CCBB}" destId="{1033EFBF-3699-4ABD-BDF7-BE14D0E6BF4C}" srcOrd="5" destOrd="0" parTransId="{3DBC16C2-828B-4C2F-AF6B-CD9BA3FFC400}" sibTransId="{994D2741-57BD-4612-A4F0-76E87DC9FCB9}"/>
    <dgm:cxn modelId="{DAA1FEE3-F82A-4822-A35E-4AEE5398E6CD}" type="presOf" srcId="{21519A7D-C013-4F17-9A08-33E7BC48CCBB}" destId="{112DD9DD-6AD5-43A4-A5BA-2B6362943EA6}" srcOrd="0" destOrd="0" presId="urn:microsoft.com/office/officeart/2005/8/layout/hProcess9"/>
    <dgm:cxn modelId="{0C397E06-BDC2-48FB-98C8-13FAC952E56D}" type="presParOf" srcId="{112DD9DD-6AD5-43A4-A5BA-2B6362943EA6}" destId="{B017A74D-D105-44C2-876B-B2895D15F563}" srcOrd="0" destOrd="0" presId="urn:microsoft.com/office/officeart/2005/8/layout/hProcess9"/>
    <dgm:cxn modelId="{16B3201B-484E-437E-92C3-526B9D98128A}" type="presParOf" srcId="{112DD9DD-6AD5-43A4-A5BA-2B6362943EA6}" destId="{0CED4E83-4EF9-486E-8B14-5528AB0C7A09}" srcOrd="1" destOrd="0" presId="urn:microsoft.com/office/officeart/2005/8/layout/hProcess9"/>
    <dgm:cxn modelId="{AEC2603A-DB9E-429A-9B5D-7B846BA68AD7}" type="presParOf" srcId="{0CED4E83-4EF9-486E-8B14-5528AB0C7A09}" destId="{9C370987-B381-41BE-A4CA-D3480912F786}" srcOrd="0" destOrd="0" presId="urn:microsoft.com/office/officeart/2005/8/layout/hProcess9"/>
    <dgm:cxn modelId="{EE48FDCC-4A59-4F1C-9C47-04D72A6F715C}" type="presOf" srcId="{E518BCD1-76DA-4EB9-9D44-721B13E07A26}" destId="{9C370987-B381-41BE-A4CA-D3480912F786}" srcOrd="0" destOrd="0" presId="urn:microsoft.com/office/officeart/2005/8/layout/hProcess9"/>
    <dgm:cxn modelId="{629DDDD1-019D-4BC2-84C7-65F8E4A4D490}" type="presParOf" srcId="{0CED4E83-4EF9-486E-8B14-5528AB0C7A09}" destId="{00A8F60E-4E65-4A63-BAB2-755B70D0AAE6}" srcOrd="1" destOrd="0" presId="urn:microsoft.com/office/officeart/2005/8/layout/hProcess9"/>
    <dgm:cxn modelId="{2B28D400-4CF8-4030-8A06-593B2C174359}" type="presParOf" srcId="{0CED4E83-4EF9-486E-8B14-5528AB0C7A09}" destId="{99A04651-5B94-44F6-B8E6-6B5E76DFE9B6}" srcOrd="2" destOrd="0" presId="urn:microsoft.com/office/officeart/2005/8/layout/hProcess9"/>
    <dgm:cxn modelId="{1933E061-DBEB-4633-A8D1-00EC570E325D}" type="presOf" srcId="{B9F1C12F-1185-4BCA-B87B-0F50BB9A952D}" destId="{99A04651-5B94-44F6-B8E6-6B5E76DFE9B6}" srcOrd="0" destOrd="0" presId="urn:microsoft.com/office/officeart/2005/8/layout/hProcess9"/>
    <dgm:cxn modelId="{D7D941EE-D60A-4574-B7C7-204B07EAE01F}" type="presParOf" srcId="{0CED4E83-4EF9-486E-8B14-5528AB0C7A09}" destId="{D18191C5-367C-484C-882B-895F1DDA2B71}" srcOrd="3" destOrd="0" presId="urn:microsoft.com/office/officeart/2005/8/layout/hProcess9"/>
    <dgm:cxn modelId="{C84C71FE-DFE6-4775-A441-7AA8BDC74520}" type="presParOf" srcId="{0CED4E83-4EF9-486E-8B14-5528AB0C7A09}" destId="{441FF68C-D12E-43DB-B6DA-CCD68B4A5CB6}" srcOrd="4" destOrd="0" presId="urn:microsoft.com/office/officeart/2005/8/layout/hProcess9"/>
    <dgm:cxn modelId="{EB9C7FFD-6017-417F-B6FE-F70172C5AA39}" type="presOf" srcId="{9EA45AE3-48CF-4652-A0D9-C1CC77736D5A}" destId="{441FF68C-D12E-43DB-B6DA-CCD68B4A5CB6}" srcOrd="0" destOrd="0" presId="urn:microsoft.com/office/officeart/2005/8/layout/hProcess9"/>
    <dgm:cxn modelId="{1165CCB3-DD24-42B9-B11E-A97E88A39652}" type="presParOf" srcId="{0CED4E83-4EF9-486E-8B14-5528AB0C7A09}" destId="{2D468634-6347-49BE-88BE-374872F9D04F}" srcOrd="5" destOrd="0" presId="urn:microsoft.com/office/officeart/2005/8/layout/hProcess9"/>
    <dgm:cxn modelId="{D744B4B6-2996-428B-B8BE-C27F3E7A769E}" type="presParOf" srcId="{0CED4E83-4EF9-486E-8B14-5528AB0C7A09}" destId="{B0F6F3B1-2B90-442C-9B10-E7F1BA44D9F9}" srcOrd="6" destOrd="0" presId="urn:microsoft.com/office/officeart/2005/8/layout/hProcess9"/>
    <dgm:cxn modelId="{CAE02EE9-0D2E-4424-B0DD-27D49D100AD9}" type="presOf" srcId="{AA0928B4-AC7C-4E2F-AA58-29C38DBF165E}" destId="{B0F6F3B1-2B90-442C-9B10-E7F1BA44D9F9}" srcOrd="0" destOrd="0" presId="urn:microsoft.com/office/officeart/2005/8/layout/hProcess9"/>
    <dgm:cxn modelId="{EB77DA0D-F7A3-4E4C-9C95-B4858A52B81C}" type="presParOf" srcId="{0CED4E83-4EF9-486E-8B14-5528AB0C7A09}" destId="{10AB0160-C06B-4E8C-A98A-095FA910CAFE}" srcOrd="7" destOrd="0" presId="urn:microsoft.com/office/officeart/2005/8/layout/hProcess9"/>
    <dgm:cxn modelId="{659ADB89-3E28-4C9A-B2FC-C3234B956B4A}" type="presParOf" srcId="{0CED4E83-4EF9-486E-8B14-5528AB0C7A09}" destId="{81974A8A-DC99-4E42-B6F1-DC214F685510}" srcOrd="8" destOrd="0" presId="urn:microsoft.com/office/officeart/2005/8/layout/hProcess9"/>
    <dgm:cxn modelId="{3B9DC753-8BFD-40AC-B5D2-960118E4A14D}" type="presOf" srcId="{B6E17281-1CBA-4C9A-85AB-2FFC8BF90228}" destId="{81974A8A-DC99-4E42-B6F1-DC214F685510}" srcOrd="0" destOrd="0" presId="urn:microsoft.com/office/officeart/2005/8/layout/hProcess9"/>
    <dgm:cxn modelId="{9809346E-0DA3-4975-A4D5-78F8F4D90A02}" type="presParOf" srcId="{0CED4E83-4EF9-486E-8B14-5528AB0C7A09}" destId="{1A6684C6-CCC0-42FE-A28D-47737C9439DD}" srcOrd="9" destOrd="0" presId="urn:microsoft.com/office/officeart/2005/8/layout/hProcess9"/>
    <dgm:cxn modelId="{E12CB736-3B50-4216-BB06-7D97954D6888}" type="presParOf" srcId="{0CED4E83-4EF9-486E-8B14-5528AB0C7A09}" destId="{1F8F3B45-73E1-4868-8658-084E60167C51}" srcOrd="10" destOrd="0" presId="urn:microsoft.com/office/officeart/2005/8/layout/hProcess9"/>
    <dgm:cxn modelId="{DA5BF7AB-B1AF-4303-835F-A864B0C02317}" type="presOf" srcId="{1033EFBF-3699-4ABD-BDF7-BE14D0E6BF4C}" destId="{1F8F3B45-73E1-4868-8658-084E60167C51}" srcOrd="0" destOrd="0" presId="urn:microsoft.com/office/officeart/2005/8/layout/hProcess9"/>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5E979279-F486-4FD4-B3F8-96DF122E9C76}" type="doc">
      <dgm:prSet loTypeId="urn:microsoft.com/office/officeart/2005/8/layout/pList1" loCatId="list" qsTypeId="urn:microsoft.com/office/officeart/2005/8/quickstyle/simple1#3" qsCatId="simple" csTypeId="urn:microsoft.com/office/officeart/2005/8/colors/accent1_2#2" csCatId="accent1" phldr="1"/>
      <dgm:spPr/>
      <dgm:t>
        <a:bodyPr/>
        <a:lstStyle/>
        <a:p>
          <a:endParaRPr lang="zh-CN" altLang="en-US"/>
        </a:p>
      </dgm:t>
    </dgm:pt>
    <dgm:pt modelId="{DE7D46F8-B2E0-4C14-A273-A0D525383D37}" type="parTrans" cxnId="{E2FD8544-8AFA-4591-8CDC-5129DF2FD75D}">
      <dgm:prSet/>
      <dgm:spPr/>
      <dgm:t>
        <a:bodyPr/>
        <a:lstStyle/>
        <a:p>
          <a:endParaRPr lang="zh-CN" altLang="en-US"/>
        </a:p>
      </dgm:t>
    </dgm:pt>
    <dgm:pt modelId="{B3CB6B05-4B01-4CCC-8A05-FD03D26E80C8}">
      <dgm:prSet phldrT="[文本]" custT="1"/>
      <dgm:spPr/>
      <dgm:t>
        <a:bodyPr/>
        <a:lstStyle/>
        <a:p>
          <a:r>
            <a:rPr lang="zh-CN" altLang="en-US" sz="1400" b="1" smtClean="0">
              <a:solidFill>
                <a:srgbClr val="C00000"/>
              </a:solidFill>
              <a:latin typeface="微软雅黑" panose="020b0503020204020204" pitchFamily="34" charset="-122"/>
              <a:ea typeface="微软雅黑" pitchFamily="34" charset="-122"/>
            </a:rPr>
            <a:t>人气</a:t>
          </a:r>
          <a:endParaRPr lang="en-US" altLang="zh-CN" sz="1400" b="1" smtClean="0">
            <a:solidFill>
              <a:srgbClr val="C00000"/>
            </a:solidFill>
            <a:latin typeface="微软雅黑" panose="020b0503020204020204" pitchFamily="34" charset="-122"/>
            <a:ea typeface="微软雅黑" pitchFamily="34" charset="-122"/>
          </a:endParaRPr>
        </a:p>
        <a:p>
          <a:r>
            <a:rPr lang="zh-CN" altLang="en-US" sz="1200" smtClean="0">
              <a:latin typeface="微软雅黑" panose="020b0503020204020204" pitchFamily="34" charset="-122"/>
              <a:ea typeface="微软雅黑" pitchFamily="34" charset="-122"/>
            </a:rPr>
            <a:t>加强医院内部人员培训，规范内部管理制度，深化医院口碑营销</a:t>
          </a:r>
          <a:endParaRPr lang="zh-CN" altLang="en-US" sz="1200">
            <a:latin typeface="微软雅黑" panose="020b0503020204020204" pitchFamily="34" charset="-122"/>
            <a:ea typeface="微软雅黑" pitchFamily="34" charset="-122"/>
          </a:endParaRPr>
        </a:p>
      </dgm:t>
    </dgm:pt>
    <dgm:pt modelId="{C4AA0BF2-85A0-4BCD-BE80-EF6E2E6D5C0E}" type="sibTrans" cxnId="{E2FD8544-8AFA-4591-8CDC-5129DF2FD75D}">
      <dgm:prSet/>
      <dgm:spPr/>
      <dgm:t>
        <a:bodyPr/>
        <a:lstStyle/>
        <a:p>
          <a:endParaRPr lang="zh-CN" altLang="en-US"/>
        </a:p>
      </dgm:t>
    </dgm:pt>
    <dgm:pt modelId="{65F5B38D-553F-44C5-9168-35D3B950ABFF}" type="parTrans" cxnId="{AB88BF91-049C-4A03-896B-9BE68710C180}">
      <dgm:prSet/>
      <dgm:spPr/>
      <dgm:t>
        <a:bodyPr/>
        <a:lstStyle/>
        <a:p>
          <a:endParaRPr lang="zh-CN" altLang="en-US"/>
        </a:p>
      </dgm:t>
    </dgm:pt>
    <dgm:pt modelId="{3E56FAB9-2AB0-4080-846E-A0CA3E3D5FC5}">
      <dgm:prSet phldrT="[文本]" custT="1"/>
      <dgm:spPr/>
      <dgm:t>
        <a:bodyPr/>
        <a:lstStyle/>
        <a:p>
          <a:r>
            <a:rPr lang="zh-CN" altLang="en-US" sz="1400" b="1" smtClean="0">
              <a:solidFill>
                <a:srgbClr val="C00000"/>
              </a:solidFill>
              <a:latin typeface="微软雅黑" panose="020b0503020204020204" pitchFamily="34" charset="-122"/>
              <a:ea typeface="微软雅黑" pitchFamily="34" charset="-122"/>
            </a:rPr>
            <a:t>服务</a:t>
          </a:r>
          <a:endParaRPr lang="en-US" altLang="zh-CN" sz="1400" b="1" smtClean="0">
            <a:solidFill>
              <a:srgbClr val="C00000"/>
            </a:solidFill>
            <a:latin typeface="微软雅黑" panose="020b0503020204020204" pitchFamily="34" charset="-122"/>
            <a:ea typeface="微软雅黑" pitchFamily="34" charset="-122"/>
          </a:endParaRPr>
        </a:p>
        <a:p>
          <a:r>
            <a:rPr lang="zh-CN" altLang="en-US" sz="1200" smtClean="0">
              <a:latin typeface="微软雅黑" panose="020b0503020204020204" pitchFamily="34" charset="-122"/>
              <a:ea typeface="微软雅黑" pitchFamily="34" charset="-122"/>
            </a:rPr>
            <a:t>导入阳光服务体系，提升医护人员礼仪培训，提升医院形象。</a:t>
          </a:r>
          <a:endParaRPr lang="zh-CN" altLang="en-US" sz="1200">
            <a:latin typeface="微软雅黑" panose="020b0503020204020204" pitchFamily="34" charset="-122"/>
            <a:ea typeface="微软雅黑" pitchFamily="34" charset="-122"/>
          </a:endParaRPr>
        </a:p>
      </dgm:t>
    </dgm:pt>
    <dgm:pt modelId="{731A08E3-EA5E-4D6F-B0B8-8A272B77CD49}" type="sibTrans" cxnId="{AB88BF91-049C-4A03-896B-9BE68710C180}">
      <dgm:prSet/>
      <dgm:spPr/>
      <dgm:t>
        <a:bodyPr/>
        <a:lstStyle/>
        <a:p>
          <a:endParaRPr lang="zh-CN" altLang="en-US"/>
        </a:p>
      </dgm:t>
    </dgm:pt>
    <dgm:pt modelId="{09E0929F-C71D-49DA-A63B-C3DE26173B02}" type="parTrans" cxnId="{380B5108-A0F9-4894-9A68-E841A9C3C21D}">
      <dgm:prSet/>
      <dgm:spPr/>
      <dgm:t>
        <a:bodyPr/>
        <a:lstStyle/>
        <a:p>
          <a:endParaRPr lang="zh-CN" altLang="en-US"/>
        </a:p>
      </dgm:t>
    </dgm:pt>
    <dgm:pt modelId="{26EACF0B-E65A-4471-ADD8-5ABEE0051951}">
      <dgm:prSet phldrT="[文本]" custT="1"/>
      <dgm:spPr/>
      <dgm:t>
        <a:bodyPr/>
        <a:lstStyle/>
        <a:p>
          <a:r>
            <a:rPr lang="zh-CN" altLang="en-US" sz="1400" b="1" smtClean="0">
              <a:solidFill>
                <a:srgbClr val="C00000"/>
              </a:solidFill>
              <a:latin typeface="微软雅黑" panose="020b0503020204020204" pitchFamily="34" charset="-122"/>
              <a:ea typeface="微软雅黑" pitchFamily="34" charset="-122"/>
            </a:rPr>
            <a:t>宣传</a:t>
          </a:r>
          <a:endParaRPr lang="en-US" altLang="zh-CN" sz="1400" b="1" smtClean="0">
            <a:solidFill>
              <a:srgbClr val="C00000"/>
            </a:solidFill>
            <a:latin typeface="微软雅黑" panose="020b0503020204020204" pitchFamily="34" charset="-122"/>
            <a:ea typeface="微软雅黑" pitchFamily="34" charset="-122"/>
          </a:endParaRPr>
        </a:p>
        <a:p>
          <a:r>
            <a:rPr lang="zh-CN" altLang="en-US" sz="1200" smtClean="0">
              <a:latin typeface="微软雅黑" panose="020b0503020204020204" pitchFamily="34" charset="-122"/>
              <a:ea typeface="微软雅黑" pitchFamily="34" charset="-122"/>
            </a:rPr>
            <a:t>完善医院各自媒体建设，加强医院自媒体宣传</a:t>
          </a:r>
          <a:r>
            <a:rPr lang="en-US" altLang="zh-CN" sz="1200" smtClean="0">
              <a:latin typeface="微软雅黑" panose="020b0503020204020204" pitchFamily="34" charset="-122"/>
              <a:ea typeface="微软雅黑" pitchFamily="34" charset="-122"/>
            </a:rPr>
            <a:t>【</a:t>
          </a:r>
          <a:r>
            <a:rPr lang="zh-CN" altLang="en-US" sz="1200" smtClean="0">
              <a:latin typeface="微软雅黑" panose="020b0503020204020204" pitchFamily="34" charset="-122"/>
              <a:ea typeface="微软雅黑" pitchFamily="34" charset="-122"/>
            </a:rPr>
            <a:t>互联网时代，网络宣传已成趋势</a:t>
          </a:r>
          <a:r>
            <a:rPr lang="en-US" altLang="zh-CN" sz="1200" smtClean="0">
              <a:latin typeface="微软雅黑" panose="020b0503020204020204" pitchFamily="34" charset="-122"/>
              <a:ea typeface="微软雅黑" pitchFamily="34" charset="-122"/>
            </a:rPr>
            <a:t>】</a:t>
          </a:r>
          <a:endParaRPr lang="zh-CN" altLang="en-US" sz="1200">
            <a:latin typeface="微软雅黑" panose="020b0503020204020204" pitchFamily="34" charset="-122"/>
            <a:ea typeface="微软雅黑" pitchFamily="34" charset="-122"/>
          </a:endParaRPr>
        </a:p>
      </dgm:t>
    </dgm:pt>
    <dgm:pt modelId="{F6B7B64C-55D7-4209-9159-D68880985EDE}" type="sibTrans" cxnId="{380B5108-A0F9-4894-9A68-E841A9C3C21D}">
      <dgm:prSet/>
      <dgm:spPr/>
      <dgm:t>
        <a:bodyPr/>
        <a:lstStyle/>
        <a:p>
          <a:endParaRPr lang="zh-CN" altLang="en-US"/>
        </a:p>
      </dgm:t>
    </dgm:pt>
    <dgm:pt modelId="{9C7D4B5B-0688-427C-825C-83BA776C0866}" type="parTrans" cxnId="{ADD0BFCC-E0F5-469D-8D77-08BE456CF0AC}">
      <dgm:prSet/>
      <dgm:spPr/>
      <dgm:t>
        <a:bodyPr/>
        <a:lstStyle/>
        <a:p>
          <a:endParaRPr lang="zh-CN" altLang="en-US"/>
        </a:p>
      </dgm:t>
    </dgm:pt>
    <dgm:pt modelId="{7161749A-1FA8-4060-8E90-7F14C917F026}">
      <dgm:prSet phldrT="[文本]" custT="1"/>
      <dgm:spPr/>
      <dgm:t>
        <a:bodyPr/>
        <a:lstStyle/>
        <a:p>
          <a:r>
            <a:rPr lang="zh-CN" altLang="en-US" sz="1400" b="1" smtClean="0">
              <a:solidFill>
                <a:srgbClr val="C00000"/>
              </a:solidFill>
              <a:latin typeface="微软雅黑" panose="020b0503020204020204" pitchFamily="34" charset="-122"/>
              <a:ea typeface="微软雅黑" pitchFamily="34" charset="-122"/>
            </a:rPr>
            <a:t>公关</a:t>
          </a:r>
          <a:endParaRPr lang="en-US" altLang="zh-CN" sz="1400" b="1" smtClean="0">
            <a:solidFill>
              <a:srgbClr val="C00000"/>
            </a:solidFill>
            <a:latin typeface="微软雅黑" panose="020b0503020204020204" pitchFamily="34" charset="-122"/>
            <a:ea typeface="微软雅黑" pitchFamily="34" charset="-122"/>
          </a:endParaRPr>
        </a:p>
        <a:p>
          <a:r>
            <a:rPr lang="zh-CN" altLang="en-US" sz="1200" smtClean="0">
              <a:latin typeface="微软雅黑" panose="020b0503020204020204" pitchFamily="34" charset="-122"/>
              <a:ea typeface="微软雅黑" pitchFamily="34" charset="-122"/>
            </a:rPr>
            <a:t>定期开展义诊、学术营销等活动，提升医院整体品牌形象</a:t>
          </a:r>
          <a:r>
            <a:rPr lang="en-US" altLang="zh-CN" sz="1200" smtClean="0">
              <a:latin typeface="微软雅黑" panose="020b0503020204020204" pitchFamily="34" charset="-122"/>
              <a:ea typeface="微软雅黑" pitchFamily="34" charset="-122"/>
            </a:rPr>
            <a:t>!</a:t>
          </a:r>
          <a:endParaRPr lang="zh-CN" altLang="en-US" sz="1200">
            <a:latin typeface="微软雅黑" panose="020b0503020204020204" pitchFamily="34" charset="-122"/>
            <a:ea typeface="微软雅黑" pitchFamily="34" charset="-122"/>
          </a:endParaRPr>
        </a:p>
      </dgm:t>
    </dgm:pt>
    <dgm:pt modelId="{7B5B2708-8EE7-4762-BEF1-FF83DA303B84}" type="sibTrans" cxnId="{ADD0BFCC-E0F5-469D-8D77-08BE456CF0AC}">
      <dgm:prSet/>
      <dgm:spPr/>
      <dgm:t>
        <a:bodyPr/>
        <a:lstStyle/>
        <a:p>
          <a:endParaRPr lang="zh-CN" altLang="en-US"/>
        </a:p>
      </dgm:t>
    </dgm:pt>
    <dgm:pt modelId="{E8485025-F633-4F5A-9BE4-CBB05D78DCA4}" type="pres">
      <dgm:prSet presAssocID="{5E979279-F486-4FD4-B3F8-96DF122E9C76}" presName="Name0">
        <dgm:presLayoutVars>
          <dgm:dir/>
          <dgm:resizeHandles val="exact"/>
        </dgm:presLayoutVars>
      </dgm:prSet>
      <dgm:spPr/>
      <dgm:t>
        <a:bodyPr/>
        <a:lstStyle/>
        <a:p>
          <a:endParaRPr lang="zh-CN" altLang="en-US"/>
        </a:p>
      </dgm:t>
    </dgm:pt>
    <dgm:pt modelId="{510AB970-3A54-4475-8F84-4C3E91A8D36D}" type="pres">
      <dgm:prSet presAssocID="{B3CB6B05-4B01-4CCC-8A05-FD03D26E80C8}" presName="compNode"/>
      <dgm:spPr/>
      <dgm:t>
        <a:bodyPr/>
        <a:lstStyle/>
        <a:p/>
      </dgm:t>
    </dgm:pt>
    <dgm:pt modelId="{C1FAB1C1-BCA0-4958-9637-B6819B71C3A8}" type="pres">
      <dgm:prSet presAssocID="{B3CB6B05-4B01-4CCC-8A05-FD03D26E80C8}" presName="pictRect" presStyleLbl="node1" presStyleCnt="4"/>
      <dgm:spPr>
        <a:blipFill>
          <a:blip r:embed="rId1">
            <a:extLst/>
          </a:blip>
          <a:stretch>
            <a:fillRect l="-6000" r="-6000"/>
          </a:stretch>
        </a:blipFill>
        <a:ln w="22225">
          <a:solidFill>
            <a:schemeClr val="accent2"/>
          </a:solidFill>
        </a:ln>
      </dgm:spPr>
      <dgm:t>
        <a:bodyPr/>
        <a:lstStyle/>
        <a:p/>
      </dgm:t>
    </dgm:pt>
    <dgm:pt modelId="{D7D0FA2D-C301-4189-B382-B20B66795308}" type="pres">
      <dgm:prSet presAssocID="{B3CB6B05-4B01-4CCC-8A05-FD03D26E80C8}" presName="textRect" presStyleLbl="revTx" presStyleCnt="4">
        <dgm:presLayoutVars>
          <dgm:bulletEnabled val="1"/>
        </dgm:presLayoutVars>
      </dgm:prSet>
      <dgm:spPr/>
      <dgm:t>
        <a:bodyPr/>
        <a:lstStyle/>
        <a:p>
          <a:endParaRPr lang="zh-CN" altLang="en-US"/>
        </a:p>
      </dgm:t>
    </dgm:pt>
    <dgm:pt modelId="{653349F7-5066-4926-B679-0747B9F37B69}" type="pres">
      <dgm:prSet presAssocID="{C4AA0BF2-85A0-4BCD-BE80-EF6E2E6D5C0E}" presName="sibTrans" presStyleLbl="sibTrans2D1" presStyleCnt="3"/>
      <dgm:spPr/>
      <dgm:t>
        <a:bodyPr/>
        <a:lstStyle/>
        <a:p>
          <a:endParaRPr lang="zh-CN" altLang="en-US"/>
        </a:p>
      </dgm:t>
    </dgm:pt>
    <dgm:pt modelId="{EF614AA6-809E-4286-BC80-32C84FF3FD06}" type="pres">
      <dgm:prSet presAssocID="{3E56FAB9-2AB0-4080-846E-A0CA3E3D5FC5}" presName="compNode"/>
      <dgm:spPr/>
      <dgm:t>
        <a:bodyPr/>
        <a:lstStyle/>
        <a:p/>
      </dgm:t>
    </dgm:pt>
    <dgm:pt modelId="{E6EF15AE-95E3-4CF6-B7D9-6A23875962E4}" type="pres">
      <dgm:prSet presAssocID="{3E56FAB9-2AB0-4080-846E-A0CA3E3D5FC5}" presName="pictRect" presStyleLbl="node1" presStyleIdx="1" presStyleCnt="4"/>
      <dgm:spPr>
        <a:blipFill>
          <a:blip r:embed="rId2">
            <a:extLst/>
          </a:blip>
          <a:stretch>
            <a:fillRect t="-19000" b="-19000"/>
          </a:stretch>
        </a:blipFill>
        <a:ln w="22225">
          <a:solidFill>
            <a:schemeClr val="accent2"/>
          </a:solidFill>
        </a:ln>
      </dgm:spPr>
      <dgm:t>
        <a:bodyPr/>
        <a:lstStyle/>
        <a:p/>
      </dgm:t>
    </dgm:pt>
    <dgm:pt modelId="{92912538-F9A5-440F-9EB5-3644D13BD2A9}" type="pres">
      <dgm:prSet presAssocID="{3E56FAB9-2AB0-4080-846E-A0CA3E3D5FC5}" presName="textRect" presStyleLbl="revTx" presStyleIdx="1" presStyleCnt="4">
        <dgm:presLayoutVars>
          <dgm:bulletEnabled val="1"/>
        </dgm:presLayoutVars>
      </dgm:prSet>
      <dgm:spPr/>
      <dgm:t>
        <a:bodyPr/>
        <a:lstStyle/>
        <a:p>
          <a:endParaRPr lang="zh-CN" altLang="en-US"/>
        </a:p>
      </dgm:t>
    </dgm:pt>
    <dgm:pt modelId="{10D45F3B-23AB-4D9F-A614-8677CD729E64}" type="pres">
      <dgm:prSet presAssocID="{731A08E3-EA5E-4D6F-B0B8-8A272B77CD49}" presName="sibTrans" presStyleLbl="sibTrans2D1" presStyleIdx="1" presStyleCnt="3"/>
      <dgm:spPr/>
      <dgm:t>
        <a:bodyPr/>
        <a:lstStyle/>
        <a:p>
          <a:endParaRPr lang="zh-CN" altLang="en-US"/>
        </a:p>
      </dgm:t>
    </dgm:pt>
    <dgm:pt modelId="{0154F0B7-7FC1-465C-9629-5DDB5151CAC5}" type="pres">
      <dgm:prSet presAssocID="{26EACF0B-E65A-4471-ADD8-5ABEE0051951}" presName="compNode"/>
      <dgm:spPr/>
      <dgm:t>
        <a:bodyPr/>
        <a:lstStyle/>
        <a:p/>
      </dgm:t>
    </dgm:pt>
    <dgm:pt modelId="{0C6942DF-4046-466C-AD76-152E6B8435AA}" type="pres">
      <dgm:prSet presAssocID="{26EACF0B-E65A-4471-ADD8-5ABEE0051951}" presName="pictRect" presStyleLbl="node1" presStyleIdx="2" presStyleCnt="4"/>
      <dgm:spPr>
        <a:blipFill>
          <a:blip r:embed="rId3">
            <a:extLst/>
          </a:blip>
          <a:stretch>
            <a:fillRect l="-4000" r="-4000"/>
          </a:stretch>
        </a:blipFill>
        <a:ln w="22225">
          <a:solidFill>
            <a:schemeClr val="accent2"/>
          </a:solidFill>
        </a:ln>
      </dgm:spPr>
      <dgm:t>
        <a:bodyPr/>
        <a:lstStyle/>
        <a:p/>
      </dgm:t>
    </dgm:pt>
    <dgm:pt modelId="{1E46F6A9-BA05-439D-B164-54C297A445E9}" type="pres">
      <dgm:prSet presAssocID="{26EACF0B-E65A-4471-ADD8-5ABEE0051951}" presName="textRect" presStyleLbl="revTx" presStyleIdx="2" presStyleCnt="4">
        <dgm:presLayoutVars>
          <dgm:bulletEnabled val="1"/>
        </dgm:presLayoutVars>
      </dgm:prSet>
      <dgm:spPr/>
      <dgm:t>
        <a:bodyPr/>
        <a:lstStyle/>
        <a:p>
          <a:endParaRPr lang="zh-CN" altLang="en-US"/>
        </a:p>
      </dgm:t>
    </dgm:pt>
    <dgm:pt modelId="{60B41E83-1A7A-441D-9312-D697BD59F94F}" type="pres">
      <dgm:prSet presAssocID="{F6B7B64C-55D7-4209-9159-D68880985EDE}" presName="sibTrans" presStyleLbl="sibTrans2D1" presStyleIdx="2" presStyleCnt="3"/>
      <dgm:spPr/>
      <dgm:t>
        <a:bodyPr/>
        <a:lstStyle/>
        <a:p>
          <a:endParaRPr lang="zh-CN" altLang="en-US"/>
        </a:p>
      </dgm:t>
    </dgm:pt>
    <dgm:pt modelId="{15C0684E-DC54-475D-98C6-399F079E5994}" type="pres">
      <dgm:prSet presAssocID="{7161749A-1FA8-4060-8E90-7F14C917F026}" presName="compNode"/>
      <dgm:spPr/>
      <dgm:t>
        <a:bodyPr/>
        <a:lstStyle/>
        <a:p/>
      </dgm:t>
    </dgm:pt>
    <dgm:pt modelId="{34187326-7E0C-4A69-B1B4-AA22434EC949}" type="pres">
      <dgm:prSet presAssocID="{7161749A-1FA8-4060-8E90-7F14C917F026}" presName="pictRect" presStyleLbl="node1" presStyleIdx="3" presStyleCnt="4"/>
      <dgm:spPr>
        <a:blipFill>
          <a:blip r:embed="rId4">
            <a:extLst/>
          </a:blip>
          <a:stretch>
            <a:fillRect l="-2000" r="-2000"/>
          </a:stretch>
        </a:blipFill>
        <a:ln w="22225">
          <a:solidFill>
            <a:schemeClr val="accent2"/>
          </a:solidFill>
        </a:ln>
      </dgm:spPr>
      <dgm:t>
        <a:bodyPr/>
        <a:lstStyle/>
        <a:p/>
      </dgm:t>
    </dgm:pt>
    <dgm:pt modelId="{FEADE9D5-E7A7-4921-9138-30B93E54C450}" type="pres">
      <dgm:prSet presAssocID="{7161749A-1FA8-4060-8E90-7F14C917F026}" presName="textRect" presStyleLbl="revTx" presStyleIdx="3" presStyleCnt="4">
        <dgm:presLayoutVars>
          <dgm:bulletEnabled val="1"/>
        </dgm:presLayoutVars>
      </dgm:prSet>
      <dgm:spPr/>
      <dgm:t>
        <a:bodyPr/>
        <a:lstStyle/>
        <a:p>
          <a:endParaRPr lang="zh-CN" altLang="en-US"/>
        </a:p>
      </dgm:t>
    </dgm:pt>
  </dgm:ptLst>
  <dgm:cxnLst>
    <dgm:cxn modelId="{E2FD8544-8AFA-4591-8CDC-5129DF2FD75D}" srcId="{5E979279-F486-4FD4-B3F8-96DF122E9C76}" destId="{B3CB6B05-4B01-4CCC-8A05-FD03D26E80C8}" srcOrd="0" destOrd="0" parTransId="{DE7D46F8-B2E0-4C14-A273-A0D525383D37}" sibTransId="{C4AA0BF2-85A0-4BCD-BE80-EF6E2E6D5C0E}"/>
    <dgm:cxn modelId="{AB88BF91-049C-4A03-896B-9BE68710C180}" srcId="{5E979279-F486-4FD4-B3F8-96DF122E9C76}" destId="{3E56FAB9-2AB0-4080-846E-A0CA3E3D5FC5}" srcOrd="1" destOrd="0" parTransId="{65F5B38D-553F-44C5-9168-35D3B950ABFF}" sibTransId="{731A08E3-EA5E-4D6F-B0B8-8A272B77CD49}"/>
    <dgm:cxn modelId="{380B5108-A0F9-4894-9A68-E841A9C3C21D}" srcId="{5E979279-F486-4FD4-B3F8-96DF122E9C76}" destId="{26EACF0B-E65A-4471-ADD8-5ABEE0051951}" srcOrd="2" destOrd="0" parTransId="{09E0929F-C71D-49DA-A63B-C3DE26173B02}" sibTransId="{F6B7B64C-55D7-4209-9159-D68880985EDE}"/>
    <dgm:cxn modelId="{ADD0BFCC-E0F5-469D-8D77-08BE456CF0AC}" srcId="{5E979279-F486-4FD4-B3F8-96DF122E9C76}" destId="{7161749A-1FA8-4060-8E90-7F14C917F026}" srcOrd="3" destOrd="0" parTransId="{9C7D4B5B-0688-427C-825C-83BA776C0866}" sibTransId="{7B5B2708-8EE7-4762-BEF1-FF83DA303B84}"/>
    <dgm:cxn modelId="{B67A0741-EED9-4CB9-B55C-FC7D5FC913C9}" type="presOf" srcId="{5E979279-F486-4FD4-B3F8-96DF122E9C76}" destId="{E8485025-F633-4F5A-9BE4-CBB05D78DCA4}" srcOrd="0" destOrd="0" presId="urn:microsoft.com/office/officeart/2005/8/layout/pList1"/>
    <dgm:cxn modelId="{60C1EDA3-E3F5-4841-8916-071995370991}" type="presParOf" srcId="{E8485025-F633-4F5A-9BE4-CBB05D78DCA4}" destId="{510AB970-3A54-4475-8F84-4C3E91A8D36D}" srcOrd="0" destOrd="0" presId="urn:microsoft.com/office/officeart/2005/8/layout/pList1"/>
    <dgm:cxn modelId="{834347AE-3DAD-4E3D-A326-28B504227EF4}" type="presParOf" srcId="{510AB970-3A54-4475-8F84-4C3E91A8D36D}" destId="{C1FAB1C1-BCA0-4958-9637-B6819B71C3A8}" srcOrd="0" destOrd="0" presId="urn:microsoft.com/office/officeart/2005/8/layout/pList1"/>
    <dgm:cxn modelId="{5C6425FF-C469-47B4-A7DA-5E6303E4321C}" type="presParOf" srcId="{510AB970-3A54-4475-8F84-4C3E91A8D36D}" destId="{D7D0FA2D-C301-4189-B382-B20B66795308}" srcOrd="1" destOrd="0" presId="urn:microsoft.com/office/officeart/2005/8/layout/pList1"/>
    <dgm:cxn modelId="{A16775D3-BDF7-468D-B247-B93CFB8C80D0}" type="presOf" srcId="{B3CB6B05-4B01-4CCC-8A05-FD03D26E80C8}" destId="{D7D0FA2D-C301-4189-B382-B20B66795308}" srcOrd="0" destOrd="0" presId="urn:microsoft.com/office/officeart/2005/8/layout/pList1"/>
    <dgm:cxn modelId="{A74811AA-E5B5-4AE7-A42A-2E5118DF095A}" type="presParOf" srcId="{E8485025-F633-4F5A-9BE4-CBB05D78DCA4}" destId="{653349F7-5066-4926-B679-0747B9F37B69}" srcOrd="1" destOrd="0" presId="urn:microsoft.com/office/officeart/2005/8/layout/pList1"/>
    <dgm:cxn modelId="{173FE4C8-3135-4A5E-A89E-B816F6F07658}" type="presOf" srcId="{C4AA0BF2-85A0-4BCD-BE80-EF6E2E6D5C0E}" destId="{653349F7-5066-4926-B679-0747B9F37B69}" srcOrd="0" destOrd="0" presId="urn:microsoft.com/office/officeart/2005/8/layout/pList1"/>
    <dgm:cxn modelId="{0AB64989-428E-4E72-933E-6E235E4E33C9}" type="presParOf" srcId="{E8485025-F633-4F5A-9BE4-CBB05D78DCA4}" destId="{EF614AA6-809E-4286-BC80-32C84FF3FD06}" srcOrd="2" destOrd="0" presId="urn:microsoft.com/office/officeart/2005/8/layout/pList1"/>
    <dgm:cxn modelId="{D33E3FC2-1D30-455D-94E0-6E223E5B55CB}" type="presParOf" srcId="{EF614AA6-809E-4286-BC80-32C84FF3FD06}" destId="{E6EF15AE-95E3-4CF6-B7D9-6A23875962E4}" srcOrd="0" destOrd="0" presId="urn:microsoft.com/office/officeart/2005/8/layout/pList1"/>
    <dgm:cxn modelId="{0A492604-368C-42CE-A717-EDEE0E05373A}" type="presParOf" srcId="{EF614AA6-809E-4286-BC80-32C84FF3FD06}" destId="{92912538-F9A5-440F-9EB5-3644D13BD2A9}" srcOrd="1" destOrd="0" presId="urn:microsoft.com/office/officeart/2005/8/layout/pList1"/>
    <dgm:cxn modelId="{2A6DC551-0DC8-478C-B188-17BCE50EAC12}" type="presOf" srcId="{3E56FAB9-2AB0-4080-846E-A0CA3E3D5FC5}" destId="{92912538-F9A5-440F-9EB5-3644D13BD2A9}" srcOrd="0" destOrd="0" presId="urn:microsoft.com/office/officeart/2005/8/layout/pList1"/>
    <dgm:cxn modelId="{5F13329B-7F80-4101-BBED-288F7D390F51}" type="presParOf" srcId="{E8485025-F633-4F5A-9BE4-CBB05D78DCA4}" destId="{10D45F3B-23AB-4D9F-A614-8677CD729E64}" srcOrd="3" destOrd="0" presId="urn:microsoft.com/office/officeart/2005/8/layout/pList1"/>
    <dgm:cxn modelId="{2BE5C465-628C-44AE-AF2E-F2C454DF929B}" type="presOf" srcId="{731A08E3-EA5E-4D6F-B0B8-8A272B77CD49}" destId="{10D45F3B-23AB-4D9F-A614-8677CD729E64}" srcOrd="0" destOrd="0" presId="urn:microsoft.com/office/officeart/2005/8/layout/pList1"/>
    <dgm:cxn modelId="{B78E8F4E-B83B-463F-894A-9179F6FF2533}" type="presParOf" srcId="{E8485025-F633-4F5A-9BE4-CBB05D78DCA4}" destId="{0154F0B7-7FC1-465C-9629-5DDB5151CAC5}" srcOrd="4" destOrd="0" presId="urn:microsoft.com/office/officeart/2005/8/layout/pList1"/>
    <dgm:cxn modelId="{29BD1F8E-52C8-471E-A87C-6549897D88B1}" type="presParOf" srcId="{0154F0B7-7FC1-465C-9629-5DDB5151CAC5}" destId="{0C6942DF-4046-466C-AD76-152E6B8435AA}" srcOrd="0" destOrd="0" presId="urn:microsoft.com/office/officeart/2005/8/layout/pList1"/>
    <dgm:cxn modelId="{BF50EDEA-1F96-4398-AD0F-85C1EEEFA7D4}" type="presParOf" srcId="{0154F0B7-7FC1-465C-9629-5DDB5151CAC5}" destId="{1E46F6A9-BA05-439D-B164-54C297A445E9}" srcOrd="1" destOrd="0" presId="urn:microsoft.com/office/officeart/2005/8/layout/pList1"/>
    <dgm:cxn modelId="{3C642797-CAF4-464B-AA30-B7309AFF93AA}" type="presOf" srcId="{26EACF0B-E65A-4471-ADD8-5ABEE0051951}" destId="{1E46F6A9-BA05-439D-B164-54C297A445E9}" srcOrd="0" destOrd="0" presId="urn:microsoft.com/office/officeart/2005/8/layout/pList1"/>
    <dgm:cxn modelId="{DD6C7AEA-DBC8-46BE-B34E-62DDF1280D37}" type="presParOf" srcId="{E8485025-F633-4F5A-9BE4-CBB05D78DCA4}" destId="{60B41E83-1A7A-441D-9312-D697BD59F94F}" srcOrd="5" destOrd="0" presId="urn:microsoft.com/office/officeart/2005/8/layout/pList1"/>
    <dgm:cxn modelId="{9C83A0FB-AC67-413D-BA47-F299D39E979D}" type="presOf" srcId="{F6B7B64C-55D7-4209-9159-D68880985EDE}" destId="{60B41E83-1A7A-441D-9312-D697BD59F94F}" srcOrd="0" destOrd="0" presId="urn:microsoft.com/office/officeart/2005/8/layout/pList1"/>
    <dgm:cxn modelId="{84EBD171-D9B4-436A-9985-311FE166016B}" type="presParOf" srcId="{E8485025-F633-4F5A-9BE4-CBB05D78DCA4}" destId="{15C0684E-DC54-475D-98C6-399F079E5994}" srcOrd="6" destOrd="0" presId="urn:microsoft.com/office/officeart/2005/8/layout/pList1"/>
    <dgm:cxn modelId="{5AFBD7F2-3F1A-4294-9919-AB4F69AB9DE1}" type="presParOf" srcId="{15C0684E-DC54-475D-98C6-399F079E5994}" destId="{34187326-7E0C-4A69-B1B4-AA22434EC949}" srcOrd="0" destOrd="0" presId="urn:microsoft.com/office/officeart/2005/8/layout/pList1"/>
    <dgm:cxn modelId="{B128BB41-D2A1-4EBD-B286-5DA69BFC24DB}" type="presParOf" srcId="{15C0684E-DC54-475D-98C6-399F079E5994}" destId="{FEADE9D5-E7A7-4921-9138-30B93E54C450}" srcOrd="1" destOrd="0" presId="urn:microsoft.com/office/officeart/2005/8/layout/pList1"/>
    <dgm:cxn modelId="{4B177C9E-43DD-46BF-8E13-403A4B04A0FD}" type="presOf" srcId="{7161749A-1FA8-4060-8E90-7F14C917F026}" destId="{FEADE9D5-E7A7-4921-9138-30B93E54C450}" srcOrd="0" destOrd="0" presId="urn:microsoft.com/office/officeart/2005/8/layout/pList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75786" name=""/>
      <dsp:cNvGrpSpPr/>
    </dsp:nvGrpSpPr>
    <dsp:grpSpPr/>
    <dsp:sp modelId="{65A01336-CC0E-4909-8D8A-47E50515CC8D}">
      <dsp:nvSpPr>
        <dsp:cNvPr id="75787" name=""/>
        <dsp:cNvSpPr/>
      </dsp:nvSpPr>
      <dsp:spPr>
        <a:xfrm flipH="1">
          <a:off x="2191" y="1248711"/>
          <a:ext cx="0" cy="3285803"/>
        </a:xfrm>
        <a:prstGeom prst="line">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5485D903-7D68-48E1-9B66-6D53AAB5526A}">
      <dsp:nvSpPr>
        <dsp:cNvPr id="75788" name=""/>
        <dsp:cNvSpPr/>
      </dsp:nvSpPr>
      <dsp:spPr>
        <a:xfrm>
          <a:off x="93463" y="1358238"/>
          <a:ext cx="1728150" cy="1478611"/>
        </a:xfrm>
        <a:prstGeom prst="rect">
          <a:avLst/>
        </a:prstGeom>
        <a:blipFill>
          <a:blip r:embed="rId1">
            <a:extLst>
              <a:ext uri="{28A0092B-C50C-407E-A947-70E740481C1C}">
                <a14:useLocalDpi xmlns:a14="http://schemas.microsoft.com/office/drawing/2010/main"/>
              </a:ext>
            </a:extLst>
          </a:blip>
          <a:stretch>
            <a:fillRect/>
          </a:stretch>
        </a:blipFill>
        <a:ln w="19050" cap="flat" cmpd="sng" algn="ctr">
          <a:solidFill>
            <a:srgbClr val="679E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54A04667-ADA4-4286-9671-106A3076B1C9}">
      <dsp:nvSpPr>
        <dsp:cNvPr id="75789" name=""/>
        <dsp:cNvSpPr/>
      </dsp:nvSpPr>
      <dsp:spPr>
        <a:xfrm>
          <a:off x="93463" y="2836849"/>
          <a:ext cx="1728150" cy="1697665"/>
        </a:xfrm>
        <a:prstGeom prst="rect">
          <a:avLst/>
        </a:prstGeom>
        <a:noFill/>
        <a:ln>
          <a:noFill/>
        </a:ln>
        <a:effectLst/>
      </dsp:spPr>
      <dsp:style>
        <a:lnRef idx="0">
          <a:scrgbClr r="0" g="0" b="0"/>
        </a:lnRef>
        <a:fillRef idx="0">
          <a:scrgbClr r="0" g="0" b="0"/>
        </a:fillRef>
        <a:effectRef idx="0">
          <a:scrgbClr r="0" g="0" b="0"/>
        </a:effectRef>
        <a:fontRef idx="minor"/>
      </dsp:style>
      <dsp:txBody>
        <a:bodyPr/>
        <a:lstStyle/>
        <a:p/>
      </dsp:txBody>
    </dsp:sp>
    <dsp:sp modelId="{004627F8-3BCC-467D-983A-318775B5B2D2}">
      <dsp:nvSpPr>
        <dsp:cNvPr id="75790" name=""/>
        <dsp:cNvSpPr/>
      </dsp:nvSpPr>
      <dsp:spPr>
        <a:xfrm>
          <a:off x="2191" y="883621"/>
          <a:ext cx="1825446" cy="365089"/>
        </a:xfrm>
        <a:prstGeom prst="rect">
          <a:avLst/>
        </a:prstGeom>
        <a:solidFill>
          <a:srgbClr val="679EE5"/>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zh-CN" altLang="en-US" sz="1800" b="1" kern="1200" smtClean="0">
              <a:solidFill>
                <a:schemeClr val="bg1"/>
              </a:solidFill>
              <a:latin typeface="Impact" pitchFamily="34" charset="0"/>
              <a:ea typeface="微软雅黑" pitchFamily="34" charset="-122"/>
            </a:rPr>
            <a:t>开发测评项目</a:t>
          </a:r>
          <a:endParaRPr lang="zh-CN" altLang="en-US" sz="1800" kern="1200">
            <a:solidFill>
              <a:schemeClr val="bg1"/>
            </a:solidFill>
          </a:endParaRPr>
        </a:p>
      </dsp:txBody>
      <dsp:txXfrm>
        <a:off x="2191" y="883621"/>
        <a:ext cx="1825446" cy="365089"/>
      </dsp:txXfrm>
    </dsp:sp>
    <dsp:sp modelId="{E39AC58E-7A96-496D-A0C8-2B20600170A1}">
      <dsp:nvSpPr>
        <dsp:cNvPr id="75791" name=""/>
        <dsp:cNvSpPr/>
      </dsp:nvSpPr>
      <dsp:spPr>
        <a:xfrm flipH="1">
          <a:off x="2101470" y="1248711"/>
          <a:ext cx="0" cy="3285803"/>
        </a:xfrm>
        <a:prstGeom prst="line">
          <a:avLst/>
        </a:prstGeom>
        <a:solidFill>
          <a:schemeClr val="lt1">
            <a:alpha val="90000"/>
            <a:hueOff val="0"/>
            <a:satOff val="0"/>
            <a:lumOff val="0"/>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D20E2DDC-BCDD-4787-B900-4D5354139640}">
      <dsp:nvSpPr>
        <dsp:cNvPr id="75792" name=""/>
        <dsp:cNvSpPr/>
      </dsp:nvSpPr>
      <dsp:spPr>
        <a:xfrm>
          <a:off x="2192743" y="1358238"/>
          <a:ext cx="1728150" cy="1478611"/>
        </a:xfrm>
        <a:prstGeom prst="rect">
          <a:avLst/>
        </a:prstGeom>
        <a:blipFill>
          <a:blip r:embed="rId2">
            <a:extLst>
              <a:ext uri="{28A0092B-C50C-407E-A947-70E740481C1C}">
                <a14:useLocalDpi xmlns:a14="http://schemas.microsoft.com/office/drawing/2010/main"/>
              </a:ext>
            </a:extLst>
          </a:blip>
          <a:stretch>
            <a:fillRect/>
          </a:stretch>
        </a:blipFill>
        <a:ln w="19050" cap="flat" cmpd="sng" algn="ctr">
          <a:solidFill>
            <a:srgbClr val="679E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357E97A-4F94-4B11-BE75-0B0C76663997}">
      <dsp:nvSpPr>
        <dsp:cNvPr id="75793" name=""/>
        <dsp:cNvSpPr/>
      </dsp:nvSpPr>
      <dsp:spPr>
        <a:xfrm>
          <a:off x="2192743" y="2836849"/>
          <a:ext cx="1728150" cy="1697665"/>
        </a:xfrm>
        <a:prstGeom prst="rect">
          <a:avLst/>
        </a:prstGeom>
        <a:noFill/>
        <a:ln>
          <a:noFill/>
        </a:ln>
        <a:effectLst/>
      </dsp:spPr>
      <dsp:style>
        <a:lnRef idx="0">
          <a:scrgbClr r="0" g="0" b="0"/>
        </a:lnRef>
        <a:fillRef idx="0">
          <a:scrgbClr r="0" g="0" b="0"/>
        </a:fillRef>
        <a:effectRef idx="0">
          <a:scrgbClr r="0" g="0" b="0"/>
        </a:effectRef>
        <a:fontRef idx="minor"/>
      </dsp:style>
      <dsp:txBody>
        <a:bodyPr/>
        <a:lstStyle/>
        <a:p/>
      </dsp:txBody>
    </dsp:sp>
    <dsp:sp modelId="{E2AAB73B-B0C4-402A-AE6A-2CB05D3A2BC3}">
      <dsp:nvSpPr>
        <dsp:cNvPr id="75794" name=""/>
        <dsp:cNvSpPr/>
      </dsp:nvSpPr>
      <dsp:spPr>
        <a:xfrm>
          <a:off x="2101470" y="883621"/>
          <a:ext cx="1825446" cy="365089"/>
        </a:xfrm>
        <a:prstGeom prst="rect">
          <a:avLst/>
        </a:prstGeom>
        <a:solidFill>
          <a:srgbClr val="679EE5"/>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2101470" y="883621"/>
        <a:ext cx="1825446" cy="365089"/>
      </dsp:txXfrm>
    </dsp:sp>
    <dsp:sp modelId="{D396F0F8-0D71-4F47-84F9-B468128A8556}">
      <dsp:nvSpPr>
        <dsp:cNvPr id="75795" name=""/>
        <dsp:cNvSpPr/>
      </dsp:nvSpPr>
      <dsp:spPr>
        <a:xfrm flipH="1">
          <a:off x="4200749" y="1248711"/>
          <a:ext cx="0" cy="3285803"/>
        </a:xfrm>
        <a:prstGeom prst="line">
          <a:avLst/>
        </a:prstGeom>
        <a:solidFill>
          <a:schemeClr val="lt1">
            <a:alpha val="90000"/>
            <a:hueOff val="0"/>
            <a:satOff val="0"/>
            <a:lumOff val="0"/>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6E825665-F62D-438E-BF19-29795580DF43}">
      <dsp:nvSpPr>
        <dsp:cNvPr id="75796" name=""/>
        <dsp:cNvSpPr/>
      </dsp:nvSpPr>
      <dsp:spPr>
        <a:xfrm>
          <a:off x="4292022" y="1358238"/>
          <a:ext cx="1728150" cy="1478611"/>
        </a:xfrm>
        <a:prstGeom prst="rect">
          <a:avLst/>
        </a:prstGeom>
        <a:blipFill>
          <a:blip r:embed="rId3">
            <a:extLst>
              <a:ext uri="{28A0092B-C50C-407E-A947-70E740481C1C}">
                <a14:useLocalDpi xmlns:a14="http://schemas.microsoft.com/office/drawing/2010/main"/>
              </a:ext>
            </a:extLst>
          </a:blip>
          <a:stretch>
            <a:fillRect/>
          </a:stretch>
        </a:blipFill>
        <a:ln w="19050" cap="flat" cmpd="sng" algn="ctr">
          <a:solidFill>
            <a:srgbClr val="679E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276D4540-6EB5-4D2E-8EC3-7EAD69800E43}">
      <dsp:nvSpPr>
        <dsp:cNvPr id="75797" name=""/>
        <dsp:cNvSpPr/>
      </dsp:nvSpPr>
      <dsp:spPr>
        <a:xfrm>
          <a:off x="4292022" y="2836849"/>
          <a:ext cx="1728150" cy="1697665"/>
        </a:xfrm>
        <a:prstGeom prst="rect">
          <a:avLst/>
        </a:prstGeom>
        <a:noFill/>
        <a:ln>
          <a:noFill/>
        </a:ln>
        <a:effectLst/>
      </dsp:spPr>
      <dsp:style>
        <a:lnRef idx="0">
          <a:scrgbClr r="0" g="0" b="0"/>
        </a:lnRef>
        <a:fillRef idx="0">
          <a:scrgbClr r="0" g="0" b="0"/>
        </a:fillRef>
        <a:effectRef idx="0">
          <a:scrgbClr r="0" g="0" b="0"/>
        </a:effectRef>
        <a:fontRef idx="minor"/>
      </dsp:style>
      <dsp:txBody>
        <a:bodyPr/>
        <a:lstStyle/>
        <a:p/>
      </dsp:txBody>
    </dsp:sp>
    <dsp:sp modelId="{FB41E62D-D44D-439B-98B5-683A28C2D2B3}">
      <dsp:nvSpPr>
        <dsp:cNvPr id="75798" name=""/>
        <dsp:cNvSpPr/>
      </dsp:nvSpPr>
      <dsp:spPr>
        <a:xfrm>
          <a:off x="4200749" y="883621"/>
          <a:ext cx="1825446" cy="365089"/>
        </a:xfrm>
        <a:prstGeom prst="rect">
          <a:avLst/>
        </a:prstGeom>
        <a:solidFill>
          <a:srgbClr val="679EE5"/>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zh-CN" altLang="en-US" sz="1800" b="1" kern="1200" smtClean="0">
              <a:solidFill>
                <a:schemeClr val="bg1"/>
              </a:solidFill>
              <a:latin typeface="Impact" pitchFamily="34" charset="0"/>
              <a:ea typeface="微软雅黑" pitchFamily="34" charset="-122"/>
            </a:rPr>
            <a:t>调查分析</a:t>
          </a:r>
          <a:endParaRPr lang="zh-CN" altLang="en-US" sz="1800" b="1" kern="1200">
            <a:solidFill>
              <a:schemeClr val="bg1"/>
            </a:solidFill>
            <a:latin typeface="Impact" panose="020b0806030902050204" pitchFamily="34" charset="0"/>
            <a:ea typeface="微软雅黑" pitchFamily="34" charset="-122"/>
          </a:endParaRPr>
        </a:p>
      </dsp:txBody>
      <dsp:txXfrm>
        <a:off x="4200749" y="883621"/>
        <a:ext cx="1825446" cy="365089"/>
      </dsp:txXfrm>
    </dsp:sp>
    <dsp:sp modelId="{85948163-A1CF-484A-BD17-4C2D9F8F8E3B}">
      <dsp:nvSpPr>
        <dsp:cNvPr id="75799" name=""/>
        <dsp:cNvSpPr/>
      </dsp:nvSpPr>
      <dsp:spPr>
        <a:xfrm flipH="1">
          <a:off x="6300028" y="1248711"/>
          <a:ext cx="0" cy="3285803"/>
        </a:xfrm>
        <a:prstGeom prst="line">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91161F8-6961-4764-84B3-243C404DFC78}">
      <dsp:nvSpPr>
        <dsp:cNvPr id="75800" name=""/>
        <dsp:cNvSpPr/>
      </dsp:nvSpPr>
      <dsp:spPr>
        <a:xfrm>
          <a:off x="6391301" y="1358238"/>
          <a:ext cx="1728150" cy="1478611"/>
        </a:xfrm>
        <a:prstGeom prst="rect">
          <a:avLst/>
        </a:prstGeom>
        <a:blipFill>
          <a:blip r:embed="rId4">
            <a:extLst>
              <a:ext uri="{28A0092B-C50C-407E-A947-70E740481C1C}">
                <a14:useLocalDpi xmlns:a14="http://schemas.microsoft.com/office/drawing/2010/main"/>
              </a:ext>
            </a:extLst>
          </a:blip>
          <a:stretch>
            <a:fillRect/>
          </a:stretch>
        </a:blipFill>
        <a:ln w="22225" cap="flat" cmpd="sng" algn="ctr">
          <a:solidFill>
            <a:srgbClr val="679E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846A3550-5017-40FB-A802-825BCB23D160}">
      <dsp:nvSpPr>
        <dsp:cNvPr id="75801" name=""/>
        <dsp:cNvSpPr/>
      </dsp:nvSpPr>
      <dsp:spPr>
        <a:xfrm>
          <a:off x="6391301" y="2836849"/>
          <a:ext cx="1728150" cy="1697665"/>
        </a:xfrm>
        <a:prstGeom prst="rect">
          <a:avLst/>
        </a:prstGeom>
        <a:noFill/>
        <a:ln>
          <a:noFill/>
        </a:ln>
        <a:effectLst/>
      </dsp:spPr>
      <dsp:style>
        <a:lnRef idx="0">
          <a:scrgbClr r="0" g="0" b="0"/>
        </a:lnRef>
        <a:fillRef idx="0">
          <a:scrgbClr r="0" g="0" b="0"/>
        </a:fillRef>
        <a:effectRef idx="0">
          <a:scrgbClr r="0" g="0" b="0"/>
        </a:effectRef>
        <a:fontRef idx="minor"/>
      </dsp:style>
      <dsp:txBody>
        <a:bodyPr/>
        <a:lstStyle/>
        <a:p/>
      </dsp:txBody>
    </dsp:sp>
    <dsp:sp modelId="{477418D1-D010-4A7B-A428-02FE8B17A6E4}">
      <dsp:nvSpPr>
        <dsp:cNvPr id="75802" name=""/>
        <dsp:cNvSpPr/>
      </dsp:nvSpPr>
      <dsp:spPr>
        <a:xfrm>
          <a:off x="6300028" y="883621"/>
          <a:ext cx="1825446" cy="365089"/>
        </a:xfrm>
        <a:prstGeom prst="rect">
          <a:avLst/>
        </a:prstGeom>
        <a:solidFill>
          <a:srgbClr val="679EE5"/>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zh-CN" altLang="en-US" sz="1800" b="1" kern="1200" smtClean="0">
              <a:solidFill>
                <a:schemeClr val="bg1"/>
              </a:solidFill>
              <a:latin typeface="Impact" pitchFamily="34" charset="0"/>
              <a:ea typeface="微软雅黑" pitchFamily="34" charset="-122"/>
            </a:rPr>
            <a:t>满意度体系建立</a:t>
          </a:r>
          <a:endParaRPr lang="zh-CN" altLang="en-US" sz="1800" b="1" kern="1200">
            <a:solidFill>
              <a:schemeClr val="bg1"/>
            </a:solidFill>
            <a:latin typeface="Impact" pitchFamily="34" charset="0"/>
            <a:ea typeface="微软雅黑" pitchFamily="34" charset="-122"/>
          </a:endParaRPr>
        </a:p>
      </dsp:txBody>
      <dsp:txXfrm>
        <a:off x="6300028" y="883621"/>
        <a:ext cx="1825446" cy="365089"/>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5" name=""/>
      <dsp:cNvGrpSpPr/>
    </dsp:nvGrpSpPr>
    <dsp:grpSpPr/>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4"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type="line" r:blip="">
              <dgm:adjLst/>
            </dgm:shape>
            <dgm:presOf/>
          </dgm:layoutNode>
          <dgm:layoutNode name="Image">
            <dgm:alg type="sp"/>
            <dgm:shape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name="Parent" styleLbl="alignNode1">
            <dgm:varLst>
              <dgm:bulletEnabled val="1"/>
            </dgm:varLst>
            <dgm:alg type="tx">
              <dgm:param type="shpTxLTRAlignCh" val="ctr"/>
              <dgm:param type="txAnchorVertCh" val="mid"/>
            </dgm:alg>
            <dgm:shape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dgm:ruleLst>
          </dgm:layoutNode>
        </dgm:forEach>
      </dgm:layoutNode>
      <dgm:forEach name="sibTransForEach" axis="followSib" ptType="sibTrans" cnt="1">
        <dgm:layoutNode name="sibTrans">
          <dgm:alg type="sp"/>
          <dgm:shape r:blip="">
            <dgm:adjLst/>
          </dgm:shape>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type="rightArrow" r:blip="">
            <dgm:adjLst/>
          </dgm:shape>
        </dgm:if>
        <dgm:else name="Name2">
          <dgm:shape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fact="1"/>
            <dgm:rule type="primFontSz" val="5"/>
          </dgm:ruleLst>
        </dgm:layoutNode>
        <dgm:forEach name="Name7" axis="followSib" ptType="sibTrans" cnt="1">
          <dgm:layoutNode name="sibTrans">
            <dgm:alg type="sp"/>
            <dgm:shape r:blip="">
              <dgm:adjLst/>
            </dgm:shape>
            <dgm:presOf/>
            <dgm:constrLst/>
            <dgm:ruleLst/>
          </dgm:layoutNode>
        </dgm:forEach>
      </dgm:forEach>
    </dgm:layoutNode>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type="roundRect" r:blip="" blipPhldr="1">
            <dgm:adjLst/>
          </dgm:shape>
          <dgm:presOf/>
          <dgm:constrLst/>
          <dgm:ruleLst/>
        </dgm:layoutNode>
        <dgm:layoutNode name="textRect" styleLbl="revTx">
          <dgm:varLst>
            <dgm:bulletEnabled val="1"/>
          </dgm:varLst>
          <dgm:alg type="tx">
            <dgm:param type="txAnchorVert" val="t"/>
          </dgm:alg>
          <dgm:shape type="rect" r:blip="">
            <dgm:adjLst/>
          </dgm:shape>
          <dgm:presOf axis="desOrSelf" ptType="node"/>
          <dgm:constrLst>
            <dgm:constr type="bMarg"/>
          </dgm:constrLst>
          <dgm:ruleLst>
            <dgm:rule type="primFontSz" val="5"/>
          </dgm:ruleLst>
        </dgm:layoutNode>
      </dgm:layoutNode>
      <dgm:forEach name="Name5" axis="followSib" ptType="sibTrans" cnt="1">
        <dgm:layoutNode name="sibTrans">
          <dgm:alg type="sp"/>
          <dgm:shape type="rect" r:blip="" hideGeom="1">
            <dgm:adjLst/>
          </dgm:shape>
          <dgm:presOf axis="sel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Relationships xmlns="http://schemas.openxmlformats.org/package/2006/relationships"><Relationship Id="rId1" Target="../media/image36.png" Type="http://schemas.openxmlformats.org/officeDocument/2006/relationships/image"/></Relationships>
</file>

<file path=ppt/drawings/_rels/vmlDrawing2.vml.rels><?xml version="1.0" encoding="UTF-8" standalone="yes"?><Relationships xmlns="http://schemas.openxmlformats.org/package/2006/relationships"><Relationship Id="rId1" Target="../media/image40.png" Type="http://schemas.openxmlformats.org/officeDocument/2006/relationships/image"/></Relationships>
</file>

<file path=ppt/drawings/_rels/vmlDrawing3.vml.rels><?xml version="1.0" encoding="UTF-8" standalone="yes"?><Relationships xmlns="http://schemas.openxmlformats.org/package/2006/relationships"><Relationship Id="rId1" Target="../media/image43.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54178D10-E2C8-48DB-A547-3094D71BCD13}" type="datetimeFigureOut">
              <a:rPr lang="zh-CN" altLang="en-US"/>
              <a:pPr>
                <a:defRPr/>
              </a:pPr>
              <a:t>2016/3/20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326E2653-CA89-4E21-B997-1284319A66A3}" type="slidenum">
              <a:rPr lang="zh-CN" altLang="en-US"/>
              <a:pPr>
                <a:defRPr/>
              </a:pPr>
              <a:t>‹#›</a:t>
            </a:fld>
            <a:endParaRPr lang="zh-CN" altLang="en-US"/>
          </a:p>
        </p:txBody>
      </p:sp>
    </p:spTree>
    <p:extLst>
      <p:ext uri="{BB962C8B-B14F-4D97-AF65-F5344CB8AC3E}">
        <p14:creationId val="423530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20396DF-D771-48BE-A2F3-925F1219351F}"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035E4D7-CE1A-4B67-9EAA-56D4FD5C9F92}" type="slidenum">
              <a:rPr lang="zh-CN" altLang="en-US"/>
              <a:pPr>
                <a:defRPr/>
              </a:pPr>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545DA9-3098-4BF2-9EE1-8E9120DABEE9}"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A736173-9180-4BA1-872E-96556410769C}" type="slidenum">
              <a:rPr lang="zh-CN" altLang="en-US"/>
              <a:pPr>
                <a:defRPr/>
              </a:pPr>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D1C44F0-D1CE-4C7A-8071-C3BDF644BBB4}"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6FE114-66F5-455F-9973-4998EDEAAF46}" type="slidenum">
              <a:rPr lang="zh-CN" altLang="en-US"/>
              <a:pPr>
                <a:defRPr/>
              </a:pPr>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首页">
    <p:spTree>
      <p:nvGrpSpPr>
        <p:cNvPr id="1" name=""/>
        <p:cNvGrpSpPr/>
        <p:nvPr/>
      </p:nvGrpSpPr>
      <p:grpSpPr>
        <a:xfrm>
          <a:off x="0" y="0"/>
          <a:ext cx="0" cy="0"/>
        </a:xfrm>
      </p:grpSpPr>
    </p:spTree>
  </p:cSld>
  <p:clrMapOvr>
    <a:masterClrMapping/>
  </p:clrMapOvr>
  <p:transition spd="slow"/>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spTree>
      <p:nvGrpSpPr>
        <p:cNvPr id="1" name=""/>
        <p:cNvGrpSpPr/>
        <p:nvPr/>
      </p:nvGrpSpPr>
      <p:grpSpPr>
        <a:xfrm>
          <a:off x="0" y="0"/>
          <a:ext cx="0" cy="0"/>
        </a:xfrm>
      </p:grpSpPr>
      <p:sp>
        <p:nvSpPr>
          <p:cNvPr id="2" name="矩形 64"/>
          <p:cNvSpPr/>
          <p:nvPr userDrawn="1"/>
        </p:nvSpPr>
        <p:spPr>
          <a:xfrm>
            <a:off x="1614488" y="0"/>
            <a:ext cx="10795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algn="ctr" defTabSz="913996" fontAlgn="auto">
              <a:spcBef>
                <a:spcPct val="0"/>
              </a:spcBef>
              <a:spcAft>
                <a:spcPct val="0"/>
              </a:spcAft>
              <a:defRPr/>
            </a:pPr>
            <a:endParaRPr lang="zh-CN" altLang="en-US" sz="1699">
              <a:solidFill>
                <a:prstClr val="white"/>
              </a:solidFill>
            </a:endParaRPr>
          </a:p>
        </p:txBody>
      </p:sp>
      <p:sp>
        <p:nvSpPr>
          <p:cNvPr id="3" name="TextBox 15"/>
          <p:cNvSpPr txBox="1"/>
          <p:nvPr userDrawn="1"/>
        </p:nvSpPr>
        <p:spPr>
          <a:xfrm>
            <a:off x="1273175" y="452438"/>
            <a:ext cx="792163" cy="354012"/>
          </a:xfrm>
          <a:prstGeom prst="rect">
            <a:avLst/>
          </a:prstGeom>
          <a:noFill/>
        </p:spPr>
        <p:txBody>
          <a:bodyPr lIns="91403" tIns="45702" rIns="91403" bIns="45702">
            <a:spAutoFit/>
          </a:bodyPr>
          <a:lstStyle/>
          <a:p>
            <a:pPr algn="ctr" defTabSz="913996" fontAlgn="auto">
              <a:spcBef>
                <a:spcPct val="0"/>
              </a:spcBef>
              <a:spcAft>
                <a:spcPct val="0"/>
              </a:spcAft>
              <a:defRPr/>
            </a:pPr>
            <a:fld id="{F5051EB4-9DF2-4F71-88C8-FBC516D5EA82}" type="slidenum">
              <a:rPr lang="zh-CN" altLang="en-US" sz="1699">
                <a:solidFill>
                  <a:prstClr val="white"/>
                </a:solidFill>
                <a:latin typeface="Impact" pitchFamily="34" charset="0"/>
                <a:ea typeface="+mn-ea"/>
              </a:rPr>
              <a:pPr algn="ctr" defTabSz="913996" fontAlgn="auto">
                <a:spcBef>
                  <a:spcPct val="0"/>
                </a:spcBef>
                <a:spcAft>
                  <a:spcPct val="0"/>
                </a:spcAft>
                <a:defRPr/>
              </a:pPr>
              <a:t>‹#›</a:t>
            </a:fld>
            <a:r>
              <a:rPr lang="zh-CN" altLang="en-US" sz="1699">
                <a:solidFill>
                  <a:prstClr val="white"/>
                </a:solidFill>
                <a:latin typeface="Impact" pitchFamily="34" charset="0"/>
                <a:ea typeface="+mn-ea"/>
              </a:rPr>
              <a:t> </a:t>
            </a:r>
            <a:endParaRPr lang="zh-CN" altLang="en-US" sz="1699">
              <a:solidFill>
                <a:prstClr val="white"/>
              </a:solidFill>
              <a:latin typeface="Impact" panose="020b0806030902050204" pitchFamily="34" charset="0"/>
              <a:ea typeface="微软雅黑" pitchFamily="34" charset="-122"/>
            </a:endParaRPr>
          </a:p>
        </p:txBody>
      </p:sp>
    </p:spTree>
  </p:cSld>
  <p:clrMapOvr>
    <a:masterClrMapping/>
  </p:clrMapOvr>
  <p:transition spd="slow"/>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目录页">
    <p:spTree>
      <p:nvGrpSpPr>
        <p:cNvPr id="1" name=""/>
        <p:cNvGrpSpPr/>
        <p:nvPr/>
      </p:nvGrpSpPr>
      <p:grpSpPr>
        <a:xfrm>
          <a:off x="0" y="0"/>
          <a:ext cx="0" cy="0"/>
        </a:xfrm>
      </p:grpSpPr>
    </p:spTree>
  </p:cSld>
  <p:clrMapOvr>
    <a:masterClrMapping/>
  </p:clrMapOvr>
  <p:transition spd="slow"/>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1">
    <p:spTree>
      <p:nvGrpSpPr>
        <p:cNvPr id="1" name=""/>
        <p:cNvGrpSpPr/>
        <p:nvPr/>
      </p:nvGrpSpPr>
      <p:grpSpPr>
        <a:xfrm>
          <a:off x="0" y="0"/>
          <a:ext cx="0" cy="0"/>
        </a:xfrm>
      </p:grpSpPr>
    </p:spTree>
  </p:cSld>
  <p:clrMapOvr>
    <a:masterClrMapping/>
  </p:clrMapOvr>
  <p:transition spd="slow"/>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过渡页1">
    <p:spTree>
      <p:nvGrpSpPr>
        <p:cNvPr id="1" name=""/>
        <p:cNvGrpSpPr/>
        <p:nvPr/>
      </p:nvGrpSpPr>
      <p:grpSpPr>
        <a:xfrm>
          <a:off x="0" y="0"/>
          <a:ext cx="0" cy="0"/>
        </a:xfrm>
      </p:grpSpPr>
    </p:spTree>
  </p:cSld>
  <p:clrMapOvr>
    <a:masterClrMapping/>
  </p:clrMapOvr>
  <p:transition spd="slow"/>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过渡页1">
    <p:spTree>
      <p:nvGrpSpPr>
        <p:cNvPr id="1" name=""/>
        <p:cNvGrpSpPr/>
        <p:nvPr/>
      </p:nvGrpSpPr>
      <p:grpSpPr>
        <a:xfrm>
          <a:off x="0" y="0"/>
          <a:ext cx="0" cy="0"/>
        </a:xfrm>
      </p:grpSpPr>
    </p:spTree>
  </p:cSld>
  <p:clrMapOvr>
    <a:masterClrMapping/>
  </p:clrMapOvr>
  <p:transition spd="slow"/>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spd="slow"/>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cSld>
  <p:clrMapOvr>
    <a:masterClrMapping/>
  </p:clrMapOvr>
  <p:transition spd="slow"/>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CA484A0-9CAA-43B8-AC8D-96C10D5DF604}"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A5B267-6509-4643-AE88-D80591F34348}" type="slidenum">
              <a:rPr lang="zh-CN" altLang="en-US"/>
              <a:pPr>
                <a:defRPr/>
              </a:pPr>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两栏内容">
    <p:spTree>
      <p:nvGrpSpPr>
        <p:cNvPr id="1" name=""/>
        <p:cNvGrpSpPr/>
        <p:nvPr/>
      </p:nvGrpSpPr>
      <p:grpSpPr>
        <a:xfrm>
          <a:off x="0" y="0"/>
          <a:ext cx="0" cy="0"/>
        </a:xfrm>
      </p:grpSpPr>
    </p:spTree>
  </p:cSld>
  <p:clrMapOvr>
    <a:masterClrMapping/>
  </p:clrMapOvr>
  <p:transition spd="slow"/>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两栏内容">
    <p:spTree>
      <p:nvGrpSpPr>
        <p:cNvPr id="1" name=""/>
        <p:cNvGrpSpPr/>
        <p:nvPr/>
      </p:nvGrpSpPr>
      <p:grpSpPr>
        <a:xfrm>
          <a:off x="0" y="0"/>
          <a:ext cx="0" cy="0"/>
        </a:xfrm>
      </p:grpSpPr>
    </p:spTree>
  </p:cSld>
  <p:clrMapOvr>
    <a:masterClrMapping/>
  </p:clrMapOvr>
  <p:transition spd="slow"/>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尾页">
    <p:spTree>
      <p:nvGrpSpPr>
        <p:cNvPr id="1" name=""/>
        <p:cNvGrpSpPr/>
        <p:nvPr/>
      </p:nvGrpSpPr>
      <p:grpSpPr>
        <a:xfrm>
          <a:off x="0" y="0"/>
          <a:ext cx="0" cy="0"/>
        </a:xfrm>
      </p:grpSpPr>
    </p:spTree>
  </p:cSld>
  <p:clrMapOvr>
    <a:masterClrMapping/>
  </p:clrMapOvr>
  <p:transition spd="slow"/>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两栏内容">
    <p:spTree>
      <p:nvGrpSpPr>
        <p:cNvPr id="1" name=""/>
        <p:cNvGrpSpPr/>
        <p:nvPr/>
      </p:nvGrpSpPr>
      <p:grpSpPr>
        <a:xfrm>
          <a:off x="0" y="0"/>
          <a:ext cx="0" cy="0"/>
        </a:xfrm>
      </p:grpSpPr>
    </p:spTree>
  </p:cSld>
  <p:clrMapOvr>
    <a:masterClrMapping/>
  </p:clrMapOvr>
  <p:transition spd="slow"/>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两栏内容">
    <p:spTree>
      <p:nvGrpSpPr>
        <p:cNvPr id="1" name=""/>
        <p:cNvGrpSpPr/>
        <p:nvPr/>
      </p:nvGrpSpPr>
      <p:grpSpPr>
        <a:xfrm>
          <a:off x="0" y="0"/>
          <a:ext cx="0" cy="0"/>
        </a:xfrm>
      </p:grpSpPr>
    </p:spTree>
  </p:cSld>
  <p:clrMapOvr>
    <a:masterClrMapping/>
  </p:clrMapOvr>
  <p:transition spd="slow"/>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两栏内容">
    <p:spTree>
      <p:nvGrpSpPr>
        <p:cNvPr id="1" name=""/>
        <p:cNvGrpSpPr/>
        <p:nvPr/>
      </p:nvGrpSpPr>
      <p:grpSpPr>
        <a:xfrm>
          <a:off x="0" y="0"/>
          <a:ext cx="0" cy="0"/>
        </a:xfrm>
      </p:grpSpPr>
    </p:spTree>
  </p:cSld>
  <p:clrMapOvr>
    <a:masterClrMapping/>
  </p:clrMapOvr>
  <p:transition spd="slow"/>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两栏内容">
    <p:spTree>
      <p:nvGrpSpPr>
        <p:cNvPr id="1" name=""/>
        <p:cNvGrpSpPr/>
        <p:nvPr/>
      </p:nvGrpSpPr>
      <p:grpSpPr>
        <a:xfrm>
          <a:off x="0" y="0"/>
          <a:ext cx="0" cy="0"/>
        </a:xfrm>
      </p:grpSpPr>
    </p:spTree>
  </p:cSld>
  <p:clrMapOvr>
    <a:masterClrMapping/>
  </p:clrMapOvr>
  <p:transition spd="slow"/>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垂直排列标题与文本">
    <p:spTree>
      <p:nvGrpSpPr>
        <p:cNvPr id="1" name=""/>
        <p:cNvGrpSpPr/>
        <p:nvPr/>
      </p:nvGrpSpPr>
      <p:grpSpPr>
        <a:xfrm>
          <a:off x="0" y="0"/>
          <a:ext cx="0" cy="0"/>
        </a:xfrm>
      </p:grpSpPr>
    </p:spTree>
  </p:cSld>
  <p:clrMapOvr>
    <a:masterClrMapping/>
  </p:clrMapOvr>
  <p:transition spd="slow"/>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E736A89-9E7E-44A1-8CE0-1023A99D4636}"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E27C4D-81BA-4C6B-AF0E-674948834766}" type="slidenum">
              <a:rPr lang="zh-CN" altLang="en-US"/>
              <a:pPr>
                <a:defRPr/>
              </a:pPr>
              <a:t>‹#›</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A984E0A-A7EF-4CC9-888C-4F6344B5BF24}"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A826C6C-EF69-493F-8738-78F3B974958E}" type="slidenum">
              <a:rPr lang="zh-CN" altLang="en-US"/>
              <a:pPr>
                <a:defRPr/>
              </a:pPr>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CFAB7B-9AC9-45E8-A2D6-6B3A8DB40309}"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44A22E-8E83-400E-857F-7FB76F307932}" type="slidenum">
              <a:rPr lang="zh-CN" altLang="en-US"/>
              <a:pPr>
                <a:defRPr/>
              </a:pPr>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0C4485F-3B04-4B9F-A62E-21C054CF1BA4}"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5E4CA9-8BCA-46D8-837D-0606859E49D4}" type="slidenum">
              <a:rPr lang="zh-CN" altLang="en-US"/>
              <a:pPr>
                <a:defRPr/>
              </a:pPr>
              <a:t>‹#›</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3A52C4D-3DBD-4813-9B64-F178E5013C48}" type="datetimeFigureOut">
              <a:rPr lang="zh-CN" altLang="en-US"/>
              <a:pPr>
                <a:defRPr/>
              </a:pPr>
              <a:t>2016/3/20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CF184EF-8617-442A-BBCD-C0ED2D89FD61}" type="slidenum">
              <a:rPr lang="zh-CN" altLang="en-US"/>
              <a:pPr>
                <a:defRPr/>
              </a:pPr>
              <a:t>‹#›</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FC181D4-67D0-4FE9-BC31-3126A60EE31F}" type="datetimeFigureOut">
              <a:rPr lang="zh-CN" altLang="en-US"/>
              <a:pPr>
                <a:defRPr/>
              </a:pPr>
              <a:t>2016/3/20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A74DC1A-DE0E-4E4B-AAF3-798BC74DBD43}" type="slidenum">
              <a:rPr lang="zh-CN" altLang="en-US"/>
              <a:pPr>
                <a:defRPr/>
              </a:pPr>
              <a:t>‹#›</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D556D6B-C253-4BDA-9451-2F8E59E95E31}" type="datetimeFigureOut">
              <a:rPr lang="zh-CN" altLang="en-US"/>
              <a:pPr>
                <a:defRPr/>
              </a:pPr>
              <a:t>2016/3/20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2CE95D4-8A6F-47E5-A078-EBBC21DA94BA}" type="slidenum">
              <a:rPr lang="zh-CN" altLang="en-US"/>
              <a:pPr>
                <a:defRPr/>
              </a:pPr>
              <a:t>‹#›</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07F4ED82-3ED2-40DC-A13E-A2DE0037D039}" type="datetimeFigureOut">
              <a:rPr lang="zh-CN" altLang="en-US"/>
              <a:pPr>
                <a:defRPr/>
              </a:pPr>
              <a:t>2016/3/20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2C517DD-134F-474C-BE43-1157BC2EB0D0}" type="slidenum">
              <a:rPr lang="zh-CN" altLang="en-US"/>
              <a:pPr>
                <a:defRPr/>
              </a:pPr>
              <a:t>‹#›</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E6CE889-EA00-4F09-9A98-6AC3D6950A43}" type="datetimeFigureOut">
              <a:rPr lang="zh-CN" altLang="en-US"/>
              <a:pPr>
                <a:defRPr/>
              </a:pPr>
              <a:t>2016/3/20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61B33FE-6E95-4C60-A399-B41D533B8E82}" type="slidenum">
              <a:rPr lang="zh-CN" altLang="en-US"/>
              <a:pPr>
                <a:defRPr/>
              </a:pPr>
              <a:t>‹#›</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3A8D34F-5AE6-4071-BA29-B79CFA9F55D7}" type="datetimeFigureOut">
              <a:rPr lang="zh-CN" altLang="en-US"/>
              <a:pPr>
                <a:defRPr/>
              </a:pPr>
              <a:t>2016/3/20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117DBAE-4825-47F8-91AB-5B260851A702}" type="slidenum">
              <a:rPr lang="zh-CN" altLang="en-US"/>
              <a:pPr>
                <a:defRPr/>
              </a:pPr>
              <a:t>‹#›</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22C9F46-41C5-414A-8C38-2D47B79C861F}"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E489BC-B409-4743-8AAD-3E3C9937D3D1}" type="slidenum">
              <a:rPr lang="zh-CN" altLang="en-US"/>
              <a:pPr>
                <a:defRPr/>
              </a:pPr>
              <a:t>‹#›</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F76A2CA-2F49-4BB1-85AB-BB3B73986CF4}" type="datetimeFigureOut">
              <a:rPr lang="zh-CN" altLang="en-US"/>
              <a:pPr>
                <a:defRPr/>
              </a:pPr>
              <a:t>2016/3/20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C8D8A2B-CF46-4FD3-BEAC-017AED2A63CA}" type="slidenum">
              <a:rPr lang="zh-CN" altLang="en-US"/>
              <a:pPr>
                <a:defRPr/>
              </a:pPr>
              <a:t>‹#›</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723688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F1A089A-FEA6-45A9-B36D-626F4DA3BFBE}" type="datetimeFigureOut">
              <a:rPr lang="zh-CN" altLang="en-US"/>
              <a:pPr>
                <a:defRPr/>
              </a:pPr>
              <a:t>2016/3/20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21A325C-3F95-42C2-AE53-700E43D8848C}" type="slidenum">
              <a:rPr lang="zh-CN" altLang="en-US"/>
              <a:pPr>
                <a:defRPr/>
              </a:pPr>
              <a:t>‹#›</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642181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896985"/>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4744679"/>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4128105"/>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5320319"/>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9592938"/>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7026056"/>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2408185"/>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2764202"/>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368138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931CAA8-91B0-40F9-8AFF-76E6262DC0D8}" type="datetimeFigureOut">
              <a:rPr lang="zh-CN" altLang="en-US"/>
              <a:pPr>
                <a:defRPr/>
              </a:pPr>
              <a:t>2016/3/20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4AB5BE6-5F16-445C-AD78-2EFE1D2ECDA1}" type="slidenum">
              <a:rPr lang="zh-CN" altLang="en-US"/>
              <a:pPr>
                <a:defRPr/>
              </a:pPr>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BC9F2B3-A9EC-464E-9E0D-B7640340D00E}" type="datetimeFigureOut">
              <a:rPr lang="zh-CN" altLang="en-US"/>
              <a:pPr>
                <a:defRPr/>
              </a:pPr>
              <a:t>2016/3/20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AED65A2-7854-4719-8841-B6FEC0C38F96}" type="slidenum">
              <a:rPr lang="zh-CN" altLang="en-US"/>
              <a:pPr>
                <a:defRPr/>
              </a:pPr>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34022F41-5AEF-4F2C-8696-9A5081ED41FF}" type="datetimeFigureOut">
              <a:rPr lang="zh-CN" altLang="en-US"/>
              <a:pPr>
                <a:defRPr/>
              </a:pPr>
              <a:t>2016/3/20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22FFD94-A38F-426D-A86A-C870D93CFD91}" type="slidenum">
              <a:rPr lang="zh-CN" altLang="en-US"/>
              <a:pPr>
                <a:defRPr/>
              </a:pPr>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686EC2F-6C4B-4037-9393-1F6D682CA890}" type="datetimeFigureOut">
              <a:rPr lang="zh-CN" altLang="en-US"/>
              <a:pPr>
                <a:defRPr/>
              </a:pPr>
              <a:t>2016/3/20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E27DA4-9535-4E5D-B6CE-CFB8DB4201C6}" type="slidenum">
              <a:rPr lang="zh-CN" altLang="en-US"/>
              <a:pPr>
                <a:defRPr/>
              </a:pPr>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981ACF5-2BD7-4B41-9BFF-934FB4E9541C}" type="datetimeFigureOut">
              <a:rPr lang="zh-CN" altLang="en-US"/>
              <a:pPr>
                <a:defRPr/>
              </a:pPr>
              <a:t>2016/3/20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24E4C85-C937-4F2E-B22B-DA6967E3D00C}" type="slidenum">
              <a:rPr lang="zh-CN" altLang="en-US"/>
              <a:pPr>
                <a:defRPr/>
              </a:pPr>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slideLayouts/slideLayout24.xml" Type="http://schemas.openxmlformats.org/officeDocument/2006/relationships/slideLayout"/><Relationship Id="rId14" Target="../slideLayouts/slideLayout25.xml" Type="http://schemas.openxmlformats.org/officeDocument/2006/relationships/slideLayout"/><Relationship Id="rId15" Target="../slideLayouts/slideLayout26.xml" Type="http://schemas.openxmlformats.org/officeDocument/2006/relationships/slideLayout"/><Relationship Id="rId16" Target="../slideLayouts/slideLayout27.xml" Type="http://schemas.openxmlformats.org/officeDocument/2006/relationships/slideLayout"/><Relationship Id="rId17"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8.xml" Type="http://schemas.openxmlformats.org/officeDocument/2006/relationships/slideLayout"/><Relationship Id="rId10" Target="../slideLayouts/slideLayout37.xml" Type="http://schemas.openxmlformats.org/officeDocument/2006/relationships/slideLayout"/><Relationship Id="rId11" Target="../slideLayouts/slideLayout38.xml" Type="http://schemas.openxmlformats.org/officeDocument/2006/relationships/slideLayout"/><Relationship Id="rId12" Target="../theme/theme3.xml" Type="http://schemas.openxmlformats.org/officeDocument/2006/relationships/theme"/><Relationship Id="rId2" Target="../slideLayouts/slideLayout29.xml" Type="http://schemas.openxmlformats.org/officeDocument/2006/relationships/slideLayout"/><Relationship Id="rId3" Target="../slideLayouts/slideLayout30.xml" Type="http://schemas.openxmlformats.org/officeDocument/2006/relationships/slideLayout"/><Relationship Id="rId4" Target="../slideLayouts/slideLayout31.xml" Type="http://schemas.openxmlformats.org/officeDocument/2006/relationships/slideLayout"/><Relationship Id="rId5" Target="../slideLayouts/slideLayout32.xml" Type="http://schemas.openxmlformats.org/officeDocument/2006/relationships/slideLayout"/><Relationship Id="rId6" Target="../slideLayouts/slideLayout33.xml" Type="http://schemas.openxmlformats.org/officeDocument/2006/relationships/slideLayout"/><Relationship Id="rId7" Target="../slideLayouts/slideLayout34.xml" Type="http://schemas.openxmlformats.org/officeDocument/2006/relationships/slideLayout"/><Relationship Id="rId8" Target="../slideLayouts/slideLayout35.xml" Type="http://schemas.openxmlformats.org/officeDocument/2006/relationships/slideLayout"/><Relationship Id="rId9" Target="../slideLayouts/slideLayout36.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9.xml" Type="http://schemas.openxmlformats.org/officeDocument/2006/relationships/slideLayout"/><Relationship Id="rId10" Target="../slideLayouts/slideLayout48.xml" Type="http://schemas.openxmlformats.org/officeDocument/2006/relationships/slideLayout"/><Relationship Id="rId11" Target="../slideLayouts/slideLayout49.xml" Type="http://schemas.openxmlformats.org/officeDocument/2006/relationships/slideLayout"/><Relationship Id="rId12" Target="../theme/theme4.xml" Type="http://schemas.openxmlformats.org/officeDocument/2006/relationships/theme"/><Relationship Id="rId2" Target="../slideLayouts/slideLayout40.xml" Type="http://schemas.openxmlformats.org/officeDocument/2006/relationships/slideLayout"/><Relationship Id="rId3" Target="../slideLayouts/slideLayout41.xml" Type="http://schemas.openxmlformats.org/officeDocument/2006/relationships/slideLayout"/><Relationship Id="rId4" Target="../slideLayouts/slideLayout42.xml" Type="http://schemas.openxmlformats.org/officeDocument/2006/relationships/slideLayout"/><Relationship Id="rId5" Target="../slideLayouts/slideLayout43.xml" Type="http://schemas.openxmlformats.org/officeDocument/2006/relationships/slideLayout"/><Relationship Id="rId6" Target="../slideLayouts/slideLayout44.xml" Type="http://schemas.openxmlformats.org/officeDocument/2006/relationships/slideLayout"/><Relationship Id="rId7" Target="../slideLayouts/slideLayout45.xml" Type="http://schemas.openxmlformats.org/officeDocument/2006/relationships/slideLayout"/><Relationship Id="rId8" Target="../slideLayouts/slideLayout46.xml" Type="http://schemas.openxmlformats.org/officeDocument/2006/relationships/slideLayout"/><Relationship Id="rId9" Target="../slideLayouts/slideLayout4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ea typeface="+mn-ea"/>
              </a:defRPr>
            </a:lvl1pPr>
          </a:lstStyle>
          <a:p>
            <a:pPr>
              <a:defRPr/>
            </a:pPr>
            <a:fld id="{BCEFA15D-56D6-4032-9635-5A973FB7D872}" type="datetimeFigureOut">
              <a:rPr lang="zh-CN" altLang="en-US"/>
              <a:pPr>
                <a:defRPr/>
              </a:pPr>
              <a:t>2016/3/20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ea typeface="+mn-ea"/>
              </a:defRPr>
            </a:lvl1pPr>
          </a:lstStyle>
          <a:p>
            <a:pPr>
              <a:defRPr/>
            </a:pPr>
            <a:fld id="{6E38B7B9-25A7-4230-AE84-D24EFD7F917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宋体" charset="-122"/>
        </a:defRPr>
      </a:lvl2pPr>
      <a:lvl3pPr algn="l" rtl="0" fontAlgn="base">
        <a:lnSpc>
          <a:spcPct val="90000"/>
        </a:lnSpc>
        <a:spcBef>
          <a:spcPct val="0"/>
        </a:spcBef>
        <a:spcAft>
          <a:spcPct val="0"/>
        </a:spcAft>
        <a:defRPr sz="4400">
          <a:solidFill>
            <a:schemeClr val="tx1"/>
          </a:solidFill>
          <a:latin typeface="Calibri Light"/>
          <a:ea typeface="宋体" charset="-122"/>
        </a:defRPr>
      </a:lvl3pPr>
      <a:lvl4pPr algn="l" rtl="0" fontAlgn="base">
        <a:lnSpc>
          <a:spcPct val="90000"/>
        </a:lnSpc>
        <a:spcBef>
          <a:spcPct val="0"/>
        </a:spcBef>
        <a:spcAft>
          <a:spcPct val="0"/>
        </a:spcAft>
        <a:defRPr sz="4400">
          <a:solidFill>
            <a:schemeClr val="tx1"/>
          </a:solidFill>
          <a:latin typeface="Calibri Light"/>
          <a:ea typeface="宋体" charset="-122"/>
        </a:defRPr>
      </a:lvl4pPr>
      <a:lvl5pPr algn="l" rtl="0" fontAlgn="base">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fontAlgn="base">
        <a:lnSpc>
          <a:spcPct val="90000"/>
        </a:lnSpc>
        <a:spcBef>
          <a:spcPts val="1000"/>
        </a:spcBef>
        <a:spcAft>
          <a:spcPct val="0"/>
        </a:spcAft>
        <a:buFont typeface="Arial"/>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713" r:id="rId1"/>
    <p:sldLayoutId id="2147483739"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ransition spd="slow"/>
  <p:timing/>
  <p:txStyles>
    <p:titleStyle>
      <a:lvl1pPr algn="ctr" defTabSz="912813" rtl="0" fontAlgn="base">
        <a:spcBef>
          <a:spcPct val="0"/>
        </a:spcBef>
        <a:spcAft>
          <a:spcPct val="0"/>
        </a:spcAft>
        <a:defRPr sz="4300" kern="1200">
          <a:solidFill>
            <a:schemeClr val="tx1"/>
          </a:solidFill>
          <a:latin typeface="+mj-lt"/>
          <a:ea typeface="+mj-ea"/>
          <a:cs typeface="+mj-cs"/>
        </a:defRPr>
      </a:lvl1pPr>
      <a:lvl2pPr algn="ctr" defTabSz="912813" rtl="0" fontAlgn="base">
        <a:spcBef>
          <a:spcPct val="0"/>
        </a:spcBef>
        <a:spcAft>
          <a:spcPct val="0"/>
        </a:spcAft>
        <a:defRPr sz="4300">
          <a:solidFill>
            <a:schemeClr val="tx1"/>
          </a:solidFill>
          <a:latin typeface="Calibri" pitchFamily="34" charset="0"/>
          <a:ea typeface="宋体" charset="-122"/>
        </a:defRPr>
      </a:lvl2pPr>
      <a:lvl3pPr algn="ctr" defTabSz="912813" rtl="0" fontAlgn="base">
        <a:spcBef>
          <a:spcPct val="0"/>
        </a:spcBef>
        <a:spcAft>
          <a:spcPct val="0"/>
        </a:spcAft>
        <a:defRPr sz="4300">
          <a:solidFill>
            <a:schemeClr val="tx1"/>
          </a:solidFill>
          <a:latin typeface="Calibri" pitchFamily="34" charset="0"/>
          <a:ea typeface="宋体" charset="-122"/>
        </a:defRPr>
      </a:lvl3pPr>
      <a:lvl4pPr algn="ctr" defTabSz="912813" rtl="0" fontAlgn="base">
        <a:spcBef>
          <a:spcPct val="0"/>
        </a:spcBef>
        <a:spcAft>
          <a:spcPct val="0"/>
        </a:spcAft>
        <a:defRPr sz="4300">
          <a:solidFill>
            <a:schemeClr val="tx1"/>
          </a:solidFill>
          <a:latin typeface="Calibri" pitchFamily="34" charset="0"/>
          <a:ea typeface="宋体" charset="-122"/>
        </a:defRPr>
      </a:lvl4pPr>
      <a:lvl5pPr algn="ctr" defTabSz="912813" rtl="0" fontAlgn="base">
        <a:spcBef>
          <a:spcPct val="0"/>
        </a:spcBef>
        <a:spcAft>
          <a:spcPct val="0"/>
        </a:spcAft>
        <a:defRPr sz="4300">
          <a:solidFill>
            <a:schemeClr val="tx1"/>
          </a:solidFill>
          <a:latin typeface="Calibri" pitchFamily="34" charset="0"/>
          <a:ea typeface="宋体" charset="-122"/>
        </a:defRPr>
      </a:lvl5pPr>
      <a:lvl6pPr marL="457200" algn="ctr" defTabSz="912813" rtl="0" fontAlgn="base">
        <a:spcBef>
          <a:spcPct val="0"/>
        </a:spcBef>
        <a:spcAft>
          <a:spcPct val="0"/>
        </a:spcAft>
        <a:defRPr sz="4300">
          <a:solidFill>
            <a:schemeClr val="tx1"/>
          </a:solidFill>
          <a:latin typeface="Calibri" pitchFamily="34" charset="0"/>
          <a:ea typeface="宋体" charset="-122"/>
        </a:defRPr>
      </a:lvl6pPr>
      <a:lvl7pPr marL="914400" algn="ctr" defTabSz="912813" rtl="0" fontAlgn="base">
        <a:spcBef>
          <a:spcPct val="0"/>
        </a:spcBef>
        <a:spcAft>
          <a:spcPct val="0"/>
        </a:spcAft>
        <a:defRPr sz="4300">
          <a:solidFill>
            <a:schemeClr val="tx1"/>
          </a:solidFill>
          <a:latin typeface="Calibri" pitchFamily="34" charset="0"/>
          <a:ea typeface="宋体" charset="-122"/>
        </a:defRPr>
      </a:lvl7pPr>
      <a:lvl8pPr marL="1371600" algn="ctr" defTabSz="912813" rtl="0" fontAlgn="base">
        <a:spcBef>
          <a:spcPct val="0"/>
        </a:spcBef>
        <a:spcAft>
          <a:spcPct val="0"/>
        </a:spcAft>
        <a:defRPr sz="4300">
          <a:solidFill>
            <a:schemeClr val="tx1"/>
          </a:solidFill>
          <a:latin typeface="Calibri" pitchFamily="34" charset="0"/>
          <a:ea typeface="宋体" charset="-122"/>
        </a:defRPr>
      </a:lvl8pPr>
      <a:lvl9pPr marL="1828800" algn="ctr" defTabSz="912813" rtl="0" fontAlgn="base">
        <a:spcBef>
          <a:spcPct val="0"/>
        </a:spcBef>
        <a:spcAft>
          <a:spcPct val="0"/>
        </a:spcAft>
        <a:defRPr sz="4300">
          <a:solidFill>
            <a:schemeClr val="tx1"/>
          </a:solidFill>
          <a:latin typeface="Calibri" pitchFamily="34" charset="0"/>
          <a:ea typeface="宋体" charset="-122"/>
        </a:defRPr>
      </a:lvl9pPr>
    </p:titleStyle>
    <p:bodyStyle>
      <a:lvl1pPr marL="341313" indent="-341313" algn="l" defTabSz="912813" rtl="0" fontAlgn="base">
        <a:spcBef>
          <a:spcPct val="20000"/>
        </a:spcBef>
        <a:spcAft>
          <a:spcPct val="0"/>
        </a:spcAft>
        <a:buFont typeface="Arial"/>
        <a:buChar char="•"/>
        <a:defRPr sz="3100" kern="1200">
          <a:solidFill>
            <a:schemeClr val="tx1"/>
          </a:solidFill>
          <a:latin typeface="+mn-lt"/>
          <a:ea typeface="+mn-ea"/>
          <a:cs typeface="+mn-cs"/>
        </a:defRPr>
      </a:lvl1pPr>
      <a:lvl2pPr marL="741363" indent="-284163" algn="l" defTabSz="912813" rtl="0" fontAlgn="base">
        <a:spcBef>
          <a:spcPct val="20000"/>
        </a:spcBef>
        <a:spcAft>
          <a:spcPct val="0"/>
        </a:spcAft>
        <a:buFont typeface="Arial"/>
        <a:buChar char="–"/>
        <a:defRPr sz="27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a:buChar char="•"/>
        <a:defRPr sz="23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a:buChar char="–"/>
        <a:defRPr sz="19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a:buChar char="»"/>
        <a:defRPr sz="1900" kern="1200">
          <a:solidFill>
            <a:schemeClr val="tx1"/>
          </a:solidFill>
          <a:latin typeface="+mn-lt"/>
          <a:ea typeface="+mn-ea"/>
          <a:cs typeface="+mn-cs"/>
        </a:defRPr>
      </a:lvl5pPr>
      <a:lvl6pPr marL="2513490"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488"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485"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4484"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3996" rtl="0" eaLnBrk="1" latinLnBrk="0" hangingPunct="1">
        <a:defRPr sz="1699" kern="1200">
          <a:solidFill>
            <a:schemeClr val="tx1"/>
          </a:solidFill>
          <a:latin typeface="+mn-lt"/>
          <a:ea typeface="+mn-ea"/>
          <a:cs typeface="+mn-cs"/>
        </a:defRPr>
      </a:lvl1pPr>
      <a:lvl2pPr marL="456999" algn="l" defTabSz="913996" rtl="0" eaLnBrk="1" latinLnBrk="0" hangingPunct="1">
        <a:defRPr sz="1699" kern="1200">
          <a:solidFill>
            <a:schemeClr val="tx1"/>
          </a:solidFill>
          <a:latin typeface="+mn-lt"/>
          <a:ea typeface="+mn-ea"/>
          <a:cs typeface="+mn-cs"/>
        </a:defRPr>
      </a:lvl2pPr>
      <a:lvl3pPr marL="913996" algn="l" defTabSz="913996" rtl="0" eaLnBrk="1" latinLnBrk="0" hangingPunct="1">
        <a:defRPr sz="1699" kern="1200">
          <a:solidFill>
            <a:schemeClr val="tx1"/>
          </a:solidFill>
          <a:latin typeface="+mn-lt"/>
          <a:ea typeface="+mn-ea"/>
          <a:cs typeface="+mn-cs"/>
        </a:defRPr>
      </a:lvl3pPr>
      <a:lvl4pPr marL="1370995" algn="l" defTabSz="913996" rtl="0" eaLnBrk="1" latinLnBrk="0" hangingPunct="1">
        <a:defRPr sz="1699" kern="1200">
          <a:solidFill>
            <a:schemeClr val="tx1"/>
          </a:solidFill>
          <a:latin typeface="+mn-lt"/>
          <a:ea typeface="+mn-ea"/>
          <a:cs typeface="+mn-cs"/>
        </a:defRPr>
      </a:lvl4pPr>
      <a:lvl5pPr marL="1827992" algn="l" defTabSz="913996" rtl="0" eaLnBrk="1" latinLnBrk="0" hangingPunct="1">
        <a:defRPr sz="1699" kern="1200">
          <a:solidFill>
            <a:schemeClr val="tx1"/>
          </a:solidFill>
          <a:latin typeface="+mn-lt"/>
          <a:ea typeface="+mn-ea"/>
          <a:cs typeface="+mn-cs"/>
        </a:defRPr>
      </a:lvl5pPr>
      <a:lvl6pPr marL="2284990" algn="l" defTabSz="913996" rtl="0" eaLnBrk="1" latinLnBrk="0" hangingPunct="1">
        <a:defRPr sz="1699" kern="1200">
          <a:solidFill>
            <a:schemeClr val="tx1"/>
          </a:solidFill>
          <a:latin typeface="+mn-lt"/>
          <a:ea typeface="+mn-ea"/>
          <a:cs typeface="+mn-cs"/>
        </a:defRPr>
      </a:lvl6pPr>
      <a:lvl7pPr marL="2741988" algn="l" defTabSz="913996" rtl="0" eaLnBrk="1" latinLnBrk="0" hangingPunct="1">
        <a:defRPr sz="1699" kern="1200">
          <a:solidFill>
            <a:schemeClr val="tx1"/>
          </a:solidFill>
          <a:latin typeface="+mn-lt"/>
          <a:ea typeface="+mn-ea"/>
          <a:cs typeface="+mn-cs"/>
        </a:defRPr>
      </a:lvl7pPr>
      <a:lvl8pPr marL="3198987" algn="l" defTabSz="913996" rtl="0" eaLnBrk="1" latinLnBrk="0" hangingPunct="1">
        <a:defRPr sz="1699" kern="1200">
          <a:solidFill>
            <a:schemeClr val="tx1"/>
          </a:solidFill>
          <a:latin typeface="+mn-lt"/>
          <a:ea typeface="+mn-ea"/>
          <a:cs typeface="+mn-cs"/>
        </a:defRPr>
      </a:lvl8pPr>
      <a:lvl9pPr marL="3655984" algn="l" defTabSz="913996" rtl="0" eaLnBrk="1" latinLnBrk="0" hangingPunct="1">
        <a:defRPr sz="16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ltUpDiag">
          <a:fgClr>
            <a:schemeClr val="bg1">
              <a:lumMod val="85000"/>
            </a:schemeClr>
          </a:fgClr>
          <a:bgClr>
            <a:schemeClr val="bg1"/>
          </a:bgClr>
        </a:pattFill>
        <a:effectLst/>
      </p:bgPr>
    </p:bg>
    <p:spTree>
      <p:nvGrpSpPr>
        <p:cNvPr id="1" name=""/>
        <p:cNvGrpSpPr/>
        <p:nvPr/>
      </p:nvGrpSpPr>
      <p:grpSpPr>
        <a:xfrm>
          <a:off x="0" y="0"/>
          <a:ext cx="0" cy="0"/>
        </a:xfrm>
      </p:grpSpPr>
      <p:sp>
        <p:nvSpPr>
          <p:cNvPr id="43010"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3011" name="文本占位符 2"/>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ct val="0"/>
              </a:spcBef>
              <a:spcAft>
                <a:spcPct val="0"/>
              </a:spcAft>
              <a:defRPr sz="1200" smtClean="0">
                <a:solidFill>
                  <a:prstClr val="black">
                    <a:tint val="75000"/>
                  </a:prstClr>
                </a:solidFill>
                <a:latin typeface="+mn-lt"/>
                <a:ea typeface="+mn-ea"/>
              </a:defRPr>
            </a:lvl1pPr>
          </a:lstStyle>
          <a:p>
            <a:pPr>
              <a:defRPr/>
            </a:pPr>
            <a:fld id="{64F5A017-4B29-424E-838F-34F15E7F456C}" type="datetimeFigureOut">
              <a:rPr lang="zh-CN" altLang="en-US"/>
              <a:pPr>
                <a:defRPr/>
              </a:pPr>
              <a:t>2016/3/20</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ct val="0"/>
              </a:spcBef>
              <a:spcAft>
                <a:spcPct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ct val="0"/>
              </a:spcBef>
              <a:spcAft>
                <a:spcPct val="0"/>
              </a:spcAft>
              <a:defRPr sz="1200" smtClean="0">
                <a:solidFill>
                  <a:prstClr val="black">
                    <a:tint val="75000"/>
                  </a:prstClr>
                </a:solidFill>
                <a:latin typeface="+mn-lt"/>
                <a:ea typeface="+mn-ea"/>
              </a:defRPr>
            </a:lvl1pPr>
          </a:lstStyle>
          <a:p>
            <a:pPr>
              <a:defRPr/>
            </a:pPr>
            <a:fld id="{666A04F5-2ECE-4BFA-8E62-8A66D72EB80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2016/3/20</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424458261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diagrams/drawing2.xml" Type="http://schemas.microsoft.com/office/2007/relationships/diagramDrawing"/><Relationship Id="rId4" Target="../diagrams/data2.xml" Type="http://schemas.openxmlformats.org/officeDocument/2006/relationships/diagramData"/><Relationship Id="rId5" Target="../diagrams/layout2.xml" Type="http://schemas.openxmlformats.org/officeDocument/2006/relationships/diagramLayout"/><Relationship Id="rId6" Target="../diagrams/quickStyle2.xml" Type="http://schemas.openxmlformats.org/officeDocument/2006/relationships/diagramQuickStyle"/><Relationship Id="rId7" Target="../diagrams/colors2.xml" Type="http://schemas.openxmlformats.org/officeDocument/2006/relationships/diagramColors"/></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embeddings/oleObject1.bin" Type="http://schemas.openxmlformats.org/officeDocument/2006/relationships/oleObject"/><Relationship Id="rId3" Target="../media/image36.png" Type="http://schemas.openxmlformats.org/officeDocument/2006/relationships/image"/><Relationship Id="rId4" Target="../media/image37.jpeg" Type="http://schemas.openxmlformats.org/officeDocument/2006/relationships/image"/><Relationship Id="rId5" Target="../media/image38.png" Type="http://schemas.openxmlformats.org/officeDocument/2006/relationships/image"/><Relationship Id="rId6" Target="../drawings/vmlDrawing1.vml" Type="http://schemas.openxmlformats.org/officeDocument/2006/relationships/vmlDrawing"/></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embeddings/oleObject2.bin" Type="http://schemas.openxmlformats.org/officeDocument/2006/relationships/oleObject"/><Relationship Id="rId3" Target="../media/image40.png" Type="http://schemas.openxmlformats.org/officeDocument/2006/relationships/image"/><Relationship Id="rId4" Target="../drawings/vmlDrawing2.vml" Type="http://schemas.openxmlformats.org/officeDocument/2006/relationships/vmlDrawing"/></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embeddings/oleObject3.bin" Type="http://schemas.openxmlformats.org/officeDocument/2006/relationships/oleObject"/><Relationship Id="rId3" Target="../media/image43.png" Type="http://schemas.openxmlformats.org/officeDocument/2006/relationships/image"/><Relationship Id="rId4" Target="../media/image44.jpeg" Type="http://schemas.openxmlformats.org/officeDocument/2006/relationships/image"/><Relationship Id="rId5" Target="../drawings/vmlDrawing3.vml" Type="http://schemas.openxmlformats.org/officeDocument/2006/relationships/vmlDrawing"/></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1.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jpeg" Type="http://schemas.openxmlformats.org/officeDocument/2006/relationships/image"/><Relationship Id="rId3" Target="../media/image54.jpeg" Type="http://schemas.openxmlformats.org/officeDocument/2006/relationships/image"/><Relationship Id="rId4" Target="../media/image55.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jpeg" Type="http://schemas.openxmlformats.org/officeDocument/2006/relationships/image"/><Relationship Id="rId3" Target="../media/image59.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jpeg" Type="http://schemas.openxmlformats.org/officeDocument/2006/relationships/image"/><Relationship Id="rId3" Target="../media/image61.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jpeg" Type="http://schemas.openxmlformats.org/officeDocument/2006/relationships/image"/><Relationship Id="rId3" Target="../media/image63.jpeg" Type="http://schemas.openxmlformats.org/officeDocument/2006/relationships/image"/><Relationship Id="rId4" Target="../media/image64.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5.jpeg" Type="http://schemas.openxmlformats.org/officeDocument/2006/relationships/image"/><Relationship Id="rId3" Target="../media/image6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34.xml" Type="http://schemas.openxmlformats.org/officeDocument/2006/relationships/slideLayout"/><Relationship Id="rId2" Target="../media/image70.png" Type="http://schemas.openxmlformats.org/officeDocument/2006/relationships/image"/><Relationship Id="rId3" Target="../media/image71.png" Type="http://schemas.openxmlformats.org/officeDocument/2006/relationships/image"/><Relationship Id="rId4" Target="../media/image72.png" Type="http://schemas.openxmlformats.org/officeDocument/2006/relationships/image"/><Relationship Id="rId5" Target="../media/image73.png" Type="http://schemas.openxmlformats.org/officeDocument/2006/relationships/image"/><Relationship Id="rId6" Target="../media/image74.jpe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34.xml" Type="http://schemas.openxmlformats.org/officeDocument/2006/relationships/slideLayout"/><Relationship Id="rId2" Target="../media/image75.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rawing3.xml" Type="http://schemas.microsoft.com/office/2007/relationships/diagramDrawing"/><Relationship Id="rId3" Target="../diagrams/data3.xml" Type="http://schemas.openxmlformats.org/officeDocument/2006/relationships/diagramData"/><Relationship Id="rId4" Target="../diagrams/layout3.xml" Type="http://schemas.openxmlformats.org/officeDocument/2006/relationships/diagramLayout"/><Relationship Id="rId5" Target="../diagrams/quickStyle3.xml" Type="http://schemas.openxmlformats.org/officeDocument/2006/relationships/diagramQuickStyle"/><Relationship Id="rId6" Target="../diagrams/colors3.xml" Type="http://schemas.openxmlformats.org/officeDocument/2006/relationships/diagramColors"/></Relationships>
</file>

<file path=ppt/slides/_rels/slide5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0.jpe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321" name="文本框 3"/>
          <p:cNvSpPr txBox="1">
            <a:spLocks noChangeArrowheads="1"/>
          </p:cNvSpPr>
          <p:nvPr/>
        </p:nvSpPr>
        <p:spPr bwMode="auto">
          <a:xfrm>
            <a:off x="1927225" y="804863"/>
            <a:ext cx="2011680" cy="822960"/>
          </a:xfrm>
          <a:prstGeom prst="rect">
            <a:avLst/>
          </a:prstGeom>
          <a:noFill/>
          <a:ln w="9525">
            <a:noFill/>
            <a:miter lim="800000"/>
          </a:ln>
        </p:spPr>
        <p:txBody>
          <a:bodyPr wrap="none">
            <a:spAutoFit/>
          </a:bodyPr>
          <a:lstStyle/>
          <a:p>
            <a:r>
              <a:rPr altLang="zh-CN" lang="en-US" sz="4800">
                <a:latin charset="-122" pitchFamily="2" typeface="方正大黑简体"/>
                <a:ea charset="-122" pitchFamily="2" typeface="方正大黑简体"/>
              </a:rPr>
              <a:t>2015年</a:t>
            </a:r>
          </a:p>
        </p:txBody>
      </p:sp>
      <p:pic>
        <p:nvPicPr>
          <p:cNvPr id="56322" name="图片 4"/>
          <p:cNvPicPr>
            <a:picLocks noChangeAspect="1"/>
          </p:cNvPicPr>
          <p:nvPr/>
        </p:nvPicPr>
        <p:blipFill>
          <a:blip r:embed="rId2">
            <a:extLst>
              <a:ext uri="{28A0092B-C50C-407E-A947-70E740481C1C}">
                <a14:useLocalDpi/>
              </a:ext>
            </a:extLst>
          </a:blip>
          <a:stretch>
            <a:fillRect/>
          </a:stretch>
        </p:blipFill>
        <p:spPr bwMode="auto">
          <a:xfrm>
            <a:off x="2259013" y="-22225"/>
            <a:ext cx="9964737" cy="6891338"/>
          </a:xfrm>
          <a:prstGeom prst="rect">
            <a:avLst/>
          </a:prstGeom>
          <a:noFill/>
          <a:ln w="9525">
            <a:noFill/>
            <a:miter lim="800000"/>
          </a:ln>
        </p:spPr>
      </p:pic>
      <p:sp>
        <p:nvSpPr>
          <p:cNvPr id="8" name="等腰三角形 6"/>
          <p:cNvSpPr/>
          <p:nvPr/>
        </p:nvSpPr>
        <p:spPr>
          <a:xfrm>
            <a:off x="8539163" y="2919413"/>
            <a:ext cx="3684587" cy="3976687"/>
          </a:xfrm>
          <a:custGeom>
            <a:gdLst>
              <a:gd fmla="*/ 0 w 3578280" name="connsiteX0"/>
              <a:gd fmla="*/ 3934558 h 3976321" name="connsiteY0"/>
              <a:gd fmla="*/ 3578280 w 3578280" name="connsiteX1"/>
              <a:gd fmla="*/ 0 h 3976321" name="connsiteY1"/>
              <a:gd fmla="*/ 3527853 w 3578280" name="connsiteX2"/>
              <a:gd fmla="*/ 3976321 h 3976321" name="connsiteY2"/>
              <a:gd fmla="*/ 0 w 3578280" name="connsiteX3"/>
              <a:gd fmla="*/ 3934558 h 3976321" name="connsiteY3"/>
            </a:gdLst>
            <a:cxnLst>
              <a:cxn ang="0">
                <a:pos x="connsiteX0" y="connsiteY0"/>
              </a:cxn>
              <a:cxn ang="0">
                <a:pos x="connsiteX1" y="connsiteY1"/>
              </a:cxn>
              <a:cxn ang="0">
                <a:pos x="connsiteX2" y="connsiteY2"/>
              </a:cxn>
              <a:cxn ang="0">
                <a:pos x="connsiteX3" y="connsiteY3"/>
              </a:cxn>
            </a:cxnLst>
            <a:rect b="b" l="l" r="r" t="t"/>
            <a:pathLst>
              <a:path h="3976321" w="3578280">
                <a:moveTo>
                  <a:pt x="0" y="3934558"/>
                </a:moveTo>
                <a:lnTo>
                  <a:pt x="3578280" y="0"/>
                </a:lnTo>
                <a:cubicBezTo>
                  <a:pt x="3576326" y="1266092"/>
                  <a:pt x="3529807" y="2710229"/>
                  <a:pt x="3527853" y="3976321"/>
                </a:cubicBezTo>
                <a:lnTo>
                  <a:pt x="0" y="3934558"/>
                </a:lnTo>
                <a:close/>
              </a:path>
            </a:pathLst>
          </a:cu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7" name="等腰三角形 6"/>
          <p:cNvSpPr/>
          <p:nvPr/>
        </p:nvSpPr>
        <p:spPr>
          <a:xfrm>
            <a:off x="8701088" y="3062288"/>
            <a:ext cx="3522662" cy="3833812"/>
          </a:xfrm>
          <a:custGeom>
            <a:gdLst>
              <a:gd fmla="*/ 0 w 3522783" name="connsiteX0"/>
              <a:gd fmla="*/ 3786859 h 3833446" name="connsiteY0"/>
              <a:gd fmla="*/ 3522783 w 3522783" name="connsiteX1"/>
              <a:gd fmla="*/ 0 h 3833446" name="connsiteY1"/>
              <a:gd fmla="*/ 3516922 w 3522783" name="connsiteX2"/>
              <a:gd fmla="*/ 3833446 h 3833446" name="connsiteY2"/>
              <a:gd fmla="*/ 0 w 3522783" name="connsiteX3"/>
              <a:gd fmla="*/ 3786859 h 3833446" name="connsiteY3"/>
            </a:gdLst>
            <a:cxnLst>
              <a:cxn ang="0">
                <a:pos x="connsiteX0" y="connsiteY0"/>
              </a:cxn>
              <a:cxn ang="0">
                <a:pos x="connsiteX1" y="connsiteY1"/>
              </a:cxn>
              <a:cxn ang="0">
                <a:pos x="connsiteX2" y="connsiteY2"/>
              </a:cxn>
              <a:cxn ang="0">
                <a:pos x="connsiteX3" y="connsiteY3"/>
              </a:cxn>
            </a:cxnLst>
            <a:rect b="b" l="l" r="r" t="t"/>
            <a:pathLst>
              <a:path h="3833446" w="3522783">
                <a:moveTo>
                  <a:pt x="0" y="3786859"/>
                </a:moveTo>
                <a:lnTo>
                  <a:pt x="3522783" y="0"/>
                </a:lnTo>
                <a:cubicBezTo>
                  <a:pt x="3520829" y="1266092"/>
                  <a:pt x="3518876" y="2567354"/>
                  <a:pt x="3516922" y="3833446"/>
                </a:cubicBezTo>
                <a:lnTo>
                  <a:pt x="0" y="3786859"/>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 name="矩形 1"/>
          <p:cNvSpPr/>
          <p:nvPr/>
        </p:nvSpPr>
        <p:spPr>
          <a:xfrm>
            <a:off x="4437063" y="-33338"/>
            <a:ext cx="7197725" cy="6924676"/>
          </a:xfrm>
          <a:custGeom>
            <a:gdLst>
              <a:gd fmla="*/ 0 w 7174799" name="connsiteX0"/>
              <a:gd fmla="*/ 6830414 h 6866040" name="connsiteY0"/>
              <a:gd fmla="*/ 6980974 w 7174799" name="connsiteX1"/>
              <a:gd fmla="*/ 18273 h 6866040" name="connsiteY1"/>
              <a:gd fmla="*/ 7174799 w 7174799" name="connsiteX2"/>
              <a:gd fmla="*/ 0 h 6866040" name="connsiteY2"/>
              <a:gd fmla="*/ 213756 w 7174799" name="connsiteX3"/>
              <a:gd fmla="*/ 6866040 h 6866040" name="connsiteY3"/>
              <a:gd fmla="*/ 0 w 7174799" name="connsiteX4"/>
              <a:gd fmla="*/ 6830414 h 68660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66039" w="7174799">
                <a:moveTo>
                  <a:pt x="0" y="6830414"/>
                </a:moveTo>
                <a:lnTo>
                  <a:pt x="6980974" y="18273"/>
                </a:lnTo>
                <a:lnTo>
                  <a:pt x="7174799" y="0"/>
                </a:lnTo>
                <a:lnTo>
                  <a:pt x="213756" y="6866040"/>
                </a:lnTo>
                <a:lnTo>
                  <a:pt x="0" y="6830414"/>
                </a:lnTo>
                <a:close/>
              </a:path>
            </a:pathLst>
          </a:cu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等腰三角形 5"/>
          <p:cNvSpPr/>
          <p:nvPr/>
        </p:nvSpPr>
        <p:spPr>
          <a:xfrm>
            <a:off x="0" y="-34925"/>
            <a:ext cx="11483975" cy="6927850"/>
          </a:xfrm>
          <a:custGeom>
            <a:gdLst>
              <a:gd fmla="*/ 0 w 11471868" name="connsiteX0"/>
              <a:gd fmla="*/ 0 h 6886974" name="connsiteY0"/>
              <a:gd fmla="*/ 11471868 w 11471868" name="connsiteX1"/>
              <a:gd fmla="*/ 20935 h 6886974" name="connsiteY1"/>
              <a:gd fmla="*/ 4506685 w 11471868" name="connsiteX2"/>
              <a:gd fmla="*/ 6876089 h 6886974" name="connsiteY2"/>
              <a:gd fmla="*/ 0 w 11471868" name="connsiteX3"/>
              <a:gd fmla="*/ 6886974 h 6886974" name="connsiteY3"/>
              <a:gd fmla="*/ 0 w 11471868" name="connsiteX4"/>
              <a:gd fmla="*/ 0 h 68869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86974" w="11471868">
                <a:moveTo>
                  <a:pt x="0" y="0"/>
                </a:moveTo>
                <a:lnTo>
                  <a:pt x="11471868" y="20935"/>
                </a:lnTo>
                <a:cubicBezTo>
                  <a:pt x="11109010" y="411593"/>
                  <a:pt x="5239657" y="6180631"/>
                  <a:pt x="4506685" y="6876089"/>
                </a:cubicBezTo>
                <a:lnTo>
                  <a:pt x="0" y="6886974"/>
                </a:lnTo>
                <a:lnTo>
                  <a:pt x="0" y="0"/>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9" name="TextBox 3"/>
          <p:cNvSpPr txBox="1"/>
          <p:nvPr/>
        </p:nvSpPr>
        <p:spPr>
          <a:xfrm>
            <a:off x="695395" y="1837376"/>
            <a:ext cx="6713962" cy="1310604"/>
          </a:xfrm>
          <a:prstGeom prst="rect">
            <a:avLst/>
          </a:prstGeom>
          <a:noFill/>
          <a:effectLst/>
        </p:spPr>
        <p:txBody>
          <a:bodyPr bIns="45702" lIns="91403" rIns="91403" tIns="45702">
            <a:spAutoFit/>
          </a:bodyPr>
          <a:lstStyle/>
          <a:p>
            <a:pPr algn="ctr" defTabSz="913996" fontAlgn="auto">
              <a:spcBef>
                <a:spcPct val="0"/>
              </a:spcBef>
              <a:spcAft>
                <a:spcPct val="0"/>
              </a:spcAft>
              <a:defRPr/>
            </a:pPr>
            <a:r>
              <a:rPr altLang="en-US" b="1" lang="zh-CN" sz="8000">
                <a:ln w="19050">
                  <a:solidFill>
                    <a:prstClr val="white"/>
                  </a:solidFill>
                </a:ln>
                <a:solidFill>
                  <a:srgbClr val="44ADCB"/>
                </a:solidFill>
                <a:latin charset="-122" panose="020b0503020204020204" pitchFamily="34" typeface="微软雅黑"/>
                <a:ea charset="-122" pitchFamily="34" typeface="微软雅黑"/>
              </a:rPr>
              <a:t>年度工作计划</a:t>
            </a:r>
          </a:p>
        </p:txBody>
      </p:sp>
      <p:sp>
        <p:nvSpPr>
          <p:cNvPr id="10" name="TextBox 11"/>
          <p:cNvSpPr txBox="1">
            <a:spLocks noChangeArrowheads="1"/>
          </p:cNvSpPr>
          <p:nvPr/>
        </p:nvSpPr>
        <p:spPr bwMode="auto">
          <a:xfrm>
            <a:off x="2562220" y="915278"/>
            <a:ext cx="2574986" cy="640080"/>
          </a:xfrm>
          <a:prstGeom prst="rect">
            <a:avLst/>
          </a:prstGeom>
          <a:noFill/>
          <a:ln w="9525">
            <a:noFill/>
            <a:miter lim="800000"/>
          </a:ln>
        </p:spPr>
        <p:txBody>
          <a:bodyPr>
            <a:spAutoFit/>
          </a:bodyPr>
          <a:lstStyle/>
          <a:p>
            <a:pPr algn="ctr" defTabSz="913996" fontAlgn="auto">
              <a:spcBef>
                <a:spcPct val="0"/>
              </a:spcBef>
              <a:spcAft>
                <a:spcPct val="0"/>
              </a:spcAft>
              <a:defRPr/>
            </a:pPr>
            <a:r>
              <a:rPr altLang="zh-CN" b="1" lang="en-US" sz="3600">
                <a:solidFill>
                  <a:srgbClr val="F0AC02"/>
                </a:solidFill>
                <a:effectLst>
                  <a:reflection algn="bl" blurRad="6350" dir="5400000" dist="60007" endA="300" endPos="50000" rotWithShape="0" stA="50000" sy="-100000"/>
                </a:effectLst>
                <a:latin charset="-122" panose="020b0503020204020204" pitchFamily="34" typeface="微软雅黑"/>
                <a:ea charset="-122" pitchFamily="34" typeface="微软雅黑"/>
              </a:rPr>
              <a:t>XXX医院</a:t>
            </a:r>
          </a:p>
        </p:txBody>
      </p:sp>
      <p:sp>
        <p:nvSpPr>
          <p:cNvPr id="3" name="矩形 2"/>
          <p:cNvSpPr/>
          <p:nvPr/>
        </p:nvSpPr>
        <p:spPr>
          <a:xfrm>
            <a:off x="1009913" y="747840"/>
            <a:ext cx="1922942" cy="914400"/>
          </a:xfrm>
          <a:prstGeom prst="rect">
            <a:avLst/>
          </a:prstGeom>
        </p:spPr>
        <p:txBody>
          <a:bodyPr>
            <a:spAutoFit/>
          </a:bodyPr>
          <a:lstStyle/>
          <a:p>
            <a:pPr fontAlgn="auto">
              <a:spcBef>
                <a:spcPct val="0"/>
              </a:spcBef>
              <a:spcAft>
                <a:spcPct val="0"/>
              </a:spcAft>
              <a:defRPr/>
            </a:pPr>
            <a:r>
              <a:rPr altLang="zh-CN" b="1" lang="en-US" smtClean="0" sz="5400">
                <a:ln w="19050">
                  <a:solidFill>
                    <a:prstClr val="white"/>
                  </a:solidFill>
                </a:ln>
                <a:solidFill>
                  <a:srgbClr val="44ADCB"/>
                </a:solidFill>
                <a:effectLst>
                  <a:reflection algn="bl" blurRad="6350" dir="5400000" dist="60007" endA="300" endPos="50000" rotWithShape="0" stA="50000" sy="-100000"/>
                </a:effectLst>
                <a:latin charset="-122" panose="020b0503020204020204" pitchFamily="34" typeface="微软雅黑"/>
                <a:ea charset="-122" pitchFamily="34" typeface="微软雅黑"/>
              </a:rPr>
              <a:t>2016</a:t>
            </a:r>
          </a:p>
        </p:txBody>
      </p:sp>
      <p:sp>
        <p:nvSpPr>
          <p:cNvPr id="56330" name="文本框 11"/>
          <p:cNvSpPr txBox="1">
            <a:spLocks noChangeArrowheads="1"/>
          </p:cNvSpPr>
          <p:nvPr/>
        </p:nvSpPr>
        <p:spPr bwMode="auto">
          <a:xfrm>
            <a:off x="1030288" y="3033713"/>
            <a:ext cx="5767387" cy="457200"/>
          </a:xfrm>
          <a:prstGeom prst="rect">
            <a:avLst/>
          </a:prstGeom>
          <a:noFill/>
          <a:ln w="9525">
            <a:noFill/>
            <a:miter lim="800000"/>
          </a:ln>
        </p:spPr>
        <p:txBody>
          <a:bodyPr>
            <a:spAutoFit/>
          </a:bodyPr>
          <a:lstStyle/>
          <a:p>
            <a:r>
              <a:rPr altLang="zh-CN" lang="en-US" sz="2400">
                <a:solidFill>
                  <a:srgbClr val="44ADCB"/>
                </a:solidFill>
                <a:latin charset="0" pitchFamily="34" typeface="Calibri"/>
              </a:rPr>
              <a:t>The annual work plan </a:t>
            </a:r>
          </a:p>
        </p:txBody>
      </p:sp>
      <p:sp>
        <p:nvSpPr>
          <p:cNvPr id="13" name="矩形 12"/>
          <p:cNvSpPr/>
          <p:nvPr/>
        </p:nvSpPr>
        <p:spPr>
          <a:xfrm>
            <a:off x="7446963" y="350838"/>
            <a:ext cx="2016125" cy="574675"/>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tIns="45702"/>
          <a:lstStyle/>
          <a:p>
            <a:pPr algn="ctr" defTabSz="913996" fontAlgn="auto">
              <a:spcBef>
                <a:spcPct val="0"/>
              </a:spcBef>
              <a:spcAft>
                <a:spcPct val="0"/>
              </a:spcAft>
              <a:defRPr/>
            </a:pPr>
            <a:r>
              <a:rPr altLang="en-US" b="1" lang="zh-CN" sz="1699">
                <a:solidFill>
                  <a:prstClr val="white"/>
                </a:solidFill>
              </a:rPr>
              <a:t>医院logo</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4">
                                  <p:stCondLst>
                                    <p:cond delay="0"/>
                                  </p:stCondLst>
                                  <p:iterate type="lt">
                                    <p:tmPct val="10000"/>
                                  </p:iterate>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ppt_x"/>
                                          </p:val>
                                        </p:tav>
                                        <p:tav tm="100000">
                                          <p:val>
                                            <p:strVal val="#ppt_x"/>
                                          </p:val>
                                        </p:tav>
                                      </p:tavLst>
                                    </p:anim>
                                    <p:anim calcmode="lin" valueType="num">
                                      <p:cBhvr additive="base">
                                        <p:cTn dur="500" fill="hold" id="13"/>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手绘信息图表的商务男士图片" id="65537" name="Picture 2"/>
          <p:cNvPicPr>
            <a:picLocks noChangeArrowheads="1" noChangeAspect="1"/>
          </p:cNvPicPr>
          <p:nvPr/>
        </p:nvPicPr>
        <p:blipFill>
          <a:blip r:embed="rId2">
            <a:extLst>
              <a:ext uri="{28A0092B-C50C-407E-A947-70E740481C1C}">
                <a14:useLocalDpi/>
              </a:ext>
            </a:extLst>
          </a:blip>
          <a:srcRect r="-102"/>
          <a:stretch>
            <a:fillRect/>
          </a:stretch>
        </p:blipFill>
        <p:spPr bwMode="auto">
          <a:xfrm>
            <a:off x="0" y="0"/>
            <a:ext cx="12192000" cy="6858000"/>
          </a:xfrm>
          <a:prstGeom prst="rect">
            <a:avLst/>
          </a:prstGeom>
          <a:noFill/>
          <a:ln w="9525">
            <a:noFill/>
            <a:miter lim="800000"/>
          </a:ln>
        </p:spPr>
      </p:pic>
      <p:cxnSp>
        <p:nvCxnSpPr>
          <p:cNvPr id="65538" name="直接连接符 2"/>
          <p:cNvCxnSpPr>
            <a:cxnSpLocks noChangeShapeType="1"/>
          </p:cNvCxnSpPr>
          <p:nvPr/>
        </p:nvCxnSpPr>
        <p:spPr bwMode="auto">
          <a:xfrm>
            <a:off x="1027113" y="5513388"/>
            <a:ext cx="5191125" cy="17462"/>
          </a:xfrm>
          <a:prstGeom prst="line">
            <a:avLst/>
          </a:prstGeom>
          <a:noFill/>
          <a:ln algn="ctr" cap="rnd" w="12700">
            <a:solidFill>
              <a:schemeClr val="tx2"/>
            </a:solidFill>
            <a:prstDash val="sysDash"/>
            <a:round/>
            <a:headEnd len="med" type="oval" w="med"/>
            <a:tailEnd len="med" type="oval" w="med"/>
          </a:ln>
        </p:spPr>
      </p:cxnSp>
      <p:sp>
        <p:nvSpPr>
          <p:cNvPr id="4" name="Rectangle 31"/>
          <p:cNvSpPr/>
          <p:nvPr/>
        </p:nvSpPr>
        <p:spPr bwMode="auto">
          <a:xfrm>
            <a:off x="1035050" y="1852613"/>
            <a:ext cx="5183188" cy="522287"/>
          </a:xfrm>
          <a:prstGeom prst="rect">
            <a:avLst/>
          </a:prstGeom>
          <a:solidFill>
            <a:schemeClr val="bg1">
              <a:alpha val="84000"/>
            </a:scheme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zh-CN" b="1" kern="0" lang="en-US" sz="1699">
                <a:solidFill>
                  <a:srgbClr val="C00000">
                    <a:alpha val="99000"/>
                  </a:srgbClr>
                </a:solidFill>
                <a:latin charset="0" pitchFamily="34" typeface="Segoe UI"/>
                <a:ea charset="0" pitchFamily="34" typeface="Segoe UI"/>
                <a:cs charset="0" pitchFamily="34" typeface="Segoe UI"/>
              </a:rPr>
              <a:t>1、技术创新（重点科室提交规划）</a:t>
            </a:r>
          </a:p>
        </p:txBody>
      </p:sp>
      <p:sp>
        <p:nvSpPr>
          <p:cNvPr id="6" name="Rectangle 31"/>
          <p:cNvSpPr/>
          <p:nvPr/>
        </p:nvSpPr>
        <p:spPr bwMode="auto">
          <a:xfrm>
            <a:off x="1041400" y="2584450"/>
            <a:ext cx="5183188" cy="522288"/>
          </a:xfrm>
          <a:prstGeom prst="rect">
            <a:avLst/>
          </a:prstGeom>
          <a:solidFill>
            <a:schemeClr val="bg1">
              <a:alpha val="84000"/>
            </a:scheme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zh-CN" b="1" kern="0" lang="en-US" sz="1699">
                <a:solidFill>
                  <a:srgbClr val="C00000"/>
                </a:solidFill>
                <a:latin charset="0" pitchFamily="34" typeface="Segoe UI"/>
                <a:ea charset="0" pitchFamily="34" typeface="Segoe UI"/>
                <a:cs charset="0" pitchFamily="34" typeface="Segoe UI"/>
              </a:rPr>
              <a:t> 2、服务创新（全院科室提交规划）</a:t>
            </a:r>
          </a:p>
        </p:txBody>
      </p:sp>
      <p:sp>
        <p:nvSpPr>
          <p:cNvPr id="7" name="Rectangle 31"/>
          <p:cNvSpPr/>
          <p:nvPr/>
        </p:nvSpPr>
        <p:spPr bwMode="auto">
          <a:xfrm>
            <a:off x="1041400" y="3348038"/>
            <a:ext cx="5183188" cy="522287"/>
          </a:xfrm>
          <a:prstGeom prst="rect">
            <a:avLst/>
          </a:prstGeom>
          <a:solidFill>
            <a:schemeClr val="bg1">
              <a:alpha val="84000"/>
            </a:scheme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zh-CN" b="1" kern="0" lang="en-US" sz="1699">
                <a:solidFill>
                  <a:srgbClr val="C00000">
                    <a:alpha val="99000"/>
                  </a:srgbClr>
                </a:solidFill>
                <a:latin charset="0" pitchFamily="34" typeface="Segoe UI"/>
                <a:ea charset="0" pitchFamily="34" typeface="Segoe UI"/>
                <a:cs charset="0" pitchFamily="34" typeface="Segoe UI"/>
              </a:rPr>
              <a:t> 3、流程创新（各科室主任提交规划）</a:t>
            </a:r>
          </a:p>
        </p:txBody>
      </p:sp>
      <p:sp>
        <p:nvSpPr>
          <p:cNvPr id="8" name="Rectangle 31"/>
          <p:cNvSpPr/>
          <p:nvPr/>
        </p:nvSpPr>
        <p:spPr bwMode="auto">
          <a:xfrm>
            <a:off x="1041400" y="4110038"/>
            <a:ext cx="5183188" cy="522287"/>
          </a:xfrm>
          <a:prstGeom prst="rect">
            <a:avLst/>
          </a:prstGeom>
          <a:solidFill>
            <a:schemeClr val="bg1">
              <a:alpha val="84000"/>
            </a:scheme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zh-CN" b="1" kern="0" lang="en-US" sz="1699">
                <a:solidFill>
                  <a:srgbClr val="C00000">
                    <a:alpha val="99000"/>
                  </a:srgbClr>
                </a:solidFill>
                <a:latin charset="0" pitchFamily="34" typeface="Segoe UI"/>
                <a:ea charset="0" pitchFamily="34" typeface="Segoe UI"/>
                <a:cs charset="0" pitchFamily="34" typeface="Segoe UI"/>
              </a:rPr>
              <a:t> 4、管理创新（医院管理职能部门提交规划）</a:t>
            </a:r>
          </a:p>
        </p:txBody>
      </p:sp>
      <p:sp>
        <p:nvSpPr>
          <p:cNvPr id="13" name="矩形 12"/>
          <p:cNvSpPr/>
          <p:nvPr/>
        </p:nvSpPr>
        <p:spPr>
          <a:xfrm>
            <a:off x="757873" y="376238"/>
            <a:ext cx="32388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D45A63"/>
                </a:solidFill>
                <a:effectLst>
                  <a:outerShdw algn="tl" blurRad="38100" dir="2700000" dist="38100">
                    <a:srgbClr val="000000">
                      <a:alpha val="43137"/>
                    </a:srgbClr>
                  </a:outerShdw>
                </a:effectLst>
                <a:latin charset="-122" panose="020b0503020204020204" pitchFamily="34" typeface="微软雅黑"/>
                <a:ea charset="-122" pitchFamily="34" typeface="微软雅黑"/>
              </a:rPr>
              <a:t>1.4医疗创新规划</a:t>
            </a:r>
          </a:p>
        </p:txBody>
      </p:sp>
      <p:sp>
        <p:nvSpPr>
          <p:cNvPr id="9" name="Rectangle 31"/>
          <p:cNvSpPr/>
          <p:nvPr/>
        </p:nvSpPr>
        <p:spPr bwMode="auto">
          <a:xfrm>
            <a:off x="1041400" y="4872038"/>
            <a:ext cx="5183188" cy="523875"/>
          </a:xfrm>
          <a:prstGeom prst="rect">
            <a:avLst/>
          </a:prstGeom>
          <a:solidFill>
            <a:schemeClr val="bg1">
              <a:alpha val="84000"/>
            </a:scheme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zh-CN" b="1" kern="0" lang="en-US" sz="1699">
                <a:solidFill>
                  <a:srgbClr val="C00000">
                    <a:alpha val="99000"/>
                  </a:srgbClr>
                </a:solidFill>
                <a:latin charset="0" pitchFamily="34" typeface="Segoe UI"/>
                <a:ea charset="0" pitchFamily="34" typeface="Segoe UI"/>
                <a:cs charset="0" pitchFamily="34" typeface="Segoe UI"/>
              </a:rPr>
              <a:t> 5、营销创新（医院IT部门提交营销规划）</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6561" name="图片 4"/>
          <p:cNvPicPr>
            <a:picLocks noChangeAspect="1"/>
          </p:cNvPicPr>
          <p:nvPr/>
        </p:nvPicPr>
        <p:blipFill>
          <a:blip r:embed="rId2">
            <a:extLst>
              <a:ext uri="{28A0092B-C50C-407E-A947-70E740481C1C}">
                <a14:useLocalDpi/>
              </a:ext>
            </a:extLst>
          </a:blip>
          <a:stretch>
            <a:fillRect/>
          </a:stretch>
        </p:blipFill>
        <p:spPr bwMode="auto">
          <a:xfrm>
            <a:off x="2459038" y="3916363"/>
            <a:ext cx="9255125" cy="1817687"/>
          </a:xfrm>
          <a:prstGeom prst="rect">
            <a:avLst/>
          </a:prstGeom>
          <a:noFill/>
          <a:ln w="9525">
            <a:noFill/>
            <a:miter lim="800000"/>
          </a:ln>
        </p:spPr>
      </p:pic>
      <p:graphicFrame>
        <p:nvGraphicFramePr>
          <p:cNvPr id="6" name="表格 5"/>
          <p:cNvGraphicFramePr>
            <a:graphicFrameLocks noGrp="1"/>
          </p:cNvGraphicFramePr>
          <p:nvPr/>
        </p:nvGraphicFramePr>
        <p:xfrm>
          <a:off x="1792288" y="3916363"/>
          <a:ext cx="9922476" cy="1816446"/>
        </p:xfrm>
        <a:graphic>
          <a:graphicData uri="http://schemas.openxmlformats.org/drawingml/2006/table">
            <a:tbl>
              <a:tblPr bandRow="1" firstRow="1">
                <a:tableStyleId>{5C22544A-7EE6-4342-B048-85BDC9FD1C3A}</a:tableStyleId>
              </a:tblPr>
              <a:tblGrid>
                <a:gridCol w="826873"/>
                <a:gridCol w="826873"/>
                <a:gridCol w="826873"/>
                <a:gridCol w="826873"/>
                <a:gridCol w="826873"/>
                <a:gridCol w="826873"/>
                <a:gridCol w="826873"/>
                <a:gridCol w="826873"/>
                <a:gridCol w="826873"/>
                <a:gridCol w="826873"/>
                <a:gridCol w="826873"/>
                <a:gridCol w="826873"/>
              </a:tblGrid>
              <a:tr h="914665">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r>
              <a:tr h="901781">
                <a:tc>
                  <a:txBody>
                    <a:bodyPr vert="horz" wrap="square"/>
                    <a:lstStyle/>
                    <a:p>
                      <a:endParaRPr altLang="en-US" lang="zh-CN"/>
                    </a:p>
                  </a:txBody>
                  <a:tcPr>
                    <a:noFill/>
                  </a:tcPr>
                </a:tc>
                <a:tc>
                  <a:txBody>
                    <a:bodyPr vert="horz" wrap="square"/>
                    <a:lstStyle/>
                    <a:p>
                      <a:pPr algn="l" defTabSz="914400" eaLnBrk="1" hangingPunct="1" latinLnBrk="0" marL="0" rtl="0"/>
                      <a:endParaRPr altLang="en-US" b="1" kern="1200" lang="zh-CN" sz="1800">
                        <a:solidFill>
                          <a:schemeClr val="lt1"/>
                        </a:solidFill>
                        <a:latin typeface="+mn-lt"/>
                        <a:ea typeface="+mn-ea"/>
                        <a:cs typeface="+mn-cs"/>
                      </a:endParaRPr>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r>
            </a:tbl>
          </a:graphicData>
        </a:graphic>
      </p:graphicFrame>
      <p:grpSp>
        <p:nvGrpSpPr>
          <p:cNvPr id="66603" name="组合 6"/>
          <p:cNvGrpSpPr/>
          <p:nvPr/>
        </p:nvGrpSpPr>
        <p:grpSpPr>
          <a:xfrm>
            <a:off x="703263" y="1844675"/>
            <a:ext cx="8483600" cy="749300"/>
            <a:chOff x="3779912" y="1777380"/>
            <a:chExt cx="4896544" cy="432049"/>
          </a:xfrm>
        </p:grpSpPr>
        <p:sp>
          <p:nvSpPr>
            <p:cNvPr id="8" name="矩形 7"/>
            <p:cNvSpPr/>
            <p:nvPr/>
          </p:nvSpPr>
          <p:spPr>
            <a:xfrm>
              <a:off x="3779912" y="1777380"/>
              <a:ext cx="4896544" cy="432049"/>
            </a:xfrm>
            <a:prstGeom prst="rect">
              <a:avLst/>
            </a:prstGeom>
            <a:solidFill>
              <a:schemeClr val="bg2">
                <a:lumMod val="25000"/>
              </a:schemeClr>
            </a:solidFill>
            <a:ln algn="ctr" cap="flat" cmpd="sng" w="12700">
              <a:noFill/>
              <a:prstDash val="solid"/>
            </a:ln>
            <a:effectLst>
              <a:outerShdw algn="t" blurRad="50800" dir="5400000" dist="38100" rotWithShape="0">
                <a:prstClr val="black">
                  <a:alpha val="40000"/>
                </a:prstClr>
              </a:outerShdw>
            </a:effectLst>
          </p:spPr>
          <p:txBody>
            <a:bodyPr anchor="ctr"/>
            <a:lstStyle/>
            <a:p>
              <a:pPr algn="ctr" fontAlgn="auto">
                <a:spcBef>
                  <a:spcPct val="0"/>
                </a:spcBef>
                <a:spcAft>
                  <a:spcPct val="0"/>
                </a:spcAft>
                <a:defRPr/>
              </a:pPr>
              <a:endParaRPr altLang="en-US" kern="0" lang="zh-CN" sz="1799">
                <a:solidFill>
                  <a:sysClr lastClr="FFFFFF" val="window"/>
                </a:solidFill>
                <a:latin typeface="+mn-lt"/>
                <a:ea typeface="微软雅黑"/>
              </a:endParaRPr>
            </a:p>
          </p:txBody>
        </p:sp>
        <p:sp>
          <p:nvSpPr>
            <p:cNvPr id="9" name="矩形 8"/>
            <p:cNvSpPr/>
            <p:nvPr/>
          </p:nvSpPr>
          <p:spPr>
            <a:xfrm>
              <a:off x="3779912" y="1777380"/>
              <a:ext cx="1290107" cy="432049"/>
            </a:xfrm>
            <a:prstGeom prst="rect">
              <a:avLst/>
            </a:prstGeom>
            <a:solidFill>
              <a:srgbClr val="679EE5"/>
            </a:solidFill>
            <a:ln algn="ctr" cap="flat" cmpd="sng" w="12700">
              <a:noFill/>
              <a:prstDash val="solid"/>
            </a:ln>
            <a:effectLst/>
          </p:spPr>
          <p:txBody>
            <a:bodyPr anchor="ctr"/>
            <a:lstStyle/>
            <a:p>
              <a:pPr algn="ctr" fontAlgn="auto">
                <a:spcBef>
                  <a:spcPct val="0"/>
                </a:spcBef>
                <a:spcAft>
                  <a:spcPct val="0"/>
                </a:spcAft>
                <a:defRPr/>
              </a:pPr>
              <a:r>
                <a:rPr altLang="zh-CN" kern="0" lang="en-US" sz="4000">
                  <a:solidFill>
                    <a:sysClr lastClr="FFFFFF" val="window"/>
                  </a:solidFill>
                  <a:latin charset="0" pitchFamily="82" typeface="Broadway"/>
                  <a:ea typeface="微软雅黑"/>
                </a:rPr>
                <a:t>2</a:t>
              </a:r>
            </a:p>
          </p:txBody>
        </p:sp>
      </p:grpSp>
      <p:sp>
        <p:nvSpPr>
          <p:cNvPr id="11" name="TextBox 37"/>
          <p:cNvSpPr txBox="1"/>
          <p:nvPr/>
        </p:nvSpPr>
        <p:spPr>
          <a:xfrm>
            <a:off x="3282950" y="1989138"/>
            <a:ext cx="3832225" cy="365608"/>
          </a:xfrm>
          <a:prstGeom prst="rect">
            <a:avLst/>
          </a:prstGeom>
          <a:noFill/>
        </p:spPr>
        <p:txBody>
          <a:bodyPr>
            <a:spAutoFit/>
          </a:bodyPr>
          <a:lstStyle/>
          <a:p>
            <a:pPr algn="ctr" defTabSz="913996" fontAlgn="auto">
              <a:spcBef>
                <a:spcPct val="0"/>
              </a:spcBef>
              <a:spcAft>
                <a:spcPct val="0"/>
              </a:spcAft>
              <a:defRPr/>
            </a:pPr>
            <a:r>
              <a:rPr altLang="en-US" b="1" lang="zh-CN" sz="1799">
                <a:solidFill>
                  <a:srgbClr val="1F497D"/>
                </a:solidFill>
                <a:latin charset="-122" panose="020b0503020204020204" pitchFamily="34" typeface="微软雅黑"/>
                <a:ea charset="-122" pitchFamily="34" typeface="微软雅黑"/>
              </a:rPr>
              <a:t>                   医院管理规划</a:t>
            </a:r>
          </a:p>
        </p:txBody>
      </p:sp>
      <p:sp>
        <p:nvSpPr>
          <p:cNvPr id="66605" name="文本框 11"/>
          <p:cNvSpPr txBox="1">
            <a:spLocks noChangeArrowheads="1"/>
          </p:cNvSpPr>
          <p:nvPr/>
        </p:nvSpPr>
        <p:spPr bwMode="auto">
          <a:xfrm>
            <a:off x="3767138" y="2736850"/>
            <a:ext cx="4648200" cy="365760"/>
          </a:xfrm>
          <a:prstGeom prst="rect">
            <a:avLst/>
          </a:prstGeom>
          <a:noFill/>
          <a:ln w="9525">
            <a:noFill/>
            <a:miter lim="800000"/>
          </a:ln>
        </p:spPr>
        <p:txBody>
          <a:bodyPr>
            <a:spAutoFit/>
          </a:bodyPr>
          <a:lstStyle/>
          <a:p>
            <a:r>
              <a:rPr altLang="zh-CN" b="1" lang="en-US">
                <a:solidFill>
                  <a:srgbClr val="3B3838"/>
                </a:solidFill>
                <a:latin typeface="Microsoft YaHei UI"/>
                <a:ea typeface="Microsoft YaHei UI"/>
                <a:cs typeface="Microsoft YaHei UI"/>
              </a:rPr>
              <a:t>The Hospital Management Planning</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捧着炫光的职场人物图片" id="67585" name="Picture 2"/>
          <p:cNvPicPr>
            <a:picLocks noChangeArrowheads="1" noChangeAspect="1"/>
          </p:cNvPicPr>
          <p:nvPr/>
        </p:nvPicPr>
        <p:blipFill>
          <a:blip r:embed="rId2">
            <a:extLst>
              <a:ext uri="{28A0092B-C50C-407E-A947-70E740481C1C}">
                <a14:useLocalDpi/>
              </a:ext>
            </a:extLst>
          </a:blip>
          <a:stretch>
            <a:fillRect/>
          </a:stretch>
        </p:blipFill>
        <p:spPr bwMode="auto">
          <a:xfrm>
            <a:off x="0" y="0"/>
            <a:ext cx="12192000" cy="6870700"/>
          </a:xfrm>
          <a:prstGeom prst="rect">
            <a:avLst/>
          </a:prstGeom>
          <a:noFill/>
          <a:ln w="9525">
            <a:noFill/>
            <a:miter lim="800000"/>
          </a:ln>
        </p:spPr>
      </p:pic>
      <p:sp>
        <p:nvSpPr>
          <p:cNvPr id="3" name="文本框 2"/>
          <p:cNvSpPr txBox="1">
            <a:spLocks noChangeArrowheads="1"/>
          </p:cNvSpPr>
          <p:nvPr/>
        </p:nvSpPr>
        <p:spPr bwMode="auto">
          <a:xfrm>
            <a:off x="3241675" y="4273550"/>
            <a:ext cx="8694738" cy="365760"/>
          </a:xfrm>
          <a:prstGeom prst="rect">
            <a:avLst/>
          </a:prstGeom>
          <a:noFill/>
          <a:ln w="9525">
            <a:noFill/>
            <a:miter lim="800000"/>
          </a:ln>
        </p:spPr>
        <p:txBody>
          <a:bodyPr>
            <a:spAutoFit/>
          </a:bodyPr>
          <a:lstStyle/>
          <a:p>
            <a:r>
              <a:rPr altLang="zh-CN" b="1" lang="en-US">
                <a:solidFill>
                  <a:srgbClr val="FFFFFF"/>
                </a:solidFill>
                <a:latin charset="-122" panose="020b0503020204020204" pitchFamily="34" typeface="微软雅黑"/>
                <a:ea charset="-122" pitchFamily="34" typeface="微软雅黑"/>
              </a:rPr>
              <a:t>2014年医院管理方面存在太多缺失，问题《详见2014年工作总结》。</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60388" y="1506538"/>
            <a:ext cx="9647237" cy="1736446"/>
          </a:xfrm>
          <a:prstGeom prst="rect">
            <a:avLst/>
          </a:prstGeom>
        </p:spPr>
        <p:txBody>
          <a:bodyPr>
            <a:spAutoFit/>
          </a:bodyPr>
          <a:lstStyle/>
          <a:p>
            <a:pPr algn="just" defTabSz="913996" fontAlgn="auto" indent="304709">
              <a:lnSpc>
                <a:spcPct val="200000"/>
              </a:lnSpc>
              <a:spcBef>
                <a:spcPct val="0"/>
              </a:spcBef>
              <a:spcAft>
                <a:spcPct val="0"/>
              </a:spcAft>
              <a:defRPr/>
            </a:pPr>
            <a:r>
              <a:rPr altLang="en-US" b="1" kern="100" lang="zh-CN" sz="1799">
                <a:solidFill>
                  <a:prstClr val="black"/>
                </a:solidFill>
                <a:latin charset="-122" panose="020b0503020204020204" pitchFamily="34" typeface="微软雅黑"/>
                <a:ea charset="-122" pitchFamily="34" typeface="微软雅黑"/>
              </a:rPr>
              <a:t> 目的：依托信息化技术完善医疗监控指标和评价标准，实施全程质量监控，切实发挥医院质量管理委员会的职责作用，定期开展质量改进活动，确保医疗安全。医疗纠纷发生件数控制在2起/年以内，医疗投诉发生件数控制在5起/年以内。</a:t>
            </a:r>
          </a:p>
        </p:txBody>
      </p:sp>
      <p:sp>
        <p:nvSpPr>
          <p:cNvPr id="61" name="矩形 60"/>
          <p:cNvSpPr/>
          <p:nvPr/>
        </p:nvSpPr>
        <p:spPr>
          <a:xfrm>
            <a:off x="598329" y="503238"/>
            <a:ext cx="77346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2.1  2015年医疗纠纷及医疗事故目标规划</a:t>
            </a:r>
          </a:p>
        </p:txBody>
      </p:sp>
      <p:pic>
        <p:nvPicPr>
          <p:cNvPr id="68611" name="图片 1"/>
          <p:cNvPicPr>
            <a:picLocks noChangeAspect="1"/>
          </p:cNvPicPr>
          <p:nvPr/>
        </p:nvPicPr>
        <p:blipFill>
          <a:blip r:embed="rId2">
            <a:extLst>
              <a:ext uri="{28A0092B-C50C-407E-A947-70E740481C1C}">
                <a14:useLocalDpi/>
              </a:ext>
            </a:extLst>
          </a:blip>
          <a:stretch>
            <a:fillRect/>
          </a:stretch>
        </p:blipFill>
        <p:spPr bwMode="auto">
          <a:xfrm>
            <a:off x="5910263" y="3573463"/>
            <a:ext cx="6315075" cy="3284537"/>
          </a:xfrm>
          <a:prstGeom prst="rect">
            <a:avLst/>
          </a:prstGeom>
          <a:noFill/>
          <a:ln w="9525">
            <a:noFill/>
            <a:miter lim="800000"/>
          </a:ln>
        </p:spPr>
      </p:pic>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633" name="TextBox 6"/>
          <p:cNvSpPr txBox="1">
            <a:spLocks noChangeArrowheads="1"/>
          </p:cNvSpPr>
          <p:nvPr/>
        </p:nvSpPr>
        <p:spPr bwMode="auto">
          <a:xfrm>
            <a:off x="384175" y="1833563"/>
            <a:ext cx="4895850" cy="408396"/>
          </a:xfrm>
          <a:prstGeom prst="rect">
            <a:avLst/>
          </a:prstGeom>
          <a:noFill/>
          <a:ln w="9525">
            <a:noFill/>
            <a:miter lim="800000"/>
          </a:ln>
        </p:spPr>
        <p:txBody>
          <a:bodyPr bIns="45702" lIns="91403" rIns="91403" tIns="45702">
            <a:spAutoFit/>
          </a:bodyPr>
          <a:lstStyle/>
          <a:p>
            <a:pPr defTabSz="912813" indent="455613">
              <a:lnSpc>
                <a:spcPct val="130000"/>
              </a:lnSpc>
            </a:pPr>
            <a:r>
              <a:rPr altLang="en-US" b="1" lang="zh-CN" sz="1600">
                <a:solidFill>
                  <a:srgbClr val="1F497D"/>
                </a:solidFill>
                <a:latin charset="-122" panose="020b0503020204020204" pitchFamily="34" typeface="微软雅黑"/>
                <a:ea charset="-122" pitchFamily="34" typeface="微软雅黑"/>
              </a:rPr>
              <a:t>一、完善医疗质量管理，保障医疗安全。</a:t>
            </a:r>
          </a:p>
        </p:txBody>
      </p:sp>
      <p:sp>
        <p:nvSpPr>
          <p:cNvPr id="69634" name="TextBox 6"/>
          <p:cNvSpPr txBox="1">
            <a:spLocks noChangeArrowheads="1"/>
          </p:cNvSpPr>
          <p:nvPr/>
        </p:nvSpPr>
        <p:spPr bwMode="auto">
          <a:xfrm>
            <a:off x="744538" y="2398713"/>
            <a:ext cx="5470525" cy="3017484"/>
          </a:xfrm>
          <a:prstGeom prst="rect">
            <a:avLst/>
          </a:prstGeom>
          <a:noFill/>
          <a:ln w="9525">
            <a:noFill/>
            <a:miter lim="800000"/>
          </a:ln>
        </p:spPr>
        <p:txBody>
          <a:bodyPr bIns="45702" lIns="91403" rIns="91403" tIns="45702">
            <a:spAutoFit/>
          </a:bodyPr>
          <a:lstStyle/>
          <a:p>
            <a:pPr defTabSz="912813">
              <a:lnSpc>
                <a:spcPct val="150000"/>
              </a:lnSpc>
            </a:pPr>
            <a:r>
              <a:rPr altLang="zh-CN" lang="en-US" sz="1600">
                <a:solidFill>
                  <a:srgbClr val="000000"/>
                </a:solidFill>
                <a:latin charset="-122" panose="020b0503020204020204" pitchFamily="34" typeface="微软雅黑"/>
                <a:ea charset="-122" pitchFamily="34" typeface="微软雅黑"/>
              </a:rPr>
              <a:t>       1、进一步完善新项目、新技术申请审批制度。</a:t>
            </a:r>
          </a:p>
          <a:p>
            <a:pPr defTabSz="912813">
              <a:lnSpc>
                <a:spcPct val="150000"/>
              </a:lnSpc>
            </a:pPr>
            <a:r>
              <a:rPr altLang="zh-CN" lang="en-US" sz="1600">
                <a:solidFill>
                  <a:srgbClr val="000000"/>
                </a:solidFill>
                <a:latin charset="-122" panose="020b0503020204020204" pitchFamily="34" typeface="微软雅黑"/>
                <a:ea charset="-122" pitchFamily="34" typeface="微软雅黑"/>
              </a:rPr>
              <a:t>       2、进一步完善医疗投诉和医疗纠纷的受理、解决和处理程序，拟建立院、科两级医疗安全目标责任制，使各科室(部门)和各级医务人员做到层层对医疗安全负责，责任制包括安全责任目标、实现目标的保障措施、检查考核办法、奖惩激励机制等等。</a:t>
            </a:r>
          </a:p>
          <a:p>
            <a:pPr defTabSz="912813">
              <a:lnSpc>
                <a:spcPct val="150000"/>
              </a:lnSpc>
            </a:pPr>
            <a:r>
              <a:rPr altLang="zh-CN" lang="en-US" sz="1600">
                <a:solidFill>
                  <a:srgbClr val="000000"/>
                </a:solidFill>
                <a:latin charset="-122" panose="020b0503020204020204" pitchFamily="34" typeface="微软雅黑"/>
                <a:ea charset="-122" pitchFamily="34" typeface="微软雅黑"/>
              </a:rPr>
              <a:t>        3、建立健全电子医疗文书的应用制度，规范电子医嘱、电子病历的书写保存，确保电子医疗文书的合法性。</a:t>
            </a:r>
          </a:p>
        </p:txBody>
      </p:sp>
      <p:pic>
        <p:nvPicPr>
          <p:cNvPr descr="手提药箱的医生图片" id="69635" name="Picture 2"/>
          <p:cNvPicPr>
            <a:picLocks noChangeArrowheads="1" noChangeAspect="1"/>
          </p:cNvPicPr>
          <p:nvPr/>
        </p:nvPicPr>
        <p:blipFill>
          <a:blip r:embed="rId2">
            <a:extLst>
              <a:ext uri="{28A0092B-C50C-407E-A947-70E740481C1C}">
                <a14:useLocalDpi/>
              </a:ext>
            </a:extLst>
          </a:blip>
          <a:stretch>
            <a:fillRect/>
          </a:stretch>
        </p:blipFill>
        <p:spPr bwMode="auto">
          <a:xfrm>
            <a:off x="6943725" y="-4763"/>
            <a:ext cx="4887913" cy="6862763"/>
          </a:xfrm>
          <a:prstGeom prst="rect">
            <a:avLst/>
          </a:prstGeom>
          <a:noFill/>
          <a:ln w="9525">
            <a:noFill/>
            <a:miter lim="800000"/>
          </a:ln>
        </p:spPr>
      </p:pic>
      <p:sp>
        <p:nvSpPr>
          <p:cNvPr id="9" name="矩形 8"/>
          <p:cNvSpPr/>
          <p:nvPr/>
        </p:nvSpPr>
        <p:spPr>
          <a:xfrm>
            <a:off x="684848" y="588963"/>
            <a:ext cx="42929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2.2  医疗质量管理规划</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657" name="TextBox 6"/>
          <p:cNvSpPr txBox="1">
            <a:spLocks noChangeArrowheads="1"/>
          </p:cNvSpPr>
          <p:nvPr/>
        </p:nvSpPr>
        <p:spPr bwMode="auto">
          <a:xfrm>
            <a:off x="371475" y="1792288"/>
            <a:ext cx="5399088" cy="408396"/>
          </a:xfrm>
          <a:prstGeom prst="rect">
            <a:avLst/>
          </a:prstGeom>
          <a:noFill/>
          <a:ln w="9525">
            <a:noFill/>
            <a:miter lim="800000"/>
          </a:ln>
        </p:spPr>
        <p:txBody>
          <a:bodyPr bIns="45702" lIns="91403" rIns="91403" tIns="45702">
            <a:spAutoFit/>
          </a:bodyPr>
          <a:lstStyle/>
          <a:p>
            <a:pPr defTabSz="912813" indent="455613">
              <a:lnSpc>
                <a:spcPct val="130000"/>
              </a:lnSpc>
            </a:pPr>
            <a:r>
              <a:rPr altLang="en-US" b="1" lang="zh-CN" sz="1600">
                <a:solidFill>
                  <a:srgbClr val="1F497D"/>
                </a:solidFill>
                <a:latin charset="-122" panose="020b0503020204020204" pitchFamily="34" typeface="微软雅黑"/>
                <a:ea charset="-122" pitchFamily="34" typeface="微软雅黑"/>
              </a:rPr>
              <a:t>二、完善护理质量管理，保障护理工作安全。</a:t>
            </a:r>
          </a:p>
        </p:txBody>
      </p:sp>
      <p:sp>
        <p:nvSpPr>
          <p:cNvPr id="70658" name="TextBox 6"/>
          <p:cNvSpPr txBox="1">
            <a:spLocks noChangeArrowheads="1"/>
          </p:cNvSpPr>
          <p:nvPr/>
        </p:nvSpPr>
        <p:spPr bwMode="auto">
          <a:xfrm>
            <a:off x="841375" y="2357438"/>
            <a:ext cx="5614988" cy="3383244"/>
          </a:xfrm>
          <a:prstGeom prst="rect">
            <a:avLst/>
          </a:prstGeom>
          <a:noFill/>
          <a:ln w="9525">
            <a:noFill/>
            <a:miter lim="800000"/>
          </a:ln>
        </p:spPr>
        <p:txBody>
          <a:bodyPr bIns="45702" lIns="91403" rIns="91403" tIns="45702">
            <a:spAutoFit/>
          </a:bodyPr>
          <a:lstStyle/>
          <a:p>
            <a:pPr defTabSz="912813">
              <a:lnSpc>
                <a:spcPct val="150000"/>
              </a:lnSpc>
            </a:pPr>
            <a:r>
              <a:rPr altLang="zh-CN" lang="en-US" sz="1600">
                <a:solidFill>
                  <a:srgbClr val="000000"/>
                </a:solidFill>
                <a:latin charset="-122" panose="020b0503020204020204" pitchFamily="34" typeface="微软雅黑"/>
                <a:ea charset="-122" pitchFamily="34" typeface="微软雅黑"/>
              </a:rPr>
              <a:t>       1、结合本院实际情况，全面落实卫生部《xxxx年患者安全目标》，不断排查我院护理工作中存在的问题，进一步改进护理质量与安全管理。</a:t>
            </a:r>
          </a:p>
          <a:p>
            <a:pPr defTabSz="912813">
              <a:lnSpc>
                <a:spcPct val="150000"/>
              </a:lnSpc>
            </a:pPr>
            <a:r>
              <a:rPr altLang="zh-CN" lang="en-US" sz="1600">
                <a:solidFill>
                  <a:srgbClr val="000000"/>
                </a:solidFill>
                <a:latin charset="-122" panose="020b0503020204020204" pitchFamily="34" typeface="微软雅黑"/>
                <a:ea charset="-122" pitchFamily="34" typeface="微软雅黑"/>
              </a:rPr>
              <a:t>       2、进一步落实“XX省护理事业发展规划中期评估”标准, 重点抓好《2015年度xxxx省11个专科十大安全质量目标》的落实。   </a:t>
            </a:r>
          </a:p>
          <a:p>
            <a:pPr defTabSz="912813">
              <a:lnSpc>
                <a:spcPct val="150000"/>
              </a:lnSpc>
            </a:pPr>
            <a:r>
              <a:rPr altLang="zh-CN" lang="en-US" sz="1600">
                <a:solidFill>
                  <a:srgbClr val="000000"/>
                </a:solidFill>
                <a:latin charset="-122" panose="020b0503020204020204" pitchFamily="34" typeface="微软雅黑"/>
                <a:ea charset="-122" pitchFamily="34" typeface="微软雅黑"/>
              </a:rPr>
              <a:t>       3、开展“护理安全伴我行---征集护理安全警示语活动”，鼓励护理人员人人参与，共建患者安全质量保障体系为目标，</a:t>
            </a:r>
          </a:p>
        </p:txBody>
      </p:sp>
      <p:pic>
        <p:nvPicPr>
          <p:cNvPr descr="自信的医生图片" id="70659" name="Picture 2"/>
          <p:cNvPicPr>
            <a:picLocks noChangeArrowheads="1" noChangeAspect="1"/>
          </p:cNvPicPr>
          <p:nvPr/>
        </p:nvPicPr>
        <p:blipFill>
          <a:blip r:embed="rId2">
            <a:extLst>
              <a:ext uri="{28A0092B-C50C-407E-A947-70E740481C1C}">
                <a14:useLocalDpi/>
              </a:ext>
            </a:extLst>
          </a:blip>
          <a:stretch>
            <a:fillRect/>
          </a:stretch>
        </p:blipFill>
        <p:spPr bwMode="auto">
          <a:xfrm>
            <a:off x="7389813" y="0"/>
            <a:ext cx="4167187" cy="6858000"/>
          </a:xfrm>
          <a:prstGeom prst="rect">
            <a:avLst/>
          </a:prstGeom>
          <a:noFill/>
          <a:ln w="9525">
            <a:noFill/>
            <a:miter lim="800000"/>
          </a:ln>
        </p:spPr>
      </p:pic>
      <p:sp>
        <p:nvSpPr>
          <p:cNvPr id="10" name="矩形 9"/>
          <p:cNvSpPr/>
          <p:nvPr/>
        </p:nvSpPr>
        <p:spPr>
          <a:xfrm>
            <a:off x="861854" y="452438"/>
            <a:ext cx="42929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2.2  医疗质量管理规划</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白板后面的医生图片" id="71681" name="Picture 2"/>
          <p:cNvPicPr>
            <a:picLocks noChangeArrowheads="1" noChangeAspect="1"/>
          </p:cNvPicPr>
          <p:nvPr/>
        </p:nvPicPr>
        <p:blipFill>
          <a:blip r:embed="rId2">
            <a:extLst>
              <a:ext uri="{28A0092B-C50C-407E-A947-70E740481C1C}">
                <a14:useLocalDpi/>
              </a:ext>
            </a:extLst>
          </a:blip>
          <a:stretch>
            <a:fillRect/>
          </a:stretch>
        </p:blipFill>
        <p:spPr bwMode="auto">
          <a:xfrm>
            <a:off x="7080250" y="22225"/>
            <a:ext cx="4545013" cy="6835775"/>
          </a:xfrm>
          <a:prstGeom prst="rect">
            <a:avLst/>
          </a:prstGeom>
          <a:noFill/>
          <a:ln w="9525">
            <a:noFill/>
            <a:miter lim="800000"/>
          </a:ln>
        </p:spPr>
      </p:pic>
      <p:sp>
        <p:nvSpPr>
          <p:cNvPr id="71682" name="TextBox 6"/>
          <p:cNvSpPr txBox="1">
            <a:spLocks noChangeArrowheads="1"/>
          </p:cNvSpPr>
          <p:nvPr/>
        </p:nvSpPr>
        <p:spPr bwMode="auto">
          <a:xfrm>
            <a:off x="265113" y="1806575"/>
            <a:ext cx="6046787" cy="408396"/>
          </a:xfrm>
          <a:prstGeom prst="rect">
            <a:avLst/>
          </a:prstGeom>
          <a:noFill/>
          <a:ln w="9525">
            <a:noFill/>
            <a:miter lim="800000"/>
          </a:ln>
        </p:spPr>
        <p:txBody>
          <a:bodyPr bIns="45702" lIns="91403" rIns="91403" tIns="45702">
            <a:spAutoFit/>
          </a:bodyPr>
          <a:lstStyle/>
          <a:p>
            <a:pPr defTabSz="912813" indent="455613">
              <a:lnSpc>
                <a:spcPct val="130000"/>
              </a:lnSpc>
            </a:pPr>
            <a:r>
              <a:rPr altLang="en-US" b="1" lang="zh-CN" sz="1600">
                <a:solidFill>
                  <a:srgbClr val="1F497D"/>
                </a:solidFill>
                <a:latin charset="-122" panose="020b0503020204020204" pitchFamily="34" typeface="微软雅黑"/>
                <a:ea charset="-122" pitchFamily="34" typeface="微软雅黑"/>
              </a:rPr>
              <a:t>三、进一步加强药事工作，规范合理用药，保障用药安全。</a:t>
            </a:r>
          </a:p>
        </p:txBody>
      </p:sp>
      <p:sp>
        <p:nvSpPr>
          <p:cNvPr id="71683" name="TextBox 6"/>
          <p:cNvSpPr txBox="1">
            <a:spLocks noChangeArrowheads="1"/>
          </p:cNvSpPr>
          <p:nvPr/>
        </p:nvSpPr>
        <p:spPr bwMode="auto">
          <a:xfrm>
            <a:off x="463550" y="2419350"/>
            <a:ext cx="7496175" cy="2285964"/>
          </a:xfrm>
          <a:prstGeom prst="rect">
            <a:avLst/>
          </a:prstGeom>
          <a:noFill/>
          <a:ln w="9525">
            <a:noFill/>
            <a:miter lim="800000"/>
          </a:ln>
        </p:spPr>
        <p:txBody>
          <a:bodyPr bIns="45702" lIns="91403" rIns="91403" tIns="45702">
            <a:spAutoFit/>
          </a:bodyPr>
          <a:lstStyle/>
          <a:p>
            <a:pPr defTabSz="912813">
              <a:lnSpc>
                <a:spcPct val="150000"/>
              </a:lnSpc>
            </a:pPr>
            <a:r>
              <a:rPr altLang="zh-CN" lang="en-US" sz="1600">
                <a:solidFill>
                  <a:srgbClr val="000000"/>
                </a:solidFill>
                <a:latin charset="-122" panose="020b0503020204020204" pitchFamily="34" typeface="微软雅黑"/>
                <a:ea charset="-122" pitchFamily="34" typeface="微软雅黑"/>
              </a:rPr>
              <a:t>       1、加强药事工作管理。认真贯彻执行《药品管理法》、《医疗机构药事管理暂行规定》和《处方管理办法》及有关法律法规。   </a:t>
            </a:r>
          </a:p>
          <a:p>
            <a:pPr defTabSz="912813">
              <a:lnSpc>
                <a:spcPct val="150000"/>
              </a:lnSpc>
            </a:pPr>
            <a:r>
              <a:rPr altLang="zh-CN" lang="en-US" sz="1600">
                <a:solidFill>
                  <a:srgbClr val="000000"/>
                </a:solidFill>
                <a:latin charset="-122" panose="020b0503020204020204" pitchFamily="34" typeface="微软雅黑"/>
                <a:ea charset="-122" pitchFamily="34" typeface="微软雅黑"/>
              </a:rPr>
              <a:t>      2、加强临床用药监管。包括继续开展处方点评公示制度、实行药物用量动态监测、实行药品分级管理制度、加强医院抗菌药物的临床应用管理和合理用药的技术干预和行政干预等等，在去年取得的药品管理成绩的基础上，进一步加强对药品的管理，加大对大处方的查处力度，加强对不合理用药的处罚力度。</a:t>
            </a:r>
          </a:p>
        </p:txBody>
      </p:sp>
      <p:sp>
        <p:nvSpPr>
          <p:cNvPr id="10" name="矩形 9"/>
          <p:cNvSpPr/>
          <p:nvPr/>
        </p:nvSpPr>
        <p:spPr>
          <a:xfrm>
            <a:off x="617379" y="636588"/>
            <a:ext cx="42929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2.2  医疗质量管理规划</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912813" y="2171700"/>
            <a:ext cx="3598862" cy="520700"/>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tIns="45702"/>
          <a:lstStyle/>
          <a:p>
            <a:pPr defTabSz="913996" fontAlgn="auto">
              <a:lnSpc>
                <a:spcPct val="130000"/>
              </a:lnSpc>
              <a:spcBef>
                <a:spcPct val="0"/>
              </a:spcBef>
              <a:spcAft>
                <a:spcPct val="0"/>
              </a:spcAft>
              <a:defRPr/>
            </a:pPr>
            <a:r>
              <a:rPr altLang="zh-CN" lang="en-US" sz="1600">
                <a:solidFill>
                  <a:prstClr val="white"/>
                </a:solidFill>
                <a:latin charset="-122" panose="020b0503020204020204" pitchFamily="34" typeface="微软雅黑"/>
                <a:ea charset="-122" pitchFamily="34" typeface="微软雅黑"/>
              </a:rPr>
              <a:t>   1）医疗设备工作</a:t>
            </a:r>
          </a:p>
        </p:txBody>
      </p:sp>
      <p:sp>
        <p:nvSpPr>
          <p:cNvPr id="3" name="矩形 2"/>
          <p:cNvSpPr/>
          <p:nvPr/>
        </p:nvSpPr>
        <p:spPr>
          <a:xfrm>
            <a:off x="4727575" y="2216150"/>
            <a:ext cx="7464425" cy="384012"/>
          </a:xfrm>
          <a:prstGeom prst="rect">
            <a:avLst/>
          </a:prstGeom>
        </p:spPr>
        <p:txBody>
          <a:bodyPr bIns="45702" lIns="91403" rIns="91403" tIns="45702">
            <a:spAutoFit/>
          </a:bodyPr>
          <a:lstStyle/>
          <a:p>
            <a:pPr defTabSz="913996" fontAlgn="auto" indent="-285623" marL="285623">
              <a:lnSpc>
                <a:spcPct val="120000"/>
              </a:lnSpc>
              <a:spcBef>
                <a:spcPct val="0"/>
              </a:spcBef>
              <a:spcAft>
                <a:spcPct val="0"/>
              </a:spcAft>
              <a:buFont charset="0" panose="020b0604020202020204" pitchFamily="34" typeface="Arial"/>
              <a:buChar char="•"/>
              <a:defRPr/>
            </a:pPr>
            <a:r>
              <a:rPr altLang="en-US" kern="100" lang="zh-CN" sz="1600">
                <a:solidFill>
                  <a:prstClr val="black"/>
                </a:solidFill>
                <a:latin charset="-122" panose="020b0503020204020204" pitchFamily="34" typeface="微软雅黑"/>
                <a:ea charset="-122" pitchFamily="34" typeface="微软雅黑"/>
                <a:cs charset="0" panose="02020603050405020304" pitchFamily="18" typeface="Times New Roman"/>
              </a:rPr>
              <a:t>设备使用率、完好率达标，设备采购严格按规定程序办理，并达到政府要求。</a:t>
            </a:r>
          </a:p>
        </p:txBody>
      </p:sp>
      <p:cxnSp>
        <p:nvCxnSpPr>
          <p:cNvPr id="4" name="直接连接符 3"/>
          <p:cNvCxnSpPr/>
          <p:nvPr/>
        </p:nvCxnSpPr>
        <p:spPr>
          <a:xfrm>
            <a:off x="4727575" y="2763838"/>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912813" y="2874963"/>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tIns="45702"/>
          <a:lstStyle/>
          <a:p>
            <a:pPr defTabSz="913996" fontAlgn="auto">
              <a:lnSpc>
                <a:spcPct val="130000"/>
              </a:lnSpc>
              <a:spcBef>
                <a:spcPct val="0"/>
              </a:spcBef>
              <a:spcAft>
                <a:spcPct val="0"/>
              </a:spcAft>
              <a:defRPr/>
            </a:pPr>
            <a:r>
              <a:rPr altLang="zh-CN" lang="en-US" sz="1600">
                <a:solidFill>
                  <a:prstClr val="white"/>
                </a:solidFill>
                <a:latin charset="-122" panose="020b0503020204020204" pitchFamily="34" typeface="微软雅黑"/>
                <a:ea charset="-122" pitchFamily="34" typeface="微软雅黑"/>
              </a:rPr>
              <a:t>   2）后勤保障工作</a:t>
            </a:r>
          </a:p>
        </p:txBody>
      </p:sp>
      <p:sp>
        <p:nvSpPr>
          <p:cNvPr id="6" name="矩形 5"/>
          <p:cNvSpPr/>
          <p:nvPr/>
        </p:nvSpPr>
        <p:spPr>
          <a:xfrm>
            <a:off x="912813" y="3576638"/>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tIns="45702"/>
          <a:lstStyle/>
          <a:p>
            <a:pPr defTabSz="913996" fontAlgn="auto">
              <a:lnSpc>
                <a:spcPct val="130000"/>
              </a:lnSpc>
              <a:spcBef>
                <a:spcPct val="0"/>
              </a:spcBef>
              <a:spcAft>
                <a:spcPct val="0"/>
              </a:spcAft>
              <a:defRPr/>
            </a:pPr>
            <a:r>
              <a:rPr altLang="zh-CN" lang="en-US" sz="1600">
                <a:solidFill>
                  <a:prstClr val="white"/>
                </a:solidFill>
                <a:latin charset="-122" panose="020b0503020204020204" pitchFamily="34" typeface="微软雅黑"/>
                <a:ea charset="-122" pitchFamily="34" typeface="微软雅黑"/>
              </a:rPr>
              <a:t>   3）加强服务规范化培训</a:t>
            </a:r>
          </a:p>
        </p:txBody>
      </p:sp>
      <p:sp>
        <p:nvSpPr>
          <p:cNvPr id="7" name="矩形 6"/>
          <p:cNvSpPr/>
          <p:nvPr/>
        </p:nvSpPr>
        <p:spPr>
          <a:xfrm>
            <a:off x="912813" y="4278313"/>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tIns="45702"/>
          <a:lstStyle/>
          <a:p>
            <a:pPr defTabSz="913996" fontAlgn="auto">
              <a:lnSpc>
                <a:spcPct val="130000"/>
              </a:lnSpc>
              <a:spcBef>
                <a:spcPct val="0"/>
              </a:spcBef>
              <a:spcAft>
                <a:spcPct val="0"/>
              </a:spcAft>
              <a:defRPr/>
            </a:pPr>
            <a:r>
              <a:rPr altLang="zh-CN" lang="en-US" sz="1600">
                <a:solidFill>
                  <a:prstClr val="white"/>
                </a:solidFill>
                <a:latin charset="-122" panose="020b0503020204020204" pitchFamily="34" typeface="微软雅黑"/>
                <a:ea charset="-122" pitchFamily="34" typeface="微软雅黑"/>
              </a:rPr>
              <a:t>   4）积极开展新技术新项目</a:t>
            </a:r>
          </a:p>
        </p:txBody>
      </p:sp>
      <p:sp>
        <p:nvSpPr>
          <p:cNvPr id="8" name="矩形 7"/>
          <p:cNvSpPr/>
          <p:nvPr/>
        </p:nvSpPr>
        <p:spPr>
          <a:xfrm>
            <a:off x="912813" y="4979988"/>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tIns="45702"/>
          <a:lstStyle/>
          <a:p>
            <a:pPr defTabSz="913996" fontAlgn="auto">
              <a:lnSpc>
                <a:spcPct val="130000"/>
              </a:lnSpc>
              <a:spcBef>
                <a:spcPct val="0"/>
              </a:spcBef>
              <a:spcAft>
                <a:spcPct val="0"/>
              </a:spcAft>
              <a:defRPr/>
            </a:pPr>
            <a:r>
              <a:rPr altLang="zh-CN" lang="en-US" sz="1600">
                <a:solidFill>
                  <a:prstClr val="white"/>
                </a:solidFill>
                <a:latin charset="-122" panose="020b0503020204020204" pitchFamily="34" typeface="微软雅黑"/>
                <a:ea charset="-122" pitchFamily="34" typeface="微软雅黑"/>
              </a:rPr>
              <a:t>   5）加强与上级医院的交流和合作</a:t>
            </a:r>
          </a:p>
        </p:txBody>
      </p:sp>
      <p:cxnSp>
        <p:nvCxnSpPr>
          <p:cNvPr id="9" name="直接连接符 8"/>
          <p:cNvCxnSpPr/>
          <p:nvPr/>
        </p:nvCxnSpPr>
        <p:spPr>
          <a:xfrm>
            <a:off x="4727575" y="3484563"/>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a:off x="4727575" y="4205288"/>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 name="直接连接符 10"/>
          <p:cNvCxnSpPr/>
          <p:nvPr/>
        </p:nvCxnSpPr>
        <p:spPr>
          <a:xfrm>
            <a:off x="4727575" y="4927600"/>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2" name="矩形 11"/>
          <p:cNvSpPr/>
          <p:nvPr/>
        </p:nvSpPr>
        <p:spPr>
          <a:xfrm>
            <a:off x="4727575" y="2941638"/>
            <a:ext cx="7199313" cy="384012"/>
          </a:xfrm>
          <a:prstGeom prst="rect">
            <a:avLst/>
          </a:prstGeom>
        </p:spPr>
        <p:txBody>
          <a:bodyPr bIns="45702" lIns="91403" rIns="91403" tIns="45702">
            <a:spAutoFit/>
          </a:bodyPr>
          <a:lstStyle/>
          <a:p>
            <a:pPr defTabSz="913996" fontAlgn="auto" indent="-285623" marL="285623">
              <a:lnSpc>
                <a:spcPct val="120000"/>
              </a:lnSpc>
              <a:spcBef>
                <a:spcPct val="0"/>
              </a:spcBef>
              <a:spcAft>
                <a:spcPct val="0"/>
              </a:spcAft>
              <a:buFont charset="0" panose="020b0604020202020204" pitchFamily="34" typeface="Arial"/>
              <a:buChar char="•"/>
              <a:defRPr/>
            </a:pPr>
            <a:r>
              <a:rPr altLang="en-US" kern="100" lang="zh-CN" sz="1600">
                <a:solidFill>
                  <a:prstClr val="black"/>
                </a:solidFill>
                <a:latin charset="-122" panose="020b0503020204020204" pitchFamily="34" typeface="微软雅黑"/>
                <a:ea charset="-122" pitchFamily="34" typeface="微软雅黑"/>
                <a:cs charset="0" panose="02020603050405020304" pitchFamily="18" typeface="Times New Roman"/>
              </a:rPr>
              <a:t>职工对后勤工作满意度达90%，患者及其家属对后勤工作满意度达90%。</a:t>
            </a:r>
          </a:p>
        </p:txBody>
      </p:sp>
      <p:sp>
        <p:nvSpPr>
          <p:cNvPr id="13" name="矩形 12"/>
          <p:cNvSpPr>
            <a:spLocks noChangeArrowheads="1"/>
          </p:cNvSpPr>
          <p:nvPr/>
        </p:nvSpPr>
        <p:spPr bwMode="auto">
          <a:xfrm>
            <a:off x="4727575" y="3667125"/>
            <a:ext cx="7199313" cy="384012"/>
          </a:xfrm>
          <a:prstGeom prst="rect">
            <a:avLst/>
          </a:prstGeom>
          <a:noFill/>
          <a:ln w="9525">
            <a:noFill/>
            <a:miter lim="800000"/>
          </a:ln>
        </p:spPr>
        <p:txBody>
          <a:bodyPr bIns="45702" lIns="91403" rIns="91403" tIns="45702">
            <a:spAutoFit/>
          </a:bodyPr>
          <a:lstStyle/>
          <a:p>
            <a:pPr defTabSz="912813" indent="-284163" marL="284163">
              <a:lnSpc>
                <a:spcPct val="120000"/>
              </a:lnSpc>
              <a:buFont typeface="Arial"/>
              <a:buChar char="•"/>
            </a:pPr>
            <a:r>
              <a:rPr altLang="en-US" lang="zh-CN" sz="1600">
                <a:solidFill>
                  <a:srgbClr val="000000"/>
                </a:solidFill>
                <a:latin charset="-122" panose="020b0503020204020204" pitchFamily="34" typeface="微软雅黑"/>
                <a:ea charset="-122" pitchFamily="34" typeface="微软雅黑"/>
              </a:rPr>
              <a:t>严格执行各项服务规范，各项规范要落到实处，让患者感受到人性化服务。</a:t>
            </a:r>
          </a:p>
        </p:txBody>
      </p:sp>
      <p:sp>
        <p:nvSpPr>
          <p:cNvPr id="14" name="矩形 13"/>
          <p:cNvSpPr/>
          <p:nvPr/>
        </p:nvSpPr>
        <p:spPr>
          <a:xfrm>
            <a:off x="4727575" y="4391025"/>
            <a:ext cx="6299200" cy="384012"/>
          </a:xfrm>
          <a:prstGeom prst="rect">
            <a:avLst/>
          </a:prstGeom>
        </p:spPr>
        <p:txBody>
          <a:bodyPr bIns="45702" lIns="91403" rIns="91403" tIns="45702">
            <a:spAutoFit/>
          </a:bodyPr>
          <a:lstStyle/>
          <a:p>
            <a:pPr defTabSz="913996" fontAlgn="auto" indent="-285623" marL="285623">
              <a:lnSpc>
                <a:spcPct val="120000"/>
              </a:lnSpc>
              <a:spcBef>
                <a:spcPct val="0"/>
              </a:spcBef>
              <a:spcAft>
                <a:spcPct val="0"/>
              </a:spcAft>
              <a:buFont charset="0" panose="020b0604020202020204" pitchFamily="34" typeface="Arial"/>
              <a:buChar char="•"/>
              <a:defRPr/>
            </a:pPr>
            <a:r>
              <a:rPr altLang="en-US" kern="100" lang="zh-CN" sz="1600">
                <a:solidFill>
                  <a:prstClr val="black"/>
                </a:solidFill>
                <a:latin charset="-122" panose="020b0503020204020204" pitchFamily="34" typeface="微软雅黑"/>
                <a:ea charset="-122" pitchFamily="34" typeface="微软雅黑"/>
                <a:cs charset="0" panose="02020603050405020304" pitchFamily="18" typeface="Times New Roman"/>
              </a:rPr>
              <a:t>加大对开展新技术新项目的支持力度及奖励力度。</a:t>
            </a:r>
          </a:p>
        </p:txBody>
      </p:sp>
      <p:sp>
        <p:nvSpPr>
          <p:cNvPr id="15" name="矩形 14"/>
          <p:cNvSpPr/>
          <p:nvPr/>
        </p:nvSpPr>
        <p:spPr>
          <a:xfrm>
            <a:off x="4727575" y="5116513"/>
            <a:ext cx="6299200" cy="384012"/>
          </a:xfrm>
          <a:prstGeom prst="rect">
            <a:avLst/>
          </a:prstGeom>
        </p:spPr>
        <p:txBody>
          <a:bodyPr bIns="45702" lIns="91403" rIns="91403" tIns="45702">
            <a:spAutoFit/>
          </a:bodyPr>
          <a:lstStyle/>
          <a:p>
            <a:pPr defTabSz="913996" fontAlgn="auto" indent="-285623" marL="285623">
              <a:lnSpc>
                <a:spcPct val="120000"/>
              </a:lnSpc>
              <a:spcBef>
                <a:spcPct val="0"/>
              </a:spcBef>
              <a:spcAft>
                <a:spcPct val="0"/>
              </a:spcAft>
              <a:buFont charset="0" panose="020b0604020202020204" pitchFamily="34" typeface="Arial"/>
              <a:buChar char="•"/>
              <a:defRPr/>
            </a:pPr>
            <a:r>
              <a:rPr altLang="en-US" kern="100" lang="zh-CN" sz="1600">
                <a:solidFill>
                  <a:prstClr val="black"/>
                </a:solidFill>
                <a:latin charset="-122" panose="020b0503020204020204" pitchFamily="34" typeface="微软雅黑"/>
                <a:ea charset="-122" pitchFamily="34" typeface="微软雅黑"/>
                <a:cs charset="0" panose="02020603050405020304" pitchFamily="18" typeface="Times New Roman"/>
              </a:rPr>
              <a:t>加强与上级对口帮扶医院及兄弟市级医院的交流和合作。</a:t>
            </a:r>
          </a:p>
        </p:txBody>
      </p:sp>
      <p:sp>
        <p:nvSpPr>
          <p:cNvPr id="16" name="矩形 15"/>
          <p:cNvSpPr/>
          <p:nvPr/>
        </p:nvSpPr>
        <p:spPr>
          <a:xfrm>
            <a:off x="912813" y="5681663"/>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tIns="45702"/>
          <a:lstStyle/>
          <a:p>
            <a:pPr defTabSz="913996" fontAlgn="auto">
              <a:lnSpc>
                <a:spcPct val="130000"/>
              </a:lnSpc>
              <a:spcBef>
                <a:spcPct val="0"/>
              </a:spcBef>
              <a:spcAft>
                <a:spcPct val="0"/>
              </a:spcAft>
              <a:defRPr/>
            </a:pPr>
            <a:r>
              <a:rPr altLang="zh-CN" lang="en-US" sz="1600">
                <a:solidFill>
                  <a:prstClr val="white"/>
                </a:solidFill>
                <a:latin charset="-122" panose="020b0503020204020204" pitchFamily="34" typeface="微软雅黑"/>
                <a:ea charset="-122" pitchFamily="34" typeface="微软雅黑"/>
              </a:rPr>
              <a:t>   6）打造特色专科</a:t>
            </a:r>
          </a:p>
        </p:txBody>
      </p:sp>
      <p:cxnSp>
        <p:nvCxnSpPr>
          <p:cNvPr id="17" name="直接连接符 16"/>
          <p:cNvCxnSpPr/>
          <p:nvPr/>
        </p:nvCxnSpPr>
        <p:spPr>
          <a:xfrm>
            <a:off x="4727575" y="5648325"/>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8" name="矩形 17"/>
          <p:cNvSpPr/>
          <p:nvPr/>
        </p:nvSpPr>
        <p:spPr>
          <a:xfrm>
            <a:off x="4727575" y="5840413"/>
            <a:ext cx="6299200" cy="384012"/>
          </a:xfrm>
          <a:prstGeom prst="rect">
            <a:avLst/>
          </a:prstGeom>
        </p:spPr>
        <p:txBody>
          <a:bodyPr bIns="45702" lIns="91403" rIns="91403" tIns="45702">
            <a:spAutoFit/>
          </a:bodyPr>
          <a:lstStyle/>
          <a:p>
            <a:pPr defTabSz="913996" fontAlgn="auto" indent="-285623" marL="285623">
              <a:lnSpc>
                <a:spcPct val="120000"/>
              </a:lnSpc>
              <a:spcBef>
                <a:spcPct val="0"/>
              </a:spcBef>
              <a:spcAft>
                <a:spcPct val="0"/>
              </a:spcAft>
              <a:buFont charset="0" panose="020b0604020202020204" pitchFamily="34" typeface="Arial"/>
              <a:buChar char="•"/>
              <a:defRPr/>
            </a:pPr>
            <a:r>
              <a:rPr altLang="en-US" kern="100" lang="zh-CN" sz="1600">
                <a:solidFill>
                  <a:prstClr val="black"/>
                </a:solidFill>
                <a:latin charset="-122" panose="020b0503020204020204" pitchFamily="34" typeface="微软雅黑"/>
                <a:ea charset="-122" pitchFamily="34" typeface="微软雅黑"/>
                <a:cs charset="0" panose="02020603050405020304" pitchFamily="18" typeface="Times New Roman"/>
              </a:rPr>
              <a:t>加强重点专科建设，拓展业务范围，打造特色专科</a:t>
            </a:r>
          </a:p>
        </p:txBody>
      </p:sp>
      <p:cxnSp>
        <p:nvCxnSpPr>
          <p:cNvPr id="19" name="直接连接符 18"/>
          <p:cNvCxnSpPr/>
          <p:nvPr/>
        </p:nvCxnSpPr>
        <p:spPr>
          <a:xfrm>
            <a:off x="4729163" y="6235700"/>
            <a:ext cx="71977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6" name="矩形 25"/>
          <p:cNvSpPr/>
          <p:nvPr/>
        </p:nvSpPr>
        <p:spPr>
          <a:xfrm>
            <a:off x="306229" y="962025"/>
            <a:ext cx="51057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2.2  医疗质量管理规划总结</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5"/>
                                        </p:tgtEl>
                                        <p:attrNameLst>
                                          <p:attrName>style.visibility</p:attrName>
                                        </p:attrNameLst>
                                      </p:cBhvr>
                                      <p:to>
                                        <p:strVal val="visible"/>
                                      </p:to>
                                    </p:set>
                                    <p:animEffect filter="wipe(left)" transition="in">
                                      <p:cBhvr>
                                        <p:cTn dur="500" id="14"/>
                                        <p:tgtEl>
                                          <p:spTgt spid="5"/>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2"/>
                                        </p:tgtEl>
                                        <p:attrNameLst>
                                          <p:attrName>style.visibility</p:attrName>
                                        </p:attrNameLst>
                                      </p:cBhvr>
                                      <p:to>
                                        <p:strVal val="visible"/>
                                      </p:to>
                                    </p:set>
                                    <p:animEffect filter="wipe(left)" transition="in">
                                      <p:cBhvr>
                                        <p:cTn dur="500" id="18"/>
                                        <p:tgtEl>
                                          <p:spTgt spid="12"/>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6"/>
                                        </p:tgtEl>
                                        <p:attrNameLst>
                                          <p:attrName>style.visibility</p:attrName>
                                        </p:attrNameLst>
                                      </p:cBhvr>
                                      <p:to>
                                        <p:strVal val="visible"/>
                                      </p:to>
                                    </p:set>
                                    <p:animEffect filter="wipe(left)" transition="in">
                                      <p:cBhvr>
                                        <p:cTn dur="500" id="21"/>
                                        <p:tgtEl>
                                          <p:spTgt spid="6"/>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500" id="25"/>
                                        <p:tgtEl>
                                          <p:spTgt spid="13"/>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14"/>
                                        </p:tgtEl>
                                        <p:attrNameLst>
                                          <p:attrName>style.visibility</p:attrName>
                                        </p:attrNameLst>
                                      </p:cBhvr>
                                      <p:to>
                                        <p:strVal val="visible"/>
                                      </p:to>
                                    </p:set>
                                    <p:animEffect filter="wipe(left)" transition="in">
                                      <p:cBhvr>
                                        <p:cTn dur="500" id="32"/>
                                        <p:tgtEl>
                                          <p:spTgt spid="1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8"/>
                                        </p:tgtEl>
                                        <p:attrNameLst>
                                          <p:attrName>style.visibility</p:attrName>
                                        </p:attrNameLst>
                                      </p:cBhvr>
                                      <p:to>
                                        <p:strVal val="visible"/>
                                      </p:to>
                                    </p:set>
                                    <p:animEffect filter="wipe(left)" transition="in">
                                      <p:cBhvr>
                                        <p:cTn dur="500" id="35"/>
                                        <p:tgtEl>
                                          <p:spTgt spid="8"/>
                                        </p:tgtEl>
                                      </p:cBhvr>
                                    </p:animEffect>
                                  </p:childTnLst>
                                </p:cTn>
                              </p:par>
                            </p:childTnLst>
                          </p:cTn>
                        </p:par>
                        <p:par>
                          <p:cTn fill="hold" id="36" nodeType="afterGroup">
                            <p:stCondLst>
                              <p:cond delay="2500"/>
                            </p:stCondLst>
                            <p:childTnLst>
                              <p:par>
                                <p:cTn fill="hold" grpId="0" id="37" nodeType="afterEffect" presetClass="entr" presetID="22" presetSubtype="8">
                                  <p:stCondLst>
                                    <p:cond delay="0"/>
                                  </p:stCondLst>
                                  <p:childTnLst>
                                    <p:set>
                                      <p:cBhvr>
                                        <p:cTn dur="1" fill="hold" id="38">
                                          <p:stCondLst>
                                            <p:cond delay="0"/>
                                          </p:stCondLst>
                                        </p:cTn>
                                        <p:tgtEl>
                                          <p:spTgt spid="15"/>
                                        </p:tgtEl>
                                        <p:attrNameLst>
                                          <p:attrName>style.visibility</p:attrName>
                                        </p:attrNameLst>
                                      </p:cBhvr>
                                      <p:to>
                                        <p:strVal val="visible"/>
                                      </p:to>
                                    </p:set>
                                    <p:animEffect filter="wipe(left)" transition="in">
                                      <p:cBhvr>
                                        <p:cTn dur="500" id="39"/>
                                        <p:tgtEl>
                                          <p:spTgt spid="15"/>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16"/>
                                        </p:tgtEl>
                                        <p:attrNameLst>
                                          <p:attrName>style.visibility</p:attrName>
                                        </p:attrNameLst>
                                      </p:cBhvr>
                                      <p:to>
                                        <p:strVal val="visible"/>
                                      </p:to>
                                    </p:set>
                                    <p:animEffect filter="wipe(left)" transition="in">
                                      <p:cBhvr>
                                        <p:cTn dur="500" id="42"/>
                                        <p:tgtEl>
                                          <p:spTgt spid="16"/>
                                        </p:tgtEl>
                                      </p:cBhvr>
                                    </p:animEffect>
                                  </p:childTnLst>
                                </p:cTn>
                              </p:par>
                            </p:childTnLst>
                          </p:cTn>
                        </p:par>
                        <p:par>
                          <p:cTn fill="hold" id="43" nodeType="afterGroup">
                            <p:stCondLst>
                              <p:cond delay="3000"/>
                            </p:stCondLst>
                            <p:childTnLst>
                              <p:par>
                                <p:cTn fill="hold" grpId="0" id="44" nodeType="afterEffect" presetClass="entr" presetID="22" presetSubtype="8">
                                  <p:stCondLst>
                                    <p:cond delay="0"/>
                                  </p:stCondLst>
                                  <p:childTnLst>
                                    <p:set>
                                      <p:cBhvr>
                                        <p:cTn dur="1" fill="hold" id="45">
                                          <p:stCondLst>
                                            <p:cond delay="0"/>
                                          </p:stCondLst>
                                        </p:cTn>
                                        <p:tgtEl>
                                          <p:spTgt spid="18"/>
                                        </p:tgtEl>
                                        <p:attrNameLst>
                                          <p:attrName>style.visibility</p:attrName>
                                        </p:attrNameLst>
                                      </p:cBhvr>
                                      <p:to>
                                        <p:strVal val="visible"/>
                                      </p:to>
                                    </p:set>
                                    <p:animEffect filter="wipe(left)" transition="in">
                                      <p:cBhvr>
                                        <p:cTn dur="500" id="4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7"/>
      <p:bldP grpId="0" spid="8"/>
      <p:bldP grpId="0" spid="12"/>
      <p:bldP grpId="0" spid="13"/>
      <p:bldP grpId="0" spid="14"/>
      <p:bldP grpId="0" spid="15"/>
      <p:bldP grpId="0" spid="16"/>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3729" name="图片 1"/>
          <p:cNvPicPr>
            <a:picLocks noChangeAspect="1"/>
          </p:cNvPicPr>
          <p:nvPr/>
        </p:nvPicPr>
        <p:blipFill>
          <a:blip r:embed="rId2">
            <a:grayscl/>
            <a:extLst>
              <a:ext uri="{28A0092B-C50C-407E-A947-70E740481C1C}">
                <a14:useLocalDpi/>
              </a:ext>
            </a:extLst>
          </a:blip>
          <a:stretch>
            <a:fillRect/>
          </a:stretch>
        </p:blipFill>
        <p:spPr bwMode="auto">
          <a:xfrm>
            <a:off x="0" y="0"/>
            <a:ext cx="12192000" cy="6858000"/>
          </a:xfrm>
          <a:prstGeom prst="rect">
            <a:avLst/>
          </a:prstGeom>
          <a:noFill/>
          <a:ln w="9525">
            <a:noFill/>
            <a:miter lim="800000"/>
          </a:ln>
        </p:spPr>
      </p:pic>
      <p:sp>
        <p:nvSpPr>
          <p:cNvPr id="4" name="矩形 3"/>
          <p:cNvSpPr/>
          <p:nvPr/>
        </p:nvSpPr>
        <p:spPr>
          <a:xfrm>
            <a:off x="769938" y="1125538"/>
            <a:ext cx="5484812" cy="4895850"/>
          </a:xfrm>
          <a:prstGeom prst="rect">
            <a:avLst/>
          </a:prstGeom>
          <a:solidFill>
            <a:schemeClr val="accent5">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prstClr val="white"/>
              </a:solidFill>
            </a:endParaRPr>
          </a:p>
        </p:txBody>
      </p:sp>
      <p:sp>
        <p:nvSpPr>
          <p:cNvPr id="73731" name="矩形 4"/>
          <p:cNvSpPr>
            <a:spLocks noChangeArrowheads="1"/>
          </p:cNvSpPr>
          <p:nvPr/>
        </p:nvSpPr>
        <p:spPr bwMode="auto">
          <a:xfrm>
            <a:off x="1060450" y="1614488"/>
            <a:ext cx="5118100" cy="675640"/>
          </a:xfrm>
          <a:prstGeom prst="rect">
            <a:avLst/>
          </a:prstGeom>
          <a:noFill/>
          <a:ln w="9525">
            <a:noFill/>
            <a:miter lim="800000"/>
          </a:ln>
        </p:spPr>
        <p:txBody>
          <a:bodyPr>
            <a:spAutoFit/>
          </a:bodyPr>
          <a:lstStyle/>
          <a:p>
            <a:pPr indent="-171450" marL="171450">
              <a:lnSpc>
                <a:spcPts val="2300"/>
              </a:lnSpc>
              <a:buFont charset="2" pitchFamily="2" typeface="Wingdings"/>
              <a:buChar char="ü"/>
            </a:pPr>
            <a:r>
              <a:rPr altLang="zh-CN" lang="en-US" sz="1400">
                <a:solidFill>
                  <a:srgbClr val="FFFFFF"/>
                </a:solidFill>
                <a:latin charset="-122" panose="020b0503020204020204" pitchFamily="34" typeface="微软雅黑"/>
                <a:ea charset="-122" pitchFamily="34" typeface="微软雅黑"/>
              </a:rPr>
              <a:t>2011年10月，南京市卫生局在国内率先引入患者满意度“第三方评价”机制，在市属10家医院开展试点。</a:t>
            </a:r>
          </a:p>
        </p:txBody>
      </p:sp>
      <p:sp>
        <p:nvSpPr>
          <p:cNvPr id="73732" name="矩形 6"/>
          <p:cNvSpPr>
            <a:spLocks noChangeArrowheads="1"/>
          </p:cNvSpPr>
          <p:nvPr/>
        </p:nvSpPr>
        <p:spPr bwMode="auto">
          <a:xfrm>
            <a:off x="928688" y="2522538"/>
            <a:ext cx="5581650" cy="383540"/>
          </a:xfrm>
          <a:prstGeom prst="rect">
            <a:avLst/>
          </a:prstGeom>
          <a:noFill/>
          <a:ln w="9525">
            <a:noFill/>
            <a:miter lim="800000"/>
          </a:ln>
        </p:spPr>
        <p:txBody>
          <a:bodyPr>
            <a:spAutoFit/>
          </a:bodyPr>
          <a:lstStyle/>
          <a:p>
            <a:pPr indent="-171450" marL="171450">
              <a:lnSpc>
                <a:spcPts val="2300"/>
              </a:lnSpc>
              <a:buFont charset="2" pitchFamily="2" typeface="Wingdings"/>
              <a:buChar char="ü"/>
            </a:pPr>
            <a:r>
              <a:rPr altLang="zh-CN" lang="en-US" sz="1400">
                <a:solidFill>
                  <a:srgbClr val="FFFFFF"/>
                </a:solidFill>
                <a:latin charset="-122" panose="020b0503020204020204" pitchFamily="34" typeface="微软雅黑"/>
                <a:ea charset="-122" pitchFamily="34" typeface="微软雅黑"/>
              </a:rPr>
              <a:t>2013年5月北京市将病患满意度纳入医生绩效考核指标；</a:t>
            </a:r>
          </a:p>
        </p:txBody>
      </p:sp>
      <p:sp>
        <p:nvSpPr>
          <p:cNvPr id="73733" name="矩形 7"/>
          <p:cNvSpPr>
            <a:spLocks noChangeArrowheads="1"/>
          </p:cNvSpPr>
          <p:nvPr/>
        </p:nvSpPr>
        <p:spPr bwMode="auto">
          <a:xfrm>
            <a:off x="928688" y="3429000"/>
            <a:ext cx="5167312" cy="1259840"/>
          </a:xfrm>
          <a:prstGeom prst="rect">
            <a:avLst/>
          </a:prstGeom>
          <a:noFill/>
          <a:ln w="9525">
            <a:noFill/>
            <a:miter lim="800000"/>
          </a:ln>
        </p:spPr>
        <p:txBody>
          <a:bodyPr>
            <a:spAutoFit/>
          </a:bodyPr>
          <a:lstStyle/>
          <a:p>
            <a:pPr indent="-171450" marL="171450">
              <a:lnSpc>
                <a:spcPts val="2300"/>
              </a:lnSpc>
              <a:buFont charset="2" pitchFamily="2" typeface="Wingdings"/>
              <a:buChar char="ü"/>
            </a:pPr>
            <a:r>
              <a:rPr altLang="zh-CN" lang="en-US" sz="1400">
                <a:solidFill>
                  <a:srgbClr val="FFFFFF"/>
                </a:solidFill>
                <a:latin charset="-122" panose="020b0503020204020204" pitchFamily="34" typeface="微软雅黑"/>
                <a:ea charset="-122" pitchFamily="34" typeface="微软雅黑"/>
              </a:rPr>
              <a:t>2014年10月中央机构编制委员会办公室近日批准成立“医疗管理服务指导中心”,这一新增机构定位为“执行机构”。新成立的医疗管理服务指导中心，主要从事医疗质量、患者安全等微观管理，工作内容更加细化。</a:t>
            </a:r>
          </a:p>
        </p:txBody>
      </p:sp>
      <p:sp>
        <p:nvSpPr>
          <p:cNvPr id="12" name="矩形 11"/>
          <p:cNvSpPr/>
          <p:nvPr/>
        </p:nvSpPr>
        <p:spPr>
          <a:xfrm>
            <a:off x="526098" y="304800"/>
            <a:ext cx="539146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2.3 医院病患满意度政策解读</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4753" name="图片 1"/>
          <p:cNvPicPr>
            <a:picLocks noChangeAspect="1"/>
          </p:cNvPicPr>
          <p:nvPr/>
        </p:nvPicPr>
        <p:blipFill>
          <a:blip r:embed="rId2">
            <a:extLst>
              <a:ext uri="{28A0092B-C50C-407E-A947-70E740481C1C}">
                <a14:useLocalDpi/>
              </a:ext>
            </a:extLst>
          </a:blip>
          <a:stretch>
            <a:fillRect/>
          </a:stretch>
        </p:blipFill>
        <p:spPr bwMode="auto">
          <a:xfrm>
            <a:off x="0" y="-7938"/>
            <a:ext cx="12207875" cy="6865938"/>
          </a:xfrm>
          <a:prstGeom prst="rect">
            <a:avLst/>
          </a:prstGeom>
          <a:noFill/>
          <a:ln w="9525">
            <a:noFill/>
            <a:miter lim="800000"/>
          </a:ln>
        </p:spPr>
      </p:pic>
      <p:pic>
        <p:nvPicPr>
          <p:cNvPr id="74754" name="图片 11"/>
          <p:cNvPicPr>
            <a:picLocks noChangeAspect="1"/>
          </p:cNvPicPr>
          <p:nvPr/>
        </p:nvPicPr>
        <p:blipFill>
          <a:blip r:embed="rId3">
            <a:extLst>
              <a:ext uri="{28A0092B-C50C-407E-A947-70E740481C1C}">
                <a14:useLocalDpi/>
              </a:ext>
            </a:extLst>
          </a:blip>
          <a:stretch>
            <a:fillRect/>
          </a:stretch>
        </p:blipFill>
        <p:spPr bwMode="auto">
          <a:xfrm>
            <a:off x="7161213" y="49213"/>
            <a:ext cx="4306887" cy="6858000"/>
          </a:xfrm>
          <a:prstGeom prst="rect">
            <a:avLst/>
          </a:prstGeom>
          <a:noFill/>
          <a:ln w="9525">
            <a:noFill/>
            <a:miter lim="800000"/>
          </a:ln>
        </p:spPr>
      </p:pic>
      <p:sp>
        <p:nvSpPr>
          <p:cNvPr id="4" name="矩形 3"/>
          <p:cNvSpPr/>
          <p:nvPr/>
        </p:nvSpPr>
        <p:spPr>
          <a:xfrm>
            <a:off x="0" y="-7938"/>
            <a:ext cx="7034213" cy="6854826"/>
          </a:xfrm>
          <a:custGeom>
            <a:gdLst>
              <a:gd fmla="*/ 0 w 7033846" name="connsiteX0"/>
              <a:gd fmla="*/ 23446 h 6904892" name="connsiteY0"/>
              <a:gd fmla="*/ 7033846 w 7033846" name="connsiteX1"/>
              <a:gd fmla="*/ 0 h 6904892" name="connsiteY1"/>
              <a:gd fmla="*/ 5451232 w 7033846" name="connsiteX2"/>
              <a:gd fmla="*/ 6904892 h 6904892" name="connsiteY2"/>
              <a:gd fmla="*/ 2373661 w 7033846" name="connsiteX3"/>
              <a:gd fmla="*/ 6893169 h 6904892" name="connsiteY3"/>
              <a:gd fmla="*/ 0 w 7033846" name="connsiteX4"/>
              <a:gd fmla="*/ 23446 h 690489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4892" w="7033846">
                <a:moveTo>
                  <a:pt x="0" y="23446"/>
                </a:moveTo>
                <a:lnTo>
                  <a:pt x="7033846" y="0"/>
                </a:lnTo>
                <a:lnTo>
                  <a:pt x="5451232" y="6904892"/>
                </a:lnTo>
                <a:lnTo>
                  <a:pt x="2373661" y="6893169"/>
                </a:lnTo>
                <a:lnTo>
                  <a:pt x="0" y="23446"/>
                </a:lnTo>
                <a:close/>
              </a:path>
            </a:pathLst>
          </a:cu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prstClr val="white"/>
              </a:solidFill>
            </a:endParaRPr>
          </a:p>
        </p:txBody>
      </p:sp>
      <p:sp>
        <p:nvSpPr>
          <p:cNvPr id="74756" name="文本框 4"/>
          <p:cNvSpPr txBox="1">
            <a:spLocks noChangeArrowheads="1"/>
          </p:cNvSpPr>
          <p:nvPr/>
        </p:nvSpPr>
        <p:spPr bwMode="auto">
          <a:xfrm>
            <a:off x="836613" y="1530350"/>
            <a:ext cx="3711893" cy="383540"/>
          </a:xfrm>
          <a:prstGeom prst="rect">
            <a:avLst/>
          </a:prstGeom>
          <a:noFill/>
          <a:ln w="9525">
            <a:noFill/>
            <a:miter lim="800000"/>
          </a:ln>
        </p:spPr>
        <p:txBody>
          <a:bodyPr wrap="none">
            <a:spAutoFit/>
          </a:bodyPr>
          <a:lstStyle/>
          <a:p>
            <a:pPr indent="-285750" marL="285750">
              <a:lnSpc>
                <a:spcPts val="2300"/>
              </a:lnSpc>
              <a:buClr>
                <a:srgbClr val="FFFFFF"/>
              </a:buClr>
              <a:buFont charset="2" pitchFamily="2" typeface="Wingdings"/>
              <a:buChar char="ü"/>
            </a:pPr>
            <a:r>
              <a:rPr altLang="en-US" lang="zh-CN" sz="1400">
                <a:solidFill>
                  <a:srgbClr val="FFFFFF"/>
                </a:solidFill>
                <a:latin charset="-122" panose="020b0503020204020204" pitchFamily="34" typeface="微软雅黑"/>
                <a:ea charset="-122" pitchFamily="34" typeface="微软雅黑"/>
              </a:rPr>
              <a:t>有力促进了医院医疗服务质量的持续提高;</a:t>
            </a:r>
          </a:p>
        </p:txBody>
      </p:sp>
      <p:sp>
        <p:nvSpPr>
          <p:cNvPr id="74757" name="文本框 6"/>
          <p:cNvSpPr txBox="1">
            <a:spLocks noChangeArrowheads="1"/>
          </p:cNvSpPr>
          <p:nvPr/>
        </p:nvSpPr>
        <p:spPr bwMode="auto">
          <a:xfrm>
            <a:off x="1223963" y="2293938"/>
            <a:ext cx="2111692" cy="383540"/>
          </a:xfrm>
          <a:prstGeom prst="rect">
            <a:avLst/>
          </a:prstGeom>
          <a:noFill/>
          <a:ln w="9525">
            <a:noFill/>
            <a:miter lim="800000"/>
          </a:ln>
        </p:spPr>
        <p:txBody>
          <a:bodyPr wrap="none">
            <a:spAutoFit/>
          </a:bodyPr>
          <a:lstStyle/>
          <a:p>
            <a:pPr indent="-285750" marL="285750">
              <a:lnSpc>
                <a:spcPts val="2300"/>
              </a:lnSpc>
              <a:buClr>
                <a:srgbClr val="FFFFFF"/>
              </a:buClr>
              <a:buFont charset="2" pitchFamily="2" typeface="Wingdings"/>
              <a:buChar char="ü"/>
            </a:pPr>
            <a:r>
              <a:rPr altLang="en-US" lang="zh-CN" sz="1400">
                <a:solidFill>
                  <a:srgbClr val="FFFFFF"/>
                </a:solidFill>
                <a:latin charset="-122" panose="020b0503020204020204" pitchFamily="34" typeface="微软雅黑"/>
                <a:ea charset="-122" pitchFamily="34" typeface="微软雅黑"/>
              </a:rPr>
              <a:t>有效降低医院投诉率;</a:t>
            </a:r>
          </a:p>
        </p:txBody>
      </p:sp>
      <p:sp>
        <p:nvSpPr>
          <p:cNvPr id="74758" name="文本框 7"/>
          <p:cNvSpPr txBox="1">
            <a:spLocks noChangeArrowheads="1"/>
          </p:cNvSpPr>
          <p:nvPr/>
        </p:nvSpPr>
        <p:spPr bwMode="auto">
          <a:xfrm>
            <a:off x="1446213" y="2992438"/>
            <a:ext cx="4581525" cy="675640"/>
          </a:xfrm>
          <a:prstGeom prst="rect">
            <a:avLst/>
          </a:prstGeom>
          <a:noFill/>
          <a:ln w="9525">
            <a:noFill/>
            <a:miter lim="800000"/>
          </a:ln>
        </p:spPr>
        <p:txBody>
          <a:bodyPr>
            <a:spAutoFit/>
          </a:bodyPr>
          <a:lstStyle/>
          <a:p>
            <a:pPr indent="-285750" marL="285750">
              <a:lnSpc>
                <a:spcPts val="2300"/>
              </a:lnSpc>
              <a:buClr>
                <a:srgbClr val="FFFFFF"/>
              </a:buClr>
              <a:buFont charset="2" pitchFamily="2" typeface="Wingdings"/>
              <a:buChar char="ü"/>
            </a:pPr>
            <a:r>
              <a:rPr altLang="en-US" lang="zh-CN" sz="1400">
                <a:solidFill>
                  <a:srgbClr val="FFFFFF"/>
                </a:solidFill>
                <a:latin charset="-122" panose="020b0503020204020204" pitchFamily="34" typeface="微软雅黑"/>
                <a:ea charset="-122" pitchFamily="34" typeface="微软雅黑"/>
              </a:rPr>
              <a:t>国家加大了对病患满意度的调查和管理，开展病患满意度调研符合市场需求；</a:t>
            </a:r>
          </a:p>
        </p:txBody>
      </p:sp>
      <p:sp>
        <p:nvSpPr>
          <p:cNvPr id="74759" name="文本框 8"/>
          <p:cNvSpPr txBox="1">
            <a:spLocks noChangeArrowheads="1"/>
          </p:cNvSpPr>
          <p:nvPr/>
        </p:nvSpPr>
        <p:spPr bwMode="auto">
          <a:xfrm>
            <a:off x="6857999" y="5751513"/>
            <a:ext cx="4913313" cy="967740"/>
          </a:xfrm>
          <a:prstGeom prst="rect">
            <a:avLst/>
          </a:prstGeom>
          <a:noFill/>
          <a:ln w="9525">
            <a:noFill/>
            <a:miter lim="800000"/>
          </a:ln>
        </p:spPr>
        <p:txBody>
          <a:bodyPr>
            <a:spAutoFit/>
          </a:bodyPr>
          <a:lstStyle/>
          <a:p>
            <a:pPr>
              <a:lnSpc>
                <a:spcPts val="2300"/>
              </a:lnSpc>
              <a:buClr>
                <a:srgbClr val="FFFFFF"/>
              </a:buClr>
              <a:buFont charset="2" pitchFamily="2" typeface="Wingdings"/>
              <a:buNone/>
            </a:pPr>
            <a:r>
              <a:rPr altLang="en-US" lang="zh-CN" sz="1000">
                <a:solidFill>
                  <a:srgbClr val="000000"/>
                </a:solidFill>
                <a:latin charset="-122" panose="020b0503020204020204" pitchFamily="34" typeface="微软雅黑"/>
                <a:ea charset="-122" pitchFamily="34" typeface="微软雅黑"/>
              </a:rPr>
              <a:t>注：梅奥国际多年来简直以“病患满意度”为中心，可对目标医院进行专业的分析，与之将全国同水平医院的满意度进行对比，让目标医院了解自己位于行业中的发展水平。</a:t>
            </a:r>
          </a:p>
        </p:txBody>
      </p:sp>
      <p:sp>
        <p:nvSpPr>
          <p:cNvPr id="74760" name="文本框 9"/>
          <p:cNvSpPr txBox="1">
            <a:spLocks noChangeArrowheads="1"/>
          </p:cNvSpPr>
          <p:nvPr/>
        </p:nvSpPr>
        <p:spPr bwMode="auto">
          <a:xfrm>
            <a:off x="1820863" y="3908425"/>
            <a:ext cx="2645092" cy="383540"/>
          </a:xfrm>
          <a:prstGeom prst="rect">
            <a:avLst/>
          </a:prstGeom>
          <a:noFill/>
          <a:ln w="9525">
            <a:noFill/>
            <a:miter lim="800000"/>
          </a:ln>
        </p:spPr>
        <p:txBody>
          <a:bodyPr wrap="none">
            <a:spAutoFit/>
          </a:bodyPr>
          <a:lstStyle/>
          <a:p>
            <a:pPr indent="-285750" marL="285750">
              <a:lnSpc>
                <a:spcPts val="2300"/>
              </a:lnSpc>
              <a:buClr>
                <a:srgbClr val="FFFFFF"/>
              </a:buClr>
              <a:buFont charset="2" pitchFamily="2" typeface="Wingdings"/>
              <a:buChar char="ü"/>
            </a:pPr>
            <a:r>
              <a:rPr altLang="en-US" lang="zh-CN" sz="1400">
                <a:solidFill>
                  <a:srgbClr val="FFFFFF"/>
                </a:solidFill>
                <a:latin charset="-122" panose="020b0503020204020204" pitchFamily="34" typeface="微软雅黑"/>
                <a:ea charset="-122" pitchFamily="34" typeface="微软雅黑"/>
              </a:rPr>
              <a:t>为医院带来良好的社会声誉;</a:t>
            </a:r>
          </a:p>
        </p:txBody>
      </p:sp>
      <p:sp>
        <p:nvSpPr>
          <p:cNvPr id="74761" name="文本框 10"/>
          <p:cNvSpPr txBox="1">
            <a:spLocks noChangeArrowheads="1"/>
          </p:cNvSpPr>
          <p:nvPr/>
        </p:nvSpPr>
        <p:spPr bwMode="auto">
          <a:xfrm>
            <a:off x="2138363" y="4489450"/>
            <a:ext cx="3889375" cy="675640"/>
          </a:xfrm>
          <a:prstGeom prst="rect">
            <a:avLst/>
          </a:prstGeom>
          <a:noFill/>
          <a:ln w="9525">
            <a:noFill/>
            <a:miter lim="800000"/>
          </a:ln>
        </p:spPr>
        <p:txBody>
          <a:bodyPr>
            <a:spAutoFit/>
          </a:bodyPr>
          <a:lstStyle/>
          <a:p>
            <a:pPr indent="-285750" marL="285750">
              <a:lnSpc>
                <a:spcPts val="2300"/>
              </a:lnSpc>
              <a:buClr>
                <a:srgbClr val="FFFFFF"/>
              </a:buClr>
              <a:buFont charset="2" pitchFamily="2" typeface="Wingdings"/>
              <a:buChar char="ü"/>
            </a:pPr>
            <a:r>
              <a:rPr altLang="en-US" lang="zh-CN" sz="1400">
                <a:solidFill>
                  <a:srgbClr val="FFFFFF"/>
                </a:solidFill>
                <a:latin charset="-122" panose="020b0503020204020204" pitchFamily="34" typeface="微软雅黑"/>
                <a:ea charset="-122" pitchFamily="34" typeface="微软雅黑"/>
              </a:rPr>
              <a:t>提升了医院医疗质量管理水平，规范了医疗行为，促进了人力资源管理；</a:t>
            </a:r>
          </a:p>
        </p:txBody>
      </p:sp>
      <p:sp>
        <p:nvSpPr>
          <p:cNvPr id="74762" name="文本框 12"/>
          <p:cNvSpPr txBox="1">
            <a:spLocks noChangeArrowheads="1"/>
          </p:cNvSpPr>
          <p:nvPr/>
        </p:nvSpPr>
        <p:spPr bwMode="auto">
          <a:xfrm>
            <a:off x="2730500" y="5389563"/>
            <a:ext cx="2424430" cy="383540"/>
          </a:xfrm>
          <a:prstGeom prst="rect">
            <a:avLst/>
          </a:prstGeom>
          <a:noFill/>
          <a:ln w="9525">
            <a:noFill/>
            <a:miter lim="800000"/>
          </a:ln>
        </p:spPr>
        <p:txBody>
          <a:bodyPr wrap="none">
            <a:spAutoFit/>
          </a:bodyPr>
          <a:lstStyle/>
          <a:p>
            <a:pPr indent="-285750" marL="285750">
              <a:lnSpc>
                <a:spcPts val="2300"/>
              </a:lnSpc>
              <a:buClr>
                <a:srgbClr val="FFFFFF"/>
              </a:buClr>
              <a:buFont charset="2" pitchFamily="2" typeface="Wingdings"/>
              <a:buChar char="ü"/>
            </a:pPr>
            <a:r>
              <a:rPr altLang="en-US" lang="zh-CN" sz="1400">
                <a:solidFill>
                  <a:srgbClr val="FFFFFF"/>
                </a:solidFill>
                <a:latin charset="-122" panose="020b0503020204020204" pitchFamily="34" typeface="微软雅黑"/>
                <a:ea charset="-122" pitchFamily="34" typeface="微软雅黑"/>
              </a:rPr>
              <a:t>最终提高医院整体效益。</a:t>
            </a:r>
          </a:p>
        </p:txBody>
      </p:sp>
      <p:sp>
        <p:nvSpPr>
          <p:cNvPr id="17" name="矩形 16"/>
          <p:cNvSpPr/>
          <p:nvPr/>
        </p:nvSpPr>
        <p:spPr>
          <a:xfrm>
            <a:off x="294323" y="385763"/>
            <a:ext cx="60836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2.4医院开展病患满意度的重要性</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7345" name="图片 4"/>
          <p:cNvPicPr>
            <a:picLocks noChangeAspect="1"/>
          </p:cNvPicPr>
          <p:nvPr/>
        </p:nvPicPr>
        <p:blipFill>
          <a:blip r:embed="rId2">
            <a:extLst>
              <a:ext uri="{28A0092B-C50C-407E-A947-70E740481C1C}">
                <a14:useLocalDpi/>
              </a:ext>
            </a:extLst>
          </a:blip>
          <a:stretch>
            <a:fillRect/>
          </a:stretch>
        </p:blipFill>
        <p:spPr bwMode="auto">
          <a:xfrm>
            <a:off x="0" y="0"/>
            <a:ext cx="12192000" cy="6846888"/>
          </a:xfrm>
          <a:prstGeom prst="rect">
            <a:avLst/>
          </a:prstGeom>
          <a:noFill/>
          <a:ln w="9525">
            <a:noFill/>
            <a:miter lim="800000"/>
          </a:ln>
        </p:spPr>
      </p:pic>
      <p:sp>
        <p:nvSpPr>
          <p:cNvPr id="6" name="矩形 5"/>
          <p:cNvSpPr/>
          <p:nvPr/>
        </p:nvSpPr>
        <p:spPr>
          <a:xfrm>
            <a:off x="520700" y="600075"/>
            <a:ext cx="5675313" cy="6223000"/>
          </a:xfrm>
          <a:prstGeom prst="rect">
            <a:avLst/>
          </a:prstGeom>
          <a:solidFill>
            <a:srgbClr val="16435A">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7" name="矩形 6"/>
          <p:cNvSpPr/>
          <p:nvPr/>
        </p:nvSpPr>
        <p:spPr>
          <a:xfrm>
            <a:off x="520700" y="0"/>
            <a:ext cx="5675313" cy="946150"/>
          </a:xfrm>
          <a:prstGeom prst="rect">
            <a:avLst/>
          </a:prstGeom>
          <a:solidFill>
            <a:srgbClr val="55B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fontAlgn="auto">
              <a:spcBef>
                <a:spcPct val="0"/>
              </a:spcBef>
              <a:spcAft>
                <a:spcPct val="0"/>
              </a:spcAft>
              <a:defRPr/>
            </a:pPr>
            <a:r>
              <a:rPr altLang="en-US" b="1" lang="zh-CN" sz="4400">
                <a:solidFill>
                  <a:prstClr val="white"/>
                </a:solidFill>
                <a:effectLst>
                  <a:outerShdw algn="t" blurRad="50800" dir="5400000" dist="38100" rotWithShape="0">
                    <a:prstClr val="black">
                      <a:alpha val="40000"/>
                    </a:prstClr>
                  </a:outerShdw>
                </a:effectLst>
                <a:latin charset="-122" panose="020b0503020204020204" pitchFamily="34" typeface="微软雅黑"/>
                <a:ea charset="-122" pitchFamily="34" typeface="微软雅黑"/>
              </a:rPr>
              <a:t>开篇寄语</a:t>
            </a:r>
          </a:p>
        </p:txBody>
      </p:sp>
      <p:sp>
        <p:nvSpPr>
          <p:cNvPr id="4" name="矩形 3"/>
          <p:cNvSpPr/>
          <p:nvPr/>
        </p:nvSpPr>
        <p:spPr>
          <a:xfrm>
            <a:off x="677863" y="1203325"/>
            <a:ext cx="5360987" cy="4480561"/>
          </a:xfrm>
          <a:prstGeom prst="rect">
            <a:avLst/>
          </a:prstGeom>
        </p:spPr>
        <p:txBody>
          <a:bodyPr>
            <a:spAutoFit/>
          </a:bodyPr>
          <a:lstStyle/>
          <a:p>
            <a:pPr fontAlgn="auto">
              <a:lnSpc>
                <a:spcPct val="200000"/>
              </a:lnSpc>
              <a:spcBef>
                <a:spcPct val="0"/>
              </a:spcBef>
              <a:spcAft>
                <a:spcPct val="0"/>
              </a:spcAft>
              <a:defRPr/>
            </a:pPr>
            <a:r>
              <a:rPr altLang="en-US" lang="zh-CN">
                <a:solidFill>
                  <a:schemeClr val="bg1"/>
                </a:solidFill>
                <a:latin charset="-122" panose="020b0503020204020204" pitchFamily="34" typeface="微软雅黑"/>
                <a:ea charset="-122" pitchFamily="34" typeface="微软雅黑"/>
              </a:rPr>
              <a:t>      时光流转、岁月交替，聆听着新年的钟声，我们迎来了充满希望的2015年，新的一年，我院要继续“以病患满意度为中心”从多方面加强安全管理，提高医疗质量。</a:t>
            </a:r>
          </a:p>
          <a:p>
            <a:pPr fontAlgn="auto">
              <a:lnSpc>
                <a:spcPct val="200000"/>
              </a:lnSpc>
              <a:spcBef>
                <a:spcPct val="0"/>
              </a:spcBef>
              <a:spcAft>
                <a:spcPct val="0"/>
              </a:spcAft>
              <a:defRPr/>
            </a:pPr>
            <a:r>
              <a:rPr altLang="en-US" lang="zh-CN">
                <a:solidFill>
                  <a:schemeClr val="bg1"/>
                </a:solidFill>
                <a:latin charset="-122" panose="020b0503020204020204" pitchFamily="34" typeface="微软雅黑"/>
                <a:ea charset="-122" pitchFamily="34" typeface="微软雅黑"/>
              </a:rPr>
              <a:t>      而新的一年，我们也将在“减轻病患负担”的基础上，努力提高医院员工的收入，改善医院员工福利，以“专业化、人性化、幸福化”作为医院文化建设的新起点！</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TextBox 7"/>
          <p:cNvSpPr txBox="1"/>
          <p:nvPr/>
        </p:nvSpPr>
        <p:spPr>
          <a:xfrm>
            <a:off x="2633663" y="5443538"/>
            <a:ext cx="6854825" cy="868187"/>
          </a:xfrm>
          <a:prstGeom prst="rect">
            <a:avLst/>
          </a:prstGeom>
          <a:noFill/>
          <a:ln w="15875">
            <a:solidFill>
              <a:srgbClr val="679EE5"/>
            </a:solidFill>
          </a:ln>
        </p:spPr>
        <p:txBody>
          <a:bodyPr bIns="45702" lIns="91403" rIns="91403" tIns="45702">
            <a:spAutoFit/>
          </a:bodyPr>
          <a:lstStyle/>
          <a:p>
            <a:pPr algn="ctr" defTabSz="913996" fontAlgn="auto">
              <a:spcBef>
                <a:spcPct val="0"/>
              </a:spcBef>
              <a:spcAft>
                <a:spcPct val="0"/>
              </a:spcAft>
              <a:defRPr/>
            </a:pPr>
            <a:r>
              <a:rPr altLang="en-US" lang="zh-CN" sz="1699">
                <a:solidFill>
                  <a:prstClr val="black"/>
                </a:solidFill>
                <a:latin charset="-122" panose="020b0503020204020204" pitchFamily="34" typeface="微软雅黑"/>
                <a:ea charset="-122" pitchFamily="34" typeface="微软雅黑"/>
              </a:rPr>
              <a:t> 梅奥国际根据中国患者满意度制定了55个考评满意度因子；</a:t>
            </a:r>
          </a:p>
          <a:p>
            <a:pPr algn="ctr" defTabSz="913996" fontAlgn="auto">
              <a:spcBef>
                <a:spcPct val="0"/>
              </a:spcBef>
              <a:spcAft>
                <a:spcPct val="0"/>
              </a:spcAft>
              <a:defRPr/>
            </a:pPr>
            <a:r>
              <a:rPr altLang="en-US" lang="zh-CN" sz="1699">
                <a:solidFill>
                  <a:prstClr val="black"/>
                </a:solidFill>
                <a:latin charset="-122" panose="020b0503020204020204" pitchFamily="34" typeface="微软雅黑"/>
                <a:ea charset="-122" pitchFamily="34" typeface="微软雅黑"/>
              </a:rPr>
              <a:t> 从医院窗口人员开始，以军训的形式对医护人员服务礼仪进行规范，并定期进行飞行检查，真正的做到满意度闭环。</a:t>
            </a:r>
          </a:p>
        </p:txBody>
      </p:sp>
      <p:sp>
        <p:nvSpPr>
          <p:cNvPr id="40" name="矩形 39"/>
          <p:cNvSpPr/>
          <p:nvPr/>
        </p:nvSpPr>
        <p:spPr>
          <a:xfrm>
            <a:off x="453073" y="557213"/>
            <a:ext cx="36452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2.5医院满意度规划</a:t>
            </a:r>
          </a:p>
        </p:txBody>
      </p:sp>
      <p:grpSp>
        <p:nvGrpSpPr>
          <p:cNvPr id="75779" name="组合 41"/>
          <p:cNvGrpSpPr/>
          <p:nvPr/>
        </p:nvGrpSpPr>
        <p:grpSpPr>
          <a:xfrm>
            <a:off x="1935163" y="477838"/>
            <a:ext cx="8358187" cy="5418137"/>
            <a:chOff x="773114" y="712600"/>
            <a:chExt cx="8358529" cy="5418667"/>
          </a:xfrm>
        </p:grpSpPr>
        <p:graphicFrame>
          <p:nvGraphicFramePr>
            <p:cNvPr id="2" name="图示 1"/>
            <p:cNvGraphicFramePr/>
            <p:nvPr/>
          </p:nvGraphicFramePr>
          <p:xfrm>
            <a:off x="773114" y="712600"/>
            <a:ext cx="8128000" cy="5418667"/>
          </p:xfrm>
          <a:graphic>
            <a:graphicData uri="http://schemas.openxmlformats.org/drawingml/2006/diagram">
              <dgm:relIds xmlns:dgm="http://schemas.openxmlformats.org/drawingml/2006/diagram" r:cs="rId6" r:dm="rId3" r:lo="rId4" r:qs="rId5"/>
            </a:graphicData>
          </a:graphic>
        </p:graphicFrame>
        <p:sp>
          <p:nvSpPr>
            <p:cNvPr id="75785" name="矩形 34"/>
            <p:cNvSpPr>
              <a:spLocks noChangeArrowheads="1"/>
            </p:cNvSpPr>
            <p:nvPr/>
          </p:nvSpPr>
          <p:spPr bwMode="auto">
            <a:xfrm>
              <a:off x="3207706" y="1595085"/>
              <a:ext cx="1097325" cy="365796"/>
            </a:xfrm>
            <a:prstGeom prst="rect">
              <a:avLst/>
            </a:prstGeom>
            <a:noFill/>
            <a:ln w="9525">
              <a:noFill/>
              <a:miter lim="800000"/>
            </a:ln>
          </p:spPr>
          <p:txBody>
            <a:bodyPr wrap="none">
              <a:spAutoFit/>
            </a:bodyPr>
            <a:lstStyle/>
            <a:p>
              <a:pPr defTabSz="912813"/>
              <a:r>
                <a:rPr altLang="en-US" b="1" lang="zh-CN">
                  <a:solidFill>
                    <a:schemeClr val="bg1"/>
                  </a:solidFill>
                  <a:latin charset="0" pitchFamily="34" typeface="Impact"/>
                  <a:ea charset="-122" pitchFamily="34" typeface="微软雅黑"/>
                </a:rPr>
                <a:t>规划设计</a:t>
              </a:r>
            </a:p>
          </p:txBody>
        </p:sp>
        <p:sp>
          <p:nvSpPr>
            <p:cNvPr id="36" name="矩形 35"/>
            <p:cNvSpPr/>
            <p:nvPr/>
          </p:nvSpPr>
          <p:spPr>
            <a:xfrm>
              <a:off x="900119" y="3887911"/>
              <a:ext cx="1809824" cy="731592"/>
            </a:xfrm>
            <a:prstGeom prst="rect">
              <a:avLst/>
            </a:prstGeom>
          </p:spPr>
          <p:txBody>
            <a:bodyPr>
              <a:spAutoFit/>
            </a:bodyPr>
            <a:lstStyle/>
            <a:p>
              <a:pPr defTabSz="913996" fontAlgn="auto">
                <a:lnSpc>
                  <a:spcPct val="150000"/>
                </a:lnSpc>
                <a:spcBef>
                  <a:spcPct val="0"/>
                </a:spcBef>
                <a:spcAft>
                  <a:spcPct val="0"/>
                </a:spcAft>
                <a:defRPr/>
              </a:pPr>
              <a:r>
                <a:rPr altLang="zh-CN" kern="0" lang="en-US" sz="1400">
                  <a:solidFill>
                    <a:prstClr val="black"/>
                  </a:solidFill>
                  <a:latin charset="-122" panose="020b0503020204020204" pitchFamily="34" typeface="微软雅黑"/>
                  <a:ea charset="-122" pitchFamily="34" typeface="微软雅黑"/>
                </a:rPr>
                <a:t>1）收集医院信息</a:t>
              </a:r>
            </a:p>
            <a:p>
              <a:pPr defTabSz="913996" fontAlgn="auto">
                <a:lnSpc>
                  <a:spcPct val="150000"/>
                </a:lnSpc>
                <a:spcBef>
                  <a:spcPct val="0"/>
                </a:spcBef>
                <a:spcAft>
                  <a:spcPct val="0"/>
                </a:spcAft>
                <a:defRPr/>
              </a:pPr>
              <a:r>
                <a:rPr altLang="zh-CN" kern="0" lang="en-US" sz="1400">
                  <a:solidFill>
                    <a:prstClr val="black"/>
                  </a:solidFill>
                  <a:latin charset="-122" panose="020b0503020204020204" pitchFamily="34" typeface="微软雅黑"/>
                  <a:ea charset="-122" pitchFamily="34" typeface="微软雅黑"/>
                </a:rPr>
                <a:t>2）采集满意度因子</a:t>
              </a:r>
            </a:p>
          </p:txBody>
        </p:sp>
        <p:sp>
          <p:nvSpPr>
            <p:cNvPr id="37" name="矩形 36"/>
            <p:cNvSpPr/>
            <p:nvPr/>
          </p:nvSpPr>
          <p:spPr>
            <a:xfrm>
              <a:off x="2941728" y="3908550"/>
              <a:ext cx="1839987" cy="731592"/>
            </a:xfrm>
            <a:prstGeom prst="rect">
              <a:avLst/>
            </a:prstGeom>
          </p:spPr>
          <p:txBody>
            <a:bodyPr>
              <a:spAutoFit/>
            </a:bodyPr>
            <a:lstStyle/>
            <a:p>
              <a:pPr defTabSz="913996" fontAlgn="auto">
                <a:lnSpc>
                  <a:spcPct val="150000"/>
                </a:lnSpc>
                <a:spcBef>
                  <a:spcPct val="0"/>
                </a:spcBef>
                <a:spcAft>
                  <a:spcPct val="0"/>
                </a:spcAft>
                <a:defRPr/>
              </a:pPr>
              <a:r>
                <a:rPr altLang="zh-CN" kern="0" lang="en-US" sz="1400">
                  <a:solidFill>
                    <a:prstClr val="black"/>
                  </a:solidFill>
                  <a:latin charset="-122" panose="020b0503020204020204" pitchFamily="34" typeface="微软雅黑"/>
                  <a:ea charset="-122" pitchFamily="34" typeface="微软雅黑"/>
                </a:rPr>
                <a:t>1）满意度因子分析</a:t>
              </a:r>
            </a:p>
            <a:p>
              <a:pPr defTabSz="913996" fontAlgn="auto">
                <a:lnSpc>
                  <a:spcPct val="150000"/>
                </a:lnSpc>
                <a:spcBef>
                  <a:spcPct val="0"/>
                </a:spcBef>
                <a:spcAft>
                  <a:spcPct val="0"/>
                </a:spcAft>
                <a:defRPr/>
              </a:pPr>
              <a:r>
                <a:rPr altLang="zh-CN" kern="0" lang="en-US" sz="1400">
                  <a:solidFill>
                    <a:prstClr val="black"/>
                  </a:solidFill>
                  <a:latin charset="-122" panose="020b0503020204020204" pitchFamily="34" typeface="微软雅黑"/>
                  <a:ea charset="-122" pitchFamily="34" typeface="微软雅黑"/>
                </a:rPr>
                <a:t>2）满意度调查实施</a:t>
              </a:r>
            </a:p>
          </p:txBody>
        </p:sp>
        <p:sp>
          <p:nvSpPr>
            <p:cNvPr id="38" name="矩形 37"/>
            <p:cNvSpPr/>
            <p:nvPr/>
          </p:nvSpPr>
          <p:spPr>
            <a:xfrm>
              <a:off x="5034138" y="3887911"/>
              <a:ext cx="1981281" cy="731592"/>
            </a:xfrm>
            <a:prstGeom prst="rect">
              <a:avLst/>
            </a:prstGeom>
          </p:spPr>
          <p:txBody>
            <a:bodyPr>
              <a:spAutoFit/>
            </a:bodyPr>
            <a:lstStyle/>
            <a:p>
              <a:pPr defTabSz="913996" fontAlgn="auto">
                <a:lnSpc>
                  <a:spcPct val="150000"/>
                </a:lnSpc>
                <a:spcBef>
                  <a:spcPct val="0"/>
                </a:spcBef>
                <a:spcAft>
                  <a:spcPct val="0"/>
                </a:spcAft>
                <a:defRPr/>
              </a:pPr>
              <a:r>
                <a:rPr altLang="zh-CN" kern="0" lang="en-US" sz="1400">
                  <a:solidFill>
                    <a:prstClr val="black"/>
                  </a:solidFill>
                  <a:latin charset="-122" panose="020b0503020204020204" pitchFamily="34" typeface="微软雅黑"/>
                  <a:ea charset="-122" pitchFamily="34" typeface="微软雅黑"/>
                </a:rPr>
                <a:t>1）满意度数据库建立</a:t>
              </a:r>
            </a:p>
            <a:p>
              <a:pPr defTabSz="913996" fontAlgn="auto">
                <a:lnSpc>
                  <a:spcPct val="150000"/>
                </a:lnSpc>
                <a:spcBef>
                  <a:spcPct val="0"/>
                </a:spcBef>
                <a:spcAft>
                  <a:spcPct val="0"/>
                </a:spcAft>
                <a:defRPr/>
              </a:pPr>
              <a:r>
                <a:rPr altLang="zh-CN" kern="0" lang="en-US" sz="1400">
                  <a:solidFill>
                    <a:prstClr val="black"/>
                  </a:solidFill>
                  <a:latin charset="-122" panose="020b0503020204020204" pitchFamily="34" typeface="微软雅黑"/>
                  <a:ea charset="-122" pitchFamily="34" typeface="微软雅黑"/>
                </a:rPr>
                <a:t>2）满意度数据分析</a:t>
              </a:r>
            </a:p>
          </p:txBody>
        </p:sp>
        <p:sp>
          <p:nvSpPr>
            <p:cNvPr id="39" name="矩形 38"/>
            <p:cNvSpPr/>
            <p:nvPr/>
          </p:nvSpPr>
          <p:spPr>
            <a:xfrm>
              <a:off x="7223389" y="3887911"/>
              <a:ext cx="1908253" cy="731592"/>
            </a:xfrm>
            <a:prstGeom prst="rect">
              <a:avLst/>
            </a:prstGeom>
          </p:spPr>
          <p:txBody>
            <a:bodyPr>
              <a:spAutoFit/>
            </a:bodyPr>
            <a:lstStyle/>
            <a:p>
              <a:pPr defTabSz="913996" fontAlgn="auto">
                <a:lnSpc>
                  <a:spcPct val="150000"/>
                </a:lnSpc>
                <a:spcBef>
                  <a:spcPct val="0"/>
                </a:spcBef>
                <a:spcAft>
                  <a:spcPct val="0"/>
                </a:spcAft>
                <a:defRPr/>
              </a:pPr>
              <a:r>
                <a:rPr altLang="zh-CN" kern="0" lang="en-US" sz="1400">
                  <a:solidFill>
                    <a:prstClr val="black"/>
                  </a:solidFill>
                  <a:latin charset="-122" panose="020b0503020204020204" pitchFamily="34" typeface="微软雅黑"/>
                  <a:ea charset="-122" pitchFamily="34" typeface="微软雅黑"/>
                </a:rPr>
                <a:t>1）满意度提升体系</a:t>
              </a:r>
            </a:p>
            <a:p>
              <a:pPr defTabSz="913996" fontAlgn="auto">
                <a:lnSpc>
                  <a:spcPct val="150000"/>
                </a:lnSpc>
                <a:spcBef>
                  <a:spcPct val="0"/>
                </a:spcBef>
                <a:spcAft>
                  <a:spcPct val="0"/>
                </a:spcAft>
                <a:defRPr/>
              </a:pPr>
              <a:r>
                <a:rPr altLang="zh-CN" kern="0" lang="en-US" sz="1400">
                  <a:solidFill>
                    <a:prstClr val="black"/>
                  </a:solidFill>
                  <a:latin charset="-122" panose="020b0503020204020204" pitchFamily="34" typeface="微软雅黑"/>
                  <a:ea charset="-122" pitchFamily="34" typeface="微软雅黑"/>
                </a:rPr>
                <a:t>2）病源提升体系</a:t>
              </a:r>
            </a:p>
          </p:txBody>
        </p:sp>
      </p:grpSp>
      <p:sp>
        <p:nvSpPr>
          <p:cNvPr id="43" name="右箭头 42"/>
          <p:cNvSpPr/>
          <p:nvPr/>
        </p:nvSpPr>
        <p:spPr>
          <a:xfrm>
            <a:off x="2189163" y="4592638"/>
            <a:ext cx="1319212" cy="196850"/>
          </a:xfrm>
          <a:prstGeom prst="rightArrow">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44" name="右箭头 43"/>
          <p:cNvSpPr/>
          <p:nvPr/>
        </p:nvSpPr>
        <p:spPr>
          <a:xfrm>
            <a:off x="4244975" y="4591050"/>
            <a:ext cx="1320800" cy="196850"/>
          </a:xfrm>
          <a:prstGeom prst="rightArrow">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45" name="右箭头 44"/>
          <p:cNvSpPr/>
          <p:nvPr/>
        </p:nvSpPr>
        <p:spPr>
          <a:xfrm>
            <a:off x="6318250" y="4591050"/>
            <a:ext cx="1319213" cy="196850"/>
          </a:xfrm>
          <a:prstGeom prst="rightArrow">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46" name="右箭头 45"/>
          <p:cNvSpPr/>
          <p:nvPr/>
        </p:nvSpPr>
        <p:spPr>
          <a:xfrm>
            <a:off x="8385175" y="4591050"/>
            <a:ext cx="1319213" cy="196850"/>
          </a:xfrm>
          <a:prstGeom prst="rightArrow">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2"/>
          <p:cNvSpPr txBox="1"/>
          <p:nvPr/>
        </p:nvSpPr>
        <p:spPr>
          <a:xfrm>
            <a:off x="842963" y="4848225"/>
            <a:ext cx="1292225" cy="700852"/>
          </a:xfrm>
          <a:prstGeom prst="rect">
            <a:avLst/>
          </a:prstGeom>
          <a:noFill/>
        </p:spPr>
        <p:txBody>
          <a:bodyPr bIns="45702" lIns="91403" rIns="91403" tIns="45702">
            <a:spAutoFit/>
          </a:bodyPr>
          <a:lstStyle/>
          <a:p>
            <a:pPr defTabSz="913996" fontAlgn="auto">
              <a:spcBef>
                <a:spcPct val="0"/>
              </a:spcBef>
              <a:spcAft>
                <a:spcPct val="0"/>
              </a:spcAft>
              <a:defRPr/>
            </a:pPr>
            <a:r>
              <a:rPr altLang="zh-CN" b="1" lang="en-US" sz="3999">
                <a:solidFill>
                  <a:srgbClr val="1F497D"/>
                </a:solidFill>
                <a:latin charset="-122" panose="020b0503020204020204" pitchFamily="34" typeface="微软雅黑"/>
                <a:ea charset="-122" pitchFamily="34" typeface="微软雅黑"/>
              </a:rPr>
              <a:t>15%</a:t>
            </a:r>
          </a:p>
        </p:txBody>
      </p:sp>
      <p:sp>
        <p:nvSpPr>
          <p:cNvPr id="23" name="矩形 22"/>
          <p:cNvSpPr/>
          <p:nvPr/>
        </p:nvSpPr>
        <p:spPr>
          <a:xfrm>
            <a:off x="545941" y="523875"/>
            <a:ext cx="639476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2.6 2015年各科室满意度指标规划</a:t>
            </a:r>
          </a:p>
        </p:txBody>
      </p:sp>
      <p:sp>
        <p:nvSpPr>
          <p:cNvPr id="76803" name="TextBox 40"/>
          <p:cNvSpPr txBox="1">
            <a:spLocks noChangeArrowheads="1"/>
          </p:cNvSpPr>
          <p:nvPr/>
        </p:nvSpPr>
        <p:spPr bwMode="auto">
          <a:xfrm>
            <a:off x="9501189" y="5899150"/>
            <a:ext cx="2181225" cy="594324"/>
          </a:xfrm>
          <a:prstGeom prst="rect">
            <a:avLst/>
          </a:prstGeom>
          <a:noFill/>
          <a:ln w="9525">
            <a:solidFill>
              <a:srgbClr val="44ADCB"/>
            </a:solidFill>
            <a:miter lim="800000"/>
          </a:ln>
        </p:spPr>
        <p:txBody>
          <a:bodyPr bIns="45702" lIns="91403" rIns="91403" tIns="45702">
            <a:spAutoFit/>
          </a:bodyPr>
          <a:lstStyle/>
          <a:p>
            <a:pPr algn="ctr" defTabSz="912813"/>
            <a:r>
              <a:rPr altLang="en-US" lang="zh-CN" sz="1100">
                <a:solidFill>
                  <a:srgbClr val="1F497D"/>
                </a:solidFill>
                <a:latin charset="-122" panose="020b0503020204020204" pitchFamily="34" typeface="微软雅黑"/>
                <a:ea charset="-122" pitchFamily="34" typeface="微软雅黑"/>
              </a:rPr>
              <a:t>详情咨询梅奥国际官方网站：www.mayocc.com</a:t>
            </a:r>
          </a:p>
          <a:p>
            <a:pPr algn="ctr" defTabSz="912813"/>
            <a:r>
              <a:rPr altLang="en-US" lang="zh-CN" sz="1100">
                <a:solidFill>
                  <a:srgbClr val="1F497D"/>
                </a:solidFill>
                <a:latin charset="-122" panose="020b0503020204020204" pitchFamily="34" typeface="微软雅黑"/>
                <a:ea charset="-122" pitchFamily="34" typeface="微软雅黑"/>
              </a:rPr>
              <a:t>查询《梅奥满意度调研报告》</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504826" y="1581731"/>
            <a:ext cx="2377355" cy="2377355"/>
          </a:xfrm>
          <a:prstGeom prst="ellipse">
            <a:avLst/>
          </a:prstGeom>
          <a:ln w="22225">
            <a:solidFill>
              <a:srgbClr val="FFC000"/>
            </a:solidFill>
          </a:ln>
          <a:effectLst>
            <a:outerShdw algn="t" blurRad="50800" dir="5400000" dist="38100" rotWithShape="0">
              <a:prstClr val="black">
                <a:alpha val="40000"/>
              </a:prstClr>
            </a:outerShdw>
          </a:effectLst>
        </p:spPr>
      </p:pic>
      <p:sp>
        <p:nvSpPr>
          <p:cNvPr id="9" name="矩形 8"/>
          <p:cNvSpPr/>
          <p:nvPr/>
        </p:nvSpPr>
        <p:spPr>
          <a:xfrm>
            <a:off x="576263" y="4202113"/>
            <a:ext cx="1910080" cy="479831"/>
          </a:xfrm>
          <a:prstGeom prst="rect">
            <a:avLst/>
          </a:prstGeom>
        </p:spPr>
        <p:txBody>
          <a:bodyPr wrap="none">
            <a:spAutoFit/>
          </a:bodyPr>
          <a:lstStyle/>
          <a:p>
            <a:pPr defTabSz="913996" fontAlgn="auto" lvl="1" marL="0">
              <a:lnSpc>
                <a:spcPct val="150000"/>
              </a:lnSpc>
              <a:spcBef>
                <a:spcPct val="15000"/>
              </a:spcBef>
              <a:spcAft>
                <a:spcPct val="0"/>
              </a:spcAft>
              <a:buClr>
                <a:srgbClr val="747273"/>
              </a:buClr>
              <a:defRPr/>
            </a:pPr>
            <a:r>
              <a:rPr altLang="en-US" b="1" lang="zh-CN" sz="1699">
                <a:solidFill>
                  <a:srgbClr val="C00000"/>
                </a:solidFill>
                <a:latin charset="-122" panose="020b0503020204020204" pitchFamily="34" typeface="微软雅黑"/>
                <a:ea charset="-122" pitchFamily="34" typeface="微软雅黑"/>
                <a:cs charset="0" panose="020b0604020202020204" pitchFamily="34" typeface="Arial"/>
              </a:rPr>
              <a:t>康复科满意度提升</a:t>
            </a:r>
          </a:p>
        </p:txBody>
      </p:sp>
      <p:pic>
        <p:nvPicPr>
          <p:cNvPr id="19" name="图片 18"/>
          <p:cNvPicPr>
            <a:picLocks noChangeAspect="1"/>
          </p:cNvPicPr>
          <p:nvPr/>
        </p:nvPicPr>
        <p:blipFill>
          <a:blip r:embed="rId3">
            <a:extLst>
              <a:ext uri="{28A0092B-C50C-407E-A947-70E740481C1C}">
                <a14:useLocalDpi/>
              </a:ext>
            </a:extLst>
          </a:blip>
          <a:stretch>
            <a:fillRect/>
          </a:stretch>
        </p:blipFill>
        <p:spPr>
          <a:xfrm>
            <a:off x="3359994" y="1580103"/>
            <a:ext cx="2505623" cy="2499858"/>
          </a:xfrm>
          <a:prstGeom prst="ellipse">
            <a:avLst/>
          </a:prstGeom>
          <a:ln w="22225">
            <a:solidFill>
              <a:srgbClr val="FFC000"/>
            </a:solidFill>
          </a:ln>
          <a:effectLst>
            <a:outerShdw algn="t" blurRad="50800" dir="5400000" dist="38100" rotWithShape="0">
              <a:prstClr val="black">
                <a:alpha val="40000"/>
              </a:prstClr>
            </a:outerShdw>
          </a:effectLst>
        </p:spPr>
      </p:pic>
      <p:sp>
        <p:nvSpPr>
          <p:cNvPr id="20" name="矩形 19"/>
          <p:cNvSpPr/>
          <p:nvPr/>
        </p:nvSpPr>
        <p:spPr>
          <a:xfrm>
            <a:off x="3575050" y="4202113"/>
            <a:ext cx="1694180" cy="479831"/>
          </a:xfrm>
          <a:prstGeom prst="rect">
            <a:avLst/>
          </a:prstGeom>
        </p:spPr>
        <p:txBody>
          <a:bodyPr wrap="none">
            <a:spAutoFit/>
          </a:bodyPr>
          <a:lstStyle/>
          <a:p>
            <a:pPr defTabSz="913996" fontAlgn="auto" lvl="1" marL="0">
              <a:lnSpc>
                <a:spcPct val="150000"/>
              </a:lnSpc>
              <a:spcBef>
                <a:spcPct val="15000"/>
              </a:spcBef>
              <a:spcAft>
                <a:spcPct val="0"/>
              </a:spcAft>
              <a:buClr>
                <a:srgbClr val="747273"/>
              </a:buClr>
              <a:defRPr/>
            </a:pPr>
            <a:r>
              <a:rPr altLang="en-US" b="1" lang="zh-CN" sz="1699">
                <a:solidFill>
                  <a:srgbClr val="C00000"/>
                </a:solidFill>
                <a:latin charset="-122" panose="020b0503020204020204" pitchFamily="34" typeface="微软雅黑"/>
                <a:ea charset="-122" pitchFamily="34" typeface="微软雅黑"/>
                <a:cs charset="0" panose="020b0604020202020204" pitchFamily="34" typeface="Arial"/>
              </a:rPr>
              <a:t>儿科满意度提升</a:t>
            </a:r>
          </a:p>
        </p:txBody>
      </p:sp>
      <p:sp>
        <p:nvSpPr>
          <p:cNvPr id="21" name="TextBox 12"/>
          <p:cNvSpPr txBox="1"/>
          <p:nvPr/>
        </p:nvSpPr>
        <p:spPr>
          <a:xfrm>
            <a:off x="3814763" y="4808538"/>
            <a:ext cx="1292225" cy="700852"/>
          </a:xfrm>
          <a:prstGeom prst="rect">
            <a:avLst/>
          </a:prstGeom>
          <a:noFill/>
        </p:spPr>
        <p:txBody>
          <a:bodyPr bIns="45702" lIns="91403" rIns="91403" tIns="45702">
            <a:spAutoFit/>
          </a:bodyPr>
          <a:lstStyle/>
          <a:p>
            <a:pPr defTabSz="913996" fontAlgn="auto">
              <a:spcBef>
                <a:spcPct val="0"/>
              </a:spcBef>
              <a:spcAft>
                <a:spcPct val="0"/>
              </a:spcAft>
              <a:defRPr/>
            </a:pPr>
            <a:r>
              <a:rPr altLang="zh-CN" b="1" lang="en-US" sz="3999">
                <a:solidFill>
                  <a:srgbClr val="1F497D"/>
                </a:solidFill>
                <a:latin charset="-122" panose="020b0503020204020204" pitchFamily="34" typeface="微软雅黑"/>
                <a:ea charset="-122" pitchFamily="34" typeface="微软雅黑"/>
              </a:rPr>
              <a:t>23%</a:t>
            </a:r>
          </a:p>
        </p:txBody>
      </p:sp>
      <p:pic>
        <p:nvPicPr>
          <p:cNvPr id="10" name="图片 9"/>
          <p:cNvPicPr>
            <a:picLocks noChangeAspect="1"/>
          </p:cNvPicPr>
          <p:nvPr/>
        </p:nvPicPr>
        <p:blipFill>
          <a:blip r:embed="rId4">
            <a:extLst>
              <a:ext uri="{28A0092B-C50C-407E-A947-70E740481C1C}">
                <a14:useLocalDpi/>
              </a:ext>
            </a:extLst>
          </a:blip>
          <a:stretch>
            <a:fillRect/>
          </a:stretch>
        </p:blipFill>
        <p:spPr>
          <a:xfrm>
            <a:off x="6343430" y="1519216"/>
            <a:ext cx="2439870" cy="2439870"/>
          </a:xfrm>
          <a:prstGeom prst="ellipse">
            <a:avLst/>
          </a:prstGeom>
          <a:ln w="22225">
            <a:solidFill>
              <a:srgbClr val="FFC000"/>
            </a:solidFill>
          </a:ln>
          <a:effectLst>
            <a:outerShdw algn="t" blurRad="50800" dir="5400000" dist="38100" rotWithShape="0">
              <a:prstClr val="black">
                <a:alpha val="40000"/>
              </a:prstClr>
            </a:outerShdw>
          </a:effectLst>
        </p:spPr>
      </p:pic>
      <p:sp>
        <p:nvSpPr>
          <p:cNvPr id="22" name="矩形 21"/>
          <p:cNvSpPr/>
          <p:nvPr/>
        </p:nvSpPr>
        <p:spPr>
          <a:xfrm>
            <a:off x="6708774" y="4202113"/>
            <a:ext cx="1910080" cy="479831"/>
          </a:xfrm>
          <a:prstGeom prst="rect">
            <a:avLst/>
          </a:prstGeom>
        </p:spPr>
        <p:txBody>
          <a:bodyPr wrap="none">
            <a:spAutoFit/>
          </a:bodyPr>
          <a:lstStyle/>
          <a:p>
            <a:pPr defTabSz="913996" fontAlgn="auto" lvl="1" marL="0">
              <a:lnSpc>
                <a:spcPct val="150000"/>
              </a:lnSpc>
              <a:spcBef>
                <a:spcPct val="15000"/>
              </a:spcBef>
              <a:spcAft>
                <a:spcPct val="0"/>
              </a:spcAft>
              <a:buClr>
                <a:srgbClr val="747273"/>
              </a:buClr>
              <a:defRPr/>
            </a:pPr>
            <a:r>
              <a:rPr altLang="en-US" b="1" lang="zh-CN" sz="1699">
                <a:solidFill>
                  <a:srgbClr val="C00000"/>
                </a:solidFill>
                <a:latin charset="-122" panose="020b0503020204020204" pitchFamily="34" typeface="微软雅黑"/>
                <a:ea charset="-122" pitchFamily="34" typeface="微软雅黑"/>
                <a:cs charset="0" panose="020b0604020202020204" pitchFamily="34" typeface="Arial"/>
              </a:rPr>
              <a:t>妇产科满意度提升</a:t>
            </a:r>
          </a:p>
        </p:txBody>
      </p:sp>
      <p:sp>
        <p:nvSpPr>
          <p:cNvPr id="25" name="TextBox 12"/>
          <p:cNvSpPr txBox="1"/>
          <p:nvPr/>
        </p:nvSpPr>
        <p:spPr>
          <a:xfrm>
            <a:off x="7026274" y="4813300"/>
            <a:ext cx="1292225" cy="700852"/>
          </a:xfrm>
          <a:prstGeom prst="rect">
            <a:avLst/>
          </a:prstGeom>
          <a:noFill/>
        </p:spPr>
        <p:txBody>
          <a:bodyPr bIns="45702" lIns="91403" rIns="91403" tIns="45702">
            <a:spAutoFit/>
          </a:bodyPr>
          <a:lstStyle/>
          <a:p>
            <a:pPr defTabSz="913996" fontAlgn="auto">
              <a:spcBef>
                <a:spcPct val="0"/>
              </a:spcBef>
              <a:spcAft>
                <a:spcPct val="0"/>
              </a:spcAft>
              <a:defRPr/>
            </a:pPr>
            <a:r>
              <a:rPr altLang="zh-CN" b="1" lang="en-US" sz="3999">
                <a:solidFill>
                  <a:srgbClr val="1F497D"/>
                </a:solidFill>
                <a:latin charset="-122" panose="020b0503020204020204" pitchFamily="34" typeface="微软雅黑"/>
                <a:ea charset="-122" pitchFamily="34" typeface="微软雅黑"/>
              </a:rPr>
              <a:t>19%</a:t>
            </a:r>
          </a:p>
        </p:txBody>
      </p:sp>
      <p:pic>
        <p:nvPicPr>
          <p:cNvPr id="15" name="图片 14"/>
          <p:cNvPicPr>
            <a:picLocks noChangeAspect="1"/>
          </p:cNvPicPr>
          <p:nvPr/>
        </p:nvPicPr>
        <p:blipFill>
          <a:blip r:embed="rId5">
            <a:extLst>
              <a:ext uri="{28A0092B-C50C-407E-A947-70E740481C1C}">
                <a14:useLocalDpi/>
              </a:ext>
            </a:extLst>
          </a:blip>
          <a:stretch>
            <a:fillRect/>
          </a:stretch>
        </p:blipFill>
        <p:spPr>
          <a:xfrm>
            <a:off x="9177595" y="1461465"/>
            <a:ext cx="2555371" cy="2555371"/>
          </a:xfrm>
          <a:prstGeom prst="ellipse">
            <a:avLst/>
          </a:prstGeom>
          <a:ln w="22225">
            <a:solidFill>
              <a:srgbClr val="FFC000"/>
            </a:solidFill>
          </a:ln>
          <a:effectLst>
            <a:outerShdw algn="t" blurRad="50800" dir="5400000" dist="38100" rotWithShape="0">
              <a:prstClr val="black">
                <a:alpha val="40000"/>
              </a:prstClr>
            </a:outerShdw>
          </a:effectLst>
        </p:spPr>
      </p:pic>
      <p:sp>
        <p:nvSpPr>
          <p:cNvPr id="26" name="矩形 25"/>
          <p:cNvSpPr/>
          <p:nvPr/>
        </p:nvSpPr>
        <p:spPr>
          <a:xfrm>
            <a:off x="9480549" y="4197350"/>
            <a:ext cx="1910080" cy="479831"/>
          </a:xfrm>
          <a:prstGeom prst="rect">
            <a:avLst/>
          </a:prstGeom>
        </p:spPr>
        <p:txBody>
          <a:bodyPr wrap="none">
            <a:spAutoFit/>
          </a:bodyPr>
          <a:lstStyle/>
          <a:p>
            <a:pPr defTabSz="913996" fontAlgn="auto" lvl="1" marL="0">
              <a:lnSpc>
                <a:spcPct val="150000"/>
              </a:lnSpc>
              <a:spcBef>
                <a:spcPct val="15000"/>
              </a:spcBef>
              <a:spcAft>
                <a:spcPct val="0"/>
              </a:spcAft>
              <a:buClr>
                <a:srgbClr val="747273"/>
              </a:buClr>
              <a:defRPr/>
            </a:pPr>
            <a:r>
              <a:rPr altLang="en-US" b="1" lang="zh-CN" sz="1699">
                <a:solidFill>
                  <a:srgbClr val="C00000"/>
                </a:solidFill>
                <a:latin charset="-122" panose="020b0503020204020204" pitchFamily="34" typeface="微软雅黑"/>
                <a:ea charset="-122" pitchFamily="34" typeface="微软雅黑"/>
                <a:cs charset="0" panose="020b0604020202020204" pitchFamily="34" typeface="Arial"/>
              </a:rPr>
              <a:t>肿瘤科满意度提升</a:t>
            </a:r>
          </a:p>
        </p:txBody>
      </p:sp>
      <p:sp>
        <p:nvSpPr>
          <p:cNvPr id="27" name="TextBox 12"/>
          <p:cNvSpPr txBox="1"/>
          <p:nvPr/>
        </p:nvSpPr>
        <p:spPr>
          <a:xfrm>
            <a:off x="9798049" y="4808538"/>
            <a:ext cx="1292225" cy="700852"/>
          </a:xfrm>
          <a:prstGeom prst="rect">
            <a:avLst/>
          </a:prstGeom>
          <a:noFill/>
        </p:spPr>
        <p:txBody>
          <a:bodyPr bIns="45702" lIns="91403" rIns="91403" tIns="45702">
            <a:spAutoFit/>
          </a:bodyPr>
          <a:lstStyle/>
          <a:p>
            <a:pPr defTabSz="913996" fontAlgn="auto">
              <a:spcBef>
                <a:spcPct val="0"/>
              </a:spcBef>
              <a:spcAft>
                <a:spcPct val="0"/>
              </a:spcAft>
              <a:defRPr/>
            </a:pPr>
            <a:r>
              <a:rPr altLang="zh-CN" b="1" lang="en-US" sz="3999">
                <a:solidFill>
                  <a:srgbClr val="1F497D"/>
                </a:solidFill>
                <a:latin charset="-122" panose="020b0503020204020204" pitchFamily="34" typeface="微软雅黑"/>
                <a:ea charset="-122" pitchFamily="34" typeface="微软雅黑"/>
              </a:rPr>
              <a:t>20%</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7826" name="图片 3"/>
          <p:cNvPicPr>
            <a:picLocks noChangeAspect="1"/>
          </p:cNvPicPr>
          <p:nvPr/>
        </p:nvPicPr>
        <p:blipFill>
          <a:blip r:embed="rId2">
            <a:extLst>
              <a:ext uri="{28A0092B-C50C-407E-A947-70E740481C1C}">
                <a14:useLocalDpi/>
              </a:ext>
            </a:extLst>
          </a:blip>
          <a:srcRect b="10518" l="5444" r="8940" t="3624"/>
          <a:stretch>
            <a:fillRect/>
          </a:stretch>
        </p:blipFill>
        <p:spPr bwMode="auto">
          <a:xfrm>
            <a:off x="0" y="0"/>
            <a:ext cx="12192000" cy="6858000"/>
          </a:xfrm>
          <a:prstGeom prst="rect">
            <a:avLst/>
          </a:prstGeom>
          <a:noFill/>
          <a:ln w="9525">
            <a:noFill/>
            <a:miter lim="800000"/>
          </a:ln>
        </p:spPr>
      </p:pic>
      <p:sp>
        <p:nvSpPr>
          <p:cNvPr id="77827" name="文本框 2"/>
          <p:cNvSpPr txBox="1">
            <a:spLocks noChangeArrowheads="1"/>
          </p:cNvSpPr>
          <p:nvPr/>
        </p:nvSpPr>
        <p:spPr bwMode="auto">
          <a:xfrm>
            <a:off x="4337050" y="1838325"/>
            <a:ext cx="4381500" cy="4480560"/>
          </a:xfrm>
          <a:prstGeom prst="rect">
            <a:avLst/>
          </a:prstGeom>
          <a:noFill/>
          <a:ln w="9525">
            <a:noFill/>
            <a:miter lim="800000"/>
          </a:ln>
        </p:spPr>
        <p:txBody>
          <a:bodyPr>
            <a:spAutoFit/>
          </a:bodyPr>
          <a:lstStyle/>
          <a:p>
            <a:pPr>
              <a:lnSpc>
                <a:spcPct val="200000"/>
              </a:lnSpc>
            </a:pPr>
            <a:r>
              <a:rPr altLang="en-US" lang="zh-CN" sz="2400">
                <a:latin charset="-122" panose="020b0503020204020204" pitchFamily="34" typeface="微软雅黑"/>
                <a:ea charset="-122" pitchFamily="34" typeface="微软雅黑"/>
              </a:rPr>
              <a:t>      《新三甲医院评审标准》导入第三方病患满意度评价机制，更好地找出医疗工作的差距与不足，能为医院改进服务质量提供更加全面、客观、公正的信息。</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8849" name="图片 5"/>
          <p:cNvPicPr>
            <a:picLocks noChangeAspect="1"/>
          </p:cNvPicPr>
          <p:nvPr/>
        </p:nvPicPr>
        <p:blipFill>
          <a:blip r:embed="rId2">
            <a:extLst>
              <a:ext uri="{28A0092B-C50C-407E-A947-70E740481C1C}">
                <a14:useLocalDpi/>
              </a:ext>
            </a:extLst>
          </a:blip>
          <a:stretch>
            <a:fillRect/>
          </a:stretch>
        </p:blipFill>
        <p:spPr bwMode="auto">
          <a:xfrm>
            <a:off x="0" y="-12700"/>
            <a:ext cx="12192000" cy="6870700"/>
          </a:xfrm>
          <a:prstGeom prst="rect">
            <a:avLst/>
          </a:prstGeom>
          <a:noFill/>
          <a:ln w="9525">
            <a:noFill/>
            <a:miter lim="800000"/>
          </a:ln>
        </p:spPr>
      </p:pic>
      <p:sp>
        <p:nvSpPr>
          <p:cNvPr id="78850" name="文本框 3"/>
          <p:cNvSpPr txBox="1">
            <a:spLocks noChangeArrowheads="1"/>
          </p:cNvSpPr>
          <p:nvPr/>
        </p:nvSpPr>
        <p:spPr bwMode="auto">
          <a:xfrm>
            <a:off x="963613" y="1581150"/>
            <a:ext cx="10430193" cy="3383280"/>
          </a:xfrm>
          <a:prstGeom prst="rect">
            <a:avLst/>
          </a:prstGeom>
          <a:noFill/>
          <a:ln w="9525">
            <a:noFill/>
            <a:miter lim="800000"/>
          </a:ln>
        </p:spPr>
        <p:txBody>
          <a:bodyPr wrap="none">
            <a:spAutoFit/>
          </a:bodyPr>
          <a:lstStyle/>
          <a:p>
            <a:pPr>
              <a:lnSpc>
                <a:spcPct val="200000"/>
              </a:lnSpc>
            </a:pPr>
            <a:r>
              <a:rPr altLang="zh-CN" lang="en-US">
                <a:solidFill>
                  <a:schemeClr val="bg1"/>
                </a:solidFill>
                <a:latin charset="-122" panose="020b0503020204020204" pitchFamily="34" typeface="微软雅黑"/>
                <a:ea charset="-122" pitchFamily="34" typeface="微软雅黑"/>
              </a:rPr>
              <a:t>1.加强实验室建设，提高医院科研实力；</a:t>
            </a:r>
          </a:p>
          <a:p>
            <a:pPr>
              <a:lnSpc>
                <a:spcPct val="200000"/>
              </a:lnSpc>
            </a:pPr>
            <a:r>
              <a:rPr altLang="zh-CN" lang="en-US">
                <a:solidFill>
                  <a:schemeClr val="bg1"/>
                </a:solidFill>
                <a:latin charset="-122" panose="020b0503020204020204" pitchFamily="34" typeface="微软雅黑"/>
                <a:ea charset="-122" pitchFamily="34" typeface="微软雅黑"/>
              </a:rPr>
              <a:t>2.推动医院科研课题的申报及实施；</a:t>
            </a:r>
          </a:p>
          <a:p>
            <a:pPr>
              <a:lnSpc>
                <a:spcPct val="200000"/>
              </a:lnSpc>
            </a:pPr>
            <a:r>
              <a:rPr altLang="zh-CN" lang="en-US">
                <a:solidFill>
                  <a:schemeClr val="bg1"/>
                </a:solidFill>
                <a:latin charset="-122" panose="020b0503020204020204" pitchFamily="34" typeface="微软雅黑"/>
                <a:ea charset="-122" pitchFamily="34" typeface="微软雅黑"/>
              </a:rPr>
              <a:t>3.引进开展新技术，实施完成省厅的新技术应用项目，申报10项，争取获奖8-10项； </a:t>
            </a:r>
          </a:p>
          <a:p>
            <a:pPr>
              <a:lnSpc>
                <a:spcPct val="200000"/>
              </a:lnSpc>
            </a:pPr>
            <a:r>
              <a:rPr altLang="zh-CN" lang="en-US">
                <a:solidFill>
                  <a:schemeClr val="bg1"/>
                </a:solidFill>
                <a:latin charset="-122" panose="020b0503020204020204" pitchFamily="34" typeface="微软雅黑"/>
                <a:ea charset="-122" pitchFamily="34" typeface="微软雅黑"/>
              </a:rPr>
              <a:t>4.加强专业技术人员的科研培训；</a:t>
            </a:r>
          </a:p>
          <a:p>
            <a:pPr>
              <a:lnSpc>
                <a:spcPct val="200000"/>
              </a:lnSpc>
            </a:pPr>
            <a:r>
              <a:rPr altLang="zh-CN" lang="en-US">
                <a:solidFill>
                  <a:schemeClr val="bg1"/>
                </a:solidFill>
                <a:latin charset="-122" panose="020b0503020204020204" pitchFamily="34" typeface="微软雅黑"/>
                <a:ea charset="-122" pitchFamily="34" typeface="微软雅黑"/>
              </a:rPr>
              <a:t>5.多渠道增加科技投入，充分发挥科技经费作用；</a:t>
            </a:r>
          </a:p>
          <a:p>
            <a:pPr>
              <a:lnSpc>
                <a:spcPct val="200000"/>
              </a:lnSpc>
            </a:pPr>
            <a:r>
              <a:rPr altLang="zh-CN" lang="en-US">
                <a:solidFill>
                  <a:schemeClr val="bg1"/>
                </a:solidFill>
                <a:latin charset="-122" panose="020b0503020204020204" pitchFamily="34" typeface="微软雅黑"/>
                <a:ea charset="-122" pitchFamily="34" typeface="微软雅黑"/>
              </a:rPr>
              <a:t>6.做好科研型骨干医师的选拔和培养工作，让更多的骨干医师（尤其是年轻医师）能成为科研带头人。</a:t>
            </a:r>
          </a:p>
        </p:txBody>
      </p:sp>
      <p:sp>
        <p:nvSpPr>
          <p:cNvPr id="5" name="矩形 4"/>
          <p:cNvSpPr/>
          <p:nvPr/>
        </p:nvSpPr>
        <p:spPr>
          <a:xfrm>
            <a:off x="565150" y="492125"/>
            <a:ext cx="3970338" cy="579120"/>
          </a:xfrm>
          <a:prstGeom prst="rect">
            <a:avLst/>
          </a:prstGeom>
        </p:spPr>
        <p:txBody>
          <a:bodyPr>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2.7科研指标规划</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duotone>
              <a:schemeClr val="accent3">
                <a:shade val="45000"/>
                <a:satMod val="135000"/>
              </a:schemeClr>
              <a:prstClr val="white"/>
            </a:duotone>
            <a:extLst>
              <a:ext uri="{28A0092B-C50C-407E-A947-70E740481C1C}">
                <a14:useLocalDpi/>
              </a:ext>
            </a:extLst>
          </a:blip>
          <a:srcRect b="-180"/>
          <a:stretch>
            <a:fillRect/>
          </a:stretch>
        </p:blipFill>
        <p:spPr>
          <a:xfrm>
            <a:off x="-12357" y="0"/>
            <a:ext cx="12204357" cy="6858000"/>
          </a:xfrm>
          <a:prstGeom prst="rect">
            <a:avLst/>
          </a:prstGeom>
        </p:spPr>
      </p:pic>
      <p:sp>
        <p:nvSpPr>
          <p:cNvPr id="8" name="TextBox 10"/>
          <p:cNvSpPr txBox="1"/>
          <p:nvPr/>
        </p:nvSpPr>
        <p:spPr>
          <a:xfrm>
            <a:off x="2151063" y="5481638"/>
            <a:ext cx="7878762" cy="609295"/>
          </a:xfrm>
          <a:prstGeom prst="rect">
            <a:avLst/>
          </a:prstGeom>
          <a:noFill/>
          <a:ln>
            <a:solidFill>
              <a:srgbClr val="44ADCB"/>
            </a:solidFill>
          </a:ln>
        </p:spPr>
        <p:txBody>
          <a:bodyPr>
            <a:spAutoFit/>
          </a:bodyPr>
          <a:lstStyle/>
          <a:p>
            <a:pPr defTabSz="913996" fontAlgn="auto">
              <a:spcBef>
                <a:spcPct val="0"/>
              </a:spcBef>
              <a:spcAft>
                <a:spcPct val="0"/>
              </a:spcAft>
              <a:defRPr/>
            </a:pPr>
            <a:r>
              <a:rPr altLang="en-US" b="1" lang="zh-CN" sz="1699">
                <a:solidFill>
                  <a:srgbClr val="1F497D"/>
                </a:solidFill>
                <a:latin charset="-122" panose="020b0503020204020204" pitchFamily="34" typeface="微软雅黑"/>
                <a:ea charset="-122" pitchFamily="34" typeface="微软雅黑"/>
              </a:rPr>
              <a:t>临床路径的意义：规范诊疗过程，提高医护质量，降低医疗费用，缩短住院天</a:t>
            </a:r>
          </a:p>
          <a:p>
            <a:pPr defTabSz="913996" fontAlgn="auto">
              <a:spcBef>
                <a:spcPct val="0"/>
              </a:spcBef>
              <a:spcAft>
                <a:spcPct val="0"/>
              </a:spcAft>
              <a:defRPr/>
            </a:pPr>
            <a:r>
              <a:rPr altLang="en-US" b="1" lang="zh-CN" sz="1699">
                <a:solidFill>
                  <a:srgbClr val="1F497D"/>
                </a:solidFill>
                <a:latin charset="-122" panose="020b0503020204020204" pitchFamily="34" typeface="微软雅黑"/>
                <a:ea charset="-122" pitchFamily="34" typeface="微软雅黑"/>
              </a:rPr>
              <a:t>数，促进科间协作，加强医患沟通，减少医疗纠纷，提高医院的核心竞争力。</a:t>
            </a:r>
          </a:p>
        </p:txBody>
      </p:sp>
      <p:sp>
        <p:nvSpPr>
          <p:cNvPr id="14" name="矩形 13"/>
          <p:cNvSpPr/>
          <p:nvPr/>
        </p:nvSpPr>
        <p:spPr>
          <a:xfrm>
            <a:off x="658654" y="685800"/>
            <a:ext cx="32388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2.8临床路径规划</a:t>
            </a:r>
          </a:p>
        </p:txBody>
      </p:sp>
      <p:graphicFrame>
        <p:nvGraphicFramePr>
          <p:cNvPr id="10" name="图示 9"/>
          <p:cNvGraphicFramePr/>
          <p:nvPr/>
        </p:nvGraphicFramePr>
        <p:xfrm>
          <a:off x="-269421" y="1187202"/>
          <a:ext cx="13386220" cy="4377136"/>
        </p:xfrm>
        <a:graphic>
          <a:graphicData uri="http://schemas.openxmlformats.org/drawingml/2006/diagram">
            <dgm:relIds xmlns:dgm="http://schemas.openxmlformats.org/drawingml/2006/diagram" r:cs="rId7" r:dm="rId4" r:lo="rId5" r:qs="rId6"/>
          </a:graphicData>
        </a:graphic>
      </p:graphicFrame>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0897" name="图片 8"/>
          <p:cNvPicPr>
            <a:picLocks noChangeAspect="1"/>
          </p:cNvPicPr>
          <p:nvPr/>
        </p:nvPicPr>
        <p:blipFill>
          <a:blip r:embed="rId2">
            <a:extLst>
              <a:ext uri="{28A0092B-C50C-407E-A947-70E740481C1C}">
                <a14:useLocalDpi/>
              </a:ext>
            </a:extLst>
          </a:blip>
          <a:stretch>
            <a:fillRect/>
          </a:stretch>
        </p:blipFill>
        <p:spPr bwMode="auto">
          <a:xfrm>
            <a:off x="0" y="-34925"/>
            <a:ext cx="12192000" cy="6911975"/>
          </a:xfrm>
          <a:prstGeom prst="rect">
            <a:avLst/>
          </a:prstGeom>
          <a:noFill/>
          <a:ln w="9525">
            <a:noFill/>
            <a:miter lim="800000"/>
          </a:ln>
        </p:spPr>
      </p:pic>
      <p:sp>
        <p:nvSpPr>
          <p:cNvPr id="12" name="矩形 11"/>
          <p:cNvSpPr/>
          <p:nvPr/>
        </p:nvSpPr>
        <p:spPr>
          <a:xfrm>
            <a:off x="182563" y="-34925"/>
            <a:ext cx="12076112" cy="6911975"/>
          </a:xfrm>
          <a:prstGeom prst="rect">
            <a:avLst/>
          </a:prstGeom>
          <a:solidFill>
            <a:schemeClr val="bg2">
              <a:lumMod val="2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7" name="矩形 6"/>
          <p:cNvSpPr/>
          <p:nvPr/>
        </p:nvSpPr>
        <p:spPr>
          <a:xfrm>
            <a:off x="537210" y="327025"/>
            <a:ext cx="254666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2.9 安全管理</a:t>
            </a:r>
          </a:p>
        </p:txBody>
      </p:sp>
      <p:sp>
        <p:nvSpPr>
          <p:cNvPr id="10" name="矩形 9"/>
          <p:cNvSpPr/>
          <p:nvPr/>
        </p:nvSpPr>
        <p:spPr>
          <a:xfrm>
            <a:off x="1001713" y="1717675"/>
            <a:ext cx="3878262" cy="2944368"/>
          </a:xfrm>
          <a:prstGeom prst="rect">
            <a:avLst/>
          </a:prstGeom>
        </p:spPr>
        <p:txBody>
          <a:bodyPr>
            <a:spAutoFit/>
          </a:bodyPr>
          <a:lstStyle/>
          <a:p>
            <a:pPr defTabSz="913996" fontAlgn="auto" indent="-285750" marL="285750">
              <a:lnSpc>
                <a:spcPct val="130000"/>
              </a:lnSpc>
              <a:spcBef>
                <a:spcPct val="0"/>
              </a:spcBef>
              <a:spcAft>
                <a:spcPct val="0"/>
              </a:spcAft>
              <a:buClr>
                <a:srgbClr val="FF0000"/>
              </a:buClr>
              <a:buFont charset="2" pitchFamily="2" typeface="Wingdings"/>
              <a:buChar char="Ø"/>
              <a:defRPr/>
            </a:pPr>
            <a:r>
              <a:rPr altLang="en-US" kern="100" lang="zh-CN">
                <a:solidFill>
                  <a:schemeClr val="bg1"/>
                </a:solidFill>
                <a:latin charset="-122" panose="020b0503020204020204" pitchFamily="34" typeface="微软雅黑"/>
                <a:ea charset="-122" pitchFamily="34" typeface="微软雅黑"/>
                <a:cs charset="0" panose="02020603050405020304" pitchFamily="18" typeface="Times New Roman"/>
              </a:rPr>
              <a:t>消灭等级以上医疗事故</a:t>
            </a:r>
          </a:p>
          <a:p>
            <a:pPr defTabSz="913996" fontAlgn="auto" indent="-285750" marL="285750">
              <a:lnSpc>
                <a:spcPct val="130000"/>
              </a:lnSpc>
              <a:spcBef>
                <a:spcPct val="0"/>
              </a:spcBef>
              <a:spcAft>
                <a:spcPct val="0"/>
              </a:spcAft>
              <a:buClr>
                <a:srgbClr val="FF0000"/>
              </a:buClr>
              <a:buFont charset="2" pitchFamily="2" typeface="Wingdings"/>
              <a:buChar char="Ø"/>
              <a:defRPr/>
            </a:pPr>
            <a:r>
              <a:rPr altLang="en-US" kern="100" lang="zh-CN">
                <a:solidFill>
                  <a:schemeClr val="bg1"/>
                </a:solidFill>
                <a:latin charset="-122" panose="020b0503020204020204" pitchFamily="34" typeface="微软雅黑"/>
                <a:ea charset="-122" pitchFamily="34" typeface="微软雅黑"/>
                <a:cs charset="0" panose="02020603050405020304" pitchFamily="18" typeface="Times New Roman"/>
              </a:rPr>
              <a:t>消灭严重院内感染事件</a:t>
            </a:r>
          </a:p>
          <a:p>
            <a:pPr defTabSz="913996" fontAlgn="auto" indent="-285750" marL="285750">
              <a:lnSpc>
                <a:spcPct val="130000"/>
              </a:lnSpc>
              <a:spcBef>
                <a:spcPct val="0"/>
              </a:spcBef>
              <a:spcAft>
                <a:spcPct val="0"/>
              </a:spcAft>
              <a:buClr>
                <a:srgbClr val="FF0000"/>
              </a:buClr>
              <a:buFont charset="2" pitchFamily="2" typeface="Wingdings"/>
              <a:buChar char="Ø"/>
              <a:defRPr/>
            </a:pPr>
            <a:r>
              <a:rPr altLang="en-US" kern="100" lang="zh-CN">
                <a:solidFill>
                  <a:schemeClr val="bg1"/>
                </a:solidFill>
                <a:latin charset="-122" panose="020b0503020204020204" pitchFamily="34" typeface="微软雅黑"/>
                <a:ea charset="-122" pitchFamily="34" typeface="微软雅黑"/>
                <a:cs charset="0" panose="02020603050405020304" pitchFamily="18" typeface="Times New Roman"/>
              </a:rPr>
              <a:t>消灭职工工伤事故</a:t>
            </a:r>
          </a:p>
          <a:p>
            <a:pPr defTabSz="913996" fontAlgn="auto" indent="-285750" marL="285750">
              <a:lnSpc>
                <a:spcPct val="130000"/>
              </a:lnSpc>
              <a:spcBef>
                <a:spcPct val="0"/>
              </a:spcBef>
              <a:spcAft>
                <a:spcPct val="0"/>
              </a:spcAft>
              <a:buClr>
                <a:srgbClr val="FF0000"/>
              </a:buClr>
              <a:buFont charset="2" pitchFamily="2" typeface="Wingdings"/>
              <a:buChar char="Ø"/>
              <a:defRPr/>
            </a:pPr>
            <a:r>
              <a:rPr altLang="en-US" kern="100" lang="zh-CN">
                <a:solidFill>
                  <a:schemeClr val="bg1"/>
                </a:solidFill>
                <a:latin charset="-122" panose="020b0503020204020204" pitchFamily="34" typeface="微软雅黑"/>
                <a:ea charset="-122" pitchFamily="34" typeface="微软雅黑"/>
                <a:cs charset="0" panose="02020603050405020304" pitchFamily="18" typeface="Times New Roman"/>
              </a:rPr>
              <a:t>消灭药品不安全事件</a:t>
            </a:r>
          </a:p>
          <a:p>
            <a:pPr defTabSz="913996" fontAlgn="auto" indent="-285750" marL="285750">
              <a:lnSpc>
                <a:spcPct val="130000"/>
              </a:lnSpc>
              <a:spcBef>
                <a:spcPct val="0"/>
              </a:spcBef>
              <a:spcAft>
                <a:spcPct val="0"/>
              </a:spcAft>
              <a:buClr>
                <a:srgbClr val="FF0000"/>
              </a:buClr>
              <a:buFont charset="2" pitchFamily="2" typeface="Wingdings"/>
              <a:buChar char="Ø"/>
              <a:defRPr/>
            </a:pPr>
            <a:r>
              <a:rPr altLang="en-US" kern="100" lang="zh-CN">
                <a:solidFill>
                  <a:schemeClr val="bg1"/>
                </a:solidFill>
                <a:latin charset="-122" panose="020b0503020204020204" pitchFamily="34" typeface="微软雅黑"/>
                <a:ea charset="-122" pitchFamily="34" typeface="微软雅黑"/>
                <a:cs charset="0" panose="02020603050405020304" pitchFamily="18" typeface="Times New Roman"/>
              </a:rPr>
              <a:t>消灭交通安全事故</a:t>
            </a:r>
          </a:p>
          <a:p>
            <a:pPr defTabSz="913996" fontAlgn="auto" indent="-285750" marL="285750">
              <a:lnSpc>
                <a:spcPct val="130000"/>
              </a:lnSpc>
              <a:spcBef>
                <a:spcPct val="0"/>
              </a:spcBef>
              <a:spcAft>
                <a:spcPct val="0"/>
              </a:spcAft>
              <a:buClr>
                <a:srgbClr val="FF0000"/>
              </a:buClr>
              <a:buFont charset="2" pitchFamily="2" typeface="Wingdings"/>
              <a:buChar char="Ø"/>
              <a:defRPr/>
            </a:pPr>
            <a:r>
              <a:rPr altLang="en-US" kern="100" lang="zh-CN">
                <a:solidFill>
                  <a:schemeClr val="bg1"/>
                </a:solidFill>
                <a:latin charset="-122" panose="020b0503020204020204" pitchFamily="34" typeface="微软雅黑"/>
                <a:ea charset="-122" pitchFamily="34" typeface="微软雅黑"/>
                <a:cs charset="0" panose="02020603050405020304" pitchFamily="18" typeface="Times New Roman"/>
              </a:rPr>
              <a:t>控制严重差错事故</a:t>
            </a:r>
          </a:p>
          <a:p>
            <a:pPr defTabSz="913996" fontAlgn="auto" indent="-285750" marL="285750">
              <a:lnSpc>
                <a:spcPct val="130000"/>
              </a:lnSpc>
              <a:spcBef>
                <a:spcPct val="0"/>
              </a:spcBef>
              <a:spcAft>
                <a:spcPct val="0"/>
              </a:spcAft>
              <a:buClr>
                <a:srgbClr val="FF0000"/>
              </a:buClr>
              <a:buFont charset="2" pitchFamily="2" typeface="Wingdings"/>
              <a:buChar char="Ø"/>
              <a:defRPr/>
            </a:pPr>
            <a:r>
              <a:rPr altLang="en-US" kern="100" lang="zh-CN">
                <a:solidFill>
                  <a:schemeClr val="bg1"/>
                </a:solidFill>
                <a:latin charset="-122" panose="020b0503020204020204" pitchFamily="34" typeface="微软雅黑"/>
                <a:ea charset="-122" pitchFamily="34" typeface="微软雅黑"/>
                <a:cs charset="0" panose="02020603050405020304" pitchFamily="18" typeface="Times New Roman"/>
              </a:rPr>
              <a:t>控制传染病漏报缓报现象</a:t>
            </a:r>
          </a:p>
          <a:p>
            <a:pPr defTabSz="913996" fontAlgn="auto" indent="-285750" marL="285750">
              <a:lnSpc>
                <a:spcPct val="130000"/>
              </a:lnSpc>
              <a:spcBef>
                <a:spcPct val="0"/>
              </a:spcBef>
              <a:spcAft>
                <a:spcPct val="0"/>
              </a:spcAft>
              <a:buClr>
                <a:srgbClr val="FF0000"/>
              </a:buClr>
              <a:buFont charset="2" pitchFamily="2" typeface="Wingdings"/>
              <a:buChar char="Ø"/>
              <a:defRPr/>
            </a:pPr>
            <a:r>
              <a:rPr altLang="en-US" kern="100" lang="zh-CN">
                <a:solidFill>
                  <a:schemeClr val="bg1"/>
                </a:solidFill>
                <a:latin charset="-122" panose="020b0503020204020204" pitchFamily="34" typeface="微软雅黑"/>
                <a:ea charset="-122" pitchFamily="34" typeface="微软雅黑"/>
                <a:cs charset="0" panose="02020603050405020304" pitchFamily="18" typeface="Times New Roman"/>
              </a:rPr>
              <a:t>减少一般差错和医疗纠纷发生</a:t>
            </a:r>
          </a:p>
        </p:txBody>
      </p:sp>
      <p:sp>
        <p:nvSpPr>
          <p:cNvPr id="11" name="矩形 10"/>
          <p:cNvSpPr/>
          <p:nvPr/>
        </p:nvSpPr>
        <p:spPr>
          <a:xfrm>
            <a:off x="2955825" y="570877"/>
            <a:ext cx="3067177" cy="338328"/>
          </a:xfrm>
          <a:prstGeom prst="rect">
            <a:avLst/>
          </a:prstGeom>
        </p:spPr>
        <p:txBody>
          <a:bodyPr wrap="none">
            <a:spAutoFit/>
          </a:bodyPr>
          <a:lstStyle/>
          <a:p>
            <a:pPr algn="ctr" defTabSz="913996" fontAlgn="auto">
              <a:lnSpc>
                <a:spcPct val="90000"/>
              </a:lnSpc>
              <a:spcBef>
                <a:spcPct val="20000"/>
              </a:spcBef>
              <a:spcAft>
                <a:spcPct val="0"/>
              </a:spcAft>
              <a:buSzPct val="90000"/>
              <a:defRPr/>
            </a:pPr>
            <a:r>
              <a:rPr altLang="zh-CN" b="1" lang="en-US" spc="-53">
                <a:gradFill>
                  <a:gsLst>
                    <a:gs pos="0">
                      <a:srgbClr val="FFFFFF"/>
                    </a:gs>
                    <a:gs pos="86000">
                      <a:srgbClr val="FFFFFF"/>
                    </a:gs>
                  </a:gsLst>
                  <a:lin ang="5400000" scaled="0"/>
                </a:gradFill>
                <a:latin charset="-122" panose="020b0503020204020204" pitchFamily="34" typeface="微软雅黑"/>
                <a:ea charset="-122" pitchFamily="34" typeface="微软雅黑"/>
              </a:rPr>
              <a:t>【创建平安医院、和谐医院】</a:t>
            </a:r>
          </a:p>
        </p:txBody>
      </p:sp>
      <p:sp>
        <p:nvSpPr>
          <p:cNvPr id="13" name="矩形 12"/>
          <p:cNvSpPr/>
          <p:nvPr/>
        </p:nvSpPr>
        <p:spPr>
          <a:xfrm>
            <a:off x="249238" y="5213350"/>
            <a:ext cx="11942762" cy="64611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8" name="矩形 7"/>
          <p:cNvSpPr/>
          <p:nvPr/>
        </p:nvSpPr>
        <p:spPr>
          <a:xfrm>
            <a:off x="3095625" y="5275263"/>
            <a:ext cx="4805680" cy="518160"/>
          </a:xfrm>
          <a:prstGeom prst="rect">
            <a:avLst/>
          </a:prstGeom>
        </p:spPr>
        <p:txBody>
          <a:bodyPr wrap="none">
            <a:spAutoFit/>
          </a:bodyPr>
          <a:lstStyle/>
          <a:p>
            <a:pPr fontAlgn="auto">
              <a:spcBef>
                <a:spcPct val="0"/>
              </a:spcBef>
              <a:spcAft>
                <a:spcPct val="0"/>
              </a:spcAft>
              <a:defRPr/>
            </a:pPr>
            <a:r>
              <a:rPr altLang="en-US" b="1" kern="100" lang="zh-CN" sz="2800">
                <a:solidFill>
                  <a:srgbClr val="C00000"/>
                </a:solidFill>
                <a:effectLst>
                  <a:outerShdw algn="tl" blurRad="38100" dir="2700000" dist="38100">
                    <a:srgbClr val="000000">
                      <a:alpha val="43137"/>
                    </a:srgbClr>
                  </a:outerShdw>
                </a:effectLst>
                <a:latin charset="-122" panose="020b0503020204020204" pitchFamily="34" typeface="微软雅黑"/>
                <a:ea charset="-122" pitchFamily="34" typeface="微软雅黑"/>
                <a:cs charset="0" panose="02020603050405020304" pitchFamily="18" typeface="Times New Roman"/>
              </a:rPr>
              <a:t>努力创建平安医院、和谐医院</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1921" name="图片 38"/>
          <p:cNvPicPr>
            <a:picLocks noChangeAspect="1"/>
          </p:cNvPicPr>
          <p:nvPr/>
        </p:nvPicPr>
        <p:blipFill>
          <a:blip r:embed="rId2">
            <a:extLst>
              <a:ext uri="{28A0092B-C50C-407E-A947-70E740481C1C}">
                <a14:useLocalDpi/>
              </a:ext>
            </a:extLst>
          </a:blip>
          <a:stretch>
            <a:fillRect/>
          </a:stretch>
        </p:blipFill>
        <p:spPr bwMode="auto">
          <a:xfrm>
            <a:off x="915988" y="1665288"/>
            <a:ext cx="3311525" cy="3313112"/>
          </a:xfrm>
          <a:prstGeom prst="rect">
            <a:avLst/>
          </a:prstGeom>
          <a:noFill/>
          <a:ln w="9525">
            <a:noFill/>
            <a:miter lim="800000"/>
          </a:ln>
        </p:spPr>
      </p:pic>
      <p:grpSp>
        <p:nvGrpSpPr>
          <p:cNvPr id="81922" name="组合 19"/>
          <p:cNvGrpSpPr/>
          <p:nvPr/>
        </p:nvGrpSpPr>
        <p:grpSpPr>
          <a:xfrm>
            <a:off x="6503988" y="1398588"/>
            <a:ext cx="3814762" cy="487362"/>
            <a:chOff x="5737547" y="2220656"/>
            <a:chExt cx="3816424" cy="488264"/>
          </a:xfrm>
        </p:grpSpPr>
        <p:sp>
          <p:nvSpPr>
            <p:cNvPr id="21" name="AutoShape 1013"/>
            <p:cNvSpPr>
              <a:spLocks noChangeArrowheads="1"/>
            </p:cNvSpPr>
            <p:nvPr/>
          </p:nvSpPr>
          <p:spPr bwMode="auto">
            <a:xfrm>
              <a:off x="5737547" y="2220656"/>
              <a:ext cx="3816424" cy="488264"/>
            </a:xfrm>
            <a:prstGeom prst="roundRect">
              <a:avLst>
                <a:gd fmla="val 14304" name="adj"/>
              </a:avLst>
            </a:prstGeom>
            <a:solidFill>
              <a:schemeClr val="accent2">
                <a:alpha val="20000"/>
              </a:schemeClr>
            </a:solidFill>
            <a:ln algn="ctr" cap="rnd" w="9525">
              <a:noFill/>
              <a:prstDash val="sysDash"/>
              <a:round/>
            </a:ln>
            <a:effectLst>
              <a:outerShdw algn="ctr" dir="2700000" dist="35921" rotWithShape="0">
                <a:srgbClr val="000000">
                  <a:alpha val="50000"/>
                </a:srgbClr>
              </a:outerShdw>
            </a:effectLst>
          </p:spPr>
          <p:txBody>
            <a:bodyPr anchor="ctr" wrap="none"/>
            <a:lstStyle/>
            <a:p>
              <a:pPr algn="ctr" defTabSz="912813" latinLnBrk="1"/>
              <a:endParaRPr altLang="en-US" kumimoji="1" lang="zh-CN" sz="1600">
                <a:solidFill>
                  <a:srgbClr val="000000"/>
                </a:solidFill>
                <a:latin charset="-127" panose="020b0600000101010101" pitchFamily="34" typeface="Gulim"/>
                <a:ea charset="-127" pitchFamily="34" typeface="Gulim"/>
              </a:endParaRPr>
            </a:p>
          </p:txBody>
        </p:sp>
        <p:sp>
          <p:nvSpPr>
            <p:cNvPr id="82022" name="Rectangle 1018"/>
            <p:cNvSpPr>
              <a:spLocks noChangeArrowheads="1"/>
            </p:cNvSpPr>
            <p:nvPr/>
          </p:nvSpPr>
          <p:spPr bwMode="auto">
            <a:xfrm>
              <a:off x="6042347" y="2295511"/>
              <a:ext cx="2647528" cy="335901"/>
            </a:xfrm>
            <a:prstGeom prst="rect">
              <a:avLst/>
            </a:prstGeom>
            <a:noFill/>
            <a:ln w="9525">
              <a:noFill/>
              <a:miter lim="800000"/>
            </a:ln>
          </p:spPr>
          <p:txBody>
            <a:bodyPr>
              <a:spAutoFit/>
            </a:bodyPr>
            <a:lstStyle/>
            <a:p>
              <a:pPr algn="ctr" defTabSz="912813" latinLnBrk="1"/>
              <a:r>
                <a:rPr altLang="zh-CN" kumimoji="1" lang="en-US" sz="1600">
                  <a:solidFill>
                    <a:srgbClr val="000000"/>
                  </a:solidFill>
                  <a:latin charset="-122" panose="020b0503020204020204" pitchFamily="34" typeface="微软雅黑"/>
                  <a:ea charset="-122" pitchFamily="34" typeface="微软雅黑"/>
                </a:rPr>
                <a:t>2015年医院人力资源指标</a:t>
              </a:r>
            </a:p>
          </p:txBody>
        </p:sp>
        <p:grpSp>
          <p:nvGrpSpPr>
            <p:cNvPr id="82023" name="Group 983"/>
            <p:cNvGrpSpPr/>
            <p:nvPr/>
          </p:nvGrpSpPr>
          <p:grpSpPr>
            <a:xfrm>
              <a:off x="5852244" y="2374301"/>
              <a:ext cx="180975" cy="180975"/>
              <a:chOff x="1014" y="1020"/>
              <a:chExt cx="114" cy="114"/>
            </a:xfrm>
          </p:grpSpPr>
          <p:sp>
            <p:nvSpPr>
              <p:cNvPr id="24" name="Oval 924"/>
              <p:cNvSpPr>
                <a:spLocks noChangeArrowheads="1"/>
              </p:cNvSpPr>
              <p:nvPr/>
            </p:nvSpPr>
            <p:spPr bwMode="auto">
              <a:xfrm>
                <a:off x="1014" y="1020"/>
                <a:ext cx="114" cy="113"/>
              </a:xfrm>
              <a:prstGeom prst="ellipse">
                <a:avLst/>
              </a:prstGeom>
              <a:solidFill>
                <a:srgbClr val="FFFFFF"/>
              </a:solidFill>
              <a:ln>
                <a:noFill/>
              </a:ln>
              <a:effectLst/>
              <a:extLst/>
            </p:spPr>
            <p:txBody>
              <a:bodyPr anchor="ctr" wrap="none"/>
              <a:lstStyle/>
              <a:p>
                <a:pPr algn="ctr" defTabSz="912813" latinLnBrk="1"/>
                <a:endParaRPr altLang="en-US" kumimoji="1" lang="zh-CN" sz="1600">
                  <a:solidFill>
                    <a:srgbClr val="000000"/>
                  </a:solidFill>
                  <a:latin charset="-127" panose="020b0600000101010101" pitchFamily="34" typeface="Gulim"/>
                  <a:ea charset="-127" pitchFamily="34" typeface="Gulim"/>
                </a:endParaRPr>
              </a:p>
            </p:txBody>
          </p:sp>
          <p:sp>
            <p:nvSpPr>
              <p:cNvPr id="25" name="Oval 982"/>
              <p:cNvSpPr>
                <a:spLocks noChangeArrowheads="1"/>
              </p:cNvSpPr>
              <p:nvPr/>
            </p:nvSpPr>
            <p:spPr bwMode="auto">
              <a:xfrm>
                <a:off x="1043" y="1049"/>
                <a:ext cx="58" cy="57"/>
              </a:xfrm>
              <a:prstGeom prst="ellipse">
                <a:avLst/>
              </a:prstGeom>
              <a:solidFill>
                <a:srgbClr val="2F2F2F"/>
              </a:solidFill>
              <a:ln>
                <a:noFill/>
              </a:ln>
              <a:effectLst/>
              <a:extLst/>
            </p:spPr>
            <p:txBody>
              <a:bodyPr anchor="ctr" wrap="none"/>
              <a:lstStyle/>
              <a:p>
                <a:pPr algn="ctr" defTabSz="912813" latinLnBrk="1"/>
                <a:endParaRPr altLang="en-US" kumimoji="1" lang="zh-CN" sz="1600">
                  <a:solidFill>
                    <a:srgbClr val="000000"/>
                  </a:solidFill>
                  <a:latin charset="-127" panose="020b0600000101010101" pitchFamily="34" typeface="Gulim"/>
                  <a:ea charset="-127" pitchFamily="34" typeface="Gulim"/>
                </a:endParaRPr>
              </a:p>
            </p:txBody>
          </p:sp>
        </p:grpSp>
      </p:grpSp>
      <p:sp>
        <p:nvSpPr>
          <p:cNvPr id="30" name="TextBox 9"/>
          <p:cNvSpPr txBox="1"/>
          <p:nvPr/>
        </p:nvSpPr>
        <p:spPr>
          <a:xfrm>
            <a:off x="865188" y="1398588"/>
            <a:ext cx="3127375" cy="517972"/>
          </a:xfrm>
          <a:prstGeom prst="rect">
            <a:avLst/>
          </a:prstGeom>
          <a:noFill/>
          <a:ln w="28575">
            <a:solidFill>
              <a:srgbClr val="FFC000"/>
            </a:solidFill>
          </a:ln>
        </p:spPr>
        <p:txBody>
          <a:bodyPr bIns="45702" lIns="91403" rIns="91403" tIns="45702">
            <a:spAutoFit/>
          </a:bodyPr>
          <a:lstStyle/>
          <a:p>
            <a:pPr algn="ctr" defTabSz="913996" fontAlgn="auto">
              <a:spcBef>
                <a:spcPct val="0"/>
              </a:spcBef>
              <a:spcAft>
                <a:spcPct val="0"/>
              </a:spcAft>
              <a:defRPr/>
            </a:pPr>
            <a:r>
              <a:rPr altLang="en-US" b="1" lang="zh-CN" sz="2799">
                <a:solidFill>
                  <a:srgbClr val="679EE5"/>
                </a:solidFill>
                <a:latin charset="-122" panose="020b0503020204020204" pitchFamily="34" typeface="微软雅黑"/>
                <a:ea charset="-122" pitchFamily="34" typeface="微软雅黑"/>
              </a:rPr>
              <a:t>导入岗位测评标准</a:t>
            </a:r>
          </a:p>
        </p:txBody>
      </p:sp>
      <p:sp>
        <p:nvSpPr>
          <p:cNvPr id="81924" name="TextBox 11"/>
          <p:cNvSpPr txBox="1">
            <a:spLocks noChangeArrowheads="1"/>
          </p:cNvSpPr>
          <p:nvPr/>
        </p:nvSpPr>
        <p:spPr bwMode="auto">
          <a:xfrm>
            <a:off x="547688" y="4749800"/>
            <a:ext cx="4392612" cy="725388"/>
          </a:xfrm>
          <a:prstGeom prst="rect">
            <a:avLst/>
          </a:prstGeom>
          <a:noFill/>
          <a:ln w="9525">
            <a:noFill/>
            <a:miter lim="800000"/>
          </a:ln>
        </p:spPr>
        <p:txBody>
          <a:bodyPr bIns="45702" lIns="91403" rIns="91403" tIns="45702">
            <a:spAutoFit/>
          </a:bodyPr>
          <a:lstStyle/>
          <a:p>
            <a:pPr defTabSz="912813">
              <a:lnSpc>
                <a:spcPct val="130000"/>
              </a:lnSpc>
            </a:pPr>
            <a:r>
              <a:rPr altLang="en-US" b="1" lang="zh-CN" sz="1600">
                <a:solidFill>
                  <a:schemeClr val="tx2"/>
                </a:solidFill>
                <a:latin charset="-122" panose="020b0503020204020204" pitchFamily="34" typeface="微软雅黑"/>
                <a:ea charset="-122" pitchFamily="34" typeface="微软雅黑"/>
              </a:rPr>
              <a:t>       梅奥岗位测评标准来源于“霍尔斯岗位”测评指数，霍尔斯测评被广泛应用。</a:t>
            </a:r>
          </a:p>
        </p:txBody>
      </p:sp>
      <p:cxnSp>
        <p:nvCxnSpPr>
          <p:cNvPr id="81925" name="直接连接符 31"/>
          <p:cNvCxnSpPr>
            <a:cxnSpLocks noChangeShapeType="1"/>
          </p:cNvCxnSpPr>
          <p:nvPr/>
        </p:nvCxnSpPr>
        <p:spPr bwMode="auto">
          <a:xfrm>
            <a:off x="390525" y="6021388"/>
            <a:ext cx="4879975" cy="0"/>
          </a:xfrm>
          <a:prstGeom prst="line">
            <a:avLst/>
          </a:prstGeom>
          <a:noFill/>
          <a:ln algn="ctr" cap="rnd" w="12700">
            <a:solidFill>
              <a:srgbClr val="44ADCB"/>
            </a:solidFill>
            <a:prstDash val="sysDash"/>
            <a:round/>
            <a:headEnd len="med" type="oval" w="med"/>
            <a:tailEnd len="med" type="oval" w="med"/>
          </a:ln>
        </p:spPr>
      </p:cxnSp>
      <p:sp>
        <p:nvSpPr>
          <p:cNvPr id="81926" name="TextBox 40"/>
          <p:cNvSpPr txBox="1">
            <a:spLocks noChangeArrowheads="1"/>
          </p:cNvSpPr>
          <p:nvPr/>
        </p:nvSpPr>
        <p:spPr bwMode="auto">
          <a:xfrm>
            <a:off x="390525" y="6205538"/>
            <a:ext cx="2181225" cy="426684"/>
          </a:xfrm>
          <a:prstGeom prst="rect">
            <a:avLst/>
          </a:prstGeom>
          <a:noFill/>
          <a:ln w="9525">
            <a:solidFill>
              <a:srgbClr val="44ADCB"/>
            </a:solidFill>
            <a:miter lim="800000"/>
          </a:ln>
        </p:spPr>
        <p:txBody>
          <a:bodyPr bIns="45702" lIns="91403" rIns="91403" tIns="45702">
            <a:spAutoFit/>
          </a:bodyPr>
          <a:lstStyle/>
          <a:p>
            <a:pPr algn="ctr" defTabSz="912813"/>
            <a:r>
              <a:rPr altLang="en-US" lang="zh-CN" sz="1100">
                <a:solidFill>
                  <a:srgbClr val="1F497D"/>
                </a:solidFill>
                <a:latin charset="-122" panose="020b0503020204020204" pitchFamily="34" typeface="微软雅黑"/>
                <a:ea charset="-122" pitchFamily="34" typeface="微软雅黑"/>
              </a:rPr>
              <a:t>详情咨询梅奥国际官方网站：www.mayocc.com</a:t>
            </a:r>
          </a:p>
        </p:txBody>
      </p:sp>
      <p:sp>
        <p:nvSpPr>
          <p:cNvPr id="35" name="矩形 34"/>
          <p:cNvSpPr/>
          <p:nvPr/>
        </p:nvSpPr>
        <p:spPr>
          <a:xfrm>
            <a:off x="684054" y="542925"/>
            <a:ext cx="3489643"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2.10人力资源管理</a:t>
            </a:r>
          </a:p>
        </p:txBody>
      </p:sp>
      <p:graphicFrame>
        <p:nvGraphicFramePr>
          <p:cNvPr id="2" name="表格 1"/>
          <p:cNvGraphicFramePr>
            <a:graphicFrameLocks noGrp="1"/>
          </p:cNvGraphicFramePr>
          <p:nvPr/>
        </p:nvGraphicFramePr>
        <p:xfrm>
          <a:off x="5360988" y="2490788"/>
          <a:ext cx="6481752" cy="3225603"/>
        </p:xfrm>
        <a:graphic>
          <a:graphicData uri="http://schemas.openxmlformats.org/drawingml/2006/table">
            <a:tbl>
              <a:tblPr bandRow="1" firstRow="1">
                <a:tableStyleId>{5C22544A-7EE6-4342-B048-85BDC9FD1C3A}</a:tableStyleId>
              </a:tblPr>
              <a:tblGrid>
                <a:gridCol w="1009994"/>
                <a:gridCol w="995614"/>
                <a:gridCol w="843148"/>
                <a:gridCol w="693036"/>
                <a:gridCol w="807522"/>
                <a:gridCol w="617676"/>
                <a:gridCol w="707826"/>
                <a:gridCol w="806936"/>
              </a:tblGrid>
              <a:tr h="370840">
                <a:tc rowSpan="2">
                  <a:txBody>
                    <a:bodyPr vert="horz" wrap="square"/>
                    <a:lstStyle/>
                    <a:p>
                      <a:pPr algn="ctr"/>
                      <a:r>
                        <a:rPr altLang="en-US" lang="zh-CN" smtClean="0" sz="1200">
                          <a:latin charset="-122" panose="020b0503020204020204" pitchFamily="34" typeface="微软雅黑"/>
                          <a:ea charset="-122" pitchFamily="34" typeface="微软雅黑"/>
                        </a:rPr>
                        <a:t>按</a:t>
                      </a:r>
                      <a:r>
                        <a:rPr altLang="zh-CN" lang="en-US" smtClean="0" sz="1200">
                          <a:latin charset="-122" panose="020b0503020204020204" pitchFamily="34" typeface="微软雅黑"/>
                          <a:ea charset="-122" pitchFamily="34" typeface="微软雅黑"/>
                        </a:rPr>
                        <a:t>1000</a:t>
                      </a:r>
                      <a:r>
                        <a:rPr altLang="en-US" lang="zh-CN" smtClean="0" sz="1200">
                          <a:latin charset="-122" panose="020b0503020204020204" pitchFamily="34" typeface="微软雅黑"/>
                          <a:ea charset="-122" pitchFamily="34" typeface="微软雅黑"/>
                        </a:rPr>
                        <a:t>张床位计算</a:t>
                      </a:r>
                      <a:endParaRPr altLang="en-US" lang="zh-CN" sz="1200">
                        <a:latin charset="-122" panose="020b0503020204020204" pitchFamily="34" typeface="微软雅黑"/>
                        <a:ea charset="-122" pitchFamily="34" typeface="微软雅黑"/>
                      </a:endParaRPr>
                    </a:p>
                  </a:txBody>
                  <a:tcPr/>
                </a:tc>
                <a:tc rowSpan="2">
                  <a:txBody>
                    <a:bodyPr vert="horz" wrap="square"/>
                    <a:lstStyle/>
                    <a:p>
                      <a:pPr algn="ctr" defTabSz="914400" eaLnBrk="1" hangingPunct="1" latinLnBrk="0" marL="0" rtl="0"/>
                      <a:r>
                        <a:rPr altLang="en-US" b="1" kern="1200" lang="zh-CN" smtClean="0" sz="1200">
                          <a:solidFill>
                            <a:schemeClr val="lt1"/>
                          </a:solidFill>
                          <a:latin charset="-122" panose="020b0503020204020204" pitchFamily="34" typeface="微软雅黑"/>
                          <a:ea charset="-122" pitchFamily="34" typeface="微软雅黑"/>
                          <a:cs typeface="+mn-cs"/>
                        </a:rPr>
                        <a:t>人员编制数</a:t>
                      </a:r>
                      <a:endParaRPr altLang="en-US" b="1" kern="1200" lang="zh-CN" sz="1200">
                        <a:solidFill>
                          <a:schemeClr val="lt1"/>
                        </a:solidFill>
                        <a:latin charset="-122" panose="020b0503020204020204" pitchFamily="34" typeface="微软雅黑"/>
                        <a:ea charset="-122" pitchFamily="34" typeface="微软雅黑"/>
                        <a:cs typeface="+mn-cs"/>
                      </a:endParaRPr>
                    </a:p>
                  </a:txBody>
                  <a:tcPr/>
                </a:tc>
                <a:tc rowSpan="2">
                  <a:txBody>
                    <a:bodyPr vert="horz" wrap="square"/>
                    <a:lstStyle/>
                    <a:p>
                      <a:pPr algn="ctr"/>
                      <a:r>
                        <a:rPr altLang="en-US" lang="zh-CN" smtClean="0" sz="1200">
                          <a:latin charset="-122" panose="020b0503020204020204" pitchFamily="34" typeface="微软雅黑"/>
                          <a:ea charset="-122" pitchFamily="34" typeface="微软雅黑"/>
                        </a:rPr>
                        <a:t>所占比例</a:t>
                      </a:r>
                      <a:endParaRPr altLang="en-US" lang="zh-CN" sz="1200">
                        <a:latin charset="-122" panose="020b0503020204020204" pitchFamily="34" typeface="微软雅黑"/>
                        <a:ea charset="-122" pitchFamily="34" typeface="微软雅黑"/>
                      </a:endParaRPr>
                    </a:p>
                  </a:txBody>
                  <a:tcPr/>
                </a:tc>
                <a:tc gridSpan="2">
                  <a:txBody>
                    <a:bodyPr vert="horz" wrap="square"/>
                    <a:lstStyle/>
                    <a:p>
                      <a:pPr algn="ctr"/>
                      <a:r>
                        <a:rPr altLang="en-US" lang="zh-CN" smtClean="0" sz="1200">
                          <a:latin charset="-122" panose="020b0503020204020204" pitchFamily="34" typeface="微软雅黑"/>
                          <a:ea charset="-122" pitchFamily="34" typeface="微软雅黑"/>
                        </a:rPr>
                        <a:t>现有人数</a:t>
                      </a:r>
                      <a:endParaRPr altLang="en-US" lang="zh-CN" sz="1200">
                        <a:latin charset="-122" panose="020b0503020204020204" pitchFamily="34" typeface="微软雅黑"/>
                        <a:ea charset="-122" pitchFamily="34" typeface="微软雅黑"/>
                      </a:endParaRPr>
                    </a:p>
                  </a:txBody>
                  <a:tcPr/>
                </a:tc>
                <a:tc hMerge="1">
                  <a:txBody>
                    <a:bodyPr vert="horz" wrap="square"/>
                    <a:lstStyle/>
                    <a:p>
                      <a:endParaRPr altLang="en-US" lang="zh-CN"/>
                    </a:p>
                  </a:txBody>
                  <a:tcPr/>
                </a:tc>
                <a:tc gridSpan="2">
                  <a:txBody>
                    <a:bodyPr vert="horz" wrap="square"/>
                    <a:lstStyle/>
                    <a:p>
                      <a:pPr algn="ctr"/>
                      <a:r>
                        <a:rPr altLang="zh-CN" lang="en-US" smtClean="0" sz="1200">
                          <a:latin charset="-122" panose="020b0503020204020204" pitchFamily="34" typeface="微软雅黑"/>
                          <a:ea charset="-122" pitchFamily="34" typeface="微软雅黑"/>
                        </a:rPr>
                        <a:t>2015</a:t>
                      </a:r>
                      <a:r>
                        <a:rPr altLang="en-US" lang="zh-CN" smtClean="0" sz="1200">
                          <a:latin charset="-122" panose="020b0503020204020204" pitchFamily="34" typeface="微软雅黑"/>
                          <a:ea charset="-122" pitchFamily="34" typeface="微软雅黑"/>
                        </a:rPr>
                        <a:t>年底将达到</a:t>
                      </a:r>
                      <a:endParaRPr altLang="en-US" lang="zh-CN" sz="1200">
                        <a:latin charset="-122" panose="020b0503020204020204" pitchFamily="34" typeface="微软雅黑"/>
                        <a:ea charset="-122" pitchFamily="34" typeface="微软雅黑"/>
                      </a:endParaRPr>
                    </a:p>
                  </a:txBody>
                  <a:tcPr/>
                </a:tc>
                <a:tc hMerge="1">
                  <a:txBody>
                    <a:bodyPr vert="horz" wrap="square"/>
                    <a:lstStyle/>
                    <a:p>
                      <a:endParaRPr altLang="en-US" lang="zh-CN"/>
                    </a:p>
                  </a:txBody>
                  <a:tcPr/>
                </a:tc>
                <a:tc rowSpan="2">
                  <a:txBody>
                    <a:bodyPr vert="horz" wrap="square"/>
                    <a:lstStyle/>
                    <a:p>
                      <a:pPr algn="ctr"/>
                      <a:r>
                        <a:rPr altLang="en-US" lang="zh-CN" smtClean="0" sz="1200">
                          <a:latin charset="-122" panose="020b0503020204020204" pitchFamily="34" typeface="微软雅黑"/>
                          <a:ea charset="-122" pitchFamily="34" typeface="微软雅黑"/>
                        </a:rPr>
                        <a:t>五年内增加人数</a:t>
                      </a:r>
                      <a:endParaRPr altLang="en-US" lang="zh-CN" sz="1200">
                        <a:latin charset="-122" panose="020b0503020204020204" pitchFamily="34" typeface="微软雅黑"/>
                        <a:ea charset="-122" pitchFamily="34" typeface="微软雅黑"/>
                      </a:endParaRPr>
                    </a:p>
                  </a:txBody>
                  <a:tcPr/>
                </a:tc>
              </a:tr>
              <a:tr h="183870">
                <a:tc vMerge="1">
                  <a:txBody>
                    <a:bodyPr vert="horz" wrap="square"/>
                    <a:lstStyle/>
                    <a:p>
                      <a:endParaRPr altLang="en-US" lang="zh-CN"/>
                    </a:p>
                  </a:txBody>
                  <a:tcPr/>
                </a:tc>
                <a:tc vMerge="1">
                  <a:txBody>
                    <a:bodyPr vert="horz" wrap="square"/>
                    <a:lstStyle/>
                    <a:p>
                      <a:endParaRPr altLang="en-US" lang="zh-CN"/>
                    </a:p>
                  </a:txBody>
                  <a:tcPr/>
                </a:tc>
                <a:tc vMerge="1">
                  <a:txBody>
                    <a:bodyPr vert="horz" wrap="square"/>
                    <a:lstStyle/>
                    <a:p>
                      <a:endParaRPr altLang="en-US" lang="zh-CN"/>
                    </a:p>
                  </a:txBody>
                  <a:tcPr/>
                </a:tc>
                <a:tc>
                  <a:txBody>
                    <a:bodyPr vert="horz" wrap="square"/>
                    <a:lstStyle/>
                    <a:p>
                      <a:pPr algn="ctr"/>
                      <a:r>
                        <a:rPr altLang="en-US" lang="zh-CN" smtClean="0" sz="1200">
                          <a:latin charset="-122" panose="020b0503020204020204" pitchFamily="34" typeface="微软雅黑"/>
                          <a:ea charset="-122" pitchFamily="34" typeface="微软雅黑"/>
                        </a:rPr>
                        <a:t>人数</a:t>
                      </a:r>
                      <a:endParaRPr altLang="en-US" lang="zh-CN" sz="1200">
                        <a:latin charset="-122" panose="020b0503020204020204" pitchFamily="34" typeface="微软雅黑"/>
                        <a:ea charset="-122" pitchFamily="34" typeface="微软雅黑"/>
                      </a:endParaRPr>
                    </a:p>
                  </a:txBody>
                  <a:tcPr/>
                </a:tc>
                <a:tc>
                  <a:txBody>
                    <a:bodyPr vert="horz" wrap="square"/>
                    <a:lstStyle/>
                    <a:p>
                      <a:pPr algn="ctr"/>
                      <a:r>
                        <a:rPr altLang="en-US" lang="zh-CN" smtClean="0" sz="1200">
                          <a:latin charset="-122" panose="020b0503020204020204" pitchFamily="34" typeface="微软雅黑"/>
                          <a:ea charset="-122" pitchFamily="34" typeface="微软雅黑"/>
                        </a:rPr>
                        <a:t>比例</a:t>
                      </a:r>
                      <a:endParaRPr altLang="en-US" lang="zh-CN" sz="1200">
                        <a:latin charset="-122" panose="020b0503020204020204" pitchFamily="34" typeface="微软雅黑"/>
                        <a:ea charset="-122" pitchFamily="34" typeface="微软雅黑"/>
                      </a:endParaRPr>
                    </a:p>
                  </a:txBody>
                  <a:tcPr/>
                </a:tc>
                <a:tc>
                  <a:txBody>
                    <a:bodyPr vert="horz" wrap="square"/>
                    <a:lstStyle/>
                    <a:p>
                      <a:pPr algn="ctr"/>
                      <a:r>
                        <a:rPr altLang="en-US" lang="zh-CN" smtClean="0" sz="1200">
                          <a:latin charset="-122" panose="020b0503020204020204" pitchFamily="34" typeface="微软雅黑"/>
                          <a:ea charset="-122" pitchFamily="34" typeface="微软雅黑"/>
                        </a:rPr>
                        <a:t>人数</a:t>
                      </a:r>
                      <a:endParaRPr altLang="en-US" lang="zh-CN" sz="1200">
                        <a:latin charset="-122" panose="020b0503020204020204" pitchFamily="34" typeface="微软雅黑"/>
                        <a:ea charset="-122" pitchFamily="34" typeface="微软雅黑"/>
                      </a:endParaRPr>
                    </a:p>
                  </a:txBody>
                  <a:tcPr/>
                </a:tc>
                <a:tc>
                  <a:txBody>
                    <a:bodyPr vert="horz" wrap="square"/>
                    <a:lstStyle/>
                    <a:p>
                      <a:pPr algn="ctr"/>
                      <a:r>
                        <a:rPr altLang="en-US" lang="zh-CN" smtClean="0" sz="1200">
                          <a:latin charset="-122" panose="020b0503020204020204" pitchFamily="34" typeface="微软雅黑"/>
                          <a:ea charset="-122" pitchFamily="34" typeface="微软雅黑"/>
                        </a:rPr>
                        <a:t>比例</a:t>
                      </a:r>
                      <a:endParaRPr altLang="en-US" lang="zh-CN" sz="1200">
                        <a:latin charset="-122" panose="020b0503020204020204" pitchFamily="34" typeface="微软雅黑"/>
                        <a:ea charset="-122" pitchFamily="34" typeface="微软雅黑"/>
                      </a:endParaRPr>
                    </a:p>
                  </a:txBody>
                  <a:tcPr/>
                </a:tc>
                <a:tc vMerge="1">
                  <a:txBody>
                    <a:bodyPr vert="horz" wrap="square"/>
                    <a:lstStyle/>
                    <a:p>
                      <a:endParaRPr altLang="en-US" lang="zh-CN"/>
                    </a:p>
                  </a:txBody>
                  <a:tcPr/>
                </a:tc>
              </a:tr>
              <a:tr h="370840">
                <a:tc>
                  <a:txBody>
                    <a:bodyPr vert="horz" wrap="square"/>
                    <a:lstStyle/>
                    <a:p>
                      <a:r>
                        <a:rPr altLang="en-US" lang="zh-CN" smtClean="0" sz="1200">
                          <a:latin charset="-122" panose="020b0503020204020204" pitchFamily="34" typeface="微软雅黑"/>
                          <a:ea charset="-122" pitchFamily="34" typeface="微软雅黑"/>
                        </a:rPr>
                        <a:t>总人数</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1420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100%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958</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100%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982</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100%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462</a:t>
                      </a:r>
                      <a:endParaRPr altLang="en-US" lang="zh-CN" sz="1200">
                        <a:latin charset="-122" panose="020b0503020204020204" pitchFamily="34" typeface="微软雅黑"/>
                        <a:ea charset="-122" pitchFamily="34" typeface="微软雅黑"/>
                      </a:endParaRPr>
                    </a:p>
                  </a:txBody>
                  <a:tcPr/>
                </a:tc>
              </a:tr>
              <a:tr h="370840">
                <a:tc>
                  <a:txBody>
                    <a:bodyPr vert="horz" wrap="square"/>
                    <a:lstStyle/>
                    <a:p>
                      <a:r>
                        <a:rPr altLang="en-US" lang="zh-CN" smtClean="0" sz="1200">
                          <a:latin charset="-122" panose="020b0503020204020204" pitchFamily="34" typeface="微软雅黑"/>
                          <a:ea charset="-122" pitchFamily="34" typeface="微软雅黑"/>
                        </a:rPr>
                        <a:t>卫生技术</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1150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81%</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767</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80%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797</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81%</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383</a:t>
                      </a:r>
                      <a:endParaRPr altLang="en-US" lang="zh-CN" sz="1200">
                        <a:latin charset="-122" panose="020b0503020204020204" pitchFamily="34" typeface="微软雅黑"/>
                        <a:ea charset="-122" pitchFamily="34" typeface="微软雅黑"/>
                      </a:endParaRPr>
                    </a:p>
                  </a:txBody>
                  <a:tcPr/>
                </a:tc>
              </a:tr>
              <a:tr h="355403">
                <a:tc>
                  <a:txBody>
                    <a:bodyPr vert="horz" wrap="square"/>
                    <a:lstStyle/>
                    <a:p>
                      <a:r>
                        <a:rPr altLang="en-US" lang="zh-CN" smtClean="0" sz="1200">
                          <a:latin charset="-122" panose="020b0503020204020204" pitchFamily="34" typeface="微软雅黑"/>
                          <a:ea charset="-122" pitchFamily="34" typeface="微软雅黑"/>
                        </a:rPr>
                        <a:t>非卫生技术</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270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19%</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191</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20%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185</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19%</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79</a:t>
                      </a:r>
                      <a:endParaRPr altLang="en-US" lang="zh-CN" sz="1200">
                        <a:latin charset="-122" panose="020b0503020204020204" pitchFamily="34" typeface="微软雅黑"/>
                        <a:ea charset="-122" pitchFamily="34" typeface="微软雅黑"/>
                      </a:endParaRPr>
                    </a:p>
                  </a:txBody>
                  <a:tcPr/>
                </a:tc>
              </a:tr>
              <a:tr h="370840">
                <a:tc gridSpan="8">
                  <a:txBody>
                    <a:bodyPr vert="horz" wrap="square"/>
                    <a:lstStyle/>
                    <a:p>
                      <a:r>
                        <a:rPr altLang="en-US" b="1" lang="zh-CN" smtClean="0" sz="1200">
                          <a:solidFill>
                            <a:schemeClr val="bg1"/>
                          </a:solidFill>
                          <a:latin charset="-122" panose="020b0503020204020204" pitchFamily="34" typeface="微软雅黑"/>
                          <a:ea charset="-122" pitchFamily="34" typeface="微软雅黑"/>
                        </a:rPr>
                        <a:t>卫生技术人员</a:t>
                      </a:r>
                      <a:endParaRPr altLang="en-US" b="1" lang="zh-CN" sz="1200">
                        <a:solidFill>
                          <a:schemeClr val="bg1"/>
                        </a:solidFill>
                        <a:latin charset="-122" panose="020b0503020204020204" pitchFamily="34" typeface="微软雅黑"/>
                        <a:ea charset="-122" pitchFamily="34" typeface="微软雅黑"/>
                      </a:endParaRPr>
                    </a:p>
                  </a:txBody>
                  <a:tcPr>
                    <a:solidFill>
                      <a:schemeClr val="accent1"/>
                    </a:solidFill>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r>
              <a:tr h="370840">
                <a:tc>
                  <a:txBody>
                    <a:bodyPr vert="horz" wrap="square"/>
                    <a:lstStyle/>
                    <a:p>
                      <a:r>
                        <a:rPr altLang="en-US" lang="zh-CN" smtClean="0" sz="1200">
                          <a:latin charset="-122" panose="020b0503020204020204" pitchFamily="34" typeface="微软雅黑"/>
                          <a:ea charset="-122" pitchFamily="34" typeface="微软雅黑"/>
                        </a:rPr>
                        <a:t>医疗</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360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31.3%</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236</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30.8%</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244</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30.6%</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124</a:t>
                      </a:r>
                      <a:endParaRPr altLang="en-US" lang="zh-CN" sz="1200">
                        <a:latin charset="-122" panose="020b0503020204020204" pitchFamily="34" typeface="微软雅黑"/>
                        <a:ea charset="-122" pitchFamily="34" typeface="微软雅黑"/>
                      </a:endParaRPr>
                    </a:p>
                  </a:txBody>
                  <a:tcPr/>
                </a:tc>
              </a:tr>
              <a:tr h="370840">
                <a:tc>
                  <a:txBody>
                    <a:bodyPr vert="horz" wrap="square"/>
                    <a:lstStyle/>
                    <a:p>
                      <a:r>
                        <a:rPr altLang="en-US" lang="zh-CN" smtClean="0" sz="1200">
                          <a:latin charset="-122" panose="020b0503020204020204" pitchFamily="34" typeface="微软雅黑"/>
                          <a:ea charset="-122" pitchFamily="34" typeface="微软雅黑"/>
                        </a:rPr>
                        <a:t>护理</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590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51.3%</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384</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50%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405</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50.8%</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206</a:t>
                      </a:r>
                      <a:endParaRPr altLang="en-US" lang="zh-CN" sz="1200">
                        <a:latin charset="-122" panose="020b0503020204020204" pitchFamily="34" typeface="微软雅黑"/>
                        <a:ea charset="-122" pitchFamily="34" typeface="微软雅黑"/>
                      </a:endParaRPr>
                    </a:p>
                  </a:txBody>
                  <a:tcPr/>
                </a:tc>
              </a:tr>
              <a:tr h="370840">
                <a:tc>
                  <a:txBody>
                    <a:bodyPr vert="horz" wrap="square"/>
                    <a:lstStyle/>
                    <a:p>
                      <a:r>
                        <a:rPr altLang="en-US" lang="zh-CN" smtClean="0" sz="1200">
                          <a:latin charset="-122" panose="020b0503020204020204" pitchFamily="34" typeface="微软雅黑"/>
                          <a:ea charset="-122" pitchFamily="34" typeface="微软雅黑"/>
                        </a:rPr>
                        <a:t>医技</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200</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17.4%</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147</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19.2%</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148</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18.6%</a:t>
                      </a:r>
                      <a:endParaRPr altLang="en-US" lang="zh-CN" sz="1200">
                        <a:latin charset="-122" panose="020b0503020204020204" pitchFamily="34" typeface="微软雅黑"/>
                        <a:ea charset="-122" pitchFamily="34" typeface="微软雅黑"/>
                      </a:endParaRPr>
                    </a:p>
                  </a:txBody>
                  <a:tcPr/>
                </a:tc>
                <a:tc>
                  <a:txBody>
                    <a:bodyPr vert="horz" wrap="square"/>
                    <a:lstStyle/>
                    <a:p>
                      <a:r>
                        <a:rPr altLang="zh-CN" lang="en-US" smtClean="0" sz="1200">
                          <a:latin charset="-122" panose="020b0503020204020204" pitchFamily="34" typeface="微软雅黑"/>
                          <a:ea charset="-122" pitchFamily="34" typeface="微软雅黑"/>
                        </a:rPr>
                        <a:t>53</a:t>
                      </a:r>
                      <a:endParaRPr altLang="en-US" lang="zh-CN" sz="1200">
                        <a:latin charset="-122" panose="020b0503020204020204" pitchFamily="34" typeface="微软雅黑"/>
                        <a:ea charset="-122" pitchFamily="34" typeface="微软雅黑"/>
                      </a:endParaRPr>
                    </a:p>
                  </a:txBody>
                  <a:tcPr/>
                </a:tc>
              </a:tr>
            </a:tbl>
          </a:graphicData>
        </a:graphic>
      </p:graphicFrame>
      <p:sp>
        <p:nvSpPr>
          <p:cNvPr id="82020" name="文本框 37"/>
          <p:cNvSpPr txBox="1">
            <a:spLocks noChangeArrowheads="1"/>
          </p:cNvSpPr>
          <p:nvPr/>
        </p:nvSpPr>
        <p:spPr bwMode="auto">
          <a:xfrm>
            <a:off x="6164262" y="2039938"/>
            <a:ext cx="4450080" cy="304800"/>
          </a:xfrm>
          <a:prstGeom prst="rect">
            <a:avLst/>
          </a:prstGeom>
          <a:noFill/>
          <a:ln w="9525">
            <a:noFill/>
            <a:miter lim="800000"/>
          </a:ln>
        </p:spPr>
        <p:txBody>
          <a:bodyPr wrap="none">
            <a:spAutoFit/>
          </a:bodyPr>
          <a:lstStyle/>
          <a:p>
            <a:r>
              <a:rPr altLang="en-US" lang="zh-CN" sz="1400">
                <a:latin charset="-122" panose="020b0503020204020204" pitchFamily="34" typeface="微软雅黑"/>
                <a:ea charset="-122" pitchFamily="34" typeface="微软雅黑"/>
              </a:rPr>
              <a:t>注：表中数据可更改，请各医院根据自身实际情况修改</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2945" name="图片 44"/>
          <p:cNvPicPr>
            <a:picLocks noChangeAspect="1"/>
          </p:cNvPicPr>
          <p:nvPr/>
        </p:nvPicPr>
        <p:blipFill>
          <a:blip r:embed="rId2"/>
          <a:stretch>
            <a:fillRect/>
          </a:stretch>
        </p:blipFill>
        <p:spPr bwMode="auto">
          <a:xfrm>
            <a:off x="1990725" y="0"/>
            <a:ext cx="10220325" cy="6858000"/>
          </a:xfrm>
          <a:prstGeom prst="rect">
            <a:avLst/>
          </a:prstGeom>
          <a:noFill/>
          <a:ln w="9525">
            <a:noFill/>
            <a:miter lim="800000"/>
          </a:ln>
        </p:spPr>
      </p:pic>
      <p:sp>
        <p:nvSpPr>
          <p:cNvPr id="46" name="矩形 45"/>
          <p:cNvSpPr/>
          <p:nvPr/>
        </p:nvSpPr>
        <p:spPr>
          <a:xfrm>
            <a:off x="231988" y="-4734"/>
            <a:ext cx="9369632" cy="6858000"/>
          </a:xfrm>
          <a:prstGeom prst="rect">
            <a:avLst/>
          </a:prstGeom>
          <a:gradFill flip="none" rotWithShape="1">
            <a:gsLst>
              <a:gs pos="55000">
                <a:schemeClr val="bg1">
                  <a:alpha val="78000"/>
                </a:schemeClr>
              </a:gs>
              <a:gs pos="100000">
                <a:schemeClr val="bg1">
                  <a:alpha val="0"/>
                </a:schemeClr>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49" name="矩形 48"/>
          <p:cNvSpPr/>
          <p:nvPr/>
        </p:nvSpPr>
        <p:spPr>
          <a:xfrm>
            <a:off x="593567" y="514350"/>
            <a:ext cx="4302443"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2.11人才队伍建设规划</a:t>
            </a:r>
          </a:p>
        </p:txBody>
      </p:sp>
      <p:sp>
        <p:nvSpPr>
          <p:cNvPr id="82950" name="矩形 1"/>
          <p:cNvSpPr>
            <a:spLocks noChangeArrowheads="1"/>
          </p:cNvSpPr>
          <p:nvPr/>
        </p:nvSpPr>
        <p:spPr bwMode="auto">
          <a:xfrm>
            <a:off x="573088" y="1614488"/>
            <a:ext cx="6297612" cy="3078481"/>
          </a:xfrm>
          <a:prstGeom prst="rect">
            <a:avLst/>
          </a:prstGeom>
          <a:noFill/>
          <a:ln w="9525">
            <a:noFill/>
            <a:miter lim="800000"/>
          </a:ln>
        </p:spPr>
        <p:txBody>
          <a:bodyPr>
            <a:spAutoFit/>
          </a:bodyPr>
          <a:lstStyle/>
          <a:p>
            <a:pPr>
              <a:lnSpc>
                <a:spcPct val="200000"/>
              </a:lnSpc>
            </a:pPr>
            <a:r>
              <a:rPr altLang="zh-CN" b="1" lang="en-US" sz="1400">
                <a:solidFill>
                  <a:schemeClr val="accent2"/>
                </a:solidFill>
                <a:latin charset="-122" panose="020b0503020204020204" pitchFamily="34" typeface="微软雅黑"/>
                <a:ea charset="-122" pitchFamily="34" typeface="微软雅黑"/>
              </a:rPr>
              <a:t>1、扩大人才队伍结构的主要预期规划：五年内全院临床医疗人员本科学历占80%，硕士研究生学历占15%，博士研究生学历占5%；</a:t>
            </a:r>
          </a:p>
          <a:p>
            <a:pPr>
              <a:lnSpc>
                <a:spcPct val="200000"/>
              </a:lnSpc>
            </a:pPr>
            <a:r>
              <a:rPr altLang="zh-CN" b="1" lang="en-US" sz="1400">
                <a:solidFill>
                  <a:schemeClr val="accent2"/>
                </a:solidFill>
                <a:latin charset="-122" panose="020b0503020204020204" pitchFamily="34" typeface="微软雅黑"/>
                <a:ea charset="-122" pitchFamily="34" typeface="微软雅黑"/>
              </a:rPr>
              <a:t>2、调整和优化人才队伍结构的主要预期规划：人才在各专业、病区间分布趋于合理，人才的专业、年龄结构和高、中、初级专业技术人才的比例趋于合理；</a:t>
            </a:r>
          </a:p>
          <a:p>
            <a:pPr>
              <a:lnSpc>
                <a:spcPct val="200000"/>
              </a:lnSpc>
            </a:pPr>
            <a:r>
              <a:rPr altLang="zh-CN" b="1" lang="en-US" sz="1400">
                <a:solidFill>
                  <a:schemeClr val="accent2"/>
                </a:solidFill>
                <a:latin charset="-122" panose="020b0503020204020204" pitchFamily="34" typeface="微软雅黑"/>
                <a:ea charset="-122" pitchFamily="34" typeface="微软雅黑"/>
              </a:rPr>
              <a:t>3、提高人才队伍整体素质的主要预期规划：在提高思想政治素质、加强职业道德建设的同时，使人才的知识水平和能力素质有较大提高。使高层次人才与学科带头人的竞争力达到较高水平。</a:t>
            </a:r>
          </a:p>
        </p:txBody>
      </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许多小朋友拿着白画板图片" id="83969" name="Picture 6"/>
          <p:cNvPicPr>
            <a:picLocks noChangeArrowheads="1" noChangeAspect="1"/>
          </p:cNvPicPr>
          <p:nvPr/>
        </p:nvPicPr>
        <p:blipFill>
          <a:blip r:embed="rId2">
            <a:extLst>
              <a:ext uri="{28A0092B-C50C-407E-A947-70E740481C1C}">
                <a14:useLocalDpi/>
              </a:ext>
            </a:extLst>
          </a:blip>
          <a:stretch>
            <a:fillRect/>
          </a:stretch>
        </p:blipFill>
        <p:spPr bwMode="auto">
          <a:xfrm>
            <a:off x="98425" y="85725"/>
            <a:ext cx="6240463" cy="5943600"/>
          </a:xfrm>
          <a:prstGeom prst="rect">
            <a:avLst/>
          </a:prstGeom>
          <a:noFill/>
          <a:ln w="9525">
            <a:noFill/>
            <a:miter lim="800000"/>
          </a:ln>
        </p:spPr>
      </p:pic>
      <p:sp>
        <p:nvSpPr>
          <p:cNvPr id="15" name="矩形 14"/>
          <p:cNvSpPr/>
          <p:nvPr/>
        </p:nvSpPr>
        <p:spPr>
          <a:xfrm>
            <a:off x="7051675" y="2216150"/>
            <a:ext cx="3798888" cy="1949450"/>
          </a:xfrm>
          <a:prstGeom prst="rect">
            <a:avLst/>
          </a:prstGeom>
          <a:solidFill>
            <a:srgbClr val="679EE5"/>
          </a:solidFill>
          <a:ln algn="ctr" cap="flat" cmpd="sng" w="3175">
            <a:solidFill>
              <a:srgbClr val="D7D7D7"/>
            </a:solidFill>
            <a:prstDash val="solid"/>
          </a:ln>
          <a:effectLst/>
        </p:spPr>
        <p:txBody>
          <a:bodyPr anchor="ctr" bIns="45702" lIns="91403" rIns="91403" tIns="45702"/>
          <a:lstStyle/>
          <a:p>
            <a:pPr defTabSz="913996" fontAlgn="auto" indent="-456999" marL="456999">
              <a:lnSpc>
                <a:spcPct val="120000"/>
              </a:lnSpc>
              <a:spcBef>
                <a:spcPct val="0"/>
              </a:spcBef>
              <a:spcAft>
                <a:spcPct val="0"/>
              </a:spcAft>
              <a:buFont typeface="+mj-ea"/>
              <a:buAutoNum type="circleNumDbPlain"/>
              <a:defRPr/>
            </a:pPr>
            <a:r>
              <a:rPr altLang="en-US" b="1" kern="0" lang="zh-CN" sz="2399">
                <a:solidFill>
                  <a:prstClr val="white"/>
                </a:solidFill>
                <a:effectLst>
                  <a:outerShdw algn="tl" blurRad="38100" dir="2700000" dist="38100">
                    <a:srgbClr val="000000">
                      <a:alpha val="43137"/>
                    </a:srgbClr>
                  </a:outerShdw>
                </a:effectLst>
                <a:latin charset="-122" panose="020b0503020204020204" pitchFamily="34" typeface="微软雅黑"/>
                <a:ea charset="-122" pitchFamily="34" typeface="微软雅黑"/>
              </a:rPr>
              <a:t>  满意度体系的导入</a:t>
            </a:r>
          </a:p>
          <a:p>
            <a:pPr defTabSz="913996" fontAlgn="auto" indent="-456999" marL="456999">
              <a:lnSpc>
                <a:spcPct val="120000"/>
              </a:lnSpc>
              <a:spcBef>
                <a:spcPct val="0"/>
              </a:spcBef>
              <a:spcAft>
                <a:spcPct val="0"/>
              </a:spcAft>
              <a:buFont typeface="+mj-ea"/>
              <a:buAutoNum type="circleNumDbPlain"/>
              <a:defRPr/>
            </a:pPr>
            <a:r>
              <a:rPr altLang="en-US" b="1" kern="0" lang="zh-CN" sz="2399">
                <a:solidFill>
                  <a:prstClr val="white"/>
                </a:solidFill>
                <a:effectLst>
                  <a:outerShdw algn="tl" blurRad="38100" dir="2700000" dist="38100">
                    <a:srgbClr val="000000">
                      <a:alpha val="43137"/>
                    </a:srgbClr>
                  </a:outerShdw>
                </a:effectLst>
                <a:latin charset="-122" panose="020b0503020204020204" pitchFamily="34" typeface="微软雅黑"/>
                <a:ea charset="-122" pitchFamily="34" typeface="微软雅黑"/>
              </a:rPr>
              <a:t>  员工职业规划导入</a:t>
            </a:r>
          </a:p>
        </p:txBody>
      </p:sp>
      <p:sp>
        <p:nvSpPr>
          <p:cNvPr id="28" name="TextBox 149"/>
          <p:cNvSpPr txBox="1"/>
          <p:nvPr/>
        </p:nvSpPr>
        <p:spPr>
          <a:xfrm>
            <a:off x="633413" y="5773738"/>
            <a:ext cx="11222037" cy="868187"/>
          </a:xfrm>
          <a:prstGeom prst="rect">
            <a:avLst/>
          </a:prstGeom>
          <a:noFill/>
          <a:ln>
            <a:solidFill>
              <a:srgbClr val="44ADCB"/>
            </a:solidFill>
          </a:ln>
        </p:spPr>
        <p:txBody>
          <a:bodyPr bIns="45702" lIns="91403" rIns="91403" tIns="45702">
            <a:spAutoFit/>
          </a:bodyPr>
          <a:lstStyle/>
          <a:p>
            <a:pPr defTabSz="913996" fontAlgn="auto">
              <a:lnSpc>
                <a:spcPct val="150000"/>
              </a:lnSpc>
              <a:spcBef>
                <a:spcPct val="0"/>
              </a:spcBef>
              <a:spcAft>
                <a:spcPct val="0"/>
              </a:spcAft>
              <a:defRPr/>
            </a:pPr>
            <a:r>
              <a:rPr altLang="en-US" b="1" lang="zh-CN" sz="1699">
                <a:solidFill>
                  <a:srgbClr val="44ADCB"/>
                </a:solidFill>
                <a:latin charset="-122" panose="020b0503020204020204" pitchFamily="34" typeface="微软雅黑"/>
                <a:ea charset="-122" pitchFamily="34" typeface="微软雅黑"/>
              </a:rPr>
              <a:t>医院实现病患满意度管理后：改变医生观念、提高医疗质量及服务质量、端正医德医风、增加医院收入。</a:t>
            </a:r>
          </a:p>
          <a:p>
            <a:pPr defTabSz="913996" fontAlgn="auto">
              <a:lnSpc>
                <a:spcPct val="150000"/>
              </a:lnSpc>
              <a:spcBef>
                <a:spcPct val="0"/>
              </a:spcBef>
              <a:spcAft>
                <a:spcPct val="0"/>
              </a:spcAft>
              <a:defRPr/>
            </a:pPr>
            <a:r>
              <a:rPr altLang="en-US" b="1" lang="zh-CN" sz="1699">
                <a:solidFill>
                  <a:srgbClr val="44ADCB"/>
                </a:solidFill>
                <a:latin charset="-122" panose="020b0503020204020204" pitchFamily="34" typeface="微软雅黑"/>
                <a:ea charset="-122" pitchFamily="34" typeface="微软雅黑"/>
              </a:rPr>
              <a:t>职业规划：实现医院与员工的双赢、充分实现人岗匹配、最大程度提高员工工作效率与忠诚度。</a:t>
            </a:r>
          </a:p>
        </p:txBody>
      </p:sp>
      <p:sp>
        <p:nvSpPr>
          <p:cNvPr id="29" name="TextBox 6"/>
          <p:cNvSpPr txBox="1"/>
          <p:nvPr/>
        </p:nvSpPr>
        <p:spPr>
          <a:xfrm>
            <a:off x="1120775" y="2376488"/>
            <a:ext cx="4295775" cy="1256614"/>
          </a:xfrm>
          <a:prstGeom prst="rect">
            <a:avLst/>
          </a:prstGeom>
          <a:noFill/>
          <a:ln>
            <a:noFill/>
          </a:ln>
        </p:spPr>
        <p:txBody>
          <a:bodyPr>
            <a:spAutoFit/>
          </a:bodyPr>
          <a:lstStyle/>
          <a:p>
            <a:pPr defTabSz="913996" fontAlgn="auto">
              <a:lnSpc>
                <a:spcPct val="150000"/>
              </a:lnSpc>
              <a:spcBef>
                <a:spcPct val="0"/>
              </a:spcBef>
              <a:spcAft>
                <a:spcPct val="0"/>
              </a:spcAft>
              <a:defRPr/>
            </a:pPr>
            <a:r>
              <a:rPr altLang="zh-CN" b="1" lang="en-US" sz="1699">
                <a:solidFill>
                  <a:srgbClr val="44ADCB"/>
                </a:solidFill>
                <a:latin charset="-122" panose="020b0503020204020204" pitchFamily="34" typeface="微软雅黑"/>
                <a:ea charset="-122" pitchFamily="34" typeface="微软雅黑"/>
              </a:rPr>
              <a:t>1、满意度体系的导入：将全员满意度与绩效挂钩，实现全员考核。</a:t>
            </a:r>
          </a:p>
          <a:p>
            <a:pPr defTabSz="913996" fontAlgn="auto">
              <a:lnSpc>
                <a:spcPct val="150000"/>
              </a:lnSpc>
              <a:spcBef>
                <a:spcPct val="0"/>
              </a:spcBef>
              <a:spcAft>
                <a:spcPct val="0"/>
              </a:spcAft>
              <a:defRPr/>
            </a:pPr>
            <a:r>
              <a:rPr altLang="zh-CN" b="1" lang="en-US" sz="1699">
                <a:solidFill>
                  <a:srgbClr val="44ADCB"/>
                </a:solidFill>
                <a:latin charset="-122" panose="020b0503020204020204" pitchFamily="34" typeface="微软雅黑"/>
                <a:ea charset="-122" pitchFamily="34" typeface="微软雅黑"/>
              </a:rPr>
              <a:t>2、员工职业规划导入：实现季度性检讨。</a:t>
            </a:r>
          </a:p>
        </p:txBody>
      </p:sp>
      <p:sp>
        <p:nvSpPr>
          <p:cNvPr id="10" name="矩形 9"/>
          <p:cNvSpPr/>
          <p:nvPr/>
        </p:nvSpPr>
        <p:spPr>
          <a:xfrm>
            <a:off x="7103109" y="608013"/>
            <a:ext cx="4708843"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2.12员工满意度体系导入</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15"/>
                                        </p:tgtEl>
                                        <p:attrNameLst>
                                          <p:attrName>style.visibility</p:attrName>
                                        </p:attrNameLst>
                                      </p:cBhvr>
                                      <p:to>
                                        <p:strVal val="visible"/>
                                      </p:to>
                                    </p:set>
                                    <p:animEffect filter="barn(outVertical)"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500" id="12"/>
                                        <p:tgtEl>
                                          <p:spTgt spid="29"/>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28"/>
                                        </p:tgtEl>
                                        <p:attrNameLst>
                                          <p:attrName>style.visibility</p:attrName>
                                        </p:attrNameLst>
                                      </p:cBhvr>
                                      <p:to>
                                        <p:strVal val="visible"/>
                                      </p:to>
                                    </p:set>
                                    <p:animEffect filter="fade" transition="in">
                                      <p:cBhvr>
                                        <p:cTn dur="500" id="1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8"/>
      <p:bldP grpId="0" spid="2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181610" y="455613"/>
            <a:ext cx="3610293"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79EE5"/>
                </a:solidFill>
                <a:effectLst>
                  <a:outerShdw algn="tl" blurRad="38100" dir="2700000" dist="38100">
                    <a:srgbClr val="000000">
                      <a:alpha val="43137"/>
                    </a:srgbClr>
                  </a:outerShdw>
                </a:effectLst>
                <a:latin charset="-122" panose="020b0503020204020204" pitchFamily="34" typeface="微软雅黑"/>
                <a:ea charset="-122" pitchFamily="34" typeface="微软雅黑"/>
              </a:rPr>
              <a:t>2.13 考核制度规划</a:t>
            </a:r>
          </a:p>
        </p:txBody>
      </p:sp>
      <p:pic>
        <p:nvPicPr>
          <p:cNvPr id="84994" name="图片 5"/>
          <p:cNvPicPr>
            <a:picLocks noChangeAspect="1"/>
          </p:cNvPicPr>
          <p:nvPr/>
        </p:nvPicPr>
        <p:blipFill>
          <a:blip r:embed="rId2">
            <a:extLst>
              <a:ext uri="{28A0092B-C50C-407E-A947-70E740481C1C}">
                <a14:useLocalDpi/>
              </a:ext>
            </a:extLst>
          </a:blip>
          <a:stretch>
            <a:fillRect/>
          </a:stretch>
        </p:blipFill>
        <p:spPr bwMode="auto">
          <a:xfrm>
            <a:off x="5470525" y="1039813"/>
            <a:ext cx="6721475" cy="5818187"/>
          </a:xfrm>
          <a:prstGeom prst="rect">
            <a:avLst/>
          </a:prstGeom>
          <a:noFill/>
          <a:ln w="9525">
            <a:noFill/>
            <a:miter lim="800000"/>
          </a:ln>
        </p:spPr>
      </p:pic>
      <p:sp>
        <p:nvSpPr>
          <p:cNvPr id="10" name="矩形 9"/>
          <p:cNvSpPr/>
          <p:nvPr/>
        </p:nvSpPr>
        <p:spPr>
          <a:xfrm>
            <a:off x="514350" y="2174875"/>
            <a:ext cx="5845175" cy="3489325"/>
          </a:xfrm>
          <a:prstGeom prst="rect">
            <a:avLst/>
          </a:prstGeom>
          <a:solidFill>
            <a:srgbClr val="679EE5"/>
          </a:solidFill>
          <a:ln algn="ctr" cap="flat" cmpd="sng" w="3175">
            <a:solidFill>
              <a:srgbClr val="D7D7D7"/>
            </a:solidFill>
            <a:prstDash val="solid"/>
          </a:ln>
          <a:effectLst/>
        </p:spPr>
        <p:txBody>
          <a:bodyPr anchor="ctr" bIns="45702" lIns="91403" rIns="91403" tIns="45702"/>
          <a:lstStyle/>
          <a:p>
            <a:pPr defTabSz="913996" fontAlgn="auto" indent="-456999" marL="456999">
              <a:lnSpc>
                <a:spcPct val="150000"/>
              </a:lnSpc>
              <a:spcBef>
                <a:spcPct val="0"/>
              </a:spcBef>
              <a:spcAft>
                <a:spcPct val="0"/>
              </a:spcAft>
              <a:buFont typeface="+mj-ea"/>
              <a:buAutoNum type="circleNumDbPlain"/>
              <a:defRPr/>
            </a:pPr>
            <a:r>
              <a:rPr altLang="en-US" b="1" kern="0" lang="zh-CN">
                <a:solidFill>
                  <a:prstClr val="white"/>
                </a:solidFill>
                <a:effectLst>
                  <a:outerShdw algn="tl" blurRad="38100" dir="2700000" dist="38100">
                    <a:srgbClr val="000000">
                      <a:alpha val="43137"/>
                    </a:srgbClr>
                  </a:outerShdw>
                </a:effectLst>
                <a:latin charset="-122" panose="020b0503020204020204" pitchFamily="34" typeface="微软雅黑"/>
                <a:ea charset="-122" pitchFamily="34" typeface="微软雅黑"/>
              </a:rPr>
              <a:t>考核制度做到三公（公平、公开、公开）</a:t>
            </a:r>
          </a:p>
          <a:p>
            <a:pPr defTabSz="913996" fontAlgn="auto" indent="-456999" marL="456999">
              <a:lnSpc>
                <a:spcPct val="150000"/>
              </a:lnSpc>
              <a:spcBef>
                <a:spcPct val="0"/>
              </a:spcBef>
              <a:spcAft>
                <a:spcPct val="0"/>
              </a:spcAft>
              <a:buFont typeface="+mj-ea"/>
              <a:buAutoNum type="circleNumDbPlain"/>
              <a:defRPr/>
            </a:pPr>
            <a:r>
              <a:rPr altLang="en-US" b="1" kern="0" lang="zh-CN">
                <a:solidFill>
                  <a:prstClr val="white"/>
                </a:solidFill>
                <a:effectLst>
                  <a:outerShdw algn="tl" blurRad="38100" dir="2700000" dist="38100">
                    <a:srgbClr val="000000">
                      <a:alpha val="43137"/>
                    </a:srgbClr>
                  </a:outerShdw>
                </a:effectLst>
                <a:latin charset="-122" panose="020b0503020204020204" pitchFamily="34" typeface="微软雅黑"/>
                <a:ea charset="-122" pitchFamily="34" typeface="微软雅黑"/>
              </a:rPr>
              <a:t>提高考核制度的激励性，2015年，医院考核制度全面改革，引入“平衡积分卡”考核模式</a:t>
            </a:r>
          </a:p>
          <a:p>
            <a:pPr defTabSz="913996" fontAlgn="auto" indent="-456999" marL="456999">
              <a:lnSpc>
                <a:spcPct val="150000"/>
              </a:lnSpc>
              <a:spcBef>
                <a:spcPct val="0"/>
              </a:spcBef>
              <a:spcAft>
                <a:spcPct val="0"/>
              </a:spcAft>
              <a:buFont typeface="+mj-ea"/>
              <a:buAutoNum type="circleNumDbPlain"/>
              <a:defRPr/>
            </a:pPr>
            <a:r>
              <a:rPr altLang="en-US" b="1" kern="0" lang="zh-CN">
                <a:solidFill>
                  <a:prstClr val="white"/>
                </a:solidFill>
                <a:effectLst>
                  <a:outerShdw algn="tl" blurRad="38100" dir="2700000" dist="38100">
                    <a:srgbClr val="000000">
                      <a:alpha val="43137"/>
                    </a:srgbClr>
                  </a:outerShdw>
                </a:effectLst>
                <a:latin charset="-122" panose="020b0503020204020204" pitchFamily="34" typeface="微软雅黑"/>
                <a:ea charset="-122" pitchFamily="34" typeface="微软雅黑"/>
              </a:rPr>
              <a:t>以新市场为导向，对部分陈旧考核制度进行改革。</a:t>
            </a:r>
          </a:p>
        </p:txBody>
      </p:sp>
      <p:sp>
        <p:nvSpPr>
          <p:cNvPr id="84996" name="文本框 7"/>
          <p:cNvSpPr txBox="1">
            <a:spLocks noChangeArrowheads="1"/>
          </p:cNvSpPr>
          <p:nvPr/>
        </p:nvSpPr>
        <p:spPr bwMode="auto">
          <a:xfrm>
            <a:off x="514350" y="1422400"/>
            <a:ext cx="6551930" cy="579120"/>
          </a:xfrm>
          <a:prstGeom prst="rect">
            <a:avLst/>
          </a:prstGeom>
          <a:noFill/>
          <a:ln w="9525">
            <a:noFill/>
            <a:miter lim="800000"/>
          </a:ln>
        </p:spPr>
        <p:txBody>
          <a:bodyPr wrap="none">
            <a:spAutoFit/>
          </a:bodyPr>
          <a:lstStyle/>
          <a:p>
            <a:r>
              <a:rPr altLang="en-US" lang="zh-CN" sz="1600">
                <a:latin charset="-122" panose="020b0503020204020204" pitchFamily="34" typeface="微软雅黑"/>
                <a:ea charset="-122" pitchFamily="34" typeface="微软雅黑"/>
              </a:rPr>
              <a:t>由2014年终总结报告中可以看出，医院目前考核制度上存在一定问题，</a:t>
            </a:r>
          </a:p>
          <a:p>
            <a:r>
              <a:rPr altLang="en-US" lang="zh-CN" sz="1600">
                <a:latin charset="-122" panose="020b0503020204020204" pitchFamily="34" typeface="微软雅黑"/>
                <a:ea charset="-122" pitchFamily="34" typeface="微软雅黑"/>
              </a:rPr>
              <a:t>2015年将作出相应改善：</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10"/>
                                        </p:tgtEl>
                                        <p:attrNameLst>
                                          <p:attrName>style.visibility</p:attrName>
                                        </p:attrNameLst>
                                      </p:cBhvr>
                                      <p:to>
                                        <p:strVal val="visible"/>
                                      </p:to>
                                    </p:set>
                                    <p:animEffect filter="barn(outVertical)" transition="in">
                                      <p:cBhvr>
                                        <p:cTn dur="5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1976438" y="31035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prstClr val="white"/>
              </a:solidFill>
            </a:endParaRPr>
          </a:p>
        </p:txBody>
      </p:sp>
      <p:sp>
        <p:nvSpPr>
          <p:cNvPr id="24" name="矩形 23"/>
          <p:cNvSpPr/>
          <p:nvPr/>
        </p:nvSpPr>
        <p:spPr>
          <a:xfrm>
            <a:off x="1976438" y="39290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prstClr val="white"/>
              </a:solidFill>
            </a:endParaRPr>
          </a:p>
        </p:txBody>
      </p:sp>
      <p:sp>
        <p:nvSpPr>
          <p:cNvPr id="25" name="矩形 24"/>
          <p:cNvSpPr/>
          <p:nvPr/>
        </p:nvSpPr>
        <p:spPr>
          <a:xfrm>
            <a:off x="1976438" y="47291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prstClr val="white"/>
              </a:solidFill>
            </a:endParaRPr>
          </a:p>
        </p:txBody>
      </p:sp>
      <p:sp>
        <p:nvSpPr>
          <p:cNvPr id="22" name="矩形 21"/>
          <p:cNvSpPr/>
          <p:nvPr/>
        </p:nvSpPr>
        <p:spPr>
          <a:xfrm>
            <a:off x="1976438" y="2306638"/>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prstClr val="white"/>
              </a:solidFill>
            </a:endParaRPr>
          </a:p>
        </p:txBody>
      </p:sp>
      <p:pic>
        <p:nvPicPr>
          <p:cNvPr id="58373" name="图片 1"/>
          <p:cNvPicPr>
            <a:picLocks noChangeAspect="1"/>
          </p:cNvPicPr>
          <p:nvPr/>
        </p:nvPicPr>
        <p:blipFill>
          <a:blip r:embed="rId2">
            <a:extLst>
              <a:ext uri="{28A0092B-C50C-407E-A947-70E740481C1C}">
                <a14:useLocalDpi/>
              </a:ext>
            </a:extLst>
          </a:blip>
          <a:stretch>
            <a:fillRect/>
          </a:stretch>
        </p:blipFill>
        <p:spPr bwMode="auto">
          <a:xfrm>
            <a:off x="3265488" y="-11113"/>
            <a:ext cx="8926512" cy="6858001"/>
          </a:xfrm>
          <a:prstGeom prst="rect">
            <a:avLst/>
          </a:prstGeom>
          <a:noFill/>
          <a:ln w="9525">
            <a:noFill/>
            <a:miter lim="800000"/>
          </a:ln>
        </p:spPr>
      </p:pic>
      <p:sp>
        <p:nvSpPr>
          <p:cNvPr id="3" name="矩形 2"/>
          <p:cNvSpPr/>
          <p:nvPr/>
        </p:nvSpPr>
        <p:spPr>
          <a:xfrm>
            <a:off x="0" y="849313"/>
            <a:ext cx="685800" cy="588962"/>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fontAlgn="auto">
              <a:spcBef>
                <a:spcPct val="0"/>
              </a:spcBef>
              <a:spcAft>
                <a:spcPct val="0"/>
              </a:spcAft>
              <a:defRPr/>
            </a:pPr>
            <a:endParaRPr altLang="en-US" b="1" lang="zh-CN" sz="2799">
              <a:solidFill>
                <a:prstClr val="white"/>
              </a:solidFill>
              <a:latin charset="-122" panose="020b0503020204020204" pitchFamily="34" typeface="微软雅黑"/>
              <a:ea charset="-122" pitchFamily="34" typeface="微软雅黑"/>
            </a:endParaRPr>
          </a:p>
        </p:txBody>
      </p:sp>
      <p:sp>
        <p:nvSpPr>
          <p:cNvPr id="58375" name="矩形 3"/>
          <p:cNvSpPr>
            <a:spLocks noChangeArrowheads="1"/>
          </p:cNvSpPr>
          <p:nvPr/>
        </p:nvSpPr>
        <p:spPr bwMode="auto">
          <a:xfrm>
            <a:off x="771366" y="788988"/>
            <a:ext cx="1198880" cy="701040"/>
          </a:xfrm>
          <a:prstGeom prst="rect">
            <a:avLst/>
          </a:prstGeom>
          <a:noFill/>
          <a:ln w="9525">
            <a:noFill/>
            <a:miter lim="800000"/>
          </a:ln>
        </p:spPr>
        <p:txBody>
          <a:bodyPr wrap="none">
            <a:spAutoFit/>
          </a:bodyPr>
          <a:lstStyle/>
          <a:p>
            <a:pPr algn="ctr" defTabSz="912813"/>
            <a:r>
              <a:rPr altLang="en-US" b="1" lang="zh-CN" sz="4000">
                <a:solidFill>
                  <a:srgbClr val="3B3838"/>
                </a:solidFill>
                <a:latin charset="-122" panose="020b0503020204020204" pitchFamily="34" typeface="微软雅黑"/>
                <a:ea charset="-122" pitchFamily="34" typeface="微软雅黑"/>
              </a:rPr>
              <a:t>目录</a:t>
            </a:r>
          </a:p>
        </p:txBody>
      </p:sp>
      <p:grpSp>
        <p:nvGrpSpPr>
          <p:cNvPr id="58376" name="组合 5"/>
          <p:cNvGrpSpPr/>
          <p:nvPr/>
        </p:nvGrpSpPr>
        <p:grpSpPr>
          <a:xfrm>
            <a:off x="1976438" y="2306638"/>
            <a:ext cx="4894262" cy="431800"/>
            <a:chOff x="3779912" y="1777380"/>
            <a:chExt cx="4896544" cy="432049"/>
          </a:xfrm>
        </p:grpSpPr>
        <p:sp>
          <p:nvSpPr>
            <p:cNvPr id="7" name="矩形 6"/>
            <p:cNvSpPr/>
            <p:nvPr/>
          </p:nvSpPr>
          <p:spPr>
            <a:xfrm>
              <a:off x="3779912" y="1777380"/>
              <a:ext cx="4896544" cy="432049"/>
            </a:xfrm>
            <a:prstGeom prst="rect">
              <a:avLst/>
            </a:prstGeom>
            <a:solidFill>
              <a:schemeClr val="bg2">
                <a:lumMod val="25000"/>
              </a:schemeClr>
            </a:solidFill>
            <a:ln algn="ctr" cap="flat" cmpd="sng" w="12700">
              <a:noFill/>
              <a:prstDash val="solid"/>
            </a:ln>
            <a:effectLst>
              <a:outerShdw algn="t" blurRad="50800" dir="5400000" dist="38100" rotWithShape="0">
                <a:prstClr val="black">
                  <a:alpha val="40000"/>
                </a:prstClr>
              </a:outerShdw>
            </a:effectLst>
          </p:spPr>
          <p:txBody>
            <a:bodyPr anchor="ctr"/>
            <a:lstStyle/>
            <a:p>
              <a:pPr algn="ctr" fontAlgn="auto">
                <a:spcBef>
                  <a:spcPct val="0"/>
                </a:spcBef>
                <a:spcAft>
                  <a:spcPct val="0"/>
                </a:spcAft>
                <a:defRPr/>
              </a:pPr>
              <a:endParaRPr altLang="en-US" kern="0" lang="zh-CN" sz="1799">
                <a:solidFill>
                  <a:sysClr lastClr="FFFFFF" val="window"/>
                </a:solidFill>
                <a:latin typeface="+mn-lt"/>
                <a:ea typeface="微软雅黑"/>
              </a:endParaRPr>
            </a:p>
          </p:txBody>
        </p:sp>
        <p:sp>
          <p:nvSpPr>
            <p:cNvPr id="8" name="矩形 7"/>
            <p:cNvSpPr/>
            <p:nvPr/>
          </p:nvSpPr>
          <p:spPr>
            <a:xfrm>
              <a:off x="3779912" y="1777380"/>
              <a:ext cx="1289651" cy="432049"/>
            </a:xfrm>
            <a:prstGeom prst="rect">
              <a:avLst/>
            </a:prstGeom>
            <a:solidFill>
              <a:srgbClr val="44ADCB"/>
            </a:solidFill>
            <a:ln algn="ctr" cap="flat" cmpd="sng" w="12700">
              <a:noFill/>
              <a:prstDash val="solid"/>
            </a:ln>
            <a:effectLst/>
          </p:spPr>
          <p:txBody>
            <a:bodyPr anchor="ctr"/>
            <a:lstStyle/>
            <a:p>
              <a:pPr algn="ctr" fontAlgn="auto">
                <a:spcBef>
                  <a:spcPct val="0"/>
                </a:spcBef>
                <a:spcAft>
                  <a:spcPct val="0"/>
                </a:spcAft>
                <a:defRPr/>
              </a:pPr>
              <a:r>
                <a:rPr altLang="zh-CN" kern="0" lang="en-US" sz="2399">
                  <a:solidFill>
                    <a:sysClr lastClr="FFFFFF" val="window"/>
                  </a:solidFill>
                  <a:latin charset="0" pitchFamily="82" typeface="Broadway"/>
                  <a:ea typeface="微软雅黑"/>
                </a:rPr>
                <a:t>1</a:t>
              </a:r>
            </a:p>
          </p:txBody>
        </p:sp>
        <p:sp>
          <p:nvSpPr>
            <p:cNvPr id="9" name="TextBox 37"/>
            <p:cNvSpPr txBox="1"/>
            <p:nvPr/>
          </p:nvSpPr>
          <p:spPr>
            <a:xfrm>
              <a:off x="4381855" y="1823444"/>
              <a:ext cx="4078601" cy="365818"/>
            </a:xfrm>
            <a:prstGeom prst="rect">
              <a:avLst/>
            </a:prstGeom>
            <a:noFill/>
          </p:spPr>
          <p:txBody>
            <a:bodyPr>
              <a:spAutoFit/>
            </a:bodyPr>
            <a:lstStyle/>
            <a:p>
              <a:pPr defTabSz="913996" fontAlgn="auto">
                <a:spcBef>
                  <a:spcPct val="0"/>
                </a:spcBef>
                <a:spcAft>
                  <a:spcPct val="0"/>
                </a:spcAft>
                <a:defRPr/>
              </a:pPr>
              <a:r>
                <a:rPr altLang="en-US" b="1" lang="zh-CN" sz="1799">
                  <a:solidFill>
                    <a:srgbClr val="1F497D"/>
                  </a:solidFill>
                  <a:latin charset="-122" panose="020b0503020204020204" pitchFamily="34" typeface="微软雅黑"/>
                  <a:ea charset="-122" pitchFamily="34" typeface="微软雅黑"/>
                </a:rPr>
                <a:t>                   医院战略规划</a:t>
              </a:r>
            </a:p>
          </p:txBody>
        </p:sp>
      </p:grpSp>
      <p:grpSp>
        <p:nvGrpSpPr>
          <p:cNvPr id="58377" name="组合 9"/>
          <p:cNvGrpSpPr/>
          <p:nvPr/>
        </p:nvGrpSpPr>
        <p:grpSpPr>
          <a:xfrm>
            <a:off x="1976438" y="3119438"/>
            <a:ext cx="4894262" cy="431800"/>
            <a:chOff x="3779912" y="1777380"/>
            <a:chExt cx="4896544" cy="432049"/>
          </a:xfrm>
        </p:grpSpPr>
        <p:sp>
          <p:nvSpPr>
            <p:cNvPr id="11" name="矩形 10"/>
            <p:cNvSpPr/>
            <p:nvPr/>
          </p:nvSpPr>
          <p:spPr>
            <a:xfrm>
              <a:off x="3779912" y="1777380"/>
              <a:ext cx="4896544" cy="432049"/>
            </a:xfrm>
            <a:prstGeom prst="rect">
              <a:avLst/>
            </a:prstGeom>
            <a:solidFill>
              <a:schemeClr val="bg2">
                <a:lumMod val="25000"/>
              </a:schemeClr>
            </a:solidFill>
            <a:ln algn="ctr" cap="flat" cmpd="sng" w="12700">
              <a:noFill/>
              <a:prstDash val="solid"/>
            </a:ln>
            <a:effectLst>
              <a:outerShdw algn="t" blurRad="50800" dir="5400000" dist="38100" rotWithShape="0">
                <a:prstClr val="black">
                  <a:alpha val="40000"/>
                </a:prstClr>
              </a:outerShdw>
            </a:effectLst>
          </p:spPr>
          <p:txBody>
            <a:bodyPr anchor="ctr"/>
            <a:lstStyle/>
            <a:p>
              <a:pPr algn="ctr" fontAlgn="auto">
                <a:spcBef>
                  <a:spcPct val="0"/>
                </a:spcBef>
                <a:spcAft>
                  <a:spcPct val="0"/>
                </a:spcAft>
                <a:defRPr/>
              </a:pPr>
              <a:endParaRPr altLang="en-US" kern="0" lang="zh-CN" sz="1799">
                <a:solidFill>
                  <a:sysClr lastClr="FFFFFF" val="window"/>
                </a:solidFill>
                <a:latin typeface="+mn-lt"/>
                <a:ea typeface="微软雅黑"/>
              </a:endParaRPr>
            </a:p>
          </p:txBody>
        </p:sp>
        <p:sp>
          <p:nvSpPr>
            <p:cNvPr id="12" name="矩形 11"/>
            <p:cNvSpPr/>
            <p:nvPr/>
          </p:nvSpPr>
          <p:spPr>
            <a:xfrm>
              <a:off x="3779912" y="1777380"/>
              <a:ext cx="1289651" cy="432049"/>
            </a:xfrm>
            <a:prstGeom prst="rect">
              <a:avLst/>
            </a:prstGeom>
            <a:solidFill>
              <a:srgbClr val="44ADCB"/>
            </a:solidFill>
            <a:ln algn="ctr" cap="flat" cmpd="sng" w="12700">
              <a:noFill/>
              <a:prstDash val="solid"/>
            </a:ln>
            <a:effectLst/>
          </p:spPr>
          <p:txBody>
            <a:bodyPr anchor="ctr"/>
            <a:lstStyle/>
            <a:p>
              <a:pPr algn="ctr" fontAlgn="auto">
                <a:spcBef>
                  <a:spcPct val="0"/>
                </a:spcBef>
                <a:spcAft>
                  <a:spcPct val="0"/>
                </a:spcAft>
                <a:defRPr/>
              </a:pPr>
              <a:r>
                <a:rPr altLang="zh-CN" kern="0" lang="en-US" sz="2399">
                  <a:solidFill>
                    <a:sysClr lastClr="FFFFFF" val="window"/>
                  </a:solidFill>
                  <a:latin charset="0" pitchFamily="82" typeface="Broadway"/>
                  <a:ea typeface="微软雅黑"/>
                </a:rPr>
                <a:t>2</a:t>
              </a:r>
            </a:p>
          </p:txBody>
        </p:sp>
        <p:sp>
          <p:nvSpPr>
            <p:cNvPr id="13" name="TextBox 37"/>
            <p:cNvSpPr txBox="1"/>
            <p:nvPr/>
          </p:nvSpPr>
          <p:spPr>
            <a:xfrm>
              <a:off x="4381855" y="1823445"/>
              <a:ext cx="4078601" cy="365818"/>
            </a:xfrm>
            <a:prstGeom prst="rect">
              <a:avLst/>
            </a:prstGeom>
            <a:noFill/>
          </p:spPr>
          <p:txBody>
            <a:bodyPr>
              <a:spAutoFit/>
            </a:bodyPr>
            <a:lstStyle/>
            <a:p>
              <a:pPr algn="ctr" fontAlgn="auto">
                <a:spcBef>
                  <a:spcPct val="0"/>
                </a:spcBef>
                <a:spcAft>
                  <a:spcPct val="0"/>
                </a:spcAft>
                <a:defRPr/>
              </a:pPr>
              <a:r>
                <a:rPr altLang="en-US" b="1" lang="zh-CN" sz="1799">
                  <a:solidFill>
                    <a:prstClr val="white"/>
                  </a:solidFill>
                  <a:latin charset="-122" panose="020b0503020204020204" pitchFamily="34" typeface="微软雅黑"/>
                  <a:ea charset="-122" pitchFamily="34" typeface="微软雅黑"/>
                </a:rPr>
                <a:t>医院管理规划</a:t>
              </a:r>
            </a:p>
          </p:txBody>
        </p:sp>
      </p:grpSp>
      <p:grpSp>
        <p:nvGrpSpPr>
          <p:cNvPr id="58378" name="组合 13"/>
          <p:cNvGrpSpPr/>
          <p:nvPr/>
        </p:nvGrpSpPr>
        <p:grpSpPr>
          <a:xfrm>
            <a:off x="1976438" y="3932238"/>
            <a:ext cx="4894262" cy="431800"/>
            <a:chOff x="3779912" y="1777380"/>
            <a:chExt cx="4896544" cy="432048"/>
          </a:xfrm>
        </p:grpSpPr>
        <p:sp>
          <p:nvSpPr>
            <p:cNvPr id="15" name="矩形 14"/>
            <p:cNvSpPr/>
            <p:nvPr/>
          </p:nvSpPr>
          <p:spPr>
            <a:xfrm>
              <a:off x="3779912" y="1777380"/>
              <a:ext cx="4896544" cy="432048"/>
            </a:xfrm>
            <a:prstGeom prst="rect">
              <a:avLst/>
            </a:prstGeom>
            <a:solidFill>
              <a:schemeClr val="bg2">
                <a:lumMod val="25000"/>
              </a:schemeClr>
            </a:solidFill>
            <a:ln algn="ctr" cap="flat" cmpd="sng" w="12700">
              <a:noFill/>
              <a:prstDash val="solid"/>
            </a:ln>
            <a:effectLst>
              <a:outerShdw algn="t" blurRad="50800" dir="5400000" dist="38100" rotWithShape="0">
                <a:prstClr val="black">
                  <a:alpha val="40000"/>
                </a:prstClr>
              </a:outerShdw>
            </a:effectLst>
          </p:spPr>
          <p:txBody>
            <a:bodyPr anchor="ctr"/>
            <a:lstStyle/>
            <a:p>
              <a:pPr algn="ctr" fontAlgn="auto">
                <a:spcBef>
                  <a:spcPct val="0"/>
                </a:spcBef>
                <a:spcAft>
                  <a:spcPct val="0"/>
                </a:spcAft>
                <a:defRPr/>
              </a:pPr>
              <a:endParaRPr altLang="en-US" kern="0" lang="zh-CN" sz="1799">
                <a:solidFill>
                  <a:sysClr lastClr="FFFFFF" val="window"/>
                </a:solidFill>
                <a:latin typeface="+mn-lt"/>
                <a:ea typeface="微软雅黑"/>
              </a:endParaRPr>
            </a:p>
          </p:txBody>
        </p:sp>
        <p:sp>
          <p:nvSpPr>
            <p:cNvPr id="16" name="矩形 15"/>
            <p:cNvSpPr/>
            <p:nvPr/>
          </p:nvSpPr>
          <p:spPr>
            <a:xfrm>
              <a:off x="3779912" y="1777380"/>
              <a:ext cx="1289651" cy="432048"/>
            </a:xfrm>
            <a:prstGeom prst="rect">
              <a:avLst/>
            </a:prstGeom>
            <a:solidFill>
              <a:srgbClr val="44ADCB"/>
            </a:solidFill>
            <a:ln algn="ctr" cap="flat" cmpd="sng" w="12700">
              <a:noFill/>
              <a:prstDash val="solid"/>
            </a:ln>
            <a:effectLst/>
          </p:spPr>
          <p:txBody>
            <a:bodyPr anchor="ctr"/>
            <a:lstStyle/>
            <a:p>
              <a:pPr algn="ctr" fontAlgn="auto">
                <a:spcBef>
                  <a:spcPct val="0"/>
                </a:spcBef>
                <a:spcAft>
                  <a:spcPct val="0"/>
                </a:spcAft>
                <a:defRPr/>
              </a:pPr>
              <a:r>
                <a:rPr altLang="zh-CN" kern="0" lang="en-US" sz="2399">
                  <a:solidFill>
                    <a:sysClr lastClr="FFFFFF" val="window"/>
                  </a:solidFill>
                  <a:latin charset="0" pitchFamily="82" typeface="Broadway"/>
                  <a:ea typeface="微软雅黑"/>
                </a:rPr>
                <a:t>3</a:t>
              </a:r>
            </a:p>
          </p:txBody>
        </p:sp>
        <p:sp>
          <p:nvSpPr>
            <p:cNvPr id="17" name="TextBox 37"/>
            <p:cNvSpPr txBox="1"/>
            <p:nvPr/>
          </p:nvSpPr>
          <p:spPr>
            <a:xfrm>
              <a:off x="4381855" y="1823444"/>
              <a:ext cx="4078601" cy="365818"/>
            </a:xfrm>
            <a:prstGeom prst="rect">
              <a:avLst/>
            </a:prstGeom>
            <a:noFill/>
          </p:spPr>
          <p:txBody>
            <a:bodyPr>
              <a:spAutoFit/>
            </a:bodyPr>
            <a:lstStyle/>
            <a:p>
              <a:pPr algn="ctr" fontAlgn="auto">
                <a:spcBef>
                  <a:spcPct val="0"/>
                </a:spcBef>
                <a:spcAft>
                  <a:spcPct val="0"/>
                </a:spcAft>
                <a:defRPr/>
              </a:pPr>
              <a:r>
                <a:rPr altLang="en-US" b="1" lang="zh-CN" sz="1799">
                  <a:solidFill>
                    <a:prstClr val="white"/>
                  </a:solidFill>
                  <a:latin charset="-122" panose="020b0503020204020204" pitchFamily="34" typeface="微软雅黑"/>
                  <a:ea charset="-122" pitchFamily="34" typeface="微软雅黑"/>
                </a:rPr>
                <a:t>医院运营规划</a:t>
              </a:r>
            </a:p>
          </p:txBody>
        </p:sp>
      </p:grpSp>
      <p:grpSp>
        <p:nvGrpSpPr>
          <p:cNvPr id="58379" name="组合 17"/>
          <p:cNvGrpSpPr/>
          <p:nvPr/>
        </p:nvGrpSpPr>
        <p:grpSpPr>
          <a:xfrm>
            <a:off x="1976438" y="4745038"/>
            <a:ext cx="4894262" cy="433387"/>
            <a:chOff x="3779912" y="1777380"/>
            <a:chExt cx="4896544" cy="432048"/>
          </a:xfrm>
        </p:grpSpPr>
        <p:sp>
          <p:nvSpPr>
            <p:cNvPr id="19" name="矩形 18"/>
            <p:cNvSpPr/>
            <p:nvPr/>
          </p:nvSpPr>
          <p:spPr>
            <a:xfrm>
              <a:off x="3779912" y="1777380"/>
              <a:ext cx="4896544" cy="432048"/>
            </a:xfrm>
            <a:prstGeom prst="rect">
              <a:avLst/>
            </a:prstGeom>
            <a:solidFill>
              <a:schemeClr val="bg2">
                <a:lumMod val="25000"/>
              </a:schemeClr>
            </a:solidFill>
            <a:ln algn="ctr" cap="flat" cmpd="sng" w="12700">
              <a:noFill/>
              <a:prstDash val="solid"/>
            </a:ln>
            <a:effectLst>
              <a:outerShdw algn="t" blurRad="50800" dir="5400000" dist="38100" rotWithShape="0">
                <a:prstClr val="black">
                  <a:alpha val="40000"/>
                </a:prstClr>
              </a:outerShdw>
            </a:effectLst>
          </p:spPr>
          <p:txBody>
            <a:bodyPr anchor="ctr"/>
            <a:lstStyle/>
            <a:p>
              <a:pPr algn="ctr" fontAlgn="auto">
                <a:spcBef>
                  <a:spcPct val="0"/>
                </a:spcBef>
                <a:spcAft>
                  <a:spcPct val="0"/>
                </a:spcAft>
                <a:defRPr/>
              </a:pPr>
              <a:endParaRPr altLang="en-US" kern="0" lang="zh-CN" sz="1799">
                <a:solidFill>
                  <a:sysClr lastClr="FFFFFF" val="window"/>
                </a:solidFill>
                <a:latin typeface="+mn-lt"/>
                <a:ea typeface="微软雅黑"/>
              </a:endParaRPr>
            </a:p>
          </p:txBody>
        </p:sp>
        <p:sp>
          <p:nvSpPr>
            <p:cNvPr id="20" name="矩形 19"/>
            <p:cNvSpPr/>
            <p:nvPr/>
          </p:nvSpPr>
          <p:spPr>
            <a:xfrm>
              <a:off x="3779912" y="1777380"/>
              <a:ext cx="1289651" cy="432048"/>
            </a:xfrm>
            <a:prstGeom prst="rect">
              <a:avLst/>
            </a:prstGeom>
            <a:solidFill>
              <a:srgbClr val="44ADCB"/>
            </a:solidFill>
            <a:ln algn="ctr" cap="flat" cmpd="sng" w="12700">
              <a:noFill/>
              <a:prstDash val="solid"/>
            </a:ln>
            <a:effectLst/>
          </p:spPr>
          <p:txBody>
            <a:bodyPr anchor="ctr"/>
            <a:lstStyle/>
            <a:p>
              <a:pPr algn="ctr" fontAlgn="auto">
                <a:spcBef>
                  <a:spcPct val="0"/>
                </a:spcBef>
                <a:spcAft>
                  <a:spcPct val="0"/>
                </a:spcAft>
                <a:defRPr/>
              </a:pPr>
              <a:r>
                <a:rPr altLang="zh-CN" kern="0" lang="en-US" sz="2399">
                  <a:solidFill>
                    <a:sysClr lastClr="FFFFFF" val="window"/>
                  </a:solidFill>
                  <a:latin charset="0" pitchFamily="82" typeface="Broadway"/>
                  <a:ea typeface="微软雅黑"/>
                </a:rPr>
                <a:t>4</a:t>
              </a:r>
            </a:p>
          </p:txBody>
        </p:sp>
        <p:sp>
          <p:nvSpPr>
            <p:cNvPr id="21" name="TextBox 37"/>
            <p:cNvSpPr txBox="1"/>
            <p:nvPr/>
          </p:nvSpPr>
          <p:spPr>
            <a:xfrm>
              <a:off x="4381855" y="1824858"/>
              <a:ext cx="4078601" cy="364478"/>
            </a:xfrm>
            <a:prstGeom prst="rect">
              <a:avLst/>
            </a:prstGeom>
            <a:noFill/>
          </p:spPr>
          <p:txBody>
            <a:bodyPr>
              <a:spAutoFit/>
            </a:bodyPr>
            <a:lstStyle/>
            <a:p>
              <a:pPr algn="ctr" fontAlgn="auto">
                <a:spcBef>
                  <a:spcPct val="0"/>
                </a:spcBef>
                <a:spcAft>
                  <a:spcPct val="0"/>
                </a:spcAft>
                <a:defRPr/>
              </a:pPr>
              <a:r>
                <a:rPr altLang="en-US" b="1" lang="zh-CN" sz="1799">
                  <a:solidFill>
                    <a:prstClr val="white"/>
                  </a:solidFill>
                  <a:latin charset="-122" panose="020b0503020204020204" pitchFamily="34" typeface="微软雅黑"/>
                  <a:ea charset="-122" pitchFamily="34" typeface="微软雅黑"/>
                </a:rPr>
                <a:t>医院品牌规划</a:t>
              </a:r>
            </a:p>
          </p:txBody>
        </p:sp>
      </p:grpSp>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6017" name="图片 4"/>
          <p:cNvPicPr>
            <a:picLocks noChangeAspect="1"/>
          </p:cNvPicPr>
          <p:nvPr/>
        </p:nvPicPr>
        <p:blipFill>
          <a:blip r:embed="rId2">
            <a:extLst>
              <a:ext uri="{28A0092B-C50C-407E-A947-70E740481C1C}">
                <a14:useLocalDpi/>
              </a:ext>
            </a:extLst>
          </a:blip>
          <a:stretch>
            <a:fillRect/>
          </a:stretch>
        </p:blipFill>
        <p:spPr bwMode="auto">
          <a:xfrm>
            <a:off x="2459038" y="3916363"/>
            <a:ext cx="9255125" cy="1817687"/>
          </a:xfrm>
          <a:prstGeom prst="rect">
            <a:avLst/>
          </a:prstGeom>
          <a:noFill/>
          <a:ln w="9525">
            <a:noFill/>
            <a:miter lim="800000"/>
          </a:ln>
        </p:spPr>
      </p:pic>
      <p:graphicFrame>
        <p:nvGraphicFramePr>
          <p:cNvPr id="6" name="表格 5"/>
          <p:cNvGraphicFramePr>
            <a:graphicFrameLocks noGrp="1"/>
          </p:cNvGraphicFramePr>
          <p:nvPr/>
        </p:nvGraphicFramePr>
        <p:xfrm>
          <a:off x="1792288" y="3916363"/>
          <a:ext cx="9922476" cy="1816446"/>
        </p:xfrm>
        <a:graphic>
          <a:graphicData uri="http://schemas.openxmlformats.org/drawingml/2006/table">
            <a:tbl>
              <a:tblPr bandRow="1" firstRow="1">
                <a:tableStyleId>{5C22544A-7EE6-4342-B048-85BDC9FD1C3A}</a:tableStyleId>
              </a:tblPr>
              <a:tblGrid>
                <a:gridCol w="826873"/>
                <a:gridCol w="826873"/>
                <a:gridCol w="826873"/>
                <a:gridCol w="826873"/>
                <a:gridCol w="826873"/>
                <a:gridCol w="826873"/>
                <a:gridCol w="826873"/>
                <a:gridCol w="826873"/>
                <a:gridCol w="826873"/>
                <a:gridCol w="826873"/>
                <a:gridCol w="826873"/>
                <a:gridCol w="826873"/>
              </a:tblGrid>
              <a:tr h="914665">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r>
              <a:tr h="901781">
                <a:tc>
                  <a:txBody>
                    <a:bodyPr vert="horz" wrap="square"/>
                    <a:lstStyle/>
                    <a:p>
                      <a:endParaRPr altLang="en-US" lang="zh-CN"/>
                    </a:p>
                  </a:txBody>
                  <a:tcPr>
                    <a:noFill/>
                  </a:tcPr>
                </a:tc>
                <a:tc>
                  <a:txBody>
                    <a:bodyPr vert="horz" wrap="square"/>
                    <a:lstStyle/>
                    <a:p>
                      <a:pPr algn="l" defTabSz="914400" eaLnBrk="1" hangingPunct="1" latinLnBrk="0" marL="0" rtl="0"/>
                      <a:endParaRPr altLang="en-US" b="1" kern="1200" lang="zh-CN" sz="1800">
                        <a:solidFill>
                          <a:schemeClr val="lt1"/>
                        </a:solidFill>
                        <a:latin typeface="+mn-lt"/>
                        <a:ea typeface="+mn-ea"/>
                        <a:cs typeface="+mn-cs"/>
                      </a:endParaRPr>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r>
            </a:tbl>
          </a:graphicData>
        </a:graphic>
      </p:graphicFrame>
      <p:grpSp>
        <p:nvGrpSpPr>
          <p:cNvPr id="86059" name="组合 6"/>
          <p:cNvGrpSpPr/>
          <p:nvPr/>
        </p:nvGrpSpPr>
        <p:grpSpPr>
          <a:xfrm>
            <a:off x="703263" y="1844675"/>
            <a:ext cx="8483600" cy="749300"/>
            <a:chOff x="3779912" y="1777380"/>
            <a:chExt cx="4896544" cy="432049"/>
          </a:xfrm>
        </p:grpSpPr>
        <p:sp>
          <p:nvSpPr>
            <p:cNvPr id="8" name="矩形 7"/>
            <p:cNvSpPr/>
            <p:nvPr/>
          </p:nvSpPr>
          <p:spPr>
            <a:xfrm>
              <a:off x="3779912" y="1777380"/>
              <a:ext cx="4896544" cy="432049"/>
            </a:xfrm>
            <a:prstGeom prst="rect">
              <a:avLst/>
            </a:prstGeom>
            <a:solidFill>
              <a:schemeClr val="bg2">
                <a:lumMod val="25000"/>
              </a:schemeClr>
            </a:solidFill>
            <a:ln algn="ctr" cap="flat" cmpd="sng" w="12700">
              <a:noFill/>
              <a:prstDash val="solid"/>
            </a:ln>
            <a:effectLst>
              <a:outerShdw algn="t" blurRad="50800" dir="5400000" dist="38100" rotWithShape="0">
                <a:prstClr val="black">
                  <a:alpha val="40000"/>
                </a:prstClr>
              </a:outerShdw>
            </a:effectLst>
          </p:spPr>
          <p:txBody>
            <a:bodyPr anchor="ctr"/>
            <a:lstStyle/>
            <a:p>
              <a:pPr algn="ctr" fontAlgn="auto">
                <a:spcBef>
                  <a:spcPct val="0"/>
                </a:spcBef>
                <a:spcAft>
                  <a:spcPct val="0"/>
                </a:spcAft>
                <a:defRPr/>
              </a:pPr>
              <a:endParaRPr altLang="en-US" kern="0" lang="zh-CN" sz="1799">
                <a:solidFill>
                  <a:sysClr lastClr="FFFFFF" val="window"/>
                </a:solidFill>
                <a:latin typeface="+mn-lt"/>
                <a:ea typeface="微软雅黑"/>
              </a:endParaRPr>
            </a:p>
          </p:txBody>
        </p:sp>
        <p:sp>
          <p:nvSpPr>
            <p:cNvPr id="9" name="矩形 8"/>
            <p:cNvSpPr/>
            <p:nvPr/>
          </p:nvSpPr>
          <p:spPr>
            <a:xfrm>
              <a:off x="3779912" y="1777380"/>
              <a:ext cx="1290107" cy="432049"/>
            </a:xfrm>
            <a:prstGeom prst="rect">
              <a:avLst/>
            </a:prstGeom>
            <a:solidFill>
              <a:srgbClr val="6FB879"/>
            </a:solidFill>
            <a:ln algn="ctr" cap="flat" cmpd="sng" w="12700">
              <a:noFill/>
              <a:prstDash val="solid"/>
            </a:ln>
            <a:effectLst/>
          </p:spPr>
          <p:txBody>
            <a:bodyPr anchor="ctr"/>
            <a:lstStyle/>
            <a:p>
              <a:pPr algn="ctr" fontAlgn="auto">
                <a:spcBef>
                  <a:spcPct val="0"/>
                </a:spcBef>
                <a:spcAft>
                  <a:spcPct val="0"/>
                </a:spcAft>
                <a:defRPr/>
              </a:pPr>
              <a:r>
                <a:rPr altLang="zh-CN" kern="0" lang="en-US" sz="4000">
                  <a:solidFill>
                    <a:sysClr lastClr="FFFFFF" val="window"/>
                  </a:solidFill>
                  <a:latin charset="0" pitchFamily="82" typeface="Broadway"/>
                  <a:ea typeface="微软雅黑"/>
                </a:rPr>
                <a:t>3</a:t>
              </a:r>
            </a:p>
          </p:txBody>
        </p:sp>
        <p:sp>
          <p:nvSpPr>
            <p:cNvPr id="10" name="TextBox 37"/>
            <p:cNvSpPr txBox="1"/>
            <p:nvPr/>
          </p:nvSpPr>
          <p:spPr>
            <a:xfrm>
              <a:off x="5268849" y="1859762"/>
              <a:ext cx="2211874" cy="210811"/>
            </a:xfrm>
            <a:prstGeom prst="rect">
              <a:avLst/>
            </a:prstGeom>
            <a:noFill/>
          </p:spPr>
          <p:txBody>
            <a:bodyPr>
              <a:spAutoFit/>
            </a:bodyPr>
            <a:lstStyle/>
            <a:p>
              <a:pPr algn="ctr" defTabSz="913996" fontAlgn="auto">
                <a:spcBef>
                  <a:spcPct val="0"/>
                </a:spcBef>
                <a:spcAft>
                  <a:spcPct val="0"/>
                </a:spcAft>
                <a:defRPr/>
              </a:pPr>
              <a:r>
                <a:rPr altLang="en-US" b="1" lang="zh-CN" sz="1799">
                  <a:solidFill>
                    <a:srgbClr val="1F497D"/>
                  </a:solidFill>
                  <a:latin charset="-122" panose="020b0503020204020204" pitchFamily="34" typeface="微软雅黑"/>
                  <a:ea charset="-122" pitchFamily="34" typeface="微软雅黑"/>
                </a:rPr>
                <a:t>                   医院运营规划</a:t>
              </a:r>
            </a:p>
          </p:txBody>
        </p:sp>
      </p:grpSp>
      <p:sp>
        <p:nvSpPr>
          <p:cNvPr id="86060" name="文本框 10"/>
          <p:cNvSpPr txBox="1">
            <a:spLocks noChangeArrowheads="1"/>
          </p:cNvSpPr>
          <p:nvPr/>
        </p:nvSpPr>
        <p:spPr bwMode="auto">
          <a:xfrm>
            <a:off x="3767138" y="2736850"/>
            <a:ext cx="4648200" cy="365760"/>
          </a:xfrm>
          <a:prstGeom prst="rect">
            <a:avLst/>
          </a:prstGeom>
          <a:noFill/>
          <a:ln w="9525">
            <a:noFill/>
            <a:miter lim="800000"/>
          </a:ln>
        </p:spPr>
        <p:txBody>
          <a:bodyPr>
            <a:spAutoFit/>
          </a:bodyPr>
          <a:lstStyle/>
          <a:p>
            <a:r>
              <a:rPr altLang="zh-CN" b="1" lang="en-US">
                <a:solidFill>
                  <a:srgbClr val="3B3838"/>
                </a:solidFill>
                <a:latin typeface="Microsoft YaHei UI"/>
                <a:ea typeface="Microsoft YaHei UI"/>
                <a:cs typeface="Microsoft YaHei UI"/>
              </a:rPr>
              <a:t>The Hospital Operational Planning</a:t>
            </a:r>
          </a:p>
        </p:txBody>
      </p:sp>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7041" name="图表 25"/>
          <p:cNvGraphicFramePr>
            <a:graphicFrameLocks noChangeAspect="1"/>
          </p:cNvGraphicFramePr>
          <p:nvPr/>
        </p:nvGraphicFramePr>
        <p:xfrm>
          <a:off x="2254250" y="2444750"/>
          <a:ext cx="2859088" cy="3560763"/>
        </p:xfrm>
        <a:graphic>
          <a:graphicData uri="http://schemas.openxmlformats.org/presentationml/2006/ole">
            <mc:AlternateContent>
              <mc:Choice xmlns:v="urn:schemas-microsoft-com:vml" Requires="v">
                <p:oleObj imgH="3560373" imgW="2859272" progId="Excel.Chart.8" r:id="rId2" spid="_x0000_s1038">
                  <p:embed/>
                </p:oleObj>
              </mc:Choice>
              <mc:Fallback>
                <p:oleObj imgH="3560373" imgW="2859272"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2254250" y="2444750"/>
                        <a:ext cx="2859088" cy="3560763"/>
                      </a:xfrm>
                      <a:prstGeom prst="rect">
                        <a:avLst/>
                      </a:prstGeom>
                      <a:noFill/>
                    </p:spPr>
                  </p:pic>
                </p:oleObj>
              </mc:Fallback>
            </mc:AlternateContent>
          </a:graphicData>
        </a:graphic>
      </p:graphicFrame>
      <p:sp>
        <p:nvSpPr>
          <p:cNvPr id="4" name="文本框 10"/>
          <p:cNvSpPr txBox="1"/>
          <p:nvPr/>
        </p:nvSpPr>
        <p:spPr>
          <a:xfrm>
            <a:off x="820738" y="1452563"/>
            <a:ext cx="4443412" cy="471487"/>
          </a:xfrm>
          <a:prstGeom prst="rect">
            <a:avLst/>
          </a:prstGeom>
          <a:noFill/>
          <a:ln algn="ctr" cap="rnd" w="12700">
            <a:noFill/>
            <a:prstDash val="sysDash"/>
            <a:round/>
          </a:ln>
          <a:effectLst/>
          <a:extLst/>
        </p:spPr>
        <p:txBody>
          <a:bodyPr anchor="ctr" bIns="45702" lIns="91403" rIns="91403" tIns="45702" wrap="none"/>
          <a:lstStyle>
            <a:defPPr>
              <a:defRPr lang="zh-CN"/>
            </a:defPPr>
            <a:lvl1pPr algn="ctr" fontAlgn="base" latinLnBrk="1">
              <a:spcBef>
                <a:spcPct val="0"/>
              </a:spcBef>
              <a:spcAft>
                <a:spcPct val="0"/>
              </a:spcAft>
              <a:defRPr kumimoji="1">
                <a:solidFill>
                  <a:srgbClr val="000000"/>
                </a:solidFill>
                <a:latin charset="-127" panose="020b0600000101010101" pitchFamily="34" typeface="굴림"/>
                <a:ea charset="-127" panose="020b0600000101010101" pitchFamily="34" typeface="굴림"/>
              </a:defRPr>
            </a:lvl1pPr>
          </a:lstStyle>
          <a:p>
            <a:pPr algn="l" defTabSz="913996" indent="97158">
              <a:defRPr/>
            </a:pPr>
            <a:r>
              <a:rPr altLang="zh-CN" b="1" lang="en-US" smtClean="0" sz="2399">
                <a:solidFill>
                  <a:srgbClr val="1F497D"/>
                </a:solidFill>
                <a:latin charset="-122" panose="020b0503020204020204" pitchFamily="34" typeface="微软雅黑"/>
                <a:ea charset="-122" pitchFamily="34" typeface="微软雅黑"/>
              </a:rPr>
              <a:t>2015年医院经济收入指标规划</a:t>
            </a:r>
          </a:p>
        </p:txBody>
      </p:sp>
      <p:pic>
        <p:nvPicPr>
          <p:cNvPr descr="F:\我的酷盘\素材\图片素材\新图片\锐普内部商务PPT图片29 (11).jpg" id="87043" name="Picture 3"/>
          <p:cNvPicPr>
            <a:picLocks noChangeArrowheads="1" noChangeAspect="1"/>
          </p:cNvPicPr>
          <p:nvPr/>
        </p:nvPicPr>
        <p:blipFill>
          <a:blip r:embed="rId4">
            <a:clrChange>
              <a:clrFrom>
                <a:srgbClr val="FFFFFF"/>
              </a:clrFrom>
              <a:clrTo>
                <a:srgbClr val="FFFFFF">
                  <a:alpha val="0"/>
                </a:srgbClr>
              </a:clrTo>
            </a:clrChange>
            <a:extLst>
              <a:ext uri="{28A0092B-C50C-407E-A947-70E740481C1C}">
                <a14:useLocalDpi/>
              </a:ext>
            </a:extLst>
          </a:blip>
          <a:stretch>
            <a:fillRect/>
          </a:stretch>
        </p:blipFill>
        <p:spPr bwMode="auto">
          <a:xfrm>
            <a:off x="-190500" y="3306763"/>
            <a:ext cx="3160713" cy="1284287"/>
          </a:xfrm>
          <a:prstGeom prst="rect">
            <a:avLst/>
          </a:prstGeom>
          <a:noFill/>
          <a:ln w="9525">
            <a:noFill/>
            <a:miter lim="800000"/>
          </a:ln>
        </p:spPr>
      </p:pic>
      <p:sp>
        <p:nvSpPr>
          <p:cNvPr id="6" name="TextBox 5"/>
          <p:cNvSpPr txBox="1"/>
          <p:nvPr/>
        </p:nvSpPr>
        <p:spPr>
          <a:xfrm>
            <a:off x="2038350" y="5854700"/>
            <a:ext cx="3527425" cy="639892"/>
          </a:xfrm>
          <a:prstGeom prst="rect">
            <a:avLst/>
          </a:prstGeom>
          <a:noFill/>
        </p:spPr>
        <p:txBody>
          <a:bodyPr bIns="45702" lIns="91403" rIns="91403" tIns="45702">
            <a:spAutoFit/>
          </a:bodyPr>
          <a:lstStyle/>
          <a:p>
            <a:pPr algn="ctr" defTabSz="913996" fontAlgn="auto">
              <a:spcBef>
                <a:spcPct val="0"/>
              </a:spcBef>
              <a:spcAft>
                <a:spcPct val="0"/>
              </a:spcAft>
              <a:defRPr/>
            </a:pPr>
            <a:r>
              <a:rPr altLang="en-US" b="1" lang="zh-CN" sz="3599">
                <a:solidFill>
                  <a:srgbClr val="1F497D"/>
                </a:solidFill>
                <a:latin charset="-122" panose="020b0503020204020204" pitchFamily="34" typeface="微软雅黑"/>
                <a:ea charset="-122" pitchFamily="34" typeface="微软雅黑"/>
              </a:rPr>
              <a:t>医院总收入</a:t>
            </a:r>
          </a:p>
        </p:txBody>
      </p:sp>
      <p:sp>
        <p:nvSpPr>
          <p:cNvPr id="7" name="TextBox 7"/>
          <p:cNvSpPr txBox="1"/>
          <p:nvPr/>
        </p:nvSpPr>
        <p:spPr>
          <a:xfrm>
            <a:off x="2470150" y="2027238"/>
            <a:ext cx="2794000" cy="639892"/>
          </a:xfrm>
          <a:prstGeom prst="rect">
            <a:avLst/>
          </a:prstGeom>
          <a:noFill/>
        </p:spPr>
        <p:txBody>
          <a:bodyPr bIns="45702" lIns="91403" rIns="91403" tIns="45702">
            <a:spAutoFit/>
          </a:bodyPr>
          <a:lstStyle>
            <a:defPPr>
              <a:defRPr lang="zh-CN"/>
            </a:defPPr>
            <a:lvl1pPr algn="ctr">
              <a:defRPr b="1" sz="3600">
                <a:solidFill>
                  <a:srgbClr val="C00000"/>
                </a:solidFill>
                <a:latin charset="-122" panose="020b0503020204020204" pitchFamily="34" typeface="微软雅黑"/>
                <a:ea charset="-122" pitchFamily="34" typeface="微软雅黑"/>
              </a:defRPr>
            </a:lvl1pPr>
          </a:lstStyle>
          <a:p>
            <a:pPr defTabSz="913996" fontAlgn="auto">
              <a:spcBef>
                <a:spcPct val="0"/>
              </a:spcBef>
              <a:spcAft>
                <a:spcPct val="0"/>
              </a:spcAft>
              <a:defRPr/>
            </a:pPr>
            <a:r>
              <a:rPr altLang="zh-CN" lang="en-US" smtClean="0" sz="3599"/>
              <a:t>5.2亿元</a:t>
            </a:r>
          </a:p>
        </p:txBody>
      </p:sp>
      <p:pic>
        <p:nvPicPr>
          <p:cNvPr id="87046" name="图片 26"/>
          <p:cNvPicPr>
            <a:picLocks noChangeAspect="1"/>
          </p:cNvPicPr>
          <p:nvPr/>
        </p:nvPicPr>
        <p:blipFill>
          <a:blip r:embed="rId5">
            <a:extLst>
              <a:ext uri="{28A0092B-C50C-407E-A947-70E740481C1C}">
                <a14:useLocalDpi/>
              </a:ext>
            </a:extLst>
          </a:blip>
          <a:stretch>
            <a:fillRect/>
          </a:stretch>
        </p:blipFill>
        <p:spPr bwMode="auto">
          <a:xfrm>
            <a:off x="6115050" y="544513"/>
            <a:ext cx="5340350" cy="5708650"/>
          </a:xfrm>
          <a:prstGeom prst="rect">
            <a:avLst/>
          </a:prstGeom>
          <a:noFill/>
          <a:ln w="9525">
            <a:noFill/>
            <a:miter lim="800000"/>
          </a:ln>
        </p:spPr>
      </p:pic>
      <p:sp>
        <p:nvSpPr>
          <p:cNvPr id="28" name="Rectangle 8"/>
          <p:cNvSpPr/>
          <p:nvPr/>
        </p:nvSpPr>
        <p:spPr>
          <a:xfrm>
            <a:off x="8064499" y="1968894"/>
            <a:ext cx="1441450" cy="396088"/>
          </a:xfrm>
          <a:prstGeom prst="rect">
            <a:avLst/>
          </a:prstGeom>
        </p:spPr>
        <p:txBody>
          <a:bodyPr anchor="ctr">
            <a:spAutoFit/>
          </a:bodyPr>
          <a:lstStyle/>
          <a:p>
            <a:pPr algn="ctr" defTabSz="913996">
              <a:defRPr/>
            </a:pPr>
            <a:r>
              <a:rPr altLang="en-US" b="1" cap="small" lang="zh-CN" sz="1999">
                <a:solidFill>
                  <a:srgbClr val="6FB879"/>
                </a:solidFill>
                <a:latin charset="-122" panose="020b0503020204020204" pitchFamily="34" typeface="微软雅黑"/>
                <a:ea charset="-122" pitchFamily="34" typeface="微软雅黑"/>
                <a:cs charset="0" panose="020b0604020202020204" pitchFamily="34" typeface="Arial"/>
              </a:rPr>
              <a:t>药品收入</a:t>
            </a:r>
          </a:p>
        </p:txBody>
      </p:sp>
      <p:sp>
        <p:nvSpPr>
          <p:cNvPr id="29" name="Rectangle 8"/>
          <p:cNvSpPr/>
          <p:nvPr/>
        </p:nvSpPr>
        <p:spPr>
          <a:xfrm>
            <a:off x="6591299" y="3169044"/>
            <a:ext cx="1441450" cy="396088"/>
          </a:xfrm>
          <a:prstGeom prst="rect">
            <a:avLst/>
          </a:prstGeom>
        </p:spPr>
        <p:txBody>
          <a:bodyPr anchor="ctr">
            <a:spAutoFit/>
          </a:bodyPr>
          <a:lstStyle/>
          <a:p>
            <a:pPr algn="ctr" defTabSz="913996">
              <a:defRPr/>
            </a:pPr>
            <a:r>
              <a:rPr altLang="en-US" b="1" cap="small" lang="zh-CN" sz="1999">
                <a:solidFill>
                  <a:srgbClr val="6FB879"/>
                </a:solidFill>
                <a:latin charset="-122" panose="020b0503020204020204" pitchFamily="34" typeface="微软雅黑"/>
                <a:ea charset="-122" pitchFamily="34" typeface="微软雅黑"/>
                <a:cs charset="0" panose="020b0604020202020204" pitchFamily="34" typeface="Arial"/>
              </a:rPr>
              <a:t>检查收入</a:t>
            </a:r>
          </a:p>
        </p:txBody>
      </p:sp>
      <p:sp>
        <p:nvSpPr>
          <p:cNvPr id="30" name="Rectangle 8"/>
          <p:cNvSpPr/>
          <p:nvPr/>
        </p:nvSpPr>
        <p:spPr>
          <a:xfrm>
            <a:off x="9566274" y="3159519"/>
            <a:ext cx="1441450" cy="396088"/>
          </a:xfrm>
          <a:prstGeom prst="rect">
            <a:avLst/>
          </a:prstGeom>
        </p:spPr>
        <p:txBody>
          <a:bodyPr anchor="ctr">
            <a:spAutoFit/>
          </a:bodyPr>
          <a:lstStyle/>
          <a:p>
            <a:pPr algn="ctr" defTabSz="913996">
              <a:defRPr/>
            </a:pPr>
            <a:r>
              <a:rPr altLang="en-US" b="1" cap="small" lang="zh-CN" sz="1999">
                <a:solidFill>
                  <a:srgbClr val="6FB879"/>
                </a:solidFill>
                <a:latin charset="-122" panose="020b0503020204020204" pitchFamily="34" typeface="微软雅黑"/>
                <a:ea charset="-122" pitchFamily="34" typeface="微软雅黑"/>
                <a:cs charset="0" panose="020b0604020202020204" pitchFamily="34" typeface="Arial"/>
              </a:rPr>
              <a:t>诊断收入</a:t>
            </a:r>
          </a:p>
        </p:txBody>
      </p:sp>
      <p:sp>
        <p:nvSpPr>
          <p:cNvPr id="31" name="Rectangle 8"/>
          <p:cNvSpPr/>
          <p:nvPr/>
        </p:nvSpPr>
        <p:spPr>
          <a:xfrm>
            <a:off x="7137399" y="5097856"/>
            <a:ext cx="1439863" cy="396088"/>
          </a:xfrm>
          <a:prstGeom prst="rect">
            <a:avLst/>
          </a:prstGeom>
        </p:spPr>
        <p:txBody>
          <a:bodyPr anchor="ctr">
            <a:spAutoFit/>
          </a:bodyPr>
          <a:lstStyle/>
          <a:p>
            <a:pPr algn="ctr" defTabSz="913996">
              <a:defRPr/>
            </a:pPr>
            <a:r>
              <a:rPr altLang="en-US" b="1" cap="small" lang="zh-CN" sz="1999">
                <a:solidFill>
                  <a:srgbClr val="6FB879"/>
                </a:solidFill>
                <a:latin charset="-122" panose="020b0503020204020204" pitchFamily="34" typeface="微软雅黑"/>
                <a:ea charset="-122" pitchFamily="34" typeface="微软雅黑"/>
                <a:cs charset="0" panose="020b0604020202020204" pitchFamily="34" typeface="Arial"/>
              </a:rPr>
              <a:t>其他收入</a:t>
            </a:r>
          </a:p>
        </p:txBody>
      </p:sp>
      <p:sp>
        <p:nvSpPr>
          <p:cNvPr id="32" name="Rectangle 8"/>
          <p:cNvSpPr/>
          <p:nvPr/>
        </p:nvSpPr>
        <p:spPr>
          <a:xfrm>
            <a:off x="9036049" y="5059756"/>
            <a:ext cx="1441450" cy="396088"/>
          </a:xfrm>
          <a:prstGeom prst="rect">
            <a:avLst/>
          </a:prstGeom>
        </p:spPr>
        <p:txBody>
          <a:bodyPr anchor="ctr">
            <a:spAutoFit/>
          </a:bodyPr>
          <a:lstStyle/>
          <a:p>
            <a:pPr algn="ctr" defTabSz="913996">
              <a:defRPr/>
            </a:pPr>
            <a:r>
              <a:rPr altLang="en-US" b="1" cap="small" lang="zh-CN" sz="1999">
                <a:solidFill>
                  <a:srgbClr val="6FB879"/>
                </a:solidFill>
                <a:latin charset="-122" panose="020b0503020204020204" pitchFamily="34" typeface="微软雅黑"/>
                <a:ea charset="-122" pitchFamily="34" typeface="微软雅黑"/>
                <a:cs charset="0" panose="020b0604020202020204" pitchFamily="34" typeface="Arial"/>
              </a:rPr>
              <a:t>治疗收入</a:t>
            </a:r>
          </a:p>
        </p:txBody>
      </p:sp>
      <p:sp>
        <p:nvSpPr>
          <p:cNvPr id="33" name="Rectangle 8"/>
          <p:cNvSpPr/>
          <p:nvPr/>
        </p:nvSpPr>
        <p:spPr>
          <a:xfrm>
            <a:off x="8064499" y="2859246"/>
            <a:ext cx="1441450" cy="1188720"/>
          </a:xfrm>
          <a:prstGeom prst="rect">
            <a:avLst/>
          </a:prstGeom>
        </p:spPr>
        <p:txBody>
          <a:bodyPr anchor="ctr">
            <a:spAutoFit/>
          </a:bodyPr>
          <a:lstStyle/>
          <a:p>
            <a:pPr algn="ctr" defTabSz="913996">
              <a:defRPr/>
            </a:pPr>
            <a:r>
              <a:rPr altLang="en-US" b="1" cap="small" lang="zh-CN" sz="3600">
                <a:solidFill>
                  <a:srgbClr val="C00000"/>
                </a:solidFill>
                <a:latin charset="-122" panose="020b0503020204020204" pitchFamily="34" typeface="微软雅黑"/>
                <a:ea charset="-122" pitchFamily="34" typeface="微软雅黑"/>
                <a:cs charset="0" panose="020b0604020202020204" pitchFamily="34" typeface="Arial"/>
              </a:rPr>
              <a:t>业务</a:t>
            </a:r>
          </a:p>
          <a:p>
            <a:pPr algn="ctr" defTabSz="913996">
              <a:defRPr/>
            </a:pPr>
            <a:r>
              <a:rPr altLang="en-US" b="1" cap="small" lang="zh-CN" sz="3600">
                <a:solidFill>
                  <a:srgbClr val="C00000"/>
                </a:solidFill>
                <a:latin charset="-122" panose="020b0503020204020204" pitchFamily="34" typeface="微软雅黑"/>
                <a:ea charset="-122" pitchFamily="34" typeface="微软雅黑"/>
                <a:cs charset="0" panose="020b0604020202020204" pitchFamily="34" typeface="Arial"/>
              </a:rPr>
              <a:t>收入</a:t>
            </a:r>
          </a:p>
        </p:txBody>
      </p:sp>
      <p:sp>
        <p:nvSpPr>
          <p:cNvPr id="18" name="矩形 17"/>
          <p:cNvSpPr/>
          <p:nvPr/>
        </p:nvSpPr>
        <p:spPr>
          <a:xfrm>
            <a:off x="836454" y="460375"/>
            <a:ext cx="32388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3.1经济收入规划</a:t>
            </a:r>
          </a:p>
        </p:txBody>
      </p:sp>
      <p:sp>
        <p:nvSpPr>
          <p:cNvPr id="87054" name="文本框 1"/>
          <p:cNvSpPr txBox="1">
            <a:spLocks noChangeArrowheads="1"/>
          </p:cNvSpPr>
          <p:nvPr/>
        </p:nvSpPr>
        <p:spPr bwMode="auto">
          <a:xfrm>
            <a:off x="6513514" y="6342063"/>
            <a:ext cx="4450080" cy="304800"/>
          </a:xfrm>
          <a:prstGeom prst="rect">
            <a:avLst/>
          </a:prstGeom>
          <a:noFill/>
          <a:ln w="9525">
            <a:noFill/>
            <a:miter lim="800000"/>
          </a:ln>
        </p:spPr>
        <p:txBody>
          <a:bodyPr wrap="none">
            <a:spAutoFit/>
          </a:bodyPr>
          <a:lstStyle/>
          <a:p>
            <a:r>
              <a:rPr altLang="en-US" lang="zh-CN" sz="1400">
                <a:latin charset="-122" panose="020b0503020204020204" pitchFamily="34" typeface="微软雅黑"/>
                <a:ea charset="-122" pitchFamily="34" typeface="微软雅黑"/>
              </a:rPr>
              <a:t>注：表中数据可更改，请各医院根据自身实际情况修改</a:t>
            </a:r>
          </a:p>
        </p:txBody>
      </p:sp>
    </p:spTree>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拿着钞票开心的男人图片" id="88065" name="Picture 2"/>
          <p:cNvPicPr>
            <a:picLocks noChangeArrowheads="1" noChangeAspect="1"/>
          </p:cNvPicPr>
          <p:nvPr/>
        </p:nvPicPr>
        <p:blipFill>
          <a:blip r:embed="rId2">
            <a:extLst>
              <a:ext uri="{28A0092B-C50C-407E-A947-70E740481C1C}">
                <a14:useLocalDpi/>
              </a:ext>
            </a:extLst>
          </a:blip>
          <a:stretch>
            <a:fillRect/>
          </a:stretch>
        </p:blipFill>
        <p:spPr bwMode="auto">
          <a:xfrm>
            <a:off x="6278563" y="1298575"/>
            <a:ext cx="5672137" cy="5097463"/>
          </a:xfrm>
          <a:prstGeom prst="rect">
            <a:avLst/>
          </a:prstGeom>
          <a:noFill/>
          <a:ln w="9525">
            <a:noFill/>
            <a:miter lim="800000"/>
          </a:ln>
        </p:spPr>
      </p:pic>
      <p:graphicFrame>
        <p:nvGraphicFramePr>
          <p:cNvPr id="3" name="表格 2"/>
          <p:cNvGraphicFramePr>
            <a:graphicFrameLocks noGrp="1"/>
          </p:cNvGraphicFramePr>
          <p:nvPr/>
        </p:nvGraphicFramePr>
        <p:xfrm>
          <a:off x="334963" y="1844675"/>
          <a:ext cx="5553710" cy="4373374"/>
        </p:xfrm>
        <a:graphic>
          <a:graphicData uri="http://schemas.openxmlformats.org/drawingml/2006/table">
            <a:tbl>
              <a:tblPr bandRow="1" firstCol="1" firstRow="1">
                <a:tableStyleId>{93296810-A885-4BE3-A3E7-6D5BEEA58F35}</a:tableStyleId>
              </a:tblPr>
              <a:tblGrid>
                <a:gridCol w="1584176"/>
                <a:gridCol w="1507004"/>
                <a:gridCol w="1374140"/>
                <a:gridCol w="1088390"/>
              </a:tblGrid>
              <a:tr h="300277">
                <a:tc gridSpan="4">
                  <a:txBody>
                    <a:bodyPr vert="horz" wrap="square"/>
                    <a:lstStyle/>
                    <a:p>
                      <a:pPr algn="ctr" indent="88900">
                        <a:spcAft>
                          <a:spcPct val="0"/>
                        </a:spcAft>
                      </a:pPr>
                      <a:r>
                        <a:rPr kern="0" lang="en-US" smtClean="0" sz="1400">
                          <a:effectLst/>
                        </a:rPr>
                        <a:t>2015</a:t>
                      </a:r>
                      <a:r>
                        <a:rPr kern="0" lang="zh-CN" smtClean="0" sz="1400">
                          <a:effectLst/>
                        </a:rPr>
                        <a:t>年</a:t>
                      </a:r>
                      <a:r>
                        <a:rPr kern="0" lang="en-US" sz="1400">
                          <a:effectLst/>
                        </a:rPr>
                        <a:t>XX</a:t>
                      </a:r>
                      <a:r>
                        <a:rPr kern="0" lang="zh-CN" sz="1400">
                          <a:effectLst/>
                        </a:rPr>
                        <a:t>医院经营目标规划</a:t>
                      </a:r>
                      <a:endParaRPr kern="100" lang="zh-CN" sz="1000">
                        <a:effectLst/>
                        <a:latin charset="-122" panose="020b0503020204020204" pitchFamily="34" typeface="微软雅黑"/>
                        <a:ea charset="-122" pitchFamily="34" typeface="微软雅黑"/>
                      </a:endParaRPr>
                    </a:p>
                  </a:txBody>
                  <a:tcPr anchor="ctr" marB="0" marL="68580" marR="68580" marT="0"/>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r>
              <a:tr h="301546">
                <a:tc>
                  <a:txBody>
                    <a:bodyPr vert="horz" wrap="square"/>
                    <a:lstStyle/>
                    <a:p>
                      <a:pPr algn="ctr">
                        <a:spcAft>
                          <a:spcPct val="0"/>
                        </a:spcAft>
                      </a:pPr>
                      <a:r>
                        <a:rPr kern="0" lang="zh-CN" sz="1100">
                          <a:effectLst/>
                        </a:rPr>
                        <a:t>项目</a:t>
                      </a:r>
                      <a:r>
                        <a:rPr kern="0" lang="en-US" sz="1100">
                          <a:effectLst/>
                        </a:rPr>
                        <a:t>/</a:t>
                      </a:r>
                      <a:r>
                        <a:rPr kern="0" lang="zh-CN" sz="1100">
                          <a:effectLst/>
                        </a:rPr>
                        <a:t>年份</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en-US" smtClean="0" sz="1200">
                          <a:effectLst/>
                        </a:rPr>
                        <a:t>2014</a:t>
                      </a:r>
                      <a:r>
                        <a:rPr kern="0" lang="zh-CN" smtClean="0" sz="1200">
                          <a:effectLst/>
                        </a:rPr>
                        <a:t>年</a:t>
                      </a:r>
                      <a:endParaRPr b="1"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en-US" smtClean="0" sz="1200">
                          <a:effectLst/>
                        </a:rPr>
                        <a:t>2015</a:t>
                      </a:r>
                      <a:r>
                        <a:rPr kern="0" lang="zh-CN" smtClean="0" sz="1200">
                          <a:effectLst/>
                        </a:rPr>
                        <a:t>年</a:t>
                      </a:r>
                      <a:endParaRPr b="1"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l" indent="76200">
                        <a:spcAft>
                          <a:spcPct val="0"/>
                        </a:spcAft>
                      </a:pPr>
                      <a:r>
                        <a:rPr kern="0" lang="zh-CN" sz="1200">
                          <a:effectLst/>
                        </a:rPr>
                        <a:t>同比增长率</a:t>
                      </a:r>
                      <a:endParaRPr b="1" kern="100" lang="zh-CN" sz="1000">
                        <a:effectLst/>
                        <a:latin charset="-122" panose="020b0503020204020204" pitchFamily="34" typeface="微软雅黑"/>
                        <a:ea charset="-122" pitchFamily="34" typeface="微软雅黑"/>
                      </a:endParaRPr>
                    </a:p>
                  </a:txBody>
                  <a:tcPr anchor="ctr" marB="0" marL="68580" marR="68580" marT="0"/>
                </a:tc>
              </a:tr>
              <a:tr h="347255">
                <a:tc>
                  <a:txBody>
                    <a:bodyPr vert="horz" wrap="square"/>
                    <a:lstStyle/>
                    <a:p>
                      <a:pPr algn="ctr">
                        <a:spcAft>
                          <a:spcPct val="0"/>
                        </a:spcAft>
                      </a:pPr>
                      <a:r>
                        <a:rPr kern="0" lang="zh-CN" sz="1100">
                          <a:effectLst/>
                        </a:rPr>
                        <a:t>业务收入</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defTabSz="914400" eaLnBrk="1" fontAlgn="ctr" hangingPunct="1" indent="76200" latinLnBrk="0" marL="0" rtl="0">
                        <a:spcAft>
                          <a:spcPct val="0"/>
                        </a:spcAft>
                      </a:pPr>
                      <a:endParaRPr altLang="zh-CN" kern="0" lang="en-US" sz="1200">
                        <a:solidFill>
                          <a:schemeClr val="dk1"/>
                        </a:solidFill>
                        <a:effectLst/>
                        <a:latin typeface="+mn-lt"/>
                        <a:ea typeface="+mn-ea"/>
                        <a:cs typeface="+mn-cs"/>
                      </a:endParaRPr>
                    </a:p>
                  </a:txBody>
                  <a:tcPr anchor="ctr" marB="0" marL="9525" marR="9525" marT="9525"/>
                </a:tc>
                <a:tc>
                  <a:txBody>
                    <a:bodyPr vert="horz" wrap="square"/>
                    <a:lstStyle/>
                    <a:p>
                      <a:pPr algn="ctr" defTabSz="914400" eaLnBrk="1" fontAlgn="ctr" hangingPunct="1" indent="76200" latinLnBrk="0" marL="0" rtl="0">
                        <a:spcAft>
                          <a:spcPct val="0"/>
                        </a:spcAft>
                      </a:pPr>
                      <a:endParaRPr altLang="zh-CN" kern="0" lang="en-US" sz="1200">
                        <a:solidFill>
                          <a:schemeClr val="dk1"/>
                        </a:solidFill>
                        <a:effectLst/>
                        <a:latin typeface="+mn-lt"/>
                        <a:ea typeface="+mn-ea"/>
                        <a:cs typeface="+mn-cs"/>
                      </a:endParaRPr>
                    </a:p>
                  </a:txBody>
                  <a:tcPr anchor="ctr" marB="0" marL="9525" marR="9525" marT="9525"/>
                </a:tc>
                <a:tc>
                  <a:txBody>
                    <a:bodyPr vert="horz" wrap="square"/>
                    <a:lstStyle/>
                    <a:p>
                      <a:pPr algn="ctr" defTabSz="914400" eaLnBrk="1" hangingPunct="1" indent="76200" latinLnBrk="0" marL="0" rtl="0">
                        <a:spcAft>
                          <a:spcPct val="0"/>
                        </a:spcAft>
                      </a:pPr>
                      <a:endParaRPr kern="0" lang="zh-CN" sz="1200">
                        <a:solidFill>
                          <a:schemeClr val="dk1"/>
                        </a:solidFill>
                        <a:effectLst/>
                        <a:latin typeface="+mn-lt"/>
                        <a:ea typeface="+mn-ea"/>
                        <a:cs typeface="+mn-cs"/>
                      </a:endParaRPr>
                    </a:p>
                  </a:txBody>
                  <a:tcPr anchor="ctr" marB="0" marL="68580" marR="68580" marT="0"/>
                </a:tc>
              </a:tr>
              <a:tr h="274883">
                <a:tc>
                  <a:txBody>
                    <a:bodyPr vert="horz" wrap="square"/>
                    <a:lstStyle/>
                    <a:p>
                      <a:pPr algn="ctr">
                        <a:spcAft>
                          <a:spcPct val="0"/>
                        </a:spcAft>
                      </a:pPr>
                      <a:r>
                        <a:rPr kern="0" lang="zh-CN" sz="1100">
                          <a:effectLst/>
                        </a:rPr>
                        <a:t>治疗收入</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defTabSz="914400" eaLnBrk="1" hangingPunct="1" indent="76200" latinLnBrk="0" marL="0" rtl="0">
                        <a:spcAft>
                          <a:spcPct val="0"/>
                        </a:spcAft>
                      </a:pP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defTabSz="914400" eaLnBrk="1" hangingPunct="1" indent="76200" latinLnBrk="0" marL="0" rtl="0">
                        <a:spcAft>
                          <a:spcPct val="0"/>
                        </a:spcAft>
                      </a:pP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defTabSz="914400" eaLnBrk="1" hangingPunct="1" indent="76200" latinLnBrk="0" marL="0" rtl="0">
                        <a:spcAft>
                          <a:spcPct val="0"/>
                        </a:spcAft>
                      </a:pPr>
                      <a:endParaRPr kern="0" lang="zh-CN" sz="1200">
                        <a:solidFill>
                          <a:schemeClr val="dk1"/>
                        </a:solidFill>
                        <a:effectLst/>
                        <a:latin typeface="+mn-lt"/>
                        <a:ea typeface="+mn-ea"/>
                        <a:cs typeface="+mn-cs"/>
                      </a:endParaRPr>
                    </a:p>
                  </a:txBody>
                  <a:tcPr anchor="ctr" marB="0" marL="68580" marR="68580" marT="0"/>
                </a:tc>
              </a:tr>
              <a:tr h="257108">
                <a:tc>
                  <a:txBody>
                    <a:bodyPr vert="horz" wrap="square"/>
                    <a:lstStyle/>
                    <a:p>
                      <a:pPr algn="ctr">
                        <a:spcAft>
                          <a:spcPct val="0"/>
                        </a:spcAft>
                      </a:pPr>
                      <a:r>
                        <a:rPr kern="0" lang="zh-CN" sz="1100">
                          <a:effectLst/>
                        </a:rPr>
                        <a:t>药品收入</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defTabSz="914400" eaLnBrk="1" hangingPunct="1" indent="76200" latinLnBrk="0" marL="0" rtl="0">
                        <a:spcAft>
                          <a:spcPct val="0"/>
                        </a:spcAft>
                      </a:pP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defTabSz="914400" eaLnBrk="1" fontAlgn="auto" hangingPunct="1" indent="76200" latinLnBrk="0" marL="0" marR="0" rtl="0">
                        <a:lnSpc>
                          <a:spcPct val="100000"/>
                        </a:lnSpc>
                        <a:spcBef>
                          <a:spcPct val="0"/>
                        </a:spcBef>
                        <a:spcAft>
                          <a:spcPct val="0"/>
                        </a:spcAft>
                        <a:buClrTx/>
                        <a:buSzTx/>
                        <a:buFontTx/>
                        <a:buNone/>
                        <a:defRPr/>
                      </a:pPr>
                      <a:endParaRPr altLang="zh-CN" kern="0" lang="zh-CN" smtClean="0" sz="1200">
                        <a:solidFill>
                          <a:schemeClr val="dk1"/>
                        </a:solidFill>
                        <a:effectLst/>
                        <a:latin typeface="+mn-lt"/>
                        <a:ea typeface="+mn-ea"/>
                        <a:cs typeface="+mn-cs"/>
                      </a:endParaRPr>
                    </a:p>
                  </a:txBody>
                  <a:tcPr anchor="ctr" marB="0" marL="68580" marR="68580" marT="0"/>
                </a:tc>
                <a:tc>
                  <a:txBody>
                    <a:bodyPr vert="horz" wrap="square"/>
                    <a:lstStyle/>
                    <a:p>
                      <a:pPr algn="ctr" defTabSz="914400" eaLnBrk="1" hangingPunct="1" indent="76200" latinLnBrk="0" marL="0" rtl="0">
                        <a:spcAft>
                          <a:spcPct val="0"/>
                        </a:spcAft>
                      </a:pPr>
                      <a:endParaRPr kern="0" lang="zh-CN" sz="1200">
                        <a:solidFill>
                          <a:schemeClr val="dk1"/>
                        </a:solidFill>
                        <a:effectLst/>
                        <a:latin typeface="+mn-lt"/>
                        <a:ea typeface="+mn-ea"/>
                        <a:cs typeface="+mn-cs"/>
                      </a:endParaRPr>
                    </a:p>
                  </a:txBody>
                  <a:tcPr anchor="ctr" marB="0" marL="68580" marR="68580" marT="0"/>
                </a:tc>
              </a:tr>
              <a:tr h="257108">
                <a:tc>
                  <a:txBody>
                    <a:bodyPr vert="horz" wrap="square"/>
                    <a:lstStyle/>
                    <a:p>
                      <a:pPr algn="ctr">
                        <a:spcAft>
                          <a:spcPct val="0"/>
                        </a:spcAft>
                      </a:pPr>
                      <a:r>
                        <a:rPr kern="0" lang="zh-CN" sz="1100">
                          <a:effectLst/>
                        </a:rPr>
                        <a:t>检查收入</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defTabSz="914400" eaLnBrk="1" hangingPunct="1" indent="76200" latinLnBrk="0" marL="0" rtl="0">
                        <a:spcAft>
                          <a:spcPct val="0"/>
                        </a:spcAft>
                      </a:pPr>
                      <a:r>
                        <a:rPr kern="0" lang="zh-CN" sz="1200">
                          <a:effectLst/>
                        </a:rPr>
                        <a:t>　</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defTabSz="914400" eaLnBrk="1" hangingPunct="1" indent="76200" latinLnBrk="0" marL="0" rtl="0">
                        <a:spcAft>
                          <a:spcPct val="0"/>
                        </a:spcAft>
                      </a:pPr>
                      <a:r>
                        <a:rPr kern="0" lang="zh-CN" sz="1200">
                          <a:effectLst/>
                        </a:rPr>
                        <a:t>　</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defTabSz="914400" eaLnBrk="1" hangingPunct="1" indent="76200" latinLnBrk="0" marL="0" rtl="0">
                        <a:spcAft>
                          <a:spcPct val="0"/>
                        </a:spcAft>
                      </a:pPr>
                      <a:r>
                        <a:rPr kern="0" lang="zh-CN" sz="1200">
                          <a:effectLst/>
                        </a:rPr>
                        <a:t>　</a:t>
                      </a:r>
                      <a:endParaRPr kern="0" lang="zh-CN" sz="1200">
                        <a:solidFill>
                          <a:schemeClr val="dk1"/>
                        </a:solidFill>
                        <a:effectLst/>
                        <a:latin typeface="+mn-lt"/>
                        <a:ea typeface="+mn-ea"/>
                        <a:cs typeface="+mn-cs"/>
                      </a:endParaRPr>
                    </a:p>
                  </a:txBody>
                  <a:tcPr anchor="ctr" marB="0" marL="68580" marR="68580" marT="0"/>
                </a:tc>
              </a:tr>
              <a:tr h="248855">
                <a:tc>
                  <a:txBody>
                    <a:bodyPr vert="horz" wrap="square"/>
                    <a:lstStyle/>
                    <a:p>
                      <a:pPr algn="ctr">
                        <a:spcAft>
                          <a:spcPct val="0"/>
                        </a:spcAft>
                      </a:pPr>
                      <a:r>
                        <a:rPr kern="0" lang="zh-CN" sz="1100">
                          <a:effectLst/>
                        </a:rPr>
                        <a:t>诊断收入</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rPr>
                        <a:t>　</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rPr>
                        <a:t>　</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rPr>
                        <a:t>　</a:t>
                      </a:r>
                      <a:endParaRPr kern="100" lang="zh-CN" sz="1000">
                        <a:effectLst/>
                        <a:latin charset="-122" panose="020b0503020204020204" pitchFamily="34" typeface="微软雅黑"/>
                        <a:ea charset="-122" pitchFamily="34" typeface="微软雅黑"/>
                      </a:endParaRPr>
                    </a:p>
                  </a:txBody>
                  <a:tcPr anchor="ctr" marB="0" marL="68580" marR="68580" marT="0"/>
                </a:tc>
              </a:tr>
              <a:tr h="248855">
                <a:tc>
                  <a:txBody>
                    <a:bodyPr vert="horz" wrap="square"/>
                    <a:lstStyle/>
                    <a:p>
                      <a:pPr algn="ctr">
                        <a:spcAft>
                          <a:spcPct val="0"/>
                        </a:spcAft>
                      </a:pPr>
                      <a:r>
                        <a:rPr kern="0" lang="zh-CN" sz="1100">
                          <a:effectLst/>
                        </a:rPr>
                        <a:t>其他收入</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rPr>
                        <a:t>　</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rPr>
                        <a:t>　</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rPr>
                        <a:t>　</a:t>
                      </a:r>
                      <a:endParaRPr kern="100" lang="zh-CN" sz="1000">
                        <a:effectLst/>
                        <a:latin charset="-122" panose="020b0503020204020204" pitchFamily="34" typeface="微软雅黑"/>
                        <a:ea charset="-122" pitchFamily="34" typeface="微软雅黑"/>
                      </a:endParaRPr>
                    </a:p>
                  </a:txBody>
                  <a:tcPr anchor="ctr" marB="0" marL="68580" marR="68580" marT="0"/>
                </a:tc>
              </a:tr>
              <a:tr h="274883">
                <a:tc>
                  <a:txBody>
                    <a:bodyPr vert="horz" wrap="square"/>
                    <a:lstStyle/>
                    <a:p>
                      <a:pPr algn="ctr">
                        <a:spcAft>
                          <a:spcPct val="0"/>
                        </a:spcAft>
                      </a:pPr>
                      <a:r>
                        <a:rPr kern="0" lang="zh-CN" sz="1100">
                          <a:effectLst/>
                        </a:rPr>
                        <a:t>门诊量（万人次）</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72</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136</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fontAlgn="b"/>
                      <a:r>
                        <a:rPr altLang="zh-CN" kern="0" lang="en-US" smtClean="0" sz="1200">
                          <a:effectLst/>
                        </a:rPr>
                        <a:t>8.8%</a:t>
                      </a:r>
                      <a:endParaRPr altLang="zh-CN" kern="0" lang="en-US" sz="1200">
                        <a:solidFill>
                          <a:schemeClr val="dk1"/>
                        </a:solidFill>
                        <a:effectLst/>
                        <a:latin typeface="+mn-lt"/>
                        <a:ea typeface="+mn-ea"/>
                        <a:cs typeface="+mn-cs"/>
                      </a:endParaRPr>
                    </a:p>
                  </a:txBody>
                  <a:tcPr anchor="b" marB="0" marL="9525" marR="9525" marT="9525"/>
                </a:tc>
              </a:tr>
              <a:tr h="326305">
                <a:tc>
                  <a:txBody>
                    <a:bodyPr vert="horz" wrap="square"/>
                    <a:lstStyle/>
                    <a:p>
                      <a:pPr algn="ctr">
                        <a:spcAft>
                          <a:spcPct val="0"/>
                        </a:spcAft>
                      </a:pPr>
                      <a:r>
                        <a:rPr kern="0" lang="zh-CN" sz="1100">
                          <a:effectLst/>
                        </a:rPr>
                        <a:t>住院量（万人次）</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1.3</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2.4</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fontAlgn="b"/>
                      <a:r>
                        <a:rPr altLang="zh-CN" kern="0" lang="en-US" smtClean="0" sz="1200">
                          <a:effectLst/>
                        </a:rPr>
                        <a:t>8.4%</a:t>
                      </a:r>
                      <a:endParaRPr altLang="zh-CN" kern="0" lang="en-US" sz="1200">
                        <a:solidFill>
                          <a:schemeClr val="dk1"/>
                        </a:solidFill>
                        <a:effectLst/>
                        <a:latin typeface="+mn-lt"/>
                        <a:ea typeface="+mn-ea"/>
                        <a:cs typeface="+mn-cs"/>
                      </a:endParaRPr>
                    </a:p>
                  </a:txBody>
                  <a:tcPr anchor="b" marB="0" marL="9525" marR="9525" marT="9525"/>
                </a:tc>
              </a:tr>
              <a:tr h="257108">
                <a:tc>
                  <a:txBody>
                    <a:bodyPr vert="horz" wrap="square"/>
                    <a:lstStyle/>
                    <a:p>
                      <a:pPr algn="ctr">
                        <a:spcAft>
                          <a:spcPct val="0"/>
                        </a:spcAft>
                      </a:pPr>
                      <a:r>
                        <a:rPr kern="0" lang="zh-CN" sz="1100">
                          <a:effectLst/>
                        </a:rPr>
                        <a:t>收入量（万元）</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1.2</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1.8</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fontAlgn="b"/>
                      <a:r>
                        <a:rPr altLang="zh-CN" kern="0" lang="en-US" smtClean="0" sz="1200">
                          <a:effectLst/>
                        </a:rPr>
                        <a:t>50%</a:t>
                      </a:r>
                      <a:endParaRPr altLang="zh-CN" kern="0" lang="en-US" sz="1200">
                        <a:solidFill>
                          <a:schemeClr val="dk1"/>
                        </a:solidFill>
                        <a:effectLst/>
                        <a:latin typeface="+mn-lt"/>
                        <a:ea typeface="+mn-ea"/>
                        <a:cs typeface="+mn-cs"/>
                      </a:endParaRPr>
                    </a:p>
                  </a:txBody>
                  <a:tcPr anchor="b" marB="0" marL="9525" marR="9525" marT="9525"/>
                </a:tc>
              </a:tr>
              <a:tr h="248855">
                <a:tc>
                  <a:txBody>
                    <a:bodyPr vert="horz" wrap="square"/>
                    <a:lstStyle/>
                    <a:p>
                      <a:pPr algn="ctr">
                        <a:spcAft>
                          <a:spcPct val="0"/>
                        </a:spcAft>
                      </a:pPr>
                      <a:r>
                        <a:rPr kern="0" lang="zh-CN" sz="1100">
                          <a:effectLst/>
                        </a:rPr>
                        <a:t>人均门诊费用</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130</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143</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fontAlgn="b"/>
                      <a:r>
                        <a:rPr altLang="zh-CN" kern="0" lang="en-US" smtClean="0" sz="1200">
                          <a:effectLst/>
                        </a:rPr>
                        <a:t>10%</a:t>
                      </a:r>
                      <a:endParaRPr altLang="zh-CN" kern="0" lang="en-US" sz="1200">
                        <a:solidFill>
                          <a:schemeClr val="dk1"/>
                        </a:solidFill>
                        <a:effectLst/>
                        <a:latin typeface="+mn-lt"/>
                        <a:ea typeface="+mn-ea"/>
                        <a:cs typeface="+mn-cs"/>
                      </a:endParaRPr>
                    </a:p>
                  </a:txBody>
                  <a:tcPr anchor="b" marB="0" marL="9525" marR="9525" marT="9525"/>
                </a:tc>
              </a:tr>
              <a:tr h="257108">
                <a:tc>
                  <a:txBody>
                    <a:bodyPr vert="horz" wrap="square"/>
                    <a:lstStyle/>
                    <a:p>
                      <a:pPr algn="ctr">
                        <a:spcAft>
                          <a:spcPct val="0"/>
                        </a:spcAft>
                      </a:pPr>
                      <a:r>
                        <a:rPr kern="0" lang="zh-CN" sz="1100">
                          <a:effectLst/>
                        </a:rPr>
                        <a:t>平均住院日</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7.8</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6</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fontAlgn="b"/>
                      <a:r>
                        <a:rPr altLang="zh-CN" kern="0" lang="en-US" smtClean="0" sz="1200">
                          <a:effectLst/>
                        </a:rPr>
                        <a:t>-2.3%</a:t>
                      </a:r>
                      <a:endParaRPr altLang="zh-CN" kern="0" lang="en-US" sz="1200">
                        <a:solidFill>
                          <a:schemeClr val="dk1"/>
                        </a:solidFill>
                        <a:effectLst/>
                        <a:latin typeface="+mn-lt"/>
                        <a:ea typeface="+mn-ea"/>
                        <a:cs typeface="+mn-cs"/>
                      </a:endParaRPr>
                    </a:p>
                  </a:txBody>
                  <a:tcPr anchor="b" marB="0" marL="9525" marR="9525" marT="9525"/>
                </a:tc>
              </a:tr>
              <a:tr h="292024">
                <a:tc>
                  <a:txBody>
                    <a:bodyPr vert="horz" wrap="square"/>
                    <a:lstStyle/>
                    <a:p>
                      <a:pPr algn="ctr">
                        <a:spcAft>
                          <a:spcPct val="0"/>
                        </a:spcAft>
                      </a:pPr>
                      <a:r>
                        <a:rPr kern="0" lang="zh-CN" sz="1100">
                          <a:effectLst/>
                        </a:rPr>
                        <a:t>人均住院费用</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6979</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7676</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10%</a:t>
                      </a:r>
                      <a:endParaRPr kern="0" lang="zh-CN" sz="1200">
                        <a:solidFill>
                          <a:schemeClr val="dk1"/>
                        </a:solidFill>
                        <a:effectLst/>
                        <a:latin typeface="+mn-lt"/>
                        <a:ea typeface="+mn-ea"/>
                        <a:cs typeface="+mn-cs"/>
                      </a:endParaRPr>
                    </a:p>
                  </a:txBody>
                  <a:tcPr anchor="ctr" marB="0" marL="68580" marR="68580" marT="0"/>
                </a:tc>
              </a:tr>
              <a:tr h="274883">
                <a:tc>
                  <a:txBody>
                    <a:bodyPr vert="horz" wrap="square"/>
                    <a:lstStyle/>
                    <a:p>
                      <a:pPr algn="ctr">
                        <a:spcAft>
                          <a:spcPct val="0"/>
                        </a:spcAft>
                      </a:pPr>
                      <a:r>
                        <a:rPr kern="0" lang="zh-CN" sz="1100">
                          <a:effectLst/>
                        </a:rPr>
                        <a:t>床位周转次数</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48</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60</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25%</a:t>
                      </a:r>
                      <a:endParaRPr kern="0" lang="zh-CN" sz="1200">
                        <a:solidFill>
                          <a:schemeClr val="dk1"/>
                        </a:solidFill>
                        <a:effectLst/>
                        <a:latin typeface="+mn-lt"/>
                        <a:ea typeface="+mn-ea"/>
                        <a:cs typeface="+mn-cs"/>
                      </a:endParaRPr>
                    </a:p>
                  </a:txBody>
                  <a:tcPr anchor="ctr" marB="0" marL="68580" marR="68580" marT="0"/>
                </a:tc>
              </a:tr>
              <a:tr h="206321">
                <a:tc>
                  <a:txBody>
                    <a:bodyPr vert="horz" wrap="square"/>
                    <a:lstStyle/>
                    <a:p>
                      <a:pPr algn="ctr">
                        <a:spcAft>
                          <a:spcPct val="0"/>
                        </a:spcAft>
                      </a:pPr>
                      <a:r>
                        <a:rPr kern="0" lang="zh-CN" sz="1100">
                          <a:effectLst/>
                        </a:rPr>
                        <a:t>药占比（</a:t>
                      </a:r>
                      <a:r>
                        <a:rPr kern="0" lang="en-US" sz="1100">
                          <a:effectLst/>
                        </a:rPr>
                        <a:t>%</a:t>
                      </a:r>
                      <a:r>
                        <a:rPr kern="0" lang="zh-CN" sz="1100">
                          <a:effectLst/>
                        </a:rPr>
                        <a:t>）</a:t>
                      </a:r>
                      <a:endParaRPr kern="100" lang="zh-CN" sz="1000">
                        <a:effectLst/>
                        <a:latin charset="-122" panose="020b0503020204020204" pitchFamily="34" typeface="微软雅黑"/>
                        <a:ea charset="-122" pitchFamily="34" typeface="微软雅黑"/>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35%</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30%</a:t>
                      </a:r>
                      <a:endParaRPr kern="0" lang="zh-CN" sz="1200">
                        <a:solidFill>
                          <a:schemeClr val="dk1"/>
                        </a:solidFill>
                        <a:effectLst/>
                        <a:latin typeface="+mn-lt"/>
                        <a:ea typeface="+mn-ea"/>
                        <a:cs typeface="+mn-cs"/>
                      </a:endParaRPr>
                    </a:p>
                  </a:txBody>
                  <a:tcPr anchor="ctr" marB="0" marL="68580" marR="68580" marT="0"/>
                </a:tc>
                <a:tc>
                  <a:txBody>
                    <a:bodyPr vert="horz" wrap="square"/>
                    <a:lstStyle/>
                    <a:p>
                      <a:pPr algn="ctr">
                        <a:spcAft>
                          <a:spcPct val="0"/>
                        </a:spcAft>
                      </a:pPr>
                      <a:r>
                        <a:rPr kern="0" lang="zh-CN" sz="1200">
                          <a:effectLst/>
                        </a:rPr>
                        <a:t>　</a:t>
                      </a:r>
                      <a:r>
                        <a:rPr altLang="zh-CN" kern="0" lang="en-US" smtClean="0" sz="1200">
                          <a:effectLst/>
                        </a:rPr>
                        <a:t>-14.2%</a:t>
                      </a:r>
                      <a:endParaRPr kern="0" lang="zh-CN" sz="1200">
                        <a:solidFill>
                          <a:schemeClr val="dk1"/>
                        </a:solidFill>
                        <a:effectLst/>
                        <a:latin typeface="+mn-lt"/>
                        <a:ea typeface="+mn-ea"/>
                        <a:cs typeface="+mn-cs"/>
                      </a:endParaRPr>
                    </a:p>
                  </a:txBody>
                  <a:tcPr anchor="ctr" marB="0" marL="68580" marR="68580" marT="0"/>
                </a:tc>
              </a:tr>
            </a:tbl>
          </a:graphicData>
        </a:graphic>
      </p:graphicFrame>
      <p:sp>
        <p:nvSpPr>
          <p:cNvPr id="9" name="矩形 8"/>
          <p:cNvSpPr/>
          <p:nvPr/>
        </p:nvSpPr>
        <p:spPr>
          <a:xfrm>
            <a:off x="413385" y="730250"/>
            <a:ext cx="40516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3.2经营业务目标规划</a:t>
            </a:r>
          </a:p>
        </p:txBody>
      </p:sp>
      <p:sp>
        <p:nvSpPr>
          <p:cNvPr id="88151" name="文本框 9"/>
          <p:cNvSpPr txBox="1">
            <a:spLocks noChangeArrowheads="1"/>
          </p:cNvSpPr>
          <p:nvPr/>
        </p:nvSpPr>
        <p:spPr bwMode="auto">
          <a:xfrm>
            <a:off x="6867524" y="6396038"/>
            <a:ext cx="4450080" cy="304800"/>
          </a:xfrm>
          <a:prstGeom prst="rect">
            <a:avLst/>
          </a:prstGeom>
          <a:noFill/>
          <a:ln w="9525">
            <a:noFill/>
            <a:miter lim="800000"/>
          </a:ln>
        </p:spPr>
        <p:txBody>
          <a:bodyPr wrap="none">
            <a:spAutoFit/>
          </a:bodyPr>
          <a:lstStyle/>
          <a:p>
            <a:r>
              <a:rPr altLang="en-US" lang="zh-CN" sz="1400">
                <a:latin charset="-122" panose="020b0503020204020204" pitchFamily="34" typeface="微软雅黑"/>
                <a:ea charset="-122" pitchFamily="34" typeface="微软雅黑"/>
              </a:rPr>
              <a:t>注：表中数据可更改，请各医院根据自身实际情况填写</a:t>
            </a:r>
          </a:p>
        </p:txBody>
      </p:sp>
    </p:spTree>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9089" name="图表 1"/>
          <p:cNvGraphicFramePr>
            <a:graphicFrameLocks noChangeAspect="1"/>
          </p:cNvGraphicFramePr>
          <p:nvPr/>
        </p:nvGraphicFramePr>
        <p:xfrm>
          <a:off x="1228725" y="1074738"/>
          <a:ext cx="9459913" cy="5202237"/>
        </p:xfrm>
        <a:graphic>
          <a:graphicData uri="http://schemas.openxmlformats.org/presentationml/2006/ole">
            <mc:AlternateContent>
              <mc:Choice xmlns:v="urn:schemas-microsoft-com:vml" Requires="v">
                <p:oleObj imgH="5206435" imgW="9461812" progId="Excel.Chart.8" r:id="rId2" spid="_x0000_s1039">
                  <p:embed/>
                </p:oleObj>
              </mc:Choice>
              <mc:Fallback>
                <p:oleObj imgH="5206435" imgW="9461812"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228725" y="1074738"/>
                        <a:ext cx="9459913" cy="5202237"/>
                      </a:xfrm>
                      <a:prstGeom prst="rect">
                        <a:avLst/>
                      </a:prstGeom>
                      <a:noFill/>
                    </p:spPr>
                  </p:pic>
                </p:oleObj>
              </mc:Fallback>
            </mc:AlternateContent>
          </a:graphicData>
        </a:graphic>
      </p:graphicFrame>
      <p:sp>
        <p:nvSpPr>
          <p:cNvPr id="18" name="矩形 17"/>
          <p:cNvSpPr/>
          <p:nvPr/>
        </p:nvSpPr>
        <p:spPr>
          <a:xfrm>
            <a:off x="633254" y="679450"/>
            <a:ext cx="32388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3.3各科业务收入</a:t>
            </a:r>
          </a:p>
        </p:txBody>
      </p:sp>
      <p:sp>
        <p:nvSpPr>
          <p:cNvPr id="89091" name="文本框 18"/>
          <p:cNvSpPr txBox="1">
            <a:spLocks noChangeArrowheads="1"/>
          </p:cNvSpPr>
          <p:nvPr/>
        </p:nvSpPr>
        <p:spPr bwMode="auto">
          <a:xfrm>
            <a:off x="6867524" y="6396038"/>
            <a:ext cx="4450080" cy="304800"/>
          </a:xfrm>
          <a:prstGeom prst="rect">
            <a:avLst/>
          </a:prstGeom>
          <a:noFill/>
          <a:ln w="9525">
            <a:noFill/>
            <a:miter lim="800000"/>
          </a:ln>
        </p:spPr>
        <p:txBody>
          <a:bodyPr wrap="none">
            <a:spAutoFit/>
          </a:bodyPr>
          <a:lstStyle/>
          <a:p>
            <a:r>
              <a:rPr altLang="en-US" lang="zh-CN" sz="1400">
                <a:latin charset="-122" panose="020b0503020204020204" pitchFamily="34" typeface="微软雅黑"/>
                <a:ea charset="-122" pitchFamily="34" typeface="微软雅黑"/>
              </a:rPr>
              <a:t>注：表中数据可更改，请各医院根据自身实际情况填写</a:t>
            </a:r>
          </a:p>
        </p:txBody>
      </p:sp>
    </p:spTree>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0113" name="组合 1"/>
          <p:cNvGrpSpPr/>
          <p:nvPr/>
        </p:nvGrpSpPr>
        <p:grpSpPr>
          <a:xfrm>
            <a:off x="8423275" y="2792413"/>
            <a:ext cx="944563" cy="3017837"/>
            <a:chOff x="6394450" y="2701925"/>
            <a:chExt cx="944562" cy="3017527"/>
          </a:xfrm>
        </p:grpSpPr>
        <p:sp>
          <p:nvSpPr>
            <p:cNvPr id="3" name="Freeform 24"/>
            <p:cNvSpPr/>
            <p:nvPr/>
          </p:nvSpPr>
          <p:spPr bwMode="gray">
            <a:xfrm>
              <a:off x="6394450" y="2701925"/>
              <a:ext cx="936624" cy="2669901"/>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p:spPr>
          <p:txBody>
            <a:bodyPr/>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sp>
          <p:nvSpPr>
            <p:cNvPr id="90148" name="Rectangle 41"/>
            <p:cNvSpPr>
              <a:spLocks noChangeArrowheads="1"/>
            </p:cNvSpPr>
            <p:nvPr/>
          </p:nvSpPr>
          <p:spPr bwMode="auto">
            <a:xfrm>
              <a:off x="6400801" y="5405438"/>
              <a:ext cx="938212" cy="310864"/>
            </a:xfrm>
            <a:prstGeom prst="rect">
              <a:avLst/>
            </a:prstGeom>
            <a:noFill/>
            <a:ln w="9525">
              <a:noFill/>
              <a:miter lim="800000"/>
            </a:ln>
          </p:spPr>
          <p:txBody>
            <a:bodyPr>
              <a:spAutoFit/>
            </a:bodyPr>
            <a:lstStyle/>
            <a:p>
              <a:pPr algn="ctr" defTabSz="912813">
                <a:lnSpc>
                  <a:spcPct val="90000"/>
                </a:lnSpc>
              </a:pPr>
              <a:r>
                <a:rPr altLang="en-US" b="1" lang="zh-CN" sz="1600">
                  <a:solidFill>
                    <a:srgbClr val="7D7D7D"/>
                  </a:solidFill>
                  <a:latin charset="-122" panose="020b0503020204020204" pitchFamily="34" typeface="微软雅黑"/>
                  <a:ea charset="-122" pitchFamily="34" typeface="微软雅黑"/>
                </a:rPr>
                <a:t>骨科</a:t>
              </a:r>
            </a:p>
          </p:txBody>
        </p:sp>
      </p:grpSp>
      <p:grpSp>
        <p:nvGrpSpPr>
          <p:cNvPr id="90114" name="组合 4"/>
          <p:cNvGrpSpPr/>
          <p:nvPr/>
        </p:nvGrpSpPr>
        <p:grpSpPr>
          <a:xfrm>
            <a:off x="9621838" y="2401888"/>
            <a:ext cx="1027112" cy="3390900"/>
            <a:chOff x="7593013" y="2516188"/>
            <a:chExt cx="1027702" cy="3390507"/>
          </a:xfrm>
        </p:grpSpPr>
        <p:sp>
          <p:nvSpPr>
            <p:cNvPr id="6" name="Freeform 31"/>
            <p:cNvSpPr/>
            <p:nvPr/>
          </p:nvSpPr>
          <p:spPr bwMode="gray">
            <a:xfrm>
              <a:off x="7593013" y="2516188"/>
              <a:ext cx="937163" cy="3044472"/>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p:spPr>
          <p:txBody>
            <a:bodyPr/>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sp>
          <p:nvSpPr>
            <p:cNvPr id="90146" name="Rectangle 42"/>
            <p:cNvSpPr>
              <a:spLocks noChangeArrowheads="1"/>
            </p:cNvSpPr>
            <p:nvPr/>
          </p:nvSpPr>
          <p:spPr bwMode="auto">
            <a:xfrm>
              <a:off x="7619750" y="5592763"/>
              <a:ext cx="1000964" cy="310860"/>
            </a:xfrm>
            <a:prstGeom prst="rect">
              <a:avLst/>
            </a:prstGeom>
            <a:noFill/>
            <a:ln w="9525">
              <a:noFill/>
              <a:miter lim="800000"/>
            </a:ln>
          </p:spPr>
          <p:txBody>
            <a:bodyPr>
              <a:spAutoFit/>
            </a:bodyPr>
            <a:lstStyle/>
            <a:p>
              <a:pPr algn="ctr" defTabSz="912813">
                <a:lnSpc>
                  <a:spcPct val="90000"/>
                </a:lnSpc>
              </a:pPr>
              <a:r>
                <a:rPr altLang="en-US" b="1" lang="zh-CN" sz="1600">
                  <a:solidFill>
                    <a:srgbClr val="7D7D7D"/>
                  </a:solidFill>
                  <a:latin charset="-122" panose="020b0503020204020204" pitchFamily="34" typeface="微软雅黑"/>
                  <a:ea charset="-122" pitchFamily="34" typeface="微软雅黑"/>
                </a:rPr>
                <a:t>肿瘤科</a:t>
              </a:r>
            </a:p>
          </p:txBody>
        </p:sp>
      </p:grpSp>
      <p:grpSp>
        <p:nvGrpSpPr>
          <p:cNvPr id="90115" name="组合 7"/>
          <p:cNvGrpSpPr/>
          <p:nvPr/>
        </p:nvGrpSpPr>
        <p:grpSpPr>
          <a:xfrm>
            <a:off x="7210425" y="3173413"/>
            <a:ext cx="955675" cy="2654300"/>
            <a:chOff x="5181599" y="2878138"/>
            <a:chExt cx="955676" cy="2653907"/>
          </a:xfrm>
        </p:grpSpPr>
        <p:grpSp>
          <p:nvGrpSpPr>
            <p:cNvPr id="90140" name="Group 20"/>
            <p:cNvGrpSpPr/>
            <p:nvPr/>
          </p:nvGrpSpPr>
          <p:grpSpPr>
            <a:xfrm>
              <a:off x="5199063" y="2878138"/>
              <a:ext cx="938212" cy="2297112"/>
              <a:chOff x="1529" y="1871"/>
              <a:chExt cx="919" cy="1497"/>
            </a:xfrm>
          </p:grpSpPr>
          <p:sp>
            <p:nvSpPr>
              <p:cNvPr id="11" name="Freeform 21"/>
              <p:cNvSpPr/>
              <p:nvPr/>
            </p:nvSpPr>
            <p:spPr bwMode="gray">
              <a:xfrm>
                <a:off x="1529" y="1871"/>
                <a:ext cx="919" cy="1497"/>
              </a:xfrm>
              <a:custGeom>
                <a:gdLst>
                  <a:gd fmla="*/ 7 w 919" name="T0"/>
                  <a:gd fmla="*/ 76 h 1497" name="T1"/>
                  <a:gd fmla="*/ 7 w 919" name="T2"/>
                  <a:gd fmla="*/ 1429 h 1497" name="T3"/>
                  <a:gd fmla="*/ 441 w 919" name="T4"/>
                  <a:gd fmla="*/ 1497 h 1497" name="T5"/>
                  <a:gd fmla="*/ 919 w 919" name="T6"/>
                  <a:gd fmla="*/ 1425 h 1497" name="T7"/>
                  <a:gd fmla="*/ 918 w 919" name="T8"/>
                  <a:gd fmla="*/ 73 h 1497" name="T9"/>
                  <a:gd fmla="*/ 414 w 919" name="T10"/>
                  <a:gd fmla="*/ 0 h 1497" name="T11"/>
                  <a:gd fmla="*/ 7 w 919" name="T12"/>
                  <a:gd fmla="*/ 76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p:spPr>
            <p:txBody>
              <a:bodyPr/>
              <a:lstStyle/>
              <a:p>
                <a:pPr defTabSz="913996" fontAlgn="auto">
                  <a:spcBef>
                    <a:spcPct val="0"/>
                  </a:spcBef>
                  <a:spcAft>
                    <a:spcPct val="0"/>
                  </a:spcAft>
                  <a:defRPr/>
                </a:pPr>
                <a:endParaRPr altLang="en-US" lang="zh-CN" sz="1699">
                  <a:solidFill>
                    <a:srgbClr val="7D7D7D"/>
                  </a:solidFill>
                  <a:latin charset="0" pitchFamily="34" typeface="Impact"/>
                  <a:ea charset="-122" pitchFamily="34" typeface="微软雅黑"/>
                </a:endParaRPr>
              </a:p>
            </p:txBody>
          </p:sp>
          <p:sp>
            <p:nvSpPr>
              <p:cNvPr id="12" name="Oval 22"/>
              <p:cNvSpPr>
                <a:spLocks noChangeArrowheads="1"/>
              </p:cNvSpPr>
              <p:nvPr/>
            </p:nvSpPr>
            <p:spPr bwMode="gray">
              <a:xfrm>
                <a:off x="1537" y="1872"/>
                <a:ext cx="911" cy="144"/>
              </a:xfrm>
              <a:prstGeom prst="ellipse">
                <a:avLst/>
              </a:prstGeom>
              <a:solidFill>
                <a:srgbClr val="FFFFFF">
                  <a:alpha val="30196"/>
                </a:srgbClr>
              </a:solidFill>
              <a:ln>
                <a:noFill/>
              </a:ln>
              <a:extLst/>
            </p:spPr>
            <p:txBody>
              <a:bodyPr anchor="ctr" wrap="none"/>
              <a:lstStyle/>
              <a:p>
                <a:pPr defTabSz="913996" fontAlgn="auto">
                  <a:spcBef>
                    <a:spcPct val="0"/>
                  </a:spcBef>
                  <a:spcAft>
                    <a:spcPct val="0"/>
                  </a:spcAft>
                  <a:defRPr/>
                </a:pPr>
                <a:endParaRPr altLang="en-US" lang="zh-CN" sz="1699">
                  <a:solidFill>
                    <a:srgbClr val="7D7D7D"/>
                  </a:solidFill>
                  <a:latin charset="0" pitchFamily="34" typeface="Impact"/>
                  <a:ea charset="-122" pitchFamily="34" typeface="微软雅黑"/>
                </a:endParaRPr>
              </a:p>
            </p:txBody>
          </p:sp>
          <p:sp>
            <p:nvSpPr>
              <p:cNvPr id="13" name="Oval 23"/>
              <p:cNvSpPr>
                <a:spLocks noChangeArrowheads="1"/>
              </p:cNvSpPr>
              <p:nvPr/>
            </p:nvSpPr>
            <p:spPr bwMode="gray">
              <a:xfrm>
                <a:off x="1537" y="3224"/>
                <a:ext cx="911" cy="144"/>
              </a:xfrm>
              <a:prstGeom prst="ellipse">
                <a:avLst/>
              </a:prstGeom>
              <a:solidFill>
                <a:srgbClr val="FFFFFF">
                  <a:alpha val="10196"/>
                </a:srgbClr>
              </a:solidFill>
              <a:ln>
                <a:noFill/>
              </a:ln>
              <a:extLst/>
            </p:spPr>
            <p:txBody>
              <a:bodyPr anchor="ctr" wrap="none"/>
              <a:lstStyle/>
              <a:p>
                <a:pPr defTabSz="913996" fontAlgn="auto">
                  <a:spcBef>
                    <a:spcPct val="0"/>
                  </a:spcBef>
                  <a:spcAft>
                    <a:spcPct val="0"/>
                  </a:spcAft>
                  <a:defRPr/>
                </a:pPr>
                <a:endParaRPr altLang="en-US" lang="zh-CN" sz="1699">
                  <a:solidFill>
                    <a:srgbClr val="7D7D7D"/>
                  </a:solidFill>
                  <a:latin charset="0" pitchFamily="34" typeface="Impact"/>
                  <a:ea charset="-122" pitchFamily="34" typeface="微软雅黑"/>
                </a:endParaRPr>
              </a:p>
            </p:txBody>
          </p:sp>
        </p:grpSp>
        <p:sp>
          <p:nvSpPr>
            <p:cNvPr id="90141" name="Rectangle 46"/>
            <p:cNvSpPr>
              <a:spLocks noChangeArrowheads="1"/>
            </p:cNvSpPr>
            <p:nvPr/>
          </p:nvSpPr>
          <p:spPr bwMode="auto">
            <a:xfrm>
              <a:off x="5181598" y="5218113"/>
              <a:ext cx="938213" cy="310850"/>
            </a:xfrm>
            <a:prstGeom prst="rect">
              <a:avLst/>
            </a:prstGeom>
            <a:noFill/>
            <a:ln w="9525">
              <a:noFill/>
              <a:miter lim="800000"/>
            </a:ln>
          </p:spPr>
          <p:txBody>
            <a:bodyPr>
              <a:spAutoFit/>
            </a:bodyPr>
            <a:lstStyle/>
            <a:p>
              <a:pPr algn="ctr" defTabSz="912813">
                <a:lnSpc>
                  <a:spcPct val="90000"/>
                </a:lnSpc>
              </a:pPr>
              <a:r>
                <a:rPr altLang="en-US" b="1" lang="zh-CN" sz="1600">
                  <a:solidFill>
                    <a:srgbClr val="7D7D7D"/>
                  </a:solidFill>
                  <a:latin charset="-122" panose="020b0503020204020204" pitchFamily="34" typeface="微软雅黑"/>
                  <a:ea charset="-122" pitchFamily="34" typeface="微软雅黑"/>
                </a:rPr>
                <a:t>妇产科</a:t>
              </a:r>
            </a:p>
          </p:txBody>
        </p:sp>
      </p:grpSp>
      <p:grpSp>
        <p:nvGrpSpPr>
          <p:cNvPr id="90116" name="组合 13"/>
          <p:cNvGrpSpPr/>
          <p:nvPr/>
        </p:nvGrpSpPr>
        <p:grpSpPr>
          <a:xfrm>
            <a:off x="6067425" y="3519488"/>
            <a:ext cx="938213" cy="2341562"/>
            <a:chOff x="4038599" y="3003550"/>
            <a:chExt cx="938214" cy="2341170"/>
          </a:xfrm>
        </p:grpSpPr>
        <p:grpSp>
          <p:nvGrpSpPr>
            <p:cNvPr id="90135" name="Group 27"/>
            <p:cNvGrpSpPr/>
            <p:nvPr/>
          </p:nvGrpSpPr>
          <p:grpSpPr>
            <a:xfrm>
              <a:off x="4038600" y="3003550"/>
              <a:ext cx="938213" cy="1944688"/>
              <a:chOff x="1529" y="1871"/>
              <a:chExt cx="919" cy="1497"/>
            </a:xfrm>
          </p:grpSpPr>
          <p:sp>
            <p:nvSpPr>
              <p:cNvPr id="17" name="Freeform 28"/>
              <p:cNvSpPr/>
              <p:nvPr/>
            </p:nvSpPr>
            <p:spPr bwMode="gray">
              <a:xfrm>
                <a:off x="1529" y="1871"/>
                <a:ext cx="919" cy="1497"/>
              </a:xfrm>
              <a:custGeom>
                <a:gdLst>
                  <a:gd fmla="*/ 7 w 919" name="T0"/>
                  <a:gd fmla="*/ 76 h 1497" name="T1"/>
                  <a:gd fmla="*/ 7 w 919" name="T2"/>
                  <a:gd fmla="*/ 1429 h 1497" name="T3"/>
                  <a:gd fmla="*/ 441 w 919" name="T4"/>
                  <a:gd fmla="*/ 1497 h 1497" name="T5"/>
                  <a:gd fmla="*/ 919 w 919" name="T6"/>
                  <a:gd fmla="*/ 1425 h 1497" name="T7"/>
                  <a:gd fmla="*/ 918 w 919" name="T8"/>
                  <a:gd fmla="*/ 73 h 1497" name="T9"/>
                  <a:gd fmla="*/ 414 w 919" name="T10"/>
                  <a:gd fmla="*/ 0 h 1497" name="T11"/>
                  <a:gd fmla="*/ 7 w 919" name="T12"/>
                  <a:gd fmla="*/ 76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p:spPr>
            <p:txBody>
              <a:bodyPr/>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sp>
            <p:nvSpPr>
              <p:cNvPr id="18" name="Oval 29"/>
              <p:cNvSpPr>
                <a:spLocks noChangeArrowheads="1"/>
              </p:cNvSpPr>
              <p:nvPr/>
            </p:nvSpPr>
            <p:spPr bwMode="gray">
              <a:xfrm>
                <a:off x="1537" y="1872"/>
                <a:ext cx="911" cy="144"/>
              </a:xfrm>
              <a:prstGeom prst="ellipse">
                <a:avLst/>
              </a:prstGeom>
              <a:solidFill>
                <a:srgbClr val="FFFFFF">
                  <a:alpha val="30196"/>
                </a:srgbClr>
              </a:solidFill>
              <a:ln>
                <a:noFill/>
              </a:ln>
              <a:extLst/>
            </p:spPr>
            <p:txBody>
              <a:bodyPr anchor="ctr" wrap="none"/>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sp>
            <p:nvSpPr>
              <p:cNvPr id="19" name="Oval 30"/>
              <p:cNvSpPr>
                <a:spLocks noChangeArrowheads="1"/>
              </p:cNvSpPr>
              <p:nvPr/>
            </p:nvSpPr>
            <p:spPr bwMode="gray">
              <a:xfrm>
                <a:off x="1537" y="3224"/>
                <a:ext cx="911" cy="144"/>
              </a:xfrm>
              <a:prstGeom prst="ellipse">
                <a:avLst/>
              </a:prstGeom>
              <a:solidFill>
                <a:srgbClr val="FFFFFF">
                  <a:alpha val="10196"/>
                </a:srgbClr>
              </a:solidFill>
              <a:ln>
                <a:noFill/>
              </a:ln>
              <a:extLst/>
            </p:spPr>
            <p:txBody>
              <a:bodyPr anchor="ctr" wrap="none"/>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grpSp>
        <p:sp>
          <p:nvSpPr>
            <p:cNvPr id="90136" name="Rectangle 47"/>
            <p:cNvSpPr>
              <a:spLocks noChangeArrowheads="1"/>
            </p:cNvSpPr>
            <p:nvPr/>
          </p:nvSpPr>
          <p:spPr bwMode="auto">
            <a:xfrm>
              <a:off x="4038600" y="5030787"/>
              <a:ext cx="938213" cy="310844"/>
            </a:xfrm>
            <a:prstGeom prst="rect">
              <a:avLst/>
            </a:prstGeom>
            <a:noFill/>
            <a:ln w="9525">
              <a:noFill/>
              <a:miter lim="800000"/>
            </a:ln>
          </p:spPr>
          <p:txBody>
            <a:bodyPr>
              <a:spAutoFit/>
            </a:bodyPr>
            <a:lstStyle/>
            <a:p>
              <a:pPr algn="ctr" defTabSz="912813">
                <a:lnSpc>
                  <a:spcPct val="90000"/>
                </a:lnSpc>
              </a:pPr>
              <a:r>
                <a:rPr altLang="en-US" b="1" lang="zh-CN" sz="1600">
                  <a:solidFill>
                    <a:srgbClr val="7D7D7D"/>
                  </a:solidFill>
                  <a:latin charset="-122" panose="020b0503020204020204" pitchFamily="34" typeface="微软雅黑"/>
                  <a:ea charset="-122" pitchFamily="34" typeface="微软雅黑"/>
                </a:rPr>
                <a:t>内科</a:t>
              </a:r>
            </a:p>
          </p:txBody>
        </p:sp>
      </p:grpSp>
      <p:sp>
        <p:nvSpPr>
          <p:cNvPr id="20" name="Oval 25"/>
          <p:cNvSpPr>
            <a:spLocks noChangeArrowheads="1"/>
          </p:cNvSpPr>
          <p:nvPr/>
        </p:nvSpPr>
        <p:spPr bwMode="gray">
          <a:xfrm>
            <a:off x="8429625" y="2794000"/>
            <a:ext cx="930275" cy="257175"/>
          </a:xfrm>
          <a:prstGeom prst="ellipse">
            <a:avLst/>
          </a:prstGeom>
          <a:solidFill>
            <a:srgbClr val="FFFFFF">
              <a:alpha val="30196"/>
            </a:srgbClr>
          </a:solidFill>
          <a:ln>
            <a:noFill/>
          </a:ln>
          <a:extLst/>
        </p:spPr>
        <p:txBody>
          <a:bodyPr anchor="ctr" bIns="45702" lIns="91403" rIns="91403" tIns="45702" wrap="none"/>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sp>
        <p:nvSpPr>
          <p:cNvPr id="21" name="Oval 26"/>
          <p:cNvSpPr>
            <a:spLocks noChangeArrowheads="1"/>
          </p:cNvSpPr>
          <p:nvPr/>
        </p:nvSpPr>
        <p:spPr bwMode="gray">
          <a:xfrm>
            <a:off x="8429625" y="5205413"/>
            <a:ext cx="930275" cy="257175"/>
          </a:xfrm>
          <a:prstGeom prst="ellipse">
            <a:avLst/>
          </a:prstGeom>
          <a:solidFill>
            <a:srgbClr val="FFFFFF">
              <a:alpha val="10196"/>
            </a:srgbClr>
          </a:solidFill>
          <a:ln>
            <a:noFill/>
          </a:ln>
          <a:extLst/>
        </p:spPr>
        <p:txBody>
          <a:bodyPr anchor="ctr" bIns="45702" lIns="91403" rIns="91403" tIns="45702" wrap="none"/>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sp>
        <p:nvSpPr>
          <p:cNvPr id="22" name="Oval 32"/>
          <p:cNvSpPr>
            <a:spLocks noChangeArrowheads="1"/>
          </p:cNvSpPr>
          <p:nvPr/>
        </p:nvSpPr>
        <p:spPr bwMode="gray">
          <a:xfrm>
            <a:off x="9628188" y="5154613"/>
            <a:ext cx="930275" cy="292100"/>
          </a:xfrm>
          <a:prstGeom prst="ellipse">
            <a:avLst/>
          </a:prstGeom>
          <a:solidFill>
            <a:srgbClr val="FFFFFF">
              <a:alpha val="10196"/>
            </a:srgbClr>
          </a:solidFill>
          <a:ln>
            <a:noFill/>
          </a:ln>
          <a:extLst/>
        </p:spPr>
        <p:txBody>
          <a:bodyPr anchor="ctr" bIns="45702" lIns="91403" rIns="91403" tIns="45702" wrap="none"/>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grpSp>
        <p:nvGrpSpPr>
          <p:cNvPr id="23" name="组合 22"/>
          <p:cNvGrpSpPr/>
          <p:nvPr/>
        </p:nvGrpSpPr>
        <p:grpSpPr>
          <a:xfrm>
            <a:off x="6075836" y="4341686"/>
            <a:ext cx="930034" cy="1053826"/>
            <a:chOff x="4046538" y="3892551"/>
            <a:chExt cx="930275" cy="1054100"/>
          </a:xfrm>
          <a:solidFill>
            <a:srgbClr val="6FB879"/>
          </a:solidFill>
        </p:grpSpPr>
        <p:sp>
          <p:nvSpPr>
            <p:cNvPr id="24" name="AutoShape 34"/>
            <p:cNvSpPr>
              <a:spLocks noChangeArrowheads="1"/>
            </p:cNvSpPr>
            <p:nvPr/>
          </p:nvSpPr>
          <p:spPr bwMode="gray">
            <a:xfrm>
              <a:off x="4046538" y="3892551"/>
              <a:ext cx="930275" cy="1054100"/>
            </a:xfrm>
            <a:prstGeom prst="can">
              <a:avLst>
                <a:gd fmla="val 30417" name="adj"/>
              </a:avLst>
            </a:prstGeom>
            <a:grpFill/>
            <a:ln algn="ctr" cap="flat" cmpd="sng" w="3175">
              <a:noFill/>
              <a:prstDash val="solid"/>
            </a:ln>
            <a:effectLst/>
          </p:spPr>
          <p:txBody>
            <a:bodyPr anchor="ctr" vert="eaVert"/>
            <a:lstStyle/>
            <a:p>
              <a:pPr defTabSz="913996" fontAlgn="auto">
                <a:spcBef>
                  <a:spcPct val="0"/>
                </a:spcBef>
                <a:spcAft>
                  <a:spcPct val="0"/>
                </a:spcAft>
                <a:defRPr/>
              </a:pPr>
              <a:endParaRPr altLang="en-US" kern="0" lang="zh-CN" sz="3199">
                <a:solidFill>
                  <a:sysClr lastClr="FFFFFF" val="window"/>
                </a:solidFill>
                <a:latin charset="-122" panose="020b0503020204020204" pitchFamily="34" typeface="微软雅黑"/>
                <a:ea charset="-122" pitchFamily="34" typeface="微软雅黑"/>
              </a:endParaRPr>
            </a:p>
          </p:txBody>
        </p:sp>
        <p:sp>
          <p:nvSpPr>
            <p:cNvPr id="25" name="Text Box 37"/>
            <p:cNvSpPr txBox="1">
              <a:spLocks noChangeArrowheads="1"/>
            </p:cNvSpPr>
            <p:nvPr/>
          </p:nvSpPr>
          <p:spPr bwMode="auto">
            <a:xfrm>
              <a:off x="4082009" y="4539357"/>
              <a:ext cx="762001" cy="350459"/>
            </a:xfrm>
            <a:prstGeom prst="rect">
              <a:avLst/>
            </a:prstGeom>
            <a:grpFill/>
            <a:ln>
              <a:noFill/>
            </a:ln>
            <a:effectLs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3996" eaLnBrk="1" fontAlgn="auto" hangingPunct="1">
                <a:spcBef>
                  <a:spcPct val="50000"/>
                </a:spcBef>
                <a:spcAft>
                  <a:spcPct val="0"/>
                </a:spcAft>
                <a:defRPr/>
              </a:pPr>
              <a:r>
                <a:rPr altLang="zh-CN" kern="0" lang="en-US" sz="1699">
                  <a:solidFill>
                    <a:srgbClr val="FF0000"/>
                  </a:solidFill>
                  <a:latin charset="0" pitchFamily="34" typeface="Impact"/>
                  <a:ea charset="-122" pitchFamily="34" typeface="微软雅黑"/>
                </a:rPr>
                <a:t>30%</a:t>
              </a:r>
            </a:p>
          </p:txBody>
        </p:sp>
      </p:grpSp>
      <p:grpSp>
        <p:nvGrpSpPr>
          <p:cNvPr id="26" name="组合 25"/>
          <p:cNvGrpSpPr/>
          <p:nvPr/>
        </p:nvGrpSpPr>
        <p:grpSpPr>
          <a:xfrm>
            <a:off x="7239171" y="4121020"/>
            <a:ext cx="930034" cy="1285540"/>
            <a:chOff x="5210175" y="3892550"/>
            <a:chExt cx="930275" cy="1285875"/>
          </a:xfrm>
          <a:solidFill>
            <a:srgbClr val="6FB879"/>
          </a:solidFill>
        </p:grpSpPr>
        <p:sp>
          <p:nvSpPr>
            <p:cNvPr id="27" name="AutoShape 35"/>
            <p:cNvSpPr>
              <a:spLocks noChangeArrowheads="1"/>
            </p:cNvSpPr>
            <p:nvPr/>
          </p:nvSpPr>
          <p:spPr bwMode="ltGray">
            <a:xfrm>
              <a:off x="5210175" y="3892550"/>
              <a:ext cx="930275" cy="1285875"/>
            </a:xfrm>
            <a:prstGeom prst="can">
              <a:avLst>
                <a:gd fmla="val 26948" name="adj"/>
              </a:avLst>
            </a:prstGeom>
            <a:grpFill/>
            <a:ln algn="ctr" cap="flat" cmpd="sng" w="3175">
              <a:noFill/>
              <a:prstDash val="solid"/>
            </a:ln>
            <a:effectLst/>
          </p:spPr>
          <p:txBody>
            <a:bodyPr anchor="ctr" vert="eaVert"/>
            <a:lstStyle/>
            <a:p>
              <a:pPr defTabSz="913996" fontAlgn="auto">
                <a:spcBef>
                  <a:spcPct val="0"/>
                </a:spcBef>
                <a:spcAft>
                  <a:spcPct val="0"/>
                </a:spcAft>
                <a:defRPr/>
              </a:pPr>
              <a:endParaRPr altLang="en-US" kern="0" lang="zh-CN" sz="3199">
                <a:solidFill>
                  <a:sysClr lastClr="FFFFFF" val="window"/>
                </a:solidFill>
                <a:latin charset="-122" panose="020b0503020204020204" pitchFamily="34" typeface="微软雅黑"/>
                <a:ea charset="-122" pitchFamily="34" typeface="微软雅黑"/>
              </a:endParaRPr>
            </a:p>
          </p:txBody>
        </p:sp>
        <p:sp>
          <p:nvSpPr>
            <p:cNvPr id="28" name="Text Box 38"/>
            <p:cNvSpPr txBox="1">
              <a:spLocks noChangeArrowheads="1"/>
            </p:cNvSpPr>
            <p:nvPr/>
          </p:nvSpPr>
          <p:spPr bwMode="auto">
            <a:xfrm>
              <a:off x="5261520" y="4123431"/>
              <a:ext cx="762001" cy="350459"/>
            </a:xfrm>
            <a:prstGeom prst="rect">
              <a:avLst/>
            </a:prstGeom>
            <a:grpFill/>
            <a:ln>
              <a:noFill/>
            </a:ln>
            <a:effectLs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3996" eaLnBrk="1" fontAlgn="auto" hangingPunct="1">
                <a:spcBef>
                  <a:spcPct val="50000"/>
                </a:spcBef>
                <a:spcAft>
                  <a:spcPct val="0"/>
                </a:spcAft>
                <a:defRPr/>
              </a:pPr>
              <a:r>
                <a:rPr altLang="zh-CN" kern="0" lang="en-US" sz="1699">
                  <a:solidFill>
                    <a:srgbClr val="FF0000"/>
                  </a:solidFill>
                  <a:latin charset="0" pitchFamily="34" typeface="Impact"/>
                  <a:ea charset="-122" pitchFamily="34" typeface="微软雅黑"/>
                </a:rPr>
                <a:t>60%</a:t>
              </a:r>
            </a:p>
          </p:txBody>
        </p:sp>
      </p:grpSp>
      <p:grpSp>
        <p:nvGrpSpPr>
          <p:cNvPr id="29" name="组合 28"/>
          <p:cNvGrpSpPr/>
          <p:nvPr/>
        </p:nvGrpSpPr>
        <p:grpSpPr>
          <a:xfrm>
            <a:off x="8424725" y="3540637"/>
            <a:ext cx="930034" cy="1921962"/>
            <a:chOff x="6396038" y="3449638"/>
            <a:chExt cx="930275" cy="1922462"/>
          </a:xfrm>
          <a:solidFill>
            <a:srgbClr val="6FB879"/>
          </a:solidFill>
        </p:grpSpPr>
        <p:sp>
          <p:nvSpPr>
            <p:cNvPr id="30" name="AutoShape 36"/>
            <p:cNvSpPr>
              <a:spLocks noChangeArrowheads="1"/>
            </p:cNvSpPr>
            <p:nvPr/>
          </p:nvSpPr>
          <p:spPr bwMode="gray">
            <a:xfrm>
              <a:off x="6396038" y="3449638"/>
              <a:ext cx="930275" cy="1922462"/>
            </a:xfrm>
            <a:prstGeom prst="can">
              <a:avLst>
                <a:gd fmla="val 30022" name="adj"/>
              </a:avLst>
            </a:prstGeom>
            <a:grpFill/>
            <a:ln algn="ctr" cap="flat" cmpd="sng" w="3175">
              <a:noFill/>
              <a:prstDash val="solid"/>
            </a:ln>
            <a:effectLst/>
          </p:spPr>
          <p:txBody>
            <a:bodyPr anchor="ctr" vert="eaVert"/>
            <a:lstStyle/>
            <a:p>
              <a:pPr defTabSz="913996" fontAlgn="auto">
                <a:spcBef>
                  <a:spcPct val="0"/>
                </a:spcBef>
                <a:spcAft>
                  <a:spcPct val="0"/>
                </a:spcAft>
                <a:defRPr/>
              </a:pPr>
              <a:endParaRPr altLang="en-US" kern="0" lang="zh-CN" sz="3199">
                <a:solidFill>
                  <a:sysClr lastClr="FFFFFF" val="window"/>
                </a:solidFill>
                <a:latin charset="-122" panose="020b0503020204020204" pitchFamily="34" typeface="微软雅黑"/>
                <a:ea charset="-122" pitchFamily="34" typeface="微软雅黑"/>
              </a:endParaRPr>
            </a:p>
          </p:txBody>
        </p:sp>
        <p:sp>
          <p:nvSpPr>
            <p:cNvPr id="31" name="Text Box 39"/>
            <p:cNvSpPr txBox="1">
              <a:spLocks noChangeArrowheads="1"/>
            </p:cNvSpPr>
            <p:nvPr/>
          </p:nvSpPr>
          <p:spPr bwMode="auto">
            <a:xfrm>
              <a:off x="6444208" y="3717032"/>
              <a:ext cx="762001" cy="350459"/>
            </a:xfrm>
            <a:prstGeom prst="rect">
              <a:avLst/>
            </a:prstGeom>
            <a:grpFill/>
            <a:ln>
              <a:noFill/>
            </a:ln>
            <a:effectLs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3996" eaLnBrk="1" fontAlgn="auto" hangingPunct="1">
                <a:spcBef>
                  <a:spcPct val="50000"/>
                </a:spcBef>
                <a:spcAft>
                  <a:spcPct val="0"/>
                </a:spcAft>
                <a:defRPr/>
              </a:pPr>
              <a:r>
                <a:rPr altLang="zh-CN" kern="0" lang="en-US" sz="1699">
                  <a:solidFill>
                    <a:srgbClr val="FF0000"/>
                  </a:solidFill>
                  <a:latin charset="0" pitchFamily="34" typeface="Impact"/>
                  <a:ea charset="-122" pitchFamily="34" typeface="微软雅黑"/>
                </a:rPr>
                <a:t>80%</a:t>
              </a:r>
            </a:p>
          </p:txBody>
        </p:sp>
      </p:grpSp>
      <p:grpSp>
        <p:nvGrpSpPr>
          <p:cNvPr id="32" name="组合 31"/>
          <p:cNvGrpSpPr/>
          <p:nvPr/>
        </p:nvGrpSpPr>
        <p:grpSpPr>
          <a:xfrm>
            <a:off x="9634086" y="3603058"/>
            <a:ext cx="928445" cy="1830804"/>
            <a:chOff x="7605713" y="4262438"/>
            <a:chExt cx="928687" cy="1285875"/>
          </a:xfrm>
          <a:solidFill>
            <a:srgbClr val="6FB879"/>
          </a:solidFill>
        </p:grpSpPr>
        <p:sp>
          <p:nvSpPr>
            <p:cNvPr id="33" name="AutoShape 33"/>
            <p:cNvSpPr>
              <a:spLocks noChangeArrowheads="1"/>
            </p:cNvSpPr>
            <p:nvPr/>
          </p:nvSpPr>
          <p:spPr bwMode="gray">
            <a:xfrm>
              <a:off x="7605713" y="4262438"/>
              <a:ext cx="928687" cy="1285875"/>
            </a:xfrm>
            <a:prstGeom prst="can">
              <a:avLst>
                <a:gd fmla="val 26994" name="adj"/>
              </a:avLst>
            </a:prstGeom>
            <a:grpFill/>
            <a:ln algn="ctr" cap="flat" cmpd="sng" w="3175">
              <a:noFill/>
              <a:prstDash val="solid"/>
            </a:ln>
            <a:effectLst/>
          </p:spPr>
          <p:txBody>
            <a:bodyPr anchor="ctr" vert="eaVert"/>
            <a:lstStyle/>
            <a:p>
              <a:pPr defTabSz="913996" fontAlgn="auto">
                <a:spcBef>
                  <a:spcPct val="0"/>
                </a:spcBef>
                <a:spcAft>
                  <a:spcPct val="0"/>
                </a:spcAft>
                <a:defRPr/>
              </a:pPr>
              <a:endParaRPr altLang="en-US" kern="0" lang="zh-CN" sz="3199">
                <a:solidFill>
                  <a:sysClr lastClr="FFFFFF" val="window"/>
                </a:solidFill>
                <a:latin charset="-122" panose="020b0503020204020204" pitchFamily="34" typeface="微软雅黑"/>
                <a:ea charset="-122" pitchFamily="34" typeface="微软雅黑"/>
              </a:endParaRPr>
            </a:p>
          </p:txBody>
        </p:sp>
        <p:sp>
          <p:nvSpPr>
            <p:cNvPr id="34" name="Text Box 40"/>
            <p:cNvSpPr txBox="1">
              <a:spLocks noChangeArrowheads="1"/>
            </p:cNvSpPr>
            <p:nvPr/>
          </p:nvSpPr>
          <p:spPr bwMode="blackWhite">
            <a:xfrm>
              <a:off x="7663409" y="4498082"/>
              <a:ext cx="762000" cy="246083"/>
            </a:xfrm>
            <a:prstGeom prst="rect">
              <a:avLst/>
            </a:prstGeom>
            <a:grpFill/>
            <a:ln>
              <a:noFill/>
            </a:ln>
            <a:effectLs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3996" eaLnBrk="1" fontAlgn="auto" hangingPunct="1">
                <a:spcBef>
                  <a:spcPct val="50000"/>
                </a:spcBef>
                <a:spcAft>
                  <a:spcPct val="0"/>
                </a:spcAft>
                <a:defRPr/>
              </a:pPr>
              <a:r>
                <a:rPr altLang="zh-CN" kern="0" lang="en-US" sz="1699">
                  <a:solidFill>
                    <a:srgbClr val="FF0000"/>
                  </a:solidFill>
                  <a:latin charset="0" pitchFamily="34" typeface="Impact"/>
                  <a:ea charset="-122" pitchFamily="34" typeface="微软雅黑"/>
                </a:rPr>
                <a:t>70%</a:t>
              </a:r>
            </a:p>
          </p:txBody>
        </p:sp>
      </p:grpSp>
      <p:sp>
        <p:nvSpPr>
          <p:cNvPr id="35" name="Oval 49"/>
          <p:cNvSpPr>
            <a:spLocks noChangeArrowheads="1"/>
          </p:cNvSpPr>
          <p:nvPr/>
        </p:nvSpPr>
        <p:spPr bwMode="gray">
          <a:xfrm>
            <a:off x="9617075" y="2411413"/>
            <a:ext cx="930275" cy="257175"/>
          </a:xfrm>
          <a:prstGeom prst="ellipse">
            <a:avLst/>
          </a:prstGeom>
          <a:solidFill>
            <a:srgbClr val="FFFFFF">
              <a:alpha val="30196"/>
            </a:srgbClr>
          </a:solidFill>
          <a:ln>
            <a:noFill/>
          </a:ln>
          <a:extLst/>
        </p:spPr>
        <p:txBody>
          <a:bodyPr anchor="ctr" bIns="45702" lIns="91403" rIns="91403" tIns="45702" wrap="none"/>
          <a:lstStyle/>
          <a:p>
            <a:pPr defTabSz="913996" fontAlgn="auto">
              <a:spcBef>
                <a:spcPct val="0"/>
              </a:spcBef>
              <a:spcAft>
                <a:spcPct val="0"/>
              </a:spcAft>
              <a:defRPr/>
            </a:pPr>
            <a:endParaRPr altLang="en-US" lang="zh-CN" sz="1699">
              <a:solidFill>
                <a:prstClr val="black"/>
              </a:solidFill>
              <a:latin charset="0" pitchFamily="34" typeface="Impact"/>
              <a:ea charset="-122" pitchFamily="34" typeface="微软雅黑"/>
            </a:endParaRPr>
          </a:p>
        </p:txBody>
      </p:sp>
      <p:sp>
        <p:nvSpPr>
          <p:cNvPr id="37" name="TextBox 39"/>
          <p:cNvSpPr txBox="1"/>
          <p:nvPr/>
        </p:nvSpPr>
        <p:spPr>
          <a:xfrm>
            <a:off x="5864225" y="3033713"/>
            <a:ext cx="1327150" cy="350332"/>
          </a:xfrm>
          <a:prstGeom prst="rect">
            <a:avLst/>
          </a:prstGeom>
          <a:noFill/>
        </p:spPr>
        <p:txBody>
          <a:bodyPr bIns="45702" lIns="91403" rIns="91403" tIns="45702">
            <a:spAutoFit/>
          </a:bodyPr>
          <a:lstStyle/>
          <a:p>
            <a:pPr algn="ctr" defTabSz="913996" fontAlgn="auto">
              <a:spcBef>
                <a:spcPct val="0"/>
              </a:spcBef>
              <a:spcAft>
                <a:spcPct val="0"/>
              </a:spcAft>
              <a:defRPr/>
            </a:pPr>
            <a:r>
              <a:rPr altLang="zh-CN" b="1" lang="en-US" sz="1699">
                <a:solidFill>
                  <a:srgbClr val="1F497D"/>
                </a:solidFill>
                <a:latin charset="-122" panose="020b0503020204020204" pitchFamily="34" typeface="微软雅黑"/>
                <a:ea charset="-122" pitchFamily="34" typeface="微软雅黑"/>
              </a:rPr>
              <a:t>300万元</a:t>
            </a:r>
          </a:p>
        </p:txBody>
      </p:sp>
      <p:sp>
        <p:nvSpPr>
          <p:cNvPr id="38" name="TextBox 40"/>
          <p:cNvSpPr txBox="1"/>
          <p:nvPr/>
        </p:nvSpPr>
        <p:spPr>
          <a:xfrm>
            <a:off x="7100889" y="2784475"/>
            <a:ext cx="1325562" cy="350332"/>
          </a:xfrm>
          <a:prstGeom prst="rect">
            <a:avLst/>
          </a:prstGeom>
          <a:noFill/>
        </p:spPr>
        <p:txBody>
          <a:bodyPr bIns="45702" lIns="91403" rIns="91403" tIns="45702">
            <a:spAutoFit/>
          </a:bodyPr>
          <a:lstStyle/>
          <a:p>
            <a:pPr algn="ctr" defTabSz="913996" fontAlgn="auto">
              <a:spcBef>
                <a:spcPct val="0"/>
              </a:spcBef>
              <a:spcAft>
                <a:spcPct val="0"/>
              </a:spcAft>
              <a:defRPr/>
            </a:pPr>
            <a:r>
              <a:rPr altLang="zh-CN" b="1" lang="en-US" sz="1699">
                <a:solidFill>
                  <a:srgbClr val="1F497D"/>
                </a:solidFill>
                <a:latin charset="-122" panose="020b0503020204020204" pitchFamily="34" typeface="微软雅黑"/>
                <a:ea charset="-122" pitchFamily="34" typeface="微软雅黑"/>
              </a:rPr>
              <a:t>500万元</a:t>
            </a:r>
          </a:p>
        </p:txBody>
      </p:sp>
      <p:sp>
        <p:nvSpPr>
          <p:cNvPr id="39" name="TextBox 41"/>
          <p:cNvSpPr txBox="1"/>
          <p:nvPr/>
        </p:nvSpPr>
        <p:spPr>
          <a:xfrm>
            <a:off x="8328024" y="2362200"/>
            <a:ext cx="1325563" cy="350332"/>
          </a:xfrm>
          <a:prstGeom prst="rect">
            <a:avLst/>
          </a:prstGeom>
          <a:noFill/>
        </p:spPr>
        <p:txBody>
          <a:bodyPr bIns="45702" lIns="91403" rIns="91403" tIns="45702">
            <a:spAutoFit/>
          </a:bodyPr>
          <a:lstStyle/>
          <a:p>
            <a:pPr algn="ctr" defTabSz="913996" fontAlgn="auto">
              <a:spcBef>
                <a:spcPct val="0"/>
              </a:spcBef>
              <a:spcAft>
                <a:spcPct val="0"/>
              </a:spcAft>
              <a:defRPr/>
            </a:pPr>
            <a:r>
              <a:rPr altLang="zh-CN" b="1" lang="en-US" sz="1699">
                <a:solidFill>
                  <a:srgbClr val="1F497D"/>
                </a:solidFill>
                <a:latin charset="-122" panose="020b0503020204020204" pitchFamily="34" typeface="微软雅黑"/>
                <a:ea charset="-122" pitchFamily="34" typeface="微软雅黑"/>
              </a:rPr>
              <a:t>1500万元</a:t>
            </a:r>
          </a:p>
        </p:txBody>
      </p:sp>
      <p:sp>
        <p:nvSpPr>
          <p:cNvPr id="40" name="TextBox 42"/>
          <p:cNvSpPr txBox="1"/>
          <p:nvPr/>
        </p:nvSpPr>
        <p:spPr>
          <a:xfrm>
            <a:off x="9577389" y="1973263"/>
            <a:ext cx="1327150" cy="350332"/>
          </a:xfrm>
          <a:prstGeom prst="rect">
            <a:avLst/>
          </a:prstGeom>
          <a:noFill/>
        </p:spPr>
        <p:txBody>
          <a:bodyPr bIns="45702" lIns="91403" rIns="91403" tIns="45702">
            <a:spAutoFit/>
          </a:bodyPr>
          <a:lstStyle/>
          <a:p>
            <a:pPr algn="ctr" defTabSz="913996" fontAlgn="auto">
              <a:spcBef>
                <a:spcPct val="0"/>
              </a:spcBef>
              <a:spcAft>
                <a:spcPct val="0"/>
              </a:spcAft>
              <a:defRPr/>
            </a:pPr>
            <a:r>
              <a:rPr altLang="zh-CN" b="1" lang="en-US" sz="1699">
                <a:solidFill>
                  <a:srgbClr val="1F497D"/>
                </a:solidFill>
                <a:latin charset="-122" panose="020b0503020204020204" pitchFamily="34" typeface="微软雅黑"/>
                <a:ea charset="-122" pitchFamily="34" typeface="微软雅黑"/>
              </a:rPr>
              <a:t>4700万元</a:t>
            </a:r>
          </a:p>
        </p:txBody>
      </p:sp>
      <p:cxnSp>
        <p:nvCxnSpPr>
          <p:cNvPr id="41" name="直接箭头连接符 40"/>
          <p:cNvCxnSpPr/>
          <p:nvPr/>
        </p:nvCxnSpPr>
        <p:spPr>
          <a:xfrm flipV="1">
            <a:off x="10240963" y="3603625"/>
            <a:ext cx="1022350" cy="406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2" name="TextBox 45"/>
          <p:cNvSpPr txBox="1"/>
          <p:nvPr/>
        </p:nvSpPr>
        <p:spPr>
          <a:xfrm>
            <a:off x="10607674" y="3051175"/>
            <a:ext cx="1416050" cy="350332"/>
          </a:xfrm>
          <a:prstGeom prst="rect">
            <a:avLst/>
          </a:prstGeom>
          <a:noFill/>
        </p:spPr>
        <p:txBody>
          <a:bodyPr bIns="45702" lIns="91403" rIns="91403" tIns="45702">
            <a:spAutoFit/>
          </a:bodyPr>
          <a:lstStyle/>
          <a:p>
            <a:pPr algn="ctr" defTabSz="913996" fontAlgn="auto">
              <a:spcBef>
                <a:spcPct val="0"/>
              </a:spcBef>
              <a:spcAft>
                <a:spcPct val="0"/>
              </a:spcAft>
              <a:defRPr/>
            </a:pPr>
            <a:r>
              <a:rPr altLang="en-US" b="1" lang="zh-CN" sz="1699">
                <a:solidFill>
                  <a:srgbClr val="FF0000"/>
                </a:solidFill>
                <a:latin charset="-122" panose="020b0503020204020204" pitchFamily="34" typeface="微软雅黑"/>
                <a:ea charset="-122" pitchFamily="34" typeface="微软雅黑"/>
              </a:rPr>
              <a:t>利润占比</a:t>
            </a:r>
          </a:p>
        </p:txBody>
      </p:sp>
      <p:cxnSp>
        <p:nvCxnSpPr>
          <p:cNvPr id="44" name="直接连接符 43"/>
          <p:cNvCxnSpPr/>
          <p:nvPr/>
        </p:nvCxnSpPr>
        <p:spPr>
          <a:xfrm flipV="1">
            <a:off x="5864225" y="5446713"/>
            <a:ext cx="4887913" cy="317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TextBox 47"/>
          <p:cNvSpPr txBox="1"/>
          <p:nvPr/>
        </p:nvSpPr>
        <p:spPr>
          <a:xfrm>
            <a:off x="6484937" y="6267450"/>
            <a:ext cx="4718050" cy="304764"/>
          </a:xfrm>
          <a:prstGeom prst="rect">
            <a:avLst/>
          </a:prstGeom>
          <a:noFill/>
          <a:ln>
            <a:solidFill>
              <a:schemeClr val="tx2"/>
            </a:solidFill>
          </a:ln>
        </p:spPr>
        <p:txBody>
          <a:bodyPr bIns="45702" lIns="91403" rIns="91403" tIns="45702">
            <a:spAutoFit/>
          </a:bodyPr>
          <a:lstStyle/>
          <a:p>
            <a:pPr algn="ctr" defTabSz="913996" fontAlgn="auto">
              <a:spcBef>
                <a:spcPct val="0"/>
              </a:spcBef>
              <a:spcAft>
                <a:spcPct val="0"/>
              </a:spcAft>
              <a:defRPr/>
            </a:pPr>
            <a:r>
              <a:rPr altLang="en-US" lang="zh-CN" sz="1400">
                <a:solidFill>
                  <a:srgbClr val="1F497D"/>
                </a:solidFill>
                <a:latin charset="-122" panose="020b0503020204020204" pitchFamily="34" typeface="微软雅黑"/>
                <a:ea charset="-122" pitchFamily="34" typeface="微软雅黑"/>
              </a:rPr>
              <a:t>本数据仅作为演示参考,请各医院根据自身实际情况填写</a:t>
            </a:r>
          </a:p>
        </p:txBody>
      </p:sp>
      <p:pic>
        <p:nvPicPr>
          <p:cNvPr descr="做手术的医生图片" id="4098" name="Picture 2"/>
          <p:cNvPicPr>
            <a:picLocks noChangeArrowheads="1" noChangeAspect="1"/>
          </p:cNvPicPr>
          <p:nvPr/>
        </p:nvPicPr>
        <p:blipFill>
          <a:blip r:embed="rId2">
            <a:extLst>
              <a:ext uri="{28A0092B-C50C-407E-A947-70E740481C1C}">
                <a14:useLocalDpi/>
              </a:ext>
            </a:extLst>
          </a:blip>
          <a:stretch>
            <a:fillRect/>
          </a:stretch>
        </p:blipFill>
        <p:spPr bwMode="auto">
          <a:xfrm>
            <a:off x="707018" y="2095590"/>
            <a:ext cx="4629362" cy="3472022"/>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a:extLst/>
        </p:spPr>
      </p:pic>
      <p:sp>
        <p:nvSpPr>
          <p:cNvPr id="50" name="矩形 49"/>
          <p:cNvSpPr/>
          <p:nvPr/>
        </p:nvSpPr>
        <p:spPr>
          <a:xfrm>
            <a:off x="407035" y="434975"/>
            <a:ext cx="56772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3.4各科室手术收入及利润占比</a:t>
            </a:r>
          </a:p>
        </p:txBody>
      </p:sp>
    </p:spTree>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在看片子的女医生图片" id="91137" name="Picture 4"/>
          <p:cNvPicPr>
            <a:picLocks noChangeArrowheads="1" noChangeAspect="1"/>
          </p:cNvPicPr>
          <p:nvPr/>
        </p:nvPicPr>
        <p:blipFill>
          <a:blip r:embed="rId2">
            <a:extLst>
              <a:ext uri="{28A0092B-C50C-407E-A947-70E740481C1C}">
                <a14:useLocalDpi/>
              </a:ext>
            </a:extLst>
          </a:blip>
          <a:srcRect r="-101"/>
          <a:stretch>
            <a:fillRect/>
          </a:stretch>
        </p:blipFill>
        <p:spPr bwMode="auto">
          <a:xfrm>
            <a:off x="0" y="0"/>
            <a:ext cx="12192000" cy="6832600"/>
          </a:xfrm>
          <a:prstGeom prst="rect">
            <a:avLst/>
          </a:prstGeom>
          <a:noFill/>
          <a:ln w="9525">
            <a:noFill/>
            <a:miter lim="800000"/>
          </a:ln>
        </p:spPr>
      </p:pic>
      <p:grpSp>
        <p:nvGrpSpPr>
          <p:cNvPr id="3" name="组合 2"/>
          <p:cNvGrpSpPr/>
          <p:nvPr/>
        </p:nvGrpSpPr>
        <p:grpSpPr>
          <a:xfrm>
            <a:off x="7648756" y="3513961"/>
            <a:ext cx="1904504" cy="2133789"/>
            <a:chOff x="2190331" y="2906603"/>
            <a:chExt cx="1905000" cy="2971800"/>
          </a:xfrm>
          <a:solidFill>
            <a:srgbClr val="6FB879"/>
          </a:solidFill>
        </p:grpSpPr>
        <p:sp>
          <p:nvSpPr>
            <p:cNvPr id="4" name="AutoShape 5"/>
            <p:cNvSpPr>
              <a:spLocks noChangeArrowheads="1"/>
            </p:cNvSpPr>
            <p:nvPr/>
          </p:nvSpPr>
          <p:spPr bwMode="auto">
            <a:xfrm>
              <a:off x="2190331" y="2906603"/>
              <a:ext cx="1905000" cy="2971800"/>
            </a:xfrm>
            <a:prstGeom prst="cube">
              <a:avLst>
                <a:gd fmla="val 19333" name="adj"/>
              </a:avLst>
            </a:prstGeom>
            <a:grpFill/>
            <a:ln w="19050">
              <a:solidFill>
                <a:schemeClr val="bg1"/>
              </a:solidFill>
              <a:miter lim="800000"/>
            </a:ln>
            <a:effectLst/>
            <a:extLst/>
          </p:spPr>
          <p:txBody>
            <a:bodyPr anchor="ctr" wrap="none"/>
            <a:lstStyle/>
            <a:p>
              <a:pPr defTabSz="913996" fontAlgn="auto">
                <a:spcBef>
                  <a:spcPct val="0"/>
                </a:spcBef>
                <a:spcAft>
                  <a:spcPct val="0"/>
                </a:spcAft>
                <a:defRPr/>
              </a:pPr>
              <a:endParaRPr altLang="en-US" lang="zh-CN" sz="1699">
                <a:solidFill>
                  <a:prstClr val="black"/>
                </a:solidFill>
                <a:latin typeface="+mn-lt"/>
                <a:ea typeface="+mn-ea"/>
              </a:endParaRPr>
            </a:p>
          </p:txBody>
        </p:sp>
        <p:sp>
          <p:nvSpPr>
            <p:cNvPr id="5" name="TextBox 20"/>
            <p:cNvSpPr txBox="1"/>
            <p:nvPr/>
          </p:nvSpPr>
          <p:spPr>
            <a:xfrm>
              <a:off x="2224715" y="4243171"/>
              <a:ext cx="1467851" cy="636546"/>
            </a:xfrm>
            <a:prstGeom prst="rect">
              <a:avLst/>
            </a:prstGeom>
            <a:grpFill/>
          </p:spPr>
          <p:txBody>
            <a:bodyPr>
              <a:spAutoFit/>
            </a:bodyPr>
            <a:lstStyle/>
            <a:p>
              <a:pPr defTabSz="913996" fontAlgn="auto">
                <a:spcBef>
                  <a:spcPct val="0"/>
                </a:spcBef>
                <a:spcAft>
                  <a:spcPct val="0"/>
                </a:spcAft>
                <a:defRPr/>
              </a:pPr>
              <a:r>
                <a:rPr altLang="en-US" b="1" lang="zh-CN" sz="2399">
                  <a:solidFill>
                    <a:schemeClr val="bg1"/>
                  </a:solidFill>
                  <a:latin charset="-122" panose="020b0503020204020204" pitchFamily="34" typeface="微软雅黑"/>
                  <a:ea charset="-122" pitchFamily="34" typeface="微软雅黑"/>
                </a:rPr>
                <a:t>出院总数</a:t>
              </a:r>
            </a:p>
          </p:txBody>
        </p:sp>
      </p:grpSp>
      <p:grpSp>
        <p:nvGrpSpPr>
          <p:cNvPr id="91139" name="组合 5"/>
          <p:cNvGrpSpPr/>
          <p:nvPr/>
        </p:nvGrpSpPr>
        <p:grpSpPr>
          <a:xfrm>
            <a:off x="1747838" y="2808288"/>
            <a:ext cx="1905000" cy="2971800"/>
            <a:chOff x="7681763" y="2906603"/>
            <a:chExt cx="1905000" cy="2971800"/>
          </a:xfrm>
        </p:grpSpPr>
        <p:sp>
          <p:nvSpPr>
            <p:cNvPr id="7" name="AutoShape 5"/>
            <p:cNvSpPr>
              <a:spLocks noChangeArrowheads="1"/>
            </p:cNvSpPr>
            <p:nvPr/>
          </p:nvSpPr>
          <p:spPr bwMode="auto">
            <a:xfrm>
              <a:off x="7681763" y="2906603"/>
              <a:ext cx="1905000" cy="2971800"/>
            </a:xfrm>
            <a:prstGeom prst="cube">
              <a:avLst>
                <a:gd fmla="val 19333" name="adj"/>
              </a:avLst>
            </a:prstGeom>
            <a:solidFill>
              <a:srgbClr val="E7C239"/>
            </a:solidFill>
            <a:ln w="19050">
              <a:solidFill>
                <a:schemeClr val="bg1"/>
              </a:solidFill>
              <a:miter lim="800000"/>
            </a:ln>
            <a:effectLst/>
          </p:spPr>
          <p:txBody>
            <a:bodyPr anchor="ctr" wrap="none"/>
            <a:lstStyle/>
            <a:p>
              <a:pPr defTabSz="913996" fontAlgn="auto">
                <a:spcBef>
                  <a:spcPct val="0"/>
                </a:spcBef>
                <a:spcAft>
                  <a:spcPct val="0"/>
                </a:spcAft>
                <a:defRPr/>
              </a:pPr>
              <a:endParaRPr altLang="en-US" lang="zh-CN" sz="1699">
                <a:solidFill>
                  <a:prstClr val="black"/>
                </a:solidFill>
                <a:latin typeface="+mn-lt"/>
                <a:ea typeface="+mn-ea"/>
              </a:endParaRPr>
            </a:p>
          </p:txBody>
        </p:sp>
        <p:sp>
          <p:nvSpPr>
            <p:cNvPr id="8" name="TextBox 27"/>
            <p:cNvSpPr txBox="1"/>
            <p:nvPr/>
          </p:nvSpPr>
          <p:spPr>
            <a:xfrm>
              <a:off x="7705575" y="4260740"/>
              <a:ext cx="1474788" cy="457048"/>
            </a:xfrm>
            <a:prstGeom prst="rect">
              <a:avLst/>
            </a:prstGeom>
            <a:noFill/>
          </p:spPr>
          <p:txBody>
            <a:bodyPr>
              <a:spAutoFit/>
            </a:bodyPr>
            <a:lstStyle>
              <a:defPPr>
                <a:defRPr lang="zh-CN"/>
              </a:defPPr>
              <a:lvl1pPr>
                <a:defRPr b="1" sz="2400">
                  <a:solidFill>
                    <a:srgbClr val="C00000"/>
                  </a:solidFill>
                  <a:latin charset="-122" panose="020b0503020204020204" pitchFamily="34" typeface="微软雅黑"/>
                  <a:ea charset="-122" pitchFamily="34" typeface="微软雅黑"/>
                </a:defRPr>
              </a:lvl1pPr>
            </a:lstStyle>
            <a:p>
              <a:pPr defTabSz="913996" fontAlgn="auto">
                <a:spcBef>
                  <a:spcPct val="0"/>
                </a:spcBef>
                <a:spcAft>
                  <a:spcPct val="0"/>
                </a:spcAft>
                <a:defRPr/>
              </a:pPr>
              <a:r>
                <a:rPr altLang="en-US" lang="zh-CN" sz="2399">
                  <a:solidFill>
                    <a:schemeClr val="bg1"/>
                  </a:solidFill>
                </a:rPr>
                <a:t>入院总数</a:t>
              </a:r>
            </a:p>
          </p:txBody>
        </p:sp>
      </p:grpSp>
      <p:sp>
        <p:nvSpPr>
          <p:cNvPr id="9" name="Freeform 19"/>
          <p:cNvSpPr/>
          <p:nvPr/>
        </p:nvSpPr>
        <p:spPr bwMode="auto">
          <a:xfrm>
            <a:off x="10006013" y="3243263"/>
            <a:ext cx="736600" cy="1819275"/>
          </a:xfrm>
          <a:custGeom>
            <a:gdLst>
              <a:gd fmla="*/ 407 w 2647" name="T0"/>
              <a:gd fmla="*/ 3681 h 5214" name="T1"/>
              <a:gd fmla="*/ 715 w 2647" name="T2"/>
              <a:gd fmla="*/ 5204 h 5214" name="T3"/>
              <a:gd fmla="*/ 1323 w 2647" name="T4"/>
              <a:gd fmla="*/ 3681 h 5214" name="T5"/>
              <a:gd fmla="*/ 1943 w 2647" name="T6"/>
              <a:gd fmla="*/ 5214 h 5214" name="T7"/>
              <a:gd fmla="*/ 2248 w 2647" name="T8"/>
              <a:gd fmla="*/ 3750 h 5214" name="T9"/>
              <a:gd fmla="*/ 2244 w 2647" name="T10"/>
              <a:gd fmla="*/ 3681 h 5214" name="T11"/>
              <a:gd fmla="*/ 2244 w 2647" name="T12"/>
              <a:gd fmla="*/ 3670 h 5214" name="T13"/>
              <a:gd fmla="*/ 2245 w 2647" name="T14"/>
              <a:gd fmla="*/ 3627 h 5214" name="T15"/>
              <a:gd fmla="*/ 2245 w 2647" name="T16"/>
              <a:gd fmla="*/ 3498 h 5214" name="T17"/>
              <a:gd fmla="*/ 2243 w 2647" name="T18"/>
              <a:gd fmla="*/ 3456 h 5214" name="T19"/>
              <a:gd fmla="*/ 2243 w 2647" name="T20"/>
              <a:gd fmla="*/ 1491 h 5214" name="T21"/>
              <a:gd fmla="*/ 2647 w 2647" name="T22"/>
              <a:gd fmla="*/ 1491 h 5214" name="T23"/>
              <a:gd fmla="*/ 1323 w 2647" name="T24"/>
              <a:gd fmla="*/ 0 h 5214" name="T25"/>
              <a:gd fmla="*/ 0 w 2647" name="T26"/>
              <a:gd fmla="*/ 1491 h 5214" name="T27"/>
              <a:gd fmla="*/ 404 w 2647" name="T28"/>
              <a:gd fmla="*/ 1491 h 5214" name="T29"/>
              <a:gd fmla="*/ 404 w 2647" name="T30"/>
              <a:gd fmla="*/ 3681 h 5214" name="T31"/>
              <a:gd fmla="*/ 407 w 2647" name="T32"/>
              <a:gd fmla="*/ 3681 h 52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14" w="2647">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rgbClr val="6FB879"/>
          </a:solidFill>
          <a:ln algn="ctr" cap="flat" cmpd="sng" w="3175">
            <a:solidFill>
              <a:srgbClr val="D7D7D7"/>
            </a:solidFill>
            <a:prstDash val="solid"/>
          </a:ln>
          <a:effectLst/>
        </p:spPr>
        <p:txBody>
          <a:bodyPr anchor="ctr" bIns="45702" lIns="0" rIns="0" tIns="45702"/>
          <a:lstStyle/>
          <a:p>
            <a:pPr algn="ctr" defTabSz="913996" fontAlgn="auto">
              <a:lnSpc>
                <a:spcPct val="120000"/>
              </a:lnSpc>
              <a:spcBef>
                <a:spcPts val="600"/>
              </a:spcBef>
              <a:spcAft>
                <a:spcPts val="600"/>
              </a:spcAft>
              <a:defRPr/>
            </a:pPr>
            <a:endParaRPr altLang="en-US" b="1" kern="0" lang="zh-CN" sz="2799">
              <a:solidFill>
                <a:srgbClr val="FFFF00"/>
              </a:solidFill>
              <a:latin charset="-122" panose="020b0503020204020204" pitchFamily="34" typeface="微软雅黑"/>
              <a:ea charset="-122" pitchFamily="34" typeface="微软雅黑"/>
            </a:endParaRPr>
          </a:p>
        </p:txBody>
      </p:sp>
      <p:sp>
        <p:nvSpPr>
          <p:cNvPr id="10" name="Freeform 19"/>
          <p:cNvSpPr/>
          <p:nvPr/>
        </p:nvSpPr>
        <p:spPr bwMode="auto">
          <a:xfrm>
            <a:off x="4198938" y="3368675"/>
            <a:ext cx="736600" cy="1819275"/>
          </a:xfrm>
          <a:custGeom>
            <a:gdLst>
              <a:gd fmla="*/ 407 w 2647" name="T0"/>
              <a:gd fmla="*/ 3681 h 5214" name="T1"/>
              <a:gd fmla="*/ 715 w 2647" name="T2"/>
              <a:gd fmla="*/ 5204 h 5214" name="T3"/>
              <a:gd fmla="*/ 1323 w 2647" name="T4"/>
              <a:gd fmla="*/ 3681 h 5214" name="T5"/>
              <a:gd fmla="*/ 1943 w 2647" name="T6"/>
              <a:gd fmla="*/ 5214 h 5214" name="T7"/>
              <a:gd fmla="*/ 2248 w 2647" name="T8"/>
              <a:gd fmla="*/ 3750 h 5214" name="T9"/>
              <a:gd fmla="*/ 2244 w 2647" name="T10"/>
              <a:gd fmla="*/ 3681 h 5214" name="T11"/>
              <a:gd fmla="*/ 2244 w 2647" name="T12"/>
              <a:gd fmla="*/ 3670 h 5214" name="T13"/>
              <a:gd fmla="*/ 2245 w 2647" name="T14"/>
              <a:gd fmla="*/ 3627 h 5214" name="T15"/>
              <a:gd fmla="*/ 2245 w 2647" name="T16"/>
              <a:gd fmla="*/ 3498 h 5214" name="T17"/>
              <a:gd fmla="*/ 2243 w 2647" name="T18"/>
              <a:gd fmla="*/ 3456 h 5214" name="T19"/>
              <a:gd fmla="*/ 2243 w 2647" name="T20"/>
              <a:gd fmla="*/ 1491 h 5214" name="T21"/>
              <a:gd fmla="*/ 2647 w 2647" name="T22"/>
              <a:gd fmla="*/ 1491 h 5214" name="T23"/>
              <a:gd fmla="*/ 1323 w 2647" name="T24"/>
              <a:gd fmla="*/ 0 h 5214" name="T25"/>
              <a:gd fmla="*/ 0 w 2647" name="T26"/>
              <a:gd fmla="*/ 1491 h 5214" name="T27"/>
              <a:gd fmla="*/ 404 w 2647" name="T28"/>
              <a:gd fmla="*/ 1491 h 5214" name="T29"/>
              <a:gd fmla="*/ 404 w 2647" name="T30"/>
              <a:gd fmla="*/ 3681 h 5214" name="T31"/>
              <a:gd fmla="*/ 407 w 2647" name="T32"/>
              <a:gd fmla="*/ 3681 h 52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14" w="2647">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rgbClr val="6FB879"/>
          </a:solidFill>
          <a:ln algn="ctr" cap="flat" cmpd="sng" w="3175">
            <a:solidFill>
              <a:srgbClr val="D7D7D7"/>
            </a:solidFill>
            <a:prstDash val="solid"/>
          </a:ln>
          <a:effectLst/>
        </p:spPr>
        <p:txBody>
          <a:bodyPr anchor="ctr" bIns="45702" lIns="0" rIns="0" tIns="45702"/>
          <a:lstStyle/>
          <a:p>
            <a:pPr algn="ctr" defTabSz="913996" fontAlgn="auto">
              <a:lnSpc>
                <a:spcPct val="120000"/>
              </a:lnSpc>
              <a:spcBef>
                <a:spcPts val="600"/>
              </a:spcBef>
              <a:spcAft>
                <a:spcPts val="600"/>
              </a:spcAft>
              <a:defRPr/>
            </a:pPr>
            <a:endParaRPr altLang="en-US" b="1" kern="0" lang="zh-CN" sz="2799">
              <a:solidFill>
                <a:srgbClr val="FFFF00"/>
              </a:solidFill>
              <a:latin charset="-122" panose="020b0503020204020204" pitchFamily="34" typeface="微软雅黑"/>
              <a:ea charset="-122" pitchFamily="34" typeface="微软雅黑"/>
            </a:endParaRPr>
          </a:p>
        </p:txBody>
      </p:sp>
      <p:sp>
        <p:nvSpPr>
          <p:cNvPr id="11" name="TextBox 32"/>
          <p:cNvSpPr txBox="1"/>
          <p:nvPr/>
        </p:nvSpPr>
        <p:spPr>
          <a:xfrm>
            <a:off x="8024814" y="2906713"/>
            <a:ext cx="1958975" cy="457012"/>
          </a:xfrm>
          <a:prstGeom prst="rect">
            <a:avLst/>
          </a:prstGeom>
          <a:noFill/>
        </p:spPr>
        <p:txBody>
          <a:bodyPr bIns="45702" lIns="91403" rIns="91403" tIns="45702">
            <a:spAutoFit/>
          </a:bodyPr>
          <a:lstStyle/>
          <a:p>
            <a:pPr defTabSz="913996" fontAlgn="auto">
              <a:spcBef>
                <a:spcPct val="0"/>
              </a:spcBef>
              <a:spcAft>
                <a:spcPct val="0"/>
              </a:spcAft>
              <a:defRPr/>
            </a:pPr>
            <a:r>
              <a:rPr altLang="zh-CN" b="1" lang="en-US" sz="2399">
                <a:solidFill>
                  <a:srgbClr val="C00000"/>
                </a:solidFill>
                <a:latin charset="-122" panose="020b0503020204020204" pitchFamily="34" typeface="微软雅黑"/>
                <a:ea charset="-122" pitchFamily="34" typeface="微软雅黑"/>
              </a:rPr>
              <a:t>XXXX人次</a:t>
            </a:r>
          </a:p>
        </p:txBody>
      </p:sp>
      <p:sp>
        <p:nvSpPr>
          <p:cNvPr id="12" name="TextBox 33"/>
          <p:cNvSpPr txBox="1"/>
          <p:nvPr/>
        </p:nvSpPr>
        <p:spPr>
          <a:xfrm>
            <a:off x="1806575" y="2346325"/>
            <a:ext cx="2420938" cy="457012"/>
          </a:xfrm>
          <a:prstGeom prst="rect">
            <a:avLst/>
          </a:prstGeom>
          <a:noFill/>
        </p:spPr>
        <p:txBody>
          <a:bodyPr bIns="45702" lIns="91403" rIns="91403" tIns="45702">
            <a:spAutoFit/>
          </a:bodyPr>
          <a:lstStyle/>
          <a:p>
            <a:pPr defTabSz="913996" fontAlgn="auto">
              <a:spcBef>
                <a:spcPct val="0"/>
              </a:spcBef>
              <a:spcAft>
                <a:spcPct val="0"/>
              </a:spcAft>
              <a:defRPr/>
            </a:pPr>
            <a:r>
              <a:rPr altLang="zh-CN" b="1" lang="en-US" sz="2399">
                <a:solidFill>
                  <a:srgbClr val="C00000"/>
                </a:solidFill>
                <a:latin charset="-122" panose="020b0503020204020204" pitchFamily="34" typeface="微软雅黑"/>
                <a:ea charset="-122" pitchFamily="34" typeface="微软雅黑"/>
              </a:rPr>
              <a:t>XXXX人次</a:t>
            </a:r>
          </a:p>
        </p:txBody>
      </p:sp>
      <p:sp>
        <p:nvSpPr>
          <p:cNvPr id="13" name="矩形 12"/>
          <p:cNvSpPr/>
          <p:nvPr/>
        </p:nvSpPr>
        <p:spPr>
          <a:xfrm>
            <a:off x="9641559" y="5256213"/>
            <a:ext cx="1706806" cy="396052"/>
          </a:xfrm>
          <a:prstGeom prst="rect">
            <a:avLst/>
          </a:prstGeom>
        </p:spPr>
        <p:txBody>
          <a:bodyPr bIns="45702" lIns="91403" rIns="91403" tIns="45702" wrap="none">
            <a:spAutoFit/>
          </a:bodyPr>
          <a:lstStyle/>
          <a:p>
            <a:pPr algn="ctr" defTabSz="913996" fontAlgn="auto">
              <a:spcAft>
                <a:spcPct val="0"/>
              </a:spcAft>
              <a:defRPr/>
            </a:pPr>
            <a:r>
              <a:rPr altLang="en-US" b="1" lang="zh-CN" sz="1999">
                <a:solidFill>
                  <a:srgbClr val="C00000"/>
                </a:solidFill>
                <a:latin charset="-122" panose="020b0503020204020204" pitchFamily="34" typeface="微软雅黑"/>
                <a:ea charset="-122" pitchFamily="34" typeface="微软雅黑"/>
              </a:rPr>
              <a:t>计划同比增长</a:t>
            </a:r>
          </a:p>
        </p:txBody>
      </p:sp>
      <p:sp>
        <p:nvSpPr>
          <p:cNvPr id="14" name="矩形 13"/>
          <p:cNvSpPr>
            <a:spLocks noChangeArrowheads="1"/>
          </p:cNvSpPr>
          <p:nvPr/>
        </p:nvSpPr>
        <p:spPr bwMode="auto">
          <a:xfrm>
            <a:off x="10601324" y="3894138"/>
            <a:ext cx="576506" cy="396204"/>
          </a:xfrm>
          <a:prstGeom prst="rect">
            <a:avLst/>
          </a:prstGeom>
          <a:noFill/>
          <a:ln w="9525">
            <a:noFill/>
            <a:miter lim="800000"/>
          </a:ln>
        </p:spPr>
        <p:txBody>
          <a:bodyPr bIns="45702" lIns="91403" rIns="91403" tIns="45702" wrap="none">
            <a:spAutoFit/>
          </a:bodyPr>
          <a:lstStyle/>
          <a:p>
            <a:pPr defTabSz="912813"/>
            <a:r>
              <a:rPr altLang="zh-CN" b="1" lang="en-US" sz="2000">
                <a:solidFill>
                  <a:srgbClr val="C00000"/>
                </a:solidFill>
                <a:latin charset="-122" panose="020b0503020204020204" pitchFamily="34" typeface="微软雅黑"/>
                <a:ea charset="-122" pitchFamily="34" typeface="微软雅黑"/>
              </a:rPr>
              <a:t>5%</a:t>
            </a:r>
          </a:p>
        </p:txBody>
      </p:sp>
      <p:sp>
        <p:nvSpPr>
          <p:cNvPr id="15" name="矩形 14"/>
          <p:cNvSpPr/>
          <p:nvPr/>
        </p:nvSpPr>
        <p:spPr>
          <a:xfrm>
            <a:off x="3713835" y="5421313"/>
            <a:ext cx="1706806" cy="396052"/>
          </a:xfrm>
          <a:prstGeom prst="rect">
            <a:avLst/>
          </a:prstGeom>
        </p:spPr>
        <p:txBody>
          <a:bodyPr bIns="45702" lIns="91403" rIns="91403" tIns="45702" wrap="none">
            <a:spAutoFit/>
          </a:bodyPr>
          <a:lstStyle/>
          <a:p>
            <a:pPr algn="ctr" defTabSz="913996" fontAlgn="auto">
              <a:spcAft>
                <a:spcPct val="0"/>
              </a:spcAft>
              <a:defRPr/>
            </a:pPr>
            <a:r>
              <a:rPr altLang="en-US" b="1" lang="zh-CN" sz="1999">
                <a:solidFill>
                  <a:srgbClr val="C00000"/>
                </a:solidFill>
                <a:latin charset="-122" panose="020b0503020204020204" pitchFamily="34" typeface="微软雅黑"/>
                <a:ea charset="-122" pitchFamily="34" typeface="微软雅黑"/>
              </a:rPr>
              <a:t>计划同比增长</a:t>
            </a:r>
          </a:p>
        </p:txBody>
      </p:sp>
      <p:sp>
        <p:nvSpPr>
          <p:cNvPr id="16" name="矩形 15"/>
          <p:cNvSpPr>
            <a:spLocks noChangeArrowheads="1"/>
          </p:cNvSpPr>
          <p:nvPr/>
        </p:nvSpPr>
        <p:spPr bwMode="auto">
          <a:xfrm>
            <a:off x="4854575" y="4110038"/>
            <a:ext cx="743193" cy="365724"/>
          </a:xfrm>
          <a:prstGeom prst="rect">
            <a:avLst/>
          </a:prstGeom>
          <a:noFill/>
          <a:ln w="9525">
            <a:noFill/>
            <a:miter lim="800000"/>
          </a:ln>
        </p:spPr>
        <p:txBody>
          <a:bodyPr bIns="45702" lIns="91403" rIns="91403" tIns="45702" wrap="none">
            <a:spAutoFit/>
          </a:bodyPr>
          <a:lstStyle/>
          <a:p>
            <a:pPr defTabSz="912813"/>
            <a:r>
              <a:rPr altLang="zh-CN" b="1" lang="en-US">
                <a:solidFill>
                  <a:srgbClr val="C00000"/>
                </a:solidFill>
                <a:latin charset="-122" panose="020b0503020204020204" pitchFamily="34" typeface="微软雅黑"/>
                <a:ea charset="-122" pitchFamily="34" typeface="微软雅黑"/>
              </a:rPr>
              <a:t>7.6%</a:t>
            </a:r>
          </a:p>
        </p:txBody>
      </p:sp>
      <p:sp>
        <p:nvSpPr>
          <p:cNvPr id="22" name="矩形 21"/>
          <p:cNvSpPr/>
          <p:nvPr/>
        </p:nvSpPr>
        <p:spPr>
          <a:xfrm>
            <a:off x="428466" y="641350"/>
            <a:ext cx="517556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3.5 2015年出入院指标规划</a:t>
            </a:r>
          </a:p>
        </p:txBody>
      </p:sp>
      <p:sp>
        <p:nvSpPr>
          <p:cNvPr id="18" name="TextBox 47"/>
          <p:cNvSpPr txBox="1"/>
          <p:nvPr/>
        </p:nvSpPr>
        <p:spPr>
          <a:xfrm>
            <a:off x="6716714" y="6276975"/>
            <a:ext cx="4716462" cy="304764"/>
          </a:xfrm>
          <a:prstGeom prst="rect">
            <a:avLst/>
          </a:prstGeom>
          <a:noFill/>
          <a:ln>
            <a:solidFill>
              <a:schemeClr val="tx2"/>
            </a:solidFill>
          </a:ln>
        </p:spPr>
        <p:txBody>
          <a:bodyPr bIns="45702" lIns="91403" rIns="91403" tIns="45702">
            <a:spAutoFit/>
          </a:bodyPr>
          <a:lstStyle/>
          <a:p>
            <a:pPr algn="ctr" defTabSz="913996" fontAlgn="auto">
              <a:spcBef>
                <a:spcPct val="0"/>
              </a:spcBef>
              <a:spcAft>
                <a:spcPct val="0"/>
              </a:spcAft>
              <a:defRPr/>
            </a:pPr>
            <a:r>
              <a:rPr altLang="en-US" lang="zh-CN" sz="1400">
                <a:solidFill>
                  <a:srgbClr val="1F497D"/>
                </a:solidFill>
                <a:latin charset="-122" panose="020b0503020204020204" pitchFamily="34" typeface="微软雅黑"/>
                <a:ea charset="-122" pitchFamily="34" typeface="微软雅黑"/>
              </a:rPr>
              <a:t>本数据仅作为演示参考,请各医院根据自身实际情况填写</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40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par>
                                <p:cTn fill="hold" id="8" nodeType="withEffect" presetClass="entr" presetID="22" presetSubtype="4">
                                  <p:stCondLst>
                                    <p:cond delay="400"/>
                                  </p:stCondLst>
                                  <p:childTnLst>
                                    <p:set>
                                      <p:cBhvr>
                                        <p:cTn dur="1" fill="hold" id="9">
                                          <p:stCondLst>
                                            <p:cond delay="0"/>
                                          </p:stCondLst>
                                        </p:cTn>
                                        <p:tgtEl>
                                          <p:spTgt spid="10"/>
                                        </p:tgtEl>
                                        <p:attrNameLst>
                                          <p:attrName>style.visibility</p:attrName>
                                        </p:attrNameLst>
                                      </p:cBhvr>
                                      <p:to>
                                        <p:strVal val="visible"/>
                                      </p:to>
                                    </p:set>
                                    <p:animEffect filter="wipe(down)" transition="in">
                                      <p:cBhvr>
                                        <p:cTn dur="500" id="10"/>
                                        <p:tgtEl>
                                          <p:spTgt spid="10"/>
                                        </p:tgtEl>
                                      </p:cBhvr>
                                    </p:animEffect>
                                  </p:childTnLst>
                                </p:cTn>
                              </p:par>
                            </p:childTnLst>
                          </p:cTn>
                        </p:par>
                        <p:par>
                          <p:cTn fill="hold" id="11" nodeType="afterGroup">
                            <p:stCondLst>
                              <p:cond delay="900"/>
                            </p:stCondLst>
                            <p:childTnLst>
                              <p:par>
                                <p:cTn fill="hold" grpId="0" id="12" nodeType="afterEffect" presetClass="entr" presetID="10" presetSubtype="0">
                                  <p:stCondLst>
                                    <p:cond delay="0"/>
                                  </p:stCondLst>
                                  <p:childTnLst>
                                    <p:set>
                                      <p:cBhvr>
                                        <p:cTn dur="1" fill="hold" id="13">
                                          <p:stCondLst>
                                            <p:cond delay="0"/>
                                          </p:stCondLst>
                                        </p:cTn>
                                        <p:tgtEl>
                                          <p:spTgt spid="16"/>
                                        </p:tgtEl>
                                        <p:attrNameLst>
                                          <p:attrName>style.visibility</p:attrName>
                                        </p:attrNameLst>
                                      </p:cBhvr>
                                      <p:to>
                                        <p:strVal val="visible"/>
                                      </p:to>
                                    </p:set>
                                    <p:animEffect filter="fade" transition="in">
                                      <p:cBhvr>
                                        <p:cTn dur="500" id="14"/>
                                        <p:tgtEl>
                                          <p:spTgt spid="16"/>
                                        </p:tgtEl>
                                      </p:cBhvr>
                                    </p:animEffect>
                                  </p:childTnLst>
                                </p:cTn>
                              </p:par>
                            </p:childTnLst>
                          </p:cTn>
                        </p:par>
                        <p:par>
                          <p:cTn fill="hold" id="15" nodeType="afterGroup">
                            <p:stCondLst>
                              <p:cond delay="1400"/>
                            </p:stCondLst>
                            <p:childTnLst>
                              <p:par>
                                <p:cTn fill="hold" grpId="0" id="16" nodeType="afterEffect" presetClass="entr" presetID="10"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500" id="1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61" name="TextBox 20"/>
          <p:cNvSpPr txBox="1">
            <a:spLocks noChangeArrowheads="1"/>
          </p:cNvSpPr>
          <p:nvPr/>
        </p:nvSpPr>
        <p:spPr bwMode="auto">
          <a:xfrm>
            <a:off x="722313" y="5932488"/>
            <a:ext cx="9934575" cy="579084"/>
          </a:xfrm>
          <a:prstGeom prst="rect">
            <a:avLst/>
          </a:prstGeom>
          <a:noFill/>
          <a:ln w="9525">
            <a:solidFill>
              <a:schemeClr val="tx2"/>
            </a:solidFill>
            <a:miter lim="800000"/>
          </a:ln>
        </p:spPr>
        <p:txBody>
          <a:bodyPr bIns="45702" lIns="91403" rIns="91403" tIns="45702">
            <a:spAutoFit/>
          </a:bodyPr>
          <a:lstStyle/>
          <a:p>
            <a:pPr defTabSz="912813"/>
            <a:r>
              <a:rPr altLang="zh-CN" lang="en-US" sz="1600">
                <a:solidFill>
                  <a:srgbClr val="1F497D"/>
                </a:solidFill>
                <a:latin charset="-122" panose="020b0503020204020204" pitchFamily="34" typeface="微软雅黑"/>
                <a:ea charset="-122" pitchFamily="34" typeface="微软雅黑"/>
              </a:rPr>
              <a:t>※注：根据目前医疗市场的现状及相关政策规定，药占比改革已成必然，且越来越低已是趋势，医院将提高治疗和检测等方面的力度。（卫生部指定的单位除外）</a:t>
            </a:r>
          </a:p>
        </p:txBody>
      </p:sp>
      <p:cxnSp>
        <p:nvCxnSpPr>
          <p:cNvPr id="5" name="直接连接符 4"/>
          <p:cNvCxnSpPr/>
          <p:nvPr/>
        </p:nvCxnSpPr>
        <p:spPr>
          <a:xfrm>
            <a:off x="3308350" y="1311275"/>
            <a:ext cx="12188825"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2163" name="图表 5"/>
          <p:cNvGraphicFramePr>
            <a:graphicFrameLocks noChangeAspect="1"/>
          </p:cNvGraphicFramePr>
          <p:nvPr/>
        </p:nvGraphicFramePr>
        <p:xfrm>
          <a:off x="630238" y="1431925"/>
          <a:ext cx="7118350" cy="4149725"/>
        </p:xfrm>
        <a:graphic>
          <a:graphicData uri="http://schemas.openxmlformats.org/presentationml/2006/ole">
            <mc:AlternateContent>
              <mc:Choice xmlns:v="urn:schemas-microsoft-com:vml" Requires="v">
                <p:oleObj imgH="4151736" imgW="7120745" progId="Excel.Chart.8" r:id="rId2" spid="_x0000_s1040">
                  <p:embed/>
                </p:oleObj>
              </mc:Choice>
              <mc:Fallback>
                <p:oleObj imgH="4151736" imgW="7120745"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630238" y="1431925"/>
                        <a:ext cx="7118350" cy="4149725"/>
                      </a:xfrm>
                      <a:prstGeom prst="rect">
                        <a:avLst/>
                      </a:prstGeom>
                      <a:noFill/>
                    </p:spPr>
                  </p:pic>
                </p:oleObj>
              </mc:Fallback>
            </mc:AlternateContent>
          </a:graphicData>
        </a:graphic>
      </p:graphicFrame>
      <p:sp>
        <p:nvSpPr>
          <p:cNvPr id="11" name="矩形 10"/>
          <p:cNvSpPr/>
          <p:nvPr/>
        </p:nvSpPr>
        <p:spPr>
          <a:xfrm>
            <a:off x="484029" y="385763"/>
            <a:ext cx="639476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3.6 2015年各科室药占比指标规划</a:t>
            </a:r>
          </a:p>
        </p:txBody>
      </p:sp>
      <p:pic>
        <p:nvPicPr>
          <p:cNvPr id="4" name="图片 3"/>
          <p:cNvPicPr>
            <a:picLocks noChangeAspect="1"/>
          </p:cNvPicPr>
          <p:nvPr/>
        </p:nvPicPr>
        <p:blipFill>
          <a:blip r:embed="rId4">
            <a:extLst>
              <a:ext uri="{28A0092B-C50C-407E-A947-70E740481C1C}">
                <a14:useLocalDpi/>
              </a:ext>
            </a:extLst>
          </a:blip>
          <a:stretch>
            <a:fillRect/>
          </a:stretch>
        </p:blipFill>
        <p:spPr>
          <a:xfrm>
            <a:off x="7943045" y="2468369"/>
            <a:ext cx="3457979" cy="2306472"/>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Tree>
  </p:cSld>
  <p:clrMapOvr>
    <a:masterClrMapping/>
  </p:clrMapOvr>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外国男医生图片" id="8196" name="Picture 4"/>
          <p:cNvPicPr>
            <a:picLocks noChangeArrowheads="1" noChangeAspect="1"/>
          </p:cNvPicPr>
          <p:nvPr/>
        </p:nvPicPr>
        <p:blipFill>
          <a:blip r:embed="rId2">
            <a:duotone>
              <a:prstClr val="black"/>
              <a:schemeClr val="accent3">
                <a:tint val="45000"/>
                <a:satMod val="400000"/>
              </a:schemeClr>
            </a:duotone>
            <a:extLst>
              <a:ext uri="{28A0092B-C50C-407E-A947-70E740481C1C}">
                <a14:useLocalDpi/>
              </a:ext>
            </a:extLst>
          </a:blip>
          <a:stretch>
            <a:fillRect/>
          </a:stretch>
        </p:blipFill>
        <p:spPr bwMode="auto">
          <a:xfrm>
            <a:off x="11354" y="0"/>
            <a:ext cx="12180645" cy="6833286"/>
          </a:xfrm>
          <a:prstGeom prst="rect">
            <a:avLst/>
          </a:prstGeom>
          <a:noFill/>
          <a:extLst/>
        </p:spPr>
      </p:pic>
      <p:grpSp>
        <p:nvGrpSpPr>
          <p:cNvPr id="93186" name="组合 1"/>
          <p:cNvGrpSpPr/>
          <p:nvPr/>
        </p:nvGrpSpPr>
        <p:grpSpPr>
          <a:xfrm>
            <a:off x="682625" y="1922463"/>
            <a:ext cx="7877175" cy="3989387"/>
            <a:chOff x="627768" y="486057"/>
            <a:chExt cx="9639403" cy="4657443"/>
          </a:xfrm>
        </p:grpSpPr>
        <p:grpSp>
          <p:nvGrpSpPr>
            <p:cNvPr id="93189" name="组合 2"/>
            <p:cNvGrpSpPr/>
            <p:nvPr/>
          </p:nvGrpSpPr>
          <p:grpSpPr>
            <a:xfrm>
              <a:off x="2197333" y="486057"/>
              <a:ext cx="5244758" cy="4657443"/>
              <a:chOff x="1863944" y="1820441"/>
              <a:chExt cx="3962714" cy="4000753"/>
            </a:xfrm>
          </p:grpSpPr>
          <p:grpSp>
            <p:nvGrpSpPr>
              <p:cNvPr id="93194" name="组合 7"/>
              <p:cNvGrpSpPr/>
              <p:nvPr/>
            </p:nvGrpSpPr>
            <p:grpSpPr>
              <a:xfrm>
                <a:off x="4141093" y="1820441"/>
                <a:ext cx="694122" cy="765262"/>
                <a:chOff x="2051050" y="4567238"/>
                <a:chExt cx="1016000" cy="1120130"/>
              </a:xfrm>
            </p:grpSpPr>
            <p:sp>
              <p:nvSpPr>
                <p:cNvPr id="23" name="椭圆 22"/>
                <p:cNvSpPr/>
                <p:nvPr/>
              </p:nvSpPr>
              <p:spPr>
                <a:xfrm>
                  <a:off x="2060662" y="5498896"/>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3996" fontAlgn="auto">
                    <a:spcBef>
                      <a:spcPct val="0"/>
                    </a:spcBef>
                    <a:spcAft>
                      <a:spcPct val="0"/>
                    </a:spcAft>
                    <a:defRPr/>
                  </a:pPr>
                  <a:endParaRPr altLang="en-US" kern="0" lang="zh-CN" sz="1699">
                    <a:solidFill>
                      <a:sysClr lastClr="FFFFFF" val="window"/>
                    </a:solidFill>
                    <a:latin typeface="+mn-lt"/>
                    <a:ea charset="-122" pitchFamily="34" typeface="微软雅黑"/>
                  </a:endParaRPr>
                </a:p>
              </p:txBody>
            </p:sp>
            <p:sp>
              <p:nvSpPr>
                <p:cNvPr id="24" name="Oval 19"/>
                <p:cNvSpPr>
                  <a:spLocks noChangeArrowheads="1"/>
                </p:cNvSpPr>
                <p:nvPr/>
              </p:nvSpPr>
              <p:spPr bwMode="auto">
                <a:xfrm>
                  <a:off x="2052387" y="4567238"/>
                  <a:ext cx="1014053" cy="1016001"/>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3996" fontAlgn="auto">
                    <a:lnSpc>
                      <a:spcPct val="120000"/>
                    </a:lnSpc>
                    <a:spcBef>
                      <a:spcPct val="0"/>
                    </a:spcBef>
                    <a:spcAft>
                      <a:spcPct val="0"/>
                    </a:spcAft>
                    <a:defRPr/>
                  </a:pPr>
                  <a:endParaRPr altLang="en-US" kern="0" lang="zh-CN" sz="1699">
                    <a:solidFill>
                      <a:srgbClr val="4D4D4D"/>
                    </a:solidFill>
                    <a:latin charset="0" panose="020b0604020202020204" pitchFamily="34" typeface="Arial"/>
                    <a:ea charset="-122" pitchFamily="34" typeface="微软雅黑"/>
                  </a:endParaRPr>
                </a:p>
              </p:txBody>
            </p:sp>
          </p:grpSp>
          <p:sp>
            <p:nvSpPr>
              <p:cNvPr id="9" name="Rectangle 5"/>
              <p:cNvSpPr>
                <a:spLocks noChangeArrowheads="1"/>
              </p:cNvSpPr>
              <p:nvPr/>
            </p:nvSpPr>
            <p:spPr bwMode="gray">
              <a:xfrm flipV="1" rot="19260000">
                <a:off x="3381697" y="2606900"/>
                <a:ext cx="1093496" cy="98705"/>
              </a:xfrm>
              <a:prstGeom prst="roundRect">
                <a:avLst>
                  <a:gd fmla="val 38275" name="adj"/>
                </a:avLst>
              </a:prstGeom>
              <a:gradFill rotWithShape="1">
                <a:gsLst>
                  <a:gs pos="833">
                    <a:srgbClr val="A9A9A9"/>
                  </a:gs>
                  <a:gs pos="31000">
                    <a:srgbClr val="F9F9F9"/>
                  </a:gs>
                  <a:gs pos="100000">
                    <a:srgbClr val="5F5F5F"/>
                  </a:gs>
                </a:gsLst>
                <a:lin ang="16200000" scaled="0"/>
              </a:gradFill>
              <a:ln>
                <a:noFill/>
              </a:ln>
              <a:extLst/>
            </p:spPr>
            <p:txBody>
              <a:bodyPr anchor="ctr" wrap="none"/>
              <a:lstStyle/>
              <a:p>
                <a:pPr defTabSz="913996" fontAlgn="auto">
                  <a:spcBef>
                    <a:spcPct val="0"/>
                  </a:spcBef>
                  <a:spcAft>
                    <a:spcPct val="0"/>
                  </a:spcAft>
                  <a:defRPr/>
                </a:pPr>
                <a:endParaRPr altLang="en-US" kern="0" lang="zh-CN" sz="1699">
                  <a:solidFill>
                    <a:sysClr lastClr="000000" val="windowText"/>
                  </a:solidFill>
                  <a:latin typeface="+mn-lt"/>
                  <a:ea charset="-122" pitchFamily="34" typeface="微软雅黑"/>
                </a:endParaRPr>
              </a:p>
            </p:txBody>
          </p:sp>
          <p:sp>
            <p:nvSpPr>
              <p:cNvPr id="10" name="Rectangle 5"/>
              <p:cNvSpPr>
                <a:spLocks noChangeArrowheads="1"/>
              </p:cNvSpPr>
              <p:nvPr/>
            </p:nvSpPr>
            <p:spPr bwMode="gray">
              <a:xfrm flipV="1" rot="17520000">
                <a:off x="2255092" y="4221032"/>
                <a:ext cx="1149441" cy="108616"/>
              </a:xfrm>
              <a:prstGeom prst="roundRect">
                <a:avLst>
                  <a:gd fmla="val 25282" name="adj"/>
                </a:avLst>
              </a:prstGeom>
              <a:gradFill rotWithShape="1">
                <a:gsLst>
                  <a:gs pos="833">
                    <a:srgbClr val="A9A9A9"/>
                  </a:gs>
                  <a:gs pos="31000">
                    <a:srgbClr val="F9F9F9"/>
                  </a:gs>
                  <a:gs pos="100000">
                    <a:srgbClr val="5F5F5F"/>
                  </a:gs>
                </a:gsLst>
                <a:lin ang="5400000" scaled="1"/>
              </a:gradFill>
              <a:ln>
                <a:noFill/>
              </a:ln>
              <a:extLst/>
            </p:spPr>
            <p:txBody>
              <a:bodyPr anchor="ctr" wrap="none"/>
              <a:lstStyle/>
              <a:p>
                <a:pPr defTabSz="913996" fontAlgn="auto">
                  <a:spcBef>
                    <a:spcPct val="0"/>
                  </a:spcBef>
                  <a:spcAft>
                    <a:spcPct val="0"/>
                  </a:spcAft>
                  <a:defRPr/>
                </a:pPr>
                <a:endParaRPr altLang="en-US" kern="0" lang="zh-CN" sz="1699">
                  <a:solidFill>
                    <a:sysClr lastClr="000000" val="windowText"/>
                  </a:solidFill>
                  <a:latin typeface="+mn-lt"/>
                  <a:ea charset="-122" pitchFamily="34" typeface="微软雅黑"/>
                </a:endParaRPr>
              </a:p>
            </p:txBody>
          </p:sp>
          <p:sp>
            <p:nvSpPr>
              <p:cNvPr id="11" name="Rectangle 5"/>
              <p:cNvSpPr>
                <a:spLocks noChangeArrowheads="1"/>
              </p:cNvSpPr>
              <p:nvPr/>
            </p:nvSpPr>
            <p:spPr bwMode="gray">
              <a:xfrm flipV="1" rot="12840000">
                <a:off x="3744239" y="3926687"/>
                <a:ext cx="1362099" cy="108258"/>
              </a:xfrm>
              <a:prstGeom prst="roundRect">
                <a:avLst>
                  <a:gd fmla="val 37465" name="adj"/>
                </a:avLst>
              </a:prstGeom>
              <a:gradFill rotWithShape="1">
                <a:gsLst>
                  <a:gs pos="833">
                    <a:srgbClr val="A9A9A9"/>
                  </a:gs>
                  <a:gs pos="31000">
                    <a:srgbClr val="F9F9F9"/>
                  </a:gs>
                  <a:gs pos="100000">
                    <a:srgbClr val="5F5F5F"/>
                  </a:gs>
                </a:gsLst>
                <a:lin ang="5400000" scaled="1"/>
              </a:gradFill>
              <a:ln>
                <a:noFill/>
              </a:ln>
              <a:extLst/>
            </p:spPr>
            <p:txBody>
              <a:bodyPr anchor="ctr" wrap="none"/>
              <a:lstStyle/>
              <a:p>
                <a:pPr defTabSz="913996" fontAlgn="auto">
                  <a:spcBef>
                    <a:spcPct val="0"/>
                  </a:spcBef>
                  <a:spcAft>
                    <a:spcPct val="0"/>
                  </a:spcAft>
                  <a:defRPr/>
                </a:pPr>
                <a:endParaRPr altLang="en-US" kern="0" lang="zh-CN" sz="1699">
                  <a:solidFill>
                    <a:sysClr lastClr="000000" val="windowText"/>
                  </a:solidFill>
                  <a:latin typeface="+mn-lt"/>
                  <a:ea charset="-122" pitchFamily="34" typeface="微软雅黑"/>
                </a:endParaRPr>
              </a:p>
            </p:txBody>
          </p:sp>
          <p:grpSp>
            <p:nvGrpSpPr>
              <p:cNvPr id="93198" name="组合 11"/>
              <p:cNvGrpSpPr/>
              <p:nvPr/>
            </p:nvGrpSpPr>
            <p:grpSpPr>
              <a:xfrm>
                <a:off x="2482848" y="2414586"/>
                <a:ext cx="1664811" cy="1571367"/>
                <a:chOff x="2482848" y="2414586"/>
                <a:chExt cx="1664811" cy="1571367"/>
              </a:xfrm>
            </p:grpSpPr>
            <p:sp>
              <p:nvSpPr>
                <p:cNvPr id="19" name="椭圆 18"/>
                <p:cNvSpPr/>
                <p:nvPr/>
              </p:nvSpPr>
              <p:spPr>
                <a:xfrm>
                  <a:off x="2581274" y="3720165"/>
                  <a:ext cx="1419226" cy="265788"/>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3996" fontAlgn="auto">
                    <a:spcBef>
                      <a:spcPct val="0"/>
                    </a:spcBef>
                    <a:spcAft>
                      <a:spcPct val="0"/>
                    </a:spcAft>
                    <a:defRPr/>
                  </a:pPr>
                  <a:endParaRPr altLang="en-US" kern="0" lang="zh-CN" sz="1699">
                    <a:solidFill>
                      <a:sysClr lastClr="FFFFFF" val="window"/>
                    </a:solidFill>
                    <a:latin typeface="+mn-lt"/>
                    <a:ea charset="-122" pitchFamily="34" typeface="微软雅黑"/>
                  </a:endParaRPr>
                </a:p>
              </p:txBody>
            </p:sp>
            <p:sp>
              <p:nvSpPr>
                <p:cNvPr id="21" name="Oval 19"/>
                <p:cNvSpPr>
                  <a:spLocks noChangeArrowheads="1"/>
                </p:cNvSpPr>
                <p:nvPr/>
              </p:nvSpPr>
              <p:spPr bwMode="auto">
                <a:xfrm>
                  <a:off x="2483416" y="2414265"/>
                  <a:ext cx="1664462" cy="1571327"/>
                </a:xfrm>
                <a:prstGeom prst="ellipse">
                  <a:avLst/>
                </a:prstGeom>
                <a:solidFill>
                  <a:schemeClr val="bg1"/>
                </a:solidFill>
                <a:ln w="9525">
                  <a:noFill/>
                  <a:round/>
                </a:ln>
                <a:effectLst/>
              </p:spPr>
              <p:txBody>
                <a:bodyPr anchor="ctr"/>
                <a:lstStyle/>
                <a:p>
                  <a:pPr algn="ctr" defTabSz="913996" fontAlgn="auto">
                    <a:lnSpc>
                      <a:spcPct val="120000"/>
                    </a:lnSpc>
                    <a:spcBef>
                      <a:spcPct val="0"/>
                    </a:spcBef>
                    <a:spcAft>
                      <a:spcPct val="0"/>
                    </a:spcAft>
                    <a:defRPr/>
                  </a:pPr>
                  <a:endParaRPr altLang="en-US" kern="0" lang="zh-CN" sz="1699">
                    <a:solidFill>
                      <a:sysClr lastClr="FFFFFF" val="window"/>
                    </a:solidFill>
                    <a:latin charset="0" panose="020b0604020202020204" pitchFamily="34" typeface="Arial"/>
                    <a:ea charset="-122" pitchFamily="34" typeface="微软雅黑"/>
                  </a:endParaRPr>
                </a:p>
              </p:txBody>
            </p:sp>
          </p:grpSp>
          <p:grpSp>
            <p:nvGrpSpPr>
              <p:cNvPr id="93199" name="组合 12"/>
              <p:cNvGrpSpPr/>
              <p:nvPr/>
            </p:nvGrpSpPr>
            <p:grpSpPr>
              <a:xfrm>
                <a:off x="1863944" y="4750002"/>
                <a:ext cx="1126906" cy="1071192"/>
                <a:chOff x="1863944" y="4750002"/>
                <a:chExt cx="1126906" cy="1071192"/>
              </a:xfrm>
            </p:grpSpPr>
            <p:sp>
              <p:nvSpPr>
                <p:cNvPr id="17" name="椭圆 16"/>
                <p:cNvSpPr/>
                <p:nvPr/>
              </p:nvSpPr>
              <p:spPr>
                <a:xfrm>
                  <a:off x="1984462" y="5632722"/>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3996" fontAlgn="auto">
                    <a:spcBef>
                      <a:spcPct val="0"/>
                    </a:spcBef>
                    <a:spcAft>
                      <a:spcPct val="0"/>
                    </a:spcAft>
                    <a:defRPr/>
                  </a:pPr>
                  <a:endParaRPr altLang="en-US" kern="0" lang="zh-CN" sz="1699">
                    <a:solidFill>
                      <a:sysClr lastClr="FFFFFF" val="window"/>
                    </a:solidFill>
                    <a:latin typeface="+mn-lt"/>
                    <a:ea charset="-122" pitchFamily="34" typeface="微软雅黑"/>
                  </a:endParaRPr>
                </a:p>
              </p:txBody>
            </p:sp>
            <p:sp>
              <p:nvSpPr>
                <p:cNvPr id="18" name="Oval 19"/>
                <p:cNvSpPr>
                  <a:spLocks noChangeArrowheads="1"/>
                </p:cNvSpPr>
                <p:nvPr/>
              </p:nvSpPr>
              <p:spPr bwMode="auto">
                <a:xfrm>
                  <a:off x="1864013" y="4749763"/>
                  <a:ext cx="1015703" cy="1015710"/>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3996" fontAlgn="auto">
                    <a:lnSpc>
                      <a:spcPct val="120000"/>
                    </a:lnSpc>
                    <a:spcBef>
                      <a:spcPct val="0"/>
                    </a:spcBef>
                    <a:spcAft>
                      <a:spcPct val="0"/>
                    </a:spcAft>
                    <a:defRPr/>
                  </a:pPr>
                  <a:endParaRPr altLang="en-US" kern="0" lang="zh-CN" sz="1699">
                    <a:solidFill>
                      <a:srgbClr val="4D4D4D"/>
                    </a:solidFill>
                    <a:latin charset="0" panose="020b0604020202020204" pitchFamily="34" typeface="Arial"/>
                    <a:ea charset="-122" pitchFamily="34" typeface="微软雅黑"/>
                  </a:endParaRPr>
                </a:p>
              </p:txBody>
            </p:sp>
          </p:grpSp>
          <p:grpSp>
            <p:nvGrpSpPr>
              <p:cNvPr id="93200" name="组合 13"/>
              <p:cNvGrpSpPr/>
              <p:nvPr/>
            </p:nvGrpSpPr>
            <p:grpSpPr>
              <a:xfrm>
                <a:off x="4604284" y="3918707"/>
                <a:ext cx="1222374" cy="1389668"/>
                <a:chOff x="2051050" y="4567238"/>
                <a:chExt cx="1016000" cy="1155050"/>
              </a:xfrm>
            </p:grpSpPr>
            <p:sp>
              <p:nvSpPr>
                <p:cNvPr id="15" name="椭圆 14"/>
                <p:cNvSpPr/>
                <p:nvPr/>
              </p:nvSpPr>
              <p:spPr>
                <a:xfrm>
                  <a:off x="2060662" y="5533816"/>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3996" fontAlgn="auto">
                    <a:spcBef>
                      <a:spcPct val="0"/>
                    </a:spcBef>
                    <a:spcAft>
                      <a:spcPct val="0"/>
                    </a:spcAft>
                    <a:defRPr/>
                  </a:pPr>
                  <a:endParaRPr altLang="en-US" kern="0" lang="zh-CN" sz="1699">
                    <a:solidFill>
                      <a:sysClr lastClr="FFFFFF" val="window"/>
                    </a:solidFill>
                    <a:latin typeface="+mn-lt"/>
                    <a:ea charset="-122" pitchFamily="34" typeface="微软雅黑"/>
                  </a:endParaRPr>
                </a:p>
              </p:txBody>
            </p:sp>
            <p:sp>
              <p:nvSpPr>
                <p:cNvPr id="16" name="Oval 19"/>
                <p:cNvSpPr>
                  <a:spLocks noChangeArrowheads="1"/>
                </p:cNvSpPr>
                <p:nvPr/>
              </p:nvSpPr>
              <p:spPr bwMode="auto">
                <a:xfrm>
                  <a:off x="2051111" y="4567255"/>
                  <a:ext cx="1016237" cy="1016249"/>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3996" fontAlgn="auto">
                    <a:lnSpc>
                      <a:spcPct val="120000"/>
                    </a:lnSpc>
                    <a:spcBef>
                      <a:spcPct val="0"/>
                    </a:spcBef>
                    <a:spcAft>
                      <a:spcPct val="0"/>
                    </a:spcAft>
                    <a:defRPr/>
                  </a:pPr>
                  <a:endParaRPr altLang="en-US" kern="0" lang="zh-CN" sz="1699">
                    <a:solidFill>
                      <a:srgbClr val="4D4D4D"/>
                    </a:solidFill>
                    <a:latin charset="0" panose="020b0604020202020204" pitchFamily="34" typeface="Arial"/>
                    <a:ea charset="-122" pitchFamily="34" typeface="微软雅黑"/>
                  </a:endParaRPr>
                </a:p>
              </p:txBody>
            </p:sp>
          </p:grpSp>
        </p:grpSp>
        <p:sp>
          <p:nvSpPr>
            <p:cNvPr id="4" name="矩形 3"/>
            <p:cNvSpPr/>
            <p:nvPr/>
          </p:nvSpPr>
          <p:spPr>
            <a:xfrm>
              <a:off x="3218091" y="1605474"/>
              <a:ext cx="1801220" cy="960416"/>
            </a:xfrm>
            <a:prstGeom prst="rect">
              <a:avLst/>
            </a:prstGeom>
          </p:spPr>
          <p:txBody>
            <a:bodyPr wrap="none">
              <a:spAutoFit/>
            </a:bodyPr>
            <a:lstStyle/>
            <a:p>
              <a:pPr algn="ctr" defTabSz="913996" fontAlgn="auto">
                <a:spcBef>
                  <a:spcPct val="0"/>
                </a:spcBef>
                <a:spcAft>
                  <a:spcPct val="0"/>
                </a:spcAft>
                <a:defRPr/>
              </a:pPr>
              <a:r>
                <a:rPr altLang="en-US" b="1" lang="zh-CN" sz="2399">
                  <a:solidFill>
                    <a:srgbClr val="6FB879"/>
                  </a:solidFill>
                  <a:latin charset="-122" panose="020b0503020204020204" pitchFamily="34" typeface="微软雅黑"/>
                  <a:ea charset="-122" pitchFamily="34" typeface="微软雅黑"/>
                </a:rPr>
                <a:t>门诊总量</a:t>
              </a:r>
            </a:p>
            <a:p>
              <a:pPr algn="ctr" defTabSz="913996" fontAlgn="auto">
                <a:spcBef>
                  <a:spcPct val="0"/>
                </a:spcBef>
                <a:spcAft>
                  <a:spcPct val="0"/>
                </a:spcAft>
                <a:defRPr/>
              </a:pPr>
              <a:r>
                <a:rPr altLang="en-US" b="1" lang="zh-CN" sz="2399">
                  <a:solidFill>
                    <a:srgbClr val="6FB879"/>
                  </a:solidFill>
                  <a:latin charset="-122" panose="020b0503020204020204" pitchFamily="34" typeface="微软雅黑"/>
                  <a:ea charset="-122" pitchFamily="34" typeface="微软雅黑"/>
                </a:rPr>
                <a:t>72万人次</a:t>
              </a:r>
            </a:p>
          </p:txBody>
        </p:sp>
        <p:sp>
          <p:nvSpPr>
            <p:cNvPr id="5" name="矩形 4"/>
            <p:cNvSpPr/>
            <p:nvPr/>
          </p:nvSpPr>
          <p:spPr>
            <a:xfrm>
              <a:off x="7436739" y="3475495"/>
              <a:ext cx="2830433" cy="409040"/>
            </a:xfrm>
            <a:prstGeom prst="rect">
              <a:avLst/>
            </a:prstGeom>
          </p:spPr>
          <p:txBody>
            <a:bodyPr>
              <a:spAutoFit/>
            </a:bodyPr>
            <a:lstStyle/>
            <a:p>
              <a:pPr defTabSz="913996" fontAlgn="auto">
                <a:spcBef>
                  <a:spcPct val="0"/>
                </a:spcBef>
                <a:spcAft>
                  <a:spcPct val="0"/>
                </a:spcAft>
                <a:defRPr/>
              </a:pPr>
              <a:r>
                <a:rPr altLang="en-US" lang="zh-CN" sz="1699">
                  <a:solidFill>
                    <a:schemeClr val="bg1"/>
                  </a:solidFill>
                  <a:latin charset="-122" panose="020b0503020204020204" pitchFamily="34" typeface="微软雅黑"/>
                  <a:ea charset="-122" pitchFamily="34" typeface="微软雅黑"/>
                </a:rPr>
                <a:t>市场占有率上升5%</a:t>
              </a:r>
            </a:p>
          </p:txBody>
        </p:sp>
        <p:sp>
          <p:nvSpPr>
            <p:cNvPr id="6" name="矩形 5"/>
            <p:cNvSpPr/>
            <p:nvPr/>
          </p:nvSpPr>
          <p:spPr>
            <a:xfrm>
              <a:off x="6129339" y="576870"/>
              <a:ext cx="3236446" cy="409040"/>
            </a:xfrm>
            <a:prstGeom prst="rect">
              <a:avLst/>
            </a:prstGeom>
          </p:spPr>
          <p:txBody>
            <a:bodyPr>
              <a:spAutoFit/>
            </a:bodyPr>
            <a:lstStyle/>
            <a:p>
              <a:pPr defTabSz="913996" fontAlgn="auto">
                <a:spcBef>
                  <a:spcPct val="0"/>
                </a:spcBef>
                <a:spcAft>
                  <a:spcPct val="0"/>
                </a:spcAft>
                <a:defRPr/>
              </a:pPr>
              <a:r>
                <a:rPr altLang="en-US" lang="zh-CN" sz="1699">
                  <a:solidFill>
                    <a:schemeClr val="bg1"/>
                  </a:solidFill>
                  <a:latin charset="-122" panose="020b0503020204020204" pitchFamily="34" typeface="微软雅黑"/>
                  <a:ea charset="-122" pitchFamily="34" typeface="微软雅黑"/>
                </a:rPr>
                <a:t>门诊满意率上升至97%</a:t>
              </a:r>
            </a:p>
          </p:txBody>
        </p:sp>
        <p:sp>
          <p:nvSpPr>
            <p:cNvPr id="7" name="矩形 6"/>
            <p:cNvSpPr/>
            <p:nvPr/>
          </p:nvSpPr>
          <p:spPr>
            <a:xfrm>
              <a:off x="627768" y="4257603"/>
              <a:ext cx="3490933" cy="409040"/>
            </a:xfrm>
            <a:prstGeom prst="rect">
              <a:avLst/>
            </a:prstGeom>
          </p:spPr>
          <p:txBody>
            <a:bodyPr>
              <a:spAutoFit/>
            </a:bodyPr>
            <a:lstStyle/>
            <a:p>
              <a:pPr defTabSz="913996" fontAlgn="auto">
                <a:spcBef>
                  <a:spcPct val="0"/>
                </a:spcBef>
                <a:spcAft>
                  <a:spcPct val="0"/>
                </a:spcAft>
                <a:defRPr/>
              </a:pPr>
              <a:r>
                <a:rPr altLang="en-US" lang="zh-CN" sz="1699">
                  <a:solidFill>
                    <a:schemeClr val="bg1"/>
                  </a:solidFill>
                  <a:latin charset="-122" panose="020b0503020204020204" pitchFamily="34" typeface="微软雅黑"/>
                  <a:ea charset="-122" pitchFamily="34" typeface="微软雅黑"/>
                </a:rPr>
                <a:t>同比2014年 增长23%</a:t>
              </a:r>
            </a:p>
          </p:txBody>
        </p:sp>
      </p:grpSp>
      <p:sp>
        <p:nvSpPr>
          <p:cNvPr id="31" name="矩形 30"/>
          <p:cNvSpPr/>
          <p:nvPr/>
        </p:nvSpPr>
        <p:spPr>
          <a:xfrm>
            <a:off x="434816" y="368300"/>
            <a:ext cx="680116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3.7 2015年门诊及手术台次指标规划</a:t>
            </a:r>
          </a:p>
        </p:txBody>
      </p:sp>
      <p:sp>
        <p:nvSpPr>
          <p:cNvPr id="93188" name="TextBox 47"/>
          <p:cNvSpPr txBox="1">
            <a:spLocks noChangeArrowheads="1"/>
          </p:cNvSpPr>
          <p:nvPr/>
        </p:nvSpPr>
        <p:spPr bwMode="auto">
          <a:xfrm>
            <a:off x="6716714" y="6276975"/>
            <a:ext cx="4716462" cy="304764"/>
          </a:xfrm>
          <a:prstGeom prst="rect">
            <a:avLst/>
          </a:prstGeom>
          <a:noFill/>
          <a:ln w="9525">
            <a:solidFill>
              <a:schemeClr val="tx2"/>
            </a:solidFill>
            <a:miter lim="800000"/>
          </a:ln>
        </p:spPr>
        <p:txBody>
          <a:bodyPr bIns="45702" lIns="91403" rIns="91403" tIns="45702">
            <a:spAutoFit/>
          </a:bodyPr>
          <a:lstStyle/>
          <a:p>
            <a:pPr algn="ctr" defTabSz="912813"/>
            <a:r>
              <a:rPr altLang="en-US" lang="zh-CN" sz="1400">
                <a:solidFill>
                  <a:schemeClr val="bg1"/>
                </a:solidFill>
                <a:latin charset="-122" panose="020b0503020204020204" pitchFamily="34" typeface="微软雅黑"/>
                <a:ea charset="-122" pitchFamily="34" typeface="微软雅黑"/>
              </a:rPr>
              <a:t>本数据仅作为演示参考,请各医院根据自身实际情况填写</a:t>
            </a:r>
          </a:p>
        </p:txBody>
      </p:sp>
    </p:spTree>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4209" name="图片 32"/>
          <p:cNvPicPr>
            <a:picLocks noChangeAspect="1"/>
          </p:cNvPicPr>
          <p:nvPr/>
        </p:nvPicPr>
        <p:blipFill>
          <a:blip r:embed="rId2">
            <a:extLst>
              <a:ext uri="{28A0092B-C50C-407E-A947-70E740481C1C}">
                <a14:useLocalDpi/>
              </a:ext>
            </a:extLst>
          </a:blip>
          <a:stretch>
            <a:fillRect/>
          </a:stretch>
        </p:blipFill>
        <p:spPr bwMode="auto">
          <a:xfrm>
            <a:off x="4906963" y="233363"/>
            <a:ext cx="6858000" cy="6858000"/>
          </a:xfrm>
          <a:prstGeom prst="rect">
            <a:avLst/>
          </a:prstGeom>
          <a:noFill/>
          <a:ln w="9525">
            <a:noFill/>
            <a:miter lim="800000"/>
          </a:ln>
        </p:spPr>
      </p:pic>
      <p:pic>
        <p:nvPicPr>
          <p:cNvPr descr="C:\Documents and Settings\hp1\桌面\shutterstock_3921214 [转换].png" id="94210" name="Picture 2"/>
          <p:cNvPicPr>
            <a:picLocks noChangeArrowheads="1" noChangeAspect="1"/>
          </p:cNvPicPr>
          <p:nvPr/>
        </p:nvPicPr>
        <p:blipFill>
          <a:blip r:embed="rId3">
            <a:extLst>
              <a:ext uri="{28A0092B-C50C-407E-A947-70E740481C1C}">
                <a14:useLocalDpi/>
              </a:ext>
            </a:extLst>
          </a:blip>
          <a:stretch>
            <a:fillRect/>
          </a:stretch>
        </p:blipFill>
        <p:spPr bwMode="auto">
          <a:xfrm>
            <a:off x="803275" y="2287588"/>
            <a:ext cx="3890963" cy="3198812"/>
          </a:xfrm>
          <a:prstGeom prst="rect">
            <a:avLst/>
          </a:prstGeom>
          <a:noFill/>
          <a:ln w="9525">
            <a:noFill/>
            <a:miter lim="800000"/>
          </a:ln>
        </p:spPr>
      </p:pic>
      <p:sp>
        <p:nvSpPr>
          <p:cNvPr id="34" name="矩形 33"/>
          <p:cNvSpPr/>
          <p:nvPr/>
        </p:nvSpPr>
        <p:spPr>
          <a:xfrm>
            <a:off x="7818280" y="3444875"/>
            <a:ext cx="1148080" cy="365760"/>
          </a:xfrm>
          <a:prstGeom prst="rect">
            <a:avLst/>
          </a:prstGeom>
        </p:spPr>
        <p:txBody>
          <a:bodyPr wrap="none">
            <a:spAutoFit/>
          </a:bodyPr>
          <a:lstStyle/>
          <a:p>
            <a:pPr algn="ctr" defTabSz="913996" fontAlgn="auto">
              <a:spcBef>
                <a:spcPct val="0"/>
              </a:spcBef>
              <a:spcAft>
                <a:spcPct val="0"/>
              </a:spcAft>
              <a:defRPr/>
            </a:pPr>
            <a:r>
              <a:rPr altLang="en-US" b="1" kern="0" lang="zh-CN">
                <a:solidFill>
                  <a:srgbClr val="FFFFFF"/>
                </a:solidFill>
                <a:latin charset="0" panose="020b0604020202020204" pitchFamily="34" typeface="Arial"/>
                <a:ea charset="-122" pitchFamily="34" typeface="微软雅黑"/>
              </a:rPr>
              <a:t>床位1000</a:t>
            </a:r>
          </a:p>
        </p:txBody>
      </p:sp>
      <p:sp>
        <p:nvSpPr>
          <p:cNvPr id="35" name="矩形 34"/>
          <p:cNvSpPr/>
          <p:nvPr/>
        </p:nvSpPr>
        <p:spPr>
          <a:xfrm>
            <a:off x="9409749" y="3384550"/>
            <a:ext cx="1897380" cy="365760"/>
          </a:xfrm>
          <a:prstGeom prst="rect">
            <a:avLst/>
          </a:prstGeom>
        </p:spPr>
        <p:txBody>
          <a:bodyPr wrap="none">
            <a:spAutoFit/>
          </a:bodyPr>
          <a:lstStyle/>
          <a:p>
            <a:pPr algn="ctr" defTabSz="913996" fontAlgn="auto">
              <a:spcBef>
                <a:spcPct val="0"/>
              </a:spcBef>
              <a:spcAft>
                <a:spcPct val="0"/>
              </a:spcAft>
              <a:defRPr/>
            </a:pPr>
            <a:r>
              <a:rPr altLang="en-US" b="1" kern="0" lang="zh-CN">
                <a:solidFill>
                  <a:schemeClr val="bg1"/>
                </a:solidFill>
                <a:latin typeface="+mn-lt"/>
                <a:ea charset="-122" pitchFamily="34" typeface="微软雅黑"/>
              </a:rPr>
              <a:t>周转次数提升15%</a:t>
            </a:r>
          </a:p>
        </p:txBody>
      </p:sp>
      <p:sp>
        <p:nvSpPr>
          <p:cNvPr id="36" name="矩形 35"/>
          <p:cNvSpPr/>
          <p:nvPr/>
        </p:nvSpPr>
        <p:spPr>
          <a:xfrm>
            <a:off x="5963285" y="3368675"/>
            <a:ext cx="1211580" cy="365760"/>
          </a:xfrm>
          <a:prstGeom prst="rect">
            <a:avLst/>
          </a:prstGeom>
        </p:spPr>
        <p:txBody>
          <a:bodyPr wrap="none">
            <a:spAutoFit/>
          </a:bodyPr>
          <a:lstStyle/>
          <a:p>
            <a:pPr algn="ctr" defTabSz="913996" fontAlgn="auto">
              <a:spcBef>
                <a:spcPct val="0"/>
              </a:spcBef>
              <a:spcAft>
                <a:spcPct val="0"/>
              </a:spcAft>
              <a:defRPr/>
            </a:pPr>
            <a:r>
              <a:rPr altLang="en-US" b="1" kern="0" lang="zh-CN">
                <a:solidFill>
                  <a:schemeClr val="bg1"/>
                </a:solidFill>
                <a:latin typeface="+mn-lt"/>
                <a:ea charset="-122" pitchFamily="34" typeface="微软雅黑"/>
              </a:rPr>
              <a:t>新增200张</a:t>
            </a:r>
          </a:p>
        </p:txBody>
      </p:sp>
      <p:sp>
        <p:nvSpPr>
          <p:cNvPr id="37" name="矩形 36"/>
          <p:cNvSpPr/>
          <p:nvPr/>
        </p:nvSpPr>
        <p:spPr>
          <a:xfrm>
            <a:off x="8108158" y="4545013"/>
            <a:ext cx="457200" cy="2383743"/>
          </a:xfrm>
          <a:prstGeom prst="rect">
            <a:avLst/>
          </a:prstGeom>
        </p:spPr>
        <p:txBody>
          <a:bodyPr vert="eaVert" wrap="none">
            <a:spAutoFit/>
          </a:bodyPr>
          <a:lstStyle/>
          <a:p>
            <a:pPr algn="ctr" defTabSz="913996" fontAlgn="auto">
              <a:spcBef>
                <a:spcPct val="0"/>
              </a:spcBef>
              <a:spcAft>
                <a:spcPct val="0"/>
              </a:spcAft>
              <a:defRPr/>
            </a:pPr>
            <a:r>
              <a:rPr altLang="en-US" b="1" kern="0" lang="zh-CN">
                <a:solidFill>
                  <a:schemeClr val="bg1"/>
                </a:solidFill>
                <a:latin typeface="+mn-lt"/>
                <a:ea charset="-122" pitchFamily="34" typeface="微软雅黑"/>
              </a:rPr>
              <a:t>使用率提升        %</a:t>
            </a:r>
          </a:p>
        </p:txBody>
      </p:sp>
      <p:sp>
        <p:nvSpPr>
          <p:cNvPr id="38" name="矩形 37"/>
          <p:cNvSpPr/>
          <p:nvPr/>
        </p:nvSpPr>
        <p:spPr>
          <a:xfrm>
            <a:off x="7970996" y="333375"/>
            <a:ext cx="731520" cy="2360613"/>
          </a:xfrm>
          <a:prstGeom prst="rect">
            <a:avLst/>
          </a:prstGeom>
        </p:spPr>
        <p:txBody>
          <a:bodyPr vert="eaVert">
            <a:spAutoFit/>
          </a:bodyPr>
          <a:lstStyle/>
          <a:p>
            <a:pPr algn="ctr" defTabSz="913996" fontAlgn="auto">
              <a:spcBef>
                <a:spcPct val="0"/>
              </a:spcBef>
              <a:spcAft>
                <a:spcPct val="0"/>
              </a:spcAft>
              <a:defRPr/>
            </a:pPr>
            <a:r>
              <a:rPr altLang="en-US" b="1" kern="0" lang="zh-CN">
                <a:solidFill>
                  <a:schemeClr val="bg1"/>
                </a:solidFill>
                <a:latin typeface="+mn-lt"/>
                <a:ea charset="-122" pitchFamily="34" typeface="微软雅黑"/>
              </a:rPr>
              <a:t>平均住院日提升      天</a:t>
            </a:r>
          </a:p>
        </p:txBody>
      </p:sp>
      <p:sp>
        <p:nvSpPr>
          <p:cNvPr id="14" name="矩形 13"/>
          <p:cNvSpPr/>
          <p:nvPr/>
        </p:nvSpPr>
        <p:spPr>
          <a:xfrm>
            <a:off x="248285" y="454025"/>
            <a:ext cx="476916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3.8 2015年床位指标规划</a:t>
            </a:r>
          </a:p>
        </p:txBody>
      </p:sp>
      <p:sp>
        <p:nvSpPr>
          <p:cNvPr id="2" name="矩形 1"/>
          <p:cNvSpPr/>
          <p:nvPr/>
        </p:nvSpPr>
        <p:spPr>
          <a:xfrm>
            <a:off x="8172449" y="2016125"/>
            <a:ext cx="324168" cy="365760"/>
          </a:xfrm>
          <a:prstGeom prst="rect">
            <a:avLst/>
          </a:prstGeom>
        </p:spPr>
        <p:txBody>
          <a:bodyPr wrap="none">
            <a:spAutoFit/>
          </a:bodyPr>
          <a:lstStyle/>
          <a:p>
            <a:pPr fontAlgn="auto">
              <a:spcBef>
                <a:spcPct val="0"/>
              </a:spcBef>
              <a:spcAft>
                <a:spcPct val="0"/>
              </a:spcAft>
              <a:defRPr/>
            </a:pPr>
            <a:r>
              <a:rPr altLang="zh-CN" b="1" kern="0" lang="en-US">
                <a:solidFill>
                  <a:srgbClr val="C00000"/>
                </a:solidFill>
                <a:latin charset="-122" panose="020b0503020204020204" pitchFamily="34" typeface="微软雅黑"/>
                <a:ea charset="-122" pitchFamily="34" typeface="微软雅黑"/>
              </a:rPr>
              <a:t>3</a:t>
            </a:r>
          </a:p>
        </p:txBody>
      </p:sp>
      <p:sp>
        <p:nvSpPr>
          <p:cNvPr id="3" name="矩形 2"/>
          <p:cNvSpPr/>
          <p:nvPr/>
        </p:nvSpPr>
        <p:spPr>
          <a:xfrm>
            <a:off x="8050214" y="5762625"/>
            <a:ext cx="557530" cy="457200"/>
          </a:xfrm>
          <a:prstGeom prst="rect">
            <a:avLst/>
          </a:prstGeom>
        </p:spPr>
        <p:txBody>
          <a:bodyPr wrap="none">
            <a:spAutoFit/>
          </a:bodyPr>
          <a:lstStyle/>
          <a:p>
            <a:pPr fontAlgn="auto">
              <a:spcBef>
                <a:spcPct val="0"/>
              </a:spcBef>
              <a:spcAft>
                <a:spcPct val="0"/>
              </a:spcAft>
              <a:defRPr/>
            </a:pPr>
            <a:r>
              <a:rPr altLang="zh-CN" b="1" kern="0" lang="en-US" sz="2400">
                <a:solidFill>
                  <a:srgbClr val="C00000"/>
                </a:solidFill>
                <a:latin charset="-122" panose="020b0503020204020204" pitchFamily="34" typeface="微软雅黑"/>
                <a:ea charset="-122" pitchFamily="34" typeface="微软雅黑"/>
              </a:rPr>
              <a:t>15</a:t>
            </a:r>
          </a:p>
        </p:txBody>
      </p:sp>
      <p:sp>
        <p:nvSpPr>
          <p:cNvPr id="12" name="TextBox 47"/>
          <p:cNvSpPr txBox="1"/>
          <p:nvPr/>
        </p:nvSpPr>
        <p:spPr>
          <a:xfrm>
            <a:off x="639763" y="6346825"/>
            <a:ext cx="4716462" cy="304764"/>
          </a:xfrm>
          <a:prstGeom prst="rect">
            <a:avLst/>
          </a:prstGeom>
          <a:noFill/>
          <a:ln>
            <a:solidFill>
              <a:schemeClr val="tx2"/>
            </a:solidFill>
          </a:ln>
        </p:spPr>
        <p:txBody>
          <a:bodyPr bIns="45702" lIns="91403" rIns="91403" tIns="45702">
            <a:spAutoFit/>
          </a:bodyPr>
          <a:lstStyle/>
          <a:p>
            <a:pPr algn="ctr" defTabSz="913996" fontAlgn="auto">
              <a:spcBef>
                <a:spcPct val="0"/>
              </a:spcBef>
              <a:spcAft>
                <a:spcPct val="0"/>
              </a:spcAft>
              <a:defRPr/>
            </a:pPr>
            <a:r>
              <a:rPr altLang="en-US" lang="zh-CN" sz="1400">
                <a:solidFill>
                  <a:srgbClr val="1F497D"/>
                </a:solidFill>
                <a:latin charset="-122" panose="020b0503020204020204" pitchFamily="34" typeface="微软雅黑"/>
                <a:ea charset="-122" pitchFamily="34" typeface="微软雅黑"/>
              </a:rPr>
              <a:t>本数据仅作为演示参考,请各医院根据自身实际情况填写</a:t>
            </a:r>
          </a:p>
        </p:txBody>
      </p:sp>
    </p:spTree>
  </p:cSld>
  <p:clrMapOvr>
    <a:masterClrMapping/>
  </p:clrMapOvr>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人物组成的勾图形图片" id="95233" name="Picture 2"/>
          <p:cNvPicPr>
            <a:picLocks noChangeArrowheads="1" noChangeAspect="1"/>
          </p:cNvPicPr>
          <p:nvPr/>
        </p:nvPicPr>
        <p:blipFill>
          <a:blip r:embed="rId2">
            <a:extLst>
              <a:ext uri="{28A0092B-C50C-407E-A947-70E740481C1C}">
                <a14:useLocalDpi/>
              </a:ext>
            </a:extLst>
          </a:blip>
          <a:stretch>
            <a:fillRect/>
          </a:stretch>
        </p:blipFill>
        <p:spPr bwMode="auto">
          <a:xfrm>
            <a:off x="5078413" y="798513"/>
            <a:ext cx="7113587" cy="5334000"/>
          </a:xfrm>
          <a:prstGeom prst="rect">
            <a:avLst/>
          </a:prstGeom>
          <a:noFill/>
          <a:ln w="9525">
            <a:noFill/>
            <a:miter lim="800000"/>
          </a:ln>
        </p:spPr>
      </p:pic>
      <p:sp>
        <p:nvSpPr>
          <p:cNvPr id="95234" name="文本框 1"/>
          <p:cNvSpPr txBox="1">
            <a:spLocks noChangeArrowheads="1"/>
          </p:cNvSpPr>
          <p:nvPr/>
        </p:nvSpPr>
        <p:spPr bwMode="auto">
          <a:xfrm>
            <a:off x="673100" y="1833563"/>
            <a:ext cx="5099050" cy="3139440"/>
          </a:xfrm>
          <a:prstGeom prst="rect">
            <a:avLst/>
          </a:prstGeom>
          <a:noFill/>
          <a:ln w="9525">
            <a:noFill/>
            <a:miter lim="800000"/>
          </a:ln>
        </p:spPr>
        <p:txBody>
          <a:bodyPr>
            <a:spAutoFit/>
          </a:bodyPr>
          <a:lstStyle/>
          <a:p>
            <a:pPr>
              <a:lnSpc>
                <a:spcPct val="200000"/>
              </a:lnSpc>
            </a:pPr>
            <a:r>
              <a:rPr altLang="en-US" lang="zh-CN" sz="2000">
                <a:latin charset="-122" panose="020b0503020204020204" pitchFamily="34" typeface="微软雅黑"/>
                <a:ea charset="-122" pitchFamily="34" typeface="微软雅黑"/>
              </a:rPr>
              <a:t>争取农合医保报销总额提升8%；</a:t>
            </a:r>
          </a:p>
          <a:p>
            <a:pPr>
              <a:lnSpc>
                <a:spcPct val="200000"/>
              </a:lnSpc>
            </a:pPr>
            <a:r>
              <a:rPr altLang="en-US" lang="zh-CN" sz="2000">
                <a:latin charset="-122" panose="020b0503020204020204" pitchFamily="34" typeface="微软雅黑"/>
                <a:ea charset="-122" pitchFamily="34" typeface="微软雅黑"/>
              </a:rPr>
              <a:t>争取将PET-CT、血透等大型医疗检查设备纳入农合医保；</a:t>
            </a:r>
          </a:p>
          <a:p>
            <a:pPr>
              <a:lnSpc>
                <a:spcPct val="200000"/>
              </a:lnSpc>
            </a:pPr>
            <a:r>
              <a:rPr altLang="en-US" lang="zh-CN" sz="2000">
                <a:latin charset="-122" panose="020b0503020204020204" pitchFamily="34" typeface="微软雅黑"/>
                <a:ea charset="-122" pitchFamily="34" typeface="微软雅黑"/>
              </a:rPr>
              <a:t>争取农合医保人均支付费用上升5%；</a:t>
            </a:r>
          </a:p>
          <a:p>
            <a:pPr>
              <a:lnSpc>
                <a:spcPct val="200000"/>
              </a:lnSpc>
            </a:pPr>
            <a:r>
              <a:rPr altLang="en-US" lang="zh-CN" sz="2000">
                <a:latin charset="-122" panose="020b0503020204020204" pitchFamily="34" typeface="微软雅黑"/>
                <a:ea charset="-122" pitchFamily="34" typeface="微软雅黑"/>
              </a:rPr>
              <a:t>医保最高支付限额提升4%；</a:t>
            </a:r>
          </a:p>
        </p:txBody>
      </p:sp>
      <p:sp>
        <p:nvSpPr>
          <p:cNvPr id="3" name="TextBox 12"/>
          <p:cNvSpPr txBox="1"/>
          <p:nvPr/>
        </p:nvSpPr>
        <p:spPr>
          <a:xfrm>
            <a:off x="415925" y="5591175"/>
            <a:ext cx="5992813" cy="365572"/>
          </a:xfrm>
          <a:prstGeom prst="rect">
            <a:avLst/>
          </a:prstGeom>
          <a:noFill/>
          <a:ln>
            <a:solidFill>
              <a:srgbClr val="44ADCB"/>
            </a:solidFill>
          </a:ln>
        </p:spPr>
        <p:txBody>
          <a:bodyPr bIns="45702" lIns="91403" rIns="91403" tIns="45702">
            <a:spAutoFit/>
          </a:bodyPr>
          <a:lstStyle/>
          <a:p>
            <a:pPr algn="ctr" defTabSz="913996" fontAlgn="auto">
              <a:spcBef>
                <a:spcPct val="0"/>
              </a:spcBef>
              <a:spcAft>
                <a:spcPct val="0"/>
              </a:spcAft>
              <a:defRPr/>
            </a:pPr>
            <a:r>
              <a:rPr altLang="en-US" lang="zh-CN" sz="1799">
                <a:solidFill>
                  <a:srgbClr val="1F497D"/>
                </a:solidFill>
                <a:latin charset="-122" panose="020b0503020204020204" pitchFamily="34" typeface="微软雅黑"/>
                <a:ea charset="-122" pitchFamily="34" typeface="微软雅黑"/>
              </a:rPr>
              <a:t>医院公关部、医务科争取政府支持，配合完成各项指标。</a:t>
            </a:r>
          </a:p>
        </p:txBody>
      </p:sp>
      <p:sp>
        <p:nvSpPr>
          <p:cNvPr id="9" name="矩形 8"/>
          <p:cNvSpPr/>
          <p:nvPr/>
        </p:nvSpPr>
        <p:spPr>
          <a:xfrm>
            <a:off x="286385" y="546100"/>
            <a:ext cx="476916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3.9 2015年医保指标规划</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9393" name="图片 4"/>
          <p:cNvPicPr>
            <a:picLocks noChangeAspect="1"/>
          </p:cNvPicPr>
          <p:nvPr/>
        </p:nvPicPr>
        <p:blipFill>
          <a:blip r:embed="rId2">
            <a:extLst>
              <a:ext uri="{28A0092B-C50C-407E-A947-70E740481C1C}">
                <a14:useLocalDpi/>
              </a:ext>
            </a:extLst>
          </a:blip>
          <a:srcRect l="-124"/>
          <a:stretch>
            <a:fillRect/>
          </a:stretch>
        </p:blipFill>
        <p:spPr bwMode="auto">
          <a:xfrm>
            <a:off x="2076450" y="3670300"/>
            <a:ext cx="10079038" cy="1779588"/>
          </a:xfrm>
          <a:prstGeom prst="rect">
            <a:avLst/>
          </a:prstGeom>
          <a:noFill/>
          <a:ln w="9525">
            <a:noFill/>
            <a:miter lim="800000"/>
          </a:ln>
        </p:spPr>
      </p:pic>
      <p:graphicFrame>
        <p:nvGraphicFramePr>
          <p:cNvPr id="6" name="表格 5"/>
          <p:cNvGraphicFramePr>
            <a:graphicFrameLocks noGrp="1"/>
          </p:cNvGraphicFramePr>
          <p:nvPr/>
        </p:nvGraphicFramePr>
        <p:xfrm>
          <a:off x="2076450" y="3670300"/>
          <a:ext cx="9922476" cy="1816446"/>
        </p:xfrm>
        <a:graphic>
          <a:graphicData uri="http://schemas.openxmlformats.org/drawingml/2006/table">
            <a:tbl>
              <a:tblPr bandRow="1" firstRow="1">
                <a:tableStyleId>{5C22544A-7EE6-4342-B048-85BDC9FD1C3A}</a:tableStyleId>
              </a:tblPr>
              <a:tblGrid>
                <a:gridCol w="826873"/>
                <a:gridCol w="826873"/>
                <a:gridCol w="826873"/>
                <a:gridCol w="826873"/>
                <a:gridCol w="826873"/>
                <a:gridCol w="826873"/>
                <a:gridCol w="826873"/>
                <a:gridCol w="826873"/>
                <a:gridCol w="826873"/>
                <a:gridCol w="826873"/>
                <a:gridCol w="826873"/>
                <a:gridCol w="826873"/>
              </a:tblGrid>
              <a:tr h="914665">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r>
              <a:tr h="901781">
                <a:tc>
                  <a:txBody>
                    <a:bodyPr vert="horz" wrap="square"/>
                    <a:lstStyle/>
                    <a:p>
                      <a:endParaRPr altLang="en-US" lang="zh-CN"/>
                    </a:p>
                  </a:txBody>
                  <a:tcPr>
                    <a:noFill/>
                  </a:tcPr>
                </a:tc>
                <a:tc>
                  <a:txBody>
                    <a:bodyPr vert="horz" wrap="square"/>
                    <a:lstStyle/>
                    <a:p>
                      <a:pPr algn="l" defTabSz="914400" eaLnBrk="1" hangingPunct="1" latinLnBrk="0" marL="0" rtl="0"/>
                      <a:endParaRPr altLang="en-US" b="1" kern="1200" lang="zh-CN" sz="1800">
                        <a:solidFill>
                          <a:schemeClr val="lt1"/>
                        </a:solidFill>
                        <a:latin typeface="+mn-lt"/>
                        <a:ea typeface="+mn-ea"/>
                        <a:cs typeface="+mn-cs"/>
                      </a:endParaRPr>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r>
            </a:tbl>
          </a:graphicData>
        </a:graphic>
      </p:graphicFrame>
      <p:grpSp>
        <p:nvGrpSpPr>
          <p:cNvPr id="59435" name="组合 6"/>
          <p:cNvGrpSpPr/>
          <p:nvPr/>
        </p:nvGrpSpPr>
        <p:grpSpPr>
          <a:xfrm>
            <a:off x="703263" y="1844675"/>
            <a:ext cx="8483600" cy="749300"/>
            <a:chOff x="3779912" y="1777380"/>
            <a:chExt cx="4896544" cy="432049"/>
          </a:xfrm>
        </p:grpSpPr>
        <p:sp>
          <p:nvSpPr>
            <p:cNvPr id="8" name="矩形 7"/>
            <p:cNvSpPr/>
            <p:nvPr/>
          </p:nvSpPr>
          <p:spPr>
            <a:xfrm>
              <a:off x="3779912" y="1777380"/>
              <a:ext cx="4896544" cy="432049"/>
            </a:xfrm>
            <a:prstGeom prst="rect">
              <a:avLst/>
            </a:prstGeom>
            <a:solidFill>
              <a:schemeClr val="bg2">
                <a:lumMod val="25000"/>
              </a:schemeClr>
            </a:solidFill>
            <a:ln algn="ctr" cap="flat" cmpd="sng" w="12700">
              <a:noFill/>
              <a:prstDash val="solid"/>
            </a:ln>
            <a:effectLst>
              <a:outerShdw algn="t" blurRad="50800" dir="5400000" dist="38100" rotWithShape="0">
                <a:prstClr val="black">
                  <a:alpha val="40000"/>
                </a:prstClr>
              </a:outerShdw>
            </a:effectLst>
          </p:spPr>
          <p:txBody>
            <a:bodyPr anchor="ctr"/>
            <a:lstStyle/>
            <a:p>
              <a:pPr algn="ctr" fontAlgn="auto">
                <a:spcBef>
                  <a:spcPct val="0"/>
                </a:spcBef>
                <a:spcAft>
                  <a:spcPct val="0"/>
                </a:spcAft>
                <a:defRPr/>
              </a:pPr>
              <a:endParaRPr altLang="en-US" kern="0" lang="zh-CN" sz="1799">
                <a:solidFill>
                  <a:sysClr lastClr="FFFFFF" val="window"/>
                </a:solidFill>
                <a:latin typeface="+mn-lt"/>
                <a:ea typeface="微软雅黑"/>
              </a:endParaRPr>
            </a:p>
          </p:txBody>
        </p:sp>
        <p:sp>
          <p:nvSpPr>
            <p:cNvPr id="9" name="矩形 8"/>
            <p:cNvSpPr/>
            <p:nvPr/>
          </p:nvSpPr>
          <p:spPr>
            <a:xfrm>
              <a:off x="3779912" y="1777380"/>
              <a:ext cx="1290107" cy="432049"/>
            </a:xfrm>
            <a:prstGeom prst="rect">
              <a:avLst/>
            </a:prstGeom>
            <a:solidFill>
              <a:srgbClr val="D45A63"/>
            </a:solidFill>
            <a:ln algn="ctr" cap="flat" cmpd="sng" w="12700">
              <a:noFill/>
              <a:prstDash val="solid"/>
            </a:ln>
            <a:effectLst/>
          </p:spPr>
          <p:txBody>
            <a:bodyPr anchor="ctr"/>
            <a:lstStyle/>
            <a:p>
              <a:pPr algn="ctr" fontAlgn="auto">
                <a:spcBef>
                  <a:spcPct val="0"/>
                </a:spcBef>
                <a:spcAft>
                  <a:spcPct val="0"/>
                </a:spcAft>
                <a:defRPr/>
              </a:pPr>
              <a:r>
                <a:rPr altLang="zh-CN" kern="0" lang="en-US" sz="4000">
                  <a:solidFill>
                    <a:sysClr lastClr="FFFFFF" val="window"/>
                  </a:solidFill>
                  <a:latin charset="0" pitchFamily="82" typeface="Broadway"/>
                  <a:ea typeface="微软雅黑"/>
                </a:rPr>
                <a:t>1</a:t>
              </a:r>
            </a:p>
          </p:txBody>
        </p:sp>
        <p:sp>
          <p:nvSpPr>
            <p:cNvPr id="10" name="TextBox 37"/>
            <p:cNvSpPr txBox="1"/>
            <p:nvPr/>
          </p:nvSpPr>
          <p:spPr>
            <a:xfrm>
              <a:off x="5268849" y="1859762"/>
              <a:ext cx="2211874" cy="210811"/>
            </a:xfrm>
            <a:prstGeom prst="rect">
              <a:avLst/>
            </a:prstGeom>
            <a:noFill/>
          </p:spPr>
          <p:txBody>
            <a:bodyPr>
              <a:spAutoFit/>
            </a:bodyPr>
            <a:lstStyle/>
            <a:p>
              <a:pPr algn="ctr" defTabSz="913996" fontAlgn="auto">
                <a:spcBef>
                  <a:spcPct val="0"/>
                </a:spcBef>
                <a:spcAft>
                  <a:spcPct val="0"/>
                </a:spcAft>
                <a:defRPr/>
              </a:pPr>
              <a:r>
                <a:rPr altLang="en-US" b="1" lang="zh-CN" sz="1799">
                  <a:solidFill>
                    <a:srgbClr val="1F497D"/>
                  </a:solidFill>
                  <a:latin charset="-122" panose="020b0503020204020204" pitchFamily="34" typeface="微软雅黑"/>
                  <a:ea charset="-122" pitchFamily="34" typeface="微软雅黑"/>
                </a:rPr>
                <a:t>                   医院战略规划</a:t>
              </a:r>
            </a:p>
          </p:txBody>
        </p:sp>
      </p:grpSp>
      <p:sp>
        <p:nvSpPr>
          <p:cNvPr id="59436" name="文本框 11"/>
          <p:cNvSpPr txBox="1">
            <a:spLocks noChangeArrowheads="1"/>
          </p:cNvSpPr>
          <p:nvPr/>
        </p:nvSpPr>
        <p:spPr bwMode="auto">
          <a:xfrm>
            <a:off x="4062412" y="2689225"/>
            <a:ext cx="5622925" cy="365760"/>
          </a:xfrm>
          <a:prstGeom prst="rect">
            <a:avLst/>
          </a:prstGeom>
          <a:noFill/>
          <a:ln w="9525">
            <a:noFill/>
            <a:miter lim="800000"/>
          </a:ln>
        </p:spPr>
        <p:txBody>
          <a:bodyPr>
            <a:spAutoFit/>
          </a:bodyPr>
          <a:lstStyle/>
          <a:p>
            <a:r>
              <a:rPr altLang="zh-CN" b="1" lang="en-US">
                <a:solidFill>
                  <a:srgbClr val="3B3838"/>
                </a:solidFill>
                <a:latin typeface="Microsoft YaHei UI"/>
                <a:ea typeface="Microsoft YaHei UI"/>
                <a:cs typeface="Microsoft YaHei UI"/>
              </a:rPr>
              <a:t>The Hospital Strategic Planning</a:t>
            </a:r>
          </a:p>
        </p:txBody>
      </p:sp>
    </p:spTree>
  </p:cSld>
  <p:clrMapOvr>
    <a:masterClrMapping/>
  </p:clrMapOvr>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6257" name="图片 4"/>
          <p:cNvPicPr>
            <a:picLocks noChangeAspect="1"/>
          </p:cNvPicPr>
          <p:nvPr/>
        </p:nvPicPr>
        <p:blipFill>
          <a:blip r:embed="rId2">
            <a:extLst>
              <a:ext uri="{28A0092B-C50C-407E-A947-70E740481C1C}">
                <a14:useLocalDpi/>
              </a:ext>
            </a:extLst>
          </a:blip>
          <a:stretch>
            <a:fillRect/>
          </a:stretch>
        </p:blipFill>
        <p:spPr bwMode="auto">
          <a:xfrm>
            <a:off x="0" y="0"/>
            <a:ext cx="12206288" cy="6858000"/>
          </a:xfrm>
          <a:prstGeom prst="rect">
            <a:avLst/>
          </a:prstGeom>
          <a:noFill/>
          <a:ln w="9525">
            <a:noFill/>
            <a:miter lim="800000"/>
          </a:ln>
        </p:spPr>
      </p:pic>
      <p:sp>
        <p:nvSpPr>
          <p:cNvPr id="7" name="矩形 6"/>
          <p:cNvSpPr/>
          <p:nvPr/>
        </p:nvSpPr>
        <p:spPr>
          <a:xfrm>
            <a:off x="588010" y="561975"/>
            <a:ext cx="3038792"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3.10   硬件设备</a:t>
            </a:r>
          </a:p>
        </p:txBody>
      </p:sp>
      <p:graphicFrame>
        <p:nvGraphicFramePr>
          <p:cNvPr id="8" name="表格 7"/>
          <p:cNvGraphicFramePr>
            <a:graphicFrameLocks noGrp="1"/>
          </p:cNvGraphicFramePr>
          <p:nvPr/>
        </p:nvGraphicFramePr>
        <p:xfrm>
          <a:off x="731838" y="2462213"/>
          <a:ext cx="6561835" cy="1854200"/>
        </p:xfrm>
        <a:graphic>
          <a:graphicData uri="http://schemas.openxmlformats.org/drawingml/2006/table">
            <a:tbl>
              <a:tblPr bandRow="1" firstRow="1">
                <a:tableStyleId>{93296810-A885-4BE3-A3E7-6D5BEEA58F35}</a:tableStyleId>
              </a:tblPr>
              <a:tblGrid>
                <a:gridCol w="2195014"/>
                <a:gridCol w="1938969"/>
                <a:gridCol w="2427852"/>
              </a:tblGrid>
              <a:tr h="370840">
                <a:tc>
                  <a:txBody>
                    <a:bodyPr vert="horz" wrap="square"/>
                    <a:lstStyle/>
                    <a:p>
                      <a:r>
                        <a:rPr altLang="zh-CN" baseline="0" lang="en-US" smtClean="0" sz="1400"/>
                        <a:t> </a:t>
                      </a:r>
                      <a:r>
                        <a:rPr altLang="en-US" baseline="0" lang="zh-CN" smtClean="0" sz="1400"/>
                        <a:t>需新购入设备</a:t>
                      </a:r>
                      <a:endParaRPr altLang="en-US" lang="zh-CN" sz="1400">
                        <a:latin charset="-122" panose="020b0503020204020204" pitchFamily="34" typeface="微软雅黑"/>
                        <a:ea charset="-122" pitchFamily="34" typeface="微软雅黑"/>
                      </a:endParaRPr>
                    </a:p>
                  </a:txBody>
                  <a:tcPr/>
                </a:tc>
                <a:tc>
                  <a:txBody>
                    <a:bodyPr vert="horz" wrap="square"/>
                    <a:lstStyle/>
                    <a:p>
                      <a:r>
                        <a:rPr altLang="en-US" lang="zh-CN" smtClean="0" sz="1400"/>
                        <a:t>预计购入时间</a:t>
                      </a:r>
                      <a:endParaRPr altLang="zh-CN" lang="en-US" smtClean="0" sz="1400">
                        <a:latin charset="-122" panose="020b0503020204020204" pitchFamily="34" typeface="微软雅黑"/>
                        <a:ea charset="-122" pitchFamily="34" typeface="微软雅黑"/>
                      </a:endParaRPr>
                    </a:p>
                  </a:txBody>
                  <a:tcPr/>
                </a:tc>
                <a:tc>
                  <a:txBody>
                    <a:bodyPr vert="horz" wrap="square"/>
                    <a:lstStyle/>
                    <a:p>
                      <a:r>
                        <a:rPr altLang="en-US" lang="zh-CN" smtClean="0" sz="1400"/>
                        <a:t>金额估算</a:t>
                      </a:r>
                      <a:endParaRPr altLang="zh-CN" lang="en-US" smtClean="0" sz="1400">
                        <a:latin charset="-122" panose="020b0503020204020204" pitchFamily="34" typeface="微软雅黑"/>
                        <a:ea charset="-122" pitchFamily="34" typeface="微软雅黑"/>
                      </a:endParaRPr>
                    </a:p>
                  </a:txBody>
                  <a:tcPr/>
                </a:tc>
              </a:tr>
              <a:tr h="370840">
                <a:tc>
                  <a:txBody>
                    <a:bodyPr vert="horz" wrap="square"/>
                    <a:lstStyle/>
                    <a:p>
                      <a:r>
                        <a:rPr altLang="zh-CN" lang="en-US" smtClean="0" sz="1400">
                          <a:latin charset="-122" panose="020b0503020204020204" pitchFamily="34" typeface="微软雅黑"/>
                          <a:ea charset="-122" pitchFamily="34" typeface="微软雅黑"/>
                        </a:rPr>
                        <a:t>320</a:t>
                      </a:r>
                      <a:r>
                        <a:rPr altLang="en-US" lang="zh-CN" smtClean="0" sz="1400">
                          <a:latin charset="-122" panose="020b0503020204020204" pitchFamily="34" typeface="微软雅黑"/>
                          <a:ea charset="-122" pitchFamily="34" typeface="微软雅黑"/>
                        </a:rPr>
                        <a:t>排</a:t>
                      </a:r>
                      <a:r>
                        <a:rPr altLang="zh-CN" lang="en-US" smtClean="0" sz="1400">
                          <a:latin charset="-122" panose="020b0503020204020204" pitchFamily="34" typeface="微软雅黑"/>
                          <a:ea charset="-122" pitchFamily="34" typeface="微软雅黑"/>
                        </a:rPr>
                        <a:t>CT</a:t>
                      </a:r>
                      <a:endParaRPr altLang="en-US" lang="zh-CN" sz="1400">
                        <a:latin charset="-122" panose="020b0503020204020204" pitchFamily="34" typeface="微软雅黑"/>
                        <a:ea charset="-122" pitchFamily="34" typeface="微软雅黑"/>
                      </a:endParaRPr>
                    </a:p>
                  </a:txBody>
                  <a:tcPr/>
                </a:tc>
                <a:tc>
                  <a:txBody>
                    <a:bodyPr vert="horz" wrap="square"/>
                    <a:lstStyle/>
                    <a:p>
                      <a:r>
                        <a:rPr altLang="zh-CN" lang="en-US" smtClean="0" sz="1400">
                          <a:latin charset="-122" panose="020b0503020204020204" pitchFamily="34" typeface="微软雅黑"/>
                          <a:ea charset="-122" pitchFamily="34" typeface="微软雅黑"/>
                        </a:rPr>
                        <a:t>2015</a:t>
                      </a:r>
                      <a:r>
                        <a:rPr altLang="en-US" lang="zh-CN" smtClean="0" sz="1400">
                          <a:latin charset="-122" panose="020b0503020204020204" pitchFamily="34" typeface="微软雅黑"/>
                          <a:ea charset="-122" pitchFamily="34" typeface="微软雅黑"/>
                        </a:rPr>
                        <a:t>年</a:t>
                      </a:r>
                      <a:r>
                        <a:rPr altLang="zh-CN" lang="en-US" smtClean="0" sz="1400">
                          <a:latin charset="-122" panose="020b0503020204020204" pitchFamily="34" typeface="微软雅黑"/>
                          <a:ea charset="-122" pitchFamily="34" typeface="微软雅黑"/>
                        </a:rPr>
                        <a:t>4</a:t>
                      </a:r>
                      <a:r>
                        <a:rPr altLang="en-US" lang="zh-CN" smtClean="0" sz="1400">
                          <a:latin charset="-122" panose="020b0503020204020204" pitchFamily="34" typeface="微软雅黑"/>
                          <a:ea charset="-122" pitchFamily="34" typeface="微软雅黑"/>
                        </a:rPr>
                        <a:t>月</a:t>
                      </a:r>
                      <a:endParaRPr altLang="en-US" lang="zh-CN" sz="1400">
                        <a:latin charset="-122" panose="020b0503020204020204" pitchFamily="34" typeface="微软雅黑"/>
                        <a:ea charset="-122" pitchFamily="34" typeface="微软雅黑"/>
                      </a:endParaRPr>
                    </a:p>
                  </a:txBody>
                  <a:tcPr/>
                </a:tc>
                <a:tc>
                  <a:txBody>
                    <a:bodyPr vert="horz" wrap="square"/>
                    <a:lstStyle/>
                    <a:p>
                      <a:r>
                        <a:rPr altLang="zh-CN" lang="en-US" smtClean="0" sz="1400">
                          <a:latin charset="-122" panose="020b0503020204020204" pitchFamily="34" typeface="微软雅黑"/>
                          <a:ea charset="-122" pitchFamily="34" typeface="微软雅黑"/>
                        </a:rPr>
                        <a:t>269,079,68.00</a:t>
                      </a:r>
                      <a:r>
                        <a:rPr altLang="en-US" lang="zh-CN" smtClean="0" sz="1400">
                          <a:latin charset="-122" panose="020b0503020204020204" pitchFamily="34" typeface="微软雅黑"/>
                          <a:ea charset="-122" pitchFamily="34" typeface="微软雅黑"/>
                        </a:rPr>
                        <a:t>元</a:t>
                      </a:r>
                      <a:endParaRPr altLang="en-US" lang="zh-CN" sz="1400">
                        <a:latin charset="-122" panose="020b0503020204020204" pitchFamily="34" typeface="微软雅黑"/>
                        <a:ea charset="-122" pitchFamily="34" typeface="微软雅黑"/>
                      </a:endParaRPr>
                    </a:p>
                  </a:txBody>
                  <a:tcPr/>
                </a:tc>
              </a:tr>
              <a:tr h="370840">
                <a:tc>
                  <a:txBody>
                    <a:bodyPr vert="horz" wrap="square"/>
                    <a:lstStyle/>
                    <a:p>
                      <a:r>
                        <a:rPr altLang="en-US" lang="zh-CN" smtClean="0" sz="1400">
                          <a:latin charset="-122" panose="020b0503020204020204" pitchFamily="34" typeface="微软雅黑"/>
                          <a:ea charset="-122" pitchFamily="34" typeface="微软雅黑"/>
                        </a:rPr>
                        <a:t>直线加速器</a:t>
                      </a:r>
                      <a:endParaRPr altLang="en-US" lang="zh-CN" sz="1400">
                        <a:latin charset="-122" panose="020b0503020204020204" pitchFamily="34" typeface="微软雅黑"/>
                        <a:ea charset="-122" pitchFamily="34" typeface="微软雅黑"/>
                      </a:endParaRPr>
                    </a:p>
                  </a:txBody>
                  <a:tcPr/>
                </a:tc>
                <a:tc>
                  <a:txBody>
                    <a:bodyPr vert="horz" wrap="square"/>
                    <a:lstStyle/>
                    <a:p>
                      <a:r>
                        <a:rPr altLang="zh-CN" lang="en-US" smtClean="0" sz="1400">
                          <a:latin charset="-122" panose="020b0503020204020204" pitchFamily="34" typeface="微软雅黑"/>
                          <a:ea charset="-122" pitchFamily="34" typeface="微软雅黑"/>
                        </a:rPr>
                        <a:t>2015</a:t>
                      </a:r>
                      <a:r>
                        <a:rPr altLang="en-US" lang="zh-CN" smtClean="0" sz="1400">
                          <a:latin charset="-122" panose="020b0503020204020204" pitchFamily="34" typeface="微软雅黑"/>
                          <a:ea charset="-122" pitchFamily="34" typeface="微软雅黑"/>
                        </a:rPr>
                        <a:t>年</a:t>
                      </a:r>
                      <a:r>
                        <a:rPr altLang="zh-CN" lang="en-US" smtClean="0" sz="1400">
                          <a:latin charset="-122" panose="020b0503020204020204" pitchFamily="34" typeface="微软雅黑"/>
                          <a:ea charset="-122" pitchFamily="34" typeface="微软雅黑"/>
                        </a:rPr>
                        <a:t>6</a:t>
                      </a:r>
                      <a:r>
                        <a:rPr altLang="en-US" lang="zh-CN" smtClean="0" sz="1400">
                          <a:latin charset="-122" panose="020b0503020204020204" pitchFamily="34" typeface="微软雅黑"/>
                          <a:ea charset="-122" pitchFamily="34" typeface="微软雅黑"/>
                        </a:rPr>
                        <a:t>月</a:t>
                      </a:r>
                      <a:endParaRPr altLang="en-US" lang="zh-CN" sz="1400">
                        <a:latin charset="-122" panose="020b0503020204020204" pitchFamily="34" typeface="微软雅黑"/>
                        <a:ea charset="-122" pitchFamily="34" typeface="微软雅黑"/>
                      </a:endParaRPr>
                    </a:p>
                  </a:txBody>
                  <a:tcPr/>
                </a:tc>
                <a:tc>
                  <a:txBody>
                    <a:bodyPr vert="horz" wrap="square"/>
                    <a:lstStyle/>
                    <a:p>
                      <a:r>
                        <a:rPr altLang="zh-CN" lang="en-US" smtClean="0" sz="1400">
                          <a:latin charset="-122" panose="020b0503020204020204" pitchFamily="34" typeface="微软雅黑"/>
                          <a:ea charset="-122" pitchFamily="34" typeface="微软雅黑"/>
                        </a:rPr>
                        <a:t>147,960,00.00</a:t>
                      </a:r>
                      <a:r>
                        <a:rPr altLang="en-US" lang="zh-CN" smtClean="0" sz="1400">
                          <a:latin charset="-122" panose="020b0503020204020204" pitchFamily="34" typeface="微软雅黑"/>
                          <a:ea charset="-122" pitchFamily="34" typeface="微软雅黑"/>
                        </a:rPr>
                        <a:t>元</a:t>
                      </a:r>
                      <a:endParaRPr altLang="en-US" lang="zh-CN" sz="1400">
                        <a:latin charset="-122" panose="020b0503020204020204" pitchFamily="34" typeface="微软雅黑"/>
                        <a:ea charset="-122" pitchFamily="34" typeface="微软雅黑"/>
                      </a:endParaRPr>
                    </a:p>
                  </a:txBody>
                  <a:tcPr/>
                </a:tc>
              </a:tr>
              <a:tr h="370840">
                <a:tc>
                  <a:txBody>
                    <a:bodyPr vert="horz" wrap="square"/>
                    <a:lstStyle/>
                    <a:p>
                      <a:r>
                        <a:rPr altLang="en-US" lang="zh-CN" smtClean="0" sz="1400">
                          <a:latin charset="-122" panose="020b0503020204020204" pitchFamily="34" typeface="微软雅黑"/>
                          <a:ea charset="-122" pitchFamily="34" typeface="微软雅黑"/>
                        </a:rPr>
                        <a:t>产科四维彩超</a:t>
                      </a:r>
                      <a:endParaRPr altLang="en-US" lang="zh-CN" sz="1400">
                        <a:latin charset="-122" panose="020b0503020204020204" pitchFamily="34" typeface="微软雅黑"/>
                        <a:ea charset="-122" pitchFamily="34" typeface="微软雅黑"/>
                      </a:endParaRPr>
                    </a:p>
                  </a:txBody>
                  <a:tcPr/>
                </a:tc>
                <a:tc>
                  <a:txBody>
                    <a:bodyPr vert="horz" wrap="square"/>
                    <a:lstStyle/>
                    <a:p>
                      <a:r>
                        <a:rPr altLang="zh-CN" lang="en-US" smtClean="0" sz="1400">
                          <a:latin charset="-122" panose="020b0503020204020204" pitchFamily="34" typeface="微软雅黑"/>
                          <a:ea charset="-122" pitchFamily="34" typeface="微软雅黑"/>
                        </a:rPr>
                        <a:t>2015</a:t>
                      </a:r>
                      <a:r>
                        <a:rPr altLang="en-US" lang="zh-CN" smtClean="0" sz="1400">
                          <a:latin charset="-122" panose="020b0503020204020204" pitchFamily="34" typeface="微软雅黑"/>
                          <a:ea charset="-122" pitchFamily="34" typeface="微软雅黑"/>
                        </a:rPr>
                        <a:t>年</a:t>
                      </a:r>
                      <a:r>
                        <a:rPr altLang="zh-CN" lang="en-US" smtClean="0" sz="1400">
                          <a:latin charset="-122" panose="020b0503020204020204" pitchFamily="34" typeface="微软雅黑"/>
                          <a:ea charset="-122" pitchFamily="34" typeface="微软雅黑"/>
                        </a:rPr>
                        <a:t>7</a:t>
                      </a:r>
                      <a:r>
                        <a:rPr altLang="en-US" lang="zh-CN" smtClean="0" sz="1400">
                          <a:latin charset="-122" panose="020b0503020204020204" pitchFamily="34" typeface="微软雅黑"/>
                          <a:ea charset="-122" pitchFamily="34" typeface="微软雅黑"/>
                        </a:rPr>
                        <a:t>月</a:t>
                      </a:r>
                      <a:endParaRPr altLang="en-US" lang="zh-CN" sz="1400">
                        <a:latin charset="-122" panose="020b0503020204020204" pitchFamily="34" typeface="微软雅黑"/>
                        <a:ea charset="-122" pitchFamily="34" typeface="微软雅黑"/>
                      </a:endParaRPr>
                    </a:p>
                  </a:txBody>
                  <a:tcPr/>
                </a:tc>
                <a:tc>
                  <a:txBody>
                    <a:bodyPr vert="horz" wrap="square"/>
                    <a:lstStyle/>
                    <a:p>
                      <a:r>
                        <a:rPr altLang="zh-CN" lang="en-US" smtClean="0" sz="1400">
                          <a:latin charset="-122" panose="020b0503020204020204" pitchFamily="34" typeface="微软雅黑"/>
                          <a:ea charset="-122" pitchFamily="34" typeface="微软雅黑"/>
                        </a:rPr>
                        <a:t>322,000,0</a:t>
                      </a:r>
                      <a:r>
                        <a:rPr altLang="en-US" lang="zh-CN" smtClean="0" sz="1400">
                          <a:latin charset="-122" panose="020b0503020204020204" pitchFamily="34" typeface="微软雅黑"/>
                          <a:ea charset="-122" pitchFamily="34" typeface="微软雅黑"/>
                        </a:rPr>
                        <a:t>元</a:t>
                      </a:r>
                      <a:endParaRPr altLang="en-US" lang="zh-CN" sz="1400">
                        <a:latin charset="-122" panose="020b0503020204020204" pitchFamily="34" typeface="微软雅黑"/>
                        <a:ea charset="-122" pitchFamily="34" typeface="微软雅黑"/>
                      </a:endParaRPr>
                    </a:p>
                  </a:txBody>
                  <a:tcPr/>
                </a:tc>
              </a:tr>
              <a:tr h="370840">
                <a:tc>
                  <a:txBody>
                    <a:bodyPr vert="horz" wrap="square"/>
                    <a:lstStyle/>
                    <a:p>
                      <a:r>
                        <a:rPr altLang="en-US" lang="zh-CN" smtClean="0" sz="1400">
                          <a:latin charset="-122" panose="020b0503020204020204" pitchFamily="34" typeface="微软雅黑"/>
                          <a:ea charset="-122" pitchFamily="34" typeface="微软雅黑"/>
                        </a:rPr>
                        <a:t>全自动生化分析仪</a:t>
                      </a:r>
                      <a:endParaRPr altLang="en-US" lang="zh-CN" sz="1400">
                        <a:latin charset="-122" panose="020b0503020204020204" pitchFamily="34" typeface="微软雅黑"/>
                        <a:ea charset="-122" pitchFamily="34" typeface="微软雅黑"/>
                      </a:endParaRPr>
                    </a:p>
                  </a:txBody>
                  <a:tcPr/>
                </a:tc>
                <a:tc>
                  <a:txBody>
                    <a:bodyPr vert="horz" wrap="square"/>
                    <a:lstStyle/>
                    <a:p>
                      <a:r>
                        <a:rPr altLang="zh-CN" lang="en-US" smtClean="0" sz="1400">
                          <a:latin charset="-122" panose="020b0503020204020204" pitchFamily="34" typeface="微软雅黑"/>
                          <a:ea charset="-122" pitchFamily="34" typeface="微软雅黑"/>
                        </a:rPr>
                        <a:t>2015</a:t>
                      </a:r>
                      <a:r>
                        <a:rPr altLang="en-US" lang="zh-CN" smtClean="0" sz="1400">
                          <a:latin charset="-122" panose="020b0503020204020204" pitchFamily="34" typeface="微软雅黑"/>
                          <a:ea charset="-122" pitchFamily="34" typeface="微软雅黑"/>
                        </a:rPr>
                        <a:t>年</a:t>
                      </a:r>
                      <a:r>
                        <a:rPr altLang="zh-CN" lang="en-US" smtClean="0" sz="1400">
                          <a:latin charset="-122" panose="020b0503020204020204" pitchFamily="34" typeface="微软雅黑"/>
                          <a:ea charset="-122" pitchFamily="34" typeface="微软雅黑"/>
                        </a:rPr>
                        <a:t>7</a:t>
                      </a:r>
                      <a:r>
                        <a:rPr altLang="en-US" lang="zh-CN" smtClean="0" sz="1400">
                          <a:latin charset="-122" panose="020b0503020204020204" pitchFamily="34" typeface="微软雅黑"/>
                          <a:ea charset="-122" pitchFamily="34" typeface="微软雅黑"/>
                        </a:rPr>
                        <a:t>月</a:t>
                      </a:r>
                      <a:endParaRPr altLang="en-US" lang="zh-CN" sz="1400">
                        <a:latin charset="-122" panose="020b0503020204020204" pitchFamily="34" typeface="微软雅黑"/>
                        <a:ea charset="-122" pitchFamily="34" typeface="微软雅黑"/>
                      </a:endParaRPr>
                    </a:p>
                  </a:txBody>
                  <a:tcPr/>
                </a:tc>
                <a:tc>
                  <a:txBody>
                    <a:bodyPr vert="horz" wrap="square"/>
                    <a:lstStyle/>
                    <a:p>
                      <a:r>
                        <a:rPr altLang="zh-CN" lang="en-US" smtClean="0" sz="1400">
                          <a:latin charset="-122" panose="020b0503020204020204" pitchFamily="34" typeface="微软雅黑"/>
                          <a:ea charset="-122" pitchFamily="34" typeface="微软雅黑"/>
                        </a:rPr>
                        <a:t>195,000,0</a:t>
                      </a:r>
                      <a:r>
                        <a:rPr altLang="en-US" lang="zh-CN" smtClean="0" sz="1400">
                          <a:latin charset="-122" panose="020b0503020204020204" pitchFamily="34" typeface="微软雅黑"/>
                          <a:ea charset="-122" pitchFamily="34" typeface="微软雅黑"/>
                        </a:rPr>
                        <a:t>元</a:t>
                      </a:r>
                      <a:endParaRPr altLang="en-US" lang="zh-CN" sz="1400">
                        <a:latin charset="-122" panose="020b0503020204020204" pitchFamily="34" typeface="微软雅黑"/>
                        <a:ea charset="-122" pitchFamily="34" typeface="微软雅黑"/>
                      </a:endParaRPr>
                    </a:p>
                  </a:txBody>
                  <a:tcPr/>
                </a:tc>
              </a:tr>
            </a:tbl>
          </a:graphicData>
        </a:graphic>
      </p:graphicFrame>
      <p:sp>
        <p:nvSpPr>
          <p:cNvPr id="9" name="矩形 8"/>
          <p:cNvSpPr/>
          <p:nvPr/>
        </p:nvSpPr>
        <p:spPr>
          <a:xfrm>
            <a:off x="674688" y="1312863"/>
            <a:ext cx="6834187" cy="1005840"/>
          </a:xfrm>
          <a:prstGeom prst="rect">
            <a:avLst/>
          </a:prstGeom>
        </p:spPr>
        <p:txBody>
          <a:bodyPr>
            <a:spAutoFit/>
          </a:bodyPr>
          <a:lstStyle/>
          <a:p>
            <a:pPr fontAlgn="auto">
              <a:lnSpc>
                <a:spcPct val="200000"/>
              </a:lnSpc>
              <a:spcBef>
                <a:spcPct val="0"/>
              </a:spcBef>
              <a:spcAft>
                <a:spcPct val="0"/>
              </a:spcAft>
              <a:defRPr/>
            </a:pPr>
            <a:r>
              <a:rPr altLang="en-US" b="1" kern="100" lang="zh-CN" sz="1500">
                <a:solidFill>
                  <a:srgbClr val="FF0000"/>
                </a:solidFill>
                <a:latin charset="-122" panose="020b0503020204020204" pitchFamily="34" typeface="微软雅黑"/>
                <a:ea charset="-122" pitchFamily="34" typeface="微软雅黑"/>
              </a:rPr>
              <a:t>从2014年的总结报告中，我们可以得知：2015年为了加快重点学科的发展，突出特色专科，发挥特色专长,医院需新购置以下设备：</a:t>
            </a:r>
          </a:p>
        </p:txBody>
      </p:sp>
    </p:spTree>
  </p:cSld>
  <p:clrMapOvr>
    <a:masterClrMapping/>
  </p:clrMapOvr>
  <p:transition/>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duotone>
              <a:prstClr val="black"/>
              <a:schemeClr val="accent3">
                <a:tint val="45000"/>
                <a:satMod val="400000"/>
              </a:schemeClr>
            </a:duotone>
            <a:extLst>
              <a:ext uri="{28A0092B-C50C-407E-A947-70E740481C1C}">
                <a14:useLocalDpi/>
              </a:ext>
            </a:extLst>
          </a:blip>
          <a:srcRect r="-112"/>
          <a:stretch>
            <a:fillRect/>
          </a:stretch>
        </p:blipFill>
        <p:spPr>
          <a:xfrm>
            <a:off x="0" y="-40944"/>
            <a:ext cx="12192000" cy="6898943"/>
          </a:xfrm>
          <a:prstGeom prst="rect">
            <a:avLst/>
          </a:prstGeom>
        </p:spPr>
      </p:pic>
      <p:sp>
        <p:nvSpPr>
          <p:cNvPr id="9" name="矩形 8"/>
          <p:cNvSpPr/>
          <p:nvPr/>
        </p:nvSpPr>
        <p:spPr>
          <a:xfrm>
            <a:off x="798354" y="477838"/>
            <a:ext cx="3324542"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6FB879"/>
                </a:solidFill>
                <a:effectLst>
                  <a:outerShdw algn="tl" blurRad="38100" dir="2700000" dist="38100">
                    <a:srgbClr val="000000">
                      <a:alpha val="43137"/>
                    </a:srgbClr>
                  </a:outerShdw>
                </a:effectLst>
                <a:latin charset="-122" panose="020b0503020204020204" pitchFamily="34" typeface="微软雅黑"/>
                <a:ea charset="-122" pitchFamily="34" typeface="微软雅黑"/>
              </a:rPr>
              <a:t>3.11  信息化设备</a:t>
            </a:r>
          </a:p>
        </p:txBody>
      </p:sp>
      <p:sp>
        <p:nvSpPr>
          <p:cNvPr id="11" name="矩形 10"/>
          <p:cNvSpPr/>
          <p:nvPr/>
        </p:nvSpPr>
        <p:spPr>
          <a:xfrm>
            <a:off x="822325" y="1581150"/>
            <a:ext cx="5305425" cy="3863975"/>
          </a:xfrm>
          <a:prstGeom prst="rect">
            <a:avLst/>
          </a:prstGeom>
          <a:solidFill>
            <a:srgbClr val="6FB879">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97284" name="TextBox 6"/>
          <p:cNvSpPr txBox="1">
            <a:spLocks noChangeArrowheads="1"/>
          </p:cNvSpPr>
          <p:nvPr/>
        </p:nvSpPr>
        <p:spPr bwMode="auto">
          <a:xfrm>
            <a:off x="809625" y="1838325"/>
            <a:ext cx="4635500" cy="3383244"/>
          </a:xfrm>
          <a:prstGeom prst="rect">
            <a:avLst/>
          </a:prstGeom>
          <a:noFill/>
          <a:ln w="9525">
            <a:noFill/>
            <a:miter lim="800000"/>
          </a:ln>
        </p:spPr>
        <p:txBody>
          <a:bodyPr bIns="45702" lIns="91403" rIns="91403" tIns="45702">
            <a:spAutoFit/>
          </a:bodyPr>
          <a:lstStyle/>
          <a:p>
            <a:pPr defTabSz="912813">
              <a:lnSpc>
                <a:spcPct val="200000"/>
              </a:lnSpc>
            </a:pPr>
            <a:r>
              <a:rPr altLang="zh-CN" lang="en-US">
                <a:solidFill>
                  <a:srgbClr val="FFFFFF"/>
                </a:solidFill>
                <a:latin charset="-122" panose="020b0503020204020204" pitchFamily="34" typeface="微软雅黑"/>
                <a:ea charset="-122" pitchFamily="34" typeface="微软雅黑"/>
              </a:rPr>
              <a:t>1.完成HIS系统软件的升级；</a:t>
            </a:r>
          </a:p>
          <a:p>
            <a:pPr defTabSz="912813">
              <a:lnSpc>
                <a:spcPct val="200000"/>
              </a:lnSpc>
            </a:pPr>
            <a:r>
              <a:rPr altLang="zh-CN" lang="en-US">
                <a:solidFill>
                  <a:srgbClr val="FFFFFF"/>
                </a:solidFill>
                <a:latin charset="-122" panose="020b0503020204020204" pitchFamily="34" typeface="微软雅黑"/>
                <a:ea charset="-122" pitchFamily="34" typeface="微软雅黑"/>
              </a:rPr>
              <a:t>2.深化实验室信息系统（简称LIS）的建设；</a:t>
            </a:r>
          </a:p>
          <a:p>
            <a:pPr defTabSz="912813">
              <a:lnSpc>
                <a:spcPct val="200000"/>
              </a:lnSpc>
            </a:pPr>
            <a:r>
              <a:rPr altLang="zh-CN" lang="en-US">
                <a:solidFill>
                  <a:srgbClr val="FFFFFF"/>
                </a:solidFill>
                <a:latin charset="-122" panose="020b0503020204020204" pitchFamily="34" typeface="微软雅黑"/>
                <a:ea charset="-122" pitchFamily="34" typeface="微软雅黑"/>
              </a:rPr>
              <a:t>3.完善相关配套的子系统如：价表系统，药品管理系统等。</a:t>
            </a:r>
          </a:p>
          <a:p>
            <a:pPr defTabSz="912813">
              <a:lnSpc>
                <a:spcPct val="200000"/>
              </a:lnSpc>
            </a:pPr>
            <a:r>
              <a:rPr altLang="zh-CN" lang="en-US">
                <a:solidFill>
                  <a:srgbClr val="FFFFFF"/>
                </a:solidFill>
                <a:latin charset="-122" panose="020b0503020204020204" pitchFamily="34" typeface="微软雅黑"/>
                <a:ea charset="-122" pitchFamily="34" typeface="微软雅黑"/>
              </a:rPr>
              <a:t>4.对相匹配的机房、服务器、布线、路由器、终端进行检查以及改造升级。</a:t>
            </a:r>
          </a:p>
        </p:txBody>
      </p:sp>
      <p:sp>
        <p:nvSpPr>
          <p:cNvPr id="15" name="矩形 14"/>
          <p:cNvSpPr/>
          <p:nvPr/>
        </p:nvSpPr>
        <p:spPr>
          <a:xfrm>
            <a:off x="868997" y="5954713"/>
            <a:ext cx="9530080" cy="579120"/>
          </a:xfrm>
          <a:prstGeom prst="rect">
            <a:avLst/>
          </a:prstGeom>
        </p:spPr>
        <p:txBody>
          <a:bodyPr wrap="none">
            <a:spAutoFit/>
          </a:bodyPr>
          <a:lstStyle/>
          <a:p>
            <a:pPr algn="ctr" defTabSz="913996" fontAlgn="auto">
              <a:spcBef>
                <a:spcPct val="0"/>
              </a:spcBef>
              <a:spcAft>
                <a:spcPct val="0"/>
              </a:spcAft>
              <a:defRPr/>
            </a:pPr>
            <a:r>
              <a:rPr altLang="en-US" b="1" lang="zh-CN" sz="32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为建设成为一个拥有现代化信息系统的医院而努力！</a:t>
            </a:r>
          </a:p>
        </p:txBody>
      </p:sp>
    </p:spTree>
  </p:cSld>
  <p:clrMapOvr>
    <a:masterClrMapping/>
  </p:clrMapOvr>
  <p:transition/>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8305" name="图片 4"/>
          <p:cNvPicPr>
            <a:picLocks noChangeAspect="1"/>
          </p:cNvPicPr>
          <p:nvPr/>
        </p:nvPicPr>
        <p:blipFill>
          <a:blip r:embed="rId2">
            <a:extLst>
              <a:ext uri="{28A0092B-C50C-407E-A947-70E740481C1C}">
                <a14:useLocalDpi/>
              </a:ext>
            </a:extLst>
          </a:blip>
          <a:stretch>
            <a:fillRect/>
          </a:stretch>
        </p:blipFill>
        <p:spPr bwMode="auto">
          <a:xfrm>
            <a:off x="2087563" y="4349750"/>
            <a:ext cx="10104437" cy="1841500"/>
          </a:xfrm>
          <a:prstGeom prst="rect">
            <a:avLst/>
          </a:prstGeom>
          <a:noFill/>
          <a:ln w="9525">
            <a:noFill/>
            <a:miter lim="800000"/>
          </a:ln>
        </p:spPr>
      </p:pic>
      <p:graphicFrame>
        <p:nvGraphicFramePr>
          <p:cNvPr id="6" name="表格 5"/>
          <p:cNvGraphicFramePr>
            <a:graphicFrameLocks noGrp="1"/>
          </p:cNvGraphicFramePr>
          <p:nvPr/>
        </p:nvGraphicFramePr>
        <p:xfrm>
          <a:off x="2087563" y="4349750"/>
          <a:ext cx="10103712" cy="1841159"/>
        </p:xfrm>
        <a:graphic>
          <a:graphicData uri="http://schemas.openxmlformats.org/drawingml/2006/table">
            <a:tbl>
              <a:tblPr bandRow="1" firstRow="1">
                <a:tableStyleId>{5C22544A-7EE6-4342-B048-85BDC9FD1C3A}</a:tableStyleId>
              </a:tblPr>
              <a:tblGrid>
                <a:gridCol w="841976"/>
                <a:gridCol w="841976"/>
                <a:gridCol w="841976"/>
                <a:gridCol w="841976"/>
                <a:gridCol w="841976"/>
                <a:gridCol w="841976"/>
                <a:gridCol w="841976"/>
                <a:gridCol w="841976"/>
                <a:gridCol w="841976"/>
                <a:gridCol w="841976"/>
                <a:gridCol w="841976"/>
                <a:gridCol w="841976"/>
              </a:tblGrid>
              <a:tr h="927109">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r>
              <a:tr h="914050">
                <a:tc>
                  <a:txBody>
                    <a:bodyPr vert="horz" wrap="square"/>
                    <a:lstStyle/>
                    <a:p>
                      <a:endParaRPr altLang="en-US" lang="zh-CN"/>
                    </a:p>
                  </a:txBody>
                  <a:tcPr>
                    <a:noFill/>
                  </a:tcPr>
                </a:tc>
                <a:tc>
                  <a:txBody>
                    <a:bodyPr vert="horz" wrap="square"/>
                    <a:lstStyle/>
                    <a:p>
                      <a:pPr algn="l" defTabSz="914400" eaLnBrk="1" hangingPunct="1" latinLnBrk="0" marL="0" rtl="0"/>
                      <a:endParaRPr altLang="en-US" b="1" kern="1200" lang="zh-CN" sz="1800">
                        <a:solidFill>
                          <a:schemeClr val="lt1"/>
                        </a:solidFill>
                        <a:latin typeface="+mn-lt"/>
                        <a:ea typeface="+mn-ea"/>
                        <a:cs typeface="+mn-cs"/>
                      </a:endParaRPr>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c>
                  <a:txBody>
                    <a:bodyPr vert="horz" wrap="square"/>
                    <a:lstStyle/>
                    <a:p>
                      <a:endParaRPr altLang="en-US" lang="zh-CN"/>
                    </a:p>
                  </a:txBody>
                  <a:tcPr>
                    <a:noFill/>
                  </a:tcPr>
                </a:tc>
                <a:tc>
                  <a:txBody>
                    <a:bodyPr vert="horz" wrap="square"/>
                    <a:lstStyle/>
                    <a:p>
                      <a:endParaRPr altLang="en-US" lang="zh-CN"/>
                    </a:p>
                  </a:txBody>
                  <a:tcPr>
                    <a:solidFill>
                      <a:schemeClr val="bg1">
                        <a:alpha val="50000"/>
                      </a:schemeClr>
                    </a:solidFill>
                  </a:tcPr>
                </a:tc>
              </a:tr>
            </a:tbl>
          </a:graphicData>
        </a:graphic>
      </p:graphicFrame>
      <p:grpSp>
        <p:nvGrpSpPr>
          <p:cNvPr id="98347" name="组合 6"/>
          <p:cNvGrpSpPr/>
          <p:nvPr/>
        </p:nvGrpSpPr>
        <p:grpSpPr>
          <a:xfrm>
            <a:off x="703263" y="1844675"/>
            <a:ext cx="8483600" cy="749300"/>
            <a:chOff x="3779912" y="1777380"/>
            <a:chExt cx="4896544" cy="432049"/>
          </a:xfrm>
        </p:grpSpPr>
        <p:sp>
          <p:nvSpPr>
            <p:cNvPr id="8" name="矩形 7"/>
            <p:cNvSpPr/>
            <p:nvPr/>
          </p:nvSpPr>
          <p:spPr>
            <a:xfrm>
              <a:off x="3779912" y="1777380"/>
              <a:ext cx="4896544" cy="432049"/>
            </a:xfrm>
            <a:prstGeom prst="rect">
              <a:avLst/>
            </a:prstGeom>
            <a:solidFill>
              <a:schemeClr val="bg2">
                <a:lumMod val="25000"/>
              </a:schemeClr>
            </a:solidFill>
            <a:ln algn="ctr" cap="flat" cmpd="sng" w="12700">
              <a:noFill/>
              <a:prstDash val="solid"/>
            </a:ln>
            <a:effectLst>
              <a:outerShdw algn="t" blurRad="50800" dir="5400000" dist="38100" rotWithShape="0">
                <a:prstClr val="black">
                  <a:alpha val="40000"/>
                </a:prstClr>
              </a:outerShdw>
            </a:effectLst>
          </p:spPr>
          <p:txBody>
            <a:bodyPr anchor="ctr"/>
            <a:lstStyle/>
            <a:p>
              <a:pPr algn="ctr" fontAlgn="auto">
                <a:spcBef>
                  <a:spcPct val="0"/>
                </a:spcBef>
                <a:spcAft>
                  <a:spcPct val="0"/>
                </a:spcAft>
                <a:defRPr/>
              </a:pPr>
              <a:endParaRPr altLang="en-US" kern="0" lang="zh-CN" sz="1799">
                <a:solidFill>
                  <a:sysClr lastClr="FFFFFF" val="window"/>
                </a:solidFill>
                <a:latin typeface="+mn-lt"/>
                <a:ea typeface="微软雅黑"/>
              </a:endParaRPr>
            </a:p>
          </p:txBody>
        </p:sp>
        <p:sp>
          <p:nvSpPr>
            <p:cNvPr id="9" name="矩形 8"/>
            <p:cNvSpPr/>
            <p:nvPr/>
          </p:nvSpPr>
          <p:spPr>
            <a:xfrm>
              <a:off x="3779912" y="1777380"/>
              <a:ext cx="1290107" cy="432049"/>
            </a:xfrm>
            <a:prstGeom prst="rect">
              <a:avLst/>
            </a:prstGeom>
            <a:solidFill>
              <a:schemeClr val="accent2"/>
            </a:solidFill>
            <a:ln algn="ctr" cap="flat" cmpd="sng" w="12700">
              <a:noFill/>
              <a:prstDash val="solid"/>
            </a:ln>
            <a:effectLst/>
          </p:spPr>
          <p:txBody>
            <a:bodyPr anchor="ctr"/>
            <a:lstStyle/>
            <a:p>
              <a:pPr algn="ctr" fontAlgn="auto">
                <a:spcBef>
                  <a:spcPct val="0"/>
                </a:spcBef>
                <a:spcAft>
                  <a:spcPct val="0"/>
                </a:spcAft>
                <a:defRPr/>
              </a:pPr>
              <a:r>
                <a:rPr altLang="zh-CN" kern="0" lang="en-US" sz="4000">
                  <a:solidFill>
                    <a:sysClr lastClr="FFFFFF" val="window"/>
                  </a:solidFill>
                  <a:latin charset="0" pitchFamily="82" typeface="Broadway"/>
                  <a:ea typeface="微软雅黑"/>
                </a:rPr>
                <a:t>4</a:t>
              </a:r>
            </a:p>
          </p:txBody>
        </p:sp>
        <p:sp>
          <p:nvSpPr>
            <p:cNvPr id="10" name="TextBox 37"/>
            <p:cNvSpPr txBox="1"/>
            <p:nvPr/>
          </p:nvSpPr>
          <p:spPr>
            <a:xfrm>
              <a:off x="5268849" y="1859762"/>
              <a:ext cx="2211874" cy="210811"/>
            </a:xfrm>
            <a:prstGeom prst="rect">
              <a:avLst/>
            </a:prstGeom>
            <a:noFill/>
          </p:spPr>
          <p:txBody>
            <a:bodyPr>
              <a:spAutoFit/>
            </a:bodyPr>
            <a:lstStyle/>
            <a:p>
              <a:pPr algn="ctr" defTabSz="913996" fontAlgn="auto">
                <a:spcBef>
                  <a:spcPct val="0"/>
                </a:spcBef>
                <a:spcAft>
                  <a:spcPct val="0"/>
                </a:spcAft>
                <a:defRPr/>
              </a:pPr>
              <a:r>
                <a:rPr altLang="en-US" b="1" lang="zh-CN" sz="1799">
                  <a:solidFill>
                    <a:srgbClr val="1F497D"/>
                  </a:solidFill>
                  <a:latin charset="-122" panose="020b0503020204020204" pitchFamily="34" typeface="微软雅黑"/>
                  <a:ea charset="-122" pitchFamily="34" typeface="微软雅黑"/>
                </a:rPr>
                <a:t>                   医院品牌规划</a:t>
              </a:r>
            </a:p>
          </p:txBody>
        </p:sp>
      </p:grpSp>
      <p:sp>
        <p:nvSpPr>
          <p:cNvPr id="98348" name="文本框 10"/>
          <p:cNvSpPr txBox="1">
            <a:spLocks noChangeArrowheads="1"/>
          </p:cNvSpPr>
          <p:nvPr/>
        </p:nvSpPr>
        <p:spPr bwMode="auto">
          <a:xfrm>
            <a:off x="4087813" y="2736850"/>
            <a:ext cx="3759200" cy="365760"/>
          </a:xfrm>
          <a:prstGeom prst="rect">
            <a:avLst/>
          </a:prstGeom>
          <a:noFill/>
          <a:ln w="9525">
            <a:noFill/>
            <a:miter lim="800000"/>
          </a:ln>
        </p:spPr>
        <p:txBody>
          <a:bodyPr>
            <a:spAutoFit/>
          </a:bodyPr>
          <a:lstStyle/>
          <a:p>
            <a:r>
              <a:rPr altLang="zh-CN" b="1" lang="en-US">
                <a:solidFill>
                  <a:srgbClr val="3B3838"/>
                </a:solidFill>
                <a:latin typeface="Microsoft YaHei UI"/>
                <a:ea typeface="Microsoft YaHei UI"/>
                <a:cs typeface="Microsoft YaHei UI"/>
              </a:rPr>
              <a:t>The Hospital Brand Planning</a:t>
            </a:r>
          </a:p>
        </p:txBody>
      </p:sp>
    </p:spTree>
  </p:cSld>
  <p:clrMapOvr>
    <a:masterClrMapping/>
  </p:clrMapOvr>
  <p:transition/>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9329" name="图片 8"/>
          <p:cNvPicPr>
            <a:picLocks noChangeAspect="1"/>
          </p:cNvPicPr>
          <p:nvPr/>
        </p:nvPicPr>
        <p:blipFill>
          <a:blip r:embed="rId2">
            <a:extLst>
              <a:ext uri="{28A0092B-C50C-407E-A947-70E740481C1C}">
                <a14:useLocalDpi/>
              </a:ext>
            </a:extLst>
          </a:blip>
          <a:stretch>
            <a:fillRect/>
          </a:stretch>
        </p:blipFill>
        <p:spPr bwMode="auto">
          <a:xfrm>
            <a:off x="0" y="0"/>
            <a:ext cx="12192000" cy="6858000"/>
          </a:xfrm>
          <a:prstGeom prst="rect">
            <a:avLst/>
          </a:prstGeom>
          <a:noFill/>
          <a:ln w="9525">
            <a:noFill/>
            <a:miter lim="800000"/>
          </a:ln>
        </p:spPr>
      </p:pic>
      <p:sp>
        <p:nvSpPr>
          <p:cNvPr id="4" name="矩形 3"/>
          <p:cNvSpPr/>
          <p:nvPr/>
        </p:nvSpPr>
        <p:spPr>
          <a:xfrm>
            <a:off x="5561013" y="0"/>
            <a:ext cx="6630987" cy="6870700"/>
          </a:xfrm>
          <a:custGeom>
            <a:gdLst>
              <a:gd fmla="*/ 1251795 w 7496433" name="connsiteX0"/>
              <a:gd fmla="*/ 0 h 6870357" name="connsiteY0"/>
              <a:gd fmla="*/ 7496433 w 7496433" name="connsiteX1"/>
              <a:gd fmla="*/ 0 h 6870357" name="connsiteY1"/>
              <a:gd fmla="*/ 7496433 w 7496433" name="connsiteX2"/>
              <a:gd fmla="*/ 6858000 h 6870357" name="connsiteY2"/>
              <a:gd fmla="*/ 1099752 w 7496433" name="connsiteX3"/>
              <a:gd fmla="*/ 6870357 h 6870357" name="connsiteY3"/>
              <a:gd fmla="*/ 0 w 7496433" name="connsiteX4"/>
              <a:gd fmla="*/ 3558746 h 6870357" name="connsiteY4"/>
              <a:gd fmla="*/ 1251795 w 7496433" name="connsiteX5"/>
              <a:gd fmla="*/ 0 h 687035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70356" w="7496433">
                <a:moveTo>
                  <a:pt x="1251795" y="0"/>
                </a:moveTo>
                <a:lnTo>
                  <a:pt x="7496433" y="0"/>
                </a:lnTo>
                <a:lnTo>
                  <a:pt x="7496433" y="6858000"/>
                </a:lnTo>
                <a:lnTo>
                  <a:pt x="1099752" y="6870357"/>
                </a:lnTo>
                <a:cubicBezTo>
                  <a:pt x="712573" y="5721179"/>
                  <a:pt x="288324" y="4522573"/>
                  <a:pt x="0" y="3558746"/>
                </a:cubicBezTo>
                <a:lnTo>
                  <a:pt x="1251795" y="0"/>
                </a:lnTo>
                <a:close/>
              </a:path>
            </a:pathLst>
          </a:custGeom>
          <a:solidFill>
            <a:schemeClr val="accent2">
              <a:lumMod val="75000"/>
              <a:alpha val="88000"/>
            </a:schemeClr>
          </a:solidFill>
          <a:ln w="25400">
            <a:solidFill>
              <a:schemeClr val="bg1"/>
            </a:solid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3" name="矩形 12"/>
          <p:cNvSpPr/>
          <p:nvPr/>
        </p:nvSpPr>
        <p:spPr>
          <a:xfrm>
            <a:off x="867411" y="727075"/>
            <a:ext cx="308006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4.1医院CIS规划</a:t>
            </a:r>
          </a:p>
        </p:txBody>
      </p:sp>
      <p:sp>
        <p:nvSpPr>
          <p:cNvPr id="99332" name="文本框 13"/>
          <p:cNvSpPr txBox="1">
            <a:spLocks noChangeArrowheads="1"/>
          </p:cNvSpPr>
          <p:nvPr/>
        </p:nvSpPr>
        <p:spPr bwMode="auto">
          <a:xfrm>
            <a:off x="6564314" y="2536825"/>
            <a:ext cx="4805680" cy="1371600"/>
          </a:xfrm>
          <a:prstGeom prst="rect">
            <a:avLst/>
          </a:prstGeom>
          <a:noFill/>
          <a:ln w="9525">
            <a:noFill/>
            <a:miter lim="800000"/>
          </a:ln>
        </p:spPr>
        <p:txBody>
          <a:bodyPr wrap="none">
            <a:spAutoFit/>
          </a:bodyPr>
          <a:lstStyle/>
          <a:p>
            <a:pPr>
              <a:lnSpc>
                <a:spcPct val="150000"/>
              </a:lnSpc>
              <a:buClr>
                <a:schemeClr val="bg1"/>
              </a:buClr>
            </a:pPr>
            <a:r>
              <a:rPr altLang="en-US" b="1" lang="zh-CN" sz="2800">
                <a:solidFill>
                  <a:schemeClr val="bg1"/>
                </a:solidFill>
                <a:latin charset="-122" panose="020b0503020204020204" pitchFamily="34" typeface="微软雅黑"/>
                <a:ea charset="-122" pitchFamily="34" typeface="微软雅黑"/>
              </a:rPr>
              <a:t>一：改善医院环境</a:t>
            </a:r>
          </a:p>
          <a:p>
            <a:pPr>
              <a:lnSpc>
                <a:spcPct val="150000"/>
              </a:lnSpc>
              <a:buClr>
                <a:schemeClr val="bg1"/>
              </a:buClr>
            </a:pPr>
            <a:r>
              <a:rPr altLang="en-US" b="1" lang="zh-CN" sz="2800">
                <a:solidFill>
                  <a:schemeClr val="bg1"/>
                </a:solidFill>
                <a:latin charset="-122" panose="020b0503020204020204" pitchFamily="34" typeface="微软雅黑"/>
                <a:ea charset="-122" pitchFamily="34" typeface="微软雅黑"/>
              </a:rPr>
              <a:t>二：加强医院内外部文化建设</a:t>
            </a:r>
          </a:p>
        </p:txBody>
      </p:sp>
      <p:sp>
        <p:nvSpPr>
          <p:cNvPr id="99333" name="文本框 1"/>
          <p:cNvSpPr txBox="1">
            <a:spLocks noChangeArrowheads="1"/>
          </p:cNvSpPr>
          <p:nvPr/>
        </p:nvSpPr>
        <p:spPr bwMode="auto">
          <a:xfrm>
            <a:off x="6303962" y="1639888"/>
            <a:ext cx="5321618" cy="731520"/>
          </a:xfrm>
          <a:prstGeom prst="rect">
            <a:avLst/>
          </a:prstGeom>
          <a:noFill/>
          <a:ln w="9525">
            <a:noFill/>
            <a:miter lim="800000"/>
          </a:ln>
        </p:spPr>
        <p:txBody>
          <a:bodyPr wrap="none">
            <a:spAutoFit/>
          </a:bodyPr>
          <a:lstStyle/>
          <a:p>
            <a:pPr>
              <a:lnSpc>
                <a:spcPct val="150000"/>
              </a:lnSpc>
            </a:pPr>
            <a:r>
              <a:rPr altLang="en-US" lang="zh-CN" sz="1400">
                <a:solidFill>
                  <a:schemeClr val="bg1"/>
                </a:solidFill>
                <a:latin charset="-122" panose="020b0503020204020204" pitchFamily="34" typeface="微软雅黑"/>
                <a:ea charset="-122" pitchFamily="34" typeface="微软雅黑"/>
              </a:rPr>
              <a:t>从2014年终总结报告中得知，目前医院品牌存在较多问题，</a:t>
            </a:r>
          </a:p>
          <a:p>
            <a:pPr>
              <a:lnSpc>
                <a:spcPct val="150000"/>
              </a:lnSpc>
            </a:pPr>
            <a:r>
              <a:rPr altLang="en-US" lang="zh-CN" sz="1400">
                <a:solidFill>
                  <a:schemeClr val="bg1"/>
                </a:solidFill>
                <a:latin charset="-122" panose="020b0503020204020204" pitchFamily="34" typeface="微软雅黑"/>
                <a:ea charset="-122" pitchFamily="34" typeface="微软雅黑"/>
              </a:rPr>
              <a:t>为了提高病患满意度，2015年医院CIS从以下两个方面着手改进。</a:t>
            </a:r>
          </a:p>
        </p:txBody>
      </p:sp>
    </p:spTree>
  </p:cSld>
  <p:clrMapOvr>
    <a:masterClrMapping/>
  </p:clrMapOvr>
  <p:transition/>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964205" y="5980113"/>
            <a:ext cx="3840480" cy="274320"/>
          </a:xfrm>
          <a:prstGeom prst="rect">
            <a:avLst/>
          </a:prstGeom>
        </p:spPr>
        <p:txBody>
          <a:bodyPr wrap="none">
            <a:spAutoFit/>
          </a:bodyPr>
          <a:lstStyle/>
          <a:p>
            <a:pPr algn="ctr" defTabSz="913996" fontAlgn="auto">
              <a:spcBef>
                <a:spcPct val="0"/>
              </a:spcBef>
              <a:spcAft>
                <a:spcPct val="0"/>
              </a:spcAft>
              <a:defRPr/>
            </a:pPr>
            <a:r>
              <a:rPr altLang="en-US" lang="zh-CN" sz="1200">
                <a:effectLst>
                  <a:outerShdw algn="tl" blurRad="38100" dir="2700000" dist="38100">
                    <a:srgbClr val="000000">
                      <a:alpha val="43137"/>
                    </a:srgbClr>
                  </a:outerShdw>
                </a:effectLst>
                <a:latin charset="-122" panose="020b0503020204020204" pitchFamily="34" typeface="微软雅黑"/>
                <a:ea charset="-122" pitchFamily="34" typeface="微软雅黑"/>
              </a:rPr>
              <a:t>注：以上照片仅供参考，具体请医院根据自身状况修改</a:t>
            </a:r>
          </a:p>
        </p:txBody>
      </p:sp>
      <p:pic>
        <p:nvPicPr>
          <p:cNvPr id="100354" name="图片 8"/>
          <p:cNvPicPr>
            <a:picLocks noChangeArrowheads="1" noChangeAspect="1"/>
          </p:cNvPicPr>
          <p:nvPr/>
        </p:nvPicPr>
        <p:blipFill>
          <a:blip r:embed="rId2">
            <a:extLst>
              <a:ext uri="{28A0092B-C50C-407E-A947-70E740481C1C}">
                <a14:useLocalDpi/>
              </a:ext>
            </a:extLst>
          </a:blip>
          <a:stretch>
            <a:fillRect/>
          </a:stretch>
        </p:blipFill>
        <p:spPr bwMode="auto">
          <a:xfrm>
            <a:off x="7343775" y="1743075"/>
            <a:ext cx="3479800" cy="1846263"/>
          </a:xfrm>
          <a:prstGeom prst="rect">
            <a:avLst/>
          </a:prstGeom>
          <a:noFill/>
          <a:ln w="9525">
            <a:solidFill>
              <a:schemeClr val="tx1"/>
            </a:solidFill>
            <a:miter lim="800000"/>
          </a:ln>
        </p:spPr>
      </p:pic>
      <p:sp>
        <p:nvSpPr>
          <p:cNvPr id="100355" name="矩形 10"/>
          <p:cNvSpPr>
            <a:spLocks noChangeArrowheads="1"/>
          </p:cNvSpPr>
          <p:nvPr/>
        </p:nvSpPr>
        <p:spPr bwMode="auto">
          <a:xfrm>
            <a:off x="1160463" y="1144588"/>
            <a:ext cx="9266237" cy="914400"/>
          </a:xfrm>
          <a:prstGeom prst="rect">
            <a:avLst/>
          </a:prstGeom>
          <a:noFill/>
          <a:ln w="9525">
            <a:noFill/>
            <a:miter lim="800000"/>
          </a:ln>
        </p:spPr>
        <p:txBody>
          <a:bodyPr>
            <a:spAutoFit/>
          </a:bodyPr>
          <a:lstStyle/>
          <a:p>
            <a:pPr>
              <a:lnSpc>
                <a:spcPct val="150000"/>
              </a:lnSpc>
            </a:pPr>
            <a:r>
              <a:rPr altLang="en-US" b="1" lang="zh-CN">
                <a:solidFill>
                  <a:srgbClr val="C00000"/>
                </a:solidFill>
                <a:latin charset="-122" panose="020b0503020204020204" pitchFamily="34" typeface="微软雅黑"/>
                <a:ea charset="-122" pitchFamily="34" typeface="微软雅黑"/>
              </a:rPr>
              <a:t>规划一：2015年医院将继续加强监管力度，把禁烟管理真正执行起来，争做xxx市首家无烟医院</a:t>
            </a:r>
          </a:p>
        </p:txBody>
      </p:sp>
      <p:pic>
        <p:nvPicPr>
          <p:cNvPr id="100356" name="图片 11"/>
          <p:cNvPicPr>
            <a:picLocks noChangeAspect="1"/>
          </p:cNvPicPr>
          <p:nvPr/>
        </p:nvPicPr>
        <p:blipFill>
          <a:blip r:embed="rId3">
            <a:extLst>
              <a:ext uri="{28A0092B-C50C-407E-A947-70E740481C1C}">
                <a14:useLocalDpi/>
              </a:ext>
            </a:extLst>
          </a:blip>
          <a:stretch>
            <a:fillRect/>
          </a:stretch>
        </p:blipFill>
        <p:spPr bwMode="auto">
          <a:xfrm>
            <a:off x="7343775" y="3717925"/>
            <a:ext cx="3479800" cy="2024063"/>
          </a:xfrm>
          <a:prstGeom prst="rect">
            <a:avLst/>
          </a:prstGeom>
          <a:noFill/>
          <a:ln w="12700">
            <a:solidFill>
              <a:schemeClr val="tx1"/>
            </a:solidFill>
            <a:miter lim="800000"/>
          </a:ln>
        </p:spPr>
      </p:pic>
      <p:pic>
        <p:nvPicPr>
          <p:cNvPr id="100357" name="图片 12"/>
          <p:cNvPicPr>
            <a:picLocks noChangeAspect="1"/>
          </p:cNvPicPr>
          <p:nvPr/>
        </p:nvPicPr>
        <p:blipFill>
          <a:blip r:embed="rId4">
            <a:extLst>
              <a:ext uri="{28A0092B-C50C-407E-A947-70E740481C1C}">
                <a14:useLocalDpi/>
              </a:ext>
            </a:extLst>
          </a:blip>
          <a:stretch>
            <a:fillRect/>
          </a:stretch>
        </p:blipFill>
        <p:spPr bwMode="auto">
          <a:xfrm>
            <a:off x="1258888" y="1743075"/>
            <a:ext cx="5889625" cy="3998913"/>
          </a:xfrm>
          <a:prstGeom prst="rect">
            <a:avLst/>
          </a:prstGeom>
          <a:noFill/>
          <a:ln w="12700">
            <a:solidFill>
              <a:schemeClr val="tx1"/>
            </a:solidFill>
            <a:miter lim="800000"/>
          </a:ln>
        </p:spPr>
      </p:pic>
      <p:sp>
        <p:nvSpPr>
          <p:cNvPr id="14" name="矩形 13"/>
          <p:cNvSpPr/>
          <p:nvPr/>
        </p:nvSpPr>
        <p:spPr>
          <a:xfrm>
            <a:off x="1258888" y="261938"/>
            <a:ext cx="2671762" cy="7223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 name="矩形 2"/>
          <p:cNvSpPr/>
          <p:nvPr/>
        </p:nvSpPr>
        <p:spPr>
          <a:xfrm>
            <a:off x="1487329" y="420688"/>
            <a:ext cx="2214880" cy="396240"/>
          </a:xfrm>
          <a:prstGeom prst="rect">
            <a:avLst/>
          </a:prstGeom>
        </p:spPr>
        <p:txBody>
          <a:bodyPr wrap="none">
            <a:spAutoFit/>
          </a:bodyPr>
          <a:lstStyle/>
          <a:p>
            <a:pPr algn="ctr" defTabSz="913996" fontAlgn="auto">
              <a:spcBef>
                <a:spcPct val="0"/>
              </a:spcBef>
              <a:spcAft>
                <a:spcPct val="0"/>
              </a:spcAft>
              <a:defRPr/>
            </a:pP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一：医院环境规划</a:t>
            </a:r>
          </a:p>
        </p:txBody>
      </p:sp>
    </p:spTree>
  </p:cSld>
  <p:clrMapOvr>
    <a:masterClrMapping/>
  </p:clrMapOvr>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1377" name="矩形 1"/>
          <p:cNvSpPr>
            <a:spLocks noChangeArrowheads="1"/>
          </p:cNvSpPr>
          <p:nvPr/>
        </p:nvSpPr>
        <p:spPr bwMode="auto">
          <a:xfrm>
            <a:off x="573088" y="963613"/>
            <a:ext cx="10672762" cy="822960"/>
          </a:xfrm>
          <a:prstGeom prst="rect">
            <a:avLst/>
          </a:prstGeom>
          <a:noFill/>
          <a:ln w="9525">
            <a:noFill/>
            <a:miter lim="800000"/>
          </a:ln>
        </p:spPr>
        <p:txBody>
          <a:bodyPr>
            <a:spAutoFit/>
          </a:bodyPr>
          <a:lstStyle/>
          <a:p>
            <a:r>
              <a:rPr altLang="en-US" b="1" lang="zh-CN" sz="1600">
                <a:latin charset="-122" panose="020b0503020204020204" pitchFamily="34" typeface="微软雅黑"/>
                <a:ea charset="-122" pitchFamily="34" typeface="微软雅黑"/>
              </a:rPr>
              <a:t>现状：医院就医指示牌少，并且不完善</a:t>
            </a:r>
          </a:p>
          <a:p>
            <a:r>
              <a:rPr altLang="en-US" b="1" lang="zh-CN" sz="1600">
                <a:latin charset="-122" panose="020b0503020204020204" pitchFamily="34" typeface="微软雅黑"/>
                <a:ea charset="-122" pitchFamily="34" typeface="微软雅黑"/>
              </a:rPr>
              <a:t>      医院目前指引牌少，并且不完善，造成许多初诊病患、病患家属和探望人员在医院内部来回穿梭，增加了医院的人流量，从而会导致就医满意度开始慢慢下降。</a:t>
            </a:r>
          </a:p>
        </p:txBody>
      </p:sp>
      <p:sp>
        <p:nvSpPr>
          <p:cNvPr id="101378" name="矩形 2"/>
          <p:cNvSpPr>
            <a:spLocks noChangeArrowheads="1"/>
          </p:cNvSpPr>
          <p:nvPr/>
        </p:nvSpPr>
        <p:spPr bwMode="auto">
          <a:xfrm>
            <a:off x="696913" y="2211388"/>
            <a:ext cx="10661650" cy="1005840"/>
          </a:xfrm>
          <a:prstGeom prst="rect">
            <a:avLst/>
          </a:prstGeom>
          <a:noFill/>
          <a:ln w="9525">
            <a:noFill/>
            <a:miter lim="800000"/>
          </a:ln>
        </p:spPr>
        <p:txBody>
          <a:bodyPr>
            <a:spAutoFit/>
          </a:bodyPr>
          <a:lstStyle/>
          <a:p>
            <a:pPr>
              <a:lnSpc>
                <a:spcPct val="150000"/>
              </a:lnSpc>
            </a:pPr>
            <a:r>
              <a:rPr altLang="en-US" b="1" lang="zh-CN" sz="2000">
                <a:solidFill>
                  <a:srgbClr val="C00000"/>
                </a:solidFill>
                <a:latin charset="-122" panose="020b0503020204020204" pitchFamily="34" typeface="微软雅黑"/>
                <a:ea charset="-122" pitchFamily="34" typeface="微软雅黑"/>
              </a:rPr>
              <a:t>规划二：医院门诊大楼增加楼层科室分布图，就诊指示图、电梯楼层指引牌，完善VI标志的指引。（如  楼道、关键指引路口、过道等）</a:t>
            </a:r>
          </a:p>
        </p:txBody>
      </p:sp>
      <p:pic>
        <p:nvPicPr>
          <p:cNvPr id="101379" name="图片 3"/>
          <p:cNvPicPr>
            <a:picLocks noChangeArrowheads="1" noChangeAspect="1"/>
          </p:cNvPicPr>
          <p:nvPr/>
        </p:nvPicPr>
        <p:blipFill>
          <a:blip r:embed="rId2"/>
          <a:stretch>
            <a:fillRect/>
          </a:stretch>
        </p:blipFill>
        <p:spPr bwMode="auto">
          <a:xfrm>
            <a:off x="6804025" y="3179763"/>
            <a:ext cx="2471738" cy="2614612"/>
          </a:xfrm>
          <a:prstGeom prst="rect">
            <a:avLst/>
          </a:prstGeom>
          <a:noFill/>
          <a:ln w="9525">
            <a:solidFill>
              <a:schemeClr val="tx1"/>
            </a:solidFill>
            <a:miter lim="800000"/>
          </a:ln>
        </p:spPr>
      </p:pic>
      <p:pic>
        <p:nvPicPr>
          <p:cNvPr id="101380" name="图片 6"/>
          <p:cNvPicPr>
            <a:picLocks noChangeAspect="1"/>
          </p:cNvPicPr>
          <p:nvPr/>
        </p:nvPicPr>
        <p:blipFill>
          <a:blip r:embed="rId3"/>
          <a:stretch>
            <a:fillRect/>
          </a:stretch>
        </p:blipFill>
        <p:spPr bwMode="auto">
          <a:xfrm>
            <a:off x="2406650" y="3179763"/>
            <a:ext cx="3921125" cy="2614612"/>
          </a:xfrm>
          <a:prstGeom prst="rect">
            <a:avLst/>
          </a:prstGeom>
          <a:noFill/>
          <a:ln w="9525">
            <a:solidFill>
              <a:schemeClr val="tx1"/>
            </a:solidFill>
            <a:miter lim="800000"/>
          </a:ln>
        </p:spPr>
      </p:pic>
      <p:sp>
        <p:nvSpPr>
          <p:cNvPr id="9" name="矩形 8"/>
          <p:cNvSpPr/>
          <p:nvPr/>
        </p:nvSpPr>
        <p:spPr>
          <a:xfrm>
            <a:off x="7103905" y="6334125"/>
            <a:ext cx="3840480" cy="274320"/>
          </a:xfrm>
          <a:prstGeom prst="rect">
            <a:avLst/>
          </a:prstGeom>
        </p:spPr>
        <p:txBody>
          <a:bodyPr wrap="none">
            <a:spAutoFit/>
          </a:bodyPr>
          <a:lstStyle/>
          <a:p>
            <a:pPr algn="ctr" defTabSz="913996" fontAlgn="auto">
              <a:spcBef>
                <a:spcPct val="0"/>
              </a:spcBef>
              <a:spcAft>
                <a:spcPct val="0"/>
              </a:spcAft>
              <a:defRPr/>
            </a:pPr>
            <a:r>
              <a:rPr altLang="en-US" lang="zh-CN" sz="1200">
                <a:effectLst>
                  <a:outerShdw algn="tl" blurRad="38100" dir="2700000" dist="38100">
                    <a:srgbClr val="000000">
                      <a:alpha val="43137"/>
                    </a:srgbClr>
                  </a:outerShdw>
                </a:effectLst>
                <a:latin charset="-122" panose="020b0503020204020204" pitchFamily="34" typeface="微软雅黑"/>
                <a:ea charset="-122" pitchFamily="34" typeface="微软雅黑"/>
              </a:rPr>
              <a:t>注：以上照片仅供参考，具体请医院根据自身状况修改</a:t>
            </a:r>
          </a:p>
        </p:txBody>
      </p:sp>
      <p:sp>
        <p:nvSpPr>
          <p:cNvPr id="10" name="矩形 9"/>
          <p:cNvSpPr/>
          <p:nvPr/>
        </p:nvSpPr>
        <p:spPr>
          <a:xfrm>
            <a:off x="647700" y="171450"/>
            <a:ext cx="2671763" cy="723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1" name="矩形 10"/>
          <p:cNvSpPr/>
          <p:nvPr/>
        </p:nvSpPr>
        <p:spPr>
          <a:xfrm>
            <a:off x="876142" y="331788"/>
            <a:ext cx="2214880" cy="396240"/>
          </a:xfrm>
          <a:prstGeom prst="rect">
            <a:avLst/>
          </a:prstGeom>
        </p:spPr>
        <p:txBody>
          <a:bodyPr wrap="none">
            <a:spAutoFit/>
          </a:bodyPr>
          <a:lstStyle/>
          <a:p>
            <a:pPr algn="ctr" defTabSz="913996" fontAlgn="auto">
              <a:spcBef>
                <a:spcPct val="0"/>
              </a:spcBef>
              <a:spcAft>
                <a:spcPct val="0"/>
              </a:spcAft>
              <a:defRPr/>
            </a:pP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一：医院环境规划</a:t>
            </a:r>
          </a:p>
        </p:txBody>
      </p:sp>
    </p:spTree>
  </p:cSld>
  <p:clrMapOvr>
    <a:masterClrMapping/>
  </p:clrMapOvr>
  <p:transition/>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2401" name="组合 8"/>
          <p:cNvGrpSpPr/>
          <p:nvPr/>
        </p:nvGrpSpPr>
        <p:grpSpPr>
          <a:xfrm>
            <a:off x="1069975" y="1163638"/>
            <a:ext cx="10358438" cy="5156200"/>
            <a:chOff x="652329" y="948988"/>
            <a:chExt cx="7986433" cy="3974969"/>
          </a:xfrm>
        </p:grpSpPr>
        <p:sp>
          <p:nvSpPr>
            <p:cNvPr id="102405" name="TextBox 2"/>
            <p:cNvSpPr txBox="1">
              <a:spLocks noChangeArrowheads="1"/>
            </p:cNvSpPr>
            <p:nvPr/>
          </p:nvSpPr>
          <p:spPr bwMode="auto">
            <a:xfrm>
              <a:off x="2004570" y="4616180"/>
              <a:ext cx="1080120" cy="234974"/>
            </a:xfrm>
            <a:prstGeom prst="rect">
              <a:avLst/>
            </a:prstGeom>
            <a:noFill/>
            <a:ln w="9525">
              <a:noFill/>
              <a:miter lim="800000"/>
            </a:ln>
          </p:spPr>
          <p:txBody>
            <a:bodyPr>
              <a:spAutoFit/>
            </a:bodyPr>
            <a:lstStyle/>
            <a:p>
              <a:pPr algn="ctr"/>
              <a:r>
                <a:rPr altLang="en-US" b="1" lang="zh-CN" sz="1400">
                  <a:latin charset="-122" panose="020b0503020204020204" pitchFamily="34" typeface="微软雅黑"/>
                  <a:ea charset="-122" pitchFamily="34" typeface="微软雅黑"/>
                </a:rPr>
                <a:t>医院现状</a:t>
              </a:r>
            </a:p>
          </p:txBody>
        </p:sp>
        <p:sp>
          <p:nvSpPr>
            <p:cNvPr id="102406" name="矩形 2"/>
            <p:cNvSpPr>
              <a:spLocks noChangeArrowheads="1"/>
            </p:cNvSpPr>
            <p:nvPr/>
          </p:nvSpPr>
          <p:spPr bwMode="auto">
            <a:xfrm>
              <a:off x="699282" y="948988"/>
              <a:ext cx="7939480" cy="422952"/>
            </a:xfrm>
            <a:prstGeom prst="rect">
              <a:avLst/>
            </a:prstGeom>
            <a:noFill/>
            <a:ln w="9525">
              <a:noFill/>
              <a:miter lim="800000"/>
            </a:ln>
          </p:spPr>
          <p:txBody>
            <a:bodyPr>
              <a:spAutoFit/>
            </a:bodyPr>
            <a:lstStyle/>
            <a:p>
              <a:pPr>
                <a:lnSpc>
                  <a:spcPct val="150000"/>
                </a:lnSpc>
              </a:pPr>
              <a:r>
                <a:rPr altLang="en-US" b="1" lang="zh-CN" sz="2000">
                  <a:solidFill>
                    <a:srgbClr val="C00000"/>
                  </a:solidFill>
                  <a:latin charset="-122" panose="020b0503020204020204" pitchFamily="34" typeface="微软雅黑"/>
                  <a:ea charset="-122" pitchFamily="34" typeface="微软雅黑"/>
                </a:rPr>
                <a:t>规划三：全面启动二代身份证挂号，多开设专用窗口，减少原始挂号窗口</a:t>
              </a:r>
            </a:p>
          </p:txBody>
        </p:sp>
        <p:sp>
          <p:nvSpPr>
            <p:cNvPr id="102407" name="TextBox 6"/>
            <p:cNvSpPr txBox="1">
              <a:spLocks noChangeArrowheads="1"/>
            </p:cNvSpPr>
            <p:nvPr/>
          </p:nvSpPr>
          <p:spPr bwMode="auto">
            <a:xfrm>
              <a:off x="5994138" y="4599594"/>
              <a:ext cx="1296144" cy="234974"/>
            </a:xfrm>
            <a:prstGeom prst="rect">
              <a:avLst/>
            </a:prstGeom>
            <a:noFill/>
            <a:ln w="9525">
              <a:noFill/>
              <a:miter lim="800000"/>
            </a:ln>
          </p:spPr>
          <p:txBody>
            <a:bodyPr>
              <a:spAutoFit/>
            </a:bodyPr>
            <a:lstStyle/>
            <a:p>
              <a:pPr algn="ctr"/>
              <a:r>
                <a:rPr altLang="zh-CN" b="1" lang="en-US" sz="1400">
                  <a:latin charset="-122" panose="020b0503020204020204" pitchFamily="34" typeface="微软雅黑"/>
                  <a:ea charset="-122" pitchFamily="34" typeface="微软雅黑"/>
                </a:rPr>
                <a:t>2015年规划</a:t>
              </a:r>
            </a:p>
          </p:txBody>
        </p:sp>
        <p:pic>
          <p:nvPicPr>
            <p:cNvPr id="102408" name="图片 4"/>
            <p:cNvPicPr>
              <a:picLocks noChangeArrowheads="1" noChangeAspect="1"/>
            </p:cNvPicPr>
            <p:nvPr/>
          </p:nvPicPr>
          <p:blipFill>
            <a:blip r:embed="rId2">
              <a:extLst>
                <a:ext uri="{28A0092B-C50C-407E-A947-70E740481C1C}">
                  <a14:useLocalDpi/>
                </a:ext>
              </a:extLst>
            </a:blip>
            <a:stretch>
              <a:fillRect/>
            </a:stretch>
          </p:blipFill>
          <p:spPr bwMode="auto">
            <a:xfrm>
              <a:off x="652329" y="1606054"/>
              <a:ext cx="3829685" cy="2872105"/>
            </a:xfrm>
            <a:prstGeom prst="rect">
              <a:avLst/>
            </a:prstGeom>
            <a:noFill/>
            <a:ln w="9525">
              <a:solidFill>
                <a:schemeClr val="tx1"/>
              </a:solidFill>
              <a:miter lim="800000"/>
            </a:ln>
          </p:spPr>
        </p:pic>
        <p:pic>
          <p:nvPicPr>
            <p:cNvPr descr="C:\Users\HASEE\Desktop\二代身份证挂号1.jpg" id="102409" name="Picture 3"/>
            <p:cNvPicPr>
              <a:picLocks noChangeArrowheads="1" noChangeAspect="1"/>
            </p:cNvPicPr>
            <p:nvPr/>
          </p:nvPicPr>
          <p:blipFill>
            <a:blip r:embed="rId3"/>
            <a:stretch>
              <a:fillRect/>
            </a:stretch>
          </p:blipFill>
          <p:spPr bwMode="auto">
            <a:xfrm>
              <a:off x="4716017" y="1610817"/>
              <a:ext cx="3816350" cy="2862580"/>
            </a:xfrm>
            <a:prstGeom prst="rect">
              <a:avLst/>
            </a:prstGeom>
            <a:noFill/>
            <a:ln w="19050">
              <a:solidFill>
                <a:schemeClr val="tx1"/>
              </a:solidFill>
              <a:miter lim="800000"/>
            </a:ln>
          </p:spPr>
        </p:pic>
        <p:sp>
          <p:nvSpPr>
            <p:cNvPr id="7" name="椭圆 6"/>
            <p:cNvSpPr/>
            <p:nvPr/>
          </p:nvSpPr>
          <p:spPr>
            <a:xfrm>
              <a:off x="855509" y="1779962"/>
              <a:ext cx="3140718" cy="2194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8" name="椭圆 7"/>
            <p:cNvSpPr/>
            <p:nvPr/>
          </p:nvSpPr>
          <p:spPr>
            <a:xfrm>
              <a:off x="4715924" y="1563346"/>
              <a:ext cx="2556883" cy="1003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sp>
        <p:nvSpPr>
          <p:cNvPr id="10" name="矩形 9"/>
          <p:cNvSpPr/>
          <p:nvPr/>
        </p:nvSpPr>
        <p:spPr>
          <a:xfrm>
            <a:off x="7569040" y="6370638"/>
            <a:ext cx="3840480" cy="274320"/>
          </a:xfrm>
          <a:prstGeom prst="rect">
            <a:avLst/>
          </a:prstGeom>
        </p:spPr>
        <p:txBody>
          <a:bodyPr wrap="none">
            <a:spAutoFit/>
          </a:bodyPr>
          <a:lstStyle/>
          <a:p>
            <a:pPr algn="ctr" defTabSz="913996" fontAlgn="auto">
              <a:spcBef>
                <a:spcPct val="0"/>
              </a:spcBef>
              <a:spcAft>
                <a:spcPct val="0"/>
              </a:spcAft>
              <a:defRPr/>
            </a:pPr>
            <a:r>
              <a:rPr altLang="en-US" lang="zh-CN" sz="1200">
                <a:effectLst>
                  <a:outerShdw algn="tl" blurRad="38100" dir="2700000" dist="38100">
                    <a:srgbClr val="000000">
                      <a:alpha val="43137"/>
                    </a:srgbClr>
                  </a:outerShdw>
                </a:effectLst>
                <a:latin charset="-122" panose="020b0503020204020204" pitchFamily="34" typeface="微软雅黑"/>
                <a:ea charset="-122" pitchFamily="34" typeface="微软雅黑"/>
              </a:rPr>
              <a:t>注：以上照片仅供参考，具体请医院根据自身状况修改</a:t>
            </a:r>
          </a:p>
        </p:txBody>
      </p:sp>
      <p:sp>
        <p:nvSpPr>
          <p:cNvPr id="11" name="矩形 10"/>
          <p:cNvSpPr/>
          <p:nvPr/>
        </p:nvSpPr>
        <p:spPr>
          <a:xfrm>
            <a:off x="1069975" y="280988"/>
            <a:ext cx="2671763" cy="723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2" name="矩形 11"/>
          <p:cNvSpPr/>
          <p:nvPr/>
        </p:nvSpPr>
        <p:spPr>
          <a:xfrm>
            <a:off x="1298417" y="441325"/>
            <a:ext cx="2214880" cy="396240"/>
          </a:xfrm>
          <a:prstGeom prst="rect">
            <a:avLst/>
          </a:prstGeom>
        </p:spPr>
        <p:txBody>
          <a:bodyPr wrap="none">
            <a:spAutoFit/>
          </a:bodyPr>
          <a:lstStyle/>
          <a:p>
            <a:pPr algn="ctr" defTabSz="913996" fontAlgn="auto">
              <a:spcBef>
                <a:spcPct val="0"/>
              </a:spcBef>
              <a:spcAft>
                <a:spcPct val="0"/>
              </a:spcAft>
              <a:defRPr/>
            </a:pP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一：医院环境规划</a:t>
            </a:r>
          </a:p>
        </p:txBody>
      </p:sp>
    </p:spTree>
  </p:cSld>
  <p:clrMapOvr>
    <a:masterClrMapping/>
  </p:clrMapOvr>
  <p:transition/>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3425" name="矩形 2"/>
          <p:cNvSpPr>
            <a:spLocks noChangeArrowheads="1"/>
          </p:cNvSpPr>
          <p:nvPr/>
        </p:nvSpPr>
        <p:spPr bwMode="auto">
          <a:xfrm>
            <a:off x="611188" y="1019175"/>
            <a:ext cx="10623550" cy="1188720"/>
          </a:xfrm>
          <a:prstGeom prst="rect">
            <a:avLst/>
          </a:prstGeom>
          <a:noFill/>
          <a:ln w="9525">
            <a:noFill/>
            <a:miter lim="800000"/>
          </a:ln>
        </p:spPr>
        <p:txBody>
          <a:bodyPr>
            <a:spAutoFit/>
          </a:bodyPr>
          <a:lstStyle/>
          <a:p>
            <a:pPr>
              <a:lnSpc>
                <a:spcPct val="200000"/>
              </a:lnSpc>
            </a:pPr>
            <a:r>
              <a:rPr altLang="en-US" b="1" lang="zh-CN">
                <a:solidFill>
                  <a:srgbClr val="C00000"/>
                </a:solidFill>
                <a:latin charset="-122" panose="020b0503020204020204" pitchFamily="34" typeface="微软雅黑"/>
                <a:ea charset="-122" pitchFamily="34" typeface="微软雅黑"/>
              </a:rPr>
              <a:t>规划一：候诊区增设报刊、杂志等免费阅读物供病患阅读，墙壁上增加一些科普知识宣传内容，转移等候病患的注意力，降低病患的烦躁情绪。</a:t>
            </a:r>
          </a:p>
        </p:txBody>
      </p:sp>
      <p:pic>
        <p:nvPicPr>
          <p:cNvPr descr="http://www.youth.gov.cn/cms/html/files/2011-6/15/20110615091427854554728.jpg" id="4" name="Picture 2"/>
          <p:cNvPicPr/>
          <p:nvPr/>
        </p:nvPicPr>
        <p:blipFill>
          <a:blip r:embed="rId2"/>
          <a:stretch>
            <a:fillRect/>
          </a:stretch>
        </p:blipFill>
        <p:spPr bwMode="auto">
          <a:xfrm>
            <a:off x="1328738" y="2320925"/>
            <a:ext cx="4387850" cy="3400425"/>
          </a:xfrm>
          <a:prstGeom prst="rect">
            <a:avLst/>
          </a:prstGeom>
          <a:noFill/>
          <a:ln w="19050">
            <a:solidFill>
              <a:schemeClr val="bg1">
                <a:lumMod val="50000"/>
              </a:schemeClr>
            </a:solidFill>
          </a:ln>
          <a:extLst/>
        </p:spPr>
      </p:pic>
      <p:sp>
        <p:nvSpPr>
          <p:cNvPr id="6" name="矩形 5"/>
          <p:cNvSpPr/>
          <p:nvPr/>
        </p:nvSpPr>
        <p:spPr>
          <a:xfrm>
            <a:off x="715963" y="279400"/>
            <a:ext cx="2671762" cy="722313"/>
          </a:xfrm>
          <a:prstGeom prst="rect">
            <a:avLst/>
          </a:prstGeom>
          <a:solidFill>
            <a:srgbClr val="FE7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7" name="矩形 6"/>
          <p:cNvSpPr/>
          <p:nvPr/>
        </p:nvSpPr>
        <p:spPr>
          <a:xfrm>
            <a:off x="944404" y="441325"/>
            <a:ext cx="2214880" cy="396240"/>
          </a:xfrm>
          <a:prstGeom prst="rect">
            <a:avLst/>
          </a:prstGeom>
        </p:spPr>
        <p:txBody>
          <a:bodyPr wrap="none">
            <a:spAutoFit/>
          </a:bodyPr>
          <a:lstStyle/>
          <a:p>
            <a:pPr algn="ctr" defTabSz="913996" fontAlgn="auto">
              <a:spcBef>
                <a:spcPct val="0"/>
              </a:spcBef>
              <a:spcAft>
                <a:spcPct val="0"/>
              </a:spcAft>
              <a:defRPr/>
            </a:pP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二：医院文化规划</a:t>
            </a:r>
          </a:p>
        </p:txBody>
      </p:sp>
      <p:pic>
        <p:nvPicPr>
          <p:cNvPr id="8" name="图片 7"/>
          <p:cNvPicPr>
            <a:picLocks noChangeAspect="1"/>
          </p:cNvPicPr>
          <p:nvPr/>
        </p:nvPicPr>
        <p:blipFill>
          <a:blip r:embed="rId3">
            <a:extLst>
              <a:ext uri="{28A0092B-C50C-407E-A947-70E740481C1C}">
                <a14:useLocalDpi/>
              </a:ext>
            </a:extLst>
          </a:blip>
          <a:stretch>
            <a:fillRect/>
          </a:stretch>
        </p:blipFill>
        <p:spPr>
          <a:xfrm>
            <a:off x="6118225" y="2320925"/>
            <a:ext cx="5116513" cy="3411538"/>
          </a:xfrm>
          <a:prstGeom prst="rect">
            <a:avLst/>
          </a:prstGeom>
          <a:noFill/>
          <a:ln w="19050">
            <a:solidFill>
              <a:schemeClr val="bg1">
                <a:lumMod val="50000"/>
              </a:schemeClr>
            </a:solidFill>
          </a:ln>
        </p:spPr>
      </p:pic>
    </p:spTree>
  </p:cSld>
  <p:clrMapOvr>
    <a:masterClrMapping/>
  </p:clrMapOvr>
  <p:transition/>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7711915" y="6300788"/>
            <a:ext cx="3840480" cy="274320"/>
          </a:xfrm>
          <a:prstGeom prst="rect">
            <a:avLst/>
          </a:prstGeom>
        </p:spPr>
        <p:txBody>
          <a:bodyPr wrap="none">
            <a:spAutoFit/>
          </a:bodyPr>
          <a:lstStyle/>
          <a:p>
            <a:pPr algn="ctr" defTabSz="913996" fontAlgn="auto">
              <a:spcBef>
                <a:spcPct val="0"/>
              </a:spcBef>
              <a:spcAft>
                <a:spcPct val="0"/>
              </a:spcAft>
              <a:defRPr/>
            </a:pPr>
            <a:r>
              <a:rPr altLang="en-US" lang="zh-CN" sz="1200">
                <a:effectLst>
                  <a:outerShdw algn="tl" blurRad="38100" dir="2700000" dist="38100">
                    <a:srgbClr val="000000">
                      <a:alpha val="43137"/>
                    </a:srgbClr>
                  </a:outerShdw>
                </a:effectLst>
                <a:latin charset="-122" panose="020b0503020204020204" pitchFamily="34" typeface="微软雅黑"/>
                <a:ea charset="-122" pitchFamily="34" typeface="微软雅黑"/>
              </a:rPr>
              <a:t>注：以上照片仅供参考，具体请医院根据自身状况修改</a:t>
            </a:r>
          </a:p>
        </p:txBody>
      </p:sp>
      <p:sp>
        <p:nvSpPr>
          <p:cNvPr id="104450" name="矩形 9"/>
          <p:cNvSpPr>
            <a:spLocks noChangeArrowheads="1"/>
          </p:cNvSpPr>
          <p:nvPr/>
        </p:nvSpPr>
        <p:spPr bwMode="auto">
          <a:xfrm>
            <a:off x="684213" y="1042988"/>
            <a:ext cx="9510712" cy="640080"/>
          </a:xfrm>
          <a:prstGeom prst="rect">
            <a:avLst/>
          </a:prstGeom>
          <a:noFill/>
          <a:ln w="9525">
            <a:noFill/>
            <a:miter lim="800000"/>
          </a:ln>
        </p:spPr>
        <p:txBody>
          <a:bodyPr>
            <a:spAutoFit/>
          </a:bodyPr>
          <a:lstStyle/>
          <a:p>
            <a:pPr>
              <a:lnSpc>
                <a:spcPct val="200000"/>
              </a:lnSpc>
            </a:pPr>
            <a:r>
              <a:rPr altLang="en-US" b="1" lang="zh-CN">
                <a:solidFill>
                  <a:srgbClr val="C00000"/>
                </a:solidFill>
                <a:latin charset="-122" panose="020b0503020204020204" pitchFamily="34" typeface="微软雅黑"/>
                <a:ea charset="-122" pitchFamily="34" typeface="微软雅黑"/>
              </a:rPr>
              <a:t>规划二： ：增加医院公益性宣传或是医院介绍等资料，吸引病患阅读，便于传播。</a:t>
            </a:r>
          </a:p>
        </p:txBody>
      </p:sp>
      <p:pic>
        <p:nvPicPr>
          <p:cNvPr id="104451" name="图片 11"/>
          <p:cNvPicPr>
            <a:picLocks noChangeAspect="1"/>
          </p:cNvPicPr>
          <p:nvPr/>
        </p:nvPicPr>
        <p:blipFill>
          <a:blip r:embed="rId2">
            <a:extLst>
              <a:ext uri="{28A0092B-C50C-407E-A947-70E740481C1C}">
                <a14:useLocalDpi/>
              </a:ext>
            </a:extLst>
          </a:blip>
          <a:stretch>
            <a:fillRect/>
          </a:stretch>
        </p:blipFill>
        <p:spPr bwMode="auto">
          <a:xfrm>
            <a:off x="1025525" y="1933575"/>
            <a:ext cx="2692400" cy="3778250"/>
          </a:xfrm>
          <a:prstGeom prst="rect">
            <a:avLst/>
          </a:prstGeom>
          <a:noFill/>
          <a:ln w="9525">
            <a:noFill/>
            <a:miter lim="800000"/>
          </a:ln>
        </p:spPr>
      </p:pic>
      <p:pic>
        <p:nvPicPr>
          <p:cNvPr id="104452" name="图片 12"/>
          <p:cNvPicPr>
            <a:picLocks noChangeAspect="1"/>
          </p:cNvPicPr>
          <p:nvPr/>
        </p:nvPicPr>
        <p:blipFill>
          <a:blip r:embed="rId3">
            <a:extLst>
              <a:ext uri="{28A0092B-C50C-407E-A947-70E740481C1C}">
                <a14:useLocalDpi/>
              </a:ext>
            </a:extLst>
          </a:blip>
          <a:stretch>
            <a:fillRect/>
          </a:stretch>
        </p:blipFill>
        <p:spPr bwMode="auto">
          <a:xfrm>
            <a:off x="4408488" y="1951038"/>
            <a:ext cx="2749550" cy="3852862"/>
          </a:xfrm>
          <a:prstGeom prst="rect">
            <a:avLst/>
          </a:prstGeom>
          <a:noFill/>
          <a:ln w="9525">
            <a:noFill/>
            <a:miter lim="800000"/>
          </a:ln>
        </p:spPr>
      </p:pic>
      <p:pic>
        <p:nvPicPr>
          <p:cNvPr id="104453" name="图片 13"/>
          <p:cNvPicPr>
            <a:picLocks noChangeAspect="1"/>
          </p:cNvPicPr>
          <p:nvPr/>
        </p:nvPicPr>
        <p:blipFill>
          <a:blip r:embed="rId4"/>
          <a:stretch>
            <a:fillRect/>
          </a:stretch>
        </p:blipFill>
        <p:spPr bwMode="auto">
          <a:xfrm>
            <a:off x="8023225" y="1933575"/>
            <a:ext cx="2916238" cy="3887788"/>
          </a:xfrm>
          <a:prstGeom prst="rect">
            <a:avLst/>
          </a:prstGeom>
          <a:noFill/>
          <a:ln w="12700">
            <a:solidFill>
              <a:schemeClr val="tx1"/>
            </a:solidFill>
            <a:miter lim="800000"/>
          </a:ln>
        </p:spPr>
      </p:pic>
      <p:sp>
        <p:nvSpPr>
          <p:cNvPr id="15" name="矩形 14"/>
          <p:cNvSpPr/>
          <p:nvPr/>
        </p:nvSpPr>
        <p:spPr>
          <a:xfrm>
            <a:off x="684213" y="211138"/>
            <a:ext cx="2671762" cy="723900"/>
          </a:xfrm>
          <a:prstGeom prst="rect">
            <a:avLst/>
          </a:prstGeom>
          <a:solidFill>
            <a:srgbClr val="FE7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6" name="矩形 15"/>
          <p:cNvSpPr/>
          <p:nvPr/>
        </p:nvSpPr>
        <p:spPr>
          <a:xfrm>
            <a:off x="912654" y="373063"/>
            <a:ext cx="2214880" cy="396240"/>
          </a:xfrm>
          <a:prstGeom prst="rect">
            <a:avLst/>
          </a:prstGeom>
        </p:spPr>
        <p:txBody>
          <a:bodyPr wrap="none">
            <a:spAutoFit/>
          </a:bodyPr>
          <a:lstStyle/>
          <a:p>
            <a:pPr algn="ctr" defTabSz="913996" fontAlgn="auto">
              <a:spcBef>
                <a:spcPct val="0"/>
              </a:spcBef>
              <a:spcAft>
                <a:spcPct val="0"/>
              </a:spcAft>
              <a:defRPr/>
            </a:pP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二：医院文化规划</a:t>
            </a:r>
          </a:p>
        </p:txBody>
      </p:sp>
    </p:spTree>
  </p:cSld>
  <p:clrMapOvr>
    <a:masterClrMapping/>
  </p:clrMapOvr>
  <p:transition/>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5473" name="矩形 1"/>
          <p:cNvSpPr>
            <a:spLocks noChangeArrowheads="1"/>
          </p:cNvSpPr>
          <p:nvPr/>
        </p:nvSpPr>
        <p:spPr bwMode="auto">
          <a:xfrm>
            <a:off x="715963" y="1001713"/>
            <a:ext cx="10742612" cy="1310640"/>
          </a:xfrm>
          <a:prstGeom prst="rect">
            <a:avLst/>
          </a:prstGeom>
          <a:noFill/>
          <a:ln w="9525">
            <a:noFill/>
            <a:miter lim="800000"/>
          </a:ln>
        </p:spPr>
        <p:txBody>
          <a:bodyPr>
            <a:spAutoFit/>
          </a:bodyPr>
          <a:lstStyle/>
          <a:p>
            <a:pPr>
              <a:lnSpc>
                <a:spcPct val="200000"/>
              </a:lnSpc>
            </a:pPr>
            <a:r>
              <a:rPr altLang="en-US" b="1" lang="zh-CN" sz="2000">
                <a:solidFill>
                  <a:srgbClr val="C00000"/>
                </a:solidFill>
                <a:latin charset="-122" panose="020b0503020204020204" pitchFamily="34" typeface="微软雅黑"/>
                <a:ea charset="-122" pitchFamily="34" typeface="微软雅黑"/>
              </a:rPr>
              <a:t>规划三：增加特殊科室的气氛布置，如儿科增加一些卡通图画，儿童漫画、儿歌等上墙，利用好科室电视播放卡通片，吸引儿童的注意力，减少小孩哭闹，提高就医体验感受。</a:t>
            </a:r>
          </a:p>
        </p:txBody>
      </p:sp>
      <p:pic>
        <p:nvPicPr>
          <p:cNvPr descr="http://baozi.cnrepair.com/uploadfile/2011/12/1/2011120157549593.jpg" id="105474" name="Picture 6"/>
          <p:cNvPicPr>
            <a:picLocks noChangeArrowheads="1" noChangeAspect="1"/>
          </p:cNvPicPr>
          <p:nvPr/>
        </p:nvPicPr>
        <p:blipFill>
          <a:blip r:embed="rId2"/>
          <a:stretch>
            <a:fillRect/>
          </a:stretch>
        </p:blipFill>
        <p:spPr bwMode="auto">
          <a:xfrm>
            <a:off x="6364288" y="2649538"/>
            <a:ext cx="3744912" cy="3103562"/>
          </a:xfrm>
          <a:prstGeom prst="rect">
            <a:avLst/>
          </a:prstGeom>
          <a:noFill/>
          <a:ln w="12700">
            <a:solidFill>
              <a:schemeClr val="tx1"/>
            </a:solidFill>
            <a:miter lim="800000"/>
          </a:ln>
        </p:spPr>
      </p:pic>
      <p:pic>
        <p:nvPicPr>
          <p:cNvPr id="105475" name="图片 4"/>
          <p:cNvPicPr>
            <a:picLocks noChangeAspect="1"/>
          </p:cNvPicPr>
          <p:nvPr/>
        </p:nvPicPr>
        <p:blipFill>
          <a:blip r:embed="rId3">
            <a:extLst>
              <a:ext uri="{28A0092B-C50C-407E-A947-70E740481C1C}">
                <a14:useLocalDpi/>
              </a:ext>
            </a:extLst>
          </a:blip>
          <a:stretch>
            <a:fillRect/>
          </a:stretch>
        </p:blipFill>
        <p:spPr bwMode="auto">
          <a:xfrm>
            <a:off x="1570038" y="2649538"/>
            <a:ext cx="4138612" cy="3103562"/>
          </a:xfrm>
          <a:prstGeom prst="rect">
            <a:avLst/>
          </a:prstGeom>
          <a:noFill/>
          <a:ln w="9525">
            <a:solidFill>
              <a:schemeClr val="tx1"/>
            </a:solidFill>
            <a:miter lim="800000"/>
          </a:ln>
        </p:spPr>
      </p:pic>
      <p:sp>
        <p:nvSpPr>
          <p:cNvPr id="6" name="矩形 5"/>
          <p:cNvSpPr/>
          <p:nvPr/>
        </p:nvSpPr>
        <p:spPr>
          <a:xfrm>
            <a:off x="715963" y="279400"/>
            <a:ext cx="2671762" cy="722313"/>
          </a:xfrm>
          <a:prstGeom prst="rect">
            <a:avLst/>
          </a:prstGeom>
          <a:solidFill>
            <a:srgbClr val="FE7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7" name="矩形 6"/>
          <p:cNvSpPr/>
          <p:nvPr/>
        </p:nvSpPr>
        <p:spPr>
          <a:xfrm>
            <a:off x="944404" y="441325"/>
            <a:ext cx="2214880" cy="396240"/>
          </a:xfrm>
          <a:prstGeom prst="rect">
            <a:avLst/>
          </a:prstGeom>
        </p:spPr>
        <p:txBody>
          <a:bodyPr wrap="none">
            <a:spAutoFit/>
          </a:bodyPr>
          <a:lstStyle/>
          <a:p>
            <a:pPr algn="ctr" defTabSz="913996" fontAlgn="auto">
              <a:spcBef>
                <a:spcPct val="0"/>
              </a:spcBef>
              <a:spcAft>
                <a:spcPct val="0"/>
              </a:spcAft>
              <a:defRPr/>
            </a:pP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二：医院文化规划</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0417" name="组合 22"/>
          <p:cNvGrpSpPr/>
          <p:nvPr/>
        </p:nvGrpSpPr>
        <p:grpSpPr>
          <a:xfrm>
            <a:off x="1754188" y="1293813"/>
            <a:ext cx="2813050" cy="2538412"/>
            <a:chOff x="1332621" y="996364"/>
            <a:chExt cx="3690041" cy="3329930"/>
          </a:xfrm>
        </p:grpSpPr>
        <p:grpSp>
          <p:nvGrpSpPr>
            <p:cNvPr id="60421" name="组合 6"/>
            <p:cNvGrpSpPr/>
            <p:nvPr/>
          </p:nvGrpSpPr>
          <p:grpSpPr>
            <a:xfrm>
              <a:off x="1332621" y="1020183"/>
              <a:ext cx="1572292" cy="3306111"/>
              <a:chOff x="7477387" y="2516188"/>
              <a:chExt cx="1572701" cy="3868589"/>
            </a:xfrm>
          </p:grpSpPr>
          <p:sp>
            <p:nvSpPr>
              <p:cNvPr id="60427" name="Freeform 31"/>
              <p:cNvSpPr/>
              <p:nvPr/>
            </p:nvSpPr>
            <p:spPr bwMode="gray">
              <a:xfrm>
                <a:off x="7593013" y="2516188"/>
                <a:ext cx="936625" cy="3044825"/>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w="9525">
                <a:noFill/>
                <a:round/>
              </a:ln>
            </p:spPr>
            <p:txBody>
              <a:bodyPr/>
              <a:lstStyle/>
              <a:p>
                <a:endParaRPr altLang="en-US" lang="zh-CN"/>
              </a:p>
            </p:txBody>
          </p:sp>
          <p:sp>
            <p:nvSpPr>
              <p:cNvPr id="60428" name="Rectangle 42"/>
              <p:cNvSpPr>
                <a:spLocks noChangeArrowheads="1"/>
              </p:cNvSpPr>
              <p:nvPr/>
            </p:nvSpPr>
            <p:spPr bwMode="auto">
              <a:xfrm>
                <a:off x="7477386" y="5592762"/>
                <a:ext cx="1572701" cy="729874"/>
              </a:xfrm>
              <a:prstGeom prst="rect">
                <a:avLst/>
              </a:prstGeom>
              <a:noFill/>
              <a:ln w="9525">
                <a:noFill/>
                <a:miter lim="800000"/>
              </a:ln>
            </p:spPr>
            <p:txBody>
              <a:bodyPr>
                <a:spAutoFit/>
              </a:bodyPr>
              <a:lstStyle/>
              <a:p>
                <a:pPr algn="ctr" defTabSz="912813">
                  <a:lnSpc>
                    <a:spcPct val="90000"/>
                  </a:lnSpc>
                </a:pPr>
                <a:r>
                  <a:rPr altLang="zh-CN" b="1" lang="en-US" sz="1400">
                    <a:solidFill>
                      <a:srgbClr val="1F497D"/>
                    </a:solidFill>
                    <a:latin charset="-122" panose="020b0503020204020204" pitchFamily="34" typeface="微软雅黑"/>
                    <a:ea charset="-122" pitchFamily="34" typeface="微软雅黑"/>
                  </a:rPr>
                  <a:t>2014年战略达成率</a:t>
                </a:r>
              </a:p>
            </p:txBody>
          </p:sp>
        </p:grpSp>
        <p:grpSp>
          <p:nvGrpSpPr>
            <p:cNvPr id="10" name="组合 9"/>
            <p:cNvGrpSpPr/>
            <p:nvPr/>
          </p:nvGrpSpPr>
          <p:grpSpPr>
            <a:xfrm>
              <a:off x="1442775" y="1975030"/>
              <a:ext cx="928445" cy="1631528"/>
              <a:chOff x="7605713" y="3962691"/>
              <a:chExt cx="928687" cy="1585622"/>
            </a:xfrm>
            <a:solidFill>
              <a:srgbClr val="8CC600">
                <a:alpha val="55000"/>
              </a:srgbClr>
            </a:solidFill>
          </p:grpSpPr>
          <p:sp>
            <p:nvSpPr>
              <p:cNvPr id="11" name="AutoShape 33"/>
              <p:cNvSpPr>
                <a:spLocks noChangeArrowheads="1"/>
              </p:cNvSpPr>
              <p:nvPr/>
            </p:nvSpPr>
            <p:spPr bwMode="gray">
              <a:xfrm>
                <a:off x="7605713" y="3962691"/>
                <a:ext cx="928687" cy="1585622"/>
              </a:xfrm>
              <a:prstGeom prst="can">
                <a:avLst>
                  <a:gd fmla="val 26994" name="adj"/>
                </a:avLst>
              </a:prstGeom>
              <a:solidFill>
                <a:srgbClr val="D45A63"/>
              </a:solidFill>
              <a:ln algn="ctr" cap="flat" cmpd="sng" w="3175">
                <a:noFill/>
                <a:prstDash val="solid"/>
              </a:ln>
              <a:effectLst/>
            </p:spPr>
            <p:txBody>
              <a:bodyPr anchor="ctr" vert="eaVert"/>
              <a:lstStyle/>
              <a:p>
                <a:pPr defTabSz="913996" fontAlgn="auto">
                  <a:spcBef>
                    <a:spcPct val="0"/>
                  </a:spcBef>
                  <a:spcAft>
                    <a:spcPct val="0"/>
                  </a:spcAft>
                  <a:defRPr/>
                </a:pPr>
                <a:endParaRPr altLang="en-US" kern="0" lang="zh-CN" sz="2800">
                  <a:solidFill>
                    <a:sysClr lastClr="FFFFFF" val="window"/>
                  </a:solidFill>
                  <a:latin charset="-122" panose="020b0503020204020204" pitchFamily="34" typeface="微软雅黑"/>
                  <a:ea charset="-122" pitchFamily="34" typeface="微软雅黑"/>
                </a:endParaRPr>
              </a:p>
            </p:txBody>
          </p:sp>
          <p:sp>
            <p:nvSpPr>
              <p:cNvPr id="12" name="Text Box 40"/>
              <p:cNvSpPr txBox="1">
                <a:spLocks noChangeArrowheads="1"/>
              </p:cNvSpPr>
              <p:nvPr/>
            </p:nvSpPr>
            <p:spPr bwMode="blackWhite">
              <a:xfrm>
                <a:off x="7663408" y="4498082"/>
                <a:ext cx="762000" cy="427450"/>
              </a:xfrm>
              <a:prstGeom prst="rect">
                <a:avLst/>
              </a:prstGeom>
              <a:noFill/>
              <a:ln>
                <a:noFill/>
              </a:ln>
              <a:effectLs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3996" eaLnBrk="1" fontAlgn="auto" hangingPunct="1">
                  <a:spcBef>
                    <a:spcPct val="50000"/>
                  </a:spcBef>
                  <a:spcAft>
                    <a:spcPct val="0"/>
                  </a:spcAft>
                  <a:defRPr/>
                </a:pPr>
                <a:r>
                  <a:rPr altLang="zh-CN" kern="0" lang="en-US" smtClean="0" sz="1600">
                    <a:solidFill>
                      <a:srgbClr val="FFFFFF"/>
                    </a:solidFill>
                    <a:latin charset="0" pitchFamily="34" typeface="Impact"/>
                    <a:ea charset="-122" pitchFamily="34" typeface="微软雅黑"/>
                  </a:rPr>
                  <a:t>75%</a:t>
                </a:r>
              </a:p>
            </p:txBody>
          </p:sp>
        </p:grpSp>
        <p:grpSp>
          <p:nvGrpSpPr>
            <p:cNvPr id="60423" name="组合 12"/>
            <p:cNvGrpSpPr/>
            <p:nvPr/>
          </p:nvGrpSpPr>
          <p:grpSpPr>
            <a:xfrm>
              <a:off x="3230576" y="996364"/>
              <a:ext cx="1792086" cy="3316500"/>
              <a:chOff x="7810558" y="2506739"/>
              <a:chExt cx="1792552" cy="3880746"/>
            </a:xfrm>
          </p:grpSpPr>
          <p:sp>
            <p:nvSpPr>
              <p:cNvPr id="60425" name="Freeform 31"/>
              <p:cNvSpPr/>
              <p:nvPr/>
            </p:nvSpPr>
            <p:spPr bwMode="gray">
              <a:xfrm>
                <a:off x="8053512" y="2506739"/>
                <a:ext cx="936625" cy="3044826"/>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w="9525">
                <a:noFill/>
                <a:round/>
              </a:ln>
            </p:spPr>
            <p:txBody>
              <a:bodyPr/>
              <a:lstStyle/>
              <a:p>
                <a:endParaRPr altLang="en-US" lang="zh-CN"/>
              </a:p>
            </p:txBody>
          </p:sp>
          <p:sp>
            <p:nvSpPr>
              <p:cNvPr id="60426" name="Rectangle 42"/>
              <p:cNvSpPr>
                <a:spLocks noChangeArrowheads="1"/>
              </p:cNvSpPr>
              <p:nvPr/>
            </p:nvSpPr>
            <p:spPr bwMode="auto">
              <a:xfrm>
                <a:off x="7810559" y="5595471"/>
                <a:ext cx="1792552" cy="729874"/>
              </a:xfrm>
              <a:prstGeom prst="rect">
                <a:avLst/>
              </a:prstGeom>
              <a:noFill/>
              <a:ln w="9525">
                <a:noFill/>
                <a:miter lim="800000"/>
              </a:ln>
            </p:spPr>
            <p:txBody>
              <a:bodyPr>
                <a:spAutoFit/>
              </a:bodyPr>
              <a:lstStyle/>
              <a:p>
                <a:pPr algn="ctr" defTabSz="912813">
                  <a:lnSpc>
                    <a:spcPct val="90000"/>
                  </a:lnSpc>
                </a:pPr>
                <a:r>
                  <a:rPr altLang="zh-CN" b="1" lang="en-US" sz="1400">
                    <a:solidFill>
                      <a:srgbClr val="C00000"/>
                    </a:solidFill>
                    <a:latin charset="-122" panose="020b0503020204020204" pitchFamily="34" typeface="微软雅黑"/>
                    <a:ea charset="-122" pitchFamily="34" typeface="微软雅黑"/>
                  </a:rPr>
                  <a:t>2015年战略达成率目标</a:t>
                </a:r>
              </a:p>
            </p:txBody>
          </p:sp>
        </p:grpSp>
        <p:grpSp>
          <p:nvGrpSpPr>
            <p:cNvPr id="16" name="组合 15"/>
            <p:cNvGrpSpPr/>
            <p:nvPr/>
          </p:nvGrpSpPr>
          <p:grpSpPr>
            <a:xfrm>
              <a:off x="3473467" y="1174879"/>
              <a:ext cx="928445" cy="2391526"/>
              <a:chOff x="8066213" y="4258096"/>
              <a:chExt cx="928687" cy="1285875"/>
            </a:xfrm>
            <a:solidFill>
              <a:srgbClr val="44ADCB">
                <a:alpha val="71000"/>
              </a:srgbClr>
            </a:solidFill>
          </p:grpSpPr>
          <p:sp>
            <p:nvSpPr>
              <p:cNvPr id="17" name="AutoShape 33"/>
              <p:cNvSpPr>
                <a:spLocks noChangeArrowheads="1"/>
              </p:cNvSpPr>
              <p:nvPr/>
            </p:nvSpPr>
            <p:spPr bwMode="gray">
              <a:xfrm>
                <a:off x="8066213" y="4258096"/>
                <a:ext cx="928687" cy="1285875"/>
              </a:xfrm>
              <a:prstGeom prst="can">
                <a:avLst>
                  <a:gd fmla="val 26994" name="adj"/>
                </a:avLst>
              </a:prstGeom>
              <a:grpFill/>
              <a:ln algn="ctr" cap="flat" cmpd="sng" w="3175">
                <a:noFill/>
                <a:prstDash val="solid"/>
              </a:ln>
              <a:effectLst/>
            </p:spPr>
            <p:txBody>
              <a:bodyPr anchor="ctr" vert="eaVert"/>
              <a:lstStyle/>
              <a:p>
                <a:pPr defTabSz="913996" fontAlgn="auto">
                  <a:spcBef>
                    <a:spcPct val="0"/>
                  </a:spcBef>
                  <a:spcAft>
                    <a:spcPct val="0"/>
                  </a:spcAft>
                  <a:defRPr/>
                </a:pPr>
                <a:endParaRPr altLang="en-US" kern="0" lang="zh-CN" sz="2800">
                  <a:solidFill>
                    <a:sysClr lastClr="FFFFFF" val="window"/>
                  </a:solidFill>
                  <a:latin charset="-122" panose="020b0503020204020204" pitchFamily="34" typeface="微软雅黑"/>
                  <a:ea charset="-122" pitchFamily="34" typeface="微软雅黑"/>
                </a:endParaRPr>
              </a:p>
            </p:txBody>
          </p:sp>
          <p:sp>
            <p:nvSpPr>
              <p:cNvPr id="18" name="Text Box 40"/>
              <p:cNvSpPr txBox="1">
                <a:spLocks noChangeArrowheads="1"/>
              </p:cNvSpPr>
              <p:nvPr/>
            </p:nvSpPr>
            <p:spPr bwMode="blackWhite">
              <a:xfrm>
                <a:off x="8123907" y="4536500"/>
                <a:ext cx="870993" cy="236485"/>
              </a:xfrm>
              <a:prstGeom prst="rect">
                <a:avLst/>
              </a:prstGeom>
              <a:noFill/>
              <a:ln>
                <a:noFill/>
              </a:ln>
              <a:effectLs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3996" eaLnBrk="1" fontAlgn="auto" hangingPunct="1">
                  <a:spcBef>
                    <a:spcPct val="50000"/>
                  </a:spcBef>
                  <a:spcAft>
                    <a:spcPct val="0"/>
                  </a:spcAft>
                  <a:defRPr/>
                </a:pPr>
                <a:r>
                  <a:rPr altLang="zh-CN" kern="0" lang="en-US" smtClean="0" sz="1600">
                    <a:solidFill>
                      <a:srgbClr val="FFFFFF"/>
                    </a:solidFill>
                    <a:latin charset="0" pitchFamily="34" typeface="Impact"/>
                    <a:ea charset="-122" pitchFamily="34" typeface="微软雅黑"/>
                  </a:rPr>
                  <a:t>90%</a:t>
                </a:r>
              </a:p>
            </p:txBody>
          </p:sp>
        </p:grpSp>
      </p:grpSp>
      <p:sp>
        <p:nvSpPr>
          <p:cNvPr id="22" name="矩形 21"/>
          <p:cNvSpPr/>
          <p:nvPr/>
        </p:nvSpPr>
        <p:spPr>
          <a:xfrm>
            <a:off x="722948" y="307975"/>
            <a:ext cx="24260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D45A63"/>
                </a:solidFill>
                <a:effectLst>
                  <a:outerShdw algn="tl" blurRad="38100" dir="2700000" dist="38100">
                    <a:srgbClr val="000000">
                      <a:alpha val="43137"/>
                    </a:srgbClr>
                  </a:outerShdw>
                </a:effectLst>
                <a:latin charset="-122" panose="020b0503020204020204" pitchFamily="34" typeface="微软雅黑"/>
                <a:ea charset="-122" pitchFamily="34" typeface="微软雅黑"/>
              </a:rPr>
              <a:t>1.1战略目标</a:t>
            </a:r>
          </a:p>
        </p:txBody>
      </p:sp>
      <p:sp>
        <p:nvSpPr>
          <p:cNvPr id="60419" name="矩形 19"/>
          <p:cNvSpPr>
            <a:spLocks noChangeArrowheads="1"/>
          </p:cNvSpPr>
          <p:nvPr/>
        </p:nvSpPr>
        <p:spPr bwMode="auto">
          <a:xfrm>
            <a:off x="914400" y="4005263"/>
            <a:ext cx="5940425" cy="2651760"/>
          </a:xfrm>
          <a:prstGeom prst="rect">
            <a:avLst/>
          </a:prstGeom>
          <a:noFill/>
          <a:ln w="9525">
            <a:noFill/>
            <a:miter lim="800000"/>
          </a:ln>
        </p:spPr>
        <p:txBody>
          <a:bodyPr>
            <a:spAutoFit/>
          </a:bodyPr>
          <a:lstStyle/>
          <a:p>
            <a:pPr defTabSz="912813">
              <a:lnSpc>
                <a:spcPct val="150000"/>
              </a:lnSpc>
            </a:pPr>
            <a:r>
              <a:rPr altLang="zh-CN" b="1" lang="en-US" sz="1600">
                <a:solidFill>
                  <a:srgbClr val="000000"/>
                </a:solidFill>
                <a:latin charset="-122" panose="020b0503020204020204" pitchFamily="34" typeface="微软雅黑"/>
                <a:ea charset="-122" pitchFamily="34" typeface="微软雅黑"/>
              </a:rPr>
              <a:t>2014年战略检讨：去年战略目标达75%。</a:t>
            </a:r>
          </a:p>
          <a:p>
            <a:pPr defTabSz="912813">
              <a:lnSpc>
                <a:spcPct val="150000"/>
              </a:lnSpc>
            </a:pPr>
            <a:r>
              <a:rPr altLang="zh-CN" b="1" lang="en-US" sz="1600">
                <a:solidFill>
                  <a:srgbClr val="000000"/>
                </a:solidFill>
                <a:latin charset="-122" panose="020b0503020204020204" pitchFamily="34" typeface="微软雅黑"/>
                <a:ea charset="-122" pitchFamily="34" typeface="微软雅黑"/>
              </a:rPr>
              <a:t>原因:</a:t>
            </a:r>
          </a:p>
          <a:p>
            <a:pPr defTabSz="912813">
              <a:lnSpc>
                <a:spcPct val="150000"/>
              </a:lnSpc>
            </a:pPr>
            <a:r>
              <a:rPr altLang="zh-CN" b="1" lang="en-US" sz="1600">
                <a:solidFill>
                  <a:srgbClr val="000000"/>
                </a:solidFill>
                <a:latin charset="-122" panose="020b0503020204020204" pitchFamily="34" typeface="微软雅黑"/>
                <a:ea charset="-122" pitchFamily="34" typeface="微软雅黑"/>
              </a:rPr>
              <a:t>1、医院制度存在缺陷，管理陷入困局；</a:t>
            </a:r>
          </a:p>
          <a:p>
            <a:pPr defTabSz="912813">
              <a:lnSpc>
                <a:spcPct val="150000"/>
              </a:lnSpc>
            </a:pPr>
            <a:r>
              <a:rPr altLang="zh-CN" b="1" lang="en-US" sz="1600">
                <a:solidFill>
                  <a:srgbClr val="000000"/>
                </a:solidFill>
                <a:latin charset="-122" panose="020b0503020204020204" pitchFamily="34" typeface="微软雅黑"/>
                <a:ea charset="-122" pitchFamily="34" typeface="微软雅黑"/>
              </a:rPr>
              <a:t>2、医护人员流动率高，服务水平急需改善；</a:t>
            </a:r>
          </a:p>
          <a:p>
            <a:pPr defTabSz="912813">
              <a:lnSpc>
                <a:spcPct val="150000"/>
              </a:lnSpc>
            </a:pPr>
            <a:r>
              <a:rPr altLang="zh-CN" b="1" lang="en-US" sz="1600">
                <a:solidFill>
                  <a:srgbClr val="000000"/>
                </a:solidFill>
                <a:latin charset="-122" panose="020b0503020204020204" pitchFamily="34" typeface="微软雅黑"/>
                <a:ea charset="-122" pitchFamily="34" typeface="微软雅黑"/>
              </a:rPr>
              <a:t>3、医院重点科室建设目标不明确;</a:t>
            </a:r>
          </a:p>
          <a:p>
            <a:pPr defTabSz="912813">
              <a:lnSpc>
                <a:spcPct val="150000"/>
              </a:lnSpc>
            </a:pPr>
            <a:r>
              <a:rPr altLang="zh-CN" b="1" lang="en-US" sz="1600">
                <a:solidFill>
                  <a:srgbClr val="000000"/>
                </a:solidFill>
                <a:latin charset="-122" panose="020b0503020204020204" pitchFamily="34" typeface="微软雅黑"/>
                <a:ea charset="-122" pitchFamily="34" typeface="微软雅黑"/>
              </a:rPr>
              <a:t>4、大批民营资本进军医疗，市场竞争力进一步加大。</a:t>
            </a:r>
          </a:p>
          <a:p>
            <a:pPr defTabSz="912813">
              <a:lnSpc>
                <a:spcPct val="150000"/>
              </a:lnSpc>
            </a:pPr>
            <a:r>
              <a:rPr altLang="zh-CN" b="1" lang="en-US" sz="1600">
                <a:solidFill>
                  <a:srgbClr val="000000"/>
                </a:solidFill>
                <a:latin charset="-122" panose="020b0503020204020204" pitchFamily="34" typeface="微软雅黑"/>
                <a:ea charset="-122" pitchFamily="34" typeface="微软雅黑"/>
              </a:rPr>
              <a:t>2015年战略目标：战略达成率90%</a:t>
            </a:r>
          </a:p>
        </p:txBody>
      </p:sp>
      <p:pic>
        <p:nvPicPr>
          <p:cNvPr id="60420" name="图片 23"/>
          <p:cNvPicPr>
            <a:picLocks noChangeAspect="1"/>
          </p:cNvPicPr>
          <p:nvPr/>
        </p:nvPicPr>
        <p:blipFill>
          <a:blip r:embed="rId2">
            <a:extLst>
              <a:ext uri="{28A0092B-C50C-407E-A947-70E740481C1C}">
                <a14:useLocalDpi/>
              </a:ext>
            </a:extLst>
          </a:blip>
          <a:stretch>
            <a:fillRect/>
          </a:stretch>
        </p:blipFill>
        <p:spPr bwMode="auto">
          <a:xfrm>
            <a:off x="5181600" y="447675"/>
            <a:ext cx="7010400" cy="6477000"/>
          </a:xfrm>
          <a:prstGeom prst="rect">
            <a:avLst/>
          </a:prstGeom>
          <a:noFill/>
          <a:ln w="9525">
            <a:noFill/>
            <a:miter lim="800000"/>
          </a:ln>
        </p:spPr>
      </p:pic>
    </p:spTree>
  </p:cSld>
  <p:clrMapOvr>
    <a:masterClrMapping/>
  </p:clrMapOvr>
  <p:transition/>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6497" name="图片 6"/>
          <p:cNvPicPr>
            <a:picLocks noChangeAspect="1"/>
          </p:cNvPicPr>
          <p:nvPr/>
        </p:nvPicPr>
        <p:blipFill>
          <a:blip r:embed="rId2">
            <a:extLst>
              <a:ext uri="{28A0092B-C50C-407E-A947-70E740481C1C}">
                <a14:useLocalDpi/>
              </a:ext>
            </a:extLst>
          </a:blip>
          <a:stretch>
            <a:fillRect/>
          </a:stretch>
        </p:blipFill>
        <p:spPr bwMode="auto">
          <a:xfrm>
            <a:off x="3662363" y="0"/>
            <a:ext cx="8529637" cy="6858000"/>
          </a:xfrm>
          <a:prstGeom prst="rect">
            <a:avLst/>
          </a:prstGeom>
          <a:noFill/>
          <a:ln w="9525">
            <a:noFill/>
            <a:miter lim="800000"/>
          </a:ln>
        </p:spPr>
      </p:pic>
      <p:sp>
        <p:nvSpPr>
          <p:cNvPr id="8" name="矩形 7"/>
          <p:cNvSpPr/>
          <p:nvPr/>
        </p:nvSpPr>
        <p:spPr>
          <a:xfrm>
            <a:off x="490538" y="2422525"/>
            <a:ext cx="5108575" cy="263366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06499" name="文本框 5"/>
          <p:cNvSpPr txBox="1">
            <a:spLocks noChangeArrowheads="1"/>
          </p:cNvSpPr>
          <p:nvPr/>
        </p:nvSpPr>
        <p:spPr bwMode="auto">
          <a:xfrm>
            <a:off x="739775" y="2600325"/>
            <a:ext cx="4329430" cy="2377440"/>
          </a:xfrm>
          <a:prstGeom prst="rect">
            <a:avLst/>
          </a:prstGeom>
          <a:noFill/>
          <a:ln w="9525">
            <a:noFill/>
            <a:miter lim="800000"/>
          </a:ln>
        </p:spPr>
        <p:txBody>
          <a:bodyPr wrap="none">
            <a:spAutoFit/>
          </a:bodyPr>
          <a:lstStyle/>
          <a:p>
            <a:pPr indent="-285750" marL="285750">
              <a:lnSpc>
                <a:spcPts val="3000"/>
              </a:lnSpc>
              <a:buClr>
                <a:schemeClr val="bg1"/>
              </a:buClr>
              <a:buFont charset="2" pitchFamily="2" typeface="Wingdings"/>
              <a:buChar char="ü"/>
            </a:pPr>
            <a:r>
              <a:rPr altLang="en-US" lang="zh-CN" sz="1600">
                <a:solidFill>
                  <a:schemeClr val="bg1"/>
                </a:solidFill>
                <a:latin charset="-122" panose="020b0503020204020204" pitchFamily="34" typeface="微软雅黑"/>
                <a:ea charset="-122" pitchFamily="34" typeface="微软雅黑"/>
              </a:rPr>
              <a:t>组织员工集体活动X次。</a:t>
            </a:r>
          </a:p>
          <a:p>
            <a:pPr indent="-285750" marL="285750">
              <a:lnSpc>
                <a:spcPts val="3000"/>
              </a:lnSpc>
              <a:buClr>
                <a:schemeClr val="bg1"/>
              </a:buClr>
              <a:buFont charset="2" pitchFamily="2" typeface="Wingdings"/>
              <a:buChar char="ü"/>
            </a:pPr>
            <a:r>
              <a:rPr altLang="en-US" lang="zh-CN" sz="1600">
                <a:solidFill>
                  <a:schemeClr val="bg1"/>
                </a:solidFill>
                <a:latin charset="-122" panose="020b0503020204020204" pitchFamily="34" typeface="微软雅黑"/>
                <a:ea charset="-122" pitchFamily="34" typeface="微软雅黑"/>
              </a:rPr>
              <a:t>提供员工学习、考察、进修机会。</a:t>
            </a:r>
          </a:p>
          <a:p>
            <a:pPr indent="-285750" marL="285750">
              <a:lnSpc>
                <a:spcPts val="3000"/>
              </a:lnSpc>
              <a:buClr>
                <a:schemeClr val="bg1"/>
              </a:buClr>
              <a:buFont charset="2" pitchFamily="2" typeface="Wingdings"/>
              <a:buChar char="ü"/>
            </a:pPr>
            <a:r>
              <a:rPr altLang="en-US" lang="zh-CN" sz="1600">
                <a:solidFill>
                  <a:schemeClr val="bg1"/>
                </a:solidFill>
                <a:latin charset="-122" panose="020b0503020204020204" pitchFamily="34" typeface="微软雅黑"/>
                <a:ea charset="-122" pitchFamily="34" typeface="微软雅黑"/>
              </a:rPr>
              <a:t>制定完善的员工手册及岗位说明书。</a:t>
            </a:r>
          </a:p>
          <a:p>
            <a:pPr indent="-285750" marL="285750">
              <a:lnSpc>
                <a:spcPts val="3000"/>
              </a:lnSpc>
              <a:buClr>
                <a:schemeClr val="bg1"/>
              </a:buClr>
              <a:buFont charset="2" pitchFamily="2" typeface="Wingdings"/>
              <a:buChar char="ü"/>
            </a:pPr>
            <a:r>
              <a:rPr altLang="en-US" lang="zh-CN" sz="1600">
                <a:solidFill>
                  <a:schemeClr val="bg1"/>
                </a:solidFill>
                <a:latin charset="-122" panose="020b0503020204020204" pitchFamily="34" typeface="微软雅黑"/>
                <a:ea charset="-122" pitchFamily="34" typeface="微软雅黑"/>
              </a:rPr>
              <a:t>定期组织部门交流会议。</a:t>
            </a:r>
          </a:p>
          <a:p>
            <a:pPr indent="-285750" marL="285750">
              <a:lnSpc>
                <a:spcPts val="3000"/>
              </a:lnSpc>
              <a:buClr>
                <a:schemeClr val="bg1"/>
              </a:buClr>
              <a:buFont charset="2" pitchFamily="2" typeface="Wingdings"/>
              <a:buChar char="ü"/>
            </a:pPr>
            <a:r>
              <a:rPr altLang="en-US" lang="zh-CN" sz="1600">
                <a:solidFill>
                  <a:schemeClr val="bg1"/>
                </a:solidFill>
                <a:latin charset="-122" panose="020b0503020204020204" pitchFamily="34" typeface="微软雅黑"/>
                <a:ea charset="-122" pitchFamily="34" typeface="微软雅黑"/>
              </a:rPr>
              <a:t>每半年组织医院先进、优秀员工表彰大会。</a:t>
            </a:r>
          </a:p>
          <a:p>
            <a:pPr indent="-285750" marL="285750">
              <a:lnSpc>
                <a:spcPts val="3000"/>
              </a:lnSpc>
              <a:buClr>
                <a:schemeClr val="bg1"/>
              </a:buClr>
              <a:buFont charset="2" pitchFamily="2" typeface="Wingdings"/>
              <a:buChar char="ü"/>
            </a:pPr>
            <a:r>
              <a:rPr altLang="en-US" lang="zh-CN" sz="1600">
                <a:solidFill>
                  <a:schemeClr val="bg1"/>
                </a:solidFill>
                <a:latin charset="-122" panose="020b0503020204020204" pitchFamily="34" typeface="微软雅黑"/>
                <a:ea charset="-122" pitchFamily="34" typeface="微软雅黑"/>
              </a:rPr>
              <a:t>举行医院内部员工技能和服务流程比赛。</a:t>
            </a:r>
          </a:p>
        </p:txBody>
      </p:sp>
      <p:sp>
        <p:nvSpPr>
          <p:cNvPr id="106500" name="矩形 8"/>
          <p:cNvSpPr>
            <a:spLocks noChangeArrowheads="1"/>
          </p:cNvSpPr>
          <p:nvPr/>
        </p:nvSpPr>
        <p:spPr bwMode="auto">
          <a:xfrm>
            <a:off x="490538" y="958850"/>
            <a:ext cx="7269480" cy="365760"/>
          </a:xfrm>
          <a:prstGeom prst="rect">
            <a:avLst/>
          </a:prstGeom>
          <a:noFill/>
          <a:ln w="9525">
            <a:noFill/>
            <a:miter lim="800000"/>
          </a:ln>
        </p:spPr>
        <p:txBody>
          <a:bodyPr wrap="none">
            <a:spAutoFit/>
          </a:bodyPr>
          <a:lstStyle/>
          <a:p>
            <a:r>
              <a:rPr altLang="en-US" b="1" lang="zh-CN">
                <a:solidFill>
                  <a:srgbClr val="C00000"/>
                </a:solidFill>
                <a:latin charset="-122" panose="020b0503020204020204" pitchFamily="34" typeface="微软雅黑"/>
                <a:ea charset="-122" pitchFamily="34" typeface="微软雅黑"/>
              </a:rPr>
              <a:t>规划四：深化院内员工对医院文化的认知，完善医院内部沟通渠道建设</a:t>
            </a:r>
          </a:p>
        </p:txBody>
      </p:sp>
      <p:sp>
        <p:nvSpPr>
          <p:cNvPr id="106501" name="矩形 9"/>
          <p:cNvSpPr>
            <a:spLocks noChangeArrowheads="1"/>
          </p:cNvSpPr>
          <p:nvPr/>
        </p:nvSpPr>
        <p:spPr bwMode="auto">
          <a:xfrm>
            <a:off x="490538" y="1893888"/>
            <a:ext cx="1325880" cy="365760"/>
          </a:xfrm>
          <a:prstGeom prst="rect">
            <a:avLst/>
          </a:prstGeom>
          <a:noFill/>
          <a:ln w="9525">
            <a:noFill/>
            <a:miter lim="800000"/>
          </a:ln>
        </p:spPr>
        <p:txBody>
          <a:bodyPr wrap="none">
            <a:spAutoFit/>
          </a:bodyPr>
          <a:lstStyle/>
          <a:p>
            <a:r>
              <a:rPr altLang="en-US" b="1" lang="zh-CN">
                <a:solidFill>
                  <a:srgbClr val="C00000"/>
                </a:solidFill>
                <a:latin charset="-122" panose="020b0503020204020204" pitchFamily="34" typeface="微软雅黑"/>
                <a:ea charset="-122" pitchFamily="34" typeface="微软雅黑"/>
              </a:rPr>
              <a:t>具体措施：</a:t>
            </a:r>
          </a:p>
        </p:txBody>
      </p:sp>
      <p:sp>
        <p:nvSpPr>
          <p:cNvPr id="11" name="矩形 10"/>
          <p:cNvSpPr/>
          <p:nvPr/>
        </p:nvSpPr>
        <p:spPr>
          <a:xfrm>
            <a:off x="490538" y="111125"/>
            <a:ext cx="2673350" cy="723900"/>
          </a:xfrm>
          <a:prstGeom prst="rect">
            <a:avLst/>
          </a:prstGeom>
          <a:solidFill>
            <a:srgbClr val="FE7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2" name="矩形 11"/>
          <p:cNvSpPr/>
          <p:nvPr/>
        </p:nvSpPr>
        <p:spPr>
          <a:xfrm>
            <a:off x="720567" y="273050"/>
            <a:ext cx="2214880" cy="396240"/>
          </a:xfrm>
          <a:prstGeom prst="rect">
            <a:avLst/>
          </a:prstGeom>
        </p:spPr>
        <p:txBody>
          <a:bodyPr wrap="none">
            <a:spAutoFit/>
          </a:bodyPr>
          <a:lstStyle/>
          <a:p>
            <a:pPr algn="ctr" defTabSz="913996" fontAlgn="auto">
              <a:spcBef>
                <a:spcPct val="0"/>
              </a:spcBef>
              <a:spcAft>
                <a:spcPct val="0"/>
              </a:spcAft>
              <a:defRPr/>
            </a:pP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二：医院文化规划</a:t>
            </a:r>
          </a:p>
        </p:txBody>
      </p:sp>
    </p:spTree>
  </p:cSld>
  <p:clrMapOvr>
    <a:masterClrMapping/>
  </p:clrMapOvr>
  <p:transition/>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FF5EB"/>
        </a:solidFill>
        <a:effectLst/>
      </p:bgPr>
    </p:bg>
    <p:spTree>
      <p:nvGrpSpPr>
        <p:cNvPr id="1" name=""/>
        <p:cNvGrpSpPr/>
        <p:nvPr/>
      </p:nvGrpSpPr>
      <p:grpSpPr>
        <a:xfrm>
          <a:off x="0" y="0"/>
          <a:ext cx="0" cy="0"/>
        </a:xfrm>
      </p:grpSpPr>
      <p:pic>
        <p:nvPicPr>
          <p:cNvPr descr="搜索引擎优化图标图片" id="107522" name="Picture 2"/>
          <p:cNvPicPr>
            <a:picLocks noChangeArrowheads="1" noChangeAspect="1"/>
          </p:cNvPicPr>
          <p:nvPr/>
        </p:nvPicPr>
        <p:blipFill>
          <a:blip r:embed="rId2">
            <a:grayscl/>
            <a:extLst>
              <a:ext uri="{28A0092B-C50C-407E-A947-70E740481C1C}">
                <a14:useLocalDpi/>
              </a:ext>
            </a:extLst>
          </a:blip>
          <a:srcRect l="-96"/>
          <a:stretch>
            <a:fillRect/>
          </a:stretch>
        </p:blipFill>
        <p:spPr bwMode="auto">
          <a:xfrm>
            <a:off x="0" y="0"/>
            <a:ext cx="12192000" cy="6881813"/>
          </a:xfrm>
          <a:prstGeom prst="rect">
            <a:avLst/>
          </a:prstGeom>
          <a:noFill/>
          <a:ln w="9525">
            <a:noFill/>
            <a:miter lim="800000"/>
          </a:ln>
        </p:spPr>
      </p:pic>
      <p:sp>
        <p:nvSpPr>
          <p:cNvPr id="2" name="等腰三角形 1"/>
          <p:cNvSpPr/>
          <p:nvPr/>
        </p:nvSpPr>
        <p:spPr>
          <a:xfrm>
            <a:off x="4024313" y="0"/>
            <a:ext cx="8167687" cy="6878638"/>
          </a:xfrm>
          <a:custGeom>
            <a:gdLst>
              <a:gd fmla="*/ 5816257 w 8210584" name="connsiteX0"/>
              <a:gd fmla="*/ 6853538 h 6878470" name="connsiteY0"/>
              <a:gd fmla="*/ 4035376 w 8210584" name="connsiteX1"/>
              <a:gd fmla="*/ 6878470 h 6878470" name="connsiteY1"/>
              <a:gd fmla="*/ 0 w 8210584" name="connsiteX2"/>
              <a:gd fmla="*/ 3849 h 6878470" name="connsiteY2"/>
              <a:gd fmla="*/ 8210584 w 8210584" name="connsiteX3"/>
              <a:gd fmla="*/ 0 h 6878470" name="connsiteY3"/>
              <a:gd fmla="*/ 5816257 w 8210584" name="connsiteX4"/>
              <a:gd fmla="*/ 6853538 h 68784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8470" w="8210584">
                <a:moveTo>
                  <a:pt x="5816257" y="6853538"/>
                </a:moveTo>
                <a:cubicBezTo>
                  <a:pt x="5044281" y="6884594"/>
                  <a:pt x="5164051" y="6874709"/>
                  <a:pt x="4035376" y="6878470"/>
                </a:cubicBezTo>
                <a:lnTo>
                  <a:pt x="0" y="3849"/>
                </a:lnTo>
                <a:lnTo>
                  <a:pt x="8210584" y="0"/>
                </a:lnTo>
                <a:lnTo>
                  <a:pt x="5816257" y="6853538"/>
                </a:lnTo>
                <a:close/>
              </a:path>
            </a:pathLst>
          </a:cu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prstClr val="white"/>
              </a:solidFill>
            </a:endParaRPr>
          </a:p>
        </p:txBody>
      </p:sp>
      <p:sp>
        <p:nvSpPr>
          <p:cNvPr id="107524" name="文本框 2"/>
          <p:cNvSpPr txBox="1">
            <a:spLocks noChangeArrowheads="1"/>
          </p:cNvSpPr>
          <p:nvPr/>
        </p:nvSpPr>
        <p:spPr bwMode="auto">
          <a:xfrm>
            <a:off x="5480049" y="142875"/>
            <a:ext cx="2602230" cy="2286000"/>
          </a:xfrm>
          <a:prstGeom prst="rect">
            <a:avLst/>
          </a:prstGeom>
          <a:noFill/>
          <a:ln w="9525">
            <a:noFill/>
            <a:miter lim="800000"/>
          </a:ln>
        </p:spPr>
        <p:txBody>
          <a:bodyPr wrap="none">
            <a:spAutoFit/>
          </a:bodyPr>
          <a:lstStyle/>
          <a:p>
            <a:pPr indent="-285750" marL="285750">
              <a:lnSpc>
                <a:spcPct val="150000"/>
              </a:lnSpc>
              <a:buClr>
                <a:srgbClr val="FFFFFF"/>
              </a:buClr>
              <a:buFont charset="2" pitchFamily="2" typeface="Wingdings"/>
              <a:buChar char="ü"/>
            </a:pPr>
            <a:r>
              <a:rPr altLang="en-US" lang="zh-CN" sz="2400">
                <a:solidFill>
                  <a:srgbClr val="FFFFFF"/>
                </a:solidFill>
                <a:latin charset="-122" panose="020b0503020204020204" pitchFamily="34" typeface="微软雅黑"/>
                <a:ea charset="-122" pitchFamily="34" typeface="微软雅黑"/>
              </a:rPr>
              <a:t>医院官方网站</a:t>
            </a:r>
          </a:p>
          <a:p>
            <a:pPr indent="-285750" marL="285750">
              <a:lnSpc>
                <a:spcPct val="150000"/>
              </a:lnSpc>
              <a:buClr>
                <a:srgbClr val="FFFFFF"/>
              </a:buClr>
              <a:buFont charset="2" pitchFamily="2" typeface="Wingdings"/>
              <a:buChar char="ü"/>
            </a:pPr>
            <a:r>
              <a:rPr altLang="en-US" lang="zh-CN" sz="2400">
                <a:solidFill>
                  <a:srgbClr val="FFFFFF"/>
                </a:solidFill>
                <a:latin charset="-122" panose="020b0503020204020204" pitchFamily="34" typeface="微软雅黑"/>
                <a:ea charset="-122" pitchFamily="34" typeface="微软雅黑"/>
              </a:rPr>
              <a:t>医院公众微信号</a:t>
            </a:r>
          </a:p>
          <a:p>
            <a:pPr indent="-285750" marL="285750">
              <a:lnSpc>
                <a:spcPct val="150000"/>
              </a:lnSpc>
              <a:buClr>
                <a:srgbClr val="FFFFFF"/>
              </a:buClr>
              <a:buFont charset="2" pitchFamily="2" typeface="Wingdings"/>
              <a:buChar char="ü"/>
            </a:pPr>
            <a:r>
              <a:rPr altLang="en-US" lang="zh-CN" sz="2400">
                <a:solidFill>
                  <a:srgbClr val="FFFFFF"/>
                </a:solidFill>
                <a:latin charset="-122" panose="020b0503020204020204" pitchFamily="34" typeface="微软雅黑"/>
                <a:ea charset="-122" pitchFamily="34" typeface="微软雅黑"/>
              </a:rPr>
              <a:t>医院官网微博</a:t>
            </a:r>
          </a:p>
          <a:p>
            <a:pPr indent="-285750" marL="285750">
              <a:lnSpc>
                <a:spcPct val="150000"/>
              </a:lnSpc>
              <a:buClr>
                <a:srgbClr val="FFFFFF"/>
              </a:buClr>
              <a:buFont charset="2" pitchFamily="2" typeface="Wingdings"/>
              <a:buChar char="ü"/>
            </a:pPr>
            <a:r>
              <a:rPr altLang="en-US" lang="zh-CN" sz="2400">
                <a:solidFill>
                  <a:srgbClr val="FFFFFF"/>
                </a:solidFill>
                <a:latin charset="-122" panose="020b0503020204020204" pitchFamily="34" typeface="微软雅黑"/>
                <a:ea charset="-122" pitchFamily="34" typeface="微软雅黑"/>
              </a:rPr>
              <a:t>医院企业邮箱</a:t>
            </a:r>
          </a:p>
        </p:txBody>
      </p:sp>
      <p:sp>
        <p:nvSpPr>
          <p:cNvPr id="107525" name="矩形 4"/>
          <p:cNvSpPr>
            <a:spLocks noChangeArrowheads="1"/>
          </p:cNvSpPr>
          <p:nvPr/>
        </p:nvSpPr>
        <p:spPr bwMode="auto">
          <a:xfrm>
            <a:off x="8107364" y="2163763"/>
            <a:ext cx="2602230" cy="2286000"/>
          </a:xfrm>
          <a:prstGeom prst="rect">
            <a:avLst/>
          </a:prstGeom>
          <a:noFill/>
          <a:ln w="9525">
            <a:noFill/>
            <a:miter lim="800000"/>
          </a:ln>
        </p:spPr>
        <p:txBody>
          <a:bodyPr wrap="none">
            <a:spAutoFit/>
          </a:bodyPr>
          <a:lstStyle/>
          <a:p>
            <a:pPr indent="-285750" marL="285750">
              <a:lnSpc>
                <a:spcPct val="150000"/>
              </a:lnSpc>
              <a:buClr>
                <a:srgbClr val="FFFFFF"/>
              </a:buClr>
              <a:buFont charset="2" pitchFamily="2" typeface="Wingdings"/>
              <a:buChar char="ü"/>
            </a:pPr>
            <a:r>
              <a:rPr altLang="en-US" lang="zh-CN" sz="2400">
                <a:solidFill>
                  <a:srgbClr val="FFFFFF"/>
                </a:solidFill>
                <a:latin charset="-122" panose="020b0503020204020204" pitchFamily="34" typeface="微软雅黑"/>
                <a:ea charset="-122" pitchFamily="34" typeface="微软雅黑"/>
              </a:rPr>
              <a:t>医院企业QQ</a:t>
            </a:r>
          </a:p>
          <a:p>
            <a:pPr indent="-285750" marL="285750">
              <a:lnSpc>
                <a:spcPct val="150000"/>
              </a:lnSpc>
              <a:buClr>
                <a:srgbClr val="FFFFFF"/>
              </a:buClr>
              <a:buFont charset="2" pitchFamily="2" typeface="Wingdings"/>
              <a:buChar char="ü"/>
            </a:pPr>
            <a:r>
              <a:rPr altLang="en-US" lang="zh-CN" sz="2400">
                <a:solidFill>
                  <a:srgbClr val="FFFFFF"/>
                </a:solidFill>
                <a:latin charset="-122" panose="020b0503020204020204" pitchFamily="34" typeface="微软雅黑"/>
                <a:ea charset="-122" pitchFamily="34" typeface="微软雅黑"/>
              </a:rPr>
              <a:t>医院院内宣传栏</a:t>
            </a:r>
          </a:p>
          <a:p>
            <a:pPr indent="-285750" marL="285750">
              <a:lnSpc>
                <a:spcPct val="150000"/>
              </a:lnSpc>
              <a:buClr>
                <a:srgbClr val="FFFFFF"/>
              </a:buClr>
              <a:buFont charset="2" pitchFamily="2" typeface="Wingdings"/>
              <a:buChar char="ü"/>
            </a:pPr>
            <a:r>
              <a:rPr altLang="en-US" lang="zh-CN" sz="2400">
                <a:solidFill>
                  <a:srgbClr val="FFFFFF"/>
                </a:solidFill>
                <a:latin charset="-122" panose="020b0503020204020204" pitchFamily="34" typeface="微软雅黑"/>
                <a:ea charset="-122" pitchFamily="34" typeface="微软雅黑"/>
              </a:rPr>
              <a:t>医院院报</a:t>
            </a:r>
          </a:p>
          <a:p>
            <a:pPr indent="-285750" marL="285750">
              <a:lnSpc>
                <a:spcPct val="150000"/>
              </a:lnSpc>
              <a:buClr>
                <a:srgbClr val="FFFFFF"/>
              </a:buClr>
              <a:buFont charset="2" pitchFamily="2" typeface="Wingdings"/>
              <a:buChar char="ü"/>
            </a:pPr>
            <a:r>
              <a:rPr altLang="en-US" lang="zh-CN" sz="2400">
                <a:solidFill>
                  <a:srgbClr val="FFFFFF"/>
                </a:solidFill>
                <a:latin charset="-122" panose="020b0503020204020204" pitchFamily="34" typeface="微软雅黑"/>
                <a:ea charset="-122" pitchFamily="34" typeface="微软雅黑"/>
              </a:rPr>
              <a:t>医院宣传视频</a:t>
            </a:r>
          </a:p>
        </p:txBody>
      </p:sp>
      <p:sp>
        <p:nvSpPr>
          <p:cNvPr id="10" name="矩形 9"/>
          <p:cNvSpPr/>
          <p:nvPr/>
        </p:nvSpPr>
        <p:spPr>
          <a:xfrm>
            <a:off x="299879" y="590550"/>
            <a:ext cx="3923030" cy="518160"/>
          </a:xfrm>
          <a:prstGeom prst="rect">
            <a:avLst/>
          </a:prstGeom>
        </p:spPr>
        <p:txBody>
          <a:bodyPr wrap="none">
            <a:spAutoFit/>
          </a:bodyPr>
          <a:lstStyle/>
          <a:p>
            <a:pPr algn="ctr" defTabSz="913996" fontAlgn="auto">
              <a:spcBef>
                <a:spcPct val="0"/>
              </a:spcBef>
              <a:spcAft>
                <a:spcPct val="0"/>
              </a:spcAft>
              <a:defRPr/>
            </a:pPr>
            <a:r>
              <a:rPr altLang="zh-CN" b="1" lang="en-US" sz="28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4.2医院自媒体建设现状</a:t>
            </a:r>
          </a:p>
        </p:txBody>
      </p:sp>
    </p:spTree>
  </p:cSld>
  <p:clrMapOvr>
    <a:masterClrMapping/>
  </p:clrMapOvr>
  <p:transition/>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8545" name="图片 9"/>
          <p:cNvPicPr>
            <a:picLocks noChangeAspect="1"/>
          </p:cNvPicPr>
          <p:nvPr/>
        </p:nvPicPr>
        <p:blipFill>
          <a:blip r:embed="rId2">
            <a:grayscl/>
            <a:extLst>
              <a:ext uri="{28A0092B-C50C-407E-A947-70E740481C1C}">
                <a14:useLocalDpi/>
              </a:ext>
            </a:extLst>
          </a:blip>
          <a:stretch>
            <a:fillRect/>
          </a:stretch>
        </p:blipFill>
        <p:spPr bwMode="auto">
          <a:xfrm>
            <a:off x="11113" y="-41275"/>
            <a:ext cx="12180887" cy="6899275"/>
          </a:xfrm>
          <a:prstGeom prst="rect">
            <a:avLst/>
          </a:prstGeom>
          <a:noFill/>
          <a:ln w="9525">
            <a:noFill/>
            <a:miter lim="800000"/>
          </a:ln>
        </p:spPr>
      </p:pic>
      <p:sp>
        <p:nvSpPr>
          <p:cNvPr id="7" name="矩形 6"/>
          <p:cNvSpPr/>
          <p:nvPr/>
        </p:nvSpPr>
        <p:spPr>
          <a:xfrm>
            <a:off x="4621213" y="-55563"/>
            <a:ext cx="7573962" cy="6864351"/>
          </a:xfrm>
          <a:custGeom>
            <a:gdLst>
              <a:gd fmla="*/ 5404512 w 7574508" name="connsiteX0"/>
              <a:gd fmla="*/ 0 h 6864824" name="connsiteY0"/>
              <a:gd fmla="*/ 7574508 w 7574508" name="connsiteX1"/>
              <a:gd fmla="*/ 13648 h 6864824" name="connsiteY1"/>
              <a:gd fmla="*/ 7547212 w 7574508" name="connsiteX2"/>
              <a:gd fmla="*/ 6864824 h 6864824" name="connsiteY2"/>
              <a:gd fmla="*/ 0 w 7574508" name="connsiteX3"/>
              <a:gd fmla="*/ 6864824 h 6864824" name="connsiteY3"/>
              <a:gd fmla="*/ 5404512 w 7574508" name="connsiteX4"/>
              <a:gd fmla="*/ 0 h 686482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64824" w="7574508">
                <a:moveTo>
                  <a:pt x="5404512" y="0"/>
                </a:moveTo>
                <a:lnTo>
                  <a:pt x="7574508" y="13648"/>
                </a:lnTo>
                <a:lnTo>
                  <a:pt x="7547212" y="6864824"/>
                </a:lnTo>
                <a:lnTo>
                  <a:pt x="0" y="6864824"/>
                </a:lnTo>
                <a:lnTo>
                  <a:pt x="5404512" y="0"/>
                </a:lnTo>
                <a:close/>
              </a:path>
            </a:pathLst>
          </a:custGeom>
          <a:solidFill>
            <a:schemeClr val="accent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8" name="文本框 7"/>
          <p:cNvSpPr txBox="1"/>
          <p:nvPr/>
        </p:nvSpPr>
        <p:spPr>
          <a:xfrm>
            <a:off x="7693024" y="3305175"/>
            <a:ext cx="2940367" cy="1554480"/>
          </a:xfrm>
          <a:prstGeom prst="rect">
            <a:avLst/>
          </a:prstGeom>
          <a:noFill/>
        </p:spPr>
        <p:txBody>
          <a:bodyPr wrap="none">
            <a:spAutoFit/>
          </a:bodyPr>
          <a:lstStyle/>
          <a:p>
            <a:pPr fontAlgn="auto" indent="-285750" marL="285750">
              <a:lnSpc>
                <a:spcPct val="150000"/>
              </a:lnSpc>
              <a:spcBef>
                <a:spcPct val="0"/>
              </a:spcBef>
              <a:spcAft>
                <a:spcPct val="0"/>
              </a:spcAft>
              <a:buFont charset="2" pitchFamily="2" typeface="Wingdings"/>
              <a:buChar char="ü"/>
              <a:defRPr/>
            </a:pPr>
            <a:r>
              <a:rPr altLang="en-US" b="1" lang="zh-CN" sz="16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官网访问量增长30%</a:t>
            </a:r>
          </a:p>
          <a:p>
            <a:pPr fontAlgn="auto" indent="-285750" marL="285750">
              <a:lnSpc>
                <a:spcPct val="150000"/>
              </a:lnSpc>
              <a:spcBef>
                <a:spcPct val="0"/>
              </a:spcBef>
              <a:spcAft>
                <a:spcPct val="0"/>
              </a:spcAft>
              <a:buFont charset="2" pitchFamily="2" typeface="Wingdings"/>
              <a:buChar char="ü"/>
              <a:defRPr/>
            </a:pPr>
            <a:r>
              <a:rPr altLang="en-US" b="1" lang="zh-CN" sz="16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微博粉丝数增长20%</a:t>
            </a:r>
          </a:p>
          <a:p>
            <a:pPr fontAlgn="auto" indent="-285750" marL="285750">
              <a:lnSpc>
                <a:spcPct val="150000"/>
              </a:lnSpc>
              <a:spcBef>
                <a:spcPct val="0"/>
              </a:spcBef>
              <a:spcAft>
                <a:spcPct val="0"/>
              </a:spcAft>
              <a:buFont charset="2" pitchFamily="2" typeface="Wingdings"/>
              <a:buChar char="ü"/>
              <a:defRPr/>
            </a:pPr>
            <a:r>
              <a:rPr altLang="en-US" b="1" lang="zh-CN" sz="16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微信公众账号粉丝增长45%</a:t>
            </a:r>
          </a:p>
          <a:p>
            <a:pPr fontAlgn="auto" indent="-285750" marL="285750">
              <a:lnSpc>
                <a:spcPct val="150000"/>
              </a:lnSpc>
              <a:spcBef>
                <a:spcPct val="0"/>
              </a:spcBef>
              <a:spcAft>
                <a:spcPct val="0"/>
              </a:spcAft>
              <a:buFont charset="2" pitchFamily="2" typeface="Wingdings"/>
              <a:buChar char="ü"/>
              <a:defRPr/>
            </a:pPr>
            <a:r>
              <a:rPr altLang="en-US" b="1" lang="zh-CN" sz="16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企业QQ咨询量增长12%</a:t>
            </a:r>
          </a:p>
        </p:txBody>
      </p:sp>
      <p:sp>
        <p:nvSpPr>
          <p:cNvPr id="5" name="矩形 4"/>
          <p:cNvSpPr/>
          <p:nvPr/>
        </p:nvSpPr>
        <p:spPr>
          <a:xfrm>
            <a:off x="7714297" y="2706688"/>
            <a:ext cx="44580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4.3医院自媒体建设规划</a:t>
            </a:r>
          </a:p>
        </p:txBody>
      </p:sp>
      <p:sp>
        <p:nvSpPr>
          <p:cNvPr id="108549" name="文本框 10"/>
          <p:cNvSpPr txBox="1">
            <a:spLocks noChangeArrowheads="1"/>
          </p:cNvSpPr>
          <p:nvPr/>
        </p:nvSpPr>
        <p:spPr bwMode="auto">
          <a:xfrm>
            <a:off x="6961189" y="6210300"/>
            <a:ext cx="4627880" cy="304800"/>
          </a:xfrm>
          <a:prstGeom prst="rect">
            <a:avLst/>
          </a:prstGeom>
          <a:noFill/>
          <a:ln w="9525">
            <a:noFill/>
            <a:miter lim="800000"/>
          </a:ln>
        </p:spPr>
        <p:txBody>
          <a:bodyPr wrap="none">
            <a:spAutoFit/>
          </a:bodyPr>
          <a:lstStyle/>
          <a:p>
            <a:r>
              <a:rPr altLang="en-US" lang="zh-CN" sz="1400">
                <a:latin charset="-122" panose="020b0503020204020204" pitchFamily="34" typeface="微软雅黑"/>
                <a:ea charset="-122" pitchFamily="34" typeface="微软雅黑"/>
              </a:rPr>
              <a:t>注：以上数值仅供参考，医院需根据自身实际情况修改。</a:t>
            </a:r>
          </a:p>
        </p:txBody>
      </p:sp>
    </p:spTree>
  </p:cSld>
  <p:clrMapOvr>
    <a:masterClrMapping/>
  </p:clrMapOvr>
  <p:transition/>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1" name="Rectangle 4"/>
          <p:cNvSpPr/>
          <p:nvPr/>
        </p:nvSpPr>
        <p:spPr>
          <a:xfrm>
            <a:off x="5940425" y="1700213"/>
            <a:ext cx="5070475" cy="2587625"/>
          </a:xfrm>
          <a:prstGeom prst="rect">
            <a:avLst/>
          </a:prstGeom>
          <a:solidFill>
            <a:srgbClr val="2B2B29"/>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prstClr val="white"/>
              </a:solidFill>
            </a:endParaRPr>
          </a:p>
        </p:txBody>
      </p:sp>
      <p:sp>
        <p:nvSpPr>
          <p:cNvPr id="52" name="Rectangle 17"/>
          <p:cNvSpPr/>
          <p:nvPr/>
        </p:nvSpPr>
        <p:spPr>
          <a:xfrm>
            <a:off x="5943600" y="4375150"/>
            <a:ext cx="6267450" cy="1225550"/>
          </a:xfrm>
          <a:prstGeom prst="rect">
            <a:avLst/>
          </a:prstGeom>
          <a:solidFill>
            <a:schemeClr val="accent6">
              <a:lumMod val="7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prstClr val="white"/>
              </a:solidFill>
            </a:endParaRPr>
          </a:p>
        </p:txBody>
      </p:sp>
      <p:sp>
        <p:nvSpPr>
          <p:cNvPr id="53" name="Rectangle 3"/>
          <p:cNvSpPr/>
          <p:nvPr/>
        </p:nvSpPr>
        <p:spPr>
          <a:xfrm>
            <a:off x="0" y="1684338"/>
            <a:ext cx="1876425" cy="1225550"/>
          </a:xfrm>
          <a:prstGeom prst="rect">
            <a:avLst/>
          </a:prstGeom>
          <a:solidFill>
            <a:schemeClr val="accent6">
              <a:lumMod val="7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srgbClr val="21A3D0"/>
              </a:solidFill>
            </a:endParaRPr>
          </a:p>
        </p:txBody>
      </p:sp>
      <p:sp>
        <p:nvSpPr>
          <p:cNvPr id="54" name="Rectangle 9"/>
          <p:cNvSpPr/>
          <p:nvPr/>
        </p:nvSpPr>
        <p:spPr>
          <a:xfrm>
            <a:off x="4632325" y="3040063"/>
            <a:ext cx="1225550" cy="1212850"/>
          </a:xfrm>
          <a:prstGeom prst="rect">
            <a:avLst/>
          </a:prstGeom>
          <a:solidFill>
            <a:schemeClr val="accent6">
              <a:lumMod val="7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prstClr val="white"/>
              </a:solidFill>
            </a:endParaRPr>
          </a:p>
        </p:txBody>
      </p:sp>
      <p:sp>
        <p:nvSpPr>
          <p:cNvPr id="55" name="Rectangle 10"/>
          <p:cNvSpPr/>
          <p:nvPr/>
        </p:nvSpPr>
        <p:spPr>
          <a:xfrm>
            <a:off x="3302000" y="3040063"/>
            <a:ext cx="1225550" cy="1212850"/>
          </a:xfrm>
          <a:prstGeom prst="rect">
            <a:avLst/>
          </a:prstGeom>
          <a:solidFill>
            <a:schemeClr val="tx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prstClr val="white"/>
              </a:solidFill>
            </a:endParaRPr>
          </a:p>
        </p:txBody>
      </p:sp>
      <p:sp>
        <p:nvSpPr>
          <p:cNvPr id="56" name="Rectangle 12"/>
          <p:cNvSpPr/>
          <p:nvPr/>
        </p:nvSpPr>
        <p:spPr>
          <a:xfrm>
            <a:off x="1981200" y="1679575"/>
            <a:ext cx="1225550" cy="1243013"/>
          </a:xfrm>
          <a:prstGeom prst="rect">
            <a:avLst/>
          </a:prstGeom>
          <a:solidFill>
            <a:schemeClr val="tx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prstClr val="white"/>
              </a:solidFill>
            </a:endParaRPr>
          </a:p>
        </p:txBody>
      </p:sp>
      <p:sp>
        <p:nvSpPr>
          <p:cNvPr id="58" name="Rectangle 14"/>
          <p:cNvSpPr/>
          <p:nvPr/>
        </p:nvSpPr>
        <p:spPr>
          <a:xfrm>
            <a:off x="4632325" y="4391025"/>
            <a:ext cx="1225550" cy="1225550"/>
          </a:xfrm>
          <a:prstGeom prst="rect">
            <a:avLst/>
          </a:prstGeom>
          <a:solidFill>
            <a:schemeClr val="tx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prstClr val="white"/>
              </a:solidFill>
            </a:endParaRPr>
          </a:p>
        </p:txBody>
      </p:sp>
      <p:sp>
        <p:nvSpPr>
          <p:cNvPr id="59" name="Rectangle 15"/>
          <p:cNvSpPr/>
          <p:nvPr/>
        </p:nvSpPr>
        <p:spPr>
          <a:xfrm>
            <a:off x="3302000" y="4391025"/>
            <a:ext cx="1225550" cy="1225550"/>
          </a:xfrm>
          <a:prstGeom prst="rect">
            <a:avLst/>
          </a:prstGeom>
          <a:solidFill>
            <a:schemeClr val="accent6">
              <a:lumMod val="7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prstClr val="white"/>
              </a:solidFill>
            </a:endParaRPr>
          </a:p>
        </p:txBody>
      </p:sp>
      <p:sp>
        <p:nvSpPr>
          <p:cNvPr id="60" name="Rectangle 16"/>
          <p:cNvSpPr/>
          <p:nvPr/>
        </p:nvSpPr>
        <p:spPr>
          <a:xfrm>
            <a:off x="1981200" y="3040063"/>
            <a:ext cx="1225550" cy="1225550"/>
          </a:xfrm>
          <a:prstGeom prst="rect">
            <a:avLst/>
          </a:prstGeom>
          <a:solidFill>
            <a:srgbClr val="2B2B29"/>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a:solidFill>
                <a:prstClr val="white"/>
              </a:solidFill>
            </a:endParaRPr>
          </a:p>
        </p:txBody>
      </p:sp>
      <p:pic>
        <p:nvPicPr>
          <p:cNvPr descr="E:\PPT\0。图片\PNG\2、win7风格\灰色超全扁平化图标\128.png" id="109579" name="Picture 3"/>
          <p:cNvPicPr>
            <a:picLocks noChangeArrowheads="1" noChangeAspect="1"/>
          </p:cNvPicPr>
          <p:nvPr/>
        </p:nvPicPr>
        <p:blipFill>
          <a:blip r:embed="rId2">
            <a:grayscl/>
            <a:biLevel thresh="50000"/>
            <a:extLst>
              <a:ext uri="{28A0092B-C50C-407E-A947-70E740481C1C}">
                <a14:useLocalDpi/>
              </a:ext>
            </a:extLst>
          </a:blip>
          <a:stretch>
            <a:fillRect/>
          </a:stretch>
        </p:blipFill>
        <p:spPr bwMode="auto">
          <a:xfrm>
            <a:off x="2179638" y="3268663"/>
            <a:ext cx="768350" cy="768350"/>
          </a:xfrm>
          <a:prstGeom prst="rect">
            <a:avLst/>
          </a:prstGeom>
          <a:noFill/>
          <a:ln w="9525">
            <a:noFill/>
            <a:miter lim="800000"/>
          </a:ln>
        </p:spPr>
      </p:pic>
      <p:pic>
        <p:nvPicPr>
          <p:cNvPr descr="E:\PPT\0。图片\PNG\2、win7风格\灰色超全扁平化图标\314.png" id="109580" name="Picture 5"/>
          <p:cNvPicPr>
            <a:picLocks noChangeArrowheads="1" noChangeAspect="1"/>
          </p:cNvPicPr>
          <p:nvPr/>
        </p:nvPicPr>
        <p:blipFill>
          <a:blip r:embed="rId3">
            <a:grayscl/>
            <a:biLevel thresh="50000"/>
            <a:extLst>
              <a:ext uri="{28A0092B-C50C-407E-A947-70E740481C1C}">
                <a14:useLocalDpi/>
              </a:ext>
            </a:extLst>
          </a:blip>
          <a:stretch>
            <a:fillRect/>
          </a:stretch>
        </p:blipFill>
        <p:spPr bwMode="auto">
          <a:xfrm>
            <a:off x="4845050" y="4602163"/>
            <a:ext cx="801688" cy="801687"/>
          </a:xfrm>
          <a:prstGeom prst="rect">
            <a:avLst/>
          </a:prstGeom>
          <a:noFill/>
          <a:ln w="9525">
            <a:noFill/>
            <a:miter lim="800000"/>
          </a:ln>
        </p:spPr>
      </p:pic>
      <p:pic>
        <p:nvPicPr>
          <p:cNvPr descr="E:\PPT\0。图片\PNG\2、win7风格\灰色超全扁平化图标\439.png" id="109581" name="Picture 6"/>
          <p:cNvPicPr>
            <a:picLocks noChangeArrowheads="1" noChangeAspect="1"/>
          </p:cNvPicPr>
          <p:nvPr/>
        </p:nvPicPr>
        <p:blipFill>
          <a:blip r:embed="rId4">
            <a:grayscl/>
            <a:biLevel thresh="50000"/>
            <a:extLst>
              <a:ext uri="{28A0092B-C50C-407E-A947-70E740481C1C}">
                <a14:useLocalDpi/>
              </a:ext>
            </a:extLst>
          </a:blip>
          <a:stretch>
            <a:fillRect/>
          </a:stretch>
        </p:blipFill>
        <p:spPr bwMode="auto">
          <a:xfrm>
            <a:off x="2247900" y="1976438"/>
            <a:ext cx="742950" cy="744537"/>
          </a:xfrm>
          <a:prstGeom prst="rect">
            <a:avLst/>
          </a:prstGeom>
          <a:noFill/>
          <a:ln w="9525">
            <a:noFill/>
            <a:miter lim="800000"/>
          </a:ln>
        </p:spPr>
      </p:pic>
      <p:sp>
        <p:nvSpPr>
          <p:cNvPr id="3" name="矩形 2"/>
          <p:cNvSpPr/>
          <p:nvPr/>
        </p:nvSpPr>
        <p:spPr>
          <a:xfrm>
            <a:off x="6034088" y="2005013"/>
            <a:ext cx="5116512" cy="2011680"/>
          </a:xfrm>
          <a:prstGeom prst="rect">
            <a:avLst/>
          </a:prstGeom>
        </p:spPr>
        <p:txBody>
          <a:bodyPr>
            <a:spAutoFit/>
          </a:bodyPr>
          <a:lstStyle/>
          <a:p>
            <a:pPr fontAlgn="auto" indent="-285750" marL="285750">
              <a:lnSpc>
                <a:spcPct val="150000"/>
              </a:lnSpc>
              <a:spcBef>
                <a:spcPct val="0"/>
              </a:spcBef>
              <a:spcAft>
                <a:spcPct val="0"/>
              </a:spcAft>
              <a:buClr>
                <a:srgbClr val="FF0066"/>
              </a:buClr>
              <a:buFont charset="2" pitchFamily="2" typeface="Wingdings"/>
              <a:buChar char="ü"/>
              <a:defRPr/>
            </a:pPr>
            <a:r>
              <a:rPr altLang="zh-CN" b="1" kern="100" lang="zh-CN" sz="1400">
                <a:solidFill>
                  <a:prstClr val="white"/>
                </a:solidFill>
                <a:latin charset="-122" panose="020b0503020204020204" pitchFamily="34" typeface="微软雅黑"/>
                <a:ea charset="-122" pitchFamily="34" typeface="微软雅黑"/>
              </a:rPr>
              <a:t>宣传策略：以核心区域，目标客户人群的广告密集覆盖；</a:t>
            </a:r>
          </a:p>
          <a:p>
            <a:pPr fontAlgn="auto" indent="-285750" marL="285750">
              <a:lnSpc>
                <a:spcPct val="150000"/>
              </a:lnSpc>
              <a:spcBef>
                <a:spcPct val="0"/>
              </a:spcBef>
              <a:spcAft>
                <a:spcPct val="0"/>
              </a:spcAft>
              <a:buClr>
                <a:srgbClr val="FF0066"/>
              </a:buClr>
              <a:buFont charset="2" pitchFamily="2" typeface="Wingdings"/>
              <a:buChar char="ü"/>
              <a:defRPr/>
            </a:pPr>
            <a:r>
              <a:rPr altLang="zh-CN" b="1" kern="100" lang="zh-CN" sz="1400">
                <a:solidFill>
                  <a:prstClr val="white"/>
                </a:solidFill>
                <a:latin charset="-122" panose="020b0503020204020204" pitchFamily="34" typeface="微软雅黑"/>
                <a:ea charset="-122" pitchFamily="34" typeface="微软雅黑"/>
              </a:rPr>
              <a:t>宣传重点：以内容为王，渠道为皇；</a:t>
            </a:r>
          </a:p>
          <a:p>
            <a:pPr fontAlgn="auto" indent="-285750" marL="285750">
              <a:lnSpc>
                <a:spcPct val="150000"/>
              </a:lnSpc>
              <a:spcBef>
                <a:spcPct val="0"/>
              </a:spcBef>
              <a:spcAft>
                <a:spcPct val="0"/>
              </a:spcAft>
              <a:buClr>
                <a:srgbClr val="FF0066"/>
              </a:buClr>
              <a:buFont charset="2" pitchFamily="2" typeface="Wingdings"/>
              <a:buChar char="ü"/>
              <a:defRPr/>
            </a:pPr>
            <a:r>
              <a:rPr altLang="zh-CN" b="1" kern="100" lang="zh-CN" sz="1400">
                <a:solidFill>
                  <a:prstClr val="white"/>
                </a:solidFill>
                <a:latin charset="-122" panose="020b0503020204020204" pitchFamily="34" typeface="微软雅黑"/>
                <a:ea charset="-122" pitchFamily="34" typeface="微软雅黑"/>
              </a:rPr>
              <a:t>媒介定位：户外广告为主，其他媒介为辅，建立信息平台，</a:t>
            </a:r>
          </a:p>
          <a:p>
            <a:pPr fontAlgn="auto" indent="-285750" marL="285750">
              <a:lnSpc>
                <a:spcPct val="150000"/>
              </a:lnSpc>
              <a:spcBef>
                <a:spcPct val="0"/>
              </a:spcBef>
              <a:spcAft>
                <a:spcPct val="0"/>
              </a:spcAft>
              <a:buClr>
                <a:srgbClr val="FF0066"/>
              </a:buClr>
              <a:buFont charset="2" pitchFamily="2" typeface="Wingdings"/>
              <a:buChar char="ü"/>
              <a:defRPr/>
            </a:pPr>
            <a:r>
              <a:rPr altLang="zh-CN" b="1" kern="100" lang="zh-CN" sz="1400">
                <a:solidFill>
                  <a:prstClr val="white"/>
                </a:solidFill>
                <a:latin charset="-122" panose="020b0503020204020204" pitchFamily="34" typeface="微软雅黑"/>
                <a:ea charset="-122" pitchFamily="34" typeface="微软雅黑"/>
              </a:rPr>
              <a:t>                      拓展网络新媒体；</a:t>
            </a:r>
          </a:p>
          <a:p>
            <a:pPr fontAlgn="auto" indent="-285750" marL="285750">
              <a:lnSpc>
                <a:spcPct val="150000"/>
              </a:lnSpc>
              <a:spcBef>
                <a:spcPct val="0"/>
              </a:spcBef>
              <a:spcAft>
                <a:spcPct val="0"/>
              </a:spcAft>
              <a:buClr>
                <a:srgbClr val="FF0066"/>
              </a:buClr>
              <a:buFont charset="2" pitchFamily="2" typeface="Wingdings"/>
              <a:buChar char="ü"/>
              <a:defRPr/>
            </a:pPr>
            <a:r>
              <a:rPr altLang="zh-CN" b="1" kern="100" lang="zh-CN" sz="1400">
                <a:solidFill>
                  <a:prstClr val="white"/>
                </a:solidFill>
                <a:latin charset="-122" panose="020b0503020204020204" pitchFamily="34" typeface="微软雅黑"/>
                <a:ea charset="-122" pitchFamily="34" typeface="微软雅黑"/>
              </a:rPr>
              <a:t>公关策略：公益活动惠民促销；</a:t>
            </a:r>
          </a:p>
          <a:p>
            <a:pPr fontAlgn="auto" indent="-285750" marL="285750">
              <a:lnSpc>
                <a:spcPct val="150000"/>
              </a:lnSpc>
              <a:spcBef>
                <a:spcPct val="0"/>
              </a:spcBef>
              <a:spcAft>
                <a:spcPct val="0"/>
              </a:spcAft>
              <a:buClr>
                <a:srgbClr val="FF0066"/>
              </a:buClr>
              <a:buFont charset="2" pitchFamily="2" typeface="Wingdings"/>
              <a:buChar char="ü"/>
              <a:defRPr/>
            </a:pPr>
            <a:r>
              <a:rPr altLang="zh-CN" b="1" kern="100" lang="zh-CN" sz="1400">
                <a:solidFill>
                  <a:prstClr val="white"/>
                </a:solidFill>
                <a:latin charset="-122" panose="020b0503020204020204" pitchFamily="34" typeface="微软雅黑"/>
                <a:ea charset="-122" pitchFamily="34" typeface="微软雅黑"/>
              </a:rPr>
              <a:t>市场调查：定期调查客户认知度、满意度；</a:t>
            </a:r>
          </a:p>
        </p:txBody>
      </p:sp>
      <p:pic>
        <p:nvPicPr>
          <p:cNvPr id="109583" name="图片 81"/>
          <p:cNvPicPr>
            <a:picLocks noChangeAspect="1"/>
          </p:cNvPicPr>
          <p:nvPr/>
        </p:nvPicPr>
        <p:blipFill>
          <a:blip r:embed="rId5">
            <a:extLst>
              <a:ext uri="{28A0092B-C50C-407E-A947-70E740481C1C}">
                <a14:useLocalDpi/>
              </a:ext>
            </a:extLst>
          </a:blip>
          <a:stretch>
            <a:fillRect/>
          </a:stretch>
        </p:blipFill>
        <p:spPr bwMode="auto">
          <a:xfrm>
            <a:off x="3276600" y="1679575"/>
            <a:ext cx="2581275" cy="1252538"/>
          </a:xfrm>
          <a:prstGeom prst="rect">
            <a:avLst/>
          </a:prstGeom>
          <a:noFill/>
          <a:ln w="9525">
            <a:noFill/>
            <a:miter lim="800000"/>
          </a:ln>
        </p:spPr>
      </p:pic>
      <p:pic>
        <p:nvPicPr>
          <p:cNvPr id="109584" name="图片 82"/>
          <p:cNvPicPr>
            <a:picLocks noChangeAspect="1"/>
          </p:cNvPicPr>
          <p:nvPr/>
        </p:nvPicPr>
        <p:blipFill>
          <a:blip r:embed="rId6">
            <a:extLst>
              <a:ext uri="{28A0092B-C50C-407E-A947-70E740481C1C}">
                <a14:useLocalDpi/>
              </a:ext>
            </a:extLst>
          </a:blip>
          <a:stretch>
            <a:fillRect/>
          </a:stretch>
        </p:blipFill>
        <p:spPr bwMode="auto">
          <a:xfrm>
            <a:off x="0" y="3040063"/>
            <a:ext cx="1847850" cy="1208087"/>
          </a:xfrm>
          <a:prstGeom prst="rect">
            <a:avLst/>
          </a:prstGeom>
          <a:noFill/>
          <a:ln w="9525">
            <a:noFill/>
            <a:miter lim="800000"/>
          </a:ln>
        </p:spPr>
      </p:pic>
      <p:sp>
        <p:nvSpPr>
          <p:cNvPr id="34" name="矩形 33"/>
          <p:cNvSpPr/>
          <p:nvPr/>
        </p:nvSpPr>
        <p:spPr>
          <a:xfrm>
            <a:off x="221298" y="322263"/>
            <a:ext cx="40516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4.4医院品牌传播规划</a:t>
            </a:r>
          </a:p>
        </p:txBody>
      </p:sp>
    </p:spTree>
  </p:cSld>
  <p:clrMapOvr>
    <a:masterClrMapping/>
  </p:clrMapOvr>
  <p:transition spd="slow">
    <p:fade/>
  </p:transition>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10594" name="图片 4"/>
          <p:cNvPicPr>
            <a:picLocks noChangeAspect="1"/>
          </p:cNvPicPr>
          <p:nvPr/>
        </p:nvPicPr>
        <p:blipFill>
          <a:blip r:embed="rId2">
            <a:grayscl/>
            <a:extLst>
              <a:ext uri="{28A0092B-C50C-407E-A947-70E740481C1C}">
                <a14:useLocalDpi/>
              </a:ext>
            </a:extLst>
          </a:blip>
          <a:stretch>
            <a:fillRect/>
          </a:stretch>
        </p:blipFill>
        <p:spPr bwMode="auto">
          <a:xfrm>
            <a:off x="7546975" y="952500"/>
            <a:ext cx="4645025" cy="5905500"/>
          </a:xfrm>
          <a:prstGeom prst="rect">
            <a:avLst/>
          </a:prstGeom>
          <a:noFill/>
          <a:ln w="9525">
            <a:noFill/>
            <a:miter lim="800000"/>
          </a:ln>
        </p:spPr>
      </p:pic>
      <p:sp>
        <p:nvSpPr>
          <p:cNvPr id="3" name="矩形 2"/>
          <p:cNvSpPr/>
          <p:nvPr/>
        </p:nvSpPr>
        <p:spPr>
          <a:xfrm>
            <a:off x="536417" y="469900"/>
            <a:ext cx="48644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4.5医院品牌整合营销策略</a:t>
            </a:r>
          </a:p>
        </p:txBody>
      </p:sp>
      <p:sp>
        <p:nvSpPr>
          <p:cNvPr id="110596" name="文本框 3"/>
          <p:cNvSpPr txBox="1">
            <a:spLocks noChangeArrowheads="1"/>
          </p:cNvSpPr>
          <p:nvPr/>
        </p:nvSpPr>
        <p:spPr bwMode="auto">
          <a:xfrm>
            <a:off x="512763" y="1739900"/>
            <a:ext cx="9530080" cy="3017520"/>
          </a:xfrm>
          <a:prstGeom prst="rect">
            <a:avLst/>
          </a:prstGeom>
          <a:noFill/>
          <a:ln w="9525">
            <a:noFill/>
            <a:miter lim="800000"/>
          </a:ln>
        </p:spPr>
        <p:txBody>
          <a:bodyPr wrap="none">
            <a:spAutoFit/>
          </a:bodyPr>
          <a:lstStyle/>
          <a:p>
            <a:pPr>
              <a:lnSpc>
                <a:spcPct val="200000"/>
              </a:lnSpc>
            </a:pPr>
            <a:r>
              <a:rPr altLang="zh-CN" b="1" lang="en-US" sz="1600">
                <a:latin charset="-122" panose="020b0503020204020204" pitchFamily="34" typeface="微软雅黑"/>
                <a:ea charset="-122" pitchFamily="34" typeface="微软雅黑"/>
              </a:rPr>
              <a:t>【1】内容为王（战术协调）</a:t>
            </a:r>
          </a:p>
          <a:p>
            <a:pPr>
              <a:lnSpc>
                <a:spcPct val="200000"/>
              </a:lnSpc>
            </a:pPr>
            <a:r>
              <a:rPr altLang="zh-CN" b="1" lang="en-US" sz="1600">
                <a:latin charset="-122" panose="020b0503020204020204" pitchFamily="34" typeface="微软雅黑"/>
                <a:ea charset="-122" pitchFamily="34" typeface="微软雅黑"/>
              </a:rPr>
              <a:t>重点在于寻找和打造医院品牌核心竞争力，形成医院品牌差异化，注重品牌的个性塑造，形成竞争体系。</a:t>
            </a:r>
          </a:p>
          <a:p>
            <a:pPr>
              <a:lnSpc>
                <a:spcPct val="200000"/>
              </a:lnSpc>
            </a:pPr>
            <a:r>
              <a:rPr altLang="zh-CN" b="1" lang="en-US" sz="1600">
                <a:latin charset="-122" panose="020b0503020204020204" pitchFamily="34" typeface="微软雅黑"/>
                <a:ea charset="-122" pitchFamily="34" typeface="微软雅黑"/>
              </a:rPr>
              <a:t>【2】平台为皇（传播维护）</a:t>
            </a:r>
          </a:p>
          <a:p>
            <a:pPr>
              <a:lnSpc>
                <a:spcPct val="200000"/>
              </a:lnSpc>
            </a:pPr>
            <a:r>
              <a:rPr altLang="zh-CN" b="1" lang="en-US" sz="1600">
                <a:latin charset="-122" panose="020b0503020204020204" pitchFamily="34" typeface="微软雅黑"/>
                <a:ea charset="-122" pitchFamily="34" typeface="微软雅黑"/>
              </a:rPr>
              <a:t>打造全国性的传播平台，以自媒体为主要传播渠道，扩大传播范围和病患群体的辐射范围。</a:t>
            </a:r>
          </a:p>
          <a:p>
            <a:pPr>
              <a:lnSpc>
                <a:spcPct val="200000"/>
              </a:lnSpc>
            </a:pPr>
            <a:r>
              <a:rPr altLang="zh-CN" b="1" lang="en-US" sz="1600">
                <a:latin charset="-122" panose="020b0503020204020204" pitchFamily="34" typeface="微软雅黑"/>
                <a:ea charset="-122" pitchFamily="34" typeface="微软雅黑"/>
              </a:rPr>
              <a:t>【3】技术助力（信息技术）</a:t>
            </a:r>
          </a:p>
          <a:p>
            <a:pPr>
              <a:lnSpc>
                <a:spcPct val="200000"/>
              </a:lnSpc>
            </a:pPr>
            <a:r>
              <a:rPr altLang="zh-CN" b="1" lang="en-US" sz="1600">
                <a:latin charset="-122" panose="020b0503020204020204" pitchFamily="34" typeface="微软雅黑"/>
                <a:ea charset="-122" pitchFamily="34" typeface="微软雅黑"/>
              </a:rPr>
              <a:t>以SEO等技术为助力，以最少的代价，全面放大自己的声音，结合平面及其他推广手段，迅速和精准传播</a:t>
            </a:r>
          </a:p>
        </p:txBody>
      </p:sp>
    </p:spTree>
  </p:cSld>
  <p:clrMapOvr>
    <a:masterClrMapping/>
  </p:clrMapOvr>
  <p:transition/>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407829" y="149225"/>
            <a:ext cx="486441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4.5医院品牌整合营销策略</a:t>
            </a:r>
          </a:p>
        </p:txBody>
      </p:sp>
      <p:graphicFrame>
        <p:nvGraphicFramePr>
          <p:cNvPr id="13" name="图示 12"/>
          <p:cNvGraphicFramePr/>
          <p:nvPr/>
        </p:nvGraphicFramePr>
        <p:xfrm>
          <a:off x="383791" y="1189952"/>
          <a:ext cx="11551070" cy="4985218"/>
        </p:xfrm>
        <a:graphic>
          <a:graphicData uri="http://schemas.openxmlformats.org/drawingml/2006/diagram">
            <dgm:relIds xmlns:dgm="http://schemas.openxmlformats.org/drawingml/2006/diagram" r:cs="rId6" r:dm="rId3" r:lo="rId4" r:qs="rId5"/>
          </a:graphicData>
        </a:graphic>
      </p:graphicFrame>
    </p:spTree>
  </p:cSld>
  <p:clrMapOvr>
    <a:masterClrMapping/>
  </p:clrMapOvr>
  <p:transition/>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41" name="图片 19"/>
          <p:cNvPicPr>
            <a:picLocks noChangeAspect="1"/>
          </p:cNvPicPr>
          <p:nvPr/>
        </p:nvPicPr>
        <p:blipFill>
          <a:blip r:embed="rId2">
            <a:extLst>
              <a:ext uri="{28A0092B-C50C-407E-A947-70E740481C1C}">
                <a14:useLocalDpi/>
              </a:ext>
            </a:extLst>
          </a:blip>
          <a:stretch>
            <a:fillRect/>
          </a:stretch>
        </p:blipFill>
        <p:spPr bwMode="auto">
          <a:xfrm>
            <a:off x="7867650" y="2927350"/>
            <a:ext cx="4324350" cy="3930650"/>
          </a:xfrm>
          <a:prstGeom prst="rect">
            <a:avLst/>
          </a:prstGeom>
          <a:noFill/>
          <a:ln w="9525">
            <a:noFill/>
            <a:miter lim="800000"/>
          </a:ln>
        </p:spPr>
      </p:pic>
      <p:sp>
        <p:nvSpPr>
          <p:cNvPr id="17" name="矩形 16"/>
          <p:cNvSpPr/>
          <p:nvPr/>
        </p:nvSpPr>
        <p:spPr>
          <a:xfrm>
            <a:off x="576898" y="258763"/>
            <a:ext cx="3359468"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4.6 竞争对手调研</a:t>
            </a:r>
          </a:p>
        </p:txBody>
      </p:sp>
      <p:sp>
        <p:nvSpPr>
          <p:cNvPr id="112643" name="文本框 1"/>
          <p:cNvSpPr txBox="1">
            <a:spLocks noChangeArrowheads="1"/>
          </p:cNvSpPr>
          <p:nvPr/>
        </p:nvSpPr>
        <p:spPr bwMode="auto">
          <a:xfrm>
            <a:off x="666750" y="1050925"/>
            <a:ext cx="9533255" cy="2148840"/>
          </a:xfrm>
          <a:prstGeom prst="rect">
            <a:avLst/>
          </a:prstGeom>
          <a:noFill/>
          <a:ln w="9525">
            <a:noFill/>
            <a:miter lim="800000"/>
          </a:ln>
        </p:spPr>
        <p:txBody>
          <a:bodyPr wrap="none">
            <a:spAutoFit/>
          </a:bodyPr>
          <a:lstStyle/>
          <a:p>
            <a:pPr>
              <a:lnSpc>
                <a:spcPct val="250000"/>
              </a:lnSpc>
            </a:pPr>
            <a:r>
              <a:rPr altLang="zh-CN" b="1" lang="en-US">
                <a:solidFill>
                  <a:srgbClr val="FF0000"/>
                </a:solidFill>
                <a:latin charset="-122" panose="020b0503020204020204" pitchFamily="34" typeface="微软雅黑"/>
                <a:ea charset="-122" pitchFamily="34" typeface="微软雅黑"/>
              </a:rPr>
              <a:t>1.环境：2015年在加大对医院整体环境的改善的基础上，完善医院细节关怀</a:t>
            </a:r>
          </a:p>
          <a:p>
            <a:pPr>
              <a:lnSpc>
                <a:spcPct val="250000"/>
              </a:lnSpc>
            </a:pPr>
            <a:r>
              <a:rPr altLang="zh-CN" b="1" lang="en-US">
                <a:solidFill>
                  <a:srgbClr val="FF0000"/>
                </a:solidFill>
                <a:latin charset="-122" panose="020b0503020204020204" pitchFamily="34" typeface="微软雅黑"/>
                <a:ea charset="-122" pitchFamily="34" typeface="微软雅黑"/>
              </a:rPr>
              <a:t>2.服务：加强员工服务礼仪规范培训，与竞争对手形成差异化服务</a:t>
            </a:r>
          </a:p>
          <a:p>
            <a:pPr>
              <a:lnSpc>
                <a:spcPct val="250000"/>
              </a:lnSpc>
            </a:pPr>
            <a:r>
              <a:rPr altLang="zh-CN" b="1" lang="en-US">
                <a:solidFill>
                  <a:srgbClr val="FF0000"/>
                </a:solidFill>
                <a:latin charset="-122" panose="020b0503020204020204" pitchFamily="34" typeface="微软雅黑"/>
                <a:ea charset="-122" pitchFamily="34" typeface="微软雅黑"/>
              </a:rPr>
              <a:t>3.品牌宣传：加大对自媒体建设的投入，组建专业的团队，定期对竞争对手自媒体进行分析。</a:t>
            </a:r>
          </a:p>
        </p:txBody>
      </p:sp>
      <p:sp>
        <p:nvSpPr>
          <p:cNvPr id="112644" name="矩形 2"/>
          <p:cNvSpPr>
            <a:spLocks noChangeArrowheads="1"/>
          </p:cNvSpPr>
          <p:nvPr/>
        </p:nvSpPr>
        <p:spPr bwMode="auto">
          <a:xfrm>
            <a:off x="666750" y="5856288"/>
            <a:ext cx="4450080" cy="640080"/>
          </a:xfrm>
          <a:prstGeom prst="rect">
            <a:avLst/>
          </a:prstGeom>
          <a:noFill/>
          <a:ln w="9525">
            <a:noFill/>
            <a:miter lim="800000"/>
          </a:ln>
        </p:spPr>
        <p:txBody>
          <a:bodyPr wrap="none">
            <a:spAutoFit/>
          </a:bodyPr>
          <a:lstStyle/>
          <a:p>
            <a:pPr>
              <a:lnSpc>
                <a:spcPct val="150000"/>
              </a:lnSpc>
            </a:pPr>
            <a:r>
              <a:rPr altLang="en-US" lang="zh-CN" sz="1200">
                <a:latin charset="-122" panose="020b0503020204020204" pitchFamily="34" typeface="微软雅黑"/>
                <a:ea charset="-122" pitchFamily="34" typeface="微软雅黑"/>
              </a:rPr>
              <a:t>注：在此方面，可由梅奥国际提供专业的分析团队，</a:t>
            </a:r>
          </a:p>
          <a:p>
            <a:pPr>
              <a:lnSpc>
                <a:spcPct val="150000"/>
              </a:lnSpc>
            </a:pPr>
            <a:r>
              <a:rPr altLang="en-US" lang="zh-CN" sz="1200">
                <a:latin charset="-122" panose="020b0503020204020204" pitchFamily="34" typeface="微软雅黑"/>
                <a:ea charset="-122" pitchFamily="34" typeface="微软雅黑"/>
              </a:rPr>
              <a:t>定期以数据可视化的形式为医院提供专业的竞争对手分析报告。</a:t>
            </a:r>
          </a:p>
        </p:txBody>
      </p:sp>
      <p:sp>
        <p:nvSpPr>
          <p:cNvPr id="112645" name="文本框 20"/>
          <p:cNvSpPr txBox="1">
            <a:spLocks noChangeArrowheads="1"/>
          </p:cNvSpPr>
          <p:nvPr/>
        </p:nvSpPr>
        <p:spPr bwMode="auto">
          <a:xfrm>
            <a:off x="666750" y="4184650"/>
            <a:ext cx="4246880" cy="701040"/>
          </a:xfrm>
          <a:prstGeom prst="rect">
            <a:avLst/>
          </a:prstGeom>
          <a:noFill/>
          <a:ln w="9525">
            <a:noFill/>
            <a:miter lim="800000"/>
          </a:ln>
        </p:spPr>
        <p:txBody>
          <a:bodyPr wrap="none">
            <a:spAutoFit/>
          </a:bodyPr>
          <a:lstStyle/>
          <a:p>
            <a:r>
              <a:rPr altLang="en-US" b="1" lang="zh-CN" sz="4000">
                <a:solidFill>
                  <a:srgbClr val="FF0000"/>
                </a:solidFill>
                <a:latin charset="-122" panose="020b0503020204020204" pitchFamily="34" typeface="微软雅黑"/>
                <a:ea charset="-122" pitchFamily="34" typeface="微软雅黑"/>
              </a:rPr>
              <a:t>竞争是为了共赢！</a:t>
            </a:r>
          </a:p>
        </p:txBody>
      </p:sp>
    </p:spTree>
  </p:cSld>
  <p:clrMapOvr>
    <a:masterClrMapping/>
  </p:clrMapOvr>
  <p:transition/>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duotone>
              <a:prstClr val="black"/>
              <a:schemeClr val="accent3">
                <a:tint val="45000"/>
                <a:satMod val="400000"/>
              </a:schemeClr>
            </a:duotone>
            <a:extLst>
              <a:ext uri="{28A0092B-C50C-407E-A947-70E740481C1C}">
                <a14:useLocalDpi/>
              </a:ext>
            </a:extLst>
          </a:blip>
          <a:stretch>
            <a:fillRect/>
          </a:stretch>
        </p:blipFill>
        <p:spPr>
          <a:xfrm>
            <a:off x="0" y="0"/>
            <a:ext cx="12192000" cy="6851176"/>
          </a:xfrm>
          <a:prstGeom prst="rect">
            <a:avLst/>
          </a:prstGeom>
        </p:spPr>
      </p:pic>
      <p:sp>
        <p:nvSpPr>
          <p:cNvPr id="5" name="矩形 4"/>
          <p:cNvSpPr/>
          <p:nvPr/>
        </p:nvSpPr>
        <p:spPr>
          <a:xfrm>
            <a:off x="0" y="0"/>
            <a:ext cx="12192000" cy="6858000"/>
          </a:xfrm>
          <a:prstGeom prst="rect">
            <a:avLst/>
          </a:prstGeom>
          <a:solidFill>
            <a:schemeClr val="tx1">
              <a:lumMod val="75000"/>
              <a:lumOff val="2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矩形 5"/>
          <p:cNvSpPr/>
          <p:nvPr/>
        </p:nvSpPr>
        <p:spPr>
          <a:xfrm>
            <a:off x="930275" y="920750"/>
            <a:ext cx="5634038" cy="3383280"/>
          </a:xfrm>
          <a:prstGeom prst="rect">
            <a:avLst/>
          </a:prstGeom>
        </p:spPr>
        <p:txBody>
          <a:bodyPr>
            <a:spAutoFit/>
          </a:bodyPr>
          <a:lstStyle/>
          <a:p>
            <a:pPr fontAlgn="auto">
              <a:lnSpc>
                <a:spcPct val="200000"/>
              </a:lnSpc>
              <a:spcBef>
                <a:spcPct val="0"/>
              </a:spcBef>
              <a:spcAft>
                <a:spcPct val="0"/>
              </a:spcAft>
              <a:defRPr/>
            </a:pPr>
            <a:r>
              <a:rPr altLang="zh-CN" lang="en-US">
                <a:solidFill>
                  <a:schemeClr val="bg1"/>
                </a:solidFill>
                <a:latin charset="-122" panose="020b0503020204020204" pitchFamily="34" typeface="微软雅黑"/>
                <a:ea charset="-122" pitchFamily="34" typeface="微软雅黑"/>
              </a:rPr>
              <a:t>         2016年我们将坚持以“中国梦”为重要思想为指导，认真贯彻落实党的十八大精神，强化“以病患为中心，以质量为核心”的服务理念。而随着医疗市场的不断变化，新的一年，我们将加大对医护人员的安全维护！希望广大医护人员继续努力！为医院的发展贡献自己的力量！</a:t>
            </a:r>
          </a:p>
        </p:txBody>
      </p:sp>
      <p:sp>
        <p:nvSpPr>
          <p:cNvPr id="113668" name="矩形 7"/>
          <p:cNvSpPr>
            <a:spLocks noChangeArrowheads="1"/>
          </p:cNvSpPr>
          <p:nvPr/>
        </p:nvSpPr>
        <p:spPr bwMode="auto">
          <a:xfrm>
            <a:off x="7796213" y="2824163"/>
            <a:ext cx="3163887" cy="749300"/>
          </a:xfrm>
          <a:prstGeom prst="rect">
            <a:avLst/>
          </a:prstGeom>
          <a:solidFill>
            <a:srgbClr val="FE7563"/>
          </a:solidFill>
          <a:ln algn="ctr" w="12700">
            <a:noFill/>
            <a:miter lim="800000"/>
          </a:ln>
        </p:spPr>
        <p:txBody>
          <a:bodyPr anchor="ctr"/>
          <a:lstStyle/>
          <a:p>
            <a:pPr algn="ctr"/>
            <a:r>
              <a:rPr altLang="en-US" b="1" lang="zh-CN" sz="4800">
                <a:solidFill>
                  <a:srgbClr val="FFFFFF"/>
                </a:solidFill>
                <a:latin charset="-122" panose="020b0503020204020204" pitchFamily="34" typeface="微软雅黑"/>
                <a:ea charset="-122" pitchFamily="34" typeface="微软雅黑"/>
              </a:rPr>
              <a:t>新年展望</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1441" name="图片 3"/>
          <p:cNvPicPr>
            <a:picLocks noChangeAspect="1"/>
          </p:cNvPicPr>
          <p:nvPr/>
        </p:nvPicPr>
        <p:blipFill>
          <a:blip r:embed="rId2">
            <a:extLst>
              <a:ext uri="{28A0092B-C50C-407E-A947-70E740481C1C}">
                <a14:useLocalDpi/>
              </a:ext>
            </a:extLst>
          </a:blip>
          <a:stretch>
            <a:fillRect/>
          </a:stretch>
        </p:blipFill>
        <p:spPr bwMode="auto">
          <a:xfrm>
            <a:off x="0" y="3587750"/>
            <a:ext cx="8885238" cy="3270250"/>
          </a:xfrm>
          <a:prstGeom prst="rect">
            <a:avLst/>
          </a:prstGeom>
          <a:noFill/>
          <a:ln w="9525">
            <a:noFill/>
            <a:miter lim="800000"/>
          </a:ln>
        </p:spPr>
      </p:pic>
      <p:sp>
        <p:nvSpPr>
          <p:cNvPr id="61442" name="矩形 1"/>
          <p:cNvSpPr>
            <a:spLocks noChangeArrowheads="1"/>
          </p:cNvSpPr>
          <p:nvPr/>
        </p:nvSpPr>
        <p:spPr bwMode="auto">
          <a:xfrm>
            <a:off x="1090613" y="1395413"/>
            <a:ext cx="5402262" cy="1691640"/>
          </a:xfrm>
          <a:prstGeom prst="rect">
            <a:avLst/>
          </a:prstGeom>
          <a:noFill/>
          <a:ln w="9525">
            <a:noFill/>
            <a:miter lim="800000"/>
          </a:ln>
        </p:spPr>
        <p:txBody>
          <a:bodyPr>
            <a:spAutoFit/>
          </a:bodyPr>
          <a:lstStyle/>
          <a:p>
            <a:pPr defTabSz="912813" indent="-285750" marL="285750">
              <a:lnSpc>
                <a:spcPct val="250000"/>
              </a:lnSpc>
              <a:buClr>
                <a:srgbClr val="FF0000"/>
              </a:buClr>
              <a:buFont charset="2" pitchFamily="2" typeface="Wingdings"/>
              <a:buChar char="u"/>
            </a:pPr>
            <a:r>
              <a:rPr altLang="en-US" lang="zh-CN" sz="1400">
                <a:solidFill>
                  <a:srgbClr val="000000"/>
                </a:solidFill>
                <a:latin charset="-122" panose="020b0503020204020204" pitchFamily="34" typeface="微软雅黑"/>
                <a:ea charset="-122" pitchFamily="34" typeface="微软雅黑"/>
              </a:rPr>
              <a:t>牢记使命，坚持“以病患满意度为中心”的服务理念；</a:t>
            </a:r>
          </a:p>
          <a:p>
            <a:pPr defTabSz="912813" indent="-285750" marL="285750">
              <a:lnSpc>
                <a:spcPct val="250000"/>
              </a:lnSpc>
              <a:buClr>
                <a:srgbClr val="FF0000"/>
              </a:buClr>
              <a:buFont charset="2" pitchFamily="2" typeface="Wingdings"/>
              <a:buChar char="u"/>
            </a:pPr>
            <a:r>
              <a:rPr altLang="en-US" lang="zh-CN" sz="1400">
                <a:solidFill>
                  <a:srgbClr val="000000"/>
                </a:solidFill>
                <a:latin charset="-122" panose="020b0503020204020204" pitchFamily="34" typeface="微软雅黑"/>
                <a:ea charset="-122" pitchFamily="34" typeface="微软雅黑"/>
              </a:rPr>
              <a:t> 采取“大综合重专科”的发展模式；</a:t>
            </a:r>
          </a:p>
          <a:p>
            <a:pPr defTabSz="912813" indent="-285750" marL="285750">
              <a:lnSpc>
                <a:spcPct val="250000"/>
              </a:lnSpc>
              <a:buClr>
                <a:srgbClr val="FF0000"/>
              </a:buClr>
              <a:buFont charset="2" pitchFamily="2" typeface="Wingdings"/>
              <a:buChar char="u"/>
            </a:pPr>
            <a:r>
              <a:rPr altLang="en-US" lang="zh-CN" sz="1400">
                <a:solidFill>
                  <a:srgbClr val="000000"/>
                </a:solidFill>
                <a:latin charset="-122" panose="020b0503020204020204" pitchFamily="34" typeface="微软雅黑"/>
                <a:ea charset="-122" pitchFamily="34" typeface="微软雅黑"/>
              </a:rPr>
              <a:t> 注重人才引进和人才梯队的培养，不断增强学科的发展后劲；</a:t>
            </a:r>
          </a:p>
        </p:txBody>
      </p:sp>
      <p:sp>
        <p:nvSpPr>
          <p:cNvPr id="8" name="矩形 7"/>
          <p:cNvSpPr/>
          <p:nvPr/>
        </p:nvSpPr>
        <p:spPr>
          <a:xfrm>
            <a:off x="1068229" y="571500"/>
            <a:ext cx="24260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D45A63"/>
                </a:solidFill>
                <a:effectLst>
                  <a:outerShdw algn="tl" blurRad="38100" dir="2700000" dist="38100">
                    <a:srgbClr val="000000">
                      <a:alpha val="43137"/>
                    </a:srgbClr>
                  </a:outerShdw>
                </a:effectLst>
                <a:latin charset="-122" panose="020b0503020204020204" pitchFamily="34" typeface="微软雅黑"/>
                <a:ea charset="-122" pitchFamily="34" typeface="微软雅黑"/>
              </a:rPr>
              <a:t>1.2战略定位</a:t>
            </a:r>
          </a:p>
        </p:txBody>
      </p:sp>
      <p:sp>
        <p:nvSpPr>
          <p:cNvPr id="61444" name="矩形 2"/>
          <p:cNvSpPr>
            <a:spLocks noChangeArrowheads="1"/>
          </p:cNvSpPr>
          <p:nvPr/>
        </p:nvSpPr>
        <p:spPr bwMode="auto">
          <a:xfrm>
            <a:off x="6170612" y="3343275"/>
            <a:ext cx="5427662" cy="1691640"/>
          </a:xfrm>
          <a:prstGeom prst="rect">
            <a:avLst/>
          </a:prstGeom>
          <a:noFill/>
          <a:ln w="9525">
            <a:noFill/>
            <a:miter lim="800000"/>
          </a:ln>
        </p:spPr>
        <p:txBody>
          <a:bodyPr>
            <a:spAutoFit/>
          </a:bodyPr>
          <a:lstStyle/>
          <a:p>
            <a:pPr defTabSz="912813" indent="-285750" marL="285750">
              <a:lnSpc>
                <a:spcPct val="250000"/>
              </a:lnSpc>
              <a:buClr>
                <a:srgbClr val="FF0000"/>
              </a:buClr>
              <a:buFont charset="2" pitchFamily="2" typeface="Wingdings"/>
              <a:buChar char="u"/>
            </a:pPr>
            <a:r>
              <a:rPr altLang="en-US" lang="zh-CN" sz="1400">
                <a:solidFill>
                  <a:srgbClr val="000000"/>
                </a:solidFill>
                <a:latin charset="-122" panose="020b0503020204020204" pitchFamily="34" typeface="微软雅黑"/>
                <a:ea charset="-122" pitchFamily="34" typeface="微软雅黑"/>
              </a:rPr>
              <a:t>紧跟国家政策，加大对基础医疗的建设；</a:t>
            </a:r>
          </a:p>
          <a:p>
            <a:pPr defTabSz="912813" indent="-285750" marL="285750">
              <a:lnSpc>
                <a:spcPct val="250000"/>
              </a:lnSpc>
              <a:buClr>
                <a:srgbClr val="FF0000"/>
              </a:buClr>
              <a:buFont charset="2" pitchFamily="2" typeface="Wingdings"/>
              <a:buChar char="u"/>
            </a:pPr>
            <a:r>
              <a:rPr altLang="en-US" lang="zh-CN" sz="1400">
                <a:solidFill>
                  <a:srgbClr val="000000"/>
                </a:solidFill>
                <a:latin charset="-122" panose="020b0503020204020204" pitchFamily="34" typeface="微软雅黑"/>
                <a:ea charset="-122" pitchFamily="34" typeface="微软雅黑"/>
              </a:rPr>
              <a:t>深化和社区医疗机构的合作，促进共同发展；</a:t>
            </a:r>
          </a:p>
          <a:p>
            <a:pPr defTabSz="912813" indent="-285750" marL="285750">
              <a:lnSpc>
                <a:spcPct val="250000"/>
              </a:lnSpc>
              <a:buClr>
                <a:srgbClr val="FF0000"/>
              </a:buClr>
              <a:buFont charset="2" pitchFamily="2" typeface="Wingdings"/>
              <a:buChar char="u"/>
            </a:pPr>
            <a:r>
              <a:rPr altLang="en-US" lang="zh-CN" sz="1400">
                <a:solidFill>
                  <a:srgbClr val="000000"/>
                </a:solidFill>
                <a:latin charset="-122" panose="020b0503020204020204" pitchFamily="34" typeface="微软雅黑"/>
                <a:ea charset="-122" pitchFamily="34" typeface="微软雅黑"/>
              </a:rPr>
              <a:t>努力发展医院重点学科，加强科室建设，淡化个人品牌宣传。</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836613" y="1984375"/>
            <a:ext cx="5114925" cy="4032250"/>
          </a:xfrm>
          <a:prstGeom prst="rect">
            <a:avLst/>
          </a:prstGeom>
          <a:ln>
            <a:noFill/>
          </a:ln>
          <a:effectLst>
            <a:outerShdw algn="tl" blurRad="292100" dir="2700000" dist="139700" rotWithShape="0">
              <a:srgbClr val="333333">
                <a:alpha val="65000"/>
              </a:srgbClr>
            </a:outerShdw>
          </a:effectLst>
        </p:spPr>
      </p:pic>
      <p:sp>
        <p:nvSpPr>
          <p:cNvPr id="4" name="Rectangle 31"/>
          <p:cNvSpPr/>
          <p:nvPr/>
        </p:nvSpPr>
        <p:spPr bwMode="auto">
          <a:xfrm>
            <a:off x="5951538" y="2220913"/>
            <a:ext cx="5183187" cy="522287"/>
          </a:xfrm>
          <a:prstGeom prst="rect">
            <a:avLst/>
          </a:prstGeom>
          <a:solidFill>
            <a:srgbClr val="D45A63">
              <a:alpha val="66000"/>
            </a:srgb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en-US" b="1" kern="0" lang="zh-CN" sz="1699">
                <a:solidFill>
                  <a:prstClr val="white">
                    <a:alpha val="99000"/>
                  </a:prstClr>
                </a:solidFill>
                <a:latin charset="-122" panose="020b0503020204020204" pitchFamily="34" typeface="微软雅黑"/>
                <a:ea charset="-122" pitchFamily="34" typeface="微软雅黑"/>
                <a:cs charset="0" pitchFamily="34" typeface="Segoe UI"/>
              </a:rPr>
              <a:t>     1、 优秀的专家团队</a:t>
            </a:r>
          </a:p>
        </p:txBody>
      </p:sp>
      <p:sp>
        <p:nvSpPr>
          <p:cNvPr id="5" name="Rectangle 31"/>
          <p:cNvSpPr/>
          <p:nvPr/>
        </p:nvSpPr>
        <p:spPr bwMode="auto">
          <a:xfrm>
            <a:off x="5935663" y="3259138"/>
            <a:ext cx="5183187" cy="522287"/>
          </a:xfrm>
          <a:prstGeom prst="rect">
            <a:avLst/>
          </a:prstGeom>
          <a:solidFill>
            <a:srgbClr val="D45A63">
              <a:alpha val="66000"/>
            </a:srgb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en-US" b="1" kern="0" lang="zh-CN" sz="1699">
                <a:solidFill>
                  <a:prstClr val="white">
                    <a:alpha val="99000"/>
                  </a:prstClr>
                </a:solidFill>
                <a:latin charset="-122" panose="020b0503020204020204" pitchFamily="34" typeface="微软雅黑"/>
                <a:ea charset="-122" pitchFamily="34" typeface="微软雅黑"/>
                <a:cs charset="0" pitchFamily="34" typeface="Segoe UI"/>
              </a:rPr>
              <a:t>      2、先进的医疗设备/技术</a:t>
            </a:r>
          </a:p>
        </p:txBody>
      </p:sp>
      <p:sp>
        <p:nvSpPr>
          <p:cNvPr id="6" name="Rectangle 31"/>
          <p:cNvSpPr/>
          <p:nvPr/>
        </p:nvSpPr>
        <p:spPr bwMode="auto">
          <a:xfrm>
            <a:off x="5935663" y="4297363"/>
            <a:ext cx="5183187" cy="522287"/>
          </a:xfrm>
          <a:prstGeom prst="rect">
            <a:avLst/>
          </a:prstGeom>
          <a:solidFill>
            <a:srgbClr val="D45A63">
              <a:alpha val="66000"/>
            </a:srgb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en-US" b="1" kern="0" lang="zh-CN" sz="1699">
                <a:solidFill>
                  <a:prstClr val="white">
                    <a:alpha val="99000"/>
                  </a:prstClr>
                </a:solidFill>
                <a:latin charset="-122" panose="020b0503020204020204" pitchFamily="34" typeface="微软雅黑"/>
                <a:ea charset="-122" pitchFamily="34" typeface="微软雅黑"/>
                <a:cs charset="0" pitchFamily="34" typeface="Segoe UI"/>
              </a:rPr>
              <a:t>      3、医院流程优化/服务创新</a:t>
            </a:r>
          </a:p>
        </p:txBody>
      </p:sp>
      <p:sp>
        <p:nvSpPr>
          <p:cNvPr id="7" name="Rectangle 31"/>
          <p:cNvSpPr/>
          <p:nvPr/>
        </p:nvSpPr>
        <p:spPr bwMode="auto">
          <a:xfrm>
            <a:off x="5934075" y="5335588"/>
            <a:ext cx="5183188" cy="522287"/>
          </a:xfrm>
          <a:prstGeom prst="rect">
            <a:avLst/>
          </a:prstGeom>
          <a:solidFill>
            <a:srgbClr val="D45A63">
              <a:alpha val="66000"/>
            </a:srgbClr>
          </a:solidFill>
          <a:ln algn="ctr" cap="flat" cmpd="sng" w="9525">
            <a:noFill/>
            <a:prstDash val="solid"/>
            <a:headEnd len="med" type="none" w="med"/>
            <a:tailEnd len="med" type="none" w="med"/>
          </a:ln>
          <a:effectLst/>
        </p:spPr>
        <p:txBody>
          <a:bodyPr anchor="ctr" bIns="45699" lIns="91399" rIns="91399" tIns="45699"/>
          <a:lstStyle/>
          <a:p>
            <a:pPr defTabSz="684986" fontAlgn="auto">
              <a:spcBef>
                <a:spcPct val="0"/>
              </a:spcBef>
              <a:spcAft>
                <a:spcPct val="0"/>
              </a:spcAft>
              <a:defRPr/>
            </a:pPr>
            <a:r>
              <a:rPr altLang="en-US" b="1" kern="0" lang="zh-CN" sz="1699">
                <a:solidFill>
                  <a:prstClr val="white">
                    <a:alpha val="99000"/>
                  </a:prstClr>
                </a:solidFill>
                <a:latin charset="-122" panose="020b0503020204020204" pitchFamily="34" typeface="微软雅黑"/>
                <a:ea charset="-122" pitchFamily="34" typeface="微软雅黑"/>
                <a:cs charset="0" pitchFamily="34" typeface="Segoe UI"/>
              </a:rPr>
              <a:t>      4、医院品牌塑造</a:t>
            </a:r>
          </a:p>
        </p:txBody>
      </p:sp>
      <p:sp>
        <p:nvSpPr>
          <p:cNvPr id="8" name="TextBox 13"/>
          <p:cNvSpPr txBox="1"/>
          <p:nvPr/>
        </p:nvSpPr>
        <p:spPr>
          <a:xfrm>
            <a:off x="836613" y="1390650"/>
            <a:ext cx="2230437" cy="457012"/>
          </a:xfrm>
          <a:prstGeom prst="rect">
            <a:avLst/>
          </a:prstGeom>
          <a:noFill/>
          <a:ln>
            <a:solidFill>
              <a:srgbClr val="FFC000"/>
            </a:solidFill>
          </a:ln>
        </p:spPr>
        <p:txBody>
          <a:bodyPr bIns="45702" lIns="91403" rIns="91403" tIns="45702">
            <a:spAutoFit/>
          </a:bodyPr>
          <a:lstStyle/>
          <a:p>
            <a:pPr algn="ctr" defTabSz="913996" fontAlgn="auto">
              <a:spcBef>
                <a:spcPct val="0"/>
              </a:spcBef>
              <a:spcAft>
                <a:spcPct val="0"/>
              </a:spcAft>
              <a:defRPr/>
            </a:pPr>
            <a:r>
              <a:rPr altLang="en-US" b="1" lang="zh-CN" sz="2399">
                <a:solidFill>
                  <a:srgbClr val="1F497D"/>
                </a:solidFill>
                <a:latin charset="-122" panose="020b0503020204020204" pitchFamily="34" typeface="微软雅黑"/>
                <a:ea charset="-122" pitchFamily="34" typeface="微软雅黑"/>
              </a:rPr>
              <a:t>差异化与核心</a:t>
            </a:r>
          </a:p>
        </p:txBody>
      </p:sp>
      <p:sp>
        <p:nvSpPr>
          <p:cNvPr id="13" name="矩形 12"/>
          <p:cNvSpPr/>
          <p:nvPr/>
        </p:nvSpPr>
        <p:spPr>
          <a:xfrm>
            <a:off x="737235" y="584200"/>
            <a:ext cx="24260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D45A63"/>
                </a:solidFill>
                <a:effectLst>
                  <a:outerShdw algn="tl" blurRad="38100" dir="2700000" dist="38100">
                    <a:srgbClr val="000000">
                      <a:alpha val="43137"/>
                    </a:srgbClr>
                  </a:outerShdw>
                </a:effectLst>
                <a:latin charset="-122" panose="020b0503020204020204" pitchFamily="34" typeface="微软雅黑"/>
                <a:ea charset="-122" pitchFamily="34" typeface="微软雅黑"/>
              </a:rPr>
              <a:t>1.3战略规划</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3489" name="图片 57"/>
          <p:cNvPicPr>
            <a:picLocks noChangeAspect="1"/>
          </p:cNvPicPr>
          <p:nvPr/>
        </p:nvPicPr>
        <p:blipFill>
          <a:blip r:embed="rId2">
            <a:extLst>
              <a:ext uri="{28A0092B-C50C-407E-A947-70E740481C1C}">
                <a14:useLocalDpi/>
              </a:ext>
            </a:extLst>
          </a:blip>
          <a:stretch>
            <a:fillRect/>
          </a:stretch>
        </p:blipFill>
        <p:spPr bwMode="auto">
          <a:xfrm>
            <a:off x="0" y="-85725"/>
            <a:ext cx="12192000" cy="6919913"/>
          </a:xfrm>
          <a:prstGeom prst="rect">
            <a:avLst/>
          </a:prstGeom>
          <a:noFill/>
          <a:ln w="9525">
            <a:noFill/>
            <a:miter lim="800000"/>
          </a:ln>
        </p:spPr>
      </p:pic>
      <p:sp>
        <p:nvSpPr>
          <p:cNvPr id="32" name="TextBox 40"/>
          <p:cNvSpPr txBox="1"/>
          <p:nvPr/>
        </p:nvSpPr>
        <p:spPr>
          <a:xfrm>
            <a:off x="9102724" y="3652838"/>
            <a:ext cx="2157413" cy="350332"/>
          </a:xfrm>
          <a:prstGeom prst="rect">
            <a:avLst/>
          </a:prstGeom>
          <a:noFill/>
        </p:spPr>
        <p:txBody>
          <a:bodyPr bIns="45702" lIns="91403" rIns="91403" tIns="45702">
            <a:spAutoFit/>
          </a:bodyPr>
          <a:lstStyle/>
          <a:p>
            <a:pPr defTabSz="913996" fontAlgn="auto">
              <a:spcBef>
                <a:spcPct val="0"/>
              </a:spcBef>
              <a:spcAft>
                <a:spcPct val="0"/>
              </a:spcAft>
              <a:defRPr/>
            </a:pPr>
            <a:r>
              <a:rPr altLang="en-US" b="1" lang="zh-CN" sz="1699">
                <a:solidFill>
                  <a:schemeClr val="bg1"/>
                </a:solidFill>
                <a:latin charset="-122" panose="020b0503020204020204" pitchFamily="34" typeface="微软雅黑"/>
                <a:ea charset="-122" pitchFamily="34" typeface="微软雅黑"/>
              </a:rPr>
              <a:t>国际一流品牌医院</a:t>
            </a:r>
          </a:p>
        </p:txBody>
      </p:sp>
      <p:sp>
        <p:nvSpPr>
          <p:cNvPr id="33" name="TextBox 41"/>
          <p:cNvSpPr txBox="1"/>
          <p:nvPr/>
        </p:nvSpPr>
        <p:spPr>
          <a:xfrm>
            <a:off x="5272088" y="2989263"/>
            <a:ext cx="2203450" cy="350332"/>
          </a:xfrm>
          <a:prstGeom prst="rect">
            <a:avLst/>
          </a:prstGeom>
          <a:noFill/>
        </p:spPr>
        <p:txBody>
          <a:bodyPr bIns="45702" lIns="91403" rIns="91403" tIns="45702">
            <a:spAutoFit/>
          </a:bodyPr>
          <a:lstStyle>
            <a:defPPr>
              <a:defRPr lang="zh-CN"/>
            </a:defPPr>
            <a:lvl1pPr defTabSz="913996">
              <a:defRPr b="1" sz="1699">
                <a:solidFill>
                  <a:srgbClr val="D45A63"/>
                </a:solidFill>
                <a:latin charset="-122" panose="020b0503020204020204" pitchFamily="34" typeface="微软雅黑"/>
                <a:ea charset="-122" pitchFamily="34" typeface="微软雅黑"/>
              </a:defRPr>
            </a:lvl1pPr>
          </a:lstStyle>
          <a:p>
            <a:pPr fontAlgn="auto">
              <a:spcBef>
                <a:spcPct val="0"/>
              </a:spcBef>
              <a:spcAft>
                <a:spcPct val="0"/>
              </a:spcAft>
              <a:defRPr/>
            </a:pPr>
            <a:r>
              <a:rPr altLang="en-US" lang="zh-CN">
                <a:solidFill>
                  <a:schemeClr val="bg1"/>
                </a:solidFill>
              </a:rPr>
              <a:t>国内知名品牌医院</a:t>
            </a:r>
          </a:p>
        </p:txBody>
      </p:sp>
      <p:sp>
        <p:nvSpPr>
          <p:cNvPr id="34" name="TextBox 42"/>
          <p:cNvSpPr txBox="1"/>
          <p:nvPr/>
        </p:nvSpPr>
        <p:spPr>
          <a:xfrm>
            <a:off x="1930400" y="2200275"/>
            <a:ext cx="2020888" cy="350332"/>
          </a:xfrm>
          <a:prstGeom prst="rect">
            <a:avLst/>
          </a:prstGeom>
          <a:noFill/>
        </p:spPr>
        <p:txBody>
          <a:bodyPr bIns="45702" lIns="91403" rIns="91403" tIns="45702">
            <a:spAutoFit/>
          </a:bodyPr>
          <a:lstStyle/>
          <a:p>
            <a:pPr defTabSz="913996" fontAlgn="auto">
              <a:spcBef>
                <a:spcPct val="0"/>
              </a:spcBef>
              <a:spcAft>
                <a:spcPct val="0"/>
              </a:spcAft>
              <a:defRPr/>
            </a:pPr>
            <a:r>
              <a:rPr altLang="en-US" b="1" lang="zh-CN" sz="1699">
                <a:solidFill>
                  <a:schemeClr val="bg1"/>
                </a:solidFill>
                <a:latin charset="-122" panose="020b0503020204020204" pitchFamily="34" typeface="微软雅黑"/>
                <a:ea charset="-122" pitchFamily="34" typeface="微软雅黑"/>
              </a:rPr>
              <a:t>省内知名品牌医院</a:t>
            </a:r>
          </a:p>
        </p:txBody>
      </p:sp>
      <p:sp>
        <p:nvSpPr>
          <p:cNvPr id="39" name="矩形 38"/>
          <p:cNvSpPr/>
          <p:nvPr/>
        </p:nvSpPr>
        <p:spPr>
          <a:xfrm>
            <a:off x="559435" y="496888"/>
            <a:ext cx="24260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1.3战略规划</a:t>
            </a:r>
          </a:p>
        </p:txBody>
      </p:sp>
      <p:sp>
        <p:nvSpPr>
          <p:cNvPr id="29" name="椭圆 28"/>
          <p:cNvSpPr/>
          <p:nvPr/>
        </p:nvSpPr>
        <p:spPr>
          <a:xfrm>
            <a:off x="803275" y="1765300"/>
            <a:ext cx="1127125" cy="1127125"/>
          </a:xfrm>
          <a:prstGeom prst="ellipse">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3495" name="文本框 35"/>
          <p:cNvSpPr txBox="1">
            <a:spLocks noChangeArrowheads="1"/>
          </p:cNvSpPr>
          <p:nvPr/>
        </p:nvSpPr>
        <p:spPr bwMode="auto">
          <a:xfrm>
            <a:off x="828675" y="2151063"/>
            <a:ext cx="1065530" cy="396240"/>
          </a:xfrm>
          <a:prstGeom prst="rect">
            <a:avLst/>
          </a:prstGeom>
          <a:noFill/>
          <a:ln w="9525">
            <a:noFill/>
            <a:miter lim="800000"/>
          </a:ln>
        </p:spPr>
        <p:txBody>
          <a:bodyPr wrap="none">
            <a:spAutoFit/>
          </a:bodyPr>
          <a:lstStyle/>
          <a:p>
            <a:r>
              <a:rPr altLang="zh-CN" b="1" lang="en-US" sz="2000">
                <a:solidFill>
                  <a:schemeClr val="bg1"/>
                </a:solidFill>
                <a:latin charset="-122" panose="020b0503020204020204" pitchFamily="34" typeface="微软雅黑"/>
                <a:ea charset="-122" pitchFamily="34" typeface="微软雅黑"/>
              </a:rPr>
              <a:t>2016年</a:t>
            </a:r>
          </a:p>
        </p:txBody>
      </p:sp>
      <p:sp>
        <p:nvSpPr>
          <p:cNvPr id="38" name="椭圆 37"/>
          <p:cNvSpPr/>
          <p:nvPr/>
        </p:nvSpPr>
        <p:spPr>
          <a:xfrm>
            <a:off x="3897313" y="2468563"/>
            <a:ext cx="1362075" cy="1360487"/>
          </a:xfrm>
          <a:prstGeom prst="ellipse">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3497" name="文本框 39"/>
          <p:cNvSpPr txBox="1">
            <a:spLocks noChangeArrowheads="1"/>
          </p:cNvSpPr>
          <p:nvPr/>
        </p:nvSpPr>
        <p:spPr bwMode="auto">
          <a:xfrm>
            <a:off x="3960812" y="2965450"/>
            <a:ext cx="1236980" cy="457200"/>
          </a:xfrm>
          <a:prstGeom prst="rect">
            <a:avLst/>
          </a:prstGeom>
          <a:noFill/>
          <a:ln w="9525">
            <a:noFill/>
            <a:miter lim="800000"/>
          </a:ln>
        </p:spPr>
        <p:txBody>
          <a:bodyPr wrap="none">
            <a:spAutoFit/>
          </a:bodyPr>
          <a:lstStyle/>
          <a:p>
            <a:r>
              <a:rPr altLang="zh-CN" b="1" lang="en-US" sz="2400">
                <a:solidFill>
                  <a:schemeClr val="bg1"/>
                </a:solidFill>
                <a:latin charset="-122" panose="020b0503020204020204" pitchFamily="34" typeface="微软雅黑"/>
                <a:ea charset="-122" pitchFamily="34" typeface="微软雅黑"/>
              </a:rPr>
              <a:t>2018年</a:t>
            </a:r>
          </a:p>
        </p:txBody>
      </p:sp>
      <p:sp>
        <p:nvSpPr>
          <p:cNvPr id="41" name="椭圆 40"/>
          <p:cNvSpPr/>
          <p:nvPr/>
        </p:nvSpPr>
        <p:spPr>
          <a:xfrm>
            <a:off x="7226300" y="2989263"/>
            <a:ext cx="1776413" cy="1776412"/>
          </a:xfrm>
          <a:prstGeom prst="ellipse">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3499" name="文本框 41"/>
          <p:cNvSpPr txBox="1">
            <a:spLocks noChangeArrowheads="1"/>
          </p:cNvSpPr>
          <p:nvPr/>
        </p:nvSpPr>
        <p:spPr bwMode="auto">
          <a:xfrm>
            <a:off x="7461249" y="3643313"/>
            <a:ext cx="1236980" cy="457200"/>
          </a:xfrm>
          <a:prstGeom prst="rect">
            <a:avLst/>
          </a:prstGeom>
          <a:noFill/>
          <a:ln w="9525">
            <a:noFill/>
            <a:miter lim="800000"/>
          </a:ln>
        </p:spPr>
        <p:txBody>
          <a:bodyPr wrap="none">
            <a:spAutoFit/>
          </a:bodyPr>
          <a:lstStyle/>
          <a:p>
            <a:r>
              <a:rPr altLang="zh-CN" b="1" lang="en-US" sz="2400">
                <a:solidFill>
                  <a:schemeClr val="bg1"/>
                </a:solidFill>
                <a:latin charset="-122" panose="020b0503020204020204" pitchFamily="34" typeface="微软雅黑"/>
                <a:ea charset="-122" pitchFamily="34" typeface="微软雅黑"/>
              </a:rPr>
              <a:t>2020年</a:t>
            </a:r>
          </a:p>
        </p:txBody>
      </p:sp>
      <p:sp>
        <p:nvSpPr>
          <p:cNvPr id="35" name="矩形 34"/>
          <p:cNvSpPr/>
          <p:nvPr/>
        </p:nvSpPr>
        <p:spPr>
          <a:xfrm>
            <a:off x="2941638" y="477838"/>
            <a:ext cx="5216843" cy="335280"/>
          </a:xfrm>
          <a:prstGeom prst="rect">
            <a:avLst/>
          </a:prstGeom>
        </p:spPr>
        <p:txBody>
          <a:bodyPr wrap="none">
            <a:spAutoFit/>
          </a:bodyPr>
          <a:lstStyle/>
          <a:p>
            <a:pPr defTabSz="913996" fontAlgn="auto">
              <a:spcBef>
                <a:spcPct val="0"/>
              </a:spcBef>
              <a:spcAft>
                <a:spcPct val="0"/>
              </a:spcAft>
              <a:defRPr/>
            </a:pPr>
            <a:r>
              <a:rPr altLang="zh-CN" b="1" lang="en-US" sz="1600">
                <a:solidFill>
                  <a:schemeClr val="bg1"/>
                </a:solidFill>
                <a:latin charset="-122" panose="020b0503020204020204" pitchFamily="34" typeface="微软雅黑"/>
                <a:ea charset="-122" pitchFamily="34" typeface="微软雅黑"/>
              </a:rPr>
              <a:t>【未来5年我院品牌战略——打造一流的国际品牌医院】</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4"/>
                                        </p:tgtEl>
                                        <p:attrNameLst>
                                          <p:attrName>style.visibility</p:attrName>
                                        </p:attrNameLst>
                                      </p:cBhvr>
                                      <p:to>
                                        <p:strVal val="visible"/>
                                      </p:to>
                                    </p:set>
                                    <p:animEffect filter="wipe(down)" transition="in">
                                      <p:cBhvr>
                                        <p:cTn dur="500" id="7"/>
                                        <p:tgtEl>
                                          <p:spTgt spid="3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33"/>
                                        </p:tgtEl>
                                        <p:attrNameLst>
                                          <p:attrName>style.visibility</p:attrName>
                                        </p:attrNameLst>
                                      </p:cBhvr>
                                      <p:to>
                                        <p:strVal val="visible"/>
                                      </p:to>
                                    </p:set>
                                    <p:animEffect filter="wipe(down)" transition="in">
                                      <p:cBhvr>
                                        <p:cTn dur="500" id="10"/>
                                        <p:tgtEl>
                                          <p:spTgt spid="33"/>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32"/>
                                        </p:tgtEl>
                                        <p:attrNameLst>
                                          <p:attrName>style.visibility</p:attrName>
                                        </p:attrNameLst>
                                      </p:cBhvr>
                                      <p:to>
                                        <p:strVal val="visible"/>
                                      </p:to>
                                    </p:set>
                                    <p:animEffect filter="wipe(down)" transition="in">
                                      <p:cBhvr>
                                        <p:cTn dur="500" id="13"/>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7" name="图片 56"/>
          <p:cNvPicPr>
            <a:picLocks noChangeAspect="1"/>
          </p:cNvPicPr>
          <p:nvPr/>
        </p:nvPicPr>
        <p:blipFill>
          <a:blip r:embed="rId2">
            <a:duotone>
              <a:prstClr val="black"/>
              <a:schemeClr val="accent3">
                <a:tint val="45000"/>
                <a:satMod val="400000"/>
              </a:schemeClr>
            </a:duotone>
            <a:extLst>
              <a:ext uri="{28A0092B-C50C-407E-A947-70E740481C1C}">
                <a14:useLocalDpi/>
              </a:ext>
            </a:extLst>
          </a:blip>
          <a:stretch>
            <a:fillRect/>
          </a:stretch>
        </p:blipFill>
        <p:spPr>
          <a:xfrm>
            <a:off x="0" y="-12358"/>
            <a:ext cx="12192000" cy="6870357"/>
          </a:xfrm>
          <a:prstGeom prst="rect">
            <a:avLst/>
          </a:prstGeom>
        </p:spPr>
      </p:pic>
      <p:sp>
        <p:nvSpPr>
          <p:cNvPr id="32" name="TextBox 40"/>
          <p:cNvSpPr txBox="1"/>
          <p:nvPr/>
        </p:nvSpPr>
        <p:spPr>
          <a:xfrm>
            <a:off x="9451974" y="5048250"/>
            <a:ext cx="1924050" cy="350332"/>
          </a:xfrm>
          <a:prstGeom prst="rect">
            <a:avLst/>
          </a:prstGeom>
          <a:noFill/>
        </p:spPr>
        <p:txBody>
          <a:bodyPr bIns="45702" lIns="91403" rIns="91403" tIns="45702">
            <a:spAutoFit/>
          </a:bodyPr>
          <a:lstStyle/>
          <a:p>
            <a:pPr defTabSz="913996" fontAlgn="auto">
              <a:spcBef>
                <a:spcPct val="0"/>
              </a:spcBef>
              <a:spcAft>
                <a:spcPct val="0"/>
              </a:spcAft>
              <a:defRPr/>
            </a:pPr>
            <a:r>
              <a:rPr altLang="en-US" b="1" lang="zh-CN" sz="1699">
                <a:solidFill>
                  <a:schemeClr val="accent2"/>
                </a:solidFill>
                <a:effectLst>
                  <a:outerShdw algn="tl" blurRad="38100" dir="2700000" dist="38100">
                    <a:srgbClr val="000000">
                      <a:alpha val="43137"/>
                    </a:srgbClr>
                  </a:outerShdw>
                </a:effectLst>
                <a:latin charset="-122" panose="020b0503020204020204" pitchFamily="34" typeface="微软雅黑"/>
                <a:ea charset="-122" pitchFamily="34" typeface="微软雅黑"/>
              </a:rPr>
              <a:t>通过JCI体系认证</a:t>
            </a:r>
          </a:p>
        </p:txBody>
      </p:sp>
      <p:sp>
        <p:nvSpPr>
          <p:cNvPr id="33" name="TextBox 41"/>
          <p:cNvSpPr txBox="1"/>
          <p:nvPr/>
        </p:nvSpPr>
        <p:spPr>
          <a:xfrm>
            <a:off x="5457825" y="3783013"/>
            <a:ext cx="2562225" cy="350332"/>
          </a:xfrm>
          <a:prstGeom prst="rect">
            <a:avLst/>
          </a:prstGeom>
          <a:noFill/>
        </p:spPr>
        <p:txBody>
          <a:bodyPr bIns="45702" lIns="91403" rIns="91403" tIns="45702">
            <a:spAutoFit/>
          </a:bodyPr>
          <a:lstStyle>
            <a:defPPr>
              <a:defRPr lang="zh-CN"/>
            </a:defPPr>
            <a:lvl1pPr defTabSz="913996">
              <a:defRPr b="1" sz="1699">
                <a:solidFill>
                  <a:srgbClr val="D45A63"/>
                </a:solidFill>
                <a:latin charset="-122" panose="020b0503020204020204" pitchFamily="34" typeface="微软雅黑"/>
                <a:ea charset="-122" pitchFamily="34" typeface="微软雅黑"/>
              </a:defRPr>
            </a:lvl1pPr>
          </a:lstStyle>
          <a:p>
            <a:pPr fontAlgn="auto">
              <a:spcBef>
                <a:spcPct val="0"/>
              </a:spcBef>
              <a:spcAft>
                <a:spcPct val="0"/>
              </a:spcAft>
              <a:defRPr/>
            </a:pPr>
            <a:r>
              <a:rPr altLang="en-US" lang="zh-CN">
                <a:solidFill>
                  <a:schemeClr val="accent2"/>
                </a:solidFill>
                <a:effectLst>
                  <a:outerShdw algn="tl" blurRad="38100" dir="2700000" dist="38100">
                    <a:srgbClr val="000000">
                      <a:alpha val="43137"/>
                    </a:srgbClr>
                  </a:outerShdw>
                </a:effectLst>
              </a:rPr>
              <a:t>患者来诊覆盖全国范围</a:t>
            </a:r>
          </a:p>
        </p:txBody>
      </p:sp>
      <p:sp>
        <p:nvSpPr>
          <p:cNvPr id="34" name="TextBox 42"/>
          <p:cNvSpPr txBox="1"/>
          <p:nvPr/>
        </p:nvSpPr>
        <p:spPr>
          <a:xfrm>
            <a:off x="2154238" y="2613025"/>
            <a:ext cx="2644775" cy="350332"/>
          </a:xfrm>
          <a:prstGeom prst="rect">
            <a:avLst/>
          </a:prstGeom>
          <a:noFill/>
        </p:spPr>
        <p:txBody>
          <a:bodyPr bIns="45702" lIns="91403" rIns="91403" tIns="45702">
            <a:spAutoFit/>
          </a:bodyPr>
          <a:lstStyle/>
          <a:p>
            <a:pPr defTabSz="913996" fontAlgn="auto">
              <a:spcBef>
                <a:spcPct val="0"/>
              </a:spcBef>
              <a:spcAft>
                <a:spcPct val="0"/>
              </a:spcAft>
              <a:defRPr/>
            </a:pPr>
            <a:r>
              <a:rPr altLang="en-US" b="1" lang="zh-CN" sz="1699">
                <a:solidFill>
                  <a:schemeClr val="accent2"/>
                </a:solidFill>
                <a:effectLst>
                  <a:outerShdw algn="tl" blurRad="38100" dir="2700000" dist="38100">
                    <a:srgbClr val="000000">
                      <a:alpha val="43137"/>
                    </a:srgbClr>
                  </a:outerShdw>
                </a:effectLst>
                <a:latin charset="-122" panose="020b0503020204020204" pitchFamily="34" typeface="微软雅黑"/>
                <a:ea charset="-122" pitchFamily="34" typeface="微软雅黑"/>
              </a:rPr>
              <a:t>建设专业的品牌营销团队</a:t>
            </a:r>
          </a:p>
        </p:txBody>
      </p:sp>
      <p:sp>
        <p:nvSpPr>
          <p:cNvPr id="39" name="矩形 38"/>
          <p:cNvSpPr/>
          <p:nvPr/>
        </p:nvSpPr>
        <p:spPr>
          <a:xfrm>
            <a:off x="559435" y="496888"/>
            <a:ext cx="2426017" cy="579120"/>
          </a:xfrm>
          <a:prstGeom prst="rect">
            <a:avLst/>
          </a:prstGeom>
        </p:spPr>
        <p:txBody>
          <a:bodyPr wrap="none">
            <a:spAutoFit/>
          </a:bodyPr>
          <a:lstStyle/>
          <a:p>
            <a:pPr algn="ctr" defTabSz="913996" fontAlgn="auto">
              <a:spcBef>
                <a:spcPct val="0"/>
              </a:spcBef>
              <a:spcAft>
                <a:spcPct val="0"/>
              </a:spcAft>
              <a:defRPr/>
            </a:pPr>
            <a:r>
              <a:rPr altLang="zh-CN" b="1" lang="en-US" sz="3200">
                <a:solidFill>
                  <a:srgbClr val="FFC000"/>
                </a:solidFill>
                <a:effectLst>
                  <a:outerShdw algn="tl" blurRad="38100" dir="2700000" dist="38100">
                    <a:srgbClr val="000000">
                      <a:alpha val="43137"/>
                    </a:srgbClr>
                  </a:outerShdw>
                </a:effectLst>
                <a:latin charset="-122" panose="020b0503020204020204" pitchFamily="34" typeface="微软雅黑"/>
                <a:ea charset="-122" pitchFamily="34" typeface="微软雅黑"/>
              </a:rPr>
              <a:t>1.3战略规划</a:t>
            </a:r>
          </a:p>
        </p:txBody>
      </p:sp>
      <p:sp>
        <p:nvSpPr>
          <p:cNvPr id="29" name="椭圆 28"/>
          <p:cNvSpPr/>
          <p:nvPr/>
        </p:nvSpPr>
        <p:spPr>
          <a:xfrm>
            <a:off x="1052513" y="2187575"/>
            <a:ext cx="1127125" cy="1127125"/>
          </a:xfrm>
          <a:prstGeom prst="ellipse">
            <a:avLst/>
          </a:prstGeom>
          <a:solidFill>
            <a:srgbClr val="679E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4519" name="文本框 35"/>
          <p:cNvSpPr txBox="1">
            <a:spLocks noChangeArrowheads="1"/>
          </p:cNvSpPr>
          <p:nvPr/>
        </p:nvSpPr>
        <p:spPr bwMode="auto">
          <a:xfrm>
            <a:off x="1079500" y="2573338"/>
            <a:ext cx="1065530" cy="396240"/>
          </a:xfrm>
          <a:prstGeom prst="rect">
            <a:avLst/>
          </a:prstGeom>
          <a:noFill/>
          <a:ln w="9525">
            <a:noFill/>
            <a:miter lim="800000"/>
          </a:ln>
        </p:spPr>
        <p:txBody>
          <a:bodyPr wrap="none">
            <a:spAutoFit/>
          </a:bodyPr>
          <a:lstStyle/>
          <a:p>
            <a:r>
              <a:rPr altLang="zh-CN" b="1" lang="en-US" sz="2000">
                <a:solidFill>
                  <a:schemeClr val="bg1"/>
                </a:solidFill>
                <a:latin charset="-122" panose="020b0503020204020204" pitchFamily="34" typeface="微软雅黑"/>
                <a:ea charset="-122" pitchFamily="34" typeface="微软雅黑"/>
              </a:rPr>
              <a:t>2016年</a:t>
            </a:r>
          </a:p>
        </p:txBody>
      </p:sp>
      <p:sp>
        <p:nvSpPr>
          <p:cNvPr id="38" name="椭圆 37"/>
          <p:cNvSpPr/>
          <p:nvPr/>
        </p:nvSpPr>
        <p:spPr>
          <a:xfrm>
            <a:off x="4083050" y="3314700"/>
            <a:ext cx="1360488" cy="1360488"/>
          </a:xfrm>
          <a:prstGeom prst="ellipse">
            <a:avLst/>
          </a:prstGeom>
          <a:solidFill>
            <a:srgbClr val="679E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4521" name="文本框 39"/>
          <p:cNvSpPr txBox="1">
            <a:spLocks noChangeArrowheads="1"/>
          </p:cNvSpPr>
          <p:nvPr/>
        </p:nvSpPr>
        <p:spPr bwMode="auto">
          <a:xfrm>
            <a:off x="4144962" y="3810000"/>
            <a:ext cx="1236980" cy="457200"/>
          </a:xfrm>
          <a:prstGeom prst="rect">
            <a:avLst/>
          </a:prstGeom>
          <a:noFill/>
          <a:ln w="9525">
            <a:noFill/>
            <a:miter lim="800000"/>
          </a:ln>
        </p:spPr>
        <p:txBody>
          <a:bodyPr wrap="none">
            <a:spAutoFit/>
          </a:bodyPr>
          <a:lstStyle/>
          <a:p>
            <a:r>
              <a:rPr altLang="zh-CN" b="1" lang="en-US" sz="2400">
                <a:solidFill>
                  <a:schemeClr val="bg1"/>
                </a:solidFill>
                <a:latin charset="-122" panose="020b0503020204020204" pitchFamily="34" typeface="微软雅黑"/>
                <a:ea charset="-122" pitchFamily="34" typeface="微软雅黑"/>
              </a:rPr>
              <a:t>2018年</a:t>
            </a:r>
          </a:p>
        </p:txBody>
      </p:sp>
      <p:sp>
        <p:nvSpPr>
          <p:cNvPr id="41" name="椭圆 40"/>
          <p:cNvSpPr/>
          <p:nvPr/>
        </p:nvSpPr>
        <p:spPr>
          <a:xfrm>
            <a:off x="7675563" y="4381500"/>
            <a:ext cx="1776412" cy="1778000"/>
          </a:xfrm>
          <a:prstGeom prst="ellipse">
            <a:avLst/>
          </a:prstGeom>
          <a:solidFill>
            <a:srgbClr val="679E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4523" name="文本框 41"/>
          <p:cNvSpPr txBox="1">
            <a:spLocks noChangeArrowheads="1"/>
          </p:cNvSpPr>
          <p:nvPr/>
        </p:nvSpPr>
        <p:spPr bwMode="auto">
          <a:xfrm>
            <a:off x="7910514" y="5037138"/>
            <a:ext cx="1236980" cy="457200"/>
          </a:xfrm>
          <a:prstGeom prst="rect">
            <a:avLst/>
          </a:prstGeom>
          <a:noFill/>
          <a:ln w="9525">
            <a:noFill/>
            <a:miter lim="800000"/>
          </a:ln>
        </p:spPr>
        <p:txBody>
          <a:bodyPr wrap="none">
            <a:spAutoFit/>
          </a:bodyPr>
          <a:lstStyle/>
          <a:p>
            <a:r>
              <a:rPr altLang="zh-CN" b="1" lang="en-US" sz="2400">
                <a:solidFill>
                  <a:schemeClr val="bg1"/>
                </a:solidFill>
                <a:latin charset="-122" panose="020b0503020204020204" pitchFamily="34" typeface="微软雅黑"/>
                <a:ea charset="-122" pitchFamily="34" typeface="微软雅黑"/>
              </a:rPr>
              <a:t>2020年</a:t>
            </a:r>
          </a:p>
        </p:txBody>
      </p:sp>
      <p:sp>
        <p:nvSpPr>
          <p:cNvPr id="35" name="矩形 34"/>
          <p:cNvSpPr/>
          <p:nvPr/>
        </p:nvSpPr>
        <p:spPr>
          <a:xfrm>
            <a:off x="2941638" y="487363"/>
            <a:ext cx="6029643" cy="335280"/>
          </a:xfrm>
          <a:prstGeom prst="rect">
            <a:avLst/>
          </a:prstGeom>
        </p:spPr>
        <p:txBody>
          <a:bodyPr wrap="none">
            <a:spAutoFit/>
          </a:bodyPr>
          <a:lstStyle/>
          <a:p>
            <a:pPr defTabSz="913996" fontAlgn="auto">
              <a:spcBef>
                <a:spcPct val="0"/>
              </a:spcBef>
              <a:spcAft>
                <a:spcPct val="0"/>
              </a:spcAft>
              <a:defRPr/>
            </a:pPr>
            <a:r>
              <a:rPr altLang="zh-CN" b="1" lang="en-US" sz="1600">
                <a:latin charset="-122" panose="020b0503020204020204" pitchFamily="34" typeface="微软雅黑"/>
                <a:ea charset="-122" pitchFamily="34" typeface="微软雅黑"/>
              </a:rPr>
              <a:t>【未来5年我院运营战略——打造适宜医院本身特色的运营体系】</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4"/>
                                        </p:tgtEl>
                                        <p:attrNameLst>
                                          <p:attrName>style.visibility</p:attrName>
                                        </p:attrNameLst>
                                      </p:cBhvr>
                                      <p:to>
                                        <p:strVal val="visible"/>
                                      </p:to>
                                    </p:set>
                                    <p:animEffect filter="wipe(down)" transition="in">
                                      <p:cBhvr>
                                        <p:cTn dur="500" id="7"/>
                                        <p:tgtEl>
                                          <p:spTgt spid="3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33"/>
                                        </p:tgtEl>
                                        <p:attrNameLst>
                                          <p:attrName>style.visibility</p:attrName>
                                        </p:attrNameLst>
                                      </p:cBhvr>
                                      <p:to>
                                        <p:strVal val="visible"/>
                                      </p:to>
                                    </p:set>
                                    <p:animEffect filter="wipe(down)" transition="in">
                                      <p:cBhvr>
                                        <p:cTn dur="500" id="10"/>
                                        <p:tgtEl>
                                          <p:spTgt spid="33"/>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32"/>
                                        </p:tgtEl>
                                        <p:attrNameLst>
                                          <p:attrName>style.visibility</p:attrName>
                                        </p:attrNameLst>
                                      </p:cBhvr>
                                      <p:to>
                                        <p:strVal val="visible"/>
                                      </p:to>
                                    </p:set>
                                    <p:animEffect filter="wipe(down)" transition="in">
                                      <p:cBhvr>
                                        <p:cTn dur="500" id="13"/>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just" indent="304800">
          <a:lnSpc>
            <a:spcPct val="150000"/>
          </a:lnSpc>
          <a:spcAft>
            <a:spcPts val="0"/>
          </a:spcAft>
          <a:defRPr dirty="0" kern="100">
            <a:latin charset="0" panose="02020603050405020304" pitchFamily="18" typeface="Times New Roman"/>
            <a:ea charset="-122" panose="020B0503020204020204" pitchFamily="34" typeface="微软雅黑"/>
          </a:defRPr>
        </a:defPPr>
      </a:lstStyle>
    </a:spDef>
  </a:objectDefaults>
</a:theme>
</file>

<file path=ppt/theme/theme4.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350</Paragraphs>
  <Slides>57</Slides>
  <Notes>0</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57</vt:i4>
      </vt:variant>
    </vt:vector>
  </HeadingPairs>
  <TitlesOfParts>
    <vt:vector baseType="lpstr" size="72">
      <vt:lpstr>Arial</vt:lpstr>
      <vt:lpstr>Calibri Light</vt:lpstr>
      <vt:lpstr>Calibri</vt:lpstr>
      <vt:lpstr>宋体</vt:lpstr>
      <vt:lpstr>Impact</vt:lpstr>
      <vt:lpstr>微软雅黑</vt:lpstr>
      <vt:lpstr>方正大黑简体</vt:lpstr>
      <vt:lpstr>Broadway</vt:lpstr>
      <vt:lpstr>Microsoft YaHei UI</vt:lpstr>
      <vt:lpstr>Wingdings</vt:lpstr>
      <vt:lpstr>Segoe UI</vt:lpstr>
      <vt:lpstr>Times New Roman</vt:lpstr>
      <vt:lpstr>Gulim</vt:lpstr>
      <vt:lpstr>굴림</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2021-08-22T11:49:08Z</dcterms:created>
  <cp:lastPrinted>2021-08-22T11:49:08Z</cp:lastPrinted>
  <dcterms:modified xsi:type="dcterms:W3CDTF">2021-08-22T05:35:44Z</dcterms:modified>
  <cp:revision>1</cp:revision>
</cp:coreProperties>
</file>