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"/>
  </p:notesMasterIdLst>
  <p:sldIdLst>
    <p:sldId id="1580" r:id="rId4"/>
    <p:sldId id="1582" r:id="rId5"/>
    <p:sldId id="1583" r:id="rId6"/>
    <p:sldId id="259" r:id="rId7"/>
    <p:sldId id="260" r:id="rId8"/>
    <p:sldId id="1584" r:id="rId9"/>
    <p:sldId id="262" r:id="rId10"/>
    <p:sldId id="265" r:id="rId11"/>
    <p:sldId id="266" r:id="rId12"/>
    <p:sldId id="267" r:id="rId13"/>
    <p:sldId id="268" r:id="rId14"/>
    <p:sldId id="269" r:id="rId15"/>
    <p:sldId id="1585" r:id="rId16"/>
    <p:sldId id="271" r:id="rId17"/>
    <p:sldId id="272" r:id="rId18"/>
    <p:sldId id="1586" r:id="rId19"/>
    <p:sldId id="273" r:id="rId20"/>
    <p:sldId id="275" r:id="rId21"/>
    <p:sldId id="276" r:id="rId22"/>
    <p:sldId id="278" r:id="rId23"/>
    <p:sldId id="1587" r:id="rId24"/>
    <p:sldId id="281" r:id="rId25"/>
    <p:sldId id="283" r:id="rId26"/>
    <p:sldId id="284" r:id="rId27"/>
    <p:sldId id="1588" r:id="rId28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tags/tag1.xml" Type="http://schemas.openxmlformats.org/officeDocument/2006/relationships/tags"/><Relationship Id="rId3" Target="notesMasters/notesMaster1.xml" Type="http://schemas.openxmlformats.org/officeDocument/2006/relationships/notesMaster"/><Relationship Id="rId30" Target="presProps.xml" Type="http://schemas.openxmlformats.org/officeDocument/2006/relationships/presProps"/><Relationship Id="rId31" Target="viewProps.xml" Type="http://schemas.openxmlformats.org/officeDocument/2006/relationships/viewProps"/><Relationship Id="rId32" Target="theme/theme1.xml" Type="http://schemas.openxmlformats.org/officeDocument/2006/relationships/theme"/><Relationship Id="rId33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605B8-570D-44D8-B123-B89981DE4891}" type="datetimeFigureOut">
              <a:rPr lang="zh-CN" altLang="en-US" smtClean="0"/>
              <a:t>2021/2/2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20958-E1C2-407F-A5DB-44BF2F2410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80449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37820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045780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85836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507255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728392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87773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70055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304488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132383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356701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53511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81102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24574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67167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37217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88777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03453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15468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69191181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95715487"/>
      </p:ext>
    </p:extLst>
  </p:cSld>
  <p:clrMapOvr>
    <a:masterClrMapping/>
  </p:clrMapOvr>
  <mc:AlternateContent>
    <mc:Choice Requires="p15">
      <p:transition spd="slow" advTm="2000" p14:dur="3000">
        <p15:prstTrans prst="curtains"/>
      </p:transition>
    </mc:Choice>
    <mc:Fallback>
      <p:transition spd="slow" advTm="2000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33581112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00202866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54943665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6417988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50605490"/>
      </p:ext>
    </p:extLst>
  </p:cSld>
  <p:clrMapOvr>
    <a:masterClrMapping/>
  </p:clrMapOvr>
  <mc:AlternateContent>
    <mc:Choice Requires="p15">
      <p:transition spd="slow" advTm="2000" p14:dur="3000">
        <p15:prstTrans prst="curtains"/>
      </p:transition>
    </mc:Choice>
    <mc:Fallback>
      <p:transition spd="slow" advTm="2000">
        <p:fade/>
      </p:transition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70048715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06923825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15353712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92350132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27547820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03105103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83011499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slideLayouts/slideLayout12.xml" Type="http://schemas.openxmlformats.org/officeDocument/2006/relationships/slideLayout"/><Relationship Id="rId11" Target="../slideLayouts/slideLayout13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4.xml" Type="http://schemas.openxmlformats.org/officeDocument/2006/relationships/slideLayout"/><Relationship Id="rId3" Target="../slideLayouts/slideLayout5.xml" Type="http://schemas.openxmlformats.org/officeDocument/2006/relationships/slideLayout"/><Relationship Id="rId4" Target="../slideLayouts/slideLayout6.xml" Type="http://schemas.openxmlformats.org/officeDocument/2006/relationships/slideLayout"/><Relationship Id="rId5" Target="../slideLayouts/slideLayout7.xml" Type="http://schemas.openxmlformats.org/officeDocument/2006/relationships/slideLayout"/><Relationship Id="rId6" Target="../slideLayouts/slideLayout8.xml" Type="http://schemas.openxmlformats.org/officeDocument/2006/relationships/slideLayout"/><Relationship Id="rId7" Target="../slideLayouts/slideLayout9.xml" Type="http://schemas.openxmlformats.org/officeDocument/2006/relationships/slideLayout"/><Relationship Id="rId8" Target="../slideLayouts/slideLayout10.xml" Type="http://schemas.openxmlformats.org/officeDocument/2006/relationships/slideLayout"/><Relationship Id="rId9" Target="../slideLayouts/slideLayout11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92D5929-6348-473D-AAB8-D06CBB7CEC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4650" y="0"/>
            <a:ext cx="12206649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89D21FB-0B87-4D64-8636-67AC70F0818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557279" y="5409077"/>
            <a:ext cx="12863579" cy="339767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D571CBD3-8D86-4B8D-89B3-1415B46ABE91}"/>
              </a:ext>
            </a:extLst>
          </p:cNvPr>
          <p:cNvSpPr/>
          <p:nvPr userDrawn="1"/>
        </p:nvSpPr>
        <p:spPr>
          <a:xfrm>
            <a:off x="359228" y="359229"/>
            <a:ext cx="11478985" cy="6139542"/>
          </a:xfrm>
          <a:prstGeom prst="roundRect">
            <a:avLst>
              <a:gd name="adj" fmla="val 2619"/>
            </a:avLst>
          </a:prstGeom>
          <a:solidFill>
            <a:schemeClr val="bg1"/>
          </a:solidFill>
          <a:ln>
            <a:solidFill>
              <a:srgbClr val="449E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677B4A1-25BD-4C32-AE01-8062DFB0CBB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l="4445" t="20238" r="4604" b="13810"/>
          <a:stretch>
            <a:fillRect/>
          </a:stretch>
        </p:blipFill>
        <p:spPr>
          <a:xfrm>
            <a:off x="386445" y="424543"/>
            <a:ext cx="743096" cy="538842"/>
          </a:xfrm>
          <a:prstGeom prst="rect">
            <a:avLst/>
          </a:prstGeom>
        </p:spPr>
      </p:pic>
    </p:spTree>
    <p:extLst>
      <p:ext uri="{BB962C8B-B14F-4D97-AF65-F5344CB8AC3E}">
        <p14:creationId val="3224203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</p:sldLayoutIdLst>
  <mc:AlternateContent>
    <mc:Choice Requires="p15">
      <p:transition spd="slow" advTm="2000" p14:dur="3000">
        <p15:prstTrans prst="curtains"/>
      </p:transition>
    </mc:Choice>
    <mc:Fallback>
      <p:transition spd="slow" advTm="2000">
        <p:fade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47157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4.png" Type="http://schemas.openxmlformats.org/officeDocument/2006/relationships/image"/><Relationship Id="rId5" Target="../media/image2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18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9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20.png" Type="http://schemas.openxmlformats.org/officeDocument/2006/relationships/image"/><Relationship Id="rId4" Target="../media/image21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5.png" Type="http://schemas.openxmlformats.org/officeDocument/2006/relationships/image"/><Relationship Id="rId5" Target="../media/image12.png" Type="http://schemas.openxmlformats.org/officeDocument/2006/relationships/image"/><Relationship Id="rId6" Target="../media/image13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22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1.xml" Type="http://schemas.openxmlformats.org/officeDocument/2006/relationships/notesSlide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5.png" Type="http://schemas.openxmlformats.org/officeDocument/2006/relationships/image"/><Relationship Id="rId5" Target="../media/image12.png" Type="http://schemas.openxmlformats.org/officeDocument/2006/relationships/image"/><Relationship Id="rId6" Target="../media/image13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23.png" Type="http://schemas.openxmlformats.org/officeDocument/2006/relationships/image"/><Relationship Id="rId4" Target="../media/image24.png" Type="http://schemas.openxmlformats.org/officeDocument/2006/relationships/image"/><Relationship Id="rId5" Target="../media/image25.png" Type="http://schemas.openxmlformats.org/officeDocument/2006/relationships/image"/><Relationship Id="rId6" Target="../media/image26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3.xml" Type="http://schemas.openxmlformats.org/officeDocument/2006/relationships/notesSlide"/></Relationships>
</file>

<file path=ppt/slides/_rels/slide1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4.xml" Type="http://schemas.openxmlformats.org/officeDocument/2006/relationships/notesSlid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5.png" Type="http://schemas.openxmlformats.org/officeDocument/2006/relationships/image"/><Relationship Id="rId5" Target="../media/image8.png" Type="http://schemas.openxmlformats.org/officeDocument/2006/relationships/image"/><Relationship Id="rId6" Target="../media/image11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27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5.png" Type="http://schemas.openxmlformats.org/officeDocument/2006/relationships/image"/><Relationship Id="rId5" Target="../media/image12.png" Type="http://schemas.openxmlformats.org/officeDocument/2006/relationships/image"/><Relationship Id="rId6" Target="../media/image13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28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7.xml" Type="http://schemas.openxmlformats.org/officeDocument/2006/relationships/notesSlide"/></Relationships>
</file>

<file path=ppt/slides/_rels/slide2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29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2" Target="../notesSlides/notesSlide19.xml" Type="http://schemas.openxmlformats.org/officeDocument/2006/relationships/notesSlide"/><Relationship Id="rId3" Target="../media/image1.png" Type="http://schemas.openxmlformats.org/officeDocument/2006/relationships/image"/><Relationship Id="rId4" Target="../media/image4.png" Type="http://schemas.openxmlformats.org/officeDocument/2006/relationships/image"/><Relationship Id="rId5" Target="../media/image2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5.png" Type="http://schemas.openxmlformats.org/officeDocument/2006/relationships/image"/><Relationship Id="rId5" Target="../media/image12.png" Type="http://schemas.openxmlformats.org/officeDocument/2006/relationships/image"/><Relationship Id="rId6" Target="../media/image1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1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5.png" Type="http://schemas.openxmlformats.org/officeDocument/2006/relationships/image"/><Relationship Id="rId5" Target="../media/image12.png" Type="http://schemas.openxmlformats.org/officeDocument/2006/relationships/image"/><Relationship Id="rId6" Target="../media/image13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16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5.xml" Type="http://schemas.openxmlformats.org/officeDocument/2006/relationships/notesSlide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17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3907044-8B1F-4B61-8B34-613A10A1E9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4650" y="0"/>
            <a:ext cx="12206649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94F298B-1E63-49D4-8BE3-84150D3289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32564" y="4603297"/>
            <a:ext cx="6110651" cy="234036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62B20DD-EAD4-48FB-AC7E-076DF07E14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6260790" y="4617496"/>
            <a:ext cx="6096000" cy="234036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5B52B75-1EA1-4BF2-B41B-F99D32BB4E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605547" y="5330336"/>
            <a:ext cx="12863579" cy="339767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4365318-9C6D-48DA-949E-BCCCA28084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3067925">
            <a:off x="9308790" y="1311310"/>
            <a:ext cx="2555928" cy="104323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970415A-0EE3-4C02-B674-CB28B8B410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4497670"/>
            <a:ext cx="12206650" cy="261571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619CC0E-44D2-48F7-B1A8-29194A42E1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67813" y="202844"/>
            <a:ext cx="5976664" cy="10432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D19607F-49C5-4C33-8699-32A6DD0F3A3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0282" y="3233225"/>
            <a:ext cx="2838983" cy="70089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3BE36CC-BC7A-4E04-A98B-03EA941946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36050" y="5434642"/>
            <a:ext cx="9488125" cy="1878457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8867DFC5-F366-485A-AFC5-3071E0C1050D}"/>
              </a:ext>
            </a:extLst>
          </p:cNvPr>
          <p:cNvSpPr txBox="1"/>
          <p:nvPr/>
        </p:nvSpPr>
        <p:spPr>
          <a:xfrm>
            <a:off x="2048590" y="1305995"/>
            <a:ext cx="5976664" cy="1432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8800">
                <a:ln w="28575">
                  <a:solidFill>
                    <a:schemeClr val="bg1"/>
                  </a:solidFill>
                  <a:prstDash val="solid"/>
                </a:ln>
                <a:solidFill>
                  <a:srgbClr val="449E07"/>
                </a:solidFill>
                <a:effectLst>
                  <a:outerShdw algn="tl" blurRad="12700" dir="2700000" dist="38100" rotWithShape="0">
                    <a:schemeClr val="bg1">
                      <a:lumMod val="50000"/>
                      <a:alpha val="50000"/>
                    </a:schemeClr>
                  </a:outerShdw>
                </a:effectLst>
                <a:latin charset="-122" panose="00020600040101010101" pitchFamily="18" typeface="汉仪铁线黑-85简"/>
                <a:ea charset="-122" panose="00020600040101010101" pitchFamily="18" typeface="汉仪铁线黑-85简"/>
                <a:cs typeface="+mn-ea"/>
                <a:sym typeface="+mn-lt"/>
              </a:rPr>
              <a:t>垃圾不落地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EC59DB6-36CD-4596-BACD-792A7592F277}"/>
              </a:ext>
            </a:extLst>
          </p:cNvPr>
          <p:cNvSpPr txBox="1"/>
          <p:nvPr/>
        </p:nvSpPr>
        <p:spPr>
          <a:xfrm>
            <a:off x="4326966" y="2454405"/>
            <a:ext cx="5976664" cy="1432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8800">
                <a:ln w="28575">
                  <a:solidFill>
                    <a:schemeClr val="bg1"/>
                  </a:solidFill>
                  <a:prstDash val="solid"/>
                </a:ln>
                <a:solidFill>
                  <a:srgbClr val="449E07"/>
                </a:solidFill>
                <a:effectLst>
                  <a:outerShdw algn="tl" blurRad="12700" dir="2700000" dist="38100" rotWithShape="0">
                    <a:schemeClr val="bg1">
                      <a:lumMod val="50000"/>
                      <a:alpha val="50000"/>
                    </a:schemeClr>
                  </a:outerShdw>
                </a:effectLst>
                <a:latin charset="-122" panose="00020600040101010101" pitchFamily="18" typeface="汉仪铁线黑-85简"/>
                <a:ea charset="-122" panose="00020600040101010101" pitchFamily="18" typeface="汉仪铁线黑-85简"/>
                <a:cs typeface="+mn-ea"/>
                <a:sym typeface="+mn-lt"/>
              </a:rPr>
              <a:t>家园更美丽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5E5BAEC6-9B7E-4F6B-8D9C-4DE2C8CAB2D0}"/>
              </a:ext>
            </a:extLst>
          </p:cNvPr>
          <p:cNvSpPr/>
          <p:nvPr/>
        </p:nvSpPr>
        <p:spPr>
          <a:xfrm>
            <a:off x="7801001" y="1565393"/>
            <a:ext cx="2075543" cy="408549"/>
          </a:xfrm>
          <a:prstGeom prst="roundRect">
            <a:avLst>
              <a:gd fmla="val 0" name="adj"/>
            </a:avLst>
          </a:prstGeom>
          <a:solidFill>
            <a:srgbClr val="449E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0020600040101010101" pitchFamily="18" typeface="汉仪铁线黑-85简"/>
              <a:ea charset="-122" panose="00020600040101010101" pitchFamily="18" typeface="汉仪铁线黑-85简"/>
              <a:cs typeface="+mn-ea"/>
              <a:sym typeface="+mn-lt"/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CCD76C11-4DBE-4D6F-A3D6-A67E157F25EA}"/>
              </a:ext>
            </a:extLst>
          </p:cNvPr>
          <p:cNvSpPr/>
          <p:nvPr/>
        </p:nvSpPr>
        <p:spPr>
          <a:xfrm>
            <a:off x="7801000" y="2082552"/>
            <a:ext cx="2075543" cy="408549"/>
          </a:xfrm>
          <a:prstGeom prst="roundRect">
            <a:avLst>
              <a:gd fmla="val 0" name="adj"/>
            </a:avLst>
          </a:prstGeom>
          <a:solidFill>
            <a:srgbClr val="449E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0020600040101010101" pitchFamily="18" typeface="汉仪铁线黑-85简"/>
              <a:ea charset="-122" panose="00020600040101010101" pitchFamily="18" typeface="汉仪铁线黑-85简"/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25214D7-6778-4E4E-A29A-D5704DC971EE}"/>
              </a:ext>
            </a:extLst>
          </p:cNvPr>
          <p:cNvSpPr txBox="1"/>
          <p:nvPr/>
        </p:nvSpPr>
        <p:spPr>
          <a:xfrm>
            <a:off x="7757458" y="2052315"/>
            <a:ext cx="2133599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z="2400">
                <a:solidFill>
                  <a:schemeClr val="bg1"/>
                </a:solidFill>
                <a:latin charset="-122" panose="00020600040101010101" pitchFamily="18" typeface="汉仪铁线黑-85简"/>
                <a:ea charset="-122" panose="00020600040101010101" pitchFamily="18" typeface="汉仪铁线黑-85简"/>
                <a:cs typeface="+mn-ea"/>
                <a:sym typeface="+mn-lt"/>
              </a:rPr>
              <a:t>分类变资源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647BB92-3820-45FE-94DB-8DC0256C771D}"/>
              </a:ext>
            </a:extLst>
          </p:cNvPr>
          <p:cNvSpPr/>
          <p:nvPr/>
        </p:nvSpPr>
        <p:spPr>
          <a:xfrm>
            <a:off x="7771195" y="1538834"/>
            <a:ext cx="2105349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en-US" lang="zh-CN" sz="2400">
                <a:solidFill>
                  <a:schemeClr val="bg1"/>
                </a:solidFill>
                <a:latin charset="-122" panose="00020600040101010101" pitchFamily="18" typeface="汉仪铁线黑-85简"/>
                <a:ea charset="-122" panose="00020600040101010101" pitchFamily="18" typeface="汉仪铁线黑-85简"/>
                <a:cs typeface="+mn-ea"/>
                <a:sym typeface="+mn-lt"/>
              </a:rPr>
              <a:t>混放是垃圾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1764648C-6FC6-4D2D-8258-DEE0C089DD8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rcRect b="26916" l="48355" r="11813" t="26666"/>
          <a:stretch>
            <a:fillRect/>
          </a:stretch>
        </p:blipFill>
        <p:spPr>
          <a:xfrm>
            <a:off x="4007076" y="3927786"/>
            <a:ext cx="528210" cy="439604"/>
          </a:xfrm>
          <a:prstGeom prst="rect">
            <a:avLst/>
          </a:prstGeom>
        </p:spPr>
      </p:pic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4A8881EC-447E-4C86-BD0C-115F174E4D62}"/>
              </a:ext>
            </a:extLst>
          </p:cNvPr>
          <p:cNvSpPr/>
          <p:nvPr/>
        </p:nvSpPr>
        <p:spPr>
          <a:xfrm>
            <a:off x="2244253" y="2659781"/>
            <a:ext cx="2075543" cy="408549"/>
          </a:xfrm>
          <a:prstGeom prst="roundRect">
            <a:avLst>
              <a:gd fmla="val 0" name="adj"/>
            </a:avLst>
          </a:prstGeom>
          <a:noFill/>
          <a:ln>
            <a:solidFill>
              <a:srgbClr val="449E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0020600040101010101" pitchFamily="18" typeface="汉仪铁线黑-85简"/>
              <a:ea charset="-122" panose="00020600040101010101" pitchFamily="18" typeface="汉仪铁线黑-85简"/>
              <a:cs typeface="+mn-ea"/>
              <a:sym typeface="+mn-lt"/>
            </a:endParaRP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0441ABB7-2A44-4299-B0FB-2B6B8B60D71F}"/>
              </a:ext>
            </a:extLst>
          </p:cNvPr>
          <p:cNvSpPr/>
          <p:nvPr/>
        </p:nvSpPr>
        <p:spPr>
          <a:xfrm>
            <a:off x="2244252" y="3176940"/>
            <a:ext cx="2075543" cy="408549"/>
          </a:xfrm>
          <a:prstGeom prst="roundRect">
            <a:avLst>
              <a:gd fmla="val 0" name="adj"/>
            </a:avLst>
          </a:prstGeom>
          <a:noFill/>
          <a:ln>
            <a:solidFill>
              <a:srgbClr val="449E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0020600040101010101" pitchFamily="18" typeface="汉仪铁线黑-85简"/>
              <a:ea charset="-122" panose="00020600040101010101" pitchFamily="18" typeface="汉仪铁线黑-85简"/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D3C863C3-FD36-4B07-879B-17BE1BD1ECA9}"/>
              </a:ext>
            </a:extLst>
          </p:cNvPr>
          <p:cNvSpPr txBox="1"/>
          <p:nvPr/>
        </p:nvSpPr>
        <p:spPr>
          <a:xfrm>
            <a:off x="2210580" y="3183279"/>
            <a:ext cx="2133599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z="2400">
                <a:solidFill>
                  <a:srgbClr val="449E07"/>
                </a:solidFill>
                <a:latin charset="-122" panose="00020600040101010101" pitchFamily="18" typeface="汉仪铁线黑-85简"/>
                <a:ea charset="-122" panose="00020600040101010101" pitchFamily="18" typeface="汉仪铁线黑-85简"/>
                <a:cs typeface="+mn-ea"/>
                <a:sym typeface="+mn-lt"/>
              </a:rPr>
              <a:t>生活变美好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2F3B1B73-156C-4EC3-AFCD-DB031233ED87}"/>
              </a:ext>
            </a:extLst>
          </p:cNvPr>
          <p:cNvSpPr/>
          <p:nvPr/>
        </p:nvSpPr>
        <p:spPr>
          <a:xfrm>
            <a:off x="2210580" y="2645414"/>
            <a:ext cx="2105349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en-US" lang="zh-CN" sz="2400">
                <a:solidFill>
                  <a:srgbClr val="449E07"/>
                </a:solidFill>
                <a:latin charset="-122" panose="00020600040101010101" pitchFamily="18" typeface="汉仪铁线黑-85简"/>
                <a:ea charset="-122" panose="00020600040101010101" pitchFamily="18" typeface="汉仪铁线黑-85简"/>
                <a:cs typeface="+mn-ea"/>
                <a:sym typeface="+mn-lt"/>
              </a:rPr>
              <a:t>举手之劳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F154331B-D15B-4D1E-891E-6CB9A8B86F53}"/>
              </a:ext>
            </a:extLst>
          </p:cNvPr>
          <p:cNvSpPr txBox="1"/>
          <p:nvPr/>
        </p:nvSpPr>
        <p:spPr>
          <a:xfrm>
            <a:off x="1156108" y="296361"/>
            <a:ext cx="9891513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>
                <a:solidFill>
                  <a:srgbClr val="449E07"/>
                </a:solidFill>
                <a:cs typeface="+mn-ea"/>
                <a:sym typeface="+mn-lt"/>
              </a:rPr>
              <a:t>垃/圾/不/落/地/家/园/更/美/丽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EA3C97F2-380A-4173-87E4-D4126DD5200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rcRect b="25106" l="7979" r="52189" t="28476"/>
          <a:stretch>
            <a:fillRect/>
          </a:stretch>
        </p:blipFill>
        <p:spPr>
          <a:xfrm>
            <a:off x="6409140" y="3952419"/>
            <a:ext cx="528210" cy="439604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313D3BE0-F501-4427-8612-82CE2551A1E3}"/>
              </a:ext>
            </a:extLst>
          </p:cNvPr>
          <p:cNvSpPr txBox="1"/>
          <p:nvPr/>
        </p:nvSpPr>
        <p:spPr>
          <a:xfrm>
            <a:off x="4484913" y="3976951"/>
            <a:ext cx="1818645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</a:rPr>
              <a:t>汇报人：优页PPT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3CBFD20F-FF01-4A50-927E-DF0EBA9E76D8}"/>
              </a:ext>
            </a:extLst>
          </p:cNvPr>
          <p:cNvSpPr txBox="1"/>
          <p:nvPr/>
        </p:nvSpPr>
        <p:spPr>
          <a:xfrm>
            <a:off x="6877661" y="4009975"/>
            <a:ext cx="2073006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</a:rPr>
              <a:t>日期：202X.X.X</a:t>
            </a:r>
          </a:p>
        </p:txBody>
      </p:sp>
    </p:spTree>
    <p:extLst>
      <p:ext uri="{BB962C8B-B14F-4D97-AF65-F5344CB8AC3E}">
        <p14:creationId val="3121876232"/>
      </p:ext>
    </p:extLst>
  </p:cSld>
  <p:clrMapOvr>
    <a:masterClrMapping/>
  </p:clrMapOvr>
  <mc:AlternateContent>
    <mc:Choice Requires="p14">
      <p:transition advTm="2000" p14:dur="2000" spd="slow"/>
    </mc:Choice>
    <mc:Fallback>
      <p:transition advTm="200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2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2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id="3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3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grpId="0" id="41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375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375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750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750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48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375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375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750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750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fill="hold" grpId="0" id="5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750" id="5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59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750" id="6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9750"/>
                            </p:stCondLst>
                            <p:childTnLst>
                              <p:par>
                                <p:cTn fill="hold" grpId="0" id="63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750" id="6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grpId="0" id="67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750" id="69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11250"/>
                            </p:stCondLst>
                            <p:childTnLst>
                              <p:par>
                                <p:cTn fill="hold" grpId="0" id="71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750" id="7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fill="hold" grpId="0" id="7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750" id="7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12750"/>
                            </p:stCondLst>
                            <p:childTnLst>
                              <p:par>
                                <p:cTn fill="hold" grpId="0" id="79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750" id="8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fill="hold" grpId="0" id="83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750" id="8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14250"/>
                            </p:stCondLst>
                            <p:childTnLst>
                              <p:par>
                                <p:cTn fill="hold" id="8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8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fill="hold" grpId="0" id="9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9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6" nodeType="afterGroup">
                            <p:stCondLst>
                              <p:cond delay="15750"/>
                            </p:stCondLst>
                            <p:childTnLst>
                              <p:par>
                                <p:cTn fill="hold" id="9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9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0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2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fill="hold" grpId="0" id="10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0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12"/>
      <p:bldP grpId="0" spid="6"/>
      <p:bldP grpId="0" spid="16"/>
      <p:bldP grpId="0" spid="4"/>
      <p:bldP grpId="0" spid="8"/>
      <p:bldP grpId="0" spid="19"/>
      <p:bldP grpId="0" spid="20"/>
      <p:bldP grpId="0" spid="21"/>
      <p:bldP grpId="0" spid="22"/>
      <p:bldP grpId="0" spid="23"/>
      <p:bldP grpId="0" spid="25"/>
      <p:bldP grpId="0" spid="26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2C32F14C-2799-4F2F-8C9F-8A61CF76AF49}"/>
              </a:ext>
            </a:extLst>
          </p:cNvPr>
          <p:cNvSpPr/>
          <p:nvPr/>
        </p:nvSpPr>
        <p:spPr>
          <a:xfrm>
            <a:off x="2334942" y="2077168"/>
            <a:ext cx="72948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800">
                <a:solidFill>
                  <a:srgbClr val="449E07"/>
                </a:solidFill>
                <a:cs typeface="+mn-ea"/>
                <a:sym typeface="+mn-lt"/>
              </a:rPr>
              <a:t>焚烧法是在高温下将垃圾燃烧成灰渣，再填埋。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D0756ABD-FCB8-4039-BDEF-755F0A5DBBEC}"/>
              </a:ext>
            </a:extLst>
          </p:cNvPr>
          <p:cNvSpPr/>
          <p:nvPr/>
        </p:nvSpPr>
        <p:spPr>
          <a:xfrm>
            <a:off x="1059083" y="463059"/>
            <a:ext cx="26720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800">
                <a:solidFill>
                  <a:srgbClr val="449E07"/>
                </a:solidFill>
                <a:cs typeface="+mn-ea"/>
                <a:sym typeface="+mn-lt"/>
              </a:rPr>
              <a:t>垃圾处理的现状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0E852CEA-86AA-4947-810F-51ED01DD8036}"/>
              </a:ext>
            </a:extLst>
          </p:cNvPr>
          <p:cNvGrpSpPr/>
          <p:nvPr/>
        </p:nvGrpSpPr>
        <p:grpSpPr>
          <a:xfrm>
            <a:off x="3701543" y="1338949"/>
            <a:ext cx="4926349" cy="646331"/>
            <a:chOff x="3701543" y="1338949"/>
            <a:chExt cx="4926349" cy="646331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844CA474-FF62-4570-9AE0-30EAE8CA45CC}"/>
                </a:ext>
              </a:extLst>
            </p:cNvPr>
            <p:cNvSpPr/>
            <p:nvPr/>
          </p:nvSpPr>
          <p:spPr>
            <a:xfrm>
              <a:off x="3736522" y="1338949"/>
              <a:ext cx="4738007" cy="646331"/>
            </a:xfrm>
            <a:prstGeom prst="roundRect">
              <a:avLst>
                <a:gd fmla="val 7929" name="adj"/>
              </a:avLst>
            </a:prstGeom>
            <a:solidFill>
              <a:srgbClr val="449E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矩形 6"/>
            <p:cNvSpPr/>
            <p:nvPr/>
          </p:nvSpPr>
          <p:spPr>
            <a:xfrm>
              <a:off x="3701543" y="1384261"/>
              <a:ext cx="5262880" cy="5791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z="3200">
                  <a:solidFill>
                    <a:schemeClr val="bg1"/>
                  </a:solidFill>
                  <a:cs typeface="+mn-ea"/>
                  <a:sym typeface="+mn-lt"/>
                </a:rPr>
                <a:t>垃圾的处理方式 — 焚烧发电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83DB1EAB-8DFF-40C6-A59B-02FC6D47F81A}"/>
              </a:ext>
            </a:extLst>
          </p:cNvPr>
          <p:cNvGrpSpPr/>
          <p:nvPr/>
        </p:nvGrpSpPr>
        <p:grpSpPr>
          <a:xfrm>
            <a:off x="1232511" y="2878165"/>
            <a:ext cx="3274174" cy="3171142"/>
            <a:chOff x="1138037" y="2955471"/>
            <a:chExt cx="4887206" cy="3171142"/>
          </a:xfrm>
        </p:grpSpPr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C74BAD59-D138-476B-B5CA-811F0FF82ABE}"/>
                </a:ext>
              </a:extLst>
            </p:cNvPr>
            <p:cNvSpPr/>
            <p:nvPr/>
          </p:nvSpPr>
          <p:spPr>
            <a:xfrm>
              <a:off x="1138037" y="2955471"/>
              <a:ext cx="4887206" cy="901472"/>
            </a:xfrm>
            <a:prstGeom prst="roundRect">
              <a:avLst>
                <a:gd fmla="val 7929" name="adj"/>
              </a:avLst>
            </a:prstGeom>
            <a:solidFill>
              <a:srgbClr val="449E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10F98A98-9267-49DC-90A7-D0FB936EC268}"/>
                </a:ext>
              </a:extLst>
            </p:cNvPr>
            <p:cNvSpPr/>
            <p:nvPr/>
          </p:nvSpPr>
          <p:spPr>
            <a:xfrm>
              <a:off x="1138037" y="3988590"/>
              <a:ext cx="4887206" cy="2138023"/>
            </a:xfrm>
            <a:prstGeom prst="roundRect">
              <a:avLst>
                <a:gd fmla="val 7929" name="adj"/>
              </a:avLst>
            </a:prstGeom>
            <a:noFill/>
            <a:ln>
              <a:solidFill>
                <a:srgbClr val="449E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DC04647F-E065-4B90-9F86-292137DC92FE}"/>
              </a:ext>
            </a:extLst>
          </p:cNvPr>
          <p:cNvGrpSpPr/>
          <p:nvPr/>
        </p:nvGrpSpPr>
        <p:grpSpPr>
          <a:xfrm>
            <a:off x="4748597" y="2916265"/>
            <a:ext cx="3274174" cy="3171142"/>
            <a:chOff x="1138037" y="2955471"/>
            <a:chExt cx="4887206" cy="3171142"/>
          </a:xfrm>
        </p:grpSpPr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7DDFFEB5-7575-4E37-B4DE-8429BC6BD0B5}"/>
                </a:ext>
              </a:extLst>
            </p:cNvPr>
            <p:cNvSpPr/>
            <p:nvPr/>
          </p:nvSpPr>
          <p:spPr>
            <a:xfrm>
              <a:off x="1138037" y="2955471"/>
              <a:ext cx="4887206" cy="901472"/>
            </a:xfrm>
            <a:prstGeom prst="roundRect">
              <a:avLst>
                <a:gd fmla="val 7929" name="adj"/>
              </a:avLst>
            </a:prstGeom>
            <a:solidFill>
              <a:srgbClr val="449E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id="{CE2493EE-3D41-440D-BF5D-CEE18E9AF612}"/>
                </a:ext>
              </a:extLst>
            </p:cNvPr>
            <p:cNvSpPr/>
            <p:nvPr/>
          </p:nvSpPr>
          <p:spPr>
            <a:xfrm>
              <a:off x="1138037" y="3988590"/>
              <a:ext cx="4887206" cy="2138023"/>
            </a:xfrm>
            <a:prstGeom prst="roundRect">
              <a:avLst>
                <a:gd fmla="val 7929" name="adj"/>
              </a:avLst>
            </a:prstGeom>
            <a:noFill/>
            <a:ln>
              <a:solidFill>
                <a:srgbClr val="449E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88933E0D-A0A2-41D7-A0A5-B8BAB698A310}"/>
              </a:ext>
            </a:extLst>
          </p:cNvPr>
          <p:cNvSpPr/>
          <p:nvPr/>
        </p:nvSpPr>
        <p:spPr>
          <a:xfrm>
            <a:off x="1314154" y="3998137"/>
            <a:ext cx="3173779" cy="173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占地少，能大大减少排放量，一般情况下，垃圾焚烧后的体积仅为焚烧前体积的5%~15%；焚烧温度高,能彻底消灭病原体； 垃圾燃烧过程中所产的热量可用于城市供暖，发电等。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1B467BB-B8FD-43C2-8088-193D497B230D}"/>
              </a:ext>
            </a:extLst>
          </p:cNvPr>
          <p:cNvSpPr/>
          <p:nvPr/>
        </p:nvSpPr>
        <p:spPr>
          <a:xfrm>
            <a:off x="4778832" y="4008428"/>
            <a:ext cx="3211283" cy="2011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焚烧法的缺点是投资大，消耗大量电能在焚烧过程中产生大量的空气污染物（如重金属、CO、HCL、SO2和NO2等）和某些致癌物质，尤其是二噁英，这些都使该方法的应用受到限制。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BD00EA8-703B-43E0-B1A0-B2F1A8949391}"/>
              </a:ext>
            </a:extLst>
          </p:cNvPr>
          <p:cNvSpPr/>
          <p:nvPr/>
        </p:nvSpPr>
        <p:spPr>
          <a:xfrm>
            <a:off x="2248756" y="2975289"/>
            <a:ext cx="11988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altLang="en-US" lang="zh-CN" sz="4000">
                <a:solidFill>
                  <a:schemeClr val="bg1"/>
                </a:solidFill>
                <a:cs typeface="+mn-ea"/>
                <a:sym typeface="+mn-lt"/>
              </a:rPr>
              <a:t>优点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E3FA299-7AAB-4483-BA42-95D435486EAE}"/>
              </a:ext>
            </a:extLst>
          </p:cNvPr>
          <p:cNvSpPr/>
          <p:nvPr/>
        </p:nvSpPr>
        <p:spPr>
          <a:xfrm>
            <a:off x="5719306" y="3015734"/>
            <a:ext cx="11988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altLang="en-US" lang="zh-CN" sz="4000">
                <a:solidFill>
                  <a:schemeClr val="bg1"/>
                </a:solidFill>
                <a:cs typeface="+mn-ea"/>
                <a:sym typeface="+mn-lt"/>
              </a:rPr>
              <a:t>缺点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2786A68-83B0-4064-A6A6-68014215F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096250" y="2743200"/>
            <a:ext cx="3543300" cy="3543300"/>
          </a:xfrm>
          <a:prstGeom prst="rect">
            <a:avLst/>
          </a:prstGeom>
        </p:spPr>
      </p:pic>
    </p:spTree>
    <p:extLst>
      <p:ext uri="{BB962C8B-B14F-4D97-AF65-F5344CB8AC3E}">
        <p14:creationId val="391818189"/>
      </p:ext>
    </p:extLst>
  </p:cSld>
  <p:clrMapOvr>
    <a:masterClrMapping/>
  </p:clrMapOvr>
  <mc:AlternateContent>
    <mc:Choice Requires="p15">
      <p:transition advTm="2000" p14:dur="3000" spd="slow">
        <p15:prstTrans prst="curtains"/>
      </p:transition>
    </mc:Choice>
    <mc:Fallback>
      <p:transition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10"/>
      <p:bldP grpId="0" spid="12"/>
      <p:bldP grpId="0" spid="3"/>
      <p:bldP grpId="0" spid="4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4AE87FA9-4F23-4F84-8F4C-44D62481C075}"/>
              </a:ext>
            </a:extLst>
          </p:cNvPr>
          <p:cNvSpPr/>
          <p:nvPr/>
        </p:nvSpPr>
        <p:spPr>
          <a:xfrm>
            <a:off x="1059083" y="463059"/>
            <a:ext cx="26720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800">
                <a:solidFill>
                  <a:srgbClr val="449E07"/>
                </a:solidFill>
                <a:cs typeface="+mn-ea"/>
                <a:sym typeface="+mn-lt"/>
              </a:rPr>
              <a:t>垃圾处理的现状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C3C0A8E3-A888-4A90-A693-4FE9DCF66648}"/>
              </a:ext>
            </a:extLst>
          </p:cNvPr>
          <p:cNvSpPr/>
          <p:nvPr/>
        </p:nvSpPr>
        <p:spPr>
          <a:xfrm>
            <a:off x="3736522" y="1338949"/>
            <a:ext cx="4738007" cy="646331"/>
          </a:xfrm>
          <a:prstGeom prst="roundRect">
            <a:avLst>
              <a:gd fmla="val 7929" name="adj"/>
            </a:avLst>
          </a:prstGeom>
          <a:solidFill>
            <a:srgbClr val="449E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>
            <a:off x="3916583" y="1359424"/>
            <a:ext cx="48564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3200">
                <a:solidFill>
                  <a:schemeClr val="bg1"/>
                </a:solidFill>
                <a:cs typeface="+mn-ea"/>
                <a:sym typeface="+mn-lt"/>
              </a:rPr>
              <a:t>垃圾的处理方式 — 堆  肥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6396AC98-3565-46FA-A958-2CADDBCDC911}"/>
              </a:ext>
            </a:extLst>
          </p:cNvPr>
          <p:cNvGrpSpPr/>
          <p:nvPr/>
        </p:nvGrpSpPr>
        <p:grpSpPr>
          <a:xfrm>
            <a:off x="1156607" y="2378172"/>
            <a:ext cx="4493079" cy="3238855"/>
            <a:chOff x="2318657" y="2231778"/>
            <a:chExt cx="8082642" cy="1539413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A7A008A3-F4AC-4681-B9CE-44215319825E}"/>
                </a:ext>
              </a:extLst>
            </p:cNvPr>
            <p:cNvSpPr/>
            <p:nvPr/>
          </p:nvSpPr>
          <p:spPr>
            <a:xfrm>
              <a:off x="2596242" y="2231778"/>
              <a:ext cx="7805057" cy="1539413"/>
            </a:xfrm>
            <a:prstGeom prst="rect">
              <a:avLst/>
            </a:prstGeom>
            <a:noFill/>
            <a:ln>
              <a:solidFill>
                <a:srgbClr val="449E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" name="箭头: 五边形 9">
              <a:extLst>
                <a:ext uri="{FF2B5EF4-FFF2-40B4-BE49-F238E27FC236}">
                  <a16:creationId xmlns:a16="http://schemas.microsoft.com/office/drawing/2014/main" id="{B6E3A751-3042-4E7D-B67A-0E400DA6828D}"/>
                </a:ext>
              </a:extLst>
            </p:cNvPr>
            <p:cNvSpPr/>
            <p:nvPr/>
          </p:nvSpPr>
          <p:spPr>
            <a:xfrm>
              <a:off x="2318657" y="2432957"/>
              <a:ext cx="783771" cy="1077685"/>
            </a:xfrm>
            <a:prstGeom prst="homePlate">
              <a:avLst/>
            </a:prstGeom>
            <a:solidFill>
              <a:srgbClr val="449E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0E8A54-1747-4441-B351-D2E9C796C906}"/>
              </a:ext>
            </a:extLst>
          </p:cNvPr>
          <p:cNvGrpSpPr/>
          <p:nvPr/>
        </p:nvGrpSpPr>
        <p:grpSpPr>
          <a:xfrm>
            <a:off x="6534413" y="2378172"/>
            <a:ext cx="4493079" cy="3238855"/>
            <a:chOff x="2318657" y="2231778"/>
            <a:chExt cx="8082642" cy="1539413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2421C9B0-E730-4967-8206-6D0BCDA7023B}"/>
                </a:ext>
              </a:extLst>
            </p:cNvPr>
            <p:cNvSpPr/>
            <p:nvPr/>
          </p:nvSpPr>
          <p:spPr>
            <a:xfrm>
              <a:off x="2596242" y="2231778"/>
              <a:ext cx="7805057" cy="1539413"/>
            </a:xfrm>
            <a:prstGeom prst="rect">
              <a:avLst/>
            </a:prstGeom>
            <a:noFill/>
            <a:ln>
              <a:solidFill>
                <a:srgbClr val="449E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" name="箭头: 五边形 12">
              <a:extLst>
                <a:ext uri="{FF2B5EF4-FFF2-40B4-BE49-F238E27FC236}">
                  <a16:creationId xmlns:a16="http://schemas.microsoft.com/office/drawing/2014/main" id="{D364A5E4-EB55-4F0A-B0E0-443D292F0E46}"/>
                </a:ext>
              </a:extLst>
            </p:cNvPr>
            <p:cNvSpPr/>
            <p:nvPr/>
          </p:nvSpPr>
          <p:spPr>
            <a:xfrm>
              <a:off x="2318657" y="2432957"/>
              <a:ext cx="783771" cy="1077685"/>
            </a:xfrm>
            <a:prstGeom prst="homePlate">
              <a:avLst/>
            </a:prstGeom>
            <a:solidFill>
              <a:srgbClr val="449E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9A152C8F-3EED-4241-96BE-C17D5EF49630}"/>
              </a:ext>
            </a:extLst>
          </p:cNvPr>
          <p:cNvSpPr/>
          <p:nvPr/>
        </p:nvSpPr>
        <p:spPr>
          <a:xfrm>
            <a:off x="6985454" y="2324519"/>
            <a:ext cx="3938071" cy="3291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将生活垃圾堆积成堆，放入发酵池中保温至70℃储存、发酵，借助垃圾中微生物分解的能力，将有机物分解成无机养分。经过堆肥处理后，生活垃圾变成卫生的、无味的腐殖质，既解决垃圾的出路，又可达到再资源化的目的，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02E4768-1540-416A-A062-36478AF30FA9}"/>
              </a:ext>
            </a:extLst>
          </p:cNvPr>
          <p:cNvSpPr/>
          <p:nvPr/>
        </p:nvSpPr>
        <p:spPr>
          <a:xfrm>
            <a:off x="1715793" y="2590996"/>
            <a:ext cx="3448852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但是生活垃圾堆肥量大，养分含量低，长期使用易造成土壤板结和地下水质变坏，所以，堆肥的规模不易太大。 而且堆肥中的重金属有可能对土壤造成污染。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059DA0B-1790-41EE-9E58-9FEF2DC3DC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7500" l="10278" r="12499" t="5556"/>
          <a:stretch>
            <a:fillRect/>
          </a:stretch>
        </p:blipFill>
        <p:spPr>
          <a:xfrm>
            <a:off x="5276850" y="3129886"/>
            <a:ext cx="1619250" cy="1823113"/>
          </a:xfrm>
          <a:prstGeom prst="rect">
            <a:avLst/>
          </a:prstGeom>
        </p:spPr>
      </p:pic>
    </p:spTree>
    <p:extLst>
      <p:ext uri="{BB962C8B-B14F-4D97-AF65-F5344CB8AC3E}">
        <p14:creationId val="2320983411"/>
      </p:ext>
    </p:extLst>
  </p:cSld>
  <p:clrMapOvr>
    <a:masterClrMapping/>
  </p:clrMapOvr>
  <mc:AlternateContent>
    <mc:Choice Requires="p15">
      <p:transition advTm="2000" p14:dur="3000" spd="slow">
        <p15:prstTrans prst="curtains"/>
      </p:transition>
    </mc:Choice>
    <mc:Fallback>
      <p:transition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16"/>
      <p:bldP grpId="0" spid="17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C1409A6-E0B8-452E-ABE8-2974115113A1}"/>
              </a:ext>
            </a:extLst>
          </p:cNvPr>
          <p:cNvSpPr/>
          <p:nvPr/>
        </p:nvSpPr>
        <p:spPr>
          <a:xfrm>
            <a:off x="1059083" y="463059"/>
            <a:ext cx="26720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800">
                <a:solidFill>
                  <a:srgbClr val="449E07"/>
                </a:solidFill>
                <a:cs typeface="+mn-ea"/>
                <a:sym typeface="+mn-lt"/>
              </a:rPr>
              <a:t>垃圾处理的现状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A8268F44-A2E4-4671-81EF-759AAF41E96D}"/>
              </a:ext>
            </a:extLst>
          </p:cNvPr>
          <p:cNvSpPr/>
          <p:nvPr/>
        </p:nvSpPr>
        <p:spPr>
          <a:xfrm>
            <a:off x="3736522" y="1338949"/>
            <a:ext cx="4738007" cy="646331"/>
          </a:xfrm>
          <a:prstGeom prst="roundRect">
            <a:avLst>
              <a:gd fmla="val 7929" name="adj"/>
            </a:avLst>
          </a:prstGeom>
          <a:solidFill>
            <a:srgbClr val="449E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>
            <a:off x="3704311" y="1377460"/>
            <a:ext cx="52628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3200">
                <a:solidFill>
                  <a:schemeClr val="bg1"/>
                </a:solidFill>
                <a:cs typeface="+mn-ea"/>
                <a:sym typeface="+mn-lt"/>
              </a:rPr>
              <a:t>垃圾的处理方式 — 资源返还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48CAA66F-8050-48D9-9EB6-91B8A049297E}"/>
              </a:ext>
            </a:extLst>
          </p:cNvPr>
          <p:cNvGrpSpPr/>
          <p:nvPr/>
        </p:nvGrpSpPr>
        <p:grpSpPr>
          <a:xfrm>
            <a:off x="1059083" y="3684733"/>
            <a:ext cx="4663982" cy="1850654"/>
            <a:chOff x="985704" y="2378172"/>
            <a:chExt cx="4663982" cy="3238855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329402C-8E04-4E43-9332-FEF247474DC2}"/>
                </a:ext>
              </a:extLst>
            </p:cNvPr>
            <p:cNvSpPr/>
            <p:nvPr/>
          </p:nvSpPr>
          <p:spPr>
            <a:xfrm>
              <a:off x="1310914" y="2378172"/>
              <a:ext cx="4338772" cy="3238855"/>
            </a:xfrm>
            <a:prstGeom prst="rect">
              <a:avLst/>
            </a:prstGeom>
            <a:noFill/>
            <a:ln>
              <a:solidFill>
                <a:srgbClr val="449E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箭头: V 形 5">
              <a:extLst>
                <a:ext uri="{FF2B5EF4-FFF2-40B4-BE49-F238E27FC236}">
                  <a16:creationId xmlns:a16="http://schemas.microsoft.com/office/drawing/2014/main" id="{897C93AB-B79C-4577-B2E6-57AED9DF154D}"/>
                </a:ext>
              </a:extLst>
            </p:cNvPr>
            <p:cNvSpPr/>
            <p:nvPr/>
          </p:nvSpPr>
          <p:spPr>
            <a:xfrm>
              <a:off x="985704" y="3373729"/>
              <a:ext cx="633238" cy="1247739"/>
            </a:xfrm>
            <a:prstGeom prst="chevron">
              <a:avLst/>
            </a:prstGeom>
            <a:solidFill>
              <a:srgbClr val="449E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7810C77E-6C42-46C9-878D-6969B03BFDB7}"/>
              </a:ext>
            </a:extLst>
          </p:cNvPr>
          <p:cNvGrpSpPr/>
          <p:nvPr/>
        </p:nvGrpSpPr>
        <p:grpSpPr>
          <a:xfrm>
            <a:off x="6468935" y="3684732"/>
            <a:ext cx="4663982" cy="1850654"/>
            <a:chOff x="985704" y="2378172"/>
            <a:chExt cx="4663982" cy="3238855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CF34A92A-37C1-4E94-975F-34A5488F2634}"/>
                </a:ext>
              </a:extLst>
            </p:cNvPr>
            <p:cNvSpPr/>
            <p:nvPr/>
          </p:nvSpPr>
          <p:spPr>
            <a:xfrm>
              <a:off x="1310914" y="2378172"/>
              <a:ext cx="4338772" cy="3238855"/>
            </a:xfrm>
            <a:prstGeom prst="rect">
              <a:avLst/>
            </a:prstGeom>
            <a:noFill/>
            <a:ln>
              <a:solidFill>
                <a:srgbClr val="449E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箭头: V 形 14">
              <a:extLst>
                <a:ext uri="{FF2B5EF4-FFF2-40B4-BE49-F238E27FC236}">
                  <a16:creationId xmlns:a16="http://schemas.microsoft.com/office/drawing/2014/main" id="{426D5E89-1C2E-4074-A333-D3CCF5188163}"/>
                </a:ext>
              </a:extLst>
            </p:cNvPr>
            <p:cNvSpPr/>
            <p:nvPr/>
          </p:nvSpPr>
          <p:spPr>
            <a:xfrm>
              <a:off x="985704" y="3373729"/>
              <a:ext cx="633238" cy="1247739"/>
            </a:xfrm>
            <a:prstGeom prst="chevron">
              <a:avLst/>
            </a:prstGeom>
            <a:solidFill>
              <a:srgbClr val="449E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A199E99C-AF15-48A3-8D75-04D71D135BA5}"/>
              </a:ext>
            </a:extLst>
          </p:cNvPr>
          <p:cNvSpPr/>
          <p:nvPr/>
        </p:nvSpPr>
        <p:spPr>
          <a:xfrm>
            <a:off x="1688972" y="3704382"/>
            <a:ext cx="3862742" cy="173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在每天所丢弃的大量垃圾中，包含着丰富的可以重新利用的资源。仅北京市一年垃圾中便蕴含着11亿的产值。对垃圾进行资源化分类回收利用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519DFAB-3B4B-4411-9861-57988F03038E}"/>
              </a:ext>
            </a:extLst>
          </p:cNvPr>
          <p:cNvSpPr/>
          <p:nvPr/>
        </p:nvSpPr>
        <p:spPr>
          <a:xfrm>
            <a:off x="7102172" y="3750135"/>
            <a:ext cx="3871232" cy="173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不仅节约了社会资源，将其中的有害物质分离出来，避免了填埋和焚烧之后形成跟严重的污染。 因此，对垃圾进行分类回收处理是很有必要的。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6853681F-388D-4CBD-8648-64C5DDF2A8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408170" y="2018381"/>
            <a:ext cx="1985279" cy="198527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CED2B97F-C146-4E84-8688-1941A5B34A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952410" y="2050684"/>
            <a:ext cx="1975896" cy="1975896"/>
          </a:xfrm>
          <a:prstGeom prst="rect">
            <a:avLst/>
          </a:prstGeom>
        </p:spPr>
      </p:pic>
    </p:spTree>
    <p:extLst>
      <p:ext uri="{BB962C8B-B14F-4D97-AF65-F5344CB8AC3E}">
        <p14:creationId val="3602589035"/>
      </p:ext>
    </p:extLst>
  </p:cSld>
  <p:clrMapOvr>
    <a:masterClrMapping/>
  </p:clrMapOvr>
  <mc:AlternateContent>
    <mc:Choice Requires="p15">
      <p:transition advTm="2000" p14:dur="3000" spd="slow">
        <p15:prstTrans prst="curtains"/>
      </p:transition>
    </mc:Choice>
    <mc:Fallback>
      <p:transition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7"/>
      <p:bldP grpId="0" spid="2"/>
      <p:bldP grpId="0" spid="3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3907044-8B1F-4B61-8B34-613A10A1E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206649" cy="688933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5B52B75-1EA1-4BF2-B41B-F99D32BB4E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479571" y="5061619"/>
            <a:ext cx="12863579" cy="339767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4365318-9C6D-48DA-949E-BCCCA28084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540668">
            <a:off x="7849649" y="1259608"/>
            <a:ext cx="3962224" cy="1617233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F154331B-D15B-4D1E-891E-6CB9A8B86F53}"/>
              </a:ext>
            </a:extLst>
          </p:cNvPr>
          <p:cNvSpPr txBox="1"/>
          <p:nvPr/>
        </p:nvSpPr>
        <p:spPr>
          <a:xfrm>
            <a:off x="1156108" y="296361"/>
            <a:ext cx="9891513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>
                <a:solidFill>
                  <a:srgbClr val="449E07"/>
                </a:solidFill>
                <a:cs typeface="+mn-ea"/>
                <a:sym typeface="+mn-lt"/>
              </a:rPr>
              <a:t>垃/圾/不/落/地/家/园/更/美/丽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F77EE124-0F9C-464F-8AEF-F86BB5533B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t="16270"/>
          <a:stretch>
            <a:fillRect/>
          </a:stretch>
        </p:blipFill>
        <p:spPr>
          <a:xfrm>
            <a:off x="-324316" y="3652278"/>
            <a:ext cx="4998764" cy="4185436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B2AF892E-8410-4CA2-A23D-90273FF910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9626068" y="3840088"/>
            <a:ext cx="2843105" cy="3159257"/>
          </a:xfrm>
          <a:prstGeom prst="rect">
            <a:avLst/>
          </a:prstGeom>
        </p:spPr>
      </p:pic>
      <p:sp>
        <p:nvSpPr>
          <p:cNvPr id="30" name="矩形 29">
            <a:extLst>
              <a:ext uri="{FF2B5EF4-FFF2-40B4-BE49-F238E27FC236}">
                <a16:creationId xmlns:a16="http://schemas.microsoft.com/office/drawing/2014/main" id="{36442DC2-DB07-41E5-94D8-C09302C80816}"/>
              </a:ext>
            </a:extLst>
          </p:cNvPr>
          <p:cNvSpPr/>
          <p:nvPr/>
        </p:nvSpPr>
        <p:spPr>
          <a:xfrm>
            <a:off x="4927666" y="1697971"/>
            <a:ext cx="2351315" cy="777123"/>
          </a:xfrm>
          <a:prstGeom prst="rect">
            <a:avLst/>
          </a:prstGeom>
          <a:solidFill>
            <a:srgbClr val="449E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4800"/>
              <a:t>第三章</a:t>
            </a:r>
          </a:p>
        </p:txBody>
      </p:sp>
      <p:sp>
        <p:nvSpPr>
          <p:cNvPr id="32" name="Rectangle 6">
            <a:extLst>
              <a:ext uri="{FF2B5EF4-FFF2-40B4-BE49-F238E27FC236}">
                <a16:creationId xmlns:a16="http://schemas.microsoft.com/office/drawing/2014/main" id="{57A760C6-3AAB-485C-9B9A-B47E2DED8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1965" y="2765879"/>
            <a:ext cx="7865430" cy="118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r>
              <a:rPr altLang="en-US" b="1" lang="zh-CN" sz="7200">
                <a:ln w="28575">
                  <a:solidFill>
                    <a:schemeClr val="bg1"/>
                  </a:solidFill>
                </a:ln>
                <a:solidFill>
                  <a:srgbClr val="449E07"/>
                </a:solidFill>
                <a:effectLst>
                  <a:outerShdw algn="tl" blurRad="38100" dir="2700000" dist="38100">
                    <a:srgbClr val="000000">
                      <a:alpha val="15000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垃圾是错放的资源</a:t>
            </a:r>
          </a:p>
        </p:txBody>
      </p:sp>
    </p:spTree>
    <p:extLst>
      <p:ext uri="{BB962C8B-B14F-4D97-AF65-F5344CB8AC3E}">
        <p14:creationId val="3606579212"/>
      </p:ext>
    </p:extLst>
  </p:cSld>
  <p:clrMapOvr>
    <a:masterClrMapping/>
  </p:clrMapOvr>
  <mc:AlternateContent>
    <mc:Choice Requires="p15">
      <p:transition advTm="2000" p14:dur="2000" spd="slow">
        <p15:prstTrans prst="wind"/>
      </p:transition>
    </mc:Choice>
    <mc:Fallback>
      <p:transition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9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3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250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250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500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500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"/>
      <p:bldP grpId="0" spid="30"/>
      <p:bldP grpId="0" spid="32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44AB4DD-498C-4F6C-8FA7-134534B990EC}"/>
              </a:ext>
            </a:extLst>
          </p:cNvPr>
          <p:cNvGrpSpPr/>
          <p:nvPr/>
        </p:nvGrpSpPr>
        <p:grpSpPr>
          <a:xfrm>
            <a:off x="4577088" y="1338949"/>
            <a:ext cx="3135795" cy="646331"/>
            <a:chOff x="4577088" y="1338949"/>
            <a:chExt cx="3135795" cy="646331"/>
          </a:xfrm>
        </p:grpSpPr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id="{F78599D3-FB91-4E5D-A537-CE4238649C62}"/>
                </a:ext>
              </a:extLst>
            </p:cNvPr>
            <p:cNvSpPr/>
            <p:nvPr/>
          </p:nvSpPr>
          <p:spPr>
            <a:xfrm>
              <a:off x="4577089" y="1338949"/>
              <a:ext cx="3032026" cy="646331"/>
            </a:xfrm>
            <a:prstGeom prst="roundRect">
              <a:avLst>
                <a:gd fmla="val 7929" name="adj"/>
              </a:avLst>
            </a:prstGeom>
            <a:solidFill>
              <a:srgbClr val="449E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矩形 6"/>
            <p:cNvSpPr/>
            <p:nvPr/>
          </p:nvSpPr>
          <p:spPr>
            <a:xfrm>
              <a:off x="4577088" y="1375703"/>
              <a:ext cx="3027680" cy="5791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z="3200">
                  <a:solidFill>
                    <a:schemeClr val="bg1"/>
                  </a:solidFill>
                  <a:cs typeface="+mn-ea"/>
                  <a:sym typeface="+mn-lt"/>
                </a:rPr>
                <a:t>垃圾分类的优点</a:t>
              </a:r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B8411472-1E0C-4675-A055-A315F6EF3ED0}"/>
              </a:ext>
            </a:extLst>
          </p:cNvPr>
          <p:cNvSpPr/>
          <p:nvPr/>
        </p:nvSpPr>
        <p:spPr>
          <a:xfrm>
            <a:off x="1127718" y="2017320"/>
            <a:ext cx="10084602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进行垃圾分类收集可以减少垃圾处理量和处理设备，降低处理成本，减少土地资源的消耗，具有社会、经济、生态三方面的效益。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5348E25-2160-43D5-BE94-1F37225A57D0}"/>
              </a:ext>
            </a:extLst>
          </p:cNvPr>
          <p:cNvSpPr/>
          <p:nvPr/>
        </p:nvSpPr>
        <p:spPr>
          <a:xfrm>
            <a:off x="3898216" y="2802700"/>
            <a:ext cx="4450080" cy="7315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lang="zh-CN" sz="2800">
                <a:solidFill>
                  <a:srgbClr val="449E07"/>
                </a:solidFill>
                <a:cs typeface="+mn-ea"/>
                <a:sym typeface="+mn-lt"/>
              </a:rPr>
              <a:t>垃圾分类处理的优点如下：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5C1B1ACB-8848-4CCA-B818-21A9913C6AE7}"/>
              </a:ext>
            </a:extLst>
          </p:cNvPr>
          <p:cNvSpPr/>
          <p:nvPr/>
        </p:nvSpPr>
        <p:spPr>
          <a:xfrm>
            <a:off x="1059083" y="463059"/>
            <a:ext cx="30276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800">
                <a:solidFill>
                  <a:srgbClr val="449E07"/>
                </a:solidFill>
                <a:cs typeface="+mn-ea"/>
                <a:sym typeface="+mn-lt"/>
              </a:rPr>
              <a:t>垃圾是错放的资源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4C2A8AAB-5ED0-4076-B36F-20712522773B}"/>
              </a:ext>
            </a:extLst>
          </p:cNvPr>
          <p:cNvGrpSpPr/>
          <p:nvPr/>
        </p:nvGrpSpPr>
        <p:grpSpPr>
          <a:xfrm>
            <a:off x="784818" y="4767944"/>
            <a:ext cx="3313653" cy="789214"/>
            <a:chOff x="1062404" y="4784272"/>
            <a:chExt cx="3313653" cy="789214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A1F9A50C-DFC3-44E8-8E00-F636DA29DEE9}"/>
                </a:ext>
              </a:extLst>
            </p:cNvPr>
            <p:cNvSpPr/>
            <p:nvPr/>
          </p:nvSpPr>
          <p:spPr>
            <a:xfrm>
              <a:off x="1062404" y="4784272"/>
              <a:ext cx="799053" cy="751114"/>
            </a:xfrm>
            <a:prstGeom prst="roundRect">
              <a:avLst/>
            </a:prstGeom>
            <a:solidFill>
              <a:srgbClr val="449E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/>
                <a:t>01</a:t>
              </a:r>
            </a:p>
          </p:txBody>
        </p:sp>
        <p:sp>
          <p:nvSpPr>
            <p:cNvPr id="28" name="矩形: 圆角 27">
              <a:extLst>
                <a:ext uri="{FF2B5EF4-FFF2-40B4-BE49-F238E27FC236}">
                  <a16:creationId xmlns:a16="http://schemas.microsoft.com/office/drawing/2014/main" id="{37718BA4-6A75-47F8-81DD-5AEC525728CA}"/>
                </a:ext>
              </a:extLst>
            </p:cNvPr>
            <p:cNvSpPr/>
            <p:nvPr/>
          </p:nvSpPr>
          <p:spPr>
            <a:xfrm>
              <a:off x="1916933" y="4822372"/>
              <a:ext cx="2459124" cy="751114"/>
            </a:xfrm>
            <a:prstGeom prst="roundRect">
              <a:avLst/>
            </a:prstGeom>
            <a:noFill/>
            <a:ln>
              <a:solidFill>
                <a:srgbClr val="449E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7889CAFB-65F5-47DD-9AAB-81D2ED6380F2}"/>
              </a:ext>
            </a:extLst>
          </p:cNvPr>
          <p:cNvGrpSpPr/>
          <p:nvPr/>
        </p:nvGrpSpPr>
        <p:grpSpPr>
          <a:xfrm>
            <a:off x="4486227" y="4767944"/>
            <a:ext cx="3313653" cy="789214"/>
            <a:chOff x="1062404" y="4784272"/>
            <a:chExt cx="3313653" cy="789214"/>
          </a:xfrm>
        </p:grpSpPr>
        <p:sp>
          <p:nvSpPr>
            <p:cNvPr id="30" name="矩形: 圆角 29">
              <a:extLst>
                <a:ext uri="{FF2B5EF4-FFF2-40B4-BE49-F238E27FC236}">
                  <a16:creationId xmlns:a16="http://schemas.microsoft.com/office/drawing/2014/main" id="{049F3EA2-D4DB-45CF-AF99-96CEC786D558}"/>
                </a:ext>
              </a:extLst>
            </p:cNvPr>
            <p:cNvSpPr/>
            <p:nvPr/>
          </p:nvSpPr>
          <p:spPr>
            <a:xfrm>
              <a:off x="1062404" y="4784272"/>
              <a:ext cx="799053" cy="751114"/>
            </a:xfrm>
            <a:prstGeom prst="roundRect">
              <a:avLst/>
            </a:prstGeom>
            <a:solidFill>
              <a:srgbClr val="449E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/>
                <a:t>02</a:t>
              </a:r>
            </a:p>
          </p:txBody>
        </p:sp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FD642CF0-058E-401D-8BD8-1A8586674E11}"/>
                </a:ext>
              </a:extLst>
            </p:cNvPr>
            <p:cNvSpPr/>
            <p:nvPr/>
          </p:nvSpPr>
          <p:spPr>
            <a:xfrm>
              <a:off x="1916933" y="4822372"/>
              <a:ext cx="2459124" cy="751114"/>
            </a:xfrm>
            <a:prstGeom prst="roundRect">
              <a:avLst/>
            </a:prstGeom>
            <a:noFill/>
            <a:ln>
              <a:solidFill>
                <a:srgbClr val="449E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BDC81FD1-8F52-4548-9E04-FB2655A51EC4}"/>
              </a:ext>
            </a:extLst>
          </p:cNvPr>
          <p:cNvGrpSpPr/>
          <p:nvPr/>
        </p:nvGrpSpPr>
        <p:grpSpPr>
          <a:xfrm>
            <a:off x="8217213" y="4767944"/>
            <a:ext cx="3313653" cy="789214"/>
            <a:chOff x="1062404" y="4784272"/>
            <a:chExt cx="3313653" cy="789214"/>
          </a:xfrm>
        </p:grpSpPr>
        <p:sp>
          <p:nvSpPr>
            <p:cNvPr id="33" name="矩形: 圆角 32">
              <a:extLst>
                <a:ext uri="{FF2B5EF4-FFF2-40B4-BE49-F238E27FC236}">
                  <a16:creationId xmlns:a16="http://schemas.microsoft.com/office/drawing/2014/main" id="{E318DAA9-186C-4BBE-89D9-2D23A3028356}"/>
                </a:ext>
              </a:extLst>
            </p:cNvPr>
            <p:cNvSpPr/>
            <p:nvPr/>
          </p:nvSpPr>
          <p:spPr>
            <a:xfrm>
              <a:off x="1062404" y="4784272"/>
              <a:ext cx="799053" cy="751114"/>
            </a:xfrm>
            <a:prstGeom prst="roundRect">
              <a:avLst/>
            </a:prstGeom>
            <a:solidFill>
              <a:srgbClr val="449E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/>
                <a:t>03</a:t>
              </a:r>
            </a:p>
          </p:txBody>
        </p:sp>
        <p:sp>
          <p:nvSpPr>
            <p:cNvPr id="34" name="矩形: 圆角 33">
              <a:extLst>
                <a:ext uri="{FF2B5EF4-FFF2-40B4-BE49-F238E27FC236}">
                  <a16:creationId xmlns:a16="http://schemas.microsoft.com/office/drawing/2014/main" id="{BD401B85-4697-4672-83D3-4AAB8E519CAC}"/>
                </a:ext>
              </a:extLst>
            </p:cNvPr>
            <p:cNvSpPr/>
            <p:nvPr/>
          </p:nvSpPr>
          <p:spPr>
            <a:xfrm>
              <a:off x="1916933" y="4822372"/>
              <a:ext cx="2459124" cy="751114"/>
            </a:xfrm>
            <a:prstGeom prst="roundRect">
              <a:avLst/>
            </a:prstGeom>
            <a:noFill/>
            <a:ln>
              <a:solidFill>
                <a:srgbClr val="449E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AE57C111-5D7C-4D12-90F1-0F4CD860227A}"/>
              </a:ext>
            </a:extLst>
          </p:cNvPr>
          <p:cNvSpPr/>
          <p:nvPr/>
        </p:nvSpPr>
        <p:spPr>
          <a:xfrm>
            <a:off x="2004962" y="4801613"/>
            <a:ext cx="1605280" cy="7315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b="1" lang="zh-CN" sz="2800">
                <a:solidFill>
                  <a:srgbClr val="449E07"/>
                </a:solidFill>
                <a:cs typeface="+mn-ea"/>
                <a:sym typeface="+mn-lt"/>
              </a:rPr>
              <a:t>减少占地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A85097FE-65B9-46E8-ABEB-FB88CBA2CA34}"/>
              </a:ext>
            </a:extLst>
          </p:cNvPr>
          <p:cNvSpPr/>
          <p:nvPr/>
        </p:nvSpPr>
        <p:spPr>
          <a:xfrm>
            <a:off x="5784120" y="4801613"/>
            <a:ext cx="1605280" cy="7315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b="1" lang="zh-CN" sz="2800">
                <a:solidFill>
                  <a:srgbClr val="449E07"/>
                </a:solidFill>
                <a:cs typeface="+mn-ea"/>
                <a:sym typeface="+mn-lt"/>
              </a:rPr>
              <a:t>减少污染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0516E4FA-CDD9-43A7-9E92-FCFE1893AE55}"/>
              </a:ext>
            </a:extLst>
          </p:cNvPr>
          <p:cNvSpPr/>
          <p:nvPr/>
        </p:nvSpPr>
        <p:spPr>
          <a:xfrm>
            <a:off x="9514291" y="4801613"/>
            <a:ext cx="1605280" cy="7315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b="1" lang="zh-CN" sz="2800">
                <a:solidFill>
                  <a:srgbClr val="449E07"/>
                </a:solidFill>
                <a:cs typeface="+mn-ea"/>
                <a:sym typeface="+mn-lt"/>
              </a:rPr>
              <a:t>变废为宝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7F66E26-B44E-4CD6-8808-CD62CE91C0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3438" l="6563" r="3438" t="14375"/>
          <a:stretch>
            <a:fillRect/>
          </a:stretch>
        </p:blipFill>
        <p:spPr>
          <a:xfrm>
            <a:off x="1981200" y="3529356"/>
            <a:ext cx="1751181" cy="1404593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29CF0623-D161-4507-8E56-88114AF2E9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3438" l="6563" r="3438" t="14375"/>
          <a:stretch>
            <a:fillRect/>
          </a:stretch>
        </p:blipFill>
        <p:spPr>
          <a:xfrm>
            <a:off x="5651974" y="3570586"/>
            <a:ext cx="1751181" cy="1404593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59A152D3-A544-44F6-89F4-48BE1B3B0B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3438" l="6563" r="3438" t="14375"/>
          <a:stretch>
            <a:fillRect/>
          </a:stretch>
        </p:blipFill>
        <p:spPr>
          <a:xfrm>
            <a:off x="9322748" y="3530707"/>
            <a:ext cx="1751181" cy="1404593"/>
          </a:xfrm>
          <a:prstGeom prst="rect">
            <a:avLst/>
          </a:prstGeom>
        </p:spPr>
      </p:pic>
    </p:spTree>
    <p:extLst>
      <p:ext uri="{BB962C8B-B14F-4D97-AF65-F5344CB8AC3E}">
        <p14:creationId val="2216303117"/>
      </p:ext>
    </p:extLst>
  </p:cSld>
  <p:clrMapOvr>
    <a:masterClrMapping/>
  </p:clrMapOvr>
  <mc:AlternateContent>
    <mc:Choice Requires="p15">
      <p:transition advTm="2000" p14:dur="3000" spd="slow">
        <p15:prstTrans prst="curtains"/>
      </p:transition>
    </mc:Choice>
    <mc:Fallback>
      <p:transition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6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10"/>
      <p:bldP grpId="0" spid="14"/>
      <p:bldP grpId="0" spid="19"/>
      <p:bldP grpId="0" spid="24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7B71AA3-6827-471F-B712-A3D9141E8391}"/>
              </a:ext>
            </a:extLst>
          </p:cNvPr>
          <p:cNvGrpSpPr/>
          <p:nvPr/>
        </p:nvGrpSpPr>
        <p:grpSpPr>
          <a:xfrm rot="5400000">
            <a:off x="432580" y="2005215"/>
            <a:ext cx="4261757" cy="3278176"/>
            <a:chOff x="2183662" y="2213090"/>
            <a:chExt cx="7666517" cy="1558102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D7766941-FA3E-4BF1-B54C-BF96D085CEE7}"/>
                </a:ext>
              </a:extLst>
            </p:cNvPr>
            <p:cNvSpPr/>
            <p:nvPr/>
          </p:nvSpPr>
          <p:spPr>
            <a:xfrm>
              <a:off x="2596240" y="2231778"/>
              <a:ext cx="7253939" cy="1539413"/>
            </a:xfrm>
            <a:prstGeom prst="rect">
              <a:avLst/>
            </a:prstGeom>
            <a:noFill/>
            <a:ln>
              <a:solidFill>
                <a:srgbClr val="449E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箭头: 五边形 19">
              <a:extLst>
                <a:ext uri="{FF2B5EF4-FFF2-40B4-BE49-F238E27FC236}">
                  <a16:creationId xmlns:a16="http://schemas.microsoft.com/office/drawing/2014/main" id="{9F915E70-6A42-48D0-B3B8-A848F4A2BEA4}"/>
                </a:ext>
              </a:extLst>
            </p:cNvPr>
            <p:cNvSpPr/>
            <p:nvPr/>
          </p:nvSpPr>
          <p:spPr>
            <a:xfrm>
              <a:off x="2183662" y="2213090"/>
              <a:ext cx="2056159" cy="1558102"/>
            </a:xfrm>
            <a:prstGeom prst="homePlate">
              <a:avLst>
                <a:gd fmla="val 46252" name="adj"/>
              </a:avLst>
            </a:prstGeom>
            <a:solidFill>
              <a:srgbClr val="449E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B7CBE8FB-741A-4A80-A4C3-53F1D07F864A}"/>
              </a:ext>
            </a:extLst>
          </p:cNvPr>
          <p:cNvGrpSpPr/>
          <p:nvPr/>
        </p:nvGrpSpPr>
        <p:grpSpPr>
          <a:xfrm rot="5400000">
            <a:off x="4038662" y="2005216"/>
            <a:ext cx="4261757" cy="3278176"/>
            <a:chOff x="2183662" y="2213090"/>
            <a:chExt cx="7666517" cy="1558102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B00CBDAE-3AFA-4524-BA94-87868FA6592E}"/>
                </a:ext>
              </a:extLst>
            </p:cNvPr>
            <p:cNvSpPr/>
            <p:nvPr/>
          </p:nvSpPr>
          <p:spPr>
            <a:xfrm>
              <a:off x="2596240" y="2231778"/>
              <a:ext cx="7253939" cy="1539413"/>
            </a:xfrm>
            <a:prstGeom prst="rect">
              <a:avLst/>
            </a:prstGeom>
            <a:noFill/>
            <a:ln>
              <a:solidFill>
                <a:srgbClr val="449E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" name="箭头: 五边形 22">
              <a:extLst>
                <a:ext uri="{FF2B5EF4-FFF2-40B4-BE49-F238E27FC236}">
                  <a16:creationId xmlns:a16="http://schemas.microsoft.com/office/drawing/2014/main" id="{08790D71-14F1-44EF-B940-CAC46ECEC06A}"/>
                </a:ext>
              </a:extLst>
            </p:cNvPr>
            <p:cNvSpPr/>
            <p:nvPr/>
          </p:nvSpPr>
          <p:spPr>
            <a:xfrm>
              <a:off x="2183662" y="2213090"/>
              <a:ext cx="2056159" cy="1558102"/>
            </a:xfrm>
            <a:prstGeom prst="homePlate">
              <a:avLst>
                <a:gd fmla="val 46252" name="adj"/>
              </a:avLst>
            </a:prstGeom>
            <a:solidFill>
              <a:srgbClr val="449E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E72CA896-AF03-4414-8C71-CC5A4E544735}"/>
              </a:ext>
            </a:extLst>
          </p:cNvPr>
          <p:cNvGrpSpPr/>
          <p:nvPr/>
        </p:nvGrpSpPr>
        <p:grpSpPr>
          <a:xfrm rot="5400000">
            <a:off x="7605427" y="2005216"/>
            <a:ext cx="4261757" cy="3278176"/>
            <a:chOff x="2183662" y="2213090"/>
            <a:chExt cx="7666517" cy="1558102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DFA6E248-9771-408B-B551-E60E7E984F1F}"/>
                </a:ext>
              </a:extLst>
            </p:cNvPr>
            <p:cNvSpPr/>
            <p:nvPr/>
          </p:nvSpPr>
          <p:spPr>
            <a:xfrm>
              <a:off x="2596240" y="2231778"/>
              <a:ext cx="7253939" cy="1539413"/>
            </a:xfrm>
            <a:prstGeom prst="rect">
              <a:avLst/>
            </a:prstGeom>
            <a:noFill/>
            <a:ln>
              <a:solidFill>
                <a:srgbClr val="449E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" name="箭头: 五边形 25">
              <a:extLst>
                <a:ext uri="{FF2B5EF4-FFF2-40B4-BE49-F238E27FC236}">
                  <a16:creationId xmlns:a16="http://schemas.microsoft.com/office/drawing/2014/main" id="{82E40A62-B54A-4DF3-ACEA-C4489A136DE5}"/>
                </a:ext>
              </a:extLst>
            </p:cNvPr>
            <p:cNvSpPr/>
            <p:nvPr/>
          </p:nvSpPr>
          <p:spPr>
            <a:xfrm>
              <a:off x="2183662" y="2213090"/>
              <a:ext cx="2056159" cy="1558102"/>
            </a:xfrm>
            <a:prstGeom prst="homePlate">
              <a:avLst>
                <a:gd fmla="val 46252" name="adj"/>
              </a:avLst>
            </a:prstGeom>
            <a:solidFill>
              <a:srgbClr val="449E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8" name="TextBox 25">
            <a:extLst>
              <a:ext uri="{FF2B5EF4-FFF2-40B4-BE49-F238E27FC236}">
                <a16:creationId xmlns:a16="http://schemas.microsoft.com/office/drawing/2014/main" id="{DB1A39D2-612B-4B49-B022-B7CB488720FE}"/>
              </a:ext>
            </a:extLst>
          </p:cNvPr>
          <p:cNvSpPr txBox="1"/>
          <p:nvPr/>
        </p:nvSpPr>
        <p:spPr>
          <a:xfrm>
            <a:off x="4501961" y="2606318"/>
            <a:ext cx="3237185" cy="3017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废弃的电池含有金属汞、镉等有毒的物质，会对人类产生严重的危害；土壤中的废塑料会导致农作物减产；抛弃的废塑料被动物误食，导致动物死亡的事故时有发生。因此回收利用可以减少危害。</a:t>
            </a:r>
          </a:p>
        </p:txBody>
      </p:sp>
      <p:sp>
        <p:nvSpPr>
          <p:cNvPr id="9" name="TextBox 27">
            <a:extLst>
              <a:ext uri="{FF2B5EF4-FFF2-40B4-BE49-F238E27FC236}">
                <a16:creationId xmlns:a16="http://schemas.microsoft.com/office/drawing/2014/main" id="{EDEE344A-5F9B-4E1C-9346-F5520C261495}"/>
              </a:ext>
            </a:extLst>
          </p:cNvPr>
          <p:cNvSpPr txBox="1"/>
          <p:nvPr/>
        </p:nvSpPr>
        <p:spPr>
          <a:xfrm>
            <a:off x="8167199" y="2753275"/>
            <a:ext cx="3100429" cy="255071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/>
            <a:r>
              <a:rPr altLang="en-US" lang="zh-CN" sz="1467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中国每年使用塑料快餐盒达40亿个，方便面碗5—7亿个，一次性筷子数十亿个，这些占生活垃圾的8—15%。1吨废塑料可回炼600公斤的柴油。回收1500吨废纸，可免于砍伐用于生产1200吨纸的林木。一吨易拉罐熔化后能结成一吨很好的铝块，可少采20吨铝矿。生产垃圾中有30%—40%可以回收利用，应珍惜这个小本大利的资源。 大家也可以利用易拉罐制作笔盒，既环保，又节约资源。 </a:t>
            </a:r>
          </a:p>
        </p:txBody>
      </p:sp>
      <p:sp>
        <p:nvSpPr>
          <p:cNvPr id="11" name="TextBox 22">
            <a:extLst>
              <a:ext uri="{FF2B5EF4-FFF2-40B4-BE49-F238E27FC236}">
                <a16:creationId xmlns:a16="http://schemas.microsoft.com/office/drawing/2014/main" id="{CBD2F35C-6FA7-4594-9A4A-7B38C9DB86DF}"/>
              </a:ext>
            </a:extLst>
          </p:cNvPr>
          <p:cNvSpPr txBox="1"/>
          <p:nvPr/>
        </p:nvSpPr>
        <p:spPr>
          <a:xfrm>
            <a:off x="1574225" y="1678124"/>
            <a:ext cx="1897829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b="1" lang="zh-CN" sz="2800">
                <a:solidFill>
                  <a:schemeClr val="bg1"/>
                </a:solidFill>
                <a:cs typeface="+mn-ea"/>
                <a:sym typeface="+mn-lt"/>
              </a:rPr>
              <a:t>减少占地</a:t>
            </a:r>
          </a:p>
        </p:txBody>
      </p:sp>
      <p:sp>
        <p:nvSpPr>
          <p:cNvPr id="12" name="TextBox 23">
            <a:extLst>
              <a:ext uri="{FF2B5EF4-FFF2-40B4-BE49-F238E27FC236}">
                <a16:creationId xmlns:a16="http://schemas.microsoft.com/office/drawing/2014/main" id="{1B489948-3183-4CC8-8171-953A50FA1650}"/>
              </a:ext>
            </a:extLst>
          </p:cNvPr>
          <p:cNvSpPr txBox="1"/>
          <p:nvPr/>
        </p:nvSpPr>
        <p:spPr>
          <a:xfrm>
            <a:off x="1126193" y="2564803"/>
            <a:ext cx="2923026" cy="2834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生活垃圾中有些物质不易降解，使土地受到严重侵蚀。垃圾分类，去掉能回收的、不易降解的物质，减少垃圾数量达60%以上。</a:t>
            </a:r>
          </a:p>
        </p:txBody>
      </p:sp>
      <p:sp>
        <p:nvSpPr>
          <p:cNvPr id="14" name="TextBox 24">
            <a:extLst>
              <a:ext uri="{FF2B5EF4-FFF2-40B4-BE49-F238E27FC236}">
                <a16:creationId xmlns:a16="http://schemas.microsoft.com/office/drawing/2014/main" id="{0B346BCC-D03B-42C4-8985-BB988761C9DF}"/>
              </a:ext>
            </a:extLst>
          </p:cNvPr>
          <p:cNvSpPr txBox="1"/>
          <p:nvPr/>
        </p:nvSpPr>
        <p:spPr>
          <a:xfrm>
            <a:off x="4835952" y="1723306"/>
            <a:ext cx="2569881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b="1" lang="zh-CN" sz="2800">
                <a:solidFill>
                  <a:schemeClr val="bg1"/>
                </a:solidFill>
                <a:cs typeface="+mn-ea"/>
                <a:sym typeface="+mn-lt"/>
              </a:rPr>
              <a:t>减少环境污染</a:t>
            </a:r>
          </a:p>
        </p:txBody>
      </p:sp>
      <p:sp>
        <p:nvSpPr>
          <p:cNvPr id="16" name="TextBox 26">
            <a:extLst>
              <a:ext uri="{FF2B5EF4-FFF2-40B4-BE49-F238E27FC236}">
                <a16:creationId xmlns:a16="http://schemas.microsoft.com/office/drawing/2014/main" id="{26F6AB6F-1171-4DFF-87EE-86F72A126D62}"/>
              </a:ext>
            </a:extLst>
          </p:cNvPr>
          <p:cNvSpPr txBox="1"/>
          <p:nvPr/>
        </p:nvSpPr>
        <p:spPr>
          <a:xfrm>
            <a:off x="8724690" y="1741430"/>
            <a:ext cx="1968191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b="1" lang="zh-CN" sz="2800">
                <a:solidFill>
                  <a:schemeClr val="bg1"/>
                </a:solidFill>
                <a:cs typeface="+mn-ea"/>
                <a:sym typeface="+mn-lt"/>
              </a:rPr>
              <a:t>变废为宝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0BB8647E-9E97-43E5-8D66-7648203436B9}"/>
              </a:ext>
            </a:extLst>
          </p:cNvPr>
          <p:cNvSpPr/>
          <p:nvPr/>
        </p:nvSpPr>
        <p:spPr>
          <a:xfrm>
            <a:off x="1059083" y="463059"/>
            <a:ext cx="30276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800">
                <a:solidFill>
                  <a:srgbClr val="449E07"/>
                </a:solidFill>
                <a:cs typeface="+mn-ea"/>
                <a:sym typeface="+mn-lt"/>
              </a:rPr>
              <a:t>垃圾是错放的资源</a:t>
            </a:r>
          </a:p>
        </p:txBody>
      </p:sp>
    </p:spTree>
    <p:extLst>
      <p:ext uri="{BB962C8B-B14F-4D97-AF65-F5344CB8AC3E}">
        <p14:creationId val="4182448320"/>
      </p:ext>
    </p:extLst>
  </p:cSld>
  <p:clrMapOvr>
    <a:masterClrMapping/>
  </p:clrMapOvr>
  <mc:AlternateContent>
    <mc:Choice Requires="p15">
      <p:transition advTm="2000" p14:dur="3000" spd="slow">
        <p15:prstTrans prst="curtains"/>
      </p:transition>
    </mc:Choice>
    <mc:Fallback>
      <p:transition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1"/>
      <p:bldP grpId="0" spid="12"/>
      <p:bldP grpId="0" spid="14"/>
      <p:bldP grpId="0" spid="16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3907044-8B1F-4B61-8B34-613A10A1E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206649" cy="688933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5B52B75-1EA1-4BF2-B41B-F99D32BB4E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479571" y="5061619"/>
            <a:ext cx="12863579" cy="339767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4365318-9C6D-48DA-949E-BCCCA28084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540668">
            <a:off x="7849649" y="1259608"/>
            <a:ext cx="3962224" cy="1617233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F154331B-D15B-4D1E-891E-6CB9A8B86F53}"/>
              </a:ext>
            </a:extLst>
          </p:cNvPr>
          <p:cNvSpPr txBox="1"/>
          <p:nvPr/>
        </p:nvSpPr>
        <p:spPr>
          <a:xfrm>
            <a:off x="1156108" y="296361"/>
            <a:ext cx="9891513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>
                <a:solidFill>
                  <a:srgbClr val="449E07"/>
                </a:solidFill>
                <a:cs typeface="+mn-ea"/>
                <a:sym typeface="+mn-lt"/>
              </a:rPr>
              <a:t>垃/圾/不/落/地/家/园/更/美/丽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F77EE124-0F9C-464F-8AEF-F86BB5533B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t="16270"/>
          <a:stretch>
            <a:fillRect/>
          </a:stretch>
        </p:blipFill>
        <p:spPr>
          <a:xfrm>
            <a:off x="-324316" y="3652278"/>
            <a:ext cx="4998764" cy="4185436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B2AF892E-8410-4CA2-A23D-90273FF910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9626068" y="3840088"/>
            <a:ext cx="2843105" cy="3159257"/>
          </a:xfrm>
          <a:prstGeom prst="rect">
            <a:avLst/>
          </a:prstGeom>
        </p:spPr>
      </p:pic>
      <p:sp>
        <p:nvSpPr>
          <p:cNvPr id="30" name="矩形 29">
            <a:extLst>
              <a:ext uri="{FF2B5EF4-FFF2-40B4-BE49-F238E27FC236}">
                <a16:creationId xmlns:a16="http://schemas.microsoft.com/office/drawing/2014/main" id="{36442DC2-DB07-41E5-94D8-C09302C80816}"/>
              </a:ext>
            </a:extLst>
          </p:cNvPr>
          <p:cNvSpPr/>
          <p:nvPr/>
        </p:nvSpPr>
        <p:spPr>
          <a:xfrm>
            <a:off x="4927666" y="1697971"/>
            <a:ext cx="2351315" cy="777123"/>
          </a:xfrm>
          <a:prstGeom prst="rect">
            <a:avLst/>
          </a:prstGeom>
          <a:solidFill>
            <a:srgbClr val="449E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4800"/>
              <a:t>第四章</a:t>
            </a:r>
          </a:p>
        </p:txBody>
      </p:sp>
      <p:sp>
        <p:nvSpPr>
          <p:cNvPr id="32" name="Rectangle 6">
            <a:extLst>
              <a:ext uri="{FF2B5EF4-FFF2-40B4-BE49-F238E27FC236}">
                <a16:creationId xmlns:a16="http://schemas.microsoft.com/office/drawing/2014/main" id="{57A760C6-3AAB-485C-9B9A-B47E2DED8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0365" y="2765879"/>
            <a:ext cx="7626821" cy="118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r>
              <a:rPr altLang="en-US" b="1" lang="zh-CN" sz="7200">
                <a:ln w="28575">
                  <a:solidFill>
                    <a:schemeClr val="bg1"/>
                  </a:solidFill>
                </a:ln>
                <a:solidFill>
                  <a:srgbClr val="449E07"/>
                </a:solidFill>
                <a:effectLst>
                  <a:outerShdw algn="tl" blurRad="38100" dir="2700000" dist="38100">
                    <a:srgbClr val="000000">
                      <a:alpha val="15000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如何进行垃圾分类</a:t>
            </a:r>
          </a:p>
        </p:txBody>
      </p:sp>
    </p:spTree>
    <p:extLst>
      <p:ext uri="{BB962C8B-B14F-4D97-AF65-F5344CB8AC3E}">
        <p14:creationId val="2366406179"/>
      </p:ext>
    </p:extLst>
  </p:cSld>
  <p:clrMapOvr>
    <a:masterClrMapping/>
  </p:clrMapOvr>
  <mc:AlternateContent>
    <mc:Choice Requires="p15">
      <p:transition advTm="2000" p14:dur="2000" spd="slow">
        <p15:prstTrans prst="wind"/>
      </p:transition>
    </mc:Choice>
    <mc:Fallback>
      <p:transition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9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3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250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250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500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500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"/>
      <p:bldP grpId="0" spid="30"/>
      <p:bldP grpId="0" spid="32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" name="矩形 32">
            <a:extLst>
              <a:ext uri="{FF2B5EF4-FFF2-40B4-BE49-F238E27FC236}">
                <a16:creationId xmlns:a16="http://schemas.microsoft.com/office/drawing/2014/main" id="{EEA9CDFA-B3F2-477A-A792-25C471A77A37}"/>
              </a:ext>
            </a:extLst>
          </p:cNvPr>
          <p:cNvSpPr/>
          <p:nvPr/>
        </p:nvSpPr>
        <p:spPr>
          <a:xfrm>
            <a:off x="1059083" y="463059"/>
            <a:ext cx="30276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800">
                <a:solidFill>
                  <a:srgbClr val="449E07"/>
                </a:solidFill>
                <a:cs typeface="+mn-ea"/>
                <a:sym typeface="+mn-lt"/>
              </a:rPr>
              <a:t>如何进行垃圾分类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D95BDF41-D433-4F47-87A9-D0D1673D559F}"/>
              </a:ext>
            </a:extLst>
          </p:cNvPr>
          <p:cNvGrpSpPr/>
          <p:nvPr/>
        </p:nvGrpSpPr>
        <p:grpSpPr>
          <a:xfrm>
            <a:off x="4833257" y="1318862"/>
            <a:ext cx="2590198" cy="650089"/>
            <a:chOff x="4833257" y="1318862"/>
            <a:chExt cx="2590198" cy="650089"/>
          </a:xfrm>
        </p:grpSpPr>
        <p:sp>
          <p:nvSpPr>
            <p:cNvPr id="34" name="矩形: 圆角 33">
              <a:extLst>
                <a:ext uri="{FF2B5EF4-FFF2-40B4-BE49-F238E27FC236}">
                  <a16:creationId xmlns:a16="http://schemas.microsoft.com/office/drawing/2014/main" id="{A2DD54F3-F473-4CCD-A89F-9AC99A14C4BC}"/>
                </a:ext>
              </a:extLst>
            </p:cNvPr>
            <p:cNvSpPr/>
            <p:nvPr/>
          </p:nvSpPr>
          <p:spPr>
            <a:xfrm>
              <a:off x="4833257" y="1322620"/>
              <a:ext cx="2590198" cy="646331"/>
            </a:xfrm>
            <a:prstGeom prst="roundRect">
              <a:avLst>
                <a:gd fmla="val 7929" name="adj"/>
              </a:avLst>
            </a:prstGeom>
            <a:solidFill>
              <a:srgbClr val="449E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000"/>
            </a:p>
          </p:txBody>
        </p:sp>
        <p:sp>
          <p:nvSpPr>
            <p:cNvPr id="7" name="矩形 6"/>
            <p:cNvSpPr/>
            <p:nvPr/>
          </p:nvSpPr>
          <p:spPr>
            <a:xfrm>
              <a:off x="4881479" y="1318862"/>
              <a:ext cx="2468880" cy="6400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z="3600">
                  <a:solidFill>
                    <a:schemeClr val="bg1"/>
                  </a:solidFill>
                  <a:cs typeface="+mn-ea"/>
                  <a:sym typeface="+mn-lt"/>
                </a:rPr>
                <a:t>垃圾的分类</a:t>
              </a:r>
            </a:p>
          </p:txBody>
        </p:sp>
      </p:grp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236400B5-5692-42EE-A379-C94C24B1A630}"/>
              </a:ext>
            </a:extLst>
          </p:cNvPr>
          <p:cNvSpPr/>
          <p:nvPr/>
        </p:nvSpPr>
        <p:spPr>
          <a:xfrm>
            <a:off x="1510402" y="3913523"/>
            <a:ext cx="1774362" cy="1502228"/>
          </a:xfrm>
          <a:prstGeom prst="roundRect">
            <a:avLst>
              <a:gd fmla="val 9438" name="adj"/>
            </a:avLst>
          </a:prstGeom>
          <a:solidFill>
            <a:srgbClr val="449E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2D5CC916-4A8A-4BB4-A3F1-12519443C570}"/>
              </a:ext>
            </a:extLst>
          </p:cNvPr>
          <p:cNvSpPr/>
          <p:nvPr/>
        </p:nvSpPr>
        <p:spPr>
          <a:xfrm>
            <a:off x="3997788" y="3908432"/>
            <a:ext cx="1774362" cy="1502228"/>
          </a:xfrm>
          <a:prstGeom prst="roundRect">
            <a:avLst>
              <a:gd fmla="val 9438" name="adj"/>
            </a:avLst>
          </a:prstGeom>
          <a:solidFill>
            <a:srgbClr val="449E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9943F6F9-B040-4D58-A08D-CDC59BC0D116}"/>
              </a:ext>
            </a:extLst>
          </p:cNvPr>
          <p:cNvSpPr/>
          <p:nvPr/>
        </p:nvSpPr>
        <p:spPr>
          <a:xfrm>
            <a:off x="6485174" y="3908432"/>
            <a:ext cx="1774362" cy="1502228"/>
          </a:xfrm>
          <a:prstGeom prst="roundRect">
            <a:avLst>
              <a:gd fmla="val 9438" name="adj"/>
            </a:avLst>
          </a:prstGeom>
          <a:solidFill>
            <a:srgbClr val="449E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" name="矩形: 圆角 36">
            <a:extLst>
              <a:ext uri="{FF2B5EF4-FFF2-40B4-BE49-F238E27FC236}">
                <a16:creationId xmlns:a16="http://schemas.microsoft.com/office/drawing/2014/main" id="{07C37EE2-0A5C-49D3-9A7F-E34BF6784EFB}"/>
              </a:ext>
            </a:extLst>
          </p:cNvPr>
          <p:cNvSpPr/>
          <p:nvPr/>
        </p:nvSpPr>
        <p:spPr>
          <a:xfrm>
            <a:off x="8972560" y="3903341"/>
            <a:ext cx="1774362" cy="1502228"/>
          </a:xfrm>
          <a:prstGeom prst="roundRect">
            <a:avLst>
              <a:gd fmla="val 9438" name="adj"/>
            </a:avLst>
          </a:prstGeom>
          <a:solidFill>
            <a:srgbClr val="449E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C47CF4D-6BCD-44E4-8F9F-76D55D591765}"/>
              </a:ext>
            </a:extLst>
          </p:cNvPr>
          <p:cNvSpPr/>
          <p:nvPr/>
        </p:nvSpPr>
        <p:spPr>
          <a:xfrm>
            <a:off x="1699380" y="4104413"/>
            <a:ext cx="1402080" cy="1066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b="1" lang="zh-CN" sz="3200">
                <a:solidFill>
                  <a:schemeClr val="bg1"/>
                </a:solidFill>
                <a:cs typeface="+mn-ea"/>
                <a:sym typeface="+mn-lt"/>
              </a:rPr>
              <a:t>可回收</a:t>
            </a:r>
          </a:p>
          <a:p>
            <a:pPr algn="ctr"/>
            <a:r>
              <a:rPr altLang="zh-CN" b="1" lang="zh-CN" sz="3200">
                <a:solidFill>
                  <a:schemeClr val="bg1"/>
                </a:solidFill>
                <a:cs typeface="+mn-ea"/>
                <a:sym typeface="+mn-lt"/>
              </a:rPr>
              <a:t>垃圾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8B187D8-65CE-47E2-B320-585B834E5223}"/>
              </a:ext>
            </a:extLst>
          </p:cNvPr>
          <p:cNvSpPr/>
          <p:nvPr/>
        </p:nvSpPr>
        <p:spPr>
          <a:xfrm>
            <a:off x="4403454" y="4093471"/>
            <a:ext cx="995680" cy="1066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b="1" lang="zh-CN" sz="3200">
                <a:solidFill>
                  <a:schemeClr val="bg1"/>
                </a:solidFill>
                <a:cs typeface="+mn-ea"/>
                <a:sym typeface="+mn-lt"/>
              </a:rPr>
              <a:t>厨余</a:t>
            </a:r>
          </a:p>
          <a:p>
            <a:pPr algn="ctr"/>
            <a:r>
              <a:rPr altLang="en-US" b="1" lang="zh-CN" sz="3200">
                <a:solidFill>
                  <a:schemeClr val="bg1"/>
                </a:solidFill>
                <a:cs typeface="+mn-ea"/>
                <a:sym typeface="+mn-lt"/>
              </a:rPr>
              <a:t>垃圾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9E82DDE-0AEB-41CA-92D2-BAEC77B76D44}"/>
              </a:ext>
            </a:extLst>
          </p:cNvPr>
          <p:cNvSpPr/>
          <p:nvPr/>
        </p:nvSpPr>
        <p:spPr>
          <a:xfrm>
            <a:off x="6879354" y="4110561"/>
            <a:ext cx="995680" cy="1066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b="1" lang="zh-CN" sz="3200">
                <a:solidFill>
                  <a:schemeClr val="bg1"/>
                </a:solidFill>
                <a:cs typeface="+mn-ea"/>
                <a:sym typeface="+mn-lt"/>
              </a:rPr>
              <a:t>有害</a:t>
            </a:r>
          </a:p>
          <a:p>
            <a:pPr algn="ctr"/>
            <a:r>
              <a:rPr altLang="en-US" b="1" lang="zh-CN" sz="3200">
                <a:solidFill>
                  <a:schemeClr val="bg1"/>
                </a:solidFill>
                <a:cs typeface="+mn-ea"/>
                <a:sym typeface="+mn-lt"/>
              </a:rPr>
              <a:t>垃圾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6F3A311-B3EA-4F98-A453-A5614ACD9066}"/>
              </a:ext>
            </a:extLst>
          </p:cNvPr>
          <p:cNvSpPr/>
          <p:nvPr/>
        </p:nvSpPr>
        <p:spPr>
          <a:xfrm>
            <a:off x="9361903" y="4094232"/>
            <a:ext cx="995680" cy="1066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b="1" lang="zh-CN" sz="3200">
                <a:solidFill>
                  <a:schemeClr val="bg1"/>
                </a:solidFill>
                <a:cs typeface="+mn-ea"/>
                <a:sym typeface="+mn-lt"/>
              </a:rPr>
              <a:t>其他</a:t>
            </a:r>
          </a:p>
          <a:p>
            <a:pPr algn="ctr"/>
            <a:r>
              <a:rPr altLang="en-US" b="1" lang="zh-CN" sz="3200">
                <a:solidFill>
                  <a:schemeClr val="bg1"/>
                </a:solidFill>
                <a:cs typeface="+mn-ea"/>
                <a:sym typeface="+mn-lt"/>
              </a:rPr>
              <a:t>垃圾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6D506B6-48F5-4188-8BE1-8757D36499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997788" y="2226902"/>
            <a:ext cx="1774362" cy="177436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861487E-5474-46F8-B1B2-B6282E3AEE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497163" y="2171462"/>
            <a:ext cx="1774362" cy="177436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F69DD72-B84F-4F95-A0E7-508BCB3F50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22893" y="2139161"/>
            <a:ext cx="1774362" cy="1774362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578B0362-81C4-44B5-BF57-992572340D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972560" y="2171462"/>
            <a:ext cx="1774362" cy="1774362"/>
          </a:xfrm>
          <a:prstGeom prst="rect">
            <a:avLst/>
          </a:prstGeom>
        </p:spPr>
      </p:pic>
    </p:spTree>
    <p:extLst>
      <p:ext uri="{BB962C8B-B14F-4D97-AF65-F5344CB8AC3E}">
        <p14:creationId val="1188318155"/>
      </p:ext>
    </p:extLst>
  </p:cSld>
  <p:clrMapOvr>
    <a:masterClrMapping/>
  </p:clrMapOvr>
  <mc:AlternateContent>
    <mc:Choice Requires="p15">
      <p:transition advTm="2000" p14:dur="3000" spd="slow">
        <p15:prstTrans prst="curtains"/>
      </p:transition>
    </mc:Choice>
    <mc:Fallback>
      <p:transition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6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6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35"/>
      <p:bldP grpId="0" spid="36"/>
      <p:bldP grpId="0" spid="37"/>
      <p:bldP grpId="0" spid="5"/>
      <p:bldP grpId="0" spid="6"/>
      <p:bldP grpId="0" spid="8"/>
      <p:bldP grpId="0" spid="9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" name="矩形 25">
            <a:extLst>
              <a:ext uri="{FF2B5EF4-FFF2-40B4-BE49-F238E27FC236}">
                <a16:creationId xmlns:a16="http://schemas.microsoft.com/office/drawing/2014/main" id="{E7ADE9EB-7A0D-4E8C-8EEB-31DACEA14E46}"/>
              </a:ext>
            </a:extLst>
          </p:cNvPr>
          <p:cNvSpPr/>
          <p:nvPr/>
        </p:nvSpPr>
        <p:spPr>
          <a:xfrm>
            <a:off x="1059083" y="463059"/>
            <a:ext cx="30276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800">
                <a:solidFill>
                  <a:srgbClr val="449E07"/>
                </a:solidFill>
                <a:cs typeface="+mn-ea"/>
                <a:sym typeface="+mn-lt"/>
              </a:rPr>
              <a:t>如何进行垃圾分类</a:t>
            </a: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A102AA00-7117-4793-B2AC-AB7D8E72A39C}"/>
              </a:ext>
            </a:extLst>
          </p:cNvPr>
          <p:cNvGrpSpPr/>
          <p:nvPr/>
        </p:nvGrpSpPr>
        <p:grpSpPr>
          <a:xfrm>
            <a:off x="4833257" y="1318862"/>
            <a:ext cx="2590198" cy="650089"/>
            <a:chOff x="4833257" y="1318862"/>
            <a:chExt cx="2590198" cy="650089"/>
          </a:xfrm>
        </p:grpSpPr>
        <p:sp>
          <p:nvSpPr>
            <p:cNvPr id="28" name="矩形: 圆角 27">
              <a:extLst>
                <a:ext uri="{FF2B5EF4-FFF2-40B4-BE49-F238E27FC236}">
                  <a16:creationId xmlns:a16="http://schemas.microsoft.com/office/drawing/2014/main" id="{5596857A-207D-4662-A59F-4D9C56867233}"/>
                </a:ext>
              </a:extLst>
            </p:cNvPr>
            <p:cNvSpPr/>
            <p:nvPr/>
          </p:nvSpPr>
          <p:spPr>
            <a:xfrm>
              <a:off x="4833257" y="1322620"/>
              <a:ext cx="2590198" cy="646331"/>
            </a:xfrm>
            <a:prstGeom prst="roundRect">
              <a:avLst>
                <a:gd fmla="val 7929" name="adj"/>
              </a:avLst>
            </a:prstGeom>
            <a:solidFill>
              <a:srgbClr val="449E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000"/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7D598DA0-84C7-4F4D-B3E9-B9D6C8EC364C}"/>
                </a:ext>
              </a:extLst>
            </p:cNvPr>
            <p:cNvSpPr/>
            <p:nvPr/>
          </p:nvSpPr>
          <p:spPr>
            <a:xfrm>
              <a:off x="4893533" y="1318862"/>
              <a:ext cx="2468880" cy="6400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zh-CN" lang="zh-CN" sz="3600">
                  <a:solidFill>
                    <a:schemeClr val="bg1"/>
                  </a:solidFill>
                  <a:cs typeface="+mn-ea"/>
                  <a:sym typeface="+mn-lt"/>
                </a:rPr>
                <a:t>可回收垃圾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35E72F51-5892-47FF-BA87-F4E9A662B1EA}"/>
              </a:ext>
            </a:extLst>
          </p:cNvPr>
          <p:cNvGrpSpPr/>
          <p:nvPr/>
        </p:nvGrpSpPr>
        <p:grpSpPr>
          <a:xfrm>
            <a:off x="1089467" y="2126965"/>
            <a:ext cx="10020302" cy="635285"/>
            <a:chOff x="1085849" y="2317465"/>
            <a:chExt cx="10020302" cy="635285"/>
          </a:xfrm>
        </p:grpSpPr>
        <p:sp>
          <p:nvSpPr>
            <p:cNvPr id="2" name="矩形: 剪去对角 1">
              <a:extLst>
                <a:ext uri="{FF2B5EF4-FFF2-40B4-BE49-F238E27FC236}">
                  <a16:creationId xmlns:a16="http://schemas.microsoft.com/office/drawing/2014/main" id="{72B3C46A-C979-48F8-8180-147DD6A4C74D}"/>
                </a:ext>
              </a:extLst>
            </p:cNvPr>
            <p:cNvSpPr/>
            <p:nvPr/>
          </p:nvSpPr>
          <p:spPr>
            <a:xfrm>
              <a:off x="1085849" y="2317465"/>
              <a:ext cx="1630583" cy="635285"/>
            </a:xfrm>
            <a:prstGeom prst="snip2DiagRect">
              <a:avLst>
                <a:gd fmla="val 0" name="adj1"/>
                <a:gd fmla="val 50000" name="adj2"/>
              </a:avLst>
            </a:prstGeom>
            <a:solidFill>
              <a:srgbClr val="449E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1" name="矩形: 剪去对角 30">
              <a:extLst>
                <a:ext uri="{FF2B5EF4-FFF2-40B4-BE49-F238E27FC236}">
                  <a16:creationId xmlns:a16="http://schemas.microsoft.com/office/drawing/2014/main" id="{62A0ADFD-D0AD-4C42-A569-01AD8A5BF53E}"/>
                </a:ext>
              </a:extLst>
            </p:cNvPr>
            <p:cNvSpPr/>
            <p:nvPr/>
          </p:nvSpPr>
          <p:spPr>
            <a:xfrm>
              <a:off x="2876550" y="2317465"/>
              <a:ext cx="8229601" cy="635285"/>
            </a:xfrm>
            <a:prstGeom prst="snip2DiagRect">
              <a:avLst>
                <a:gd fmla="val 0" name="adj1"/>
                <a:gd fmla="val 50000" name="adj2"/>
              </a:avLst>
            </a:prstGeom>
            <a:noFill/>
            <a:ln>
              <a:solidFill>
                <a:srgbClr val="449E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B5E69B83-937D-4C73-AF20-AC64C9124FD9}"/>
              </a:ext>
            </a:extLst>
          </p:cNvPr>
          <p:cNvGrpSpPr/>
          <p:nvPr/>
        </p:nvGrpSpPr>
        <p:grpSpPr>
          <a:xfrm>
            <a:off x="1089467" y="2965723"/>
            <a:ext cx="10020302" cy="635285"/>
            <a:chOff x="1085849" y="2317465"/>
            <a:chExt cx="10020302" cy="635285"/>
          </a:xfrm>
        </p:grpSpPr>
        <p:sp>
          <p:nvSpPr>
            <p:cNvPr id="34" name="矩形: 剪去对角 33">
              <a:extLst>
                <a:ext uri="{FF2B5EF4-FFF2-40B4-BE49-F238E27FC236}">
                  <a16:creationId xmlns:a16="http://schemas.microsoft.com/office/drawing/2014/main" id="{E2A31B2C-75F5-4CD8-BD38-06196B58F49F}"/>
                </a:ext>
              </a:extLst>
            </p:cNvPr>
            <p:cNvSpPr/>
            <p:nvPr/>
          </p:nvSpPr>
          <p:spPr>
            <a:xfrm>
              <a:off x="1085849" y="2317465"/>
              <a:ext cx="1630583" cy="635285"/>
            </a:xfrm>
            <a:prstGeom prst="snip2DiagRect">
              <a:avLst>
                <a:gd fmla="val 0" name="adj1"/>
                <a:gd fmla="val 50000" name="adj2"/>
              </a:avLst>
            </a:prstGeom>
            <a:solidFill>
              <a:srgbClr val="449E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5" name="矩形: 剪去对角 34">
              <a:extLst>
                <a:ext uri="{FF2B5EF4-FFF2-40B4-BE49-F238E27FC236}">
                  <a16:creationId xmlns:a16="http://schemas.microsoft.com/office/drawing/2014/main" id="{542DF788-C3FB-4592-BC20-592F5DFA6990}"/>
                </a:ext>
              </a:extLst>
            </p:cNvPr>
            <p:cNvSpPr/>
            <p:nvPr/>
          </p:nvSpPr>
          <p:spPr>
            <a:xfrm>
              <a:off x="2876550" y="2317465"/>
              <a:ext cx="8229601" cy="635285"/>
            </a:xfrm>
            <a:prstGeom prst="snip2DiagRect">
              <a:avLst>
                <a:gd fmla="val 0" name="adj1"/>
                <a:gd fmla="val 50000" name="adj2"/>
              </a:avLst>
            </a:prstGeom>
            <a:noFill/>
            <a:ln>
              <a:solidFill>
                <a:srgbClr val="449E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19FF600C-5174-4C05-9B2B-419DA52570A3}"/>
              </a:ext>
            </a:extLst>
          </p:cNvPr>
          <p:cNvGrpSpPr/>
          <p:nvPr/>
        </p:nvGrpSpPr>
        <p:grpSpPr>
          <a:xfrm>
            <a:off x="1089467" y="3804481"/>
            <a:ext cx="10020302" cy="635285"/>
            <a:chOff x="1085849" y="2317465"/>
            <a:chExt cx="10020302" cy="635285"/>
          </a:xfrm>
        </p:grpSpPr>
        <p:sp>
          <p:nvSpPr>
            <p:cNvPr id="37" name="矩形: 剪去对角 36">
              <a:extLst>
                <a:ext uri="{FF2B5EF4-FFF2-40B4-BE49-F238E27FC236}">
                  <a16:creationId xmlns:a16="http://schemas.microsoft.com/office/drawing/2014/main" id="{E826F046-EB05-474F-87AD-89920C90341A}"/>
                </a:ext>
              </a:extLst>
            </p:cNvPr>
            <p:cNvSpPr/>
            <p:nvPr/>
          </p:nvSpPr>
          <p:spPr>
            <a:xfrm>
              <a:off x="1085849" y="2317465"/>
              <a:ext cx="1630583" cy="635285"/>
            </a:xfrm>
            <a:prstGeom prst="snip2DiagRect">
              <a:avLst>
                <a:gd fmla="val 0" name="adj1"/>
                <a:gd fmla="val 50000" name="adj2"/>
              </a:avLst>
            </a:prstGeom>
            <a:solidFill>
              <a:srgbClr val="449E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" name="矩形: 剪去对角 37">
              <a:extLst>
                <a:ext uri="{FF2B5EF4-FFF2-40B4-BE49-F238E27FC236}">
                  <a16:creationId xmlns:a16="http://schemas.microsoft.com/office/drawing/2014/main" id="{EAC95219-7C7C-4415-8213-8E755D049F39}"/>
                </a:ext>
              </a:extLst>
            </p:cNvPr>
            <p:cNvSpPr/>
            <p:nvPr/>
          </p:nvSpPr>
          <p:spPr>
            <a:xfrm>
              <a:off x="2876550" y="2317465"/>
              <a:ext cx="8229601" cy="635285"/>
            </a:xfrm>
            <a:prstGeom prst="snip2DiagRect">
              <a:avLst>
                <a:gd fmla="val 0" name="adj1"/>
                <a:gd fmla="val 50000" name="adj2"/>
              </a:avLst>
            </a:prstGeom>
            <a:noFill/>
            <a:ln>
              <a:solidFill>
                <a:srgbClr val="449E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40DB10EC-166E-46AE-BC3C-4D273DE60AAA}"/>
              </a:ext>
            </a:extLst>
          </p:cNvPr>
          <p:cNvGrpSpPr/>
          <p:nvPr/>
        </p:nvGrpSpPr>
        <p:grpSpPr>
          <a:xfrm>
            <a:off x="1089467" y="4643239"/>
            <a:ext cx="10020302" cy="635285"/>
            <a:chOff x="1085849" y="2317465"/>
            <a:chExt cx="10020302" cy="635285"/>
          </a:xfrm>
        </p:grpSpPr>
        <p:sp>
          <p:nvSpPr>
            <p:cNvPr id="40" name="矩形: 剪去对角 39">
              <a:extLst>
                <a:ext uri="{FF2B5EF4-FFF2-40B4-BE49-F238E27FC236}">
                  <a16:creationId xmlns:a16="http://schemas.microsoft.com/office/drawing/2014/main" id="{609D7EB7-2407-4C07-992D-6189748EAAA5}"/>
                </a:ext>
              </a:extLst>
            </p:cNvPr>
            <p:cNvSpPr/>
            <p:nvPr/>
          </p:nvSpPr>
          <p:spPr>
            <a:xfrm>
              <a:off x="1085849" y="2317465"/>
              <a:ext cx="1630583" cy="635285"/>
            </a:xfrm>
            <a:prstGeom prst="snip2DiagRect">
              <a:avLst>
                <a:gd fmla="val 0" name="adj1"/>
                <a:gd fmla="val 50000" name="adj2"/>
              </a:avLst>
            </a:prstGeom>
            <a:solidFill>
              <a:srgbClr val="449E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" name="矩形: 剪去对角 40">
              <a:extLst>
                <a:ext uri="{FF2B5EF4-FFF2-40B4-BE49-F238E27FC236}">
                  <a16:creationId xmlns:a16="http://schemas.microsoft.com/office/drawing/2014/main" id="{489A6474-EF8E-4CC2-8F67-5E6C2F4058C1}"/>
                </a:ext>
              </a:extLst>
            </p:cNvPr>
            <p:cNvSpPr/>
            <p:nvPr/>
          </p:nvSpPr>
          <p:spPr>
            <a:xfrm>
              <a:off x="2876550" y="2317465"/>
              <a:ext cx="8229601" cy="635285"/>
            </a:xfrm>
            <a:prstGeom prst="snip2DiagRect">
              <a:avLst>
                <a:gd fmla="val 0" name="adj1"/>
                <a:gd fmla="val 50000" name="adj2"/>
              </a:avLst>
            </a:prstGeom>
            <a:noFill/>
            <a:ln>
              <a:solidFill>
                <a:srgbClr val="449E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137397AD-7EAF-49D2-ABAC-D09CEA86EF66}"/>
              </a:ext>
            </a:extLst>
          </p:cNvPr>
          <p:cNvGrpSpPr/>
          <p:nvPr/>
        </p:nvGrpSpPr>
        <p:grpSpPr>
          <a:xfrm>
            <a:off x="1089467" y="5460217"/>
            <a:ext cx="10020302" cy="635285"/>
            <a:chOff x="1085849" y="2317465"/>
            <a:chExt cx="10020302" cy="635285"/>
          </a:xfrm>
        </p:grpSpPr>
        <p:sp>
          <p:nvSpPr>
            <p:cNvPr id="43" name="矩形: 剪去对角 42">
              <a:extLst>
                <a:ext uri="{FF2B5EF4-FFF2-40B4-BE49-F238E27FC236}">
                  <a16:creationId xmlns:a16="http://schemas.microsoft.com/office/drawing/2014/main" id="{E0F97B79-AD49-49D7-8B31-8451B7699A46}"/>
                </a:ext>
              </a:extLst>
            </p:cNvPr>
            <p:cNvSpPr/>
            <p:nvPr/>
          </p:nvSpPr>
          <p:spPr>
            <a:xfrm>
              <a:off x="1085849" y="2317465"/>
              <a:ext cx="1630583" cy="635285"/>
            </a:xfrm>
            <a:prstGeom prst="snip2DiagRect">
              <a:avLst>
                <a:gd fmla="val 0" name="adj1"/>
                <a:gd fmla="val 50000" name="adj2"/>
              </a:avLst>
            </a:prstGeom>
            <a:solidFill>
              <a:srgbClr val="449E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4" name="矩形: 剪去对角 43">
              <a:extLst>
                <a:ext uri="{FF2B5EF4-FFF2-40B4-BE49-F238E27FC236}">
                  <a16:creationId xmlns:a16="http://schemas.microsoft.com/office/drawing/2014/main" id="{01235D6B-6B3B-47BC-A607-03820E887615}"/>
                </a:ext>
              </a:extLst>
            </p:cNvPr>
            <p:cNvSpPr/>
            <p:nvPr/>
          </p:nvSpPr>
          <p:spPr>
            <a:xfrm>
              <a:off x="2876550" y="2317465"/>
              <a:ext cx="8229601" cy="635285"/>
            </a:xfrm>
            <a:prstGeom prst="snip2DiagRect">
              <a:avLst>
                <a:gd fmla="val 0" name="adj1"/>
                <a:gd fmla="val 50000" name="adj2"/>
              </a:avLst>
            </a:prstGeom>
            <a:noFill/>
            <a:ln>
              <a:solidFill>
                <a:srgbClr val="449E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3BBC6406-CAF4-40F0-AB6A-1C47B08A39DE}"/>
              </a:ext>
            </a:extLst>
          </p:cNvPr>
          <p:cNvSpPr/>
          <p:nvPr/>
        </p:nvSpPr>
        <p:spPr>
          <a:xfrm>
            <a:off x="1387365" y="2164691"/>
            <a:ext cx="10718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b="1" lang="zh-CN" sz="2800">
                <a:solidFill>
                  <a:schemeClr val="bg1"/>
                </a:solidFill>
                <a:cs typeface="+mn-ea"/>
                <a:sym typeface="+mn-lt"/>
              </a:rPr>
              <a:t>废 纸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8EB3151-0955-4A1B-B9C3-9814BE2ED317}"/>
              </a:ext>
            </a:extLst>
          </p:cNvPr>
          <p:cNvSpPr/>
          <p:nvPr/>
        </p:nvSpPr>
        <p:spPr>
          <a:xfrm>
            <a:off x="1425969" y="3026845"/>
            <a:ext cx="10718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b="1" lang="zh-CN" sz="2800">
                <a:solidFill>
                  <a:schemeClr val="bg1"/>
                </a:solidFill>
                <a:cs typeface="+mn-ea"/>
                <a:sym typeface="+mn-lt"/>
              </a:rPr>
              <a:t>塑 料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F1F0F7F-2E7E-4ED5-8284-BF3A1E4A6021}"/>
              </a:ext>
            </a:extLst>
          </p:cNvPr>
          <p:cNvSpPr/>
          <p:nvPr/>
        </p:nvSpPr>
        <p:spPr>
          <a:xfrm>
            <a:off x="1380649" y="3842207"/>
            <a:ext cx="10718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b="1" lang="zh-CN" sz="2800">
                <a:solidFill>
                  <a:schemeClr val="bg1"/>
                </a:solidFill>
                <a:cs typeface="+mn-ea"/>
                <a:sym typeface="+mn-lt"/>
              </a:rPr>
              <a:t>玻 璃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CAF9E78-798A-4F84-B848-D04FB532FC82}"/>
              </a:ext>
            </a:extLst>
          </p:cNvPr>
          <p:cNvSpPr/>
          <p:nvPr/>
        </p:nvSpPr>
        <p:spPr>
          <a:xfrm>
            <a:off x="1254586" y="4680965"/>
            <a:ext cx="12496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b="1" lang="zh-CN" sz="2800">
                <a:solidFill>
                  <a:schemeClr val="bg1"/>
                </a:solidFill>
                <a:cs typeface="+mn-ea"/>
                <a:sym typeface="+mn-lt"/>
              </a:rPr>
              <a:t>金属物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DA16008-0CA9-4C96-9EB5-9D3752CF2F0E}"/>
              </a:ext>
            </a:extLst>
          </p:cNvPr>
          <p:cNvSpPr/>
          <p:nvPr/>
        </p:nvSpPr>
        <p:spPr>
          <a:xfrm>
            <a:off x="1343642" y="5497943"/>
            <a:ext cx="10718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b="1" lang="zh-CN" sz="2800">
                <a:solidFill>
                  <a:schemeClr val="bg1"/>
                </a:solidFill>
                <a:cs typeface="+mn-ea"/>
                <a:sym typeface="+mn-lt"/>
              </a:rPr>
              <a:t>布 料</a:t>
            </a:r>
          </a:p>
        </p:txBody>
      </p:sp>
      <p:sp>
        <p:nvSpPr>
          <p:cNvPr id="57" name="TextBox 12">
            <a:extLst>
              <a:ext uri="{FF2B5EF4-FFF2-40B4-BE49-F238E27FC236}">
                <a16:creationId xmlns:a16="http://schemas.microsoft.com/office/drawing/2014/main" id="{5750CF88-CF1A-4B76-9186-9B34549ADA5D}"/>
              </a:ext>
            </a:extLst>
          </p:cNvPr>
          <p:cNvSpPr txBox="1"/>
          <p:nvPr/>
        </p:nvSpPr>
        <p:spPr>
          <a:xfrm>
            <a:off x="3012352" y="2188475"/>
            <a:ext cx="7712797" cy="425196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主要包括报纸、期刊、图书、各种包装纸、办公用纸、广告纸、纸盒等等</a:t>
            </a:r>
          </a:p>
        </p:txBody>
      </p:sp>
      <p:sp>
        <p:nvSpPr>
          <p:cNvPr id="61" name="TextBox 12">
            <a:extLst>
              <a:ext uri="{FF2B5EF4-FFF2-40B4-BE49-F238E27FC236}">
                <a16:creationId xmlns:a16="http://schemas.microsoft.com/office/drawing/2014/main" id="{3E79B241-4B5E-4483-8CA2-08DFFAD54719}"/>
              </a:ext>
            </a:extLst>
          </p:cNvPr>
          <p:cNvSpPr txBox="1"/>
          <p:nvPr/>
        </p:nvSpPr>
        <p:spPr>
          <a:xfrm>
            <a:off x="3221902" y="3021638"/>
            <a:ext cx="7880630" cy="61722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主要包括各种塑料袋、塑料包装物、一次性塑料餐盒和餐具、牙刷、杯子、矿泉水瓶等</a:t>
            </a:r>
          </a:p>
        </p:txBody>
      </p:sp>
      <p:sp>
        <p:nvSpPr>
          <p:cNvPr id="65" name="TextBox 12">
            <a:extLst>
              <a:ext uri="{FF2B5EF4-FFF2-40B4-BE49-F238E27FC236}">
                <a16:creationId xmlns:a16="http://schemas.microsoft.com/office/drawing/2014/main" id="{EFBAE30B-D1DB-41A4-AEB7-FF1878ACA109}"/>
              </a:ext>
            </a:extLst>
          </p:cNvPr>
          <p:cNvSpPr txBox="1"/>
          <p:nvPr/>
        </p:nvSpPr>
        <p:spPr>
          <a:xfrm>
            <a:off x="3145702" y="3870853"/>
            <a:ext cx="5855175" cy="425196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主要包括各种玻璃瓶、碎玻璃片、镜子、灯泡、暖瓶等</a:t>
            </a:r>
          </a:p>
        </p:txBody>
      </p:sp>
      <p:sp>
        <p:nvSpPr>
          <p:cNvPr id="69" name="TextBox 12">
            <a:extLst>
              <a:ext uri="{FF2B5EF4-FFF2-40B4-BE49-F238E27FC236}">
                <a16:creationId xmlns:a16="http://schemas.microsoft.com/office/drawing/2014/main" id="{CF6DBD8A-179D-4813-890B-B46F52011E9F}"/>
              </a:ext>
            </a:extLst>
          </p:cNvPr>
          <p:cNvSpPr txBox="1"/>
          <p:nvPr/>
        </p:nvSpPr>
        <p:spPr>
          <a:xfrm>
            <a:off x="3164753" y="4687977"/>
            <a:ext cx="4362722" cy="425196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主要包括易拉罐、罐头盒、牙膏皮等</a:t>
            </a:r>
          </a:p>
        </p:txBody>
      </p:sp>
      <p:sp>
        <p:nvSpPr>
          <p:cNvPr id="73" name="TextBox 12">
            <a:extLst>
              <a:ext uri="{FF2B5EF4-FFF2-40B4-BE49-F238E27FC236}">
                <a16:creationId xmlns:a16="http://schemas.microsoft.com/office/drawing/2014/main" id="{73CB681B-3D4A-4C19-A5F2-7EB47265DC19}"/>
              </a:ext>
            </a:extLst>
          </p:cNvPr>
          <p:cNvSpPr txBox="1"/>
          <p:nvPr/>
        </p:nvSpPr>
        <p:spPr>
          <a:xfrm>
            <a:off x="3164752" y="5554446"/>
            <a:ext cx="5099329" cy="425196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主要包括废弃衣服、桌布、洗脸巾、书包、鞋等</a:t>
            </a:r>
          </a:p>
        </p:txBody>
      </p:sp>
    </p:spTree>
    <p:extLst>
      <p:ext uri="{BB962C8B-B14F-4D97-AF65-F5344CB8AC3E}">
        <p14:creationId val="2193270579"/>
      </p:ext>
    </p:extLst>
  </p:cSld>
  <p:clrMapOvr>
    <a:masterClrMapping/>
  </p:clrMapOvr>
  <mc:AlternateContent>
    <mc:Choice Requires="p15">
      <p:transition advTm="2000" p14:dur="3000" spd="slow">
        <p15:prstTrans prst="curtains"/>
      </p:transition>
    </mc:Choice>
    <mc:Fallback>
      <p:transition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6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6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7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3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7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8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9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8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3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4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8"/>
      <p:bldP grpId="0" spid="9"/>
      <p:bldP grpId="0" spid="57"/>
      <p:bldP grpId="0" spid="61"/>
      <p:bldP grpId="0" spid="65"/>
      <p:bldP grpId="0" spid="69"/>
      <p:bldP grpId="0" spid="73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id="{3A6C8687-7709-4034-83A8-9D7C57374CFD}"/>
              </a:ext>
            </a:extLst>
          </p:cNvPr>
          <p:cNvSpPr/>
          <p:nvPr/>
        </p:nvSpPr>
        <p:spPr>
          <a:xfrm>
            <a:off x="1059083" y="463059"/>
            <a:ext cx="30276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800">
                <a:solidFill>
                  <a:srgbClr val="449E07"/>
                </a:solidFill>
                <a:cs typeface="+mn-ea"/>
                <a:sym typeface="+mn-lt"/>
              </a:rPr>
              <a:t>如何进行垃圾分类</a:t>
            </a:r>
          </a:p>
        </p:txBody>
      </p: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4D34CA84-1D59-48DE-B868-F33382E8596D}"/>
              </a:ext>
            </a:extLst>
          </p:cNvPr>
          <p:cNvGrpSpPr/>
          <p:nvPr/>
        </p:nvGrpSpPr>
        <p:grpSpPr>
          <a:xfrm>
            <a:off x="1906160" y="1590270"/>
            <a:ext cx="2590198" cy="650089"/>
            <a:chOff x="4833257" y="1318862"/>
            <a:chExt cx="2590198" cy="650089"/>
          </a:xfrm>
        </p:grpSpPr>
        <p:sp>
          <p:nvSpPr>
            <p:cNvPr id="56" name="矩形: 圆角 55">
              <a:extLst>
                <a:ext uri="{FF2B5EF4-FFF2-40B4-BE49-F238E27FC236}">
                  <a16:creationId xmlns:a16="http://schemas.microsoft.com/office/drawing/2014/main" id="{A0CC7540-E77D-4D7E-B38E-18678A631247}"/>
                </a:ext>
              </a:extLst>
            </p:cNvPr>
            <p:cNvSpPr/>
            <p:nvPr/>
          </p:nvSpPr>
          <p:spPr>
            <a:xfrm>
              <a:off x="4833257" y="1322620"/>
              <a:ext cx="2590198" cy="646331"/>
            </a:xfrm>
            <a:prstGeom prst="roundRect">
              <a:avLst>
                <a:gd fmla="val 7929" name="adj"/>
              </a:avLst>
            </a:prstGeom>
            <a:solidFill>
              <a:srgbClr val="449E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000"/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A533EA5C-4C9B-4FDE-A0D5-41F6E85EC3CF}"/>
                </a:ext>
              </a:extLst>
            </p:cNvPr>
            <p:cNvSpPr/>
            <p:nvPr/>
          </p:nvSpPr>
          <p:spPr>
            <a:xfrm>
              <a:off x="5122133" y="1318862"/>
              <a:ext cx="2011680" cy="6400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z="3600">
                  <a:solidFill>
                    <a:schemeClr val="bg1"/>
                  </a:solidFill>
                  <a:cs typeface="+mn-ea"/>
                  <a:sym typeface="+mn-lt"/>
                </a:rPr>
                <a:t>厨余垃圾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3009513C-489F-4218-9252-30DE9E298D0F}"/>
              </a:ext>
            </a:extLst>
          </p:cNvPr>
          <p:cNvGrpSpPr/>
          <p:nvPr/>
        </p:nvGrpSpPr>
        <p:grpSpPr>
          <a:xfrm>
            <a:off x="7535122" y="1586025"/>
            <a:ext cx="2590198" cy="650089"/>
            <a:chOff x="4833257" y="1318862"/>
            <a:chExt cx="2590198" cy="650089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5F8E76E9-E51E-4A1E-B02F-F1D7150E3376}"/>
                </a:ext>
              </a:extLst>
            </p:cNvPr>
            <p:cNvSpPr/>
            <p:nvPr/>
          </p:nvSpPr>
          <p:spPr>
            <a:xfrm>
              <a:off x="4833257" y="1322620"/>
              <a:ext cx="2590198" cy="646331"/>
            </a:xfrm>
            <a:prstGeom prst="roundRect">
              <a:avLst>
                <a:gd fmla="val 7929" name="adj"/>
              </a:avLst>
            </a:prstGeom>
            <a:solidFill>
              <a:srgbClr val="449E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000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2CA9F28C-CC18-4BE6-9248-D439958FF78F}"/>
                </a:ext>
              </a:extLst>
            </p:cNvPr>
            <p:cNvSpPr/>
            <p:nvPr/>
          </p:nvSpPr>
          <p:spPr>
            <a:xfrm>
              <a:off x="5122133" y="1318862"/>
              <a:ext cx="2011680" cy="6400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z="3600">
                  <a:solidFill>
                    <a:schemeClr val="bg1"/>
                  </a:solidFill>
                  <a:cs typeface="+mn-ea"/>
                  <a:sym typeface="+mn-lt"/>
                </a:rPr>
                <a:t>有害垃圾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7F6B4FA3-BB8E-4F72-8691-2025B1F4E3C9}"/>
              </a:ext>
            </a:extLst>
          </p:cNvPr>
          <p:cNvGrpSpPr/>
          <p:nvPr/>
        </p:nvGrpSpPr>
        <p:grpSpPr>
          <a:xfrm>
            <a:off x="1144440" y="2656682"/>
            <a:ext cx="4333401" cy="2926970"/>
            <a:chOff x="1138037" y="2955471"/>
            <a:chExt cx="4887206" cy="3171143"/>
          </a:xfrm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39D6B200-CC12-4ADE-8D93-DA7D6017F691}"/>
                </a:ext>
              </a:extLst>
            </p:cNvPr>
            <p:cNvSpPr/>
            <p:nvPr/>
          </p:nvSpPr>
          <p:spPr>
            <a:xfrm>
              <a:off x="1138037" y="2955471"/>
              <a:ext cx="4887206" cy="163286"/>
            </a:xfrm>
            <a:prstGeom prst="roundRect">
              <a:avLst>
                <a:gd fmla="val 7929" name="adj"/>
              </a:avLst>
            </a:prstGeom>
            <a:solidFill>
              <a:srgbClr val="449E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BC5D1E95-36CA-4451-96B4-97440A3EC9A7}"/>
                </a:ext>
              </a:extLst>
            </p:cNvPr>
            <p:cNvSpPr/>
            <p:nvPr/>
          </p:nvSpPr>
          <p:spPr>
            <a:xfrm>
              <a:off x="1138037" y="3160459"/>
              <a:ext cx="4887206" cy="2966155"/>
            </a:xfrm>
            <a:prstGeom prst="roundRect">
              <a:avLst>
                <a:gd fmla="val 7929" name="adj"/>
              </a:avLst>
            </a:prstGeom>
            <a:noFill/>
            <a:ln>
              <a:solidFill>
                <a:srgbClr val="449E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56BCE168-5ED5-45D9-9EE0-F76AE1F96351}"/>
              </a:ext>
            </a:extLst>
          </p:cNvPr>
          <p:cNvGrpSpPr/>
          <p:nvPr/>
        </p:nvGrpSpPr>
        <p:grpSpPr>
          <a:xfrm>
            <a:off x="6663521" y="2656681"/>
            <a:ext cx="4333401" cy="2926970"/>
            <a:chOff x="1138037" y="2955471"/>
            <a:chExt cx="4887206" cy="3171143"/>
          </a:xfrm>
        </p:grpSpPr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60A33BB0-1AFF-4DE1-B4E4-431BC2A91D61}"/>
                </a:ext>
              </a:extLst>
            </p:cNvPr>
            <p:cNvSpPr/>
            <p:nvPr/>
          </p:nvSpPr>
          <p:spPr>
            <a:xfrm>
              <a:off x="1138037" y="2955471"/>
              <a:ext cx="4887206" cy="163286"/>
            </a:xfrm>
            <a:prstGeom prst="roundRect">
              <a:avLst>
                <a:gd fmla="val 7929" name="adj"/>
              </a:avLst>
            </a:prstGeom>
            <a:solidFill>
              <a:srgbClr val="449E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9379494B-A398-4F90-BA62-EFD8718C6026}"/>
                </a:ext>
              </a:extLst>
            </p:cNvPr>
            <p:cNvSpPr/>
            <p:nvPr/>
          </p:nvSpPr>
          <p:spPr>
            <a:xfrm>
              <a:off x="1138037" y="3160459"/>
              <a:ext cx="4887206" cy="2966155"/>
            </a:xfrm>
            <a:prstGeom prst="roundRect">
              <a:avLst>
                <a:gd fmla="val 7929" name="adj"/>
              </a:avLst>
            </a:prstGeom>
            <a:noFill/>
            <a:ln>
              <a:solidFill>
                <a:srgbClr val="449E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39173260-39FC-4F38-B612-7525A2F71F36}"/>
              </a:ext>
            </a:extLst>
          </p:cNvPr>
          <p:cNvSpPr/>
          <p:nvPr/>
        </p:nvSpPr>
        <p:spPr>
          <a:xfrm>
            <a:off x="6736797" y="3260929"/>
            <a:ext cx="4116734" cy="167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zh-CN" lang="zh-CN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包括剩菜剩饭、骨头、菜根菜叶、果皮等食品类废物。 这些废弃物经过堆肥处理，可生产有机肥料。餐余垃圾的集中处理减少了和其他垃圾混杂之后形成的蚊虫、苍蝇的滋生。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507423D-6AB2-4482-8510-6F12863609AC}"/>
              </a:ext>
            </a:extLst>
          </p:cNvPr>
          <p:cNvSpPr/>
          <p:nvPr/>
        </p:nvSpPr>
        <p:spPr>
          <a:xfrm>
            <a:off x="1234834" y="3126392"/>
            <a:ext cx="4079287" cy="2310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全国电池年消耗量为30亿只，因无回收而丢失铜740吨、锌1.6万吨、锰粉9.7万吨。电池中含有大量的重金属汞、锰、镉、铅、锌等，处理方法不当，进入土壤、空气和水体中造成严重的污染。目前我国回收处理废旧电池的企业还很少，回收率不足2%,因此很多环保人士收集了废旧电池之后无处处理。</a:t>
            </a:r>
          </a:p>
        </p:txBody>
      </p:sp>
    </p:spTree>
    <p:extLst>
      <p:ext uri="{BB962C8B-B14F-4D97-AF65-F5344CB8AC3E}">
        <p14:creationId val="2650671862"/>
      </p:ext>
    </p:extLst>
  </p:cSld>
  <p:clrMapOvr>
    <a:masterClrMapping/>
  </p:clrMapOvr>
  <mc:AlternateContent>
    <mc:Choice Requires="p15">
      <p:transition advTm="2000" p14:dur="3000" spd="slow">
        <p15:prstTrans prst="curtains"/>
      </p:transition>
    </mc:Choice>
    <mc:Fallback>
      <p:transition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9"/>
      <p:bldP grpId="0" spid="2"/>
      <p:bldP grpId="0" spid="3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3907044-8B1F-4B61-8B34-613A10A1E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4650" y="0"/>
            <a:ext cx="12206649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5B52B75-1EA1-4BF2-B41B-F99D32BB4E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557279" y="5409077"/>
            <a:ext cx="12863579" cy="339767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4365318-9C6D-48DA-949E-BCCCA28084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998813">
            <a:off x="8817739" y="1417187"/>
            <a:ext cx="3175583" cy="129615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D19607F-49C5-4C33-8699-32A6DD0F3A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0282" y="3233225"/>
            <a:ext cx="2838983" cy="700897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F154331B-D15B-4D1E-891E-6CB9A8B86F53}"/>
              </a:ext>
            </a:extLst>
          </p:cNvPr>
          <p:cNvSpPr txBox="1"/>
          <p:nvPr/>
        </p:nvSpPr>
        <p:spPr>
          <a:xfrm>
            <a:off x="1156108" y="296361"/>
            <a:ext cx="9891513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>
                <a:solidFill>
                  <a:srgbClr val="449E07"/>
                </a:solidFill>
                <a:cs typeface="+mn-ea"/>
                <a:sym typeface="+mn-lt"/>
              </a:rPr>
              <a:t>垃/圾/不/落/地/家/园/更/美/丽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61925BF4-FB58-445B-A408-998F7C1EF242}"/>
              </a:ext>
            </a:extLst>
          </p:cNvPr>
          <p:cNvSpPr txBox="1"/>
          <p:nvPr/>
        </p:nvSpPr>
        <p:spPr>
          <a:xfrm>
            <a:off x="613157" y="2558013"/>
            <a:ext cx="2838983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9600">
                <a:ln w="28575">
                  <a:solidFill>
                    <a:schemeClr val="bg1"/>
                  </a:solidFill>
                  <a:prstDash val="solid"/>
                </a:ln>
                <a:solidFill>
                  <a:srgbClr val="449E07"/>
                </a:solidFill>
                <a:effectLst>
                  <a:outerShdw algn="tl" blurRad="12700" dir="2700000" dist="38100" rotWithShape="0">
                    <a:schemeClr val="bg1">
                      <a:lumMod val="50000"/>
                      <a:alpha val="50000"/>
                    </a:schemeClr>
                  </a:outerShdw>
                </a:effectLst>
                <a:latin charset="-122" panose="00020600040101010101" pitchFamily="18" typeface="汉仪铁线黑-85简"/>
                <a:ea charset="-122" panose="00020600040101010101" pitchFamily="18" typeface="汉仪铁线黑-85简"/>
                <a:cs typeface="+mn-ea"/>
                <a:sym typeface="+mn-lt"/>
              </a:rPr>
              <a:t>目录</a:t>
            </a: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922042A7-F25F-4908-91A4-D7088596808D}"/>
              </a:ext>
            </a:extLst>
          </p:cNvPr>
          <p:cNvGrpSpPr/>
          <p:nvPr/>
        </p:nvGrpSpPr>
        <p:grpSpPr>
          <a:xfrm>
            <a:off x="3512248" y="1296035"/>
            <a:ext cx="4767470" cy="702610"/>
            <a:chOff x="3592759" y="1438038"/>
            <a:chExt cx="4767470" cy="702610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F10B3BE-599F-492B-8AB1-B834CB6F550A}"/>
                </a:ext>
              </a:extLst>
            </p:cNvPr>
            <p:cNvSpPr/>
            <p:nvPr/>
          </p:nvSpPr>
          <p:spPr>
            <a:xfrm>
              <a:off x="3592759" y="1448923"/>
              <a:ext cx="717984" cy="691725"/>
            </a:xfrm>
            <a:prstGeom prst="rect">
              <a:avLst/>
            </a:prstGeom>
            <a:solidFill>
              <a:srgbClr val="449E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z="3600"/>
                <a:t>01</a:t>
              </a: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A930BDBE-DF64-49FB-BD42-0E98CA0631FA}"/>
                </a:ext>
              </a:extLst>
            </p:cNvPr>
            <p:cNvSpPr/>
            <p:nvPr/>
          </p:nvSpPr>
          <p:spPr>
            <a:xfrm>
              <a:off x="4430959" y="1438038"/>
              <a:ext cx="3929270" cy="69172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9E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3600"/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1C01D8F9-2DA9-4BA7-9424-C1E2838FEAD5}"/>
              </a:ext>
            </a:extLst>
          </p:cNvPr>
          <p:cNvGrpSpPr/>
          <p:nvPr/>
        </p:nvGrpSpPr>
        <p:grpSpPr>
          <a:xfrm>
            <a:off x="3512248" y="2165651"/>
            <a:ext cx="4767470" cy="702610"/>
            <a:chOff x="3592759" y="1438038"/>
            <a:chExt cx="4767470" cy="702610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68004671-B2FC-40B3-A678-7622FADB75A7}"/>
                </a:ext>
              </a:extLst>
            </p:cNvPr>
            <p:cNvSpPr/>
            <p:nvPr/>
          </p:nvSpPr>
          <p:spPr>
            <a:xfrm>
              <a:off x="3592759" y="1448923"/>
              <a:ext cx="717984" cy="691725"/>
            </a:xfrm>
            <a:prstGeom prst="rect">
              <a:avLst/>
            </a:prstGeom>
            <a:solidFill>
              <a:srgbClr val="449E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z="3600"/>
                <a:t>02</a:t>
              </a: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C93BAC07-63AE-4747-BA43-E9973120C43A}"/>
                </a:ext>
              </a:extLst>
            </p:cNvPr>
            <p:cNvSpPr/>
            <p:nvPr/>
          </p:nvSpPr>
          <p:spPr>
            <a:xfrm>
              <a:off x="4430959" y="1438038"/>
              <a:ext cx="3929270" cy="69172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9E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3600"/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1236C73D-BD31-4D9A-94A8-5344FFD6B971}"/>
              </a:ext>
            </a:extLst>
          </p:cNvPr>
          <p:cNvGrpSpPr/>
          <p:nvPr/>
        </p:nvGrpSpPr>
        <p:grpSpPr>
          <a:xfrm>
            <a:off x="3512248" y="3003124"/>
            <a:ext cx="4767470" cy="702610"/>
            <a:chOff x="3592759" y="1438038"/>
            <a:chExt cx="4767470" cy="702610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C7E60043-4028-43AB-B894-E5C04CDABD58}"/>
                </a:ext>
              </a:extLst>
            </p:cNvPr>
            <p:cNvSpPr/>
            <p:nvPr/>
          </p:nvSpPr>
          <p:spPr>
            <a:xfrm>
              <a:off x="3592759" y="1448923"/>
              <a:ext cx="717984" cy="691725"/>
            </a:xfrm>
            <a:prstGeom prst="rect">
              <a:avLst/>
            </a:prstGeom>
            <a:solidFill>
              <a:srgbClr val="449E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z="3600"/>
                <a:t>03</a:t>
              </a: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B3104A8B-496C-4DE9-A511-2E8C5254C676}"/>
                </a:ext>
              </a:extLst>
            </p:cNvPr>
            <p:cNvSpPr/>
            <p:nvPr/>
          </p:nvSpPr>
          <p:spPr>
            <a:xfrm>
              <a:off x="4430959" y="1438038"/>
              <a:ext cx="3929270" cy="69172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9E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3600"/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2F8036F4-CC79-4E17-A564-C280122C5A5F}"/>
              </a:ext>
            </a:extLst>
          </p:cNvPr>
          <p:cNvGrpSpPr/>
          <p:nvPr/>
        </p:nvGrpSpPr>
        <p:grpSpPr>
          <a:xfrm>
            <a:off x="3512248" y="3872740"/>
            <a:ext cx="4767470" cy="702610"/>
            <a:chOff x="3592759" y="1438038"/>
            <a:chExt cx="4767470" cy="702610"/>
          </a:xfrm>
        </p:grpSpPr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CF307BE5-7940-4E94-AB53-07B19C0B7949}"/>
                </a:ext>
              </a:extLst>
            </p:cNvPr>
            <p:cNvSpPr/>
            <p:nvPr/>
          </p:nvSpPr>
          <p:spPr>
            <a:xfrm>
              <a:off x="3592759" y="1448923"/>
              <a:ext cx="717984" cy="691725"/>
            </a:xfrm>
            <a:prstGeom prst="rect">
              <a:avLst/>
            </a:prstGeom>
            <a:solidFill>
              <a:srgbClr val="449E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z="3600"/>
                <a:t>04</a:t>
              </a:r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B913A380-9D46-4656-AD79-F7BBC3194DBC}"/>
                </a:ext>
              </a:extLst>
            </p:cNvPr>
            <p:cNvSpPr/>
            <p:nvPr/>
          </p:nvSpPr>
          <p:spPr>
            <a:xfrm>
              <a:off x="4430959" y="1438038"/>
              <a:ext cx="3929270" cy="69172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9E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3600"/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9BAFD0CD-062F-4D45-83D3-63175317B5FD}"/>
              </a:ext>
            </a:extLst>
          </p:cNvPr>
          <p:cNvGrpSpPr/>
          <p:nvPr/>
        </p:nvGrpSpPr>
        <p:grpSpPr>
          <a:xfrm>
            <a:off x="3534019" y="4694612"/>
            <a:ext cx="4767470" cy="702610"/>
            <a:chOff x="3592759" y="1438038"/>
            <a:chExt cx="4767470" cy="702610"/>
          </a:xfrm>
        </p:grpSpPr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0F879ED0-A47D-4F1A-8588-8AA71B4AE6AF}"/>
                </a:ext>
              </a:extLst>
            </p:cNvPr>
            <p:cNvSpPr/>
            <p:nvPr/>
          </p:nvSpPr>
          <p:spPr>
            <a:xfrm>
              <a:off x="3592759" y="1448923"/>
              <a:ext cx="717984" cy="691725"/>
            </a:xfrm>
            <a:prstGeom prst="rect">
              <a:avLst/>
            </a:prstGeom>
            <a:solidFill>
              <a:srgbClr val="449E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z="3600"/>
                <a:t>05</a:t>
              </a: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2E4221DF-A3AA-47E4-B2A5-DFE9F335DAB3}"/>
                </a:ext>
              </a:extLst>
            </p:cNvPr>
            <p:cNvSpPr/>
            <p:nvPr/>
          </p:nvSpPr>
          <p:spPr>
            <a:xfrm>
              <a:off x="4430959" y="1438038"/>
              <a:ext cx="3929270" cy="69172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9E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3600"/>
            </a:p>
          </p:txBody>
        </p:sp>
      </p:grpSp>
      <p:sp>
        <p:nvSpPr>
          <p:cNvPr id="42" name="Rectangle 6">
            <a:extLst>
              <a:ext uri="{FF2B5EF4-FFF2-40B4-BE49-F238E27FC236}">
                <a16:creationId xmlns:a16="http://schemas.microsoft.com/office/drawing/2014/main" id="{48E63A28-14A9-499D-ABDD-531225F26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7997" y="1365060"/>
            <a:ext cx="3491178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r>
              <a:rPr altLang="en-US" b="1" lang="zh-CN" sz="2800">
                <a:solidFill>
                  <a:srgbClr val="449E07"/>
                </a:solidFill>
                <a:latin typeface="+mn-lt"/>
                <a:ea typeface="+mn-ea"/>
                <a:cs typeface="+mn-ea"/>
                <a:sym typeface="+mn-lt"/>
              </a:rPr>
              <a:t>什么是垃圾分类</a:t>
            </a:r>
          </a:p>
        </p:txBody>
      </p:sp>
      <p:sp>
        <p:nvSpPr>
          <p:cNvPr id="43" name="Rectangle 6">
            <a:extLst>
              <a:ext uri="{FF2B5EF4-FFF2-40B4-BE49-F238E27FC236}">
                <a16:creationId xmlns:a16="http://schemas.microsoft.com/office/drawing/2014/main" id="{C62E0047-FAEF-47B7-B2A1-E87F3B695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7997" y="2215840"/>
            <a:ext cx="3491178" cy="57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r>
              <a:rPr altLang="en-US" b="1" lang="zh-CN" sz="3200">
                <a:solidFill>
                  <a:srgbClr val="449E07"/>
                </a:solidFill>
                <a:latin typeface="+mn-lt"/>
                <a:ea typeface="+mn-ea"/>
                <a:cs typeface="+mn-ea"/>
                <a:sym typeface="+mn-lt"/>
              </a:rPr>
              <a:t>垃圾处理的现状</a:t>
            </a:r>
          </a:p>
        </p:txBody>
      </p:sp>
      <p:sp>
        <p:nvSpPr>
          <p:cNvPr id="44" name="Rectangle 6">
            <a:extLst>
              <a:ext uri="{FF2B5EF4-FFF2-40B4-BE49-F238E27FC236}">
                <a16:creationId xmlns:a16="http://schemas.microsoft.com/office/drawing/2014/main" id="{05737CBB-8912-4380-9D78-3486B2B56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7997" y="3088116"/>
            <a:ext cx="3491178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r>
              <a:rPr altLang="en-US" b="1" lang="zh-CN" sz="2800">
                <a:solidFill>
                  <a:srgbClr val="449E07"/>
                </a:solidFill>
                <a:latin typeface="+mn-lt"/>
                <a:ea typeface="+mn-ea"/>
                <a:cs typeface="+mn-ea"/>
                <a:sym typeface="+mn-lt"/>
              </a:rPr>
              <a:t>垃圾是错放的资源</a:t>
            </a:r>
          </a:p>
        </p:txBody>
      </p:sp>
      <p:sp>
        <p:nvSpPr>
          <p:cNvPr id="45" name="Rectangle 6">
            <a:extLst>
              <a:ext uri="{FF2B5EF4-FFF2-40B4-BE49-F238E27FC236}">
                <a16:creationId xmlns:a16="http://schemas.microsoft.com/office/drawing/2014/main" id="{BBB3D063-F1B7-4255-AD0B-C0AAB39D8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7997" y="3963557"/>
            <a:ext cx="3491178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r>
              <a:rPr altLang="en-US" b="1" lang="zh-CN" sz="2800">
                <a:solidFill>
                  <a:srgbClr val="449E07"/>
                </a:solidFill>
                <a:latin typeface="+mn-lt"/>
                <a:ea typeface="+mn-ea"/>
                <a:cs typeface="+mn-ea"/>
                <a:sym typeface="+mn-lt"/>
              </a:rPr>
              <a:t>如何进行垃圾分类</a:t>
            </a:r>
          </a:p>
        </p:txBody>
      </p:sp>
      <p:sp>
        <p:nvSpPr>
          <p:cNvPr id="46" name="Rectangle 6">
            <a:extLst>
              <a:ext uri="{FF2B5EF4-FFF2-40B4-BE49-F238E27FC236}">
                <a16:creationId xmlns:a16="http://schemas.microsoft.com/office/drawing/2014/main" id="{B3FE3F32-8EED-4DBB-98AD-70570C992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7997" y="4825299"/>
            <a:ext cx="3491178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r>
              <a:rPr altLang="en-US" b="1" lang="zh-CN" sz="2800">
                <a:solidFill>
                  <a:srgbClr val="449E07"/>
                </a:solidFill>
                <a:latin typeface="+mn-lt"/>
                <a:ea typeface="+mn-ea"/>
                <a:cs typeface="+mn-ea"/>
                <a:sym typeface="+mn-lt"/>
              </a:rPr>
              <a:t>生活中的垃圾分类</a:t>
            </a:r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id="{CD334CD2-C8DC-4BB4-ACEF-C7646A6A5E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107879" y="2346440"/>
            <a:ext cx="4239898" cy="4239898"/>
          </a:xfrm>
          <a:prstGeom prst="rect">
            <a:avLst/>
          </a:prstGeom>
        </p:spPr>
      </p:pic>
    </p:spTree>
    <p:extLst>
      <p:ext uri="{BB962C8B-B14F-4D97-AF65-F5344CB8AC3E}">
        <p14:creationId val="1745365924"/>
      </p:ext>
    </p:extLst>
  </p:cSld>
  <p:clrMapOvr>
    <a:masterClrMapping/>
  </p:clrMapOvr>
  <mc:AlternateContent>
    <mc:Choice Requires="p15">
      <p:transition advTm="2000" p14:dur="2000" spd="slow">
        <p15:prstTrans prst="drape"/>
      </p:transition>
    </mc:Choice>
    <mc:Fallback>
      <p:transition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7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3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5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2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44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51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53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5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60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62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6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69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7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6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"/>
      <p:bldP grpId="0" spid="27"/>
      <p:bldP grpId="0" spid="42"/>
      <p:bldP grpId="0" spid="43"/>
      <p:bldP grpId="0" spid="44"/>
      <p:bldP grpId="0" spid="45"/>
      <p:bldP grpId="0" spid="46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D411FA90-C6D7-4717-BC20-9D9689FCE52B}"/>
              </a:ext>
            </a:extLst>
          </p:cNvPr>
          <p:cNvSpPr/>
          <p:nvPr/>
        </p:nvSpPr>
        <p:spPr>
          <a:xfrm>
            <a:off x="1272209" y="2941983"/>
            <a:ext cx="2199861" cy="662608"/>
          </a:xfrm>
          <a:prstGeom prst="roundRect">
            <a:avLst/>
          </a:prstGeom>
          <a:solidFill>
            <a:srgbClr val="449E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lang="zh-CN" sz="2400">
              <a:solidFill>
                <a:schemeClr val="bg1"/>
              </a:solidFill>
            </a:endParaRPr>
          </a:p>
        </p:txBody>
      </p:sp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D64B110A-4179-4C30-BA6B-92539F42F477}"/>
              </a:ext>
            </a:extLst>
          </p:cNvPr>
          <p:cNvSpPr/>
          <p:nvPr/>
        </p:nvSpPr>
        <p:spPr>
          <a:xfrm>
            <a:off x="1272208" y="3909391"/>
            <a:ext cx="2199861" cy="662608"/>
          </a:xfrm>
          <a:prstGeom prst="roundRect">
            <a:avLst/>
          </a:prstGeom>
          <a:solidFill>
            <a:srgbClr val="449E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lang="zh-CN" sz="2400">
              <a:solidFill>
                <a:schemeClr val="bg1"/>
              </a:solidFill>
            </a:endParaRPr>
          </a:p>
        </p:txBody>
      </p: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C397F5E7-3CAC-4D39-BBCD-8BCBBE0080D3}"/>
              </a:ext>
            </a:extLst>
          </p:cNvPr>
          <p:cNvSpPr/>
          <p:nvPr/>
        </p:nvSpPr>
        <p:spPr>
          <a:xfrm>
            <a:off x="1272208" y="4897687"/>
            <a:ext cx="2199861" cy="662608"/>
          </a:xfrm>
          <a:prstGeom prst="roundRect">
            <a:avLst/>
          </a:prstGeom>
          <a:solidFill>
            <a:srgbClr val="449E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lang="zh-CN" sz="2400">
              <a:solidFill>
                <a:schemeClr val="bg1"/>
              </a:solidFill>
            </a:endParaRPr>
          </a:p>
        </p:txBody>
      </p: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5B2CE9C6-CB34-4732-8EDF-A24ED50F4311}"/>
              </a:ext>
            </a:extLst>
          </p:cNvPr>
          <p:cNvSpPr/>
          <p:nvPr/>
        </p:nvSpPr>
        <p:spPr>
          <a:xfrm>
            <a:off x="3733326" y="2941983"/>
            <a:ext cx="2199861" cy="662608"/>
          </a:xfrm>
          <a:prstGeom prst="roundRect">
            <a:avLst/>
          </a:prstGeom>
          <a:solidFill>
            <a:srgbClr val="449E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lang="zh-CN" sz="2400">
              <a:solidFill>
                <a:schemeClr val="bg1"/>
              </a:solidFill>
            </a:endParaRPr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5C1EBB64-7208-4E57-89F8-D91900E3DCD4}"/>
              </a:ext>
            </a:extLst>
          </p:cNvPr>
          <p:cNvSpPr/>
          <p:nvPr/>
        </p:nvSpPr>
        <p:spPr>
          <a:xfrm>
            <a:off x="3733325" y="3909391"/>
            <a:ext cx="2199861" cy="662608"/>
          </a:xfrm>
          <a:prstGeom prst="roundRect">
            <a:avLst/>
          </a:prstGeom>
          <a:solidFill>
            <a:srgbClr val="449E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lang="zh-CN" sz="2400">
              <a:solidFill>
                <a:schemeClr val="bg1"/>
              </a:solidFill>
            </a:endParaRPr>
          </a:p>
        </p:txBody>
      </p:sp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91F9E685-D318-437B-8924-1E6ABC56CF61}"/>
              </a:ext>
            </a:extLst>
          </p:cNvPr>
          <p:cNvSpPr/>
          <p:nvPr/>
        </p:nvSpPr>
        <p:spPr>
          <a:xfrm>
            <a:off x="3733325" y="4897687"/>
            <a:ext cx="2199861" cy="662608"/>
          </a:xfrm>
          <a:prstGeom prst="roundRect">
            <a:avLst/>
          </a:prstGeom>
          <a:solidFill>
            <a:srgbClr val="449E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lang="zh-CN" sz="2400">
              <a:solidFill>
                <a:schemeClr val="bg1"/>
              </a:solidFill>
            </a:endParaRPr>
          </a:p>
        </p:txBody>
      </p:sp>
      <p:sp>
        <p:nvSpPr>
          <p:cNvPr id="48" name="TextBox 3">
            <a:extLst>
              <a:ext uri="{FF2B5EF4-FFF2-40B4-BE49-F238E27FC236}">
                <a16:creationId xmlns:a16="http://schemas.microsoft.com/office/drawing/2014/main" id="{934D99EA-A1BF-4D29-92BB-A01A1B10F6C5}"/>
              </a:ext>
            </a:extLst>
          </p:cNvPr>
          <p:cNvSpPr txBox="1"/>
          <p:nvPr/>
        </p:nvSpPr>
        <p:spPr>
          <a:xfrm>
            <a:off x="1477616" y="3024233"/>
            <a:ext cx="178904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b="1" lang="zh-CN" sz="2400">
                <a:solidFill>
                  <a:schemeClr val="bg1"/>
                </a:solidFill>
                <a:cs typeface="+mn-ea"/>
                <a:sym typeface="+mn-lt"/>
              </a:rPr>
              <a:t>宠物粪便</a:t>
            </a:r>
          </a:p>
        </p:txBody>
      </p:sp>
      <p:sp>
        <p:nvSpPr>
          <p:cNvPr id="52" name="TextBox 7">
            <a:extLst>
              <a:ext uri="{FF2B5EF4-FFF2-40B4-BE49-F238E27FC236}">
                <a16:creationId xmlns:a16="http://schemas.microsoft.com/office/drawing/2014/main" id="{68DC10FA-40A3-4515-ADCD-1BDF85FB1546}"/>
              </a:ext>
            </a:extLst>
          </p:cNvPr>
          <p:cNvSpPr txBox="1"/>
          <p:nvPr/>
        </p:nvSpPr>
        <p:spPr>
          <a:xfrm>
            <a:off x="1960591" y="3990657"/>
            <a:ext cx="86565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b="1" lang="zh-CN" sz="2400">
                <a:solidFill>
                  <a:schemeClr val="bg1"/>
                </a:solidFill>
                <a:cs typeface="+mn-ea"/>
                <a:sym typeface="+mn-lt"/>
              </a:rPr>
              <a:t>灰土</a:t>
            </a:r>
          </a:p>
        </p:txBody>
      </p:sp>
      <p:sp>
        <p:nvSpPr>
          <p:cNvPr id="55" name="TextBox 12">
            <a:extLst>
              <a:ext uri="{FF2B5EF4-FFF2-40B4-BE49-F238E27FC236}">
                <a16:creationId xmlns:a16="http://schemas.microsoft.com/office/drawing/2014/main" id="{A3FFDB35-C91C-43C2-8612-08922A73D5D5}"/>
              </a:ext>
            </a:extLst>
          </p:cNvPr>
          <p:cNvSpPr txBox="1"/>
          <p:nvPr/>
        </p:nvSpPr>
        <p:spPr>
          <a:xfrm>
            <a:off x="3982872" y="3023400"/>
            <a:ext cx="169852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b="1" lang="zh-CN" sz="2400">
                <a:solidFill>
                  <a:schemeClr val="bg1"/>
                </a:solidFill>
                <a:cs typeface="+mn-ea"/>
                <a:sym typeface="+mn-lt"/>
              </a:rPr>
              <a:t>废旧陶瓷</a:t>
            </a:r>
          </a:p>
        </p:txBody>
      </p:sp>
      <p:sp>
        <p:nvSpPr>
          <p:cNvPr id="95" name="TextBox 17">
            <a:extLst>
              <a:ext uri="{FF2B5EF4-FFF2-40B4-BE49-F238E27FC236}">
                <a16:creationId xmlns:a16="http://schemas.microsoft.com/office/drawing/2014/main" id="{E1300084-F4A3-4F30-B5B7-EEE9AE9DD16F}"/>
              </a:ext>
            </a:extLst>
          </p:cNvPr>
          <p:cNvSpPr txBox="1"/>
          <p:nvPr/>
        </p:nvSpPr>
        <p:spPr>
          <a:xfrm>
            <a:off x="4066160" y="5013865"/>
            <a:ext cx="165499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b="1" lang="zh-CN" sz="2400">
                <a:solidFill>
                  <a:schemeClr val="bg1"/>
                </a:solidFill>
                <a:cs typeface="+mn-ea"/>
                <a:sym typeface="+mn-lt"/>
              </a:rPr>
              <a:t>污染纸张</a:t>
            </a:r>
          </a:p>
        </p:txBody>
      </p:sp>
      <p:sp>
        <p:nvSpPr>
          <p:cNvPr id="101" name="TextBox 21">
            <a:extLst>
              <a:ext uri="{FF2B5EF4-FFF2-40B4-BE49-F238E27FC236}">
                <a16:creationId xmlns:a16="http://schemas.microsoft.com/office/drawing/2014/main" id="{D17DC92A-D797-453D-B0AE-B4FBA75BD94B}"/>
              </a:ext>
            </a:extLst>
          </p:cNvPr>
          <p:cNvSpPr txBox="1"/>
          <p:nvPr/>
        </p:nvSpPr>
        <p:spPr>
          <a:xfrm>
            <a:off x="1932344" y="5015769"/>
            <a:ext cx="86565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b="1" lang="zh-CN" sz="2400">
                <a:solidFill>
                  <a:schemeClr val="bg1"/>
                </a:solidFill>
                <a:cs typeface="+mn-ea"/>
                <a:sym typeface="+mn-lt"/>
              </a:rPr>
              <a:t>烟头</a:t>
            </a:r>
          </a:p>
        </p:txBody>
      </p:sp>
      <p:sp>
        <p:nvSpPr>
          <p:cNvPr id="105" name="TextBox 25">
            <a:extLst>
              <a:ext uri="{FF2B5EF4-FFF2-40B4-BE49-F238E27FC236}">
                <a16:creationId xmlns:a16="http://schemas.microsoft.com/office/drawing/2014/main" id="{A169F1B9-B0D9-4C3D-837B-D213F88010AA}"/>
              </a:ext>
            </a:extLst>
          </p:cNvPr>
          <p:cNvSpPr txBox="1"/>
          <p:nvPr/>
        </p:nvSpPr>
        <p:spPr>
          <a:xfrm>
            <a:off x="4005919" y="3995351"/>
            <a:ext cx="1741735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b="1" lang="zh-CN" sz="2400">
                <a:solidFill>
                  <a:schemeClr val="bg1"/>
                </a:solidFill>
                <a:cs typeface="+mn-ea"/>
                <a:sym typeface="+mn-lt"/>
              </a:rPr>
              <a:t>一次性餐盒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055EA52B-C251-4954-B110-B81D2DE5C953}"/>
              </a:ext>
            </a:extLst>
          </p:cNvPr>
          <p:cNvSpPr/>
          <p:nvPr/>
        </p:nvSpPr>
        <p:spPr>
          <a:xfrm>
            <a:off x="1059083" y="463059"/>
            <a:ext cx="30276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800">
                <a:solidFill>
                  <a:srgbClr val="449E07"/>
                </a:solidFill>
                <a:cs typeface="+mn-ea"/>
                <a:sym typeface="+mn-lt"/>
              </a:rPr>
              <a:t>如何进行垃圾分类</a:t>
            </a: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7F6AE6A6-17FD-41E3-9FC3-747BBDEC8F33}"/>
              </a:ext>
            </a:extLst>
          </p:cNvPr>
          <p:cNvGrpSpPr/>
          <p:nvPr/>
        </p:nvGrpSpPr>
        <p:grpSpPr>
          <a:xfrm>
            <a:off x="4833257" y="1318862"/>
            <a:ext cx="2590198" cy="650089"/>
            <a:chOff x="4833257" y="1318862"/>
            <a:chExt cx="2590198" cy="650089"/>
          </a:xfrm>
        </p:grpSpPr>
        <p:sp>
          <p:nvSpPr>
            <p:cNvPr id="34" name="矩形: 圆角 33">
              <a:extLst>
                <a:ext uri="{FF2B5EF4-FFF2-40B4-BE49-F238E27FC236}">
                  <a16:creationId xmlns:a16="http://schemas.microsoft.com/office/drawing/2014/main" id="{D4312721-EE7D-44A8-89AA-06FC555506D3}"/>
                </a:ext>
              </a:extLst>
            </p:cNvPr>
            <p:cNvSpPr/>
            <p:nvPr/>
          </p:nvSpPr>
          <p:spPr>
            <a:xfrm>
              <a:off x="4833257" y="1322620"/>
              <a:ext cx="2590198" cy="646331"/>
            </a:xfrm>
            <a:prstGeom prst="roundRect">
              <a:avLst>
                <a:gd fmla="val 7929" name="adj"/>
              </a:avLst>
            </a:prstGeom>
            <a:solidFill>
              <a:srgbClr val="449E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000"/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9EF72448-4763-4ABA-9311-514F5D232484}"/>
                </a:ext>
              </a:extLst>
            </p:cNvPr>
            <p:cNvSpPr/>
            <p:nvPr/>
          </p:nvSpPr>
          <p:spPr>
            <a:xfrm>
              <a:off x="5122133" y="1318862"/>
              <a:ext cx="2011680" cy="6400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z="3600">
                  <a:solidFill>
                    <a:schemeClr val="bg1"/>
                  </a:solidFill>
                  <a:cs typeface="+mn-ea"/>
                  <a:sym typeface="+mn-lt"/>
                </a:rPr>
                <a:t>其他垃圾</a:t>
              </a: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1C46E580-6881-4FE4-B433-9F43FE6E7C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2839" t="20132"/>
          <a:stretch>
            <a:fillRect/>
          </a:stretch>
        </p:blipFill>
        <p:spPr>
          <a:xfrm flipH="1">
            <a:off x="6295427" y="2196113"/>
            <a:ext cx="4849009" cy="3589087"/>
          </a:xfrm>
          <a:prstGeom prst="rect">
            <a:avLst/>
          </a:prstGeom>
        </p:spPr>
      </p:pic>
    </p:spTree>
    <p:extLst>
      <p:ext uri="{BB962C8B-B14F-4D97-AF65-F5344CB8AC3E}">
        <p14:creationId val="1253466026"/>
      </p:ext>
    </p:extLst>
  </p:cSld>
  <p:clrMapOvr>
    <a:masterClrMapping/>
  </p:clrMapOvr>
  <mc:AlternateContent>
    <mc:Choice Requires="p15">
      <p:transition advTm="2000" p14:dur="3000" spd="slow">
        <p15:prstTrans prst="curtains"/>
      </p:transition>
    </mc:Choice>
    <mc:Fallback>
      <p:transition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6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6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7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3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7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27"/>
      <p:bldP grpId="0" spid="28"/>
      <p:bldP grpId="0" spid="29"/>
      <p:bldP grpId="0" spid="30"/>
      <p:bldP grpId="0" spid="31"/>
      <p:bldP grpId="0" spid="48"/>
      <p:bldP grpId="0" spid="52"/>
      <p:bldP grpId="0" spid="55"/>
      <p:bldP grpId="0" spid="95"/>
      <p:bldP grpId="0" spid="101"/>
      <p:bldP grpId="0" spid="105"/>
      <p:bldP grpId="0" spid="32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3907044-8B1F-4B61-8B34-613A10A1E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206649" cy="688933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5B52B75-1EA1-4BF2-B41B-F99D32BB4E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479571" y="5061619"/>
            <a:ext cx="12863579" cy="339767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4365318-9C6D-48DA-949E-BCCCA28084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540668">
            <a:off x="7849649" y="1259608"/>
            <a:ext cx="3962224" cy="1617233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F154331B-D15B-4D1E-891E-6CB9A8B86F53}"/>
              </a:ext>
            </a:extLst>
          </p:cNvPr>
          <p:cNvSpPr txBox="1"/>
          <p:nvPr/>
        </p:nvSpPr>
        <p:spPr>
          <a:xfrm>
            <a:off x="1156108" y="296361"/>
            <a:ext cx="9891513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>
                <a:solidFill>
                  <a:srgbClr val="449E07"/>
                </a:solidFill>
                <a:cs typeface="+mn-ea"/>
                <a:sym typeface="+mn-lt"/>
              </a:rPr>
              <a:t>垃/圾/不/落/地/家/园/更/美/丽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F77EE124-0F9C-464F-8AEF-F86BB5533B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t="16270"/>
          <a:stretch>
            <a:fillRect/>
          </a:stretch>
        </p:blipFill>
        <p:spPr>
          <a:xfrm>
            <a:off x="-324316" y="3652278"/>
            <a:ext cx="4998764" cy="4185436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B2AF892E-8410-4CA2-A23D-90273FF910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9626068" y="3840088"/>
            <a:ext cx="2843105" cy="3159257"/>
          </a:xfrm>
          <a:prstGeom prst="rect">
            <a:avLst/>
          </a:prstGeom>
        </p:spPr>
      </p:pic>
      <p:sp>
        <p:nvSpPr>
          <p:cNvPr id="30" name="矩形 29">
            <a:extLst>
              <a:ext uri="{FF2B5EF4-FFF2-40B4-BE49-F238E27FC236}">
                <a16:creationId xmlns:a16="http://schemas.microsoft.com/office/drawing/2014/main" id="{36442DC2-DB07-41E5-94D8-C09302C80816}"/>
              </a:ext>
            </a:extLst>
          </p:cNvPr>
          <p:cNvSpPr/>
          <p:nvPr/>
        </p:nvSpPr>
        <p:spPr>
          <a:xfrm>
            <a:off x="4927666" y="1697971"/>
            <a:ext cx="2351315" cy="777123"/>
          </a:xfrm>
          <a:prstGeom prst="rect">
            <a:avLst/>
          </a:prstGeom>
          <a:solidFill>
            <a:srgbClr val="449E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4800"/>
              <a:t>第五章</a:t>
            </a:r>
          </a:p>
        </p:txBody>
      </p:sp>
      <p:sp>
        <p:nvSpPr>
          <p:cNvPr id="32" name="Rectangle 6">
            <a:extLst>
              <a:ext uri="{FF2B5EF4-FFF2-40B4-BE49-F238E27FC236}">
                <a16:creationId xmlns:a16="http://schemas.microsoft.com/office/drawing/2014/main" id="{57A760C6-3AAB-485C-9B9A-B47E2DED8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0365" y="2765879"/>
            <a:ext cx="7626821" cy="118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r>
              <a:rPr altLang="en-US" b="1" lang="zh-CN" sz="7200">
                <a:ln w="28575">
                  <a:solidFill>
                    <a:schemeClr val="bg1"/>
                  </a:solidFill>
                </a:ln>
                <a:solidFill>
                  <a:srgbClr val="449E07"/>
                </a:solidFill>
                <a:effectLst>
                  <a:outerShdw algn="tl" blurRad="38100" dir="2700000" dist="38100">
                    <a:srgbClr val="000000">
                      <a:alpha val="15000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生活中的垃圾分类</a:t>
            </a:r>
          </a:p>
        </p:txBody>
      </p:sp>
    </p:spTree>
    <p:extLst>
      <p:ext uri="{BB962C8B-B14F-4D97-AF65-F5344CB8AC3E}">
        <p14:creationId val="16278970"/>
      </p:ext>
    </p:extLst>
  </p:cSld>
  <p:clrMapOvr>
    <a:masterClrMapping/>
  </p:clrMapOvr>
  <mc:AlternateContent>
    <mc:Choice Requires="p15">
      <p:transition advTm="2000" p14:dur="2000" spd="slow">
        <p15:prstTrans prst="wind"/>
      </p:transition>
    </mc:Choice>
    <mc:Fallback>
      <p:transition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9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3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250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250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500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500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"/>
      <p:bldP grpId="0" spid="30"/>
      <p:bldP grpId="0" spid="32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" name="矩形 20">
            <a:extLst>
              <a:ext uri="{FF2B5EF4-FFF2-40B4-BE49-F238E27FC236}">
                <a16:creationId xmlns:a16="http://schemas.microsoft.com/office/drawing/2014/main" id="{FD749C86-5EFB-43C6-9477-F27927B290D9}"/>
              </a:ext>
            </a:extLst>
          </p:cNvPr>
          <p:cNvSpPr/>
          <p:nvPr/>
        </p:nvSpPr>
        <p:spPr>
          <a:xfrm>
            <a:off x="1039148" y="2754706"/>
            <a:ext cx="10067001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对于垃圾，不论哪种处理方式都会对环境产生危害，增加社会负担，造成资源的浪费。所以解决垃圾处理的最好方法就是  废物利用。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6DE9639-E097-4EFF-BFA0-0591A145115B}"/>
              </a:ext>
            </a:extLst>
          </p:cNvPr>
          <p:cNvSpPr/>
          <p:nvPr/>
        </p:nvSpPr>
        <p:spPr>
          <a:xfrm>
            <a:off x="6286062" y="3633793"/>
            <a:ext cx="4979398" cy="2286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buClr>
                <a:schemeClr val="accent5"/>
              </a:buClr>
            </a:pPr>
            <a:r>
              <a:rPr altLang="zh-CN" 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多一点节俭，少一点铺张浪费；</a:t>
            </a:r>
          </a:p>
          <a:p>
            <a:pPr algn="ctr">
              <a:lnSpc>
                <a:spcPct val="200000"/>
              </a:lnSpc>
              <a:buClr>
                <a:schemeClr val="accent5"/>
              </a:buClr>
            </a:pPr>
            <a:r>
              <a:rPr altLang="zh-CN" 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将垃圾分类，尽可能的回收利用；</a:t>
            </a:r>
          </a:p>
          <a:p>
            <a:pPr algn="ctr">
              <a:lnSpc>
                <a:spcPct val="200000"/>
              </a:lnSpc>
              <a:buClr>
                <a:schemeClr val="accent5"/>
              </a:buClr>
            </a:pPr>
            <a:r>
              <a:rPr altLang="zh-CN" 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减少或不使用一次性用品；</a:t>
            </a:r>
          </a:p>
          <a:p>
            <a:pPr algn="ctr">
              <a:lnSpc>
                <a:spcPct val="200000"/>
              </a:lnSpc>
              <a:buClr>
                <a:schemeClr val="accent5"/>
              </a:buClr>
            </a:pPr>
            <a:r>
              <a:rPr altLang="zh-CN" 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物品进行多次利用，增加物品的利用效率。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DB688FC-BB80-4A81-8BFE-2B8C696F8B29}"/>
              </a:ext>
            </a:extLst>
          </p:cNvPr>
          <p:cNvSpPr/>
          <p:nvPr/>
        </p:nvSpPr>
        <p:spPr>
          <a:xfrm>
            <a:off x="4715073" y="1901341"/>
            <a:ext cx="3027680" cy="7315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vl="0">
              <a:lnSpc>
                <a:spcPct val="150000"/>
              </a:lnSpc>
            </a:pPr>
            <a:r>
              <a:rPr altLang="zh-CN" lang="zh-CN" sz="2800">
                <a:solidFill>
                  <a:srgbClr val="449E07"/>
                </a:solidFill>
                <a:cs typeface="+mn-ea"/>
                <a:sym typeface="+mn-lt"/>
              </a:rPr>
              <a:t>就在平常的生活中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13A7363-6318-4E5D-8EA6-CBBAC2479FA9}"/>
              </a:ext>
            </a:extLst>
          </p:cNvPr>
          <p:cNvSpPr/>
          <p:nvPr/>
        </p:nvSpPr>
        <p:spPr>
          <a:xfrm>
            <a:off x="1059083" y="463059"/>
            <a:ext cx="30276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800">
                <a:solidFill>
                  <a:srgbClr val="449E07"/>
                </a:solidFill>
                <a:cs typeface="+mn-ea"/>
                <a:sym typeface="+mn-lt"/>
              </a:rPr>
              <a:t>生活中的垃圾分类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3FDB5660-3AF2-495C-A783-DFDED8BD0823}"/>
              </a:ext>
            </a:extLst>
          </p:cNvPr>
          <p:cNvGrpSpPr/>
          <p:nvPr/>
        </p:nvGrpSpPr>
        <p:grpSpPr>
          <a:xfrm>
            <a:off x="4833257" y="1318862"/>
            <a:ext cx="2590198" cy="650089"/>
            <a:chOff x="4833257" y="1318862"/>
            <a:chExt cx="2590198" cy="650089"/>
          </a:xfrm>
        </p:grpSpPr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EF0DD7BD-5129-4693-9E5D-A9A87AC71509}"/>
                </a:ext>
              </a:extLst>
            </p:cNvPr>
            <p:cNvSpPr/>
            <p:nvPr/>
          </p:nvSpPr>
          <p:spPr>
            <a:xfrm>
              <a:off x="4833257" y="1322620"/>
              <a:ext cx="2590198" cy="646331"/>
            </a:xfrm>
            <a:prstGeom prst="roundRect">
              <a:avLst>
                <a:gd fmla="val 7929" name="adj"/>
              </a:avLst>
            </a:prstGeom>
            <a:solidFill>
              <a:srgbClr val="449E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000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FADD1F2A-7827-4939-8776-3E9B46A43600}"/>
                </a:ext>
              </a:extLst>
            </p:cNvPr>
            <p:cNvSpPr/>
            <p:nvPr/>
          </p:nvSpPr>
          <p:spPr>
            <a:xfrm>
              <a:off x="5112310" y="1318862"/>
              <a:ext cx="2011680" cy="6400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z="3600">
                  <a:solidFill>
                    <a:schemeClr val="bg1"/>
                  </a:solidFill>
                  <a:cs typeface="+mn-ea"/>
                  <a:sym typeface="+mn-lt"/>
                </a:rPr>
                <a:t>减少垃圾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263D02F3-D795-4D9E-95B1-C7A9685C186D}"/>
              </a:ext>
            </a:extLst>
          </p:cNvPr>
          <p:cNvGrpSpPr/>
          <p:nvPr/>
        </p:nvGrpSpPr>
        <p:grpSpPr>
          <a:xfrm>
            <a:off x="6376253" y="3486494"/>
            <a:ext cx="4615597" cy="2524055"/>
            <a:chOff x="1138037" y="2955471"/>
            <a:chExt cx="4887206" cy="9105056"/>
          </a:xfrm>
        </p:grpSpPr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1230D478-8C09-4443-BEDD-1525F1247BB1}"/>
                </a:ext>
              </a:extLst>
            </p:cNvPr>
            <p:cNvSpPr/>
            <p:nvPr/>
          </p:nvSpPr>
          <p:spPr>
            <a:xfrm>
              <a:off x="1138037" y="2955471"/>
              <a:ext cx="4887206" cy="901472"/>
            </a:xfrm>
            <a:prstGeom prst="roundRect">
              <a:avLst>
                <a:gd fmla="val 7929" name="adj"/>
              </a:avLst>
            </a:prstGeom>
            <a:solidFill>
              <a:srgbClr val="449E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CF85C4D3-400E-433E-9BC2-7FBF0B75469C}"/>
                </a:ext>
              </a:extLst>
            </p:cNvPr>
            <p:cNvSpPr/>
            <p:nvPr/>
          </p:nvSpPr>
          <p:spPr>
            <a:xfrm>
              <a:off x="1138037" y="3988591"/>
              <a:ext cx="4887206" cy="8071936"/>
            </a:xfrm>
            <a:prstGeom prst="roundRect">
              <a:avLst>
                <a:gd fmla="val 7929" name="adj"/>
              </a:avLst>
            </a:prstGeom>
            <a:noFill/>
            <a:ln>
              <a:solidFill>
                <a:srgbClr val="449E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F24CF65D-A029-441E-A5E1-FFCB8E1234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040466" y="3369161"/>
            <a:ext cx="3238938" cy="3238938"/>
          </a:xfrm>
          <a:prstGeom prst="rect">
            <a:avLst/>
          </a:prstGeom>
        </p:spPr>
      </p:pic>
    </p:spTree>
    <p:extLst>
      <p:ext uri="{BB962C8B-B14F-4D97-AF65-F5344CB8AC3E}">
        <p14:creationId val="3609253100"/>
      </p:ext>
    </p:extLst>
  </p:cSld>
  <p:clrMapOvr>
    <a:masterClrMapping/>
  </p:clrMapOvr>
  <mc:AlternateContent>
    <mc:Choice Requires="p15">
      <p:transition advTm="2000" p14:dur="3000" spd="slow">
        <p15:prstTrans prst="curtains"/>
      </p:transition>
    </mc:Choice>
    <mc:Fallback>
      <p:transition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"/>
      <p:bldP grpId="0" spid="5"/>
      <p:bldP grpId="0" spid="6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EFD95821-60A0-4A9C-8FDC-87D30E55DD49}"/>
              </a:ext>
            </a:extLst>
          </p:cNvPr>
          <p:cNvGrpSpPr/>
          <p:nvPr/>
        </p:nvGrpSpPr>
        <p:grpSpPr>
          <a:xfrm>
            <a:off x="1272491" y="2209800"/>
            <a:ext cx="9546953" cy="656940"/>
            <a:chOff x="1367741" y="2324100"/>
            <a:chExt cx="9546953" cy="656940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61DFBCA4-D71F-4BFC-9049-F09F4275AFF8}"/>
                </a:ext>
              </a:extLst>
            </p:cNvPr>
            <p:cNvSpPr/>
            <p:nvPr/>
          </p:nvSpPr>
          <p:spPr>
            <a:xfrm>
              <a:off x="1943099" y="2324100"/>
              <a:ext cx="8971595" cy="656940"/>
            </a:xfrm>
            <a:prstGeom prst="rect">
              <a:avLst/>
            </a:prstGeom>
            <a:noFill/>
            <a:ln>
              <a:solidFill>
                <a:srgbClr val="449E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" name="箭头: 燕尾形 2">
              <a:extLst>
                <a:ext uri="{FF2B5EF4-FFF2-40B4-BE49-F238E27FC236}">
                  <a16:creationId xmlns:a16="http://schemas.microsoft.com/office/drawing/2014/main" id="{971F8A40-64CE-4380-9FEC-D36A06BE478F}"/>
                </a:ext>
              </a:extLst>
            </p:cNvPr>
            <p:cNvSpPr/>
            <p:nvPr/>
          </p:nvSpPr>
          <p:spPr>
            <a:xfrm>
              <a:off x="1367741" y="2324100"/>
              <a:ext cx="884016" cy="656940"/>
            </a:xfrm>
            <a:prstGeom prst="notchedRightArrow">
              <a:avLst/>
            </a:prstGeom>
            <a:solidFill>
              <a:srgbClr val="449E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DCFE9A33-7C9F-4FC8-84AA-A41BB00C687A}"/>
              </a:ext>
            </a:extLst>
          </p:cNvPr>
          <p:cNvGrpSpPr/>
          <p:nvPr/>
        </p:nvGrpSpPr>
        <p:grpSpPr>
          <a:xfrm>
            <a:off x="1272491" y="3042712"/>
            <a:ext cx="9546953" cy="656940"/>
            <a:chOff x="1367741" y="2324100"/>
            <a:chExt cx="9546953" cy="656940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9E60DC83-D462-4F98-8F13-249502AA9D40}"/>
                </a:ext>
              </a:extLst>
            </p:cNvPr>
            <p:cNvSpPr/>
            <p:nvPr/>
          </p:nvSpPr>
          <p:spPr>
            <a:xfrm>
              <a:off x="1943099" y="2324100"/>
              <a:ext cx="8971595" cy="656940"/>
            </a:xfrm>
            <a:prstGeom prst="rect">
              <a:avLst/>
            </a:prstGeom>
            <a:noFill/>
            <a:ln>
              <a:solidFill>
                <a:srgbClr val="449E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" name="箭头: 燕尾形 16">
              <a:extLst>
                <a:ext uri="{FF2B5EF4-FFF2-40B4-BE49-F238E27FC236}">
                  <a16:creationId xmlns:a16="http://schemas.microsoft.com/office/drawing/2014/main" id="{F089073B-47F1-4F31-B5E6-AD71C2C3FA71}"/>
                </a:ext>
              </a:extLst>
            </p:cNvPr>
            <p:cNvSpPr/>
            <p:nvPr/>
          </p:nvSpPr>
          <p:spPr>
            <a:xfrm>
              <a:off x="1367741" y="2324100"/>
              <a:ext cx="884016" cy="656940"/>
            </a:xfrm>
            <a:prstGeom prst="notchedRightArrow">
              <a:avLst/>
            </a:prstGeom>
            <a:solidFill>
              <a:srgbClr val="449E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6E57CBF7-A61F-4F7D-A96A-1734F3E4AF75}"/>
              </a:ext>
            </a:extLst>
          </p:cNvPr>
          <p:cNvGrpSpPr/>
          <p:nvPr/>
        </p:nvGrpSpPr>
        <p:grpSpPr>
          <a:xfrm>
            <a:off x="1272491" y="3810971"/>
            <a:ext cx="9546953" cy="656940"/>
            <a:chOff x="1367741" y="2324100"/>
            <a:chExt cx="9546953" cy="656940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E3851808-BF03-4E35-A8CC-9CF2CFF0EE28}"/>
                </a:ext>
              </a:extLst>
            </p:cNvPr>
            <p:cNvSpPr/>
            <p:nvPr/>
          </p:nvSpPr>
          <p:spPr>
            <a:xfrm>
              <a:off x="1943099" y="2324100"/>
              <a:ext cx="8971595" cy="656940"/>
            </a:xfrm>
            <a:prstGeom prst="rect">
              <a:avLst/>
            </a:prstGeom>
            <a:noFill/>
            <a:ln>
              <a:solidFill>
                <a:srgbClr val="449E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" name="箭头: 燕尾形 23">
              <a:extLst>
                <a:ext uri="{FF2B5EF4-FFF2-40B4-BE49-F238E27FC236}">
                  <a16:creationId xmlns:a16="http://schemas.microsoft.com/office/drawing/2014/main" id="{81F12F47-E3D8-4F85-9B1C-87C01AC4B282}"/>
                </a:ext>
              </a:extLst>
            </p:cNvPr>
            <p:cNvSpPr/>
            <p:nvPr/>
          </p:nvSpPr>
          <p:spPr>
            <a:xfrm>
              <a:off x="1367741" y="2324100"/>
              <a:ext cx="884016" cy="656940"/>
            </a:xfrm>
            <a:prstGeom prst="notchedRightArrow">
              <a:avLst/>
            </a:prstGeom>
            <a:solidFill>
              <a:srgbClr val="449E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435562CB-D2ED-4CB7-B794-7DB5806D06E0}"/>
              </a:ext>
            </a:extLst>
          </p:cNvPr>
          <p:cNvGrpSpPr/>
          <p:nvPr/>
        </p:nvGrpSpPr>
        <p:grpSpPr>
          <a:xfrm>
            <a:off x="1272491" y="4643883"/>
            <a:ext cx="9546953" cy="656940"/>
            <a:chOff x="1367741" y="2324100"/>
            <a:chExt cx="9546953" cy="656940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B8D26B55-5AA4-4B7A-9BC5-07AE625CFEA5}"/>
                </a:ext>
              </a:extLst>
            </p:cNvPr>
            <p:cNvSpPr/>
            <p:nvPr/>
          </p:nvSpPr>
          <p:spPr>
            <a:xfrm>
              <a:off x="1943099" y="2324100"/>
              <a:ext cx="8971595" cy="656940"/>
            </a:xfrm>
            <a:prstGeom prst="rect">
              <a:avLst/>
            </a:prstGeom>
            <a:noFill/>
            <a:ln>
              <a:solidFill>
                <a:srgbClr val="449E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" name="箭头: 燕尾形 26">
              <a:extLst>
                <a:ext uri="{FF2B5EF4-FFF2-40B4-BE49-F238E27FC236}">
                  <a16:creationId xmlns:a16="http://schemas.microsoft.com/office/drawing/2014/main" id="{C7669010-EB92-4C0A-A4AC-5A4B1CBF1C33}"/>
                </a:ext>
              </a:extLst>
            </p:cNvPr>
            <p:cNvSpPr/>
            <p:nvPr/>
          </p:nvSpPr>
          <p:spPr>
            <a:xfrm>
              <a:off x="1367741" y="2324100"/>
              <a:ext cx="884016" cy="656940"/>
            </a:xfrm>
            <a:prstGeom prst="notchedRightArrow">
              <a:avLst/>
            </a:prstGeom>
            <a:solidFill>
              <a:srgbClr val="449E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B25B1E52-F6FA-4FA2-9643-6DD4D6430662}"/>
              </a:ext>
            </a:extLst>
          </p:cNvPr>
          <p:cNvGrpSpPr/>
          <p:nvPr/>
        </p:nvGrpSpPr>
        <p:grpSpPr>
          <a:xfrm>
            <a:off x="1272491" y="5437472"/>
            <a:ext cx="9546953" cy="656940"/>
            <a:chOff x="1367741" y="2324100"/>
            <a:chExt cx="9546953" cy="656940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2A162C50-03EB-4705-880E-9813C8A631D0}"/>
                </a:ext>
              </a:extLst>
            </p:cNvPr>
            <p:cNvSpPr/>
            <p:nvPr/>
          </p:nvSpPr>
          <p:spPr>
            <a:xfrm>
              <a:off x="1943099" y="2324100"/>
              <a:ext cx="8971595" cy="656940"/>
            </a:xfrm>
            <a:prstGeom prst="rect">
              <a:avLst/>
            </a:prstGeom>
            <a:noFill/>
            <a:ln>
              <a:solidFill>
                <a:srgbClr val="449E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0" name="箭头: 燕尾形 29">
              <a:extLst>
                <a:ext uri="{FF2B5EF4-FFF2-40B4-BE49-F238E27FC236}">
                  <a16:creationId xmlns:a16="http://schemas.microsoft.com/office/drawing/2014/main" id="{B44DCF7D-111A-4921-AFF8-69A4BD266558}"/>
                </a:ext>
              </a:extLst>
            </p:cNvPr>
            <p:cNvSpPr/>
            <p:nvPr/>
          </p:nvSpPr>
          <p:spPr>
            <a:xfrm>
              <a:off x="1367741" y="2324100"/>
              <a:ext cx="884016" cy="656940"/>
            </a:xfrm>
            <a:prstGeom prst="notchedRightArrow">
              <a:avLst/>
            </a:prstGeom>
            <a:solidFill>
              <a:srgbClr val="449E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2" name="Rectangle 2">
            <a:extLst>
              <a:ext uri="{FF2B5EF4-FFF2-40B4-BE49-F238E27FC236}">
                <a16:creationId xmlns:a16="http://schemas.microsoft.com/office/drawing/2014/main" id="{D62377B0-68CD-460E-9772-F32ED1D3E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4997" y="5322124"/>
            <a:ext cx="5771703" cy="701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节约每一张纸，节约每一支笔，减少垃圾产生。</a:t>
            </a: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852EA376-5DFE-449B-B619-3189153F66AE}"/>
              </a:ext>
            </a:extLst>
          </p:cNvPr>
          <p:cNvSpPr txBox="1"/>
          <p:nvPr/>
        </p:nvSpPr>
        <p:spPr>
          <a:xfrm>
            <a:off x="2114997" y="2333994"/>
            <a:ext cx="7294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当你日常外出时，常备一个购物纸袋，购物时尽量不用塑料袋；</a:t>
            </a:r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783B9D7E-9148-4606-B0CB-D717A10BF947}"/>
              </a:ext>
            </a:extLst>
          </p:cNvPr>
          <p:cNvSpPr txBox="1"/>
          <p:nvPr/>
        </p:nvSpPr>
        <p:spPr>
          <a:xfrm>
            <a:off x="2114997" y="3172885"/>
            <a:ext cx="7040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当你买菜时，如果可能，拎上你的菜篮子，千万不用塑料袋；</a:t>
            </a:r>
          </a:p>
        </p:txBody>
      </p:sp>
      <p:sp>
        <p:nvSpPr>
          <p:cNvPr id="20" name="TextBox 10">
            <a:extLst>
              <a:ext uri="{FF2B5EF4-FFF2-40B4-BE49-F238E27FC236}">
                <a16:creationId xmlns:a16="http://schemas.microsoft.com/office/drawing/2014/main" id="{9317A878-91A3-4D65-A0F7-06D8ED3B4ED2}"/>
              </a:ext>
            </a:extLst>
          </p:cNvPr>
          <p:cNvSpPr txBox="1"/>
          <p:nvPr/>
        </p:nvSpPr>
        <p:spPr>
          <a:xfrm>
            <a:off x="2114997" y="3720423"/>
            <a:ext cx="7040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当你在外用餐时，请带上一个饭盒，不要用泡沫饭盒来盛餐；</a:t>
            </a:r>
          </a:p>
        </p:txBody>
      </p:sp>
      <p:sp>
        <p:nvSpPr>
          <p:cNvPr id="21" name="TextBox 11">
            <a:extLst>
              <a:ext uri="{FF2B5EF4-FFF2-40B4-BE49-F238E27FC236}">
                <a16:creationId xmlns:a16="http://schemas.microsoft.com/office/drawing/2014/main" id="{06F9E223-97D9-416C-A83F-844FAAB333A0}"/>
              </a:ext>
            </a:extLst>
          </p:cNvPr>
          <p:cNvSpPr txBox="1"/>
          <p:nvPr/>
        </p:nvSpPr>
        <p:spPr>
          <a:xfrm>
            <a:off x="2114997" y="4751592"/>
            <a:ext cx="2595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自觉做好垃圾分类；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AF2565E-A50A-4D67-A810-99D3AA1929FA}"/>
              </a:ext>
            </a:extLst>
          </p:cNvPr>
          <p:cNvSpPr/>
          <p:nvPr/>
        </p:nvSpPr>
        <p:spPr>
          <a:xfrm>
            <a:off x="1059083" y="463059"/>
            <a:ext cx="30276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800">
                <a:solidFill>
                  <a:srgbClr val="449E07"/>
                </a:solidFill>
                <a:cs typeface="+mn-ea"/>
                <a:sym typeface="+mn-lt"/>
              </a:rPr>
              <a:t>生活中的垃圾分类</a:t>
            </a: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90FEAB4D-9C94-40F9-9BCD-9156FA47F81B}"/>
              </a:ext>
            </a:extLst>
          </p:cNvPr>
          <p:cNvSpPr/>
          <p:nvPr/>
        </p:nvSpPr>
        <p:spPr>
          <a:xfrm>
            <a:off x="2822121" y="1304609"/>
            <a:ext cx="6547757" cy="646331"/>
          </a:xfrm>
          <a:prstGeom prst="roundRect">
            <a:avLst>
              <a:gd fmla="val 7929" name="adj"/>
            </a:avLst>
          </a:prstGeom>
          <a:solidFill>
            <a:srgbClr val="449E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000"/>
          </a:p>
        </p:txBody>
      </p:sp>
      <p:sp>
        <p:nvSpPr>
          <p:cNvPr id="7" name="矩形 6"/>
          <p:cNvSpPr/>
          <p:nvPr/>
        </p:nvSpPr>
        <p:spPr>
          <a:xfrm>
            <a:off x="3296096" y="1325278"/>
            <a:ext cx="50596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3200">
                <a:solidFill>
                  <a:schemeClr val="bg1"/>
                </a:solidFill>
                <a:cs typeface="+mn-ea"/>
                <a:sym typeface="+mn-lt"/>
              </a:rPr>
              <a:t>日常生活中减少垃圾的方法</a:t>
            </a:r>
          </a:p>
        </p:txBody>
      </p:sp>
    </p:spTree>
    <p:extLst>
      <p:ext uri="{BB962C8B-B14F-4D97-AF65-F5344CB8AC3E}">
        <p14:creationId val="2208764864"/>
      </p:ext>
    </p:extLst>
  </p:cSld>
  <p:clrMapOvr>
    <a:masterClrMapping/>
  </p:clrMapOvr>
  <mc:AlternateContent>
    <mc:Choice Requires="p15">
      <p:transition advTm="2000" p14:dur="3000" spd="slow">
        <p15:prstTrans prst="curtains"/>
      </p:transition>
    </mc:Choice>
    <mc:Fallback>
      <p:transition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6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6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8"/>
      <p:bldP grpId="0" spid="19"/>
      <p:bldP grpId="0" spid="20"/>
      <p:bldP grpId="0" spid="21"/>
      <p:bldP grpId="0" spid="10"/>
      <p:bldP grpId="0" spid="7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矩形 21">
            <a:extLst>
              <a:ext uri="{FF2B5EF4-FFF2-40B4-BE49-F238E27FC236}">
                <a16:creationId xmlns:a16="http://schemas.microsoft.com/office/drawing/2014/main" id="{7810E89C-4BE5-48CC-BC24-5AB3DC138BDB}"/>
              </a:ext>
            </a:extLst>
          </p:cNvPr>
          <p:cNvSpPr/>
          <p:nvPr/>
        </p:nvSpPr>
        <p:spPr>
          <a:xfrm>
            <a:off x="319026" y="2582136"/>
            <a:ext cx="6329423" cy="3749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垃圾要分类，资源要利用 </a:t>
            </a:r>
            <a:br>
              <a:rPr altLang="en-US" lang="zh-CN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altLang="en-US" lang="zh-CN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今天分一分，明天美十分 </a:t>
            </a:r>
            <a:br>
              <a:rPr altLang="en-US" lang="zh-CN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altLang="en-US" lang="zh-CN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积极参与垃圾分类，创优美社区环境 </a:t>
            </a:r>
            <a:br>
              <a:rPr altLang="en-US" lang="zh-CN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altLang="en-US" lang="zh-CN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分类收集人人有责，男女老幼齐参与 </a:t>
            </a:r>
            <a:br>
              <a:rPr altLang="en-US" lang="zh-CN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altLang="en-US" lang="zh-CN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未来人类的文明，将是绿色文明 </a:t>
            </a:r>
            <a:br>
              <a:rPr altLang="en-US" lang="zh-CN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altLang="en-US" lang="zh-CN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提高社区的品味，从垃圾分类开始 </a:t>
            </a:r>
            <a:br>
              <a:rPr altLang="en-US" lang="zh-CN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altLang="en-US" lang="zh-CN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垃圾分类，举手之劳 </a:t>
            </a:r>
            <a:br>
              <a:rPr altLang="en-US" lang="zh-CN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altLang="en-US" lang="zh-CN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垃圾分一分，环境美十分 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F519C8C0-7183-4401-85D2-2DDCD47598CB}"/>
              </a:ext>
            </a:extLst>
          </p:cNvPr>
          <p:cNvSpPr/>
          <p:nvPr/>
        </p:nvSpPr>
        <p:spPr>
          <a:xfrm>
            <a:off x="1599186" y="2075714"/>
            <a:ext cx="3840480" cy="5303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lvl="0">
              <a:lnSpc>
                <a:spcPct val="90000"/>
              </a:lnSpc>
              <a:spcBef>
                <a:spcPts val="1000"/>
              </a:spcBef>
            </a:pPr>
            <a:r>
              <a:rPr altLang="zh-CN" lang="en-US" sz="3200">
                <a:solidFill>
                  <a:srgbClr val="449E07"/>
                </a:solidFill>
                <a:cs typeface="+mn-ea"/>
                <a:sym typeface="+mn-lt"/>
              </a:rPr>
              <a:t>《垃圾分类环保歌》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23C8745-E318-4F36-BE96-177C8AF9C46D}"/>
              </a:ext>
            </a:extLst>
          </p:cNvPr>
          <p:cNvSpPr/>
          <p:nvPr/>
        </p:nvSpPr>
        <p:spPr>
          <a:xfrm>
            <a:off x="1059083" y="463059"/>
            <a:ext cx="30276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800">
                <a:solidFill>
                  <a:srgbClr val="449E07"/>
                </a:solidFill>
                <a:cs typeface="+mn-ea"/>
                <a:sym typeface="+mn-lt"/>
              </a:rPr>
              <a:t>生活中的垃圾分类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282DDDF7-0A93-432C-A866-968A68A0D1F8}"/>
              </a:ext>
            </a:extLst>
          </p:cNvPr>
          <p:cNvGrpSpPr/>
          <p:nvPr/>
        </p:nvGrpSpPr>
        <p:grpSpPr>
          <a:xfrm>
            <a:off x="4528457" y="1303570"/>
            <a:ext cx="3162920" cy="646331"/>
            <a:chOff x="4833257" y="1322620"/>
            <a:chExt cx="3162920" cy="646331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FA89DC01-46C2-40B5-94B4-4040EDAB20E5}"/>
                </a:ext>
              </a:extLst>
            </p:cNvPr>
            <p:cNvSpPr/>
            <p:nvPr/>
          </p:nvSpPr>
          <p:spPr>
            <a:xfrm>
              <a:off x="4833257" y="1322620"/>
              <a:ext cx="3072493" cy="646331"/>
            </a:xfrm>
            <a:prstGeom prst="roundRect">
              <a:avLst>
                <a:gd fmla="val 7929" name="adj"/>
              </a:avLst>
            </a:prstGeom>
            <a:solidFill>
              <a:srgbClr val="449E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000"/>
            </a:p>
          </p:txBody>
        </p:sp>
        <p:sp>
          <p:nvSpPr>
            <p:cNvPr id="7" name="矩形 6"/>
            <p:cNvSpPr/>
            <p:nvPr/>
          </p:nvSpPr>
          <p:spPr>
            <a:xfrm>
              <a:off x="4860382" y="1372031"/>
              <a:ext cx="3027680" cy="5791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z="3200">
                  <a:solidFill>
                    <a:schemeClr val="bg1"/>
                  </a:solidFill>
                  <a:cs typeface="+mn-ea"/>
                  <a:sym typeface="+mn-lt"/>
                </a:rPr>
                <a:t>垃圾分类环保歌</a:t>
              </a: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BC998624-81F9-49DE-8324-31FBCB7D7F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316133" y="2349635"/>
            <a:ext cx="3699933" cy="3699933"/>
          </a:xfrm>
          <a:prstGeom prst="rect">
            <a:avLst/>
          </a:prstGeom>
        </p:spPr>
      </p:pic>
    </p:spTree>
    <p:extLst>
      <p:ext uri="{BB962C8B-B14F-4D97-AF65-F5344CB8AC3E}">
        <p14:creationId val="54377517"/>
      </p:ext>
    </p:extLst>
  </p:cSld>
  <p:clrMapOvr>
    <a:masterClrMapping/>
  </p:clrMapOvr>
  <mc:AlternateContent>
    <mc:Choice Requires="p15">
      <p:transition advTm="2000" p14:dur="3000" spd="slow">
        <p15:prstTrans prst="curtains"/>
      </p:transition>
    </mc:Choice>
    <mc:Fallback>
      <p:transition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2"/>
      <p:bldP grpId="0" spid="23"/>
      <p:bldP grpId="0" spid="5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3907044-8B1F-4B61-8B34-613A10A1E9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4650" y="0"/>
            <a:ext cx="12206649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94F298B-1E63-49D4-8BE3-84150D3289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32564" y="4603297"/>
            <a:ext cx="6110651" cy="234036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62B20DD-EAD4-48FB-AC7E-076DF07E14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6260790" y="4617496"/>
            <a:ext cx="6096000" cy="234036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5B52B75-1EA1-4BF2-B41B-F99D32BB4E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605547" y="5330336"/>
            <a:ext cx="12863579" cy="339767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4365318-9C6D-48DA-949E-BCCCA28084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3067925">
            <a:off x="9308790" y="1311310"/>
            <a:ext cx="2555928" cy="104323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970415A-0EE3-4C02-B674-CB28B8B410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4497670"/>
            <a:ext cx="12206650" cy="261571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619CC0E-44D2-48F7-B1A8-29194A42E1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67813" y="202844"/>
            <a:ext cx="5976664" cy="10432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D19607F-49C5-4C33-8699-32A6DD0F3A3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0282" y="3233225"/>
            <a:ext cx="2838983" cy="70089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3BE36CC-BC7A-4E04-A98B-03EA941946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36050" y="5434642"/>
            <a:ext cx="9488125" cy="1878457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8867DFC5-F366-485A-AFC5-3071E0C1050D}"/>
              </a:ext>
            </a:extLst>
          </p:cNvPr>
          <p:cNvSpPr txBox="1"/>
          <p:nvPr/>
        </p:nvSpPr>
        <p:spPr>
          <a:xfrm>
            <a:off x="2048590" y="1305995"/>
            <a:ext cx="5976664" cy="1432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8800">
                <a:ln w="28575">
                  <a:solidFill>
                    <a:schemeClr val="bg1"/>
                  </a:solidFill>
                  <a:prstDash val="solid"/>
                </a:ln>
                <a:solidFill>
                  <a:srgbClr val="449E07"/>
                </a:solidFill>
                <a:effectLst>
                  <a:outerShdw algn="tl" blurRad="12700" dir="2700000" dist="38100" rotWithShape="0">
                    <a:schemeClr val="bg1">
                      <a:lumMod val="50000"/>
                      <a:alpha val="50000"/>
                    </a:schemeClr>
                  </a:outerShdw>
                </a:effectLst>
                <a:latin charset="-122" panose="00020600040101010101" pitchFamily="18" typeface="汉仪铁线黑-85简"/>
                <a:ea charset="-122" panose="00020600040101010101" pitchFamily="18" typeface="汉仪铁线黑-85简"/>
                <a:cs typeface="+mn-ea"/>
                <a:sym typeface="+mn-lt"/>
              </a:rPr>
              <a:t>垃圾需分类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EC59DB6-36CD-4596-BACD-792A7592F277}"/>
              </a:ext>
            </a:extLst>
          </p:cNvPr>
          <p:cNvSpPr txBox="1"/>
          <p:nvPr/>
        </p:nvSpPr>
        <p:spPr>
          <a:xfrm>
            <a:off x="4326966" y="2454405"/>
            <a:ext cx="5976664" cy="1432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8800">
                <a:ln w="28575">
                  <a:solidFill>
                    <a:schemeClr val="bg1"/>
                  </a:solidFill>
                  <a:prstDash val="solid"/>
                </a:ln>
                <a:solidFill>
                  <a:srgbClr val="449E07"/>
                </a:solidFill>
                <a:effectLst>
                  <a:outerShdw algn="tl" blurRad="12700" dir="2700000" dist="38100" rotWithShape="0">
                    <a:schemeClr val="bg1">
                      <a:lumMod val="50000"/>
                      <a:alpha val="50000"/>
                    </a:schemeClr>
                  </a:outerShdw>
                </a:effectLst>
                <a:latin charset="-122" panose="00020600040101010101" pitchFamily="18" typeface="汉仪铁线黑-85简"/>
                <a:ea charset="-122" panose="00020600040101010101" pitchFamily="18" typeface="汉仪铁线黑-85简"/>
                <a:cs typeface="+mn-ea"/>
                <a:sym typeface="+mn-lt"/>
              </a:rPr>
              <a:t>谢谢您观看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5E5BAEC6-9B7E-4F6B-8D9C-4DE2C8CAB2D0}"/>
              </a:ext>
            </a:extLst>
          </p:cNvPr>
          <p:cNvSpPr/>
          <p:nvPr/>
        </p:nvSpPr>
        <p:spPr>
          <a:xfrm>
            <a:off x="7801001" y="1565393"/>
            <a:ext cx="2075543" cy="408549"/>
          </a:xfrm>
          <a:prstGeom prst="roundRect">
            <a:avLst>
              <a:gd fmla="val 0" name="adj"/>
            </a:avLst>
          </a:prstGeom>
          <a:solidFill>
            <a:srgbClr val="449E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0020600040101010101" pitchFamily="18" typeface="汉仪铁线黑-85简"/>
              <a:ea charset="-122" panose="00020600040101010101" pitchFamily="18" typeface="汉仪铁线黑-85简"/>
              <a:cs typeface="+mn-ea"/>
              <a:sym typeface="+mn-lt"/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CCD76C11-4DBE-4D6F-A3D6-A67E157F25EA}"/>
              </a:ext>
            </a:extLst>
          </p:cNvPr>
          <p:cNvSpPr/>
          <p:nvPr/>
        </p:nvSpPr>
        <p:spPr>
          <a:xfrm>
            <a:off x="7801000" y="2082552"/>
            <a:ext cx="2075543" cy="408549"/>
          </a:xfrm>
          <a:prstGeom prst="roundRect">
            <a:avLst>
              <a:gd fmla="val 0" name="adj"/>
            </a:avLst>
          </a:prstGeom>
          <a:solidFill>
            <a:srgbClr val="449E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0020600040101010101" pitchFamily="18" typeface="汉仪铁线黑-85简"/>
              <a:ea charset="-122" panose="00020600040101010101" pitchFamily="18" typeface="汉仪铁线黑-85简"/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25214D7-6778-4E4E-A29A-D5704DC971EE}"/>
              </a:ext>
            </a:extLst>
          </p:cNvPr>
          <p:cNvSpPr txBox="1"/>
          <p:nvPr/>
        </p:nvSpPr>
        <p:spPr>
          <a:xfrm>
            <a:off x="7757458" y="2052315"/>
            <a:ext cx="2133599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z="2400">
                <a:solidFill>
                  <a:schemeClr val="bg1"/>
                </a:solidFill>
                <a:latin charset="-122" panose="00020600040101010101" pitchFamily="18" typeface="汉仪铁线黑-85简"/>
                <a:ea charset="-122" panose="00020600040101010101" pitchFamily="18" typeface="汉仪铁线黑-85简"/>
                <a:cs typeface="+mn-ea"/>
                <a:sym typeface="+mn-lt"/>
              </a:rPr>
              <a:t>分类变资源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647BB92-3820-45FE-94DB-8DC0256C771D}"/>
              </a:ext>
            </a:extLst>
          </p:cNvPr>
          <p:cNvSpPr/>
          <p:nvPr/>
        </p:nvSpPr>
        <p:spPr>
          <a:xfrm>
            <a:off x="7771195" y="1538834"/>
            <a:ext cx="2105349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en-US" lang="zh-CN" sz="2400">
                <a:solidFill>
                  <a:schemeClr val="bg1"/>
                </a:solidFill>
                <a:latin charset="-122" panose="00020600040101010101" pitchFamily="18" typeface="汉仪铁线黑-85简"/>
                <a:ea charset="-122" panose="00020600040101010101" pitchFamily="18" typeface="汉仪铁线黑-85简"/>
                <a:cs typeface="+mn-ea"/>
                <a:sym typeface="+mn-lt"/>
              </a:rPr>
              <a:t>混放是垃圾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1764648C-6FC6-4D2D-8258-DEE0C089DD8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rcRect b="26916" l="48355" r="11813" t="26666"/>
          <a:stretch>
            <a:fillRect/>
          </a:stretch>
        </p:blipFill>
        <p:spPr>
          <a:xfrm>
            <a:off x="4007076" y="3927786"/>
            <a:ext cx="528210" cy="439604"/>
          </a:xfrm>
          <a:prstGeom prst="rect">
            <a:avLst/>
          </a:prstGeom>
        </p:spPr>
      </p:pic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4A8881EC-447E-4C86-BD0C-115F174E4D62}"/>
              </a:ext>
            </a:extLst>
          </p:cNvPr>
          <p:cNvSpPr/>
          <p:nvPr/>
        </p:nvSpPr>
        <p:spPr>
          <a:xfrm>
            <a:off x="2244253" y="2659781"/>
            <a:ext cx="2075543" cy="408549"/>
          </a:xfrm>
          <a:prstGeom prst="roundRect">
            <a:avLst>
              <a:gd fmla="val 0" name="adj"/>
            </a:avLst>
          </a:prstGeom>
          <a:noFill/>
          <a:ln>
            <a:solidFill>
              <a:srgbClr val="449E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0020600040101010101" pitchFamily="18" typeface="汉仪铁线黑-85简"/>
              <a:ea charset="-122" panose="00020600040101010101" pitchFamily="18" typeface="汉仪铁线黑-85简"/>
              <a:cs typeface="+mn-ea"/>
              <a:sym typeface="+mn-lt"/>
            </a:endParaRP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0441ABB7-2A44-4299-B0FB-2B6B8B60D71F}"/>
              </a:ext>
            </a:extLst>
          </p:cNvPr>
          <p:cNvSpPr/>
          <p:nvPr/>
        </p:nvSpPr>
        <p:spPr>
          <a:xfrm>
            <a:off x="2244252" y="3176940"/>
            <a:ext cx="2075543" cy="408549"/>
          </a:xfrm>
          <a:prstGeom prst="roundRect">
            <a:avLst>
              <a:gd fmla="val 0" name="adj"/>
            </a:avLst>
          </a:prstGeom>
          <a:noFill/>
          <a:ln>
            <a:solidFill>
              <a:srgbClr val="449E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0020600040101010101" pitchFamily="18" typeface="汉仪铁线黑-85简"/>
              <a:ea charset="-122" panose="00020600040101010101" pitchFamily="18" typeface="汉仪铁线黑-85简"/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D3C863C3-FD36-4B07-879B-17BE1BD1ECA9}"/>
              </a:ext>
            </a:extLst>
          </p:cNvPr>
          <p:cNvSpPr txBox="1"/>
          <p:nvPr/>
        </p:nvSpPr>
        <p:spPr>
          <a:xfrm>
            <a:off x="2210580" y="3183279"/>
            <a:ext cx="2133599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z="2400">
                <a:solidFill>
                  <a:srgbClr val="449E07"/>
                </a:solidFill>
                <a:latin charset="-122" panose="00020600040101010101" pitchFamily="18" typeface="汉仪铁线黑-85简"/>
                <a:ea charset="-122" panose="00020600040101010101" pitchFamily="18" typeface="汉仪铁线黑-85简"/>
                <a:cs typeface="+mn-ea"/>
                <a:sym typeface="+mn-lt"/>
              </a:rPr>
              <a:t>生活变美好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2F3B1B73-156C-4EC3-AFCD-DB031233ED87}"/>
              </a:ext>
            </a:extLst>
          </p:cNvPr>
          <p:cNvSpPr/>
          <p:nvPr/>
        </p:nvSpPr>
        <p:spPr>
          <a:xfrm>
            <a:off x="2210580" y="2645414"/>
            <a:ext cx="2105349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en-US" lang="zh-CN" sz="2400">
                <a:solidFill>
                  <a:srgbClr val="449E07"/>
                </a:solidFill>
                <a:latin charset="-122" panose="00020600040101010101" pitchFamily="18" typeface="汉仪铁线黑-85简"/>
                <a:ea charset="-122" panose="00020600040101010101" pitchFamily="18" typeface="汉仪铁线黑-85简"/>
                <a:cs typeface="+mn-ea"/>
                <a:sym typeface="+mn-lt"/>
              </a:rPr>
              <a:t>举手之劳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F154331B-D15B-4D1E-891E-6CB9A8B86F53}"/>
              </a:ext>
            </a:extLst>
          </p:cNvPr>
          <p:cNvSpPr txBox="1"/>
          <p:nvPr/>
        </p:nvSpPr>
        <p:spPr>
          <a:xfrm>
            <a:off x="1156108" y="296361"/>
            <a:ext cx="9891513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>
                <a:solidFill>
                  <a:srgbClr val="449E07"/>
                </a:solidFill>
                <a:cs typeface="+mn-ea"/>
                <a:sym typeface="+mn-lt"/>
              </a:rPr>
              <a:t>垃/圾/不/落/地/家/园/更/美/丽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EA3C97F2-380A-4173-87E4-D4126DD5200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rcRect b="25106" l="7979" r="52189" t="28476"/>
          <a:stretch>
            <a:fillRect/>
          </a:stretch>
        </p:blipFill>
        <p:spPr>
          <a:xfrm>
            <a:off x="6409140" y="3952419"/>
            <a:ext cx="528210" cy="439604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313D3BE0-F501-4427-8612-82CE2551A1E3}"/>
              </a:ext>
            </a:extLst>
          </p:cNvPr>
          <p:cNvSpPr txBox="1"/>
          <p:nvPr/>
        </p:nvSpPr>
        <p:spPr>
          <a:xfrm>
            <a:off x="4484913" y="3976951"/>
            <a:ext cx="1872845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</a:rPr>
              <a:t>汇报人：优页PPT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3CBFD20F-FF01-4A50-927E-DF0EBA9E76D8}"/>
              </a:ext>
            </a:extLst>
          </p:cNvPr>
          <p:cNvSpPr txBox="1"/>
          <p:nvPr/>
        </p:nvSpPr>
        <p:spPr>
          <a:xfrm>
            <a:off x="6877661" y="4009975"/>
            <a:ext cx="2073006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</a:rPr>
              <a:t>日期：2020.X.X</a:t>
            </a:r>
          </a:p>
        </p:txBody>
      </p:sp>
    </p:spTree>
    <p:extLst>
      <p:ext uri="{BB962C8B-B14F-4D97-AF65-F5344CB8AC3E}">
        <p14:creationId val="1897476171"/>
      </p:ext>
    </p:extLst>
  </p:cSld>
  <p:clrMapOvr>
    <a:masterClrMapping/>
  </p:clrMapOvr>
  <mc:AlternateContent>
    <mc:Choice Requires="p15">
      <p:transition advTm="9000" p14:dur="2000" spd="slow">
        <p15:prstTrans prst="prestige"/>
      </p:transition>
    </mc:Choice>
    <mc:Fallback>
      <p:transition advTm="9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1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250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250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500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500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48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250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250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500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500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5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5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59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6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63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6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67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69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71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7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79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8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83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8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id="8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grpId="0" id="9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6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id="9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2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fill="hold" grpId="0" id="10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12"/>
      <p:bldP grpId="0" spid="6"/>
      <p:bldP grpId="0" spid="16"/>
      <p:bldP grpId="0" spid="4"/>
      <p:bldP grpId="0" spid="8"/>
      <p:bldP grpId="0" spid="19"/>
      <p:bldP grpId="0" spid="20"/>
      <p:bldP grpId="0" spid="21"/>
      <p:bldP grpId="0" spid="22"/>
      <p:bldP grpId="0" spid="23"/>
      <p:bldP grpId="0" spid="25"/>
      <p:bldP grpId="0" spid="26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3907044-8B1F-4B61-8B34-613A10A1E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206649" cy="688933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5B52B75-1EA1-4BF2-B41B-F99D32BB4E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479571" y="5061619"/>
            <a:ext cx="12863579" cy="339767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4365318-9C6D-48DA-949E-BCCCA28084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540668">
            <a:off x="7849649" y="1259608"/>
            <a:ext cx="3962224" cy="1617233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F154331B-D15B-4D1E-891E-6CB9A8B86F53}"/>
              </a:ext>
            </a:extLst>
          </p:cNvPr>
          <p:cNvSpPr txBox="1"/>
          <p:nvPr/>
        </p:nvSpPr>
        <p:spPr>
          <a:xfrm>
            <a:off x="1156108" y="296361"/>
            <a:ext cx="9891513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>
                <a:solidFill>
                  <a:srgbClr val="449E07"/>
                </a:solidFill>
                <a:cs typeface="+mn-ea"/>
                <a:sym typeface="+mn-lt"/>
              </a:rPr>
              <a:t>垃/圾/不/落/地/家/园/更/美/丽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F77EE124-0F9C-464F-8AEF-F86BB5533B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t="16270"/>
          <a:stretch>
            <a:fillRect/>
          </a:stretch>
        </p:blipFill>
        <p:spPr>
          <a:xfrm>
            <a:off x="-324316" y="3652278"/>
            <a:ext cx="4998764" cy="4185436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B2AF892E-8410-4CA2-A23D-90273FF910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9626068" y="3840088"/>
            <a:ext cx="2843105" cy="3159257"/>
          </a:xfrm>
          <a:prstGeom prst="rect">
            <a:avLst/>
          </a:prstGeom>
        </p:spPr>
      </p:pic>
      <p:sp>
        <p:nvSpPr>
          <p:cNvPr id="30" name="矩形 29">
            <a:extLst>
              <a:ext uri="{FF2B5EF4-FFF2-40B4-BE49-F238E27FC236}">
                <a16:creationId xmlns:a16="http://schemas.microsoft.com/office/drawing/2014/main" id="{36442DC2-DB07-41E5-94D8-C09302C80816}"/>
              </a:ext>
            </a:extLst>
          </p:cNvPr>
          <p:cNvSpPr/>
          <p:nvPr/>
        </p:nvSpPr>
        <p:spPr>
          <a:xfrm>
            <a:off x="4927666" y="1697971"/>
            <a:ext cx="2351315" cy="777123"/>
          </a:xfrm>
          <a:prstGeom prst="rect">
            <a:avLst/>
          </a:prstGeom>
          <a:solidFill>
            <a:srgbClr val="449E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4800"/>
              <a:t>第一章</a:t>
            </a:r>
          </a:p>
        </p:txBody>
      </p:sp>
      <p:sp>
        <p:nvSpPr>
          <p:cNvPr id="32" name="Rectangle 6">
            <a:extLst>
              <a:ext uri="{FF2B5EF4-FFF2-40B4-BE49-F238E27FC236}">
                <a16:creationId xmlns:a16="http://schemas.microsoft.com/office/drawing/2014/main" id="{57A760C6-3AAB-485C-9B9A-B47E2DED8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0799" y="2772833"/>
            <a:ext cx="6840992" cy="118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r>
              <a:rPr altLang="en-US" b="1" lang="zh-CN" sz="7200">
                <a:ln w="28575">
                  <a:solidFill>
                    <a:schemeClr val="bg1"/>
                  </a:solidFill>
                </a:ln>
                <a:solidFill>
                  <a:srgbClr val="449E07"/>
                </a:solidFill>
                <a:effectLst>
                  <a:outerShdw algn="tl" blurRad="38100" dir="2700000" dist="38100">
                    <a:srgbClr val="000000">
                      <a:alpha val="15000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什么是垃圾分类</a:t>
            </a:r>
          </a:p>
        </p:txBody>
      </p:sp>
    </p:spTree>
    <p:extLst>
      <p:ext uri="{BB962C8B-B14F-4D97-AF65-F5344CB8AC3E}">
        <p14:creationId val="276748404"/>
      </p:ext>
    </p:extLst>
  </p:cSld>
  <p:clrMapOvr>
    <a:masterClrMapping/>
  </p:clrMapOvr>
  <mc:AlternateContent>
    <mc:Choice Requires="p15">
      <p:transition advTm="2000" p14:dur="2000" spd="slow">
        <p15:prstTrans prst="wind"/>
      </p:transition>
    </mc:Choice>
    <mc:Fallback>
      <p:transition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9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3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250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250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500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500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"/>
      <p:bldP grpId="0" spid="30"/>
      <p:bldP grpId="0" spid="32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09D5CA16-D85A-4846-B7E5-E8B1632D95D6}"/>
              </a:ext>
            </a:extLst>
          </p:cNvPr>
          <p:cNvSpPr/>
          <p:nvPr/>
        </p:nvSpPr>
        <p:spPr>
          <a:xfrm>
            <a:off x="1121708" y="1709512"/>
            <a:ext cx="9965392" cy="1099002"/>
          </a:xfrm>
          <a:prstGeom prst="roundRect">
            <a:avLst>
              <a:gd fmla="val 7929" name="adj"/>
            </a:avLst>
          </a:prstGeom>
          <a:solidFill>
            <a:srgbClr val="449E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>
            <a:off x="1059083" y="446730"/>
            <a:ext cx="26720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800">
                <a:solidFill>
                  <a:srgbClr val="449E07"/>
                </a:solidFill>
                <a:cs typeface="+mn-ea"/>
                <a:sym typeface="+mn-lt"/>
              </a:rPr>
              <a:t>什么是垃圾分类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7A4B5B4-A887-448D-9699-0EB76FC2C9AF}"/>
              </a:ext>
            </a:extLst>
          </p:cNvPr>
          <p:cNvSpPr/>
          <p:nvPr/>
        </p:nvSpPr>
        <p:spPr>
          <a:xfrm>
            <a:off x="1271430" y="1810707"/>
            <a:ext cx="9714453" cy="922020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 algn="just"/>
            <a:r>
              <a:rPr altLang="en-US" b="1" lang="zh-CN" sz="2800">
                <a:solidFill>
                  <a:schemeClr val="bg1"/>
                </a:solidFill>
                <a:cs typeface="+mn-ea"/>
                <a:sym typeface="+mn-lt"/>
              </a:rPr>
              <a:t>“垃圾是放错了地方的资源，是地球上惟一一种不断增长、永不枯竭的资源”！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64C7B1E-46DE-401F-813D-F04C6D468037}"/>
              </a:ext>
            </a:extLst>
          </p:cNvPr>
          <p:cNvSpPr/>
          <p:nvPr/>
        </p:nvSpPr>
        <p:spPr>
          <a:xfrm>
            <a:off x="1670678" y="3384256"/>
            <a:ext cx="4753813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这是联合国环境规划署首席专家的著名论断。在垃圾成分中，可直接回收利用的资源占垃圾总量的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58C1E08-0D4A-4A0D-8E8F-BFF3DE87A8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758710" y="2797494"/>
            <a:ext cx="3210847" cy="3210847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6650923C-9929-4203-855C-B0F554B009FE}"/>
              </a:ext>
            </a:extLst>
          </p:cNvPr>
          <p:cNvGrpSpPr/>
          <p:nvPr/>
        </p:nvGrpSpPr>
        <p:grpSpPr>
          <a:xfrm>
            <a:off x="1336988" y="3183799"/>
            <a:ext cx="796611" cy="778602"/>
            <a:chOff x="888753" y="3237587"/>
            <a:chExt cx="796611" cy="778602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A13CDECA-E557-442A-A99E-4A3BEDE06B0B}"/>
                </a:ext>
              </a:extLst>
            </p:cNvPr>
            <p:cNvGrpSpPr/>
            <p:nvPr/>
          </p:nvGrpSpPr>
          <p:grpSpPr>
            <a:xfrm>
              <a:off x="1041153" y="3425845"/>
              <a:ext cx="644211" cy="590344"/>
              <a:chOff x="1059083" y="3246550"/>
              <a:chExt cx="644211" cy="590344"/>
            </a:xfrm>
          </p:grpSpPr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id="{47B37A0D-43D2-43BA-9E48-6E38BC8C3313}"/>
                  </a:ext>
                </a:extLst>
              </p:cNvPr>
              <p:cNvCxnSpPr/>
              <p:nvPr/>
            </p:nvCxnSpPr>
            <p:spPr>
              <a:xfrm>
                <a:off x="1059083" y="3429000"/>
                <a:ext cx="644211" cy="0"/>
              </a:xfrm>
              <a:prstGeom prst="line">
                <a:avLst/>
              </a:prstGeom>
              <a:ln w="76200">
                <a:solidFill>
                  <a:srgbClr val="449E0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>
                <a:extLst>
                  <a:ext uri="{FF2B5EF4-FFF2-40B4-BE49-F238E27FC236}">
                    <a16:creationId xmlns:a16="http://schemas.microsoft.com/office/drawing/2014/main" id="{47F53E1D-1276-46BF-902C-6036F2A2D616}"/>
                  </a:ext>
                </a:extLst>
              </p:cNvPr>
              <p:cNvCxnSpPr/>
              <p:nvPr/>
            </p:nvCxnSpPr>
            <p:spPr>
              <a:xfrm>
                <a:off x="1212163" y="3246550"/>
                <a:ext cx="7037" cy="590344"/>
              </a:xfrm>
              <a:prstGeom prst="line">
                <a:avLst/>
              </a:prstGeom>
              <a:ln w="76200">
                <a:solidFill>
                  <a:srgbClr val="449E0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DBCDC5E8-E47F-4B9D-A3CB-D3D6DE5888A8}"/>
                </a:ext>
              </a:extLst>
            </p:cNvPr>
            <p:cNvGrpSpPr/>
            <p:nvPr/>
          </p:nvGrpSpPr>
          <p:grpSpPr>
            <a:xfrm>
              <a:off x="888753" y="3237587"/>
              <a:ext cx="644211" cy="590344"/>
              <a:chOff x="1059083" y="3246550"/>
              <a:chExt cx="644211" cy="590344"/>
            </a:xfrm>
          </p:grpSpPr>
          <p:cxnSp>
            <p:nvCxnSpPr>
              <p:cNvPr id="19" name="直接连接符 18">
                <a:extLst>
                  <a:ext uri="{FF2B5EF4-FFF2-40B4-BE49-F238E27FC236}">
                    <a16:creationId xmlns:a16="http://schemas.microsoft.com/office/drawing/2014/main" id="{AEEEA15D-A472-42AA-8E10-C4200D297641}"/>
                  </a:ext>
                </a:extLst>
              </p:cNvPr>
              <p:cNvCxnSpPr/>
              <p:nvPr/>
            </p:nvCxnSpPr>
            <p:spPr>
              <a:xfrm>
                <a:off x="1059083" y="3429000"/>
                <a:ext cx="644211" cy="0"/>
              </a:xfrm>
              <a:prstGeom prst="line">
                <a:avLst/>
              </a:prstGeom>
              <a:ln w="76200">
                <a:solidFill>
                  <a:srgbClr val="449E0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>
                <a:extLst>
                  <a:ext uri="{FF2B5EF4-FFF2-40B4-BE49-F238E27FC236}">
                    <a16:creationId xmlns:a16="http://schemas.microsoft.com/office/drawing/2014/main" id="{F7A2E703-1B9D-46CB-B921-35EE4DE38302}"/>
                  </a:ext>
                </a:extLst>
              </p:cNvPr>
              <p:cNvCxnSpPr/>
              <p:nvPr/>
            </p:nvCxnSpPr>
            <p:spPr>
              <a:xfrm>
                <a:off x="1212163" y="3246550"/>
                <a:ext cx="7037" cy="590344"/>
              </a:xfrm>
              <a:prstGeom prst="line">
                <a:avLst/>
              </a:prstGeom>
              <a:ln w="76200">
                <a:solidFill>
                  <a:srgbClr val="449E0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D5F692B8-C3C9-4E76-8FFE-8D76F5EE5BD0}"/>
              </a:ext>
            </a:extLst>
          </p:cNvPr>
          <p:cNvGrpSpPr/>
          <p:nvPr/>
        </p:nvGrpSpPr>
        <p:grpSpPr>
          <a:xfrm rot="5400000">
            <a:off x="5905768" y="3213006"/>
            <a:ext cx="796611" cy="778602"/>
            <a:chOff x="888753" y="3237587"/>
            <a:chExt cx="796611" cy="778602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93A63462-A1D8-4A07-9426-86AA858D9629}"/>
                </a:ext>
              </a:extLst>
            </p:cNvPr>
            <p:cNvGrpSpPr/>
            <p:nvPr/>
          </p:nvGrpSpPr>
          <p:grpSpPr>
            <a:xfrm>
              <a:off x="1041153" y="3425845"/>
              <a:ext cx="644211" cy="590344"/>
              <a:chOff x="1059083" y="3246550"/>
              <a:chExt cx="644211" cy="590344"/>
            </a:xfrm>
          </p:grpSpPr>
          <p:cxnSp>
            <p:nvCxnSpPr>
              <p:cNvPr id="27" name="直接连接符 26">
                <a:extLst>
                  <a:ext uri="{FF2B5EF4-FFF2-40B4-BE49-F238E27FC236}">
                    <a16:creationId xmlns:a16="http://schemas.microsoft.com/office/drawing/2014/main" id="{1924C117-FD87-4D56-B30F-777D52AF5AAC}"/>
                  </a:ext>
                </a:extLst>
              </p:cNvPr>
              <p:cNvCxnSpPr/>
              <p:nvPr/>
            </p:nvCxnSpPr>
            <p:spPr>
              <a:xfrm>
                <a:off x="1059083" y="3429000"/>
                <a:ext cx="644211" cy="0"/>
              </a:xfrm>
              <a:prstGeom prst="line">
                <a:avLst/>
              </a:prstGeom>
              <a:ln w="76200">
                <a:solidFill>
                  <a:srgbClr val="449E0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>
                <a:extLst>
                  <a:ext uri="{FF2B5EF4-FFF2-40B4-BE49-F238E27FC236}">
                    <a16:creationId xmlns:a16="http://schemas.microsoft.com/office/drawing/2014/main" id="{9A7AA84F-BC03-43F4-BFF3-D62FF5192A8E}"/>
                  </a:ext>
                </a:extLst>
              </p:cNvPr>
              <p:cNvCxnSpPr/>
              <p:nvPr/>
            </p:nvCxnSpPr>
            <p:spPr>
              <a:xfrm>
                <a:off x="1212163" y="3246550"/>
                <a:ext cx="7037" cy="590344"/>
              </a:xfrm>
              <a:prstGeom prst="line">
                <a:avLst/>
              </a:prstGeom>
              <a:ln w="76200">
                <a:solidFill>
                  <a:srgbClr val="449E0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751AE65D-6C8B-4789-91AB-3774AE00A0F8}"/>
                </a:ext>
              </a:extLst>
            </p:cNvPr>
            <p:cNvGrpSpPr/>
            <p:nvPr/>
          </p:nvGrpSpPr>
          <p:grpSpPr>
            <a:xfrm>
              <a:off x="888753" y="3237587"/>
              <a:ext cx="644211" cy="590344"/>
              <a:chOff x="1059083" y="3246550"/>
              <a:chExt cx="644211" cy="590344"/>
            </a:xfrm>
          </p:grpSpPr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5FCE7318-15E4-4AD9-8A1E-B62464EE7A72}"/>
                  </a:ext>
                </a:extLst>
              </p:cNvPr>
              <p:cNvCxnSpPr/>
              <p:nvPr/>
            </p:nvCxnSpPr>
            <p:spPr>
              <a:xfrm>
                <a:off x="1059083" y="3429000"/>
                <a:ext cx="644211" cy="0"/>
              </a:xfrm>
              <a:prstGeom prst="line">
                <a:avLst/>
              </a:prstGeom>
              <a:ln w="76200">
                <a:solidFill>
                  <a:srgbClr val="449E0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>
                <a:extLst>
                  <a:ext uri="{FF2B5EF4-FFF2-40B4-BE49-F238E27FC236}">
                    <a16:creationId xmlns:a16="http://schemas.microsoft.com/office/drawing/2014/main" id="{43270A3E-4582-4534-8CE8-F0564480F875}"/>
                  </a:ext>
                </a:extLst>
              </p:cNvPr>
              <p:cNvCxnSpPr/>
              <p:nvPr/>
            </p:nvCxnSpPr>
            <p:spPr>
              <a:xfrm>
                <a:off x="1212163" y="3246550"/>
                <a:ext cx="7037" cy="590344"/>
              </a:xfrm>
              <a:prstGeom prst="line">
                <a:avLst/>
              </a:prstGeom>
              <a:ln w="76200">
                <a:solidFill>
                  <a:srgbClr val="449E0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val="1612933390"/>
      </p:ext>
    </p:extLst>
  </p:cSld>
  <p:clrMapOvr>
    <a:masterClrMapping/>
  </p:clrMapOvr>
  <mc:AlternateContent>
    <mc:Choice Requires="p15">
      <p:transition advTm="2000" p14:dur="3000" spd="slow">
        <p15:prstTrans prst="curtains"/>
      </p:transition>
    </mc:Choice>
    <mc:Fallback>
      <p:transition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8"/>
      <p:bldP grpId="0" spid="10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7D904F7B-A5F3-4929-85E2-47EFFDE83E90}"/>
              </a:ext>
            </a:extLst>
          </p:cNvPr>
          <p:cNvSpPr/>
          <p:nvPr/>
        </p:nvSpPr>
        <p:spPr>
          <a:xfrm>
            <a:off x="1059083" y="446730"/>
            <a:ext cx="26720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800">
                <a:solidFill>
                  <a:srgbClr val="449E07"/>
                </a:solidFill>
                <a:cs typeface="+mn-ea"/>
                <a:sym typeface="+mn-lt"/>
              </a:rPr>
              <a:t>什么是垃圾分类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E756EB34-7FEA-455F-A3F3-9235795AEDBE}"/>
              </a:ext>
            </a:extLst>
          </p:cNvPr>
          <p:cNvGrpSpPr/>
          <p:nvPr/>
        </p:nvGrpSpPr>
        <p:grpSpPr>
          <a:xfrm>
            <a:off x="4359730" y="1266233"/>
            <a:ext cx="3559628" cy="663507"/>
            <a:chOff x="4310744" y="1543819"/>
            <a:chExt cx="3559628" cy="663507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B3B20E4A-108C-4A90-AEDA-744BA8DD6841}"/>
                </a:ext>
              </a:extLst>
            </p:cNvPr>
            <p:cNvSpPr/>
            <p:nvPr/>
          </p:nvSpPr>
          <p:spPr>
            <a:xfrm>
              <a:off x="4310744" y="1543819"/>
              <a:ext cx="3559628" cy="646331"/>
            </a:xfrm>
            <a:prstGeom prst="roundRect">
              <a:avLst>
                <a:gd fmla="val 7929" name="adj"/>
              </a:avLst>
            </a:prstGeom>
            <a:solidFill>
              <a:srgbClr val="449E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5E82CAEF-988F-4827-9990-D994D0DFE712}"/>
                </a:ext>
              </a:extLst>
            </p:cNvPr>
            <p:cNvSpPr/>
            <p:nvPr/>
          </p:nvSpPr>
          <p:spPr>
            <a:xfrm>
              <a:off x="4398345" y="1560995"/>
              <a:ext cx="3460624" cy="640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z="3600">
                  <a:solidFill>
                    <a:schemeClr val="bg1"/>
                  </a:solidFill>
                  <a:cs typeface="+mn-ea"/>
                  <a:sym typeface="+mn-lt"/>
                </a:rPr>
                <a:t>什么是垃圾分类</a:t>
              </a: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B53FA87F-71C3-41D7-9A65-F1755C5889A6}"/>
              </a:ext>
            </a:extLst>
          </p:cNvPr>
          <p:cNvSpPr/>
          <p:nvPr/>
        </p:nvSpPr>
        <p:spPr>
          <a:xfrm>
            <a:off x="5968091" y="2842017"/>
            <a:ext cx="4970681" cy="2377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垃圾分类，指按一定规定或标准将垃圾分类储存、分类投放和分类搬运，从而转变成公共资源的一系列活动的总称。分类的目的是提高垃圾的资源价值和经济价值，力争物尽其用。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D21E9C1-C5C4-40E4-9CBD-841AA54E59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4615" l="9231" r="6212" t="6011"/>
          <a:stretch>
            <a:fillRect/>
          </a:stretch>
        </p:blipFill>
        <p:spPr>
          <a:xfrm>
            <a:off x="1059083" y="2351872"/>
            <a:ext cx="3181351" cy="3362567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1BB8894F-0A52-4B2B-B5B8-6A141118724E}"/>
              </a:ext>
            </a:extLst>
          </p:cNvPr>
          <p:cNvGrpSpPr/>
          <p:nvPr/>
        </p:nvGrpSpPr>
        <p:grpSpPr>
          <a:xfrm>
            <a:off x="5200009" y="3710938"/>
            <a:ext cx="768082" cy="662814"/>
            <a:chOff x="4359730" y="3348382"/>
            <a:chExt cx="1608361" cy="1387930"/>
          </a:xfrm>
        </p:grpSpPr>
        <p:sp>
          <p:nvSpPr>
            <p:cNvPr id="4" name="箭头: V 形 3">
              <a:extLst>
                <a:ext uri="{FF2B5EF4-FFF2-40B4-BE49-F238E27FC236}">
                  <a16:creationId xmlns:a16="http://schemas.microsoft.com/office/drawing/2014/main" id="{0DD41F29-5076-4495-A696-635E52381632}"/>
                </a:ext>
              </a:extLst>
            </p:cNvPr>
            <p:cNvSpPr/>
            <p:nvPr/>
          </p:nvSpPr>
          <p:spPr>
            <a:xfrm rot="10800000">
              <a:off x="5037363" y="3348382"/>
              <a:ext cx="930728" cy="1387929"/>
            </a:xfrm>
            <a:prstGeom prst="chevron">
              <a:avLst/>
            </a:prstGeom>
            <a:solidFill>
              <a:srgbClr val="449E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D02B8396-D793-4D61-914F-4EE119B0B68C}"/>
                </a:ext>
              </a:extLst>
            </p:cNvPr>
            <p:cNvSpPr/>
            <p:nvPr/>
          </p:nvSpPr>
          <p:spPr>
            <a:xfrm rot="10800000">
              <a:off x="4359730" y="3348383"/>
              <a:ext cx="930728" cy="1387929"/>
            </a:xfrm>
            <a:prstGeom prst="chevron">
              <a:avLst/>
            </a:prstGeom>
            <a:solidFill>
              <a:srgbClr val="449E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val="2011306046"/>
      </p:ext>
    </p:extLst>
  </p:cSld>
  <p:clrMapOvr>
    <a:masterClrMapping/>
  </p:clrMapOvr>
  <mc:AlternateContent>
    <mc:Choice Requires="p15">
      <p:transition advTm="2000" p14:dur="3000" spd="slow">
        <p15:prstTrans prst="curtains"/>
      </p:transition>
    </mc:Choice>
    <mc:Fallback>
      <p:transition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3907044-8B1F-4B61-8B34-613A10A1E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206649" cy="688933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5B52B75-1EA1-4BF2-B41B-F99D32BB4E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479571" y="5061619"/>
            <a:ext cx="12863579" cy="339767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4365318-9C6D-48DA-949E-BCCCA28084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540668">
            <a:off x="7849649" y="1259608"/>
            <a:ext cx="3962224" cy="1617233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F154331B-D15B-4D1E-891E-6CB9A8B86F53}"/>
              </a:ext>
            </a:extLst>
          </p:cNvPr>
          <p:cNvSpPr txBox="1"/>
          <p:nvPr/>
        </p:nvSpPr>
        <p:spPr>
          <a:xfrm>
            <a:off x="1156108" y="296361"/>
            <a:ext cx="9891513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>
                <a:solidFill>
                  <a:srgbClr val="449E07"/>
                </a:solidFill>
                <a:cs typeface="+mn-ea"/>
                <a:sym typeface="+mn-lt"/>
              </a:rPr>
              <a:t>垃/圾/不/落/地/家/园/更/美/丽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F77EE124-0F9C-464F-8AEF-F86BB5533B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t="16270"/>
          <a:stretch>
            <a:fillRect/>
          </a:stretch>
        </p:blipFill>
        <p:spPr>
          <a:xfrm>
            <a:off x="-324316" y="3652278"/>
            <a:ext cx="4998764" cy="4185436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B2AF892E-8410-4CA2-A23D-90273FF910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9626068" y="3840088"/>
            <a:ext cx="2843105" cy="3159257"/>
          </a:xfrm>
          <a:prstGeom prst="rect">
            <a:avLst/>
          </a:prstGeom>
        </p:spPr>
      </p:pic>
      <p:sp>
        <p:nvSpPr>
          <p:cNvPr id="30" name="矩形 29">
            <a:extLst>
              <a:ext uri="{FF2B5EF4-FFF2-40B4-BE49-F238E27FC236}">
                <a16:creationId xmlns:a16="http://schemas.microsoft.com/office/drawing/2014/main" id="{36442DC2-DB07-41E5-94D8-C09302C80816}"/>
              </a:ext>
            </a:extLst>
          </p:cNvPr>
          <p:cNvSpPr/>
          <p:nvPr/>
        </p:nvSpPr>
        <p:spPr>
          <a:xfrm>
            <a:off x="4927666" y="1697971"/>
            <a:ext cx="2351315" cy="777123"/>
          </a:xfrm>
          <a:prstGeom prst="rect">
            <a:avLst/>
          </a:prstGeom>
          <a:solidFill>
            <a:srgbClr val="449E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4800"/>
              <a:t>第二章</a:t>
            </a:r>
          </a:p>
        </p:txBody>
      </p:sp>
      <p:sp>
        <p:nvSpPr>
          <p:cNvPr id="32" name="Rectangle 6">
            <a:extLst>
              <a:ext uri="{FF2B5EF4-FFF2-40B4-BE49-F238E27FC236}">
                <a16:creationId xmlns:a16="http://schemas.microsoft.com/office/drawing/2014/main" id="{57A760C6-3AAB-485C-9B9A-B47E2DED8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0799" y="2772833"/>
            <a:ext cx="6840992" cy="118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r>
              <a:rPr altLang="en-US" b="1" lang="zh-CN" sz="7200">
                <a:ln w="28575">
                  <a:solidFill>
                    <a:schemeClr val="bg1"/>
                  </a:solidFill>
                </a:ln>
                <a:solidFill>
                  <a:srgbClr val="449E07"/>
                </a:solidFill>
                <a:effectLst>
                  <a:outerShdw algn="tl" blurRad="38100" dir="2700000" dist="38100">
                    <a:srgbClr val="000000">
                      <a:alpha val="15000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垃圾处理的现状</a:t>
            </a:r>
          </a:p>
        </p:txBody>
      </p:sp>
    </p:spTree>
    <p:extLst>
      <p:ext uri="{BB962C8B-B14F-4D97-AF65-F5344CB8AC3E}">
        <p14:creationId val="1301095534"/>
      </p:ext>
    </p:extLst>
  </p:cSld>
  <p:clrMapOvr>
    <a:masterClrMapping/>
  </p:clrMapOvr>
  <mc:AlternateContent>
    <mc:Choice Requires="p15">
      <p:transition advTm="2000" p14:dur="2000" spd="slow">
        <p15:prstTrans prst="wind"/>
      </p:transition>
    </mc:Choice>
    <mc:Fallback>
      <p:transition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9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3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250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250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500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500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"/>
      <p:bldP grpId="0" spid="30"/>
      <p:bldP grpId="0" spid="32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1059083" y="463059"/>
            <a:ext cx="26720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800">
                <a:solidFill>
                  <a:srgbClr val="449E07"/>
                </a:solidFill>
                <a:cs typeface="+mn-ea"/>
                <a:sym typeface="+mn-lt"/>
              </a:rPr>
              <a:t>垃圾处理的现状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D051131-3B5A-4F50-81E7-87DAF0178C18}"/>
              </a:ext>
            </a:extLst>
          </p:cNvPr>
          <p:cNvSpPr/>
          <p:nvPr/>
        </p:nvSpPr>
        <p:spPr>
          <a:xfrm>
            <a:off x="1632527" y="1753983"/>
            <a:ext cx="4866245" cy="173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城市中的人们每天会产生大量的生活垃圾（据说，上海每年的生活垃圾有5个金茂大厦的体积那么多），而在太平洋中漂浮的规模庞大的塑料垃圾带形成了触目惊心的“第八大陆”。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81768C8-22E0-45A1-87C6-3162057B7F68}"/>
              </a:ext>
            </a:extLst>
          </p:cNvPr>
          <p:cNvSpPr/>
          <p:nvPr/>
        </p:nvSpPr>
        <p:spPr>
          <a:xfrm>
            <a:off x="1698664" y="4184138"/>
            <a:ext cx="4718463" cy="1325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垃圾的去向，是个长久以来被忽视，却值得追问下去的问题。用智能标签追踪垃圾去向的“垃圾追踪”计划就是为了解决这个问题。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7FE34397-D552-40F9-8ACE-65DBC4EA3E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896317" y="1654134"/>
            <a:ext cx="4156116" cy="4156116"/>
          </a:xfrm>
          <a:prstGeom prst="rect">
            <a:avLst/>
          </a:prstGeom>
        </p:spPr>
      </p:pic>
      <p:sp>
        <p:nvSpPr>
          <p:cNvPr id="8" name="椭圆 7">
            <a:extLst>
              <a:ext uri="{FF2B5EF4-FFF2-40B4-BE49-F238E27FC236}">
                <a16:creationId xmlns:a16="http://schemas.microsoft.com/office/drawing/2014/main" id="{C57B7A54-CB65-43A6-BD13-663A315295E4}"/>
              </a:ext>
            </a:extLst>
          </p:cNvPr>
          <p:cNvSpPr/>
          <p:nvPr/>
        </p:nvSpPr>
        <p:spPr>
          <a:xfrm>
            <a:off x="1023224" y="3464067"/>
            <a:ext cx="697999" cy="720071"/>
          </a:xfrm>
          <a:prstGeom prst="ellipse">
            <a:avLst/>
          </a:prstGeom>
          <a:solidFill>
            <a:srgbClr val="449E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B8C5753D-BFCA-493D-B9E5-B90AD9561860}"/>
              </a:ext>
            </a:extLst>
          </p:cNvPr>
          <p:cNvCxnSpPr/>
          <p:nvPr/>
        </p:nvCxnSpPr>
        <p:spPr>
          <a:xfrm flipV="1">
            <a:off x="1609017" y="3783106"/>
            <a:ext cx="5562748" cy="3318"/>
          </a:xfrm>
          <a:prstGeom prst="line">
            <a:avLst/>
          </a:prstGeom>
          <a:ln w="28575">
            <a:solidFill>
              <a:srgbClr val="449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575910204"/>
      </p:ext>
    </p:extLst>
  </p:cSld>
  <p:clrMapOvr>
    <a:masterClrMapping/>
  </p:clrMapOvr>
  <mc:AlternateContent>
    <mc:Choice Requires="p15">
      <p:transition advTm="2000" p14:dur="3000" spd="slow">
        <p15:prstTrans prst="curtains"/>
      </p:transition>
    </mc:Choice>
    <mc:Fallback>
      <p:transition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8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4" name="矩形 33">
            <a:extLst>
              <a:ext uri="{FF2B5EF4-FFF2-40B4-BE49-F238E27FC236}">
                <a16:creationId xmlns:a16="http://schemas.microsoft.com/office/drawing/2014/main" id="{5F124EF9-A957-40E4-9ADC-771786ECEFA4}"/>
              </a:ext>
            </a:extLst>
          </p:cNvPr>
          <p:cNvSpPr/>
          <p:nvPr/>
        </p:nvSpPr>
        <p:spPr>
          <a:xfrm>
            <a:off x="4495210" y="1835257"/>
            <a:ext cx="6669174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卫生填埋是目前世界上处理垃圾量最大 的方法之一,也是垃圾处理的最终手段. </a:t>
            </a: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670E746B-BAD8-4B69-A97D-702355BFF75B}"/>
              </a:ext>
            </a:extLst>
          </p:cNvPr>
          <p:cNvSpPr/>
          <p:nvPr/>
        </p:nvSpPr>
        <p:spPr>
          <a:xfrm>
            <a:off x="4534454" y="2997636"/>
            <a:ext cx="5993115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焚烧法是在高温下将垃圾燃烧成灰渣,再填埋.</a:t>
            </a: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2D61C6D0-BBAF-4840-8A50-61DAF7097EAE}"/>
              </a:ext>
            </a:extLst>
          </p:cNvPr>
          <p:cNvSpPr/>
          <p:nvPr/>
        </p:nvSpPr>
        <p:spPr>
          <a:xfrm>
            <a:off x="4516846" y="4104265"/>
            <a:ext cx="6422867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将生活垃圾堆积成堆，放入发酵池中保温至70℃储存、发酵，</a:t>
            </a: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59F9DA9A-9F21-46B1-B878-5BF52518DEAB}"/>
              </a:ext>
            </a:extLst>
          </p:cNvPr>
          <p:cNvSpPr/>
          <p:nvPr/>
        </p:nvSpPr>
        <p:spPr>
          <a:xfrm>
            <a:off x="4569880" y="4963258"/>
            <a:ext cx="6594505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对垃圾进行资源化分类回收利用，节约了社会资源，避免了填埋和之后形成的污染。 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EF50B8C2-CD7C-4355-A51E-8E9F7DC111C8}"/>
              </a:ext>
            </a:extLst>
          </p:cNvPr>
          <p:cNvSpPr/>
          <p:nvPr/>
        </p:nvSpPr>
        <p:spPr>
          <a:xfrm>
            <a:off x="1059083" y="463059"/>
            <a:ext cx="26720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800">
                <a:solidFill>
                  <a:srgbClr val="449E07"/>
                </a:solidFill>
                <a:cs typeface="+mn-ea"/>
                <a:sym typeface="+mn-lt"/>
              </a:rPr>
              <a:t>垃圾处理的现状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72F0ADF9-261F-41BE-ADF7-1EB69F1EBDDE}"/>
              </a:ext>
            </a:extLst>
          </p:cNvPr>
          <p:cNvGrpSpPr/>
          <p:nvPr/>
        </p:nvGrpSpPr>
        <p:grpSpPr>
          <a:xfrm>
            <a:off x="846959" y="1714501"/>
            <a:ext cx="10446803" cy="937801"/>
            <a:chOff x="717477" y="1681843"/>
            <a:chExt cx="10446803" cy="937801"/>
          </a:xfrm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EC8F73CF-D57D-4453-98A8-9F2760ABE4BB}"/>
                </a:ext>
              </a:extLst>
            </p:cNvPr>
            <p:cNvSpPr/>
            <p:nvPr/>
          </p:nvSpPr>
          <p:spPr>
            <a:xfrm>
              <a:off x="717477" y="1704264"/>
              <a:ext cx="915380" cy="915380"/>
            </a:xfrm>
            <a:prstGeom prst="ellipse">
              <a:avLst/>
            </a:prstGeom>
            <a:solidFill>
              <a:srgbClr val="449E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88F83CC0-3E4D-4EE5-90F2-0A242CA96A64}"/>
                </a:ext>
              </a:extLst>
            </p:cNvPr>
            <p:cNvSpPr txBox="1"/>
            <p:nvPr/>
          </p:nvSpPr>
          <p:spPr>
            <a:xfrm>
              <a:off x="777349" y="1754647"/>
              <a:ext cx="769257" cy="14325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z="440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60D4C190-76B4-40C1-8A2A-5AE4F54C6749}"/>
                </a:ext>
              </a:extLst>
            </p:cNvPr>
            <p:cNvSpPr/>
            <p:nvPr/>
          </p:nvSpPr>
          <p:spPr>
            <a:xfrm>
              <a:off x="1677234" y="1681843"/>
              <a:ext cx="2329689" cy="824623"/>
            </a:xfrm>
            <a:prstGeom prst="roundRect">
              <a:avLst>
                <a:gd fmla="val 50000" name="adj"/>
              </a:avLst>
            </a:prstGeom>
            <a:solidFill>
              <a:srgbClr val="449E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5" name="矩形: 圆角 34">
              <a:extLst>
                <a:ext uri="{FF2B5EF4-FFF2-40B4-BE49-F238E27FC236}">
                  <a16:creationId xmlns:a16="http://schemas.microsoft.com/office/drawing/2014/main" id="{A05DCF2F-C565-4D40-9FB0-3707404166FD}"/>
                </a:ext>
              </a:extLst>
            </p:cNvPr>
            <p:cNvSpPr/>
            <p:nvPr/>
          </p:nvSpPr>
          <p:spPr>
            <a:xfrm>
              <a:off x="4088567" y="1747157"/>
              <a:ext cx="7075713" cy="731806"/>
            </a:xfrm>
            <a:prstGeom prst="roundRect">
              <a:avLst>
                <a:gd fmla="val 50000" name="adj"/>
              </a:avLst>
            </a:prstGeom>
            <a:noFill/>
            <a:ln>
              <a:solidFill>
                <a:srgbClr val="449E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4B63FFDD-1D03-443C-96E3-1CF290E381E9}"/>
              </a:ext>
            </a:extLst>
          </p:cNvPr>
          <p:cNvGrpSpPr/>
          <p:nvPr/>
        </p:nvGrpSpPr>
        <p:grpSpPr>
          <a:xfrm>
            <a:off x="846959" y="2734515"/>
            <a:ext cx="10446803" cy="937801"/>
            <a:chOff x="717477" y="1681843"/>
            <a:chExt cx="10446803" cy="937801"/>
          </a:xfrm>
        </p:grpSpPr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B25396F3-713A-4981-A4C4-CFE091058CFA}"/>
                </a:ext>
              </a:extLst>
            </p:cNvPr>
            <p:cNvSpPr/>
            <p:nvPr/>
          </p:nvSpPr>
          <p:spPr>
            <a:xfrm>
              <a:off x="717477" y="1704264"/>
              <a:ext cx="915380" cy="915380"/>
            </a:xfrm>
            <a:prstGeom prst="ellipse">
              <a:avLst/>
            </a:prstGeom>
            <a:solidFill>
              <a:srgbClr val="449E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D5FC786D-C1E4-4970-9C4A-2EBE8D6CBE9B}"/>
                </a:ext>
              </a:extLst>
            </p:cNvPr>
            <p:cNvSpPr txBox="1"/>
            <p:nvPr/>
          </p:nvSpPr>
          <p:spPr>
            <a:xfrm>
              <a:off x="777349" y="1754647"/>
              <a:ext cx="769257" cy="14325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z="440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42" name="矩形: 圆角 41">
              <a:extLst>
                <a:ext uri="{FF2B5EF4-FFF2-40B4-BE49-F238E27FC236}">
                  <a16:creationId xmlns:a16="http://schemas.microsoft.com/office/drawing/2014/main" id="{667D38C2-DB1C-4096-8BA5-55E13395FB00}"/>
                </a:ext>
              </a:extLst>
            </p:cNvPr>
            <p:cNvSpPr/>
            <p:nvPr/>
          </p:nvSpPr>
          <p:spPr>
            <a:xfrm>
              <a:off x="1677234" y="1681843"/>
              <a:ext cx="2329689" cy="824623"/>
            </a:xfrm>
            <a:prstGeom prst="roundRect">
              <a:avLst>
                <a:gd fmla="val 50000" name="adj"/>
              </a:avLst>
            </a:prstGeom>
            <a:solidFill>
              <a:srgbClr val="449E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3" name="矩形: 圆角 42">
              <a:extLst>
                <a:ext uri="{FF2B5EF4-FFF2-40B4-BE49-F238E27FC236}">
                  <a16:creationId xmlns:a16="http://schemas.microsoft.com/office/drawing/2014/main" id="{5C519193-4427-4DAE-9C57-C86D6E047B55}"/>
                </a:ext>
              </a:extLst>
            </p:cNvPr>
            <p:cNvSpPr/>
            <p:nvPr/>
          </p:nvSpPr>
          <p:spPr>
            <a:xfrm>
              <a:off x="4088567" y="1747157"/>
              <a:ext cx="7075713" cy="731806"/>
            </a:xfrm>
            <a:prstGeom prst="roundRect">
              <a:avLst>
                <a:gd fmla="val 50000" name="adj"/>
              </a:avLst>
            </a:prstGeom>
            <a:noFill/>
            <a:ln>
              <a:solidFill>
                <a:srgbClr val="449E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5C545AC5-76A3-4B90-B7A4-0EFE72AF08AD}"/>
              </a:ext>
            </a:extLst>
          </p:cNvPr>
          <p:cNvGrpSpPr/>
          <p:nvPr/>
        </p:nvGrpSpPr>
        <p:grpSpPr>
          <a:xfrm>
            <a:off x="846959" y="3811673"/>
            <a:ext cx="10446803" cy="937801"/>
            <a:chOff x="717477" y="1681843"/>
            <a:chExt cx="10446803" cy="937801"/>
          </a:xfrm>
        </p:grpSpPr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DC7A266A-BDF4-4510-8CA5-C2AFCE48D263}"/>
                </a:ext>
              </a:extLst>
            </p:cNvPr>
            <p:cNvSpPr/>
            <p:nvPr/>
          </p:nvSpPr>
          <p:spPr>
            <a:xfrm>
              <a:off x="717477" y="1704264"/>
              <a:ext cx="915380" cy="915380"/>
            </a:xfrm>
            <a:prstGeom prst="ellipse">
              <a:avLst/>
            </a:prstGeom>
            <a:solidFill>
              <a:srgbClr val="449E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A0836FBF-DB05-4C66-83DF-3E08FE809F84}"/>
                </a:ext>
              </a:extLst>
            </p:cNvPr>
            <p:cNvSpPr txBox="1"/>
            <p:nvPr/>
          </p:nvSpPr>
          <p:spPr>
            <a:xfrm>
              <a:off x="777349" y="1754647"/>
              <a:ext cx="769257" cy="14325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z="440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49" name="矩形: 圆角 48">
              <a:extLst>
                <a:ext uri="{FF2B5EF4-FFF2-40B4-BE49-F238E27FC236}">
                  <a16:creationId xmlns:a16="http://schemas.microsoft.com/office/drawing/2014/main" id="{B08B60FA-198B-42AD-BA3F-7220B56E0943}"/>
                </a:ext>
              </a:extLst>
            </p:cNvPr>
            <p:cNvSpPr/>
            <p:nvPr/>
          </p:nvSpPr>
          <p:spPr>
            <a:xfrm>
              <a:off x="1677234" y="1681843"/>
              <a:ext cx="2329689" cy="824623"/>
            </a:xfrm>
            <a:prstGeom prst="roundRect">
              <a:avLst>
                <a:gd fmla="val 50000" name="adj"/>
              </a:avLst>
            </a:prstGeom>
            <a:solidFill>
              <a:srgbClr val="449E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1" name="矩形: 圆角 50">
              <a:extLst>
                <a:ext uri="{FF2B5EF4-FFF2-40B4-BE49-F238E27FC236}">
                  <a16:creationId xmlns:a16="http://schemas.microsoft.com/office/drawing/2014/main" id="{4965224D-12B2-468A-9BB2-16F30791555A}"/>
                </a:ext>
              </a:extLst>
            </p:cNvPr>
            <p:cNvSpPr/>
            <p:nvPr/>
          </p:nvSpPr>
          <p:spPr>
            <a:xfrm>
              <a:off x="4088567" y="1747157"/>
              <a:ext cx="7075713" cy="731806"/>
            </a:xfrm>
            <a:prstGeom prst="roundRect">
              <a:avLst>
                <a:gd fmla="val 50000" name="adj"/>
              </a:avLst>
            </a:prstGeom>
            <a:noFill/>
            <a:ln>
              <a:solidFill>
                <a:srgbClr val="449E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21BBC91A-DEE1-487D-957F-6E77EA83CB13}"/>
              </a:ext>
            </a:extLst>
          </p:cNvPr>
          <p:cNvGrpSpPr/>
          <p:nvPr/>
        </p:nvGrpSpPr>
        <p:grpSpPr>
          <a:xfrm>
            <a:off x="846959" y="4831687"/>
            <a:ext cx="10446803" cy="937801"/>
            <a:chOff x="717477" y="1681843"/>
            <a:chExt cx="10446803" cy="937801"/>
          </a:xfrm>
        </p:grpSpPr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9048F32B-2DEA-4B0B-9A92-5C7CDAE4C3C9}"/>
                </a:ext>
              </a:extLst>
            </p:cNvPr>
            <p:cNvSpPr/>
            <p:nvPr/>
          </p:nvSpPr>
          <p:spPr>
            <a:xfrm>
              <a:off x="717477" y="1704264"/>
              <a:ext cx="915380" cy="915380"/>
            </a:xfrm>
            <a:prstGeom prst="ellipse">
              <a:avLst/>
            </a:prstGeom>
            <a:solidFill>
              <a:srgbClr val="449E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AE680D2E-7FAC-461D-AF55-E9A1C63464D6}"/>
                </a:ext>
              </a:extLst>
            </p:cNvPr>
            <p:cNvSpPr txBox="1"/>
            <p:nvPr/>
          </p:nvSpPr>
          <p:spPr>
            <a:xfrm>
              <a:off x="777349" y="1754646"/>
              <a:ext cx="769257" cy="14325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z="440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58" name="矩形: 圆角 57">
              <a:extLst>
                <a:ext uri="{FF2B5EF4-FFF2-40B4-BE49-F238E27FC236}">
                  <a16:creationId xmlns:a16="http://schemas.microsoft.com/office/drawing/2014/main" id="{63908740-F30A-4E05-9D67-56D9809328DE}"/>
                </a:ext>
              </a:extLst>
            </p:cNvPr>
            <p:cNvSpPr/>
            <p:nvPr/>
          </p:nvSpPr>
          <p:spPr>
            <a:xfrm>
              <a:off x="1677234" y="1681843"/>
              <a:ext cx="2329689" cy="824623"/>
            </a:xfrm>
            <a:prstGeom prst="roundRect">
              <a:avLst>
                <a:gd fmla="val 50000" name="adj"/>
              </a:avLst>
            </a:prstGeom>
            <a:solidFill>
              <a:srgbClr val="449E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5" name="矩形: 圆角 64">
              <a:extLst>
                <a:ext uri="{FF2B5EF4-FFF2-40B4-BE49-F238E27FC236}">
                  <a16:creationId xmlns:a16="http://schemas.microsoft.com/office/drawing/2014/main" id="{0D3E84C0-BDC6-440F-8C5F-F8F3EAE1282F}"/>
                </a:ext>
              </a:extLst>
            </p:cNvPr>
            <p:cNvSpPr/>
            <p:nvPr/>
          </p:nvSpPr>
          <p:spPr>
            <a:xfrm>
              <a:off x="4088567" y="1747157"/>
              <a:ext cx="7075713" cy="731806"/>
            </a:xfrm>
            <a:prstGeom prst="roundRect">
              <a:avLst>
                <a:gd fmla="val 50000" name="adj"/>
              </a:avLst>
            </a:prstGeom>
            <a:noFill/>
            <a:ln>
              <a:solidFill>
                <a:srgbClr val="449E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6FD74F36-1EA9-44D8-8D06-5835BBF97461}"/>
              </a:ext>
            </a:extLst>
          </p:cNvPr>
          <p:cNvSpPr/>
          <p:nvPr/>
        </p:nvSpPr>
        <p:spPr>
          <a:xfrm>
            <a:off x="1956331" y="1818928"/>
            <a:ext cx="201168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z="3600">
                <a:solidFill>
                  <a:schemeClr val="bg1"/>
                </a:solidFill>
                <a:cs typeface="+mn-ea"/>
                <a:sym typeface="+mn-lt"/>
              </a:rPr>
              <a:t>卫生填埋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B6C9EED-5602-4E85-A09A-5F2687D0C3CE}"/>
              </a:ext>
            </a:extLst>
          </p:cNvPr>
          <p:cNvSpPr/>
          <p:nvPr/>
        </p:nvSpPr>
        <p:spPr>
          <a:xfrm>
            <a:off x="1955224" y="2815203"/>
            <a:ext cx="201168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z="3600">
                <a:solidFill>
                  <a:schemeClr val="bg1"/>
                </a:solidFill>
                <a:cs typeface="+mn-ea"/>
                <a:sym typeface="+mn-lt"/>
              </a:rPr>
              <a:t>焚烧发电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CB6F894-2659-4DB9-8722-903A585991F1}"/>
              </a:ext>
            </a:extLst>
          </p:cNvPr>
          <p:cNvSpPr/>
          <p:nvPr/>
        </p:nvSpPr>
        <p:spPr>
          <a:xfrm>
            <a:off x="2421116" y="3908975"/>
            <a:ext cx="109728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z="3600">
                <a:solidFill>
                  <a:schemeClr val="bg1"/>
                </a:solidFill>
                <a:cs typeface="+mn-ea"/>
                <a:sym typeface="+mn-lt"/>
              </a:rPr>
              <a:t>堆肥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B2CE58C-439A-4C5E-A5EA-11E2E9F6E169}"/>
              </a:ext>
            </a:extLst>
          </p:cNvPr>
          <p:cNvSpPr/>
          <p:nvPr/>
        </p:nvSpPr>
        <p:spPr>
          <a:xfrm>
            <a:off x="1973603" y="4914273"/>
            <a:ext cx="201168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z="3600">
                <a:solidFill>
                  <a:schemeClr val="bg1"/>
                </a:solidFill>
                <a:cs typeface="+mn-ea"/>
                <a:sym typeface="+mn-lt"/>
              </a:rPr>
              <a:t>资源返还</a:t>
            </a:r>
          </a:p>
        </p:txBody>
      </p:sp>
    </p:spTree>
    <p:extLst>
      <p:ext uri="{BB962C8B-B14F-4D97-AF65-F5344CB8AC3E}">
        <p14:creationId val="1531621432"/>
      </p:ext>
    </p:extLst>
  </p:cSld>
  <p:clrMapOvr>
    <a:masterClrMapping/>
  </p:clrMapOvr>
  <mc:AlternateContent>
    <mc:Choice Requires="p15">
      <p:transition advTm="2000" p14:dur="3000" spd="slow">
        <p15:prstTrans prst="curtains"/>
      </p:transition>
    </mc:Choice>
    <mc:Fallback>
      <p:transition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6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4"/>
      <p:bldP grpId="0" spid="62"/>
      <p:bldP grpId="0" spid="63"/>
      <p:bldP grpId="0" spid="64"/>
      <p:bldP grpId="0" spid="4"/>
      <p:bldP grpId="0" spid="5"/>
      <p:bldP grpId="0" spid="6"/>
      <p:bldP grpId="0" spid="8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150DBB86-4002-4DA5-B018-55B72A5C7515}"/>
              </a:ext>
            </a:extLst>
          </p:cNvPr>
          <p:cNvSpPr/>
          <p:nvPr/>
        </p:nvSpPr>
        <p:spPr>
          <a:xfrm>
            <a:off x="1059083" y="463059"/>
            <a:ext cx="26720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800">
                <a:solidFill>
                  <a:srgbClr val="449E07"/>
                </a:solidFill>
                <a:cs typeface="+mn-ea"/>
                <a:sym typeface="+mn-lt"/>
              </a:rPr>
              <a:t>垃圾处理的现状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E0C951D5-81A4-4892-91D3-BD3E6D93B3C7}"/>
              </a:ext>
            </a:extLst>
          </p:cNvPr>
          <p:cNvGrpSpPr/>
          <p:nvPr/>
        </p:nvGrpSpPr>
        <p:grpSpPr>
          <a:xfrm>
            <a:off x="3736522" y="1338949"/>
            <a:ext cx="4829311" cy="646331"/>
            <a:chOff x="3393622" y="1338949"/>
            <a:chExt cx="4829311" cy="646331"/>
          </a:xfrm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810CAE70-4D60-48D2-AE7F-A46F93FF67A5}"/>
                </a:ext>
              </a:extLst>
            </p:cNvPr>
            <p:cNvSpPr/>
            <p:nvPr/>
          </p:nvSpPr>
          <p:spPr>
            <a:xfrm>
              <a:off x="3393622" y="1338949"/>
              <a:ext cx="4738007" cy="646331"/>
            </a:xfrm>
            <a:prstGeom prst="roundRect">
              <a:avLst>
                <a:gd fmla="val 7929" name="adj"/>
              </a:avLst>
            </a:prstGeom>
            <a:solidFill>
              <a:srgbClr val="449E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矩形 6"/>
            <p:cNvSpPr/>
            <p:nvPr/>
          </p:nvSpPr>
          <p:spPr>
            <a:xfrm>
              <a:off x="3410397" y="1373721"/>
              <a:ext cx="5059680" cy="5791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z="3200">
                  <a:solidFill>
                    <a:schemeClr val="bg1"/>
                  </a:solidFill>
                  <a:cs typeface="+mn-ea"/>
                  <a:sym typeface="+mn-lt"/>
                </a:rPr>
                <a:t>垃圾的处理方式 —卫生填埋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E4F02ACF-80C2-4170-999B-9D5725D679D1}"/>
              </a:ext>
            </a:extLst>
          </p:cNvPr>
          <p:cNvGrpSpPr/>
          <p:nvPr/>
        </p:nvGrpSpPr>
        <p:grpSpPr>
          <a:xfrm>
            <a:off x="1232512" y="2658157"/>
            <a:ext cx="3274174" cy="3171143"/>
            <a:chOff x="1138037" y="2955471"/>
            <a:chExt cx="4887206" cy="3171143"/>
          </a:xfrm>
        </p:grpSpPr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1CD46BD2-0CE0-4E34-BCCE-952C68B39C9E}"/>
                </a:ext>
              </a:extLst>
            </p:cNvPr>
            <p:cNvSpPr/>
            <p:nvPr/>
          </p:nvSpPr>
          <p:spPr>
            <a:xfrm>
              <a:off x="1138037" y="2955471"/>
              <a:ext cx="4887206" cy="163286"/>
            </a:xfrm>
            <a:prstGeom prst="roundRect">
              <a:avLst>
                <a:gd fmla="val 7929" name="adj"/>
              </a:avLst>
            </a:prstGeom>
            <a:solidFill>
              <a:srgbClr val="449E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5D8CE583-AD2A-4AB0-BD44-9F07440E7B45}"/>
                </a:ext>
              </a:extLst>
            </p:cNvPr>
            <p:cNvSpPr/>
            <p:nvPr/>
          </p:nvSpPr>
          <p:spPr>
            <a:xfrm>
              <a:off x="1138037" y="3160459"/>
              <a:ext cx="4887206" cy="2966155"/>
            </a:xfrm>
            <a:prstGeom prst="roundRect">
              <a:avLst>
                <a:gd fmla="val 7929" name="adj"/>
              </a:avLst>
            </a:prstGeom>
            <a:noFill/>
            <a:ln>
              <a:solidFill>
                <a:srgbClr val="449E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5A499CCF-A02D-4619-A8CE-8873AB3B65F1}"/>
              </a:ext>
            </a:extLst>
          </p:cNvPr>
          <p:cNvGrpSpPr/>
          <p:nvPr/>
        </p:nvGrpSpPr>
        <p:grpSpPr>
          <a:xfrm>
            <a:off x="7685314" y="2654543"/>
            <a:ext cx="3274174" cy="3171143"/>
            <a:chOff x="1138037" y="2955471"/>
            <a:chExt cx="4887206" cy="3171143"/>
          </a:xfrm>
        </p:grpSpPr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3E519D7B-5716-4F64-9DDD-5536C8D5C06E}"/>
                </a:ext>
              </a:extLst>
            </p:cNvPr>
            <p:cNvSpPr/>
            <p:nvPr/>
          </p:nvSpPr>
          <p:spPr>
            <a:xfrm>
              <a:off x="1138037" y="2955471"/>
              <a:ext cx="4887206" cy="163286"/>
            </a:xfrm>
            <a:prstGeom prst="roundRect">
              <a:avLst>
                <a:gd fmla="val 7929" name="adj"/>
              </a:avLst>
            </a:prstGeom>
            <a:solidFill>
              <a:srgbClr val="449E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5128486A-6B76-434C-A081-9C6599ED76F9}"/>
                </a:ext>
              </a:extLst>
            </p:cNvPr>
            <p:cNvSpPr/>
            <p:nvPr/>
          </p:nvSpPr>
          <p:spPr>
            <a:xfrm>
              <a:off x="1138037" y="3160459"/>
              <a:ext cx="4887206" cy="2966155"/>
            </a:xfrm>
            <a:prstGeom prst="roundRect">
              <a:avLst>
                <a:gd fmla="val 7929" name="adj"/>
              </a:avLst>
            </a:prstGeom>
            <a:noFill/>
            <a:ln>
              <a:solidFill>
                <a:srgbClr val="449E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" name="矩形 2">
            <a:extLst>
              <a:ext uri="{FF2B5EF4-FFF2-40B4-BE49-F238E27FC236}">
                <a16:creationId xmlns:a16="http://schemas.microsoft.com/office/drawing/2014/main" id="{A0082471-3653-4056-8EF0-70BCAF70B4F4}"/>
              </a:ext>
            </a:extLst>
          </p:cNvPr>
          <p:cNvSpPr/>
          <p:nvPr/>
        </p:nvSpPr>
        <p:spPr>
          <a:xfrm>
            <a:off x="1232512" y="3032655"/>
            <a:ext cx="3274174" cy="2560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卫生填埋是目前世界上处理垃圾量最大 的方法之一,也是垃圾处理的最终手段. 因为对垃圾不管采用哪种处理方法,最终都将产生不可回收和处理的物质,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F0C6EB2-7A37-47EA-AC7F-56DB083E6311}"/>
              </a:ext>
            </a:extLst>
          </p:cNvPr>
          <p:cNvSpPr/>
          <p:nvPr/>
        </p:nvSpPr>
        <p:spPr>
          <a:xfrm>
            <a:off x="7685315" y="3041327"/>
            <a:ext cx="3305206" cy="2560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这些废物只能通过填埋的方法进行处理.但是垃圾填埋不仅会浪费大量土地资源(填埋1t垃圾占地约3m3),而且填埋常的渗出液容易污染其周围的土壤和水体.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ACC9A570-F412-42C8-9AEE-85084E6F86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11667" r="14444" t="1945"/>
          <a:stretch>
            <a:fillRect/>
          </a:stretch>
        </p:blipFill>
        <p:spPr>
          <a:xfrm>
            <a:off x="4506686" y="2162971"/>
            <a:ext cx="3208564" cy="4257981"/>
          </a:xfrm>
          <a:prstGeom prst="rect">
            <a:avLst/>
          </a:prstGeom>
        </p:spPr>
      </p:pic>
    </p:spTree>
    <p:extLst>
      <p:ext uri="{BB962C8B-B14F-4D97-AF65-F5344CB8AC3E}">
        <p14:creationId val="190078682"/>
      </p:ext>
    </p:extLst>
  </p:cSld>
  <p:clrMapOvr>
    <a:masterClrMapping/>
  </p:clrMapOvr>
  <mc:AlternateContent>
    <mc:Choice Requires="p15">
      <p:transition advTm="2000" p14:dur="3000" spd="slow">
        <p15:prstTrans prst="curtains"/>
      </p:transition>
    </mc:Choice>
    <mc:Fallback>
      <p:transition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6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绿色水彩清新垃圾分类从我做起卡通儿童主题班会课件ppt模板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2e5yfl">
      <a:majorFont>
        <a:latin typeface="思源黑体 CN" panose="020f0302020204030204"/>
        <a:ea typeface="思源黑体 CN"/>
        <a:cs typeface="Arial"/>
      </a:majorFont>
      <a:minorFont>
        <a:latin typeface="思源黑体 CN" panose="020f0302020204030204"/>
        <a:ea typeface="思源黑体 CN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157</Paragraphs>
  <Slides>25</Slides>
  <Notes>19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baseType="lpstr" size="32">
      <vt:lpstr>Arial</vt:lpstr>
      <vt:lpstr>思源黑体 CN</vt:lpstr>
      <vt:lpstr>Calibri Light</vt:lpstr>
      <vt:lpstr>Calibri</vt:lpstr>
      <vt:lpstr>汉仪铁线黑-85简</vt:lpstr>
      <vt:lpstr>宋体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2021-08-22T11:49:03Z</dcterms:created>
  <cp:lastPrinted>2021-08-22T11:49:03Z</cp:lastPrinted>
  <dcterms:modified xsi:type="dcterms:W3CDTF">2021-08-22T05:36:08Z</dcterms:modified>
  <cp:revision>1</cp:revision>
</cp:coreProperties>
</file>