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74" r:id="rId23"/>
    <p:sldId id="277" r:id="rId24"/>
    <p:sldId id="285" r:id="rId25"/>
    <p:sldId id="286" r:id="rId26"/>
    <p:sldId id="287" r:id="rId27"/>
    <p:sldId id="288" r:id="rId28"/>
    <p:sldId id="289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6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9A5D9-777B-4E2F-90CC-34146B770439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E6670-3B72-49FB-AD1F-95DE8B77F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802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550143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207492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834428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321792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287712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333846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831887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040096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845759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58133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584875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46537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18415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8257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1170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44060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5230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47583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7805659"/>
      </p:ext>
    </p:extLst>
  </p:cSld>
  <p:clrMapOvr>
    <a:masterClrMapping/>
  </p:clrMapOvr>
  <p:transition/>
  <p:timing/>
  <p:extLst mod="1">
    <p:ext uri="{DCECCB84-F9BA-43D5-87BE-67443E8EF086}">
      <p15:sldGuideLst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  <p15:guide id="4" orient="horz" pos="550" userDrawn="1">
          <p15:clr>
            <a:srgbClr val="FBAE40"/>
          </p15:clr>
        </p15:guide>
        <p15:guide id="5" pos="7083" userDrawn="1">
          <p15:clr>
            <a:srgbClr val="FBAE40"/>
          </p15:clr>
        </p15:guide>
        <p15:guide id="6" pos="5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678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3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jpe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0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3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6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2.png" Type="http://schemas.openxmlformats.org/officeDocument/2006/relationships/image"/><Relationship Id="rId7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2.png" Type="http://schemas.openxmlformats.org/officeDocument/2006/relationships/image"/><Relationship Id="rId7" Target="../media/image4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2.png" Type="http://schemas.openxmlformats.org/officeDocument/2006/relationships/image"/><Relationship Id="rId7" Target="../media/image4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2.png" Type="http://schemas.openxmlformats.org/officeDocument/2006/relationships/image"/><Relationship Id="rId7" Target="../media/image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20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2.png" Type="http://schemas.openxmlformats.org/officeDocument/2006/relationships/image"/><Relationship Id="rId7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163" y="-1022331"/>
            <a:ext cx="7519246" cy="7519246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875871" y="5976781"/>
            <a:ext cx="3865944" cy="746567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 rot="19263742">
            <a:off x="832841" y="1571869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说</a:t>
            </a:r>
          </a:p>
        </p:txBody>
      </p:sp>
      <p:sp>
        <p:nvSpPr>
          <p:cNvPr id="12" name="文本框 11"/>
          <p:cNvSpPr txBox="1"/>
          <p:nvPr/>
        </p:nvSpPr>
        <p:spPr>
          <a:xfrm rot="20170704">
            <a:off x="2064267" y="737549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学</a:t>
            </a:r>
          </a:p>
        </p:txBody>
      </p:sp>
      <p:sp>
        <p:nvSpPr>
          <p:cNvPr id="13" name="文本框 12"/>
          <p:cNvSpPr txBox="1"/>
          <p:nvPr/>
        </p:nvSpPr>
        <p:spPr>
          <a:xfrm rot="1048727">
            <a:off x="3769885" y="667030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逗</a:t>
            </a:r>
          </a:p>
        </p:txBody>
      </p:sp>
      <p:sp>
        <p:nvSpPr>
          <p:cNvPr id="14" name="文本框 13"/>
          <p:cNvSpPr txBox="1"/>
          <p:nvPr/>
        </p:nvSpPr>
        <p:spPr>
          <a:xfrm rot="2954779">
            <a:off x="5174802" y="1632846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唱</a:t>
            </a:r>
          </a:p>
        </p:txBody>
      </p:sp>
      <p:pic>
        <p:nvPicPr>
          <p:cNvPr descr="未标题-1" id="15" name="图片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100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 b="7501" l="5096" r="41419" t="79031"/>
          <a:stretch>
            <a:fillRect/>
          </a:stretch>
        </p:blipFill>
        <p:spPr>
          <a:xfrm>
            <a:off x="-135862" y="4681972"/>
            <a:ext cx="7889409" cy="11174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6397" y="4101603"/>
            <a:ext cx="3198611" cy="2582877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7926543" y="477743"/>
            <a:ext cx="3057777" cy="5586897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698500" dir="2700000" dist="3302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8390156" y="1384518"/>
            <a:ext cx="2286000" cy="3224213"/>
          </a:xfrm>
          <a:prstGeom prst="rect">
            <a:avLst/>
          </a:prstGeom>
          <a:noFill/>
          <a:effectLst>
            <a:outerShdw algn="tl" blurRad="50800" dir="2700000" dist="177800" rotWithShape="0">
              <a:prstClr val="black">
                <a:alpha val="40000"/>
              </a:prstClr>
            </a:outerShdw>
          </a:effectLst>
        </p:spPr>
        <p:txBody>
          <a:bodyPr rtlCol="0" vert="eaVert" wrap="none">
            <a:spAutoFit/>
          </a:bodyPr>
          <a:lstStyle/>
          <a:p>
            <a:r>
              <a:rPr altLang="en-US" lang="zh-CN" sz="138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相声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407838" y="990600"/>
            <a:ext cx="487680" cy="202578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汇报人:优页PPT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88412" y="2964858"/>
            <a:ext cx="487680" cy="221102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相声艺术知识介绍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085382">
            <a:off x="6406672" y="4869606"/>
            <a:ext cx="2063498" cy="2063498"/>
          </a:xfrm>
          <a:prstGeom prst="rect">
            <a:avLst/>
          </a:prstGeom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07789" y="-497267"/>
            <a:ext cx="1955258" cy="1955258"/>
          </a:xfrm>
          <a:prstGeom prst="rect">
            <a:avLst/>
          </a:prstGeom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233554065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27" name="图片 26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28" name="图片 27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30" name="椭圆 29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1" name="图片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" name="矩形 31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066800" y="1167633"/>
            <a:ext cx="100583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</a:rPr>
              <a:t>学包括学各种口技、双簧，摹拟方言、市声以及男女老幼都音容笑貌、风俗习惯礼仪，也包括学唱。 </a:t>
            </a:r>
          </a:p>
        </p:txBody>
      </p:sp>
      <p:sp>
        <p:nvSpPr>
          <p:cNvPr id="3" name="矩形 2"/>
          <p:cNvSpPr/>
          <p:nvPr/>
        </p:nvSpPr>
        <p:spPr>
          <a:xfrm>
            <a:off x="1272867" y="3768073"/>
            <a:ext cx="1914939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学方言</a:t>
            </a:r>
          </a:p>
          <a:p>
            <a:pPr algn="ctr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（倒口、怯口 、变口） 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060936" y="3215380"/>
            <a:ext cx="2338801" cy="2363785"/>
          </a:xfrm>
          <a:prstGeom prst="roundRect">
            <a:avLst>
              <a:gd fmla="val 6970" name="adj"/>
            </a:avLst>
          </a:prstGeom>
          <a:noFill/>
          <a:ln>
            <a:solidFill>
              <a:srgbClr val="A7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86396" y="2771441"/>
            <a:ext cx="887880" cy="887879"/>
          </a:xfrm>
          <a:prstGeom prst="ellipse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48021" y="3768073"/>
            <a:ext cx="191493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学口技</a:t>
            </a:r>
          </a:p>
          <a:p>
            <a:pPr algn="ctr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（学市声）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636090" y="3215380"/>
            <a:ext cx="2338801" cy="2363785"/>
          </a:xfrm>
          <a:prstGeom prst="roundRect">
            <a:avLst>
              <a:gd fmla="val 6970" name="adj"/>
            </a:avLst>
          </a:prstGeom>
          <a:noFill/>
          <a:ln>
            <a:solidFill>
              <a:srgbClr val="A7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61550" y="2771441"/>
            <a:ext cx="887880" cy="887879"/>
          </a:xfrm>
          <a:prstGeom prst="ellipse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423175" y="3768073"/>
            <a:ext cx="191493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摹拟人物 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211244" y="3215380"/>
            <a:ext cx="2338801" cy="2363785"/>
          </a:xfrm>
          <a:prstGeom prst="roundRect">
            <a:avLst>
              <a:gd fmla="val 6970" name="adj"/>
            </a:avLst>
          </a:prstGeom>
          <a:noFill/>
          <a:ln>
            <a:solidFill>
              <a:srgbClr val="A7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36704" y="2771441"/>
            <a:ext cx="887880" cy="887879"/>
          </a:xfrm>
          <a:prstGeom prst="ellipse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998329" y="3768073"/>
            <a:ext cx="191493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学唱</a:t>
            </a:r>
          </a:p>
          <a:p>
            <a:pPr algn="ctr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（柳活儿 ）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8786398" y="3215380"/>
            <a:ext cx="2338801" cy="2363785"/>
          </a:xfrm>
          <a:prstGeom prst="roundRect">
            <a:avLst>
              <a:gd fmla="val 6970" name="adj"/>
            </a:avLst>
          </a:prstGeom>
          <a:noFill/>
          <a:ln>
            <a:solidFill>
              <a:srgbClr val="A7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11858" y="2771441"/>
            <a:ext cx="887880" cy="887879"/>
          </a:xfrm>
          <a:prstGeom prst="ellipse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932818" y="2844225"/>
            <a:ext cx="589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壹</a:t>
            </a:r>
          </a:p>
        </p:txBody>
      </p:sp>
      <p:sp>
        <p:nvSpPr>
          <p:cNvPr id="21" name="矩形 20"/>
          <p:cNvSpPr/>
          <p:nvPr/>
        </p:nvSpPr>
        <p:spPr>
          <a:xfrm>
            <a:off x="4523970" y="2844225"/>
            <a:ext cx="589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贰</a:t>
            </a:r>
          </a:p>
        </p:txBody>
      </p:sp>
      <p:sp>
        <p:nvSpPr>
          <p:cNvPr id="22" name="矩形 21"/>
          <p:cNvSpPr/>
          <p:nvPr/>
        </p:nvSpPr>
        <p:spPr>
          <a:xfrm>
            <a:off x="7067129" y="2844225"/>
            <a:ext cx="589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0000500000000000000" pitchFamily="2" typeface="字魂96号-虎啸手书"/>
                <a:ea charset="-122" panose="00000500000000000000" pitchFamily="2" typeface="字魂96号-虎啸手书"/>
              </a:rPr>
              <a:t>叁</a:t>
            </a:r>
          </a:p>
        </p:txBody>
      </p:sp>
      <p:sp>
        <p:nvSpPr>
          <p:cNvPr id="23" name="矩形 22"/>
          <p:cNvSpPr/>
          <p:nvPr/>
        </p:nvSpPr>
        <p:spPr>
          <a:xfrm>
            <a:off x="9658279" y="2844225"/>
            <a:ext cx="589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肆</a:t>
            </a:r>
          </a:p>
        </p:txBody>
      </p:sp>
    </p:spTree>
    <p:extLst>
      <p:ext uri="{BB962C8B-B14F-4D97-AF65-F5344CB8AC3E}">
        <p14:creationId val="224954591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1" name="图片 10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2" name="图片 11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4" name="椭圆 13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矩形 15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947738" y="1506974"/>
            <a:ext cx="5770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学方言</a:t>
            </a:r>
          </a:p>
          <a:p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（倒口、怯口 、变口） </a:t>
            </a:r>
          </a:p>
        </p:txBody>
      </p:sp>
      <p:sp>
        <p:nvSpPr>
          <p:cNvPr id="3" name="矩形 2"/>
          <p:cNvSpPr/>
          <p:nvPr/>
        </p:nvSpPr>
        <p:spPr>
          <a:xfrm>
            <a:off x="947738" y="2974539"/>
            <a:ext cx="4861283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我们的国家是个幅员辽阔的国家，各地有各地的发言。摹拟方言，又叫“倒口”，过去也叫“怯口”。怯，本义:胆小,畏缩。引申为“土气”的意思。当时，某些北京人讥讽从这些地方来京作工的人“怯”，诬为“一嘴蚂蚱籽，两腿黄土泥”的“怯勺”，带有明显的鄙视成份。相声里的“怯口”是为表现人物的愚昧憨厚。</a:t>
            </a:r>
          </a:p>
        </p:txBody>
      </p:sp>
      <p:sp>
        <p:nvSpPr>
          <p:cNvPr id="4" name="矩形 3"/>
          <p:cNvSpPr/>
          <p:nvPr/>
        </p:nvSpPr>
        <p:spPr>
          <a:xfrm>
            <a:off x="6382980" y="2974539"/>
            <a:ext cx="4967963" cy="256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当一个段子里出现了某一个人物时，最好用当地的发言，这样才显得逼真。当然，也不是各地方言都要学，因为有些地方语言太难懂，即便学会了，明白的人也太少，所以在相声里很少用这类语言，大部分只用有代表性的语言。   </a:t>
            </a:r>
          </a:p>
        </p:txBody>
      </p:sp>
      <p:pic>
        <p:nvPicPr>
          <p:cNvPr descr="未标题-1" id="5" name="图片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100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 b="7501" l="5096" r="54554" t="79031"/>
          <a:stretch>
            <a:fillRect/>
          </a:stretch>
        </p:blipFill>
        <p:spPr>
          <a:xfrm>
            <a:off x="6096000" y="1522214"/>
            <a:ext cx="5254943" cy="986635"/>
          </a:xfrm>
          <a:prstGeom prst="rect">
            <a:avLst/>
          </a:prstGeom>
        </p:spPr>
      </p:pic>
      <p:pic>
        <p:nvPicPr>
          <p:cNvPr descr="3"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56716" y="1409876"/>
            <a:ext cx="887880" cy="887879"/>
          </a:xfrm>
          <a:prstGeom prst="ellipse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03137" y="1482660"/>
            <a:ext cx="589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壹</a:t>
            </a:r>
          </a:p>
        </p:txBody>
      </p:sp>
    </p:spTree>
    <p:extLst>
      <p:ext uri="{BB962C8B-B14F-4D97-AF65-F5344CB8AC3E}">
        <p14:creationId val="300341742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25" name="图片 24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26" name="图片 25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28" name="椭圆 27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9" name="图片 2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矩形 29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6949440" y="1393099"/>
            <a:ext cx="0" cy="4071801"/>
          </a:xfrm>
          <a:prstGeom prst="line">
            <a:avLst/>
          </a:prstGeom>
          <a:ln>
            <a:solidFill>
              <a:srgbClr val="A7EC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47738" y="873125"/>
            <a:ext cx="5148262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学方言，</a:t>
            </a:r>
          </a:p>
          <a:p>
            <a:pPr>
              <a:lnSpc>
                <a:spcPct val="150000"/>
              </a:lnSpc>
            </a:pPr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最初大多摹拟河北省深（泽）、武（强）、饶（阳）、安（国）一带的方音。</a:t>
            </a:r>
          </a:p>
        </p:txBody>
      </p:sp>
      <p:sp>
        <p:nvSpPr>
          <p:cNvPr id="3" name="矩形 2"/>
          <p:cNvSpPr/>
          <p:nvPr/>
        </p:nvSpPr>
        <p:spPr>
          <a:xfrm>
            <a:off x="947738" y="3117158"/>
            <a:ext cx="4995862" cy="256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深武饶安，泛指河北平原中部以及东南广大地区，因深州、武强、饶阳和安平等著名县城而得名。深武饶安地区方言属北方方言，因地理位置较接近，交通便利，相互沟通紧密，形成了深武饶安方言区。其语调轻松俏皮，语言爽朗幽默，有明显的地方特色。</a:t>
            </a:r>
          </a:p>
        </p:txBody>
      </p:sp>
      <p:sp>
        <p:nvSpPr>
          <p:cNvPr id="4" name="矩形 3"/>
          <p:cNvSpPr/>
          <p:nvPr/>
        </p:nvSpPr>
        <p:spPr>
          <a:xfrm>
            <a:off x="7331495" y="1227515"/>
            <a:ext cx="391276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后来发展到摹拟山西话、胶东话、天津话、宝坻话、唐山话。</a:t>
            </a:r>
          </a:p>
        </p:txBody>
      </p:sp>
      <p:pic>
        <p:nvPicPr>
          <p:cNvPr descr="3"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44869" y="878241"/>
            <a:ext cx="577462" cy="577461"/>
          </a:xfrm>
          <a:prstGeom prst="ellipse">
            <a:avLst/>
          </a:prstGeom>
        </p:spPr>
      </p:pic>
      <p:pic>
        <p:nvPicPr>
          <p:cNvPr descr="3"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44869" y="2310673"/>
            <a:ext cx="577462" cy="577461"/>
          </a:xfrm>
          <a:prstGeom prst="ellipse">
            <a:avLst/>
          </a:prstGeom>
        </p:spPr>
      </p:pic>
      <p:pic>
        <p:nvPicPr>
          <p:cNvPr descr="3"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44869" y="3743105"/>
            <a:ext cx="577462" cy="577461"/>
          </a:xfrm>
          <a:prstGeom prst="ellipse">
            <a:avLst/>
          </a:prstGeom>
        </p:spPr>
      </p:pic>
      <p:pic>
        <p:nvPicPr>
          <p:cNvPr descr="3"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44869" y="5175537"/>
            <a:ext cx="577462" cy="577461"/>
          </a:xfrm>
          <a:prstGeom prst="ellipse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346735" y="873125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</a:rPr>
              <a:t>第一次发展</a:t>
            </a:r>
          </a:p>
        </p:txBody>
      </p:sp>
      <p:sp>
        <p:nvSpPr>
          <p:cNvPr id="10" name="矩形 9"/>
          <p:cNvSpPr/>
          <p:nvPr/>
        </p:nvSpPr>
        <p:spPr>
          <a:xfrm>
            <a:off x="7331495" y="5323474"/>
            <a:ext cx="3912769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外国味的中国话、华侨说普通话等。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346735" y="2347887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</a:rPr>
              <a:t>三十年代初</a:t>
            </a:r>
          </a:p>
        </p:txBody>
      </p:sp>
      <p:sp>
        <p:nvSpPr>
          <p:cNvPr id="12" name="矩形 11"/>
          <p:cNvSpPr/>
          <p:nvPr/>
        </p:nvSpPr>
        <p:spPr>
          <a:xfrm>
            <a:off x="7331495" y="2655493"/>
            <a:ext cx="3912769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上海话、苏州话、广东话。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346735" y="3743104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</a:rPr>
              <a:t>四十年代中期</a:t>
            </a:r>
          </a:p>
        </p:txBody>
      </p:sp>
      <p:sp>
        <p:nvSpPr>
          <p:cNvPr id="14" name="矩形 13"/>
          <p:cNvSpPr/>
          <p:nvPr/>
        </p:nvSpPr>
        <p:spPr>
          <a:xfrm>
            <a:off x="7331495" y="4050711"/>
            <a:ext cx="3912769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增加了学英语</a:t>
            </a:r>
          </a:p>
        </p:txBody>
      </p:sp>
      <p:sp>
        <p:nvSpPr>
          <p:cNvPr id="15" name="矩形 14"/>
          <p:cNvSpPr/>
          <p:nvPr/>
        </p:nvSpPr>
        <p:spPr>
          <a:xfrm>
            <a:off x="7346735" y="5047219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</a:rPr>
              <a:t>解放以后</a:t>
            </a:r>
          </a:p>
        </p:txBody>
      </p:sp>
      <p:sp>
        <p:nvSpPr>
          <p:cNvPr id="18" name="矩形 17"/>
          <p:cNvSpPr/>
          <p:nvPr/>
        </p:nvSpPr>
        <p:spPr>
          <a:xfrm>
            <a:off x="6670683" y="854966"/>
            <a:ext cx="538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壹</a:t>
            </a:r>
          </a:p>
        </p:txBody>
      </p:sp>
      <p:sp>
        <p:nvSpPr>
          <p:cNvPr id="19" name="矩形 18"/>
          <p:cNvSpPr/>
          <p:nvPr/>
        </p:nvSpPr>
        <p:spPr>
          <a:xfrm>
            <a:off x="6670683" y="2304823"/>
            <a:ext cx="538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贰</a:t>
            </a:r>
          </a:p>
        </p:txBody>
      </p:sp>
      <p:sp>
        <p:nvSpPr>
          <p:cNvPr id="20" name="矩形 19"/>
          <p:cNvSpPr/>
          <p:nvPr/>
        </p:nvSpPr>
        <p:spPr>
          <a:xfrm>
            <a:off x="6670683" y="3737699"/>
            <a:ext cx="538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叁</a:t>
            </a:r>
          </a:p>
        </p:txBody>
      </p:sp>
      <p:sp>
        <p:nvSpPr>
          <p:cNvPr id="21" name="矩形 20"/>
          <p:cNvSpPr/>
          <p:nvPr/>
        </p:nvSpPr>
        <p:spPr>
          <a:xfrm>
            <a:off x="6670683" y="5158556"/>
            <a:ext cx="538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肆</a:t>
            </a:r>
          </a:p>
        </p:txBody>
      </p:sp>
    </p:spTree>
    <p:extLst>
      <p:ext uri="{BB962C8B-B14F-4D97-AF65-F5344CB8AC3E}">
        <p14:creationId val="74258199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1" name="图片 10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3" name="椭圆 12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矩形 14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937967" y="2041699"/>
            <a:ext cx="500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相声的倒口来自评书 </a:t>
            </a:r>
          </a:p>
        </p:txBody>
      </p:sp>
      <p:sp>
        <p:nvSpPr>
          <p:cNvPr id="3" name="矩形 2"/>
          <p:cNvSpPr/>
          <p:nvPr/>
        </p:nvSpPr>
        <p:spPr>
          <a:xfrm>
            <a:off x="4937967" y="2920276"/>
            <a:ext cx="652272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A7ECF3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评书最初的“变口”仅有三种：山东口音、山西口音、江南口音，二十世纪四十年代始有了扩展，增加了河北深县及京东口音。相声则多用山东、天津、广东、江苏、河北唐山、河南、东北等地方言。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922566" y="1116471"/>
            <a:ext cx="1674073" cy="5598827"/>
            <a:chOff x="505830" y="2405987"/>
            <a:chExt cx="1220051" cy="445201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12500" l="10591" r="39800" t="22500"/>
            <a:stretch>
              <a:fillRect/>
            </a:stretch>
          </p:blipFill>
          <p:spPr>
            <a:xfrm rot="14169304">
              <a:off x="393101" y="2538689"/>
              <a:ext cx="1465481" cy="12000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5830" y="3777020"/>
              <a:ext cx="1072463" cy="3080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11056018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1" name="图片 10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3" name="椭圆 12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矩形 14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947738" y="2381885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倒口段子</a:t>
            </a:r>
          </a:p>
        </p:txBody>
      </p:sp>
      <p:sp>
        <p:nvSpPr>
          <p:cNvPr id="3" name="矩形 2"/>
          <p:cNvSpPr/>
          <p:nvPr/>
        </p:nvSpPr>
        <p:spPr>
          <a:xfrm>
            <a:off x="947737" y="3089771"/>
            <a:ext cx="1029652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拉洋片、学四省、双学济南话、天津话、找堂会、怯洗澡、怯算卦、猪吃豆腐、老北京话、怯拉车、怯卖菜、交租子 等。</a:t>
            </a:r>
          </a:p>
        </p:txBody>
      </p:sp>
      <p:sp>
        <p:nvSpPr>
          <p:cNvPr id="4" name="矩形 3"/>
          <p:cNvSpPr/>
          <p:nvPr/>
        </p:nvSpPr>
        <p:spPr>
          <a:xfrm>
            <a:off x="947737" y="4105434"/>
            <a:ext cx="10296525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由“怯”的本义的引申义(蔑视贬低外行人)命名的“怯相声”占大多数，有二十多段。采用和不采用“倒口”手法的大约各占一半。经常上演的曲目有《怯算命》、《怯讲究》、《怯治病》、《怯教书》、《怯当行》等。 </a:t>
            </a:r>
          </a:p>
        </p:txBody>
      </p:sp>
      <p:pic>
        <p:nvPicPr>
          <p:cNvPr descr="F:\360安全浏览器下载\水墨\1402\chinaz7.png" id="6" name="Picture 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3184248" y="1156883"/>
            <a:ext cx="2149752" cy="214975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00403910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1" name="图片 10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3" name="图片 12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5" name="椭圆 14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矩形 16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811487" y="1763865"/>
            <a:ext cx="2722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学口技</a:t>
            </a:r>
          </a:p>
          <a:p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（学市声）</a:t>
            </a:r>
          </a:p>
        </p:txBody>
      </p:sp>
      <p:sp>
        <p:nvSpPr>
          <p:cNvPr id="3" name="矩形 2"/>
          <p:cNvSpPr/>
          <p:nvPr/>
        </p:nvSpPr>
        <p:spPr>
          <a:xfrm>
            <a:off x="810578" y="2989779"/>
            <a:ext cx="5056822" cy="256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个段子中，除了各种人物外，还会遇到各种动物，各种物体，在故事情节中还要有各种音响。相声中又没有道具，布景，效果，而这些问题又是表达主题和讲述故事内容不可缺少的。怎么办？只有靠演员的学，即学习掌握口技，用它来帮助丰富情节。这一项也是相声演员不可缺少的技巧。</a:t>
            </a:r>
          </a:p>
        </p:txBody>
      </p:sp>
      <p:pic>
        <p:nvPicPr>
          <p:cNvPr descr="3"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50153" y="1479150"/>
            <a:ext cx="887880" cy="887879"/>
          </a:xfrm>
          <a:prstGeom prst="ellipse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96576" y="1551934"/>
            <a:ext cx="589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贰</a:t>
            </a:r>
          </a:p>
        </p:txBody>
      </p:sp>
      <p:pic>
        <p:nvPicPr>
          <p:cNvPr descr="未标题-1" id="5" name="图片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100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 b="7501" l="5096" r="54554" t="79031"/>
          <a:stretch>
            <a:fillRect/>
          </a:stretch>
        </p:blipFill>
        <p:spPr>
          <a:xfrm>
            <a:off x="6096000" y="1820264"/>
            <a:ext cx="5254943" cy="98663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63199" y="2989779"/>
            <a:ext cx="5056822" cy="256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所谓学各种声音包括那些哪？我们常遇到的有汽车、火车、轮船、摩托的声音，猪、狗、牛、羊、鸡、鸭、猫以及各种鸟的鸣叫，刮风、下雨、打雷、电铃、电话、马达、劈柴、走路、打人、枪声、大炮、拉锯、倒水、哭声、笑声以及各种乐器的声音等等。</a:t>
            </a:r>
          </a:p>
        </p:txBody>
      </p:sp>
    </p:spTree>
    <p:extLst>
      <p:ext uri="{BB962C8B-B14F-4D97-AF65-F5344CB8AC3E}">
        <p14:creationId val="217089871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1" name="图片 10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2" name="图片 11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4" name="椭圆 13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矩形 15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6" name="图片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100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 b="7501" l="5096" r="54554" t="79031"/>
          <a:stretch>
            <a:fillRect/>
          </a:stretch>
        </p:blipFill>
        <p:spPr>
          <a:xfrm>
            <a:off x="6096000" y="1315459"/>
            <a:ext cx="5254943" cy="9866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1487" y="1686872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摹拟人物</a:t>
            </a:r>
          </a:p>
        </p:txBody>
      </p:sp>
      <p:sp>
        <p:nvSpPr>
          <p:cNvPr id="3" name="矩形 2"/>
          <p:cNvSpPr/>
          <p:nvPr/>
        </p:nvSpPr>
        <p:spPr>
          <a:xfrm>
            <a:off x="811487" y="2623047"/>
            <a:ext cx="5086393" cy="379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除了要掌握人物的语言特点外，还要摹拟人物的表情、神态、动作，这样人物的形象就栩栩如生了。在摹拟人物时，主要是分清男女老少，象大姑娘，小伙子，老头，老太太，成人，小孩。再细些要分清工人、农民、知识分子等等。再细些要能表演各种人物，如幼儿，少年，青年，壮年，中年，老年以及五十岁的、六十岁的、七十岁以上的老头、老太太的语言动作特点，我们都要在表演上分得出来。</a:t>
            </a:r>
          </a:p>
        </p:txBody>
      </p:sp>
      <p:pic>
        <p:nvPicPr>
          <p:cNvPr descr="3"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50153" y="1187964"/>
            <a:ext cx="887880" cy="887879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96576" y="1214769"/>
            <a:ext cx="589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叁</a:t>
            </a:r>
          </a:p>
        </p:txBody>
      </p:sp>
      <p:sp>
        <p:nvSpPr>
          <p:cNvPr id="7" name="矩形 6"/>
          <p:cNvSpPr/>
          <p:nvPr/>
        </p:nvSpPr>
        <p:spPr>
          <a:xfrm>
            <a:off x="6363199" y="2623047"/>
            <a:ext cx="5056822" cy="256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摹拟各种动作，还包括人物的特点，象走路、手势，其它象骑马、骑车、坐船、坐轿，古典戏曲动作、各种舞蹈动作等等。如段子需要，还要学各种动物的动作，各种物体的姿态，样式。要点到而已，叫人一看就很像。这一点，也是相声演员要掌握的技巧之一。 </a:t>
            </a:r>
          </a:p>
        </p:txBody>
      </p:sp>
    </p:spTree>
    <p:extLst>
      <p:ext uri="{BB962C8B-B14F-4D97-AF65-F5344CB8AC3E}">
        <p14:creationId val="416245975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4" name="图片 13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5" name="图片 14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7" name="椭圆 16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矩形 18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811487" y="1450315"/>
            <a:ext cx="399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学唱（柳活儿 ）</a:t>
            </a:r>
          </a:p>
        </p:txBody>
      </p:sp>
      <p:sp>
        <p:nvSpPr>
          <p:cNvPr id="4" name="矩形 3"/>
          <p:cNvSpPr/>
          <p:nvPr/>
        </p:nvSpPr>
        <p:spPr>
          <a:xfrm>
            <a:off x="811487" y="2158201"/>
            <a:ext cx="5086393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学唱各种地方戏曲和歌曲，分歌柳儿和戏柳儿。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歌柳儿：学唱民歌。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戏柳儿：学唱各类地方戏曲。</a:t>
            </a:r>
          </a:p>
        </p:txBody>
      </p:sp>
      <p:sp>
        <p:nvSpPr>
          <p:cNvPr id="7" name="矩形 6"/>
          <p:cNvSpPr/>
          <p:nvPr/>
        </p:nvSpPr>
        <p:spPr>
          <a:xfrm>
            <a:off x="841058" y="4322924"/>
            <a:ext cx="5056822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是相声里头为了学唱或者表演一段情节，两人带点小化妆，如头上系条手巾，分包赶角，进入角色来表演，之后还要退出来叙事，这种相声段子行内叫“腿子活”。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947738" y="3696066"/>
            <a:ext cx="2338801" cy="626859"/>
          </a:xfrm>
          <a:prstGeom prst="roundRect">
            <a:avLst>
              <a:gd fmla="val 15692" name="adj"/>
            </a:avLst>
          </a:prstGeom>
          <a:solidFill>
            <a:srgbClr val="20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腿子活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20205" y="1591714"/>
            <a:ext cx="4186983" cy="420870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244957" y="2808186"/>
            <a:ext cx="1124695" cy="1124693"/>
            <a:chOff x="8077317" y="2664683"/>
            <a:chExt cx="1124695" cy="1124693"/>
          </a:xfrm>
        </p:grpSpPr>
        <p:pic>
          <p:nvPicPr>
            <p:cNvPr descr="3" id="5" name="图片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077317" y="2664683"/>
              <a:ext cx="1124695" cy="1124693"/>
            </a:xfrm>
            <a:prstGeom prst="ellipse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8162613" y="2719198"/>
              <a:ext cx="944880" cy="1005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6000">
                  <a:solidFill>
                    <a:srgbClr val="A7ECF3"/>
                  </a:solidFill>
                  <a:latin charset="-122" panose="02010601030101010101" pitchFamily="2" typeface="字体视界-遇见字体"/>
                  <a:ea charset="-122" panose="02010601030101010101" pitchFamily="2" typeface="字体视界-遇见字体"/>
                </a:rPr>
                <a:t>肆</a:t>
              </a:r>
            </a:p>
          </p:txBody>
        </p:sp>
      </p:grpSp>
    </p:spTree>
    <p:extLst>
      <p:ext uri="{BB962C8B-B14F-4D97-AF65-F5344CB8AC3E}">
        <p14:creationId val="332651533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10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b="7501" l="5096" r="41419" t="79031"/>
          <a:stretch>
            <a:fillRect/>
          </a:stretch>
        </p:blipFill>
        <p:spPr>
          <a:xfrm>
            <a:off x="-135862" y="4681972"/>
            <a:ext cx="7889409" cy="11174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18601" y="488139"/>
            <a:ext cx="5098517" cy="6019101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2667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384758" y="5240712"/>
            <a:ext cx="1745282" cy="17452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07724" y="-141494"/>
            <a:ext cx="1745281" cy="1745281"/>
          </a:xfrm>
          <a:prstGeom prst="rect">
            <a:avLst/>
          </a:prstGeom>
        </p:spPr>
      </p:pic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5"/>
          <a:srcRect b="54349" r="46419" t="7402"/>
          <a:stretch>
            <a:fillRect/>
          </a:stretch>
        </p:blipFill>
        <p:spPr>
          <a:xfrm>
            <a:off x="5758732" y="513460"/>
            <a:ext cx="2339142" cy="939273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875871" y="5976781"/>
            <a:ext cx="3865944" cy="746567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856" y="-1377523"/>
            <a:ext cx="7520790" cy="7520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4922" y="4149758"/>
            <a:ext cx="2904801" cy="234562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4" name="直角三角形 13"/>
          <p:cNvSpPr/>
          <p:nvPr/>
        </p:nvSpPr>
        <p:spPr>
          <a:xfrm flipH="1" rot="16200000">
            <a:off x="5626731" y="5532286"/>
            <a:ext cx="727948" cy="1221963"/>
          </a:xfrm>
          <a:prstGeom prst="rtTriangle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889977" y="480587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8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叁</a:t>
            </a:r>
          </a:p>
        </p:txBody>
      </p:sp>
      <p:sp>
        <p:nvSpPr>
          <p:cNvPr id="3" name="矩形 2"/>
          <p:cNvSpPr/>
          <p:nvPr/>
        </p:nvSpPr>
        <p:spPr>
          <a:xfrm>
            <a:off x="8527058" y="861751"/>
            <a:ext cx="1188720" cy="446350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6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基本功之—逗</a:t>
            </a:r>
          </a:p>
        </p:txBody>
      </p:sp>
    </p:spTree>
    <p:extLst>
      <p:ext uri="{BB962C8B-B14F-4D97-AF65-F5344CB8AC3E}">
        <p14:creationId val="429268072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1" name="图片 10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2" name="图片 11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4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5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856298" y="1718995"/>
            <a:ext cx="5468302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3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逗：抓哏取笑, 幽默滑稽。</a:t>
            </a:r>
          </a:p>
          <a:p>
            <a:r>
              <a:rPr altLang="en-US" lang="zh-CN" sz="3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是指演员组织和运用“包袱”的技巧。</a:t>
            </a:r>
          </a:p>
        </p:txBody>
      </p:sp>
      <p:sp>
        <p:nvSpPr>
          <p:cNvPr id="3" name="矩形 2"/>
          <p:cNvSpPr/>
          <p:nvPr/>
        </p:nvSpPr>
        <p:spPr>
          <a:xfrm>
            <a:off x="841058" y="3398520"/>
            <a:ext cx="5483542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它不便说成与“说”、“学”、“唱”并列的技巧或功课, 因为相声从头到尾离不开“逗”, 而且“逗”的本身既是手段, 又是目的, 其重要性不言而喻。演员“逗功”的巧拙决定着一场相声演出的成败。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602044" y="2076965"/>
            <a:ext cx="4642219" cy="3600545"/>
            <a:chOff x="6528893" y="2380890"/>
            <a:chExt cx="3865944" cy="2998460"/>
          </a:xfrm>
        </p:grpSpPr>
        <p:sp>
          <p:nvSpPr>
            <p:cNvPr id="5" name="椭圆 4"/>
            <p:cNvSpPr/>
            <p:nvPr/>
          </p:nvSpPr>
          <p:spPr>
            <a:xfrm>
              <a:off x="6528893" y="4632783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912430" y="2380890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val="258487168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23" name="图片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10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b="7501" l="5096" r="41419" t="79031"/>
          <a:stretch>
            <a:fillRect/>
          </a:stretch>
        </p:blipFill>
        <p:spPr>
          <a:xfrm>
            <a:off x="-135862" y="4681972"/>
            <a:ext cx="7889409" cy="111748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618601" y="488139"/>
            <a:ext cx="5098517" cy="6019101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2667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384758" y="5240712"/>
            <a:ext cx="1745282" cy="174528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07724" y="-141494"/>
            <a:ext cx="1745281" cy="1745281"/>
          </a:xfrm>
          <a:prstGeom prst="rect">
            <a:avLst/>
          </a:prstGeom>
        </p:spPr>
      </p:pic>
      <p:pic>
        <p:nvPicPr>
          <p:cNvPr descr="未标题-1" id="27" name="图片 26"/>
          <p:cNvPicPr>
            <a:picLocks noChangeAspect="1"/>
          </p:cNvPicPr>
          <p:nvPr/>
        </p:nvPicPr>
        <p:blipFill>
          <a:blip r:embed="rId5"/>
          <a:srcRect b="54349" r="46419" t="7402"/>
          <a:stretch>
            <a:fillRect/>
          </a:stretch>
        </p:blipFill>
        <p:spPr>
          <a:xfrm>
            <a:off x="5758732" y="513460"/>
            <a:ext cx="2339142" cy="939273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1875871" y="5976781"/>
            <a:ext cx="3865944" cy="746567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856" y="-1377523"/>
            <a:ext cx="7520790" cy="752079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4922" y="4149758"/>
            <a:ext cx="2904801" cy="234562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1" name="直角三角形 30"/>
          <p:cNvSpPr/>
          <p:nvPr/>
        </p:nvSpPr>
        <p:spPr>
          <a:xfrm flipH="1" rot="16200000">
            <a:off x="5626731" y="5532286"/>
            <a:ext cx="727948" cy="1221963"/>
          </a:xfrm>
          <a:prstGeom prst="rtTriangle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 rot="19263742">
            <a:off x="1503402" y="1068947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目</a:t>
            </a:r>
          </a:p>
        </p:txBody>
      </p:sp>
      <p:sp>
        <p:nvSpPr>
          <p:cNvPr id="7" name="文本框 6"/>
          <p:cNvSpPr txBox="1"/>
          <p:nvPr/>
        </p:nvSpPr>
        <p:spPr>
          <a:xfrm rot="2954779">
            <a:off x="4412802" y="1129925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录</a:t>
            </a:r>
          </a:p>
        </p:txBody>
      </p:sp>
      <p:sp>
        <p:nvSpPr>
          <p:cNvPr id="8" name="矩形 7"/>
          <p:cNvSpPr/>
          <p:nvPr/>
        </p:nvSpPr>
        <p:spPr>
          <a:xfrm>
            <a:off x="8478858" y="1762095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基本功之——说</a:t>
            </a:r>
          </a:p>
        </p:txBody>
      </p:sp>
      <p:sp>
        <p:nvSpPr>
          <p:cNvPr id="9" name="矩形 8"/>
          <p:cNvSpPr/>
          <p:nvPr/>
        </p:nvSpPr>
        <p:spPr>
          <a:xfrm>
            <a:off x="8478858" y="2823150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基本功之——学</a:t>
            </a:r>
          </a:p>
        </p:txBody>
      </p:sp>
      <p:sp>
        <p:nvSpPr>
          <p:cNvPr id="10" name="矩形 9"/>
          <p:cNvSpPr/>
          <p:nvPr/>
        </p:nvSpPr>
        <p:spPr>
          <a:xfrm>
            <a:off x="8478858" y="3884206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基本功之——逗</a:t>
            </a:r>
          </a:p>
        </p:txBody>
      </p:sp>
      <p:sp>
        <p:nvSpPr>
          <p:cNvPr id="11" name="矩形 10"/>
          <p:cNvSpPr/>
          <p:nvPr/>
        </p:nvSpPr>
        <p:spPr>
          <a:xfrm>
            <a:off x="8478858" y="4945260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基本功之——唱</a:t>
            </a:r>
          </a:p>
        </p:txBody>
      </p:sp>
      <p:pic>
        <p:nvPicPr>
          <p:cNvPr descr="3"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34178" y="1689340"/>
            <a:ext cx="749123" cy="749123"/>
          </a:xfrm>
          <a:prstGeom prst="ellipse">
            <a:avLst/>
          </a:prstGeom>
        </p:spPr>
      </p:pic>
      <p:pic>
        <p:nvPicPr>
          <p:cNvPr descr="3"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34179" y="2719272"/>
            <a:ext cx="749123" cy="749123"/>
          </a:xfrm>
          <a:prstGeom prst="ellipse">
            <a:avLst/>
          </a:prstGeom>
        </p:spPr>
      </p:pic>
      <p:pic>
        <p:nvPicPr>
          <p:cNvPr descr="3"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34179" y="3760401"/>
            <a:ext cx="749123" cy="749123"/>
          </a:xfrm>
          <a:prstGeom prst="ellipse">
            <a:avLst/>
          </a:prstGeom>
        </p:spPr>
      </p:pic>
      <p:pic>
        <p:nvPicPr>
          <p:cNvPr descr="3"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34179" y="4801530"/>
            <a:ext cx="749123" cy="749123"/>
          </a:xfrm>
          <a:prstGeom prst="ellipse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525090" y="1810475"/>
            <a:ext cx="538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壹</a:t>
            </a:r>
          </a:p>
        </p:txBody>
      </p:sp>
      <p:sp>
        <p:nvSpPr>
          <p:cNvPr id="18" name="矩形 17"/>
          <p:cNvSpPr/>
          <p:nvPr/>
        </p:nvSpPr>
        <p:spPr>
          <a:xfrm>
            <a:off x="7525090" y="2814319"/>
            <a:ext cx="538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贰</a:t>
            </a:r>
          </a:p>
        </p:txBody>
      </p:sp>
      <p:sp>
        <p:nvSpPr>
          <p:cNvPr id="19" name="矩形 18"/>
          <p:cNvSpPr/>
          <p:nvPr/>
        </p:nvSpPr>
        <p:spPr>
          <a:xfrm>
            <a:off x="7525090" y="3870697"/>
            <a:ext cx="538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叁</a:t>
            </a:r>
          </a:p>
        </p:txBody>
      </p:sp>
      <p:sp>
        <p:nvSpPr>
          <p:cNvPr id="20" name="矩形 19"/>
          <p:cNvSpPr/>
          <p:nvPr/>
        </p:nvSpPr>
        <p:spPr>
          <a:xfrm>
            <a:off x="7536663" y="4926056"/>
            <a:ext cx="538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肆</a:t>
            </a:r>
          </a:p>
        </p:txBody>
      </p:sp>
    </p:spTree>
    <p:extLst>
      <p:ext uri="{BB962C8B-B14F-4D97-AF65-F5344CB8AC3E}">
        <p14:creationId val="351251821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1" name="图片 10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2" name="图片 11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4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5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6096000" y="2580978"/>
            <a:ext cx="5148262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组织笑料像是系包袱。先把包袱皮摊开, 放入种种可笑的东西, 然后包好, 系成严实的“包袱”, 用相声术语说, 这一过程叫做铺平垫稳。观众似乎觉着“包袱”里的东西可笑, 却又不知道究竟是些什么, 一旦时机成熟, 突然把“包袱”抖开, 让可笑的东西呈现在观众面前, 引起笑声。从铺平垫稳到抖落“包袱”, 就是组织“包袱”的全过程。</a:t>
            </a:r>
          </a:p>
        </p:txBody>
      </p:sp>
      <p:sp>
        <p:nvSpPr>
          <p:cNvPr id="4" name="矩形 3"/>
          <p:cNvSpPr/>
          <p:nvPr/>
        </p:nvSpPr>
        <p:spPr>
          <a:xfrm>
            <a:off x="6096000" y="1329572"/>
            <a:ext cx="5574982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3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"包袱"就是笑料、噱头，“包袱”是一种比喻的说法。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42148" y="2076965"/>
            <a:ext cx="4642219" cy="3600545"/>
            <a:chOff x="6528893" y="2380890"/>
            <a:chExt cx="3865944" cy="2998460"/>
          </a:xfrm>
        </p:grpSpPr>
        <p:sp>
          <p:nvSpPr>
            <p:cNvPr id="6" name="椭圆 5"/>
            <p:cNvSpPr/>
            <p:nvPr/>
          </p:nvSpPr>
          <p:spPr>
            <a:xfrm>
              <a:off x="6528893" y="4632783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831420" y="2380890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val="169604727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3" name="图片 12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4" name="图片 13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6" name="椭圆 15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矩形 17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37593" y="1084726"/>
            <a:ext cx="2293710" cy="576687"/>
          </a:xfrm>
          <a:prstGeom prst="rect">
            <a:avLst/>
          </a:prstGeom>
        </p:spPr>
      </p:pic>
      <p:pic>
        <p:nvPicPr>
          <p:cNvPr descr="3"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37593" y="3429000"/>
            <a:ext cx="2293710" cy="576687"/>
          </a:xfrm>
          <a:prstGeom prst="rect">
            <a:avLst/>
          </a:prstGeom>
        </p:spPr>
      </p:pic>
      <p:sp>
        <p:nvSpPr>
          <p:cNvPr id="2" name="标题 36865"/>
          <p:cNvSpPr>
            <a:spLocks noGrp="1"/>
          </p:cNvSpPr>
          <p:nvPr/>
        </p:nvSpPr>
        <p:spPr>
          <a:xfrm>
            <a:off x="762208" y="2057558"/>
            <a:ext cx="493601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3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包袱的种类 </a:t>
            </a:r>
          </a:p>
          <a:p>
            <a:r>
              <a:rPr altLang="en-US" lang="zh-CN" sz="3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“肉里噱”与“外插花” </a:t>
            </a:r>
          </a:p>
        </p:txBody>
      </p:sp>
      <p:sp>
        <p:nvSpPr>
          <p:cNvPr id="3" name="文本占位符 36866"/>
          <p:cNvSpPr>
            <a:spLocks noGrp="1"/>
          </p:cNvSpPr>
          <p:nvPr/>
        </p:nvSpPr>
        <p:spPr>
          <a:xfrm>
            <a:off x="834916" y="3468528"/>
            <a:ext cx="4790599" cy="156067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 defTabSz="914400" eaLnBrk="1" fontAlgn="base" hangingPunct="1" indent="-342900" latinLnBrk="0" lvl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="0" baseline="0" i="0" kern="1200" sz="3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-285750" latinLnBrk="0" lvl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="0" baseline="0" i="0" kern="1200" sz="2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fontAlgn="base" hangingPunct="1" indent="-228600" latinLnBrk="0" lvl="2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fontAlgn="base" hangingPunct="1" indent="-228600" latinLnBrk="0" lvl="3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fontAlgn="base" hangingPunct="1" indent="-228600" latinLnBrk="0" lvl="4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fontAlgn="base" hangingPunct="1" indent="-228600" latinLnBrk="0" lvl="5" marL="25146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fontAlgn="base" hangingPunct="1" indent="-228600" latinLnBrk="0" lvl="6" marL="29718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fontAlgn="base" hangingPunct="1" indent="-228600" latinLnBrk="0" lvl="7" marL="3429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fontAlgn="base" hangingPunct="1" indent="-228600" latinLnBrk="0" lvl="8" marL="3886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zh-CN" lang="en-US" sz="20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“包袱”可以从多种角度加以分类, 最常见的是根据内容分为“肉里噱”和“外插花”———借用评弹的术语。</a:t>
            </a:r>
          </a:p>
        </p:txBody>
      </p:sp>
      <p:sp>
        <p:nvSpPr>
          <p:cNvPr id="4" name="文本占位符 36866"/>
          <p:cNvSpPr>
            <a:spLocks noGrp="1"/>
          </p:cNvSpPr>
          <p:nvPr/>
        </p:nvSpPr>
        <p:spPr>
          <a:xfrm>
            <a:off x="6628105" y="3988949"/>
            <a:ext cx="4814277" cy="191450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指脱离主线为加强效果或突出某种主题及需要而加进去的笑料。尤其指在前人演出文本之外添加的垫话、砸挂以及现挂，总之是文本之外的内容。 </a:t>
            </a:r>
          </a:p>
        </p:txBody>
      </p:sp>
      <p:sp>
        <p:nvSpPr>
          <p:cNvPr id="5" name="文本占位符 36866"/>
          <p:cNvSpPr>
            <a:spLocks noGrp="1"/>
          </p:cNvSpPr>
          <p:nvPr/>
        </p:nvSpPr>
        <p:spPr>
          <a:xfrm>
            <a:off x="6628105" y="1661413"/>
            <a:ext cx="4814277" cy="136980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 defTabSz="914400" eaLnBrk="1" fontAlgn="base" hangingPunct="1" indent="-342900" latinLnBrk="0" lvl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="0" baseline="0" i="0" kern="1200" sz="3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-285750" latinLnBrk="0" lvl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="0" baseline="0" i="0" kern="1200" sz="2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fontAlgn="base" hangingPunct="1" indent="-228600" latinLnBrk="0" lvl="2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fontAlgn="base" hangingPunct="1" indent="-228600" latinLnBrk="0" lvl="3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fontAlgn="base" hangingPunct="1" indent="-228600" latinLnBrk="0" lvl="4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fontAlgn="base" hangingPunct="1" indent="-228600" latinLnBrk="0" lvl="5" marL="25146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fontAlgn="base" hangingPunct="1" indent="-228600" latinLnBrk="0" lvl="6" marL="29718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fontAlgn="base" hangingPunct="1" indent="-228600" latinLnBrk="0" lvl="7" marL="3429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fontAlgn="base" hangingPunct="1" indent="-228600" latinLnBrk="0" lvl="8" marL="3886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就是与相声内容结合紧密的“包袱”。一段相声的内容主要靠“肉里噱”来表达, 换句话说,“肉里噱”的“包袱”构成相声的骨架。</a:t>
            </a:r>
          </a:p>
        </p:txBody>
      </p:sp>
      <p:sp>
        <p:nvSpPr>
          <p:cNvPr id="8" name="矩形 7"/>
          <p:cNvSpPr/>
          <p:nvPr/>
        </p:nvSpPr>
        <p:spPr>
          <a:xfrm>
            <a:off x="6637593" y="1084726"/>
            <a:ext cx="124968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A7ECF3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“肉里噱”</a:t>
            </a:r>
          </a:p>
        </p:txBody>
      </p:sp>
      <p:sp>
        <p:nvSpPr>
          <p:cNvPr id="9" name="矩形 8"/>
          <p:cNvSpPr/>
          <p:nvPr/>
        </p:nvSpPr>
        <p:spPr>
          <a:xfrm>
            <a:off x="6637593" y="3453552"/>
            <a:ext cx="124968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A7ECF3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“外插花”</a:t>
            </a:r>
          </a:p>
        </p:txBody>
      </p:sp>
    </p:spTree>
    <p:extLst>
      <p:ext uri="{BB962C8B-B14F-4D97-AF65-F5344CB8AC3E}">
        <p14:creationId val="392618150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6" name="图片 15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7" name="图片 16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9" name="椭圆 18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矩形 20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38" y="2270760"/>
            <a:ext cx="4800600" cy="2700338"/>
          </a:xfrm>
          <a:prstGeom prst="rect">
            <a:avLst/>
          </a:prstGeom>
          <a:effectLst>
            <a:outerShdw algn="tl" blurRad="571500" dir="2700000" dist="127000" rotWithShape="0">
              <a:prstClr val="black">
                <a:alpha val="40000"/>
              </a:prstClr>
            </a:outerShdw>
          </a:effectLst>
        </p:spPr>
      </p:pic>
      <p:pic>
        <p:nvPicPr>
          <p:cNvPr descr="3"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663" y="2270760"/>
            <a:ext cx="4800600" cy="2700338"/>
          </a:xfrm>
          <a:prstGeom prst="rect">
            <a:avLst/>
          </a:prstGeom>
          <a:effectLst>
            <a:outerShdw algn="tl" blurRad="571500" dir="2700000" dist="127000" rotWithShape="0">
              <a:prstClr val="black">
                <a:alpha val="40000"/>
              </a:prstClr>
            </a:outerShdw>
          </a:effectLst>
        </p:spPr>
      </p:pic>
      <p:sp>
        <p:nvSpPr>
          <p:cNvPr id="4" name="椭圆 3"/>
          <p:cNvSpPr/>
          <p:nvPr/>
        </p:nvSpPr>
        <p:spPr>
          <a:xfrm>
            <a:off x="1188720" y="3049429"/>
            <a:ext cx="1143000" cy="1143000"/>
          </a:xfrm>
          <a:prstGeom prst="ellipse">
            <a:avLst/>
          </a:prstGeom>
          <a:solidFill>
            <a:srgbClr val="192D3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751320" y="3049429"/>
            <a:ext cx="1143000" cy="1143000"/>
          </a:xfrm>
          <a:prstGeom prst="ellipse">
            <a:avLst/>
          </a:prstGeom>
          <a:solidFill>
            <a:srgbClr val="192D3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439014" y="2849275"/>
            <a:ext cx="3108642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R"/>
                <a:ea charset="-122" panose="00020600040101010101" pitchFamily="18" typeface="阿里巴巴普惠体 R"/>
                <a:cs charset="-122" panose="00020600040101010101" pitchFamily="18" typeface="阿里巴巴普惠体 R"/>
              </a:rPr>
              <a:t>重复法 （三番四抖）</a:t>
            </a:r>
          </a:p>
        </p:txBody>
      </p:sp>
      <p:sp>
        <p:nvSpPr>
          <p:cNvPr id="7" name="矩形 6"/>
          <p:cNvSpPr/>
          <p:nvPr/>
        </p:nvSpPr>
        <p:spPr>
          <a:xfrm>
            <a:off x="2453780" y="3305765"/>
            <a:ext cx="3032485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根据人们的听觉习惯，把矛盾反复地强调，来加强人们的印象。</a:t>
            </a:r>
          </a:p>
        </p:txBody>
      </p:sp>
      <p:sp>
        <p:nvSpPr>
          <p:cNvPr id="8" name="矩形 7"/>
          <p:cNvSpPr/>
          <p:nvPr/>
        </p:nvSpPr>
        <p:spPr>
          <a:xfrm>
            <a:off x="8083769" y="2933449"/>
            <a:ext cx="10972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R"/>
                <a:ea charset="-122" panose="00020600040101010101" pitchFamily="18" typeface="阿里巴巴普惠体 R"/>
                <a:cs charset="-122" panose="00020600040101010101" pitchFamily="18" typeface="阿里巴巴普惠体 R"/>
              </a:rPr>
              <a:t>否定法</a:t>
            </a:r>
          </a:p>
        </p:txBody>
      </p:sp>
      <p:sp>
        <p:nvSpPr>
          <p:cNvPr id="9" name="矩形 8"/>
          <p:cNvSpPr/>
          <p:nvPr/>
        </p:nvSpPr>
        <p:spPr>
          <a:xfrm>
            <a:off x="8098535" y="3305765"/>
            <a:ext cx="3032485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表里不一的人，说一套，做一套，经常自我否定，不能自圆其说。</a:t>
            </a:r>
          </a:p>
        </p:txBody>
      </p:sp>
      <p:sp>
        <p:nvSpPr>
          <p:cNvPr id="10" name="矩形 9"/>
          <p:cNvSpPr/>
          <p:nvPr/>
        </p:nvSpPr>
        <p:spPr>
          <a:xfrm>
            <a:off x="1351042" y="3049429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壹</a:t>
            </a:r>
          </a:p>
        </p:txBody>
      </p:sp>
      <p:sp>
        <p:nvSpPr>
          <p:cNvPr id="11" name="矩形 10"/>
          <p:cNvSpPr/>
          <p:nvPr/>
        </p:nvSpPr>
        <p:spPr>
          <a:xfrm>
            <a:off x="6975493" y="3049429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贰</a:t>
            </a:r>
          </a:p>
        </p:txBody>
      </p:sp>
      <p:sp>
        <p:nvSpPr>
          <p:cNvPr id="12" name="矩形 11"/>
          <p:cNvSpPr/>
          <p:nvPr/>
        </p:nvSpPr>
        <p:spPr>
          <a:xfrm>
            <a:off x="3348038" y="783761"/>
            <a:ext cx="540083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3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组成“包袱”的十种手法 </a:t>
            </a:r>
          </a:p>
        </p:txBody>
      </p:sp>
    </p:spTree>
    <p:extLst>
      <p:ext uri="{BB962C8B-B14F-4D97-AF65-F5344CB8AC3E}">
        <p14:creationId val="54192594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6" name="图片 15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7" name="图片 16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9" name="椭圆 18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矩形 20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38" y="2270760"/>
            <a:ext cx="4800600" cy="2700338"/>
          </a:xfrm>
          <a:prstGeom prst="rect">
            <a:avLst/>
          </a:prstGeom>
          <a:effectLst>
            <a:outerShdw algn="tl" blurRad="571500" dir="2700000" dist="127000" rotWithShape="0">
              <a:prstClr val="black">
                <a:alpha val="40000"/>
              </a:prstClr>
            </a:outerShdw>
          </a:effectLst>
        </p:spPr>
      </p:pic>
      <p:pic>
        <p:nvPicPr>
          <p:cNvPr descr="3"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663" y="2270760"/>
            <a:ext cx="4800600" cy="2700338"/>
          </a:xfrm>
          <a:prstGeom prst="rect">
            <a:avLst/>
          </a:prstGeom>
          <a:effectLst>
            <a:outerShdw algn="tl" blurRad="571500" dir="2700000" dist="127000" rotWithShape="0">
              <a:prstClr val="black">
                <a:alpha val="40000"/>
              </a:prstClr>
            </a:outerShdw>
          </a:effectLst>
        </p:spPr>
      </p:pic>
      <p:sp>
        <p:nvSpPr>
          <p:cNvPr id="4" name="椭圆 3"/>
          <p:cNvSpPr/>
          <p:nvPr/>
        </p:nvSpPr>
        <p:spPr>
          <a:xfrm>
            <a:off x="1188720" y="3049429"/>
            <a:ext cx="1143000" cy="1143000"/>
          </a:xfrm>
          <a:prstGeom prst="ellipse">
            <a:avLst/>
          </a:prstGeom>
          <a:solidFill>
            <a:srgbClr val="192D3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751320" y="3049429"/>
            <a:ext cx="1143000" cy="1143000"/>
          </a:xfrm>
          <a:prstGeom prst="ellipse">
            <a:avLst/>
          </a:prstGeom>
          <a:solidFill>
            <a:srgbClr val="192D3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439014" y="2849275"/>
            <a:ext cx="1279842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R"/>
                <a:ea charset="-122" panose="00020600040101010101" pitchFamily="18" typeface="阿里巴巴普惠体 R"/>
                <a:cs charset="-122" panose="00020600040101010101" pitchFamily="18" typeface="阿里巴巴普惠体 R"/>
              </a:rPr>
              <a:t>反常法 </a:t>
            </a:r>
          </a:p>
        </p:txBody>
      </p:sp>
      <p:sp>
        <p:nvSpPr>
          <p:cNvPr id="7" name="矩形 6"/>
          <p:cNvSpPr/>
          <p:nvPr/>
        </p:nvSpPr>
        <p:spPr>
          <a:xfrm>
            <a:off x="2453780" y="3305766"/>
            <a:ext cx="303248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把违反常规的事物，按照符合常规来讲。</a:t>
            </a:r>
          </a:p>
        </p:txBody>
      </p:sp>
      <p:sp>
        <p:nvSpPr>
          <p:cNvPr id="8" name="矩形 7"/>
          <p:cNvSpPr/>
          <p:nvPr/>
        </p:nvSpPr>
        <p:spPr>
          <a:xfrm>
            <a:off x="8083769" y="2933449"/>
            <a:ext cx="1279842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R"/>
                <a:ea charset="-122" panose="00020600040101010101" pitchFamily="18" typeface="阿里巴巴普惠体 R"/>
                <a:cs charset="-122" panose="00020600040101010101" pitchFamily="18" typeface="阿里巴巴普惠体 R"/>
              </a:rPr>
              <a:t>错觉法 </a:t>
            </a:r>
          </a:p>
        </p:txBody>
      </p:sp>
      <p:sp>
        <p:nvSpPr>
          <p:cNvPr id="9" name="矩形 8"/>
          <p:cNvSpPr/>
          <p:nvPr/>
        </p:nvSpPr>
        <p:spPr>
          <a:xfrm>
            <a:off x="8098535" y="3305766"/>
            <a:ext cx="303248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由于错觉而造成误认为正确的假象。如：《朱夫子》</a:t>
            </a:r>
          </a:p>
        </p:txBody>
      </p:sp>
      <p:sp>
        <p:nvSpPr>
          <p:cNvPr id="10" name="矩形 9"/>
          <p:cNvSpPr/>
          <p:nvPr/>
        </p:nvSpPr>
        <p:spPr>
          <a:xfrm>
            <a:off x="1351042" y="3049429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叁</a:t>
            </a:r>
          </a:p>
        </p:txBody>
      </p:sp>
      <p:sp>
        <p:nvSpPr>
          <p:cNvPr id="11" name="矩形 10"/>
          <p:cNvSpPr/>
          <p:nvPr/>
        </p:nvSpPr>
        <p:spPr>
          <a:xfrm>
            <a:off x="6899293" y="3049429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肆</a:t>
            </a:r>
          </a:p>
        </p:txBody>
      </p:sp>
      <p:sp>
        <p:nvSpPr>
          <p:cNvPr id="12" name="矩形 11"/>
          <p:cNvSpPr/>
          <p:nvPr/>
        </p:nvSpPr>
        <p:spPr>
          <a:xfrm>
            <a:off x="3348038" y="783761"/>
            <a:ext cx="540083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3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组成“包袱”的十种手法 </a:t>
            </a:r>
          </a:p>
        </p:txBody>
      </p:sp>
    </p:spTree>
    <p:extLst>
      <p:ext uri="{BB962C8B-B14F-4D97-AF65-F5344CB8AC3E}">
        <p14:creationId val="21489284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6" name="图片 15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7" name="图片 16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9" name="椭圆 18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矩形 20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38" y="2270760"/>
            <a:ext cx="4800600" cy="2700338"/>
          </a:xfrm>
          <a:prstGeom prst="rect">
            <a:avLst/>
          </a:prstGeom>
          <a:effectLst>
            <a:outerShdw algn="tl" blurRad="571500" dir="2700000" dist="127000" rotWithShape="0">
              <a:prstClr val="black">
                <a:alpha val="40000"/>
              </a:prstClr>
            </a:outerShdw>
          </a:effectLst>
        </p:spPr>
      </p:pic>
      <p:pic>
        <p:nvPicPr>
          <p:cNvPr descr="3"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663" y="2270760"/>
            <a:ext cx="4800600" cy="2700338"/>
          </a:xfrm>
          <a:prstGeom prst="rect">
            <a:avLst/>
          </a:prstGeom>
          <a:effectLst>
            <a:outerShdw algn="tl" blurRad="571500" dir="2700000" dist="127000" rotWithShape="0">
              <a:prstClr val="black">
                <a:alpha val="40000"/>
              </a:prstClr>
            </a:outerShdw>
          </a:effectLst>
        </p:spPr>
      </p:pic>
      <p:sp>
        <p:nvSpPr>
          <p:cNvPr id="4" name="椭圆 3"/>
          <p:cNvSpPr/>
          <p:nvPr/>
        </p:nvSpPr>
        <p:spPr>
          <a:xfrm>
            <a:off x="1188720" y="3049429"/>
            <a:ext cx="1143000" cy="1143000"/>
          </a:xfrm>
          <a:prstGeom prst="ellipse">
            <a:avLst/>
          </a:prstGeom>
          <a:solidFill>
            <a:srgbClr val="192D3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751320" y="3049429"/>
            <a:ext cx="1143000" cy="1143000"/>
          </a:xfrm>
          <a:prstGeom prst="ellipse">
            <a:avLst/>
          </a:prstGeom>
          <a:solidFill>
            <a:srgbClr val="192D3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439014" y="2849275"/>
            <a:ext cx="10972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R"/>
                <a:ea charset="-122" panose="00020600040101010101" pitchFamily="18" typeface="阿里巴巴普惠体 R"/>
                <a:cs charset="-122" panose="00020600040101010101" pitchFamily="18" typeface="阿里巴巴普惠体 R"/>
              </a:rPr>
              <a:t>双关法</a:t>
            </a:r>
          </a:p>
        </p:txBody>
      </p:sp>
      <p:sp>
        <p:nvSpPr>
          <p:cNvPr id="7" name="矩形 6"/>
          <p:cNvSpPr/>
          <p:nvPr/>
        </p:nvSpPr>
        <p:spPr>
          <a:xfrm>
            <a:off x="2453780" y="3305766"/>
            <a:ext cx="3032485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一语双关，产生误解。如马三立精彩的单口相声《逗你玩》</a:t>
            </a:r>
          </a:p>
        </p:txBody>
      </p:sp>
      <p:sp>
        <p:nvSpPr>
          <p:cNvPr id="8" name="矩形 7"/>
          <p:cNvSpPr/>
          <p:nvPr/>
        </p:nvSpPr>
        <p:spPr>
          <a:xfrm>
            <a:off x="8083769" y="2933449"/>
            <a:ext cx="10972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R"/>
                <a:ea charset="-122" panose="00020600040101010101" pitchFamily="18" typeface="阿里巴巴普惠体 R"/>
                <a:cs charset="-122" panose="00020600040101010101" pitchFamily="18" typeface="阿里巴巴普惠体 R"/>
              </a:rPr>
              <a:t>夸张法</a:t>
            </a:r>
          </a:p>
        </p:txBody>
      </p:sp>
      <p:sp>
        <p:nvSpPr>
          <p:cNvPr id="9" name="矩形 8"/>
          <p:cNvSpPr/>
          <p:nvPr/>
        </p:nvSpPr>
        <p:spPr>
          <a:xfrm>
            <a:off x="8098535" y="3305766"/>
            <a:ext cx="303248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按事物发展的规律，予以夸张分析。如：《改行》</a:t>
            </a:r>
          </a:p>
        </p:txBody>
      </p:sp>
      <p:sp>
        <p:nvSpPr>
          <p:cNvPr id="10" name="矩形 9"/>
          <p:cNvSpPr/>
          <p:nvPr/>
        </p:nvSpPr>
        <p:spPr>
          <a:xfrm>
            <a:off x="1351042" y="3049429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伍</a:t>
            </a:r>
          </a:p>
        </p:txBody>
      </p:sp>
      <p:sp>
        <p:nvSpPr>
          <p:cNvPr id="11" name="矩形 10"/>
          <p:cNvSpPr/>
          <p:nvPr/>
        </p:nvSpPr>
        <p:spPr>
          <a:xfrm>
            <a:off x="6899293" y="3049429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陆</a:t>
            </a:r>
          </a:p>
        </p:txBody>
      </p:sp>
      <p:sp>
        <p:nvSpPr>
          <p:cNvPr id="12" name="矩形 11"/>
          <p:cNvSpPr/>
          <p:nvPr/>
        </p:nvSpPr>
        <p:spPr>
          <a:xfrm>
            <a:off x="3348038" y="783761"/>
            <a:ext cx="540083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3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组成“包袱”的十种手法 </a:t>
            </a:r>
          </a:p>
        </p:txBody>
      </p:sp>
    </p:spTree>
    <p:extLst>
      <p:ext uri="{BB962C8B-B14F-4D97-AF65-F5344CB8AC3E}">
        <p14:creationId val="164773707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6" name="图片 15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7" name="图片 16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9" name="椭圆 18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矩形 20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38" y="2270760"/>
            <a:ext cx="4800600" cy="2700338"/>
          </a:xfrm>
          <a:prstGeom prst="rect">
            <a:avLst/>
          </a:prstGeom>
          <a:effectLst>
            <a:outerShdw algn="tl" blurRad="571500" dir="2700000" dist="127000" rotWithShape="0">
              <a:prstClr val="black">
                <a:alpha val="40000"/>
              </a:prstClr>
            </a:outerShdw>
          </a:effectLst>
        </p:spPr>
      </p:pic>
      <p:pic>
        <p:nvPicPr>
          <p:cNvPr descr="3"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663" y="2270760"/>
            <a:ext cx="4800600" cy="2700338"/>
          </a:xfrm>
          <a:prstGeom prst="rect">
            <a:avLst/>
          </a:prstGeom>
          <a:effectLst>
            <a:outerShdw algn="tl" blurRad="571500" dir="2700000" dist="127000" rotWithShape="0">
              <a:prstClr val="black">
                <a:alpha val="40000"/>
              </a:prstClr>
            </a:outerShdw>
          </a:effectLst>
        </p:spPr>
      </p:pic>
      <p:sp>
        <p:nvSpPr>
          <p:cNvPr id="4" name="椭圆 3"/>
          <p:cNvSpPr/>
          <p:nvPr/>
        </p:nvSpPr>
        <p:spPr>
          <a:xfrm>
            <a:off x="1188720" y="3049429"/>
            <a:ext cx="1143000" cy="1143000"/>
          </a:xfrm>
          <a:prstGeom prst="ellipse">
            <a:avLst/>
          </a:prstGeom>
          <a:solidFill>
            <a:srgbClr val="192D3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751320" y="3049429"/>
            <a:ext cx="1143000" cy="1143000"/>
          </a:xfrm>
          <a:prstGeom prst="ellipse">
            <a:avLst/>
          </a:prstGeom>
          <a:solidFill>
            <a:srgbClr val="192D3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439014" y="2849275"/>
            <a:ext cx="10972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R"/>
                <a:ea charset="-122" panose="00020600040101010101" pitchFamily="18" typeface="阿里巴巴普惠体 R"/>
                <a:cs charset="-122" panose="00020600040101010101" pitchFamily="18" typeface="阿里巴巴普惠体 R"/>
              </a:rPr>
              <a:t>打岔法</a:t>
            </a:r>
          </a:p>
        </p:txBody>
      </p:sp>
      <p:sp>
        <p:nvSpPr>
          <p:cNvPr id="7" name="矩形 6"/>
          <p:cNvSpPr/>
          <p:nvPr/>
        </p:nvSpPr>
        <p:spPr>
          <a:xfrm>
            <a:off x="2453780" y="3305766"/>
            <a:ext cx="303248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用打岔的手法，故意岔说，使人发笑。如，《学聋哑》</a:t>
            </a:r>
          </a:p>
        </p:txBody>
      </p:sp>
      <p:sp>
        <p:nvSpPr>
          <p:cNvPr id="8" name="矩形 7"/>
          <p:cNvSpPr/>
          <p:nvPr/>
        </p:nvSpPr>
        <p:spPr>
          <a:xfrm>
            <a:off x="8083769" y="2933449"/>
            <a:ext cx="10972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R"/>
                <a:ea charset="-122" panose="00020600040101010101" pitchFamily="18" typeface="阿里巴巴普惠体 R"/>
                <a:cs charset="-122" panose="00020600040101010101" pitchFamily="18" typeface="阿里巴巴普惠体 R"/>
              </a:rPr>
              <a:t>曲解法</a:t>
            </a:r>
          </a:p>
        </p:txBody>
      </p:sp>
      <p:sp>
        <p:nvSpPr>
          <p:cNvPr id="9" name="矩形 8"/>
          <p:cNvSpPr/>
          <p:nvPr/>
        </p:nvSpPr>
        <p:spPr>
          <a:xfrm>
            <a:off x="8098535" y="3305766"/>
            <a:ext cx="303248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由于误会和巧合而形成曲解，进而形成包袱。如《改行》</a:t>
            </a:r>
          </a:p>
        </p:txBody>
      </p:sp>
      <p:sp>
        <p:nvSpPr>
          <p:cNvPr id="10" name="矩形 9"/>
          <p:cNvSpPr/>
          <p:nvPr/>
        </p:nvSpPr>
        <p:spPr>
          <a:xfrm>
            <a:off x="1351042" y="3049429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柒</a:t>
            </a:r>
          </a:p>
        </p:txBody>
      </p:sp>
      <p:sp>
        <p:nvSpPr>
          <p:cNvPr id="11" name="矩形 10"/>
          <p:cNvSpPr/>
          <p:nvPr/>
        </p:nvSpPr>
        <p:spPr>
          <a:xfrm>
            <a:off x="6899293" y="3049429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捌</a:t>
            </a:r>
          </a:p>
        </p:txBody>
      </p:sp>
      <p:sp>
        <p:nvSpPr>
          <p:cNvPr id="12" name="矩形 11"/>
          <p:cNvSpPr/>
          <p:nvPr/>
        </p:nvSpPr>
        <p:spPr>
          <a:xfrm>
            <a:off x="3348038" y="783761"/>
            <a:ext cx="540083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3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组成“包袱”的十种手法 </a:t>
            </a:r>
          </a:p>
        </p:txBody>
      </p:sp>
    </p:spTree>
    <p:extLst>
      <p:ext uri="{BB962C8B-B14F-4D97-AF65-F5344CB8AC3E}">
        <p14:creationId val="261770463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6" name="图片 15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7" name="图片 16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9" name="椭圆 18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矩形 20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38" y="2270760"/>
            <a:ext cx="4800600" cy="2700338"/>
          </a:xfrm>
          <a:prstGeom prst="rect">
            <a:avLst/>
          </a:prstGeom>
          <a:effectLst>
            <a:outerShdw algn="tl" blurRad="571500" dir="2700000" dist="127000" rotWithShape="0">
              <a:prstClr val="black">
                <a:alpha val="40000"/>
              </a:prstClr>
            </a:outerShdw>
          </a:effectLst>
        </p:spPr>
      </p:pic>
      <p:pic>
        <p:nvPicPr>
          <p:cNvPr descr="3"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663" y="2270760"/>
            <a:ext cx="4800600" cy="2700338"/>
          </a:xfrm>
          <a:prstGeom prst="rect">
            <a:avLst/>
          </a:prstGeom>
          <a:effectLst>
            <a:outerShdw algn="tl" blurRad="571500" dir="2700000" dist="127000" rotWithShape="0">
              <a:prstClr val="black">
                <a:alpha val="40000"/>
              </a:prstClr>
            </a:outerShdw>
          </a:effectLst>
        </p:spPr>
      </p:pic>
      <p:sp>
        <p:nvSpPr>
          <p:cNvPr id="4" name="椭圆 3"/>
          <p:cNvSpPr/>
          <p:nvPr/>
        </p:nvSpPr>
        <p:spPr>
          <a:xfrm>
            <a:off x="1188720" y="3049429"/>
            <a:ext cx="1143000" cy="1143000"/>
          </a:xfrm>
          <a:prstGeom prst="ellipse">
            <a:avLst/>
          </a:prstGeom>
          <a:solidFill>
            <a:srgbClr val="192D3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751320" y="3049429"/>
            <a:ext cx="1143000" cy="1143000"/>
          </a:xfrm>
          <a:prstGeom prst="ellipse">
            <a:avLst/>
          </a:prstGeom>
          <a:solidFill>
            <a:srgbClr val="192D3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439014" y="2849275"/>
            <a:ext cx="10972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R"/>
                <a:ea charset="-122" panose="00020600040101010101" pitchFamily="18" typeface="阿里巴巴普惠体 R"/>
                <a:cs charset="-122" panose="00020600040101010101" pitchFamily="18" typeface="阿里巴巴普惠体 R"/>
              </a:rPr>
              <a:t>谐音法</a:t>
            </a:r>
          </a:p>
        </p:txBody>
      </p:sp>
      <p:sp>
        <p:nvSpPr>
          <p:cNvPr id="7" name="矩形 6"/>
          <p:cNvSpPr/>
          <p:nvPr/>
        </p:nvSpPr>
        <p:spPr>
          <a:xfrm>
            <a:off x="2453780" y="3305766"/>
            <a:ext cx="303248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对同音词巧妙运用，可以妙趣横生。</a:t>
            </a:r>
          </a:p>
        </p:txBody>
      </p:sp>
      <p:sp>
        <p:nvSpPr>
          <p:cNvPr id="8" name="矩形 7"/>
          <p:cNvSpPr/>
          <p:nvPr/>
        </p:nvSpPr>
        <p:spPr>
          <a:xfrm>
            <a:off x="8083769" y="2933449"/>
            <a:ext cx="10972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R"/>
                <a:ea charset="-122" panose="00020600040101010101" pitchFamily="18" typeface="阿里巴巴普惠体 R"/>
                <a:cs charset="-122" panose="00020600040101010101" pitchFamily="18" typeface="阿里巴巴普惠体 R"/>
              </a:rPr>
              <a:t>争辩法</a:t>
            </a:r>
          </a:p>
        </p:txBody>
      </p:sp>
      <p:sp>
        <p:nvSpPr>
          <p:cNvPr id="9" name="矩形 8"/>
          <p:cNvSpPr/>
          <p:nvPr/>
        </p:nvSpPr>
        <p:spPr>
          <a:xfrm>
            <a:off x="8098535" y="3305766"/>
            <a:ext cx="3032485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固执己见，强词夺理，穷追猛问，振振有词。例如《小抬杠》</a:t>
            </a:r>
          </a:p>
        </p:txBody>
      </p:sp>
      <p:sp>
        <p:nvSpPr>
          <p:cNvPr id="10" name="矩形 9"/>
          <p:cNvSpPr/>
          <p:nvPr/>
        </p:nvSpPr>
        <p:spPr>
          <a:xfrm>
            <a:off x="1351042" y="3049429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玖</a:t>
            </a:r>
          </a:p>
        </p:txBody>
      </p:sp>
      <p:sp>
        <p:nvSpPr>
          <p:cNvPr id="11" name="矩形 10"/>
          <p:cNvSpPr/>
          <p:nvPr/>
        </p:nvSpPr>
        <p:spPr>
          <a:xfrm>
            <a:off x="6899293" y="3049429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拾</a:t>
            </a:r>
          </a:p>
        </p:txBody>
      </p:sp>
      <p:sp>
        <p:nvSpPr>
          <p:cNvPr id="12" name="矩形 11"/>
          <p:cNvSpPr/>
          <p:nvPr/>
        </p:nvSpPr>
        <p:spPr>
          <a:xfrm>
            <a:off x="3348038" y="783761"/>
            <a:ext cx="540083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3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组成“包袱”的十种手法 </a:t>
            </a:r>
          </a:p>
        </p:txBody>
      </p:sp>
    </p:spTree>
    <p:extLst>
      <p:ext uri="{BB962C8B-B14F-4D97-AF65-F5344CB8AC3E}">
        <p14:creationId val="304171349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10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b="7501" l="5096" r="41419" t="79031"/>
          <a:stretch>
            <a:fillRect/>
          </a:stretch>
        </p:blipFill>
        <p:spPr>
          <a:xfrm>
            <a:off x="-135862" y="4681972"/>
            <a:ext cx="7889409" cy="11174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18601" y="488139"/>
            <a:ext cx="5098517" cy="6019101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2667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384758" y="5240712"/>
            <a:ext cx="1745282" cy="17452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07724" y="-141494"/>
            <a:ext cx="1745281" cy="1745281"/>
          </a:xfrm>
          <a:prstGeom prst="rect">
            <a:avLst/>
          </a:prstGeom>
        </p:spPr>
      </p:pic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5"/>
          <a:srcRect b="54349" r="46419" t="7402"/>
          <a:stretch>
            <a:fillRect/>
          </a:stretch>
        </p:blipFill>
        <p:spPr>
          <a:xfrm>
            <a:off x="5758732" y="513460"/>
            <a:ext cx="2339142" cy="939273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875871" y="5976781"/>
            <a:ext cx="3865944" cy="746567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856" y="-1377523"/>
            <a:ext cx="7520790" cy="7520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4922" y="4149758"/>
            <a:ext cx="2904801" cy="234562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4" name="直角三角形 13"/>
          <p:cNvSpPr/>
          <p:nvPr/>
        </p:nvSpPr>
        <p:spPr>
          <a:xfrm flipH="1" rot="16200000">
            <a:off x="5626731" y="5532286"/>
            <a:ext cx="727948" cy="1221963"/>
          </a:xfrm>
          <a:prstGeom prst="rtTriangle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889977" y="480587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8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肆</a:t>
            </a:r>
          </a:p>
        </p:txBody>
      </p:sp>
      <p:sp>
        <p:nvSpPr>
          <p:cNvPr id="3" name="矩形 2"/>
          <p:cNvSpPr/>
          <p:nvPr/>
        </p:nvSpPr>
        <p:spPr>
          <a:xfrm>
            <a:off x="8527058" y="861751"/>
            <a:ext cx="1188720" cy="446350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6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基本功之—唱</a:t>
            </a:r>
          </a:p>
        </p:txBody>
      </p:sp>
    </p:spTree>
    <p:extLst>
      <p:ext uri="{BB962C8B-B14F-4D97-AF65-F5344CB8AC3E}">
        <p14:creationId val="3931490187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16" name="图片 15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7" name="图片 16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9" name="椭圆 18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矩形 20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3" id="4" name="图片 3"/>
          <p:cNvPicPr>
            <a:picLocks noChangeAspect="1"/>
          </p:cNvPicPr>
          <p:nvPr/>
        </p:nvPicPr>
        <p:blipFill>
          <a:blip r:embed="rId7"/>
          <a:srcRect b="74003" r="77345"/>
          <a:stretch>
            <a:fillRect/>
          </a:stretch>
        </p:blipFill>
        <p:spPr>
          <a:xfrm>
            <a:off x="1105472" y="3429000"/>
            <a:ext cx="2933128" cy="1521314"/>
          </a:xfrm>
          <a:prstGeom prst="rect">
            <a:avLst/>
          </a:prstGeom>
        </p:spPr>
      </p:pic>
      <p:pic>
        <p:nvPicPr>
          <p:cNvPr descr="3" id="5" name="图片 4"/>
          <p:cNvPicPr>
            <a:picLocks noChangeAspect="1"/>
          </p:cNvPicPr>
          <p:nvPr/>
        </p:nvPicPr>
        <p:blipFill>
          <a:blip r:embed="rId7"/>
          <a:srcRect b="74003" r="77345"/>
          <a:stretch>
            <a:fillRect/>
          </a:stretch>
        </p:blipFill>
        <p:spPr>
          <a:xfrm>
            <a:off x="4629436" y="3429000"/>
            <a:ext cx="2933128" cy="1521314"/>
          </a:xfrm>
          <a:prstGeom prst="rect">
            <a:avLst/>
          </a:prstGeom>
        </p:spPr>
      </p:pic>
      <p:pic>
        <p:nvPicPr>
          <p:cNvPr descr="3" id="6" name="图片 5"/>
          <p:cNvPicPr>
            <a:picLocks noChangeAspect="1"/>
          </p:cNvPicPr>
          <p:nvPr/>
        </p:nvPicPr>
        <p:blipFill>
          <a:blip r:embed="rId7"/>
          <a:srcRect b="74003" r="77345"/>
          <a:stretch>
            <a:fillRect/>
          </a:stretch>
        </p:blipFill>
        <p:spPr>
          <a:xfrm>
            <a:off x="8153400" y="3429000"/>
            <a:ext cx="2933128" cy="152131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76370" y="1420308"/>
            <a:ext cx="825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唱</a:t>
            </a:r>
          </a:p>
        </p:txBody>
      </p:sp>
      <p:sp>
        <p:nvSpPr>
          <p:cNvPr id="8" name="矩形 7"/>
          <p:cNvSpPr/>
          <p:nvPr/>
        </p:nvSpPr>
        <p:spPr>
          <a:xfrm>
            <a:off x="947738" y="3743925"/>
            <a:ext cx="3264884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44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太平歌词</a:t>
            </a:r>
          </a:p>
        </p:txBody>
      </p:sp>
      <p:sp>
        <p:nvSpPr>
          <p:cNvPr id="9" name="矩形 8"/>
          <p:cNvSpPr/>
          <p:nvPr/>
        </p:nvSpPr>
        <p:spPr>
          <a:xfrm>
            <a:off x="4463558" y="3743925"/>
            <a:ext cx="3264884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44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数来宝</a:t>
            </a:r>
          </a:p>
        </p:txBody>
      </p:sp>
      <p:sp>
        <p:nvSpPr>
          <p:cNvPr id="10" name="矩形 9"/>
          <p:cNvSpPr/>
          <p:nvPr/>
        </p:nvSpPr>
        <p:spPr>
          <a:xfrm>
            <a:off x="8145256" y="3743925"/>
            <a:ext cx="3264884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44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发四喜</a:t>
            </a: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3065940" y="1638737"/>
            <a:ext cx="1929924" cy="675314"/>
          </a:xfrm>
          <a:custGeom>
            <a:gdLst>
              <a:gd fmla="*/ 89 w 254" name="T0"/>
              <a:gd fmla="*/ 41 h 86" name="T1"/>
              <a:gd fmla="*/ 64 w 254" name="T2"/>
              <a:gd fmla="*/ 31 h 86" name="T3"/>
              <a:gd fmla="*/ 60 w 254" name="T4"/>
              <a:gd fmla="*/ 50 h 86" name="T5"/>
              <a:gd fmla="*/ 71 w 254" name="T6"/>
              <a:gd fmla="*/ 47 h 86" name="T7"/>
              <a:gd fmla="*/ 64 w 254" name="T8"/>
              <a:gd fmla="*/ 45 h 86" name="T9"/>
              <a:gd fmla="*/ 66 w 254" name="T10"/>
              <a:gd fmla="*/ 36 h 86" name="T11"/>
              <a:gd fmla="*/ 83 w 254" name="T12"/>
              <a:gd fmla="*/ 40 h 86" name="T13"/>
              <a:gd fmla="*/ 69 w 254" name="T14"/>
              <a:gd fmla="*/ 58 h 86" name="T15"/>
              <a:gd fmla="*/ 51 w 254" name="T16"/>
              <a:gd fmla="*/ 49 h 86" name="T17"/>
              <a:gd fmla="*/ 36 w 254" name="T18"/>
              <a:gd fmla="*/ 51 h 86" name="T19"/>
              <a:gd fmla="*/ 14 w 254" name="T20"/>
              <a:gd fmla="*/ 58 h 86" name="T21"/>
              <a:gd fmla="*/ 0 w 254" name="T22"/>
              <a:gd fmla="*/ 53 h 86" name="T23"/>
              <a:gd fmla="*/ 9 w 254" name="T24"/>
              <a:gd fmla="*/ 62 h 86" name="T25"/>
              <a:gd fmla="*/ 40 w 254" name="T26"/>
              <a:gd fmla="*/ 54 h 86" name="T27"/>
              <a:gd fmla="*/ 59 w 254" name="T28"/>
              <a:gd fmla="*/ 61 h 86" name="T29"/>
              <a:gd fmla="*/ 89 w 254" name="T30"/>
              <a:gd fmla="*/ 41 h 86" name="T31"/>
              <a:gd fmla="*/ 243 w 254" name="T32"/>
              <a:gd fmla="*/ 33 h 86" name="T33"/>
              <a:gd fmla="*/ 251 w 254" name="T34"/>
              <a:gd fmla="*/ 54 h 86" name="T35"/>
              <a:gd fmla="*/ 209 w 254" name="T36"/>
              <a:gd fmla="*/ 86 h 86" name="T37"/>
              <a:gd fmla="*/ 167 w 254" name="T38"/>
              <a:gd fmla="*/ 74 h 86" name="T39"/>
              <a:gd fmla="*/ 149 w 254" name="T40"/>
              <a:gd fmla="*/ 62 h 86" name="T41"/>
              <a:gd fmla="*/ 101 w 254" name="T42"/>
              <a:gd fmla="*/ 63 h 86" name="T43"/>
              <a:gd fmla="*/ 49 w 254" name="T44"/>
              <a:gd fmla="*/ 62 h 86" name="T45"/>
              <a:gd fmla="*/ 98 w 254" name="T46"/>
              <a:gd fmla="*/ 56 h 86" name="T47"/>
              <a:gd fmla="*/ 168 w 254" name="T48"/>
              <a:gd fmla="*/ 53 h 86" name="T49"/>
              <a:gd fmla="*/ 214 w 254" name="T50"/>
              <a:gd fmla="*/ 63 h 86" name="T51"/>
              <a:gd fmla="*/ 228 w 254" name="T52"/>
              <a:gd fmla="*/ 31 h 86" name="T53"/>
              <a:gd fmla="*/ 192 w 254" name="T54"/>
              <a:gd fmla="*/ 23 h 86" name="T55"/>
              <a:gd fmla="*/ 191 w 254" name="T56"/>
              <a:gd fmla="*/ 46 h 86" name="T57"/>
              <a:gd fmla="*/ 202 w 254" name="T58"/>
              <a:gd fmla="*/ 37 h 86" name="T59"/>
              <a:gd fmla="*/ 200 w 254" name="T60"/>
              <a:gd fmla="*/ 33 h 86" name="T61"/>
              <a:gd fmla="*/ 211 w 254" name="T62"/>
              <a:gd fmla="*/ 43 h 86" name="T63"/>
              <a:gd fmla="*/ 185 w 254" name="T64"/>
              <a:gd fmla="*/ 56 h 86" name="T65"/>
              <a:gd fmla="*/ 179 w 254" name="T66"/>
              <a:gd fmla="*/ 36 h 86" name="T67"/>
              <a:gd fmla="*/ 178 w 254" name="T68"/>
              <a:gd fmla="*/ 12 h 86" name="T69"/>
              <a:gd fmla="*/ 211 w 254" name="T70"/>
              <a:gd fmla="*/ 11 h 86" name="T71"/>
              <a:gd fmla="*/ 237 w 254" name="T72"/>
              <a:gd fmla="*/ 8 h 86" name="T73"/>
              <a:gd fmla="*/ 243 w 254" name="T74"/>
              <a:gd fmla="*/ 33 h 86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86" w="254">
                <a:moveTo>
                  <a:pt x="89" y="41"/>
                </a:moveTo>
                <a:cubicBezTo>
                  <a:pt x="88" y="31"/>
                  <a:pt x="74" y="24"/>
                  <a:pt x="64" y="31"/>
                </a:cubicBezTo>
                <a:cubicBezTo>
                  <a:pt x="54" y="38"/>
                  <a:pt x="58" y="48"/>
                  <a:pt x="60" y="50"/>
                </a:cubicBezTo>
                <a:cubicBezTo>
                  <a:pt x="63" y="53"/>
                  <a:pt x="71" y="54"/>
                  <a:pt x="71" y="47"/>
                </a:cubicBezTo>
                <a:cubicBezTo>
                  <a:pt x="70" y="42"/>
                  <a:pt x="64" y="45"/>
                  <a:pt x="64" y="45"/>
                </a:cubicBezTo>
                <a:cubicBezTo>
                  <a:pt x="64" y="45"/>
                  <a:pt x="60" y="41"/>
                  <a:pt x="66" y="36"/>
                </a:cubicBezTo>
                <a:cubicBezTo>
                  <a:pt x="73" y="31"/>
                  <a:pt x="81" y="35"/>
                  <a:pt x="83" y="40"/>
                </a:cubicBezTo>
                <a:cubicBezTo>
                  <a:pt x="84" y="46"/>
                  <a:pt x="84" y="54"/>
                  <a:pt x="69" y="58"/>
                </a:cubicBezTo>
                <a:cubicBezTo>
                  <a:pt x="53" y="58"/>
                  <a:pt x="51" y="49"/>
                  <a:pt x="51" y="49"/>
                </a:cubicBezTo>
                <a:cubicBezTo>
                  <a:pt x="47" y="54"/>
                  <a:pt x="43" y="50"/>
                  <a:pt x="36" y="51"/>
                </a:cubicBezTo>
                <a:cubicBezTo>
                  <a:pt x="30" y="51"/>
                  <a:pt x="20" y="56"/>
                  <a:pt x="14" y="58"/>
                </a:cubicBezTo>
                <a:cubicBezTo>
                  <a:pt x="7" y="60"/>
                  <a:pt x="0" y="53"/>
                  <a:pt x="0" y="53"/>
                </a:cubicBezTo>
                <a:cubicBezTo>
                  <a:pt x="0" y="53"/>
                  <a:pt x="2" y="59"/>
                  <a:pt x="9" y="62"/>
                </a:cubicBezTo>
                <a:cubicBezTo>
                  <a:pt x="18" y="64"/>
                  <a:pt x="33" y="54"/>
                  <a:pt x="40" y="54"/>
                </a:cubicBezTo>
                <a:cubicBezTo>
                  <a:pt x="46" y="54"/>
                  <a:pt x="59" y="61"/>
                  <a:pt x="59" y="61"/>
                </a:cubicBezTo>
                <a:cubicBezTo>
                  <a:pt x="81" y="68"/>
                  <a:pt x="91" y="52"/>
                  <a:pt x="89" y="41"/>
                </a:cubicBezTo>
                <a:close/>
                <a:moveTo>
                  <a:pt x="243" y="33"/>
                </a:moveTo>
                <a:cubicBezTo>
                  <a:pt x="243" y="33"/>
                  <a:pt x="254" y="43"/>
                  <a:pt x="251" y="54"/>
                </a:cubicBezTo>
                <a:cubicBezTo>
                  <a:pt x="248" y="66"/>
                  <a:pt x="230" y="86"/>
                  <a:pt x="209" y="86"/>
                </a:cubicBezTo>
                <a:cubicBezTo>
                  <a:pt x="189" y="86"/>
                  <a:pt x="174" y="80"/>
                  <a:pt x="167" y="74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49" y="62"/>
                  <a:pt x="131" y="48"/>
                  <a:pt x="101" y="63"/>
                </a:cubicBezTo>
                <a:cubicBezTo>
                  <a:pt x="71" y="79"/>
                  <a:pt x="54" y="64"/>
                  <a:pt x="49" y="62"/>
                </a:cubicBezTo>
                <a:cubicBezTo>
                  <a:pt x="49" y="62"/>
                  <a:pt x="71" y="75"/>
                  <a:pt x="98" y="56"/>
                </a:cubicBezTo>
                <a:cubicBezTo>
                  <a:pt x="127" y="35"/>
                  <a:pt x="142" y="39"/>
                  <a:pt x="168" y="53"/>
                </a:cubicBezTo>
                <a:cubicBezTo>
                  <a:pt x="195" y="68"/>
                  <a:pt x="203" y="66"/>
                  <a:pt x="214" y="63"/>
                </a:cubicBezTo>
                <a:cubicBezTo>
                  <a:pt x="225" y="60"/>
                  <a:pt x="235" y="47"/>
                  <a:pt x="228" y="31"/>
                </a:cubicBezTo>
                <a:cubicBezTo>
                  <a:pt x="221" y="15"/>
                  <a:pt x="199" y="15"/>
                  <a:pt x="192" y="23"/>
                </a:cubicBezTo>
                <a:cubicBezTo>
                  <a:pt x="186" y="31"/>
                  <a:pt x="185" y="40"/>
                  <a:pt x="191" y="46"/>
                </a:cubicBezTo>
                <a:cubicBezTo>
                  <a:pt x="198" y="52"/>
                  <a:pt x="205" y="44"/>
                  <a:pt x="202" y="37"/>
                </a:cubicBezTo>
                <a:cubicBezTo>
                  <a:pt x="202" y="37"/>
                  <a:pt x="200" y="34"/>
                  <a:pt x="200" y="33"/>
                </a:cubicBezTo>
                <a:cubicBezTo>
                  <a:pt x="200" y="34"/>
                  <a:pt x="211" y="37"/>
                  <a:pt x="211" y="43"/>
                </a:cubicBezTo>
                <a:cubicBezTo>
                  <a:pt x="210" y="55"/>
                  <a:pt x="198" y="64"/>
                  <a:pt x="185" y="56"/>
                </a:cubicBezTo>
                <a:cubicBezTo>
                  <a:pt x="173" y="49"/>
                  <a:pt x="179" y="36"/>
                  <a:pt x="179" y="36"/>
                </a:cubicBezTo>
                <a:cubicBezTo>
                  <a:pt x="179" y="36"/>
                  <a:pt x="167" y="23"/>
                  <a:pt x="178" y="12"/>
                </a:cubicBezTo>
                <a:cubicBezTo>
                  <a:pt x="191" y="1"/>
                  <a:pt x="206" y="8"/>
                  <a:pt x="211" y="11"/>
                </a:cubicBezTo>
                <a:cubicBezTo>
                  <a:pt x="211" y="11"/>
                  <a:pt x="221" y="0"/>
                  <a:pt x="237" y="8"/>
                </a:cubicBezTo>
                <a:cubicBezTo>
                  <a:pt x="250" y="18"/>
                  <a:pt x="243" y="33"/>
                  <a:pt x="243" y="33"/>
                </a:cubicBezTo>
                <a:close/>
              </a:path>
            </a:pathLst>
          </a:custGeom>
          <a:solidFill>
            <a:srgbClr val="A7ECF3">
              <a:alpha val="46000"/>
            </a:srgbClr>
          </a:soli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rgbClr val="C00000"/>
              </a:solidFill>
              <a:latin charset="-122" panose="02010601030101010101" pitchFamily="2" typeface="字体视界-遇见字体"/>
              <a:ea charset="-122" panose="02010601030101010101" pitchFamily="2" typeface="字体视界-遇见字体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 flipH="1">
            <a:off x="7188438" y="1638737"/>
            <a:ext cx="1929924" cy="675314"/>
          </a:xfrm>
          <a:custGeom>
            <a:gdLst>
              <a:gd fmla="*/ 89 w 254" name="T0"/>
              <a:gd fmla="*/ 41 h 86" name="T1"/>
              <a:gd fmla="*/ 64 w 254" name="T2"/>
              <a:gd fmla="*/ 31 h 86" name="T3"/>
              <a:gd fmla="*/ 60 w 254" name="T4"/>
              <a:gd fmla="*/ 50 h 86" name="T5"/>
              <a:gd fmla="*/ 71 w 254" name="T6"/>
              <a:gd fmla="*/ 47 h 86" name="T7"/>
              <a:gd fmla="*/ 64 w 254" name="T8"/>
              <a:gd fmla="*/ 45 h 86" name="T9"/>
              <a:gd fmla="*/ 66 w 254" name="T10"/>
              <a:gd fmla="*/ 36 h 86" name="T11"/>
              <a:gd fmla="*/ 83 w 254" name="T12"/>
              <a:gd fmla="*/ 40 h 86" name="T13"/>
              <a:gd fmla="*/ 69 w 254" name="T14"/>
              <a:gd fmla="*/ 58 h 86" name="T15"/>
              <a:gd fmla="*/ 51 w 254" name="T16"/>
              <a:gd fmla="*/ 49 h 86" name="T17"/>
              <a:gd fmla="*/ 36 w 254" name="T18"/>
              <a:gd fmla="*/ 51 h 86" name="T19"/>
              <a:gd fmla="*/ 14 w 254" name="T20"/>
              <a:gd fmla="*/ 58 h 86" name="T21"/>
              <a:gd fmla="*/ 0 w 254" name="T22"/>
              <a:gd fmla="*/ 53 h 86" name="T23"/>
              <a:gd fmla="*/ 9 w 254" name="T24"/>
              <a:gd fmla="*/ 62 h 86" name="T25"/>
              <a:gd fmla="*/ 40 w 254" name="T26"/>
              <a:gd fmla="*/ 54 h 86" name="T27"/>
              <a:gd fmla="*/ 59 w 254" name="T28"/>
              <a:gd fmla="*/ 61 h 86" name="T29"/>
              <a:gd fmla="*/ 89 w 254" name="T30"/>
              <a:gd fmla="*/ 41 h 86" name="T31"/>
              <a:gd fmla="*/ 243 w 254" name="T32"/>
              <a:gd fmla="*/ 33 h 86" name="T33"/>
              <a:gd fmla="*/ 251 w 254" name="T34"/>
              <a:gd fmla="*/ 54 h 86" name="T35"/>
              <a:gd fmla="*/ 209 w 254" name="T36"/>
              <a:gd fmla="*/ 86 h 86" name="T37"/>
              <a:gd fmla="*/ 167 w 254" name="T38"/>
              <a:gd fmla="*/ 74 h 86" name="T39"/>
              <a:gd fmla="*/ 149 w 254" name="T40"/>
              <a:gd fmla="*/ 62 h 86" name="T41"/>
              <a:gd fmla="*/ 101 w 254" name="T42"/>
              <a:gd fmla="*/ 63 h 86" name="T43"/>
              <a:gd fmla="*/ 49 w 254" name="T44"/>
              <a:gd fmla="*/ 62 h 86" name="T45"/>
              <a:gd fmla="*/ 98 w 254" name="T46"/>
              <a:gd fmla="*/ 56 h 86" name="T47"/>
              <a:gd fmla="*/ 168 w 254" name="T48"/>
              <a:gd fmla="*/ 53 h 86" name="T49"/>
              <a:gd fmla="*/ 214 w 254" name="T50"/>
              <a:gd fmla="*/ 63 h 86" name="T51"/>
              <a:gd fmla="*/ 228 w 254" name="T52"/>
              <a:gd fmla="*/ 31 h 86" name="T53"/>
              <a:gd fmla="*/ 192 w 254" name="T54"/>
              <a:gd fmla="*/ 23 h 86" name="T55"/>
              <a:gd fmla="*/ 191 w 254" name="T56"/>
              <a:gd fmla="*/ 46 h 86" name="T57"/>
              <a:gd fmla="*/ 202 w 254" name="T58"/>
              <a:gd fmla="*/ 37 h 86" name="T59"/>
              <a:gd fmla="*/ 200 w 254" name="T60"/>
              <a:gd fmla="*/ 33 h 86" name="T61"/>
              <a:gd fmla="*/ 211 w 254" name="T62"/>
              <a:gd fmla="*/ 43 h 86" name="T63"/>
              <a:gd fmla="*/ 185 w 254" name="T64"/>
              <a:gd fmla="*/ 56 h 86" name="T65"/>
              <a:gd fmla="*/ 179 w 254" name="T66"/>
              <a:gd fmla="*/ 36 h 86" name="T67"/>
              <a:gd fmla="*/ 178 w 254" name="T68"/>
              <a:gd fmla="*/ 12 h 86" name="T69"/>
              <a:gd fmla="*/ 211 w 254" name="T70"/>
              <a:gd fmla="*/ 11 h 86" name="T71"/>
              <a:gd fmla="*/ 237 w 254" name="T72"/>
              <a:gd fmla="*/ 8 h 86" name="T73"/>
              <a:gd fmla="*/ 243 w 254" name="T74"/>
              <a:gd fmla="*/ 33 h 86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86" w="254">
                <a:moveTo>
                  <a:pt x="89" y="41"/>
                </a:moveTo>
                <a:cubicBezTo>
                  <a:pt x="88" y="31"/>
                  <a:pt x="74" y="24"/>
                  <a:pt x="64" y="31"/>
                </a:cubicBezTo>
                <a:cubicBezTo>
                  <a:pt x="54" y="38"/>
                  <a:pt x="58" y="48"/>
                  <a:pt x="60" y="50"/>
                </a:cubicBezTo>
                <a:cubicBezTo>
                  <a:pt x="63" y="53"/>
                  <a:pt x="71" y="54"/>
                  <a:pt x="71" y="47"/>
                </a:cubicBezTo>
                <a:cubicBezTo>
                  <a:pt x="70" y="42"/>
                  <a:pt x="64" y="45"/>
                  <a:pt x="64" y="45"/>
                </a:cubicBezTo>
                <a:cubicBezTo>
                  <a:pt x="64" y="45"/>
                  <a:pt x="60" y="41"/>
                  <a:pt x="66" y="36"/>
                </a:cubicBezTo>
                <a:cubicBezTo>
                  <a:pt x="73" y="31"/>
                  <a:pt x="81" y="35"/>
                  <a:pt x="83" y="40"/>
                </a:cubicBezTo>
                <a:cubicBezTo>
                  <a:pt x="84" y="46"/>
                  <a:pt x="84" y="54"/>
                  <a:pt x="69" y="58"/>
                </a:cubicBezTo>
                <a:cubicBezTo>
                  <a:pt x="53" y="58"/>
                  <a:pt x="51" y="49"/>
                  <a:pt x="51" y="49"/>
                </a:cubicBezTo>
                <a:cubicBezTo>
                  <a:pt x="47" y="54"/>
                  <a:pt x="43" y="50"/>
                  <a:pt x="36" y="51"/>
                </a:cubicBezTo>
                <a:cubicBezTo>
                  <a:pt x="30" y="51"/>
                  <a:pt x="20" y="56"/>
                  <a:pt x="14" y="58"/>
                </a:cubicBezTo>
                <a:cubicBezTo>
                  <a:pt x="7" y="60"/>
                  <a:pt x="0" y="53"/>
                  <a:pt x="0" y="53"/>
                </a:cubicBezTo>
                <a:cubicBezTo>
                  <a:pt x="0" y="53"/>
                  <a:pt x="2" y="59"/>
                  <a:pt x="9" y="62"/>
                </a:cubicBezTo>
                <a:cubicBezTo>
                  <a:pt x="18" y="64"/>
                  <a:pt x="33" y="54"/>
                  <a:pt x="40" y="54"/>
                </a:cubicBezTo>
                <a:cubicBezTo>
                  <a:pt x="46" y="54"/>
                  <a:pt x="59" y="61"/>
                  <a:pt x="59" y="61"/>
                </a:cubicBezTo>
                <a:cubicBezTo>
                  <a:pt x="81" y="68"/>
                  <a:pt x="91" y="52"/>
                  <a:pt x="89" y="41"/>
                </a:cubicBezTo>
                <a:close/>
                <a:moveTo>
                  <a:pt x="243" y="33"/>
                </a:moveTo>
                <a:cubicBezTo>
                  <a:pt x="243" y="33"/>
                  <a:pt x="254" y="43"/>
                  <a:pt x="251" y="54"/>
                </a:cubicBezTo>
                <a:cubicBezTo>
                  <a:pt x="248" y="66"/>
                  <a:pt x="230" y="86"/>
                  <a:pt x="209" y="86"/>
                </a:cubicBezTo>
                <a:cubicBezTo>
                  <a:pt x="189" y="86"/>
                  <a:pt x="174" y="80"/>
                  <a:pt x="167" y="74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49" y="62"/>
                  <a:pt x="131" y="48"/>
                  <a:pt x="101" y="63"/>
                </a:cubicBezTo>
                <a:cubicBezTo>
                  <a:pt x="71" y="79"/>
                  <a:pt x="54" y="64"/>
                  <a:pt x="49" y="62"/>
                </a:cubicBezTo>
                <a:cubicBezTo>
                  <a:pt x="49" y="62"/>
                  <a:pt x="71" y="75"/>
                  <a:pt x="98" y="56"/>
                </a:cubicBezTo>
                <a:cubicBezTo>
                  <a:pt x="127" y="35"/>
                  <a:pt x="142" y="39"/>
                  <a:pt x="168" y="53"/>
                </a:cubicBezTo>
                <a:cubicBezTo>
                  <a:pt x="195" y="68"/>
                  <a:pt x="203" y="66"/>
                  <a:pt x="214" y="63"/>
                </a:cubicBezTo>
                <a:cubicBezTo>
                  <a:pt x="225" y="60"/>
                  <a:pt x="235" y="47"/>
                  <a:pt x="228" y="31"/>
                </a:cubicBezTo>
                <a:cubicBezTo>
                  <a:pt x="221" y="15"/>
                  <a:pt x="199" y="15"/>
                  <a:pt x="192" y="23"/>
                </a:cubicBezTo>
                <a:cubicBezTo>
                  <a:pt x="186" y="31"/>
                  <a:pt x="185" y="40"/>
                  <a:pt x="191" y="46"/>
                </a:cubicBezTo>
                <a:cubicBezTo>
                  <a:pt x="198" y="52"/>
                  <a:pt x="205" y="44"/>
                  <a:pt x="202" y="37"/>
                </a:cubicBezTo>
                <a:cubicBezTo>
                  <a:pt x="202" y="37"/>
                  <a:pt x="200" y="34"/>
                  <a:pt x="200" y="33"/>
                </a:cubicBezTo>
                <a:cubicBezTo>
                  <a:pt x="200" y="34"/>
                  <a:pt x="211" y="37"/>
                  <a:pt x="211" y="43"/>
                </a:cubicBezTo>
                <a:cubicBezTo>
                  <a:pt x="210" y="55"/>
                  <a:pt x="198" y="64"/>
                  <a:pt x="185" y="56"/>
                </a:cubicBezTo>
                <a:cubicBezTo>
                  <a:pt x="173" y="49"/>
                  <a:pt x="179" y="36"/>
                  <a:pt x="179" y="36"/>
                </a:cubicBezTo>
                <a:cubicBezTo>
                  <a:pt x="179" y="36"/>
                  <a:pt x="167" y="23"/>
                  <a:pt x="178" y="12"/>
                </a:cubicBezTo>
                <a:cubicBezTo>
                  <a:pt x="191" y="1"/>
                  <a:pt x="206" y="8"/>
                  <a:pt x="211" y="11"/>
                </a:cubicBezTo>
                <a:cubicBezTo>
                  <a:pt x="211" y="11"/>
                  <a:pt x="221" y="0"/>
                  <a:pt x="237" y="8"/>
                </a:cubicBezTo>
                <a:cubicBezTo>
                  <a:pt x="250" y="18"/>
                  <a:pt x="243" y="33"/>
                  <a:pt x="243" y="33"/>
                </a:cubicBezTo>
                <a:close/>
              </a:path>
            </a:pathLst>
          </a:custGeom>
          <a:solidFill>
            <a:srgbClr val="A7ECF3">
              <a:alpha val="46000"/>
            </a:srgbClr>
          </a:solidFill>
          <a:ln cap="flat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rgbClr val="C00000"/>
              </a:solidFill>
              <a:latin charset="-122" panose="02010601030101010101" pitchFamily="2" typeface="字体视界-遇见字体"/>
              <a:ea charset="-122" panose="02010601030101010101" pitchFamily="2" typeface="字体视界-遇见字体"/>
            </a:endParaRPr>
          </a:p>
        </p:txBody>
      </p:sp>
    </p:spTree>
    <p:extLst>
      <p:ext uri="{BB962C8B-B14F-4D97-AF65-F5344CB8AC3E}">
        <p14:creationId val="292847985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8" name="图片 7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9" name="图片 8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1" name="椭圆 10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矩形 12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51201"/>
          <p:cNvSpPr>
            <a:spLocks noGrp="1"/>
          </p:cNvSpPr>
          <p:nvPr/>
        </p:nvSpPr>
        <p:spPr>
          <a:xfrm>
            <a:off x="7833519" y="4882793"/>
            <a:ext cx="3072129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440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太平歌词 </a:t>
            </a:r>
          </a:p>
        </p:txBody>
      </p:sp>
      <p:sp>
        <p:nvSpPr>
          <p:cNvPr id="3" name="文本占位符 51202"/>
          <p:cNvSpPr>
            <a:spLocks noGrp="1"/>
          </p:cNvSpPr>
          <p:nvPr/>
        </p:nvSpPr>
        <p:spPr>
          <a:xfrm>
            <a:off x="825976" y="914121"/>
            <a:ext cx="6077744" cy="510726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 defTabSz="914400" eaLnBrk="1" fontAlgn="base" hangingPunct="1" indent="-342900" latinLnBrk="0" lvl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="0" baseline="0" i="0" kern="1200" sz="3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-285750" latinLnBrk="0" lvl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="0" baseline="0" i="0" kern="1200" sz="2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fontAlgn="base" hangingPunct="1" indent="-228600" latinLnBrk="0" lvl="2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fontAlgn="base" hangingPunct="1" indent="-228600" latinLnBrk="0" lvl="3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fontAlgn="base" hangingPunct="1" indent="-228600" latinLnBrk="0" lvl="4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fontAlgn="base" hangingPunct="1" indent="-228600" latinLnBrk="0" lvl="5" marL="25146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fontAlgn="base" hangingPunct="1" indent="-228600" latinLnBrk="0" lvl="6" marL="29718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fontAlgn="base" hangingPunct="1" indent="-228600" latinLnBrk="0" lvl="7" marL="3429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fontAlgn="base" hangingPunct="1" indent="-228600" latinLnBrk="0" lvl="8" marL="3886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太平歌词演唱者，手持木(按：应是“竹”)板两块，用指合拍，词句多为警世规善的词句，歌韵多婉转。”该书又说：“据该行老辈人云：太平歌词之名，顺治年间已有之，故宫岔曲中，已有太平歌词之名称……”从穷不怕（朱绍文）在天桥地场上演出时开始，太平歌词被相声艺人引入“唱”活，北京解放以前表演相声的演员都必须会唱太平歌词。相声在明地演出时，于正式开演前或演出中加演。演唱时把二寸半长，一寸半宽的两块竹板（行话 “玉子”），在左手手心，运用手指、腕子的击打、颤动，能奏出轻重点和连环点，比较悦耳动听。唱词基本上是一韵到底的七字句，最初的唱法是每句前四个字是说，后三个字才演唱押韵。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                                     ——张次溪在《人民首都的天桥》 </a:t>
            </a:r>
          </a:p>
        </p:txBody>
      </p:sp>
      <p:pic>
        <p:nvPicPr>
          <p:cNvPr descr="%TODK]0TW(K3ZB%RB9}JJYN" id="4" name="图片 3"/>
          <p:cNvPicPr>
            <a:picLocks noChangeAspect="1"/>
          </p:cNvPicPr>
          <p:nvPr/>
        </p:nvPicPr>
        <p:blipFill>
          <a:blip r:embed="rId7"/>
          <a:srcRect l="14845" r="14845"/>
          <a:stretch>
            <a:fillRect/>
          </a:stretch>
        </p:blipFill>
        <p:spPr>
          <a:xfrm>
            <a:off x="7683818" y="1358860"/>
            <a:ext cx="3371533" cy="3371533"/>
          </a:xfrm>
          <a:prstGeom prst="ellipse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val="374882455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10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b="7501" l="5096" r="41419" t="79031"/>
          <a:stretch>
            <a:fillRect/>
          </a:stretch>
        </p:blipFill>
        <p:spPr>
          <a:xfrm>
            <a:off x="-135862" y="4681972"/>
            <a:ext cx="7889409" cy="11174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18601" y="488139"/>
            <a:ext cx="5098517" cy="6019101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2667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384758" y="5240712"/>
            <a:ext cx="1745282" cy="17452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07724" y="-141494"/>
            <a:ext cx="1745281" cy="1745281"/>
          </a:xfrm>
          <a:prstGeom prst="rect">
            <a:avLst/>
          </a:prstGeom>
        </p:spPr>
      </p:pic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5"/>
          <a:srcRect b="54349" r="46419" t="7402"/>
          <a:stretch>
            <a:fillRect/>
          </a:stretch>
        </p:blipFill>
        <p:spPr>
          <a:xfrm>
            <a:off x="5758732" y="513460"/>
            <a:ext cx="2339142" cy="939273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875871" y="5976781"/>
            <a:ext cx="3865944" cy="746567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856" y="-1377523"/>
            <a:ext cx="7520790" cy="7520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4922" y="4149758"/>
            <a:ext cx="2904801" cy="234562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4" name="直角三角形 13"/>
          <p:cNvSpPr/>
          <p:nvPr/>
        </p:nvSpPr>
        <p:spPr>
          <a:xfrm flipH="1" rot="16200000">
            <a:off x="5626731" y="5532286"/>
            <a:ext cx="727948" cy="1221963"/>
          </a:xfrm>
          <a:prstGeom prst="rtTriangle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889977" y="480587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8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壹</a:t>
            </a:r>
          </a:p>
        </p:txBody>
      </p:sp>
      <p:sp>
        <p:nvSpPr>
          <p:cNvPr id="3" name="矩形 2"/>
          <p:cNvSpPr/>
          <p:nvPr/>
        </p:nvSpPr>
        <p:spPr>
          <a:xfrm>
            <a:off x="8527058" y="861751"/>
            <a:ext cx="1188720" cy="446350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6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基本功之—说</a:t>
            </a:r>
          </a:p>
        </p:txBody>
      </p:sp>
    </p:spTree>
    <p:extLst>
      <p:ext uri="{BB962C8B-B14F-4D97-AF65-F5344CB8AC3E}">
        <p14:creationId val="2714508329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9" name="图片 8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2" name="椭圆 11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矩形 13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占位符 62466"/>
          <p:cNvSpPr>
            <a:spLocks noGrp="1"/>
          </p:cNvSpPr>
          <p:nvPr/>
        </p:nvSpPr>
        <p:spPr>
          <a:xfrm>
            <a:off x="3901440" y="1720452"/>
            <a:ext cx="7467600" cy="291385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 defTabSz="914400" eaLnBrk="1" fontAlgn="base" hangingPunct="1" indent="-342900" latinLnBrk="0" lvl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="0" baseline="0" i="0" kern="1200" sz="3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-285750" latinLnBrk="0" lvl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="0" baseline="0" i="0" kern="1200" sz="2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fontAlgn="base" hangingPunct="1" indent="-228600" latinLnBrk="0" lvl="2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fontAlgn="base" hangingPunct="1" indent="-228600" latinLnBrk="0" lvl="3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fontAlgn="base" hangingPunct="1" indent="-228600" latinLnBrk="0" lvl="4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fontAlgn="base" hangingPunct="1" indent="-228600" latinLnBrk="0" lvl="5" marL="25146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fontAlgn="base" hangingPunct="1" indent="-228600" latinLnBrk="0" lvl="6" marL="29718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fontAlgn="base" hangingPunct="1" indent="-228600" latinLnBrk="0" lvl="7" marL="3429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fontAlgn="base" hangingPunct="1" indent="-228600" latinLnBrk="0" lvl="8" marL="3886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数来宝又名顺口溜、溜口辙、练子嘴，流行于中国南北各地。本来是流落于民间的乞丐要钱的一种手段，他们用两个牛胯骨（内行叫“合扇”）上面拴有十三个小铃铛（俗称十三太保），头上有两个红缨，敲打着念自己编的词向商号要钱。由于艺人把商店经营的货品夸赞得丰富精美，“数”得仿佛“来”(增添)了“宝”，因而得名。 数来宝艺人凭借广泛的生活知识，见景生情，即兴编唱，有的还能讲今比古，引经据典，夹叙夹议，积累了一些固定的套子词。 </a:t>
            </a:r>
          </a:p>
        </p:txBody>
      </p:sp>
      <p:pic>
        <p:nvPicPr>
          <p:cNvPr descr="3"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1997" y="1961590"/>
            <a:ext cx="2934823" cy="2934820"/>
          </a:xfrm>
          <a:prstGeom prst="ellipse">
            <a:avLst/>
          </a:prstGeom>
        </p:spPr>
      </p:pic>
      <p:sp>
        <p:nvSpPr>
          <p:cNvPr id="5" name="标题 51201"/>
          <p:cNvSpPr>
            <a:spLocks noGrp="1"/>
          </p:cNvSpPr>
          <p:nvPr/>
        </p:nvSpPr>
        <p:spPr>
          <a:xfrm>
            <a:off x="708046" y="2903061"/>
            <a:ext cx="2822723" cy="76977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440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6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数来宝 </a:t>
            </a:r>
          </a:p>
        </p:txBody>
      </p:sp>
    </p:spTree>
    <p:extLst>
      <p:ext uri="{BB962C8B-B14F-4D97-AF65-F5344CB8AC3E}">
        <p14:creationId val="2885583246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9" name="图片 8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2" name="椭圆 11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矩形 13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Nipic_4208241_20200331165657353085"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7737" y="1844040"/>
            <a:ext cx="10300859" cy="2197500"/>
          </a:xfrm>
          <a:prstGeom prst="rect">
            <a:avLst/>
          </a:prstGeom>
        </p:spPr>
      </p:pic>
      <p:sp>
        <p:nvSpPr>
          <p:cNvPr id="2" name="标题 64513"/>
          <p:cNvSpPr>
            <a:spLocks noGrp="1"/>
          </p:cNvSpPr>
          <p:nvPr/>
        </p:nvSpPr>
        <p:spPr>
          <a:xfrm>
            <a:off x="1981200" y="1040765"/>
            <a:ext cx="8229600" cy="6334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440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4000">
                <a:solidFill>
                  <a:schemeClr val="bg1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发  四  喜 </a:t>
            </a:r>
          </a:p>
        </p:txBody>
      </p:sp>
      <p:sp>
        <p:nvSpPr>
          <p:cNvPr id="3" name="文本占位符 64514"/>
          <p:cNvSpPr>
            <a:spLocks noGrp="1"/>
          </p:cNvSpPr>
          <p:nvPr/>
        </p:nvSpPr>
        <p:spPr>
          <a:xfrm>
            <a:off x="972503" y="4191952"/>
            <a:ext cx="10271760" cy="140112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 defTabSz="914400" eaLnBrk="1" fontAlgn="base" hangingPunct="1" indent="-342900" latinLnBrk="0" lvl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="0" baseline="0" i="0" kern="1200" sz="3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-285750" latinLnBrk="0" lvl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="0" baseline="0" i="0" kern="1200" sz="2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fontAlgn="base" hangingPunct="1" indent="-228600" latinLnBrk="0" lvl="2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fontAlgn="base" hangingPunct="1" indent="-228600" latinLnBrk="0" lvl="3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fontAlgn="base" hangingPunct="1" indent="-228600" latinLnBrk="0" lvl="4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fontAlgn="base" hangingPunct="1" indent="-228600" latinLnBrk="0" lvl="5" marL="25146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fontAlgn="base" hangingPunct="1" indent="-228600" latinLnBrk="0" lvl="6" marL="29718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fontAlgn="base" hangingPunct="1" indent="-228600" latinLnBrk="0" lvl="7" marL="3429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fontAlgn="base" hangingPunct="1" indent="-228600" latinLnBrk="0" lvl="8" marL="3886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="0" baseline="0" i="0" kern="1200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发四喜,十不闲的一种，就是在剧场演出的相声演员在节目表演之前,所有的演员都要到台上来唱这么一段.顾名思义,"发四喜"唱的是福，禄，寿，喜四小段，每小段四句。伴奏的主要乐器有小鼓，锣。</a:t>
            </a:r>
          </a:p>
        </p:txBody>
      </p:sp>
    </p:spTree>
    <p:extLst>
      <p:ext uri="{BB962C8B-B14F-4D97-AF65-F5344CB8AC3E}">
        <p14:creationId val="2398000326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163" y="-1022331"/>
            <a:ext cx="7519246" cy="7519246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875871" y="5976781"/>
            <a:ext cx="3865944" cy="746567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 rot="19263742">
            <a:off x="832841" y="1571869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说</a:t>
            </a:r>
          </a:p>
        </p:txBody>
      </p:sp>
      <p:sp>
        <p:nvSpPr>
          <p:cNvPr id="12" name="文本框 11"/>
          <p:cNvSpPr txBox="1"/>
          <p:nvPr/>
        </p:nvSpPr>
        <p:spPr>
          <a:xfrm rot="20170704">
            <a:off x="2064267" y="737549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学</a:t>
            </a:r>
          </a:p>
        </p:txBody>
      </p:sp>
      <p:sp>
        <p:nvSpPr>
          <p:cNvPr id="13" name="文本框 12"/>
          <p:cNvSpPr txBox="1"/>
          <p:nvPr/>
        </p:nvSpPr>
        <p:spPr>
          <a:xfrm rot="1048727">
            <a:off x="3769885" y="667030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逗</a:t>
            </a:r>
          </a:p>
        </p:txBody>
      </p:sp>
      <p:sp>
        <p:nvSpPr>
          <p:cNvPr id="14" name="文本框 13"/>
          <p:cNvSpPr txBox="1"/>
          <p:nvPr/>
        </p:nvSpPr>
        <p:spPr>
          <a:xfrm rot="2954779">
            <a:off x="5174802" y="1632846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唱</a:t>
            </a:r>
          </a:p>
        </p:txBody>
      </p:sp>
      <p:pic>
        <p:nvPicPr>
          <p:cNvPr descr="未标题-1" id="15" name="图片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100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 b="7501" l="5096" r="41419" t="79031"/>
          <a:stretch>
            <a:fillRect/>
          </a:stretch>
        </p:blipFill>
        <p:spPr>
          <a:xfrm>
            <a:off x="-135862" y="4681972"/>
            <a:ext cx="7889409" cy="11174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6397" y="4101603"/>
            <a:ext cx="3198611" cy="2582877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7926543" y="477743"/>
            <a:ext cx="3057777" cy="5586897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698500" dir="2700000" dist="3302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8390156" y="1384518"/>
            <a:ext cx="2286000" cy="3224213"/>
          </a:xfrm>
          <a:prstGeom prst="rect">
            <a:avLst/>
          </a:prstGeom>
          <a:noFill/>
          <a:effectLst>
            <a:outerShdw algn="tl" blurRad="50800" dir="2700000" dist="177800" rotWithShape="0">
              <a:prstClr val="black">
                <a:alpha val="40000"/>
              </a:prstClr>
            </a:outerShdw>
          </a:effectLst>
        </p:spPr>
        <p:txBody>
          <a:bodyPr rtlCol="0" vert="eaVert" wrap="none">
            <a:spAutoFit/>
          </a:bodyPr>
          <a:lstStyle/>
          <a:p>
            <a:r>
              <a:rPr altLang="en-US" lang="zh-CN" sz="138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结束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407831" y="990600"/>
            <a:ext cx="487680" cy="202578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汇报人:优页PPT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88406" y="2964858"/>
            <a:ext cx="487680" cy="221102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相声艺术知识介绍</a:t>
            </a:r>
          </a:p>
        </p:txBody>
      </p:sp>
      <p:pic>
        <p:nvPicPr>
          <p:cNvPr descr="未标题-1" id="26" name="图片 25"/>
          <p:cNvPicPr>
            <a:picLocks noChangeAspect="1"/>
          </p:cNvPicPr>
          <p:nvPr/>
        </p:nvPicPr>
        <p:blipFill>
          <a:blip r:embed="rId6"/>
          <a:srcRect b="27643" l="63519" t="47037"/>
          <a:stretch>
            <a:fillRect/>
          </a:stretch>
        </p:blipFill>
        <p:spPr>
          <a:xfrm flipH="1">
            <a:off x="6687710" y="5108179"/>
            <a:ext cx="2284074" cy="891718"/>
          </a:xfrm>
          <a:prstGeom prst="rect">
            <a:avLst/>
          </a:prstGeom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未标题-1" id="27" name="图片 26"/>
          <p:cNvPicPr>
            <a:picLocks noChangeAspect="1"/>
          </p:cNvPicPr>
          <p:nvPr/>
        </p:nvPicPr>
        <p:blipFill>
          <a:blip r:embed="rId6"/>
          <a:srcRect b="67838" l="67575" t="11690"/>
          <a:stretch>
            <a:fillRect/>
          </a:stretch>
        </p:blipFill>
        <p:spPr>
          <a:xfrm>
            <a:off x="9418976" y="157458"/>
            <a:ext cx="2903816" cy="1031262"/>
          </a:xfrm>
          <a:prstGeom prst="rect">
            <a:avLst/>
          </a:prstGeom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24433367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21" name="图片 20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22" name="图片 21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24" name="椭圆 23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矩形 25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334631" y="2946234"/>
            <a:ext cx="4618064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</a:rPr>
              <a:t>因此，说是重头戏，相声的主体就是说，具体来看，相声里的笑话、包袱、灯谜、绕口令等都是说的范围。</a:t>
            </a:r>
          </a:p>
        </p:txBody>
      </p:sp>
      <p:pic>
        <p:nvPicPr>
          <p:cNvPr descr="3"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24578" y="1577799"/>
            <a:ext cx="1717853" cy="1717852"/>
          </a:xfrm>
          <a:prstGeom prst="ellipse">
            <a:avLst/>
          </a:prstGeom>
        </p:spPr>
      </p:pic>
      <p:pic>
        <p:nvPicPr>
          <p:cNvPr descr="3"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95867" y="1577799"/>
            <a:ext cx="1717853" cy="1717852"/>
          </a:xfrm>
          <a:prstGeom prst="ellipse">
            <a:avLst/>
          </a:prstGeom>
        </p:spPr>
      </p:pic>
      <p:pic>
        <p:nvPicPr>
          <p:cNvPr descr="3"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24578" y="3577671"/>
            <a:ext cx="1717853" cy="1717852"/>
          </a:xfrm>
          <a:prstGeom prst="ellipse">
            <a:avLst/>
          </a:prstGeom>
        </p:spPr>
      </p:pic>
      <p:pic>
        <p:nvPicPr>
          <p:cNvPr descr="3"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95867" y="3577671"/>
            <a:ext cx="1717853" cy="1717852"/>
          </a:xfrm>
          <a:prstGeom prst="ellipse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44178" y="2121029"/>
            <a:ext cx="1402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“说”</a:t>
            </a:r>
          </a:p>
        </p:txBody>
      </p:sp>
      <p:pic>
        <p:nvPicPr>
          <p:cNvPr descr="3"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95866" y="1577799"/>
            <a:ext cx="1717853" cy="1717852"/>
          </a:xfrm>
          <a:prstGeom prst="ellipse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371759" y="2069601"/>
            <a:ext cx="1402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“批”</a:t>
            </a:r>
          </a:p>
        </p:txBody>
      </p:sp>
      <p:sp>
        <p:nvSpPr>
          <p:cNvPr id="14" name="矩形 13"/>
          <p:cNvSpPr/>
          <p:nvPr/>
        </p:nvSpPr>
        <p:spPr>
          <a:xfrm>
            <a:off x="7240112" y="4110297"/>
            <a:ext cx="1402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“念”</a:t>
            </a:r>
          </a:p>
        </p:txBody>
      </p:sp>
      <p:sp>
        <p:nvSpPr>
          <p:cNvPr id="15" name="矩形 14"/>
          <p:cNvSpPr/>
          <p:nvPr/>
        </p:nvSpPr>
        <p:spPr>
          <a:xfrm>
            <a:off x="9437792" y="4110296"/>
            <a:ext cx="1402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“讲”</a:t>
            </a:r>
          </a:p>
        </p:txBody>
      </p:sp>
      <p:sp>
        <p:nvSpPr>
          <p:cNvPr id="16" name="矩形 15"/>
          <p:cNvSpPr/>
          <p:nvPr/>
        </p:nvSpPr>
        <p:spPr>
          <a:xfrm>
            <a:off x="637530" y="2059474"/>
            <a:ext cx="6252943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40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相声，是语言类的曲艺式</a:t>
            </a:r>
          </a:p>
        </p:txBody>
      </p:sp>
      <p:sp>
        <p:nvSpPr>
          <p:cNvPr id="17" name="矩形 16"/>
          <p:cNvSpPr/>
          <p:nvPr/>
        </p:nvSpPr>
        <p:spPr>
          <a:xfrm>
            <a:off x="1128352" y="4457853"/>
            <a:ext cx="509386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</a:rPr>
              <a:t> “说”——包括“说”、“批”、“念”、“讲”四种手法</a:t>
            </a:r>
          </a:p>
        </p:txBody>
      </p:sp>
    </p:spTree>
    <p:extLst>
      <p:ext uri="{BB962C8B-B14F-4D97-AF65-F5344CB8AC3E}">
        <p14:creationId val="265006668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9" name="图片 8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2" name="椭圆 11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矩形 13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947737" y="2201530"/>
            <a:ext cx="2454941" cy="2454940"/>
            <a:chOff x="6824577" y="1577799"/>
            <a:chExt cx="1717853" cy="1717852"/>
          </a:xfrm>
        </p:grpSpPr>
        <p:pic>
          <p:nvPicPr>
            <p:cNvPr descr="3"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24577" y="1577799"/>
              <a:ext cx="1717853" cy="1717852"/>
            </a:xfrm>
            <a:prstGeom prst="ellipse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7204422" y="2037421"/>
              <a:ext cx="1567643" cy="639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5400">
                  <a:solidFill>
                    <a:srgbClr val="A7ECF3"/>
                  </a:solidFill>
                  <a:latin charset="-122" panose="02010601030101010101" pitchFamily="2" typeface="字体视界-遇见字体"/>
                  <a:ea charset="-122" panose="02010601030101010101" pitchFamily="2" typeface="字体视界-遇见字体"/>
                </a:rPr>
                <a:t>“说”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973614" y="2442867"/>
            <a:ext cx="7270649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指吟诗、对对联、猜谜语、解字意、绕口令、反正话、颠倒话、歇后语、俏皮话、短笑话、趣闻轶事等。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曲目主要有《熬柿子》、《五星楼》、《天王庙》等。</a:t>
            </a:r>
          </a:p>
        </p:txBody>
      </p:sp>
    </p:spTree>
    <p:extLst>
      <p:ext uri="{BB962C8B-B14F-4D97-AF65-F5344CB8AC3E}">
        <p14:creationId val="186637970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9" name="图片 8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2" name="椭圆 11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矩形 13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947738" y="2201530"/>
            <a:ext cx="2454941" cy="2454940"/>
            <a:chOff x="6824578" y="1577799"/>
            <a:chExt cx="1717853" cy="1717852"/>
          </a:xfrm>
        </p:grpSpPr>
        <p:pic>
          <p:nvPicPr>
            <p:cNvPr descr="3"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24578" y="1577799"/>
              <a:ext cx="1717853" cy="1717852"/>
            </a:xfrm>
            <a:prstGeom prst="ellipse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892028" y="2113673"/>
              <a:ext cx="1183286" cy="639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5400">
                  <a:solidFill>
                    <a:srgbClr val="A7ECF3"/>
                  </a:solidFill>
                  <a:latin charset="-122" panose="00000500000000000000" pitchFamily="2" typeface="字魂96号-虎啸手书"/>
                  <a:ea charset="-122" panose="00000500000000000000" pitchFamily="2" typeface="字魂96号-虎啸手书"/>
                </a:rPr>
                <a:t>“批”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947160" y="2828834"/>
            <a:ext cx="60960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对事物或古典文学名著进行评论。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《批生意》、《歪批三国》、《批聊斋》等。</a:t>
            </a:r>
          </a:p>
        </p:txBody>
      </p:sp>
    </p:spTree>
    <p:extLst>
      <p:ext uri="{BB962C8B-B14F-4D97-AF65-F5344CB8AC3E}">
        <p14:creationId val="119890645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9" name="图片 8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2" name="椭圆 11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矩形 13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947738" y="2201530"/>
            <a:ext cx="2454941" cy="2454940"/>
            <a:chOff x="6824578" y="1577799"/>
            <a:chExt cx="1717853" cy="1717852"/>
          </a:xfrm>
        </p:grpSpPr>
        <p:pic>
          <p:nvPicPr>
            <p:cNvPr descr="3"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24578" y="1577799"/>
              <a:ext cx="1717853" cy="1717852"/>
            </a:xfrm>
            <a:prstGeom prst="ellipse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892028" y="2113673"/>
              <a:ext cx="1183286" cy="639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5400">
                  <a:solidFill>
                    <a:srgbClr val="A7ECF3"/>
                  </a:solidFill>
                  <a:latin charset="-122" panose="00000500000000000000" pitchFamily="2" typeface="字魂96号-虎啸手书"/>
                  <a:ea charset="-122" panose="00000500000000000000" pitchFamily="2" typeface="字魂96号-虎啸手书"/>
                </a:rPr>
                <a:t>“念”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947160" y="2828834"/>
            <a:ext cx="709597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指“贯口”，曲目主要有《菜单子》、《地理图》、《洋药方》等。</a:t>
            </a:r>
          </a:p>
        </p:txBody>
      </p:sp>
    </p:spTree>
    <p:extLst>
      <p:ext uri="{BB962C8B-B14F-4D97-AF65-F5344CB8AC3E}">
        <p14:creationId val="319905590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65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348803" y="320161"/>
            <a:ext cx="11494395" cy="6217679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381000" dir="2700000" dist="254000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9" name="图片 8"/>
          <p:cNvPicPr>
            <a:picLocks noChangeAspect="1"/>
          </p:cNvPicPr>
          <p:nvPr/>
        </p:nvPicPr>
        <p:blipFill>
          <a:blip r:embed="rId3"/>
          <a:srcRect b="67838" l="67575" t="11690"/>
          <a:stretch>
            <a:fillRect/>
          </a:stretch>
        </p:blipFill>
        <p:spPr>
          <a:xfrm>
            <a:off x="-1191051" y="31413"/>
            <a:ext cx="2498095" cy="887174"/>
          </a:xfrm>
          <a:prstGeom prst="rect">
            <a:avLst/>
          </a:prstGeom>
        </p:spPr>
      </p:pic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3"/>
          <a:srcRect b="54349" r="46419" t="7402"/>
          <a:stretch>
            <a:fillRect/>
          </a:stretch>
        </p:blipFill>
        <p:spPr>
          <a:xfrm>
            <a:off x="10562937" y="-183174"/>
            <a:ext cx="2339142" cy="93927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442752" y="5537551"/>
            <a:ext cx="1963160" cy="1320450"/>
            <a:chOff x="1875871" y="4123058"/>
            <a:chExt cx="3865944" cy="2600290"/>
          </a:xfrm>
        </p:grpSpPr>
        <p:sp>
          <p:nvSpPr>
            <p:cNvPr id="12" name="椭圆 11"/>
            <p:cNvSpPr/>
            <p:nvPr userDrawn="1"/>
          </p:nvSpPr>
          <p:spPr>
            <a:xfrm>
              <a:off x="1875871" y="5976781"/>
              <a:ext cx="3865944" cy="746567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0005" y="4123058"/>
              <a:ext cx="2904801" cy="23456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矩形 13"/>
          <p:cNvSpPr/>
          <p:nvPr/>
        </p:nvSpPr>
        <p:spPr>
          <a:xfrm>
            <a:off x="1427229" y="475000"/>
            <a:ext cx="9015523" cy="6062840"/>
          </a:xfrm>
          <a:prstGeom prst="rect">
            <a:avLst/>
          </a:prstGeom>
          <a:blipFill dpi="0" rotWithShape="1">
            <a:blip r:embed="rId5">
              <a:alphaModFix amt="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83486" y="5459634"/>
            <a:ext cx="7889409" cy="1117480"/>
          </a:xfrm>
          <a:prstGeom prst="rect">
            <a:avLst/>
          </a:prstGeom>
          <a:blipFill dpi="0" rotWithShape="1">
            <a:blip r:embed="rId6">
              <a:alphaModFix amt="31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947738" y="2201530"/>
            <a:ext cx="2454941" cy="2454940"/>
            <a:chOff x="6824578" y="1577799"/>
            <a:chExt cx="1717853" cy="1717852"/>
          </a:xfrm>
        </p:grpSpPr>
        <p:pic>
          <p:nvPicPr>
            <p:cNvPr descr="3"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24578" y="1577799"/>
              <a:ext cx="1717853" cy="1717852"/>
            </a:xfrm>
            <a:prstGeom prst="ellipse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892028" y="2113673"/>
              <a:ext cx="1500654" cy="639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5400">
                  <a:solidFill>
                    <a:srgbClr val="A7ECF3"/>
                  </a:solidFill>
                  <a:latin charset="-122" panose="00000500000000000000" pitchFamily="2" typeface="字魂96号-虎啸手书"/>
                  <a:ea charset="-122" panose="00000500000000000000" pitchFamily="2" typeface="字魂96号-虎啸手书"/>
                </a:rPr>
                <a:t>“讲”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900267" y="2577740"/>
            <a:ext cx="6955302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叙述故事性的情节。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阿里巴巴普惠体 L"/>
                <a:ea charset="-122" panose="00020600040101010101" pitchFamily="18" typeface="阿里巴巴普惠体 L"/>
                <a:cs charset="-122" panose="00020600040101010101" pitchFamily="18" typeface="阿里巴巴普惠体 L"/>
              </a:rPr>
              <a:t>曲目主要有《讲帝号》、单口《解学士》、《化蜡钎儿》等。</a:t>
            </a:r>
          </a:p>
        </p:txBody>
      </p:sp>
    </p:spTree>
    <p:extLst>
      <p:ext uri="{BB962C8B-B14F-4D97-AF65-F5344CB8AC3E}">
        <p14:creationId val="386691003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787342"/>
            <a:ext cx="12192000" cy="1070658"/>
          </a:xfrm>
          <a:prstGeom prst="rect">
            <a:avLst/>
          </a:prstGeom>
          <a:solidFill>
            <a:srgbClr val="19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未标题-1"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10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b="7501" l="5096" r="41419" t="79031"/>
          <a:stretch>
            <a:fillRect/>
          </a:stretch>
        </p:blipFill>
        <p:spPr>
          <a:xfrm>
            <a:off x="-135862" y="4681972"/>
            <a:ext cx="7889409" cy="11174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18601" y="488139"/>
            <a:ext cx="5098517" cy="6019101"/>
          </a:xfrm>
          <a:prstGeom prst="rect">
            <a:avLst/>
          </a:prstGeom>
          <a:solidFill>
            <a:srgbClr val="316166"/>
          </a:solidFill>
          <a:ln>
            <a:noFill/>
          </a:ln>
          <a:effectLst>
            <a:outerShdw algn="tl" blurRad="2667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384758" y="5240712"/>
            <a:ext cx="1745282" cy="17452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07724" y="-141494"/>
            <a:ext cx="1745281" cy="1745281"/>
          </a:xfrm>
          <a:prstGeom prst="rect">
            <a:avLst/>
          </a:prstGeom>
        </p:spPr>
      </p:pic>
      <p:pic>
        <p:nvPicPr>
          <p:cNvPr descr="未标题-1" id="10" name="图片 9"/>
          <p:cNvPicPr>
            <a:picLocks noChangeAspect="1"/>
          </p:cNvPicPr>
          <p:nvPr/>
        </p:nvPicPr>
        <p:blipFill>
          <a:blip r:embed="rId5"/>
          <a:srcRect b="54349" r="46419" t="7402"/>
          <a:stretch>
            <a:fillRect/>
          </a:stretch>
        </p:blipFill>
        <p:spPr>
          <a:xfrm>
            <a:off x="5758732" y="513460"/>
            <a:ext cx="2339142" cy="939273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875871" y="5976781"/>
            <a:ext cx="3865944" cy="746567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856" y="-1377523"/>
            <a:ext cx="7520790" cy="7520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4922" y="4149758"/>
            <a:ext cx="2904801" cy="234562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4" name="直角三角形 13"/>
          <p:cNvSpPr/>
          <p:nvPr/>
        </p:nvSpPr>
        <p:spPr>
          <a:xfrm flipH="1" rot="16200000">
            <a:off x="5626731" y="5532286"/>
            <a:ext cx="727948" cy="1221963"/>
          </a:xfrm>
          <a:prstGeom prst="rtTriangle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889977" y="480587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800">
                <a:solidFill>
                  <a:srgbClr val="C00000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</a:rPr>
              <a:t>贰</a:t>
            </a:r>
          </a:p>
        </p:txBody>
      </p:sp>
      <p:sp>
        <p:nvSpPr>
          <p:cNvPr id="3" name="矩形 2"/>
          <p:cNvSpPr/>
          <p:nvPr/>
        </p:nvSpPr>
        <p:spPr>
          <a:xfrm>
            <a:off x="8527058" y="861751"/>
            <a:ext cx="1188720" cy="446350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6600">
                <a:solidFill>
                  <a:srgbClr val="A7ECF3"/>
                </a:solidFill>
                <a:latin charset="-122" panose="02010601030101010101" pitchFamily="2" typeface="字体视界-遇见字体"/>
                <a:ea charset="-122" panose="02010601030101010101" pitchFamily="2" typeface="字体视界-遇见字体"/>
                <a:cs charset="-122" panose="00020600040101010101" pitchFamily="18" typeface="阿里巴巴普惠体 L"/>
              </a:rPr>
              <a:t>基本功之—学</a:t>
            </a:r>
          </a:p>
        </p:txBody>
      </p:sp>
    </p:spTree>
    <p:extLst>
      <p:ext uri="{BB962C8B-B14F-4D97-AF65-F5344CB8AC3E}">
        <p14:creationId val="267278892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161</Paragraphs>
  <Slides>32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0">
      <vt:lpstr>Arial</vt:lpstr>
      <vt:lpstr>Calibri</vt:lpstr>
      <vt:lpstr>Calibri Light</vt:lpstr>
      <vt:lpstr>字体视界-遇见字体</vt:lpstr>
      <vt:lpstr>阿里巴巴普惠体 L</vt:lpstr>
      <vt:lpstr>字魂96号-虎啸手书</vt:lpstr>
      <vt:lpstr>阿里巴巴普惠体 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2021-08-22T11:52:00Z</dcterms:created>
  <cp:lastPrinted>2021-08-22T11:52:00Z</cp:lastPrinted>
  <dcterms:modified xsi:type="dcterms:W3CDTF">2021-08-22T05:37:38Z</dcterms:modified>
  <cp:revision>1</cp:revision>
</cp:coreProperties>
</file>