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firstSlideNum="0" saveSubsetFonts="1">
  <p:sldMasterIdLst>
    <p:sldMasterId id="2147483648" r:id="rId1"/>
    <p:sldMasterId id="2147483663" r:id="rId2"/>
  </p:sldMasterIdLst>
  <p:notesMasterIdLst>
    <p:notesMasterId r:id="rId3"/>
  </p:notesMasterIdLst>
  <p:sldIdLst>
    <p:sldId id="282" r:id="rId4"/>
    <p:sldId id="285" r:id="rId5"/>
    <p:sldId id="272" r:id="rId6"/>
    <p:sldId id="273" r:id="rId7"/>
    <p:sldId id="286" r:id="rId8"/>
    <p:sldId id="280" r:id="rId9"/>
    <p:sldId id="288" r:id="rId10"/>
    <p:sldId id="289" r:id="rId11"/>
    <p:sldId id="287" r:id="rId12"/>
    <p:sldId id="290" r:id="rId13"/>
    <p:sldId id="291" r:id="rId14"/>
    <p:sldId id="292" r:id="rId15"/>
    <p:sldId id="293" r:id="rId16"/>
    <p:sldId id="281" r:id="rId17"/>
    <p:sldId id="274" r:id="rId18"/>
    <p:sldId id="278" r:id="rId19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706" autoAdjust="0"/>
  </p:normalViewPr>
  <p:slideViewPr>
    <p:cSldViewPr>
      <p:cViewPr varScale="1">
        <p:scale>
          <a:sx n="84" d="100"/>
          <a:sy n="84" d="100"/>
        </p:scale>
        <p:origin x="31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tags/tag1.xml" Type="http://schemas.openxmlformats.org/officeDocument/2006/relationships/tags"/><Relationship Id="rId21" Target="presProps.xml" Type="http://schemas.openxmlformats.org/officeDocument/2006/relationships/presProps"/><Relationship Id="rId22" Target="viewProps.xml" Type="http://schemas.openxmlformats.org/officeDocument/2006/relationships/viewProps"/><Relationship Id="rId23" Target="theme/theme1.xml" Type="http://schemas.openxmlformats.org/officeDocument/2006/relationships/theme"/><Relationship Id="rId24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DD440-5785-42F7-98A9-A5B42806FABD}" type="datetimeFigureOut">
              <a:rPr lang="zh-CN" altLang="en-US" smtClean="0"/>
              <a:t>2017/2/16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CB475-6D55-4B30-98F7-32A52B03E3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587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8467866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439492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888396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1916888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847701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141637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1689487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655837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071577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3647826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525908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068281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727990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2614914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media/image1.jpeg" Type="http://schemas.openxmlformats.org/officeDocument/2006/relationships/image"/><Relationship Id="rId5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slideLayouts/slideLayout13.xml" Type="http://schemas.openxmlformats.org/officeDocument/2006/relationships/slideLayout"/><Relationship Id="rId11" Target="../slideLayouts/slideLayout1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5.xml" Type="http://schemas.openxmlformats.org/officeDocument/2006/relationships/slideLayout"/><Relationship Id="rId3" Target="../slideLayouts/slideLayout6.xml" Type="http://schemas.openxmlformats.org/officeDocument/2006/relationships/slideLayout"/><Relationship Id="rId4" Target="../slideLayouts/slideLayout7.xml" Type="http://schemas.openxmlformats.org/officeDocument/2006/relationships/slideLayout"/><Relationship Id="rId5" Target="../slideLayouts/slideLayout8.xml" Type="http://schemas.openxmlformats.org/officeDocument/2006/relationships/slideLayout"/><Relationship Id="rId6" Target="../slideLayouts/slideLayout9.xml" Type="http://schemas.openxmlformats.org/officeDocument/2006/relationships/slideLayout"/><Relationship Id="rId7" Target="../slideLayouts/slideLayout10.xml" Type="http://schemas.openxmlformats.org/officeDocument/2006/relationships/slideLayout"/><Relationship Id="rId8" Target="../slideLayouts/slideLayout11.xml" Type="http://schemas.openxmlformats.org/officeDocument/2006/relationships/slideLayout"/><Relationship Id="rId9" Target="../slideLayouts/slideLayout1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43" y="2092"/>
            <a:ext cx="12187200" cy="685381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12192000" cy="7143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矩形 4"/>
          <p:cNvSpPr/>
          <p:nvPr userDrawn="1"/>
        </p:nvSpPr>
        <p:spPr>
          <a:xfrm>
            <a:off x="-43" y="6143668"/>
            <a:ext cx="12192000" cy="7143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val="336762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1" r:id="rId3"/>
  </p:sldLayoutIdLst>
  <p:transition/>
  <p:timing/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02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810644" y="6500834"/>
            <a:ext cx="428628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noFill/>
            </a:endParaRPr>
          </a:p>
        </p:txBody>
      </p:sp>
      <p:pic>
        <p:nvPicPr>
          <p:cNvPr descr="10.png" id="5" name="图片 4"/>
          <p:cNvPicPr>
            <a:picLocks noChangeAspect="1"/>
          </p:cNvPicPr>
          <p:nvPr/>
        </p:nvPicPr>
        <p:blipFill>
          <a:blip r:embed="rId2"/>
          <a:srcRect b="17610" l="5968" r="2982" t="3580"/>
          <a:stretch>
            <a:fillRect/>
          </a:stretch>
        </p:blipFill>
        <p:spPr bwMode="auto">
          <a:xfrm>
            <a:off x="95208" y="-1500222"/>
            <a:ext cx="11787270" cy="108000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descr="9.png" id="6" name="图片 5"/>
          <p:cNvPicPr>
            <a:picLocks noChangeAspect="1"/>
          </p:cNvPicPr>
          <p:nvPr/>
        </p:nvPicPr>
        <p:blipFill>
          <a:blip r:embed="rId3"/>
          <a:srcRect b="35521" l="28654" r="30148" t="14525"/>
          <a:stretch>
            <a:fillRect/>
          </a:stretch>
        </p:blipFill>
        <p:spPr bwMode="auto">
          <a:xfrm>
            <a:off x="4095737" y="1571612"/>
            <a:ext cx="3562949" cy="3240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矩形 6"/>
          <p:cNvSpPr/>
          <p:nvPr/>
        </p:nvSpPr>
        <p:spPr>
          <a:xfrm>
            <a:off x="1524000" y="0"/>
            <a:ext cx="9144000" cy="7143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1523968" y="6143668"/>
            <a:ext cx="9144000" cy="7143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5589340" y="2627652"/>
            <a:ext cx="643255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6000">
                <a:ln w="12700">
                  <a:solidFill>
                    <a:srgbClr val="FFCC00"/>
                  </a:solidFill>
                  <a:prstDash val="solid"/>
                </a:ln>
                <a:gradFill flip="none" rotWithShape="1">
                  <a:gsLst>
                    <a:gs pos="0">
                      <a:srgbClr val="EE3F24">
                        <a:shade val="30000"/>
                        <a:satMod val="115000"/>
                      </a:srgbClr>
                    </a:gs>
                    <a:gs pos="50000">
                      <a:srgbClr val="EE3F24">
                        <a:shade val="67500"/>
                        <a:satMod val="115000"/>
                      </a:srgbClr>
                    </a:gs>
                    <a:gs pos="100000">
                      <a:srgbClr val="EE3F24">
                        <a:shade val="100000"/>
                        <a:satMod val="115000"/>
                      </a:srgbClr>
                    </a:gs>
                  </a:gsLst>
                  <a:lin ang="13500000" scaled="1"/>
                </a:gra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■</a:t>
            </a:r>
          </a:p>
        </p:txBody>
      </p: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xit" presetID="4" presetSubtype="16">
                                  <p:stCondLst>
                                    <p:cond delay="1000"/>
                                  </p:stCondLst>
                                  <p:childTnLst>
                                    <p:animEffect filter="box(in)" transition="out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3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1" id="27" nodeType="afterEffect" presetClass="emph" presetID="35" presetSubtype="0" repeatCount="8000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dur="5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fill="hold" grpId="2" id="30" nodeType="afterEffect" presetClass="path" presetID="35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4.07407E-06 L -0.50763 4.07407E-06" pathEditMode="relative" ptsTypes="AA" rAng="0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9"/>
      <p:bldP grpId="1" spid="9"/>
      <p:bldP grpId="2" spid="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10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095472" y="1330141"/>
            <a:ext cx="4860000" cy="310085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2" name="Picture 8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327966" y="2049854"/>
            <a:ext cx="3840000" cy="245006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762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  <p:grpSp>
        <p:nvGrpSpPr>
          <p:cNvPr id="7" name="组合 6"/>
          <p:cNvGrpSpPr/>
          <p:nvPr/>
        </p:nvGrpSpPr>
        <p:grpSpPr>
          <a:xfrm>
            <a:off x="3738546" y="5143513"/>
            <a:ext cx="4809330" cy="584775"/>
            <a:chOff x="2214546" y="5143512"/>
            <a:chExt cx="4809330" cy="584775"/>
          </a:xfrm>
        </p:grpSpPr>
        <p:sp>
          <p:nvSpPr>
            <p:cNvPr id="5" name="TextBox 4"/>
            <p:cNvSpPr txBox="1"/>
            <p:nvPr/>
          </p:nvSpPr>
          <p:spPr>
            <a:xfrm>
              <a:off x="2214546" y="5143511"/>
              <a:ext cx="61518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帮助                                    培训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43240" y="5345684"/>
              <a:ext cx="2926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困难家庭和开展实用性技术</a:t>
              </a:r>
            </a:p>
          </p:txBody>
        </p:sp>
      </p:grpSp>
    </p:spTree>
  </p:cSld>
  <p:clrMapOvr>
    <a:masterClrMapping/>
  </p:clrMapOvr>
  <mc:AlternateContent>
    <mc:Choice Requires="p14">
      <p:transition advClick="0" p14:dur="2000" spd="slow"/>
    </mc:Choice>
    <mc:Fallback>
      <p:transition advClick="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2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组合 35"/>
          <p:cNvGrpSpPr/>
          <p:nvPr/>
        </p:nvGrpSpPr>
        <p:grpSpPr>
          <a:xfrm>
            <a:off x="-31365611" y="1347701"/>
            <a:ext cx="37318736" cy="2756319"/>
            <a:chOff x="-32889611" y="1347700"/>
            <a:chExt cx="37318736" cy="2756319"/>
          </a:xfrm>
        </p:grpSpPr>
        <p:pic>
          <p:nvPicPr>
            <p:cNvPr id="2" name="Picture 2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604982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3" name="Picture 1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09124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23" name="Picture 4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14033191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24" name="Picture 1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9319087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25" name="Picture 3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18747298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26" name="Picture 6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28175508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27" name="Picture 9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32889611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pic>
          <p:nvPicPr>
            <p:cNvPr id="35" name="Picture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23461402" y="1347700"/>
              <a:ext cx="4320000" cy="2756319"/>
            </a:xfrm>
            <a:prstGeom prst="rect">
              <a:avLst/>
            </a:prstGeom>
            <a:solidFill>
              <a:srgbClr val="FFFFFF"/>
            </a:solidFill>
            <a:ln cap="sq" w="57150">
              <a:solidFill>
                <a:srgbClr val="EAEAEA"/>
              </a:solidFill>
              <a:miter lim="800000"/>
            </a:ln>
            <a:effectLst>
              <a:reflection algn="bl" blurRad="12700" dir="5400000" dist="5000" endPos="28000" rotWithShape="0" stA="33000" sy="-100000"/>
            </a:effectLst>
            <a:scene3d>
              <a:camera prst="orthographicFront"/>
              <a:lightRig dir="t" rig="threeP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</p:grpSp>
      <p:grpSp>
        <p:nvGrpSpPr>
          <p:cNvPr id="43" name="组合 42"/>
          <p:cNvGrpSpPr/>
          <p:nvPr/>
        </p:nvGrpSpPr>
        <p:grpSpPr>
          <a:xfrm>
            <a:off x="2452662" y="4357695"/>
            <a:ext cx="3500462" cy="584775"/>
            <a:chOff x="857224" y="6929462"/>
            <a:chExt cx="3500462" cy="584775"/>
          </a:xfrm>
        </p:grpSpPr>
        <p:sp>
          <p:nvSpPr>
            <p:cNvPr id="29" name="TextBox 28"/>
            <p:cNvSpPr txBox="1"/>
            <p:nvPr/>
          </p:nvSpPr>
          <p:spPr>
            <a:xfrm>
              <a:off x="857224" y="7131634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选调生和选派生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31545" y="6929462"/>
              <a:ext cx="18084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相互交流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2542310" y="4357695"/>
            <a:ext cx="3339376" cy="584775"/>
            <a:chOff x="1000100" y="6701877"/>
            <a:chExt cx="3339376" cy="584775"/>
          </a:xfrm>
        </p:grpSpPr>
        <p:sp>
          <p:nvSpPr>
            <p:cNvPr id="33" name="TextBox 32"/>
            <p:cNvSpPr txBox="1"/>
            <p:nvPr/>
          </p:nvSpPr>
          <p:spPr>
            <a:xfrm>
              <a:off x="1941782" y="6701877"/>
              <a:ext cx="1402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一家亲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0100" y="6858000"/>
              <a:ext cx="31038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城乡儿童                启动仪式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398456" y="5130242"/>
            <a:ext cx="3483758" cy="584775"/>
            <a:chOff x="4771771" y="3000372"/>
            <a:chExt cx="3483758" cy="584775"/>
          </a:xfrm>
        </p:grpSpPr>
        <p:sp>
          <p:nvSpPr>
            <p:cNvPr id="30" name="TextBox 29"/>
            <p:cNvSpPr txBox="1"/>
            <p:nvPr/>
          </p:nvSpPr>
          <p:spPr>
            <a:xfrm>
              <a:off x="4771771" y="3202544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组织大学生村官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29389" y="3000372"/>
              <a:ext cx="18084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下村调研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524101" y="5130242"/>
            <a:ext cx="3317209" cy="584775"/>
            <a:chOff x="928662" y="7215214"/>
            <a:chExt cx="3317209" cy="584775"/>
          </a:xfrm>
        </p:grpSpPr>
        <p:sp>
          <p:nvSpPr>
            <p:cNvPr id="31" name="TextBox 30"/>
            <p:cNvSpPr txBox="1"/>
            <p:nvPr/>
          </p:nvSpPr>
          <p:spPr>
            <a:xfrm>
              <a:off x="928661" y="7215213"/>
              <a:ext cx="1402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乒乓球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214547" y="7417387"/>
              <a:ext cx="20116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比赛相互切磋技艺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453190" y="4357695"/>
            <a:ext cx="3421684" cy="584775"/>
            <a:chOff x="4857752" y="7130505"/>
            <a:chExt cx="3421684" cy="584775"/>
          </a:xfrm>
        </p:grpSpPr>
        <p:sp>
          <p:nvSpPr>
            <p:cNvPr id="32" name="TextBox 31"/>
            <p:cNvSpPr txBox="1"/>
            <p:nvPr/>
          </p:nvSpPr>
          <p:spPr>
            <a:xfrm>
              <a:off x="4857752" y="7130505"/>
              <a:ext cx="9956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篮球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86445" y="7345948"/>
              <a:ext cx="24688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比赛增强团结增添活力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203420" y="5143513"/>
            <a:ext cx="3964547" cy="584775"/>
            <a:chOff x="0" y="8429660"/>
            <a:chExt cx="3964547" cy="584775"/>
          </a:xfrm>
        </p:grpSpPr>
        <p:sp>
          <p:nvSpPr>
            <p:cNvPr id="34" name="TextBox 33"/>
            <p:cNvSpPr txBox="1"/>
            <p:nvPr/>
          </p:nvSpPr>
          <p:spPr>
            <a:xfrm>
              <a:off x="0" y="8643975"/>
              <a:ext cx="3697605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孩子们                  一起游览白帝城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85785" y="8429659"/>
              <a:ext cx="1402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手拉手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866748" y="5143513"/>
            <a:ext cx="2657749" cy="584775"/>
            <a:chOff x="571472" y="9286916"/>
            <a:chExt cx="2657749" cy="584775"/>
          </a:xfrm>
        </p:grpSpPr>
        <p:sp>
          <p:nvSpPr>
            <p:cNvPr id="37" name="TextBox 36"/>
            <p:cNvSpPr txBox="1"/>
            <p:nvPr/>
          </p:nvSpPr>
          <p:spPr>
            <a:xfrm>
              <a:off x="571472" y="9286915"/>
              <a:ext cx="9956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灭火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28728" y="9489089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后从山林间返回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738943" y="4357694"/>
            <a:ext cx="2909771" cy="598046"/>
            <a:chOff x="6343233" y="9059331"/>
            <a:chExt cx="2909771" cy="598046"/>
          </a:xfrm>
        </p:grpSpPr>
        <p:sp>
          <p:nvSpPr>
            <p:cNvPr id="38" name="TextBox 37"/>
            <p:cNvSpPr txBox="1"/>
            <p:nvPr/>
          </p:nvSpPr>
          <p:spPr>
            <a:xfrm>
              <a:off x="6343234" y="9072602"/>
              <a:ext cx="2305367" cy="36576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/>
                <a:t>政府           列队迎检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858016" y="9059331"/>
              <a:ext cx="1402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消防队</a:t>
              </a:r>
            </a:p>
          </p:txBody>
        </p:sp>
      </p:grpSp>
      <p:grpSp>
        <p:nvGrpSpPr>
          <p:cNvPr id="39" name="组合 5"/>
          <p:cNvGrpSpPr/>
          <p:nvPr/>
        </p:nvGrpSpPr>
        <p:grpSpPr>
          <a:xfrm>
            <a:off x="1238216" y="5150011"/>
            <a:ext cx="11287204" cy="636443"/>
            <a:chOff x="-285784" y="5150010"/>
            <a:chExt cx="11287204" cy="636443"/>
          </a:xfrm>
        </p:grpSpPr>
        <p:sp>
          <p:nvSpPr>
            <p:cNvPr id="40" name="Chevron 24"/>
            <p:cNvSpPr/>
            <p:nvPr/>
          </p:nvSpPr>
          <p:spPr>
            <a:xfrm flipV="1">
              <a:off x="-285784" y="5150010"/>
              <a:ext cx="9666150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71670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2 . 2010年团的工作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00826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3 . 目前存在的问题</a:t>
              </a:r>
            </a:p>
          </p:txBody>
        </p:sp>
      </p:grpSp>
    </p:spTree>
  </p:cSld>
  <p:clrMapOvr>
    <a:masterClrMapping/>
  </p:clrMapOvr>
  <mc:AlternateContent>
    <mc:Choice Requires="p14">
      <p:transition advClick="0" p14:dur="2000" spd="slow"/>
    </mc:Choice>
    <mc:Fallback>
      <p:transition advClick="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06 L 3.60764 -3.7037E-06" pathEditMode="relative" ptsTypes="AA" rAng="0">
                                      <p:cBhvr>
                                        <p:cTn dur="48000" fill="hold" id="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4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path" presetID="63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06 2.59259E-06 L 0.16771 2.59259E-06" pathEditMode="relative" ptsTypes="AA" rAng="0">
                                      <p:cBhvr>
                                        <p:cTn dur="6000" fill="hold" id="1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" nodeType="withEffect" presetClass="path" presetID="35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452 0.00185 L -0.16423 0.00185" pathEditMode="relative" ptsTypes="AA" rAng="0">
                                      <p:cBhvr>
                                        <p:cTn dur="6000" fill="hold" id="1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9" nodeType="withEffect" presetClass="exit" presetID="10" presetSubtype="0">
                                  <p:stCondLst>
                                    <p:cond delay="13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2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2" nodeType="withEffect" presetClass="exit" presetID="10" presetSubtype="0">
                                  <p:stCondLst>
                                    <p:cond delay="13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2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8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2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path" presetID="63" presetSubtype="0">
                                  <p:stCondLst>
                                    <p:cond delay="15500"/>
                                  </p:stCondLst>
                                  <p:childTnLst>
                                    <p:animMotion origin="layout" path="M 1.38889E-06 7.40741E-07 L 0.16979 7.40741E-07" pathEditMode="relative" ptsTypes="AA" rAng="0">
                                      <p:cBhvr>
                                        <p:cTn dur="6000" fill="hold" id="3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5" nodeType="withEffect" presetClass="path" presetID="63" presetSubtype="0">
                                  <p:stCondLst>
                                    <p:cond delay="15500"/>
                                  </p:stCondLst>
                                  <p:childTnLst>
                                    <p:animMotion origin="layout" path="M -1.66667E-06 4.07407E-06 L -0.16302 0.00023" pathEditMode="relative" ptsTypes="AA" rAng="0">
                                      <p:cBhvr>
                                        <p:cTn dur="6000" fill="hold" id="3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7" nodeType="withEffect" presetClass="exit" presetID="10" presetSubtype="0">
                                  <p:stCondLst>
                                    <p:cond delay="26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3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" nodeType="withEffect" presetClass="exit" presetID="10" presetSubtype="0">
                                  <p:stCondLst>
                                    <p:cond delay="26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4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2" presetSubtype="8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" presetSubtype="2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path" presetID="63" presetSubtype="0">
                                  <p:stCondLst>
                                    <p:cond delay="30500"/>
                                  </p:stCondLst>
                                  <p:childTnLst>
                                    <p:animMotion origin="layout" path="M -3.61111E-06 7.40741E-07 L 0.16667 7.40741E-07" pathEditMode="relative" ptsTypes="AA" rAng="0">
                                      <p:cBhvr>
                                        <p:cTn dur="6000" fill="hold" id="5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53" nodeType="withEffect" presetClass="path" presetID="63" presetSubtype="0">
                                  <p:stCondLst>
                                    <p:cond delay="30500"/>
                                  </p:stCondLst>
                                  <p:childTnLst>
                                    <p:animMotion origin="layout" path="M -2.22222E-06 -2.59259E-06 L -0.16545 0.00139" pathEditMode="relative" ptsTypes="AA" rAng="0">
                                      <p:cBhvr>
                                        <p:cTn dur="6000" fill="hold" id="5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55" nodeType="withEffect" presetClass="exit" presetID="10" presetSubtype="0">
                                  <p:stCondLst>
                                    <p:cond delay="38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56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8" nodeType="withEffect" presetClass="exit" presetID="10" presetSubtype="0">
                                  <p:stCondLst>
                                    <p:cond delay="38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5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2" presetSubtype="8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" presetSubtype="2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9" nodeType="withEffect" presetClass="path" presetID="63" presetSubtype="0">
                                  <p:stCondLst>
                                    <p:cond delay="42500"/>
                                  </p:stCondLst>
                                  <p:childTnLst>
                                    <p:animMotion origin="layout" path="M 2.5E-06 -7.40741E-07 L 0.1684 -7.40741E-07" pathEditMode="relative" ptsTypes="AA" rAng="0">
                                      <p:cBhvr>
                                        <p:cTn dur="6000" fill="hold" id="7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1" nodeType="withEffect" presetClass="path" presetID="63" presetSubtype="0">
                                  <p:stCondLst>
                                    <p:cond delay="42500"/>
                                  </p:stCondLst>
                                  <p:childTnLst>
                                    <p:animMotion origin="layout" path="M -2.77778E-07 1.48148E-06 L -0.16632 0.00046" pathEditMode="relative" ptsTypes="AA" rAng="0">
                                      <p:cBhvr>
                                        <p:cTn dur="6000" fill="hold" id="7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 nodeType="clickPar">
                      <p:stCondLst>
                        <p:cond delay="indefinite"/>
                        <p:cond delay="0" evt="onBegin">
                          <p:tn val="72"/>
                        </p:cond>
                      </p:stCondLst>
                      <p:childTnLst>
                        <p:par>
                          <p:cTn fill="hold" id="7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8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1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8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5"/>
          <p:cNvGrpSpPr/>
          <p:nvPr/>
        </p:nvGrpSpPr>
        <p:grpSpPr>
          <a:xfrm>
            <a:off x="1238216" y="5150011"/>
            <a:ext cx="11287204" cy="636443"/>
            <a:chOff x="-285784" y="5150010"/>
            <a:chExt cx="11287204" cy="636443"/>
          </a:xfrm>
        </p:grpSpPr>
        <p:sp>
          <p:nvSpPr>
            <p:cNvPr id="7" name="Chevron 24"/>
            <p:cNvSpPr/>
            <p:nvPr/>
          </p:nvSpPr>
          <p:spPr>
            <a:xfrm flipV="1">
              <a:off x="-285784" y="5150010"/>
              <a:ext cx="9666150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71670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3 . 目前存在的问题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826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4. 提出意见和建议</a:t>
              </a:r>
            </a:p>
          </p:txBody>
        </p:sp>
      </p:grpSp>
    </p:spTree>
  </p:cSld>
  <p:clrMapOvr>
    <a:masterClrMapping/>
  </p:clrMapOvr>
  <p:transition advClick="0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组合 34"/>
          <p:cNvGrpSpPr/>
          <p:nvPr/>
        </p:nvGrpSpPr>
        <p:grpSpPr>
          <a:xfrm>
            <a:off x="2524101" y="1428762"/>
            <a:ext cx="7356475" cy="3714750"/>
            <a:chOff x="1000100" y="1428762"/>
            <a:chExt cx="7356475" cy="3714750"/>
          </a:xfrm>
        </p:grpSpPr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1000100" y="1428762"/>
              <a:ext cx="7356475" cy="3714750"/>
            </a:xfrm>
            <a:prstGeom prst="roundRect">
              <a:avLst>
                <a:gd fmla="val 2028" name="adj"/>
              </a:avLst>
            </a:prstGeom>
            <a:solidFill>
              <a:schemeClr val="bg1">
                <a:alpha val="60000"/>
              </a:schemeClr>
            </a:solidFill>
            <a:ln w="38100">
              <a:noFill/>
            </a:ln>
            <a:effectLst>
              <a:outerShdw algn="ctr" blurRad="225425" dir="5220000" dist="38100">
                <a:srgbClr val="000000">
                  <a:alpha val="33000"/>
                </a:srgbClr>
              </a:outerShdw>
            </a:effectLst>
            <a:scene3d>
              <a:camera prst="orthographicFront"/>
              <a:lightRig dir="t" rig="flat"/>
            </a:scene3d>
            <a:sp3d contourW="19050">
              <a:bevelB h="0" w="0"/>
              <a:contourClr>
                <a:schemeClr val="bg1"/>
              </a:contourClr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 lvl="2" marL="0">
                <a:buClr>
                  <a:srgbClr val="FF0000"/>
                </a:buClr>
                <a:buSzPct val="70000"/>
                <a:buFont charset="2" pitchFamily="2" typeface="Wingdings"/>
                <a:buChar char="n"/>
                <a:tabLst>
                  <a:tab pos="136525"/>
                </a:tabLst>
                <a:defRPr/>
              </a:pPr>
              <a:endParaRPr altLang="zh-CN" lang="zh-CN" sz="1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3140992" y="1785952"/>
              <a:ext cx="288000" cy="28733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0000"/>
                </a:gs>
                <a:gs pos="75000">
                  <a:srgbClr val="C00000"/>
                </a:gs>
              </a:gsLst>
              <a:lin ang="3000000" scaled="0"/>
            </a:gradFill>
            <a:ln w="317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ctr" hangingPunct="0" lvl="2" marL="0">
                <a:buClr>
                  <a:srgbClr val="FF0000"/>
                </a:buClr>
                <a:buSzPct val="70000"/>
                <a:buFont charset="2" pitchFamily="2" typeface="Wingdings"/>
                <a:buChar char="u"/>
                <a:defRPr/>
              </a:pPr>
              <a:endParaRPr altLang="zh-CN" lang="zh-CN"/>
            </a:p>
          </p:txBody>
        </p:sp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>
              <a:off x="3140992" y="2446357"/>
              <a:ext cx="288000" cy="28733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chemeClr val="bg1">
                    <a:lumMod val="75000"/>
                  </a:schemeClr>
                </a:gs>
                <a:gs pos="75000">
                  <a:schemeClr val="tx1">
                    <a:lumMod val="65000"/>
                    <a:lumOff val="35000"/>
                  </a:schemeClr>
                </a:gs>
              </a:gsLst>
              <a:lin ang="3000000" scaled="0"/>
            </a:gradFill>
            <a:ln w="317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2813" eaLnBrk="0" hangingPunct="0" lvl="2" marL="0">
                <a:buClr>
                  <a:srgbClr val="FF0000"/>
                </a:buClr>
                <a:buSzPct val="70000"/>
                <a:tabLst>
                  <a:tab pos="136525"/>
                </a:tabLst>
                <a:defRPr/>
              </a:pPr>
              <a:endParaRPr altLang="zh-CN" lang="zh-CN"/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 rot="5400000">
              <a:off x="808023" y="3282962"/>
              <a:ext cx="3527425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19"/>
            <p:cNvSpPr>
              <a:spLocks noChangeArrowheads="1"/>
            </p:cNvSpPr>
            <p:nvPr/>
          </p:nvSpPr>
          <p:spPr bwMode="auto">
            <a:xfrm>
              <a:off x="1056000" y="2143142"/>
              <a:ext cx="1515736" cy="222504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pPr algn="ctr"/>
              <a:r>
                <a:rPr altLang="en-US" b="1" lang="zh-CN" sz="2800">
                  <a:effectLst>
                    <a:glow rad="101600">
                      <a:schemeClr val="bg1">
                        <a:lumMod val="75000"/>
                        <a:alpha val="60000"/>
                      </a:schemeClr>
                    </a:glow>
                    <a:innerShdw blurRad="114300">
                      <a:prstClr val="black"/>
                    </a:innerShdw>
                  </a:effectLst>
                  <a:latin charset="0" pitchFamily="34" typeface="Calibri"/>
                </a:rPr>
                <a:t>存</a:t>
              </a:r>
            </a:p>
            <a:p>
              <a:pPr algn="ctr"/>
              <a:r>
                <a:rPr altLang="en-US" b="1" lang="zh-CN" sz="2800">
                  <a:effectLst>
                    <a:glow rad="101600">
                      <a:schemeClr val="bg1">
                        <a:lumMod val="75000"/>
                        <a:alpha val="60000"/>
                      </a:schemeClr>
                    </a:glow>
                    <a:innerShdw blurRad="114300">
                      <a:prstClr val="black"/>
                    </a:innerShdw>
                  </a:effectLst>
                  <a:latin charset="0" pitchFamily="34" typeface="Calibri"/>
                </a:rPr>
                <a:t>在</a:t>
              </a:r>
            </a:p>
            <a:p>
              <a:pPr algn="ctr"/>
              <a:r>
                <a:rPr altLang="en-US" b="1" lang="zh-CN" sz="2800">
                  <a:effectLst>
                    <a:glow rad="101600">
                      <a:schemeClr val="bg1">
                        <a:lumMod val="75000"/>
                        <a:alpha val="60000"/>
                      </a:schemeClr>
                    </a:glow>
                    <a:innerShdw blurRad="114300">
                      <a:prstClr val="black"/>
                    </a:innerShdw>
                  </a:effectLst>
                  <a:latin charset="0" pitchFamily="34" typeface="Calibri"/>
                </a:rPr>
                <a:t>的</a:t>
              </a:r>
            </a:p>
            <a:p>
              <a:pPr algn="ctr"/>
              <a:r>
                <a:rPr altLang="en-US" b="1" lang="zh-CN" sz="2800">
                  <a:effectLst>
                    <a:glow rad="101600">
                      <a:schemeClr val="bg1">
                        <a:lumMod val="75000"/>
                        <a:alpha val="60000"/>
                      </a:schemeClr>
                    </a:glow>
                    <a:innerShdw blurRad="114300">
                      <a:prstClr val="black"/>
                    </a:innerShdw>
                  </a:effectLst>
                  <a:latin charset="0" pitchFamily="34" typeface="Calibri"/>
                </a:rPr>
                <a:t>问</a:t>
              </a:r>
            </a:p>
            <a:p>
              <a:pPr algn="ctr"/>
              <a:r>
                <a:rPr altLang="en-US" b="1" lang="zh-CN" sz="2800">
                  <a:effectLst>
                    <a:glow rad="101600">
                      <a:schemeClr val="bg1">
                        <a:lumMod val="75000"/>
                        <a:alpha val="60000"/>
                      </a:schemeClr>
                    </a:glow>
                    <a:innerShdw blurRad="114300">
                      <a:prstClr val="black"/>
                    </a:innerShdw>
                  </a:effectLst>
                  <a:latin charset="0" pitchFamily="34" typeface="Calibri"/>
                </a:rPr>
                <a:t>题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3714776" y="4357720"/>
              <a:ext cx="4572000" cy="45720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400">
                  <a:effectLst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</a:rPr>
                <a:t>村级团费收缴几乎为零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3714776" y="1714514"/>
              <a:ext cx="4572000" cy="45720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400">
                  <a:effectLst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</a:rPr>
                <a:t>少数团员团的意识不强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3714776" y="2375315"/>
              <a:ext cx="4572000" cy="45720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400">
                  <a:effectLst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</a:rPr>
                <a:t>村级团组织十分薄弱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714776" y="3036117"/>
              <a:ext cx="4572000" cy="45720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400">
                  <a:effectLst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</a:rPr>
                <a:t>团员发展进度缓慢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3714776" y="3696919"/>
              <a:ext cx="4572000" cy="45720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400">
                  <a:effectLst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</a:rPr>
                <a:t>流动团员管理较为困难</a:t>
              </a:r>
            </a:p>
          </p:txBody>
        </p:sp>
        <p:sp>
          <p:nvSpPr>
            <p:cNvPr id="31" name="AutoShape 3"/>
            <p:cNvSpPr>
              <a:spLocks noChangeArrowheads="1"/>
            </p:cNvSpPr>
            <p:nvPr/>
          </p:nvSpPr>
          <p:spPr bwMode="auto">
            <a:xfrm>
              <a:off x="3140992" y="3106762"/>
              <a:ext cx="288000" cy="28733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0000"/>
                </a:gs>
                <a:gs pos="75000">
                  <a:srgbClr val="C00000"/>
                </a:gs>
              </a:gsLst>
              <a:lin ang="3000000" scaled="0"/>
            </a:gradFill>
            <a:ln w="317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ctr" hangingPunct="0" lvl="2" marL="0">
                <a:buClr>
                  <a:srgbClr val="FF0000"/>
                </a:buClr>
                <a:buSzPct val="70000"/>
                <a:buFont charset="2" pitchFamily="2" typeface="Wingdings"/>
                <a:buChar char="u"/>
                <a:defRPr/>
              </a:pPr>
              <a:endParaRPr altLang="zh-CN" lang="zh-CN"/>
            </a:p>
          </p:txBody>
        </p:sp>
        <p:sp>
          <p:nvSpPr>
            <p:cNvPr id="32" name="AutoShape 3"/>
            <p:cNvSpPr>
              <a:spLocks noChangeArrowheads="1"/>
            </p:cNvSpPr>
            <p:nvPr/>
          </p:nvSpPr>
          <p:spPr bwMode="auto">
            <a:xfrm>
              <a:off x="3140992" y="3767167"/>
              <a:ext cx="288000" cy="28733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chemeClr val="bg1">
                    <a:lumMod val="75000"/>
                  </a:schemeClr>
                </a:gs>
                <a:gs pos="75000">
                  <a:schemeClr val="tx1">
                    <a:lumMod val="65000"/>
                    <a:lumOff val="35000"/>
                  </a:schemeClr>
                </a:gs>
              </a:gsLst>
              <a:lin ang="3000000" scaled="0"/>
            </a:gradFill>
            <a:ln w="317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2813" eaLnBrk="0" hangingPunct="0" lvl="2" marL="0">
                <a:buClr>
                  <a:srgbClr val="FF0000"/>
                </a:buClr>
                <a:buSzPct val="70000"/>
                <a:tabLst>
                  <a:tab pos="136525"/>
                </a:tabLst>
                <a:defRPr/>
              </a:pPr>
              <a:endParaRPr altLang="zh-CN" lang="zh-CN"/>
            </a:p>
          </p:txBody>
        </p:sp>
        <p:sp>
          <p:nvSpPr>
            <p:cNvPr id="33" name="AutoShape 3"/>
            <p:cNvSpPr>
              <a:spLocks noChangeArrowheads="1"/>
            </p:cNvSpPr>
            <p:nvPr/>
          </p:nvSpPr>
          <p:spPr bwMode="auto">
            <a:xfrm>
              <a:off x="3140992" y="4427573"/>
              <a:ext cx="288000" cy="28733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0000"/>
                </a:gs>
                <a:gs pos="75000">
                  <a:srgbClr val="C00000"/>
                </a:gs>
              </a:gsLst>
              <a:lin ang="3000000" scaled="0"/>
            </a:gradFill>
            <a:ln w="317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ctr" hangingPunct="0" lvl="2" marL="0">
                <a:buClr>
                  <a:srgbClr val="FF0000"/>
                </a:buClr>
                <a:buSzPct val="70000"/>
                <a:buFont charset="2" pitchFamily="2" typeface="Wingdings"/>
                <a:buChar char="u"/>
                <a:defRPr/>
              </a:pPr>
              <a:endParaRPr altLang="zh-CN" lang="zh-CN"/>
            </a:p>
          </p:txBody>
        </p:sp>
      </p:grpSp>
      <p:grpSp>
        <p:nvGrpSpPr>
          <p:cNvPr id="36" name="组合 5"/>
          <p:cNvGrpSpPr/>
          <p:nvPr/>
        </p:nvGrpSpPr>
        <p:grpSpPr>
          <a:xfrm>
            <a:off x="1238216" y="5150011"/>
            <a:ext cx="11287204" cy="636443"/>
            <a:chOff x="-285784" y="5150010"/>
            <a:chExt cx="11287204" cy="636443"/>
          </a:xfrm>
        </p:grpSpPr>
        <p:sp>
          <p:nvSpPr>
            <p:cNvPr id="37" name="Chevron 24"/>
            <p:cNvSpPr/>
            <p:nvPr/>
          </p:nvSpPr>
          <p:spPr>
            <a:xfrm flipV="1">
              <a:off x="-285784" y="5150010"/>
              <a:ext cx="9666150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71670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3 . 目前存在的问题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00826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4. 提出意见和建议</a:t>
              </a:r>
            </a:p>
          </p:txBody>
        </p:sp>
      </p:grp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0"/>
          <p:cNvGrpSpPr/>
          <p:nvPr/>
        </p:nvGrpSpPr>
        <p:grpSpPr>
          <a:xfrm>
            <a:off x="1238216" y="5150012"/>
            <a:ext cx="8666018" cy="636443"/>
            <a:chOff x="714348" y="5150011"/>
            <a:chExt cx="8666018" cy="636443"/>
          </a:xfrm>
        </p:grpSpPr>
        <p:sp>
          <p:nvSpPr>
            <p:cNvPr id="18" name="Chevron 24"/>
            <p:cNvSpPr/>
            <p:nvPr/>
          </p:nvSpPr>
          <p:spPr>
            <a:xfrm flipV="1">
              <a:off x="714348" y="5150011"/>
              <a:ext cx="8666018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00496" y="5305023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4 . 提出意见和建议</a:t>
              </a:r>
            </a:p>
          </p:txBody>
        </p:sp>
      </p:grpSp>
    </p:spTree>
  </p:cSld>
  <p:clrMapOvr>
    <a:masterClrMapping/>
  </p:clrMapOvr>
  <p:transition advClick="0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AutoShape 8"/>
          <p:cNvSpPr>
            <a:spLocks noChangeArrowheads="1"/>
          </p:cNvSpPr>
          <p:nvPr/>
        </p:nvSpPr>
        <p:spPr bwMode="auto">
          <a:xfrm>
            <a:off x="2022562" y="1643076"/>
            <a:ext cx="8145405" cy="3714750"/>
          </a:xfrm>
          <a:prstGeom prst="roundRect">
            <a:avLst>
              <a:gd fmla="val 2028" name="adj"/>
            </a:avLst>
          </a:prstGeom>
          <a:solidFill>
            <a:schemeClr val="bg1">
              <a:alpha val="60000"/>
            </a:schemeClr>
          </a:solidFill>
          <a:ln w="38100">
            <a:solidFill>
              <a:srgbClr val="FF0000"/>
            </a:solidFill>
          </a:ln>
          <a:effectLst>
            <a:outerShdw algn="ctr" blurRad="225425" dir="5220000" dist="38100">
              <a:srgbClr val="000000">
                <a:alpha val="33000"/>
              </a:srgbClr>
            </a:outerShdw>
          </a:effectLst>
          <a:scene3d>
            <a:camera prst="orthographicFront"/>
            <a:lightRig dir="t" rig="flat"/>
          </a:scene3d>
          <a:sp3d contourW="19050">
            <a:bevelB h="0" w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3d/>
          </a:bodyPr>
          <a:lstStyle/>
          <a:p>
            <a:pPr algn="ctr" eaLnBrk="0" fontAlgn="ctr" hangingPunct="0" lvl="2" marL="0">
              <a:buClr>
                <a:srgbClr val="FF0000"/>
              </a:buClr>
              <a:buSzPct val="70000"/>
              <a:buFont charset="2" pitchFamily="2" typeface="Wingdings"/>
              <a:buChar char="n"/>
              <a:tabLst>
                <a:tab pos="136525"/>
              </a:tabLst>
              <a:defRPr/>
            </a:pPr>
            <a:endParaRPr altLang="zh-CN" lang="zh-CN" sz="1400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81224" y="1214423"/>
            <a:ext cx="2857520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b="1" lang="zh-CN" sz="36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意见和建议</a:t>
            </a:r>
          </a:p>
        </p:txBody>
      </p:sp>
      <p:sp>
        <p:nvSpPr>
          <p:cNvPr id="21" name="矩形 20"/>
          <p:cNvSpPr/>
          <p:nvPr/>
        </p:nvSpPr>
        <p:spPr>
          <a:xfrm>
            <a:off x="2309786" y="2025086"/>
            <a:ext cx="7715304" cy="30175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extrusionH="57150">
              <a:bevelT h="38100" w="38100"/>
            </a:sp3d>
          </a:bodyPr>
          <a:lstStyle/>
          <a:p>
            <a:r>
              <a:rPr altLang="en-US" lang="zh-CN" sz="2400">
                <a:latin typeface="+mn-ea"/>
              </a:rPr>
              <a:t>       抓好团干的培训和教育，提高团委班子整体工作能力；</a:t>
            </a:r>
          </a:p>
          <a:p>
            <a:r>
              <a:rPr altLang="en-US" lang="zh-CN" sz="2400">
                <a:latin typeface="+mn-ea"/>
              </a:rPr>
              <a:t>       积极开展团的活动，增强团员意识，提高团组织的凝聚力；</a:t>
            </a:r>
          </a:p>
          <a:p>
            <a:r>
              <a:rPr altLang="en-US" lang="zh-CN" sz="2400">
                <a:latin typeface="+mn-ea"/>
              </a:rPr>
              <a:t>       争取支持，落实资金，启动村级团支部评比表彰等活动，增强工作活力；</a:t>
            </a:r>
          </a:p>
          <a:p>
            <a:r>
              <a:rPr altLang="en-US" lang="zh-CN" sz="2400">
                <a:latin typeface="+mn-ea"/>
              </a:rPr>
              <a:t>       以活动为载体，重视和关注农村青少年的身心健康和生活、学习困难，千方百计为青少年办好事、做实事。</a:t>
            </a:r>
          </a:p>
        </p:txBody>
      </p: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0"/>
      <p:bldP grpId="0" spid="21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14.png" id="2" name="图片 1"/>
          <p:cNvPicPr>
            <a:picLocks noChangeAspect="1"/>
          </p:cNvPicPr>
          <p:nvPr/>
        </p:nvPicPr>
        <p:blipFill>
          <a:blip r:embed="rId2"/>
          <a:srcRect b="19537" l="12584" t="38390"/>
          <a:stretch>
            <a:fillRect/>
          </a:stretch>
        </p:blipFill>
        <p:spPr bwMode="auto">
          <a:xfrm>
            <a:off x="2674937" y="1720842"/>
            <a:ext cx="9517063" cy="343635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descr="15.png" id="3" name="图片 2"/>
          <p:cNvPicPr>
            <a:picLocks noChangeAspect="1"/>
          </p:cNvPicPr>
          <p:nvPr/>
        </p:nvPicPr>
        <p:blipFill>
          <a:blip r:embed="rId3"/>
          <a:srcRect b="22987" r="72070" t="54024"/>
          <a:stretch>
            <a:fillRect/>
          </a:stretch>
        </p:blipFill>
        <p:spPr bwMode="auto">
          <a:xfrm>
            <a:off x="0" y="3067058"/>
            <a:ext cx="5310182" cy="221091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667108" y="2928935"/>
            <a:ext cx="5072098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b="1" lang="zh-CN" sz="44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  <a:reflection algn="bl" blurRad="6350" dir="5400000" dist="60007" endA="300" endPos="50000" rotWithShape="0" stA="50000" sy="-100000"/>
                </a:effectLst>
                <a:latin charset="-122" pitchFamily="34" typeface="微软雅黑"/>
                <a:ea charset="-122" pitchFamily="34" typeface="微软雅黑"/>
              </a:rPr>
              <a:t>汇 报 完 毕     谢 谢</a:t>
            </a:r>
          </a:p>
        </p:txBody>
      </p:sp>
    </p:spTree>
  </p:cSld>
  <p:clrMapOvr>
    <a:masterClrMapping/>
  </p:clrMapOvr>
  <mc:AlternateContent>
    <mc:Choice Requires="p14">
      <p:transition advClick="0" p14:dur="2000" spd="slow"/>
    </mc:Choice>
    <mc:Fallback>
      <p:transition advClick="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id="14" nodeType="after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dur="80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fill="hold" id="16" nodeType="withEffect" presetClass="path" presetID="35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dur="80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矩形 18"/>
          <p:cNvSpPr/>
          <p:nvPr/>
        </p:nvSpPr>
        <p:spPr>
          <a:xfrm>
            <a:off x="2090193" y="2571744"/>
            <a:ext cx="8180705" cy="85344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en-US" b="1" lang="zh-CN" sz="50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抓好自身建设  增强基层活力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23902" y="2627652"/>
            <a:ext cx="13287468" cy="1005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b="1" lang="zh-CN" sz="60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 ■ ■ ■ ■ ■ ■ ■ ■ ■ ■ ■ ■ ■ ■ ■ ■ ■ ■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238622" y="5072074"/>
            <a:ext cx="100012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lang="zh-CN" sz="28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报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810121" y="5072074"/>
            <a:ext cx="100012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lang="zh-CN" sz="28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单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381621" y="5072074"/>
            <a:ext cx="100012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lang="zh-CN" sz="28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位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953260" y="5003109"/>
            <a:ext cx="1000125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b="1" lang="zh-CN" sz="36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某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667645" y="5003109"/>
            <a:ext cx="1000125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b="1" lang="zh-CN" sz="36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镇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667123" y="5072074"/>
            <a:ext cx="100012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lang="zh-CN" sz="28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汇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238877" y="5003109"/>
            <a:ext cx="1000125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b="1" lang="zh-CN" sz="36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某</a:t>
            </a:r>
          </a:p>
        </p:txBody>
      </p:sp>
      <p:sp>
        <p:nvSpPr>
          <p:cNvPr id="52" name="矩形 51"/>
          <p:cNvSpPr/>
          <p:nvPr/>
        </p:nvSpPr>
        <p:spPr>
          <a:xfrm>
            <a:off x="8810644" y="6357958"/>
            <a:ext cx="42862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noFill/>
            </a:endParaRPr>
          </a:p>
        </p:txBody>
      </p:sp>
      <p:sp>
        <p:nvSpPr>
          <p:cNvPr id="22" name="4-Point Star 28"/>
          <p:cNvSpPr/>
          <p:nvPr/>
        </p:nvSpPr>
        <p:spPr>
          <a:xfrm rot="890656">
            <a:off x="3465307" y="2201210"/>
            <a:ext cx="785003" cy="757621"/>
          </a:xfrm>
          <a:prstGeom prst="star4">
            <a:avLst>
              <a:gd fmla="val 6656" name="adj"/>
            </a:avLst>
          </a:prstGeom>
          <a:gradFill flip="none" rotWithShape="1">
            <a:gsLst>
              <a:gs pos="0">
                <a:schemeClr val="bg1"/>
              </a:gs>
              <a:gs pos="63000">
                <a:schemeClr val="bg1">
                  <a:alpha val="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" name="4-Point Star 29"/>
          <p:cNvSpPr/>
          <p:nvPr/>
        </p:nvSpPr>
        <p:spPr>
          <a:xfrm rot="890656">
            <a:off x="6944431" y="2137247"/>
            <a:ext cx="585475" cy="565054"/>
          </a:xfrm>
          <a:prstGeom prst="star4">
            <a:avLst>
              <a:gd fmla="val 6656" name="adj"/>
            </a:avLst>
          </a:prstGeom>
          <a:gradFill flip="none" rotWithShape="1">
            <a:gsLst>
              <a:gs pos="0">
                <a:schemeClr val="bg1"/>
              </a:gs>
              <a:gs pos="63000">
                <a:schemeClr val="bg1">
                  <a:alpha val="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4-Point Star 30"/>
          <p:cNvSpPr/>
          <p:nvPr/>
        </p:nvSpPr>
        <p:spPr>
          <a:xfrm rot="890656">
            <a:off x="8959887" y="3305795"/>
            <a:ext cx="446002" cy="430446"/>
          </a:xfrm>
          <a:prstGeom prst="star4">
            <a:avLst>
              <a:gd fmla="val 6656" name="adj"/>
            </a:avLst>
          </a:prstGeom>
          <a:gradFill flip="none" rotWithShape="1">
            <a:gsLst>
              <a:gs pos="0">
                <a:schemeClr val="bg1"/>
              </a:gs>
              <a:gs pos="63000">
                <a:schemeClr val="bg1">
                  <a:alpha val="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3" name="4-Point Star 31"/>
          <p:cNvSpPr/>
          <p:nvPr/>
        </p:nvSpPr>
        <p:spPr>
          <a:xfrm rot="890656">
            <a:off x="4237268" y="3000277"/>
            <a:ext cx="537419" cy="518673"/>
          </a:xfrm>
          <a:prstGeom prst="star4">
            <a:avLst>
              <a:gd fmla="val 6656" name="adj"/>
            </a:avLst>
          </a:prstGeom>
          <a:gradFill flip="none" rotWithShape="1">
            <a:gsLst>
              <a:gs pos="0">
                <a:schemeClr val="bg1"/>
              </a:gs>
              <a:gs pos="63000">
                <a:schemeClr val="bg1">
                  <a:alpha val="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4-Point Star 55"/>
          <p:cNvSpPr/>
          <p:nvPr/>
        </p:nvSpPr>
        <p:spPr>
          <a:xfrm rot="890656">
            <a:off x="5215358" y="2407997"/>
            <a:ext cx="537419" cy="518672"/>
          </a:xfrm>
          <a:prstGeom prst="star4">
            <a:avLst>
              <a:gd fmla="val 6656" name="adj"/>
            </a:avLst>
          </a:prstGeom>
          <a:gradFill flip="none" rotWithShape="1">
            <a:gsLst>
              <a:gs pos="0">
                <a:schemeClr val="bg1"/>
              </a:gs>
              <a:gs pos="63000">
                <a:schemeClr val="bg1">
                  <a:alpha val="0"/>
                </a:scheme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9" nodeType="withEffect" presetClass="exit" presetID="10" presetSubtype="0">
                                  <p:stCondLst>
                                    <p:cond delay="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5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6" nodeType="afterEffect" presetClass="entr" presetID="3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xit" presetID="31" presetSubtype="0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dur="500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2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31" presetSubtype="0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xit" presetID="31" presetSubtype="0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dur="500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31" presetSubtype="0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xit" presetID="31" presetSubtype="0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dur="500" id="4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4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49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31" presetSubtype="0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xit" presetID="31" presetSubtype="0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dur="500" id="5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6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6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6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31" presetSubtype="0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xit" presetID="31" presetSubtype="0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dur="500" id="7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7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73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7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grpId="0" id="76" nodeType="withEffect" presetClass="entr" presetID="2" presetSubtype="8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7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7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80" nodeType="withEffect" presetClass="entr" presetID="2" presetSubtype="8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8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8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84" nodeType="withEffect" presetClass="entr" presetID="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8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8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88" nodeType="withEffect" presetClass="entr" presetID="2" presetSubtype="8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9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9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92" nodeType="withEffect" presetClass="entr" presetID="2" presetSubtype="8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9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9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96" nodeType="withEffect" presetClass="entr" presetID="2" presetSubtype="8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9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9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100" nodeType="withEffect" presetClass="entr" presetID="2" presetSubtype="8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600" fill="hold" id="10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600" fill="hold" id="10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autoRev="1" decel="50000" fill="hold" grpId="1" id="104" nodeType="withEffect" presetClass="emph" presetID="6" presetSubtype="0">
                                  <p:stCondLst>
                                    <p:cond delay="2800"/>
                                  </p:stCondLst>
                                  <p:childTnLst>
                                    <p:animScale>
                                      <p:cBhvr>
                                        <p:cTn dur="500" fill="hold" id="105"/>
                                        <p:tgtEl>
                                          <p:spTgt spid="5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06" nodeType="withEffect" presetClass="emph" presetID="6" presetSubtype="0">
                                  <p:stCondLst>
                                    <p:cond delay="2700"/>
                                  </p:stCondLst>
                                  <p:childTnLst>
                                    <p:animScale>
                                      <p:cBhvr>
                                        <p:cTn dur="500" fill="hold" id="107"/>
                                        <p:tgtEl>
                                          <p:spTgt spid="4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08" nodeType="withEffect" presetClass="emph" presetID="6" presetSubtype="0">
                                  <p:stCondLst>
                                    <p:cond delay="2600"/>
                                  </p:stCondLst>
                                  <p:childTnLst>
                                    <p:animScale>
                                      <p:cBhvr>
                                        <p:cTn dur="500" fill="hold" id="109"/>
                                        <p:tgtEl>
                                          <p:spTgt spid="4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10" nodeType="withEffect" presetClass="emph" presetID="6" presetSubtype="0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dur="500" fill="hold" id="111"/>
                                        <p:tgtEl>
                                          <p:spTgt spid="4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12" nodeType="withEffect" presetClass="emph" presetID="6" presetSubtype="0">
                                  <p:stCondLst>
                                    <p:cond delay="2400"/>
                                  </p:stCondLst>
                                  <p:childTnLst>
                                    <p:animScale>
                                      <p:cBhvr>
                                        <p:cTn dur="500" fill="hold" id="113"/>
                                        <p:tgtEl>
                                          <p:spTgt spid="5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14" nodeType="withEffect" presetClass="emph" presetID="6" presetSubtype="0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dur="500" fill="hold" id="115"/>
                                        <p:tgtEl>
                                          <p:spTgt spid="4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autoRev="1" decel="50000" fill="hold" grpId="1" id="116" nodeType="withEffect" presetClass="emph" presetID="6" presetSubtype="0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dur="500" fill="hold" id="117"/>
                                        <p:tgtEl>
                                          <p:spTgt spid="4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fill="hold" grpId="0" id="119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12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1" spid="20"/>
      <p:bldP grpId="0" spid="45"/>
      <p:bldP grpId="1" spid="45"/>
      <p:bldP grpId="0" spid="46"/>
      <p:bldP grpId="1" spid="46"/>
      <p:bldP grpId="0" spid="47"/>
      <p:bldP grpId="1" spid="47"/>
      <p:bldP grpId="0" spid="48"/>
      <p:bldP grpId="1" spid="48"/>
      <p:bldP grpId="0" spid="49"/>
      <p:bldP grpId="1" spid="49"/>
      <p:bldP grpId="0" spid="50"/>
      <p:bldP grpId="1" spid="50"/>
      <p:bldP grpId="0" spid="51"/>
      <p:bldP grpId="1" spid="51"/>
      <p:bldP grpId="0" spid="5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矩形 20"/>
          <p:cNvSpPr/>
          <p:nvPr/>
        </p:nvSpPr>
        <p:spPr>
          <a:xfrm>
            <a:off x="2090193" y="2571744"/>
            <a:ext cx="8180705" cy="853440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lstStyle/>
          <a:p>
            <a:pPr algn="ctr"/>
            <a:r>
              <a:rPr altLang="en-US" b="1" lang="zh-CN" sz="5000">
                <a:ln w="127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抓好自身建设  增强基层活力</a:t>
            </a:r>
          </a:p>
        </p:txBody>
      </p:sp>
      <p:sp>
        <p:nvSpPr>
          <p:cNvPr id="23" name="矩形 22"/>
          <p:cNvSpPr/>
          <p:nvPr/>
        </p:nvSpPr>
        <p:spPr bwMode="auto">
          <a:xfrm>
            <a:off x="4238612" y="1819116"/>
            <a:ext cx="32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38678" y="1714488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1 . 某某镇基本团情</a:t>
            </a:r>
          </a:p>
        </p:txBody>
      </p:sp>
      <p:sp>
        <p:nvSpPr>
          <p:cNvPr id="25" name="矩形 24"/>
          <p:cNvSpPr/>
          <p:nvPr/>
        </p:nvSpPr>
        <p:spPr bwMode="auto">
          <a:xfrm>
            <a:off x="4238612" y="2604934"/>
            <a:ext cx="32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38678" y="2500306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2 . 2010年团的工作</a:t>
            </a:r>
          </a:p>
        </p:txBody>
      </p:sp>
      <p:sp>
        <p:nvSpPr>
          <p:cNvPr id="27" name="矩形 26"/>
          <p:cNvSpPr/>
          <p:nvPr/>
        </p:nvSpPr>
        <p:spPr bwMode="auto">
          <a:xfrm>
            <a:off x="4238612" y="3390752"/>
            <a:ext cx="32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238612" y="4176570"/>
            <a:ext cx="32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38678" y="3286124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3 . 目前存在的问题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38678" y="4071942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4 . 提出意见和建议</a:t>
            </a:r>
          </a:p>
        </p:txBody>
      </p:sp>
      <p:sp>
        <p:nvSpPr>
          <p:cNvPr id="31" name="矩形 30"/>
          <p:cNvSpPr/>
          <p:nvPr/>
        </p:nvSpPr>
        <p:spPr>
          <a:xfrm>
            <a:off x="8810644" y="5857892"/>
            <a:ext cx="428628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noFill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3809998" y="5003108"/>
            <a:ext cx="5000646" cy="646331"/>
            <a:chOff x="2143122" y="5003107"/>
            <a:chExt cx="5000646" cy="646331"/>
          </a:xfrm>
        </p:grpSpPr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2714621" y="5072075"/>
              <a:ext cx="1000125" cy="5181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lang="zh-CN" sz="28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报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3286120" y="5072075"/>
              <a:ext cx="1000125" cy="5181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lang="zh-CN" sz="28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单</a:t>
              </a:r>
            </a:p>
          </p:txBody>
        </p: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857620" y="5072075"/>
              <a:ext cx="1000125" cy="5181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lang="zh-CN" sz="28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位</a:t>
              </a: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5429259" y="5003108"/>
              <a:ext cx="1000125" cy="6400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b="1" lang="zh-CN" sz="36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某</a:t>
              </a: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6143642" y="5003108"/>
              <a:ext cx="1000125" cy="6400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b="1" lang="zh-CN" sz="36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镇</a:t>
              </a: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143122" y="5072075"/>
              <a:ext cx="1000125" cy="5181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lang="zh-CN" sz="28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汇</a:t>
              </a:r>
            </a:p>
          </p:txBody>
        </p:sp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4714877" y="5003108"/>
              <a:ext cx="1000125" cy="6400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altLang="en-US" b="1" lang="zh-CN" sz="3600">
                  <a:ln w="1270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139700">
                      <a:srgbClr val="FF0000">
                        <a:alpha val="40000"/>
                      </a:srgbClr>
                    </a:glow>
                    <a:outerShdw algn="t" blurRad="50800" dir="5400000" dist="38100" rotWithShape="0">
                      <a:prstClr val="black">
                        <a:alpha val="40000"/>
                      </a:prstClr>
                    </a:outerShdw>
                  </a:effectLst>
                  <a:latin charset="-122" pitchFamily="34" typeface="微软雅黑"/>
                  <a:ea charset="-122" pitchFamily="34" typeface="微软雅黑"/>
                </a:rPr>
                <a:t>某</a:t>
              </a:r>
            </a:p>
          </p:txBody>
        </p:sp>
      </p:grpSp>
      <p:sp>
        <p:nvSpPr>
          <p:cNvPr id="19" name="矩形 18"/>
          <p:cNvSpPr/>
          <p:nvPr/>
        </p:nvSpPr>
        <p:spPr bwMode="auto">
          <a:xfrm>
            <a:off x="4810116" y="5143512"/>
            <a:ext cx="518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8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9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10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0.0007 L 0.1335 0.33549" pathEditMode="relative" ptsTypes="AA" rAng="0">
                                      <p:cBhvr>
                                        <p:cTn dur="500" fill="hold" id="1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5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6"/>
                                        <p:tgtEl>
                                          <p:spTgt spid="48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7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75 -0.00301 L 0.13489 -0.00301" pathEditMode="relative" ptsTypes="AA" rAng="0">
                                      <p:cBhvr>
                                        <p:cTn dur="500" fill="hold" id="1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5" nodeType="withEffect" presetClass="emph" presetID="8" presetSubtype="0">
                                  <p:stCondLst>
                                    <p:cond delay="400"/>
                                  </p:stCondLst>
                                  <p:childTnLst>
                                    <p:animRot by="-21600000">
                                      <p:cBhvr>
                                        <p:cTn dur="5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2" id="27" nodeType="withEffect" presetClass="path" presetID="0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17 -1.11111E-06 C -0.07465 -0.01805 -0.35642 -0.06204 -0.44705 -0.1088 C -0.53767 -0.15555 -0.56389 -0.21805 -0.54427 -0.28102 C -0.52465 -0.34398 -0.37378 -0.44375 -0.32916 -0.48657" pathEditMode="relative" ptsTypes="aaaa" rAng="0"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" y="-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fill="hold" grpId="3" id="30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31"/>
                                        <p:tgtEl>
                                          <p:spTgt spid="19"/>
                                        </p:tgtEl>
                                      </p:cBhvr>
                                      <p:by x="625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3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4" id="35" nodeType="withEffect" presetClass="exit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1" id="42" nodeType="after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grpId="1" id="57" nodeType="after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id="5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6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68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grpId="1" id="72" nodeType="after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id="7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7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grpId="0" id="83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87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8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1" spid="21"/>
      <p:bldP grpId="2" spid="21"/>
      <p:bldP grpId="0" spid="23"/>
      <p:bldP grpId="1" spid="23"/>
      <p:bldP grpId="0" spid="24"/>
      <p:bldP grpId="0" spid="25"/>
      <p:bldP grpId="1" spid="25"/>
      <p:bldP grpId="0" spid="26"/>
      <p:bldP grpId="0" spid="27"/>
      <p:bldP grpId="1" spid="27"/>
      <p:bldP grpId="0" spid="28"/>
      <p:bldP grpId="0" spid="29"/>
      <p:bldP grpId="0" spid="30"/>
      <p:bldP grpId="0" spid="31"/>
      <p:bldP grpId="0" spid="19"/>
      <p:bldP grpId="1" spid="19"/>
      <p:bldP grpId="2" spid="19"/>
      <p:bldP grpId="3" spid="19"/>
      <p:bldP grpId="4" spid="1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4738678" y="1714488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1 . 某某镇基本团情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678" y="2500306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2 . 2010年团的工作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4238612" y="4176570"/>
            <a:ext cx="324000" cy="324000"/>
          </a:xfrm>
          <a:prstGeom prst="rect">
            <a:avLst/>
          </a:prstGeom>
          <a:gradFill>
            <a:gsLst>
              <a:gs pos="0">
                <a:srgbClr val="FF0000"/>
              </a:gs>
              <a:gs pos="75000">
                <a:srgbClr val="C00000"/>
              </a:gs>
            </a:gsLst>
            <a:lin ang="3000000" scaled="0"/>
          </a:gradFill>
          <a:ln w="12700">
            <a:solidFill>
              <a:srgbClr val="FFCC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0000"/>
              </a:buClr>
              <a:buSzPct val="70000"/>
              <a:buFont charset="2" pitchFamily="2" typeface="Wingdings"/>
              <a:buChar char="u"/>
              <a:defRPr/>
            </a:pPr>
            <a:endParaRPr altLang="en-US" lang="zh-CN">
              <a:solidFill>
                <a:schemeClr val="tx1"/>
              </a:solidFill>
              <a:latin charset="0" pitchFamily="34"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8678" y="3286124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3 . 目前存在的问题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8678" y="4071942"/>
            <a:ext cx="450059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800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endA="300" endPos="45500" rotWithShape="0" stA="55000" sy="-100000"/>
                </a:effectLst>
                <a:latin typeface="+mn-ea"/>
              </a:rPr>
              <a:t>4 . 提出意见和建议</a:t>
            </a:r>
          </a:p>
        </p:txBody>
      </p:sp>
      <p:sp>
        <p:nvSpPr>
          <p:cNvPr id="7" name="Chevron 24"/>
          <p:cNvSpPr/>
          <p:nvPr/>
        </p:nvSpPr>
        <p:spPr>
          <a:xfrm flipV="1">
            <a:off x="2238348" y="5150012"/>
            <a:ext cx="8666018" cy="636443"/>
          </a:xfrm>
          <a:prstGeom prst="chevron">
            <a:avLst>
              <a:gd fmla="val 30408" name="adj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</a:gradFill>
          <a:ln w="12700">
            <a:solidFill>
              <a:srgbClr val="FFCC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52400" dir="5400000" dist="127000" rotWithShape="0" sx="90000" sy="-19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glow rad="101600">
                  <a:srgbClr val="FFCC00">
                    <a:alpha val="60000"/>
                  </a:srgb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95670" y="5305024"/>
            <a:ext cx="450059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ln cmpd="sng" w="317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dist="29997" endA="300" endPos="50000" rotWithShape="0" stA="50000" sy="-100000"/>
                </a:effectLst>
                <a:latin typeface="+mn-ea"/>
              </a:rPr>
              <a:t>1 . 某某镇基本团情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24826" y="5305024"/>
            <a:ext cx="450059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600">
                <a:ln cmpd="sng" w="18415">
                  <a:noFill/>
                  <a:prstDash val="solid"/>
                </a:ln>
                <a:solidFill>
                  <a:srgbClr val="FFFFFF">
                    <a:alpha val="40000"/>
                  </a:srgbClr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dist="60007" endA="300" endPos="50000" rotWithShape="0" stA="50000" sy="-100000"/>
                </a:effectLst>
                <a:latin typeface="+mn-ea"/>
              </a:rPr>
              <a:t>2 . 2010年团的工作</a:t>
            </a:r>
          </a:p>
        </p:txBody>
      </p: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path" presetID="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07 -4.44444E-06 C -0.02361 -0.00601 -0.10833 -0.0125 -0.14201 -0.03634 C -0.17569 -0.06041 -0.19254 -0.10486 -0.20174 -0.14375 C -0.21094 -0.18287 -0.19844 -0.24351 -0.19757 -0.26967" pathEditMode="relative" ptsTypes="aaaa" rAng="0">
                                      <p:cBhvr>
                                        <p:cTn dur="1000" fill="hold" id="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13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path" presetID="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07 2.22222E-06 C -0.01441 0.01088 -0.05677 0.05046 -0.08646 0.06574 C -0.11615 0.08102 -0.14601 0.09745 -0.17813 0.09166 C -0.21024 0.08588 -0.25538 0.05625 -0.27951 0.03055 C -0.30365 0.00486 -0.31354 -0.04283 -0.32257 -0.06204" pathEditMode="relative" ptsTypes="aaaaa" rAng="0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1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9" nodeType="withEffect" presetClass="path" presetID="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07 -1.11111E-06 C -0.00069 0.02083 0.01198 0.08681 -0.00451 0.12523 C -0.02101 0.16366 -0.05712 0.21158 -0.09896 0.23079 C -0.1408 0.25 -0.22326 0.2382 -0.2559 0.24005" pathEditMode="relative" ptsTypes="aaaa" rAng="0">
                                      <p:cBhvr>
                                        <p:cTn dur="10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2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path" presetID="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07 -4.44444E-06 C 0.02378 0.00602 0.11684 0.00602 0.14271 0.03658 C 0.16858 0.06713 0.17187 0.13889 0.15521 0.18287 C 0.13854 0.22686 0.06615 0.27662 0.04271 0.30139" pathEditMode="relative" ptsTypes="aaaa" rAng="0">
                                      <p:cBhvr>
                                        <p:cTn dur="10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15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1" id="13" nodeType="withEffect" presetClass="exit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6" nodeType="withEffect" presetClass="exit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9" nodeType="withEffect" presetClass="exit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2" nodeType="withEffect" presetClass="exit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2" id="26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1.11111E-06 L 0.18542 -0.17454" pathEditMode="relative" ptsTypes="AA" rAng="0">
                                      <p:cBhvr>
                                        <p:cTn dur="20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grpId="4" id="29" nodeType="afterEffect" presetClass="emph" presetID="35" presetSubtype="0" repeatCount="8000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dur="50" fill="hold" id="3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3" id="32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42 -0.17457 L 0.18542 0.18219" pathEditMode="relative" ptsTypes="AA" rAng="0">
                                      <p:cBhvr>
                                        <p:cTn dur="2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4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7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" fill="hold" id="38"/>
                                        <p:tgtEl>
                                          <p:spTgt spid="4"/>
                                        </p:tgtEl>
                                      </p:cBhvr>
                                      <p:by x="3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0" spid="3"/>
      <p:bldP grpId="1" spid="3"/>
      <p:bldP grpId="0" spid="4"/>
      <p:bldP grpId="1" spid="4"/>
      <p:bldP grpId="2" spid="4"/>
      <p:bldP grpId="3" spid="4"/>
      <p:bldP grpId="4" spid="4"/>
      <p:bldP grpId="0" spid="5"/>
      <p:bldP grpId="1" spid="5"/>
      <p:bldP grpId="0" spid="6"/>
      <p:bldP grpId="1" spid="6"/>
      <p:bldP grpId="0" spid="7"/>
      <p:bldP grpId="0" spid="9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/>
        </p:nvGrpSpPr>
        <p:grpSpPr>
          <a:xfrm>
            <a:off x="2238348" y="5150012"/>
            <a:ext cx="10287072" cy="636443"/>
            <a:chOff x="714348" y="5150011"/>
            <a:chExt cx="10287072" cy="636443"/>
          </a:xfrm>
        </p:grpSpPr>
        <p:sp>
          <p:nvSpPr>
            <p:cNvPr id="7" name="Chevron 24"/>
            <p:cNvSpPr/>
            <p:nvPr/>
          </p:nvSpPr>
          <p:spPr>
            <a:xfrm flipV="1">
              <a:off x="714348" y="5150011"/>
              <a:ext cx="8666018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71670" y="5305023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1 . 某某镇基本团情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826" y="5305023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2 . 2010年团的工作</a:t>
              </a:r>
            </a:p>
          </p:txBody>
        </p:sp>
      </p:grp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AutoShape 8"/>
          <p:cNvSpPr>
            <a:spLocks noChangeArrowheads="1" noChangeAspect="1"/>
          </p:cNvSpPr>
          <p:nvPr/>
        </p:nvSpPr>
        <p:spPr bwMode="auto">
          <a:xfrm>
            <a:off x="2595538" y="1571612"/>
            <a:ext cx="7000924" cy="3816000"/>
          </a:xfrm>
          <a:prstGeom prst="roundRect">
            <a:avLst>
              <a:gd fmla="val 2028" name="adj"/>
            </a:avLst>
          </a:prstGeom>
          <a:solidFill>
            <a:schemeClr val="bg1">
              <a:alpha val="60000"/>
            </a:schemeClr>
          </a:solidFill>
          <a:ln w="38100">
            <a:noFill/>
          </a:ln>
          <a:effectLst>
            <a:outerShdw algn="ctr" blurRad="225425" dir="5220000" dist="38100">
              <a:srgbClr val="000000">
                <a:alpha val="33000"/>
              </a:srgbClr>
            </a:outerShdw>
          </a:effectLst>
          <a:scene3d>
            <a:camera prst="orthographicFront"/>
            <a:lightRig dir="t" rig="flat"/>
          </a:scene3d>
          <a:sp3d contourW="19050">
            <a:bevelB h="0" w="0"/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3d/>
          </a:bodyPr>
          <a:lstStyle/>
          <a:p>
            <a:pPr algn="ctr" eaLnBrk="0" fontAlgn="ctr" hangingPunct="0" lvl="2" marL="0">
              <a:buClr>
                <a:srgbClr val="FF0000"/>
              </a:buClr>
              <a:buSzPct val="70000"/>
              <a:buFont charset="2" pitchFamily="2" typeface="Wingdings"/>
              <a:buChar char="n"/>
              <a:tabLst>
                <a:tab pos="136525"/>
              </a:tabLst>
              <a:defRPr/>
            </a:pPr>
            <a:endParaRPr altLang="zh-CN" lang="zh-CN" sz="1400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667108" y="1285860"/>
            <a:ext cx="4906490" cy="3876804"/>
            <a:chOff x="542150" y="1643050"/>
            <a:chExt cx="4318878" cy="3233862"/>
          </a:xfrm>
        </p:grpSpPr>
        <p:pic>
          <p:nvPicPr>
            <p:cNvPr descr="16523613_bird2.jpg" id="7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2150" y="1643050"/>
              <a:ext cx="4172726" cy="3233862"/>
            </a:xfrm>
            <a:prstGeom prst="snip1Rect">
              <a:avLst>
                <a:gd fmla="val 14381" name="adj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</a:gradFill>
            <a:scene3d>
              <a:camera fov="3600000" prst="perspectiveFront">
                <a:rot lat="20309484" lon="139544" rev="20823190"/>
              </a:camera>
              <a:lightRig dir="t" rig="soft"/>
            </a:scene3d>
            <a:sp3d extrusionH="107950">
              <a:extrusionClr>
                <a:schemeClr val="bg1"/>
              </a:extrusionClr>
            </a:sp3d>
          </p:spPr>
        </p:pic>
        <p:sp>
          <p:nvSpPr>
            <p:cNvPr id="8" name="Right Triangle 4"/>
            <p:cNvSpPr/>
            <p:nvPr/>
          </p:nvSpPr>
          <p:spPr>
            <a:xfrm rot="21292230">
              <a:off x="4409115" y="2179364"/>
              <a:ext cx="451913" cy="443327"/>
            </a:xfrm>
            <a:prstGeom prst="rtTriangl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algn="tr" blurRad="50800" dir="8100000" dist="38100" rotWithShape="0">
                <a:prstClr val="black">
                  <a:alpha val="40000"/>
                </a:prstClr>
              </a:outerShdw>
            </a:effectLst>
            <a:scene3d>
              <a:camera fov="3600000" prst="perspectiveFront">
                <a:rot lat="20309484" lon="139544" rev="20823190"/>
              </a:camera>
              <a:lightRig dir="t" rig="soft"/>
            </a:scene3d>
            <a:sp3d extrusionH="107950"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3238481" y="2035722"/>
            <a:ext cx="5857916" cy="29362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extrusionH="57150">
              <a:bevelT h="38100" w="38100"/>
            </a:sp3d>
          </a:bodyPr>
          <a:lstStyle/>
          <a:p>
            <a:pPr>
              <a:lnSpc>
                <a:spcPts val="3200"/>
              </a:lnSpc>
            </a:pPr>
            <a:r>
              <a:rPr altLang="en-US" b="1" lang="zh-CN" sz="20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                         某某镇位于某某某某国家级风景</a:t>
            </a:r>
          </a:p>
          <a:p>
            <a:pPr>
              <a:lnSpc>
                <a:spcPts val="3200"/>
              </a:lnSpc>
            </a:pPr>
            <a:r>
              <a:rPr altLang="en-US" b="1" lang="zh-CN" sz="20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                  名胜区腹地，幅员×××××平方公里，</a:t>
            </a:r>
          </a:p>
          <a:p>
            <a:pPr>
              <a:lnSpc>
                <a:spcPts val="3200"/>
              </a:lnSpc>
            </a:pPr>
            <a:r>
              <a:rPr altLang="en-US" b="1" lang="zh-CN" sz="200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rgbClr val="FF0000">
                      <a:alpha val="40000"/>
                    </a:srgbClr>
                  </a:glow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                  总人口××万，全镇28岁以下青年数9142 人。共青团某某镇委员会新一届团委班子，设书记 1人，团委委员 5人，团委专职干部 3人。镇团委下设 4 个团总支，23 个团支部，共有团员1545 人，团青比例 16.9% 。</a:t>
            </a:r>
          </a:p>
        </p:txBody>
      </p:sp>
    </p:spTree>
  </p:cSld>
  <p:clrMapOvr>
    <a:masterClrMapping/>
  </p:clrMapOvr>
  <mc:AlternateContent>
    <mc:Choice Requires="p14">
      <p:transition advClick="0" p14:dur="2000" spd="slow"/>
    </mc:Choice>
    <mc:Fallback>
      <p:transition advClick="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2" nodeType="afterEffect" presetClass="emph" presetID="6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4" nodeType="withEffect" presetClass="path" presetID="49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06 1.11111E-06 L -0.2467 -0.14861" pathEditMode="relative" ptsTypes="AA" rAng="0">
                                      <p:cBhvr>
                                        <p:cTn dur="5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00" y="-740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0"/>
          <p:cNvGrpSpPr/>
          <p:nvPr/>
        </p:nvGrpSpPr>
        <p:grpSpPr>
          <a:xfrm>
            <a:off x="2238348" y="5150012"/>
            <a:ext cx="10287072" cy="636443"/>
            <a:chOff x="714348" y="5150011"/>
            <a:chExt cx="10287072" cy="636443"/>
          </a:xfrm>
        </p:grpSpPr>
        <p:sp>
          <p:nvSpPr>
            <p:cNvPr id="7" name="Chevron 24"/>
            <p:cNvSpPr/>
            <p:nvPr/>
          </p:nvSpPr>
          <p:spPr>
            <a:xfrm flipV="1">
              <a:off x="714348" y="5150011"/>
              <a:ext cx="8666018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71670" y="5305023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1 . 某某镇基本团情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826" y="5305023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2 . 2010年团的工作</a:t>
              </a:r>
            </a:p>
          </p:txBody>
        </p:sp>
      </p:grpSp>
    </p:spTree>
  </p:cSld>
  <p:clrMapOvr>
    <a:masterClrMapping/>
  </p:clrMapOvr>
  <p:transition advClick="0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1238216" y="5150011"/>
            <a:ext cx="11287204" cy="636443"/>
            <a:chOff x="-285784" y="5150010"/>
            <a:chExt cx="11287204" cy="636443"/>
          </a:xfrm>
        </p:grpSpPr>
        <p:sp>
          <p:nvSpPr>
            <p:cNvPr id="7" name="Chevron 24"/>
            <p:cNvSpPr/>
            <p:nvPr/>
          </p:nvSpPr>
          <p:spPr>
            <a:xfrm flipV="1">
              <a:off x="-285784" y="5150010"/>
              <a:ext cx="9666150" cy="636443"/>
            </a:xfrm>
            <a:prstGeom prst="chevron">
              <a:avLst>
                <a:gd fmla="val 30408" name="adj"/>
              </a:avLst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0800000" scaled="1"/>
            </a:gradFill>
            <a:ln w="12700">
              <a:solidFill>
                <a:srgbClr val="FFCC00"/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52400" dir="5400000" dist="127000" rotWithShape="0" sx="90000" sy="-19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effectLst>
                  <a:glow rad="101600">
                    <a:srgbClr val="FFCC00">
                      <a:alpha val="60000"/>
                    </a:srgbClr>
                  </a:glo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71670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317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29997" endA="300" endPos="50000" rotWithShape="0" stA="50000" sy="-100000"/>
                  </a:effectLst>
                  <a:latin typeface="+mn-ea"/>
                </a:rPr>
                <a:t>2 . 2010年团的工作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826" y="5305024"/>
              <a:ext cx="450059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ln cmpd="sng" w="18415">
                    <a:noFill/>
                    <a:prstDash val="solid"/>
                  </a:ln>
                  <a:solidFill>
                    <a:srgbClr val="FFFFFF">
                      <a:alpha val="40000"/>
                    </a:srgbClr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dist="60007" endA="300" endPos="50000" rotWithShape="0" stA="50000" sy="-100000"/>
                  </a:effectLst>
                  <a:latin typeface="+mn-ea"/>
                </a:rPr>
                <a:t>3 . 目前存在的问题</a:t>
              </a:r>
            </a:p>
          </p:txBody>
        </p:sp>
      </p:grpSp>
    </p:spTree>
  </p:cSld>
  <p:clrMapOvr>
    <a:masterClrMapping/>
  </p:clrMapOvr>
  <p:transition advClick="0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95670" y="1513413"/>
            <a:ext cx="5399616" cy="3445153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762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  <p:pic>
        <p:nvPicPr>
          <p:cNvPr id="205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 rot="934209">
            <a:off x="6146811" y="2582491"/>
            <a:ext cx="5060165" cy="322857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762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  <p:grpSp>
        <p:nvGrpSpPr>
          <p:cNvPr id="8" name="组合 7"/>
          <p:cNvGrpSpPr/>
          <p:nvPr/>
        </p:nvGrpSpPr>
        <p:grpSpPr>
          <a:xfrm>
            <a:off x="2238349" y="1698604"/>
            <a:ext cx="691215" cy="3516347"/>
            <a:chOff x="808951" y="1500174"/>
            <a:chExt cx="691215" cy="3516347"/>
          </a:xfrm>
        </p:grpSpPr>
        <p:sp>
          <p:nvSpPr>
            <p:cNvPr id="6" name="TextBox 5"/>
            <p:cNvSpPr txBox="1"/>
            <p:nvPr/>
          </p:nvSpPr>
          <p:spPr>
            <a:xfrm>
              <a:off x="936290" y="1500175"/>
              <a:ext cx="487680" cy="3534370"/>
            </a:xfrm>
            <a:prstGeom prst="rect">
              <a:avLst/>
            </a:prstGeom>
            <a:noFill/>
          </p:spPr>
          <p:txBody>
            <a:bodyPr rtlCol="0" vert="eaVert" wrap="none">
              <a:spAutoFit/>
              <a:scene3d>
                <a:camera prst="orthographicFront"/>
                <a:lightRig dir="t" rig="threePt"/>
              </a:scene3d>
              <a:sp3d extrusionH="57150">
                <a:bevelT h="38100" w="38100"/>
              </a:sp3d>
            </a:bodyPr>
            <a:lstStyle/>
            <a:p>
              <a:r>
                <a:rPr altLang="en-US" lang="zh-CN" sz="2000">
                  <a:latin typeface="+mn-ea"/>
                </a:rPr>
                <a:t>结合参军入伍发展团员        名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808951" y="4071942"/>
              <a:ext cx="691215" cy="5791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en-US" sz="3200">
                  <a:ln cmpd="sng" w="18415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algn="tl" blurRad="63500" dir="3600000" rotWithShape="0">
                      <a:srgbClr val="000000">
                        <a:alpha val="70000"/>
                      </a:srgbClr>
                    </a:outerShdw>
                    <a:reflection algn="bl" blurRad="6350" dir="5400000" endA="300" endPos="45500" rotWithShape="0" stA="55000" sy="-100000"/>
                  </a:effectLst>
                  <a:latin typeface="+mn-ea"/>
                </a:rPr>
                <a:t>23</a:t>
              </a:r>
            </a:p>
          </p:txBody>
        </p:sp>
      </p:grpSp>
    </p:spTree>
  </p:cSld>
  <p:clrMapOvr>
    <a:masterClrMapping/>
  </p:clrMapOvr>
  <mc:AlternateContent>
    <mc:Choice Requires="p14">
      <p:transition advClick="0" p14:dur="2000" spd="slow"/>
    </mc:Choice>
    <mc:Fallback>
      <p:transition advClick="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2" nodeType="after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4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500" fill="hold" id="15"/>
                                        <p:tgtEl>
                                          <p:spTgt spid="205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xit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500" id="2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6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8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RTICULATE_PROJECT_OPEN" val="0"/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视点">
      <a:maj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80</Paragraphs>
  <Slides>16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3">
      <vt:lpstr>Arial</vt:lpstr>
      <vt:lpstr>Verdana</vt:lpstr>
      <vt:lpstr>Calibri Light</vt:lpstr>
      <vt:lpstr>Calibri</vt:lpstr>
      <vt:lpstr>微软雅黑</vt:lpstr>
      <vt:lpstr>Wingdings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2021-08-22T11:49:14Z</dcterms:created>
  <cp:lastPrinted>2021-08-22T11:49:14Z</cp:lastPrinted>
  <dcterms:modified xsi:type="dcterms:W3CDTF">2021-08-22T05:37:21Z</dcterms:modified>
  <cp:revision>1</cp:revision>
</cp:coreProperties>
</file>