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0" r:id="rId2"/>
  </p:sldMasterIdLst>
  <p:notesMasterIdLst>
    <p:notesMasterId r:id="rId3"/>
  </p:notesMasterIdLst>
  <p:sldIdLst>
    <p:sldId id="258" r:id="rId4"/>
    <p:sldId id="260" r:id="rId5"/>
    <p:sldId id="261" r:id="rId6"/>
    <p:sldId id="266" r:id="rId7"/>
    <p:sldId id="267" r:id="rId8"/>
    <p:sldId id="268" r:id="rId9"/>
    <p:sldId id="269" r:id="rId10"/>
    <p:sldId id="262" r:id="rId11"/>
    <p:sldId id="270" r:id="rId12"/>
    <p:sldId id="271" r:id="rId13"/>
    <p:sldId id="272" r:id="rId14"/>
    <p:sldId id="273" r:id="rId15"/>
    <p:sldId id="274" r:id="rId16"/>
    <p:sldId id="263" r:id="rId17"/>
    <p:sldId id="275" r:id="rId18"/>
    <p:sldId id="276" r:id="rId19"/>
    <p:sldId id="278" r:id="rId20"/>
    <p:sldId id="279" r:id="rId21"/>
    <p:sldId id="277" r:id="rId22"/>
    <p:sldId id="264" r:id="rId23"/>
    <p:sldId id="280" r:id="rId24"/>
    <p:sldId id="281" r:id="rId25"/>
    <p:sldId id="282" r:id="rId26"/>
    <p:sldId id="283" r:id="rId27"/>
    <p:sldId id="265" r:id="rId28"/>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6318" autoAdjust="0"/>
  </p:normalViewPr>
  <p:slideViewPr>
    <p:cSldViewPr snapToGrid="0">
      <p:cViewPr varScale="1">
        <p:scale>
          <a:sx n="109" d="100"/>
          <a:sy n="109" d="100"/>
        </p:scale>
        <p:origin x="95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4.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475574"/>
              </a:solidFill>
              <a:ln w="19050">
                <a:solidFill>
                  <a:schemeClr val="lt1"/>
                </a:solidFill>
              </a:ln>
            </c:spPr>
            <c:extLst>
              <c:ext xmlns:c16="http://schemas.microsoft.com/office/drawing/2014/chart" uri="{C3380CC4-5D6E-409C-BE32-E72D297353CC}">
                <c16:uniqueId val="{00000001-5C8A-4B6F-874D-1527712E87CB}"/>
              </c:ext>
            </c:extLst>
          </c:dPt>
          <c:dPt>
            <c:idx val="1"/>
            <c:invertIfNegative val="1"/>
            <c:spPr>
              <a:solidFill>
                <a:srgbClr val="F2D4AA"/>
              </a:solidFill>
              <a:ln w="19050">
                <a:solidFill>
                  <a:schemeClr val="lt1"/>
                </a:solidFill>
              </a:ln>
            </c:spPr>
            <c:extLst>
              <c:ext xmlns:c16="http://schemas.microsoft.com/office/drawing/2014/chart" uri="{C3380CC4-5D6E-409C-BE32-E72D297353CC}">
                <c16:uniqueId val="{00000004-5C8A-4B6F-874D-1527712E87CB}"/>
              </c:ext>
            </c:extLst>
          </c:dPt>
          <c:dPt>
            <c:idx val="2"/>
            <c:invertIfNegative val="1"/>
            <c:spPr>
              <a:solidFill>
                <a:srgbClr val="475574"/>
              </a:solidFill>
              <a:ln w="19050">
                <a:solidFill>
                  <a:schemeClr val="lt1"/>
                </a:solidFill>
              </a:ln>
            </c:spPr>
            <c:extLst>
              <c:ext xmlns:c16="http://schemas.microsoft.com/office/drawing/2014/chart" uri="{C3380CC4-5D6E-409C-BE32-E72D297353CC}">
                <c16:uniqueId val="{00000003-5C8A-4B6F-874D-1527712E87CB}"/>
              </c:ext>
            </c:extLst>
          </c:dPt>
          <c:dPt>
            <c:idx val="3"/>
            <c:invertIfNegative val="1"/>
            <c:spPr>
              <a:solidFill>
                <a:srgbClr val="F2D4AA"/>
              </a:solidFill>
              <a:ln w="19050">
                <a:solidFill>
                  <a:schemeClr val="lt1"/>
                </a:solidFill>
              </a:ln>
            </c:spPr>
            <c:extLst>
              <c:ext xmlns:c16="http://schemas.microsoft.com/office/drawing/2014/chart" uri="{C3380CC4-5D6E-409C-BE32-E72D297353CC}">
                <c16:uniqueId val="{00000002-5C8A-4B6F-874D-1527712E87CB}"/>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0-5C8A-4B6F-874D-1527712E87CB}"/>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98DBA-ED62-42D1-AB73-66D64966019A}" type="datetimeFigureOut">
              <a:rPr lang="zh-CN" altLang="en-US" smtClean="0"/>
              <a:t>2019/10/24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A966C-C914-4B89-ADB0-BC6EB0177048}" type="slidenum">
              <a:rPr lang="zh-CN" altLang="en-US" smtClean="0"/>
              <a:t>‹#›</a:t>
            </a:fld>
            <a:endParaRPr lang="zh-CN" altLang="en-US"/>
          </a:p>
        </p:txBody>
      </p:sp>
    </p:spTree>
    <p:extLst>
      <p:ext uri="{BB962C8B-B14F-4D97-AF65-F5344CB8AC3E}">
        <p14:creationId val="52187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248407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158547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304004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755741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974493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103650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012363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502031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8679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193023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757810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149925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634466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68311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729012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192219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174248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752357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345008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034943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943260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121622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480714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767096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273679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Requires="p14">
      <p:transition spd="slow" advClick="0" advTm="3000" p14:dur="3500">
        <p:random/>
      </p:transition>
    </mc:Choice>
    <mc:Fallback>
      <p:transition spd="slow" advClick="0"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412965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597023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65876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219582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09334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566273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666778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684364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064899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76312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412417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2" name="组合 1">
            <a:extLst>
              <a:ext uri="{FF2B5EF4-FFF2-40B4-BE49-F238E27FC236}">
                <a16:creationId xmlns:a16="http://schemas.microsoft.com/office/drawing/2014/main" id="{5336DFC4-DC08-429D-9FE2-86D61706CFEB}"/>
              </a:ext>
            </a:extLst>
          </p:cNvPr>
          <p:cNvGrpSpPr/>
          <p:nvPr userDrawn="1"/>
        </p:nvGrpSpPr>
        <p:grpSpPr>
          <a:xfrm>
            <a:off x="0" y="0"/>
            <a:ext cx="12192000" cy="6858000"/>
            <a:chExt cx="12192000" cy="6858000"/>
          </a:xfrm>
        </p:grpSpPr>
        <p:grpSp>
          <p:nvGrpSpPr>
            <p:cNvPr id="3" name="组合 2">
              <a:extLst>
                <a:ext uri="{FF2B5EF4-FFF2-40B4-BE49-F238E27FC236}">
                  <a16:creationId xmlns:a16="http://schemas.microsoft.com/office/drawing/2014/main" id="{50326F34-6995-4006-A62B-5661ADD477A7}"/>
                </a:ext>
              </a:extLst>
            </p:cNvPr>
            <p:cNvGrpSpPr/>
            <p:nvPr/>
          </p:nvGrpSpPr>
          <p:grpSpPr>
            <a:xfrm>
              <a:off x="0" y="0"/>
              <a:ext cx="12192000" cy="6858000"/>
              <a:chOff x="349955" y="1137356"/>
              <a:chExt cx="12192000" cy="6858000"/>
            </a:xfrm>
          </p:grpSpPr>
          <p:grpSp>
            <p:nvGrpSpPr>
              <p:cNvPr id="10" name="组合 9">
                <a:extLst>
                  <a:ext uri="{FF2B5EF4-FFF2-40B4-BE49-F238E27FC236}">
                    <a16:creationId xmlns:a16="http://schemas.microsoft.com/office/drawing/2014/main" id="{F67F08B3-23E9-41AD-9A46-4FF310D2B4E1}"/>
                  </a:ext>
                </a:extLst>
              </p:cNvPr>
              <p:cNvGrpSpPr/>
              <p:nvPr/>
            </p:nvGrpSpPr>
            <p:grpSpPr>
              <a:xfrm>
                <a:off x="349955" y="1137356"/>
                <a:ext cx="12192000" cy="3429000"/>
                <a:chOff x="349955" y="1137356"/>
                <a:chExt cx="12192000" cy="3429000"/>
              </a:xfrm>
            </p:grpSpPr>
            <p:pic>
              <p:nvPicPr>
                <p:cNvPr id="13" name="图片 12">
                  <a:extLst>
                    <a:ext uri="{FF2B5EF4-FFF2-40B4-BE49-F238E27FC236}">
                      <a16:creationId xmlns:a16="http://schemas.microsoft.com/office/drawing/2014/main" id="{EEAA73AA-335D-40C8-9488-B0914B5C5466}"/>
                    </a:ext>
                  </a:extLst>
                </p:cNvPr>
                <p:cNvPicPr>
                  <a:picLocks noChangeAspect="1"/>
                </p:cNvPicPr>
                <p:nvPr/>
              </p:nvPicPr>
              <p:blipFill>
                <a:blip r:embed="rId2">
                  <a:extLst>
                    <a:ext uri="{28A0092B-C50C-407E-A947-70E740481C1C}">
                      <a14:useLocalDpi val="0"/>
                    </a:ext>
                  </a:extLst>
                </a:blip>
                <a:srcRect l="4925" r="7517"/>
                <a:stretch>
                  <a:fillRect/>
                </a:stretch>
              </p:blipFill>
              <p:spPr>
                <a:xfrm>
                  <a:off x="349955" y="1137356"/>
                  <a:ext cx="6096000" cy="3429000"/>
                </a:xfrm>
                <a:prstGeom prst="rect">
                  <a:avLst/>
                </a:prstGeom>
              </p:spPr>
            </p:pic>
            <p:pic>
              <p:nvPicPr>
                <p:cNvPr id="14" name="图片 13">
                  <a:extLst>
                    <a:ext uri="{FF2B5EF4-FFF2-40B4-BE49-F238E27FC236}">
                      <a16:creationId xmlns:a16="http://schemas.microsoft.com/office/drawing/2014/main" id="{54F0D825-6134-46DE-A085-A9241364857E}"/>
                    </a:ext>
                  </a:extLst>
                </p:cNvPr>
                <p:cNvPicPr>
                  <a:picLocks noChangeAspect="1"/>
                </p:cNvPicPr>
                <p:nvPr/>
              </p:nvPicPr>
              <p:blipFill>
                <a:blip r:embed="rId2">
                  <a:extLst>
                    <a:ext uri="{28A0092B-C50C-407E-A947-70E740481C1C}">
                      <a14:useLocalDpi val="0"/>
                    </a:ext>
                  </a:extLst>
                </a:blip>
                <a:srcRect l="4925" r="7517"/>
                <a:stretch>
                  <a:fillRect/>
                </a:stretch>
              </p:blipFill>
              <p:spPr>
                <a:xfrm>
                  <a:off x="6445955" y="1137356"/>
                  <a:ext cx="6096000" cy="3429000"/>
                </a:xfrm>
                <a:prstGeom prst="rect">
                  <a:avLst/>
                </a:prstGeom>
              </p:spPr>
            </p:pic>
          </p:grpSp>
          <p:pic>
            <p:nvPicPr>
              <p:cNvPr id="11" name="图片 10">
                <a:extLst>
                  <a:ext uri="{FF2B5EF4-FFF2-40B4-BE49-F238E27FC236}">
                    <a16:creationId xmlns:a16="http://schemas.microsoft.com/office/drawing/2014/main" id="{C530E75C-07B3-4874-8EB8-89D8A13E4B14}"/>
                  </a:ext>
                </a:extLst>
              </p:cNvPr>
              <p:cNvPicPr>
                <a:picLocks noChangeAspect="1"/>
              </p:cNvPicPr>
              <p:nvPr/>
            </p:nvPicPr>
            <p:blipFill>
              <a:blip r:embed="rId2">
                <a:extLst>
                  <a:ext uri="{28A0092B-C50C-407E-A947-70E740481C1C}">
                    <a14:useLocalDpi val="0"/>
                  </a:ext>
                </a:extLst>
              </a:blip>
              <a:srcRect l="4925" r="7517"/>
              <a:stretch>
                <a:fillRect/>
              </a:stretch>
            </p:blipFill>
            <p:spPr>
              <a:xfrm>
                <a:off x="349955" y="4566356"/>
                <a:ext cx="6096000" cy="3429000"/>
              </a:xfrm>
              <a:prstGeom prst="rect">
                <a:avLst/>
              </a:prstGeom>
            </p:spPr>
          </p:pic>
          <p:pic>
            <p:nvPicPr>
              <p:cNvPr id="12" name="图片 11">
                <a:extLst>
                  <a:ext uri="{FF2B5EF4-FFF2-40B4-BE49-F238E27FC236}">
                    <a16:creationId xmlns:a16="http://schemas.microsoft.com/office/drawing/2014/main" id="{A4962505-3AC2-453B-A1EA-33976100B1E2}"/>
                  </a:ext>
                </a:extLst>
              </p:cNvPr>
              <p:cNvPicPr>
                <a:picLocks noChangeAspect="1"/>
              </p:cNvPicPr>
              <p:nvPr/>
            </p:nvPicPr>
            <p:blipFill>
              <a:blip r:embed="rId2">
                <a:extLst>
                  <a:ext uri="{28A0092B-C50C-407E-A947-70E740481C1C}">
                    <a14:useLocalDpi val="0"/>
                  </a:ext>
                </a:extLst>
              </a:blip>
              <a:srcRect l="4925" r="7517"/>
              <a:stretch>
                <a:fillRect/>
              </a:stretch>
            </p:blipFill>
            <p:spPr>
              <a:xfrm>
                <a:off x="6445955" y="4566356"/>
                <a:ext cx="6096000" cy="3429000"/>
              </a:xfrm>
              <a:prstGeom prst="rect">
                <a:avLst/>
              </a:prstGeom>
            </p:spPr>
          </p:pic>
        </p:grpSp>
        <p:grpSp>
          <p:nvGrpSpPr>
            <p:cNvPr id="4" name="组合 3">
              <a:extLst>
                <a:ext uri="{FF2B5EF4-FFF2-40B4-BE49-F238E27FC236}">
                  <a16:creationId xmlns:a16="http://schemas.microsoft.com/office/drawing/2014/main" id="{F0099ACF-EF0D-4B03-A802-16535C10BDF3}"/>
                </a:ext>
              </a:extLst>
            </p:cNvPr>
            <p:cNvGrpSpPr/>
            <p:nvPr/>
          </p:nvGrpSpPr>
          <p:grpSpPr>
            <a:xfrm>
              <a:off x="600362" y="420346"/>
              <a:ext cx="3458680" cy="717080"/>
              <a:chOff x="1358646" y="1055965"/>
              <a:chExt cx="3458680" cy="717080"/>
            </a:xfrm>
          </p:grpSpPr>
          <p:grpSp>
            <p:nvGrpSpPr>
              <p:cNvPr id="6" name="组合 5">
                <a:extLst>
                  <a:ext uri="{FF2B5EF4-FFF2-40B4-BE49-F238E27FC236}">
                    <a16:creationId xmlns:a16="http://schemas.microsoft.com/office/drawing/2014/main" id="{54B8D6FA-CB84-4F31-B7C5-7E18D45B0B06}"/>
                  </a:ext>
                </a:extLst>
              </p:cNvPr>
              <p:cNvGrpSpPr/>
              <p:nvPr/>
            </p:nvGrpSpPr>
            <p:grpSpPr>
              <a:xfrm>
                <a:off x="1577550" y="1214503"/>
                <a:ext cx="3239776" cy="558542"/>
                <a:chOff x="1577550" y="1214503"/>
                <a:chExt cx="3239776" cy="558542"/>
              </a:xfrm>
            </p:grpSpPr>
            <p:sp>
              <p:nvSpPr>
                <p:cNvPr id="8" name="矩形: 圆角 7">
                  <a:extLst>
                    <a:ext uri="{FF2B5EF4-FFF2-40B4-BE49-F238E27FC236}">
                      <a16:creationId xmlns:a16="http://schemas.microsoft.com/office/drawing/2014/main" id="{DF71045D-F05C-4BC6-9EBE-D9F1C48929F9}"/>
                    </a:ext>
                  </a:extLst>
                </p:cNvPr>
                <p:cNvSpPr/>
                <p:nvPr/>
              </p:nvSpPr>
              <p:spPr>
                <a:xfrm>
                  <a:off x="1577550" y="1214503"/>
                  <a:ext cx="3239776" cy="558542"/>
                </a:xfrm>
                <a:prstGeom prst="roundRect">
                  <a:avLst>
                    <a:gd name="adj" fmla="val 0"/>
                  </a:avLst>
                </a:prstGeom>
                <a:solidFill>
                  <a:schemeClr val="bg1"/>
                </a:soli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pc="600">
                    <a:solidFill>
                      <a:srgbClr val="034581"/>
                    </a:solidFill>
                    <a:latin typeface="思源黑体 CN Regular" panose="020b0500000000000000" pitchFamily="34" charset="-122"/>
                    <a:ea typeface="思源黑体 CN Regular" panose="020b0500000000000000" pitchFamily="34" charset="-122"/>
                  </a:endParaRPr>
                </a:p>
              </p:txBody>
            </p:sp>
            <p:sp>
              <p:nvSpPr>
                <p:cNvPr id="9" name="矩形 8">
                  <a:extLst>
                    <a:ext uri="{FF2B5EF4-FFF2-40B4-BE49-F238E27FC236}">
                      <a16:creationId xmlns:a16="http://schemas.microsoft.com/office/drawing/2014/main" id="{28795395-B987-4CA0-A091-104D5B366411}"/>
                    </a:ext>
                  </a:extLst>
                </p:cNvPr>
                <p:cNvSpPr/>
                <p:nvPr/>
              </p:nvSpPr>
              <p:spPr>
                <a:xfrm>
                  <a:off x="1705631" y="1262941"/>
                  <a:ext cx="3018775" cy="461665"/>
                </a:xfrm>
                <a:prstGeom prst="rect">
                  <a:avLst/>
                </a:prstGeom>
              </p:spPr>
              <p:txBody>
                <a:bodyPr wrap="none">
                  <a:spAutoFit/>
                </a:bodyPr>
                <a:lstStyle/>
                <a:p>
                  <a:pPr algn="ctr"/>
                  <a:r>
                    <a:rPr lang="zh-CN" altLang="en-US" sz="2400" b="1" spc="300">
                      <a:solidFill>
                        <a:srgbClr val="475574"/>
                      </a:solidFill>
                      <a:latin typeface="思源黑体 CN Regular" panose="020b0500000000000000" pitchFamily="34" charset="-122"/>
                      <a:ea typeface="思源黑体 CN Regular" panose="020b0500000000000000" pitchFamily="34" charset="-122"/>
                    </a:rPr>
                    <a:t>企业管理基础知识</a:t>
                  </a:r>
                </a:p>
              </p:txBody>
            </p:sp>
          </p:grpSp>
          <p:sp>
            <p:nvSpPr>
              <p:cNvPr id="7" name="椭圆 6">
                <a:extLst>
                  <a:ext uri="{FF2B5EF4-FFF2-40B4-BE49-F238E27FC236}">
                    <a16:creationId xmlns:a16="http://schemas.microsoft.com/office/drawing/2014/main" id="{6B2C27CC-0836-4032-B4FD-C0A76E93D996}"/>
                  </a:ext>
                </a:extLst>
              </p:cNvPr>
              <p:cNvSpPr/>
              <p:nvPr/>
            </p:nvSpPr>
            <p:spPr>
              <a:xfrm flipV="1">
                <a:off x="1358646" y="1055965"/>
                <a:ext cx="437808" cy="437808"/>
              </a:xfrm>
              <a:prstGeom prst="ellipse">
                <a:avLst/>
              </a:prstGeom>
              <a:gradFill>
                <a:gsLst>
                  <a:gs pos="20000">
                    <a:srgbClr val="475574">
                      <a:alpha val="76000"/>
                    </a:srgbClr>
                  </a:gs>
                  <a:gs pos="77000">
                    <a:srgbClr val="F2D4AA">
                      <a:alpha val="66000"/>
                    </a:srgbClr>
                  </a:gs>
                </a:gsLst>
                <a:lin ang="5400000" scaled="1"/>
              </a:gra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pc="600">
                  <a:solidFill>
                    <a:srgbClr val="034581"/>
                  </a:solidFill>
                  <a:latin typeface="思源黑体 CN Regular" panose="020b0500000000000000" pitchFamily="34" charset="-122"/>
                  <a:ea typeface="思源黑体 CN Regular" panose="020b0500000000000000" pitchFamily="34" charset="-122"/>
                </a:endParaRPr>
              </a:p>
            </p:txBody>
          </p:sp>
        </p:grpSp>
      </p:grpSp>
    </p:spTree>
  </p:cSld>
  <p:clrMap bg1="lt1" tx1="dk1" bg2="lt2" tx2="dk2" accent1="accent1" accent2="accent2" accent3="accent3" accent4="accent4" accent5="accent5" accent6="accent6" hlink="hlink" folHlink="folHlink"/>
  <p:sldLayoutIdLst>
    <p:sldLayoutId id="2147483649" r:id="rId1"/>
  </p:sldLayoutIdLst>
  <mc:AlternateContent>
    <mc:Choice Requires="p14">
      <p:transition spd="slow" advClick="0" advTm="3000" p14:dur="3500">
        <p:random/>
      </p:transition>
    </mc:Choice>
    <mc:Fallback>
      <p:transition spd="slow" advClick="0" advTm="3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2019/10/24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288390433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tags/tag2.xml" Type="http://schemas.openxmlformats.org/officeDocument/2006/relationships/tags"/><Relationship Id="rId4" Target="../tags/tag3.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tags/tag1.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1" name="矩形 40">
            <a:extLst>
              <a:ext uri="{FF2B5EF4-FFF2-40B4-BE49-F238E27FC236}">
                <a16:creationId xmlns:a16="http://schemas.microsoft.com/office/drawing/2014/main" id="{D2A2A171-6E7F-45EC-8D2E-4259908E2377}"/>
              </a:ext>
            </a:extLst>
          </p:cNvPr>
          <p:cNvSpPr/>
          <p:nvPr/>
        </p:nvSpPr>
        <p:spPr>
          <a:xfrm>
            <a:off x="5304895" y="585480"/>
            <a:ext cx="1582208" cy="485668"/>
          </a:xfrm>
          <a:prstGeom prst="rect">
            <a:avLst/>
          </a:prstGeom>
          <a:solidFill>
            <a:srgbClr val="F2D4AA"/>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8" name="组合 7">
            <a:extLst>
              <a:ext uri="{FF2B5EF4-FFF2-40B4-BE49-F238E27FC236}">
                <a16:creationId xmlns:a16="http://schemas.microsoft.com/office/drawing/2014/main" id="{8AD7DCC4-C9FE-4246-9714-98D64FD1DD0C}"/>
              </a:ext>
            </a:extLst>
          </p:cNvPr>
          <p:cNvGrpSpPr/>
          <p:nvPr/>
        </p:nvGrpSpPr>
        <p:grpSpPr>
          <a:xfrm>
            <a:off x="0" y="0"/>
            <a:ext cx="12192000" cy="6858000"/>
            <a:chOff x="349955" y="1137356"/>
            <a:chExt cx="12192000" cy="6858000"/>
          </a:xfrm>
        </p:grpSpPr>
        <p:grpSp>
          <p:nvGrpSpPr>
            <p:cNvPr id="5" name="组合 4">
              <a:extLst>
                <a:ext uri="{FF2B5EF4-FFF2-40B4-BE49-F238E27FC236}">
                  <a16:creationId xmlns:a16="http://schemas.microsoft.com/office/drawing/2014/main" id="{67F20E5B-BB01-4781-BF29-B1C916D06F86}"/>
                </a:ext>
              </a:extLst>
            </p:cNvPr>
            <p:cNvGrpSpPr/>
            <p:nvPr/>
          </p:nvGrpSpPr>
          <p:grpSpPr>
            <a:xfrm>
              <a:off x="349955" y="1137356"/>
              <a:ext cx="12192000" cy="3429000"/>
              <a:chOff x="349955" y="1137356"/>
              <a:chExt cx="12192000" cy="3429000"/>
            </a:xfrm>
          </p:grpSpPr>
          <p:pic>
            <p:nvPicPr>
              <p:cNvPr id="3" name="图片 2">
                <a:extLst>
                  <a:ext uri="{FF2B5EF4-FFF2-40B4-BE49-F238E27FC236}">
                    <a16:creationId xmlns:a16="http://schemas.microsoft.com/office/drawing/2014/main" id="{EF174A67-4922-4BC6-83D2-A97098BCC17B}"/>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1137356"/>
                <a:ext cx="6096000" cy="3429000"/>
              </a:xfrm>
              <a:prstGeom prst="rect">
                <a:avLst/>
              </a:prstGeom>
            </p:spPr>
          </p:pic>
          <p:pic>
            <p:nvPicPr>
              <p:cNvPr id="4" name="图片 3">
                <a:extLst>
                  <a:ext uri="{FF2B5EF4-FFF2-40B4-BE49-F238E27FC236}">
                    <a16:creationId xmlns:a16="http://schemas.microsoft.com/office/drawing/2014/main" id="{490AC81D-D163-438F-AA91-71F04C136D71}"/>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1137356"/>
                <a:ext cx="6096000" cy="3429000"/>
              </a:xfrm>
              <a:prstGeom prst="rect">
                <a:avLst/>
              </a:prstGeom>
            </p:spPr>
          </p:pic>
        </p:grpSp>
        <p:pic>
          <p:nvPicPr>
            <p:cNvPr id="6" name="图片 5">
              <a:extLst>
                <a:ext uri="{FF2B5EF4-FFF2-40B4-BE49-F238E27FC236}">
                  <a16:creationId xmlns:a16="http://schemas.microsoft.com/office/drawing/2014/main" id="{AAE7FC58-4EF1-4ABD-81A1-6E6412A84DB2}"/>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4566356"/>
              <a:ext cx="6096000" cy="3429000"/>
            </a:xfrm>
            <a:prstGeom prst="rect">
              <a:avLst/>
            </a:prstGeom>
          </p:spPr>
        </p:pic>
        <p:pic>
          <p:nvPicPr>
            <p:cNvPr id="7" name="图片 6">
              <a:extLst>
                <a:ext uri="{FF2B5EF4-FFF2-40B4-BE49-F238E27FC236}">
                  <a16:creationId xmlns:a16="http://schemas.microsoft.com/office/drawing/2014/main" id="{FC890AC9-3867-4259-8B59-37ACD32E37CB}"/>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4566356"/>
              <a:ext cx="6096000" cy="3429000"/>
            </a:xfrm>
            <a:prstGeom prst="rect">
              <a:avLst/>
            </a:prstGeom>
          </p:spPr>
        </p:pic>
      </p:grpSp>
      <p:sp>
        <p:nvSpPr>
          <p:cNvPr id="9" name="矩形: 圆角 8">
            <a:extLst>
              <a:ext uri="{FF2B5EF4-FFF2-40B4-BE49-F238E27FC236}">
                <a16:creationId xmlns:a16="http://schemas.microsoft.com/office/drawing/2014/main" id="{B25986EA-6FBC-4E48-A751-EA1845E19251}"/>
              </a:ext>
            </a:extLst>
          </p:cNvPr>
          <p:cNvSpPr/>
          <p:nvPr/>
        </p:nvSpPr>
        <p:spPr>
          <a:xfrm>
            <a:off x="1659835" y="1047234"/>
            <a:ext cx="8891619" cy="476353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8" name="椭圆 27">
            <a:extLst>
              <a:ext uri="{FF2B5EF4-FFF2-40B4-BE49-F238E27FC236}">
                <a16:creationId xmlns:a16="http://schemas.microsoft.com/office/drawing/2014/main" id="{329BC924-680A-4D51-A78C-B544337FD344}"/>
              </a:ext>
            </a:extLst>
          </p:cNvPr>
          <p:cNvSpPr/>
          <p:nvPr/>
        </p:nvSpPr>
        <p:spPr>
          <a:xfrm flipV="1">
            <a:off x="8282446" y="1963076"/>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1" name="文本框 20">
            <a:extLst>
              <a:ext uri="{FF2B5EF4-FFF2-40B4-BE49-F238E27FC236}">
                <a16:creationId xmlns:a16="http://schemas.microsoft.com/office/drawing/2014/main" id="{B6EC9C24-C4D6-4DB7-8AF4-94689504DD36}"/>
              </a:ext>
            </a:extLst>
          </p:cNvPr>
          <p:cNvSpPr txBox="1"/>
          <p:nvPr/>
        </p:nvSpPr>
        <p:spPr>
          <a:xfrm>
            <a:off x="4170100" y="4592824"/>
            <a:ext cx="3886356" cy="335280"/>
          </a:xfrm>
          <a:prstGeom prst="rect">
            <a:avLst/>
          </a:prstGeom>
          <a:solidFill>
            <a:schemeClr val="bg1"/>
          </a:solidFill>
        </p:spPr>
        <p:txBody>
          <a:bodyPr rtlCol="0" vert="horz" wrap="square">
            <a:spAutoFit/>
          </a:bodyPr>
          <a:lstStyle>
            <a:defPPr>
              <a:defRPr lang="en-US"/>
            </a:defPPr>
            <a:lvl1pPr>
              <a:defRPr spc="600">
                <a:solidFill>
                  <a:srgbClr val="1E496C"/>
                </a:solidFill>
                <a:latin charset="-122" panose="020b0500000000000000" pitchFamily="34" typeface="思源黑体 CN Regular"/>
                <a:ea charset="-122" panose="020b0500000000000000" pitchFamily="34" typeface="思源黑体 CN Regular"/>
              </a:defRPr>
            </a:lvl1pPr>
          </a:lstStyle>
          <a:p>
            <a:pPr algn="ctr"/>
            <a:r>
              <a:rPr altLang="zh-CN" lang="en-US" sz="1600"/>
              <a:t>COMPANY TRAINING</a:t>
            </a:r>
          </a:p>
        </p:txBody>
      </p:sp>
      <p:grpSp>
        <p:nvGrpSpPr>
          <p:cNvPr id="32" name="组合 31">
            <a:extLst>
              <a:ext uri="{FF2B5EF4-FFF2-40B4-BE49-F238E27FC236}">
                <a16:creationId xmlns:a16="http://schemas.microsoft.com/office/drawing/2014/main" id="{4BFACADC-F19F-4197-86C5-6A625770C5A8}"/>
              </a:ext>
            </a:extLst>
          </p:cNvPr>
          <p:cNvGrpSpPr/>
          <p:nvPr/>
        </p:nvGrpSpPr>
        <p:grpSpPr>
          <a:xfrm>
            <a:off x="2079216" y="2282107"/>
            <a:ext cx="8178506" cy="1337488"/>
            <a:chOff x="528379" y="2083620"/>
            <a:chExt cx="8178506" cy="1337488"/>
          </a:xfrm>
        </p:grpSpPr>
        <p:sp>
          <p:nvSpPr>
            <p:cNvPr id="19" name="矩形 18">
              <a:extLst>
                <a:ext uri="{FF2B5EF4-FFF2-40B4-BE49-F238E27FC236}">
                  <a16:creationId xmlns:a16="http://schemas.microsoft.com/office/drawing/2014/main" id="{BD085B90-95CC-4A3B-9FC2-16B2B67CA565}"/>
                </a:ext>
              </a:extLst>
            </p:cNvPr>
            <p:cNvSpPr/>
            <p:nvPr/>
          </p:nvSpPr>
          <p:spPr>
            <a:xfrm>
              <a:off x="528379" y="2182505"/>
              <a:ext cx="8178506" cy="1234440"/>
            </a:xfrm>
            <a:prstGeom prst="rect">
              <a:avLst/>
            </a:prstGeom>
          </p:spPr>
          <p:txBody>
            <a:bodyPr wrap="square">
              <a:spAutoFit/>
            </a:bodyPr>
            <a:lstStyle/>
            <a:p>
              <a:pPr algn="ctr"/>
              <a:r>
                <a:rPr altLang="en-US" lang="zh-CN" smtClean="0" spc="600" sz="7500">
                  <a:solidFill>
                    <a:srgbClr val="475574"/>
                  </a:solidFill>
                  <a:latin charset="-122" panose="020b0800000000000000" pitchFamily="34" typeface="思源黑体 CN Bold"/>
                  <a:ea charset="-122" panose="020b0800000000000000" pitchFamily="34" typeface="思源黑体 CN Bold"/>
                </a:rPr>
                <a:t>添 加 标 题</a:t>
              </a:r>
            </a:p>
          </p:txBody>
        </p:sp>
        <p:sp>
          <p:nvSpPr>
            <p:cNvPr id="25" name="圆: 空心 24">
              <a:extLst>
                <a:ext uri="{FF2B5EF4-FFF2-40B4-BE49-F238E27FC236}">
                  <a16:creationId xmlns:a16="http://schemas.microsoft.com/office/drawing/2014/main" id="{6FA522AF-5DE2-4297-A6EF-EA7F0E3DF54D}"/>
                </a:ext>
              </a:extLst>
            </p:cNvPr>
            <p:cNvSpPr/>
            <p:nvPr/>
          </p:nvSpPr>
          <p:spPr>
            <a:xfrm>
              <a:off x="1888811" y="2083620"/>
              <a:ext cx="1337488" cy="1337488"/>
            </a:xfrm>
            <a:prstGeom prst="donut">
              <a:avLst>
                <a:gd fmla="val 2156"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9" name="圆: 空心 28">
              <a:extLst>
                <a:ext uri="{FF2B5EF4-FFF2-40B4-BE49-F238E27FC236}">
                  <a16:creationId xmlns:a16="http://schemas.microsoft.com/office/drawing/2014/main" id="{47F6DA9E-5D44-4759-BE7D-AD75477FDA60}"/>
                </a:ext>
              </a:extLst>
            </p:cNvPr>
            <p:cNvSpPr/>
            <p:nvPr/>
          </p:nvSpPr>
          <p:spPr>
            <a:xfrm>
              <a:off x="3224953" y="2083620"/>
              <a:ext cx="1337488" cy="1337488"/>
            </a:xfrm>
            <a:prstGeom prst="donut">
              <a:avLst>
                <a:gd fmla="val 2156"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0" name="圆: 空心 29">
              <a:extLst>
                <a:ext uri="{FF2B5EF4-FFF2-40B4-BE49-F238E27FC236}">
                  <a16:creationId xmlns:a16="http://schemas.microsoft.com/office/drawing/2014/main" id="{2CFC5AB3-A6DF-4F29-AD44-7411EC934CC3}"/>
                </a:ext>
              </a:extLst>
            </p:cNvPr>
            <p:cNvSpPr/>
            <p:nvPr/>
          </p:nvSpPr>
          <p:spPr>
            <a:xfrm>
              <a:off x="4561095" y="2083620"/>
              <a:ext cx="1337488" cy="1337488"/>
            </a:xfrm>
            <a:prstGeom prst="donut">
              <a:avLst>
                <a:gd fmla="val 2156"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1" name="圆: 空心 30">
              <a:extLst>
                <a:ext uri="{FF2B5EF4-FFF2-40B4-BE49-F238E27FC236}">
                  <a16:creationId xmlns:a16="http://schemas.microsoft.com/office/drawing/2014/main" id="{8B7B8F74-102E-4B23-999E-D58559A293F4}"/>
                </a:ext>
              </a:extLst>
            </p:cNvPr>
            <p:cNvSpPr/>
            <p:nvPr/>
          </p:nvSpPr>
          <p:spPr>
            <a:xfrm>
              <a:off x="5897237" y="2083620"/>
              <a:ext cx="1337488" cy="1337488"/>
            </a:xfrm>
            <a:prstGeom prst="donut">
              <a:avLst>
                <a:gd fmla="val 2156"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34" name="椭圆 33">
            <a:extLst>
              <a:ext uri="{FF2B5EF4-FFF2-40B4-BE49-F238E27FC236}">
                <a16:creationId xmlns:a16="http://schemas.microsoft.com/office/drawing/2014/main" id="{7DDD3EF5-4BE9-41B8-B77A-2F17D93E6ECE}"/>
              </a:ext>
            </a:extLst>
          </p:cNvPr>
          <p:cNvSpPr/>
          <p:nvPr/>
        </p:nvSpPr>
        <p:spPr>
          <a:xfrm flipV="1">
            <a:off x="3275004" y="2182532"/>
            <a:ext cx="270106" cy="270106"/>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7" name="椭圆 36">
            <a:extLst>
              <a:ext uri="{FF2B5EF4-FFF2-40B4-BE49-F238E27FC236}">
                <a16:creationId xmlns:a16="http://schemas.microsoft.com/office/drawing/2014/main" id="{2CAC251B-DFD8-4FCF-A242-641CFE6CBC55}"/>
              </a:ext>
            </a:extLst>
          </p:cNvPr>
          <p:cNvSpPr/>
          <p:nvPr/>
        </p:nvSpPr>
        <p:spPr>
          <a:xfrm flipV="1">
            <a:off x="7431270" y="3560517"/>
            <a:ext cx="135053" cy="135053"/>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40" name="组合 39">
            <a:extLst>
              <a:ext uri="{FF2B5EF4-FFF2-40B4-BE49-F238E27FC236}">
                <a16:creationId xmlns:a16="http://schemas.microsoft.com/office/drawing/2014/main" id="{21F515CB-CC92-4CCD-8407-7FCEE9275C71}"/>
              </a:ext>
            </a:extLst>
          </p:cNvPr>
          <p:cNvGrpSpPr/>
          <p:nvPr/>
        </p:nvGrpSpPr>
        <p:grpSpPr>
          <a:xfrm>
            <a:off x="4224449" y="3926656"/>
            <a:ext cx="3763199" cy="503051"/>
            <a:chOff x="4064896" y="4176518"/>
            <a:chExt cx="3763199" cy="503051"/>
          </a:xfrm>
        </p:grpSpPr>
        <p:sp>
          <p:nvSpPr>
            <p:cNvPr id="38" name="矩形: 圆角 37">
              <a:extLst>
                <a:ext uri="{FF2B5EF4-FFF2-40B4-BE49-F238E27FC236}">
                  <a16:creationId xmlns:a16="http://schemas.microsoft.com/office/drawing/2014/main" id="{994BA216-85DF-47AB-ADED-A155C8B9B42A}"/>
                </a:ext>
              </a:extLst>
            </p:cNvPr>
            <p:cNvSpPr/>
            <p:nvPr/>
          </p:nvSpPr>
          <p:spPr>
            <a:xfrm>
              <a:off x="4064896" y="4176518"/>
              <a:ext cx="3763199" cy="486698"/>
            </a:xfrm>
            <a:prstGeom prst="roundRect">
              <a:avLst>
                <a:gd fmla="val 5000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5" name="矩形 34">
              <a:extLst>
                <a:ext uri="{FF2B5EF4-FFF2-40B4-BE49-F238E27FC236}">
                  <a16:creationId xmlns:a16="http://schemas.microsoft.com/office/drawing/2014/main" id="{D4E64AE6-D689-4B17-A00F-89F5EF0D9A7F}"/>
                </a:ext>
              </a:extLst>
            </p:cNvPr>
            <p:cNvSpPr/>
            <p:nvPr/>
          </p:nvSpPr>
          <p:spPr>
            <a:xfrm>
              <a:off x="4362546" y="4222369"/>
              <a:ext cx="3268980" cy="457200"/>
            </a:xfrm>
            <a:prstGeom prst="rect">
              <a:avLst/>
            </a:prstGeom>
          </p:spPr>
          <p:txBody>
            <a:bodyPr wrap="none">
              <a:spAutoFit/>
            </a:bodyPr>
            <a:lstStyle/>
            <a:p>
              <a:pPr algn="ctr"/>
              <a:r>
                <a:rPr altLang="zh-CN" b="1" lang="en-US" spc="300" sz="2400">
                  <a:solidFill>
                    <a:schemeClr val="bg1"/>
                  </a:solidFill>
                  <a:latin charset="-122" panose="020b0500000000000000" pitchFamily="34" typeface="思源黑体 CN Regular"/>
                  <a:ea charset="-122" panose="020b0500000000000000" pitchFamily="34" typeface="思源黑体 CN Regular"/>
                </a:rPr>
                <a:t>-企业管理基础知识-</a:t>
              </a:r>
            </a:p>
          </p:txBody>
        </p:sp>
      </p:grpSp>
      <p:sp>
        <p:nvSpPr>
          <p:cNvPr id="43" name="矩形 42">
            <a:extLst>
              <a:ext uri="{FF2B5EF4-FFF2-40B4-BE49-F238E27FC236}">
                <a16:creationId xmlns:a16="http://schemas.microsoft.com/office/drawing/2014/main" id="{8291B7AE-9EC5-48C6-B6AC-2263A93BB838}"/>
              </a:ext>
            </a:extLst>
          </p:cNvPr>
          <p:cNvSpPr/>
          <p:nvPr/>
        </p:nvSpPr>
        <p:spPr>
          <a:xfrm>
            <a:off x="4775046" y="1686227"/>
            <a:ext cx="2802255" cy="335280"/>
          </a:xfrm>
          <a:prstGeom prst="rect">
            <a:avLst/>
          </a:prstGeom>
        </p:spPr>
        <p:txBody>
          <a:bodyPr wrap="none">
            <a:spAutoFit/>
          </a:bodyPr>
          <a:lstStyle/>
          <a:p>
            <a:pPr algn="ctr"/>
            <a:r>
              <a:rPr altLang="en-US" b="1" lang="zh-CN" spc="300" sz="1600">
                <a:gradFill flip="none" rotWithShape="1">
                  <a:gsLst>
                    <a:gs pos="81000">
                      <a:srgbClr val="C8B59D"/>
                    </a:gs>
                    <a:gs pos="52000">
                      <a:srgbClr val="475574"/>
                    </a:gs>
                    <a:gs pos="7000">
                      <a:srgbClr val="475574"/>
                    </a:gs>
                    <a:gs pos="100000">
                      <a:srgbClr val="F2D4AA"/>
                    </a:gs>
                  </a:gsLst>
                  <a:lin ang="2700000" scaled="1"/>
                </a:gradFill>
                <a:latin charset="-122" panose="020b0500000000000000" pitchFamily="34" typeface="思源黑体 CN Regular"/>
                <a:ea charset="-122" panose="020b0500000000000000" pitchFamily="34" typeface="思源黑体 CN Regular"/>
              </a:rPr>
              <a:t>创新  合作  统筹  成长 </a:t>
            </a:r>
          </a:p>
        </p:txBody>
      </p:sp>
      <p:sp>
        <p:nvSpPr>
          <p:cNvPr id="93" name="矩形: 圆角 92">
            <a:extLst>
              <a:ext uri="{FF2B5EF4-FFF2-40B4-BE49-F238E27FC236}">
                <a16:creationId xmlns:a16="http://schemas.microsoft.com/office/drawing/2014/main" id="{75E737E0-FBC4-4515-BB09-A467653EF578}"/>
              </a:ext>
            </a:extLst>
          </p:cNvPr>
          <p:cNvSpPr/>
          <p:nvPr/>
        </p:nvSpPr>
        <p:spPr>
          <a:xfrm>
            <a:off x="1224570" y="-773"/>
            <a:ext cx="888523" cy="202478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6" name="椭圆 95">
            <a:extLst>
              <a:ext uri="{FF2B5EF4-FFF2-40B4-BE49-F238E27FC236}">
                <a16:creationId xmlns:a16="http://schemas.microsoft.com/office/drawing/2014/main" id="{FE8524D7-AA18-4DB2-8A4C-D4B2ED2F3056}"/>
              </a:ext>
            </a:extLst>
          </p:cNvPr>
          <p:cNvSpPr/>
          <p:nvPr/>
        </p:nvSpPr>
        <p:spPr>
          <a:xfrm flipV="1">
            <a:off x="3926134" y="4476234"/>
            <a:ext cx="192079" cy="192079"/>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8" name="矩形: 圆角 97">
            <a:extLst>
              <a:ext uri="{FF2B5EF4-FFF2-40B4-BE49-F238E27FC236}">
                <a16:creationId xmlns:a16="http://schemas.microsoft.com/office/drawing/2014/main" id="{E24D5ACD-59BD-448F-A0AD-AC07CF1A1435}"/>
              </a:ext>
            </a:extLst>
          </p:cNvPr>
          <p:cNvSpPr/>
          <p:nvPr/>
        </p:nvSpPr>
        <p:spPr>
          <a:xfrm>
            <a:off x="10112784" y="4822666"/>
            <a:ext cx="888523" cy="202478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par>
                                <p:cTn fill="hold" id="8" nodeType="withEffect" presetClass="entr" presetID="14"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randombar(horizontal)" transition="in">
                                      <p:cBhvr>
                                        <p:cTn dur="500" id="10"/>
                                        <p:tgtEl>
                                          <p:spTgt spid="8"/>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9"/>
                                        </p:tgtEl>
                                        <p:attrNameLst>
                                          <p:attrName>style.visibility</p:attrName>
                                        </p:attrNameLst>
                                      </p:cBhvr>
                                      <p:to>
                                        <p:strVal val="visible"/>
                                      </p:to>
                                    </p:set>
                                    <p:animEffect filter="randombar(horizontal)" transition="in">
                                      <p:cBhvr>
                                        <p:cTn dur="500" id="13"/>
                                        <p:tgtEl>
                                          <p:spTgt spid="9"/>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4" presetSubtype="10">
                                  <p:stCondLst>
                                    <p:cond delay="0"/>
                                  </p:stCondLst>
                                  <p:childTnLst>
                                    <p:set>
                                      <p:cBhvr>
                                        <p:cTn dur="1" fill="hold" id="17">
                                          <p:stCondLst>
                                            <p:cond delay="0"/>
                                          </p:stCondLst>
                                        </p:cTn>
                                        <p:tgtEl>
                                          <p:spTgt spid="43"/>
                                        </p:tgtEl>
                                        <p:attrNameLst>
                                          <p:attrName>style.visibility</p:attrName>
                                        </p:attrNameLst>
                                      </p:cBhvr>
                                      <p:to>
                                        <p:strVal val="visible"/>
                                      </p:to>
                                    </p:set>
                                    <p:animEffect filter="randombar(horizontal)" transition="in">
                                      <p:cBhvr>
                                        <p:cTn dur="500" id="18"/>
                                        <p:tgtEl>
                                          <p:spTgt spid="4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28"/>
                                        </p:tgtEl>
                                        <p:attrNameLst>
                                          <p:attrName>style.visibility</p:attrName>
                                        </p:attrNameLst>
                                      </p:cBhvr>
                                      <p:to>
                                        <p:strVal val="visible"/>
                                      </p:to>
                                    </p:set>
                                    <p:animEffect filter="fade" transition="in">
                                      <p:cBhvr>
                                        <p:cTn dur="500" id="23"/>
                                        <p:tgtEl>
                                          <p:spTgt spid="28"/>
                                        </p:tgtEl>
                                      </p:cBhvr>
                                    </p:animEffect>
                                  </p:childTnLst>
                                </p:cTn>
                              </p:par>
                              <p:par>
                                <p:cTn fill="hold" id="24" nodeType="withEffect" presetClass="entr" presetID="10" presetSubtype="0">
                                  <p:stCondLst>
                                    <p:cond delay="0"/>
                                  </p:stCondLst>
                                  <p:childTnLst>
                                    <p:set>
                                      <p:cBhvr>
                                        <p:cTn dur="1" fill="hold" id="25">
                                          <p:stCondLst>
                                            <p:cond delay="0"/>
                                          </p:stCondLst>
                                        </p:cTn>
                                        <p:tgtEl>
                                          <p:spTgt spid="32"/>
                                        </p:tgtEl>
                                        <p:attrNameLst>
                                          <p:attrName>style.visibility</p:attrName>
                                        </p:attrNameLst>
                                      </p:cBhvr>
                                      <p:to>
                                        <p:strVal val="visible"/>
                                      </p:to>
                                    </p:set>
                                    <p:animEffect filter="fade" transition="in">
                                      <p:cBhvr>
                                        <p:cTn dur="500" id="26"/>
                                        <p:tgtEl>
                                          <p:spTgt spid="3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4"/>
                                        </p:tgtEl>
                                        <p:attrNameLst>
                                          <p:attrName>style.visibility</p:attrName>
                                        </p:attrNameLst>
                                      </p:cBhvr>
                                      <p:to>
                                        <p:strVal val="visible"/>
                                      </p:to>
                                    </p:set>
                                    <p:animEffect filter="fade" transition="in">
                                      <p:cBhvr>
                                        <p:cTn dur="500" id="29"/>
                                        <p:tgtEl>
                                          <p:spTgt spid="34"/>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7"/>
                                        </p:tgtEl>
                                        <p:attrNameLst>
                                          <p:attrName>style.visibility</p:attrName>
                                        </p:attrNameLst>
                                      </p:cBhvr>
                                      <p:to>
                                        <p:strVal val="visible"/>
                                      </p:to>
                                    </p:set>
                                    <p:animEffect filter="fade" transition="in">
                                      <p:cBhvr>
                                        <p:cTn dur="500" id="32"/>
                                        <p:tgtEl>
                                          <p:spTgt spid="3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4" presetSubtype="10">
                                  <p:stCondLst>
                                    <p:cond delay="0"/>
                                  </p:stCondLst>
                                  <p:childTnLst>
                                    <p:set>
                                      <p:cBhvr>
                                        <p:cTn dur="1" fill="hold" id="36">
                                          <p:stCondLst>
                                            <p:cond delay="0"/>
                                          </p:stCondLst>
                                        </p:cTn>
                                        <p:tgtEl>
                                          <p:spTgt spid="21"/>
                                        </p:tgtEl>
                                        <p:attrNameLst>
                                          <p:attrName>style.visibility</p:attrName>
                                        </p:attrNameLst>
                                      </p:cBhvr>
                                      <p:to>
                                        <p:strVal val="visible"/>
                                      </p:to>
                                    </p:set>
                                    <p:animEffect filter="randombar(horizontal)" transition="in">
                                      <p:cBhvr>
                                        <p:cTn dur="500" id="37"/>
                                        <p:tgtEl>
                                          <p:spTgt spid="21"/>
                                        </p:tgtEl>
                                      </p:cBhvr>
                                    </p:animEffect>
                                  </p:childTnLst>
                                </p:cTn>
                              </p:par>
                              <p:par>
                                <p:cTn fill="hold" id="38" nodeType="withEffect" presetClass="entr" presetID="14" presetSubtype="10">
                                  <p:stCondLst>
                                    <p:cond delay="0"/>
                                  </p:stCondLst>
                                  <p:childTnLst>
                                    <p:set>
                                      <p:cBhvr>
                                        <p:cTn dur="1" fill="hold" id="39">
                                          <p:stCondLst>
                                            <p:cond delay="0"/>
                                          </p:stCondLst>
                                        </p:cTn>
                                        <p:tgtEl>
                                          <p:spTgt spid="40"/>
                                        </p:tgtEl>
                                        <p:attrNameLst>
                                          <p:attrName>style.visibility</p:attrName>
                                        </p:attrNameLst>
                                      </p:cBhvr>
                                      <p:to>
                                        <p:strVal val="visible"/>
                                      </p:to>
                                    </p:set>
                                    <p:animEffect filter="randombar(horizontal)" transition="in">
                                      <p:cBhvr>
                                        <p:cTn dur="500" id="40"/>
                                        <p:tgtEl>
                                          <p:spTgt spid="40"/>
                                        </p:tgtEl>
                                      </p:cBhvr>
                                    </p:animEffect>
                                  </p:childTnLst>
                                </p:cTn>
                              </p:par>
                              <p:par>
                                <p:cTn fill="hold" grpId="0" id="41" nodeType="withEffect" presetClass="entr" presetID="14" presetSubtype="10">
                                  <p:stCondLst>
                                    <p:cond delay="0"/>
                                  </p:stCondLst>
                                  <p:childTnLst>
                                    <p:set>
                                      <p:cBhvr>
                                        <p:cTn dur="1" fill="hold" id="42">
                                          <p:stCondLst>
                                            <p:cond delay="0"/>
                                          </p:stCondLst>
                                        </p:cTn>
                                        <p:tgtEl>
                                          <p:spTgt spid="96"/>
                                        </p:tgtEl>
                                        <p:attrNameLst>
                                          <p:attrName>style.visibility</p:attrName>
                                        </p:attrNameLst>
                                      </p:cBhvr>
                                      <p:to>
                                        <p:strVal val="visible"/>
                                      </p:to>
                                    </p:set>
                                    <p:animEffect filter="randombar(horizontal)" transition="in">
                                      <p:cBhvr>
                                        <p:cTn dur="500" id="43"/>
                                        <p:tgtEl>
                                          <p:spTgt spid="96"/>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14" presetSubtype="10">
                                  <p:stCondLst>
                                    <p:cond delay="0"/>
                                  </p:stCondLst>
                                  <p:childTnLst>
                                    <p:set>
                                      <p:cBhvr>
                                        <p:cTn dur="1" fill="hold" id="47">
                                          <p:stCondLst>
                                            <p:cond delay="0"/>
                                          </p:stCondLst>
                                        </p:cTn>
                                        <p:tgtEl>
                                          <p:spTgt spid="98"/>
                                        </p:tgtEl>
                                        <p:attrNameLst>
                                          <p:attrName>style.visibility</p:attrName>
                                        </p:attrNameLst>
                                      </p:cBhvr>
                                      <p:to>
                                        <p:strVal val="visible"/>
                                      </p:to>
                                    </p:set>
                                    <p:animEffect filter="randombar(horizontal)" transition="in">
                                      <p:cBhvr>
                                        <p:cTn dur="500" id="48"/>
                                        <p:tgtEl>
                                          <p:spTgt spid="98"/>
                                        </p:tgtEl>
                                      </p:cBhvr>
                                    </p:animEffect>
                                  </p:childTnLst>
                                </p:cTn>
                              </p:par>
                              <p:par>
                                <p:cTn fill="hold" grpId="0" id="49" nodeType="withEffect" presetClass="entr" presetID="14" presetSubtype="10">
                                  <p:stCondLst>
                                    <p:cond delay="0"/>
                                  </p:stCondLst>
                                  <p:childTnLst>
                                    <p:set>
                                      <p:cBhvr>
                                        <p:cTn dur="1" fill="hold" id="50">
                                          <p:stCondLst>
                                            <p:cond delay="0"/>
                                          </p:stCondLst>
                                        </p:cTn>
                                        <p:tgtEl>
                                          <p:spTgt spid="93"/>
                                        </p:tgtEl>
                                        <p:attrNameLst>
                                          <p:attrName>style.visibility</p:attrName>
                                        </p:attrNameLst>
                                      </p:cBhvr>
                                      <p:to>
                                        <p:strVal val="visible"/>
                                      </p:to>
                                    </p:set>
                                    <p:animEffect filter="randombar(horizontal)" transition="in">
                                      <p:cBhvr>
                                        <p:cTn dur="500" id="51"/>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9"/>
      <p:bldP grpId="0" spid="28"/>
      <p:bldP grpId="0" spid="21"/>
      <p:bldP grpId="0" spid="34"/>
      <p:bldP grpId="0" spid="37"/>
      <p:bldP grpId="0" spid="43"/>
      <p:bldP grpId="0" spid="93"/>
      <p:bldP grpId="0" spid="96"/>
      <p:bldP grpId="0" spid="9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2852D89D-751C-4009-BC8D-F2B72741B643}"/>
              </a:ext>
            </a:extLst>
          </p:cNvPr>
          <p:cNvGrpSpPr/>
          <p:nvPr/>
        </p:nvGrpSpPr>
        <p:grpSpPr>
          <a:xfrm>
            <a:off x="4760870" y="2073449"/>
            <a:ext cx="2536994" cy="2573962"/>
            <a:chOff x="4853361" y="2258114"/>
            <a:chExt cx="2536994" cy="2573962"/>
          </a:xfrm>
        </p:grpSpPr>
        <p:sp>
          <p:nvSpPr>
            <p:cNvPr id="6" name="矩形: 圆角 5">
              <a:extLst>
                <a:ext uri="{FF2B5EF4-FFF2-40B4-BE49-F238E27FC236}">
                  <a16:creationId xmlns:a16="http://schemas.microsoft.com/office/drawing/2014/main" id="{40E8C307-5063-46F1-A338-64975C051F9B}"/>
                </a:ext>
              </a:extLst>
            </p:cNvPr>
            <p:cNvSpPr/>
            <p:nvPr/>
          </p:nvSpPr>
          <p:spPr>
            <a:xfrm>
              <a:off x="4853361" y="2258114"/>
              <a:ext cx="2536994" cy="2573962"/>
            </a:xfrm>
            <a:prstGeom prst="roundRect">
              <a:avLst>
                <a:gd fmla="val 50000" name="adj"/>
              </a:avLst>
            </a:prstGeom>
            <a:noFill/>
            <a:ln>
              <a:solidFill>
                <a:srgbClr val="4755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a:extLst>
                <a:ext uri="{FF2B5EF4-FFF2-40B4-BE49-F238E27FC236}">
                  <a16:creationId xmlns:a16="http://schemas.microsoft.com/office/drawing/2014/main" id="{8BB4E587-548D-4D03-9D82-7DA985919BDA}"/>
                </a:ext>
              </a:extLst>
            </p:cNvPr>
            <p:cNvSpPr/>
            <p:nvPr/>
          </p:nvSpPr>
          <p:spPr>
            <a:xfrm>
              <a:off x="5191444" y="3198165"/>
              <a:ext cx="1859644" cy="822960"/>
            </a:xfrm>
            <a:prstGeom prst="rect">
              <a:avLst/>
            </a:prstGeom>
            <a:noFill/>
          </p:spPr>
          <p:txBody>
            <a:bodyPr rtlCol="0" vert="horz" wrap="square">
              <a:spAutoFit/>
            </a:bodyPr>
            <a:lstStyle/>
            <a:p>
              <a:pPr algn="ctr"/>
              <a:r>
                <a:rPr altLang="zh-CN" b="1" lang="zh-CN" spc="600" sz="2400">
                  <a:solidFill>
                    <a:srgbClr val="475574"/>
                  </a:solidFill>
                  <a:latin charset="-122" panose="020b0500000000000000" pitchFamily="34" typeface="思源黑体 CN Regular"/>
                  <a:ea charset="-122" panose="020b0500000000000000" pitchFamily="34" typeface="思源黑体 CN Regular"/>
                </a:rPr>
                <a:t>企业经营</a:t>
              </a:r>
            </a:p>
            <a:p>
              <a:pPr algn="ctr"/>
              <a:r>
                <a:rPr altLang="zh-CN" b="1" lang="zh-CN" spc="600" sz="2400">
                  <a:solidFill>
                    <a:srgbClr val="475574"/>
                  </a:solidFill>
                  <a:latin charset="-122" panose="020b0500000000000000" pitchFamily="34" typeface="思源黑体 CN Regular"/>
                  <a:ea charset="-122" panose="020b0500000000000000" pitchFamily="34" typeface="思源黑体 CN Regular"/>
                </a:rPr>
                <a:t>战略特点</a:t>
              </a:r>
            </a:p>
          </p:txBody>
        </p:sp>
      </p:grpSp>
      <p:grpSp>
        <p:nvGrpSpPr>
          <p:cNvPr id="15" name="组合 14">
            <a:extLst>
              <a:ext uri="{FF2B5EF4-FFF2-40B4-BE49-F238E27FC236}">
                <a16:creationId xmlns:a16="http://schemas.microsoft.com/office/drawing/2014/main" id="{D56D3832-DD52-4412-BEB0-7CA9D154688C}"/>
              </a:ext>
            </a:extLst>
          </p:cNvPr>
          <p:cNvGrpSpPr/>
          <p:nvPr/>
        </p:nvGrpSpPr>
        <p:grpSpPr>
          <a:xfrm>
            <a:off x="1025692" y="1497583"/>
            <a:ext cx="4026362" cy="1530146"/>
            <a:chOff x="1225862" y="1592194"/>
            <a:chExt cx="4026362" cy="1530146"/>
          </a:xfrm>
        </p:grpSpPr>
        <p:sp>
          <p:nvSpPr>
            <p:cNvPr id="8" name="矩形: 圆角 7">
              <a:extLst>
                <a:ext uri="{FF2B5EF4-FFF2-40B4-BE49-F238E27FC236}">
                  <a16:creationId xmlns:a16="http://schemas.microsoft.com/office/drawing/2014/main" id="{08349A23-A7AF-42AD-826B-3840E763CC45}"/>
                </a:ext>
              </a:extLst>
            </p:cNvPr>
            <p:cNvSpPr/>
            <p:nvPr/>
          </p:nvSpPr>
          <p:spPr>
            <a:xfrm>
              <a:off x="1455052" y="1736749"/>
              <a:ext cx="3797172" cy="138559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8">
              <a:extLst>
                <a:ext uri="{FF2B5EF4-FFF2-40B4-BE49-F238E27FC236}">
                  <a16:creationId xmlns:a16="http://schemas.microsoft.com/office/drawing/2014/main" id="{29B0A7B1-34B6-442B-B302-848AA14E1E65}"/>
                </a:ext>
              </a:extLst>
            </p:cNvPr>
            <p:cNvSpPr/>
            <p:nvPr/>
          </p:nvSpPr>
          <p:spPr>
            <a:xfrm>
              <a:off x="1632633" y="2172100"/>
              <a:ext cx="3442009"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总体经营方案，对企业各项工作有着普遍的权威性指导作用。</a:t>
              </a:r>
            </a:p>
          </p:txBody>
        </p:sp>
        <p:sp>
          <p:nvSpPr>
            <p:cNvPr id="13" name="矩形 12">
              <a:extLst>
                <a:ext uri="{FF2B5EF4-FFF2-40B4-BE49-F238E27FC236}">
                  <a16:creationId xmlns:a16="http://schemas.microsoft.com/office/drawing/2014/main" id="{11BD0D3C-C266-483A-93EC-B8F5E1A1A989}"/>
                </a:ext>
              </a:extLst>
            </p:cNvPr>
            <p:cNvSpPr/>
            <p:nvPr/>
          </p:nvSpPr>
          <p:spPr>
            <a:xfrm>
              <a:off x="3981884" y="1927425"/>
              <a:ext cx="1097280" cy="365760"/>
            </a:xfrm>
            <a:prstGeom prst="rect">
              <a:avLst/>
            </a:prstGeom>
          </p:spPr>
          <p:txBody>
            <a:bodyPr wrap="none">
              <a:spAutoFit/>
            </a:bodyPr>
            <a:lstStyle/>
            <a:p>
              <a:r>
                <a:rPr altLang="zh-CN" b="1" lang="zh-CN" spc="600">
                  <a:solidFill>
                    <a:srgbClr val="475574"/>
                  </a:solidFill>
                  <a:latin charset="-122" panose="020b0500000000000000" pitchFamily="34" typeface="思源黑体 CN Regular"/>
                  <a:ea charset="-122" panose="020b0500000000000000" pitchFamily="34" typeface="思源黑体 CN Regular"/>
                </a:rPr>
                <a:t>全局性</a:t>
              </a:r>
            </a:p>
          </p:txBody>
        </p:sp>
        <p:sp>
          <p:nvSpPr>
            <p:cNvPr id="14" name="矩形: 圆角 13">
              <a:extLst>
                <a:ext uri="{FF2B5EF4-FFF2-40B4-BE49-F238E27FC236}">
                  <a16:creationId xmlns:a16="http://schemas.microsoft.com/office/drawing/2014/main" id="{28ACC2E4-F224-4419-8B79-A59F2E9F5342}"/>
                </a:ext>
              </a:extLst>
            </p:cNvPr>
            <p:cNvSpPr/>
            <p:nvPr/>
          </p:nvSpPr>
          <p:spPr>
            <a:xfrm>
              <a:off x="1225862" y="1592194"/>
              <a:ext cx="458379" cy="42232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grpSp>
        <p:nvGrpSpPr>
          <p:cNvPr id="16" name="组合 15">
            <a:extLst>
              <a:ext uri="{FF2B5EF4-FFF2-40B4-BE49-F238E27FC236}">
                <a16:creationId xmlns:a16="http://schemas.microsoft.com/office/drawing/2014/main" id="{BA855595-FD99-4C7F-8819-1E94BFB88A42}"/>
              </a:ext>
            </a:extLst>
          </p:cNvPr>
          <p:cNvGrpSpPr/>
          <p:nvPr/>
        </p:nvGrpSpPr>
        <p:grpSpPr>
          <a:xfrm>
            <a:off x="1025692" y="2983674"/>
            <a:ext cx="4026362" cy="1530146"/>
            <a:chOff x="1225862" y="1592194"/>
            <a:chExt cx="4026362" cy="1530146"/>
          </a:xfrm>
        </p:grpSpPr>
        <p:sp>
          <p:nvSpPr>
            <p:cNvPr id="17" name="矩形: 圆角 16">
              <a:extLst>
                <a:ext uri="{FF2B5EF4-FFF2-40B4-BE49-F238E27FC236}">
                  <a16:creationId xmlns:a16="http://schemas.microsoft.com/office/drawing/2014/main" id="{62A1BA2E-B464-4A2C-A990-7394908A543B}"/>
                </a:ext>
              </a:extLst>
            </p:cNvPr>
            <p:cNvSpPr/>
            <p:nvPr/>
          </p:nvSpPr>
          <p:spPr>
            <a:xfrm>
              <a:off x="1455052" y="1736749"/>
              <a:ext cx="3797172" cy="138559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8" name="矩形 17">
              <a:extLst>
                <a:ext uri="{FF2B5EF4-FFF2-40B4-BE49-F238E27FC236}">
                  <a16:creationId xmlns:a16="http://schemas.microsoft.com/office/drawing/2014/main" id="{A95A1728-A68D-4316-9BE1-F3A22851D031}"/>
                </a:ext>
              </a:extLst>
            </p:cNvPr>
            <p:cNvSpPr/>
            <p:nvPr/>
          </p:nvSpPr>
          <p:spPr>
            <a:xfrm>
              <a:off x="1632633" y="2172101"/>
              <a:ext cx="3442009"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长远生存和企业公司发展的必要谋略。</a:t>
              </a:r>
            </a:p>
          </p:txBody>
        </p:sp>
        <p:sp>
          <p:nvSpPr>
            <p:cNvPr id="19" name="矩形 18">
              <a:extLst>
                <a:ext uri="{FF2B5EF4-FFF2-40B4-BE49-F238E27FC236}">
                  <a16:creationId xmlns:a16="http://schemas.microsoft.com/office/drawing/2014/main" id="{AEA044AA-E67D-43C0-B840-4020AD579B04}"/>
                </a:ext>
              </a:extLst>
            </p:cNvPr>
            <p:cNvSpPr/>
            <p:nvPr/>
          </p:nvSpPr>
          <p:spPr>
            <a:xfrm>
              <a:off x="3981884" y="1927425"/>
              <a:ext cx="1097280" cy="365760"/>
            </a:xfrm>
            <a:prstGeom prst="rect">
              <a:avLst/>
            </a:prstGeom>
          </p:spPr>
          <p:txBody>
            <a:bodyPr wrap="none">
              <a:spAutoFit/>
            </a:bodyPr>
            <a:lstStyle/>
            <a:p>
              <a:r>
                <a:rPr altLang="en-US" b="1" lang="zh-CN" spc="600">
                  <a:solidFill>
                    <a:srgbClr val="475574"/>
                  </a:solidFill>
                  <a:latin charset="-122" panose="020b0500000000000000" pitchFamily="34" typeface="思源黑体 CN Regular"/>
                  <a:ea charset="-122" panose="020b0500000000000000" pitchFamily="34" typeface="思源黑体 CN Regular"/>
                </a:rPr>
                <a:t>长远性</a:t>
              </a:r>
            </a:p>
          </p:txBody>
        </p:sp>
        <p:sp>
          <p:nvSpPr>
            <p:cNvPr id="20" name="矩形: 圆角 19">
              <a:extLst>
                <a:ext uri="{FF2B5EF4-FFF2-40B4-BE49-F238E27FC236}">
                  <a16:creationId xmlns:a16="http://schemas.microsoft.com/office/drawing/2014/main" id="{77C76952-1564-4ED1-AB99-2598A698CD00}"/>
                </a:ext>
              </a:extLst>
            </p:cNvPr>
            <p:cNvSpPr/>
            <p:nvPr/>
          </p:nvSpPr>
          <p:spPr>
            <a:xfrm>
              <a:off x="1225862" y="1592194"/>
              <a:ext cx="458379" cy="422321"/>
            </a:xfrm>
            <a:prstGeom prst="roundRect">
              <a:avLst>
                <a:gd fmla="val 0" name="adj"/>
              </a:avLst>
            </a:prstGeom>
            <a:solidFill>
              <a:srgbClr val="F2D4AA"/>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grpSp>
        <p:nvGrpSpPr>
          <p:cNvPr id="21" name="组合 20">
            <a:extLst>
              <a:ext uri="{FF2B5EF4-FFF2-40B4-BE49-F238E27FC236}">
                <a16:creationId xmlns:a16="http://schemas.microsoft.com/office/drawing/2014/main" id="{A329390D-E639-4F42-A6B9-8F6373A4B909}"/>
              </a:ext>
            </a:extLst>
          </p:cNvPr>
          <p:cNvGrpSpPr/>
          <p:nvPr/>
        </p:nvGrpSpPr>
        <p:grpSpPr>
          <a:xfrm>
            <a:off x="7025821" y="1497583"/>
            <a:ext cx="3955621" cy="1530146"/>
            <a:chOff x="1455052" y="1592194"/>
            <a:chExt cx="3955621" cy="1530146"/>
          </a:xfrm>
        </p:grpSpPr>
        <p:sp>
          <p:nvSpPr>
            <p:cNvPr id="22" name="矩形: 圆角 21">
              <a:extLst>
                <a:ext uri="{FF2B5EF4-FFF2-40B4-BE49-F238E27FC236}">
                  <a16:creationId xmlns:a16="http://schemas.microsoft.com/office/drawing/2014/main" id="{F6F7C97C-E984-422D-8F11-04E50719F0AF}"/>
                </a:ext>
              </a:extLst>
            </p:cNvPr>
            <p:cNvSpPr/>
            <p:nvPr/>
          </p:nvSpPr>
          <p:spPr>
            <a:xfrm>
              <a:off x="1455052" y="1736749"/>
              <a:ext cx="3797172" cy="138559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typeface="Calibri"/>
                <a:ea charset="-122" panose="020b0500000000000000" pitchFamily="34" typeface="思源黑体 CN Regular"/>
              </a:endParaRPr>
            </a:p>
          </p:txBody>
        </p:sp>
        <p:sp>
          <p:nvSpPr>
            <p:cNvPr id="23" name="矩形 22">
              <a:extLst>
                <a:ext uri="{FF2B5EF4-FFF2-40B4-BE49-F238E27FC236}">
                  <a16:creationId xmlns:a16="http://schemas.microsoft.com/office/drawing/2014/main" id="{E3547B06-51FE-47D7-9FE7-1E929CAB5FF5}"/>
                </a:ext>
              </a:extLst>
            </p:cNvPr>
            <p:cNvSpPr/>
            <p:nvPr/>
          </p:nvSpPr>
          <p:spPr>
            <a:xfrm>
              <a:off x="1632633" y="2172100"/>
              <a:ext cx="3442009"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对公司企业的战略进行金字塔式的分解。</a:t>
              </a:r>
            </a:p>
          </p:txBody>
        </p:sp>
        <p:sp>
          <p:nvSpPr>
            <p:cNvPr id="24" name="矩形 23">
              <a:extLst>
                <a:ext uri="{FF2B5EF4-FFF2-40B4-BE49-F238E27FC236}">
                  <a16:creationId xmlns:a16="http://schemas.microsoft.com/office/drawing/2014/main" id="{36AC05F1-8E25-4018-9024-3CDAB1DB4C68}"/>
                </a:ext>
              </a:extLst>
            </p:cNvPr>
            <p:cNvSpPr/>
            <p:nvPr/>
          </p:nvSpPr>
          <p:spPr>
            <a:xfrm>
              <a:off x="3981885" y="1927425"/>
              <a:ext cx="1097280" cy="365760"/>
            </a:xfrm>
            <a:prstGeom prst="rect">
              <a:avLst/>
            </a:prstGeom>
          </p:spPr>
          <p:txBody>
            <a:bodyPr wrap="none">
              <a:spAutoFit/>
            </a:bodyPr>
            <a:lstStyle/>
            <a:p>
              <a:r>
                <a:rPr altLang="en-US" b="1" lang="zh-CN" spc="600">
                  <a:solidFill>
                    <a:srgbClr val="475574"/>
                  </a:solidFill>
                  <a:latin charset="-122" panose="020b0500000000000000" pitchFamily="34" typeface="思源黑体 CN Regular"/>
                  <a:ea charset="-122" panose="020b0500000000000000" pitchFamily="34" typeface="思源黑体 CN Regular"/>
                </a:rPr>
                <a:t>分解性</a:t>
              </a:r>
            </a:p>
          </p:txBody>
        </p:sp>
        <p:sp>
          <p:nvSpPr>
            <p:cNvPr id="25" name="矩形: 圆角 24">
              <a:extLst>
                <a:ext uri="{FF2B5EF4-FFF2-40B4-BE49-F238E27FC236}">
                  <a16:creationId xmlns:a16="http://schemas.microsoft.com/office/drawing/2014/main" id="{D3B9DFBD-987C-4100-B64E-EE6F66288FB1}"/>
                </a:ext>
              </a:extLst>
            </p:cNvPr>
            <p:cNvSpPr/>
            <p:nvPr/>
          </p:nvSpPr>
          <p:spPr>
            <a:xfrm>
              <a:off x="4952294" y="1592194"/>
              <a:ext cx="458379" cy="42232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grpSp>
        <p:nvGrpSpPr>
          <p:cNvPr id="26" name="组合 25">
            <a:extLst>
              <a:ext uri="{FF2B5EF4-FFF2-40B4-BE49-F238E27FC236}">
                <a16:creationId xmlns:a16="http://schemas.microsoft.com/office/drawing/2014/main" id="{23776826-B7D6-448E-BA99-EBE41C199CB9}"/>
              </a:ext>
            </a:extLst>
          </p:cNvPr>
          <p:cNvGrpSpPr/>
          <p:nvPr/>
        </p:nvGrpSpPr>
        <p:grpSpPr>
          <a:xfrm>
            <a:off x="7025821" y="2983674"/>
            <a:ext cx="4018113" cy="1530146"/>
            <a:chOff x="1455052" y="1592194"/>
            <a:chExt cx="4018113" cy="1530146"/>
          </a:xfrm>
        </p:grpSpPr>
        <p:sp>
          <p:nvSpPr>
            <p:cNvPr id="27" name="矩形: 圆角 26">
              <a:extLst>
                <a:ext uri="{FF2B5EF4-FFF2-40B4-BE49-F238E27FC236}">
                  <a16:creationId xmlns:a16="http://schemas.microsoft.com/office/drawing/2014/main" id="{578CED9F-E48D-44AE-BEB3-9FAC24DCFB4F}"/>
                </a:ext>
              </a:extLst>
            </p:cNvPr>
            <p:cNvSpPr/>
            <p:nvPr/>
          </p:nvSpPr>
          <p:spPr>
            <a:xfrm>
              <a:off x="1455052" y="1736749"/>
              <a:ext cx="3797172" cy="138559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8" name="矩形 27">
              <a:extLst>
                <a:ext uri="{FF2B5EF4-FFF2-40B4-BE49-F238E27FC236}">
                  <a16:creationId xmlns:a16="http://schemas.microsoft.com/office/drawing/2014/main" id="{39B5D64A-4258-4C11-A903-03E6030682F0}"/>
                </a:ext>
              </a:extLst>
            </p:cNvPr>
            <p:cNvSpPr/>
            <p:nvPr/>
          </p:nvSpPr>
          <p:spPr>
            <a:xfrm>
              <a:off x="1632633" y="2172101"/>
              <a:ext cx="3442009"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风险与危机并行，二者共同存在，共同发展。</a:t>
              </a:r>
            </a:p>
          </p:txBody>
        </p:sp>
        <p:sp>
          <p:nvSpPr>
            <p:cNvPr id="29" name="矩形 28">
              <a:extLst>
                <a:ext uri="{FF2B5EF4-FFF2-40B4-BE49-F238E27FC236}">
                  <a16:creationId xmlns:a16="http://schemas.microsoft.com/office/drawing/2014/main" id="{46110B8E-1303-44C6-B7AF-5FAAAB122D3C}"/>
                </a:ext>
              </a:extLst>
            </p:cNvPr>
            <p:cNvSpPr/>
            <p:nvPr/>
          </p:nvSpPr>
          <p:spPr>
            <a:xfrm>
              <a:off x="3981885" y="1927425"/>
              <a:ext cx="1097280" cy="365760"/>
            </a:xfrm>
            <a:prstGeom prst="rect">
              <a:avLst/>
            </a:prstGeom>
          </p:spPr>
          <p:txBody>
            <a:bodyPr wrap="none">
              <a:spAutoFit/>
            </a:bodyPr>
            <a:lstStyle/>
            <a:p>
              <a:r>
                <a:rPr altLang="en-US" b="1" lang="zh-CN" spc="600">
                  <a:solidFill>
                    <a:srgbClr val="475574"/>
                  </a:solidFill>
                  <a:latin charset="-122" panose="020b0500000000000000" pitchFamily="34" typeface="思源黑体 CN Regular"/>
                  <a:ea charset="-122" panose="020b0500000000000000" pitchFamily="34" typeface="思源黑体 CN Regular"/>
                </a:rPr>
                <a:t>风险性</a:t>
              </a:r>
            </a:p>
          </p:txBody>
        </p:sp>
        <p:sp>
          <p:nvSpPr>
            <p:cNvPr id="30" name="矩形: 圆角 29">
              <a:extLst>
                <a:ext uri="{FF2B5EF4-FFF2-40B4-BE49-F238E27FC236}">
                  <a16:creationId xmlns:a16="http://schemas.microsoft.com/office/drawing/2014/main" id="{DC0A2CC8-0E8E-451E-94B5-A1F2C4184080}"/>
                </a:ext>
              </a:extLst>
            </p:cNvPr>
            <p:cNvSpPr/>
            <p:nvPr/>
          </p:nvSpPr>
          <p:spPr>
            <a:xfrm>
              <a:off x="5014786" y="1592194"/>
              <a:ext cx="458379" cy="42232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grpSp>
        <p:nvGrpSpPr>
          <p:cNvPr id="31" name="组合 30">
            <a:extLst>
              <a:ext uri="{FF2B5EF4-FFF2-40B4-BE49-F238E27FC236}">
                <a16:creationId xmlns:a16="http://schemas.microsoft.com/office/drawing/2014/main" id="{CE7AFBD9-FA1A-4FE7-BFEB-1D7E19AFD0FD}"/>
              </a:ext>
            </a:extLst>
          </p:cNvPr>
          <p:cNvGrpSpPr/>
          <p:nvPr/>
        </p:nvGrpSpPr>
        <p:grpSpPr>
          <a:xfrm>
            <a:off x="7025821" y="4469766"/>
            <a:ext cx="4018113" cy="1530146"/>
            <a:chOff x="1455052" y="1592194"/>
            <a:chExt cx="4018113" cy="1530146"/>
          </a:xfrm>
        </p:grpSpPr>
        <p:sp>
          <p:nvSpPr>
            <p:cNvPr id="32" name="矩形: 圆角 31">
              <a:extLst>
                <a:ext uri="{FF2B5EF4-FFF2-40B4-BE49-F238E27FC236}">
                  <a16:creationId xmlns:a16="http://schemas.microsoft.com/office/drawing/2014/main" id="{E1D07369-4F65-4AD5-8053-4681C4436126}"/>
                </a:ext>
              </a:extLst>
            </p:cNvPr>
            <p:cNvSpPr/>
            <p:nvPr/>
          </p:nvSpPr>
          <p:spPr>
            <a:xfrm>
              <a:off x="1455052" y="1736749"/>
              <a:ext cx="3797172" cy="138559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3" name="矩形 32">
              <a:extLst>
                <a:ext uri="{FF2B5EF4-FFF2-40B4-BE49-F238E27FC236}">
                  <a16:creationId xmlns:a16="http://schemas.microsoft.com/office/drawing/2014/main" id="{F2E82431-6E92-457E-AAEA-14A0BD04B231}"/>
                </a:ext>
              </a:extLst>
            </p:cNvPr>
            <p:cNvSpPr/>
            <p:nvPr/>
          </p:nvSpPr>
          <p:spPr>
            <a:xfrm>
              <a:off x="1632633" y="2172101"/>
              <a:ext cx="3442009"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建立资源缓冲地带，保证资源分配的灵活性。</a:t>
              </a:r>
            </a:p>
          </p:txBody>
        </p:sp>
        <p:sp>
          <p:nvSpPr>
            <p:cNvPr id="34" name="矩形 33">
              <a:extLst>
                <a:ext uri="{FF2B5EF4-FFF2-40B4-BE49-F238E27FC236}">
                  <a16:creationId xmlns:a16="http://schemas.microsoft.com/office/drawing/2014/main" id="{A266174A-1457-453F-841A-7D4A76F46686}"/>
                </a:ext>
              </a:extLst>
            </p:cNvPr>
            <p:cNvSpPr/>
            <p:nvPr/>
          </p:nvSpPr>
          <p:spPr>
            <a:xfrm>
              <a:off x="3981885" y="1927425"/>
              <a:ext cx="1097280" cy="365760"/>
            </a:xfrm>
            <a:prstGeom prst="rect">
              <a:avLst/>
            </a:prstGeom>
          </p:spPr>
          <p:txBody>
            <a:bodyPr wrap="none">
              <a:spAutoFit/>
            </a:bodyPr>
            <a:lstStyle/>
            <a:p>
              <a:r>
                <a:rPr altLang="en-US" b="1" lang="zh-CN" spc="600">
                  <a:solidFill>
                    <a:srgbClr val="475574"/>
                  </a:solidFill>
                  <a:latin charset="-122" panose="020b0500000000000000" pitchFamily="34" typeface="思源黑体 CN Regular"/>
                  <a:ea charset="-122" panose="020b0500000000000000" pitchFamily="34" typeface="思源黑体 CN Regular"/>
                </a:rPr>
                <a:t>适应性</a:t>
              </a:r>
            </a:p>
          </p:txBody>
        </p:sp>
        <p:sp>
          <p:nvSpPr>
            <p:cNvPr id="35" name="矩形: 圆角 34">
              <a:extLst>
                <a:ext uri="{FF2B5EF4-FFF2-40B4-BE49-F238E27FC236}">
                  <a16:creationId xmlns:a16="http://schemas.microsoft.com/office/drawing/2014/main" id="{079908BA-977B-414A-87C6-95711D7DF08C}"/>
                </a:ext>
              </a:extLst>
            </p:cNvPr>
            <p:cNvSpPr/>
            <p:nvPr/>
          </p:nvSpPr>
          <p:spPr>
            <a:xfrm>
              <a:off x="5014786" y="1592194"/>
              <a:ext cx="458379" cy="422321"/>
            </a:xfrm>
            <a:prstGeom prst="roundRect">
              <a:avLst>
                <a:gd fmla="val 0" name="adj"/>
              </a:avLst>
            </a:prstGeom>
            <a:solidFill>
              <a:srgbClr val="F2D4AA"/>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grpSp>
        <p:nvGrpSpPr>
          <p:cNvPr id="36" name="组合 35">
            <a:extLst>
              <a:ext uri="{FF2B5EF4-FFF2-40B4-BE49-F238E27FC236}">
                <a16:creationId xmlns:a16="http://schemas.microsoft.com/office/drawing/2014/main" id="{EC072BFE-1C83-4DCC-BE09-90C39E805012}"/>
              </a:ext>
            </a:extLst>
          </p:cNvPr>
          <p:cNvGrpSpPr/>
          <p:nvPr/>
        </p:nvGrpSpPr>
        <p:grpSpPr>
          <a:xfrm>
            <a:off x="1025692" y="4469766"/>
            <a:ext cx="4026362" cy="1530146"/>
            <a:chOff x="1225862" y="1592194"/>
            <a:chExt cx="4026362" cy="1530146"/>
          </a:xfrm>
        </p:grpSpPr>
        <p:sp>
          <p:nvSpPr>
            <p:cNvPr id="37" name="矩形: 圆角 36">
              <a:extLst>
                <a:ext uri="{FF2B5EF4-FFF2-40B4-BE49-F238E27FC236}">
                  <a16:creationId xmlns:a16="http://schemas.microsoft.com/office/drawing/2014/main" id="{C25DB792-21B0-4523-98FD-9A453D25D7D6}"/>
                </a:ext>
              </a:extLst>
            </p:cNvPr>
            <p:cNvSpPr/>
            <p:nvPr/>
          </p:nvSpPr>
          <p:spPr>
            <a:xfrm>
              <a:off x="1455052" y="1736749"/>
              <a:ext cx="3797172" cy="138559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8" name="矩形 37">
              <a:extLst>
                <a:ext uri="{FF2B5EF4-FFF2-40B4-BE49-F238E27FC236}">
                  <a16:creationId xmlns:a16="http://schemas.microsoft.com/office/drawing/2014/main" id="{A7C08752-EBBE-440A-9D34-A0A9717A5CCC}"/>
                </a:ext>
              </a:extLst>
            </p:cNvPr>
            <p:cNvSpPr/>
            <p:nvPr/>
          </p:nvSpPr>
          <p:spPr>
            <a:xfrm>
              <a:off x="1632633" y="2172101"/>
              <a:ext cx="3442009"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一定时间内的指导性文件和纲领性文件，不能朝令夕改。</a:t>
              </a:r>
            </a:p>
          </p:txBody>
        </p:sp>
        <p:sp>
          <p:nvSpPr>
            <p:cNvPr id="39" name="矩形 38">
              <a:extLst>
                <a:ext uri="{FF2B5EF4-FFF2-40B4-BE49-F238E27FC236}">
                  <a16:creationId xmlns:a16="http://schemas.microsoft.com/office/drawing/2014/main" id="{3BBB44FC-8499-4C5E-BE5C-9F20109BDB78}"/>
                </a:ext>
              </a:extLst>
            </p:cNvPr>
            <p:cNvSpPr/>
            <p:nvPr/>
          </p:nvSpPr>
          <p:spPr>
            <a:xfrm>
              <a:off x="3981884" y="1927425"/>
              <a:ext cx="1097280" cy="365760"/>
            </a:xfrm>
            <a:prstGeom prst="rect">
              <a:avLst/>
            </a:prstGeom>
          </p:spPr>
          <p:txBody>
            <a:bodyPr wrap="none">
              <a:spAutoFit/>
            </a:bodyPr>
            <a:lstStyle/>
            <a:p>
              <a:r>
                <a:rPr altLang="en-US" b="1" lang="zh-CN" spc="600">
                  <a:solidFill>
                    <a:srgbClr val="475574"/>
                  </a:solidFill>
                  <a:latin charset="-122" panose="020b0500000000000000" pitchFamily="34" typeface="思源黑体 CN Regular"/>
                  <a:ea charset="-122" panose="020b0500000000000000" pitchFamily="34" typeface="思源黑体 CN Regular"/>
                </a:rPr>
                <a:t>稳定性</a:t>
              </a:r>
            </a:p>
          </p:txBody>
        </p:sp>
        <p:sp>
          <p:nvSpPr>
            <p:cNvPr id="40" name="矩形: 圆角 39">
              <a:extLst>
                <a:ext uri="{FF2B5EF4-FFF2-40B4-BE49-F238E27FC236}">
                  <a16:creationId xmlns:a16="http://schemas.microsoft.com/office/drawing/2014/main" id="{9A6AA302-3DED-43F7-A30F-0641BC92178D}"/>
                </a:ext>
              </a:extLst>
            </p:cNvPr>
            <p:cNvSpPr/>
            <p:nvPr/>
          </p:nvSpPr>
          <p:spPr>
            <a:xfrm>
              <a:off x="1225862" y="1592194"/>
              <a:ext cx="458379" cy="42232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Tree>
    <p:extLst>
      <p:ext uri="{BB962C8B-B14F-4D97-AF65-F5344CB8AC3E}">
        <p14:creationId val="4289186340"/>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heel(1)" transition="in">
                                      <p:cBhvr>
                                        <p:cTn dur="20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ppt_x"/>
                                          </p:val>
                                        </p:tav>
                                        <p:tav tm="100000">
                                          <p:val>
                                            <p:strVal val="#ppt_x"/>
                                          </p:val>
                                        </p:tav>
                                      </p:tavLst>
                                    </p:anim>
                                    <p:anim calcmode="lin" valueType="num">
                                      <p:cBhvr additive="base">
                                        <p:cTn dur="500" fill="hold" id="13"/>
                                        <p:tgtEl>
                                          <p:spTgt spid="15"/>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36"/>
                                        </p:tgtEl>
                                        <p:attrNameLst>
                                          <p:attrName>style.visibility</p:attrName>
                                        </p:attrNameLst>
                                      </p:cBhvr>
                                      <p:to>
                                        <p:strVal val="visible"/>
                                      </p:to>
                                    </p:set>
                                    <p:animEffect filter="fade" transition="in">
                                      <p:cBhvr>
                                        <p:cTn dur="500" id="23"/>
                                        <p:tgtEl>
                                          <p:spTgt spid="36"/>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14" presetSubtype="10">
                                  <p:stCondLst>
                                    <p:cond delay="0"/>
                                  </p:stCondLst>
                                  <p:childTnLst>
                                    <p:set>
                                      <p:cBhvr>
                                        <p:cTn dur="1" fill="hold" id="27">
                                          <p:stCondLst>
                                            <p:cond delay="0"/>
                                          </p:stCondLst>
                                        </p:cTn>
                                        <p:tgtEl>
                                          <p:spTgt spid="21"/>
                                        </p:tgtEl>
                                        <p:attrNameLst>
                                          <p:attrName>style.visibility</p:attrName>
                                        </p:attrNameLst>
                                      </p:cBhvr>
                                      <p:to>
                                        <p:strVal val="visible"/>
                                      </p:to>
                                    </p:set>
                                    <p:animEffect filter="randombar(horizontal)" transition="in">
                                      <p:cBhvr>
                                        <p:cTn dur="500" id="28"/>
                                        <p:tgtEl>
                                          <p:spTgt spid="21"/>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14" presetSubtype="10">
                                  <p:stCondLst>
                                    <p:cond delay="0"/>
                                  </p:stCondLst>
                                  <p:childTnLst>
                                    <p:set>
                                      <p:cBhvr>
                                        <p:cTn dur="1" fill="hold" id="32">
                                          <p:stCondLst>
                                            <p:cond delay="0"/>
                                          </p:stCondLst>
                                        </p:cTn>
                                        <p:tgtEl>
                                          <p:spTgt spid="26"/>
                                        </p:tgtEl>
                                        <p:attrNameLst>
                                          <p:attrName>style.visibility</p:attrName>
                                        </p:attrNameLst>
                                      </p:cBhvr>
                                      <p:to>
                                        <p:strVal val="visible"/>
                                      </p:to>
                                    </p:set>
                                    <p:animEffect filter="randombar(horizontal)" transition="in">
                                      <p:cBhvr>
                                        <p:cTn dur="500" id="33"/>
                                        <p:tgtEl>
                                          <p:spTgt spid="2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10" presetSubtype="0">
                                  <p:stCondLst>
                                    <p:cond delay="0"/>
                                  </p:stCondLst>
                                  <p:childTnLst>
                                    <p:set>
                                      <p:cBhvr>
                                        <p:cTn dur="1" fill="hold" id="37">
                                          <p:stCondLst>
                                            <p:cond delay="0"/>
                                          </p:stCondLst>
                                        </p:cTn>
                                        <p:tgtEl>
                                          <p:spTgt spid="31"/>
                                        </p:tgtEl>
                                        <p:attrNameLst>
                                          <p:attrName>style.visibility</p:attrName>
                                        </p:attrNameLst>
                                      </p:cBhvr>
                                      <p:to>
                                        <p:strVal val="visible"/>
                                      </p:to>
                                    </p:set>
                                    <p:animEffect filter="fade" transition="in">
                                      <p:cBhvr>
                                        <p:cTn dur="500" id="38"/>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矩形: 圆角 28">
            <a:extLst>
              <a:ext uri="{FF2B5EF4-FFF2-40B4-BE49-F238E27FC236}">
                <a16:creationId xmlns:a16="http://schemas.microsoft.com/office/drawing/2014/main" id="{25BC507D-5691-4939-ACC9-3A2E6261793B}"/>
              </a:ext>
            </a:extLst>
          </p:cNvPr>
          <p:cNvSpPr/>
          <p:nvPr/>
        </p:nvSpPr>
        <p:spPr>
          <a:xfrm>
            <a:off x="7131483" y="4373340"/>
            <a:ext cx="4471640" cy="1726232"/>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8" name="矩形: 圆角 27">
            <a:extLst>
              <a:ext uri="{FF2B5EF4-FFF2-40B4-BE49-F238E27FC236}">
                <a16:creationId xmlns:a16="http://schemas.microsoft.com/office/drawing/2014/main" id="{DBAD4C41-7A76-4027-BA9E-05854BBE1DCA}"/>
              </a:ext>
            </a:extLst>
          </p:cNvPr>
          <p:cNvSpPr/>
          <p:nvPr/>
        </p:nvSpPr>
        <p:spPr>
          <a:xfrm>
            <a:off x="7131483" y="1599386"/>
            <a:ext cx="4471640" cy="138559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6" name="矩形 25">
            <a:extLst>
              <a:ext uri="{FF2B5EF4-FFF2-40B4-BE49-F238E27FC236}">
                <a16:creationId xmlns:a16="http://schemas.microsoft.com/office/drawing/2014/main" id="{AD788FAB-7324-48C7-AF6D-77118B8153D3}"/>
              </a:ext>
            </a:extLst>
          </p:cNvPr>
          <p:cNvSpPr/>
          <p:nvPr/>
        </p:nvSpPr>
        <p:spPr>
          <a:xfrm>
            <a:off x="7242129" y="4435862"/>
            <a:ext cx="4280388" cy="155448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跟随与模仿策略从先入者那里吸取经验教训, 创新策略实现其后发优势, 最初生存阶段运营模式创新, 发展阶段的产品创新、顾客价值创新和品牌创新。</a:t>
            </a:r>
          </a:p>
        </p:txBody>
      </p:sp>
      <p:sp>
        <p:nvSpPr>
          <p:cNvPr id="2" name="矩形: 圆角 1">
            <a:extLst>
              <a:ext uri="{FF2B5EF4-FFF2-40B4-BE49-F238E27FC236}">
                <a16:creationId xmlns:a16="http://schemas.microsoft.com/office/drawing/2014/main" id="{772E4210-0CF7-40AC-B9B7-96A3BEAB3977}"/>
              </a:ext>
            </a:extLst>
          </p:cNvPr>
          <p:cNvSpPr/>
          <p:nvPr/>
        </p:nvSpPr>
        <p:spPr>
          <a:xfrm>
            <a:off x="819433" y="1695625"/>
            <a:ext cx="5536762" cy="4325249"/>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 name="矩形: 圆角 2">
            <a:extLst>
              <a:ext uri="{FF2B5EF4-FFF2-40B4-BE49-F238E27FC236}">
                <a16:creationId xmlns:a16="http://schemas.microsoft.com/office/drawing/2014/main" id="{C501D05B-0E14-4DC5-9B77-5876EE9B1BBF}"/>
              </a:ext>
            </a:extLst>
          </p:cNvPr>
          <p:cNvSpPr/>
          <p:nvPr/>
        </p:nvSpPr>
        <p:spPr>
          <a:xfrm>
            <a:off x="1018462" y="1375855"/>
            <a:ext cx="721495" cy="2552205"/>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5" name="文本框 4">
            <a:extLst>
              <a:ext uri="{FF2B5EF4-FFF2-40B4-BE49-F238E27FC236}">
                <a16:creationId xmlns:a16="http://schemas.microsoft.com/office/drawing/2014/main" id="{A5D8E422-27BF-4C41-8276-6489A391E7F0}"/>
              </a:ext>
            </a:extLst>
          </p:cNvPr>
          <p:cNvSpPr txBox="1"/>
          <p:nvPr/>
        </p:nvSpPr>
        <p:spPr>
          <a:xfrm>
            <a:off x="1821332" y="2004595"/>
            <a:ext cx="4285975" cy="3749041"/>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en-US" lang="zh-CN"/>
              <a:t>华系汽车企业作为弱势后入者,进入中国汽车产业的方式、以奇瑞、吉利、比亚迪、华晨和哈飞等5家华系汽车作为主要分析对象，利用什么经营战略在汽车企业求得生存与发展的竞争战略？日系汽车的丰田汽车公司、德系汽车的大众汽车公司、美系汽车的福特汽车公司、韩系汽车的现代汽车公司和法系汽车的雪铁龙汽车公司等五家企业作为对比样本探讨上述研究问题。</a:t>
            </a:r>
          </a:p>
        </p:txBody>
      </p:sp>
      <p:sp>
        <p:nvSpPr>
          <p:cNvPr id="9" name="矩形 8">
            <a:extLst>
              <a:ext uri="{FF2B5EF4-FFF2-40B4-BE49-F238E27FC236}">
                <a16:creationId xmlns:a16="http://schemas.microsoft.com/office/drawing/2014/main" id="{3B8FFB57-4CE7-4554-9948-317ACBE3B58A}"/>
              </a:ext>
            </a:extLst>
          </p:cNvPr>
          <p:cNvSpPr/>
          <p:nvPr/>
        </p:nvSpPr>
        <p:spPr>
          <a:xfrm>
            <a:off x="1134978" y="1781066"/>
            <a:ext cx="548640" cy="1741782"/>
          </a:xfrm>
          <a:prstGeom prst="rect">
            <a:avLst/>
          </a:prstGeom>
          <a:noFill/>
        </p:spPr>
        <p:txBody>
          <a:bodyPr rtlCol="0" vert="eaVert" wrap="square">
            <a:spAutoFit/>
          </a:bodyPr>
          <a:lstStyle/>
          <a:p>
            <a:pPr algn="ctr"/>
            <a:r>
              <a:rPr altLang="en-US" b="1" lang="zh-CN" spc="600" sz="2400">
                <a:solidFill>
                  <a:schemeClr val="bg1"/>
                </a:solidFill>
                <a:latin charset="-122" panose="020b0500000000000000" pitchFamily="34" typeface="思源黑体 CN Regular"/>
                <a:ea charset="-122" panose="020b0500000000000000" pitchFamily="34" typeface="思源黑体 CN Regular"/>
              </a:rPr>
              <a:t>案例其一</a:t>
            </a:r>
          </a:p>
        </p:txBody>
      </p:sp>
      <p:sp>
        <p:nvSpPr>
          <p:cNvPr id="4" name="矩形 3">
            <a:extLst>
              <a:ext uri="{FF2B5EF4-FFF2-40B4-BE49-F238E27FC236}">
                <a16:creationId xmlns:a16="http://schemas.microsoft.com/office/drawing/2014/main" id="{19E150C0-D890-4635-A3EF-4C2737373054}"/>
              </a:ext>
            </a:extLst>
          </p:cNvPr>
          <p:cNvSpPr/>
          <p:nvPr/>
        </p:nvSpPr>
        <p:spPr>
          <a:xfrm>
            <a:off x="6469519" y="2779891"/>
            <a:ext cx="548640" cy="1741782"/>
          </a:xfrm>
          <a:prstGeom prst="rect">
            <a:avLst/>
          </a:prstGeom>
          <a:noFill/>
        </p:spPr>
        <p:txBody>
          <a:bodyPr rtlCol="0" vert="eaVert"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战略</a:t>
            </a:r>
          </a:p>
        </p:txBody>
      </p:sp>
      <p:sp>
        <p:nvSpPr>
          <p:cNvPr id="20" name="箭头: V 形 19">
            <a:extLst>
              <a:ext uri="{FF2B5EF4-FFF2-40B4-BE49-F238E27FC236}">
                <a16:creationId xmlns:a16="http://schemas.microsoft.com/office/drawing/2014/main" id="{A4C57EF4-574B-4814-8784-A2BCFECA8995}"/>
              </a:ext>
            </a:extLst>
          </p:cNvPr>
          <p:cNvSpPr/>
          <p:nvPr/>
        </p:nvSpPr>
        <p:spPr>
          <a:xfrm>
            <a:off x="6045703" y="3416926"/>
            <a:ext cx="456590" cy="467712"/>
          </a:xfrm>
          <a:prstGeom prst="chevron">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3" name="矩形 22">
            <a:extLst>
              <a:ext uri="{FF2B5EF4-FFF2-40B4-BE49-F238E27FC236}">
                <a16:creationId xmlns:a16="http://schemas.microsoft.com/office/drawing/2014/main" id="{EC48A22C-70D5-4B38-88C6-A3A7700BB9D3}"/>
              </a:ext>
            </a:extLst>
          </p:cNvPr>
          <p:cNvSpPr/>
          <p:nvPr/>
        </p:nvSpPr>
        <p:spPr>
          <a:xfrm>
            <a:off x="7242127" y="1684827"/>
            <a:ext cx="4280389" cy="118872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更可能选择行业先入者放弃或不愿开发的细分市场进入汽车行业,并选择基于低成本的高性价比竞争定位。</a:t>
            </a:r>
          </a:p>
        </p:txBody>
      </p:sp>
      <p:sp>
        <p:nvSpPr>
          <p:cNvPr id="22" name="椭圆 21">
            <a:extLst>
              <a:ext uri="{FF2B5EF4-FFF2-40B4-BE49-F238E27FC236}">
                <a16:creationId xmlns:a16="http://schemas.microsoft.com/office/drawing/2014/main" id="{53C88581-8861-42E7-8BBE-F720212BCF75}"/>
              </a:ext>
            </a:extLst>
          </p:cNvPr>
          <p:cNvSpPr/>
          <p:nvPr/>
        </p:nvSpPr>
        <p:spPr>
          <a:xfrm flipV="1">
            <a:off x="6257005" y="1559257"/>
            <a:ext cx="342979" cy="342979"/>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0" name="矩形: 圆角 29">
            <a:extLst>
              <a:ext uri="{FF2B5EF4-FFF2-40B4-BE49-F238E27FC236}">
                <a16:creationId xmlns:a16="http://schemas.microsoft.com/office/drawing/2014/main" id="{B03AE65B-73DF-41D6-84CC-AE2A7686CDF0}"/>
              </a:ext>
            </a:extLst>
          </p:cNvPr>
          <p:cNvSpPr/>
          <p:nvPr/>
        </p:nvSpPr>
        <p:spPr>
          <a:xfrm>
            <a:off x="7131483" y="3158177"/>
            <a:ext cx="4471640" cy="102139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5" name="矩形 24">
            <a:extLst>
              <a:ext uri="{FF2B5EF4-FFF2-40B4-BE49-F238E27FC236}">
                <a16:creationId xmlns:a16="http://schemas.microsoft.com/office/drawing/2014/main" id="{EB379F33-2327-4753-95DA-65903A370BE4}"/>
              </a:ext>
            </a:extLst>
          </p:cNvPr>
          <p:cNvSpPr/>
          <p:nvPr/>
        </p:nvSpPr>
        <p:spPr>
          <a:xfrm>
            <a:off x="7304861" y="3215622"/>
            <a:ext cx="4217655" cy="822960"/>
          </a:xfrm>
          <a:prstGeom prst="rect">
            <a:avLst/>
          </a:prstGeom>
        </p:spPr>
        <p:txBody>
          <a:bodyPr wrap="square">
            <a:spAutoFit/>
          </a:bodyPr>
          <a:lstStyle/>
          <a:p>
            <a:pPr algn="just">
              <a:lnSpc>
                <a:spcPct val="150000"/>
              </a:lnSpc>
            </a:pPr>
            <a:r>
              <a:rPr altLang="en-US" lang="zh-CN" spc="300" sz="1600">
                <a:solidFill>
                  <a:schemeClr val="bg1"/>
                </a:solidFill>
                <a:latin charset="-122" panose="020b0500000000000000" pitchFamily="34" typeface="思源黑体 CN Regular"/>
                <a:ea charset="-122" panose="020b0500000000000000" pitchFamily="34" typeface="思源黑体 CN Regular"/>
              </a:rPr>
              <a:t>更可能采用整合内外部资源的方式克服资源弱势。</a:t>
            </a:r>
          </a:p>
        </p:txBody>
      </p:sp>
      <p:sp>
        <p:nvSpPr>
          <p:cNvPr id="31" name="箭头: V 形 30">
            <a:extLst>
              <a:ext uri="{FF2B5EF4-FFF2-40B4-BE49-F238E27FC236}">
                <a16:creationId xmlns:a16="http://schemas.microsoft.com/office/drawing/2014/main" id="{8399A0D8-9ED9-4B68-A93B-5A5D9421F2F1}"/>
              </a:ext>
            </a:extLst>
          </p:cNvPr>
          <p:cNvSpPr/>
          <p:nvPr/>
        </p:nvSpPr>
        <p:spPr>
          <a:xfrm flipV="1" rot="5400000">
            <a:off x="11285570" y="1354085"/>
            <a:ext cx="456590" cy="467712"/>
          </a:xfrm>
          <a:prstGeom prst="chevron">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2" name="箭头: V 形 31">
            <a:extLst>
              <a:ext uri="{FF2B5EF4-FFF2-40B4-BE49-F238E27FC236}">
                <a16:creationId xmlns:a16="http://schemas.microsoft.com/office/drawing/2014/main" id="{F2F92FB5-E25A-4E0A-A8E8-5AB880A0853E}"/>
              </a:ext>
            </a:extLst>
          </p:cNvPr>
          <p:cNvSpPr/>
          <p:nvPr/>
        </p:nvSpPr>
        <p:spPr>
          <a:xfrm flipV="1" rot="5400000">
            <a:off x="11251617" y="4170746"/>
            <a:ext cx="456590" cy="467712"/>
          </a:xfrm>
          <a:prstGeom prst="chevron">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2534899292"/>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500" fill="hold" id="21"/>
                                        <p:tgtEl>
                                          <p:spTgt spid="4"/>
                                        </p:tgtEl>
                                        <p:attrNameLst>
                                          <p:attrName>ppt_x</p:attrName>
                                        </p:attrNameLst>
                                      </p:cBhvr>
                                      <p:tavLst>
                                        <p:tav tm="0">
                                          <p:val>
                                            <p:strVal val="#ppt_x"/>
                                          </p:val>
                                        </p:tav>
                                        <p:tav tm="100000">
                                          <p:val>
                                            <p:strVal val="#ppt_x"/>
                                          </p:val>
                                        </p:tav>
                                      </p:tavLst>
                                    </p:anim>
                                    <p:anim calcmode="lin" valueType="num">
                                      <p:cBhvr additive="base">
                                        <p:cTn dur="500" fill="hold" id="22"/>
                                        <p:tgtEl>
                                          <p:spTgt spid="4"/>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additive="base">
                                        <p:cTn dur="500" fill="hold" id="25"/>
                                        <p:tgtEl>
                                          <p:spTgt spid="20"/>
                                        </p:tgtEl>
                                        <p:attrNameLst>
                                          <p:attrName>ppt_x</p:attrName>
                                        </p:attrNameLst>
                                      </p:cBhvr>
                                      <p:tavLst>
                                        <p:tav tm="0">
                                          <p:val>
                                            <p:strVal val="#ppt_x"/>
                                          </p:val>
                                        </p:tav>
                                        <p:tav tm="100000">
                                          <p:val>
                                            <p:strVal val="#ppt_x"/>
                                          </p:val>
                                        </p:tav>
                                      </p:tavLst>
                                    </p:anim>
                                    <p:anim calcmode="lin" valueType="num">
                                      <p:cBhvr additive="base">
                                        <p:cTn dur="500" fill="hold" id="26"/>
                                        <p:tgtEl>
                                          <p:spTgt spid="2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additive="base">
                                        <p:cTn dur="500" fill="hold" id="29"/>
                                        <p:tgtEl>
                                          <p:spTgt spid="22"/>
                                        </p:tgtEl>
                                        <p:attrNameLst>
                                          <p:attrName>ppt_x</p:attrName>
                                        </p:attrNameLst>
                                      </p:cBhvr>
                                      <p:tavLst>
                                        <p:tav tm="0">
                                          <p:val>
                                            <p:strVal val="#ppt_x"/>
                                          </p:val>
                                        </p:tav>
                                        <p:tav tm="100000">
                                          <p:val>
                                            <p:strVal val="#ppt_x"/>
                                          </p:val>
                                        </p:tav>
                                      </p:tavLst>
                                    </p:anim>
                                    <p:anim calcmode="lin" valueType="num">
                                      <p:cBhvr additive="base">
                                        <p:cTn dur="500" fill="hold" id="30"/>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14" presetSubtype="10">
                                  <p:stCondLst>
                                    <p:cond delay="0"/>
                                  </p:stCondLst>
                                  <p:childTnLst>
                                    <p:set>
                                      <p:cBhvr>
                                        <p:cTn dur="1" fill="hold" id="34">
                                          <p:stCondLst>
                                            <p:cond delay="0"/>
                                          </p:stCondLst>
                                        </p:cTn>
                                        <p:tgtEl>
                                          <p:spTgt spid="28"/>
                                        </p:tgtEl>
                                        <p:attrNameLst>
                                          <p:attrName>style.visibility</p:attrName>
                                        </p:attrNameLst>
                                      </p:cBhvr>
                                      <p:to>
                                        <p:strVal val="visible"/>
                                      </p:to>
                                    </p:set>
                                    <p:animEffect filter="randombar(horizontal)" transition="in">
                                      <p:cBhvr>
                                        <p:cTn dur="500" id="35"/>
                                        <p:tgtEl>
                                          <p:spTgt spid="28"/>
                                        </p:tgtEl>
                                      </p:cBhvr>
                                    </p:animEffect>
                                  </p:childTnLst>
                                </p:cTn>
                              </p:par>
                              <p:par>
                                <p:cTn fill="hold" grpId="0" id="36" nodeType="withEffect" presetClass="entr" presetID="14" presetSubtype="10">
                                  <p:stCondLst>
                                    <p:cond delay="0"/>
                                  </p:stCondLst>
                                  <p:childTnLst>
                                    <p:set>
                                      <p:cBhvr>
                                        <p:cTn dur="1" fill="hold" id="37">
                                          <p:stCondLst>
                                            <p:cond delay="0"/>
                                          </p:stCondLst>
                                        </p:cTn>
                                        <p:tgtEl>
                                          <p:spTgt spid="23"/>
                                        </p:tgtEl>
                                        <p:attrNameLst>
                                          <p:attrName>style.visibility</p:attrName>
                                        </p:attrNameLst>
                                      </p:cBhvr>
                                      <p:to>
                                        <p:strVal val="visible"/>
                                      </p:to>
                                    </p:set>
                                    <p:animEffect filter="randombar(horizontal)" transition="in">
                                      <p:cBhvr>
                                        <p:cTn dur="500" id="38"/>
                                        <p:tgtEl>
                                          <p:spTgt spid="23"/>
                                        </p:tgtEl>
                                      </p:cBhvr>
                                    </p:animEffect>
                                  </p:childTnLst>
                                </p:cTn>
                              </p:par>
                              <p:par>
                                <p:cTn fill="hold" grpId="0" id="39" nodeType="withEffect" presetClass="entr" presetID="14" presetSubtype="10">
                                  <p:stCondLst>
                                    <p:cond delay="0"/>
                                  </p:stCondLst>
                                  <p:childTnLst>
                                    <p:set>
                                      <p:cBhvr>
                                        <p:cTn dur="1" fill="hold" id="40">
                                          <p:stCondLst>
                                            <p:cond delay="0"/>
                                          </p:stCondLst>
                                        </p:cTn>
                                        <p:tgtEl>
                                          <p:spTgt spid="31"/>
                                        </p:tgtEl>
                                        <p:attrNameLst>
                                          <p:attrName>style.visibility</p:attrName>
                                        </p:attrNameLst>
                                      </p:cBhvr>
                                      <p:to>
                                        <p:strVal val="visible"/>
                                      </p:to>
                                    </p:set>
                                    <p:animEffect filter="randombar(horizontal)" transition="in">
                                      <p:cBhvr>
                                        <p:cTn dur="500" id="41"/>
                                        <p:tgtEl>
                                          <p:spTgt spid="31"/>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 presetSubtype="4">
                                  <p:stCondLst>
                                    <p:cond delay="0"/>
                                  </p:stCondLst>
                                  <p:childTnLst>
                                    <p:set>
                                      <p:cBhvr>
                                        <p:cTn dur="1" fill="hold" id="45">
                                          <p:stCondLst>
                                            <p:cond delay="0"/>
                                          </p:stCondLst>
                                        </p:cTn>
                                        <p:tgtEl>
                                          <p:spTgt spid="30"/>
                                        </p:tgtEl>
                                        <p:attrNameLst>
                                          <p:attrName>style.visibility</p:attrName>
                                        </p:attrNameLst>
                                      </p:cBhvr>
                                      <p:to>
                                        <p:strVal val="visible"/>
                                      </p:to>
                                    </p:set>
                                    <p:anim calcmode="lin" valueType="num">
                                      <p:cBhvr additive="base">
                                        <p:cTn dur="500" fill="hold" id="46"/>
                                        <p:tgtEl>
                                          <p:spTgt spid="30"/>
                                        </p:tgtEl>
                                        <p:attrNameLst>
                                          <p:attrName>ppt_x</p:attrName>
                                        </p:attrNameLst>
                                      </p:cBhvr>
                                      <p:tavLst>
                                        <p:tav tm="0">
                                          <p:val>
                                            <p:strVal val="#ppt_x"/>
                                          </p:val>
                                        </p:tav>
                                        <p:tav tm="100000">
                                          <p:val>
                                            <p:strVal val="#ppt_x"/>
                                          </p:val>
                                        </p:tav>
                                      </p:tavLst>
                                    </p:anim>
                                    <p:anim calcmode="lin" valueType="num">
                                      <p:cBhvr additive="base">
                                        <p:cTn dur="500" fill="hold" id="47"/>
                                        <p:tgtEl>
                                          <p:spTgt spid="30"/>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additive="base">
                                        <p:cTn dur="500" fill="hold" id="50"/>
                                        <p:tgtEl>
                                          <p:spTgt spid="25"/>
                                        </p:tgtEl>
                                        <p:attrNameLst>
                                          <p:attrName>ppt_x</p:attrName>
                                        </p:attrNameLst>
                                      </p:cBhvr>
                                      <p:tavLst>
                                        <p:tav tm="0">
                                          <p:val>
                                            <p:strVal val="#ppt_x"/>
                                          </p:val>
                                        </p:tav>
                                        <p:tav tm="100000">
                                          <p:val>
                                            <p:strVal val="#ppt_x"/>
                                          </p:val>
                                        </p:tav>
                                      </p:tavLst>
                                    </p:anim>
                                    <p:anim calcmode="lin" valueType="num">
                                      <p:cBhvr additive="base">
                                        <p:cTn dur="500" fill="hold" id="51"/>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 presetSubtype="4">
                                  <p:stCondLst>
                                    <p:cond delay="0"/>
                                  </p:stCondLst>
                                  <p:childTnLst>
                                    <p:set>
                                      <p:cBhvr>
                                        <p:cTn dur="1" fill="hold" id="55">
                                          <p:stCondLst>
                                            <p:cond delay="0"/>
                                          </p:stCondLst>
                                        </p:cTn>
                                        <p:tgtEl>
                                          <p:spTgt spid="29"/>
                                        </p:tgtEl>
                                        <p:attrNameLst>
                                          <p:attrName>style.visibility</p:attrName>
                                        </p:attrNameLst>
                                      </p:cBhvr>
                                      <p:to>
                                        <p:strVal val="visible"/>
                                      </p:to>
                                    </p:set>
                                    <p:anim calcmode="lin" valueType="num">
                                      <p:cBhvr additive="base">
                                        <p:cTn dur="500" fill="hold" id="56"/>
                                        <p:tgtEl>
                                          <p:spTgt spid="29"/>
                                        </p:tgtEl>
                                        <p:attrNameLst>
                                          <p:attrName>ppt_x</p:attrName>
                                        </p:attrNameLst>
                                      </p:cBhvr>
                                      <p:tavLst>
                                        <p:tav tm="0">
                                          <p:val>
                                            <p:strVal val="#ppt_x"/>
                                          </p:val>
                                        </p:tav>
                                        <p:tav tm="100000">
                                          <p:val>
                                            <p:strVal val="#ppt_x"/>
                                          </p:val>
                                        </p:tav>
                                      </p:tavLst>
                                    </p:anim>
                                    <p:anim calcmode="lin" valueType="num">
                                      <p:cBhvr additive="base">
                                        <p:cTn dur="500" fill="hold" id="57"/>
                                        <p:tgtEl>
                                          <p:spTgt spid="29"/>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26"/>
                                        </p:tgtEl>
                                        <p:attrNameLst>
                                          <p:attrName>style.visibility</p:attrName>
                                        </p:attrNameLst>
                                      </p:cBhvr>
                                      <p:to>
                                        <p:strVal val="visible"/>
                                      </p:to>
                                    </p:set>
                                    <p:anim calcmode="lin" valueType="num">
                                      <p:cBhvr additive="base">
                                        <p:cTn dur="500" fill="hold" id="60"/>
                                        <p:tgtEl>
                                          <p:spTgt spid="26"/>
                                        </p:tgtEl>
                                        <p:attrNameLst>
                                          <p:attrName>ppt_x</p:attrName>
                                        </p:attrNameLst>
                                      </p:cBhvr>
                                      <p:tavLst>
                                        <p:tav tm="0">
                                          <p:val>
                                            <p:strVal val="#ppt_x"/>
                                          </p:val>
                                        </p:tav>
                                        <p:tav tm="100000">
                                          <p:val>
                                            <p:strVal val="#ppt_x"/>
                                          </p:val>
                                        </p:tav>
                                      </p:tavLst>
                                    </p:anim>
                                    <p:anim calcmode="lin" valueType="num">
                                      <p:cBhvr additive="base">
                                        <p:cTn dur="500" fill="hold" id="61"/>
                                        <p:tgtEl>
                                          <p:spTgt spid="26"/>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32"/>
                                        </p:tgtEl>
                                        <p:attrNameLst>
                                          <p:attrName>style.visibility</p:attrName>
                                        </p:attrNameLst>
                                      </p:cBhvr>
                                      <p:to>
                                        <p:strVal val="visible"/>
                                      </p:to>
                                    </p:set>
                                    <p:anim calcmode="lin" valueType="num">
                                      <p:cBhvr additive="base">
                                        <p:cTn dur="500" fill="hold" id="64"/>
                                        <p:tgtEl>
                                          <p:spTgt spid="32"/>
                                        </p:tgtEl>
                                        <p:attrNameLst>
                                          <p:attrName>ppt_x</p:attrName>
                                        </p:attrNameLst>
                                      </p:cBhvr>
                                      <p:tavLst>
                                        <p:tav tm="0">
                                          <p:val>
                                            <p:strVal val="#ppt_x"/>
                                          </p:val>
                                        </p:tav>
                                        <p:tav tm="100000">
                                          <p:val>
                                            <p:strVal val="#ppt_x"/>
                                          </p:val>
                                        </p:tav>
                                      </p:tavLst>
                                    </p:anim>
                                    <p:anim calcmode="lin" valueType="num">
                                      <p:cBhvr additive="base">
                                        <p:cTn dur="500" fill="hold" id="65"/>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8"/>
      <p:bldP grpId="0" spid="26"/>
      <p:bldP grpId="0" spid="2"/>
      <p:bldP grpId="0" spid="3"/>
      <p:bldP grpId="0" spid="5"/>
      <p:bldP grpId="0" spid="9"/>
      <p:bldP grpId="0" spid="4"/>
      <p:bldP grpId="0" spid="20"/>
      <p:bldP grpId="0" spid="23"/>
      <p:bldP grpId="0" spid="22"/>
      <p:bldP grpId="0" spid="30"/>
      <p:bldP grpId="0" spid="25"/>
      <p:bldP grpId="0" spid="31"/>
      <p:bldP grpId="0" spid="3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圆角 2">
            <a:extLst>
              <a:ext uri="{FF2B5EF4-FFF2-40B4-BE49-F238E27FC236}">
                <a16:creationId xmlns:a16="http://schemas.microsoft.com/office/drawing/2014/main" id="{88E3CCAC-622D-4919-A877-3AC720F1D45D}"/>
              </a:ext>
            </a:extLst>
          </p:cNvPr>
          <p:cNvSpPr/>
          <p:nvPr/>
        </p:nvSpPr>
        <p:spPr>
          <a:xfrm>
            <a:off x="7025268" y="0"/>
            <a:ext cx="3430668" cy="6858000"/>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5" name="组合 4">
            <a:extLst>
              <a:ext uri="{FF2B5EF4-FFF2-40B4-BE49-F238E27FC236}">
                <a16:creationId xmlns:a16="http://schemas.microsoft.com/office/drawing/2014/main" id="{E925D10A-2846-44F6-A0E2-738446CA61D4}"/>
              </a:ext>
            </a:extLst>
          </p:cNvPr>
          <p:cNvGrpSpPr/>
          <p:nvPr/>
        </p:nvGrpSpPr>
        <p:grpSpPr>
          <a:xfrm>
            <a:off x="6569554" y="1271950"/>
            <a:ext cx="721495" cy="2552205"/>
            <a:chOff x="7483954" y="2152897"/>
            <a:chExt cx="721495" cy="2552205"/>
          </a:xfrm>
        </p:grpSpPr>
        <p:sp>
          <p:nvSpPr>
            <p:cNvPr id="4" name="矩形: 圆角 3">
              <a:extLst>
                <a:ext uri="{FF2B5EF4-FFF2-40B4-BE49-F238E27FC236}">
                  <a16:creationId xmlns:a16="http://schemas.microsoft.com/office/drawing/2014/main" id="{42BA2D83-0871-4C94-8F87-118FA9EAD05A}"/>
                </a:ext>
              </a:extLst>
            </p:cNvPr>
            <p:cNvSpPr/>
            <p:nvPr/>
          </p:nvSpPr>
          <p:spPr>
            <a:xfrm>
              <a:off x="7483954" y="2152897"/>
              <a:ext cx="721495" cy="2552205"/>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 name="矩形 1">
              <a:extLst>
                <a:ext uri="{FF2B5EF4-FFF2-40B4-BE49-F238E27FC236}">
                  <a16:creationId xmlns:a16="http://schemas.microsoft.com/office/drawing/2014/main" id="{81D3784D-10F7-4867-A68E-45AF73BB5382}"/>
                </a:ext>
              </a:extLst>
            </p:cNvPr>
            <p:cNvSpPr/>
            <p:nvPr/>
          </p:nvSpPr>
          <p:spPr>
            <a:xfrm>
              <a:off x="7570381" y="2152897"/>
              <a:ext cx="548640" cy="2552205"/>
            </a:xfrm>
            <a:prstGeom prst="rect">
              <a:avLst/>
            </a:prstGeom>
            <a:noFill/>
          </p:spPr>
          <p:txBody>
            <a:bodyPr rtlCol="0" vert="eaVert" wrap="square">
              <a:spAutoFit/>
            </a:bodyPr>
            <a:lstStyle/>
            <a:p>
              <a:pPr algn="ctr"/>
              <a:r>
                <a:rPr altLang="zh-CN" b="1" lang="zh-CN" spc="600" sz="2400">
                  <a:solidFill>
                    <a:schemeClr val="bg1"/>
                  </a:solidFill>
                  <a:latin charset="-122" panose="020b0500000000000000" pitchFamily="34" typeface="思源黑体 CN Regular"/>
                  <a:ea charset="-122" panose="020b0500000000000000" pitchFamily="34" typeface="思源黑体 CN Regular"/>
                </a:rPr>
                <a:t>企业经营决策</a:t>
              </a:r>
            </a:p>
          </p:txBody>
        </p:sp>
      </p:grpSp>
      <p:sp>
        <p:nvSpPr>
          <p:cNvPr id="6" name="矩形 5">
            <a:extLst>
              <a:ext uri="{FF2B5EF4-FFF2-40B4-BE49-F238E27FC236}">
                <a16:creationId xmlns:a16="http://schemas.microsoft.com/office/drawing/2014/main" id="{8DC03858-106A-431A-8EB0-8C4515471406}"/>
              </a:ext>
            </a:extLst>
          </p:cNvPr>
          <p:cNvSpPr/>
          <p:nvPr/>
        </p:nvSpPr>
        <p:spPr>
          <a:xfrm>
            <a:off x="7663013" y="1758319"/>
            <a:ext cx="2392957" cy="3749041"/>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为了实现自身预定的经营目标，通过科学地预测，对多个方案进行反复比较、分析、围绕涉及组织 命运和前途的、长远的重大问题，日常经营管理和业务等问题，选择较优经营方案的过程 。</a:t>
            </a:r>
          </a:p>
        </p:txBody>
      </p:sp>
      <p:sp>
        <p:nvSpPr>
          <p:cNvPr id="7" name="文本框 6">
            <a:extLst>
              <a:ext uri="{FF2B5EF4-FFF2-40B4-BE49-F238E27FC236}">
                <a16:creationId xmlns:a16="http://schemas.microsoft.com/office/drawing/2014/main" id="{5CE47027-CF0A-4DD8-A34D-7D9D959BB711}"/>
              </a:ext>
            </a:extLst>
          </p:cNvPr>
          <p:cNvSpPr txBox="1"/>
          <p:nvPr/>
        </p:nvSpPr>
        <p:spPr>
          <a:xfrm>
            <a:off x="8740602" y="1334998"/>
            <a:ext cx="3691054" cy="45720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zh-CN" lang="en-US">
                <a:solidFill>
                  <a:srgbClr val="475574"/>
                </a:solidFill>
              </a:rPr>
              <a:t>CONCEPT</a:t>
            </a:r>
          </a:p>
        </p:txBody>
      </p:sp>
      <p:grpSp>
        <p:nvGrpSpPr>
          <p:cNvPr id="38" name="组合 37">
            <a:extLst>
              <a:ext uri="{FF2B5EF4-FFF2-40B4-BE49-F238E27FC236}">
                <a16:creationId xmlns:a16="http://schemas.microsoft.com/office/drawing/2014/main" id="{C5E48A1A-8515-43A0-BA1D-C543BDDDD468}"/>
              </a:ext>
            </a:extLst>
          </p:cNvPr>
          <p:cNvGrpSpPr/>
          <p:nvPr/>
        </p:nvGrpSpPr>
        <p:grpSpPr>
          <a:xfrm>
            <a:off x="2457288" y="4299956"/>
            <a:ext cx="1270617" cy="1222396"/>
            <a:chOff x="2849247" y="4496033"/>
            <a:chExt cx="1270617" cy="1222396"/>
          </a:xfrm>
        </p:grpSpPr>
        <p:sp>
          <p:nvSpPr>
            <p:cNvPr id="21" name="矩形: 圆角 20">
              <a:extLst>
                <a:ext uri="{FF2B5EF4-FFF2-40B4-BE49-F238E27FC236}">
                  <a16:creationId xmlns:a16="http://schemas.microsoft.com/office/drawing/2014/main" id="{5B1283A4-99CD-4994-A979-7E89919A1426}"/>
                </a:ext>
              </a:extLst>
            </p:cNvPr>
            <p:cNvSpPr/>
            <p:nvPr/>
          </p:nvSpPr>
          <p:spPr>
            <a:xfrm>
              <a:off x="2849247" y="4496033"/>
              <a:ext cx="1240300" cy="122239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8" name="矩形 27">
              <a:extLst>
                <a:ext uri="{FF2B5EF4-FFF2-40B4-BE49-F238E27FC236}">
                  <a16:creationId xmlns:a16="http://schemas.microsoft.com/office/drawing/2014/main" id="{098F6BDC-9DBA-4867-AC2A-58F8786DD884}"/>
                </a:ext>
              </a:extLst>
            </p:cNvPr>
            <p:cNvSpPr/>
            <p:nvPr/>
          </p:nvSpPr>
          <p:spPr>
            <a:xfrm>
              <a:off x="3026536" y="4878157"/>
              <a:ext cx="1093328" cy="45720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科学性</a:t>
              </a:r>
            </a:p>
          </p:txBody>
        </p:sp>
      </p:grpSp>
      <p:grpSp>
        <p:nvGrpSpPr>
          <p:cNvPr id="37" name="组合 36">
            <a:extLst>
              <a:ext uri="{FF2B5EF4-FFF2-40B4-BE49-F238E27FC236}">
                <a16:creationId xmlns:a16="http://schemas.microsoft.com/office/drawing/2014/main" id="{9A1582D8-420F-4CA3-AE0E-52BF4E8B4616}"/>
              </a:ext>
            </a:extLst>
          </p:cNvPr>
          <p:cNvGrpSpPr/>
          <p:nvPr/>
        </p:nvGrpSpPr>
        <p:grpSpPr>
          <a:xfrm>
            <a:off x="4450316" y="4109410"/>
            <a:ext cx="1289596" cy="1222396"/>
            <a:chOff x="4859982" y="4079082"/>
            <a:chExt cx="1289596" cy="1222396"/>
          </a:xfrm>
        </p:grpSpPr>
        <p:sp>
          <p:nvSpPr>
            <p:cNvPr id="15" name="矩形: 圆角 14">
              <a:extLst>
                <a:ext uri="{FF2B5EF4-FFF2-40B4-BE49-F238E27FC236}">
                  <a16:creationId xmlns:a16="http://schemas.microsoft.com/office/drawing/2014/main" id="{F42D8F74-F40A-44CB-978A-2906E056CFC8}"/>
                </a:ext>
              </a:extLst>
            </p:cNvPr>
            <p:cNvSpPr/>
            <p:nvPr/>
          </p:nvSpPr>
          <p:spPr>
            <a:xfrm>
              <a:off x="4859982" y="4079082"/>
              <a:ext cx="1240300" cy="122239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9" name="矩形 28">
              <a:extLst>
                <a:ext uri="{FF2B5EF4-FFF2-40B4-BE49-F238E27FC236}">
                  <a16:creationId xmlns:a16="http://schemas.microsoft.com/office/drawing/2014/main" id="{9FA4E498-6D1A-40BE-A85A-6CF1A6ABBF02}"/>
                </a:ext>
              </a:extLst>
            </p:cNvPr>
            <p:cNvSpPr/>
            <p:nvPr/>
          </p:nvSpPr>
          <p:spPr>
            <a:xfrm>
              <a:off x="5056250" y="4457505"/>
              <a:ext cx="1093328" cy="45720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效益性</a:t>
              </a:r>
            </a:p>
          </p:txBody>
        </p:sp>
      </p:grpSp>
      <p:grpSp>
        <p:nvGrpSpPr>
          <p:cNvPr id="39" name="组合 38">
            <a:extLst>
              <a:ext uri="{FF2B5EF4-FFF2-40B4-BE49-F238E27FC236}">
                <a16:creationId xmlns:a16="http://schemas.microsoft.com/office/drawing/2014/main" id="{987B65DA-680B-47FA-AB0E-0D5D311B7356}"/>
              </a:ext>
            </a:extLst>
          </p:cNvPr>
          <p:cNvGrpSpPr/>
          <p:nvPr/>
        </p:nvGrpSpPr>
        <p:grpSpPr>
          <a:xfrm>
            <a:off x="1225191" y="3225553"/>
            <a:ext cx="1271355" cy="1222396"/>
            <a:chOff x="1370241" y="3422965"/>
            <a:chExt cx="1271355" cy="1222396"/>
          </a:xfrm>
        </p:grpSpPr>
        <p:sp>
          <p:nvSpPr>
            <p:cNvPr id="24" name="矩形: 圆角 23">
              <a:extLst>
                <a:ext uri="{FF2B5EF4-FFF2-40B4-BE49-F238E27FC236}">
                  <a16:creationId xmlns:a16="http://schemas.microsoft.com/office/drawing/2014/main" id="{CACC768E-9E22-477D-BA3A-9CDDFF455BED}"/>
                </a:ext>
              </a:extLst>
            </p:cNvPr>
            <p:cNvSpPr/>
            <p:nvPr/>
          </p:nvSpPr>
          <p:spPr>
            <a:xfrm>
              <a:off x="1370241" y="3422965"/>
              <a:ext cx="1240300" cy="122239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0" name="矩形 29">
              <a:extLst>
                <a:ext uri="{FF2B5EF4-FFF2-40B4-BE49-F238E27FC236}">
                  <a16:creationId xmlns:a16="http://schemas.microsoft.com/office/drawing/2014/main" id="{A1648A5F-7C03-401C-B5AF-F42B62C8C51F}"/>
                </a:ext>
              </a:extLst>
            </p:cNvPr>
            <p:cNvSpPr/>
            <p:nvPr/>
          </p:nvSpPr>
          <p:spPr>
            <a:xfrm>
              <a:off x="1548268" y="3811077"/>
              <a:ext cx="1093328" cy="45720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可行性</a:t>
              </a:r>
            </a:p>
          </p:txBody>
        </p:sp>
      </p:grpSp>
      <p:grpSp>
        <p:nvGrpSpPr>
          <p:cNvPr id="35" name="组合 34">
            <a:extLst>
              <a:ext uri="{FF2B5EF4-FFF2-40B4-BE49-F238E27FC236}">
                <a16:creationId xmlns:a16="http://schemas.microsoft.com/office/drawing/2014/main" id="{A549E2A9-06B5-4469-8125-CA6127685682}"/>
              </a:ext>
            </a:extLst>
          </p:cNvPr>
          <p:cNvGrpSpPr/>
          <p:nvPr/>
        </p:nvGrpSpPr>
        <p:grpSpPr>
          <a:xfrm>
            <a:off x="4404098" y="1918882"/>
            <a:ext cx="1278666" cy="1222396"/>
            <a:chOff x="4666504" y="1844694"/>
            <a:chExt cx="1278666" cy="1222396"/>
          </a:xfrm>
        </p:grpSpPr>
        <p:sp>
          <p:nvSpPr>
            <p:cNvPr id="8" name="矩形: 圆角 7">
              <a:extLst>
                <a:ext uri="{FF2B5EF4-FFF2-40B4-BE49-F238E27FC236}">
                  <a16:creationId xmlns:a16="http://schemas.microsoft.com/office/drawing/2014/main" id="{1AE35D6A-D558-4CE9-BC3D-10232B0AA9C9}"/>
                </a:ext>
              </a:extLst>
            </p:cNvPr>
            <p:cNvSpPr/>
            <p:nvPr/>
          </p:nvSpPr>
          <p:spPr>
            <a:xfrm>
              <a:off x="4666504" y="1844694"/>
              <a:ext cx="1240300" cy="122239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1" name="矩形 30">
              <a:extLst>
                <a:ext uri="{FF2B5EF4-FFF2-40B4-BE49-F238E27FC236}">
                  <a16:creationId xmlns:a16="http://schemas.microsoft.com/office/drawing/2014/main" id="{80B80F05-DDE7-41A9-BA6B-96035FCDEB88}"/>
                </a:ext>
              </a:extLst>
            </p:cNvPr>
            <p:cNvSpPr/>
            <p:nvPr/>
          </p:nvSpPr>
          <p:spPr>
            <a:xfrm>
              <a:off x="4851841" y="2244232"/>
              <a:ext cx="1093328" cy="45720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整体性</a:t>
              </a:r>
            </a:p>
          </p:txBody>
        </p:sp>
      </p:grpSp>
      <p:grpSp>
        <p:nvGrpSpPr>
          <p:cNvPr id="36" name="组合 35">
            <a:extLst>
              <a:ext uri="{FF2B5EF4-FFF2-40B4-BE49-F238E27FC236}">
                <a16:creationId xmlns:a16="http://schemas.microsoft.com/office/drawing/2014/main" id="{5792DE4B-3E3D-499A-855E-A9D2AFD1793F}"/>
              </a:ext>
            </a:extLst>
          </p:cNvPr>
          <p:cNvGrpSpPr/>
          <p:nvPr/>
        </p:nvGrpSpPr>
        <p:grpSpPr>
          <a:xfrm>
            <a:off x="3286889" y="3135884"/>
            <a:ext cx="1307206" cy="1222396"/>
            <a:chOff x="3329005" y="3159889"/>
            <a:chExt cx="1307206" cy="1222396"/>
          </a:xfrm>
        </p:grpSpPr>
        <p:sp>
          <p:nvSpPr>
            <p:cNvPr id="12" name="矩形: 圆角 11">
              <a:extLst>
                <a:ext uri="{FF2B5EF4-FFF2-40B4-BE49-F238E27FC236}">
                  <a16:creationId xmlns:a16="http://schemas.microsoft.com/office/drawing/2014/main" id="{8BF3F73C-F7A8-479A-B84F-5F39B9E15F1F}"/>
                </a:ext>
              </a:extLst>
            </p:cNvPr>
            <p:cNvSpPr/>
            <p:nvPr/>
          </p:nvSpPr>
          <p:spPr>
            <a:xfrm>
              <a:off x="3329005" y="3159889"/>
              <a:ext cx="1240300" cy="122239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2" name="矩形 31">
              <a:extLst>
                <a:ext uri="{FF2B5EF4-FFF2-40B4-BE49-F238E27FC236}">
                  <a16:creationId xmlns:a16="http://schemas.microsoft.com/office/drawing/2014/main" id="{26CE22EB-C0D3-421E-9286-5FCF11B1F9BA}"/>
                </a:ext>
              </a:extLst>
            </p:cNvPr>
            <p:cNvSpPr/>
            <p:nvPr/>
          </p:nvSpPr>
          <p:spPr>
            <a:xfrm>
              <a:off x="3542882" y="3506599"/>
              <a:ext cx="1093328" cy="45720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前瞻性</a:t>
              </a:r>
            </a:p>
          </p:txBody>
        </p:sp>
      </p:grpSp>
      <p:grpSp>
        <p:nvGrpSpPr>
          <p:cNvPr id="34" name="组合 33">
            <a:extLst>
              <a:ext uri="{FF2B5EF4-FFF2-40B4-BE49-F238E27FC236}">
                <a16:creationId xmlns:a16="http://schemas.microsoft.com/office/drawing/2014/main" id="{0FBEFF7F-0391-487F-B536-352FC0762851}"/>
              </a:ext>
            </a:extLst>
          </p:cNvPr>
          <p:cNvGrpSpPr/>
          <p:nvPr/>
        </p:nvGrpSpPr>
        <p:grpSpPr>
          <a:xfrm>
            <a:off x="2113359" y="2102305"/>
            <a:ext cx="1308423" cy="1222396"/>
            <a:chOff x="1991268" y="1897527"/>
            <a:chExt cx="1308423" cy="1222396"/>
          </a:xfrm>
        </p:grpSpPr>
        <p:sp>
          <p:nvSpPr>
            <p:cNvPr id="18" name="矩形: 圆角 17">
              <a:extLst>
                <a:ext uri="{FF2B5EF4-FFF2-40B4-BE49-F238E27FC236}">
                  <a16:creationId xmlns:a16="http://schemas.microsoft.com/office/drawing/2014/main" id="{F2FBB1C4-D0CC-4757-B021-7069AA541ADF}"/>
                </a:ext>
              </a:extLst>
            </p:cNvPr>
            <p:cNvSpPr/>
            <p:nvPr/>
          </p:nvSpPr>
          <p:spPr>
            <a:xfrm>
              <a:off x="1991268" y="1897527"/>
              <a:ext cx="1240300" cy="122239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3" name="矩形 32">
              <a:extLst>
                <a:ext uri="{FF2B5EF4-FFF2-40B4-BE49-F238E27FC236}">
                  <a16:creationId xmlns:a16="http://schemas.microsoft.com/office/drawing/2014/main" id="{AE37B650-AC71-4D95-9EF1-7F19E6063A70}"/>
                </a:ext>
              </a:extLst>
            </p:cNvPr>
            <p:cNvSpPr/>
            <p:nvPr/>
          </p:nvSpPr>
          <p:spPr>
            <a:xfrm>
              <a:off x="2206363" y="2244232"/>
              <a:ext cx="1093328" cy="45720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信息性</a:t>
              </a:r>
            </a:p>
          </p:txBody>
        </p:sp>
      </p:grpSp>
      <p:sp>
        <p:nvSpPr>
          <p:cNvPr id="40" name="箭头: V 形 39">
            <a:extLst>
              <a:ext uri="{FF2B5EF4-FFF2-40B4-BE49-F238E27FC236}">
                <a16:creationId xmlns:a16="http://schemas.microsoft.com/office/drawing/2014/main" id="{B106ED13-57F6-4EC9-A8A6-BF9559886D2C}"/>
              </a:ext>
            </a:extLst>
          </p:cNvPr>
          <p:cNvSpPr/>
          <p:nvPr/>
        </p:nvSpPr>
        <p:spPr>
          <a:xfrm flipH="1">
            <a:off x="6778544" y="4726683"/>
            <a:ext cx="456590" cy="467712"/>
          </a:xfrm>
          <a:prstGeom prst="chevron">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41" name="矩形 40">
            <a:extLst>
              <a:ext uri="{FF2B5EF4-FFF2-40B4-BE49-F238E27FC236}">
                <a16:creationId xmlns:a16="http://schemas.microsoft.com/office/drawing/2014/main" id="{AE8B7BB9-B33F-490E-8F70-3175EAA6D378}"/>
              </a:ext>
            </a:extLst>
          </p:cNvPr>
          <p:cNvSpPr/>
          <p:nvPr/>
        </p:nvSpPr>
        <p:spPr>
          <a:xfrm>
            <a:off x="6197684" y="3758902"/>
            <a:ext cx="548640" cy="2552205"/>
          </a:xfrm>
          <a:prstGeom prst="rect">
            <a:avLst/>
          </a:prstGeom>
          <a:noFill/>
        </p:spPr>
        <p:txBody>
          <a:bodyPr rtlCol="0" vert="eaVert"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决策原则</a:t>
            </a:r>
          </a:p>
        </p:txBody>
      </p:sp>
    </p:spTree>
    <p:extLst>
      <p:ext uri="{BB962C8B-B14F-4D97-AF65-F5344CB8AC3E}">
        <p14:creationId val="548154339"/>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40"/>
                                        </p:tgtEl>
                                        <p:attrNameLst>
                                          <p:attrName>style.visibility</p:attrName>
                                        </p:attrNameLst>
                                      </p:cBhvr>
                                      <p:to>
                                        <p:strVal val="visible"/>
                                      </p:to>
                                    </p:set>
                                    <p:anim calcmode="lin" valueType="num">
                                      <p:cBhvr additive="base">
                                        <p:cTn dur="500" fill="hold" id="25"/>
                                        <p:tgtEl>
                                          <p:spTgt spid="40"/>
                                        </p:tgtEl>
                                        <p:attrNameLst>
                                          <p:attrName>ppt_x</p:attrName>
                                        </p:attrNameLst>
                                      </p:cBhvr>
                                      <p:tavLst>
                                        <p:tav tm="0">
                                          <p:val>
                                            <p:strVal val="#ppt_x"/>
                                          </p:val>
                                        </p:tav>
                                        <p:tav tm="100000">
                                          <p:val>
                                            <p:strVal val="#ppt_x"/>
                                          </p:val>
                                        </p:tav>
                                      </p:tavLst>
                                    </p:anim>
                                    <p:anim calcmode="lin" valueType="num">
                                      <p:cBhvr additive="base">
                                        <p:cTn dur="500" fill="hold" id="26"/>
                                        <p:tgtEl>
                                          <p:spTgt spid="4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500" fill="hold" id="29"/>
                                        <p:tgtEl>
                                          <p:spTgt spid="41"/>
                                        </p:tgtEl>
                                        <p:attrNameLst>
                                          <p:attrName>ppt_x</p:attrName>
                                        </p:attrNameLst>
                                      </p:cBhvr>
                                      <p:tavLst>
                                        <p:tav tm="0">
                                          <p:val>
                                            <p:strVal val="#ppt_x"/>
                                          </p:val>
                                        </p:tav>
                                        <p:tav tm="100000">
                                          <p:val>
                                            <p:strVal val="#ppt_x"/>
                                          </p:val>
                                        </p:tav>
                                      </p:tavLst>
                                    </p:anim>
                                    <p:anim calcmode="lin" valueType="num">
                                      <p:cBhvr additive="base">
                                        <p:cTn dur="500" fill="hold" id="30"/>
                                        <p:tgtEl>
                                          <p:spTgt spid="41"/>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4">
                                  <p:stCondLst>
                                    <p:cond delay="0"/>
                                  </p:stCondLst>
                                  <p:childTnLst>
                                    <p:set>
                                      <p:cBhvr>
                                        <p:cTn dur="1" fill="hold" id="34">
                                          <p:stCondLst>
                                            <p:cond delay="0"/>
                                          </p:stCondLst>
                                        </p:cTn>
                                        <p:tgtEl>
                                          <p:spTgt spid="34"/>
                                        </p:tgtEl>
                                        <p:attrNameLst>
                                          <p:attrName>style.visibility</p:attrName>
                                        </p:attrNameLst>
                                      </p:cBhvr>
                                      <p:to>
                                        <p:strVal val="visible"/>
                                      </p:to>
                                    </p:set>
                                    <p:animEffect filter="wipe(down)" transition="in">
                                      <p:cBhvr>
                                        <p:cTn dur="500" id="35"/>
                                        <p:tgtEl>
                                          <p:spTgt spid="34"/>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6" presetSubtype="16">
                                  <p:stCondLst>
                                    <p:cond delay="0"/>
                                  </p:stCondLst>
                                  <p:childTnLst>
                                    <p:set>
                                      <p:cBhvr>
                                        <p:cTn dur="1" fill="hold" id="39">
                                          <p:stCondLst>
                                            <p:cond delay="0"/>
                                          </p:stCondLst>
                                        </p:cTn>
                                        <p:tgtEl>
                                          <p:spTgt spid="35"/>
                                        </p:tgtEl>
                                        <p:attrNameLst>
                                          <p:attrName>style.visibility</p:attrName>
                                        </p:attrNameLst>
                                      </p:cBhvr>
                                      <p:to>
                                        <p:strVal val="visible"/>
                                      </p:to>
                                    </p:set>
                                    <p:animEffect filter="circle(in)" transition="in">
                                      <p:cBhvr>
                                        <p:cTn dur="2000" id="40"/>
                                        <p:tgtEl>
                                          <p:spTgt spid="35"/>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 presetSubtype="4">
                                  <p:stCondLst>
                                    <p:cond delay="0"/>
                                  </p:stCondLst>
                                  <p:childTnLst>
                                    <p:set>
                                      <p:cBhvr>
                                        <p:cTn dur="1" fill="hold" id="44">
                                          <p:stCondLst>
                                            <p:cond delay="0"/>
                                          </p:stCondLst>
                                        </p:cTn>
                                        <p:tgtEl>
                                          <p:spTgt spid="36"/>
                                        </p:tgtEl>
                                        <p:attrNameLst>
                                          <p:attrName>style.visibility</p:attrName>
                                        </p:attrNameLst>
                                      </p:cBhvr>
                                      <p:to>
                                        <p:strVal val="visible"/>
                                      </p:to>
                                    </p:set>
                                    <p:anim calcmode="lin" valueType="num">
                                      <p:cBhvr additive="base">
                                        <p:cTn dur="500" fill="hold" id="45"/>
                                        <p:tgtEl>
                                          <p:spTgt spid="36"/>
                                        </p:tgtEl>
                                        <p:attrNameLst>
                                          <p:attrName>ppt_x</p:attrName>
                                        </p:attrNameLst>
                                      </p:cBhvr>
                                      <p:tavLst>
                                        <p:tav tm="0">
                                          <p:val>
                                            <p:strVal val="#ppt_x"/>
                                          </p:val>
                                        </p:tav>
                                        <p:tav tm="100000">
                                          <p:val>
                                            <p:strVal val="#ppt_x"/>
                                          </p:val>
                                        </p:tav>
                                      </p:tavLst>
                                    </p:anim>
                                    <p:anim calcmode="lin" valueType="num">
                                      <p:cBhvr additive="base">
                                        <p:cTn dur="500" fill="hold" id="46"/>
                                        <p:tgtEl>
                                          <p:spTgt spid="36"/>
                                        </p:tgtEl>
                                        <p:attrNameLst>
                                          <p:attrName>ppt_y</p:attrName>
                                        </p:attrNameLst>
                                      </p:cBhvr>
                                      <p:tavLst>
                                        <p:tav tm="0">
                                          <p:val>
                                            <p:strVal val="1+#ppt_h/2"/>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10" presetSubtype="0">
                                  <p:stCondLst>
                                    <p:cond delay="0"/>
                                  </p:stCondLst>
                                  <p:childTnLst>
                                    <p:set>
                                      <p:cBhvr>
                                        <p:cTn dur="1" fill="hold" id="50">
                                          <p:stCondLst>
                                            <p:cond delay="0"/>
                                          </p:stCondLst>
                                        </p:cTn>
                                        <p:tgtEl>
                                          <p:spTgt spid="39"/>
                                        </p:tgtEl>
                                        <p:attrNameLst>
                                          <p:attrName>style.visibility</p:attrName>
                                        </p:attrNameLst>
                                      </p:cBhvr>
                                      <p:to>
                                        <p:strVal val="visible"/>
                                      </p:to>
                                    </p:set>
                                    <p:animEffect filter="fade" transition="in">
                                      <p:cBhvr>
                                        <p:cTn dur="500" id="51"/>
                                        <p:tgtEl>
                                          <p:spTgt spid="39"/>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10" presetSubtype="0">
                                  <p:stCondLst>
                                    <p:cond delay="0"/>
                                  </p:stCondLst>
                                  <p:childTnLst>
                                    <p:set>
                                      <p:cBhvr>
                                        <p:cTn dur="1" fill="hold" id="55">
                                          <p:stCondLst>
                                            <p:cond delay="0"/>
                                          </p:stCondLst>
                                        </p:cTn>
                                        <p:tgtEl>
                                          <p:spTgt spid="38"/>
                                        </p:tgtEl>
                                        <p:attrNameLst>
                                          <p:attrName>style.visibility</p:attrName>
                                        </p:attrNameLst>
                                      </p:cBhvr>
                                      <p:to>
                                        <p:strVal val="visible"/>
                                      </p:to>
                                    </p:set>
                                    <p:animEffect filter="fade" transition="in">
                                      <p:cBhvr>
                                        <p:cTn dur="500" id="56"/>
                                        <p:tgtEl>
                                          <p:spTgt spid="38"/>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10" presetSubtype="0">
                                  <p:stCondLst>
                                    <p:cond delay="0"/>
                                  </p:stCondLst>
                                  <p:childTnLst>
                                    <p:set>
                                      <p:cBhvr>
                                        <p:cTn dur="1" fill="hold" id="60">
                                          <p:stCondLst>
                                            <p:cond delay="0"/>
                                          </p:stCondLst>
                                        </p:cTn>
                                        <p:tgtEl>
                                          <p:spTgt spid="37"/>
                                        </p:tgtEl>
                                        <p:attrNameLst>
                                          <p:attrName>style.visibility</p:attrName>
                                        </p:attrNameLst>
                                      </p:cBhvr>
                                      <p:to>
                                        <p:strVal val="visible"/>
                                      </p:to>
                                    </p:set>
                                    <p:animEffect filter="fade" transition="in">
                                      <p:cBhvr>
                                        <p:cTn dur="500" id="6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P grpId="0" spid="40"/>
      <p:bldP grpId="0" spid="4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圆角 7">
            <a:extLst>
              <a:ext uri="{FF2B5EF4-FFF2-40B4-BE49-F238E27FC236}">
                <a16:creationId xmlns:a16="http://schemas.microsoft.com/office/drawing/2014/main" id="{03C8A9BC-1536-4D3F-AF06-3B64214CB3BC}"/>
              </a:ext>
            </a:extLst>
          </p:cNvPr>
          <p:cNvSpPr/>
          <p:nvPr/>
        </p:nvSpPr>
        <p:spPr>
          <a:xfrm>
            <a:off x="-3253" y="1632533"/>
            <a:ext cx="5285576" cy="1050719"/>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0" name="矩形: 圆角 9">
            <a:extLst>
              <a:ext uri="{FF2B5EF4-FFF2-40B4-BE49-F238E27FC236}">
                <a16:creationId xmlns:a16="http://schemas.microsoft.com/office/drawing/2014/main" id="{C7C3C61A-563D-48B3-B8B2-47A5F1651939}"/>
              </a:ext>
            </a:extLst>
          </p:cNvPr>
          <p:cNvSpPr/>
          <p:nvPr/>
        </p:nvSpPr>
        <p:spPr>
          <a:xfrm>
            <a:off x="1406770" y="4242237"/>
            <a:ext cx="5059180" cy="1050719"/>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 name="矩形: 圆角 2">
            <a:extLst>
              <a:ext uri="{FF2B5EF4-FFF2-40B4-BE49-F238E27FC236}">
                <a16:creationId xmlns:a16="http://schemas.microsoft.com/office/drawing/2014/main" id="{22A2566E-1BD6-4089-AE76-2EC657F67808}"/>
              </a:ext>
            </a:extLst>
          </p:cNvPr>
          <p:cNvSpPr/>
          <p:nvPr/>
        </p:nvSpPr>
        <p:spPr>
          <a:xfrm>
            <a:off x="5015322" y="1632534"/>
            <a:ext cx="6260123" cy="3660422"/>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pic>
        <p:nvPicPr>
          <p:cNvPr id="2" name="图片 1">
            <a:extLst>
              <a:ext uri="{FF2B5EF4-FFF2-40B4-BE49-F238E27FC236}">
                <a16:creationId xmlns:a16="http://schemas.microsoft.com/office/drawing/2014/main" id="{205347CE-924D-4691-B604-7135A28DC46A}"/>
              </a:ext>
            </a:extLst>
          </p:cNvPr>
          <p:cNvPicPr>
            <a:picLocks noChangeAspect="1"/>
          </p:cNvPicPr>
          <p:nvPr/>
        </p:nvPicPr>
        <p:blipFill>
          <a:blip r:embed="rId3">
            <a:extLst>
              <a:ext uri="{28A0092B-C50C-407E-A947-70E740481C1C}">
                <a14:useLocalDpi val="0"/>
              </a:ext>
            </a:extLst>
          </a:blip>
          <a:srcRect l="70037" r="3835" t="60850"/>
          <a:stretch>
            <a:fillRect/>
          </a:stretch>
        </p:blipFill>
        <p:spPr>
          <a:xfrm flipH="1">
            <a:off x="7241752" y="1274998"/>
            <a:ext cx="3342272" cy="3342272"/>
          </a:xfrm>
          <a:prstGeom prst="rect">
            <a:avLst/>
          </a:prstGeom>
          <a:solidFill>
            <a:srgbClr val="F6F6F6"/>
          </a:solidFill>
          <a:ln w="76200">
            <a:noFill/>
          </a:ln>
          <a:effectLst>
            <a:outerShdw algn="ctr" blurRad="304800" dist="25400" rotWithShape="0" sx="101000" sy="101000">
              <a:schemeClr val="bg1">
                <a:lumMod val="75000"/>
                <a:alpha val="86000"/>
              </a:schemeClr>
            </a:outerShdw>
          </a:effectLst>
        </p:spPr>
      </p:pic>
      <p:sp>
        <p:nvSpPr>
          <p:cNvPr id="4" name="圆: 空心 3">
            <a:extLst>
              <a:ext uri="{FF2B5EF4-FFF2-40B4-BE49-F238E27FC236}">
                <a16:creationId xmlns:a16="http://schemas.microsoft.com/office/drawing/2014/main" id="{552545CC-372F-4A10-BE1C-2EF683522442}"/>
              </a:ext>
            </a:extLst>
          </p:cNvPr>
          <p:cNvSpPr/>
          <p:nvPr/>
        </p:nvSpPr>
        <p:spPr>
          <a:xfrm>
            <a:off x="5447981" y="2683253"/>
            <a:ext cx="3868035" cy="3868035"/>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5" name="矩形 4">
            <a:extLst>
              <a:ext uri="{FF2B5EF4-FFF2-40B4-BE49-F238E27FC236}">
                <a16:creationId xmlns:a16="http://schemas.microsoft.com/office/drawing/2014/main" id="{1D95768E-647F-49E9-9CD0-FAECA4F6FBE4}"/>
              </a:ext>
            </a:extLst>
          </p:cNvPr>
          <p:cNvSpPr/>
          <p:nvPr/>
        </p:nvSpPr>
        <p:spPr>
          <a:xfrm>
            <a:off x="5816883" y="3586850"/>
            <a:ext cx="1424869" cy="82296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企业经营计划</a:t>
            </a:r>
          </a:p>
        </p:txBody>
      </p:sp>
      <p:sp>
        <p:nvSpPr>
          <p:cNvPr id="6" name="椭圆 5">
            <a:extLst>
              <a:ext uri="{FF2B5EF4-FFF2-40B4-BE49-F238E27FC236}">
                <a16:creationId xmlns:a16="http://schemas.microsoft.com/office/drawing/2014/main" id="{146160AF-2887-47F1-990F-6364A0C0E31A}"/>
              </a:ext>
            </a:extLst>
          </p:cNvPr>
          <p:cNvSpPr/>
          <p:nvPr/>
        </p:nvSpPr>
        <p:spPr>
          <a:xfrm flipV="1">
            <a:off x="5973744" y="2511763"/>
            <a:ext cx="342979" cy="342979"/>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圆角 8">
            <a:extLst>
              <a:ext uri="{FF2B5EF4-FFF2-40B4-BE49-F238E27FC236}">
                <a16:creationId xmlns:a16="http://schemas.microsoft.com/office/drawing/2014/main" id="{F194DA77-6E8C-453E-809B-9FD1618CE271}"/>
              </a:ext>
            </a:extLst>
          </p:cNvPr>
          <p:cNvSpPr/>
          <p:nvPr/>
        </p:nvSpPr>
        <p:spPr>
          <a:xfrm>
            <a:off x="723481" y="2980213"/>
            <a:ext cx="4751392" cy="1050719"/>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1" name="矩形 10">
            <a:extLst>
              <a:ext uri="{FF2B5EF4-FFF2-40B4-BE49-F238E27FC236}">
                <a16:creationId xmlns:a16="http://schemas.microsoft.com/office/drawing/2014/main" id="{03779BAD-CD2E-4B66-BB8C-768876CA4C27}"/>
              </a:ext>
            </a:extLst>
          </p:cNvPr>
          <p:cNvSpPr/>
          <p:nvPr/>
        </p:nvSpPr>
        <p:spPr>
          <a:xfrm>
            <a:off x="2086452" y="1967820"/>
            <a:ext cx="3326576" cy="335280"/>
          </a:xfrm>
          <a:prstGeom prst="rect">
            <a:avLst/>
          </a:prstGeom>
          <a:noFill/>
        </p:spPr>
        <p:txBody>
          <a:bodyPr rtlCol="0" vert="horz" wrap="square">
            <a:spAutoFit/>
          </a:bodyPr>
          <a:lstStyle/>
          <a:p>
            <a:pPr algn="ctr"/>
            <a:r>
              <a:rPr altLang="en-US" b="1" lang="zh-CN" spc="600" sz="1600">
                <a:solidFill>
                  <a:srgbClr val="475574"/>
                </a:solidFill>
                <a:latin charset="-122" panose="020b0500000000000000" pitchFamily="34" typeface="思源黑体 CN Regular"/>
                <a:ea charset="-122" panose="020b0500000000000000" pitchFamily="34" typeface="思源黑体 CN Regular"/>
              </a:rPr>
              <a:t>以目标利润为中心</a:t>
            </a:r>
          </a:p>
        </p:txBody>
      </p:sp>
      <p:sp>
        <p:nvSpPr>
          <p:cNvPr id="12" name="矩形 11">
            <a:extLst>
              <a:ext uri="{FF2B5EF4-FFF2-40B4-BE49-F238E27FC236}">
                <a16:creationId xmlns:a16="http://schemas.microsoft.com/office/drawing/2014/main" id="{FDB76868-634F-456D-A03A-AF2900ABD2C9}"/>
              </a:ext>
            </a:extLst>
          </p:cNvPr>
          <p:cNvSpPr/>
          <p:nvPr/>
        </p:nvSpPr>
        <p:spPr>
          <a:xfrm>
            <a:off x="1722139" y="4592201"/>
            <a:ext cx="3326576" cy="335280"/>
          </a:xfrm>
          <a:prstGeom prst="rect">
            <a:avLst/>
          </a:prstGeom>
          <a:noFill/>
        </p:spPr>
        <p:txBody>
          <a:bodyPr rtlCol="0" vert="horz" wrap="square">
            <a:spAutoFit/>
          </a:bodyPr>
          <a:lstStyle/>
          <a:p>
            <a:pPr algn="ctr"/>
            <a:r>
              <a:rPr altLang="en-US" b="1" lang="zh-CN" spc="600" sz="1600">
                <a:solidFill>
                  <a:srgbClr val="475574"/>
                </a:solidFill>
                <a:latin charset="-122" panose="020b0500000000000000" pitchFamily="34" typeface="思源黑体 CN Regular"/>
                <a:ea charset="-122" panose="020b0500000000000000" pitchFamily="34" typeface="思源黑体 CN Regular"/>
              </a:rPr>
              <a:t>经中长期计划为主要目标</a:t>
            </a:r>
          </a:p>
        </p:txBody>
      </p:sp>
      <p:sp>
        <p:nvSpPr>
          <p:cNvPr id="13" name="矩形 12">
            <a:extLst>
              <a:ext uri="{FF2B5EF4-FFF2-40B4-BE49-F238E27FC236}">
                <a16:creationId xmlns:a16="http://schemas.microsoft.com/office/drawing/2014/main" id="{E3D5D03A-7455-44DD-97BD-D0BF36702CA7}"/>
              </a:ext>
            </a:extLst>
          </p:cNvPr>
          <p:cNvSpPr/>
          <p:nvPr/>
        </p:nvSpPr>
        <p:spPr>
          <a:xfrm>
            <a:off x="1030718" y="3357233"/>
            <a:ext cx="3949475" cy="335280"/>
          </a:xfrm>
          <a:prstGeom prst="rect">
            <a:avLst/>
          </a:prstGeom>
          <a:noFill/>
        </p:spPr>
        <p:txBody>
          <a:bodyPr rtlCol="0" vert="horz" wrap="square">
            <a:spAutoFit/>
          </a:bodyPr>
          <a:lstStyle/>
          <a:p>
            <a:pPr algn="ctr"/>
            <a:r>
              <a:rPr altLang="en-US" b="1" lang="zh-CN" spc="600" sz="1600">
                <a:solidFill>
                  <a:schemeClr val="bg1"/>
                </a:solidFill>
                <a:latin charset="-122" panose="020b0500000000000000" pitchFamily="34" typeface="思源黑体 CN Regular"/>
                <a:ea charset="-122" panose="020b0500000000000000" pitchFamily="34" typeface="思源黑体 CN Regular"/>
              </a:rPr>
              <a:t>以适应外部环境变化为出发点</a:t>
            </a:r>
          </a:p>
        </p:txBody>
      </p:sp>
      <p:sp>
        <p:nvSpPr>
          <p:cNvPr id="14" name="矩形: 圆角 13">
            <a:extLst>
              <a:ext uri="{FF2B5EF4-FFF2-40B4-BE49-F238E27FC236}">
                <a16:creationId xmlns:a16="http://schemas.microsoft.com/office/drawing/2014/main" id="{55821A50-8FE5-4761-B603-69BC20E38077}"/>
              </a:ext>
            </a:extLst>
          </p:cNvPr>
          <p:cNvSpPr/>
          <p:nvPr/>
        </p:nvSpPr>
        <p:spPr>
          <a:xfrm>
            <a:off x="10811306" y="4913171"/>
            <a:ext cx="732095" cy="635519"/>
          </a:xfrm>
          <a:prstGeom prst="roundRect">
            <a:avLst>
              <a:gd fmla="val 0" name="adj"/>
            </a:avLst>
          </a:prstGeom>
          <a:solidFill>
            <a:srgbClr val="F2D4AA"/>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1843041376"/>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par>
                                <p:cTn fill="hold" id="8" nodeType="withEffect" presetClass="entr" presetID="14" presetSubtype="10">
                                  <p:stCondLst>
                                    <p:cond delay="0"/>
                                  </p:stCondLst>
                                  <p:childTnLst>
                                    <p:set>
                                      <p:cBhvr>
                                        <p:cTn dur="1" fill="hold" id="9">
                                          <p:stCondLst>
                                            <p:cond delay="0"/>
                                          </p:stCondLst>
                                        </p:cTn>
                                        <p:tgtEl>
                                          <p:spTgt spid="2"/>
                                        </p:tgtEl>
                                        <p:attrNameLst>
                                          <p:attrName>style.visibility</p:attrName>
                                        </p:attrNameLst>
                                      </p:cBhvr>
                                      <p:to>
                                        <p:strVal val="visible"/>
                                      </p:to>
                                    </p:set>
                                    <p:animEffect filter="randombar(horizontal)" transition="in">
                                      <p:cBhvr>
                                        <p:cTn dur="500" id="10"/>
                                        <p:tgtEl>
                                          <p:spTgt spid="2"/>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4"/>
                                        </p:tgtEl>
                                        <p:attrNameLst>
                                          <p:attrName>style.visibility</p:attrName>
                                        </p:attrNameLst>
                                      </p:cBhvr>
                                      <p:to>
                                        <p:strVal val="visible"/>
                                      </p:to>
                                    </p:set>
                                    <p:animEffect filter="randombar(horizontal)" transition="in">
                                      <p:cBhvr>
                                        <p:cTn dur="500" id="13"/>
                                        <p:tgtEl>
                                          <p:spTgt spid="4"/>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5"/>
                                        </p:tgtEl>
                                        <p:attrNameLst>
                                          <p:attrName>style.visibility</p:attrName>
                                        </p:attrNameLst>
                                      </p:cBhvr>
                                      <p:to>
                                        <p:strVal val="visible"/>
                                      </p:to>
                                    </p:set>
                                    <p:animEffect filter="randombar(horizontal)" transition="in">
                                      <p:cBhvr>
                                        <p:cTn dur="500" id="16"/>
                                        <p:tgtEl>
                                          <p:spTgt spid="5"/>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randombar(horizontal)" transition="in">
                                      <p:cBhvr>
                                        <p:cTn dur="500" id="19"/>
                                        <p:tgtEl>
                                          <p:spTgt spid="6"/>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14"/>
                                        </p:tgtEl>
                                        <p:attrNameLst>
                                          <p:attrName>style.visibility</p:attrName>
                                        </p:attrNameLst>
                                      </p:cBhvr>
                                      <p:to>
                                        <p:strVal val="visible"/>
                                      </p:to>
                                    </p:set>
                                    <p:animEffect filter="randombar(horizontal)" transition="in">
                                      <p:cBhvr>
                                        <p:cTn dur="500" id="22"/>
                                        <p:tgtEl>
                                          <p:spTgt spid="14"/>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4">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fill="hold" id="27"/>
                                        <p:tgtEl>
                                          <p:spTgt spid="11"/>
                                        </p:tgtEl>
                                        <p:attrNameLst>
                                          <p:attrName>ppt_x</p:attrName>
                                        </p:attrNameLst>
                                      </p:cBhvr>
                                      <p:tavLst>
                                        <p:tav tm="0">
                                          <p:val>
                                            <p:strVal val="#ppt_x"/>
                                          </p:val>
                                        </p:tav>
                                        <p:tav tm="100000">
                                          <p:val>
                                            <p:strVal val="#ppt_x"/>
                                          </p:val>
                                        </p:tav>
                                      </p:tavLst>
                                    </p:anim>
                                    <p:anim calcmode="lin" valueType="num">
                                      <p:cBhvr additive="base">
                                        <p:cTn dur="500" fill="hold" id="28"/>
                                        <p:tgtEl>
                                          <p:spTgt spid="11"/>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ppt_x"/>
                                          </p:val>
                                        </p:tav>
                                        <p:tav tm="100000">
                                          <p:val>
                                            <p:strVal val="#ppt_x"/>
                                          </p:val>
                                        </p:tav>
                                      </p:tavLst>
                                    </p:anim>
                                    <p:anim calcmode="lin" valueType="num">
                                      <p:cBhvr additive="base">
                                        <p:cTn dur="500" fill="hold" id="32"/>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ppt_x"/>
                                          </p:val>
                                        </p:tav>
                                        <p:tav tm="100000">
                                          <p:val>
                                            <p:strVal val="#ppt_x"/>
                                          </p:val>
                                        </p:tav>
                                      </p:tavLst>
                                    </p:anim>
                                    <p:anim calcmode="lin" valueType="num">
                                      <p:cBhvr additive="base">
                                        <p:cTn dur="500" fill="hold" id="38"/>
                                        <p:tgtEl>
                                          <p:spTgt spid="13"/>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9"/>
                                        </p:tgtEl>
                                        <p:attrNameLst>
                                          <p:attrName>style.visibility</p:attrName>
                                        </p:attrNameLst>
                                      </p:cBhvr>
                                      <p:to>
                                        <p:strVal val="visible"/>
                                      </p:to>
                                    </p:set>
                                    <p:anim calcmode="lin" valueType="num">
                                      <p:cBhvr additive="base">
                                        <p:cTn dur="500" fill="hold" id="41"/>
                                        <p:tgtEl>
                                          <p:spTgt spid="9"/>
                                        </p:tgtEl>
                                        <p:attrNameLst>
                                          <p:attrName>ppt_x</p:attrName>
                                        </p:attrNameLst>
                                      </p:cBhvr>
                                      <p:tavLst>
                                        <p:tav tm="0">
                                          <p:val>
                                            <p:strVal val="#ppt_x"/>
                                          </p:val>
                                        </p:tav>
                                        <p:tav tm="100000">
                                          <p:val>
                                            <p:strVal val="#ppt_x"/>
                                          </p:val>
                                        </p:tav>
                                      </p:tavLst>
                                    </p:anim>
                                    <p:anim calcmode="lin" valueType="num">
                                      <p:cBhvr additive="base">
                                        <p:cTn dur="500" fill="hold" id="42"/>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4">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500" fill="hold" id="47"/>
                                        <p:tgtEl>
                                          <p:spTgt spid="12"/>
                                        </p:tgtEl>
                                        <p:attrNameLst>
                                          <p:attrName>ppt_x</p:attrName>
                                        </p:attrNameLst>
                                      </p:cBhvr>
                                      <p:tavLst>
                                        <p:tav tm="0">
                                          <p:val>
                                            <p:strVal val="#ppt_x"/>
                                          </p:val>
                                        </p:tav>
                                        <p:tav tm="100000">
                                          <p:val>
                                            <p:strVal val="#ppt_x"/>
                                          </p:val>
                                        </p:tav>
                                      </p:tavLst>
                                    </p:anim>
                                    <p:anim calcmode="lin" valueType="num">
                                      <p:cBhvr additive="base">
                                        <p:cTn dur="500" fill="hold" id="48"/>
                                        <p:tgtEl>
                                          <p:spTgt spid="12"/>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10"/>
                                        </p:tgtEl>
                                        <p:attrNameLst>
                                          <p:attrName>style.visibility</p:attrName>
                                        </p:attrNameLst>
                                      </p:cBhvr>
                                      <p:to>
                                        <p:strVal val="visible"/>
                                      </p:to>
                                    </p:set>
                                    <p:anim calcmode="lin" valueType="num">
                                      <p:cBhvr additive="base">
                                        <p:cTn dur="500" fill="hold" id="51"/>
                                        <p:tgtEl>
                                          <p:spTgt spid="10"/>
                                        </p:tgtEl>
                                        <p:attrNameLst>
                                          <p:attrName>ppt_x</p:attrName>
                                        </p:attrNameLst>
                                      </p:cBhvr>
                                      <p:tavLst>
                                        <p:tav tm="0">
                                          <p:val>
                                            <p:strVal val="#ppt_x"/>
                                          </p:val>
                                        </p:tav>
                                        <p:tav tm="100000">
                                          <p:val>
                                            <p:strVal val="#ppt_x"/>
                                          </p:val>
                                        </p:tav>
                                      </p:tavLst>
                                    </p:anim>
                                    <p:anim calcmode="lin" valueType="num">
                                      <p:cBhvr additive="base">
                                        <p:cTn dur="500" fill="hold" id="52"/>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3"/>
      <p:bldP grpId="0" spid="4"/>
      <p:bldP grpId="0" spid="5"/>
      <p:bldP grpId="0" spid="6"/>
      <p:bldP grpId="0" spid="9"/>
      <p:bldP grpId="0" spid="11"/>
      <p:bldP grpId="0" spid="12"/>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5DBBDC7-4137-4E62-8E8E-511EF2EA9383}"/>
              </a:ext>
            </a:extLst>
          </p:cNvPr>
          <p:cNvGrpSpPr/>
          <p:nvPr/>
        </p:nvGrpSpPr>
        <p:grpSpPr>
          <a:xfrm>
            <a:off x="0" y="0"/>
            <a:ext cx="12192000" cy="6858000"/>
            <a:chOff x="349955" y="1137356"/>
            <a:chExt cx="12192000" cy="6858000"/>
          </a:xfrm>
        </p:grpSpPr>
        <p:grpSp>
          <p:nvGrpSpPr>
            <p:cNvPr id="3" name="组合 2">
              <a:extLst>
                <a:ext uri="{FF2B5EF4-FFF2-40B4-BE49-F238E27FC236}">
                  <a16:creationId xmlns:a16="http://schemas.microsoft.com/office/drawing/2014/main" id="{CE33A0B2-9575-4FD7-9EF8-9B8416576EFF}"/>
                </a:ext>
              </a:extLst>
            </p:cNvPr>
            <p:cNvGrpSpPr/>
            <p:nvPr/>
          </p:nvGrpSpPr>
          <p:grpSpPr>
            <a:xfrm>
              <a:off x="349955" y="1137356"/>
              <a:ext cx="12192000" cy="3429000"/>
              <a:chOff x="349955" y="1137356"/>
              <a:chExt cx="12192000" cy="3429000"/>
            </a:xfrm>
          </p:grpSpPr>
          <p:pic>
            <p:nvPicPr>
              <p:cNvPr id="6" name="图片 5">
                <a:extLst>
                  <a:ext uri="{FF2B5EF4-FFF2-40B4-BE49-F238E27FC236}">
                    <a16:creationId xmlns:a16="http://schemas.microsoft.com/office/drawing/2014/main" id="{056894C6-E7D6-4D30-B4F5-E11C54893A16}"/>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1137356"/>
                <a:ext cx="6096000" cy="3429000"/>
              </a:xfrm>
              <a:prstGeom prst="rect">
                <a:avLst/>
              </a:prstGeom>
            </p:spPr>
          </p:pic>
          <p:pic>
            <p:nvPicPr>
              <p:cNvPr id="7" name="图片 6">
                <a:extLst>
                  <a:ext uri="{FF2B5EF4-FFF2-40B4-BE49-F238E27FC236}">
                    <a16:creationId xmlns:a16="http://schemas.microsoft.com/office/drawing/2014/main" id="{8954839D-822E-432C-ABF8-5EE9B80CE9A6}"/>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1137356"/>
                <a:ext cx="6096000" cy="3429000"/>
              </a:xfrm>
              <a:prstGeom prst="rect">
                <a:avLst/>
              </a:prstGeom>
            </p:spPr>
          </p:pic>
        </p:grpSp>
        <p:pic>
          <p:nvPicPr>
            <p:cNvPr id="4" name="图片 3">
              <a:extLst>
                <a:ext uri="{FF2B5EF4-FFF2-40B4-BE49-F238E27FC236}">
                  <a16:creationId xmlns:a16="http://schemas.microsoft.com/office/drawing/2014/main" id="{5B17FA1F-3E11-48D1-BD36-559DE6F2D381}"/>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4566356"/>
              <a:ext cx="6096000" cy="3429000"/>
            </a:xfrm>
            <a:prstGeom prst="rect">
              <a:avLst/>
            </a:prstGeom>
          </p:spPr>
        </p:pic>
        <p:pic>
          <p:nvPicPr>
            <p:cNvPr id="5" name="图片 4">
              <a:extLst>
                <a:ext uri="{FF2B5EF4-FFF2-40B4-BE49-F238E27FC236}">
                  <a16:creationId xmlns:a16="http://schemas.microsoft.com/office/drawing/2014/main" id="{5FF34843-E312-40D6-966C-3D17A34E60A9}"/>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4566356"/>
              <a:ext cx="6096000" cy="3429000"/>
            </a:xfrm>
            <a:prstGeom prst="rect">
              <a:avLst/>
            </a:prstGeom>
          </p:spPr>
        </p:pic>
      </p:grpSp>
      <p:grpSp>
        <p:nvGrpSpPr>
          <p:cNvPr id="10" name="组合 9">
            <a:extLst>
              <a:ext uri="{FF2B5EF4-FFF2-40B4-BE49-F238E27FC236}">
                <a16:creationId xmlns:a16="http://schemas.microsoft.com/office/drawing/2014/main" id="{E251E78C-FF33-4EA5-8ECB-BA7F83972A9E}"/>
              </a:ext>
            </a:extLst>
          </p:cNvPr>
          <p:cNvGrpSpPr/>
          <p:nvPr/>
        </p:nvGrpSpPr>
        <p:grpSpPr>
          <a:xfrm>
            <a:off x="1434302" y="793451"/>
            <a:ext cx="1972090" cy="2645659"/>
            <a:chOff x="1404892" y="1201756"/>
            <a:chExt cx="3448463" cy="4626288"/>
          </a:xfrm>
        </p:grpSpPr>
        <p:sp>
          <p:nvSpPr>
            <p:cNvPr id="8" name="矩形: 圆角 7">
              <a:extLst>
                <a:ext uri="{FF2B5EF4-FFF2-40B4-BE49-F238E27FC236}">
                  <a16:creationId xmlns:a16="http://schemas.microsoft.com/office/drawing/2014/main" id="{BAC92771-E232-46FD-9576-C1A00DCA270E}"/>
                </a:ext>
              </a:extLst>
            </p:cNvPr>
            <p:cNvSpPr/>
            <p:nvPr/>
          </p:nvSpPr>
          <p:spPr>
            <a:xfrm>
              <a:off x="1404892" y="1780764"/>
              <a:ext cx="3448463" cy="4047280"/>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圆角 8">
              <a:extLst>
                <a:ext uri="{FF2B5EF4-FFF2-40B4-BE49-F238E27FC236}">
                  <a16:creationId xmlns:a16="http://schemas.microsoft.com/office/drawing/2014/main" id="{2531B153-C346-4B5F-9F15-E255D8568A5F}"/>
                </a:ext>
              </a:extLst>
            </p:cNvPr>
            <p:cNvSpPr/>
            <p:nvPr/>
          </p:nvSpPr>
          <p:spPr>
            <a:xfrm>
              <a:off x="1404892" y="1201756"/>
              <a:ext cx="3448463" cy="708964"/>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1" name="矩形: 圆角 10">
            <a:extLst>
              <a:ext uri="{FF2B5EF4-FFF2-40B4-BE49-F238E27FC236}">
                <a16:creationId xmlns:a16="http://schemas.microsoft.com/office/drawing/2014/main" id="{591774D6-0D2E-4924-8A2A-C05E7AFCEB25}"/>
              </a:ext>
            </a:extLst>
          </p:cNvPr>
          <p:cNvSpPr/>
          <p:nvPr/>
        </p:nvSpPr>
        <p:spPr>
          <a:xfrm>
            <a:off x="4133956" y="2281840"/>
            <a:ext cx="6623742" cy="2625438"/>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2" name="文本框 11">
            <a:extLst>
              <a:ext uri="{FF2B5EF4-FFF2-40B4-BE49-F238E27FC236}">
                <a16:creationId xmlns:a16="http://schemas.microsoft.com/office/drawing/2014/main" id="{D0704B6F-3385-4EC7-86DC-67C9A71CE192}"/>
              </a:ext>
            </a:extLst>
          </p:cNvPr>
          <p:cNvSpPr txBox="1"/>
          <p:nvPr/>
        </p:nvSpPr>
        <p:spPr>
          <a:xfrm>
            <a:off x="1918039" y="1727842"/>
            <a:ext cx="1355475" cy="1097280"/>
          </a:xfrm>
          <a:prstGeom prst="rect">
            <a:avLst/>
          </a:prstGeom>
          <a:noFill/>
        </p:spPr>
        <p:txBody>
          <a:bodyPr rtlCol="0" wrap="square">
            <a:spAutoFit/>
          </a:bodyPr>
          <a:lstStyle/>
          <a:p>
            <a:r>
              <a:rPr altLang="zh-CN" b="1" lang="en-US" sz="6600">
                <a:solidFill>
                  <a:srgbClr val="475574"/>
                </a:solidFill>
                <a:latin charset="-122" panose="020b0500000000000000" pitchFamily="34" typeface="思源黑体 CN Regular"/>
                <a:ea charset="-122" panose="020b0500000000000000" pitchFamily="34" typeface="思源黑体 CN Regular"/>
              </a:rPr>
              <a:t>03.</a:t>
            </a:r>
          </a:p>
        </p:txBody>
      </p:sp>
      <p:sp>
        <p:nvSpPr>
          <p:cNvPr id="13" name="矩形 12">
            <a:extLst>
              <a:ext uri="{FF2B5EF4-FFF2-40B4-BE49-F238E27FC236}">
                <a16:creationId xmlns:a16="http://schemas.microsoft.com/office/drawing/2014/main" id="{AD6D214B-3936-423B-A80C-8E10E4280657}"/>
              </a:ext>
            </a:extLst>
          </p:cNvPr>
          <p:cNvSpPr/>
          <p:nvPr/>
        </p:nvSpPr>
        <p:spPr>
          <a:xfrm>
            <a:off x="6096000" y="3179060"/>
            <a:ext cx="2926080" cy="822960"/>
          </a:xfrm>
          <a:prstGeom prst="rect">
            <a:avLst/>
          </a:prstGeom>
        </p:spPr>
        <p:txBody>
          <a:bodyPr wrap="none">
            <a:spAutoFit/>
          </a:bodyPr>
          <a:lstStyle/>
          <a:p>
            <a:r>
              <a:rPr altLang="en-US" b="1" lang="zh-CN" spc="600" sz="4800">
                <a:solidFill>
                  <a:srgbClr val="475574"/>
                </a:solidFill>
                <a:latin charset="-122" panose="020b0500000000000000" pitchFamily="34" typeface="思源黑体 CN Regular"/>
                <a:ea charset="-122" panose="020b0500000000000000" pitchFamily="34" typeface="思源黑体 CN Regular"/>
              </a:rPr>
              <a:t>市场营销</a:t>
            </a:r>
          </a:p>
        </p:txBody>
      </p:sp>
      <p:sp>
        <p:nvSpPr>
          <p:cNvPr id="14" name="椭圆 13">
            <a:extLst>
              <a:ext uri="{FF2B5EF4-FFF2-40B4-BE49-F238E27FC236}">
                <a16:creationId xmlns:a16="http://schemas.microsoft.com/office/drawing/2014/main" id="{4161C916-944D-4763-8B84-9D12DFF581A0}"/>
              </a:ext>
            </a:extLst>
          </p:cNvPr>
          <p:cNvSpPr/>
          <p:nvPr/>
        </p:nvSpPr>
        <p:spPr>
          <a:xfrm flipV="1">
            <a:off x="10513692" y="1714500"/>
            <a:ext cx="787540" cy="787540"/>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5" name="矩形 14">
            <a:extLst>
              <a:ext uri="{FF2B5EF4-FFF2-40B4-BE49-F238E27FC236}">
                <a16:creationId xmlns:a16="http://schemas.microsoft.com/office/drawing/2014/main" id="{70D5C9D3-7D00-4EE2-AF6F-3B5884BDA95B}"/>
              </a:ext>
            </a:extLst>
          </p:cNvPr>
          <p:cNvSpPr/>
          <p:nvPr/>
        </p:nvSpPr>
        <p:spPr>
          <a:xfrm>
            <a:off x="6185223" y="3995103"/>
            <a:ext cx="2802255" cy="335280"/>
          </a:xfrm>
          <a:prstGeom prst="rect">
            <a:avLst/>
          </a:prstGeom>
        </p:spPr>
        <p:txBody>
          <a:bodyPr wrap="none">
            <a:spAutoFit/>
          </a:bodyPr>
          <a:lstStyle/>
          <a:p>
            <a:pPr algn="ctr"/>
            <a:r>
              <a:rPr altLang="en-US" b="1" lang="zh-CN" spc="300" sz="1600">
                <a:gradFill flip="none" rotWithShape="1">
                  <a:gsLst>
                    <a:gs pos="81000">
                      <a:srgbClr val="C8B59D"/>
                    </a:gs>
                    <a:gs pos="52000">
                      <a:srgbClr val="475574"/>
                    </a:gs>
                    <a:gs pos="7000">
                      <a:srgbClr val="475574"/>
                    </a:gs>
                    <a:gs pos="100000">
                      <a:srgbClr val="F2D4AA"/>
                    </a:gs>
                  </a:gsLst>
                  <a:lin ang="2700000" scaled="1"/>
                </a:gradFill>
                <a:latin charset="-122" panose="020b0500000000000000" pitchFamily="34" typeface="思源黑体 CN Regular"/>
                <a:ea charset="-122" panose="020b0500000000000000" pitchFamily="34" typeface="思源黑体 CN Regular"/>
              </a:rPr>
              <a:t>创新  合作  统筹  成长 </a:t>
            </a:r>
          </a:p>
        </p:txBody>
      </p:sp>
      <p:sp>
        <p:nvSpPr>
          <p:cNvPr id="16" name="文本框 15">
            <a:extLst>
              <a:ext uri="{FF2B5EF4-FFF2-40B4-BE49-F238E27FC236}">
                <a16:creationId xmlns:a16="http://schemas.microsoft.com/office/drawing/2014/main" id="{CD132462-E0B5-48AD-9AE8-BF0F6E98DCA7}"/>
              </a:ext>
            </a:extLst>
          </p:cNvPr>
          <p:cNvSpPr txBox="1"/>
          <p:nvPr/>
        </p:nvSpPr>
        <p:spPr>
          <a:xfrm>
            <a:off x="5645315" y="2847943"/>
            <a:ext cx="3886356" cy="335280"/>
          </a:xfrm>
          <a:prstGeom prst="rect">
            <a:avLst/>
          </a:prstGeom>
          <a:solidFill>
            <a:schemeClr val="bg1"/>
          </a:solidFill>
        </p:spPr>
        <p:txBody>
          <a:bodyPr rtlCol="0" vert="horz" wrap="square">
            <a:spAutoFit/>
          </a:bodyPr>
          <a:lstStyle>
            <a:defPPr>
              <a:defRPr lang="en-US"/>
            </a:defPPr>
            <a:lvl1pPr>
              <a:defRPr spc="600">
                <a:solidFill>
                  <a:srgbClr val="1E496C"/>
                </a:solidFill>
                <a:latin charset="-122" panose="020b0500000000000000" pitchFamily="34" typeface="思源黑体 CN Regular"/>
                <a:ea charset="-122" panose="020b0500000000000000" pitchFamily="34" typeface="思源黑体 CN Regular"/>
              </a:defRPr>
            </a:lvl1pPr>
          </a:lstStyle>
          <a:p>
            <a:pPr algn="ctr"/>
            <a:r>
              <a:rPr altLang="zh-CN" lang="en-US" sz="1600"/>
              <a:t>COMPANY TRAINING</a:t>
            </a:r>
          </a:p>
        </p:txBody>
      </p:sp>
      <p:sp>
        <p:nvSpPr>
          <p:cNvPr id="17" name="椭圆 16">
            <a:extLst>
              <a:ext uri="{FF2B5EF4-FFF2-40B4-BE49-F238E27FC236}">
                <a16:creationId xmlns:a16="http://schemas.microsoft.com/office/drawing/2014/main" id="{B017DFD5-6ED9-4471-ABB5-07DB969177C5}"/>
              </a:ext>
            </a:extLst>
          </p:cNvPr>
          <p:cNvSpPr/>
          <p:nvPr/>
        </p:nvSpPr>
        <p:spPr>
          <a:xfrm flipV="1">
            <a:off x="3665420" y="5227057"/>
            <a:ext cx="343873" cy="343873"/>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2159697456"/>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500" id="20"/>
                                        <p:tgtEl>
                                          <p:spTgt spid="16"/>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31"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1000" fill="hold" id="31"/>
                                        <p:tgtEl>
                                          <p:spTgt spid="14"/>
                                        </p:tgtEl>
                                        <p:attrNameLst>
                                          <p:attrName>ppt_w</p:attrName>
                                        </p:attrNameLst>
                                      </p:cBhvr>
                                      <p:tavLst>
                                        <p:tav tm="0">
                                          <p:val>
                                            <p:fltVal val="0"/>
                                          </p:val>
                                        </p:tav>
                                        <p:tav tm="100000">
                                          <p:val>
                                            <p:strVal val="#ppt_w"/>
                                          </p:val>
                                        </p:tav>
                                      </p:tavLst>
                                    </p:anim>
                                    <p:anim calcmode="lin" valueType="num">
                                      <p:cBhvr>
                                        <p:cTn dur="1000" fill="hold" id="32"/>
                                        <p:tgtEl>
                                          <p:spTgt spid="14"/>
                                        </p:tgtEl>
                                        <p:attrNameLst>
                                          <p:attrName>ppt_h</p:attrName>
                                        </p:attrNameLst>
                                      </p:cBhvr>
                                      <p:tavLst>
                                        <p:tav tm="0">
                                          <p:val>
                                            <p:fltVal val="0"/>
                                          </p:val>
                                        </p:tav>
                                        <p:tav tm="100000">
                                          <p:val>
                                            <p:strVal val="#ppt_h"/>
                                          </p:val>
                                        </p:tav>
                                      </p:tavLst>
                                    </p:anim>
                                    <p:anim calcmode="lin" valueType="num">
                                      <p:cBhvr>
                                        <p:cTn dur="1000" fill="hold" id="33"/>
                                        <p:tgtEl>
                                          <p:spTgt spid="14"/>
                                        </p:tgtEl>
                                        <p:attrNameLst>
                                          <p:attrName>style.rotation</p:attrName>
                                        </p:attrNameLst>
                                      </p:cBhvr>
                                      <p:tavLst>
                                        <p:tav tm="0">
                                          <p:val>
                                            <p:fltVal val="90"/>
                                          </p:val>
                                        </p:tav>
                                        <p:tav tm="100000">
                                          <p:val>
                                            <p:fltVal val="0"/>
                                          </p:val>
                                        </p:tav>
                                      </p:tavLst>
                                    </p:anim>
                                    <p:animEffect filter="fade" transition="in">
                                      <p:cBhvr>
                                        <p:cTn dur="1000" id="34"/>
                                        <p:tgtEl>
                                          <p:spTgt spid="14"/>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1000" fill="hold" id="37"/>
                                        <p:tgtEl>
                                          <p:spTgt spid="17"/>
                                        </p:tgtEl>
                                        <p:attrNameLst>
                                          <p:attrName>ppt_w</p:attrName>
                                        </p:attrNameLst>
                                      </p:cBhvr>
                                      <p:tavLst>
                                        <p:tav tm="0">
                                          <p:val>
                                            <p:fltVal val="0"/>
                                          </p:val>
                                        </p:tav>
                                        <p:tav tm="100000">
                                          <p:val>
                                            <p:strVal val="#ppt_w"/>
                                          </p:val>
                                        </p:tav>
                                      </p:tavLst>
                                    </p:anim>
                                    <p:anim calcmode="lin" valueType="num">
                                      <p:cBhvr>
                                        <p:cTn dur="1000" fill="hold" id="38"/>
                                        <p:tgtEl>
                                          <p:spTgt spid="17"/>
                                        </p:tgtEl>
                                        <p:attrNameLst>
                                          <p:attrName>ppt_h</p:attrName>
                                        </p:attrNameLst>
                                      </p:cBhvr>
                                      <p:tavLst>
                                        <p:tav tm="0">
                                          <p:val>
                                            <p:fltVal val="0"/>
                                          </p:val>
                                        </p:tav>
                                        <p:tav tm="100000">
                                          <p:val>
                                            <p:strVal val="#ppt_h"/>
                                          </p:val>
                                        </p:tav>
                                      </p:tavLst>
                                    </p:anim>
                                    <p:anim calcmode="lin" valueType="num">
                                      <p:cBhvr>
                                        <p:cTn dur="1000" fill="hold" id="39"/>
                                        <p:tgtEl>
                                          <p:spTgt spid="17"/>
                                        </p:tgtEl>
                                        <p:attrNameLst>
                                          <p:attrName>style.rotation</p:attrName>
                                        </p:attrNameLst>
                                      </p:cBhvr>
                                      <p:tavLst>
                                        <p:tav tm="0">
                                          <p:val>
                                            <p:fltVal val="90"/>
                                          </p:val>
                                        </p:tav>
                                        <p:tav tm="100000">
                                          <p:val>
                                            <p:fltVal val="0"/>
                                          </p:val>
                                        </p:tav>
                                      </p:tavLst>
                                    </p:anim>
                                    <p:animEffect filter="fade" transition="in">
                                      <p:cBhvr>
                                        <p:cTn dur="1000" id="4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圆: 空心 21">
            <a:extLst>
              <a:ext uri="{FF2B5EF4-FFF2-40B4-BE49-F238E27FC236}">
                <a16:creationId xmlns:a16="http://schemas.microsoft.com/office/drawing/2014/main" id="{4899F9CF-EC6D-4323-9517-FDAD67EFC83F}"/>
              </a:ext>
            </a:extLst>
          </p:cNvPr>
          <p:cNvSpPr/>
          <p:nvPr/>
        </p:nvSpPr>
        <p:spPr>
          <a:xfrm>
            <a:off x="9423968" y="-672927"/>
            <a:ext cx="3868035" cy="3868035"/>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11" name="组合 10">
            <a:extLst>
              <a:ext uri="{FF2B5EF4-FFF2-40B4-BE49-F238E27FC236}">
                <a16:creationId xmlns:a16="http://schemas.microsoft.com/office/drawing/2014/main" id="{22CEB302-DB4C-436A-B2D6-330524314E08}"/>
              </a:ext>
            </a:extLst>
          </p:cNvPr>
          <p:cNvGrpSpPr/>
          <p:nvPr/>
        </p:nvGrpSpPr>
        <p:grpSpPr>
          <a:xfrm>
            <a:off x="834014" y="1708220"/>
            <a:ext cx="6440993" cy="1848896"/>
            <a:chOff x="834014" y="1708220"/>
            <a:chExt cx="6440993" cy="1848896"/>
          </a:xfrm>
        </p:grpSpPr>
        <p:grpSp>
          <p:nvGrpSpPr>
            <p:cNvPr id="8" name="组合 7">
              <a:extLst>
                <a:ext uri="{FF2B5EF4-FFF2-40B4-BE49-F238E27FC236}">
                  <a16:creationId xmlns:a16="http://schemas.microsoft.com/office/drawing/2014/main" id="{7EED98BF-0CF2-41DC-A428-4F7EF8F40FD1}"/>
                </a:ext>
              </a:extLst>
            </p:cNvPr>
            <p:cNvGrpSpPr/>
            <p:nvPr/>
          </p:nvGrpSpPr>
          <p:grpSpPr>
            <a:xfrm>
              <a:off x="834014" y="1708220"/>
              <a:ext cx="6440993" cy="1848896"/>
              <a:chOff x="834014" y="1708220"/>
              <a:chExt cx="5261985" cy="1848896"/>
            </a:xfrm>
          </p:grpSpPr>
          <p:sp>
            <p:nvSpPr>
              <p:cNvPr id="2" name="流程图: 过程 1">
                <a:extLst>
                  <a:ext uri="{FF2B5EF4-FFF2-40B4-BE49-F238E27FC236}">
                    <a16:creationId xmlns:a16="http://schemas.microsoft.com/office/drawing/2014/main" id="{C554CA34-39E5-4845-8BC7-A27DD2387FDD}"/>
                  </a:ext>
                </a:extLst>
              </p:cNvPr>
              <p:cNvSpPr/>
              <p:nvPr/>
            </p:nvSpPr>
            <p:spPr>
              <a:xfrm>
                <a:off x="834014" y="1708220"/>
                <a:ext cx="4732773" cy="1848896"/>
              </a:xfrm>
              <a:prstGeom prst="flowChartProcess">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6" name="流程图: 数据 5">
                <a:extLst>
                  <a:ext uri="{FF2B5EF4-FFF2-40B4-BE49-F238E27FC236}">
                    <a16:creationId xmlns:a16="http://schemas.microsoft.com/office/drawing/2014/main" id="{4EA87FE6-44DD-45D3-8841-2D2C4F820BB5}"/>
                  </a:ext>
                </a:extLst>
              </p:cNvPr>
              <p:cNvSpPr/>
              <p:nvPr/>
            </p:nvSpPr>
            <p:spPr>
              <a:xfrm>
                <a:off x="5348979" y="1708220"/>
                <a:ext cx="747020" cy="1848896"/>
              </a:xfrm>
              <a:prstGeom prst="flowChartInputOutput">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5" name="矩形 4">
              <a:extLst>
                <a:ext uri="{FF2B5EF4-FFF2-40B4-BE49-F238E27FC236}">
                  <a16:creationId xmlns:a16="http://schemas.microsoft.com/office/drawing/2014/main" id="{FC8A1613-EA5D-4DB8-A79B-AFE4D5A554F9}"/>
                </a:ext>
              </a:extLst>
            </p:cNvPr>
            <p:cNvSpPr/>
            <p:nvPr/>
          </p:nvSpPr>
          <p:spPr>
            <a:xfrm>
              <a:off x="5164851" y="1955413"/>
              <a:ext cx="1333082"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营销</a:t>
              </a:r>
            </a:p>
          </p:txBody>
        </p:sp>
        <p:sp>
          <p:nvSpPr>
            <p:cNvPr id="7" name="矩形 6">
              <a:extLst>
                <a:ext uri="{FF2B5EF4-FFF2-40B4-BE49-F238E27FC236}">
                  <a16:creationId xmlns:a16="http://schemas.microsoft.com/office/drawing/2014/main" id="{1955CFD9-9256-42E0-A47B-5A605F49D5CF}"/>
                </a:ext>
              </a:extLst>
            </p:cNvPr>
            <p:cNvSpPr/>
            <p:nvPr/>
          </p:nvSpPr>
          <p:spPr>
            <a:xfrm>
              <a:off x="1220031" y="2402455"/>
              <a:ext cx="5021170"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深挖产品的内涵，切合准消费者的需求，从而让消费者深刻了解该产品进而购买的过程。</a:t>
              </a:r>
            </a:p>
          </p:txBody>
        </p:sp>
      </p:grpSp>
      <p:grpSp>
        <p:nvGrpSpPr>
          <p:cNvPr id="12" name="组合 11">
            <a:extLst>
              <a:ext uri="{FF2B5EF4-FFF2-40B4-BE49-F238E27FC236}">
                <a16:creationId xmlns:a16="http://schemas.microsoft.com/office/drawing/2014/main" id="{4BD30092-6706-4FAD-9F51-A7C5B197886E}"/>
              </a:ext>
            </a:extLst>
          </p:cNvPr>
          <p:cNvGrpSpPr/>
          <p:nvPr/>
        </p:nvGrpSpPr>
        <p:grpSpPr>
          <a:xfrm flipH="1">
            <a:off x="4724400" y="3804309"/>
            <a:ext cx="6440993" cy="1848896"/>
            <a:chOff x="834014" y="1708220"/>
            <a:chExt cx="6440993" cy="1848896"/>
          </a:xfrm>
        </p:grpSpPr>
        <p:grpSp>
          <p:nvGrpSpPr>
            <p:cNvPr id="13" name="组合 12">
              <a:extLst>
                <a:ext uri="{FF2B5EF4-FFF2-40B4-BE49-F238E27FC236}">
                  <a16:creationId xmlns:a16="http://schemas.microsoft.com/office/drawing/2014/main" id="{7FAACFD3-7AB4-44EA-9C1B-5138E96EFC5A}"/>
                </a:ext>
              </a:extLst>
            </p:cNvPr>
            <p:cNvGrpSpPr/>
            <p:nvPr/>
          </p:nvGrpSpPr>
          <p:grpSpPr>
            <a:xfrm>
              <a:off x="834014" y="1708220"/>
              <a:ext cx="6440993" cy="1848896"/>
              <a:chOff x="834014" y="1708220"/>
              <a:chExt cx="5261985" cy="1848896"/>
            </a:xfrm>
          </p:grpSpPr>
          <p:sp>
            <p:nvSpPr>
              <p:cNvPr id="16" name="流程图: 过程 15">
                <a:extLst>
                  <a:ext uri="{FF2B5EF4-FFF2-40B4-BE49-F238E27FC236}">
                    <a16:creationId xmlns:a16="http://schemas.microsoft.com/office/drawing/2014/main" id="{43E8F83E-8F6B-43D0-B472-19EEF302ADC8}"/>
                  </a:ext>
                </a:extLst>
              </p:cNvPr>
              <p:cNvSpPr/>
              <p:nvPr/>
            </p:nvSpPr>
            <p:spPr>
              <a:xfrm>
                <a:off x="834014" y="1708220"/>
                <a:ext cx="4732773" cy="1848896"/>
              </a:xfrm>
              <a:prstGeom prst="flowChartProcess">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7" name="流程图: 数据 16">
                <a:extLst>
                  <a:ext uri="{FF2B5EF4-FFF2-40B4-BE49-F238E27FC236}">
                    <a16:creationId xmlns:a16="http://schemas.microsoft.com/office/drawing/2014/main" id="{BD953701-54B4-4973-B001-E49F1A41EDF6}"/>
                  </a:ext>
                </a:extLst>
              </p:cNvPr>
              <p:cNvSpPr/>
              <p:nvPr/>
            </p:nvSpPr>
            <p:spPr>
              <a:xfrm>
                <a:off x="5348979" y="1708220"/>
                <a:ext cx="747020" cy="1848896"/>
              </a:xfrm>
              <a:prstGeom prst="flowChartInputOutput">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4" name="矩形 13">
              <a:extLst>
                <a:ext uri="{FF2B5EF4-FFF2-40B4-BE49-F238E27FC236}">
                  <a16:creationId xmlns:a16="http://schemas.microsoft.com/office/drawing/2014/main" id="{F5FCE652-661F-4A30-A805-9817A66CF2AE}"/>
                </a:ext>
              </a:extLst>
            </p:cNvPr>
            <p:cNvSpPr/>
            <p:nvPr/>
          </p:nvSpPr>
          <p:spPr>
            <a:xfrm>
              <a:off x="5164851" y="1955413"/>
              <a:ext cx="1333082"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推销</a:t>
              </a:r>
            </a:p>
          </p:txBody>
        </p:sp>
        <p:sp>
          <p:nvSpPr>
            <p:cNvPr id="15" name="矩形 14">
              <a:extLst>
                <a:ext uri="{FF2B5EF4-FFF2-40B4-BE49-F238E27FC236}">
                  <a16:creationId xmlns:a16="http://schemas.microsoft.com/office/drawing/2014/main" id="{8C5F9979-9F3C-41C4-949B-09D63208E227}"/>
                </a:ext>
              </a:extLst>
            </p:cNvPr>
            <p:cNvSpPr/>
            <p:nvPr/>
          </p:nvSpPr>
          <p:spPr>
            <a:xfrm>
              <a:off x="1220031" y="2402455"/>
              <a:ext cx="5021170"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运用一切可能的方法把产品或服务提供给顾客，使其接受或购买。</a:t>
              </a:r>
            </a:p>
          </p:txBody>
        </p:sp>
      </p:grpSp>
      <p:sp>
        <p:nvSpPr>
          <p:cNvPr id="19" name="文本框 18">
            <a:extLst>
              <a:ext uri="{FF2B5EF4-FFF2-40B4-BE49-F238E27FC236}">
                <a16:creationId xmlns:a16="http://schemas.microsoft.com/office/drawing/2014/main" id="{6C026C5F-EE62-4464-A8D0-1B3CE0550876}"/>
              </a:ext>
            </a:extLst>
          </p:cNvPr>
          <p:cNvSpPr txBox="1"/>
          <p:nvPr/>
        </p:nvSpPr>
        <p:spPr>
          <a:xfrm>
            <a:off x="6627219" y="2002551"/>
            <a:ext cx="1366576" cy="1310640"/>
          </a:xfrm>
          <a:prstGeom prst="rect">
            <a:avLst/>
          </a:prstGeom>
          <a:noFill/>
        </p:spPr>
        <p:txBody>
          <a:bodyPr rtlCol="0" wrap="square">
            <a:spAutoFit/>
          </a:bodyPr>
          <a:lstStyle/>
          <a:p>
            <a:r>
              <a:rPr altLang="zh-CN" lang="en-US" sz="8000">
                <a:solidFill>
                  <a:schemeClr val="bg1"/>
                </a:solidFill>
                <a:latin charset="-122" panose="020b0a00000000000000" pitchFamily="34" typeface="思源黑体 CN Heavy"/>
                <a:ea charset="-122" panose="020b0a00000000000000" pitchFamily="34" typeface="思源黑体 CN Heavy"/>
                <a:cs charset="-122" panose="02000600000000000000" pitchFamily="2" typeface="851tegakizatsu"/>
              </a:rPr>
              <a:t>V</a:t>
            </a:r>
          </a:p>
        </p:txBody>
      </p:sp>
      <p:sp>
        <p:nvSpPr>
          <p:cNvPr id="20" name="矩形 19">
            <a:extLst>
              <a:ext uri="{FF2B5EF4-FFF2-40B4-BE49-F238E27FC236}">
                <a16:creationId xmlns:a16="http://schemas.microsoft.com/office/drawing/2014/main" id="{04F99872-DF0D-47E4-A67C-A33416ECB0FC}"/>
              </a:ext>
            </a:extLst>
          </p:cNvPr>
          <p:cNvSpPr/>
          <p:nvPr/>
        </p:nvSpPr>
        <p:spPr>
          <a:xfrm>
            <a:off x="4626103" y="4206654"/>
            <a:ext cx="827405" cy="1432560"/>
          </a:xfrm>
          <a:prstGeom prst="rect">
            <a:avLst/>
          </a:prstGeom>
        </p:spPr>
        <p:txBody>
          <a:bodyPr wrap="none">
            <a:spAutoFit/>
          </a:bodyPr>
          <a:lstStyle/>
          <a:p>
            <a:r>
              <a:rPr altLang="zh-CN" lang="en-US" sz="8800">
                <a:solidFill>
                  <a:schemeClr val="bg1"/>
                </a:solidFill>
                <a:latin charset="-122" panose="020b0a00000000000000" pitchFamily="34" typeface="思源黑体 CN Heavy"/>
                <a:ea charset="-122" panose="020b0a00000000000000" pitchFamily="34" typeface="思源黑体 CN Heavy"/>
                <a:cs charset="-122" panose="02000600000000000000" pitchFamily="2" typeface="851tegakizatsu"/>
              </a:rPr>
              <a:t>S</a:t>
            </a:r>
          </a:p>
        </p:txBody>
      </p:sp>
      <p:sp>
        <p:nvSpPr>
          <p:cNvPr id="23" name="圆: 空心 22">
            <a:extLst>
              <a:ext uri="{FF2B5EF4-FFF2-40B4-BE49-F238E27FC236}">
                <a16:creationId xmlns:a16="http://schemas.microsoft.com/office/drawing/2014/main" id="{42182376-359C-40C1-806A-97C2A6471ABE}"/>
              </a:ext>
            </a:extLst>
          </p:cNvPr>
          <p:cNvSpPr/>
          <p:nvPr/>
        </p:nvSpPr>
        <p:spPr>
          <a:xfrm>
            <a:off x="7748738" y="1163865"/>
            <a:ext cx="2937605" cy="2937605"/>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4" name="椭圆 23">
            <a:extLst>
              <a:ext uri="{FF2B5EF4-FFF2-40B4-BE49-F238E27FC236}">
                <a16:creationId xmlns:a16="http://schemas.microsoft.com/office/drawing/2014/main" id="{80A28406-F2D4-4AFC-A680-DB06AEF5FE66}"/>
              </a:ext>
            </a:extLst>
          </p:cNvPr>
          <p:cNvSpPr/>
          <p:nvPr/>
        </p:nvSpPr>
        <p:spPr>
          <a:xfrm flipV="1">
            <a:off x="3528642" y="4296458"/>
            <a:ext cx="156261" cy="156261"/>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5" name="椭圆 24">
            <a:extLst>
              <a:ext uri="{FF2B5EF4-FFF2-40B4-BE49-F238E27FC236}">
                <a16:creationId xmlns:a16="http://schemas.microsoft.com/office/drawing/2014/main" id="{8B0344D6-BDA6-45D9-A394-E26CD85EEFA0}"/>
              </a:ext>
            </a:extLst>
          </p:cNvPr>
          <p:cNvSpPr/>
          <p:nvPr/>
        </p:nvSpPr>
        <p:spPr>
          <a:xfrm flipV="1">
            <a:off x="1997644" y="5063700"/>
            <a:ext cx="291619" cy="291619"/>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6" name="椭圆 25">
            <a:extLst>
              <a:ext uri="{FF2B5EF4-FFF2-40B4-BE49-F238E27FC236}">
                <a16:creationId xmlns:a16="http://schemas.microsoft.com/office/drawing/2014/main" id="{E0E9D1E3-E580-42D8-AF6A-FCA4832809D5}"/>
              </a:ext>
            </a:extLst>
          </p:cNvPr>
          <p:cNvSpPr/>
          <p:nvPr/>
        </p:nvSpPr>
        <p:spPr>
          <a:xfrm flipV="1">
            <a:off x="4399203" y="5108960"/>
            <a:ext cx="519972" cy="519972"/>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522372833"/>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ppt_x"/>
                                          </p:val>
                                        </p:tav>
                                        <p:tav tm="100000">
                                          <p:val>
                                            <p:strVal val="#ppt_x"/>
                                          </p:val>
                                        </p:tav>
                                      </p:tavLst>
                                    </p:anim>
                                    <p:anim calcmode="lin" valueType="num">
                                      <p:cBhvr additive="base">
                                        <p:cTn dur="500" fill="hold" id="14"/>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6" presetSubtype="16">
                                  <p:stCondLst>
                                    <p:cond delay="0"/>
                                  </p:stCondLst>
                                  <p:childTnLst>
                                    <p:set>
                                      <p:cBhvr>
                                        <p:cTn dur="1" fill="hold" id="18">
                                          <p:stCondLst>
                                            <p:cond delay="0"/>
                                          </p:stCondLst>
                                        </p:cTn>
                                        <p:tgtEl>
                                          <p:spTgt spid="19"/>
                                        </p:tgtEl>
                                        <p:attrNameLst>
                                          <p:attrName>style.visibility</p:attrName>
                                        </p:attrNameLst>
                                      </p:cBhvr>
                                      <p:to>
                                        <p:strVal val="visible"/>
                                      </p:to>
                                    </p:set>
                                    <p:animEffect filter="circle(in)" transition="in">
                                      <p:cBhvr>
                                        <p:cTn dur="2000" id="19"/>
                                        <p:tgtEl>
                                          <p:spTgt spid="19"/>
                                        </p:tgtEl>
                                      </p:cBhvr>
                                    </p:animEffect>
                                  </p:childTnLst>
                                </p:cTn>
                              </p:par>
                              <p:par>
                                <p:cTn fill="hold" grpId="0" id="20" nodeType="withEffect" presetClass="entr" presetID="6" presetSubtype="16">
                                  <p:stCondLst>
                                    <p:cond delay="0"/>
                                  </p:stCondLst>
                                  <p:childTnLst>
                                    <p:set>
                                      <p:cBhvr>
                                        <p:cTn dur="1" fill="hold" id="21">
                                          <p:stCondLst>
                                            <p:cond delay="0"/>
                                          </p:stCondLst>
                                        </p:cTn>
                                        <p:tgtEl>
                                          <p:spTgt spid="20"/>
                                        </p:tgtEl>
                                        <p:attrNameLst>
                                          <p:attrName>style.visibility</p:attrName>
                                        </p:attrNameLst>
                                      </p:cBhvr>
                                      <p:to>
                                        <p:strVal val="visible"/>
                                      </p:to>
                                    </p:set>
                                    <p:animEffect filter="circle(in)" transition="in">
                                      <p:cBhvr>
                                        <p:cTn dur="2000" id="22"/>
                                        <p:tgtEl>
                                          <p:spTgt spid="2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31" presetSubtype="0">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p:cTn dur="1000" fill="hold" id="27"/>
                                        <p:tgtEl>
                                          <p:spTgt spid="23"/>
                                        </p:tgtEl>
                                        <p:attrNameLst>
                                          <p:attrName>ppt_w</p:attrName>
                                        </p:attrNameLst>
                                      </p:cBhvr>
                                      <p:tavLst>
                                        <p:tav tm="0">
                                          <p:val>
                                            <p:fltVal val="0"/>
                                          </p:val>
                                        </p:tav>
                                        <p:tav tm="100000">
                                          <p:val>
                                            <p:strVal val="#ppt_w"/>
                                          </p:val>
                                        </p:tav>
                                      </p:tavLst>
                                    </p:anim>
                                    <p:anim calcmode="lin" valueType="num">
                                      <p:cBhvr>
                                        <p:cTn dur="1000" fill="hold" id="28"/>
                                        <p:tgtEl>
                                          <p:spTgt spid="23"/>
                                        </p:tgtEl>
                                        <p:attrNameLst>
                                          <p:attrName>ppt_h</p:attrName>
                                        </p:attrNameLst>
                                      </p:cBhvr>
                                      <p:tavLst>
                                        <p:tav tm="0">
                                          <p:val>
                                            <p:fltVal val="0"/>
                                          </p:val>
                                        </p:tav>
                                        <p:tav tm="100000">
                                          <p:val>
                                            <p:strVal val="#ppt_h"/>
                                          </p:val>
                                        </p:tav>
                                      </p:tavLst>
                                    </p:anim>
                                    <p:anim calcmode="lin" valueType="num">
                                      <p:cBhvr>
                                        <p:cTn dur="1000" fill="hold" id="29"/>
                                        <p:tgtEl>
                                          <p:spTgt spid="23"/>
                                        </p:tgtEl>
                                        <p:attrNameLst>
                                          <p:attrName>style.rotation</p:attrName>
                                        </p:attrNameLst>
                                      </p:cBhvr>
                                      <p:tavLst>
                                        <p:tav tm="0">
                                          <p:val>
                                            <p:fltVal val="90"/>
                                          </p:val>
                                        </p:tav>
                                        <p:tav tm="100000">
                                          <p:val>
                                            <p:fltVal val="0"/>
                                          </p:val>
                                        </p:tav>
                                      </p:tavLst>
                                    </p:anim>
                                    <p:animEffect filter="fade" transition="in">
                                      <p:cBhvr>
                                        <p:cTn dur="1000" id="30"/>
                                        <p:tgtEl>
                                          <p:spTgt spid="23"/>
                                        </p:tgtEl>
                                      </p:cBhvr>
                                    </p:animEffect>
                                  </p:childTnLst>
                                </p:cTn>
                              </p:par>
                              <p:par>
                                <p:cTn fill="hold" grpId="0" id="31" nodeType="withEffect" presetClass="entr" presetID="31" presetSubtype="0">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p:cTn dur="1000" fill="hold" id="33"/>
                                        <p:tgtEl>
                                          <p:spTgt spid="22"/>
                                        </p:tgtEl>
                                        <p:attrNameLst>
                                          <p:attrName>ppt_w</p:attrName>
                                        </p:attrNameLst>
                                      </p:cBhvr>
                                      <p:tavLst>
                                        <p:tav tm="0">
                                          <p:val>
                                            <p:fltVal val="0"/>
                                          </p:val>
                                        </p:tav>
                                        <p:tav tm="100000">
                                          <p:val>
                                            <p:strVal val="#ppt_w"/>
                                          </p:val>
                                        </p:tav>
                                      </p:tavLst>
                                    </p:anim>
                                    <p:anim calcmode="lin" valueType="num">
                                      <p:cBhvr>
                                        <p:cTn dur="1000" fill="hold" id="34"/>
                                        <p:tgtEl>
                                          <p:spTgt spid="22"/>
                                        </p:tgtEl>
                                        <p:attrNameLst>
                                          <p:attrName>ppt_h</p:attrName>
                                        </p:attrNameLst>
                                      </p:cBhvr>
                                      <p:tavLst>
                                        <p:tav tm="0">
                                          <p:val>
                                            <p:fltVal val="0"/>
                                          </p:val>
                                        </p:tav>
                                        <p:tav tm="100000">
                                          <p:val>
                                            <p:strVal val="#ppt_h"/>
                                          </p:val>
                                        </p:tav>
                                      </p:tavLst>
                                    </p:anim>
                                    <p:anim calcmode="lin" valueType="num">
                                      <p:cBhvr>
                                        <p:cTn dur="1000" fill="hold" id="35"/>
                                        <p:tgtEl>
                                          <p:spTgt spid="22"/>
                                        </p:tgtEl>
                                        <p:attrNameLst>
                                          <p:attrName>style.rotation</p:attrName>
                                        </p:attrNameLst>
                                      </p:cBhvr>
                                      <p:tavLst>
                                        <p:tav tm="0">
                                          <p:val>
                                            <p:fltVal val="90"/>
                                          </p:val>
                                        </p:tav>
                                        <p:tav tm="100000">
                                          <p:val>
                                            <p:fltVal val="0"/>
                                          </p:val>
                                        </p:tav>
                                      </p:tavLst>
                                    </p:anim>
                                    <p:animEffect filter="fade" transition="in">
                                      <p:cBhvr>
                                        <p:cTn dur="1000" id="36"/>
                                        <p:tgtEl>
                                          <p:spTgt spid="22"/>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 presetSubtype="4">
                                  <p:stCondLst>
                                    <p:cond delay="0"/>
                                  </p:stCondLst>
                                  <p:childTnLst>
                                    <p:set>
                                      <p:cBhvr>
                                        <p:cTn dur="1" fill="hold" id="40">
                                          <p:stCondLst>
                                            <p:cond delay="0"/>
                                          </p:stCondLst>
                                        </p:cTn>
                                        <p:tgtEl>
                                          <p:spTgt spid="24"/>
                                        </p:tgtEl>
                                        <p:attrNameLst>
                                          <p:attrName>style.visibility</p:attrName>
                                        </p:attrNameLst>
                                      </p:cBhvr>
                                      <p:to>
                                        <p:strVal val="visible"/>
                                      </p:to>
                                    </p:set>
                                    <p:anim calcmode="lin" valueType="num">
                                      <p:cBhvr additive="base">
                                        <p:cTn dur="500" fill="hold" id="41"/>
                                        <p:tgtEl>
                                          <p:spTgt spid="24"/>
                                        </p:tgtEl>
                                        <p:attrNameLst>
                                          <p:attrName>ppt_x</p:attrName>
                                        </p:attrNameLst>
                                      </p:cBhvr>
                                      <p:tavLst>
                                        <p:tav tm="0">
                                          <p:val>
                                            <p:strVal val="#ppt_x"/>
                                          </p:val>
                                        </p:tav>
                                        <p:tav tm="100000">
                                          <p:val>
                                            <p:strVal val="#ppt_x"/>
                                          </p:val>
                                        </p:tav>
                                      </p:tavLst>
                                    </p:anim>
                                    <p:anim calcmode="lin" valueType="num">
                                      <p:cBhvr additive="base">
                                        <p:cTn dur="500" fill="hold" id="42"/>
                                        <p:tgtEl>
                                          <p:spTgt spid="24"/>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additive="base">
                                        <p:cTn dur="500" fill="hold" id="45"/>
                                        <p:tgtEl>
                                          <p:spTgt spid="26"/>
                                        </p:tgtEl>
                                        <p:attrNameLst>
                                          <p:attrName>ppt_x</p:attrName>
                                        </p:attrNameLst>
                                      </p:cBhvr>
                                      <p:tavLst>
                                        <p:tav tm="0">
                                          <p:val>
                                            <p:strVal val="#ppt_x"/>
                                          </p:val>
                                        </p:tav>
                                        <p:tav tm="100000">
                                          <p:val>
                                            <p:strVal val="#ppt_x"/>
                                          </p:val>
                                        </p:tav>
                                      </p:tavLst>
                                    </p:anim>
                                    <p:anim calcmode="lin" valueType="num">
                                      <p:cBhvr additive="base">
                                        <p:cTn dur="500" fill="hold" id="46"/>
                                        <p:tgtEl>
                                          <p:spTgt spid="26"/>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25"/>
                                        </p:tgtEl>
                                        <p:attrNameLst>
                                          <p:attrName>style.visibility</p:attrName>
                                        </p:attrNameLst>
                                      </p:cBhvr>
                                      <p:to>
                                        <p:strVal val="visible"/>
                                      </p:to>
                                    </p:set>
                                    <p:anim calcmode="lin" valueType="num">
                                      <p:cBhvr additive="base">
                                        <p:cTn dur="500" fill="hold" id="49"/>
                                        <p:tgtEl>
                                          <p:spTgt spid="25"/>
                                        </p:tgtEl>
                                        <p:attrNameLst>
                                          <p:attrName>ppt_x</p:attrName>
                                        </p:attrNameLst>
                                      </p:cBhvr>
                                      <p:tavLst>
                                        <p:tav tm="0">
                                          <p:val>
                                            <p:strVal val="#ppt_x"/>
                                          </p:val>
                                        </p:tav>
                                        <p:tav tm="100000">
                                          <p:val>
                                            <p:strVal val="#ppt_x"/>
                                          </p:val>
                                        </p:tav>
                                      </p:tavLst>
                                    </p:anim>
                                    <p:anim calcmode="lin" valueType="num">
                                      <p:cBhvr additive="base">
                                        <p:cTn dur="500" fill="hold" id="50"/>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9"/>
      <p:bldP grpId="0" spid="20"/>
      <p:bldP grpId="0" spid="23"/>
      <p:bldP grpId="0" spid="24"/>
      <p:bldP grpId="0" spid="25"/>
      <p:bldP grpId="0" spid="2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a:extLst>
              <a:ext uri="{FF2B5EF4-FFF2-40B4-BE49-F238E27FC236}">
                <a16:creationId xmlns:a16="http://schemas.microsoft.com/office/drawing/2014/main" id="{7E841DE7-6B6D-4116-B02E-774E6DB64D23}"/>
              </a:ext>
            </a:extLst>
          </p:cNvPr>
          <p:cNvSpPr/>
          <p:nvPr/>
        </p:nvSpPr>
        <p:spPr>
          <a:xfrm>
            <a:off x="819433" y="1695625"/>
            <a:ext cx="5832576" cy="4325249"/>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 name="矩形: 圆角 2">
            <a:extLst>
              <a:ext uri="{FF2B5EF4-FFF2-40B4-BE49-F238E27FC236}">
                <a16:creationId xmlns:a16="http://schemas.microsoft.com/office/drawing/2014/main" id="{0276BE8F-88DD-48AD-BBCD-6B5211C4AD6C}"/>
              </a:ext>
            </a:extLst>
          </p:cNvPr>
          <p:cNvSpPr/>
          <p:nvPr/>
        </p:nvSpPr>
        <p:spPr>
          <a:xfrm>
            <a:off x="1018462" y="1375855"/>
            <a:ext cx="721495" cy="2552205"/>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4" name="矩形 3">
            <a:extLst>
              <a:ext uri="{FF2B5EF4-FFF2-40B4-BE49-F238E27FC236}">
                <a16:creationId xmlns:a16="http://schemas.microsoft.com/office/drawing/2014/main" id="{13851D4D-7283-435B-ABBD-213A43FB8C8B}"/>
              </a:ext>
            </a:extLst>
          </p:cNvPr>
          <p:cNvSpPr/>
          <p:nvPr/>
        </p:nvSpPr>
        <p:spPr>
          <a:xfrm>
            <a:off x="1134978" y="1781066"/>
            <a:ext cx="548640" cy="1741782"/>
          </a:xfrm>
          <a:prstGeom prst="rect">
            <a:avLst/>
          </a:prstGeom>
          <a:noFill/>
        </p:spPr>
        <p:txBody>
          <a:bodyPr rtlCol="0" vert="eaVert" wrap="square">
            <a:spAutoFit/>
          </a:bodyPr>
          <a:lstStyle/>
          <a:p>
            <a:pPr algn="ctr"/>
            <a:r>
              <a:rPr altLang="en-US" b="1" lang="zh-CN" spc="600" sz="2400">
                <a:solidFill>
                  <a:schemeClr val="bg1"/>
                </a:solidFill>
                <a:latin charset="-122" panose="020b0500000000000000" pitchFamily="34" typeface="思源黑体 CN Regular"/>
                <a:ea charset="-122" panose="020b0500000000000000" pitchFamily="34" typeface="思源黑体 CN Regular"/>
              </a:rPr>
              <a:t>案例其二</a:t>
            </a:r>
          </a:p>
        </p:txBody>
      </p:sp>
      <p:sp>
        <p:nvSpPr>
          <p:cNvPr id="5" name="矩形 4">
            <a:extLst>
              <a:ext uri="{FF2B5EF4-FFF2-40B4-BE49-F238E27FC236}">
                <a16:creationId xmlns:a16="http://schemas.microsoft.com/office/drawing/2014/main" id="{44DBBC79-E5B3-4414-98B2-596587A0B729}"/>
              </a:ext>
            </a:extLst>
          </p:cNvPr>
          <p:cNvSpPr/>
          <p:nvPr/>
        </p:nvSpPr>
        <p:spPr>
          <a:xfrm>
            <a:off x="1938986" y="2169261"/>
            <a:ext cx="4468167" cy="3383281"/>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中国带动了2016年第三季度全球智能手机市场的增长。中国的智能手机销售增长了12.4%，其中OPPO和步步高通讯设备两家厂商成功把握住了这波商机。以OPPO为例，其81%的智能手机销售来自中国，而步步高通讯设备在中国的智能手机销量则达89%。这两家厂商在印度、印尼、马来西亚、泰国和俄罗斯同时也都有着强劲的增长表现。</a:t>
            </a:r>
          </a:p>
        </p:txBody>
      </p:sp>
      <p:graphicFrame>
        <p:nvGraphicFramePr>
          <p:cNvPr id="8" name="图表 7">
            <a:extLst>
              <a:ext uri="{FF2B5EF4-FFF2-40B4-BE49-F238E27FC236}">
                <a16:creationId xmlns:a16="http://schemas.microsoft.com/office/drawing/2014/main" id="{1D4C3A9A-148F-425C-BFB8-228BF05C03D2}"/>
              </a:ext>
            </a:extLst>
          </p:cNvPr>
          <p:cNvGraphicFramePr/>
          <p:nvPr>
            <p:extLst>
              <p:ext uri="{D42A27DB-BD31-4B8C-83A1-F6EECF244321}">
                <p14:modId val="168756125"/>
              </p:ext>
            </p:extLst>
          </p:nvPr>
        </p:nvGraphicFramePr>
        <p:xfrm>
          <a:off x="7003767" y="2127885"/>
          <a:ext cx="4600734" cy="3223128"/>
        </p:xfrm>
        <a:graphic>
          <a:graphicData uri="http://schemas.openxmlformats.org/drawingml/2006/chart">
            <c:chart xmlns:c="http://schemas.openxmlformats.org/drawingml/2006/chart" r:id="rId3"/>
          </a:graphicData>
        </a:graphic>
      </p:graphicFrame>
      <p:sp>
        <p:nvSpPr>
          <p:cNvPr id="9" name="箭头: V 形 8">
            <a:extLst>
              <a:ext uri="{FF2B5EF4-FFF2-40B4-BE49-F238E27FC236}">
                <a16:creationId xmlns:a16="http://schemas.microsoft.com/office/drawing/2014/main" id="{6126CE61-7E9A-4F56-9ECE-3484FDD44A29}"/>
              </a:ext>
            </a:extLst>
          </p:cNvPr>
          <p:cNvSpPr/>
          <p:nvPr/>
        </p:nvSpPr>
        <p:spPr>
          <a:xfrm flipH="1">
            <a:off x="11173538" y="3390537"/>
            <a:ext cx="456590" cy="467712"/>
          </a:xfrm>
          <a:prstGeom prst="chevron">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0" name="矩形 9">
            <a:extLst>
              <a:ext uri="{FF2B5EF4-FFF2-40B4-BE49-F238E27FC236}">
                <a16:creationId xmlns:a16="http://schemas.microsoft.com/office/drawing/2014/main" id="{D6874281-97DD-4FE1-9532-C0F2E2B26E26}"/>
              </a:ext>
            </a:extLst>
          </p:cNvPr>
          <p:cNvSpPr/>
          <p:nvPr/>
        </p:nvSpPr>
        <p:spPr>
          <a:xfrm>
            <a:off x="8140369" y="3525666"/>
            <a:ext cx="2327532"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各厂商占比</a:t>
            </a:r>
          </a:p>
        </p:txBody>
      </p:sp>
      <p:sp>
        <p:nvSpPr>
          <p:cNvPr id="13" name="标注: 线形(带强调线) 12">
            <a:extLst>
              <a:ext uri="{FF2B5EF4-FFF2-40B4-BE49-F238E27FC236}">
                <a16:creationId xmlns:a16="http://schemas.microsoft.com/office/drawing/2014/main" id="{12DDD8DD-7ECE-47CE-B296-7F71C83A3CAD}"/>
              </a:ext>
            </a:extLst>
          </p:cNvPr>
          <p:cNvSpPr/>
          <p:nvPr/>
        </p:nvSpPr>
        <p:spPr>
          <a:xfrm>
            <a:off x="9970947" y="4780825"/>
            <a:ext cx="1331281" cy="461665"/>
          </a:xfrm>
          <a:prstGeom prst="accentCallout1">
            <a:avLst>
              <a:gd fmla="val 18750" name="adj1"/>
              <a:gd fmla="val -8333" name="adj2"/>
              <a:gd fmla="val 59" name="adj3"/>
              <a:gd fmla="val -30907" name="adj4"/>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pc="600">
                <a:solidFill>
                  <a:srgbClr val="475574"/>
                </a:solidFill>
                <a:latin charset="-122" panose="020b0500000000000000" pitchFamily="34" typeface="思源黑体 CN Regular"/>
                <a:ea charset="-122" panose="020b0500000000000000" pitchFamily="34" typeface="思源黑体 CN Regular"/>
              </a:rPr>
              <a:t>65%</a:t>
            </a:r>
          </a:p>
        </p:txBody>
      </p:sp>
      <p:sp>
        <p:nvSpPr>
          <p:cNvPr id="14" name="标注: 线形(带强调线) 13">
            <a:extLst>
              <a:ext uri="{FF2B5EF4-FFF2-40B4-BE49-F238E27FC236}">
                <a16:creationId xmlns:a16="http://schemas.microsoft.com/office/drawing/2014/main" id="{D2D1787A-C92D-4629-BBA1-A2588DBB93B6}"/>
              </a:ext>
            </a:extLst>
          </p:cNvPr>
          <p:cNvSpPr/>
          <p:nvPr/>
        </p:nvSpPr>
        <p:spPr>
          <a:xfrm>
            <a:off x="7526706" y="2076285"/>
            <a:ext cx="1331281" cy="461665"/>
          </a:xfrm>
          <a:prstGeom prst="accentCallout1">
            <a:avLst>
              <a:gd fmla="val 18750" name="adj1"/>
              <a:gd fmla="val -8333" name="adj2"/>
              <a:gd fmla="val 59" name="adj3"/>
              <a:gd fmla="val -30907" name="adj4"/>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pc="600">
                <a:solidFill>
                  <a:srgbClr val="475574"/>
                </a:solidFill>
                <a:latin charset="-122" panose="020b0500000000000000" pitchFamily="34" typeface="思源黑体 CN Regular"/>
                <a:ea charset="-122" panose="020b0500000000000000" pitchFamily="34" typeface="思源黑体 CN Regular"/>
              </a:rPr>
              <a:t>15%</a:t>
            </a:r>
          </a:p>
        </p:txBody>
      </p:sp>
      <p:sp>
        <p:nvSpPr>
          <p:cNvPr id="15" name="标注: 线形(带强调线) 14">
            <a:extLst>
              <a:ext uri="{FF2B5EF4-FFF2-40B4-BE49-F238E27FC236}">
                <a16:creationId xmlns:a16="http://schemas.microsoft.com/office/drawing/2014/main" id="{E965581B-8A04-4F2D-9A9D-C76603B3DAC3}"/>
              </a:ext>
            </a:extLst>
          </p:cNvPr>
          <p:cNvSpPr/>
          <p:nvPr/>
        </p:nvSpPr>
        <p:spPr>
          <a:xfrm>
            <a:off x="6978140" y="4103317"/>
            <a:ext cx="1331281" cy="461665"/>
          </a:xfrm>
          <a:prstGeom prst="accentCallout1">
            <a:avLst>
              <a:gd fmla="val 18750" name="adj1"/>
              <a:gd fmla="val -8333" name="adj2"/>
              <a:gd fmla="val 59" name="adj3"/>
              <a:gd fmla="val -30907" name="adj4"/>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pc="600">
                <a:solidFill>
                  <a:srgbClr val="475574"/>
                </a:solidFill>
                <a:latin charset="-122" panose="020b0500000000000000" pitchFamily="34" typeface="思源黑体 CN Regular"/>
                <a:ea charset="-122" panose="020b0500000000000000" pitchFamily="34" typeface="思源黑体 CN Regular"/>
              </a:rPr>
              <a:t>20%</a:t>
            </a:r>
          </a:p>
        </p:txBody>
      </p:sp>
    </p:spTree>
    <p:extLst>
      <p:ext uri="{BB962C8B-B14F-4D97-AF65-F5344CB8AC3E}">
        <p14:creationId val="2628555587"/>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ppt_x"/>
                                          </p:val>
                                        </p:tav>
                                        <p:tav tm="100000">
                                          <p:val>
                                            <p:strVal val="#ppt_x"/>
                                          </p:val>
                                        </p:tav>
                                      </p:tavLst>
                                    </p:anim>
                                    <p:anim calcmode="lin" valueType="num">
                                      <p:cBhvr additive="base">
                                        <p:cTn dur="500" fill="hold" id="22"/>
                                        <p:tgtEl>
                                          <p:spTgt spid="8"/>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ppt_x"/>
                                          </p:val>
                                        </p:tav>
                                        <p:tav tm="100000">
                                          <p:val>
                                            <p:strVal val="#ppt_x"/>
                                          </p:val>
                                        </p:tav>
                                      </p:tavLst>
                                    </p:anim>
                                    <p:anim calcmode="lin" valueType="num">
                                      <p:cBhvr additive="base">
                                        <p:cTn dur="500" fill="hold" id="26"/>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4" presetSubtype="10">
                                  <p:stCondLst>
                                    <p:cond delay="0"/>
                                  </p:stCondLst>
                                  <p:childTnLst>
                                    <p:set>
                                      <p:cBhvr>
                                        <p:cTn dur="1" fill="hold" id="30">
                                          <p:stCondLst>
                                            <p:cond delay="0"/>
                                          </p:stCondLst>
                                        </p:cTn>
                                        <p:tgtEl>
                                          <p:spTgt spid="14"/>
                                        </p:tgtEl>
                                        <p:attrNameLst>
                                          <p:attrName>style.visibility</p:attrName>
                                        </p:attrNameLst>
                                      </p:cBhvr>
                                      <p:to>
                                        <p:strVal val="visible"/>
                                      </p:to>
                                    </p:set>
                                    <p:animEffect filter="randombar(horizontal)" transition="in">
                                      <p:cBhvr>
                                        <p:cTn dur="500" id="31"/>
                                        <p:tgtEl>
                                          <p:spTgt spid="14"/>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15"/>
                                        </p:tgtEl>
                                        <p:attrNameLst>
                                          <p:attrName>style.visibility</p:attrName>
                                        </p:attrNameLst>
                                      </p:cBhvr>
                                      <p:to>
                                        <p:strVal val="visible"/>
                                      </p:to>
                                    </p:set>
                                    <p:animEffect filter="randombar(horizontal)" transition="in">
                                      <p:cBhvr>
                                        <p:cTn dur="500" id="34"/>
                                        <p:tgtEl>
                                          <p:spTgt spid="15"/>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13"/>
                                        </p:tgtEl>
                                        <p:attrNameLst>
                                          <p:attrName>style.visibility</p:attrName>
                                        </p:attrNameLst>
                                      </p:cBhvr>
                                      <p:to>
                                        <p:strVal val="visible"/>
                                      </p:to>
                                    </p:set>
                                    <p:animEffect filter="randombar(horizontal)" transition="in">
                                      <p:cBhvr>
                                        <p:cTn dur="500" id="37"/>
                                        <p:tgtEl>
                                          <p:spTgt spid="13"/>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4" presetSubtype="10">
                                  <p:stCondLst>
                                    <p:cond delay="0"/>
                                  </p:stCondLst>
                                  <p:childTnLst>
                                    <p:set>
                                      <p:cBhvr>
                                        <p:cTn dur="1" fill="hold" id="41">
                                          <p:stCondLst>
                                            <p:cond delay="0"/>
                                          </p:stCondLst>
                                        </p:cTn>
                                        <p:tgtEl>
                                          <p:spTgt spid="9"/>
                                        </p:tgtEl>
                                        <p:attrNameLst>
                                          <p:attrName>style.visibility</p:attrName>
                                        </p:attrNameLst>
                                      </p:cBhvr>
                                      <p:to>
                                        <p:strVal val="visible"/>
                                      </p:to>
                                    </p:set>
                                    <p:animEffect filter="randombar(horizontal)" transition="in">
                                      <p:cBhvr>
                                        <p:cTn dur="500" id="42"/>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9"/>
      <p:bldP grpId="0" spid="10"/>
      <p:bldP grpId="0" spid="13"/>
      <p:bldP grpId="0" spid="14"/>
      <p:bldP grpId="0" spid="15"/>
      <p:bldGraphic grpId="0" spid="8">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a:extLst>
              <a:ext uri="{FF2B5EF4-FFF2-40B4-BE49-F238E27FC236}">
                <a16:creationId xmlns:a16="http://schemas.microsoft.com/office/drawing/2014/main" id="{C328FE24-5707-4588-8009-0D5EF00512EE}"/>
              </a:ext>
            </a:extLst>
          </p:cNvPr>
          <p:cNvGrpSpPr/>
          <p:nvPr/>
        </p:nvGrpSpPr>
        <p:grpSpPr>
          <a:xfrm>
            <a:off x="693334" y="4730189"/>
            <a:ext cx="9066553" cy="1194296"/>
            <a:chOff x="1698170" y="4503119"/>
            <a:chExt cx="9066553" cy="1194296"/>
          </a:xfrm>
        </p:grpSpPr>
        <p:grpSp>
          <p:nvGrpSpPr>
            <p:cNvPr id="14" name="组合 13">
              <a:extLst>
                <a:ext uri="{FF2B5EF4-FFF2-40B4-BE49-F238E27FC236}">
                  <a16:creationId xmlns:a16="http://schemas.microsoft.com/office/drawing/2014/main" id="{1261EFA6-1FD0-4547-ADFA-2124BDDC3D23}"/>
                </a:ext>
              </a:extLst>
            </p:cNvPr>
            <p:cNvGrpSpPr/>
            <p:nvPr/>
          </p:nvGrpSpPr>
          <p:grpSpPr>
            <a:xfrm flipH="1">
              <a:off x="1698170" y="4503119"/>
              <a:ext cx="9066553" cy="1194296"/>
              <a:chOff x="834014" y="1708220"/>
              <a:chExt cx="5261985" cy="1848896"/>
            </a:xfrm>
          </p:grpSpPr>
          <p:sp>
            <p:nvSpPr>
              <p:cNvPr id="15" name="流程图: 过程 14">
                <a:extLst>
                  <a:ext uri="{FF2B5EF4-FFF2-40B4-BE49-F238E27FC236}">
                    <a16:creationId xmlns:a16="http://schemas.microsoft.com/office/drawing/2014/main" id="{1C3DB9C5-20CC-420B-98AB-304F0A287712}"/>
                  </a:ext>
                </a:extLst>
              </p:cNvPr>
              <p:cNvSpPr/>
              <p:nvPr/>
            </p:nvSpPr>
            <p:spPr>
              <a:xfrm>
                <a:off x="834014" y="1708220"/>
                <a:ext cx="4732773" cy="1848896"/>
              </a:xfrm>
              <a:prstGeom prst="flowChartProcess">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6" name="流程图: 数据 15">
                <a:extLst>
                  <a:ext uri="{FF2B5EF4-FFF2-40B4-BE49-F238E27FC236}">
                    <a16:creationId xmlns:a16="http://schemas.microsoft.com/office/drawing/2014/main" id="{70DA701C-8B3E-4993-92CC-0BF5682F8808}"/>
                  </a:ext>
                </a:extLst>
              </p:cNvPr>
              <p:cNvSpPr/>
              <p:nvPr/>
            </p:nvSpPr>
            <p:spPr>
              <a:xfrm>
                <a:off x="5348979" y="1708220"/>
                <a:ext cx="747020" cy="1848896"/>
              </a:xfrm>
              <a:prstGeom prst="flowChartInputOutput">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3" name="矩形 2">
              <a:extLst>
                <a:ext uri="{FF2B5EF4-FFF2-40B4-BE49-F238E27FC236}">
                  <a16:creationId xmlns:a16="http://schemas.microsoft.com/office/drawing/2014/main" id="{6809054F-F9CA-41E1-9126-BE2DD3F8CC0E}"/>
                </a:ext>
              </a:extLst>
            </p:cNvPr>
            <p:cNvSpPr/>
            <p:nvPr/>
          </p:nvSpPr>
          <p:spPr>
            <a:xfrm>
              <a:off x="3480078" y="4705172"/>
              <a:ext cx="6940062"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产品生命周期就是产品从进入市场到退出市场所经历的市场生命循环过程，进入和退出市场标志着周期的开始和结束。</a:t>
              </a:r>
            </a:p>
          </p:txBody>
        </p:sp>
      </p:grpSp>
      <p:grpSp>
        <p:nvGrpSpPr>
          <p:cNvPr id="19" name="组合 18">
            <a:extLst>
              <a:ext uri="{FF2B5EF4-FFF2-40B4-BE49-F238E27FC236}">
                <a16:creationId xmlns:a16="http://schemas.microsoft.com/office/drawing/2014/main" id="{864B270A-8E79-4AC7-A54B-60FBBF652E07}"/>
              </a:ext>
            </a:extLst>
          </p:cNvPr>
          <p:cNvGrpSpPr/>
          <p:nvPr/>
        </p:nvGrpSpPr>
        <p:grpSpPr>
          <a:xfrm>
            <a:off x="2061586" y="2924578"/>
            <a:ext cx="8706898" cy="1405322"/>
            <a:chOff x="2061587" y="2838965"/>
            <a:chExt cx="8706898" cy="1405322"/>
          </a:xfrm>
        </p:grpSpPr>
        <p:grpSp>
          <p:nvGrpSpPr>
            <p:cNvPr id="11" name="组合 10">
              <a:extLst>
                <a:ext uri="{FF2B5EF4-FFF2-40B4-BE49-F238E27FC236}">
                  <a16:creationId xmlns:a16="http://schemas.microsoft.com/office/drawing/2014/main" id="{80F408B9-24C3-4065-A541-A1EBDACC4F56}"/>
                </a:ext>
              </a:extLst>
            </p:cNvPr>
            <p:cNvGrpSpPr/>
            <p:nvPr/>
          </p:nvGrpSpPr>
          <p:grpSpPr>
            <a:xfrm flipH="1">
              <a:off x="2061587" y="2838965"/>
              <a:ext cx="8706898" cy="1405322"/>
              <a:chOff x="834014" y="1708220"/>
              <a:chExt cx="5261985" cy="1848896"/>
            </a:xfrm>
          </p:grpSpPr>
          <p:sp>
            <p:nvSpPr>
              <p:cNvPr id="12" name="流程图: 过程 11">
                <a:extLst>
                  <a:ext uri="{FF2B5EF4-FFF2-40B4-BE49-F238E27FC236}">
                    <a16:creationId xmlns:a16="http://schemas.microsoft.com/office/drawing/2014/main" id="{2036EE98-8A9B-43AC-BB97-BA85F404750E}"/>
                  </a:ext>
                </a:extLst>
              </p:cNvPr>
              <p:cNvSpPr/>
              <p:nvPr/>
            </p:nvSpPr>
            <p:spPr>
              <a:xfrm>
                <a:off x="834014" y="1708220"/>
                <a:ext cx="4732773" cy="1848896"/>
              </a:xfrm>
              <a:prstGeom prst="flowChartProcess">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3" name="流程图: 数据 12">
                <a:extLst>
                  <a:ext uri="{FF2B5EF4-FFF2-40B4-BE49-F238E27FC236}">
                    <a16:creationId xmlns:a16="http://schemas.microsoft.com/office/drawing/2014/main" id="{C9124390-F7D8-4E3B-8AA7-F8A83CB44AAA}"/>
                  </a:ext>
                </a:extLst>
              </p:cNvPr>
              <p:cNvSpPr/>
              <p:nvPr/>
            </p:nvSpPr>
            <p:spPr>
              <a:xfrm>
                <a:off x="5348979" y="1708220"/>
                <a:ext cx="747020" cy="1848896"/>
              </a:xfrm>
              <a:prstGeom prst="flowChartInputOutput">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4" name="矩形 3">
              <a:extLst>
                <a:ext uri="{FF2B5EF4-FFF2-40B4-BE49-F238E27FC236}">
                  <a16:creationId xmlns:a16="http://schemas.microsoft.com/office/drawing/2014/main" id="{459A3D8D-8800-4ECD-B404-4B766E3AAE97}"/>
                </a:ext>
              </a:extLst>
            </p:cNvPr>
            <p:cNvSpPr/>
            <p:nvPr/>
          </p:nvSpPr>
          <p:spPr>
            <a:xfrm>
              <a:off x="3721240" y="2960633"/>
              <a:ext cx="6698900" cy="118872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企业不能期望他的产品永远地畅销，因为一种产品在市场上的销售情况和获利能力并不是一成不变的，而是随着时间的推移发生变化。</a:t>
              </a:r>
            </a:p>
          </p:txBody>
        </p:sp>
      </p:grpSp>
      <p:grpSp>
        <p:nvGrpSpPr>
          <p:cNvPr id="18" name="组合 17">
            <a:extLst>
              <a:ext uri="{FF2B5EF4-FFF2-40B4-BE49-F238E27FC236}">
                <a16:creationId xmlns:a16="http://schemas.microsoft.com/office/drawing/2014/main" id="{AE88D430-F917-4B15-9494-7A06F6A9FA16}"/>
              </a:ext>
            </a:extLst>
          </p:cNvPr>
          <p:cNvGrpSpPr/>
          <p:nvPr/>
        </p:nvGrpSpPr>
        <p:grpSpPr>
          <a:xfrm>
            <a:off x="3506874" y="1579745"/>
            <a:ext cx="8055430" cy="944545"/>
            <a:chOff x="2713055" y="1635588"/>
            <a:chExt cx="8055430" cy="944545"/>
          </a:xfrm>
        </p:grpSpPr>
        <p:grpSp>
          <p:nvGrpSpPr>
            <p:cNvPr id="6" name="组合 5">
              <a:extLst>
                <a:ext uri="{FF2B5EF4-FFF2-40B4-BE49-F238E27FC236}">
                  <a16:creationId xmlns:a16="http://schemas.microsoft.com/office/drawing/2014/main" id="{E1258B54-960F-4E18-B7F3-3B34BD32FF48}"/>
                </a:ext>
              </a:extLst>
            </p:cNvPr>
            <p:cNvGrpSpPr/>
            <p:nvPr/>
          </p:nvGrpSpPr>
          <p:grpSpPr>
            <a:xfrm flipH="1">
              <a:off x="2713055" y="1635588"/>
              <a:ext cx="8055430" cy="944545"/>
              <a:chOff x="834014" y="1708220"/>
              <a:chExt cx="5261985" cy="1848896"/>
            </a:xfrm>
          </p:grpSpPr>
          <p:sp>
            <p:nvSpPr>
              <p:cNvPr id="9" name="流程图: 过程 8">
                <a:extLst>
                  <a:ext uri="{FF2B5EF4-FFF2-40B4-BE49-F238E27FC236}">
                    <a16:creationId xmlns:a16="http://schemas.microsoft.com/office/drawing/2014/main" id="{C691F3FC-0B3B-487E-8213-F6FD901776A7}"/>
                  </a:ext>
                </a:extLst>
              </p:cNvPr>
              <p:cNvSpPr/>
              <p:nvPr/>
            </p:nvSpPr>
            <p:spPr>
              <a:xfrm>
                <a:off x="834014" y="1708220"/>
                <a:ext cx="4732773" cy="1848896"/>
              </a:xfrm>
              <a:prstGeom prst="flowChartProcess">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0" name="流程图: 数据 9">
                <a:extLst>
                  <a:ext uri="{FF2B5EF4-FFF2-40B4-BE49-F238E27FC236}">
                    <a16:creationId xmlns:a16="http://schemas.microsoft.com/office/drawing/2014/main" id="{3E902D15-7B6F-47E4-974A-FE9984CBC10C}"/>
                  </a:ext>
                </a:extLst>
              </p:cNvPr>
              <p:cNvSpPr/>
              <p:nvPr/>
            </p:nvSpPr>
            <p:spPr>
              <a:xfrm>
                <a:off x="5348979" y="1708220"/>
                <a:ext cx="747020" cy="1848896"/>
              </a:xfrm>
              <a:prstGeom prst="flowChartInputOutput">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2" name="矩形 1">
              <a:extLst>
                <a:ext uri="{FF2B5EF4-FFF2-40B4-BE49-F238E27FC236}">
                  <a16:creationId xmlns:a16="http://schemas.microsoft.com/office/drawing/2014/main" id="{6D56F362-F67B-4C5B-93BB-1290CCA4932C}"/>
                </a:ext>
              </a:extLst>
            </p:cNvPr>
            <p:cNvSpPr/>
            <p:nvPr/>
          </p:nvSpPr>
          <p:spPr>
            <a:xfrm>
              <a:off x="4097848" y="1711533"/>
              <a:ext cx="6322292"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产品生命周期战略一般可以分成四个阶段:引入期、成长期、成熟期和衰退期。</a:t>
              </a:r>
            </a:p>
          </p:txBody>
        </p:sp>
      </p:grpSp>
      <p:sp>
        <p:nvSpPr>
          <p:cNvPr id="21" name="圆: 空心 20">
            <a:extLst>
              <a:ext uri="{FF2B5EF4-FFF2-40B4-BE49-F238E27FC236}">
                <a16:creationId xmlns:a16="http://schemas.microsoft.com/office/drawing/2014/main" id="{FE11AFE5-ED9C-458E-ACA2-1B0BAB67478B}"/>
              </a:ext>
            </a:extLst>
          </p:cNvPr>
          <p:cNvSpPr/>
          <p:nvPr/>
        </p:nvSpPr>
        <p:spPr>
          <a:xfrm>
            <a:off x="10768484" y="5007500"/>
            <a:ext cx="2103453" cy="2103453"/>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2" name="圆: 空心 21">
            <a:extLst>
              <a:ext uri="{FF2B5EF4-FFF2-40B4-BE49-F238E27FC236}">
                <a16:creationId xmlns:a16="http://schemas.microsoft.com/office/drawing/2014/main" id="{76305008-D906-40C8-917E-9F4D1ECFA3AE}"/>
              </a:ext>
            </a:extLst>
          </p:cNvPr>
          <p:cNvSpPr/>
          <p:nvPr/>
        </p:nvSpPr>
        <p:spPr>
          <a:xfrm>
            <a:off x="9983039" y="4730188"/>
            <a:ext cx="1579265" cy="1579265"/>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3" name="椭圆 22">
            <a:extLst>
              <a:ext uri="{FF2B5EF4-FFF2-40B4-BE49-F238E27FC236}">
                <a16:creationId xmlns:a16="http://schemas.microsoft.com/office/drawing/2014/main" id="{AADD96C5-354A-4480-B08A-395E742D12FA}"/>
              </a:ext>
            </a:extLst>
          </p:cNvPr>
          <p:cNvSpPr/>
          <p:nvPr/>
        </p:nvSpPr>
        <p:spPr>
          <a:xfrm flipV="1">
            <a:off x="2723693" y="1855176"/>
            <a:ext cx="427137" cy="427137"/>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4" name="椭圆 23">
            <a:extLst>
              <a:ext uri="{FF2B5EF4-FFF2-40B4-BE49-F238E27FC236}">
                <a16:creationId xmlns:a16="http://schemas.microsoft.com/office/drawing/2014/main" id="{09B5D573-A054-410B-9209-E5ECDC88AB0A}"/>
              </a:ext>
            </a:extLst>
          </p:cNvPr>
          <p:cNvSpPr/>
          <p:nvPr/>
        </p:nvSpPr>
        <p:spPr>
          <a:xfrm flipV="1">
            <a:off x="1193789" y="3001862"/>
            <a:ext cx="229727" cy="229727"/>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2544735730"/>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1000" fill="hold" id="7"/>
                                        <p:tgtEl>
                                          <p:spTgt spid="23"/>
                                        </p:tgtEl>
                                        <p:attrNameLst>
                                          <p:attrName>ppt_w</p:attrName>
                                        </p:attrNameLst>
                                      </p:cBhvr>
                                      <p:tavLst>
                                        <p:tav tm="0">
                                          <p:val>
                                            <p:fltVal val="0"/>
                                          </p:val>
                                        </p:tav>
                                        <p:tav tm="100000">
                                          <p:val>
                                            <p:strVal val="#ppt_w"/>
                                          </p:val>
                                        </p:tav>
                                      </p:tavLst>
                                    </p:anim>
                                    <p:anim calcmode="lin" valueType="num">
                                      <p:cBhvr>
                                        <p:cTn dur="1000" fill="hold" id="8"/>
                                        <p:tgtEl>
                                          <p:spTgt spid="23"/>
                                        </p:tgtEl>
                                        <p:attrNameLst>
                                          <p:attrName>ppt_h</p:attrName>
                                        </p:attrNameLst>
                                      </p:cBhvr>
                                      <p:tavLst>
                                        <p:tav tm="0">
                                          <p:val>
                                            <p:fltVal val="0"/>
                                          </p:val>
                                        </p:tav>
                                        <p:tav tm="100000">
                                          <p:val>
                                            <p:strVal val="#ppt_h"/>
                                          </p:val>
                                        </p:tav>
                                      </p:tavLst>
                                    </p:anim>
                                    <p:anim calcmode="lin" valueType="num">
                                      <p:cBhvr>
                                        <p:cTn dur="1000" fill="hold" id="9"/>
                                        <p:tgtEl>
                                          <p:spTgt spid="23"/>
                                        </p:tgtEl>
                                        <p:attrNameLst>
                                          <p:attrName>style.rotation</p:attrName>
                                        </p:attrNameLst>
                                      </p:cBhvr>
                                      <p:tavLst>
                                        <p:tav tm="0">
                                          <p:val>
                                            <p:fltVal val="90"/>
                                          </p:val>
                                        </p:tav>
                                        <p:tav tm="100000">
                                          <p:val>
                                            <p:fltVal val="0"/>
                                          </p:val>
                                        </p:tav>
                                      </p:tavLst>
                                    </p:anim>
                                    <p:animEffect filter="fade" transition="in">
                                      <p:cBhvr>
                                        <p:cTn dur="1000" id="10"/>
                                        <p:tgtEl>
                                          <p:spTgt spid="23"/>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31" presetSubtype="0">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p:cTn dur="1000" fill="hold" id="15"/>
                                        <p:tgtEl>
                                          <p:spTgt spid="24"/>
                                        </p:tgtEl>
                                        <p:attrNameLst>
                                          <p:attrName>ppt_w</p:attrName>
                                        </p:attrNameLst>
                                      </p:cBhvr>
                                      <p:tavLst>
                                        <p:tav tm="0">
                                          <p:val>
                                            <p:fltVal val="0"/>
                                          </p:val>
                                        </p:tav>
                                        <p:tav tm="100000">
                                          <p:val>
                                            <p:strVal val="#ppt_w"/>
                                          </p:val>
                                        </p:tav>
                                      </p:tavLst>
                                    </p:anim>
                                    <p:anim calcmode="lin" valueType="num">
                                      <p:cBhvr>
                                        <p:cTn dur="1000" fill="hold" id="16"/>
                                        <p:tgtEl>
                                          <p:spTgt spid="24"/>
                                        </p:tgtEl>
                                        <p:attrNameLst>
                                          <p:attrName>ppt_h</p:attrName>
                                        </p:attrNameLst>
                                      </p:cBhvr>
                                      <p:tavLst>
                                        <p:tav tm="0">
                                          <p:val>
                                            <p:fltVal val="0"/>
                                          </p:val>
                                        </p:tav>
                                        <p:tav tm="100000">
                                          <p:val>
                                            <p:strVal val="#ppt_h"/>
                                          </p:val>
                                        </p:tav>
                                      </p:tavLst>
                                    </p:anim>
                                    <p:anim calcmode="lin" valueType="num">
                                      <p:cBhvr>
                                        <p:cTn dur="1000" fill="hold" id="17"/>
                                        <p:tgtEl>
                                          <p:spTgt spid="24"/>
                                        </p:tgtEl>
                                        <p:attrNameLst>
                                          <p:attrName>style.rotation</p:attrName>
                                        </p:attrNameLst>
                                      </p:cBhvr>
                                      <p:tavLst>
                                        <p:tav tm="0">
                                          <p:val>
                                            <p:fltVal val="90"/>
                                          </p:val>
                                        </p:tav>
                                        <p:tav tm="100000">
                                          <p:val>
                                            <p:fltVal val="0"/>
                                          </p:val>
                                        </p:tav>
                                      </p:tavLst>
                                    </p:anim>
                                    <p:animEffect filter="fade" transition="in">
                                      <p:cBhvr>
                                        <p:cTn dur="1000" id="18"/>
                                        <p:tgtEl>
                                          <p:spTgt spid="24"/>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1" presetSubtype="1">
                                  <p:stCondLst>
                                    <p:cond delay="0"/>
                                  </p:stCondLst>
                                  <p:childTnLst>
                                    <p:set>
                                      <p:cBhvr>
                                        <p:cTn dur="1" fill="hold" id="22">
                                          <p:stCondLst>
                                            <p:cond delay="0"/>
                                          </p:stCondLst>
                                        </p:cTn>
                                        <p:tgtEl>
                                          <p:spTgt spid="18"/>
                                        </p:tgtEl>
                                        <p:attrNameLst>
                                          <p:attrName>style.visibility</p:attrName>
                                        </p:attrNameLst>
                                      </p:cBhvr>
                                      <p:to>
                                        <p:strVal val="visible"/>
                                      </p:to>
                                    </p:set>
                                    <p:animEffect filter="wheel(1)" transition="in">
                                      <p:cBhvr>
                                        <p:cTn dur="2000" id="23"/>
                                        <p:tgtEl>
                                          <p:spTgt spid="18"/>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16" presetSubtype="21">
                                  <p:stCondLst>
                                    <p:cond delay="0"/>
                                  </p:stCondLst>
                                  <p:childTnLst>
                                    <p:set>
                                      <p:cBhvr>
                                        <p:cTn dur="1" fill="hold" id="27">
                                          <p:stCondLst>
                                            <p:cond delay="0"/>
                                          </p:stCondLst>
                                        </p:cTn>
                                        <p:tgtEl>
                                          <p:spTgt spid="19"/>
                                        </p:tgtEl>
                                        <p:attrNameLst>
                                          <p:attrName>style.visibility</p:attrName>
                                        </p:attrNameLst>
                                      </p:cBhvr>
                                      <p:to>
                                        <p:strVal val="visible"/>
                                      </p:to>
                                    </p:set>
                                    <p:animEffect filter="barn(inVertical)" transition="in">
                                      <p:cBhvr>
                                        <p:cTn dur="500" id="28"/>
                                        <p:tgtEl>
                                          <p:spTgt spid="19"/>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10" presetSubtype="0">
                                  <p:stCondLst>
                                    <p:cond delay="0"/>
                                  </p:stCondLst>
                                  <p:childTnLst>
                                    <p:set>
                                      <p:cBhvr>
                                        <p:cTn dur="1" fill="hold" id="32">
                                          <p:stCondLst>
                                            <p:cond delay="0"/>
                                          </p:stCondLst>
                                        </p:cTn>
                                        <p:tgtEl>
                                          <p:spTgt spid="20"/>
                                        </p:tgtEl>
                                        <p:attrNameLst>
                                          <p:attrName>style.visibility</p:attrName>
                                        </p:attrNameLst>
                                      </p:cBhvr>
                                      <p:to>
                                        <p:strVal val="visible"/>
                                      </p:to>
                                    </p:set>
                                    <p:animEffect filter="fade" transition="in">
                                      <p:cBhvr>
                                        <p:cTn dur="500" id="33"/>
                                        <p:tgtEl>
                                          <p:spTgt spid="20"/>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4" presetSubtype="10">
                                  <p:stCondLst>
                                    <p:cond delay="0"/>
                                  </p:stCondLst>
                                  <p:childTnLst>
                                    <p:set>
                                      <p:cBhvr>
                                        <p:cTn dur="1" fill="hold" id="37">
                                          <p:stCondLst>
                                            <p:cond delay="0"/>
                                          </p:stCondLst>
                                        </p:cTn>
                                        <p:tgtEl>
                                          <p:spTgt spid="21"/>
                                        </p:tgtEl>
                                        <p:attrNameLst>
                                          <p:attrName>style.visibility</p:attrName>
                                        </p:attrNameLst>
                                      </p:cBhvr>
                                      <p:to>
                                        <p:strVal val="visible"/>
                                      </p:to>
                                    </p:set>
                                    <p:animEffect filter="randombar(horizontal)" transition="in">
                                      <p:cBhvr>
                                        <p:cTn dur="500" id="38"/>
                                        <p:tgtEl>
                                          <p:spTgt spid="21"/>
                                        </p:tgtEl>
                                      </p:cBhvr>
                                    </p:animEffect>
                                  </p:childTnLst>
                                </p:cTn>
                              </p:par>
                              <p:par>
                                <p:cTn fill="hold" grpId="0" id="39" nodeType="withEffect" presetClass="entr" presetID="14" presetSubtype="10">
                                  <p:stCondLst>
                                    <p:cond delay="0"/>
                                  </p:stCondLst>
                                  <p:childTnLst>
                                    <p:set>
                                      <p:cBhvr>
                                        <p:cTn dur="1" fill="hold" id="40">
                                          <p:stCondLst>
                                            <p:cond delay="0"/>
                                          </p:stCondLst>
                                        </p:cTn>
                                        <p:tgtEl>
                                          <p:spTgt spid="22"/>
                                        </p:tgtEl>
                                        <p:attrNameLst>
                                          <p:attrName>style.visibility</p:attrName>
                                        </p:attrNameLst>
                                      </p:cBhvr>
                                      <p:to>
                                        <p:strVal val="visible"/>
                                      </p:to>
                                    </p:set>
                                    <p:animEffect filter="randombar(horizontal)" transition="in">
                                      <p:cBhvr>
                                        <p:cTn dur="500" id="4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663B124E-A956-4193-A4EE-430F0187D2E8}"/>
              </a:ext>
            </a:extLst>
          </p:cNvPr>
          <p:cNvGrpSpPr/>
          <p:nvPr/>
        </p:nvGrpSpPr>
        <p:grpSpPr>
          <a:xfrm>
            <a:off x="1404156" y="2481575"/>
            <a:ext cx="1972090" cy="2645659"/>
            <a:chOff x="1253431" y="2360994"/>
            <a:chExt cx="1972090" cy="2645659"/>
          </a:xfrm>
        </p:grpSpPr>
        <p:grpSp>
          <p:nvGrpSpPr>
            <p:cNvPr id="4" name="组合 3">
              <a:extLst>
                <a:ext uri="{FF2B5EF4-FFF2-40B4-BE49-F238E27FC236}">
                  <a16:creationId xmlns:a16="http://schemas.microsoft.com/office/drawing/2014/main" id="{A44CCA15-B8D9-4401-B43A-E9E64AFC212A}"/>
                </a:ext>
              </a:extLst>
            </p:cNvPr>
            <p:cNvGrpSpPr/>
            <p:nvPr/>
          </p:nvGrpSpPr>
          <p:grpSpPr>
            <a:xfrm>
              <a:off x="1253431" y="2360994"/>
              <a:ext cx="1972090" cy="2645659"/>
              <a:chOff x="1434302" y="793451"/>
              <a:chExt cx="1972090" cy="2645659"/>
            </a:xfrm>
          </p:grpSpPr>
          <p:sp>
            <p:nvSpPr>
              <p:cNvPr id="2" name="矩形: 圆角 1">
                <a:extLst>
                  <a:ext uri="{FF2B5EF4-FFF2-40B4-BE49-F238E27FC236}">
                    <a16:creationId xmlns:a16="http://schemas.microsoft.com/office/drawing/2014/main" id="{B6DBBD56-4D54-4B25-A4F2-28A04BCDAAD5}"/>
                  </a:ext>
                </a:extLst>
              </p:cNvPr>
              <p:cNvSpPr/>
              <p:nvPr/>
            </p:nvSpPr>
            <p:spPr>
              <a:xfrm>
                <a:off x="1434302" y="1124571"/>
                <a:ext cx="1972090" cy="2314539"/>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 name="矩形: 圆角 2">
                <a:extLst>
                  <a:ext uri="{FF2B5EF4-FFF2-40B4-BE49-F238E27FC236}">
                    <a16:creationId xmlns:a16="http://schemas.microsoft.com/office/drawing/2014/main" id="{30373FFE-B57A-45FD-990C-BD255808B4D1}"/>
                  </a:ext>
                </a:extLst>
              </p:cNvPr>
              <p:cNvSpPr/>
              <p:nvPr/>
            </p:nvSpPr>
            <p:spPr>
              <a:xfrm>
                <a:off x="1434302" y="793451"/>
                <a:ext cx="1972090" cy="563076"/>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5" name="矩形 4">
              <a:extLst>
                <a:ext uri="{FF2B5EF4-FFF2-40B4-BE49-F238E27FC236}">
                  <a16:creationId xmlns:a16="http://schemas.microsoft.com/office/drawing/2014/main" id="{C9C72C64-C31A-474B-B4A0-BD70D0ED46F5}"/>
                </a:ext>
              </a:extLst>
            </p:cNvPr>
            <p:cNvSpPr/>
            <p:nvPr/>
          </p:nvSpPr>
          <p:spPr>
            <a:xfrm>
              <a:off x="1353363" y="2411699"/>
              <a:ext cx="1872158" cy="457200"/>
            </a:xfrm>
            <a:prstGeom prst="rect">
              <a:avLst/>
            </a:prstGeom>
            <a:noFill/>
          </p:spPr>
          <p:txBody>
            <a:bodyPr rtlCol="0" vert="horz" wrap="square">
              <a:spAutoFit/>
            </a:bodyPr>
            <a:lstStyle/>
            <a:p>
              <a:pPr algn="ctr"/>
              <a:r>
                <a:rPr altLang="en-US" b="1" lang="zh-CN" spc="600" sz="2400">
                  <a:solidFill>
                    <a:schemeClr val="bg1"/>
                  </a:solidFill>
                  <a:latin charset="-122" panose="020b0500000000000000" pitchFamily="34" typeface="思源黑体 CN Regular"/>
                  <a:ea charset="-122" panose="020b0500000000000000" pitchFamily="34" typeface="思源黑体 CN Regular"/>
                </a:rPr>
                <a:t>导入期</a:t>
              </a:r>
            </a:p>
          </p:txBody>
        </p:sp>
        <p:sp>
          <p:nvSpPr>
            <p:cNvPr id="6" name="矩形 5">
              <a:extLst>
                <a:ext uri="{FF2B5EF4-FFF2-40B4-BE49-F238E27FC236}">
                  <a16:creationId xmlns:a16="http://schemas.microsoft.com/office/drawing/2014/main" id="{EDAA0F94-B8FB-4FA3-818E-D9D4ABF88A4C}"/>
                </a:ext>
              </a:extLst>
            </p:cNvPr>
            <p:cNvSpPr/>
            <p:nvPr/>
          </p:nvSpPr>
          <p:spPr>
            <a:xfrm>
              <a:off x="1440265" y="3006535"/>
              <a:ext cx="1755112" cy="155448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快速撇取策略</a:t>
              </a:r>
            </a:p>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缓慢撇取策略</a:t>
              </a:r>
            </a:p>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快速渗透策略</a:t>
              </a:r>
            </a:p>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缓慢渗透策略</a:t>
              </a:r>
            </a:p>
          </p:txBody>
        </p:sp>
      </p:grpSp>
      <p:grpSp>
        <p:nvGrpSpPr>
          <p:cNvPr id="8" name="组合 7">
            <a:extLst>
              <a:ext uri="{FF2B5EF4-FFF2-40B4-BE49-F238E27FC236}">
                <a16:creationId xmlns:a16="http://schemas.microsoft.com/office/drawing/2014/main" id="{9CF7121F-9673-4FCA-8B34-84120152C121}"/>
              </a:ext>
            </a:extLst>
          </p:cNvPr>
          <p:cNvGrpSpPr/>
          <p:nvPr/>
        </p:nvGrpSpPr>
        <p:grpSpPr>
          <a:xfrm>
            <a:off x="3869604" y="1959892"/>
            <a:ext cx="1972090" cy="3022086"/>
            <a:chOff x="1253431" y="2360994"/>
            <a:chExt cx="1972090" cy="3022086"/>
          </a:xfrm>
        </p:grpSpPr>
        <p:grpSp>
          <p:nvGrpSpPr>
            <p:cNvPr id="9" name="组合 8">
              <a:extLst>
                <a:ext uri="{FF2B5EF4-FFF2-40B4-BE49-F238E27FC236}">
                  <a16:creationId xmlns:a16="http://schemas.microsoft.com/office/drawing/2014/main" id="{1E765B48-D3C3-4567-9051-CAA4D9A4E3DF}"/>
                </a:ext>
              </a:extLst>
            </p:cNvPr>
            <p:cNvGrpSpPr/>
            <p:nvPr/>
          </p:nvGrpSpPr>
          <p:grpSpPr>
            <a:xfrm>
              <a:off x="1253431" y="2360994"/>
              <a:ext cx="1972090" cy="3022086"/>
              <a:chOff x="1434302" y="793451"/>
              <a:chExt cx="1972090" cy="3022086"/>
            </a:xfrm>
          </p:grpSpPr>
          <p:sp>
            <p:nvSpPr>
              <p:cNvPr id="12" name="矩形: 圆角 11">
                <a:extLst>
                  <a:ext uri="{FF2B5EF4-FFF2-40B4-BE49-F238E27FC236}">
                    <a16:creationId xmlns:a16="http://schemas.microsoft.com/office/drawing/2014/main" id="{DE28952C-94FE-48F1-A9FA-27CEF11C6750}"/>
                  </a:ext>
                </a:extLst>
              </p:cNvPr>
              <p:cNvSpPr/>
              <p:nvPr/>
            </p:nvSpPr>
            <p:spPr>
              <a:xfrm>
                <a:off x="1434302" y="1124571"/>
                <a:ext cx="1972090" cy="269096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3" name="矩形: 圆角 12">
                <a:extLst>
                  <a:ext uri="{FF2B5EF4-FFF2-40B4-BE49-F238E27FC236}">
                    <a16:creationId xmlns:a16="http://schemas.microsoft.com/office/drawing/2014/main" id="{A7F6542A-77C6-480C-B3B5-4D90028BE459}"/>
                  </a:ext>
                </a:extLst>
              </p:cNvPr>
              <p:cNvSpPr/>
              <p:nvPr/>
            </p:nvSpPr>
            <p:spPr>
              <a:xfrm>
                <a:off x="1434302" y="793451"/>
                <a:ext cx="1972090" cy="563076"/>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0" name="矩形 9">
              <a:extLst>
                <a:ext uri="{FF2B5EF4-FFF2-40B4-BE49-F238E27FC236}">
                  <a16:creationId xmlns:a16="http://schemas.microsoft.com/office/drawing/2014/main" id="{6D8AAFB2-E78D-43D6-AF86-D55119769A6E}"/>
                </a:ext>
              </a:extLst>
            </p:cNvPr>
            <p:cNvSpPr/>
            <p:nvPr/>
          </p:nvSpPr>
          <p:spPr>
            <a:xfrm>
              <a:off x="1353363" y="2411699"/>
              <a:ext cx="1872158" cy="457200"/>
            </a:xfrm>
            <a:prstGeom prst="rect">
              <a:avLst/>
            </a:prstGeom>
            <a:noFill/>
          </p:spPr>
          <p:txBody>
            <a:bodyPr rtlCol="0" vert="horz" wrap="square">
              <a:spAutoFit/>
            </a:bodyPr>
            <a:lstStyle/>
            <a:p>
              <a:pPr algn="ctr"/>
              <a:r>
                <a:rPr altLang="en-US" b="1" lang="zh-CN" spc="600" sz="2400">
                  <a:solidFill>
                    <a:schemeClr val="bg1"/>
                  </a:solidFill>
                  <a:latin charset="-122" panose="020b0500000000000000" pitchFamily="34" typeface="思源黑体 CN Regular"/>
                  <a:ea charset="-122" panose="020b0500000000000000" pitchFamily="34" typeface="思源黑体 CN Regular"/>
                </a:rPr>
                <a:t>成长期</a:t>
              </a:r>
            </a:p>
          </p:txBody>
        </p:sp>
        <p:sp>
          <p:nvSpPr>
            <p:cNvPr id="11" name="矩形 10">
              <a:extLst>
                <a:ext uri="{FF2B5EF4-FFF2-40B4-BE49-F238E27FC236}">
                  <a16:creationId xmlns:a16="http://schemas.microsoft.com/office/drawing/2014/main" id="{C24D5234-AF2D-4F47-AA2C-8E6B5CB41A35}"/>
                </a:ext>
              </a:extLst>
            </p:cNvPr>
            <p:cNvSpPr/>
            <p:nvPr/>
          </p:nvSpPr>
          <p:spPr>
            <a:xfrm>
              <a:off x="1408939" y="3000025"/>
              <a:ext cx="1661074" cy="192024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改进产品质量、增加特色和款式、开辟新市场、适当降价</a:t>
              </a:r>
            </a:p>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改变广告内容。</a:t>
              </a:r>
            </a:p>
          </p:txBody>
        </p:sp>
      </p:grpSp>
      <p:grpSp>
        <p:nvGrpSpPr>
          <p:cNvPr id="14" name="组合 13">
            <a:extLst>
              <a:ext uri="{FF2B5EF4-FFF2-40B4-BE49-F238E27FC236}">
                <a16:creationId xmlns:a16="http://schemas.microsoft.com/office/drawing/2014/main" id="{AD467C17-C6B8-4DB4-9EB7-E325D81F1DA7}"/>
              </a:ext>
            </a:extLst>
          </p:cNvPr>
          <p:cNvGrpSpPr/>
          <p:nvPr/>
        </p:nvGrpSpPr>
        <p:grpSpPr>
          <a:xfrm>
            <a:off x="6335052" y="2762993"/>
            <a:ext cx="1972090" cy="2645659"/>
            <a:chOff x="1253431" y="2360994"/>
            <a:chExt cx="1972090" cy="2645659"/>
          </a:xfrm>
        </p:grpSpPr>
        <p:grpSp>
          <p:nvGrpSpPr>
            <p:cNvPr id="15" name="组合 14">
              <a:extLst>
                <a:ext uri="{FF2B5EF4-FFF2-40B4-BE49-F238E27FC236}">
                  <a16:creationId xmlns:a16="http://schemas.microsoft.com/office/drawing/2014/main" id="{332D65CC-EE5C-478D-879E-43877CA63046}"/>
                </a:ext>
              </a:extLst>
            </p:cNvPr>
            <p:cNvGrpSpPr/>
            <p:nvPr/>
          </p:nvGrpSpPr>
          <p:grpSpPr>
            <a:xfrm>
              <a:off x="1253431" y="2360994"/>
              <a:ext cx="1972090" cy="2645659"/>
              <a:chOff x="1434302" y="793451"/>
              <a:chExt cx="1972090" cy="2645659"/>
            </a:xfrm>
          </p:grpSpPr>
          <p:sp>
            <p:nvSpPr>
              <p:cNvPr id="18" name="矩形: 圆角 17">
                <a:extLst>
                  <a:ext uri="{FF2B5EF4-FFF2-40B4-BE49-F238E27FC236}">
                    <a16:creationId xmlns:a16="http://schemas.microsoft.com/office/drawing/2014/main" id="{805AAE7C-3425-4023-AF09-397E0DBA41F7}"/>
                  </a:ext>
                </a:extLst>
              </p:cNvPr>
              <p:cNvSpPr/>
              <p:nvPr/>
            </p:nvSpPr>
            <p:spPr>
              <a:xfrm>
                <a:off x="1434302" y="1124571"/>
                <a:ext cx="1972090" cy="2314539"/>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9" name="矩形: 圆角 18">
                <a:extLst>
                  <a:ext uri="{FF2B5EF4-FFF2-40B4-BE49-F238E27FC236}">
                    <a16:creationId xmlns:a16="http://schemas.microsoft.com/office/drawing/2014/main" id="{71D6B783-92D2-44E6-912A-C7AFF2492FDC}"/>
                  </a:ext>
                </a:extLst>
              </p:cNvPr>
              <p:cNvSpPr/>
              <p:nvPr/>
            </p:nvSpPr>
            <p:spPr>
              <a:xfrm>
                <a:off x="1434302" y="793451"/>
                <a:ext cx="1972090" cy="563076"/>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6" name="矩形 15">
              <a:extLst>
                <a:ext uri="{FF2B5EF4-FFF2-40B4-BE49-F238E27FC236}">
                  <a16:creationId xmlns:a16="http://schemas.microsoft.com/office/drawing/2014/main" id="{86DFC73A-6EE0-4E88-9E17-5CCDE204EC7E}"/>
                </a:ext>
              </a:extLst>
            </p:cNvPr>
            <p:cNvSpPr/>
            <p:nvPr/>
          </p:nvSpPr>
          <p:spPr>
            <a:xfrm>
              <a:off x="1353364" y="2411699"/>
              <a:ext cx="1872158" cy="457200"/>
            </a:xfrm>
            <a:prstGeom prst="rect">
              <a:avLst/>
            </a:prstGeom>
            <a:noFill/>
          </p:spPr>
          <p:txBody>
            <a:bodyPr rtlCol="0" vert="horz" wrap="square">
              <a:spAutoFit/>
            </a:bodyPr>
            <a:lstStyle/>
            <a:p>
              <a:pPr algn="ctr"/>
              <a:r>
                <a:rPr altLang="en-US" b="1" lang="zh-CN" spc="600" sz="2400">
                  <a:solidFill>
                    <a:schemeClr val="bg1"/>
                  </a:solidFill>
                  <a:latin charset="-122" panose="020b0500000000000000" pitchFamily="34" typeface="思源黑体 CN Regular"/>
                  <a:ea charset="-122" panose="020b0500000000000000" pitchFamily="34" typeface="思源黑体 CN Regular"/>
                </a:rPr>
                <a:t>成熟期</a:t>
              </a:r>
            </a:p>
          </p:txBody>
        </p:sp>
        <p:sp>
          <p:nvSpPr>
            <p:cNvPr id="17" name="矩形 16">
              <a:extLst>
                <a:ext uri="{FF2B5EF4-FFF2-40B4-BE49-F238E27FC236}">
                  <a16:creationId xmlns:a16="http://schemas.microsoft.com/office/drawing/2014/main" id="{86A4A730-AB4A-4F8D-B07B-3331676E7714}"/>
                </a:ext>
              </a:extLst>
            </p:cNvPr>
            <p:cNvSpPr/>
            <p:nvPr/>
          </p:nvSpPr>
          <p:spPr>
            <a:xfrm>
              <a:off x="1440265" y="3006535"/>
              <a:ext cx="1657472" cy="155448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市场改进策略</a:t>
              </a:r>
            </a:p>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产品改进策略</a:t>
              </a:r>
            </a:p>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营销组合改进策略</a:t>
              </a:r>
            </a:p>
          </p:txBody>
        </p:sp>
      </p:grpSp>
      <p:grpSp>
        <p:nvGrpSpPr>
          <p:cNvPr id="20" name="组合 19">
            <a:extLst>
              <a:ext uri="{FF2B5EF4-FFF2-40B4-BE49-F238E27FC236}">
                <a16:creationId xmlns:a16="http://schemas.microsoft.com/office/drawing/2014/main" id="{CC888D5F-84B6-4386-8119-842DCE865DE2}"/>
              </a:ext>
            </a:extLst>
          </p:cNvPr>
          <p:cNvGrpSpPr/>
          <p:nvPr/>
        </p:nvGrpSpPr>
        <p:grpSpPr>
          <a:xfrm>
            <a:off x="8800499" y="2125451"/>
            <a:ext cx="1972090" cy="2044023"/>
            <a:chOff x="1253431" y="2360994"/>
            <a:chExt cx="1972090" cy="2044023"/>
          </a:xfrm>
        </p:grpSpPr>
        <p:grpSp>
          <p:nvGrpSpPr>
            <p:cNvPr id="21" name="组合 20">
              <a:extLst>
                <a:ext uri="{FF2B5EF4-FFF2-40B4-BE49-F238E27FC236}">
                  <a16:creationId xmlns:a16="http://schemas.microsoft.com/office/drawing/2014/main" id="{A6ADDC5D-ACC6-4084-9B8D-B189CE5B1BA9}"/>
                </a:ext>
              </a:extLst>
            </p:cNvPr>
            <p:cNvGrpSpPr/>
            <p:nvPr/>
          </p:nvGrpSpPr>
          <p:grpSpPr>
            <a:xfrm>
              <a:off x="1253431" y="2360994"/>
              <a:ext cx="1972090" cy="2044023"/>
              <a:chOff x="1434302" y="793451"/>
              <a:chExt cx="1972090" cy="2044023"/>
            </a:xfrm>
          </p:grpSpPr>
          <p:sp>
            <p:nvSpPr>
              <p:cNvPr id="24" name="矩形: 圆角 23">
                <a:extLst>
                  <a:ext uri="{FF2B5EF4-FFF2-40B4-BE49-F238E27FC236}">
                    <a16:creationId xmlns:a16="http://schemas.microsoft.com/office/drawing/2014/main" id="{6A3EACB1-669E-4BFD-BDEF-69C58552D4EA}"/>
                  </a:ext>
                </a:extLst>
              </p:cNvPr>
              <p:cNvSpPr/>
              <p:nvPr/>
            </p:nvSpPr>
            <p:spPr>
              <a:xfrm>
                <a:off x="1434302" y="1124571"/>
                <a:ext cx="1972090" cy="1712903"/>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5" name="矩形: 圆角 24">
                <a:extLst>
                  <a:ext uri="{FF2B5EF4-FFF2-40B4-BE49-F238E27FC236}">
                    <a16:creationId xmlns:a16="http://schemas.microsoft.com/office/drawing/2014/main" id="{4E892B74-A017-4E78-9516-9C1F6147A923}"/>
                  </a:ext>
                </a:extLst>
              </p:cNvPr>
              <p:cNvSpPr/>
              <p:nvPr/>
            </p:nvSpPr>
            <p:spPr>
              <a:xfrm>
                <a:off x="1434302" y="793451"/>
                <a:ext cx="1972090" cy="563076"/>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22" name="矩形 21">
              <a:extLst>
                <a:ext uri="{FF2B5EF4-FFF2-40B4-BE49-F238E27FC236}">
                  <a16:creationId xmlns:a16="http://schemas.microsoft.com/office/drawing/2014/main" id="{93ACDB42-F8C1-4036-9A06-18B21E0EB555}"/>
                </a:ext>
              </a:extLst>
            </p:cNvPr>
            <p:cNvSpPr/>
            <p:nvPr/>
          </p:nvSpPr>
          <p:spPr>
            <a:xfrm>
              <a:off x="1353362" y="2411699"/>
              <a:ext cx="1872158" cy="457200"/>
            </a:xfrm>
            <a:prstGeom prst="rect">
              <a:avLst/>
            </a:prstGeom>
            <a:noFill/>
          </p:spPr>
          <p:txBody>
            <a:bodyPr rtlCol="0" vert="horz" wrap="square">
              <a:spAutoFit/>
            </a:bodyPr>
            <a:lstStyle/>
            <a:p>
              <a:pPr algn="ctr"/>
              <a:r>
                <a:rPr altLang="en-US" b="1" lang="zh-CN" spc="600" sz="2400">
                  <a:solidFill>
                    <a:schemeClr val="bg1"/>
                  </a:solidFill>
                  <a:latin charset="-122" panose="020b0500000000000000" pitchFamily="34" typeface="思源黑体 CN Regular"/>
                  <a:ea charset="-122" panose="020b0500000000000000" pitchFamily="34" typeface="思源黑体 CN Regular"/>
                </a:rPr>
                <a:t>衰退期</a:t>
              </a:r>
            </a:p>
          </p:txBody>
        </p:sp>
        <p:sp>
          <p:nvSpPr>
            <p:cNvPr id="23" name="矩形 22">
              <a:extLst>
                <a:ext uri="{FF2B5EF4-FFF2-40B4-BE49-F238E27FC236}">
                  <a16:creationId xmlns:a16="http://schemas.microsoft.com/office/drawing/2014/main" id="{A57FD93C-951C-41EE-B687-BE1002633048}"/>
                </a:ext>
              </a:extLst>
            </p:cNvPr>
            <p:cNvSpPr/>
            <p:nvPr/>
          </p:nvSpPr>
          <p:spPr>
            <a:xfrm>
              <a:off x="1440265" y="3006535"/>
              <a:ext cx="1613677" cy="118872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收缩策略、榨取策略、新产品策略</a:t>
              </a:r>
            </a:p>
          </p:txBody>
        </p:sp>
      </p:grpSp>
    </p:spTree>
    <p:extLst>
      <p:ext uri="{BB962C8B-B14F-4D97-AF65-F5344CB8AC3E}">
        <p14:creationId val="1584079677"/>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fill="hold" id="13"/>
                                        <p:tgtEl>
                                          <p:spTgt spid="8"/>
                                        </p:tgtEl>
                                        <p:attrNameLst>
                                          <p:attrName>ppt_x</p:attrName>
                                        </p:attrNameLst>
                                      </p:cBhvr>
                                      <p:tavLst>
                                        <p:tav tm="0">
                                          <p:val>
                                            <p:strVal val="#ppt_x"/>
                                          </p:val>
                                        </p:tav>
                                        <p:tav tm="100000">
                                          <p:val>
                                            <p:strVal val="#ppt_x"/>
                                          </p:val>
                                        </p:tav>
                                      </p:tavLst>
                                    </p:anim>
                                    <p:anim calcmode="lin" valueType="num">
                                      <p:cBhvr additive="base">
                                        <p:cTn dur="500" fill="hold" id="14"/>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500" id="19"/>
                                        <p:tgtEl>
                                          <p:spTgt spid="1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20"/>
                                        </p:tgtEl>
                                        <p:attrNameLst>
                                          <p:attrName>style.visibility</p:attrName>
                                        </p:attrNameLst>
                                      </p:cBhvr>
                                      <p:to>
                                        <p:strVal val="visible"/>
                                      </p:to>
                                    </p:set>
                                    <p:animEffect filter="fade" transition="in">
                                      <p:cBhvr>
                                        <p:cTn dur="500" id="2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E837568D-D1CE-470C-8542-D5C228331A01}"/>
              </a:ext>
            </a:extLst>
          </p:cNvPr>
          <p:cNvGrpSpPr/>
          <p:nvPr/>
        </p:nvGrpSpPr>
        <p:grpSpPr>
          <a:xfrm>
            <a:off x="818349" y="1589763"/>
            <a:ext cx="5832576" cy="4390918"/>
            <a:chOff x="3179712" y="1519424"/>
            <a:chExt cx="5832576" cy="4390918"/>
          </a:xfrm>
        </p:grpSpPr>
        <p:sp>
          <p:nvSpPr>
            <p:cNvPr id="3" name="矩形: 圆角 2">
              <a:extLst>
                <a:ext uri="{FF2B5EF4-FFF2-40B4-BE49-F238E27FC236}">
                  <a16:creationId xmlns:a16="http://schemas.microsoft.com/office/drawing/2014/main" id="{90504FE1-4E82-41C6-89BA-8894FF85EEF6}"/>
                </a:ext>
              </a:extLst>
            </p:cNvPr>
            <p:cNvSpPr/>
            <p:nvPr/>
          </p:nvSpPr>
          <p:spPr>
            <a:xfrm>
              <a:off x="3179712" y="1738365"/>
              <a:ext cx="5832576" cy="4171977"/>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3020204020204" pitchFamily="34" typeface="微软雅黑"/>
                <a:ea charset="-122" panose="020b0500000000000000" pitchFamily="34" typeface="思源黑体 CN Regular"/>
              </a:endParaRPr>
            </a:p>
          </p:txBody>
        </p:sp>
        <p:sp>
          <p:nvSpPr>
            <p:cNvPr id="4" name="矩形: 圆角 3">
              <a:extLst>
                <a:ext uri="{FF2B5EF4-FFF2-40B4-BE49-F238E27FC236}">
                  <a16:creationId xmlns:a16="http://schemas.microsoft.com/office/drawing/2014/main" id="{2844F27A-A706-4C86-96B7-65C4150E5E18}"/>
                </a:ext>
              </a:extLst>
            </p:cNvPr>
            <p:cNvSpPr/>
            <p:nvPr/>
          </p:nvSpPr>
          <p:spPr>
            <a:xfrm>
              <a:off x="4972374" y="1519424"/>
              <a:ext cx="2247252" cy="523283"/>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5" name="矩形 4">
              <a:extLst>
                <a:ext uri="{FF2B5EF4-FFF2-40B4-BE49-F238E27FC236}">
                  <a16:creationId xmlns:a16="http://schemas.microsoft.com/office/drawing/2014/main" id="{A726620F-8392-4621-8BDE-58935B1F1663}"/>
                </a:ext>
              </a:extLst>
            </p:cNvPr>
            <p:cNvSpPr/>
            <p:nvPr/>
          </p:nvSpPr>
          <p:spPr>
            <a:xfrm>
              <a:off x="4972374" y="1550232"/>
              <a:ext cx="2247252" cy="457200"/>
            </a:xfrm>
            <a:prstGeom prst="rect">
              <a:avLst/>
            </a:prstGeom>
            <a:noFill/>
          </p:spPr>
          <p:txBody>
            <a:bodyPr rtlCol="0" vert="horz" wrap="square">
              <a:spAutoFit/>
            </a:bodyPr>
            <a:lstStyle/>
            <a:p>
              <a:pPr algn="ctr"/>
              <a:r>
                <a:rPr altLang="en-US" b="1" lang="zh-CN" spc="600" sz="2400">
                  <a:solidFill>
                    <a:schemeClr val="bg1"/>
                  </a:solidFill>
                  <a:latin charset="-122" panose="020b0500000000000000" pitchFamily="34" typeface="思源黑体 CN Regular"/>
                  <a:ea charset="-122" panose="020b0500000000000000" pitchFamily="34" typeface="思源黑体 CN Regular"/>
                </a:rPr>
                <a:t>心理定价法</a:t>
              </a:r>
            </a:p>
          </p:txBody>
        </p:sp>
        <p:sp>
          <p:nvSpPr>
            <p:cNvPr id="2" name="矩形 1">
              <a:extLst>
                <a:ext uri="{FF2B5EF4-FFF2-40B4-BE49-F238E27FC236}">
                  <a16:creationId xmlns:a16="http://schemas.microsoft.com/office/drawing/2014/main" id="{D35FC896-E0E2-40D7-B181-421F043C3025}"/>
                </a:ext>
              </a:extLst>
            </p:cNvPr>
            <p:cNvSpPr/>
            <p:nvPr/>
          </p:nvSpPr>
          <p:spPr>
            <a:xfrm>
              <a:off x="3449934" y="2329932"/>
              <a:ext cx="5292132" cy="301752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每一件产品都能满足消费者某一方面的需求，其价值与消费者的心理感受有着很大的关系。这就为心理定价策略的运用提供了基础，使得企业在定价时可以利用消费者心理因素，有意识地将产品价格定得高些或低些，以满足消费者生理的和心理的、物质的和精神的多方面需求，通过消费者对企业产品的偏爱或忠诚，扩大市场销售，获得最大效益。</a:t>
              </a:r>
            </a:p>
          </p:txBody>
        </p:sp>
      </p:grpSp>
      <p:sp>
        <p:nvSpPr>
          <p:cNvPr id="7" name="箭头: V 形 6">
            <a:extLst>
              <a:ext uri="{FF2B5EF4-FFF2-40B4-BE49-F238E27FC236}">
                <a16:creationId xmlns:a16="http://schemas.microsoft.com/office/drawing/2014/main" id="{A172419C-97CC-4B9D-9725-C9DE3BCA236F}"/>
              </a:ext>
            </a:extLst>
          </p:cNvPr>
          <p:cNvSpPr/>
          <p:nvPr/>
        </p:nvSpPr>
        <p:spPr>
          <a:xfrm>
            <a:off x="6422630" y="3633149"/>
            <a:ext cx="456590" cy="467712"/>
          </a:xfrm>
          <a:prstGeom prst="chevron">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8" name="矩形 7">
            <a:extLst>
              <a:ext uri="{FF2B5EF4-FFF2-40B4-BE49-F238E27FC236}">
                <a16:creationId xmlns:a16="http://schemas.microsoft.com/office/drawing/2014/main" id="{917ED9FB-D213-4359-96CC-A896AB4D8034}"/>
              </a:ext>
            </a:extLst>
          </p:cNvPr>
          <p:cNvSpPr/>
          <p:nvPr/>
        </p:nvSpPr>
        <p:spPr>
          <a:xfrm>
            <a:off x="6881899" y="2503656"/>
            <a:ext cx="548640" cy="2905259"/>
          </a:xfrm>
          <a:prstGeom prst="rect">
            <a:avLst/>
          </a:prstGeom>
          <a:noFill/>
        </p:spPr>
        <p:txBody>
          <a:bodyPr rtlCol="0" vert="eaVert"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尾数定价法</a:t>
            </a:r>
          </a:p>
        </p:txBody>
      </p:sp>
      <p:sp>
        <p:nvSpPr>
          <p:cNvPr id="11" name="矩形: 圆角 10">
            <a:extLst>
              <a:ext uri="{FF2B5EF4-FFF2-40B4-BE49-F238E27FC236}">
                <a16:creationId xmlns:a16="http://schemas.microsoft.com/office/drawing/2014/main" id="{2DA31883-407E-49C6-A8F7-8409A53257AA}"/>
              </a:ext>
            </a:extLst>
          </p:cNvPr>
          <p:cNvSpPr/>
          <p:nvPr/>
        </p:nvSpPr>
        <p:spPr>
          <a:xfrm>
            <a:off x="7568329" y="3126374"/>
            <a:ext cx="4047566" cy="1377874"/>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8">
            <a:extLst>
              <a:ext uri="{FF2B5EF4-FFF2-40B4-BE49-F238E27FC236}">
                <a16:creationId xmlns:a16="http://schemas.microsoft.com/office/drawing/2014/main" id="{06D126EE-E845-4B11-A83A-16D9123DA8BE}"/>
              </a:ext>
            </a:extLst>
          </p:cNvPr>
          <p:cNvSpPr/>
          <p:nvPr/>
        </p:nvSpPr>
        <p:spPr>
          <a:xfrm>
            <a:off x="7680292" y="3234319"/>
            <a:ext cx="3825072" cy="1188720"/>
          </a:xfrm>
          <a:prstGeom prst="rect">
            <a:avLst/>
          </a:prstGeom>
        </p:spPr>
        <p:txBody>
          <a:bodyPr wrap="square">
            <a:spAutoFit/>
          </a:bodyPr>
          <a:lstStyle/>
          <a:p>
            <a:pPr algn="just">
              <a:lnSpc>
                <a:spcPct val="150000"/>
              </a:lnSpc>
            </a:pPr>
            <a:r>
              <a:rPr altLang="en-US" lang="zh-CN" spc="300" sz="1600">
                <a:solidFill>
                  <a:schemeClr val="bg1"/>
                </a:solidFill>
                <a:latin charset="-122" panose="020b0500000000000000" pitchFamily="34" typeface="思源黑体 CN Regular"/>
                <a:ea charset="-122" panose="020b0500000000000000" pitchFamily="34" typeface="思源黑体 CN Regular"/>
              </a:rPr>
              <a:t>消费者存在零头价格比整数价格低的心理感觉。从而，激发消费者的购买欲望。</a:t>
            </a:r>
          </a:p>
        </p:txBody>
      </p:sp>
      <p:sp>
        <p:nvSpPr>
          <p:cNvPr id="12" name="椭圆 11">
            <a:extLst>
              <a:ext uri="{FF2B5EF4-FFF2-40B4-BE49-F238E27FC236}">
                <a16:creationId xmlns:a16="http://schemas.microsoft.com/office/drawing/2014/main" id="{337C2616-DE2A-4AEC-9559-5156E1339793}"/>
              </a:ext>
            </a:extLst>
          </p:cNvPr>
          <p:cNvSpPr/>
          <p:nvPr/>
        </p:nvSpPr>
        <p:spPr>
          <a:xfrm flipV="1">
            <a:off x="5823093" y="5206978"/>
            <a:ext cx="519972" cy="519972"/>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3" name="文本框 12">
            <a:extLst>
              <a:ext uri="{FF2B5EF4-FFF2-40B4-BE49-F238E27FC236}">
                <a16:creationId xmlns:a16="http://schemas.microsoft.com/office/drawing/2014/main" id="{97348ED4-F876-46BE-ADA1-572E3536809D}"/>
              </a:ext>
            </a:extLst>
          </p:cNvPr>
          <p:cNvSpPr txBox="1"/>
          <p:nvPr/>
        </p:nvSpPr>
        <p:spPr>
          <a:xfrm>
            <a:off x="10448471" y="2400271"/>
            <a:ext cx="1850360" cy="64008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zh-CN" b="1" lang="en-US" sz="2400">
                <a:solidFill>
                  <a:srgbClr val="475574"/>
                </a:solidFill>
              </a:rPr>
              <a:t>PRICE</a:t>
            </a:r>
          </a:p>
        </p:txBody>
      </p:sp>
    </p:spTree>
    <p:extLst>
      <p:ext uri="{BB962C8B-B14F-4D97-AF65-F5344CB8AC3E}">
        <p14:creationId val="3856813617"/>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500" id="12"/>
                                        <p:tgtEl>
                                          <p:spTgt spid="12"/>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500" id="18"/>
                                        <p:tgtEl>
                                          <p:spTgt spid="8"/>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ppt_x"/>
                                          </p:val>
                                        </p:tav>
                                        <p:tav tm="100000">
                                          <p:val>
                                            <p:strVal val="#ppt_x"/>
                                          </p:val>
                                        </p:tav>
                                      </p:tavLst>
                                    </p:anim>
                                    <p:anim calcmode="lin" valueType="num">
                                      <p:cBhvr additive="base">
                                        <p:cTn dur="500" fill="hold" id="24"/>
                                        <p:tgtEl>
                                          <p:spTgt spid="9"/>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fill="hold" id="27"/>
                                        <p:tgtEl>
                                          <p:spTgt spid="11"/>
                                        </p:tgtEl>
                                        <p:attrNameLst>
                                          <p:attrName>ppt_x</p:attrName>
                                        </p:attrNameLst>
                                      </p:cBhvr>
                                      <p:tavLst>
                                        <p:tav tm="0">
                                          <p:val>
                                            <p:strVal val="#ppt_x"/>
                                          </p:val>
                                        </p:tav>
                                        <p:tav tm="100000">
                                          <p:val>
                                            <p:strVal val="#ppt_x"/>
                                          </p:val>
                                        </p:tav>
                                      </p:tavLst>
                                    </p:anim>
                                    <p:anim calcmode="lin" valueType="num">
                                      <p:cBhvr additive="base">
                                        <p:cTn dur="500" fill="hold" id="28"/>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31" presetSubtype="0">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p:cTn dur="1000" fill="hold" id="33"/>
                                        <p:tgtEl>
                                          <p:spTgt spid="13"/>
                                        </p:tgtEl>
                                        <p:attrNameLst>
                                          <p:attrName>ppt_w</p:attrName>
                                        </p:attrNameLst>
                                      </p:cBhvr>
                                      <p:tavLst>
                                        <p:tav tm="0">
                                          <p:val>
                                            <p:fltVal val="0"/>
                                          </p:val>
                                        </p:tav>
                                        <p:tav tm="100000">
                                          <p:val>
                                            <p:strVal val="#ppt_w"/>
                                          </p:val>
                                        </p:tav>
                                      </p:tavLst>
                                    </p:anim>
                                    <p:anim calcmode="lin" valueType="num">
                                      <p:cBhvr>
                                        <p:cTn dur="1000" fill="hold" id="34"/>
                                        <p:tgtEl>
                                          <p:spTgt spid="13"/>
                                        </p:tgtEl>
                                        <p:attrNameLst>
                                          <p:attrName>ppt_h</p:attrName>
                                        </p:attrNameLst>
                                      </p:cBhvr>
                                      <p:tavLst>
                                        <p:tav tm="0">
                                          <p:val>
                                            <p:fltVal val="0"/>
                                          </p:val>
                                        </p:tav>
                                        <p:tav tm="100000">
                                          <p:val>
                                            <p:strVal val="#ppt_h"/>
                                          </p:val>
                                        </p:tav>
                                      </p:tavLst>
                                    </p:anim>
                                    <p:anim calcmode="lin" valueType="num">
                                      <p:cBhvr>
                                        <p:cTn dur="1000" fill="hold" id="35"/>
                                        <p:tgtEl>
                                          <p:spTgt spid="13"/>
                                        </p:tgtEl>
                                        <p:attrNameLst>
                                          <p:attrName>style.rotation</p:attrName>
                                        </p:attrNameLst>
                                      </p:cBhvr>
                                      <p:tavLst>
                                        <p:tav tm="0">
                                          <p:val>
                                            <p:fltVal val="90"/>
                                          </p:val>
                                        </p:tav>
                                        <p:tav tm="100000">
                                          <p:val>
                                            <p:fltVal val="0"/>
                                          </p:val>
                                        </p:tav>
                                      </p:tavLst>
                                    </p:anim>
                                    <p:animEffect filter="fade" transition="in">
                                      <p:cBhvr>
                                        <p:cTn dur="1000"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1"/>
      <p:bldP grpId="0" spid="9"/>
      <p:bldP grpId="0" spid="12"/>
      <p:bldP grpId="0" spid="1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DFB0F556-322F-4195-A26F-D450CB32EDBE}"/>
              </a:ext>
            </a:extLst>
          </p:cNvPr>
          <p:cNvGrpSpPr/>
          <p:nvPr/>
        </p:nvGrpSpPr>
        <p:grpSpPr>
          <a:xfrm>
            <a:off x="0" y="0"/>
            <a:ext cx="12192000" cy="6858000"/>
            <a:chOff x="349955" y="1137356"/>
            <a:chExt cx="12192000" cy="6858000"/>
          </a:xfrm>
        </p:grpSpPr>
        <p:grpSp>
          <p:nvGrpSpPr>
            <p:cNvPr id="3" name="组合 2">
              <a:extLst>
                <a:ext uri="{FF2B5EF4-FFF2-40B4-BE49-F238E27FC236}">
                  <a16:creationId xmlns:a16="http://schemas.microsoft.com/office/drawing/2014/main" id="{5A3BA2E8-15E4-49CF-8527-10DF42B34BFB}"/>
                </a:ext>
              </a:extLst>
            </p:cNvPr>
            <p:cNvGrpSpPr/>
            <p:nvPr/>
          </p:nvGrpSpPr>
          <p:grpSpPr>
            <a:xfrm>
              <a:off x="349955" y="1137356"/>
              <a:ext cx="12192000" cy="3429000"/>
              <a:chOff x="349955" y="1137356"/>
              <a:chExt cx="12192000" cy="3429000"/>
            </a:xfrm>
          </p:grpSpPr>
          <p:pic>
            <p:nvPicPr>
              <p:cNvPr id="6" name="图片 5">
                <a:extLst>
                  <a:ext uri="{FF2B5EF4-FFF2-40B4-BE49-F238E27FC236}">
                    <a16:creationId xmlns:a16="http://schemas.microsoft.com/office/drawing/2014/main" id="{C954BF19-1EB9-4D05-8091-63E424CB6D0E}"/>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1137356"/>
                <a:ext cx="6096000" cy="3429000"/>
              </a:xfrm>
              <a:prstGeom prst="rect">
                <a:avLst/>
              </a:prstGeom>
            </p:spPr>
          </p:pic>
          <p:pic>
            <p:nvPicPr>
              <p:cNvPr id="7" name="图片 6">
                <a:extLst>
                  <a:ext uri="{FF2B5EF4-FFF2-40B4-BE49-F238E27FC236}">
                    <a16:creationId xmlns:a16="http://schemas.microsoft.com/office/drawing/2014/main" id="{9599D275-CA36-41A2-8DB6-ECB9A1C0FE9A}"/>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1137356"/>
                <a:ext cx="6096000" cy="3429000"/>
              </a:xfrm>
              <a:prstGeom prst="rect">
                <a:avLst/>
              </a:prstGeom>
            </p:spPr>
          </p:pic>
        </p:grpSp>
        <p:pic>
          <p:nvPicPr>
            <p:cNvPr id="4" name="图片 3">
              <a:extLst>
                <a:ext uri="{FF2B5EF4-FFF2-40B4-BE49-F238E27FC236}">
                  <a16:creationId xmlns:a16="http://schemas.microsoft.com/office/drawing/2014/main" id="{9CA29A3A-9B30-4E90-86BC-7279374CFA71}"/>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4566356"/>
              <a:ext cx="6096000" cy="3429000"/>
            </a:xfrm>
            <a:prstGeom prst="rect">
              <a:avLst/>
            </a:prstGeom>
          </p:spPr>
        </p:pic>
        <p:pic>
          <p:nvPicPr>
            <p:cNvPr id="5" name="图片 4">
              <a:extLst>
                <a:ext uri="{FF2B5EF4-FFF2-40B4-BE49-F238E27FC236}">
                  <a16:creationId xmlns:a16="http://schemas.microsoft.com/office/drawing/2014/main" id="{1758681A-DE36-4659-817E-92F14A73E024}"/>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4566356"/>
              <a:ext cx="6096000" cy="3429000"/>
            </a:xfrm>
            <a:prstGeom prst="rect">
              <a:avLst/>
            </a:prstGeom>
          </p:spPr>
        </p:pic>
      </p:grpSp>
      <p:sp>
        <p:nvSpPr>
          <p:cNvPr id="8" name="矩形: 圆角 7">
            <a:extLst>
              <a:ext uri="{FF2B5EF4-FFF2-40B4-BE49-F238E27FC236}">
                <a16:creationId xmlns:a16="http://schemas.microsoft.com/office/drawing/2014/main" id="{4E5B8900-D99B-4021-B8B4-486AD244BDFB}"/>
              </a:ext>
            </a:extLst>
          </p:cNvPr>
          <p:cNvSpPr/>
          <p:nvPr/>
        </p:nvSpPr>
        <p:spPr>
          <a:xfrm>
            <a:off x="1254166" y="1047234"/>
            <a:ext cx="9683668" cy="476353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2" name="矩形 11">
            <a:extLst>
              <a:ext uri="{FF2B5EF4-FFF2-40B4-BE49-F238E27FC236}">
                <a16:creationId xmlns:a16="http://schemas.microsoft.com/office/drawing/2014/main" id="{BE628061-5806-4030-8227-2889B91B4AA2}"/>
              </a:ext>
            </a:extLst>
          </p:cNvPr>
          <p:cNvSpPr/>
          <p:nvPr/>
        </p:nvSpPr>
        <p:spPr>
          <a:xfrm>
            <a:off x="1610026" y="2947081"/>
            <a:ext cx="1946715" cy="822960"/>
          </a:xfrm>
          <a:prstGeom prst="rect">
            <a:avLst/>
          </a:prstGeom>
          <a:noFill/>
        </p:spPr>
        <p:txBody>
          <a:bodyPr rtlCol="0" vert="horz" wrap="square">
            <a:spAutoFit/>
          </a:bodyPr>
          <a:lstStyle/>
          <a:p>
            <a:r>
              <a:rPr altLang="en-US" b="1" lang="zh-CN" spc="600" sz="4800">
                <a:solidFill>
                  <a:srgbClr val="475574"/>
                </a:solidFill>
                <a:latin charset="-122" panose="020b0800000000000000" pitchFamily="34" typeface="思源黑体 CN Bold"/>
                <a:ea charset="-122" panose="020b0800000000000000" pitchFamily="34" typeface="思源黑体 CN Bold"/>
              </a:rPr>
              <a:t>目 录</a:t>
            </a:r>
          </a:p>
        </p:txBody>
      </p:sp>
      <p:grpSp>
        <p:nvGrpSpPr>
          <p:cNvPr id="15" name="组合 14">
            <a:extLst>
              <a:ext uri="{FF2B5EF4-FFF2-40B4-BE49-F238E27FC236}">
                <a16:creationId xmlns:a16="http://schemas.microsoft.com/office/drawing/2014/main" id="{9B73F94C-56E8-4838-B55D-D266938D73E5}"/>
              </a:ext>
            </a:extLst>
          </p:cNvPr>
          <p:cNvGrpSpPr/>
          <p:nvPr/>
        </p:nvGrpSpPr>
        <p:grpSpPr>
          <a:xfrm>
            <a:off x="6430040" y="689290"/>
            <a:ext cx="5427920" cy="708964"/>
            <a:chOff x="668080" y="698156"/>
            <a:chExt cx="5592043" cy="1016344"/>
          </a:xfrm>
        </p:grpSpPr>
        <p:sp>
          <p:nvSpPr>
            <p:cNvPr id="14" name="矩形 13">
              <a:extLst>
                <a:ext uri="{FF2B5EF4-FFF2-40B4-BE49-F238E27FC236}">
                  <a16:creationId xmlns:a16="http://schemas.microsoft.com/office/drawing/2014/main" id="{DABBE8C0-A59E-448A-B0CA-DB618E0631FB}"/>
                </a:ext>
              </a:extLst>
            </p:cNvPr>
            <p:cNvSpPr/>
            <p:nvPr/>
          </p:nvSpPr>
          <p:spPr>
            <a:xfrm>
              <a:off x="5613564" y="698156"/>
              <a:ext cx="646559" cy="1016344"/>
            </a:xfrm>
            <a:prstGeom prst="rect">
              <a:avLst/>
            </a:prstGeom>
            <a:solidFill>
              <a:srgbClr val="F2D4AA"/>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圆角 8">
              <a:extLst>
                <a:ext uri="{FF2B5EF4-FFF2-40B4-BE49-F238E27FC236}">
                  <a16:creationId xmlns:a16="http://schemas.microsoft.com/office/drawing/2014/main" id="{E59C1A43-258D-4810-BCBC-FBE5A4155111}"/>
                </a:ext>
              </a:extLst>
            </p:cNvPr>
            <p:cNvSpPr/>
            <p:nvPr/>
          </p:nvSpPr>
          <p:spPr>
            <a:xfrm>
              <a:off x="668080" y="698156"/>
              <a:ext cx="5099674" cy="1016344"/>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7" name="圆: 空心 16">
            <a:extLst>
              <a:ext uri="{FF2B5EF4-FFF2-40B4-BE49-F238E27FC236}">
                <a16:creationId xmlns:a16="http://schemas.microsoft.com/office/drawing/2014/main" id="{F2655C17-F611-4CC3-BF3C-565CEDC75571}"/>
              </a:ext>
            </a:extLst>
          </p:cNvPr>
          <p:cNvSpPr/>
          <p:nvPr/>
        </p:nvSpPr>
        <p:spPr>
          <a:xfrm>
            <a:off x="-1876966" y="1354062"/>
            <a:ext cx="4422011" cy="4422011"/>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40" name="组合 39">
            <a:extLst>
              <a:ext uri="{FF2B5EF4-FFF2-40B4-BE49-F238E27FC236}">
                <a16:creationId xmlns:a16="http://schemas.microsoft.com/office/drawing/2014/main" id="{9E4FCB05-1A3A-4114-B6AC-4ED35B19F57A}"/>
              </a:ext>
            </a:extLst>
          </p:cNvPr>
          <p:cNvGrpSpPr/>
          <p:nvPr/>
        </p:nvGrpSpPr>
        <p:grpSpPr>
          <a:xfrm>
            <a:off x="3475873" y="2638481"/>
            <a:ext cx="3096185" cy="539178"/>
            <a:chOff x="3896674" y="1968528"/>
            <a:chExt cx="3096185" cy="539178"/>
          </a:xfrm>
        </p:grpSpPr>
        <p:grpSp>
          <p:nvGrpSpPr>
            <p:cNvPr id="19" name="组合 18">
              <a:extLst>
                <a:ext uri="{FF2B5EF4-FFF2-40B4-BE49-F238E27FC236}">
                  <a16:creationId xmlns:a16="http://schemas.microsoft.com/office/drawing/2014/main" id="{8A379127-CC6F-4EBD-901D-7B6529B7755A}"/>
                </a:ext>
              </a:extLst>
            </p:cNvPr>
            <p:cNvGrpSpPr/>
            <p:nvPr/>
          </p:nvGrpSpPr>
          <p:grpSpPr>
            <a:xfrm>
              <a:off x="3896674" y="1968528"/>
              <a:ext cx="838868" cy="539178"/>
              <a:chOff x="3896674" y="1968528"/>
              <a:chExt cx="838868" cy="539178"/>
            </a:xfrm>
          </p:grpSpPr>
          <p:sp>
            <p:nvSpPr>
              <p:cNvPr id="16" name="椭圆 15">
                <a:extLst>
                  <a:ext uri="{FF2B5EF4-FFF2-40B4-BE49-F238E27FC236}">
                    <a16:creationId xmlns:a16="http://schemas.microsoft.com/office/drawing/2014/main" id="{A3367C80-D7BA-475C-950C-0630F64D6ECE}"/>
                  </a:ext>
                </a:extLst>
              </p:cNvPr>
              <p:cNvSpPr/>
              <p:nvPr/>
            </p:nvSpPr>
            <p:spPr>
              <a:xfrm flipV="1">
                <a:off x="3896674" y="1968528"/>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8" name="文本框 17">
                <a:extLst>
                  <a:ext uri="{FF2B5EF4-FFF2-40B4-BE49-F238E27FC236}">
                    <a16:creationId xmlns:a16="http://schemas.microsoft.com/office/drawing/2014/main" id="{BAACBA76-2F78-40CB-9BDE-AFD98A10790B}"/>
                  </a:ext>
                </a:extLst>
              </p:cNvPr>
              <p:cNvSpPr txBox="1"/>
              <p:nvPr/>
            </p:nvSpPr>
            <p:spPr>
              <a:xfrm>
                <a:off x="3906021" y="2038063"/>
                <a:ext cx="829522" cy="396240"/>
              </a:xfrm>
              <a:prstGeom prst="rect">
                <a:avLst/>
              </a:prstGeom>
              <a:noFill/>
            </p:spPr>
            <p:txBody>
              <a:bodyPr rtlCol="0" wrap="square">
                <a:spAutoFit/>
              </a:bodyPr>
              <a:lstStyle/>
              <a:p>
                <a:r>
                  <a:rPr altLang="zh-CN" b="1" lang="en-US" sz="2000">
                    <a:solidFill>
                      <a:schemeClr val="bg1"/>
                    </a:solidFill>
                    <a:latin charset="-122" panose="020b0500000000000000" pitchFamily="34" typeface="思源黑体 CN Regular"/>
                    <a:ea charset="-122" panose="020b0500000000000000" pitchFamily="34" typeface="思源黑体 CN Regular"/>
                  </a:rPr>
                  <a:t>01.</a:t>
                </a:r>
              </a:p>
            </p:txBody>
          </p:sp>
        </p:grpSp>
        <p:sp>
          <p:nvSpPr>
            <p:cNvPr id="33" name="矩形 32">
              <a:extLst>
                <a:ext uri="{FF2B5EF4-FFF2-40B4-BE49-F238E27FC236}">
                  <a16:creationId xmlns:a16="http://schemas.microsoft.com/office/drawing/2014/main" id="{E73D5FB9-8A88-4FEF-91A2-45D1F66CCFF9}"/>
                </a:ext>
              </a:extLst>
            </p:cNvPr>
            <p:cNvSpPr/>
            <p:nvPr/>
          </p:nvSpPr>
          <p:spPr>
            <a:xfrm>
              <a:off x="4451779" y="2046041"/>
              <a:ext cx="2468880" cy="457200"/>
            </a:xfrm>
            <a:prstGeom prst="rect">
              <a:avLst/>
            </a:prstGeom>
          </p:spPr>
          <p:txBody>
            <a:bodyPr wrap="none">
              <a:spAutoFit/>
            </a:bodyPr>
            <a:lstStyle/>
            <a:p>
              <a:r>
                <a:rPr altLang="en-US" b="1" lang="zh-CN" spc="600" sz="2400">
                  <a:solidFill>
                    <a:srgbClr val="475574"/>
                  </a:solidFill>
                  <a:latin charset="-122" panose="020b0500000000000000" pitchFamily="34" typeface="思源黑体 CN Regular"/>
                  <a:ea charset="-122" panose="020b0500000000000000" pitchFamily="34" typeface="思源黑体 CN Regular"/>
                </a:rPr>
                <a:t>企业管理概述</a:t>
              </a:r>
            </a:p>
          </p:txBody>
        </p:sp>
      </p:grpSp>
      <p:grpSp>
        <p:nvGrpSpPr>
          <p:cNvPr id="39" name="组合 38">
            <a:extLst>
              <a:ext uri="{FF2B5EF4-FFF2-40B4-BE49-F238E27FC236}">
                <a16:creationId xmlns:a16="http://schemas.microsoft.com/office/drawing/2014/main" id="{A29D7157-06DD-4FC8-A894-A30163D6D291}"/>
              </a:ext>
            </a:extLst>
          </p:cNvPr>
          <p:cNvGrpSpPr/>
          <p:nvPr/>
        </p:nvGrpSpPr>
        <p:grpSpPr>
          <a:xfrm>
            <a:off x="3491800" y="3490241"/>
            <a:ext cx="3866748" cy="539178"/>
            <a:chOff x="4947367" y="2731139"/>
            <a:chExt cx="3866748" cy="539178"/>
          </a:xfrm>
        </p:grpSpPr>
        <p:grpSp>
          <p:nvGrpSpPr>
            <p:cNvPr id="20" name="组合 19">
              <a:extLst>
                <a:ext uri="{FF2B5EF4-FFF2-40B4-BE49-F238E27FC236}">
                  <a16:creationId xmlns:a16="http://schemas.microsoft.com/office/drawing/2014/main" id="{E0304F49-08E0-47D3-BEEB-D3A5A1FEB66C}"/>
                </a:ext>
              </a:extLst>
            </p:cNvPr>
            <p:cNvGrpSpPr/>
            <p:nvPr/>
          </p:nvGrpSpPr>
          <p:grpSpPr>
            <a:xfrm>
              <a:off x="4947367" y="2731139"/>
              <a:ext cx="838868" cy="539178"/>
              <a:chOff x="3896674" y="1968528"/>
              <a:chExt cx="838868" cy="539178"/>
            </a:xfrm>
          </p:grpSpPr>
          <p:sp>
            <p:nvSpPr>
              <p:cNvPr id="21" name="椭圆 20">
                <a:extLst>
                  <a:ext uri="{FF2B5EF4-FFF2-40B4-BE49-F238E27FC236}">
                    <a16:creationId xmlns:a16="http://schemas.microsoft.com/office/drawing/2014/main" id="{61D5D3AF-BA41-41EB-AF74-7674B9FBB6C5}"/>
                  </a:ext>
                </a:extLst>
              </p:cNvPr>
              <p:cNvSpPr/>
              <p:nvPr/>
            </p:nvSpPr>
            <p:spPr>
              <a:xfrm flipV="1">
                <a:off x="3896674" y="1968528"/>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2" name="文本框 21">
                <a:extLst>
                  <a:ext uri="{FF2B5EF4-FFF2-40B4-BE49-F238E27FC236}">
                    <a16:creationId xmlns:a16="http://schemas.microsoft.com/office/drawing/2014/main" id="{A57B30D7-7264-4F18-A19F-1855CF8956DB}"/>
                  </a:ext>
                </a:extLst>
              </p:cNvPr>
              <p:cNvSpPr txBox="1"/>
              <p:nvPr/>
            </p:nvSpPr>
            <p:spPr>
              <a:xfrm>
                <a:off x="3906020" y="2038062"/>
                <a:ext cx="829522" cy="396240"/>
              </a:xfrm>
              <a:prstGeom prst="rect">
                <a:avLst/>
              </a:prstGeom>
              <a:noFill/>
            </p:spPr>
            <p:txBody>
              <a:bodyPr rtlCol="0" wrap="square">
                <a:spAutoFit/>
              </a:bodyPr>
              <a:lstStyle/>
              <a:p>
                <a:r>
                  <a:rPr altLang="zh-CN" b="1" lang="en-US" sz="2000">
                    <a:solidFill>
                      <a:schemeClr val="bg1"/>
                    </a:solidFill>
                    <a:latin charset="-122" panose="020b0500000000000000" pitchFamily="34" typeface="思源黑体 CN Regular"/>
                    <a:ea charset="-122" panose="020b0500000000000000" pitchFamily="34" typeface="思源黑体 CN Regular"/>
                  </a:rPr>
                  <a:t>02.</a:t>
                </a:r>
              </a:p>
            </p:txBody>
          </p:sp>
        </p:grpSp>
        <p:sp>
          <p:nvSpPr>
            <p:cNvPr id="34" name="矩形 33">
              <a:extLst>
                <a:ext uri="{FF2B5EF4-FFF2-40B4-BE49-F238E27FC236}">
                  <a16:creationId xmlns:a16="http://schemas.microsoft.com/office/drawing/2014/main" id="{FEC84628-F54B-4722-8AA1-EC15458F45C2}"/>
                </a:ext>
              </a:extLst>
            </p:cNvPr>
            <p:cNvSpPr/>
            <p:nvPr/>
          </p:nvSpPr>
          <p:spPr>
            <a:xfrm>
              <a:off x="5487563" y="2754039"/>
              <a:ext cx="3230880" cy="457200"/>
            </a:xfrm>
            <a:prstGeom prst="rect">
              <a:avLst/>
            </a:prstGeom>
          </p:spPr>
          <p:txBody>
            <a:bodyPr wrap="none">
              <a:spAutoFit/>
            </a:bodyPr>
            <a:lstStyle/>
            <a:p>
              <a:r>
                <a:rPr altLang="en-US" b="1" lang="zh-CN" spc="600" sz="2400">
                  <a:solidFill>
                    <a:srgbClr val="475574"/>
                  </a:solidFill>
                  <a:latin charset="-122" panose="020b0500000000000000" pitchFamily="34" typeface="思源黑体 CN Regular"/>
                  <a:ea charset="-122" panose="020b0500000000000000" pitchFamily="34" typeface="思源黑体 CN Regular"/>
                </a:rPr>
                <a:t>企业经营战略管理</a:t>
              </a:r>
            </a:p>
          </p:txBody>
        </p:sp>
      </p:grpSp>
      <p:grpSp>
        <p:nvGrpSpPr>
          <p:cNvPr id="38" name="组合 37">
            <a:extLst>
              <a:ext uri="{FF2B5EF4-FFF2-40B4-BE49-F238E27FC236}">
                <a16:creationId xmlns:a16="http://schemas.microsoft.com/office/drawing/2014/main" id="{AE5BFA2E-708D-44CD-BCE8-6E5A06346764}"/>
              </a:ext>
            </a:extLst>
          </p:cNvPr>
          <p:cNvGrpSpPr/>
          <p:nvPr/>
        </p:nvGrpSpPr>
        <p:grpSpPr>
          <a:xfrm>
            <a:off x="7576862" y="2646615"/>
            <a:ext cx="2356168" cy="539178"/>
            <a:chOff x="5216889" y="3371741"/>
            <a:chExt cx="2356168" cy="539178"/>
          </a:xfrm>
        </p:grpSpPr>
        <p:grpSp>
          <p:nvGrpSpPr>
            <p:cNvPr id="23" name="组合 22">
              <a:extLst>
                <a:ext uri="{FF2B5EF4-FFF2-40B4-BE49-F238E27FC236}">
                  <a16:creationId xmlns:a16="http://schemas.microsoft.com/office/drawing/2014/main" id="{ADE7CC30-0029-43CF-B774-18F1BFE3DA38}"/>
                </a:ext>
              </a:extLst>
            </p:cNvPr>
            <p:cNvGrpSpPr/>
            <p:nvPr/>
          </p:nvGrpSpPr>
          <p:grpSpPr>
            <a:xfrm>
              <a:off x="5216889" y="3371741"/>
              <a:ext cx="838868" cy="539178"/>
              <a:chOff x="3896674" y="1968528"/>
              <a:chExt cx="838868" cy="539178"/>
            </a:xfrm>
          </p:grpSpPr>
          <p:sp>
            <p:nvSpPr>
              <p:cNvPr id="24" name="椭圆 23">
                <a:extLst>
                  <a:ext uri="{FF2B5EF4-FFF2-40B4-BE49-F238E27FC236}">
                    <a16:creationId xmlns:a16="http://schemas.microsoft.com/office/drawing/2014/main" id="{F96D1728-281E-4949-BC7A-9C040A04D9BC}"/>
                  </a:ext>
                </a:extLst>
              </p:cNvPr>
              <p:cNvSpPr/>
              <p:nvPr/>
            </p:nvSpPr>
            <p:spPr>
              <a:xfrm flipV="1">
                <a:off x="3896674" y="1968528"/>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5" name="文本框 24">
                <a:extLst>
                  <a:ext uri="{FF2B5EF4-FFF2-40B4-BE49-F238E27FC236}">
                    <a16:creationId xmlns:a16="http://schemas.microsoft.com/office/drawing/2014/main" id="{A328E628-3112-4AFD-979D-F9CF36122F23}"/>
                  </a:ext>
                </a:extLst>
              </p:cNvPr>
              <p:cNvSpPr txBox="1"/>
              <p:nvPr/>
            </p:nvSpPr>
            <p:spPr>
              <a:xfrm>
                <a:off x="3906019" y="2038062"/>
                <a:ext cx="829522" cy="396240"/>
              </a:xfrm>
              <a:prstGeom prst="rect">
                <a:avLst/>
              </a:prstGeom>
              <a:noFill/>
            </p:spPr>
            <p:txBody>
              <a:bodyPr rtlCol="0" wrap="square">
                <a:spAutoFit/>
              </a:bodyPr>
              <a:lstStyle/>
              <a:p>
                <a:r>
                  <a:rPr altLang="zh-CN" b="1" lang="en-US" sz="2000">
                    <a:solidFill>
                      <a:schemeClr val="bg1"/>
                    </a:solidFill>
                    <a:latin charset="-122" panose="020b0500000000000000" pitchFamily="34" typeface="思源黑体 CN Regular"/>
                    <a:ea charset="-122" panose="020b0500000000000000" pitchFamily="34" typeface="思源黑体 CN Regular"/>
                  </a:rPr>
                  <a:t>03.</a:t>
                </a:r>
              </a:p>
            </p:txBody>
          </p:sp>
        </p:grpSp>
        <p:sp>
          <p:nvSpPr>
            <p:cNvPr id="35" name="矩形 34">
              <a:extLst>
                <a:ext uri="{FF2B5EF4-FFF2-40B4-BE49-F238E27FC236}">
                  <a16:creationId xmlns:a16="http://schemas.microsoft.com/office/drawing/2014/main" id="{BFA56A8B-1B6A-46BE-9CC6-D5CCDB06A4F9}"/>
                </a:ext>
              </a:extLst>
            </p:cNvPr>
            <p:cNvSpPr/>
            <p:nvPr/>
          </p:nvSpPr>
          <p:spPr>
            <a:xfrm>
              <a:off x="5817449" y="3383183"/>
              <a:ext cx="1706880" cy="457200"/>
            </a:xfrm>
            <a:prstGeom prst="rect">
              <a:avLst/>
            </a:prstGeom>
          </p:spPr>
          <p:txBody>
            <a:bodyPr wrap="none">
              <a:spAutoFit/>
            </a:bodyPr>
            <a:lstStyle/>
            <a:p>
              <a:r>
                <a:rPr altLang="en-US" b="1" lang="zh-CN" spc="600" sz="2400">
                  <a:solidFill>
                    <a:srgbClr val="475574"/>
                  </a:solidFill>
                  <a:latin charset="-122" panose="020b0500000000000000" pitchFamily="34" typeface="思源黑体 CN Regular"/>
                  <a:ea charset="-122" panose="020b0500000000000000" pitchFamily="34" typeface="思源黑体 CN Regular"/>
                </a:rPr>
                <a:t>市场营销</a:t>
              </a:r>
            </a:p>
          </p:txBody>
        </p:sp>
      </p:grpSp>
      <p:grpSp>
        <p:nvGrpSpPr>
          <p:cNvPr id="37" name="组合 36">
            <a:extLst>
              <a:ext uri="{FF2B5EF4-FFF2-40B4-BE49-F238E27FC236}">
                <a16:creationId xmlns:a16="http://schemas.microsoft.com/office/drawing/2014/main" id="{8B5EEFBF-DBBC-4B2F-9B05-DBD29754FE09}"/>
              </a:ext>
            </a:extLst>
          </p:cNvPr>
          <p:cNvGrpSpPr/>
          <p:nvPr/>
        </p:nvGrpSpPr>
        <p:grpSpPr>
          <a:xfrm>
            <a:off x="7583040" y="3425537"/>
            <a:ext cx="3126975" cy="539178"/>
            <a:chOff x="7305048" y="3910919"/>
            <a:chExt cx="3126975" cy="539178"/>
          </a:xfrm>
        </p:grpSpPr>
        <p:grpSp>
          <p:nvGrpSpPr>
            <p:cNvPr id="26" name="组合 25">
              <a:extLst>
                <a:ext uri="{FF2B5EF4-FFF2-40B4-BE49-F238E27FC236}">
                  <a16:creationId xmlns:a16="http://schemas.microsoft.com/office/drawing/2014/main" id="{44F4DED8-EED0-4B56-BCDE-1F655A668DBE}"/>
                </a:ext>
              </a:extLst>
            </p:cNvPr>
            <p:cNvGrpSpPr/>
            <p:nvPr/>
          </p:nvGrpSpPr>
          <p:grpSpPr>
            <a:xfrm>
              <a:off x="7305048" y="3910919"/>
              <a:ext cx="838868" cy="539178"/>
              <a:chOff x="3896674" y="1968528"/>
              <a:chExt cx="838868" cy="539178"/>
            </a:xfrm>
          </p:grpSpPr>
          <p:sp>
            <p:nvSpPr>
              <p:cNvPr id="27" name="椭圆 26">
                <a:extLst>
                  <a:ext uri="{FF2B5EF4-FFF2-40B4-BE49-F238E27FC236}">
                    <a16:creationId xmlns:a16="http://schemas.microsoft.com/office/drawing/2014/main" id="{7667E1D8-1544-4364-8282-9014187CC28C}"/>
                  </a:ext>
                </a:extLst>
              </p:cNvPr>
              <p:cNvSpPr/>
              <p:nvPr/>
            </p:nvSpPr>
            <p:spPr>
              <a:xfrm flipV="1">
                <a:off x="3896674" y="1968528"/>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8" name="文本框 27">
                <a:extLst>
                  <a:ext uri="{FF2B5EF4-FFF2-40B4-BE49-F238E27FC236}">
                    <a16:creationId xmlns:a16="http://schemas.microsoft.com/office/drawing/2014/main" id="{20F21F92-AFF5-425C-9DC2-CF80FA9E1F65}"/>
                  </a:ext>
                </a:extLst>
              </p:cNvPr>
              <p:cNvSpPr txBox="1"/>
              <p:nvPr/>
            </p:nvSpPr>
            <p:spPr>
              <a:xfrm>
                <a:off x="3906021" y="2038062"/>
                <a:ext cx="829522" cy="396240"/>
              </a:xfrm>
              <a:prstGeom prst="rect">
                <a:avLst/>
              </a:prstGeom>
              <a:noFill/>
            </p:spPr>
            <p:txBody>
              <a:bodyPr rtlCol="0" wrap="square">
                <a:spAutoFit/>
              </a:bodyPr>
              <a:lstStyle/>
              <a:p>
                <a:r>
                  <a:rPr altLang="zh-CN" b="1" lang="en-US" sz="2000">
                    <a:solidFill>
                      <a:schemeClr val="bg1"/>
                    </a:solidFill>
                    <a:latin charset="-122" panose="020b0500000000000000" pitchFamily="34" typeface="思源黑体 CN Regular"/>
                    <a:ea charset="-122" panose="020b0500000000000000" pitchFamily="34" typeface="思源黑体 CN Regular"/>
                  </a:rPr>
                  <a:t>04.</a:t>
                </a:r>
              </a:p>
            </p:txBody>
          </p:sp>
        </p:grpSp>
        <p:sp>
          <p:nvSpPr>
            <p:cNvPr id="36" name="矩形 35">
              <a:extLst>
                <a:ext uri="{FF2B5EF4-FFF2-40B4-BE49-F238E27FC236}">
                  <a16:creationId xmlns:a16="http://schemas.microsoft.com/office/drawing/2014/main" id="{14961E59-A0D1-4219-AA93-6F7FFE1168A7}"/>
                </a:ext>
              </a:extLst>
            </p:cNvPr>
            <p:cNvSpPr/>
            <p:nvPr/>
          </p:nvSpPr>
          <p:spPr>
            <a:xfrm>
              <a:off x="7890944" y="3933820"/>
              <a:ext cx="2468880" cy="457200"/>
            </a:xfrm>
            <a:prstGeom prst="rect">
              <a:avLst/>
            </a:prstGeom>
          </p:spPr>
          <p:txBody>
            <a:bodyPr wrap="none">
              <a:spAutoFit/>
            </a:bodyPr>
            <a:lstStyle/>
            <a:p>
              <a:r>
                <a:rPr altLang="en-US" b="1" lang="zh-CN" spc="600" sz="2400">
                  <a:solidFill>
                    <a:srgbClr val="475574"/>
                  </a:solidFill>
                  <a:latin charset="-122" panose="020b0500000000000000" pitchFamily="34" typeface="思源黑体 CN Regular"/>
                  <a:ea charset="-122" panose="020b0500000000000000" pitchFamily="34" typeface="思源黑体 CN Regular"/>
                </a:rPr>
                <a:t>设备综合管理</a:t>
              </a:r>
            </a:p>
          </p:txBody>
        </p:sp>
      </p:grpSp>
    </p:spTree>
    <p:extLst>
      <p:ext uri="{BB962C8B-B14F-4D97-AF65-F5344CB8AC3E}">
        <p14:creationId val="1989111419"/>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randombar(horizontal)" transition="in">
                                      <p:cBhvr>
                                        <p:cTn dur="5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ppt_x"/>
                                          </p:val>
                                        </p:tav>
                                        <p:tav tm="100000">
                                          <p:val>
                                            <p:strVal val="#ppt_x"/>
                                          </p:val>
                                        </p:tav>
                                      </p:tavLst>
                                    </p:anim>
                                    <p:anim calcmode="lin" valueType="num">
                                      <p:cBhvr additive="base">
                                        <p:cTn dur="500" fill="hold" id="13"/>
                                        <p:tgtEl>
                                          <p:spTgt spid="12"/>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ppt_x"/>
                                          </p:val>
                                        </p:tav>
                                        <p:tav tm="100000">
                                          <p:val>
                                            <p:strVal val="#ppt_x"/>
                                          </p:val>
                                        </p:tav>
                                      </p:tavLst>
                                    </p:anim>
                                    <p:anim calcmode="lin" valueType="num">
                                      <p:cBhvr additive="base">
                                        <p:cTn dur="500" fill="hold" id="17"/>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6" presetSubtype="16">
                                  <p:stCondLst>
                                    <p:cond delay="0"/>
                                  </p:stCondLst>
                                  <p:childTnLst>
                                    <p:set>
                                      <p:cBhvr>
                                        <p:cTn dur="1" fill="hold" id="21">
                                          <p:stCondLst>
                                            <p:cond delay="0"/>
                                          </p:stCondLst>
                                        </p:cTn>
                                        <p:tgtEl>
                                          <p:spTgt spid="40"/>
                                        </p:tgtEl>
                                        <p:attrNameLst>
                                          <p:attrName>style.visibility</p:attrName>
                                        </p:attrNameLst>
                                      </p:cBhvr>
                                      <p:to>
                                        <p:strVal val="visible"/>
                                      </p:to>
                                    </p:set>
                                    <p:animEffect filter="circle(in)" transition="in">
                                      <p:cBhvr>
                                        <p:cTn dur="2000" id="22"/>
                                        <p:tgtEl>
                                          <p:spTgt spid="4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 presetSubtype="4">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additive="base">
                                        <p:cTn dur="500" fill="hold" id="27"/>
                                        <p:tgtEl>
                                          <p:spTgt spid="39"/>
                                        </p:tgtEl>
                                        <p:attrNameLst>
                                          <p:attrName>ppt_x</p:attrName>
                                        </p:attrNameLst>
                                      </p:cBhvr>
                                      <p:tavLst>
                                        <p:tav tm="0">
                                          <p:val>
                                            <p:strVal val="#ppt_x"/>
                                          </p:val>
                                        </p:tav>
                                        <p:tav tm="100000">
                                          <p:val>
                                            <p:strVal val="#ppt_x"/>
                                          </p:val>
                                        </p:tav>
                                      </p:tavLst>
                                    </p:anim>
                                    <p:anim calcmode="lin" valueType="num">
                                      <p:cBhvr additive="base">
                                        <p:cTn dur="500" fill="hold" id="28"/>
                                        <p:tgtEl>
                                          <p:spTgt spid="39"/>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14" presetSubtype="10">
                                  <p:stCondLst>
                                    <p:cond delay="0"/>
                                  </p:stCondLst>
                                  <p:childTnLst>
                                    <p:set>
                                      <p:cBhvr>
                                        <p:cTn dur="1" fill="hold" id="32">
                                          <p:stCondLst>
                                            <p:cond delay="0"/>
                                          </p:stCondLst>
                                        </p:cTn>
                                        <p:tgtEl>
                                          <p:spTgt spid="38"/>
                                        </p:tgtEl>
                                        <p:attrNameLst>
                                          <p:attrName>style.visibility</p:attrName>
                                        </p:attrNameLst>
                                      </p:cBhvr>
                                      <p:to>
                                        <p:strVal val="visible"/>
                                      </p:to>
                                    </p:set>
                                    <p:animEffect filter="randombar(horizontal)" transition="in">
                                      <p:cBhvr>
                                        <p:cTn dur="500" id="33"/>
                                        <p:tgtEl>
                                          <p:spTgt spid="38"/>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14" presetSubtype="10">
                                  <p:stCondLst>
                                    <p:cond delay="0"/>
                                  </p:stCondLst>
                                  <p:childTnLst>
                                    <p:set>
                                      <p:cBhvr>
                                        <p:cTn dur="1" fill="hold" id="37">
                                          <p:stCondLst>
                                            <p:cond delay="0"/>
                                          </p:stCondLst>
                                        </p:cTn>
                                        <p:tgtEl>
                                          <p:spTgt spid="37"/>
                                        </p:tgtEl>
                                        <p:attrNameLst>
                                          <p:attrName>style.visibility</p:attrName>
                                        </p:attrNameLst>
                                      </p:cBhvr>
                                      <p:to>
                                        <p:strVal val="visible"/>
                                      </p:to>
                                    </p:set>
                                    <p:animEffect filter="randombar(horizontal)" transition="in">
                                      <p:cBhvr>
                                        <p:cTn dur="500" id="3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5DBBDC7-4137-4E62-8E8E-511EF2EA9383}"/>
              </a:ext>
            </a:extLst>
          </p:cNvPr>
          <p:cNvGrpSpPr/>
          <p:nvPr/>
        </p:nvGrpSpPr>
        <p:grpSpPr>
          <a:xfrm>
            <a:off x="0" y="0"/>
            <a:ext cx="12192000" cy="6858000"/>
            <a:chOff x="349955" y="1137356"/>
            <a:chExt cx="12192000" cy="6858000"/>
          </a:xfrm>
        </p:grpSpPr>
        <p:grpSp>
          <p:nvGrpSpPr>
            <p:cNvPr id="3" name="组合 2">
              <a:extLst>
                <a:ext uri="{FF2B5EF4-FFF2-40B4-BE49-F238E27FC236}">
                  <a16:creationId xmlns:a16="http://schemas.microsoft.com/office/drawing/2014/main" id="{CE33A0B2-9575-4FD7-9EF8-9B8416576EFF}"/>
                </a:ext>
              </a:extLst>
            </p:cNvPr>
            <p:cNvGrpSpPr/>
            <p:nvPr/>
          </p:nvGrpSpPr>
          <p:grpSpPr>
            <a:xfrm>
              <a:off x="349955" y="1137356"/>
              <a:ext cx="12192000" cy="3429000"/>
              <a:chOff x="349955" y="1137356"/>
              <a:chExt cx="12192000" cy="3429000"/>
            </a:xfrm>
          </p:grpSpPr>
          <p:pic>
            <p:nvPicPr>
              <p:cNvPr id="6" name="图片 5">
                <a:extLst>
                  <a:ext uri="{FF2B5EF4-FFF2-40B4-BE49-F238E27FC236}">
                    <a16:creationId xmlns:a16="http://schemas.microsoft.com/office/drawing/2014/main" id="{056894C6-E7D6-4D30-B4F5-E11C54893A16}"/>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1137356"/>
                <a:ext cx="6096000" cy="3429000"/>
              </a:xfrm>
              <a:prstGeom prst="rect">
                <a:avLst/>
              </a:prstGeom>
            </p:spPr>
          </p:pic>
          <p:pic>
            <p:nvPicPr>
              <p:cNvPr id="7" name="图片 6">
                <a:extLst>
                  <a:ext uri="{FF2B5EF4-FFF2-40B4-BE49-F238E27FC236}">
                    <a16:creationId xmlns:a16="http://schemas.microsoft.com/office/drawing/2014/main" id="{8954839D-822E-432C-ABF8-5EE9B80CE9A6}"/>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1137356"/>
                <a:ext cx="6096000" cy="3429000"/>
              </a:xfrm>
              <a:prstGeom prst="rect">
                <a:avLst/>
              </a:prstGeom>
            </p:spPr>
          </p:pic>
        </p:grpSp>
        <p:pic>
          <p:nvPicPr>
            <p:cNvPr id="4" name="图片 3">
              <a:extLst>
                <a:ext uri="{FF2B5EF4-FFF2-40B4-BE49-F238E27FC236}">
                  <a16:creationId xmlns:a16="http://schemas.microsoft.com/office/drawing/2014/main" id="{5B17FA1F-3E11-48D1-BD36-559DE6F2D381}"/>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4566356"/>
              <a:ext cx="6096000" cy="3429000"/>
            </a:xfrm>
            <a:prstGeom prst="rect">
              <a:avLst/>
            </a:prstGeom>
          </p:spPr>
        </p:pic>
        <p:pic>
          <p:nvPicPr>
            <p:cNvPr id="5" name="图片 4">
              <a:extLst>
                <a:ext uri="{FF2B5EF4-FFF2-40B4-BE49-F238E27FC236}">
                  <a16:creationId xmlns:a16="http://schemas.microsoft.com/office/drawing/2014/main" id="{5FF34843-E312-40D6-966C-3D17A34E60A9}"/>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4566356"/>
              <a:ext cx="6096000" cy="3429000"/>
            </a:xfrm>
            <a:prstGeom prst="rect">
              <a:avLst/>
            </a:prstGeom>
          </p:spPr>
        </p:pic>
      </p:grpSp>
      <p:grpSp>
        <p:nvGrpSpPr>
          <p:cNvPr id="10" name="组合 9">
            <a:extLst>
              <a:ext uri="{FF2B5EF4-FFF2-40B4-BE49-F238E27FC236}">
                <a16:creationId xmlns:a16="http://schemas.microsoft.com/office/drawing/2014/main" id="{E251E78C-FF33-4EA5-8ECB-BA7F83972A9E}"/>
              </a:ext>
            </a:extLst>
          </p:cNvPr>
          <p:cNvGrpSpPr/>
          <p:nvPr/>
        </p:nvGrpSpPr>
        <p:grpSpPr>
          <a:xfrm>
            <a:off x="1434302" y="793451"/>
            <a:ext cx="1972090" cy="2645659"/>
            <a:chOff x="1404892" y="1201756"/>
            <a:chExt cx="3448463" cy="4626288"/>
          </a:xfrm>
        </p:grpSpPr>
        <p:sp>
          <p:nvSpPr>
            <p:cNvPr id="8" name="矩形: 圆角 7">
              <a:extLst>
                <a:ext uri="{FF2B5EF4-FFF2-40B4-BE49-F238E27FC236}">
                  <a16:creationId xmlns:a16="http://schemas.microsoft.com/office/drawing/2014/main" id="{BAC92771-E232-46FD-9576-C1A00DCA270E}"/>
                </a:ext>
              </a:extLst>
            </p:cNvPr>
            <p:cNvSpPr/>
            <p:nvPr/>
          </p:nvSpPr>
          <p:spPr>
            <a:xfrm>
              <a:off x="1404892" y="1780764"/>
              <a:ext cx="3448463" cy="4047280"/>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圆角 8">
              <a:extLst>
                <a:ext uri="{FF2B5EF4-FFF2-40B4-BE49-F238E27FC236}">
                  <a16:creationId xmlns:a16="http://schemas.microsoft.com/office/drawing/2014/main" id="{2531B153-C346-4B5F-9F15-E255D8568A5F}"/>
                </a:ext>
              </a:extLst>
            </p:cNvPr>
            <p:cNvSpPr/>
            <p:nvPr/>
          </p:nvSpPr>
          <p:spPr>
            <a:xfrm>
              <a:off x="1404892" y="1201756"/>
              <a:ext cx="3448463" cy="708964"/>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1" name="矩形: 圆角 10">
            <a:extLst>
              <a:ext uri="{FF2B5EF4-FFF2-40B4-BE49-F238E27FC236}">
                <a16:creationId xmlns:a16="http://schemas.microsoft.com/office/drawing/2014/main" id="{591774D6-0D2E-4924-8A2A-C05E7AFCEB25}"/>
              </a:ext>
            </a:extLst>
          </p:cNvPr>
          <p:cNvSpPr/>
          <p:nvPr/>
        </p:nvSpPr>
        <p:spPr>
          <a:xfrm>
            <a:off x="4133956" y="2281840"/>
            <a:ext cx="6623742" cy="2625438"/>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2" name="文本框 11">
            <a:extLst>
              <a:ext uri="{FF2B5EF4-FFF2-40B4-BE49-F238E27FC236}">
                <a16:creationId xmlns:a16="http://schemas.microsoft.com/office/drawing/2014/main" id="{D0704B6F-3385-4EC7-86DC-67C9A71CE192}"/>
              </a:ext>
            </a:extLst>
          </p:cNvPr>
          <p:cNvSpPr txBox="1"/>
          <p:nvPr/>
        </p:nvSpPr>
        <p:spPr>
          <a:xfrm>
            <a:off x="1918039" y="1727842"/>
            <a:ext cx="1355475" cy="1097280"/>
          </a:xfrm>
          <a:prstGeom prst="rect">
            <a:avLst/>
          </a:prstGeom>
          <a:noFill/>
        </p:spPr>
        <p:txBody>
          <a:bodyPr rtlCol="0" wrap="square">
            <a:spAutoFit/>
          </a:bodyPr>
          <a:lstStyle/>
          <a:p>
            <a:r>
              <a:rPr altLang="zh-CN" b="1" lang="en-US" sz="6600">
                <a:solidFill>
                  <a:srgbClr val="475574"/>
                </a:solidFill>
                <a:latin charset="-122" panose="020b0500000000000000" pitchFamily="34" typeface="思源黑体 CN Regular"/>
                <a:ea charset="-122" panose="020b0500000000000000" pitchFamily="34" typeface="思源黑体 CN Regular"/>
              </a:rPr>
              <a:t>04.</a:t>
            </a:r>
          </a:p>
        </p:txBody>
      </p:sp>
      <p:sp>
        <p:nvSpPr>
          <p:cNvPr id="13" name="矩形 12">
            <a:extLst>
              <a:ext uri="{FF2B5EF4-FFF2-40B4-BE49-F238E27FC236}">
                <a16:creationId xmlns:a16="http://schemas.microsoft.com/office/drawing/2014/main" id="{AD6D214B-3936-423B-A80C-8E10E4280657}"/>
              </a:ext>
            </a:extLst>
          </p:cNvPr>
          <p:cNvSpPr/>
          <p:nvPr/>
        </p:nvSpPr>
        <p:spPr>
          <a:xfrm>
            <a:off x="5368436" y="3179060"/>
            <a:ext cx="4297680" cy="822960"/>
          </a:xfrm>
          <a:prstGeom prst="rect">
            <a:avLst/>
          </a:prstGeom>
        </p:spPr>
        <p:txBody>
          <a:bodyPr wrap="none">
            <a:spAutoFit/>
          </a:bodyPr>
          <a:lstStyle/>
          <a:p>
            <a:r>
              <a:rPr altLang="en-US" b="1" lang="zh-CN" spc="600" sz="4800">
                <a:solidFill>
                  <a:srgbClr val="475574"/>
                </a:solidFill>
                <a:latin charset="-122" panose="020b0500000000000000" pitchFamily="34" typeface="思源黑体 CN Regular"/>
                <a:ea charset="-122" panose="020b0500000000000000" pitchFamily="34" typeface="思源黑体 CN Regular"/>
              </a:rPr>
              <a:t>设备综合管理</a:t>
            </a:r>
          </a:p>
        </p:txBody>
      </p:sp>
      <p:sp>
        <p:nvSpPr>
          <p:cNvPr id="14" name="椭圆 13">
            <a:extLst>
              <a:ext uri="{FF2B5EF4-FFF2-40B4-BE49-F238E27FC236}">
                <a16:creationId xmlns:a16="http://schemas.microsoft.com/office/drawing/2014/main" id="{4161C916-944D-4763-8B84-9D12DFF581A0}"/>
              </a:ext>
            </a:extLst>
          </p:cNvPr>
          <p:cNvSpPr/>
          <p:nvPr/>
        </p:nvSpPr>
        <p:spPr>
          <a:xfrm flipV="1">
            <a:off x="10513692" y="1714500"/>
            <a:ext cx="787540" cy="787540"/>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5" name="矩形 14">
            <a:extLst>
              <a:ext uri="{FF2B5EF4-FFF2-40B4-BE49-F238E27FC236}">
                <a16:creationId xmlns:a16="http://schemas.microsoft.com/office/drawing/2014/main" id="{70D5C9D3-7D00-4EE2-AF6F-3B5884BDA95B}"/>
              </a:ext>
            </a:extLst>
          </p:cNvPr>
          <p:cNvSpPr/>
          <p:nvPr/>
        </p:nvSpPr>
        <p:spPr>
          <a:xfrm>
            <a:off x="6185223" y="3995103"/>
            <a:ext cx="2802255" cy="335280"/>
          </a:xfrm>
          <a:prstGeom prst="rect">
            <a:avLst/>
          </a:prstGeom>
        </p:spPr>
        <p:txBody>
          <a:bodyPr wrap="none">
            <a:spAutoFit/>
          </a:bodyPr>
          <a:lstStyle/>
          <a:p>
            <a:pPr algn="ctr"/>
            <a:r>
              <a:rPr altLang="en-US" b="1" lang="zh-CN" spc="300" sz="1600">
                <a:gradFill flip="none" rotWithShape="1">
                  <a:gsLst>
                    <a:gs pos="81000">
                      <a:srgbClr val="C8B59D"/>
                    </a:gs>
                    <a:gs pos="52000">
                      <a:srgbClr val="475574"/>
                    </a:gs>
                    <a:gs pos="7000">
                      <a:srgbClr val="475574"/>
                    </a:gs>
                    <a:gs pos="100000">
                      <a:srgbClr val="F2D4AA"/>
                    </a:gs>
                  </a:gsLst>
                  <a:lin ang="2700000" scaled="1"/>
                </a:gradFill>
                <a:latin charset="-122" panose="020b0500000000000000" pitchFamily="34" typeface="思源黑体 CN Regular"/>
                <a:ea charset="-122" panose="020b0500000000000000" pitchFamily="34" typeface="思源黑体 CN Regular"/>
              </a:rPr>
              <a:t>创新  合作  统筹  成长 </a:t>
            </a:r>
          </a:p>
        </p:txBody>
      </p:sp>
      <p:sp>
        <p:nvSpPr>
          <p:cNvPr id="16" name="文本框 15">
            <a:extLst>
              <a:ext uri="{FF2B5EF4-FFF2-40B4-BE49-F238E27FC236}">
                <a16:creationId xmlns:a16="http://schemas.microsoft.com/office/drawing/2014/main" id="{CD132462-E0B5-48AD-9AE8-BF0F6E98DCA7}"/>
              </a:ext>
            </a:extLst>
          </p:cNvPr>
          <p:cNvSpPr txBox="1"/>
          <p:nvPr/>
        </p:nvSpPr>
        <p:spPr>
          <a:xfrm>
            <a:off x="5645315" y="2847943"/>
            <a:ext cx="3886356" cy="335280"/>
          </a:xfrm>
          <a:prstGeom prst="rect">
            <a:avLst/>
          </a:prstGeom>
          <a:solidFill>
            <a:schemeClr val="bg1"/>
          </a:solidFill>
        </p:spPr>
        <p:txBody>
          <a:bodyPr rtlCol="0" vert="horz" wrap="square">
            <a:spAutoFit/>
          </a:bodyPr>
          <a:lstStyle>
            <a:defPPr>
              <a:defRPr lang="en-US"/>
            </a:defPPr>
            <a:lvl1pPr>
              <a:defRPr spc="600">
                <a:solidFill>
                  <a:srgbClr val="1E496C"/>
                </a:solidFill>
                <a:latin charset="-122" panose="020b0500000000000000" pitchFamily="34" typeface="思源黑体 CN Regular"/>
                <a:ea charset="-122" panose="020b0500000000000000" pitchFamily="34" typeface="思源黑体 CN Regular"/>
              </a:defRPr>
            </a:lvl1pPr>
          </a:lstStyle>
          <a:p>
            <a:pPr algn="ctr"/>
            <a:r>
              <a:rPr altLang="zh-CN" lang="en-US" sz="1600"/>
              <a:t>COMPANY TRAINING</a:t>
            </a:r>
          </a:p>
        </p:txBody>
      </p:sp>
      <p:sp>
        <p:nvSpPr>
          <p:cNvPr id="17" name="椭圆 16">
            <a:extLst>
              <a:ext uri="{FF2B5EF4-FFF2-40B4-BE49-F238E27FC236}">
                <a16:creationId xmlns:a16="http://schemas.microsoft.com/office/drawing/2014/main" id="{B017DFD5-6ED9-4471-ABB5-07DB969177C5}"/>
              </a:ext>
            </a:extLst>
          </p:cNvPr>
          <p:cNvSpPr/>
          <p:nvPr/>
        </p:nvSpPr>
        <p:spPr>
          <a:xfrm flipV="1">
            <a:off x="3665420" y="5227057"/>
            <a:ext cx="343873" cy="343873"/>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13535978"/>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500" id="20"/>
                                        <p:tgtEl>
                                          <p:spTgt spid="16"/>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31"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1000" fill="hold" id="31"/>
                                        <p:tgtEl>
                                          <p:spTgt spid="14"/>
                                        </p:tgtEl>
                                        <p:attrNameLst>
                                          <p:attrName>ppt_w</p:attrName>
                                        </p:attrNameLst>
                                      </p:cBhvr>
                                      <p:tavLst>
                                        <p:tav tm="0">
                                          <p:val>
                                            <p:fltVal val="0"/>
                                          </p:val>
                                        </p:tav>
                                        <p:tav tm="100000">
                                          <p:val>
                                            <p:strVal val="#ppt_w"/>
                                          </p:val>
                                        </p:tav>
                                      </p:tavLst>
                                    </p:anim>
                                    <p:anim calcmode="lin" valueType="num">
                                      <p:cBhvr>
                                        <p:cTn dur="1000" fill="hold" id="32"/>
                                        <p:tgtEl>
                                          <p:spTgt spid="14"/>
                                        </p:tgtEl>
                                        <p:attrNameLst>
                                          <p:attrName>ppt_h</p:attrName>
                                        </p:attrNameLst>
                                      </p:cBhvr>
                                      <p:tavLst>
                                        <p:tav tm="0">
                                          <p:val>
                                            <p:fltVal val="0"/>
                                          </p:val>
                                        </p:tav>
                                        <p:tav tm="100000">
                                          <p:val>
                                            <p:strVal val="#ppt_h"/>
                                          </p:val>
                                        </p:tav>
                                      </p:tavLst>
                                    </p:anim>
                                    <p:anim calcmode="lin" valueType="num">
                                      <p:cBhvr>
                                        <p:cTn dur="1000" fill="hold" id="33"/>
                                        <p:tgtEl>
                                          <p:spTgt spid="14"/>
                                        </p:tgtEl>
                                        <p:attrNameLst>
                                          <p:attrName>style.rotation</p:attrName>
                                        </p:attrNameLst>
                                      </p:cBhvr>
                                      <p:tavLst>
                                        <p:tav tm="0">
                                          <p:val>
                                            <p:fltVal val="90"/>
                                          </p:val>
                                        </p:tav>
                                        <p:tav tm="100000">
                                          <p:val>
                                            <p:fltVal val="0"/>
                                          </p:val>
                                        </p:tav>
                                      </p:tavLst>
                                    </p:anim>
                                    <p:animEffect filter="fade" transition="in">
                                      <p:cBhvr>
                                        <p:cTn dur="1000" id="34"/>
                                        <p:tgtEl>
                                          <p:spTgt spid="14"/>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1000" fill="hold" id="37"/>
                                        <p:tgtEl>
                                          <p:spTgt spid="17"/>
                                        </p:tgtEl>
                                        <p:attrNameLst>
                                          <p:attrName>ppt_w</p:attrName>
                                        </p:attrNameLst>
                                      </p:cBhvr>
                                      <p:tavLst>
                                        <p:tav tm="0">
                                          <p:val>
                                            <p:fltVal val="0"/>
                                          </p:val>
                                        </p:tav>
                                        <p:tav tm="100000">
                                          <p:val>
                                            <p:strVal val="#ppt_w"/>
                                          </p:val>
                                        </p:tav>
                                      </p:tavLst>
                                    </p:anim>
                                    <p:anim calcmode="lin" valueType="num">
                                      <p:cBhvr>
                                        <p:cTn dur="1000" fill="hold" id="38"/>
                                        <p:tgtEl>
                                          <p:spTgt spid="17"/>
                                        </p:tgtEl>
                                        <p:attrNameLst>
                                          <p:attrName>ppt_h</p:attrName>
                                        </p:attrNameLst>
                                      </p:cBhvr>
                                      <p:tavLst>
                                        <p:tav tm="0">
                                          <p:val>
                                            <p:fltVal val="0"/>
                                          </p:val>
                                        </p:tav>
                                        <p:tav tm="100000">
                                          <p:val>
                                            <p:strVal val="#ppt_h"/>
                                          </p:val>
                                        </p:tav>
                                      </p:tavLst>
                                    </p:anim>
                                    <p:anim calcmode="lin" valueType="num">
                                      <p:cBhvr>
                                        <p:cTn dur="1000" fill="hold" id="39"/>
                                        <p:tgtEl>
                                          <p:spTgt spid="17"/>
                                        </p:tgtEl>
                                        <p:attrNameLst>
                                          <p:attrName>style.rotation</p:attrName>
                                        </p:attrNameLst>
                                      </p:cBhvr>
                                      <p:tavLst>
                                        <p:tav tm="0">
                                          <p:val>
                                            <p:fltVal val="90"/>
                                          </p:val>
                                        </p:tav>
                                        <p:tav tm="100000">
                                          <p:val>
                                            <p:fltVal val="0"/>
                                          </p:val>
                                        </p:tav>
                                      </p:tavLst>
                                    </p:anim>
                                    <p:animEffect filter="fade" transition="in">
                                      <p:cBhvr>
                                        <p:cTn dur="1000" id="4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圆角 11">
            <a:extLst>
              <a:ext uri="{FF2B5EF4-FFF2-40B4-BE49-F238E27FC236}">
                <a16:creationId xmlns:a16="http://schemas.microsoft.com/office/drawing/2014/main" id="{5E0496C3-0091-4D04-9E96-0CDA6D34CE99}"/>
              </a:ext>
            </a:extLst>
          </p:cNvPr>
          <p:cNvSpPr/>
          <p:nvPr/>
        </p:nvSpPr>
        <p:spPr>
          <a:xfrm>
            <a:off x="5533109" y="1366743"/>
            <a:ext cx="5932060" cy="4401177"/>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0" name="文本占位符 12">
            <a:extLst>
              <a:ext uri="{FF2B5EF4-FFF2-40B4-BE49-F238E27FC236}">
                <a16:creationId xmlns:a16="http://schemas.microsoft.com/office/drawing/2014/main" id="{90DCB007-9D91-4B54-822D-BFFA6237A40F}"/>
              </a:ext>
            </a:extLst>
          </p:cNvPr>
          <p:cNvSpPr txBox="1"/>
          <p:nvPr>
            <p:custDataLst>
              <p:tags r:id="rId3"/>
            </p:custDataLst>
          </p:nvPr>
        </p:nvSpPr>
        <p:spPr>
          <a:xfrm>
            <a:off x="6285113" y="1796039"/>
            <a:ext cx="4808267" cy="155448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en-US" lang="zh-CN"/>
              <a:t>设备综合管理的目的</a:t>
            </a:r>
          </a:p>
          <a:p>
            <a:r>
              <a:rPr altLang="en-US" lang="zh-CN"/>
              <a:t>用技术上的先进、经济上的合理装备，采取有效措施，保证设备高效率、长周期、经济的运行，以保证企业 获得最好的经济效益。</a:t>
            </a:r>
          </a:p>
        </p:txBody>
      </p:sp>
      <p:sp>
        <p:nvSpPr>
          <p:cNvPr id="11" name="文本占位符 14">
            <a:extLst>
              <a:ext uri="{FF2B5EF4-FFF2-40B4-BE49-F238E27FC236}">
                <a16:creationId xmlns:a16="http://schemas.microsoft.com/office/drawing/2014/main" id="{5E4E20E7-A6AE-4A4A-BA0F-D9CCFEFFF5A2}"/>
              </a:ext>
            </a:extLst>
          </p:cNvPr>
          <p:cNvSpPr txBox="1"/>
          <p:nvPr>
            <p:custDataLst>
              <p:tags r:id="rId4"/>
            </p:custDataLst>
          </p:nvPr>
        </p:nvSpPr>
        <p:spPr>
          <a:xfrm>
            <a:off x="6285113" y="3756651"/>
            <a:ext cx="4808267" cy="118872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en-US" lang="zh-CN"/>
              <a:t>设备综合管理的意义</a:t>
            </a:r>
          </a:p>
          <a:p>
            <a:r>
              <a:rPr altLang="en-US" lang="zh-CN"/>
              <a:t>保证企业进行生产和再生产的物质基础，也是现代化生产的基础。</a:t>
            </a:r>
          </a:p>
        </p:txBody>
      </p:sp>
      <p:sp>
        <p:nvSpPr>
          <p:cNvPr id="13" name="椭圆 12">
            <a:extLst>
              <a:ext uri="{FF2B5EF4-FFF2-40B4-BE49-F238E27FC236}">
                <a16:creationId xmlns:a16="http://schemas.microsoft.com/office/drawing/2014/main" id="{986A7F59-897D-4BF0-9F64-035A5BFE289A}"/>
              </a:ext>
            </a:extLst>
          </p:cNvPr>
          <p:cNvSpPr/>
          <p:nvPr/>
        </p:nvSpPr>
        <p:spPr>
          <a:xfrm flipV="1">
            <a:off x="5882431" y="3811547"/>
            <a:ext cx="427137" cy="427137"/>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4" name="椭圆 13">
            <a:extLst>
              <a:ext uri="{FF2B5EF4-FFF2-40B4-BE49-F238E27FC236}">
                <a16:creationId xmlns:a16="http://schemas.microsoft.com/office/drawing/2014/main" id="{59FE48C8-0535-44C9-8348-6D0226C072BA}"/>
              </a:ext>
            </a:extLst>
          </p:cNvPr>
          <p:cNvSpPr/>
          <p:nvPr/>
        </p:nvSpPr>
        <p:spPr>
          <a:xfrm flipV="1">
            <a:off x="5898113" y="1855175"/>
            <a:ext cx="427137" cy="427137"/>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9" name="组合 8">
            <a:extLst>
              <a:ext uri="{FF2B5EF4-FFF2-40B4-BE49-F238E27FC236}">
                <a16:creationId xmlns:a16="http://schemas.microsoft.com/office/drawing/2014/main" id="{78DE764A-5D30-4001-96B3-1A5974733CC6}"/>
              </a:ext>
            </a:extLst>
          </p:cNvPr>
          <p:cNvGrpSpPr/>
          <p:nvPr/>
        </p:nvGrpSpPr>
        <p:grpSpPr>
          <a:xfrm>
            <a:off x="808302" y="2346122"/>
            <a:ext cx="4724806" cy="2165756"/>
            <a:chOff x="6405233" y="1793295"/>
            <a:chExt cx="4724806" cy="2165756"/>
          </a:xfrm>
        </p:grpSpPr>
        <p:grpSp>
          <p:nvGrpSpPr>
            <p:cNvPr id="7" name="组合 6">
              <a:extLst>
                <a:ext uri="{FF2B5EF4-FFF2-40B4-BE49-F238E27FC236}">
                  <a16:creationId xmlns:a16="http://schemas.microsoft.com/office/drawing/2014/main" id="{98BAA0D3-4E44-48BA-B552-EC2854A63FCB}"/>
                </a:ext>
              </a:extLst>
            </p:cNvPr>
            <p:cNvGrpSpPr/>
            <p:nvPr/>
          </p:nvGrpSpPr>
          <p:grpSpPr>
            <a:xfrm>
              <a:off x="6405233" y="2069960"/>
              <a:ext cx="4497228" cy="1889091"/>
              <a:chOff x="1079607" y="2115896"/>
              <a:chExt cx="4497228" cy="2024026"/>
            </a:xfrm>
          </p:grpSpPr>
          <p:sp>
            <p:nvSpPr>
              <p:cNvPr id="4" name="矩形: 圆角 3">
                <a:extLst>
                  <a:ext uri="{FF2B5EF4-FFF2-40B4-BE49-F238E27FC236}">
                    <a16:creationId xmlns:a16="http://schemas.microsoft.com/office/drawing/2014/main" id="{78ECAD8C-C35C-4DA4-A992-57E050B50F4D}"/>
                  </a:ext>
                </a:extLst>
              </p:cNvPr>
              <p:cNvSpPr/>
              <p:nvPr/>
            </p:nvSpPr>
            <p:spPr>
              <a:xfrm>
                <a:off x="1079607" y="2115896"/>
                <a:ext cx="4497228" cy="202402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6" name="组合 5">
                <a:extLst>
                  <a:ext uri="{FF2B5EF4-FFF2-40B4-BE49-F238E27FC236}">
                    <a16:creationId xmlns:a16="http://schemas.microsoft.com/office/drawing/2014/main" id="{A45FAE2C-A594-4AF2-831F-ED00B65F53EF}"/>
                  </a:ext>
                </a:extLst>
              </p:cNvPr>
              <p:cNvGrpSpPr/>
              <p:nvPr/>
            </p:nvGrpSpPr>
            <p:grpSpPr>
              <a:xfrm>
                <a:off x="1464426" y="2472759"/>
                <a:ext cx="3851152" cy="1254318"/>
                <a:chOff x="1464426" y="2472759"/>
                <a:chExt cx="3851152" cy="1254318"/>
              </a:xfrm>
            </p:grpSpPr>
            <p:sp>
              <p:nvSpPr>
                <p:cNvPr id="2" name="文本框 1">
                  <a:extLst>
                    <a:ext uri="{FF2B5EF4-FFF2-40B4-BE49-F238E27FC236}">
                      <a16:creationId xmlns:a16="http://schemas.microsoft.com/office/drawing/2014/main" id="{CAF15D5D-5F7A-45D0-A955-4B41A02099B8}"/>
                    </a:ext>
                  </a:extLst>
                </p:cNvPr>
                <p:cNvSpPr txBox="1"/>
                <p:nvPr/>
              </p:nvSpPr>
              <p:spPr>
                <a:xfrm>
                  <a:off x="1464426" y="2934424"/>
                  <a:ext cx="3851152" cy="881743"/>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en-US" lang="zh-CN"/>
                    <a:t>主要包括设备规划管理、设备经济管理、设备综合效率管理。</a:t>
                  </a:r>
                </a:p>
              </p:txBody>
            </p:sp>
            <p:sp>
              <p:nvSpPr>
                <p:cNvPr id="3" name="矩形 2">
                  <a:extLst>
                    <a:ext uri="{FF2B5EF4-FFF2-40B4-BE49-F238E27FC236}">
                      <a16:creationId xmlns:a16="http://schemas.microsoft.com/office/drawing/2014/main" id="{E1A412D2-2B87-473E-A5AB-34C1F32BF3C0}"/>
                    </a:ext>
                  </a:extLst>
                </p:cNvPr>
                <p:cNvSpPr/>
                <p:nvPr/>
              </p:nvSpPr>
              <p:spPr>
                <a:xfrm>
                  <a:off x="1464427" y="2472759"/>
                  <a:ext cx="2541080" cy="489857"/>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设备综合管理</a:t>
                  </a:r>
                </a:p>
              </p:txBody>
            </p:sp>
          </p:grpSp>
        </p:grpSp>
        <p:sp>
          <p:nvSpPr>
            <p:cNvPr id="8" name="矩形: 圆角 7">
              <a:extLst>
                <a:ext uri="{FF2B5EF4-FFF2-40B4-BE49-F238E27FC236}">
                  <a16:creationId xmlns:a16="http://schemas.microsoft.com/office/drawing/2014/main" id="{3FBB7473-3B05-49FE-AA9D-BE146F653FC1}"/>
                </a:ext>
              </a:extLst>
            </p:cNvPr>
            <p:cNvSpPr/>
            <p:nvPr/>
          </p:nvSpPr>
          <p:spPr>
            <a:xfrm>
              <a:off x="10355511" y="1793295"/>
              <a:ext cx="774528" cy="754116"/>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Tree>
    <p:extLst>
      <p:ext uri="{BB962C8B-B14F-4D97-AF65-F5344CB8AC3E}">
        <p14:creationId val="1907702074"/>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heel(1)" transition="in">
                                      <p:cBhvr>
                                        <p:cTn dur="20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12"/>
                                        </p:tgtEl>
                                        <p:attrNameLst>
                                          <p:attrName>style.visibility</p:attrName>
                                        </p:attrNameLst>
                                      </p:cBhvr>
                                      <p:to>
                                        <p:strVal val="visible"/>
                                      </p:to>
                                    </p:set>
                                    <p:animEffect filter="randombar(horizontal)" transition="in">
                                      <p:cBhvr>
                                        <p:cTn dur="500" id="12"/>
                                        <p:tgtEl>
                                          <p:spTgt spid="12"/>
                                        </p:tgtEl>
                                      </p:cBhvr>
                                    </p:animEffect>
                                  </p:childTnLst>
                                </p:cTn>
                              </p:par>
                              <p:par>
                                <p:cTn fill="hold" grpId="0" id="13" nodeType="withEffect" presetClass="entr" presetID="14" presetSubtype="10">
                                  <p:stCondLst>
                                    <p:cond delay="0"/>
                                  </p:stCondLst>
                                  <p:childTnLst>
                                    <p:set>
                                      <p:cBhvr>
                                        <p:cTn dur="1" fill="hold" id="14">
                                          <p:stCondLst>
                                            <p:cond delay="0"/>
                                          </p:stCondLst>
                                        </p:cTn>
                                        <p:tgtEl>
                                          <p:spTgt spid="10"/>
                                        </p:tgtEl>
                                        <p:attrNameLst>
                                          <p:attrName>style.visibility</p:attrName>
                                        </p:attrNameLst>
                                      </p:cBhvr>
                                      <p:to>
                                        <p:strVal val="visible"/>
                                      </p:to>
                                    </p:set>
                                    <p:animEffect filter="randombar(horizontal)" transition="in">
                                      <p:cBhvr>
                                        <p:cTn dur="500" id="15"/>
                                        <p:tgtEl>
                                          <p:spTgt spid="10"/>
                                        </p:tgtEl>
                                      </p:cBhvr>
                                    </p:animEffect>
                                  </p:childTnLst>
                                </p:cTn>
                              </p:par>
                              <p:par>
                                <p:cTn fill="hold" grpId="0" id="16" nodeType="withEffect" presetClass="entr" presetID="14" presetSubtype="10">
                                  <p:stCondLst>
                                    <p:cond delay="0"/>
                                  </p:stCondLst>
                                  <p:childTnLst>
                                    <p:set>
                                      <p:cBhvr>
                                        <p:cTn dur="1" fill="hold" id="17">
                                          <p:stCondLst>
                                            <p:cond delay="0"/>
                                          </p:stCondLst>
                                        </p:cTn>
                                        <p:tgtEl>
                                          <p:spTgt spid="14"/>
                                        </p:tgtEl>
                                        <p:attrNameLst>
                                          <p:attrName>style.visibility</p:attrName>
                                        </p:attrNameLst>
                                      </p:cBhvr>
                                      <p:to>
                                        <p:strVal val="visible"/>
                                      </p:to>
                                    </p:set>
                                    <p:animEffect filter="randombar(horizontal)" transition="in">
                                      <p:cBhvr>
                                        <p:cTn dur="500" id="18"/>
                                        <p:tgtEl>
                                          <p:spTgt spid="14"/>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4" presetSubtype="10">
                                  <p:stCondLst>
                                    <p:cond delay="0"/>
                                  </p:stCondLst>
                                  <p:childTnLst>
                                    <p:set>
                                      <p:cBhvr>
                                        <p:cTn dur="1" fill="hold" id="22">
                                          <p:stCondLst>
                                            <p:cond delay="0"/>
                                          </p:stCondLst>
                                        </p:cTn>
                                        <p:tgtEl>
                                          <p:spTgt spid="11"/>
                                        </p:tgtEl>
                                        <p:attrNameLst>
                                          <p:attrName>style.visibility</p:attrName>
                                        </p:attrNameLst>
                                      </p:cBhvr>
                                      <p:to>
                                        <p:strVal val="visible"/>
                                      </p:to>
                                    </p:set>
                                    <p:animEffect filter="randombar(horizontal)" transition="in">
                                      <p:cBhvr>
                                        <p:cTn dur="500" id="23"/>
                                        <p:tgtEl>
                                          <p:spTgt spid="11"/>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13"/>
                                        </p:tgtEl>
                                        <p:attrNameLst>
                                          <p:attrName>style.visibility</p:attrName>
                                        </p:attrNameLst>
                                      </p:cBhvr>
                                      <p:to>
                                        <p:strVal val="visible"/>
                                      </p:to>
                                    </p:set>
                                    <p:animEffect filter="randombar(horizontal)" transition="in">
                                      <p:cBhvr>
                                        <p:cTn dur="500" id="2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0"/>
      <p:bldP grpId="0" spid="11"/>
      <p:bldP grpId="0" spid="13"/>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圆角 18">
            <a:extLst>
              <a:ext uri="{FF2B5EF4-FFF2-40B4-BE49-F238E27FC236}">
                <a16:creationId xmlns:a16="http://schemas.microsoft.com/office/drawing/2014/main" id="{8815CC6E-1D27-415D-8963-988160893CEA}"/>
              </a:ext>
            </a:extLst>
          </p:cNvPr>
          <p:cNvSpPr/>
          <p:nvPr/>
        </p:nvSpPr>
        <p:spPr>
          <a:xfrm>
            <a:off x="8402064" y="2246500"/>
            <a:ext cx="2958574" cy="1161985"/>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0" name="矩形: 圆角 19">
            <a:extLst>
              <a:ext uri="{FF2B5EF4-FFF2-40B4-BE49-F238E27FC236}">
                <a16:creationId xmlns:a16="http://schemas.microsoft.com/office/drawing/2014/main" id="{47A93E64-D4C9-498C-9EF8-AD0AE6CC0D24}"/>
              </a:ext>
            </a:extLst>
          </p:cNvPr>
          <p:cNvSpPr/>
          <p:nvPr/>
        </p:nvSpPr>
        <p:spPr>
          <a:xfrm>
            <a:off x="8402064" y="4694678"/>
            <a:ext cx="2958574" cy="1161985"/>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8" name="矩形: 圆角 7">
            <a:extLst>
              <a:ext uri="{FF2B5EF4-FFF2-40B4-BE49-F238E27FC236}">
                <a16:creationId xmlns:a16="http://schemas.microsoft.com/office/drawing/2014/main" id="{B3A59748-3B11-496D-B342-7C03D22A334F}"/>
              </a:ext>
            </a:extLst>
          </p:cNvPr>
          <p:cNvSpPr/>
          <p:nvPr/>
        </p:nvSpPr>
        <p:spPr>
          <a:xfrm>
            <a:off x="831362" y="2233671"/>
            <a:ext cx="7342134" cy="3645848"/>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6" name="组合 5">
            <a:extLst>
              <a:ext uri="{FF2B5EF4-FFF2-40B4-BE49-F238E27FC236}">
                <a16:creationId xmlns:a16="http://schemas.microsoft.com/office/drawing/2014/main" id="{87AEA42C-7169-4E40-8548-E10ED906EF43}"/>
              </a:ext>
            </a:extLst>
          </p:cNvPr>
          <p:cNvGrpSpPr/>
          <p:nvPr/>
        </p:nvGrpSpPr>
        <p:grpSpPr>
          <a:xfrm>
            <a:off x="4736665" y="1379532"/>
            <a:ext cx="2718669" cy="723314"/>
            <a:chOff x="4345197" y="1148700"/>
            <a:chExt cx="2718669" cy="723314"/>
          </a:xfrm>
        </p:grpSpPr>
        <p:sp>
          <p:nvSpPr>
            <p:cNvPr id="5" name="矩形: 圆角 4">
              <a:extLst>
                <a:ext uri="{FF2B5EF4-FFF2-40B4-BE49-F238E27FC236}">
                  <a16:creationId xmlns:a16="http://schemas.microsoft.com/office/drawing/2014/main" id="{367B86B5-7A01-4893-B9DA-B735C186CD36}"/>
                </a:ext>
              </a:extLst>
            </p:cNvPr>
            <p:cNvSpPr/>
            <p:nvPr/>
          </p:nvSpPr>
          <p:spPr>
            <a:xfrm>
              <a:off x="4345197" y="1148700"/>
              <a:ext cx="2718669" cy="723314"/>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 name="标题 1">
              <a:extLst>
                <a:ext uri="{FF2B5EF4-FFF2-40B4-BE49-F238E27FC236}">
                  <a16:creationId xmlns:a16="http://schemas.microsoft.com/office/drawing/2014/main" id="{001C6EA7-7E88-4942-B0B4-1411466F0957}"/>
                </a:ext>
              </a:extLst>
            </p:cNvPr>
            <p:cNvSpPr txBox="1"/>
            <p:nvPr/>
          </p:nvSpPr>
          <p:spPr>
            <a:xfrm>
              <a:off x="4365172" y="1279525"/>
              <a:ext cx="2678723" cy="457200"/>
            </a:xfrm>
            <a:prstGeom prst="rect">
              <a:avLst/>
            </a:prstGeom>
            <a:noFill/>
          </p:spPr>
          <p:txBody>
            <a:bodyPr rtlCol="0" vert="horz" wrap="square">
              <a:spAutoFit/>
            </a:bodyPr>
            <a:lstStyle>
              <a:defPPr>
                <a:defRPr lang="en-US"/>
              </a:defPPr>
              <a:lvl1pPr algn="ctr">
                <a:defRPr b="1" spc="600" sz="2400">
                  <a:solidFill>
                    <a:srgbClr val="475574"/>
                  </a:solidFill>
                  <a:latin charset="-122" panose="020b0500000000000000" pitchFamily="34" typeface="思源黑体 CN Regular"/>
                  <a:ea charset="-122" panose="020b0500000000000000" pitchFamily="34" typeface="思源黑体 CN Regular"/>
                </a:defRPr>
              </a:lvl1pPr>
            </a:lstStyle>
            <a:p>
              <a:r>
                <a:rPr altLang="en-US" lang="zh-CN"/>
                <a:t>管理信息系统</a:t>
              </a:r>
            </a:p>
          </p:txBody>
        </p:sp>
      </p:grpSp>
      <p:sp>
        <p:nvSpPr>
          <p:cNvPr id="4" name="内容占位符 3">
            <a:extLst>
              <a:ext uri="{FF2B5EF4-FFF2-40B4-BE49-F238E27FC236}">
                <a16:creationId xmlns:a16="http://schemas.microsoft.com/office/drawing/2014/main" id="{B98A90E2-3AB9-40A4-8F80-F3C0BDA53CD4}"/>
              </a:ext>
            </a:extLst>
          </p:cNvPr>
          <p:cNvSpPr txBox="1"/>
          <p:nvPr/>
        </p:nvSpPr>
        <p:spPr>
          <a:xfrm>
            <a:off x="1213407" y="4310552"/>
            <a:ext cx="6704694" cy="118872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a:t>以人为主导、利用计算机硬件、软件、网络通信设备以及其他办公设备，进行信息的收集、传输、加工、储存、更新和维护，支持组织高层决策、中层控制、基层动作的集成化的人机系统。</a:t>
            </a:r>
          </a:p>
        </p:txBody>
      </p:sp>
      <p:sp>
        <p:nvSpPr>
          <p:cNvPr id="7" name="矩形 6">
            <a:extLst>
              <a:ext uri="{FF2B5EF4-FFF2-40B4-BE49-F238E27FC236}">
                <a16:creationId xmlns:a16="http://schemas.microsoft.com/office/drawing/2014/main" id="{68B93156-6500-4C14-A940-C33041A4AB55}"/>
              </a:ext>
            </a:extLst>
          </p:cNvPr>
          <p:cNvSpPr/>
          <p:nvPr/>
        </p:nvSpPr>
        <p:spPr>
          <a:xfrm>
            <a:off x="1213407" y="2912164"/>
            <a:ext cx="6704694"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具有一定功能和结构的集合体。是由输入机制、处理机制、输出机制和反馈与控制机制组成。</a:t>
            </a:r>
          </a:p>
        </p:txBody>
      </p:sp>
      <p:sp>
        <p:nvSpPr>
          <p:cNvPr id="11" name="矩形: 圆角 10">
            <a:extLst>
              <a:ext uri="{FF2B5EF4-FFF2-40B4-BE49-F238E27FC236}">
                <a16:creationId xmlns:a16="http://schemas.microsoft.com/office/drawing/2014/main" id="{52CEFAC3-9570-4577-9D0D-CE7F8FC55262}"/>
              </a:ext>
            </a:extLst>
          </p:cNvPr>
          <p:cNvSpPr/>
          <p:nvPr/>
        </p:nvSpPr>
        <p:spPr>
          <a:xfrm>
            <a:off x="1339876" y="2521406"/>
            <a:ext cx="1182259" cy="42332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8">
            <a:extLst>
              <a:ext uri="{FF2B5EF4-FFF2-40B4-BE49-F238E27FC236}">
                <a16:creationId xmlns:a16="http://schemas.microsoft.com/office/drawing/2014/main" id="{7AD6E63A-7401-4CF7-880A-EDC09DD09278}"/>
              </a:ext>
            </a:extLst>
          </p:cNvPr>
          <p:cNvSpPr/>
          <p:nvPr/>
        </p:nvSpPr>
        <p:spPr>
          <a:xfrm>
            <a:off x="1595015" y="2488843"/>
            <a:ext cx="671979" cy="457200"/>
          </a:xfrm>
          <a:prstGeom prst="rect">
            <a:avLst/>
          </a:prstGeom>
        </p:spPr>
        <p:txBody>
          <a:bodyPr wrap="square">
            <a:spAutoFit/>
          </a:bodyPr>
          <a:lstStyle/>
          <a:p>
            <a:pPr algn="just">
              <a:lnSpc>
                <a:spcPct val="150000"/>
              </a:lnSpc>
            </a:pPr>
            <a:r>
              <a:rPr altLang="en-US" lang="zh-CN" spc="300" sz="1600">
                <a:solidFill>
                  <a:schemeClr val="bg1"/>
                </a:solidFill>
                <a:latin charset="-122" panose="020b0500000000000000" pitchFamily="34" typeface="思源黑体 CN Regular"/>
                <a:ea charset="-122" panose="020b0500000000000000" pitchFamily="34" typeface="思源黑体 CN Regular"/>
              </a:rPr>
              <a:t>系统</a:t>
            </a:r>
          </a:p>
        </p:txBody>
      </p:sp>
      <p:sp>
        <p:nvSpPr>
          <p:cNvPr id="12" name="矩形: 圆角 11">
            <a:extLst>
              <a:ext uri="{FF2B5EF4-FFF2-40B4-BE49-F238E27FC236}">
                <a16:creationId xmlns:a16="http://schemas.microsoft.com/office/drawing/2014/main" id="{604D1A67-2815-44A4-99F8-481C2517F2D0}"/>
              </a:ext>
            </a:extLst>
          </p:cNvPr>
          <p:cNvSpPr/>
          <p:nvPr/>
        </p:nvSpPr>
        <p:spPr>
          <a:xfrm>
            <a:off x="1336366" y="3857764"/>
            <a:ext cx="1859010" cy="42332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0" name="矩形 9">
            <a:extLst>
              <a:ext uri="{FF2B5EF4-FFF2-40B4-BE49-F238E27FC236}">
                <a16:creationId xmlns:a16="http://schemas.microsoft.com/office/drawing/2014/main" id="{21C2D359-1DEF-4F3D-88A1-57552E05F856}"/>
              </a:ext>
            </a:extLst>
          </p:cNvPr>
          <p:cNvSpPr/>
          <p:nvPr/>
        </p:nvSpPr>
        <p:spPr>
          <a:xfrm>
            <a:off x="1442568" y="3801223"/>
            <a:ext cx="1646605" cy="457200"/>
          </a:xfrm>
          <a:prstGeom prst="rect">
            <a:avLst/>
          </a:prstGeom>
        </p:spPr>
        <p:txBody>
          <a:bodyPr wrap="square">
            <a:spAutoFit/>
          </a:bodyPr>
          <a:lstStyle/>
          <a:p>
            <a:pPr algn="just">
              <a:lnSpc>
                <a:spcPct val="150000"/>
              </a:lnSpc>
            </a:pPr>
            <a:r>
              <a:rPr altLang="en-US" lang="zh-CN" spc="300" sz="1600">
                <a:solidFill>
                  <a:schemeClr val="bg1"/>
                </a:solidFill>
                <a:latin charset="-122" panose="020b0500000000000000" pitchFamily="34" typeface="思源黑体 CN Regular"/>
                <a:ea charset="-122" panose="020b0500000000000000" pitchFamily="34" typeface="思源黑体 CN Regular"/>
              </a:rPr>
              <a:t>管理信息系统</a:t>
            </a:r>
          </a:p>
        </p:txBody>
      </p:sp>
      <p:grpSp>
        <p:nvGrpSpPr>
          <p:cNvPr id="17" name="组合 16">
            <a:extLst>
              <a:ext uri="{FF2B5EF4-FFF2-40B4-BE49-F238E27FC236}">
                <a16:creationId xmlns:a16="http://schemas.microsoft.com/office/drawing/2014/main" id="{CC779BA4-E140-451A-BE7E-DDEF13936974}"/>
              </a:ext>
            </a:extLst>
          </p:cNvPr>
          <p:cNvGrpSpPr/>
          <p:nvPr/>
        </p:nvGrpSpPr>
        <p:grpSpPr>
          <a:xfrm>
            <a:off x="8881898" y="1900307"/>
            <a:ext cx="1998901" cy="1998901"/>
            <a:chOff x="8655860" y="2488843"/>
            <a:chExt cx="1998901" cy="1998901"/>
          </a:xfrm>
        </p:grpSpPr>
        <p:sp>
          <p:nvSpPr>
            <p:cNvPr id="3" name="内容占位符 2">
              <a:extLst>
                <a:ext uri="{FF2B5EF4-FFF2-40B4-BE49-F238E27FC236}">
                  <a16:creationId xmlns:a16="http://schemas.microsoft.com/office/drawing/2014/main" id="{87BFA11E-9DAB-41CF-B93A-0DD955402549}"/>
                </a:ext>
              </a:extLst>
            </p:cNvPr>
            <p:cNvSpPr txBox="1"/>
            <p:nvPr/>
          </p:nvSpPr>
          <p:spPr>
            <a:xfrm>
              <a:off x="8828716" y="3027438"/>
              <a:ext cx="1653188" cy="82296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a:t>以计算机为代表的信息技术</a:t>
              </a:r>
            </a:p>
          </p:txBody>
        </p:sp>
        <p:sp>
          <p:nvSpPr>
            <p:cNvPr id="13" name="圆: 空心 12">
              <a:extLst>
                <a:ext uri="{FF2B5EF4-FFF2-40B4-BE49-F238E27FC236}">
                  <a16:creationId xmlns:a16="http://schemas.microsoft.com/office/drawing/2014/main" id="{0ACD8651-0C16-4333-BCD0-44AF26648B96}"/>
                </a:ext>
              </a:extLst>
            </p:cNvPr>
            <p:cNvSpPr/>
            <p:nvPr/>
          </p:nvSpPr>
          <p:spPr>
            <a:xfrm>
              <a:off x="8655860" y="2488843"/>
              <a:ext cx="1998901" cy="1998901"/>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grpSp>
        <p:nvGrpSpPr>
          <p:cNvPr id="16" name="组合 15">
            <a:extLst>
              <a:ext uri="{FF2B5EF4-FFF2-40B4-BE49-F238E27FC236}">
                <a16:creationId xmlns:a16="http://schemas.microsoft.com/office/drawing/2014/main" id="{5826620F-7903-4D3F-907E-F07957428815}"/>
              </a:ext>
            </a:extLst>
          </p:cNvPr>
          <p:cNvGrpSpPr/>
          <p:nvPr/>
        </p:nvGrpSpPr>
        <p:grpSpPr>
          <a:xfrm>
            <a:off x="8881900" y="4270978"/>
            <a:ext cx="1998901" cy="1998901"/>
            <a:chOff x="9448459" y="3857764"/>
            <a:chExt cx="1998901" cy="1998901"/>
          </a:xfrm>
        </p:grpSpPr>
        <p:sp>
          <p:nvSpPr>
            <p:cNvPr id="14" name="矩形 13">
              <a:extLst>
                <a:ext uri="{FF2B5EF4-FFF2-40B4-BE49-F238E27FC236}">
                  <a16:creationId xmlns:a16="http://schemas.microsoft.com/office/drawing/2014/main" id="{7C8B219E-410E-4CED-A60C-C848F2CA82C8}"/>
                </a:ext>
              </a:extLst>
            </p:cNvPr>
            <p:cNvSpPr/>
            <p:nvPr/>
          </p:nvSpPr>
          <p:spPr>
            <a:xfrm>
              <a:off x="9502778" y="4645489"/>
              <a:ext cx="1890261" cy="45720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世界经济一体化</a:t>
              </a:r>
            </a:p>
          </p:txBody>
        </p:sp>
        <p:sp>
          <p:nvSpPr>
            <p:cNvPr id="15" name="圆: 空心 14">
              <a:extLst>
                <a:ext uri="{FF2B5EF4-FFF2-40B4-BE49-F238E27FC236}">
                  <a16:creationId xmlns:a16="http://schemas.microsoft.com/office/drawing/2014/main" id="{D53E3CEE-1A2B-4D9F-8012-7242CA20C37D}"/>
                </a:ext>
              </a:extLst>
            </p:cNvPr>
            <p:cNvSpPr/>
            <p:nvPr/>
          </p:nvSpPr>
          <p:spPr>
            <a:xfrm>
              <a:off x="9448459" y="3857764"/>
              <a:ext cx="1998901" cy="1998901"/>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21" name="标题 1">
            <a:extLst>
              <a:ext uri="{FF2B5EF4-FFF2-40B4-BE49-F238E27FC236}">
                <a16:creationId xmlns:a16="http://schemas.microsoft.com/office/drawing/2014/main" id="{465ECB76-8F28-4AB3-9B24-1F8AEB469E12}"/>
              </a:ext>
            </a:extLst>
          </p:cNvPr>
          <p:cNvSpPr txBox="1"/>
          <p:nvPr/>
        </p:nvSpPr>
        <p:spPr>
          <a:xfrm>
            <a:off x="8681916" y="3864549"/>
            <a:ext cx="2678723" cy="457200"/>
          </a:xfrm>
          <a:prstGeom prst="rect">
            <a:avLst/>
          </a:prstGeom>
          <a:noFill/>
        </p:spPr>
        <p:txBody>
          <a:bodyPr rtlCol="0" vert="horz" wrap="square">
            <a:spAutoFit/>
          </a:bodyPr>
          <a:lstStyle>
            <a:defPPr>
              <a:defRPr lang="en-US"/>
            </a:defPPr>
            <a:lvl1pPr algn="ctr">
              <a:defRPr b="1" spc="600" sz="2400">
                <a:solidFill>
                  <a:srgbClr val="475574"/>
                </a:solidFill>
                <a:latin charset="-122" panose="020b0500000000000000" pitchFamily="34" typeface="思源黑体 CN Regular"/>
                <a:ea charset="-122" panose="020b0500000000000000" pitchFamily="34" typeface="思源黑体 CN Regular"/>
              </a:defRPr>
            </a:lvl1pPr>
          </a:lstStyle>
          <a:p>
            <a:r>
              <a:rPr altLang="en-US" lang="zh-CN"/>
              <a:t>两大显著特点</a:t>
            </a:r>
          </a:p>
        </p:txBody>
      </p:sp>
    </p:spTree>
    <p:extLst>
      <p:ext uri="{BB962C8B-B14F-4D97-AF65-F5344CB8AC3E}">
        <p14:creationId val="1960680773"/>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500" id="12"/>
                                        <p:tgtEl>
                                          <p:spTgt spid="8"/>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500" id="21"/>
                                        <p:tgtEl>
                                          <p:spTgt spid="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500" id="29"/>
                                        <p:tgtEl>
                                          <p:spTgt spid="12"/>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4"/>
                                        </p:tgtEl>
                                        <p:attrNameLst>
                                          <p:attrName>style.visibility</p:attrName>
                                        </p:attrNameLst>
                                      </p:cBhvr>
                                      <p:to>
                                        <p:strVal val="visible"/>
                                      </p:to>
                                    </p:set>
                                    <p:animEffect filter="fade" transition="in">
                                      <p:cBhvr>
                                        <p:cTn dur="500" id="32"/>
                                        <p:tgtEl>
                                          <p:spTgt spid="4"/>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4" presetSubtype="10">
                                  <p:stCondLst>
                                    <p:cond delay="0"/>
                                  </p:stCondLst>
                                  <p:childTnLst>
                                    <p:set>
                                      <p:cBhvr>
                                        <p:cTn dur="1" fill="hold" id="36">
                                          <p:stCondLst>
                                            <p:cond delay="0"/>
                                          </p:stCondLst>
                                        </p:cTn>
                                        <p:tgtEl>
                                          <p:spTgt spid="21"/>
                                        </p:tgtEl>
                                        <p:attrNameLst>
                                          <p:attrName>style.visibility</p:attrName>
                                        </p:attrNameLst>
                                      </p:cBhvr>
                                      <p:to>
                                        <p:strVal val="visible"/>
                                      </p:to>
                                    </p:set>
                                    <p:animEffect filter="randombar(horizontal)" transition="in">
                                      <p:cBhvr>
                                        <p:cTn dur="500" id="37"/>
                                        <p:tgtEl>
                                          <p:spTgt spid="21"/>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4" presetSubtype="10">
                                  <p:stCondLst>
                                    <p:cond delay="0"/>
                                  </p:stCondLst>
                                  <p:childTnLst>
                                    <p:set>
                                      <p:cBhvr>
                                        <p:cTn dur="1" fill="hold" id="41">
                                          <p:stCondLst>
                                            <p:cond delay="0"/>
                                          </p:stCondLst>
                                        </p:cTn>
                                        <p:tgtEl>
                                          <p:spTgt spid="19"/>
                                        </p:tgtEl>
                                        <p:attrNameLst>
                                          <p:attrName>style.visibility</p:attrName>
                                        </p:attrNameLst>
                                      </p:cBhvr>
                                      <p:to>
                                        <p:strVal val="visible"/>
                                      </p:to>
                                    </p:set>
                                    <p:animEffect filter="randombar(horizontal)" transition="in">
                                      <p:cBhvr>
                                        <p:cTn dur="500" id="42"/>
                                        <p:tgtEl>
                                          <p:spTgt spid="19"/>
                                        </p:tgtEl>
                                      </p:cBhvr>
                                    </p:animEffect>
                                  </p:childTnLst>
                                </p:cTn>
                              </p:par>
                              <p:par>
                                <p:cTn fill="hold" id="43" nodeType="withEffect" presetClass="entr" presetID="14" presetSubtype="10">
                                  <p:stCondLst>
                                    <p:cond delay="0"/>
                                  </p:stCondLst>
                                  <p:childTnLst>
                                    <p:set>
                                      <p:cBhvr>
                                        <p:cTn dur="1" fill="hold" id="44">
                                          <p:stCondLst>
                                            <p:cond delay="0"/>
                                          </p:stCondLst>
                                        </p:cTn>
                                        <p:tgtEl>
                                          <p:spTgt spid="17"/>
                                        </p:tgtEl>
                                        <p:attrNameLst>
                                          <p:attrName>style.visibility</p:attrName>
                                        </p:attrNameLst>
                                      </p:cBhvr>
                                      <p:to>
                                        <p:strVal val="visible"/>
                                      </p:to>
                                    </p:set>
                                    <p:animEffect filter="randombar(horizontal)" transition="in">
                                      <p:cBhvr>
                                        <p:cTn dur="500" id="45"/>
                                        <p:tgtEl>
                                          <p:spTgt spid="17"/>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14" presetSubtype="10">
                                  <p:stCondLst>
                                    <p:cond delay="0"/>
                                  </p:stCondLst>
                                  <p:childTnLst>
                                    <p:set>
                                      <p:cBhvr>
                                        <p:cTn dur="1" fill="hold" id="49">
                                          <p:stCondLst>
                                            <p:cond delay="0"/>
                                          </p:stCondLst>
                                        </p:cTn>
                                        <p:tgtEl>
                                          <p:spTgt spid="20"/>
                                        </p:tgtEl>
                                        <p:attrNameLst>
                                          <p:attrName>style.visibility</p:attrName>
                                        </p:attrNameLst>
                                      </p:cBhvr>
                                      <p:to>
                                        <p:strVal val="visible"/>
                                      </p:to>
                                    </p:set>
                                    <p:animEffect filter="randombar(horizontal)" transition="in">
                                      <p:cBhvr>
                                        <p:cTn dur="500" id="50"/>
                                        <p:tgtEl>
                                          <p:spTgt spid="20"/>
                                        </p:tgtEl>
                                      </p:cBhvr>
                                    </p:animEffect>
                                  </p:childTnLst>
                                </p:cTn>
                              </p:par>
                              <p:par>
                                <p:cTn fill="hold" id="51" nodeType="withEffect" presetClass="entr" presetID="14" presetSubtype="10">
                                  <p:stCondLst>
                                    <p:cond delay="0"/>
                                  </p:stCondLst>
                                  <p:childTnLst>
                                    <p:set>
                                      <p:cBhvr>
                                        <p:cTn dur="1" fill="hold" id="52">
                                          <p:stCondLst>
                                            <p:cond delay="0"/>
                                          </p:stCondLst>
                                        </p:cTn>
                                        <p:tgtEl>
                                          <p:spTgt spid="16"/>
                                        </p:tgtEl>
                                        <p:attrNameLst>
                                          <p:attrName>style.visibility</p:attrName>
                                        </p:attrNameLst>
                                      </p:cBhvr>
                                      <p:to>
                                        <p:strVal val="visible"/>
                                      </p:to>
                                    </p:set>
                                    <p:animEffect filter="randombar(horizontal)" transition="in">
                                      <p:cBhvr>
                                        <p:cTn dur="500" id="5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8"/>
      <p:bldP grpId="0" spid="4"/>
      <p:bldP grpId="0" spid="7"/>
      <p:bldP grpId="0" spid="11"/>
      <p:bldP grpId="0" spid="9"/>
      <p:bldP grpId="0" spid="12"/>
      <p:bldP grpId="0" spid="10"/>
      <p:bldP grpId="0" spid="2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a:extLst>
              <a:ext uri="{FF2B5EF4-FFF2-40B4-BE49-F238E27FC236}">
                <a16:creationId xmlns:a16="http://schemas.microsoft.com/office/drawing/2014/main" id="{C9B7A839-2AE3-47F3-919B-3B11FCF6AEE6}"/>
              </a:ext>
            </a:extLst>
          </p:cNvPr>
          <p:cNvGrpSpPr/>
          <p:nvPr/>
        </p:nvGrpSpPr>
        <p:grpSpPr>
          <a:xfrm>
            <a:off x="6256382" y="1656133"/>
            <a:ext cx="2425065" cy="685072"/>
            <a:chOff x="6338905" y="1685283"/>
            <a:chExt cx="2425065" cy="685072"/>
          </a:xfrm>
        </p:grpSpPr>
        <p:sp>
          <p:nvSpPr>
            <p:cNvPr id="40" name="矩形: 圆角 39">
              <a:extLst>
                <a:ext uri="{FF2B5EF4-FFF2-40B4-BE49-F238E27FC236}">
                  <a16:creationId xmlns:a16="http://schemas.microsoft.com/office/drawing/2014/main" id="{03228C6D-A4D4-41C5-8700-88939B1AA737}"/>
                </a:ext>
              </a:extLst>
            </p:cNvPr>
            <p:cNvSpPr/>
            <p:nvPr/>
          </p:nvSpPr>
          <p:spPr>
            <a:xfrm>
              <a:off x="6927403" y="1685283"/>
              <a:ext cx="1196910" cy="685072"/>
            </a:xfrm>
            <a:prstGeom prst="roundRect">
              <a:avLst>
                <a:gd fmla="val 0" name="adj"/>
              </a:avLst>
            </a:prstGeom>
            <a:noFill/>
            <a:ln w="9525">
              <a:solidFill>
                <a:srgbClr val="475574"/>
              </a:solid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 name="矩形 1">
              <a:extLst>
                <a:ext uri="{FF2B5EF4-FFF2-40B4-BE49-F238E27FC236}">
                  <a16:creationId xmlns:a16="http://schemas.microsoft.com/office/drawing/2014/main" id="{3A356CA1-9B0E-4FC0-9FB8-6E79238E39DE}"/>
                </a:ext>
              </a:extLst>
            </p:cNvPr>
            <p:cNvSpPr/>
            <p:nvPr/>
          </p:nvSpPr>
          <p:spPr>
            <a:xfrm>
              <a:off x="6338905" y="1796674"/>
              <a:ext cx="2425065"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企业</a:t>
              </a:r>
            </a:p>
          </p:txBody>
        </p:sp>
      </p:grpSp>
      <p:grpSp>
        <p:nvGrpSpPr>
          <p:cNvPr id="15" name="组合 14">
            <a:extLst>
              <a:ext uri="{FF2B5EF4-FFF2-40B4-BE49-F238E27FC236}">
                <a16:creationId xmlns:a16="http://schemas.microsoft.com/office/drawing/2014/main" id="{5C2C88C8-7F96-438B-943F-A9F09BA1E062}"/>
              </a:ext>
            </a:extLst>
          </p:cNvPr>
          <p:cNvGrpSpPr/>
          <p:nvPr/>
        </p:nvGrpSpPr>
        <p:grpSpPr>
          <a:xfrm>
            <a:off x="3649151" y="1334464"/>
            <a:ext cx="2609047" cy="2390108"/>
            <a:chOff x="1973001" y="1769300"/>
            <a:chExt cx="2609047" cy="2390108"/>
          </a:xfrm>
        </p:grpSpPr>
        <p:grpSp>
          <p:nvGrpSpPr>
            <p:cNvPr id="10" name="组合 9">
              <a:extLst>
                <a:ext uri="{FF2B5EF4-FFF2-40B4-BE49-F238E27FC236}">
                  <a16:creationId xmlns:a16="http://schemas.microsoft.com/office/drawing/2014/main" id="{06D39B60-76A0-4B92-BB6F-4717FCE69B93}"/>
                </a:ext>
              </a:extLst>
            </p:cNvPr>
            <p:cNvGrpSpPr/>
            <p:nvPr/>
          </p:nvGrpSpPr>
          <p:grpSpPr>
            <a:xfrm>
              <a:off x="1973001" y="1838848"/>
              <a:ext cx="2609047" cy="2320560"/>
              <a:chOff x="1973001" y="1838848"/>
              <a:chExt cx="2609047" cy="2320560"/>
            </a:xfrm>
          </p:grpSpPr>
          <p:sp>
            <p:nvSpPr>
              <p:cNvPr id="9" name="矩形: 圆角 8">
                <a:extLst>
                  <a:ext uri="{FF2B5EF4-FFF2-40B4-BE49-F238E27FC236}">
                    <a16:creationId xmlns:a16="http://schemas.microsoft.com/office/drawing/2014/main" id="{40B2ADD8-3DDF-47DD-996E-374F8F8D8343}"/>
                  </a:ext>
                </a:extLst>
              </p:cNvPr>
              <p:cNvSpPr/>
              <p:nvPr/>
            </p:nvSpPr>
            <p:spPr>
              <a:xfrm>
                <a:off x="1973001" y="1838848"/>
                <a:ext cx="2609047" cy="2320560"/>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 name="文本框 2">
                <a:extLst>
                  <a:ext uri="{FF2B5EF4-FFF2-40B4-BE49-F238E27FC236}">
                    <a16:creationId xmlns:a16="http://schemas.microsoft.com/office/drawing/2014/main" id="{5584CC34-3FA1-4D65-8B17-3DC150742270}"/>
                  </a:ext>
                </a:extLst>
              </p:cNvPr>
              <p:cNvSpPr txBox="1"/>
              <p:nvPr/>
            </p:nvSpPr>
            <p:spPr>
              <a:xfrm>
                <a:off x="2250850" y="2405315"/>
                <a:ext cx="2053347" cy="155448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en-US" lang="zh-CN"/>
                  <a:t>指投入现金购买某种资产以期望获取利益或利润的自然人和法人。</a:t>
                </a:r>
              </a:p>
            </p:txBody>
          </p:sp>
        </p:grpSp>
        <p:sp>
          <p:nvSpPr>
            <p:cNvPr id="14" name="矩形: 圆角 13">
              <a:extLst>
                <a:ext uri="{FF2B5EF4-FFF2-40B4-BE49-F238E27FC236}">
                  <a16:creationId xmlns:a16="http://schemas.microsoft.com/office/drawing/2014/main" id="{36F60144-5FB5-4722-8440-9DF511417109}"/>
                </a:ext>
              </a:extLst>
            </p:cNvPr>
            <p:cNvSpPr/>
            <p:nvPr/>
          </p:nvSpPr>
          <p:spPr>
            <a:xfrm>
              <a:off x="2642205" y="1769300"/>
              <a:ext cx="1270636" cy="581392"/>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3" name="矩形 12">
              <a:extLst>
                <a:ext uri="{FF2B5EF4-FFF2-40B4-BE49-F238E27FC236}">
                  <a16:creationId xmlns:a16="http://schemas.microsoft.com/office/drawing/2014/main" id="{80C6ADCC-AF8E-48D5-A727-860715F9A1F0}"/>
                </a:ext>
              </a:extLst>
            </p:cNvPr>
            <p:cNvSpPr/>
            <p:nvPr/>
          </p:nvSpPr>
          <p:spPr>
            <a:xfrm>
              <a:off x="2826512" y="1813066"/>
              <a:ext cx="1159292" cy="457200"/>
            </a:xfrm>
            <a:prstGeom prst="rect">
              <a:avLst/>
            </a:prstGeom>
          </p:spPr>
          <p:txBody>
            <a:bodyPr wrap="square">
              <a:spAutoFit/>
            </a:bodyPr>
            <a:lstStyle/>
            <a:p>
              <a:pPr algn="just">
                <a:lnSpc>
                  <a:spcPct val="150000"/>
                </a:lnSpc>
              </a:pPr>
              <a:r>
                <a:rPr altLang="en-US" b="1" lang="zh-CN" spc="300" sz="1600">
                  <a:solidFill>
                    <a:schemeClr val="bg1"/>
                  </a:solidFill>
                  <a:latin charset="-122" panose="020b0500000000000000" pitchFamily="34" typeface="思源黑体 CN Regular"/>
                  <a:ea charset="-122" panose="020b0500000000000000" pitchFamily="34" typeface="思源黑体 CN Regular"/>
                </a:rPr>
                <a:t>投资人</a:t>
              </a:r>
            </a:p>
          </p:txBody>
        </p:sp>
      </p:grpSp>
      <p:grpSp>
        <p:nvGrpSpPr>
          <p:cNvPr id="16" name="组合 15">
            <a:extLst>
              <a:ext uri="{FF2B5EF4-FFF2-40B4-BE49-F238E27FC236}">
                <a16:creationId xmlns:a16="http://schemas.microsoft.com/office/drawing/2014/main" id="{941B91F9-0513-4D6E-831F-E373BFBCF10C}"/>
              </a:ext>
            </a:extLst>
          </p:cNvPr>
          <p:cNvGrpSpPr/>
          <p:nvPr/>
        </p:nvGrpSpPr>
        <p:grpSpPr>
          <a:xfrm>
            <a:off x="8587626" y="2065706"/>
            <a:ext cx="2531661" cy="3317732"/>
            <a:chOff x="1973001" y="1769300"/>
            <a:chExt cx="2531661" cy="3317732"/>
          </a:xfrm>
        </p:grpSpPr>
        <p:grpSp>
          <p:nvGrpSpPr>
            <p:cNvPr id="17" name="组合 16">
              <a:extLst>
                <a:ext uri="{FF2B5EF4-FFF2-40B4-BE49-F238E27FC236}">
                  <a16:creationId xmlns:a16="http://schemas.microsoft.com/office/drawing/2014/main" id="{97B69FBA-F285-4AE3-A782-008318B20755}"/>
                </a:ext>
              </a:extLst>
            </p:cNvPr>
            <p:cNvGrpSpPr/>
            <p:nvPr/>
          </p:nvGrpSpPr>
          <p:grpSpPr>
            <a:xfrm>
              <a:off x="1973001" y="1838848"/>
              <a:ext cx="2531661" cy="3248184"/>
              <a:chOff x="1973001" y="1838848"/>
              <a:chExt cx="2531661" cy="3248184"/>
            </a:xfrm>
          </p:grpSpPr>
          <p:sp>
            <p:nvSpPr>
              <p:cNvPr id="20" name="矩形: 圆角 19">
                <a:extLst>
                  <a:ext uri="{FF2B5EF4-FFF2-40B4-BE49-F238E27FC236}">
                    <a16:creationId xmlns:a16="http://schemas.microsoft.com/office/drawing/2014/main" id="{1E40E81E-5034-423B-A9E5-8E066A81EC43}"/>
                  </a:ext>
                </a:extLst>
              </p:cNvPr>
              <p:cNvSpPr/>
              <p:nvPr/>
            </p:nvSpPr>
            <p:spPr>
              <a:xfrm>
                <a:off x="1973001" y="1838848"/>
                <a:ext cx="2531661" cy="3248184"/>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1" name="文本框 20">
                <a:extLst>
                  <a:ext uri="{FF2B5EF4-FFF2-40B4-BE49-F238E27FC236}">
                    <a16:creationId xmlns:a16="http://schemas.microsoft.com/office/drawing/2014/main" id="{F72AA6D4-0517-4340-8F0C-FEBB74E38D36}"/>
                  </a:ext>
                </a:extLst>
              </p:cNvPr>
              <p:cNvSpPr txBox="1"/>
              <p:nvPr/>
            </p:nvSpPr>
            <p:spPr>
              <a:xfrm>
                <a:off x="2291157" y="2350692"/>
                <a:ext cx="2053347" cy="265176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en-US" lang="zh-CN"/>
                  <a:t>与公司内部销售、生产、质管、物资、技术、审计等各部门保持密切联系，以获取企业生产经营的详实资料。</a:t>
                </a:r>
              </a:p>
            </p:txBody>
          </p:sp>
        </p:grpSp>
        <p:sp>
          <p:nvSpPr>
            <p:cNvPr id="18" name="矩形: 圆角 17">
              <a:extLst>
                <a:ext uri="{FF2B5EF4-FFF2-40B4-BE49-F238E27FC236}">
                  <a16:creationId xmlns:a16="http://schemas.microsoft.com/office/drawing/2014/main" id="{8FFFD95F-10E7-4AA9-BC35-FE47FD35905A}"/>
                </a:ext>
              </a:extLst>
            </p:cNvPr>
            <p:cNvSpPr/>
            <p:nvPr/>
          </p:nvSpPr>
          <p:spPr>
            <a:xfrm>
              <a:off x="2642205" y="1769300"/>
              <a:ext cx="1270636" cy="581392"/>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9" name="矩形 18">
              <a:extLst>
                <a:ext uri="{FF2B5EF4-FFF2-40B4-BE49-F238E27FC236}">
                  <a16:creationId xmlns:a16="http://schemas.microsoft.com/office/drawing/2014/main" id="{3A392B30-8DB3-428C-AE38-337B33624852}"/>
                </a:ext>
              </a:extLst>
            </p:cNvPr>
            <p:cNvSpPr/>
            <p:nvPr/>
          </p:nvSpPr>
          <p:spPr>
            <a:xfrm>
              <a:off x="2722913" y="1833139"/>
              <a:ext cx="1270636" cy="457200"/>
            </a:xfrm>
            <a:prstGeom prst="rect">
              <a:avLst/>
            </a:prstGeom>
          </p:spPr>
          <p:txBody>
            <a:bodyPr wrap="square">
              <a:spAutoFit/>
            </a:bodyPr>
            <a:lstStyle/>
            <a:p>
              <a:pPr algn="just">
                <a:lnSpc>
                  <a:spcPct val="150000"/>
                </a:lnSpc>
              </a:pPr>
              <a:r>
                <a:rPr altLang="en-US" b="1" lang="zh-CN" spc="300" sz="1600">
                  <a:solidFill>
                    <a:schemeClr val="bg1"/>
                  </a:solidFill>
                  <a:latin charset="-122" panose="020b0500000000000000" pitchFamily="34" typeface="思源黑体 CN Regular"/>
                  <a:ea charset="-122" panose="020b0500000000000000" pitchFamily="34" typeface="思源黑体 CN Regular"/>
                </a:rPr>
                <a:t>企业内部</a:t>
              </a:r>
            </a:p>
          </p:txBody>
        </p:sp>
      </p:grpSp>
      <p:grpSp>
        <p:nvGrpSpPr>
          <p:cNvPr id="22" name="组合 21">
            <a:extLst>
              <a:ext uri="{FF2B5EF4-FFF2-40B4-BE49-F238E27FC236}">
                <a16:creationId xmlns:a16="http://schemas.microsoft.com/office/drawing/2014/main" id="{8694D6F9-553D-4DFF-9DB6-031B1DFEBCFE}"/>
              </a:ext>
            </a:extLst>
          </p:cNvPr>
          <p:cNvGrpSpPr/>
          <p:nvPr/>
        </p:nvGrpSpPr>
        <p:grpSpPr>
          <a:xfrm>
            <a:off x="6118388" y="2806975"/>
            <a:ext cx="2609047" cy="2739782"/>
            <a:chOff x="1973001" y="1769300"/>
            <a:chExt cx="2609047" cy="2739782"/>
          </a:xfrm>
        </p:grpSpPr>
        <p:grpSp>
          <p:nvGrpSpPr>
            <p:cNvPr id="23" name="组合 22">
              <a:extLst>
                <a:ext uri="{FF2B5EF4-FFF2-40B4-BE49-F238E27FC236}">
                  <a16:creationId xmlns:a16="http://schemas.microsoft.com/office/drawing/2014/main" id="{90A51E38-9CD3-4DC9-ADE6-6D4ED384E257}"/>
                </a:ext>
              </a:extLst>
            </p:cNvPr>
            <p:cNvGrpSpPr/>
            <p:nvPr/>
          </p:nvGrpSpPr>
          <p:grpSpPr>
            <a:xfrm>
              <a:off x="1973001" y="1838847"/>
              <a:ext cx="2609047" cy="2670235"/>
              <a:chOff x="1973001" y="1838847"/>
              <a:chExt cx="2609047" cy="2670235"/>
            </a:xfrm>
          </p:grpSpPr>
          <p:sp>
            <p:nvSpPr>
              <p:cNvPr id="26" name="矩形: 圆角 25">
                <a:extLst>
                  <a:ext uri="{FF2B5EF4-FFF2-40B4-BE49-F238E27FC236}">
                    <a16:creationId xmlns:a16="http://schemas.microsoft.com/office/drawing/2014/main" id="{9C09170A-702C-4FA4-B2FA-92B785A47B0B}"/>
                  </a:ext>
                </a:extLst>
              </p:cNvPr>
              <p:cNvSpPr/>
              <p:nvPr/>
            </p:nvSpPr>
            <p:spPr>
              <a:xfrm>
                <a:off x="1973001" y="1838847"/>
                <a:ext cx="2609047" cy="2670235"/>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7" name="文本框 26">
                <a:extLst>
                  <a:ext uri="{FF2B5EF4-FFF2-40B4-BE49-F238E27FC236}">
                    <a16:creationId xmlns:a16="http://schemas.microsoft.com/office/drawing/2014/main" id="{88902A6D-B5FC-446E-9221-CD3596C8BEC6}"/>
                  </a:ext>
                </a:extLst>
              </p:cNvPr>
              <p:cNvSpPr txBox="1"/>
              <p:nvPr/>
            </p:nvSpPr>
            <p:spPr>
              <a:xfrm>
                <a:off x="2250851" y="2405314"/>
                <a:ext cx="2053347" cy="192024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en-US" lang="zh-CN"/>
                  <a:t>企业主要是经济活动的主要组成部分，政府宏观调控经济，企业交税给国家。</a:t>
                </a:r>
              </a:p>
            </p:txBody>
          </p:sp>
        </p:grpSp>
        <p:sp>
          <p:nvSpPr>
            <p:cNvPr id="24" name="矩形: 圆角 23">
              <a:extLst>
                <a:ext uri="{FF2B5EF4-FFF2-40B4-BE49-F238E27FC236}">
                  <a16:creationId xmlns:a16="http://schemas.microsoft.com/office/drawing/2014/main" id="{E5616287-22C6-4AAF-9C93-086C6BBE4AA3}"/>
                </a:ext>
              </a:extLst>
            </p:cNvPr>
            <p:cNvSpPr/>
            <p:nvPr/>
          </p:nvSpPr>
          <p:spPr>
            <a:xfrm>
              <a:off x="2642205" y="1769300"/>
              <a:ext cx="1270636" cy="581392"/>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5" name="矩形 24">
              <a:extLst>
                <a:ext uri="{FF2B5EF4-FFF2-40B4-BE49-F238E27FC236}">
                  <a16:creationId xmlns:a16="http://schemas.microsoft.com/office/drawing/2014/main" id="{F6BDA8BC-609B-4E47-A762-1962C9AE1EAB}"/>
                </a:ext>
              </a:extLst>
            </p:cNvPr>
            <p:cNvSpPr/>
            <p:nvPr/>
          </p:nvSpPr>
          <p:spPr>
            <a:xfrm>
              <a:off x="2969380" y="1807184"/>
              <a:ext cx="1159292" cy="457200"/>
            </a:xfrm>
            <a:prstGeom prst="rect">
              <a:avLst/>
            </a:prstGeom>
          </p:spPr>
          <p:txBody>
            <a:bodyPr wrap="square">
              <a:spAutoFit/>
            </a:bodyPr>
            <a:lstStyle/>
            <a:p>
              <a:pPr algn="just">
                <a:lnSpc>
                  <a:spcPct val="150000"/>
                </a:lnSpc>
              </a:pPr>
              <a:r>
                <a:rPr altLang="en-US" b="1" lang="zh-CN" spc="300" sz="1600">
                  <a:solidFill>
                    <a:schemeClr val="bg1"/>
                  </a:solidFill>
                  <a:latin charset="-122" panose="020b0500000000000000" pitchFamily="34" typeface="思源黑体 CN Regular"/>
                  <a:ea charset="-122" panose="020b0500000000000000" pitchFamily="34" typeface="思源黑体 CN Regular"/>
                </a:rPr>
                <a:t>国家</a:t>
              </a:r>
            </a:p>
          </p:txBody>
        </p:sp>
      </p:grpSp>
      <p:grpSp>
        <p:nvGrpSpPr>
          <p:cNvPr id="28" name="组合 27">
            <a:extLst>
              <a:ext uri="{FF2B5EF4-FFF2-40B4-BE49-F238E27FC236}">
                <a16:creationId xmlns:a16="http://schemas.microsoft.com/office/drawing/2014/main" id="{8D205EB9-701E-43D9-A726-F5BD2CDC6EFF}"/>
              </a:ext>
            </a:extLst>
          </p:cNvPr>
          <p:cNvGrpSpPr/>
          <p:nvPr/>
        </p:nvGrpSpPr>
        <p:grpSpPr>
          <a:xfrm>
            <a:off x="3647335" y="4173947"/>
            <a:ext cx="2609047" cy="2046270"/>
            <a:chOff x="1973001" y="1769300"/>
            <a:chExt cx="2609047" cy="2046270"/>
          </a:xfrm>
        </p:grpSpPr>
        <p:grpSp>
          <p:nvGrpSpPr>
            <p:cNvPr id="29" name="组合 28">
              <a:extLst>
                <a:ext uri="{FF2B5EF4-FFF2-40B4-BE49-F238E27FC236}">
                  <a16:creationId xmlns:a16="http://schemas.microsoft.com/office/drawing/2014/main" id="{CE11635B-74A9-4FB5-BF23-C70E5A199D64}"/>
                </a:ext>
              </a:extLst>
            </p:cNvPr>
            <p:cNvGrpSpPr/>
            <p:nvPr/>
          </p:nvGrpSpPr>
          <p:grpSpPr>
            <a:xfrm>
              <a:off x="1973001" y="1838848"/>
              <a:ext cx="2609047" cy="1976722"/>
              <a:chOff x="1973001" y="1838848"/>
              <a:chExt cx="2609047" cy="1976722"/>
            </a:xfrm>
          </p:grpSpPr>
          <p:sp>
            <p:nvSpPr>
              <p:cNvPr id="32" name="矩形: 圆角 31">
                <a:extLst>
                  <a:ext uri="{FF2B5EF4-FFF2-40B4-BE49-F238E27FC236}">
                    <a16:creationId xmlns:a16="http://schemas.microsoft.com/office/drawing/2014/main" id="{356E164C-4BE1-4079-83C6-45560377C03F}"/>
                  </a:ext>
                </a:extLst>
              </p:cNvPr>
              <p:cNvSpPr/>
              <p:nvPr/>
            </p:nvSpPr>
            <p:spPr>
              <a:xfrm>
                <a:off x="1973001" y="1838848"/>
                <a:ext cx="2609047" cy="1976722"/>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3" name="文本框 32">
                <a:extLst>
                  <a:ext uri="{FF2B5EF4-FFF2-40B4-BE49-F238E27FC236}">
                    <a16:creationId xmlns:a16="http://schemas.microsoft.com/office/drawing/2014/main" id="{3499AB27-BA74-42C5-AB3B-28BF361CFA98}"/>
                  </a:ext>
                </a:extLst>
              </p:cNvPr>
              <p:cNvSpPr txBox="1"/>
              <p:nvPr/>
            </p:nvSpPr>
            <p:spPr>
              <a:xfrm>
                <a:off x="2250850" y="2405315"/>
                <a:ext cx="2053347" cy="118872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en-US" lang="zh-CN"/>
                  <a:t>企业向职工支付劳务报酬过程中形成的经济关系。</a:t>
                </a:r>
              </a:p>
            </p:txBody>
          </p:sp>
        </p:grpSp>
        <p:sp>
          <p:nvSpPr>
            <p:cNvPr id="30" name="矩形: 圆角 29">
              <a:extLst>
                <a:ext uri="{FF2B5EF4-FFF2-40B4-BE49-F238E27FC236}">
                  <a16:creationId xmlns:a16="http://schemas.microsoft.com/office/drawing/2014/main" id="{E667CB24-9171-48EB-A9A1-8DA7379DD522}"/>
                </a:ext>
              </a:extLst>
            </p:cNvPr>
            <p:cNvSpPr/>
            <p:nvPr/>
          </p:nvSpPr>
          <p:spPr>
            <a:xfrm>
              <a:off x="2642205" y="1769300"/>
              <a:ext cx="1270636" cy="581392"/>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1" name="矩形 30">
              <a:extLst>
                <a:ext uri="{FF2B5EF4-FFF2-40B4-BE49-F238E27FC236}">
                  <a16:creationId xmlns:a16="http://schemas.microsoft.com/office/drawing/2014/main" id="{B5B21850-C9C4-4F82-92B4-8272971D0B64}"/>
                </a:ext>
              </a:extLst>
            </p:cNvPr>
            <p:cNvSpPr/>
            <p:nvPr/>
          </p:nvSpPr>
          <p:spPr>
            <a:xfrm>
              <a:off x="2962432" y="1818675"/>
              <a:ext cx="1159292" cy="457200"/>
            </a:xfrm>
            <a:prstGeom prst="rect">
              <a:avLst/>
            </a:prstGeom>
          </p:spPr>
          <p:txBody>
            <a:bodyPr wrap="square">
              <a:spAutoFit/>
            </a:bodyPr>
            <a:lstStyle/>
            <a:p>
              <a:pPr algn="just">
                <a:lnSpc>
                  <a:spcPct val="150000"/>
                </a:lnSpc>
              </a:pPr>
              <a:r>
                <a:rPr altLang="en-US" b="1" lang="zh-CN" spc="300" sz="1600">
                  <a:solidFill>
                    <a:schemeClr val="bg1"/>
                  </a:solidFill>
                  <a:latin charset="-122" panose="020b0500000000000000" pitchFamily="34" typeface="思源黑体 CN Regular"/>
                  <a:ea charset="-122" panose="020b0500000000000000" pitchFamily="34" typeface="思源黑体 CN Regular"/>
                </a:rPr>
                <a:t>职工</a:t>
              </a:r>
            </a:p>
          </p:txBody>
        </p:sp>
      </p:grpSp>
      <p:grpSp>
        <p:nvGrpSpPr>
          <p:cNvPr id="34" name="组合 33">
            <a:extLst>
              <a:ext uri="{FF2B5EF4-FFF2-40B4-BE49-F238E27FC236}">
                <a16:creationId xmlns:a16="http://schemas.microsoft.com/office/drawing/2014/main" id="{9D113646-8599-42AB-A8F9-BAE575ABC392}"/>
              </a:ext>
            </a:extLst>
          </p:cNvPr>
          <p:cNvGrpSpPr/>
          <p:nvPr/>
        </p:nvGrpSpPr>
        <p:grpSpPr>
          <a:xfrm>
            <a:off x="1179914" y="2370355"/>
            <a:ext cx="2609047" cy="3104368"/>
            <a:chOff x="1973001" y="1769300"/>
            <a:chExt cx="2609047" cy="3104368"/>
          </a:xfrm>
        </p:grpSpPr>
        <p:grpSp>
          <p:nvGrpSpPr>
            <p:cNvPr id="35" name="组合 34">
              <a:extLst>
                <a:ext uri="{FF2B5EF4-FFF2-40B4-BE49-F238E27FC236}">
                  <a16:creationId xmlns:a16="http://schemas.microsoft.com/office/drawing/2014/main" id="{499D3A0D-9252-4FBF-8022-C65C93AF9D1F}"/>
                </a:ext>
              </a:extLst>
            </p:cNvPr>
            <p:cNvGrpSpPr/>
            <p:nvPr/>
          </p:nvGrpSpPr>
          <p:grpSpPr>
            <a:xfrm>
              <a:off x="1973001" y="1838847"/>
              <a:ext cx="2609047" cy="3034821"/>
              <a:chOff x="1973001" y="1838847"/>
              <a:chExt cx="2609047" cy="3034821"/>
            </a:xfrm>
          </p:grpSpPr>
          <p:sp>
            <p:nvSpPr>
              <p:cNvPr id="38" name="矩形: 圆角 37">
                <a:extLst>
                  <a:ext uri="{FF2B5EF4-FFF2-40B4-BE49-F238E27FC236}">
                    <a16:creationId xmlns:a16="http://schemas.microsoft.com/office/drawing/2014/main" id="{546BF646-F5C7-49E0-A96A-B0247FC07A66}"/>
                  </a:ext>
                </a:extLst>
              </p:cNvPr>
              <p:cNvSpPr/>
              <p:nvPr/>
            </p:nvSpPr>
            <p:spPr>
              <a:xfrm>
                <a:off x="1973001" y="1838847"/>
                <a:ext cx="2609047" cy="303482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9" name="文本框 38">
                <a:extLst>
                  <a:ext uri="{FF2B5EF4-FFF2-40B4-BE49-F238E27FC236}">
                    <a16:creationId xmlns:a16="http://schemas.microsoft.com/office/drawing/2014/main" id="{52AB6369-C1B2-4849-A951-63E9FB2BDCD1}"/>
                  </a:ext>
                </a:extLst>
              </p:cNvPr>
              <p:cNvSpPr txBox="1"/>
              <p:nvPr/>
            </p:nvSpPr>
            <p:spPr>
              <a:xfrm>
                <a:off x="2250850" y="2405316"/>
                <a:ext cx="2053347" cy="228600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en-US" lang="zh-CN"/>
                  <a:t>是债权债务关系，如本身是债权人，可以向债务人主张债务，如是债务人应当向债权人偿还债务。</a:t>
                </a:r>
              </a:p>
            </p:txBody>
          </p:sp>
        </p:grpSp>
        <p:sp>
          <p:nvSpPr>
            <p:cNvPr id="36" name="矩形: 圆角 35">
              <a:extLst>
                <a:ext uri="{FF2B5EF4-FFF2-40B4-BE49-F238E27FC236}">
                  <a16:creationId xmlns:a16="http://schemas.microsoft.com/office/drawing/2014/main" id="{64EDAAEF-4A57-45AC-8BF0-F78DD700C931}"/>
                </a:ext>
              </a:extLst>
            </p:cNvPr>
            <p:cNvSpPr/>
            <p:nvPr/>
          </p:nvSpPr>
          <p:spPr>
            <a:xfrm>
              <a:off x="2642205" y="1769300"/>
              <a:ext cx="1270636" cy="581392"/>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7" name="矩形 36">
              <a:extLst>
                <a:ext uri="{FF2B5EF4-FFF2-40B4-BE49-F238E27FC236}">
                  <a16:creationId xmlns:a16="http://schemas.microsoft.com/office/drawing/2014/main" id="{E426CC00-184E-423D-B109-093F459A558B}"/>
                </a:ext>
              </a:extLst>
            </p:cNvPr>
            <p:cNvSpPr/>
            <p:nvPr/>
          </p:nvSpPr>
          <p:spPr>
            <a:xfrm>
              <a:off x="2847600" y="1818675"/>
              <a:ext cx="1159292" cy="457200"/>
            </a:xfrm>
            <a:prstGeom prst="rect">
              <a:avLst/>
            </a:prstGeom>
          </p:spPr>
          <p:txBody>
            <a:bodyPr wrap="square">
              <a:spAutoFit/>
            </a:bodyPr>
            <a:lstStyle/>
            <a:p>
              <a:pPr algn="just">
                <a:lnSpc>
                  <a:spcPct val="150000"/>
                </a:lnSpc>
              </a:pPr>
              <a:r>
                <a:rPr altLang="en-US" b="1" lang="zh-CN" spc="300" sz="1600">
                  <a:solidFill>
                    <a:schemeClr val="bg1"/>
                  </a:solidFill>
                  <a:latin charset="-122" panose="020b0500000000000000" pitchFamily="34" typeface="思源黑体 CN Regular"/>
                  <a:ea charset="-122" panose="020b0500000000000000" pitchFamily="34" typeface="思源黑体 CN Regular"/>
                </a:rPr>
                <a:t>债权人</a:t>
              </a:r>
            </a:p>
          </p:txBody>
        </p:sp>
      </p:grpSp>
      <p:sp>
        <p:nvSpPr>
          <p:cNvPr id="42" name="椭圆 41">
            <a:extLst>
              <a:ext uri="{FF2B5EF4-FFF2-40B4-BE49-F238E27FC236}">
                <a16:creationId xmlns:a16="http://schemas.microsoft.com/office/drawing/2014/main" id="{44FEA782-A501-4C2D-B255-8A143326EA4D}"/>
              </a:ext>
            </a:extLst>
          </p:cNvPr>
          <p:cNvSpPr/>
          <p:nvPr/>
        </p:nvSpPr>
        <p:spPr>
          <a:xfrm flipV="1">
            <a:off x="8169942" y="1182554"/>
            <a:ext cx="787540" cy="787540"/>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4025356780"/>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ppt_x"/>
                                          </p:val>
                                        </p:tav>
                                        <p:tav tm="100000">
                                          <p:val>
                                            <p:strVal val="#ppt_x"/>
                                          </p:val>
                                        </p:tav>
                                      </p:tavLst>
                                    </p:anim>
                                    <p:anim calcmode="lin" valueType="num">
                                      <p:cBhvr additive="base">
                                        <p:cTn dur="500" fill="hold" id="8"/>
                                        <p:tgtEl>
                                          <p:spTgt spid="41"/>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31" presetSubtype="0">
                                  <p:stCondLst>
                                    <p:cond delay="0"/>
                                  </p:stCondLst>
                                  <p:childTnLst>
                                    <p:set>
                                      <p:cBhvr>
                                        <p:cTn dur="1" fill="hold" id="12">
                                          <p:stCondLst>
                                            <p:cond delay="0"/>
                                          </p:stCondLst>
                                        </p:cTn>
                                        <p:tgtEl>
                                          <p:spTgt spid="42"/>
                                        </p:tgtEl>
                                        <p:attrNameLst>
                                          <p:attrName>style.visibility</p:attrName>
                                        </p:attrNameLst>
                                      </p:cBhvr>
                                      <p:to>
                                        <p:strVal val="visible"/>
                                      </p:to>
                                    </p:set>
                                    <p:anim calcmode="lin" valueType="num">
                                      <p:cBhvr>
                                        <p:cTn dur="1000" fill="hold" id="13"/>
                                        <p:tgtEl>
                                          <p:spTgt spid="42"/>
                                        </p:tgtEl>
                                        <p:attrNameLst>
                                          <p:attrName>ppt_w</p:attrName>
                                        </p:attrNameLst>
                                      </p:cBhvr>
                                      <p:tavLst>
                                        <p:tav tm="0">
                                          <p:val>
                                            <p:fltVal val="0"/>
                                          </p:val>
                                        </p:tav>
                                        <p:tav tm="100000">
                                          <p:val>
                                            <p:strVal val="#ppt_w"/>
                                          </p:val>
                                        </p:tav>
                                      </p:tavLst>
                                    </p:anim>
                                    <p:anim calcmode="lin" valueType="num">
                                      <p:cBhvr>
                                        <p:cTn dur="1000" fill="hold" id="14"/>
                                        <p:tgtEl>
                                          <p:spTgt spid="42"/>
                                        </p:tgtEl>
                                        <p:attrNameLst>
                                          <p:attrName>ppt_h</p:attrName>
                                        </p:attrNameLst>
                                      </p:cBhvr>
                                      <p:tavLst>
                                        <p:tav tm="0">
                                          <p:val>
                                            <p:fltVal val="0"/>
                                          </p:val>
                                        </p:tav>
                                        <p:tav tm="100000">
                                          <p:val>
                                            <p:strVal val="#ppt_h"/>
                                          </p:val>
                                        </p:tav>
                                      </p:tavLst>
                                    </p:anim>
                                    <p:anim calcmode="lin" valueType="num">
                                      <p:cBhvr>
                                        <p:cTn dur="1000" fill="hold" id="15"/>
                                        <p:tgtEl>
                                          <p:spTgt spid="42"/>
                                        </p:tgtEl>
                                        <p:attrNameLst>
                                          <p:attrName>style.rotation</p:attrName>
                                        </p:attrNameLst>
                                      </p:cBhvr>
                                      <p:tavLst>
                                        <p:tav tm="0">
                                          <p:val>
                                            <p:fltVal val="90"/>
                                          </p:val>
                                        </p:tav>
                                        <p:tav tm="100000">
                                          <p:val>
                                            <p:fltVal val="0"/>
                                          </p:val>
                                        </p:tav>
                                      </p:tavLst>
                                    </p:anim>
                                    <p:animEffect filter="fade" transition="in">
                                      <p:cBhvr>
                                        <p:cTn dur="1000" id="16"/>
                                        <p:tgtEl>
                                          <p:spTgt spid="4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 presetSubtype="4">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additive="base">
                                        <p:cTn dur="500" fill="hold" id="21"/>
                                        <p:tgtEl>
                                          <p:spTgt spid="34"/>
                                        </p:tgtEl>
                                        <p:attrNameLst>
                                          <p:attrName>ppt_x</p:attrName>
                                        </p:attrNameLst>
                                      </p:cBhvr>
                                      <p:tavLst>
                                        <p:tav tm="0">
                                          <p:val>
                                            <p:strVal val="#ppt_x"/>
                                          </p:val>
                                        </p:tav>
                                        <p:tav tm="100000">
                                          <p:val>
                                            <p:strVal val="#ppt_x"/>
                                          </p:val>
                                        </p:tav>
                                      </p:tavLst>
                                    </p:anim>
                                    <p:anim calcmode="lin" valueType="num">
                                      <p:cBhvr additive="base">
                                        <p:cTn dur="500" fill="hold" id="22"/>
                                        <p:tgtEl>
                                          <p:spTgt spid="34"/>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 presetSubtype="4">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ppt_x"/>
                                          </p:val>
                                        </p:tav>
                                        <p:tav tm="100000">
                                          <p:val>
                                            <p:strVal val="#ppt_x"/>
                                          </p:val>
                                        </p:tav>
                                      </p:tavLst>
                                    </p:anim>
                                    <p:anim calcmode="lin" valueType="num">
                                      <p:cBhvr additive="base">
                                        <p:cTn dur="500" fill="hold" id="28"/>
                                        <p:tgtEl>
                                          <p:spTgt spid="15"/>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 presetSubtype="4">
                                  <p:stCondLst>
                                    <p:cond delay="0"/>
                                  </p:stCondLst>
                                  <p:childTnLst>
                                    <p:set>
                                      <p:cBhvr>
                                        <p:cTn dur="1" fill="hold" id="32">
                                          <p:stCondLst>
                                            <p:cond delay="0"/>
                                          </p:stCondLst>
                                        </p:cTn>
                                        <p:tgtEl>
                                          <p:spTgt spid="28"/>
                                        </p:tgtEl>
                                        <p:attrNameLst>
                                          <p:attrName>style.visibility</p:attrName>
                                        </p:attrNameLst>
                                      </p:cBhvr>
                                      <p:to>
                                        <p:strVal val="visible"/>
                                      </p:to>
                                    </p:set>
                                    <p:anim calcmode="lin" valueType="num">
                                      <p:cBhvr additive="base">
                                        <p:cTn dur="500" fill="hold" id="33"/>
                                        <p:tgtEl>
                                          <p:spTgt spid="28"/>
                                        </p:tgtEl>
                                        <p:attrNameLst>
                                          <p:attrName>ppt_x</p:attrName>
                                        </p:attrNameLst>
                                      </p:cBhvr>
                                      <p:tavLst>
                                        <p:tav tm="0">
                                          <p:val>
                                            <p:strVal val="#ppt_x"/>
                                          </p:val>
                                        </p:tav>
                                        <p:tav tm="100000">
                                          <p:val>
                                            <p:strVal val="#ppt_x"/>
                                          </p:val>
                                        </p:tav>
                                      </p:tavLst>
                                    </p:anim>
                                    <p:anim calcmode="lin" valueType="num">
                                      <p:cBhvr additive="base">
                                        <p:cTn dur="500" fill="hold" id="34"/>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 presetSubtype="4">
                                  <p:stCondLst>
                                    <p:cond delay="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500" fill="hold" id="39"/>
                                        <p:tgtEl>
                                          <p:spTgt spid="22"/>
                                        </p:tgtEl>
                                        <p:attrNameLst>
                                          <p:attrName>ppt_x</p:attrName>
                                        </p:attrNameLst>
                                      </p:cBhvr>
                                      <p:tavLst>
                                        <p:tav tm="0">
                                          <p:val>
                                            <p:strVal val="#ppt_x"/>
                                          </p:val>
                                        </p:tav>
                                        <p:tav tm="100000">
                                          <p:val>
                                            <p:strVal val="#ppt_x"/>
                                          </p:val>
                                        </p:tav>
                                      </p:tavLst>
                                    </p:anim>
                                    <p:anim calcmode="lin" valueType="num">
                                      <p:cBhvr additive="base">
                                        <p:cTn dur="500" fill="hold" id="40"/>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 presetSubtype="4">
                                  <p:stCondLst>
                                    <p:cond delay="0"/>
                                  </p:stCondLst>
                                  <p:childTnLst>
                                    <p:set>
                                      <p:cBhvr>
                                        <p:cTn dur="1" fill="hold" id="44">
                                          <p:stCondLst>
                                            <p:cond delay="0"/>
                                          </p:stCondLst>
                                        </p:cTn>
                                        <p:tgtEl>
                                          <p:spTgt spid="16"/>
                                        </p:tgtEl>
                                        <p:attrNameLst>
                                          <p:attrName>style.visibility</p:attrName>
                                        </p:attrNameLst>
                                      </p:cBhvr>
                                      <p:to>
                                        <p:strVal val="visible"/>
                                      </p:to>
                                    </p:set>
                                    <p:anim calcmode="lin" valueType="num">
                                      <p:cBhvr additive="base">
                                        <p:cTn dur="500" fill="hold" id="45"/>
                                        <p:tgtEl>
                                          <p:spTgt spid="16"/>
                                        </p:tgtEl>
                                        <p:attrNameLst>
                                          <p:attrName>ppt_x</p:attrName>
                                        </p:attrNameLst>
                                      </p:cBhvr>
                                      <p:tavLst>
                                        <p:tav tm="0">
                                          <p:val>
                                            <p:strVal val="#ppt_x"/>
                                          </p:val>
                                        </p:tav>
                                        <p:tav tm="100000">
                                          <p:val>
                                            <p:strVal val="#ppt_x"/>
                                          </p:val>
                                        </p:tav>
                                      </p:tavLst>
                                    </p:anim>
                                    <p:anim calcmode="lin" valueType="num">
                                      <p:cBhvr additive="base">
                                        <p:cTn dur="500" fill="hold" id="46"/>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圆角 18">
            <a:extLst>
              <a:ext uri="{FF2B5EF4-FFF2-40B4-BE49-F238E27FC236}">
                <a16:creationId xmlns:a16="http://schemas.microsoft.com/office/drawing/2014/main" id="{66A2143D-838D-4389-8273-7A4342D2574D}"/>
              </a:ext>
            </a:extLst>
          </p:cNvPr>
          <p:cNvSpPr/>
          <p:nvPr/>
        </p:nvSpPr>
        <p:spPr>
          <a:xfrm>
            <a:off x="7686989" y="2351915"/>
            <a:ext cx="3641241" cy="498722"/>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7" name="流程图: 过程 16">
            <a:extLst>
              <a:ext uri="{FF2B5EF4-FFF2-40B4-BE49-F238E27FC236}">
                <a16:creationId xmlns:a16="http://schemas.microsoft.com/office/drawing/2014/main" id="{39B222E3-6819-4E6C-B32A-A548F0D966F2}"/>
              </a:ext>
            </a:extLst>
          </p:cNvPr>
          <p:cNvSpPr/>
          <p:nvPr/>
        </p:nvSpPr>
        <p:spPr>
          <a:xfrm>
            <a:off x="5532924" y="3228136"/>
            <a:ext cx="5793205" cy="2376329"/>
          </a:xfrm>
          <a:prstGeom prst="flowChartProcess">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 name="标题 1">
            <a:extLst>
              <a:ext uri="{FF2B5EF4-FFF2-40B4-BE49-F238E27FC236}">
                <a16:creationId xmlns:a16="http://schemas.microsoft.com/office/drawing/2014/main" id="{272AA97A-74A8-4D5F-947A-C0923E7834B9}"/>
              </a:ext>
            </a:extLst>
          </p:cNvPr>
          <p:cNvSpPr txBox="1"/>
          <p:nvPr/>
        </p:nvSpPr>
        <p:spPr>
          <a:xfrm>
            <a:off x="7214789" y="2387727"/>
            <a:ext cx="4686893" cy="457200"/>
          </a:xfrm>
          <a:prstGeom prst="rect">
            <a:avLst/>
          </a:prstGeom>
          <a:noFill/>
        </p:spPr>
        <p:txBody>
          <a:bodyPr rtlCol="0" vert="horz" wrap="square">
            <a:spAutoFit/>
          </a:bodyPr>
          <a:lstStyle>
            <a:defPPr>
              <a:defRPr lang="en-US"/>
            </a:defPPr>
            <a:lvl1pPr algn="ctr">
              <a:defRPr b="1" spc="600" sz="2400">
                <a:solidFill>
                  <a:srgbClr val="475574"/>
                </a:solidFill>
                <a:latin charset="-122" panose="020b0500000000000000" pitchFamily="34" typeface="思源黑体 CN Regular"/>
                <a:ea charset="-122" panose="020b0500000000000000" pitchFamily="34" typeface="思源黑体 CN Regular"/>
              </a:defRPr>
            </a:lvl1pPr>
          </a:lstStyle>
          <a:p>
            <a:r>
              <a:rPr altLang="en-US" lang="zh-CN">
                <a:solidFill>
                  <a:schemeClr val="bg1"/>
                </a:solidFill>
              </a:rPr>
              <a:t>企业项目投资管理</a:t>
            </a:r>
          </a:p>
        </p:txBody>
      </p:sp>
      <p:sp>
        <p:nvSpPr>
          <p:cNvPr id="3" name="文本框 2">
            <a:extLst>
              <a:ext uri="{FF2B5EF4-FFF2-40B4-BE49-F238E27FC236}">
                <a16:creationId xmlns:a16="http://schemas.microsoft.com/office/drawing/2014/main" id="{78B104F0-EBC2-42D5-BC76-B7B5D9B577C4}"/>
              </a:ext>
            </a:extLst>
          </p:cNvPr>
          <p:cNvSpPr txBox="1"/>
          <p:nvPr/>
        </p:nvSpPr>
        <p:spPr>
          <a:xfrm>
            <a:off x="7306864" y="4063736"/>
            <a:ext cx="3665936" cy="1188720"/>
          </a:xfrm>
          <a:prstGeom prst="rect">
            <a:avLst/>
          </a:prstGeom>
        </p:spPr>
        <p:txBody>
          <a:bodyPr wrap="square">
            <a:spAutoFit/>
          </a:bodyPr>
          <a:lstStyle>
            <a:defPPr>
              <a:defRPr lang="en-US"/>
            </a:defPPr>
            <a:lvl1pPr algn="just">
              <a:lnSpc>
                <a:spcPct val="150000"/>
              </a:lnSpc>
              <a:defRPr spc="300" sz="1600">
                <a:solidFill>
                  <a:srgbClr val="1C2035"/>
                </a:solidFill>
                <a:latin charset="-122" panose="020b0500000000000000" pitchFamily="34" typeface="思源黑体 CN Regular"/>
                <a:ea charset="-122" panose="020b0500000000000000" pitchFamily="34" typeface="思源黑体 CN Regular"/>
              </a:defRPr>
            </a:lvl1pPr>
          </a:lstStyle>
          <a:p>
            <a:r>
              <a:rPr altLang="en-US" lang="zh-CN"/>
              <a:t>是一种以特定项目为对象，直接与新建项目或更新改造项目有关的长期投资行为。</a:t>
            </a:r>
          </a:p>
        </p:txBody>
      </p:sp>
      <p:grpSp>
        <p:nvGrpSpPr>
          <p:cNvPr id="10" name="组合 9">
            <a:extLst>
              <a:ext uri="{FF2B5EF4-FFF2-40B4-BE49-F238E27FC236}">
                <a16:creationId xmlns:a16="http://schemas.microsoft.com/office/drawing/2014/main" id="{743AA3C8-BCB8-4EB2-AA09-D4AC5F1094B5}"/>
              </a:ext>
            </a:extLst>
          </p:cNvPr>
          <p:cNvGrpSpPr/>
          <p:nvPr/>
        </p:nvGrpSpPr>
        <p:grpSpPr>
          <a:xfrm>
            <a:off x="865871" y="1632279"/>
            <a:ext cx="6440993" cy="2376329"/>
            <a:chOff x="834014" y="1708220"/>
            <a:chExt cx="6440993" cy="1848896"/>
          </a:xfrm>
        </p:grpSpPr>
        <p:grpSp>
          <p:nvGrpSpPr>
            <p:cNvPr id="11" name="组合 10">
              <a:extLst>
                <a:ext uri="{FF2B5EF4-FFF2-40B4-BE49-F238E27FC236}">
                  <a16:creationId xmlns:a16="http://schemas.microsoft.com/office/drawing/2014/main" id="{7F0D358E-B15C-41D4-84B8-21832B4FDE63}"/>
                </a:ext>
              </a:extLst>
            </p:cNvPr>
            <p:cNvGrpSpPr/>
            <p:nvPr/>
          </p:nvGrpSpPr>
          <p:grpSpPr>
            <a:xfrm>
              <a:off x="834014" y="1708220"/>
              <a:ext cx="6440993" cy="1848896"/>
              <a:chOff x="834014" y="1708220"/>
              <a:chExt cx="5261985" cy="1848896"/>
            </a:xfrm>
          </p:grpSpPr>
          <p:sp>
            <p:nvSpPr>
              <p:cNvPr id="14" name="流程图: 过程 13">
                <a:extLst>
                  <a:ext uri="{FF2B5EF4-FFF2-40B4-BE49-F238E27FC236}">
                    <a16:creationId xmlns:a16="http://schemas.microsoft.com/office/drawing/2014/main" id="{B2FF0292-FAAD-4E2C-9EBA-AE44826CA707}"/>
                  </a:ext>
                </a:extLst>
              </p:cNvPr>
              <p:cNvSpPr/>
              <p:nvPr/>
            </p:nvSpPr>
            <p:spPr>
              <a:xfrm>
                <a:off x="834014" y="1708220"/>
                <a:ext cx="4732773" cy="1848896"/>
              </a:xfrm>
              <a:prstGeom prst="flowChartProcess">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5" name="流程图: 数据 14">
                <a:extLst>
                  <a:ext uri="{FF2B5EF4-FFF2-40B4-BE49-F238E27FC236}">
                    <a16:creationId xmlns:a16="http://schemas.microsoft.com/office/drawing/2014/main" id="{FC6C6074-4474-4F43-AA2B-403DB615CAE4}"/>
                  </a:ext>
                </a:extLst>
              </p:cNvPr>
              <p:cNvSpPr/>
              <p:nvPr/>
            </p:nvSpPr>
            <p:spPr>
              <a:xfrm>
                <a:off x="5348979" y="1708220"/>
                <a:ext cx="747020" cy="1848896"/>
              </a:xfrm>
              <a:prstGeom prst="flowChartInputOutput">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2" name="矩形 11">
              <a:extLst>
                <a:ext uri="{FF2B5EF4-FFF2-40B4-BE49-F238E27FC236}">
                  <a16:creationId xmlns:a16="http://schemas.microsoft.com/office/drawing/2014/main" id="{B071BE14-2D75-4449-B898-88EB154331E9}"/>
                </a:ext>
              </a:extLst>
            </p:cNvPr>
            <p:cNvSpPr/>
            <p:nvPr/>
          </p:nvSpPr>
          <p:spPr>
            <a:xfrm>
              <a:off x="4672484" y="1852415"/>
              <a:ext cx="1825449" cy="355723"/>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现金流量</a:t>
              </a:r>
            </a:p>
          </p:txBody>
        </p:sp>
        <p:sp>
          <p:nvSpPr>
            <p:cNvPr id="13" name="矩形 12">
              <a:extLst>
                <a:ext uri="{FF2B5EF4-FFF2-40B4-BE49-F238E27FC236}">
                  <a16:creationId xmlns:a16="http://schemas.microsoft.com/office/drawing/2014/main" id="{D1F33589-99DB-4D24-86C7-7C68505D716A}"/>
                </a:ext>
              </a:extLst>
            </p:cNvPr>
            <p:cNvSpPr/>
            <p:nvPr/>
          </p:nvSpPr>
          <p:spPr>
            <a:xfrm>
              <a:off x="1210153" y="2169620"/>
              <a:ext cx="5150456" cy="1209459"/>
            </a:xfrm>
            <a:prstGeom prst="rect">
              <a:avLst/>
            </a:prstGeom>
          </p:spPr>
          <p:txBody>
            <a:bodyPr wrap="square">
              <a:spAutoFit/>
            </a:bodyPr>
            <a:lstStyle/>
            <a:p>
              <a:pPr algn="just">
                <a:lnSpc>
                  <a:spcPct val="150000"/>
                </a:lnSpc>
              </a:pPr>
              <a:r>
                <a:rPr altLang="zh-CN" lang="zh-CN" spc="300" sz="1600">
                  <a:solidFill>
                    <a:srgbClr val="1C2035"/>
                  </a:solidFill>
                  <a:latin charset="-122" panose="020b0500000000000000" pitchFamily="34" typeface="思源黑体 CN Regular"/>
                  <a:ea charset="-122" panose="020b0500000000000000" pitchFamily="34" typeface="思源黑体 CN Regular"/>
                </a:rPr>
                <a:t>指企业在一定会计期间按照现金收付实现制，通过一定经济活动而产生的现金流入、现金流出及其总量情况的总称，即企业一定时期的现金和现金等价物的流入和流出的数量。</a:t>
              </a:r>
            </a:p>
          </p:txBody>
        </p:sp>
      </p:grpSp>
      <p:sp>
        <p:nvSpPr>
          <p:cNvPr id="16" name="矩形 15">
            <a:extLst>
              <a:ext uri="{FF2B5EF4-FFF2-40B4-BE49-F238E27FC236}">
                <a16:creationId xmlns:a16="http://schemas.microsoft.com/office/drawing/2014/main" id="{AF4E20D7-99E3-4655-90E2-A2E9AE22F712}"/>
              </a:ext>
            </a:extLst>
          </p:cNvPr>
          <p:cNvSpPr/>
          <p:nvPr/>
        </p:nvSpPr>
        <p:spPr>
          <a:xfrm>
            <a:off x="9234070" y="3684992"/>
            <a:ext cx="1825449"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项目投资</a:t>
            </a:r>
          </a:p>
        </p:txBody>
      </p:sp>
      <p:sp>
        <p:nvSpPr>
          <p:cNvPr id="18" name="文本框 17">
            <a:extLst>
              <a:ext uri="{FF2B5EF4-FFF2-40B4-BE49-F238E27FC236}">
                <a16:creationId xmlns:a16="http://schemas.microsoft.com/office/drawing/2014/main" id="{406C75BC-CBF9-4F55-A4AD-4A3EE6958D1A}"/>
              </a:ext>
            </a:extLst>
          </p:cNvPr>
          <p:cNvSpPr txBox="1"/>
          <p:nvPr/>
        </p:nvSpPr>
        <p:spPr>
          <a:xfrm>
            <a:off x="197972" y="4281320"/>
            <a:ext cx="5052608" cy="396240"/>
          </a:xfrm>
          <a:prstGeom prst="rect">
            <a:avLst/>
          </a:prstGeom>
          <a:noFill/>
        </p:spPr>
        <p:txBody>
          <a:bodyPr rtlCol="0" vert="horz" wrap="square">
            <a:spAutoFit/>
          </a:bodyPr>
          <a:lstStyle>
            <a:defPPr>
              <a:defRPr lang="en-US"/>
            </a:defPPr>
            <a:lvl1pPr>
              <a:defRPr spc="600">
                <a:solidFill>
                  <a:srgbClr val="1E496C"/>
                </a:solidFill>
                <a:latin charset="-122" panose="020b0500000000000000" pitchFamily="34" typeface="思源黑体 CN Regular"/>
                <a:ea charset="-122" panose="020b0500000000000000" pitchFamily="34" typeface="思源黑体 CN Regular"/>
              </a:defRPr>
            </a:lvl1pPr>
          </a:lstStyle>
          <a:p>
            <a:pPr algn="ctr"/>
            <a:r>
              <a:rPr altLang="zh-CN" b="1" lang="en-US" sz="2000"/>
              <a:t>COMPANY TRAINING</a:t>
            </a:r>
          </a:p>
        </p:txBody>
      </p:sp>
    </p:spTree>
    <p:extLst>
      <p:ext uri="{BB962C8B-B14F-4D97-AF65-F5344CB8AC3E}">
        <p14:creationId val="4063752831"/>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1000" fill="hold" id="7"/>
                                        <p:tgtEl>
                                          <p:spTgt spid="19"/>
                                        </p:tgtEl>
                                        <p:attrNameLst>
                                          <p:attrName>ppt_w</p:attrName>
                                        </p:attrNameLst>
                                      </p:cBhvr>
                                      <p:tavLst>
                                        <p:tav tm="0">
                                          <p:val>
                                            <p:fltVal val="0"/>
                                          </p:val>
                                        </p:tav>
                                        <p:tav tm="100000">
                                          <p:val>
                                            <p:strVal val="#ppt_w"/>
                                          </p:val>
                                        </p:tav>
                                      </p:tavLst>
                                    </p:anim>
                                    <p:anim calcmode="lin" valueType="num">
                                      <p:cBhvr>
                                        <p:cTn dur="1000" fill="hold" id="8"/>
                                        <p:tgtEl>
                                          <p:spTgt spid="19"/>
                                        </p:tgtEl>
                                        <p:attrNameLst>
                                          <p:attrName>ppt_h</p:attrName>
                                        </p:attrNameLst>
                                      </p:cBhvr>
                                      <p:tavLst>
                                        <p:tav tm="0">
                                          <p:val>
                                            <p:fltVal val="0"/>
                                          </p:val>
                                        </p:tav>
                                        <p:tav tm="100000">
                                          <p:val>
                                            <p:strVal val="#ppt_h"/>
                                          </p:val>
                                        </p:tav>
                                      </p:tavLst>
                                    </p:anim>
                                    <p:anim calcmode="lin" valueType="num">
                                      <p:cBhvr>
                                        <p:cTn dur="1000" fill="hold" id="9"/>
                                        <p:tgtEl>
                                          <p:spTgt spid="19"/>
                                        </p:tgtEl>
                                        <p:attrNameLst>
                                          <p:attrName>style.rotation</p:attrName>
                                        </p:attrNameLst>
                                      </p:cBhvr>
                                      <p:tavLst>
                                        <p:tav tm="0">
                                          <p:val>
                                            <p:fltVal val="90"/>
                                          </p:val>
                                        </p:tav>
                                        <p:tav tm="100000">
                                          <p:val>
                                            <p:fltVal val="0"/>
                                          </p:val>
                                        </p:tav>
                                      </p:tavLst>
                                    </p:anim>
                                    <p:animEffect filter="fade" transition="in">
                                      <p:cBhvr>
                                        <p:cTn dur="1000" id="10"/>
                                        <p:tgtEl>
                                          <p:spTgt spid="19"/>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1000" fill="hold" id="13"/>
                                        <p:tgtEl>
                                          <p:spTgt spid="2"/>
                                        </p:tgtEl>
                                        <p:attrNameLst>
                                          <p:attrName>ppt_w</p:attrName>
                                        </p:attrNameLst>
                                      </p:cBhvr>
                                      <p:tavLst>
                                        <p:tav tm="0">
                                          <p:val>
                                            <p:fltVal val="0"/>
                                          </p:val>
                                        </p:tav>
                                        <p:tav tm="100000">
                                          <p:val>
                                            <p:strVal val="#ppt_w"/>
                                          </p:val>
                                        </p:tav>
                                      </p:tavLst>
                                    </p:anim>
                                    <p:anim calcmode="lin" valueType="num">
                                      <p:cBhvr>
                                        <p:cTn dur="1000" fill="hold" id="14"/>
                                        <p:tgtEl>
                                          <p:spTgt spid="2"/>
                                        </p:tgtEl>
                                        <p:attrNameLst>
                                          <p:attrName>ppt_h</p:attrName>
                                        </p:attrNameLst>
                                      </p:cBhvr>
                                      <p:tavLst>
                                        <p:tav tm="0">
                                          <p:val>
                                            <p:fltVal val="0"/>
                                          </p:val>
                                        </p:tav>
                                        <p:tav tm="100000">
                                          <p:val>
                                            <p:strVal val="#ppt_h"/>
                                          </p:val>
                                        </p:tav>
                                      </p:tavLst>
                                    </p:anim>
                                    <p:anim calcmode="lin" valueType="num">
                                      <p:cBhvr>
                                        <p:cTn dur="1000" fill="hold" id="15"/>
                                        <p:tgtEl>
                                          <p:spTgt spid="2"/>
                                        </p:tgtEl>
                                        <p:attrNameLst>
                                          <p:attrName>style.rotation</p:attrName>
                                        </p:attrNameLst>
                                      </p:cBhvr>
                                      <p:tavLst>
                                        <p:tav tm="0">
                                          <p:val>
                                            <p:fltVal val="90"/>
                                          </p:val>
                                        </p:tav>
                                        <p:tav tm="100000">
                                          <p:val>
                                            <p:fltVal val="0"/>
                                          </p:val>
                                        </p:tav>
                                      </p:tavLst>
                                    </p:anim>
                                    <p:animEffect filter="fade" transition="in">
                                      <p:cBhvr>
                                        <p:cTn dur="1000" id="16"/>
                                        <p:tgtEl>
                                          <p:spTgt spid="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500" id="26"/>
                                        <p:tgtEl>
                                          <p:spTgt spid="17"/>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4" presetSubtype="10">
                                  <p:stCondLst>
                                    <p:cond delay="0"/>
                                  </p:stCondLst>
                                  <p:childTnLst>
                                    <p:set>
                                      <p:cBhvr>
                                        <p:cTn dur="1" fill="hold" id="30">
                                          <p:stCondLst>
                                            <p:cond delay="0"/>
                                          </p:stCondLst>
                                        </p:cTn>
                                        <p:tgtEl>
                                          <p:spTgt spid="3"/>
                                        </p:tgtEl>
                                        <p:attrNameLst>
                                          <p:attrName>style.visibility</p:attrName>
                                        </p:attrNameLst>
                                      </p:cBhvr>
                                      <p:to>
                                        <p:strVal val="visible"/>
                                      </p:to>
                                    </p:set>
                                    <p:animEffect filter="randombar(horizontal)" transition="in">
                                      <p:cBhvr>
                                        <p:cTn dur="500" id="31"/>
                                        <p:tgtEl>
                                          <p:spTgt spid="3"/>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16"/>
                                        </p:tgtEl>
                                        <p:attrNameLst>
                                          <p:attrName>style.visibility</p:attrName>
                                        </p:attrNameLst>
                                      </p:cBhvr>
                                      <p:to>
                                        <p:strVal val="visible"/>
                                      </p:to>
                                    </p:set>
                                    <p:animEffect filter="randombar(horizontal)" transition="in">
                                      <p:cBhvr>
                                        <p:cTn dur="500" id="34"/>
                                        <p:tgtEl>
                                          <p:spTgt spid="16"/>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0" presetSubtype="0">
                                  <p:stCondLst>
                                    <p:cond delay="0"/>
                                  </p:stCondLst>
                                  <p:childTnLst>
                                    <p:set>
                                      <p:cBhvr>
                                        <p:cTn dur="1" fill="hold" id="38">
                                          <p:stCondLst>
                                            <p:cond delay="0"/>
                                          </p:stCondLst>
                                        </p:cTn>
                                        <p:tgtEl>
                                          <p:spTgt spid="18"/>
                                        </p:tgtEl>
                                        <p:attrNameLst>
                                          <p:attrName>style.visibility</p:attrName>
                                        </p:attrNameLst>
                                      </p:cBhvr>
                                      <p:to>
                                        <p:strVal val="visible"/>
                                      </p:to>
                                    </p:set>
                                    <p:animEffect filter="fade" transition="in">
                                      <p:cBhvr>
                                        <p:cTn dur="500" id="3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7"/>
      <p:bldP grpId="0" spid="2"/>
      <p:bldP grpId="0" spid="3"/>
      <p:bldP grpId="0" spid="16"/>
      <p:bldP grpId="0" spid="1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1" name="矩形 40">
            <a:extLst>
              <a:ext uri="{FF2B5EF4-FFF2-40B4-BE49-F238E27FC236}">
                <a16:creationId xmlns:a16="http://schemas.microsoft.com/office/drawing/2014/main" id="{D2A2A171-6E7F-45EC-8D2E-4259908E2377}"/>
              </a:ext>
            </a:extLst>
          </p:cNvPr>
          <p:cNvSpPr/>
          <p:nvPr/>
        </p:nvSpPr>
        <p:spPr>
          <a:xfrm>
            <a:off x="5304895" y="585480"/>
            <a:ext cx="1582208" cy="485668"/>
          </a:xfrm>
          <a:prstGeom prst="rect">
            <a:avLst/>
          </a:prstGeom>
          <a:solidFill>
            <a:srgbClr val="F2D4AA"/>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8" name="组合 7">
            <a:extLst>
              <a:ext uri="{FF2B5EF4-FFF2-40B4-BE49-F238E27FC236}">
                <a16:creationId xmlns:a16="http://schemas.microsoft.com/office/drawing/2014/main" id="{8AD7DCC4-C9FE-4246-9714-98D64FD1DD0C}"/>
              </a:ext>
            </a:extLst>
          </p:cNvPr>
          <p:cNvGrpSpPr/>
          <p:nvPr/>
        </p:nvGrpSpPr>
        <p:grpSpPr>
          <a:xfrm>
            <a:off x="0" y="0"/>
            <a:ext cx="12192000" cy="6858000"/>
            <a:chOff x="349955" y="1137356"/>
            <a:chExt cx="12192000" cy="6858000"/>
          </a:xfrm>
        </p:grpSpPr>
        <p:grpSp>
          <p:nvGrpSpPr>
            <p:cNvPr id="5" name="组合 4">
              <a:extLst>
                <a:ext uri="{FF2B5EF4-FFF2-40B4-BE49-F238E27FC236}">
                  <a16:creationId xmlns:a16="http://schemas.microsoft.com/office/drawing/2014/main" id="{67F20E5B-BB01-4781-BF29-B1C916D06F86}"/>
                </a:ext>
              </a:extLst>
            </p:cNvPr>
            <p:cNvGrpSpPr/>
            <p:nvPr/>
          </p:nvGrpSpPr>
          <p:grpSpPr>
            <a:xfrm>
              <a:off x="349955" y="1137356"/>
              <a:ext cx="12192000" cy="3429000"/>
              <a:chOff x="349955" y="1137356"/>
              <a:chExt cx="12192000" cy="3429000"/>
            </a:xfrm>
          </p:grpSpPr>
          <p:pic>
            <p:nvPicPr>
              <p:cNvPr id="3" name="图片 2">
                <a:extLst>
                  <a:ext uri="{FF2B5EF4-FFF2-40B4-BE49-F238E27FC236}">
                    <a16:creationId xmlns:a16="http://schemas.microsoft.com/office/drawing/2014/main" id="{EF174A67-4922-4BC6-83D2-A97098BCC17B}"/>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1137356"/>
                <a:ext cx="6096000" cy="3429000"/>
              </a:xfrm>
              <a:prstGeom prst="rect">
                <a:avLst/>
              </a:prstGeom>
            </p:spPr>
          </p:pic>
          <p:pic>
            <p:nvPicPr>
              <p:cNvPr id="4" name="图片 3">
                <a:extLst>
                  <a:ext uri="{FF2B5EF4-FFF2-40B4-BE49-F238E27FC236}">
                    <a16:creationId xmlns:a16="http://schemas.microsoft.com/office/drawing/2014/main" id="{490AC81D-D163-438F-AA91-71F04C136D71}"/>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1137356"/>
                <a:ext cx="6096000" cy="3429000"/>
              </a:xfrm>
              <a:prstGeom prst="rect">
                <a:avLst/>
              </a:prstGeom>
            </p:spPr>
          </p:pic>
        </p:grpSp>
        <p:pic>
          <p:nvPicPr>
            <p:cNvPr id="6" name="图片 5">
              <a:extLst>
                <a:ext uri="{FF2B5EF4-FFF2-40B4-BE49-F238E27FC236}">
                  <a16:creationId xmlns:a16="http://schemas.microsoft.com/office/drawing/2014/main" id="{AAE7FC58-4EF1-4ABD-81A1-6E6412A84DB2}"/>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4566356"/>
              <a:ext cx="6096000" cy="3429000"/>
            </a:xfrm>
            <a:prstGeom prst="rect">
              <a:avLst/>
            </a:prstGeom>
          </p:spPr>
        </p:pic>
        <p:pic>
          <p:nvPicPr>
            <p:cNvPr id="7" name="图片 6">
              <a:extLst>
                <a:ext uri="{FF2B5EF4-FFF2-40B4-BE49-F238E27FC236}">
                  <a16:creationId xmlns:a16="http://schemas.microsoft.com/office/drawing/2014/main" id="{FC890AC9-3867-4259-8B59-37ACD32E37CB}"/>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4566356"/>
              <a:ext cx="6096000" cy="3429000"/>
            </a:xfrm>
            <a:prstGeom prst="rect">
              <a:avLst/>
            </a:prstGeom>
          </p:spPr>
        </p:pic>
      </p:grpSp>
      <p:sp>
        <p:nvSpPr>
          <p:cNvPr id="9" name="矩形: 圆角 8">
            <a:extLst>
              <a:ext uri="{FF2B5EF4-FFF2-40B4-BE49-F238E27FC236}">
                <a16:creationId xmlns:a16="http://schemas.microsoft.com/office/drawing/2014/main" id="{B25986EA-6FBC-4E48-A751-EA1845E19251}"/>
              </a:ext>
            </a:extLst>
          </p:cNvPr>
          <p:cNvSpPr/>
          <p:nvPr/>
        </p:nvSpPr>
        <p:spPr>
          <a:xfrm>
            <a:off x="1659835" y="1047234"/>
            <a:ext cx="8891619" cy="4763531"/>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8" name="椭圆 27">
            <a:extLst>
              <a:ext uri="{FF2B5EF4-FFF2-40B4-BE49-F238E27FC236}">
                <a16:creationId xmlns:a16="http://schemas.microsoft.com/office/drawing/2014/main" id="{329BC924-680A-4D51-A78C-B544337FD344}"/>
              </a:ext>
            </a:extLst>
          </p:cNvPr>
          <p:cNvSpPr/>
          <p:nvPr/>
        </p:nvSpPr>
        <p:spPr>
          <a:xfrm flipV="1">
            <a:off x="8282446" y="1963076"/>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1" name="文本框 20">
            <a:extLst>
              <a:ext uri="{FF2B5EF4-FFF2-40B4-BE49-F238E27FC236}">
                <a16:creationId xmlns:a16="http://schemas.microsoft.com/office/drawing/2014/main" id="{B6EC9C24-C4D6-4DB7-8AF4-94689504DD36}"/>
              </a:ext>
            </a:extLst>
          </p:cNvPr>
          <p:cNvSpPr txBox="1"/>
          <p:nvPr/>
        </p:nvSpPr>
        <p:spPr>
          <a:xfrm>
            <a:off x="4170100" y="4592824"/>
            <a:ext cx="3886356" cy="335280"/>
          </a:xfrm>
          <a:prstGeom prst="rect">
            <a:avLst/>
          </a:prstGeom>
          <a:solidFill>
            <a:schemeClr val="bg1"/>
          </a:solidFill>
        </p:spPr>
        <p:txBody>
          <a:bodyPr rtlCol="0" vert="horz" wrap="square">
            <a:spAutoFit/>
          </a:bodyPr>
          <a:lstStyle>
            <a:defPPr>
              <a:defRPr lang="en-US"/>
            </a:defPPr>
            <a:lvl1pPr>
              <a:defRPr spc="600">
                <a:solidFill>
                  <a:srgbClr val="1E496C"/>
                </a:solidFill>
                <a:latin charset="-122" panose="020b0500000000000000" pitchFamily="34" typeface="思源黑体 CN Regular"/>
                <a:ea charset="-122" panose="020b0500000000000000" pitchFamily="34" typeface="思源黑体 CN Regular"/>
              </a:defRPr>
            </a:lvl1pPr>
          </a:lstStyle>
          <a:p>
            <a:pPr algn="ctr"/>
            <a:r>
              <a:rPr altLang="zh-CN" lang="en-US" sz="1600"/>
              <a:t>COMPANY TRAINING</a:t>
            </a:r>
          </a:p>
        </p:txBody>
      </p:sp>
      <p:grpSp>
        <p:nvGrpSpPr>
          <p:cNvPr id="32" name="组合 31">
            <a:extLst>
              <a:ext uri="{FF2B5EF4-FFF2-40B4-BE49-F238E27FC236}">
                <a16:creationId xmlns:a16="http://schemas.microsoft.com/office/drawing/2014/main" id="{4BFACADC-F19F-4197-86C5-6A625770C5A8}"/>
              </a:ext>
            </a:extLst>
          </p:cNvPr>
          <p:cNvGrpSpPr/>
          <p:nvPr/>
        </p:nvGrpSpPr>
        <p:grpSpPr>
          <a:xfrm>
            <a:off x="2079216" y="2282107"/>
            <a:ext cx="8178506" cy="1345380"/>
            <a:chOff x="528379" y="2083620"/>
            <a:chExt cx="8178506" cy="1345380"/>
          </a:xfrm>
        </p:grpSpPr>
        <p:sp>
          <p:nvSpPr>
            <p:cNvPr id="19" name="矩形 18">
              <a:extLst>
                <a:ext uri="{FF2B5EF4-FFF2-40B4-BE49-F238E27FC236}">
                  <a16:creationId xmlns:a16="http://schemas.microsoft.com/office/drawing/2014/main" id="{BD085B90-95CC-4A3B-9FC2-16B2B67CA565}"/>
                </a:ext>
              </a:extLst>
            </p:cNvPr>
            <p:cNvSpPr/>
            <p:nvPr/>
          </p:nvSpPr>
          <p:spPr>
            <a:xfrm>
              <a:off x="528379" y="2182505"/>
              <a:ext cx="8178506" cy="1234440"/>
            </a:xfrm>
            <a:prstGeom prst="rect">
              <a:avLst/>
            </a:prstGeom>
          </p:spPr>
          <p:txBody>
            <a:bodyPr wrap="square">
              <a:spAutoFit/>
            </a:bodyPr>
            <a:lstStyle/>
            <a:p>
              <a:pPr algn="ctr"/>
              <a:r>
                <a:rPr altLang="en-US" lang="zh-CN" spc="600" sz="7500">
                  <a:solidFill>
                    <a:srgbClr val="475574"/>
                  </a:solidFill>
                  <a:latin charset="-122" panose="020b0800000000000000" pitchFamily="34" typeface="思源黑体 CN Bold"/>
                  <a:ea charset="-122" panose="020b0800000000000000" pitchFamily="34" typeface="思源黑体 CN Bold"/>
                </a:rPr>
                <a:t>感 谢 观 看</a:t>
              </a:r>
            </a:p>
          </p:txBody>
        </p:sp>
        <p:sp>
          <p:nvSpPr>
            <p:cNvPr id="25" name="圆: 空心 24">
              <a:extLst>
                <a:ext uri="{FF2B5EF4-FFF2-40B4-BE49-F238E27FC236}">
                  <a16:creationId xmlns:a16="http://schemas.microsoft.com/office/drawing/2014/main" id="{6FA522AF-5DE2-4297-A6EF-EA7F0E3DF54D}"/>
                </a:ext>
              </a:extLst>
            </p:cNvPr>
            <p:cNvSpPr/>
            <p:nvPr/>
          </p:nvSpPr>
          <p:spPr>
            <a:xfrm>
              <a:off x="1888811" y="2083620"/>
              <a:ext cx="1337488" cy="1337488"/>
            </a:xfrm>
            <a:prstGeom prst="donut">
              <a:avLst>
                <a:gd fmla="val 2156"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9" name="圆: 空心 28">
              <a:extLst>
                <a:ext uri="{FF2B5EF4-FFF2-40B4-BE49-F238E27FC236}">
                  <a16:creationId xmlns:a16="http://schemas.microsoft.com/office/drawing/2014/main" id="{47F6DA9E-5D44-4759-BE7D-AD75477FDA60}"/>
                </a:ext>
              </a:extLst>
            </p:cNvPr>
            <p:cNvSpPr/>
            <p:nvPr/>
          </p:nvSpPr>
          <p:spPr>
            <a:xfrm>
              <a:off x="3224953" y="2083620"/>
              <a:ext cx="1337488" cy="1337488"/>
            </a:xfrm>
            <a:prstGeom prst="donut">
              <a:avLst>
                <a:gd fmla="val 2156"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0" name="圆: 空心 29">
              <a:extLst>
                <a:ext uri="{FF2B5EF4-FFF2-40B4-BE49-F238E27FC236}">
                  <a16:creationId xmlns:a16="http://schemas.microsoft.com/office/drawing/2014/main" id="{2CFC5AB3-A6DF-4F29-AD44-7411EC934CC3}"/>
                </a:ext>
              </a:extLst>
            </p:cNvPr>
            <p:cNvSpPr/>
            <p:nvPr/>
          </p:nvSpPr>
          <p:spPr>
            <a:xfrm>
              <a:off x="4561095" y="2083620"/>
              <a:ext cx="1337488" cy="1337488"/>
            </a:xfrm>
            <a:prstGeom prst="donut">
              <a:avLst>
                <a:gd fmla="val 2156"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1" name="圆: 空心 30">
              <a:extLst>
                <a:ext uri="{FF2B5EF4-FFF2-40B4-BE49-F238E27FC236}">
                  <a16:creationId xmlns:a16="http://schemas.microsoft.com/office/drawing/2014/main" id="{8B7B8F74-102E-4B23-999E-D58559A293F4}"/>
                </a:ext>
              </a:extLst>
            </p:cNvPr>
            <p:cNvSpPr/>
            <p:nvPr/>
          </p:nvSpPr>
          <p:spPr>
            <a:xfrm>
              <a:off x="5897237" y="2083620"/>
              <a:ext cx="1337488" cy="1337488"/>
            </a:xfrm>
            <a:prstGeom prst="donut">
              <a:avLst>
                <a:gd fmla="val 2156"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pc="600">
                  <a:solidFill>
                    <a:srgbClr val="034581"/>
                  </a:solidFill>
                  <a:latin charset="-122" panose="020b0500000000000000" pitchFamily="34" typeface="思源黑体 CN Regular"/>
                  <a:ea charset="-122" panose="020b0500000000000000" pitchFamily="34" typeface="思源黑体 CN Regular"/>
                </a:rPr>
                <a:t> </a:t>
              </a:r>
            </a:p>
          </p:txBody>
        </p:sp>
      </p:grpSp>
      <p:sp>
        <p:nvSpPr>
          <p:cNvPr id="34" name="椭圆 33">
            <a:extLst>
              <a:ext uri="{FF2B5EF4-FFF2-40B4-BE49-F238E27FC236}">
                <a16:creationId xmlns:a16="http://schemas.microsoft.com/office/drawing/2014/main" id="{7DDD3EF5-4BE9-41B8-B77A-2F17D93E6ECE}"/>
              </a:ext>
            </a:extLst>
          </p:cNvPr>
          <p:cNvSpPr/>
          <p:nvPr/>
        </p:nvSpPr>
        <p:spPr>
          <a:xfrm flipV="1">
            <a:off x="3275004" y="2182532"/>
            <a:ext cx="270106" cy="270106"/>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7" name="椭圆 36">
            <a:extLst>
              <a:ext uri="{FF2B5EF4-FFF2-40B4-BE49-F238E27FC236}">
                <a16:creationId xmlns:a16="http://schemas.microsoft.com/office/drawing/2014/main" id="{2CAC251B-DFD8-4FCF-A242-641CFE6CBC55}"/>
              </a:ext>
            </a:extLst>
          </p:cNvPr>
          <p:cNvSpPr/>
          <p:nvPr/>
        </p:nvSpPr>
        <p:spPr>
          <a:xfrm flipV="1">
            <a:off x="7431270" y="3560517"/>
            <a:ext cx="135053" cy="135053"/>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40" name="组合 39">
            <a:extLst>
              <a:ext uri="{FF2B5EF4-FFF2-40B4-BE49-F238E27FC236}">
                <a16:creationId xmlns:a16="http://schemas.microsoft.com/office/drawing/2014/main" id="{21F515CB-CC92-4CCD-8407-7FCEE9275C71}"/>
              </a:ext>
            </a:extLst>
          </p:cNvPr>
          <p:cNvGrpSpPr/>
          <p:nvPr/>
        </p:nvGrpSpPr>
        <p:grpSpPr>
          <a:xfrm>
            <a:off x="4224449" y="3926656"/>
            <a:ext cx="3763199" cy="507516"/>
            <a:chOff x="4064896" y="4176518"/>
            <a:chExt cx="3763199" cy="507516"/>
          </a:xfrm>
        </p:grpSpPr>
        <p:sp>
          <p:nvSpPr>
            <p:cNvPr id="38" name="矩形: 圆角 37">
              <a:extLst>
                <a:ext uri="{FF2B5EF4-FFF2-40B4-BE49-F238E27FC236}">
                  <a16:creationId xmlns:a16="http://schemas.microsoft.com/office/drawing/2014/main" id="{994BA216-85DF-47AB-ADED-A155C8B9B42A}"/>
                </a:ext>
              </a:extLst>
            </p:cNvPr>
            <p:cNvSpPr/>
            <p:nvPr/>
          </p:nvSpPr>
          <p:spPr>
            <a:xfrm>
              <a:off x="4064896" y="4176518"/>
              <a:ext cx="3763199" cy="486698"/>
            </a:xfrm>
            <a:prstGeom prst="roundRect">
              <a:avLst>
                <a:gd fmla="val 5000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5" name="矩形 34">
              <a:extLst>
                <a:ext uri="{FF2B5EF4-FFF2-40B4-BE49-F238E27FC236}">
                  <a16:creationId xmlns:a16="http://schemas.microsoft.com/office/drawing/2014/main" id="{D4E64AE6-D689-4B17-A00F-89F5EF0D9A7F}"/>
                </a:ext>
              </a:extLst>
            </p:cNvPr>
            <p:cNvSpPr/>
            <p:nvPr/>
          </p:nvSpPr>
          <p:spPr>
            <a:xfrm>
              <a:off x="4362546" y="4222369"/>
              <a:ext cx="3268980" cy="457200"/>
            </a:xfrm>
            <a:prstGeom prst="rect">
              <a:avLst/>
            </a:prstGeom>
          </p:spPr>
          <p:txBody>
            <a:bodyPr wrap="none">
              <a:spAutoFit/>
            </a:bodyPr>
            <a:lstStyle/>
            <a:p>
              <a:pPr algn="ctr"/>
              <a:r>
                <a:rPr altLang="zh-CN" b="1" lang="en-US" spc="300" sz="2400">
                  <a:solidFill>
                    <a:schemeClr val="bg1"/>
                  </a:solidFill>
                  <a:latin charset="-122" panose="020b0500000000000000" pitchFamily="34" typeface="思源黑体 CN Regular"/>
                  <a:ea charset="-122" panose="020b0500000000000000" pitchFamily="34" typeface="思源黑体 CN Regular"/>
                </a:rPr>
                <a:t>-企业管理基础知识-</a:t>
              </a:r>
            </a:p>
          </p:txBody>
        </p:sp>
      </p:grpSp>
      <p:sp>
        <p:nvSpPr>
          <p:cNvPr id="43" name="矩形 42">
            <a:extLst>
              <a:ext uri="{FF2B5EF4-FFF2-40B4-BE49-F238E27FC236}">
                <a16:creationId xmlns:a16="http://schemas.microsoft.com/office/drawing/2014/main" id="{8291B7AE-9EC5-48C6-B6AC-2263A93BB838}"/>
              </a:ext>
            </a:extLst>
          </p:cNvPr>
          <p:cNvSpPr/>
          <p:nvPr/>
        </p:nvSpPr>
        <p:spPr>
          <a:xfrm>
            <a:off x="4775046" y="1686227"/>
            <a:ext cx="2802255" cy="335280"/>
          </a:xfrm>
          <a:prstGeom prst="rect">
            <a:avLst/>
          </a:prstGeom>
        </p:spPr>
        <p:txBody>
          <a:bodyPr wrap="none">
            <a:spAutoFit/>
          </a:bodyPr>
          <a:lstStyle/>
          <a:p>
            <a:pPr algn="ctr"/>
            <a:r>
              <a:rPr altLang="en-US" b="1" lang="zh-CN" spc="300" sz="1600">
                <a:gradFill flip="none" rotWithShape="1">
                  <a:gsLst>
                    <a:gs pos="81000">
                      <a:srgbClr val="C8B59D"/>
                    </a:gs>
                    <a:gs pos="52000">
                      <a:srgbClr val="475574"/>
                    </a:gs>
                    <a:gs pos="7000">
                      <a:srgbClr val="475574"/>
                    </a:gs>
                    <a:gs pos="100000">
                      <a:srgbClr val="F2D4AA"/>
                    </a:gs>
                  </a:gsLst>
                  <a:lin ang="2700000" scaled="1"/>
                </a:gradFill>
                <a:latin charset="-122" panose="020b0500000000000000" pitchFamily="34" typeface="思源黑体 CN Regular"/>
                <a:ea charset="-122" panose="020b0500000000000000" pitchFamily="34" typeface="思源黑体 CN Regular"/>
              </a:rPr>
              <a:t>创新  合作  统筹  成长 </a:t>
            </a:r>
          </a:p>
        </p:txBody>
      </p:sp>
      <p:sp>
        <p:nvSpPr>
          <p:cNvPr id="93" name="矩形: 圆角 92">
            <a:extLst>
              <a:ext uri="{FF2B5EF4-FFF2-40B4-BE49-F238E27FC236}">
                <a16:creationId xmlns:a16="http://schemas.microsoft.com/office/drawing/2014/main" id="{75E737E0-FBC4-4515-BB09-A467653EF578}"/>
              </a:ext>
            </a:extLst>
          </p:cNvPr>
          <p:cNvSpPr/>
          <p:nvPr/>
        </p:nvSpPr>
        <p:spPr>
          <a:xfrm>
            <a:off x="1224570" y="-773"/>
            <a:ext cx="888523" cy="202478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6" name="椭圆 95">
            <a:extLst>
              <a:ext uri="{FF2B5EF4-FFF2-40B4-BE49-F238E27FC236}">
                <a16:creationId xmlns:a16="http://schemas.microsoft.com/office/drawing/2014/main" id="{FE8524D7-AA18-4DB2-8A4C-D4B2ED2F3056}"/>
              </a:ext>
            </a:extLst>
          </p:cNvPr>
          <p:cNvSpPr/>
          <p:nvPr/>
        </p:nvSpPr>
        <p:spPr>
          <a:xfrm flipV="1">
            <a:off x="3926134" y="4476234"/>
            <a:ext cx="192079" cy="192079"/>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8" name="矩形: 圆角 97">
            <a:extLst>
              <a:ext uri="{FF2B5EF4-FFF2-40B4-BE49-F238E27FC236}">
                <a16:creationId xmlns:a16="http://schemas.microsoft.com/office/drawing/2014/main" id="{E24D5ACD-59BD-448F-A0AD-AC07CF1A1435}"/>
              </a:ext>
            </a:extLst>
          </p:cNvPr>
          <p:cNvSpPr/>
          <p:nvPr/>
        </p:nvSpPr>
        <p:spPr>
          <a:xfrm>
            <a:off x="10112784" y="4822666"/>
            <a:ext cx="888523" cy="2024781"/>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2638071143"/>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par>
                                <p:cTn fill="hold" id="8" nodeType="withEffect" presetClass="entr" presetID="14"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randombar(horizontal)" transition="in">
                                      <p:cBhvr>
                                        <p:cTn dur="500" id="10"/>
                                        <p:tgtEl>
                                          <p:spTgt spid="8"/>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28"/>
                                        </p:tgtEl>
                                        <p:attrNameLst>
                                          <p:attrName>style.visibility</p:attrName>
                                        </p:attrNameLst>
                                      </p:cBhvr>
                                      <p:to>
                                        <p:strVal val="visible"/>
                                      </p:to>
                                    </p:set>
                                    <p:animEffect filter="randombar(horizontal)" transition="in">
                                      <p:cBhvr>
                                        <p:cTn dur="500" id="13"/>
                                        <p:tgtEl>
                                          <p:spTgt spid="28"/>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34"/>
                                        </p:tgtEl>
                                        <p:attrNameLst>
                                          <p:attrName>style.visibility</p:attrName>
                                        </p:attrNameLst>
                                      </p:cBhvr>
                                      <p:to>
                                        <p:strVal val="visible"/>
                                      </p:to>
                                    </p:set>
                                    <p:animEffect filter="randombar(horizontal)" transition="in">
                                      <p:cBhvr>
                                        <p:cTn dur="500" id="16"/>
                                        <p:tgtEl>
                                          <p:spTgt spid="34"/>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37"/>
                                        </p:tgtEl>
                                        <p:attrNameLst>
                                          <p:attrName>style.visibility</p:attrName>
                                        </p:attrNameLst>
                                      </p:cBhvr>
                                      <p:to>
                                        <p:strVal val="visible"/>
                                      </p:to>
                                    </p:set>
                                    <p:animEffect filter="randombar(horizontal)" transition="in">
                                      <p:cBhvr>
                                        <p:cTn dur="500" id="19"/>
                                        <p:tgtEl>
                                          <p:spTgt spid="37"/>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43"/>
                                        </p:tgtEl>
                                        <p:attrNameLst>
                                          <p:attrName>style.visibility</p:attrName>
                                        </p:attrNameLst>
                                      </p:cBhvr>
                                      <p:to>
                                        <p:strVal val="visible"/>
                                      </p:to>
                                    </p:set>
                                    <p:animEffect filter="randombar(horizontal)" transition="in">
                                      <p:cBhvr>
                                        <p:cTn dur="500" id="22"/>
                                        <p:tgtEl>
                                          <p:spTgt spid="43"/>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93"/>
                                        </p:tgtEl>
                                        <p:attrNameLst>
                                          <p:attrName>style.visibility</p:attrName>
                                        </p:attrNameLst>
                                      </p:cBhvr>
                                      <p:to>
                                        <p:strVal val="visible"/>
                                      </p:to>
                                    </p:set>
                                    <p:animEffect filter="randombar(horizontal)" transition="in">
                                      <p:cBhvr>
                                        <p:cTn dur="500" id="25"/>
                                        <p:tgtEl>
                                          <p:spTgt spid="93"/>
                                        </p:tgtEl>
                                      </p:cBhvr>
                                    </p:animEffect>
                                  </p:childTnLst>
                                </p:cTn>
                              </p:par>
                              <p:par>
                                <p:cTn fill="hold" grpId="0" id="26" nodeType="withEffect" presetClass="entr" presetID="14" presetSubtype="10">
                                  <p:stCondLst>
                                    <p:cond delay="0"/>
                                  </p:stCondLst>
                                  <p:childTnLst>
                                    <p:set>
                                      <p:cBhvr>
                                        <p:cTn dur="1" fill="hold" id="27">
                                          <p:stCondLst>
                                            <p:cond delay="0"/>
                                          </p:stCondLst>
                                        </p:cTn>
                                        <p:tgtEl>
                                          <p:spTgt spid="96"/>
                                        </p:tgtEl>
                                        <p:attrNameLst>
                                          <p:attrName>style.visibility</p:attrName>
                                        </p:attrNameLst>
                                      </p:cBhvr>
                                      <p:to>
                                        <p:strVal val="visible"/>
                                      </p:to>
                                    </p:set>
                                    <p:animEffect filter="randombar(horizontal)" transition="in">
                                      <p:cBhvr>
                                        <p:cTn dur="500" id="28"/>
                                        <p:tgtEl>
                                          <p:spTgt spid="96"/>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98"/>
                                        </p:tgtEl>
                                        <p:attrNameLst>
                                          <p:attrName>style.visibility</p:attrName>
                                        </p:attrNameLst>
                                      </p:cBhvr>
                                      <p:to>
                                        <p:strVal val="visible"/>
                                      </p:to>
                                    </p:set>
                                    <p:animEffect filter="randombar(horizontal)" transition="in">
                                      <p:cBhvr>
                                        <p:cTn dur="500" id="31"/>
                                        <p:tgtEl>
                                          <p:spTgt spid="98"/>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9"/>
                                        </p:tgtEl>
                                        <p:attrNameLst>
                                          <p:attrName>style.visibility</p:attrName>
                                        </p:attrNameLst>
                                      </p:cBhvr>
                                      <p:to>
                                        <p:strVal val="visible"/>
                                      </p:to>
                                    </p:set>
                                    <p:animEffect filter="randombar(horizontal)" transition="in">
                                      <p:cBhvr>
                                        <p:cTn dur="500" id="34"/>
                                        <p:tgtEl>
                                          <p:spTgt spid="9"/>
                                        </p:tgtEl>
                                      </p:cBhvr>
                                    </p:animEffect>
                                  </p:childTnLst>
                                </p:cTn>
                              </p:par>
                              <p:par>
                                <p:cTn fill="hold" id="35" nodeType="withEffect" presetClass="entr" presetID="2" presetSubtype="4">
                                  <p:stCondLst>
                                    <p:cond delay="0"/>
                                  </p:stCondLst>
                                  <p:childTnLst>
                                    <p:set>
                                      <p:cBhvr>
                                        <p:cTn dur="1" fill="hold" id="36">
                                          <p:stCondLst>
                                            <p:cond delay="0"/>
                                          </p:stCondLst>
                                        </p:cTn>
                                        <p:tgtEl>
                                          <p:spTgt spid="32"/>
                                        </p:tgtEl>
                                        <p:attrNameLst>
                                          <p:attrName>style.visibility</p:attrName>
                                        </p:attrNameLst>
                                      </p:cBhvr>
                                      <p:to>
                                        <p:strVal val="visible"/>
                                      </p:to>
                                    </p:set>
                                    <p:anim calcmode="lin" valueType="num">
                                      <p:cBhvr additive="base">
                                        <p:cTn dur="500" fill="hold" id="37"/>
                                        <p:tgtEl>
                                          <p:spTgt spid="32"/>
                                        </p:tgtEl>
                                        <p:attrNameLst>
                                          <p:attrName>ppt_x</p:attrName>
                                        </p:attrNameLst>
                                      </p:cBhvr>
                                      <p:tavLst>
                                        <p:tav tm="0">
                                          <p:val>
                                            <p:strVal val="#ppt_x"/>
                                          </p:val>
                                        </p:tav>
                                        <p:tav tm="100000">
                                          <p:val>
                                            <p:strVal val="#ppt_x"/>
                                          </p:val>
                                        </p:tav>
                                      </p:tavLst>
                                    </p:anim>
                                    <p:anim calcmode="lin" valueType="num">
                                      <p:cBhvr additive="base">
                                        <p:cTn dur="500" fill="hold" id="38"/>
                                        <p:tgtEl>
                                          <p:spTgt spid="32"/>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0"/>
                                  </p:stCondLst>
                                  <p:childTnLst>
                                    <p:set>
                                      <p:cBhvr>
                                        <p:cTn dur="1" fill="hold" id="40">
                                          <p:stCondLst>
                                            <p:cond delay="0"/>
                                          </p:stCondLst>
                                        </p:cTn>
                                        <p:tgtEl>
                                          <p:spTgt spid="40"/>
                                        </p:tgtEl>
                                        <p:attrNameLst>
                                          <p:attrName>style.visibility</p:attrName>
                                        </p:attrNameLst>
                                      </p:cBhvr>
                                      <p:to>
                                        <p:strVal val="visible"/>
                                      </p:to>
                                    </p:set>
                                    <p:anim calcmode="lin" valueType="num">
                                      <p:cBhvr additive="base">
                                        <p:cTn dur="500" fill="hold" id="41"/>
                                        <p:tgtEl>
                                          <p:spTgt spid="40"/>
                                        </p:tgtEl>
                                        <p:attrNameLst>
                                          <p:attrName>ppt_x</p:attrName>
                                        </p:attrNameLst>
                                      </p:cBhvr>
                                      <p:tavLst>
                                        <p:tav tm="0">
                                          <p:val>
                                            <p:strVal val="#ppt_x"/>
                                          </p:val>
                                        </p:tav>
                                        <p:tav tm="100000">
                                          <p:val>
                                            <p:strVal val="#ppt_x"/>
                                          </p:val>
                                        </p:tav>
                                      </p:tavLst>
                                    </p:anim>
                                    <p:anim calcmode="lin" valueType="num">
                                      <p:cBhvr additive="base">
                                        <p:cTn dur="500" fill="hold" id="42"/>
                                        <p:tgtEl>
                                          <p:spTgt spid="40"/>
                                        </p:tgtEl>
                                        <p:attrNameLst>
                                          <p:attrName>ppt_y</p:attrName>
                                        </p:attrNameLst>
                                      </p:cBhvr>
                                      <p:tavLst>
                                        <p:tav tm="0">
                                          <p:val>
                                            <p:strVal val="1+#ppt_h/2"/>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4">
                                  <p:stCondLst>
                                    <p:cond delay="0"/>
                                  </p:stCondLst>
                                  <p:childTnLst>
                                    <p:set>
                                      <p:cBhvr>
                                        <p:cTn dur="1" fill="hold" id="46">
                                          <p:stCondLst>
                                            <p:cond delay="0"/>
                                          </p:stCondLst>
                                        </p:cTn>
                                        <p:tgtEl>
                                          <p:spTgt spid="21"/>
                                        </p:tgtEl>
                                        <p:attrNameLst>
                                          <p:attrName>style.visibility</p:attrName>
                                        </p:attrNameLst>
                                      </p:cBhvr>
                                      <p:to>
                                        <p:strVal val="visible"/>
                                      </p:to>
                                    </p:set>
                                    <p:anim calcmode="lin" valueType="num">
                                      <p:cBhvr additive="base">
                                        <p:cTn dur="500" fill="hold" id="47"/>
                                        <p:tgtEl>
                                          <p:spTgt spid="21"/>
                                        </p:tgtEl>
                                        <p:attrNameLst>
                                          <p:attrName>ppt_x</p:attrName>
                                        </p:attrNameLst>
                                      </p:cBhvr>
                                      <p:tavLst>
                                        <p:tav tm="0">
                                          <p:val>
                                            <p:strVal val="#ppt_x"/>
                                          </p:val>
                                        </p:tav>
                                        <p:tav tm="100000">
                                          <p:val>
                                            <p:strVal val="#ppt_x"/>
                                          </p:val>
                                        </p:tav>
                                      </p:tavLst>
                                    </p:anim>
                                    <p:anim calcmode="lin" valueType="num">
                                      <p:cBhvr additive="base">
                                        <p:cTn dur="500" fill="hold" id="48"/>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9"/>
      <p:bldP grpId="0" spid="28"/>
      <p:bldP grpId="0" spid="21"/>
      <p:bldP grpId="0" spid="34"/>
      <p:bldP grpId="0" spid="37"/>
      <p:bldP grpId="0" spid="43"/>
      <p:bldP grpId="0" spid="93"/>
      <p:bldP grpId="0" spid="96"/>
      <p:bldP grpId="0" spid="9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5DBBDC7-4137-4E62-8E8E-511EF2EA9383}"/>
              </a:ext>
            </a:extLst>
          </p:cNvPr>
          <p:cNvGrpSpPr/>
          <p:nvPr/>
        </p:nvGrpSpPr>
        <p:grpSpPr>
          <a:xfrm>
            <a:off x="0" y="0"/>
            <a:ext cx="12192000" cy="6858000"/>
            <a:chOff x="349955" y="1137356"/>
            <a:chExt cx="12192000" cy="6858000"/>
          </a:xfrm>
        </p:grpSpPr>
        <p:grpSp>
          <p:nvGrpSpPr>
            <p:cNvPr id="3" name="组合 2">
              <a:extLst>
                <a:ext uri="{FF2B5EF4-FFF2-40B4-BE49-F238E27FC236}">
                  <a16:creationId xmlns:a16="http://schemas.microsoft.com/office/drawing/2014/main" id="{CE33A0B2-9575-4FD7-9EF8-9B8416576EFF}"/>
                </a:ext>
              </a:extLst>
            </p:cNvPr>
            <p:cNvGrpSpPr/>
            <p:nvPr/>
          </p:nvGrpSpPr>
          <p:grpSpPr>
            <a:xfrm>
              <a:off x="349955" y="1137356"/>
              <a:ext cx="12192000" cy="3429000"/>
              <a:chOff x="349955" y="1137356"/>
              <a:chExt cx="12192000" cy="3429000"/>
            </a:xfrm>
          </p:grpSpPr>
          <p:pic>
            <p:nvPicPr>
              <p:cNvPr id="6" name="图片 5">
                <a:extLst>
                  <a:ext uri="{FF2B5EF4-FFF2-40B4-BE49-F238E27FC236}">
                    <a16:creationId xmlns:a16="http://schemas.microsoft.com/office/drawing/2014/main" id="{056894C6-E7D6-4D30-B4F5-E11C54893A16}"/>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1137356"/>
                <a:ext cx="6096000" cy="3429000"/>
              </a:xfrm>
              <a:prstGeom prst="rect">
                <a:avLst/>
              </a:prstGeom>
            </p:spPr>
          </p:pic>
          <p:pic>
            <p:nvPicPr>
              <p:cNvPr id="7" name="图片 6">
                <a:extLst>
                  <a:ext uri="{FF2B5EF4-FFF2-40B4-BE49-F238E27FC236}">
                    <a16:creationId xmlns:a16="http://schemas.microsoft.com/office/drawing/2014/main" id="{8954839D-822E-432C-ABF8-5EE9B80CE9A6}"/>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1137356"/>
                <a:ext cx="6096000" cy="3429000"/>
              </a:xfrm>
              <a:prstGeom prst="rect">
                <a:avLst/>
              </a:prstGeom>
            </p:spPr>
          </p:pic>
        </p:grpSp>
        <p:pic>
          <p:nvPicPr>
            <p:cNvPr id="4" name="图片 3">
              <a:extLst>
                <a:ext uri="{FF2B5EF4-FFF2-40B4-BE49-F238E27FC236}">
                  <a16:creationId xmlns:a16="http://schemas.microsoft.com/office/drawing/2014/main" id="{5B17FA1F-3E11-48D1-BD36-559DE6F2D381}"/>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4566356"/>
              <a:ext cx="6096000" cy="3429000"/>
            </a:xfrm>
            <a:prstGeom prst="rect">
              <a:avLst/>
            </a:prstGeom>
          </p:spPr>
        </p:pic>
        <p:pic>
          <p:nvPicPr>
            <p:cNvPr id="5" name="图片 4">
              <a:extLst>
                <a:ext uri="{FF2B5EF4-FFF2-40B4-BE49-F238E27FC236}">
                  <a16:creationId xmlns:a16="http://schemas.microsoft.com/office/drawing/2014/main" id="{5FF34843-E312-40D6-966C-3D17A34E60A9}"/>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4566356"/>
              <a:ext cx="6096000" cy="3429000"/>
            </a:xfrm>
            <a:prstGeom prst="rect">
              <a:avLst/>
            </a:prstGeom>
          </p:spPr>
        </p:pic>
      </p:grpSp>
      <p:grpSp>
        <p:nvGrpSpPr>
          <p:cNvPr id="10" name="组合 9">
            <a:extLst>
              <a:ext uri="{FF2B5EF4-FFF2-40B4-BE49-F238E27FC236}">
                <a16:creationId xmlns:a16="http://schemas.microsoft.com/office/drawing/2014/main" id="{E251E78C-FF33-4EA5-8ECB-BA7F83972A9E}"/>
              </a:ext>
            </a:extLst>
          </p:cNvPr>
          <p:cNvGrpSpPr/>
          <p:nvPr/>
        </p:nvGrpSpPr>
        <p:grpSpPr>
          <a:xfrm>
            <a:off x="1434302" y="793451"/>
            <a:ext cx="1972090" cy="2645659"/>
            <a:chOff x="1404892" y="1201756"/>
            <a:chExt cx="3448463" cy="4626288"/>
          </a:xfrm>
        </p:grpSpPr>
        <p:sp>
          <p:nvSpPr>
            <p:cNvPr id="8" name="矩形: 圆角 7">
              <a:extLst>
                <a:ext uri="{FF2B5EF4-FFF2-40B4-BE49-F238E27FC236}">
                  <a16:creationId xmlns:a16="http://schemas.microsoft.com/office/drawing/2014/main" id="{BAC92771-E232-46FD-9576-C1A00DCA270E}"/>
                </a:ext>
              </a:extLst>
            </p:cNvPr>
            <p:cNvSpPr/>
            <p:nvPr/>
          </p:nvSpPr>
          <p:spPr>
            <a:xfrm>
              <a:off x="1404892" y="1780764"/>
              <a:ext cx="3448463" cy="4047280"/>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圆角 8">
              <a:extLst>
                <a:ext uri="{FF2B5EF4-FFF2-40B4-BE49-F238E27FC236}">
                  <a16:creationId xmlns:a16="http://schemas.microsoft.com/office/drawing/2014/main" id="{2531B153-C346-4B5F-9F15-E255D8568A5F}"/>
                </a:ext>
              </a:extLst>
            </p:cNvPr>
            <p:cNvSpPr/>
            <p:nvPr/>
          </p:nvSpPr>
          <p:spPr>
            <a:xfrm>
              <a:off x="1404892" y="1201756"/>
              <a:ext cx="3448463" cy="708964"/>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1" name="矩形: 圆角 10">
            <a:extLst>
              <a:ext uri="{FF2B5EF4-FFF2-40B4-BE49-F238E27FC236}">
                <a16:creationId xmlns:a16="http://schemas.microsoft.com/office/drawing/2014/main" id="{591774D6-0D2E-4924-8A2A-C05E7AFCEB25}"/>
              </a:ext>
            </a:extLst>
          </p:cNvPr>
          <p:cNvSpPr/>
          <p:nvPr/>
        </p:nvSpPr>
        <p:spPr>
          <a:xfrm>
            <a:off x="4133956" y="2281840"/>
            <a:ext cx="6623742" cy="2625438"/>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2" name="文本框 11">
            <a:extLst>
              <a:ext uri="{FF2B5EF4-FFF2-40B4-BE49-F238E27FC236}">
                <a16:creationId xmlns:a16="http://schemas.microsoft.com/office/drawing/2014/main" id="{D0704B6F-3385-4EC7-86DC-67C9A71CE192}"/>
              </a:ext>
            </a:extLst>
          </p:cNvPr>
          <p:cNvSpPr txBox="1"/>
          <p:nvPr/>
        </p:nvSpPr>
        <p:spPr>
          <a:xfrm>
            <a:off x="1918039" y="1727842"/>
            <a:ext cx="1355475" cy="1097280"/>
          </a:xfrm>
          <a:prstGeom prst="rect">
            <a:avLst/>
          </a:prstGeom>
          <a:noFill/>
        </p:spPr>
        <p:txBody>
          <a:bodyPr rtlCol="0" wrap="square">
            <a:spAutoFit/>
          </a:bodyPr>
          <a:lstStyle/>
          <a:p>
            <a:r>
              <a:rPr altLang="zh-CN" b="1" lang="en-US" sz="6600">
                <a:solidFill>
                  <a:srgbClr val="475574"/>
                </a:solidFill>
                <a:latin charset="-122" panose="020b0500000000000000" pitchFamily="34" typeface="思源黑体 CN Regular"/>
                <a:ea charset="-122" panose="020b0500000000000000" pitchFamily="34" typeface="思源黑体 CN Regular"/>
              </a:rPr>
              <a:t>01.</a:t>
            </a:r>
          </a:p>
        </p:txBody>
      </p:sp>
      <p:sp>
        <p:nvSpPr>
          <p:cNvPr id="13" name="矩形 12">
            <a:extLst>
              <a:ext uri="{FF2B5EF4-FFF2-40B4-BE49-F238E27FC236}">
                <a16:creationId xmlns:a16="http://schemas.microsoft.com/office/drawing/2014/main" id="{AD6D214B-3936-423B-A80C-8E10E4280657}"/>
              </a:ext>
            </a:extLst>
          </p:cNvPr>
          <p:cNvSpPr/>
          <p:nvPr/>
        </p:nvSpPr>
        <p:spPr>
          <a:xfrm>
            <a:off x="5368436" y="3179060"/>
            <a:ext cx="4297680" cy="822960"/>
          </a:xfrm>
          <a:prstGeom prst="rect">
            <a:avLst/>
          </a:prstGeom>
        </p:spPr>
        <p:txBody>
          <a:bodyPr wrap="none">
            <a:spAutoFit/>
          </a:bodyPr>
          <a:lstStyle/>
          <a:p>
            <a:r>
              <a:rPr altLang="en-US" b="1" lang="zh-CN" spc="600" sz="4800">
                <a:solidFill>
                  <a:srgbClr val="475574"/>
                </a:solidFill>
                <a:latin charset="-122" panose="020b0500000000000000" pitchFamily="34" typeface="思源黑体 CN Regular"/>
                <a:ea charset="-122" panose="020b0500000000000000" pitchFamily="34" typeface="思源黑体 CN Regular"/>
              </a:rPr>
              <a:t>企业管理概述</a:t>
            </a:r>
          </a:p>
        </p:txBody>
      </p:sp>
      <p:sp>
        <p:nvSpPr>
          <p:cNvPr id="14" name="椭圆 13">
            <a:extLst>
              <a:ext uri="{FF2B5EF4-FFF2-40B4-BE49-F238E27FC236}">
                <a16:creationId xmlns:a16="http://schemas.microsoft.com/office/drawing/2014/main" id="{4161C916-944D-4763-8B84-9D12DFF581A0}"/>
              </a:ext>
            </a:extLst>
          </p:cNvPr>
          <p:cNvSpPr/>
          <p:nvPr/>
        </p:nvSpPr>
        <p:spPr>
          <a:xfrm flipV="1">
            <a:off x="10513692" y="1714500"/>
            <a:ext cx="787540" cy="787540"/>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5" name="矩形 14">
            <a:extLst>
              <a:ext uri="{FF2B5EF4-FFF2-40B4-BE49-F238E27FC236}">
                <a16:creationId xmlns:a16="http://schemas.microsoft.com/office/drawing/2014/main" id="{70D5C9D3-7D00-4EE2-AF6F-3B5884BDA95B}"/>
              </a:ext>
            </a:extLst>
          </p:cNvPr>
          <p:cNvSpPr/>
          <p:nvPr/>
        </p:nvSpPr>
        <p:spPr>
          <a:xfrm>
            <a:off x="6185223" y="3995103"/>
            <a:ext cx="2802255" cy="335280"/>
          </a:xfrm>
          <a:prstGeom prst="rect">
            <a:avLst/>
          </a:prstGeom>
        </p:spPr>
        <p:txBody>
          <a:bodyPr wrap="none">
            <a:spAutoFit/>
          </a:bodyPr>
          <a:lstStyle/>
          <a:p>
            <a:pPr algn="ctr"/>
            <a:r>
              <a:rPr altLang="en-US" b="1" lang="zh-CN" spc="300" sz="1600">
                <a:gradFill flip="none" rotWithShape="1">
                  <a:gsLst>
                    <a:gs pos="81000">
                      <a:srgbClr val="C8B59D"/>
                    </a:gs>
                    <a:gs pos="52000">
                      <a:srgbClr val="475574"/>
                    </a:gs>
                    <a:gs pos="7000">
                      <a:srgbClr val="475574"/>
                    </a:gs>
                    <a:gs pos="100000">
                      <a:srgbClr val="F2D4AA"/>
                    </a:gs>
                  </a:gsLst>
                  <a:lin ang="2700000" scaled="1"/>
                </a:gradFill>
                <a:latin charset="-122" panose="020b0500000000000000" pitchFamily="34" typeface="思源黑体 CN Regular"/>
                <a:ea charset="-122" panose="020b0500000000000000" pitchFamily="34" typeface="思源黑体 CN Regular"/>
              </a:rPr>
              <a:t>创新  合作  统筹  成长 </a:t>
            </a:r>
          </a:p>
        </p:txBody>
      </p:sp>
      <p:sp>
        <p:nvSpPr>
          <p:cNvPr id="16" name="文本框 15">
            <a:extLst>
              <a:ext uri="{FF2B5EF4-FFF2-40B4-BE49-F238E27FC236}">
                <a16:creationId xmlns:a16="http://schemas.microsoft.com/office/drawing/2014/main" id="{CD132462-E0B5-48AD-9AE8-BF0F6E98DCA7}"/>
              </a:ext>
            </a:extLst>
          </p:cNvPr>
          <p:cNvSpPr txBox="1"/>
          <p:nvPr/>
        </p:nvSpPr>
        <p:spPr>
          <a:xfrm>
            <a:off x="5645315" y="2847943"/>
            <a:ext cx="3886356" cy="335280"/>
          </a:xfrm>
          <a:prstGeom prst="rect">
            <a:avLst/>
          </a:prstGeom>
          <a:solidFill>
            <a:schemeClr val="bg1"/>
          </a:solidFill>
        </p:spPr>
        <p:txBody>
          <a:bodyPr rtlCol="0" vert="horz" wrap="square">
            <a:spAutoFit/>
          </a:bodyPr>
          <a:lstStyle>
            <a:defPPr>
              <a:defRPr lang="en-US"/>
            </a:defPPr>
            <a:lvl1pPr>
              <a:defRPr spc="600">
                <a:solidFill>
                  <a:srgbClr val="1E496C"/>
                </a:solidFill>
                <a:latin charset="-122" panose="020b0500000000000000" pitchFamily="34" typeface="思源黑体 CN Regular"/>
                <a:ea charset="-122" panose="020b0500000000000000" pitchFamily="34" typeface="思源黑体 CN Regular"/>
              </a:defRPr>
            </a:lvl1pPr>
          </a:lstStyle>
          <a:p>
            <a:pPr algn="ctr"/>
            <a:r>
              <a:rPr altLang="zh-CN" lang="en-US" sz="1600"/>
              <a:t>COMPANY TRAINING</a:t>
            </a:r>
          </a:p>
        </p:txBody>
      </p:sp>
      <p:sp>
        <p:nvSpPr>
          <p:cNvPr id="17" name="椭圆 16">
            <a:extLst>
              <a:ext uri="{FF2B5EF4-FFF2-40B4-BE49-F238E27FC236}">
                <a16:creationId xmlns:a16="http://schemas.microsoft.com/office/drawing/2014/main" id="{B017DFD5-6ED9-4471-ABB5-07DB969177C5}"/>
              </a:ext>
            </a:extLst>
          </p:cNvPr>
          <p:cNvSpPr/>
          <p:nvPr/>
        </p:nvSpPr>
        <p:spPr>
          <a:xfrm flipV="1">
            <a:off x="3665420" y="5227057"/>
            <a:ext cx="343873" cy="343873"/>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2826148778"/>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500" id="20"/>
                                        <p:tgtEl>
                                          <p:spTgt spid="16"/>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31"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1000" fill="hold" id="31"/>
                                        <p:tgtEl>
                                          <p:spTgt spid="14"/>
                                        </p:tgtEl>
                                        <p:attrNameLst>
                                          <p:attrName>ppt_w</p:attrName>
                                        </p:attrNameLst>
                                      </p:cBhvr>
                                      <p:tavLst>
                                        <p:tav tm="0">
                                          <p:val>
                                            <p:fltVal val="0"/>
                                          </p:val>
                                        </p:tav>
                                        <p:tav tm="100000">
                                          <p:val>
                                            <p:strVal val="#ppt_w"/>
                                          </p:val>
                                        </p:tav>
                                      </p:tavLst>
                                    </p:anim>
                                    <p:anim calcmode="lin" valueType="num">
                                      <p:cBhvr>
                                        <p:cTn dur="1000" fill="hold" id="32"/>
                                        <p:tgtEl>
                                          <p:spTgt spid="14"/>
                                        </p:tgtEl>
                                        <p:attrNameLst>
                                          <p:attrName>ppt_h</p:attrName>
                                        </p:attrNameLst>
                                      </p:cBhvr>
                                      <p:tavLst>
                                        <p:tav tm="0">
                                          <p:val>
                                            <p:fltVal val="0"/>
                                          </p:val>
                                        </p:tav>
                                        <p:tav tm="100000">
                                          <p:val>
                                            <p:strVal val="#ppt_h"/>
                                          </p:val>
                                        </p:tav>
                                      </p:tavLst>
                                    </p:anim>
                                    <p:anim calcmode="lin" valueType="num">
                                      <p:cBhvr>
                                        <p:cTn dur="1000" fill="hold" id="33"/>
                                        <p:tgtEl>
                                          <p:spTgt spid="14"/>
                                        </p:tgtEl>
                                        <p:attrNameLst>
                                          <p:attrName>style.rotation</p:attrName>
                                        </p:attrNameLst>
                                      </p:cBhvr>
                                      <p:tavLst>
                                        <p:tav tm="0">
                                          <p:val>
                                            <p:fltVal val="90"/>
                                          </p:val>
                                        </p:tav>
                                        <p:tav tm="100000">
                                          <p:val>
                                            <p:fltVal val="0"/>
                                          </p:val>
                                        </p:tav>
                                      </p:tavLst>
                                    </p:anim>
                                    <p:animEffect filter="fade" transition="in">
                                      <p:cBhvr>
                                        <p:cTn dur="1000" id="34"/>
                                        <p:tgtEl>
                                          <p:spTgt spid="14"/>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1000" fill="hold" id="37"/>
                                        <p:tgtEl>
                                          <p:spTgt spid="17"/>
                                        </p:tgtEl>
                                        <p:attrNameLst>
                                          <p:attrName>ppt_w</p:attrName>
                                        </p:attrNameLst>
                                      </p:cBhvr>
                                      <p:tavLst>
                                        <p:tav tm="0">
                                          <p:val>
                                            <p:fltVal val="0"/>
                                          </p:val>
                                        </p:tav>
                                        <p:tav tm="100000">
                                          <p:val>
                                            <p:strVal val="#ppt_w"/>
                                          </p:val>
                                        </p:tav>
                                      </p:tavLst>
                                    </p:anim>
                                    <p:anim calcmode="lin" valueType="num">
                                      <p:cBhvr>
                                        <p:cTn dur="1000" fill="hold" id="38"/>
                                        <p:tgtEl>
                                          <p:spTgt spid="17"/>
                                        </p:tgtEl>
                                        <p:attrNameLst>
                                          <p:attrName>ppt_h</p:attrName>
                                        </p:attrNameLst>
                                      </p:cBhvr>
                                      <p:tavLst>
                                        <p:tav tm="0">
                                          <p:val>
                                            <p:fltVal val="0"/>
                                          </p:val>
                                        </p:tav>
                                        <p:tav tm="100000">
                                          <p:val>
                                            <p:strVal val="#ppt_h"/>
                                          </p:val>
                                        </p:tav>
                                      </p:tavLst>
                                    </p:anim>
                                    <p:anim calcmode="lin" valueType="num">
                                      <p:cBhvr>
                                        <p:cTn dur="1000" fill="hold" id="39"/>
                                        <p:tgtEl>
                                          <p:spTgt spid="17"/>
                                        </p:tgtEl>
                                        <p:attrNameLst>
                                          <p:attrName>style.rotation</p:attrName>
                                        </p:attrNameLst>
                                      </p:cBhvr>
                                      <p:tavLst>
                                        <p:tav tm="0">
                                          <p:val>
                                            <p:fltVal val="90"/>
                                          </p:val>
                                        </p:tav>
                                        <p:tav tm="100000">
                                          <p:val>
                                            <p:fltVal val="0"/>
                                          </p:val>
                                        </p:tav>
                                      </p:tavLst>
                                    </p:anim>
                                    <p:animEffect filter="fade" transition="in">
                                      <p:cBhvr>
                                        <p:cTn dur="1000" id="4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8C9647AD-6DA7-488F-84D9-66E32A993573}"/>
              </a:ext>
            </a:extLst>
          </p:cNvPr>
          <p:cNvGrpSpPr/>
          <p:nvPr/>
        </p:nvGrpSpPr>
        <p:grpSpPr>
          <a:xfrm>
            <a:off x="819532" y="4380079"/>
            <a:ext cx="10552936" cy="1507765"/>
            <a:chOff x="1059366" y="4547348"/>
            <a:chExt cx="10552936" cy="1507765"/>
          </a:xfrm>
        </p:grpSpPr>
        <p:sp>
          <p:nvSpPr>
            <p:cNvPr id="17" name="矩形: 圆角 16">
              <a:extLst>
                <a:ext uri="{FF2B5EF4-FFF2-40B4-BE49-F238E27FC236}">
                  <a16:creationId xmlns:a16="http://schemas.microsoft.com/office/drawing/2014/main" id="{124E46FF-1383-4AC3-B26F-B34A8F541CE4}"/>
                </a:ext>
              </a:extLst>
            </p:cNvPr>
            <p:cNvSpPr/>
            <p:nvPr/>
          </p:nvSpPr>
          <p:spPr>
            <a:xfrm>
              <a:off x="3824870" y="4547348"/>
              <a:ext cx="7787432" cy="1507764"/>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0" name="矩形: 圆角 19">
              <a:extLst>
                <a:ext uri="{FF2B5EF4-FFF2-40B4-BE49-F238E27FC236}">
                  <a16:creationId xmlns:a16="http://schemas.microsoft.com/office/drawing/2014/main" id="{60B445FC-15FE-4544-AFB2-D13604A06BF1}"/>
                </a:ext>
              </a:extLst>
            </p:cNvPr>
            <p:cNvSpPr/>
            <p:nvPr/>
          </p:nvSpPr>
          <p:spPr>
            <a:xfrm>
              <a:off x="1059366" y="4547349"/>
              <a:ext cx="2765504" cy="1507764"/>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8" name="矩形 17">
              <a:extLst>
                <a:ext uri="{FF2B5EF4-FFF2-40B4-BE49-F238E27FC236}">
                  <a16:creationId xmlns:a16="http://schemas.microsoft.com/office/drawing/2014/main" id="{0E4898DE-B2EA-41DA-9529-826BD3BE18D4}"/>
                </a:ext>
              </a:extLst>
            </p:cNvPr>
            <p:cNvSpPr/>
            <p:nvPr/>
          </p:nvSpPr>
          <p:spPr>
            <a:xfrm>
              <a:off x="1464528" y="5014578"/>
              <a:ext cx="2302233" cy="822960"/>
            </a:xfrm>
            <a:prstGeom prst="rect">
              <a:avLst/>
            </a:prstGeom>
            <a:noFill/>
          </p:spPr>
          <p:txBody>
            <a:bodyPr rtlCol="0" vert="horz" wrap="square">
              <a:spAutoFit/>
            </a:bodyPr>
            <a:lstStyle/>
            <a:p>
              <a:pPr algn="ctr"/>
              <a:r>
                <a:rPr altLang="en-US" b="1" lang="zh-CN" spc="600" sz="2400">
                  <a:solidFill>
                    <a:schemeClr val="bg1"/>
                  </a:solidFill>
                  <a:latin charset="-122" panose="020b0500000000000000" pitchFamily="34" typeface="思源黑体 CN Regular"/>
                  <a:ea charset="-122" panose="020b0500000000000000" pitchFamily="34" typeface="思源黑体 CN Regular"/>
                </a:rPr>
                <a:t>什么是企业？</a:t>
              </a:r>
            </a:p>
          </p:txBody>
        </p:sp>
        <p:sp>
          <p:nvSpPr>
            <p:cNvPr id="21" name="矩形 20">
              <a:extLst>
                <a:ext uri="{FF2B5EF4-FFF2-40B4-BE49-F238E27FC236}">
                  <a16:creationId xmlns:a16="http://schemas.microsoft.com/office/drawing/2014/main" id="{1AD9D5C4-72AE-41D7-B2D8-5E861D422674}"/>
                </a:ext>
              </a:extLst>
            </p:cNvPr>
            <p:cNvSpPr/>
            <p:nvPr/>
          </p:nvSpPr>
          <p:spPr>
            <a:xfrm>
              <a:off x="4171923" y="4678818"/>
              <a:ext cx="7196828" cy="118872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企业的本质就是资源配置。在古代，以物换物就是最为常见的贸易方式，而现如今，企业可以说是一种资源的配置制度，将物质进行合理的分配。</a:t>
              </a:r>
            </a:p>
          </p:txBody>
        </p:sp>
      </p:grpSp>
      <p:pic>
        <p:nvPicPr>
          <p:cNvPr id="24" name="图片 23">
            <a:extLst>
              <a:ext uri="{FF2B5EF4-FFF2-40B4-BE49-F238E27FC236}">
                <a16:creationId xmlns:a16="http://schemas.microsoft.com/office/drawing/2014/main" id="{46AE68FA-A51B-4056-ADD5-864D97C5078C}"/>
              </a:ext>
            </a:extLst>
          </p:cNvPr>
          <p:cNvPicPr>
            <a:picLocks noChangeAspect="1"/>
          </p:cNvPicPr>
          <p:nvPr/>
        </p:nvPicPr>
        <p:blipFill>
          <a:blip r:embed="rId3">
            <a:extLst>
              <a:ext uri="{28A0092B-C50C-407E-A947-70E740481C1C}">
                <a14:useLocalDpi val="0"/>
              </a:ext>
            </a:extLst>
          </a:blip>
          <a:srcRect b="28816" l="61236" r="12636" t="32034"/>
          <a:stretch>
            <a:fillRect/>
          </a:stretch>
        </p:blipFill>
        <p:spPr>
          <a:xfrm flipH="1">
            <a:off x="3526927" y="1612263"/>
            <a:ext cx="2092977" cy="2092977"/>
          </a:xfrm>
          <a:prstGeom prst="rect">
            <a:avLst/>
          </a:prstGeom>
          <a:solidFill>
            <a:srgbClr val="F6F6F6"/>
          </a:solidFill>
          <a:ln w="76200">
            <a:solidFill>
              <a:schemeClr val="bg1"/>
            </a:solidFill>
          </a:ln>
          <a:effectLst>
            <a:outerShdw algn="ctr" blurRad="304800" dist="25400" rotWithShape="0" sx="101000" sy="101000">
              <a:schemeClr val="bg1">
                <a:lumMod val="75000"/>
                <a:alpha val="86000"/>
              </a:schemeClr>
            </a:outerShdw>
          </a:effectLst>
        </p:spPr>
      </p:pic>
      <p:pic>
        <p:nvPicPr>
          <p:cNvPr id="25" name="图片 24">
            <a:extLst>
              <a:ext uri="{FF2B5EF4-FFF2-40B4-BE49-F238E27FC236}">
                <a16:creationId xmlns:a16="http://schemas.microsoft.com/office/drawing/2014/main" id="{50115FEF-8726-4CF8-AB63-42B331A716A9}"/>
              </a:ext>
            </a:extLst>
          </p:cNvPr>
          <p:cNvPicPr>
            <a:picLocks noChangeAspect="1"/>
          </p:cNvPicPr>
          <p:nvPr/>
        </p:nvPicPr>
        <p:blipFill>
          <a:blip r:embed="rId4">
            <a:extLst>
              <a:ext uri="{28A0092B-C50C-407E-A947-70E740481C1C}">
                <a14:useLocalDpi val="0"/>
              </a:ext>
            </a:extLst>
          </a:blip>
          <a:srcRect b="17406" l="11807" r="58039" t="37413"/>
          <a:stretch>
            <a:fillRect/>
          </a:stretch>
        </p:blipFill>
        <p:spPr>
          <a:xfrm flipH="1">
            <a:off x="9279491" y="1612263"/>
            <a:ext cx="2092977" cy="2092977"/>
          </a:xfrm>
          <a:prstGeom prst="rect">
            <a:avLst/>
          </a:prstGeom>
          <a:solidFill>
            <a:srgbClr val="F6F6F6"/>
          </a:solidFill>
          <a:ln w="76200">
            <a:solidFill>
              <a:schemeClr val="bg1"/>
            </a:solidFill>
          </a:ln>
          <a:effectLst>
            <a:outerShdw algn="ctr" blurRad="304800" dist="25400" rotWithShape="0" sx="101000" sy="101000">
              <a:schemeClr val="bg1">
                <a:lumMod val="75000"/>
                <a:alpha val="86000"/>
              </a:schemeClr>
            </a:outerShdw>
          </a:effectLst>
        </p:spPr>
      </p:pic>
      <p:pic>
        <p:nvPicPr>
          <p:cNvPr id="26" name="图片 25">
            <a:extLst>
              <a:ext uri="{FF2B5EF4-FFF2-40B4-BE49-F238E27FC236}">
                <a16:creationId xmlns:a16="http://schemas.microsoft.com/office/drawing/2014/main" id="{26FF1D8B-947A-4267-AEF3-6B6F77E30592}"/>
              </a:ext>
            </a:extLst>
          </p:cNvPr>
          <p:cNvPicPr>
            <a:picLocks noChangeAspect="1"/>
          </p:cNvPicPr>
          <p:nvPr/>
        </p:nvPicPr>
        <p:blipFill>
          <a:blip r:embed="rId3">
            <a:extLst>
              <a:ext uri="{28A0092B-C50C-407E-A947-70E740481C1C}">
                <a14:useLocalDpi val="0"/>
              </a:ext>
            </a:extLst>
          </a:blip>
          <a:srcRect b="27042" l="33255" r="40617" t="33808"/>
          <a:stretch>
            <a:fillRect/>
          </a:stretch>
        </p:blipFill>
        <p:spPr>
          <a:xfrm flipH="1">
            <a:off x="819532" y="1612263"/>
            <a:ext cx="2092977" cy="2092977"/>
          </a:xfrm>
          <a:prstGeom prst="rect">
            <a:avLst/>
          </a:prstGeom>
          <a:solidFill>
            <a:srgbClr val="F6F6F6"/>
          </a:solidFill>
          <a:ln w="76200">
            <a:solidFill>
              <a:schemeClr val="bg1"/>
            </a:solidFill>
          </a:ln>
          <a:effectLst>
            <a:outerShdw algn="ctr" blurRad="304800" dist="25400" rotWithShape="0" sx="101000" sy="101000">
              <a:schemeClr val="bg1">
                <a:lumMod val="75000"/>
                <a:alpha val="86000"/>
              </a:schemeClr>
            </a:outerShdw>
          </a:effectLst>
        </p:spPr>
      </p:pic>
      <p:pic>
        <p:nvPicPr>
          <p:cNvPr id="27" name="图片 26">
            <a:extLst>
              <a:ext uri="{FF2B5EF4-FFF2-40B4-BE49-F238E27FC236}">
                <a16:creationId xmlns:a16="http://schemas.microsoft.com/office/drawing/2014/main" id="{18A0230B-EB4C-443C-9707-ABE40E5FF08E}"/>
              </a:ext>
            </a:extLst>
          </p:cNvPr>
          <p:cNvPicPr>
            <a:picLocks noChangeAspect="1"/>
          </p:cNvPicPr>
          <p:nvPr/>
        </p:nvPicPr>
        <p:blipFill>
          <a:blip r:embed="rId3">
            <a:extLst>
              <a:ext uri="{28A0092B-C50C-407E-A947-70E740481C1C}">
                <a14:useLocalDpi val="0"/>
              </a:ext>
            </a:extLst>
          </a:blip>
          <a:srcRect l="70037" r="3835" t="60850"/>
          <a:stretch>
            <a:fillRect/>
          </a:stretch>
        </p:blipFill>
        <p:spPr>
          <a:xfrm flipH="1">
            <a:off x="6403209" y="1612262"/>
            <a:ext cx="2092977" cy="2092977"/>
          </a:xfrm>
          <a:prstGeom prst="rect">
            <a:avLst/>
          </a:prstGeom>
          <a:solidFill>
            <a:srgbClr val="F6F6F6"/>
          </a:solidFill>
          <a:ln w="76200">
            <a:solidFill>
              <a:schemeClr val="bg1"/>
            </a:solidFill>
          </a:ln>
          <a:effectLst>
            <a:outerShdw algn="ctr" blurRad="304800" dist="25400" rotWithShape="0" sx="101000" sy="101000">
              <a:schemeClr val="bg1">
                <a:lumMod val="75000"/>
                <a:alpha val="86000"/>
              </a:schemeClr>
            </a:outerShdw>
          </a:effectLst>
        </p:spPr>
      </p:pic>
    </p:spTree>
    <p:extLst>
      <p:ext uri="{BB962C8B-B14F-4D97-AF65-F5344CB8AC3E}">
        <p14:creationId val="1210734033"/>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wipe(down)" transition="in">
                                      <p:cBhvr>
                                        <p:cTn dur="500" id="7"/>
                                        <p:tgtEl>
                                          <p:spTgt spid="24"/>
                                        </p:tgtEl>
                                      </p:cBhvr>
                                    </p:animEffect>
                                  </p:childTnLst>
                                </p:cTn>
                              </p:par>
                              <p:par>
                                <p:cTn fill="hold" id="8" nodeType="withEffect" presetClass="entr" presetID="22" presetSubtype="4">
                                  <p:stCondLst>
                                    <p:cond delay="0"/>
                                  </p:stCondLst>
                                  <p:childTnLst>
                                    <p:set>
                                      <p:cBhvr>
                                        <p:cTn dur="1" fill="hold" id="9">
                                          <p:stCondLst>
                                            <p:cond delay="0"/>
                                          </p:stCondLst>
                                        </p:cTn>
                                        <p:tgtEl>
                                          <p:spTgt spid="25"/>
                                        </p:tgtEl>
                                        <p:attrNameLst>
                                          <p:attrName>style.visibility</p:attrName>
                                        </p:attrNameLst>
                                      </p:cBhvr>
                                      <p:to>
                                        <p:strVal val="visible"/>
                                      </p:to>
                                    </p:set>
                                    <p:animEffect filter="wipe(down)" transition="in">
                                      <p:cBhvr>
                                        <p:cTn dur="500" id="10"/>
                                        <p:tgtEl>
                                          <p:spTgt spid="25"/>
                                        </p:tgtEl>
                                      </p:cBhvr>
                                    </p:animEffect>
                                  </p:childTnLst>
                                </p:cTn>
                              </p:par>
                              <p:par>
                                <p:cTn fill="hold" id="11" nodeType="withEffect" presetClass="entr" presetID="22" presetSubtype="4">
                                  <p:stCondLst>
                                    <p:cond delay="0"/>
                                  </p:stCondLst>
                                  <p:childTnLst>
                                    <p:set>
                                      <p:cBhvr>
                                        <p:cTn dur="1" fill="hold" id="12">
                                          <p:stCondLst>
                                            <p:cond delay="0"/>
                                          </p:stCondLst>
                                        </p:cTn>
                                        <p:tgtEl>
                                          <p:spTgt spid="26"/>
                                        </p:tgtEl>
                                        <p:attrNameLst>
                                          <p:attrName>style.visibility</p:attrName>
                                        </p:attrNameLst>
                                      </p:cBhvr>
                                      <p:to>
                                        <p:strVal val="visible"/>
                                      </p:to>
                                    </p:set>
                                    <p:animEffect filter="wipe(down)" transition="in">
                                      <p:cBhvr>
                                        <p:cTn dur="500" id="13"/>
                                        <p:tgtEl>
                                          <p:spTgt spid="26"/>
                                        </p:tgtEl>
                                      </p:cBhvr>
                                    </p:animEffect>
                                  </p:childTnLst>
                                </p:cTn>
                              </p:par>
                              <p:par>
                                <p:cTn fill="hold" id="14" nodeType="withEffect" presetClass="entr" presetID="22" presetSubtype="4">
                                  <p:stCondLst>
                                    <p:cond delay="0"/>
                                  </p:stCondLst>
                                  <p:childTnLst>
                                    <p:set>
                                      <p:cBhvr>
                                        <p:cTn dur="1" fill="hold" id="15">
                                          <p:stCondLst>
                                            <p:cond delay="0"/>
                                          </p:stCondLst>
                                        </p:cTn>
                                        <p:tgtEl>
                                          <p:spTgt spid="27"/>
                                        </p:tgtEl>
                                        <p:attrNameLst>
                                          <p:attrName>style.visibility</p:attrName>
                                        </p:attrNameLst>
                                      </p:cBhvr>
                                      <p:to>
                                        <p:strVal val="visible"/>
                                      </p:to>
                                    </p:set>
                                    <p:animEffect filter="wipe(down)" transition="in">
                                      <p:cBhvr>
                                        <p:cTn dur="500" id="16"/>
                                        <p:tgtEl>
                                          <p:spTgt spid="27"/>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 presetSubtype="4">
                                  <p:stCondLst>
                                    <p:cond delay="0"/>
                                  </p:stCondLst>
                                  <p:childTnLst>
                                    <p:set>
                                      <p:cBhvr>
                                        <p:cTn dur="1" fill="hold" id="20">
                                          <p:stCondLst>
                                            <p:cond delay="0"/>
                                          </p:stCondLst>
                                        </p:cTn>
                                        <p:tgtEl>
                                          <p:spTgt spid="22"/>
                                        </p:tgtEl>
                                        <p:attrNameLst>
                                          <p:attrName>style.visibility</p:attrName>
                                        </p:attrNameLst>
                                      </p:cBhvr>
                                      <p:to>
                                        <p:strVal val="visible"/>
                                      </p:to>
                                    </p:set>
                                    <p:anim calcmode="lin" valueType="num">
                                      <p:cBhvr additive="base">
                                        <p:cTn dur="500" fill="hold" id="21"/>
                                        <p:tgtEl>
                                          <p:spTgt spid="22"/>
                                        </p:tgtEl>
                                        <p:attrNameLst>
                                          <p:attrName>ppt_x</p:attrName>
                                        </p:attrNameLst>
                                      </p:cBhvr>
                                      <p:tavLst>
                                        <p:tav tm="0">
                                          <p:val>
                                            <p:strVal val="#ppt_x"/>
                                          </p:val>
                                        </p:tav>
                                        <p:tav tm="100000">
                                          <p:val>
                                            <p:strVal val="#ppt_x"/>
                                          </p:val>
                                        </p:tav>
                                      </p:tavLst>
                                    </p:anim>
                                    <p:anim calcmode="lin" valueType="num">
                                      <p:cBhvr additive="base">
                                        <p:cTn dur="500" fill="hold" id="22"/>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BE11EA8F-9B3C-41A9-8776-06C681AEFBF6}"/>
              </a:ext>
            </a:extLst>
          </p:cNvPr>
          <p:cNvGrpSpPr/>
          <p:nvPr/>
        </p:nvGrpSpPr>
        <p:grpSpPr>
          <a:xfrm>
            <a:off x="841834" y="1603427"/>
            <a:ext cx="7633093" cy="1948238"/>
            <a:chOff x="841834" y="1603427"/>
            <a:chExt cx="7633093" cy="1948238"/>
          </a:xfrm>
        </p:grpSpPr>
        <p:grpSp>
          <p:nvGrpSpPr>
            <p:cNvPr id="4" name="组合 3">
              <a:extLst>
                <a:ext uri="{FF2B5EF4-FFF2-40B4-BE49-F238E27FC236}">
                  <a16:creationId xmlns:a16="http://schemas.microsoft.com/office/drawing/2014/main" id="{4814E08B-DC73-43DE-9009-CD07CB0D7F7B}"/>
                </a:ext>
              </a:extLst>
            </p:cNvPr>
            <p:cNvGrpSpPr/>
            <p:nvPr/>
          </p:nvGrpSpPr>
          <p:grpSpPr>
            <a:xfrm>
              <a:off x="841834" y="1603427"/>
              <a:ext cx="7633093" cy="1948238"/>
              <a:chOff x="830683" y="1480762"/>
              <a:chExt cx="7633093" cy="2243745"/>
            </a:xfrm>
          </p:grpSpPr>
          <p:sp>
            <p:nvSpPr>
              <p:cNvPr id="2" name="矩形: 圆角 1">
                <a:extLst>
                  <a:ext uri="{FF2B5EF4-FFF2-40B4-BE49-F238E27FC236}">
                    <a16:creationId xmlns:a16="http://schemas.microsoft.com/office/drawing/2014/main" id="{09B67633-749F-4FAB-9F6B-D3A33E719932}"/>
                  </a:ext>
                </a:extLst>
              </p:cNvPr>
              <p:cNvSpPr/>
              <p:nvPr/>
            </p:nvSpPr>
            <p:spPr>
              <a:xfrm>
                <a:off x="984053" y="1480762"/>
                <a:ext cx="7479723" cy="2243743"/>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3" name="矩形: 圆角 2">
                <a:extLst>
                  <a:ext uri="{FF2B5EF4-FFF2-40B4-BE49-F238E27FC236}">
                    <a16:creationId xmlns:a16="http://schemas.microsoft.com/office/drawing/2014/main" id="{26A2E25F-0C1B-4639-87D5-96BCFC8665B1}"/>
                  </a:ext>
                </a:extLst>
              </p:cNvPr>
              <p:cNvSpPr/>
              <p:nvPr/>
            </p:nvSpPr>
            <p:spPr>
              <a:xfrm>
                <a:off x="830683" y="1480763"/>
                <a:ext cx="306741" cy="2243744"/>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5" name="矩形 4">
              <a:extLst>
                <a:ext uri="{FF2B5EF4-FFF2-40B4-BE49-F238E27FC236}">
                  <a16:creationId xmlns:a16="http://schemas.microsoft.com/office/drawing/2014/main" id="{C4ED4AD8-4044-486C-B5F4-DA6C54D018B8}"/>
                </a:ext>
              </a:extLst>
            </p:cNvPr>
            <p:cNvSpPr/>
            <p:nvPr/>
          </p:nvSpPr>
          <p:spPr>
            <a:xfrm>
              <a:off x="1148575" y="1872178"/>
              <a:ext cx="2302233"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企业概述</a:t>
              </a:r>
            </a:p>
          </p:txBody>
        </p:sp>
        <p:sp>
          <p:nvSpPr>
            <p:cNvPr id="6" name="矩形 5">
              <a:extLst>
                <a:ext uri="{FF2B5EF4-FFF2-40B4-BE49-F238E27FC236}">
                  <a16:creationId xmlns:a16="http://schemas.microsoft.com/office/drawing/2014/main" id="{2F284CBF-9ED0-4AA8-8FF2-86CF4B188B1D}"/>
                </a:ext>
              </a:extLst>
            </p:cNvPr>
            <p:cNvSpPr/>
            <p:nvPr/>
          </p:nvSpPr>
          <p:spPr>
            <a:xfrm>
              <a:off x="1445368" y="2297852"/>
              <a:ext cx="6839988"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企业的概述可以从以下几个方面进行解释，如其特征、企业的组织形式以及公司和企业的关系这几个方面来展开。</a:t>
              </a:r>
            </a:p>
          </p:txBody>
        </p:sp>
      </p:grpSp>
      <p:sp>
        <p:nvSpPr>
          <p:cNvPr id="8" name="矩形: 圆角 7">
            <a:extLst>
              <a:ext uri="{FF2B5EF4-FFF2-40B4-BE49-F238E27FC236}">
                <a16:creationId xmlns:a16="http://schemas.microsoft.com/office/drawing/2014/main" id="{E46E46E2-5566-47E9-8253-5529CA7D7B03}"/>
              </a:ext>
            </a:extLst>
          </p:cNvPr>
          <p:cNvSpPr/>
          <p:nvPr/>
        </p:nvSpPr>
        <p:spPr>
          <a:xfrm>
            <a:off x="8771720" y="1603427"/>
            <a:ext cx="2578446" cy="194823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圆角 8">
            <a:extLst>
              <a:ext uri="{FF2B5EF4-FFF2-40B4-BE49-F238E27FC236}">
                <a16:creationId xmlns:a16="http://schemas.microsoft.com/office/drawing/2014/main" id="{E3702114-58CB-477D-AD34-BB787DCB9A89}"/>
              </a:ext>
            </a:extLst>
          </p:cNvPr>
          <p:cNvSpPr/>
          <p:nvPr/>
        </p:nvSpPr>
        <p:spPr>
          <a:xfrm>
            <a:off x="841834" y="3784930"/>
            <a:ext cx="4354634" cy="194823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0" name="矩形: 圆角 9">
            <a:extLst>
              <a:ext uri="{FF2B5EF4-FFF2-40B4-BE49-F238E27FC236}">
                <a16:creationId xmlns:a16="http://schemas.microsoft.com/office/drawing/2014/main" id="{6408182C-C5FD-4690-A8FD-9160A7F70DF8}"/>
              </a:ext>
            </a:extLst>
          </p:cNvPr>
          <p:cNvSpPr/>
          <p:nvPr/>
        </p:nvSpPr>
        <p:spPr>
          <a:xfrm>
            <a:off x="5532780" y="3784930"/>
            <a:ext cx="5817386" cy="1948236"/>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13" name="组合 12">
            <a:extLst>
              <a:ext uri="{FF2B5EF4-FFF2-40B4-BE49-F238E27FC236}">
                <a16:creationId xmlns:a16="http://schemas.microsoft.com/office/drawing/2014/main" id="{39219A1D-B68D-4A87-982C-0CE849975875}"/>
              </a:ext>
            </a:extLst>
          </p:cNvPr>
          <p:cNvGrpSpPr/>
          <p:nvPr/>
        </p:nvGrpSpPr>
        <p:grpSpPr>
          <a:xfrm>
            <a:off x="8628297" y="1456451"/>
            <a:ext cx="838868" cy="539178"/>
            <a:chOff x="3475873" y="2638481"/>
            <a:chExt cx="838868" cy="539178"/>
          </a:xfrm>
        </p:grpSpPr>
        <p:sp>
          <p:nvSpPr>
            <p:cNvPr id="11" name="椭圆 10">
              <a:extLst>
                <a:ext uri="{FF2B5EF4-FFF2-40B4-BE49-F238E27FC236}">
                  <a16:creationId xmlns:a16="http://schemas.microsoft.com/office/drawing/2014/main" id="{AEC6B659-8AD1-4583-B27E-7ABD5ECA9DF4}"/>
                </a:ext>
              </a:extLst>
            </p:cNvPr>
            <p:cNvSpPr/>
            <p:nvPr/>
          </p:nvSpPr>
          <p:spPr>
            <a:xfrm flipV="1">
              <a:off x="3475873" y="2638481"/>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2" name="文本框 11">
              <a:extLst>
                <a:ext uri="{FF2B5EF4-FFF2-40B4-BE49-F238E27FC236}">
                  <a16:creationId xmlns:a16="http://schemas.microsoft.com/office/drawing/2014/main" id="{52319626-0059-4121-8DFF-875DBCB0E49F}"/>
                </a:ext>
              </a:extLst>
            </p:cNvPr>
            <p:cNvSpPr txBox="1"/>
            <p:nvPr/>
          </p:nvSpPr>
          <p:spPr>
            <a:xfrm>
              <a:off x="3485218" y="2708015"/>
              <a:ext cx="829522" cy="396240"/>
            </a:xfrm>
            <a:prstGeom prst="rect">
              <a:avLst/>
            </a:prstGeom>
            <a:noFill/>
          </p:spPr>
          <p:txBody>
            <a:bodyPr rtlCol="0" wrap="square">
              <a:spAutoFit/>
            </a:bodyPr>
            <a:lstStyle/>
            <a:p>
              <a:r>
                <a:rPr altLang="zh-CN" b="1" lang="en-US" sz="2000">
                  <a:solidFill>
                    <a:schemeClr val="bg1"/>
                  </a:solidFill>
                  <a:latin charset="-122" panose="020b0500000000000000" pitchFamily="34" typeface="思源黑体 CN Regular"/>
                  <a:ea charset="-122" panose="020b0500000000000000" pitchFamily="34" typeface="思源黑体 CN Regular"/>
                </a:rPr>
                <a:t>01.</a:t>
              </a:r>
            </a:p>
          </p:txBody>
        </p:sp>
      </p:grpSp>
      <p:sp>
        <p:nvSpPr>
          <p:cNvPr id="14" name="矩形 13">
            <a:extLst>
              <a:ext uri="{FF2B5EF4-FFF2-40B4-BE49-F238E27FC236}">
                <a16:creationId xmlns:a16="http://schemas.microsoft.com/office/drawing/2014/main" id="{3AB651B7-2A61-40D4-9B50-93EAA1A85642}"/>
              </a:ext>
            </a:extLst>
          </p:cNvPr>
          <p:cNvSpPr/>
          <p:nvPr/>
        </p:nvSpPr>
        <p:spPr>
          <a:xfrm>
            <a:off x="8957859" y="1755640"/>
            <a:ext cx="2302233"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特征</a:t>
            </a:r>
          </a:p>
        </p:txBody>
      </p:sp>
      <p:sp>
        <p:nvSpPr>
          <p:cNvPr id="15" name="矩形 14">
            <a:extLst>
              <a:ext uri="{FF2B5EF4-FFF2-40B4-BE49-F238E27FC236}">
                <a16:creationId xmlns:a16="http://schemas.microsoft.com/office/drawing/2014/main" id="{B80EB1BA-7882-4C77-8877-6D5A9B2FC287}"/>
              </a:ext>
            </a:extLst>
          </p:cNvPr>
          <p:cNvSpPr/>
          <p:nvPr/>
        </p:nvSpPr>
        <p:spPr>
          <a:xfrm>
            <a:off x="9114581" y="2159362"/>
            <a:ext cx="2145511" cy="118872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组织性、经济性、商品性、营利性、独立性。</a:t>
            </a:r>
          </a:p>
        </p:txBody>
      </p:sp>
      <p:grpSp>
        <p:nvGrpSpPr>
          <p:cNvPr id="16" name="组合 15">
            <a:extLst>
              <a:ext uri="{FF2B5EF4-FFF2-40B4-BE49-F238E27FC236}">
                <a16:creationId xmlns:a16="http://schemas.microsoft.com/office/drawing/2014/main" id="{33DBE44A-BC55-4228-9BDB-3D2E7A755E9B}"/>
              </a:ext>
            </a:extLst>
          </p:cNvPr>
          <p:cNvGrpSpPr/>
          <p:nvPr/>
        </p:nvGrpSpPr>
        <p:grpSpPr>
          <a:xfrm>
            <a:off x="575770" y="5282682"/>
            <a:ext cx="838868" cy="539178"/>
            <a:chOff x="3475873" y="2638481"/>
            <a:chExt cx="838868" cy="539178"/>
          </a:xfrm>
        </p:grpSpPr>
        <p:sp>
          <p:nvSpPr>
            <p:cNvPr id="17" name="椭圆 16">
              <a:extLst>
                <a:ext uri="{FF2B5EF4-FFF2-40B4-BE49-F238E27FC236}">
                  <a16:creationId xmlns:a16="http://schemas.microsoft.com/office/drawing/2014/main" id="{995BC044-119A-44C6-BB9D-7404E8E233E3}"/>
                </a:ext>
              </a:extLst>
            </p:cNvPr>
            <p:cNvSpPr/>
            <p:nvPr/>
          </p:nvSpPr>
          <p:spPr>
            <a:xfrm flipV="1">
              <a:off x="3475873" y="2638481"/>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8" name="文本框 17">
              <a:extLst>
                <a:ext uri="{FF2B5EF4-FFF2-40B4-BE49-F238E27FC236}">
                  <a16:creationId xmlns:a16="http://schemas.microsoft.com/office/drawing/2014/main" id="{5EA722A4-CC5C-4D1D-8EAB-E807726C75CE}"/>
                </a:ext>
              </a:extLst>
            </p:cNvPr>
            <p:cNvSpPr txBox="1"/>
            <p:nvPr/>
          </p:nvSpPr>
          <p:spPr>
            <a:xfrm>
              <a:off x="3485219" y="2708015"/>
              <a:ext cx="829522" cy="396240"/>
            </a:xfrm>
            <a:prstGeom prst="rect">
              <a:avLst/>
            </a:prstGeom>
            <a:noFill/>
          </p:spPr>
          <p:txBody>
            <a:bodyPr rtlCol="0" wrap="square">
              <a:spAutoFit/>
            </a:bodyPr>
            <a:lstStyle/>
            <a:p>
              <a:r>
                <a:rPr altLang="zh-CN" b="1" lang="en-US" sz="2000">
                  <a:solidFill>
                    <a:schemeClr val="bg1"/>
                  </a:solidFill>
                  <a:latin charset="-122" panose="020b0500000000000000" pitchFamily="34" typeface="思源黑体 CN Regular"/>
                  <a:ea charset="-122" panose="020b0500000000000000" pitchFamily="34" typeface="思源黑体 CN Regular"/>
                </a:rPr>
                <a:t>02.</a:t>
              </a:r>
            </a:p>
          </p:txBody>
        </p:sp>
      </p:grpSp>
      <p:sp>
        <p:nvSpPr>
          <p:cNvPr id="19" name="矩形 18">
            <a:extLst>
              <a:ext uri="{FF2B5EF4-FFF2-40B4-BE49-F238E27FC236}">
                <a16:creationId xmlns:a16="http://schemas.microsoft.com/office/drawing/2014/main" id="{4ACD88B3-8453-4E3E-97BD-EDCF170A4554}"/>
              </a:ext>
            </a:extLst>
          </p:cNvPr>
          <p:cNvSpPr/>
          <p:nvPr/>
        </p:nvSpPr>
        <p:spPr>
          <a:xfrm>
            <a:off x="1258094" y="4537005"/>
            <a:ext cx="3650739"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有三种形式，个人独资企业，合伙企业，公司制企业。</a:t>
            </a:r>
          </a:p>
        </p:txBody>
      </p:sp>
      <p:sp>
        <p:nvSpPr>
          <p:cNvPr id="20" name="矩形 19">
            <a:extLst>
              <a:ext uri="{FF2B5EF4-FFF2-40B4-BE49-F238E27FC236}">
                <a16:creationId xmlns:a16="http://schemas.microsoft.com/office/drawing/2014/main" id="{421E8E4B-D7FF-4E48-8382-93BE5834DDF5}"/>
              </a:ext>
            </a:extLst>
          </p:cNvPr>
          <p:cNvSpPr/>
          <p:nvPr/>
        </p:nvSpPr>
        <p:spPr>
          <a:xfrm>
            <a:off x="1549962" y="4098411"/>
            <a:ext cx="3067004"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企业的组织形式</a:t>
            </a:r>
          </a:p>
        </p:txBody>
      </p:sp>
      <p:sp>
        <p:nvSpPr>
          <p:cNvPr id="21" name="矩形 20">
            <a:extLst>
              <a:ext uri="{FF2B5EF4-FFF2-40B4-BE49-F238E27FC236}">
                <a16:creationId xmlns:a16="http://schemas.microsoft.com/office/drawing/2014/main" id="{D3BB51C3-E2A9-4789-B31A-9CE09F4C572F}"/>
              </a:ext>
            </a:extLst>
          </p:cNvPr>
          <p:cNvSpPr/>
          <p:nvPr/>
        </p:nvSpPr>
        <p:spPr>
          <a:xfrm>
            <a:off x="5766356" y="4560077"/>
            <a:ext cx="5350233"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公司均属于企业   但企业未必是公司；公司—有限责任公司、股份有限责任公司。是企业的属性。</a:t>
            </a:r>
          </a:p>
        </p:txBody>
      </p:sp>
      <p:sp>
        <p:nvSpPr>
          <p:cNvPr id="22" name="矩形 21">
            <a:extLst>
              <a:ext uri="{FF2B5EF4-FFF2-40B4-BE49-F238E27FC236}">
                <a16:creationId xmlns:a16="http://schemas.microsoft.com/office/drawing/2014/main" id="{56551E0F-FFC7-4A46-B3CD-7941A2170014}"/>
              </a:ext>
            </a:extLst>
          </p:cNvPr>
          <p:cNvSpPr/>
          <p:nvPr/>
        </p:nvSpPr>
        <p:spPr>
          <a:xfrm>
            <a:off x="6771472" y="4075340"/>
            <a:ext cx="3340001"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公司和企业的关系</a:t>
            </a:r>
          </a:p>
        </p:txBody>
      </p:sp>
      <p:grpSp>
        <p:nvGrpSpPr>
          <p:cNvPr id="23" name="组合 22">
            <a:extLst>
              <a:ext uri="{FF2B5EF4-FFF2-40B4-BE49-F238E27FC236}">
                <a16:creationId xmlns:a16="http://schemas.microsoft.com/office/drawing/2014/main" id="{FDC04EEE-4599-4DE9-8A91-F4617BCB13BC}"/>
              </a:ext>
            </a:extLst>
          </p:cNvPr>
          <p:cNvGrpSpPr/>
          <p:nvPr/>
        </p:nvGrpSpPr>
        <p:grpSpPr>
          <a:xfrm>
            <a:off x="5313258" y="3624037"/>
            <a:ext cx="838868" cy="539178"/>
            <a:chOff x="3475873" y="2638481"/>
            <a:chExt cx="838868" cy="539178"/>
          </a:xfrm>
        </p:grpSpPr>
        <p:sp>
          <p:nvSpPr>
            <p:cNvPr id="24" name="椭圆 23">
              <a:extLst>
                <a:ext uri="{FF2B5EF4-FFF2-40B4-BE49-F238E27FC236}">
                  <a16:creationId xmlns:a16="http://schemas.microsoft.com/office/drawing/2014/main" id="{343936D8-DE04-4C39-8A29-451D58C1FFF9}"/>
                </a:ext>
              </a:extLst>
            </p:cNvPr>
            <p:cNvSpPr/>
            <p:nvPr/>
          </p:nvSpPr>
          <p:spPr>
            <a:xfrm flipV="1">
              <a:off x="3475873" y="2638481"/>
              <a:ext cx="539178" cy="539178"/>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5" name="文本框 24">
              <a:extLst>
                <a:ext uri="{FF2B5EF4-FFF2-40B4-BE49-F238E27FC236}">
                  <a16:creationId xmlns:a16="http://schemas.microsoft.com/office/drawing/2014/main" id="{CFE62EE7-1809-4A50-AAF7-3FF420590395}"/>
                </a:ext>
              </a:extLst>
            </p:cNvPr>
            <p:cNvSpPr txBox="1"/>
            <p:nvPr/>
          </p:nvSpPr>
          <p:spPr>
            <a:xfrm>
              <a:off x="3485219" y="2708016"/>
              <a:ext cx="829522" cy="396240"/>
            </a:xfrm>
            <a:prstGeom prst="rect">
              <a:avLst/>
            </a:prstGeom>
            <a:noFill/>
          </p:spPr>
          <p:txBody>
            <a:bodyPr rtlCol="0" wrap="square">
              <a:spAutoFit/>
            </a:bodyPr>
            <a:lstStyle/>
            <a:p>
              <a:r>
                <a:rPr altLang="zh-CN" b="1" lang="en-US" sz="2000">
                  <a:solidFill>
                    <a:schemeClr val="bg1"/>
                  </a:solidFill>
                  <a:latin charset="-122" panose="020b0500000000000000" pitchFamily="34" typeface="思源黑体 CN Regular"/>
                  <a:ea charset="-122" panose="020b0500000000000000" pitchFamily="34" typeface="思源黑体 CN Regular"/>
                </a:rPr>
                <a:t>03.</a:t>
              </a:r>
            </a:p>
          </p:txBody>
        </p:sp>
      </p:grpSp>
    </p:spTree>
    <p:extLst>
      <p:ext uri="{BB962C8B-B14F-4D97-AF65-F5344CB8AC3E}">
        <p14:creationId val="1916658633"/>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6" presetSubtype="16">
                                  <p:stCondLst>
                                    <p:cond delay="0"/>
                                  </p:stCondLst>
                                  <p:childTnLst>
                                    <p:set>
                                      <p:cBhvr>
                                        <p:cTn dur="1" fill="hold" id="11">
                                          <p:stCondLst>
                                            <p:cond delay="0"/>
                                          </p:stCondLst>
                                        </p:cTn>
                                        <p:tgtEl>
                                          <p:spTgt spid="8"/>
                                        </p:tgtEl>
                                        <p:attrNameLst>
                                          <p:attrName>style.visibility</p:attrName>
                                        </p:attrNameLst>
                                      </p:cBhvr>
                                      <p:to>
                                        <p:strVal val="visible"/>
                                      </p:to>
                                    </p:set>
                                    <p:animEffect filter="circle(in)" transition="in">
                                      <p:cBhvr>
                                        <p:cTn dur="2000" id="12"/>
                                        <p:tgtEl>
                                          <p:spTgt spid="8"/>
                                        </p:tgtEl>
                                      </p:cBhvr>
                                    </p:animEffect>
                                  </p:childTnLst>
                                </p:cTn>
                              </p:par>
                              <p:par>
                                <p:cTn fill="hold" id="13" nodeType="withEffect" presetClass="entr" presetID="6" presetSubtype="16">
                                  <p:stCondLst>
                                    <p:cond delay="0"/>
                                  </p:stCondLst>
                                  <p:childTnLst>
                                    <p:set>
                                      <p:cBhvr>
                                        <p:cTn dur="1" fill="hold" id="14">
                                          <p:stCondLst>
                                            <p:cond delay="0"/>
                                          </p:stCondLst>
                                        </p:cTn>
                                        <p:tgtEl>
                                          <p:spTgt spid="13"/>
                                        </p:tgtEl>
                                        <p:attrNameLst>
                                          <p:attrName>style.visibility</p:attrName>
                                        </p:attrNameLst>
                                      </p:cBhvr>
                                      <p:to>
                                        <p:strVal val="visible"/>
                                      </p:to>
                                    </p:set>
                                    <p:animEffect filter="circle(in)" transition="in">
                                      <p:cBhvr>
                                        <p:cTn dur="2000" id="15"/>
                                        <p:tgtEl>
                                          <p:spTgt spid="13"/>
                                        </p:tgtEl>
                                      </p:cBhvr>
                                    </p:animEffect>
                                  </p:childTnLst>
                                </p:cTn>
                              </p:par>
                              <p:par>
                                <p:cTn fill="hold" grpId="0" id="16" nodeType="withEffect" presetClass="entr" presetID="6" presetSubtype="16">
                                  <p:stCondLst>
                                    <p:cond delay="0"/>
                                  </p:stCondLst>
                                  <p:childTnLst>
                                    <p:set>
                                      <p:cBhvr>
                                        <p:cTn dur="1" fill="hold" id="17">
                                          <p:stCondLst>
                                            <p:cond delay="0"/>
                                          </p:stCondLst>
                                        </p:cTn>
                                        <p:tgtEl>
                                          <p:spTgt spid="14"/>
                                        </p:tgtEl>
                                        <p:attrNameLst>
                                          <p:attrName>style.visibility</p:attrName>
                                        </p:attrNameLst>
                                      </p:cBhvr>
                                      <p:to>
                                        <p:strVal val="visible"/>
                                      </p:to>
                                    </p:set>
                                    <p:animEffect filter="circle(in)" transition="in">
                                      <p:cBhvr>
                                        <p:cTn dur="2000" id="18"/>
                                        <p:tgtEl>
                                          <p:spTgt spid="14"/>
                                        </p:tgtEl>
                                      </p:cBhvr>
                                    </p:animEffect>
                                  </p:childTnLst>
                                </p:cTn>
                              </p:par>
                              <p:par>
                                <p:cTn fill="hold" grpId="0" id="19" nodeType="withEffect" presetClass="entr" presetID="6" presetSubtype="16">
                                  <p:stCondLst>
                                    <p:cond delay="0"/>
                                  </p:stCondLst>
                                  <p:childTnLst>
                                    <p:set>
                                      <p:cBhvr>
                                        <p:cTn dur="1" fill="hold" id="20">
                                          <p:stCondLst>
                                            <p:cond delay="0"/>
                                          </p:stCondLst>
                                        </p:cTn>
                                        <p:tgtEl>
                                          <p:spTgt spid="15"/>
                                        </p:tgtEl>
                                        <p:attrNameLst>
                                          <p:attrName>style.visibility</p:attrName>
                                        </p:attrNameLst>
                                      </p:cBhvr>
                                      <p:to>
                                        <p:strVal val="visible"/>
                                      </p:to>
                                    </p:set>
                                    <p:animEffect filter="circle(in)" transition="in">
                                      <p:cBhvr>
                                        <p:cTn dur="2000" id="21"/>
                                        <p:tgtEl>
                                          <p:spTgt spid="15"/>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4">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ppt_x"/>
                                          </p:val>
                                        </p:tav>
                                        <p:tav tm="100000">
                                          <p:val>
                                            <p:strVal val="#ppt_x"/>
                                          </p:val>
                                        </p:tav>
                                      </p:tavLst>
                                    </p:anim>
                                    <p:anim calcmode="lin" valueType="num">
                                      <p:cBhvr additive="base">
                                        <p:cTn dur="500" fill="hold" id="27"/>
                                        <p:tgtEl>
                                          <p:spTgt spid="9"/>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0"/>
                                  </p:stCondLst>
                                  <p:childTnLst>
                                    <p:set>
                                      <p:cBhvr>
                                        <p:cTn dur="1" fill="hold" id="29">
                                          <p:stCondLst>
                                            <p:cond delay="0"/>
                                          </p:stCondLst>
                                        </p:cTn>
                                        <p:tgtEl>
                                          <p:spTgt spid="16"/>
                                        </p:tgtEl>
                                        <p:attrNameLst>
                                          <p:attrName>style.visibility</p:attrName>
                                        </p:attrNameLst>
                                      </p:cBhvr>
                                      <p:to>
                                        <p:strVal val="visible"/>
                                      </p:to>
                                    </p:set>
                                    <p:anim calcmode="lin" valueType="num">
                                      <p:cBhvr additive="base">
                                        <p:cTn dur="500" fill="hold" id="30"/>
                                        <p:tgtEl>
                                          <p:spTgt spid="16"/>
                                        </p:tgtEl>
                                        <p:attrNameLst>
                                          <p:attrName>ppt_x</p:attrName>
                                        </p:attrNameLst>
                                      </p:cBhvr>
                                      <p:tavLst>
                                        <p:tav tm="0">
                                          <p:val>
                                            <p:strVal val="#ppt_x"/>
                                          </p:val>
                                        </p:tav>
                                        <p:tav tm="100000">
                                          <p:val>
                                            <p:strVal val="#ppt_x"/>
                                          </p:val>
                                        </p:tav>
                                      </p:tavLst>
                                    </p:anim>
                                    <p:anim calcmode="lin" valueType="num">
                                      <p:cBhvr additive="base">
                                        <p:cTn dur="500" fill="hold" id="31"/>
                                        <p:tgtEl>
                                          <p:spTgt spid="16"/>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additive="base">
                                        <p:cTn dur="500" fill="hold" id="34"/>
                                        <p:tgtEl>
                                          <p:spTgt spid="19"/>
                                        </p:tgtEl>
                                        <p:attrNameLst>
                                          <p:attrName>ppt_x</p:attrName>
                                        </p:attrNameLst>
                                      </p:cBhvr>
                                      <p:tavLst>
                                        <p:tav tm="0">
                                          <p:val>
                                            <p:strVal val="#ppt_x"/>
                                          </p:val>
                                        </p:tav>
                                        <p:tav tm="100000">
                                          <p:val>
                                            <p:strVal val="#ppt_x"/>
                                          </p:val>
                                        </p:tav>
                                      </p:tavLst>
                                    </p:anim>
                                    <p:anim calcmode="lin" valueType="num">
                                      <p:cBhvr additive="base">
                                        <p:cTn dur="500" fill="hold" id="35"/>
                                        <p:tgtEl>
                                          <p:spTgt spid="19"/>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20"/>
                                        </p:tgtEl>
                                        <p:attrNameLst>
                                          <p:attrName>style.visibility</p:attrName>
                                        </p:attrNameLst>
                                      </p:cBhvr>
                                      <p:to>
                                        <p:strVal val="visible"/>
                                      </p:to>
                                    </p:set>
                                    <p:anim calcmode="lin" valueType="num">
                                      <p:cBhvr additive="base">
                                        <p:cTn dur="500" fill="hold" id="38"/>
                                        <p:tgtEl>
                                          <p:spTgt spid="20"/>
                                        </p:tgtEl>
                                        <p:attrNameLst>
                                          <p:attrName>ppt_x</p:attrName>
                                        </p:attrNameLst>
                                      </p:cBhvr>
                                      <p:tavLst>
                                        <p:tav tm="0">
                                          <p:val>
                                            <p:strVal val="#ppt_x"/>
                                          </p:val>
                                        </p:tav>
                                        <p:tav tm="100000">
                                          <p:val>
                                            <p:strVal val="#ppt_x"/>
                                          </p:val>
                                        </p:tav>
                                      </p:tavLst>
                                    </p:anim>
                                    <p:anim calcmode="lin" valueType="num">
                                      <p:cBhvr additive="base">
                                        <p:cTn dur="500" fill="hold" id="39"/>
                                        <p:tgtEl>
                                          <p:spTgt spid="20"/>
                                        </p:tgtEl>
                                        <p:attrNameLst>
                                          <p:attrName>ppt_y</p:attrName>
                                        </p:attrNameLst>
                                      </p:cBhvr>
                                      <p:tavLst>
                                        <p:tav tm="0">
                                          <p:val>
                                            <p:strVal val="1+#ppt_h/2"/>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10"/>
                                        </p:tgtEl>
                                        <p:attrNameLst>
                                          <p:attrName>style.visibility</p:attrName>
                                        </p:attrNameLst>
                                      </p:cBhvr>
                                      <p:to>
                                        <p:strVal val="visible"/>
                                      </p:to>
                                    </p:set>
                                    <p:anim calcmode="lin" valueType="num">
                                      <p:cBhvr additive="base">
                                        <p:cTn dur="500" fill="hold" id="44"/>
                                        <p:tgtEl>
                                          <p:spTgt spid="10"/>
                                        </p:tgtEl>
                                        <p:attrNameLst>
                                          <p:attrName>ppt_x</p:attrName>
                                        </p:attrNameLst>
                                      </p:cBhvr>
                                      <p:tavLst>
                                        <p:tav tm="0">
                                          <p:val>
                                            <p:strVal val="#ppt_x"/>
                                          </p:val>
                                        </p:tav>
                                        <p:tav tm="100000">
                                          <p:val>
                                            <p:strVal val="#ppt_x"/>
                                          </p:val>
                                        </p:tav>
                                      </p:tavLst>
                                    </p:anim>
                                    <p:anim calcmode="lin" valueType="num">
                                      <p:cBhvr additive="base">
                                        <p:cTn dur="500" fill="hold" id="45"/>
                                        <p:tgtEl>
                                          <p:spTgt spid="10"/>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additive="base">
                                        <p:cTn dur="500" fill="hold" id="48"/>
                                        <p:tgtEl>
                                          <p:spTgt spid="21"/>
                                        </p:tgtEl>
                                        <p:attrNameLst>
                                          <p:attrName>ppt_x</p:attrName>
                                        </p:attrNameLst>
                                      </p:cBhvr>
                                      <p:tavLst>
                                        <p:tav tm="0">
                                          <p:val>
                                            <p:strVal val="#ppt_x"/>
                                          </p:val>
                                        </p:tav>
                                        <p:tav tm="100000">
                                          <p:val>
                                            <p:strVal val="#ppt_x"/>
                                          </p:val>
                                        </p:tav>
                                      </p:tavLst>
                                    </p:anim>
                                    <p:anim calcmode="lin" valueType="num">
                                      <p:cBhvr additive="base">
                                        <p:cTn dur="500" fill="hold" id="49"/>
                                        <p:tgtEl>
                                          <p:spTgt spid="21"/>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22"/>
                                        </p:tgtEl>
                                        <p:attrNameLst>
                                          <p:attrName>style.visibility</p:attrName>
                                        </p:attrNameLst>
                                      </p:cBhvr>
                                      <p:to>
                                        <p:strVal val="visible"/>
                                      </p:to>
                                    </p:set>
                                    <p:anim calcmode="lin" valueType="num">
                                      <p:cBhvr additive="base">
                                        <p:cTn dur="500" fill="hold" id="52"/>
                                        <p:tgtEl>
                                          <p:spTgt spid="22"/>
                                        </p:tgtEl>
                                        <p:attrNameLst>
                                          <p:attrName>ppt_x</p:attrName>
                                        </p:attrNameLst>
                                      </p:cBhvr>
                                      <p:tavLst>
                                        <p:tav tm="0">
                                          <p:val>
                                            <p:strVal val="#ppt_x"/>
                                          </p:val>
                                        </p:tav>
                                        <p:tav tm="100000">
                                          <p:val>
                                            <p:strVal val="#ppt_x"/>
                                          </p:val>
                                        </p:tav>
                                      </p:tavLst>
                                    </p:anim>
                                    <p:anim calcmode="lin" valueType="num">
                                      <p:cBhvr additive="base">
                                        <p:cTn dur="500" fill="hold" id="53"/>
                                        <p:tgtEl>
                                          <p:spTgt spid="22"/>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4">
                                  <p:stCondLst>
                                    <p:cond delay="0"/>
                                  </p:stCondLst>
                                  <p:childTnLst>
                                    <p:set>
                                      <p:cBhvr>
                                        <p:cTn dur="1" fill="hold" id="55">
                                          <p:stCondLst>
                                            <p:cond delay="0"/>
                                          </p:stCondLst>
                                        </p:cTn>
                                        <p:tgtEl>
                                          <p:spTgt spid="23"/>
                                        </p:tgtEl>
                                        <p:attrNameLst>
                                          <p:attrName>style.visibility</p:attrName>
                                        </p:attrNameLst>
                                      </p:cBhvr>
                                      <p:to>
                                        <p:strVal val="visible"/>
                                      </p:to>
                                    </p:set>
                                    <p:anim calcmode="lin" valueType="num">
                                      <p:cBhvr additive="base">
                                        <p:cTn dur="500" fill="hold" id="56"/>
                                        <p:tgtEl>
                                          <p:spTgt spid="23"/>
                                        </p:tgtEl>
                                        <p:attrNameLst>
                                          <p:attrName>ppt_x</p:attrName>
                                        </p:attrNameLst>
                                      </p:cBhvr>
                                      <p:tavLst>
                                        <p:tav tm="0">
                                          <p:val>
                                            <p:strVal val="#ppt_x"/>
                                          </p:val>
                                        </p:tav>
                                        <p:tav tm="100000">
                                          <p:val>
                                            <p:strVal val="#ppt_x"/>
                                          </p:val>
                                        </p:tav>
                                      </p:tavLst>
                                    </p:anim>
                                    <p:anim calcmode="lin" valueType="num">
                                      <p:cBhvr additive="base">
                                        <p:cTn dur="500" fill="hold" id="57"/>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P grpId="0" spid="15"/>
      <p:bldP grpId="0" spid="19"/>
      <p:bldP grpId="0" spid="20"/>
      <p:bldP grpId="0" spid="21"/>
      <p:bldP grpId="0" spid="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53CC27D8-88DE-4B48-8947-1BF8143C70D7}"/>
              </a:ext>
            </a:extLst>
          </p:cNvPr>
          <p:cNvGrpSpPr/>
          <p:nvPr/>
        </p:nvGrpSpPr>
        <p:grpSpPr>
          <a:xfrm>
            <a:off x="6688363" y="1660834"/>
            <a:ext cx="3810974" cy="3536331"/>
            <a:chOff x="805631" y="1581122"/>
            <a:chExt cx="5071061" cy="4206360"/>
          </a:xfrm>
        </p:grpSpPr>
        <p:sp>
          <p:nvSpPr>
            <p:cNvPr id="2" name="矩形: 圆角 1">
              <a:extLst>
                <a:ext uri="{FF2B5EF4-FFF2-40B4-BE49-F238E27FC236}">
                  <a16:creationId xmlns:a16="http://schemas.microsoft.com/office/drawing/2014/main" id="{DE3CDE7B-CE84-4847-925F-1B7632A0AEF8}"/>
                </a:ext>
              </a:extLst>
            </p:cNvPr>
            <p:cNvSpPr/>
            <p:nvPr/>
          </p:nvSpPr>
          <p:spPr>
            <a:xfrm>
              <a:off x="805632" y="1581123"/>
              <a:ext cx="5071060" cy="4206359"/>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6" name="矩形: 圆角 5">
              <a:extLst>
                <a:ext uri="{FF2B5EF4-FFF2-40B4-BE49-F238E27FC236}">
                  <a16:creationId xmlns:a16="http://schemas.microsoft.com/office/drawing/2014/main" id="{8B9EA8C0-4733-4B90-9DA0-E577D8F13DBE}"/>
                </a:ext>
              </a:extLst>
            </p:cNvPr>
            <p:cNvSpPr/>
            <p:nvPr/>
          </p:nvSpPr>
          <p:spPr>
            <a:xfrm>
              <a:off x="805631" y="1581122"/>
              <a:ext cx="5071060" cy="291010"/>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4" name="矩形 3">
            <a:extLst>
              <a:ext uri="{FF2B5EF4-FFF2-40B4-BE49-F238E27FC236}">
                <a16:creationId xmlns:a16="http://schemas.microsoft.com/office/drawing/2014/main" id="{C12E0042-9357-4466-8BFA-6DA81EB08DFA}"/>
              </a:ext>
            </a:extLst>
          </p:cNvPr>
          <p:cNvSpPr/>
          <p:nvPr/>
        </p:nvSpPr>
        <p:spPr>
          <a:xfrm>
            <a:off x="7589188" y="2151041"/>
            <a:ext cx="2148345" cy="457200"/>
          </a:xfrm>
          <a:prstGeom prst="rect">
            <a:avLst/>
          </a:prstGeom>
          <a:noFill/>
        </p:spPr>
        <p:txBody>
          <a:bodyPr rtlCol="0" vert="horz" wrap="square">
            <a:spAutoFit/>
          </a:bodyPr>
          <a:lstStyle/>
          <a:p>
            <a:pPr algn="ctr"/>
            <a:r>
              <a:rPr altLang="en-US" b="1" lang="zh-CN" spc="600" sz="2400">
                <a:solidFill>
                  <a:srgbClr val="475574"/>
                </a:solidFill>
                <a:latin charset="-122" panose="020b0500000000000000" pitchFamily="34" typeface="思源黑体 CN Regular"/>
                <a:ea charset="-122" panose="020b0500000000000000" pitchFamily="34" typeface="思源黑体 CN Regular"/>
              </a:rPr>
              <a:t>企业的环境</a:t>
            </a:r>
          </a:p>
        </p:txBody>
      </p:sp>
      <p:grpSp>
        <p:nvGrpSpPr>
          <p:cNvPr id="15" name="组合 14">
            <a:extLst>
              <a:ext uri="{FF2B5EF4-FFF2-40B4-BE49-F238E27FC236}">
                <a16:creationId xmlns:a16="http://schemas.microsoft.com/office/drawing/2014/main" id="{A2615114-F466-42A3-A2B0-F016B8DDC69A}"/>
              </a:ext>
            </a:extLst>
          </p:cNvPr>
          <p:cNvGrpSpPr/>
          <p:nvPr/>
        </p:nvGrpSpPr>
        <p:grpSpPr>
          <a:xfrm>
            <a:off x="7182120" y="2613209"/>
            <a:ext cx="2898907" cy="1161985"/>
            <a:chOff x="1778892" y="2758872"/>
            <a:chExt cx="2898907" cy="1161985"/>
          </a:xfrm>
        </p:grpSpPr>
        <p:sp>
          <p:nvSpPr>
            <p:cNvPr id="9" name="椭圆 8">
              <a:extLst>
                <a:ext uri="{FF2B5EF4-FFF2-40B4-BE49-F238E27FC236}">
                  <a16:creationId xmlns:a16="http://schemas.microsoft.com/office/drawing/2014/main" id="{8F4AC1A1-0390-49D4-95A2-5911F0D73705}"/>
                </a:ext>
              </a:extLst>
            </p:cNvPr>
            <p:cNvSpPr/>
            <p:nvPr/>
          </p:nvSpPr>
          <p:spPr>
            <a:xfrm flipV="1">
              <a:off x="1778892" y="2888304"/>
              <a:ext cx="225631" cy="225631"/>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0" name="矩形 9">
              <a:extLst>
                <a:ext uri="{FF2B5EF4-FFF2-40B4-BE49-F238E27FC236}">
                  <a16:creationId xmlns:a16="http://schemas.microsoft.com/office/drawing/2014/main" id="{E6DC02AE-AE6B-41D7-97C6-C1D550E65C68}"/>
                </a:ext>
              </a:extLst>
            </p:cNvPr>
            <p:cNvSpPr/>
            <p:nvPr/>
          </p:nvSpPr>
          <p:spPr>
            <a:xfrm>
              <a:off x="2004524" y="2758872"/>
              <a:ext cx="2673276" cy="118872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微观环境，供应商、中间商、 顾客和竞争对手等。</a:t>
              </a:r>
            </a:p>
          </p:txBody>
        </p:sp>
      </p:grpSp>
      <p:grpSp>
        <p:nvGrpSpPr>
          <p:cNvPr id="14" name="组合 13">
            <a:extLst>
              <a:ext uri="{FF2B5EF4-FFF2-40B4-BE49-F238E27FC236}">
                <a16:creationId xmlns:a16="http://schemas.microsoft.com/office/drawing/2014/main" id="{9336B02A-F305-49E3-A7A1-CC62670848B9}"/>
              </a:ext>
            </a:extLst>
          </p:cNvPr>
          <p:cNvGrpSpPr/>
          <p:nvPr/>
        </p:nvGrpSpPr>
        <p:grpSpPr>
          <a:xfrm>
            <a:off x="7182120" y="3776199"/>
            <a:ext cx="2898907" cy="792653"/>
            <a:chOff x="1778892" y="3921862"/>
            <a:chExt cx="2898907" cy="792653"/>
          </a:xfrm>
        </p:grpSpPr>
        <p:sp>
          <p:nvSpPr>
            <p:cNvPr id="12" name="矩形 11">
              <a:extLst>
                <a:ext uri="{FF2B5EF4-FFF2-40B4-BE49-F238E27FC236}">
                  <a16:creationId xmlns:a16="http://schemas.microsoft.com/office/drawing/2014/main" id="{3F458810-51CE-47AF-9394-F02A280FD7CE}"/>
                </a:ext>
              </a:extLst>
            </p:cNvPr>
            <p:cNvSpPr/>
            <p:nvPr/>
          </p:nvSpPr>
          <p:spPr>
            <a:xfrm>
              <a:off x="2004524" y="3921862"/>
              <a:ext cx="2673276" cy="8229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宏观环境，人口、经济、社会、科技、自然等。</a:t>
              </a:r>
            </a:p>
          </p:txBody>
        </p:sp>
        <p:sp>
          <p:nvSpPr>
            <p:cNvPr id="13" name="椭圆 12">
              <a:extLst>
                <a:ext uri="{FF2B5EF4-FFF2-40B4-BE49-F238E27FC236}">
                  <a16:creationId xmlns:a16="http://schemas.microsoft.com/office/drawing/2014/main" id="{BFBD9B22-1CDA-42BE-8B6C-BD8F1E2E0946}"/>
                </a:ext>
              </a:extLst>
            </p:cNvPr>
            <p:cNvSpPr/>
            <p:nvPr/>
          </p:nvSpPr>
          <p:spPr>
            <a:xfrm flipV="1">
              <a:off x="1778892" y="4050289"/>
              <a:ext cx="225631" cy="225631"/>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6" name="圆: 空心 15">
            <a:extLst>
              <a:ext uri="{FF2B5EF4-FFF2-40B4-BE49-F238E27FC236}">
                <a16:creationId xmlns:a16="http://schemas.microsoft.com/office/drawing/2014/main" id="{FFDD5D66-878A-4490-BA7D-9505E27CB188}"/>
              </a:ext>
            </a:extLst>
          </p:cNvPr>
          <p:cNvSpPr/>
          <p:nvPr/>
        </p:nvSpPr>
        <p:spPr>
          <a:xfrm>
            <a:off x="-1174439" y="3528549"/>
            <a:ext cx="4422011" cy="4422011"/>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7" name="圆: 空心 16">
            <a:extLst>
              <a:ext uri="{FF2B5EF4-FFF2-40B4-BE49-F238E27FC236}">
                <a16:creationId xmlns:a16="http://schemas.microsoft.com/office/drawing/2014/main" id="{70AE6644-FBED-4562-B90F-5FAFF83EDE85}"/>
              </a:ext>
            </a:extLst>
          </p:cNvPr>
          <p:cNvSpPr/>
          <p:nvPr/>
        </p:nvSpPr>
        <p:spPr>
          <a:xfrm>
            <a:off x="2098344" y="3614742"/>
            <a:ext cx="3042174" cy="3042174"/>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pic>
        <p:nvPicPr>
          <p:cNvPr id="18" name="图片 17">
            <a:extLst>
              <a:ext uri="{FF2B5EF4-FFF2-40B4-BE49-F238E27FC236}">
                <a16:creationId xmlns:a16="http://schemas.microsoft.com/office/drawing/2014/main" id="{921D1062-655D-45B7-835D-4F6D3C5AE648}"/>
              </a:ext>
            </a:extLst>
          </p:cNvPr>
          <p:cNvPicPr>
            <a:picLocks noChangeAspect="1"/>
          </p:cNvPicPr>
          <p:nvPr/>
        </p:nvPicPr>
        <p:blipFill>
          <a:blip r:embed="rId3">
            <a:extLst>
              <a:ext uri="{28A0092B-C50C-407E-A947-70E740481C1C}">
                <a14:useLocalDpi val="0"/>
              </a:ext>
            </a:extLst>
          </a:blip>
          <a:srcRect l="70037" r="3835" t="60850"/>
          <a:stretch>
            <a:fillRect/>
          </a:stretch>
        </p:blipFill>
        <p:spPr>
          <a:xfrm flipH="1">
            <a:off x="1422143" y="2715626"/>
            <a:ext cx="3202916" cy="3202916"/>
          </a:xfrm>
          <a:prstGeom prst="ellipse">
            <a:avLst/>
          </a:prstGeom>
          <a:solidFill>
            <a:srgbClr val="F6F6F6"/>
          </a:solidFill>
          <a:ln w="76200">
            <a:noFill/>
          </a:ln>
          <a:effectLst>
            <a:outerShdw algn="ctr" blurRad="304800" dist="25400" rotWithShape="0" sx="101000" sy="101000">
              <a:schemeClr val="bg1">
                <a:lumMod val="75000"/>
                <a:alpha val="86000"/>
              </a:schemeClr>
            </a:outerShdw>
          </a:effectLst>
        </p:spPr>
      </p:pic>
      <p:sp>
        <p:nvSpPr>
          <p:cNvPr id="19" name="椭圆 18">
            <a:extLst>
              <a:ext uri="{FF2B5EF4-FFF2-40B4-BE49-F238E27FC236}">
                <a16:creationId xmlns:a16="http://schemas.microsoft.com/office/drawing/2014/main" id="{6871D7CF-968F-43D2-AD3D-210857535F86}"/>
              </a:ext>
            </a:extLst>
          </p:cNvPr>
          <p:cNvSpPr/>
          <p:nvPr/>
        </p:nvSpPr>
        <p:spPr>
          <a:xfrm flipV="1">
            <a:off x="4403036" y="2041294"/>
            <a:ext cx="328950" cy="328950"/>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0" name="椭圆 19">
            <a:extLst>
              <a:ext uri="{FF2B5EF4-FFF2-40B4-BE49-F238E27FC236}">
                <a16:creationId xmlns:a16="http://schemas.microsoft.com/office/drawing/2014/main" id="{021EF722-C100-4612-9760-A7F83BAE47AE}"/>
              </a:ext>
            </a:extLst>
          </p:cNvPr>
          <p:cNvSpPr/>
          <p:nvPr/>
        </p:nvSpPr>
        <p:spPr>
          <a:xfrm flipV="1">
            <a:off x="5503637" y="2403637"/>
            <a:ext cx="678007" cy="678007"/>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1" name="椭圆 20">
            <a:extLst>
              <a:ext uri="{FF2B5EF4-FFF2-40B4-BE49-F238E27FC236}">
                <a16:creationId xmlns:a16="http://schemas.microsoft.com/office/drawing/2014/main" id="{FC90E261-E83C-458D-8103-AEB62863CAAB}"/>
              </a:ext>
            </a:extLst>
          </p:cNvPr>
          <p:cNvSpPr/>
          <p:nvPr/>
        </p:nvSpPr>
        <p:spPr>
          <a:xfrm>
            <a:off x="5118816" y="3745455"/>
            <a:ext cx="247334" cy="247334"/>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1836655082"/>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31" presetSubtype="0">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p:cTn dur="1000" fill="hold" id="12"/>
                                        <p:tgtEl>
                                          <p:spTgt spid="19"/>
                                        </p:tgtEl>
                                        <p:attrNameLst>
                                          <p:attrName>ppt_w</p:attrName>
                                        </p:attrNameLst>
                                      </p:cBhvr>
                                      <p:tavLst>
                                        <p:tav tm="0">
                                          <p:val>
                                            <p:fltVal val="0"/>
                                          </p:val>
                                        </p:tav>
                                        <p:tav tm="100000">
                                          <p:val>
                                            <p:strVal val="#ppt_w"/>
                                          </p:val>
                                        </p:tav>
                                      </p:tavLst>
                                    </p:anim>
                                    <p:anim calcmode="lin" valueType="num">
                                      <p:cBhvr>
                                        <p:cTn dur="1000" fill="hold" id="13"/>
                                        <p:tgtEl>
                                          <p:spTgt spid="19"/>
                                        </p:tgtEl>
                                        <p:attrNameLst>
                                          <p:attrName>ppt_h</p:attrName>
                                        </p:attrNameLst>
                                      </p:cBhvr>
                                      <p:tavLst>
                                        <p:tav tm="0">
                                          <p:val>
                                            <p:fltVal val="0"/>
                                          </p:val>
                                        </p:tav>
                                        <p:tav tm="100000">
                                          <p:val>
                                            <p:strVal val="#ppt_h"/>
                                          </p:val>
                                        </p:tav>
                                      </p:tavLst>
                                    </p:anim>
                                    <p:anim calcmode="lin" valueType="num">
                                      <p:cBhvr>
                                        <p:cTn dur="1000" fill="hold" id="14"/>
                                        <p:tgtEl>
                                          <p:spTgt spid="19"/>
                                        </p:tgtEl>
                                        <p:attrNameLst>
                                          <p:attrName>style.rotation</p:attrName>
                                        </p:attrNameLst>
                                      </p:cBhvr>
                                      <p:tavLst>
                                        <p:tav tm="0">
                                          <p:val>
                                            <p:fltVal val="90"/>
                                          </p:val>
                                        </p:tav>
                                        <p:tav tm="100000">
                                          <p:val>
                                            <p:fltVal val="0"/>
                                          </p:val>
                                        </p:tav>
                                      </p:tavLst>
                                    </p:anim>
                                    <p:animEffect filter="fade" transition="in">
                                      <p:cBhvr>
                                        <p:cTn dur="1000" id="15"/>
                                        <p:tgtEl>
                                          <p:spTgt spid="19"/>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31" presetSubtype="0">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p:cTn dur="1000" fill="hold" id="20"/>
                                        <p:tgtEl>
                                          <p:spTgt spid="20"/>
                                        </p:tgtEl>
                                        <p:attrNameLst>
                                          <p:attrName>ppt_w</p:attrName>
                                        </p:attrNameLst>
                                      </p:cBhvr>
                                      <p:tavLst>
                                        <p:tav tm="0">
                                          <p:val>
                                            <p:fltVal val="0"/>
                                          </p:val>
                                        </p:tav>
                                        <p:tav tm="100000">
                                          <p:val>
                                            <p:strVal val="#ppt_w"/>
                                          </p:val>
                                        </p:tav>
                                      </p:tavLst>
                                    </p:anim>
                                    <p:anim calcmode="lin" valueType="num">
                                      <p:cBhvr>
                                        <p:cTn dur="1000" fill="hold" id="21"/>
                                        <p:tgtEl>
                                          <p:spTgt spid="20"/>
                                        </p:tgtEl>
                                        <p:attrNameLst>
                                          <p:attrName>ppt_h</p:attrName>
                                        </p:attrNameLst>
                                      </p:cBhvr>
                                      <p:tavLst>
                                        <p:tav tm="0">
                                          <p:val>
                                            <p:fltVal val="0"/>
                                          </p:val>
                                        </p:tav>
                                        <p:tav tm="100000">
                                          <p:val>
                                            <p:strVal val="#ppt_h"/>
                                          </p:val>
                                        </p:tav>
                                      </p:tavLst>
                                    </p:anim>
                                    <p:anim calcmode="lin" valueType="num">
                                      <p:cBhvr>
                                        <p:cTn dur="1000" fill="hold" id="22"/>
                                        <p:tgtEl>
                                          <p:spTgt spid="20"/>
                                        </p:tgtEl>
                                        <p:attrNameLst>
                                          <p:attrName>style.rotation</p:attrName>
                                        </p:attrNameLst>
                                      </p:cBhvr>
                                      <p:tavLst>
                                        <p:tav tm="0">
                                          <p:val>
                                            <p:fltVal val="90"/>
                                          </p:val>
                                        </p:tav>
                                        <p:tav tm="100000">
                                          <p:val>
                                            <p:fltVal val="0"/>
                                          </p:val>
                                        </p:tav>
                                      </p:tavLst>
                                    </p:anim>
                                    <p:animEffect filter="fade" transition="in">
                                      <p:cBhvr>
                                        <p:cTn dur="1000" id="23"/>
                                        <p:tgtEl>
                                          <p:spTgt spid="20"/>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31" presetSubtype="0">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p:cTn dur="1000" fill="hold" id="28"/>
                                        <p:tgtEl>
                                          <p:spTgt spid="21"/>
                                        </p:tgtEl>
                                        <p:attrNameLst>
                                          <p:attrName>ppt_w</p:attrName>
                                        </p:attrNameLst>
                                      </p:cBhvr>
                                      <p:tavLst>
                                        <p:tav tm="0">
                                          <p:val>
                                            <p:fltVal val="0"/>
                                          </p:val>
                                        </p:tav>
                                        <p:tav tm="100000">
                                          <p:val>
                                            <p:strVal val="#ppt_w"/>
                                          </p:val>
                                        </p:tav>
                                      </p:tavLst>
                                    </p:anim>
                                    <p:anim calcmode="lin" valueType="num">
                                      <p:cBhvr>
                                        <p:cTn dur="1000" fill="hold" id="29"/>
                                        <p:tgtEl>
                                          <p:spTgt spid="21"/>
                                        </p:tgtEl>
                                        <p:attrNameLst>
                                          <p:attrName>ppt_h</p:attrName>
                                        </p:attrNameLst>
                                      </p:cBhvr>
                                      <p:tavLst>
                                        <p:tav tm="0">
                                          <p:val>
                                            <p:fltVal val="0"/>
                                          </p:val>
                                        </p:tav>
                                        <p:tav tm="100000">
                                          <p:val>
                                            <p:strVal val="#ppt_h"/>
                                          </p:val>
                                        </p:tav>
                                      </p:tavLst>
                                    </p:anim>
                                    <p:anim calcmode="lin" valueType="num">
                                      <p:cBhvr>
                                        <p:cTn dur="1000" fill="hold" id="30"/>
                                        <p:tgtEl>
                                          <p:spTgt spid="21"/>
                                        </p:tgtEl>
                                        <p:attrNameLst>
                                          <p:attrName>style.rotation</p:attrName>
                                        </p:attrNameLst>
                                      </p:cBhvr>
                                      <p:tavLst>
                                        <p:tav tm="0">
                                          <p:val>
                                            <p:fltVal val="90"/>
                                          </p:val>
                                        </p:tav>
                                        <p:tav tm="100000">
                                          <p:val>
                                            <p:fltVal val="0"/>
                                          </p:val>
                                        </p:tav>
                                      </p:tavLst>
                                    </p:anim>
                                    <p:animEffect filter="fade" transition="in">
                                      <p:cBhvr>
                                        <p:cTn dur="1000" id="31"/>
                                        <p:tgtEl>
                                          <p:spTgt spid="21"/>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14" presetSubtype="10">
                                  <p:stCondLst>
                                    <p:cond delay="0"/>
                                  </p:stCondLst>
                                  <p:childTnLst>
                                    <p:set>
                                      <p:cBhvr>
                                        <p:cTn dur="1" fill="hold" id="35">
                                          <p:stCondLst>
                                            <p:cond delay="0"/>
                                          </p:stCondLst>
                                        </p:cTn>
                                        <p:tgtEl>
                                          <p:spTgt spid="11"/>
                                        </p:tgtEl>
                                        <p:attrNameLst>
                                          <p:attrName>style.visibility</p:attrName>
                                        </p:attrNameLst>
                                      </p:cBhvr>
                                      <p:to>
                                        <p:strVal val="visible"/>
                                      </p:to>
                                    </p:set>
                                    <p:animEffect filter="randombar(horizontal)" transition="in">
                                      <p:cBhvr>
                                        <p:cTn dur="500" id="36"/>
                                        <p:tgtEl>
                                          <p:spTgt spid="11"/>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2" presetSubtype="4">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ppt_x"/>
                                          </p:val>
                                        </p:tav>
                                        <p:tav tm="100000">
                                          <p:val>
                                            <p:strVal val="#ppt_x"/>
                                          </p:val>
                                        </p:tav>
                                      </p:tavLst>
                                    </p:anim>
                                    <p:anim calcmode="lin" valueType="num">
                                      <p:cBhvr additive="base">
                                        <p:cTn dur="500" fill="hold" id="42"/>
                                        <p:tgtEl>
                                          <p:spTgt spid="15"/>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additive="base">
                                        <p:cTn dur="500" fill="hold" id="45"/>
                                        <p:tgtEl>
                                          <p:spTgt spid="4"/>
                                        </p:tgtEl>
                                        <p:attrNameLst>
                                          <p:attrName>ppt_x</p:attrName>
                                        </p:attrNameLst>
                                      </p:cBhvr>
                                      <p:tavLst>
                                        <p:tav tm="0">
                                          <p:val>
                                            <p:strVal val="#ppt_x"/>
                                          </p:val>
                                        </p:tav>
                                        <p:tav tm="100000">
                                          <p:val>
                                            <p:strVal val="#ppt_x"/>
                                          </p:val>
                                        </p:tav>
                                      </p:tavLst>
                                    </p:anim>
                                    <p:anim calcmode="lin" valueType="num">
                                      <p:cBhvr additive="base">
                                        <p:cTn dur="500" fill="hold" id="46"/>
                                        <p:tgtEl>
                                          <p:spTgt spid="4"/>
                                        </p:tgtEl>
                                        <p:attrNameLst>
                                          <p:attrName>ppt_y</p:attrName>
                                        </p:attrNameLst>
                                      </p:cBhvr>
                                      <p:tavLst>
                                        <p:tav tm="0">
                                          <p:val>
                                            <p:strVal val="1+#ppt_h/2"/>
                                          </p:val>
                                        </p:tav>
                                        <p:tav tm="100000">
                                          <p:val>
                                            <p:strVal val="#ppt_y"/>
                                          </p:val>
                                        </p:tav>
                                      </p:tavLst>
                                    </p:anim>
                                  </p:childTnLst>
                                </p:cTn>
                              </p:par>
                              <p:par>
                                <p:cTn fill="hold" id="47" nodeType="withEffect" presetClass="entr" presetID="2" presetSubtype="4">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additive="base">
                                        <p:cTn dur="500" fill="hold" id="49"/>
                                        <p:tgtEl>
                                          <p:spTgt spid="14"/>
                                        </p:tgtEl>
                                        <p:attrNameLst>
                                          <p:attrName>ppt_x</p:attrName>
                                        </p:attrNameLst>
                                      </p:cBhvr>
                                      <p:tavLst>
                                        <p:tav tm="0">
                                          <p:val>
                                            <p:strVal val="#ppt_x"/>
                                          </p:val>
                                        </p:tav>
                                        <p:tav tm="100000">
                                          <p:val>
                                            <p:strVal val="#ppt_x"/>
                                          </p:val>
                                        </p:tav>
                                      </p:tavLst>
                                    </p:anim>
                                    <p:anim calcmode="lin" valueType="num">
                                      <p:cBhvr additive="base">
                                        <p:cTn dur="500" fill="hold" id="50"/>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9"/>
      <p:bldP grpId="0" spid="20"/>
      <p:bldP grpId="0" spid="2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2F16937-4F26-4DCC-A7CC-AC2687D62ADB}"/>
              </a:ext>
            </a:extLst>
          </p:cNvPr>
          <p:cNvGrpSpPr/>
          <p:nvPr/>
        </p:nvGrpSpPr>
        <p:grpSpPr>
          <a:xfrm>
            <a:off x="7518879" y="1581600"/>
            <a:ext cx="4668914" cy="701763"/>
            <a:chOff x="3761543" y="2020983"/>
            <a:chExt cx="4668914" cy="701763"/>
          </a:xfrm>
        </p:grpSpPr>
        <p:sp>
          <p:nvSpPr>
            <p:cNvPr id="3" name="矩形: 圆角 2">
              <a:extLst>
                <a:ext uri="{FF2B5EF4-FFF2-40B4-BE49-F238E27FC236}">
                  <a16:creationId xmlns:a16="http://schemas.microsoft.com/office/drawing/2014/main" id="{FF246E84-2A46-499F-8530-503D6B199E74}"/>
                </a:ext>
              </a:extLst>
            </p:cNvPr>
            <p:cNvSpPr/>
            <p:nvPr/>
          </p:nvSpPr>
          <p:spPr>
            <a:xfrm>
              <a:off x="3761543" y="2020983"/>
              <a:ext cx="4668914" cy="701763"/>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 name="标题 1">
              <a:extLst>
                <a:ext uri="{FF2B5EF4-FFF2-40B4-BE49-F238E27FC236}">
                  <a16:creationId xmlns:a16="http://schemas.microsoft.com/office/drawing/2014/main" id="{F45B44F5-E188-4993-8486-E43887463187}"/>
                </a:ext>
              </a:extLst>
            </p:cNvPr>
            <p:cNvSpPr txBox="1"/>
            <p:nvPr>
              <p:custDataLst>
                <p:tags r:id="rId3"/>
              </p:custDataLst>
            </p:nvPr>
          </p:nvSpPr>
          <p:spPr>
            <a:xfrm>
              <a:off x="3761543" y="2141033"/>
              <a:ext cx="4668914" cy="457200"/>
            </a:xfrm>
            <a:prstGeom prst="rect">
              <a:avLst/>
            </a:prstGeom>
            <a:noFill/>
          </p:spPr>
          <p:txBody>
            <a:bodyPr rtlCol="0" vert="horz" wrap="square">
              <a:spAutoFit/>
            </a:bodyPr>
            <a:lstStyle>
              <a:defPPr>
                <a:defRPr lang="en-US"/>
              </a:defPPr>
              <a:lvl1pPr algn="ctr">
                <a:defRPr b="1" spc="600" sz="2400">
                  <a:solidFill>
                    <a:srgbClr val="475574"/>
                  </a:solidFill>
                  <a:latin charset="-122" panose="020b0500000000000000" pitchFamily="34" typeface="思源黑体 CN Regular"/>
                  <a:ea charset="-122" panose="020b0500000000000000" pitchFamily="34" typeface="思源黑体 CN Regular"/>
                </a:defRPr>
              </a:lvl1pPr>
            </a:lstStyle>
            <a:p>
              <a:r>
                <a:rPr altLang="en-US" lang="zh-CN"/>
                <a:t>企业管理的产生的发展</a:t>
              </a:r>
            </a:p>
          </p:txBody>
        </p:sp>
      </p:grpSp>
      <p:sp>
        <p:nvSpPr>
          <p:cNvPr id="5" name="矩形 4">
            <a:extLst>
              <a:ext uri="{FF2B5EF4-FFF2-40B4-BE49-F238E27FC236}">
                <a16:creationId xmlns:a16="http://schemas.microsoft.com/office/drawing/2014/main" id="{78680C21-C6E6-47BC-B8F7-47C62EC4FC80}"/>
              </a:ext>
            </a:extLst>
          </p:cNvPr>
          <p:cNvSpPr/>
          <p:nvPr/>
        </p:nvSpPr>
        <p:spPr>
          <a:xfrm flipH="1" rot="5400000">
            <a:off x="6073142" y="-2125898"/>
            <a:ext cx="45719" cy="12192000"/>
          </a:xfrm>
          <a:prstGeom prst="rect">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6" name="椭圆 5">
            <a:extLst>
              <a:ext uri="{FF2B5EF4-FFF2-40B4-BE49-F238E27FC236}">
                <a16:creationId xmlns:a16="http://schemas.microsoft.com/office/drawing/2014/main" id="{4ACD458A-37C3-4BDE-B7FF-358751AA2C7D}"/>
              </a:ext>
            </a:extLst>
          </p:cNvPr>
          <p:cNvSpPr/>
          <p:nvPr/>
        </p:nvSpPr>
        <p:spPr>
          <a:xfrm flipV="1">
            <a:off x="1582110" y="3678930"/>
            <a:ext cx="536623" cy="536623"/>
          </a:xfrm>
          <a:prstGeom prst="ellipse">
            <a:avLst/>
          </a:prstGeom>
          <a:solidFill>
            <a:schemeClr val="bg1"/>
          </a:solidFill>
          <a:ln w="76200">
            <a:solidFill>
              <a:srgbClr val="F4F4F4"/>
            </a:solid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18" name="组合 17">
            <a:extLst>
              <a:ext uri="{FF2B5EF4-FFF2-40B4-BE49-F238E27FC236}">
                <a16:creationId xmlns:a16="http://schemas.microsoft.com/office/drawing/2014/main" id="{C0E73DA8-3CB4-4F32-9362-0CDB4FEF2A15}"/>
              </a:ext>
            </a:extLst>
          </p:cNvPr>
          <p:cNvGrpSpPr/>
          <p:nvPr/>
        </p:nvGrpSpPr>
        <p:grpSpPr>
          <a:xfrm>
            <a:off x="570739" y="4400051"/>
            <a:ext cx="2559364" cy="916859"/>
            <a:chOff x="503833" y="4536104"/>
            <a:chExt cx="2559364" cy="916859"/>
          </a:xfrm>
        </p:grpSpPr>
        <p:sp>
          <p:nvSpPr>
            <p:cNvPr id="7" name="矩形 6">
              <a:extLst>
                <a:ext uri="{FF2B5EF4-FFF2-40B4-BE49-F238E27FC236}">
                  <a16:creationId xmlns:a16="http://schemas.microsoft.com/office/drawing/2014/main" id="{539D4198-92B3-4232-A2F1-D632691C19B1}"/>
                </a:ext>
              </a:extLst>
            </p:cNvPr>
            <p:cNvSpPr/>
            <p:nvPr/>
          </p:nvSpPr>
          <p:spPr>
            <a:xfrm>
              <a:off x="716027" y="4536104"/>
              <a:ext cx="2121093" cy="822960"/>
            </a:xfrm>
            <a:prstGeom prst="rect">
              <a:avLst/>
            </a:prstGeom>
          </p:spPr>
          <p:txBody>
            <a:bodyPr wrap="square">
              <a:spAutoFit/>
            </a:bodyPr>
            <a:lstStyle/>
            <a:p>
              <a:pPr algn="just">
                <a:lnSpc>
                  <a:spcPct val="150000"/>
                </a:lnSpc>
              </a:pPr>
              <a:r>
                <a:rPr altLang="zh-CN" lang="en-US" spc="300" sz="1600">
                  <a:solidFill>
                    <a:srgbClr val="1C2035"/>
                  </a:solidFill>
                  <a:latin charset="-122" panose="020b0500000000000000" pitchFamily="34" typeface="思源黑体 CN Regular"/>
                  <a:ea charset="-122" panose="020b0500000000000000" pitchFamily="34" typeface="思源黑体 CN Regular"/>
                </a:rPr>
                <a:t>18世纪-19世纪未</a:t>
              </a:r>
            </a:p>
          </p:txBody>
        </p:sp>
        <p:sp>
          <p:nvSpPr>
            <p:cNvPr id="8" name="矩形 7">
              <a:extLst>
                <a:ext uri="{FF2B5EF4-FFF2-40B4-BE49-F238E27FC236}">
                  <a16:creationId xmlns:a16="http://schemas.microsoft.com/office/drawing/2014/main" id="{62C8F6A7-DFF5-4B48-BBC1-FB8832D1CD76}"/>
                </a:ext>
              </a:extLst>
            </p:cNvPr>
            <p:cNvSpPr/>
            <p:nvPr/>
          </p:nvSpPr>
          <p:spPr>
            <a:xfrm>
              <a:off x="503833" y="4991298"/>
              <a:ext cx="2559364" cy="457200"/>
            </a:xfrm>
            <a:prstGeom prst="rect">
              <a:avLst/>
            </a:prstGeom>
            <a:noFill/>
          </p:spPr>
          <p:txBody>
            <a:bodyPr rtlCol="0" vert="horz" wrap="square">
              <a:spAutoFit/>
            </a:bodyPr>
            <a:lstStyle/>
            <a:p>
              <a:pPr algn="ctr"/>
              <a:r>
                <a:rPr altLang="zh-CN" b="1" lang="zh-CN" spc="600" sz="2400">
                  <a:solidFill>
                    <a:srgbClr val="475574"/>
                  </a:solidFill>
                  <a:latin charset="-122" panose="020b0500000000000000" pitchFamily="34" typeface="思源黑体 CN Regular"/>
                  <a:ea charset="-122" panose="020b0500000000000000" pitchFamily="34" typeface="思源黑体 CN Regular"/>
                </a:rPr>
                <a:t>传统管理阶级</a:t>
              </a:r>
            </a:p>
          </p:txBody>
        </p:sp>
      </p:grpSp>
      <p:sp>
        <p:nvSpPr>
          <p:cNvPr id="9" name="椭圆 8">
            <a:extLst>
              <a:ext uri="{FF2B5EF4-FFF2-40B4-BE49-F238E27FC236}">
                <a16:creationId xmlns:a16="http://schemas.microsoft.com/office/drawing/2014/main" id="{9CAC18A9-7B99-49B8-B35E-55EBA0A015CF}"/>
              </a:ext>
            </a:extLst>
          </p:cNvPr>
          <p:cNvSpPr/>
          <p:nvPr/>
        </p:nvSpPr>
        <p:spPr>
          <a:xfrm flipV="1">
            <a:off x="4416339" y="3678930"/>
            <a:ext cx="536623" cy="536623"/>
          </a:xfrm>
          <a:prstGeom prst="ellipse">
            <a:avLst/>
          </a:prstGeom>
          <a:solidFill>
            <a:schemeClr val="bg1"/>
          </a:solidFill>
          <a:ln w="76200">
            <a:solidFill>
              <a:srgbClr val="F4F4F4"/>
            </a:solid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0" name="椭圆 9">
            <a:extLst>
              <a:ext uri="{FF2B5EF4-FFF2-40B4-BE49-F238E27FC236}">
                <a16:creationId xmlns:a16="http://schemas.microsoft.com/office/drawing/2014/main" id="{F0E8D553-0B64-4DAD-98EE-AED7D57F37F9}"/>
              </a:ext>
            </a:extLst>
          </p:cNvPr>
          <p:cNvSpPr/>
          <p:nvPr/>
        </p:nvSpPr>
        <p:spPr>
          <a:xfrm flipV="1">
            <a:off x="7250568" y="3678930"/>
            <a:ext cx="536623" cy="536623"/>
          </a:xfrm>
          <a:prstGeom prst="ellipse">
            <a:avLst/>
          </a:prstGeom>
          <a:solidFill>
            <a:schemeClr val="bg1"/>
          </a:solidFill>
          <a:ln w="76200">
            <a:solidFill>
              <a:srgbClr val="F4F4F4"/>
            </a:solid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1" name="椭圆 10">
            <a:extLst>
              <a:ext uri="{FF2B5EF4-FFF2-40B4-BE49-F238E27FC236}">
                <a16:creationId xmlns:a16="http://schemas.microsoft.com/office/drawing/2014/main" id="{AEFB3192-3223-498D-900D-CC9A1BC7112A}"/>
              </a:ext>
            </a:extLst>
          </p:cNvPr>
          <p:cNvSpPr/>
          <p:nvPr/>
        </p:nvSpPr>
        <p:spPr>
          <a:xfrm flipV="1">
            <a:off x="10084797" y="3678930"/>
            <a:ext cx="536623" cy="536623"/>
          </a:xfrm>
          <a:prstGeom prst="ellipse">
            <a:avLst/>
          </a:prstGeom>
          <a:solidFill>
            <a:schemeClr val="bg1"/>
          </a:solidFill>
          <a:ln w="76200">
            <a:solidFill>
              <a:srgbClr val="F4F4F4"/>
            </a:solid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nvGrpSpPr>
          <p:cNvPr id="19" name="组合 18">
            <a:extLst>
              <a:ext uri="{FF2B5EF4-FFF2-40B4-BE49-F238E27FC236}">
                <a16:creationId xmlns:a16="http://schemas.microsoft.com/office/drawing/2014/main" id="{EFB32826-AF28-4BB8-8318-4F2F481D203D}"/>
              </a:ext>
            </a:extLst>
          </p:cNvPr>
          <p:cNvGrpSpPr/>
          <p:nvPr/>
        </p:nvGrpSpPr>
        <p:grpSpPr>
          <a:xfrm>
            <a:off x="3410340" y="2709613"/>
            <a:ext cx="2751170" cy="808237"/>
            <a:chOff x="3410340" y="2709613"/>
            <a:chExt cx="2751170" cy="808237"/>
          </a:xfrm>
        </p:grpSpPr>
        <p:sp>
          <p:nvSpPr>
            <p:cNvPr id="12" name="矩形 11">
              <a:extLst>
                <a:ext uri="{FF2B5EF4-FFF2-40B4-BE49-F238E27FC236}">
                  <a16:creationId xmlns:a16="http://schemas.microsoft.com/office/drawing/2014/main" id="{5FC357E0-C4BE-4730-ABB8-F2C92C288B9C}"/>
                </a:ext>
              </a:extLst>
            </p:cNvPr>
            <p:cNvSpPr/>
            <p:nvPr/>
          </p:nvSpPr>
          <p:spPr>
            <a:xfrm>
              <a:off x="3566726" y="3094401"/>
              <a:ext cx="2393795" cy="457200"/>
            </a:xfrm>
            <a:prstGeom prst="rect">
              <a:avLst/>
            </a:prstGeom>
          </p:spPr>
          <p:txBody>
            <a:bodyPr wrap="square">
              <a:spAutoFit/>
            </a:bodyPr>
            <a:lstStyle/>
            <a:p>
              <a:pPr algn="just">
                <a:lnSpc>
                  <a:spcPct val="150000"/>
                </a:lnSpc>
              </a:pPr>
              <a:r>
                <a:rPr altLang="zh-CN" lang="en-US" spc="300" sz="1600">
                  <a:solidFill>
                    <a:srgbClr val="1C2035"/>
                  </a:solidFill>
                  <a:latin charset="-122" panose="020b0500000000000000" pitchFamily="34" typeface="思源黑体 CN Regular"/>
                  <a:ea charset="-122" panose="020b0500000000000000" pitchFamily="34" typeface="思源黑体 CN Regular"/>
                </a:rPr>
                <a:t>19世纪未-20世纪初</a:t>
              </a:r>
            </a:p>
          </p:txBody>
        </p:sp>
        <p:sp>
          <p:nvSpPr>
            <p:cNvPr id="13" name="矩形 12">
              <a:extLst>
                <a:ext uri="{FF2B5EF4-FFF2-40B4-BE49-F238E27FC236}">
                  <a16:creationId xmlns:a16="http://schemas.microsoft.com/office/drawing/2014/main" id="{B246E72D-EF1A-464D-A19D-DF72F2BAAD63}"/>
                </a:ext>
              </a:extLst>
            </p:cNvPr>
            <p:cNvSpPr/>
            <p:nvPr/>
          </p:nvSpPr>
          <p:spPr>
            <a:xfrm>
              <a:off x="3410340" y="2709613"/>
              <a:ext cx="2751170" cy="457200"/>
            </a:xfrm>
            <a:prstGeom prst="rect">
              <a:avLst/>
            </a:prstGeom>
            <a:noFill/>
          </p:spPr>
          <p:txBody>
            <a:bodyPr rtlCol="0" vert="horz" wrap="square">
              <a:spAutoFit/>
            </a:bodyPr>
            <a:lstStyle/>
            <a:p>
              <a:pPr algn="ctr"/>
              <a:r>
                <a:rPr altLang="zh-CN" b="1" lang="zh-CN" spc="600" sz="2400">
                  <a:solidFill>
                    <a:srgbClr val="475574"/>
                  </a:solidFill>
                  <a:latin charset="-122" panose="020b0500000000000000" pitchFamily="34" typeface="思源黑体 CN Regular"/>
                  <a:ea charset="-122" panose="020b0500000000000000" pitchFamily="34" typeface="思源黑体 CN Regular"/>
                </a:rPr>
                <a:t>科学管理阶段</a:t>
              </a:r>
            </a:p>
          </p:txBody>
        </p:sp>
      </p:grpSp>
      <p:grpSp>
        <p:nvGrpSpPr>
          <p:cNvPr id="20" name="组合 19">
            <a:extLst>
              <a:ext uri="{FF2B5EF4-FFF2-40B4-BE49-F238E27FC236}">
                <a16:creationId xmlns:a16="http://schemas.microsoft.com/office/drawing/2014/main" id="{1AAEA413-7073-4E4A-B94F-735A51B61847}"/>
              </a:ext>
            </a:extLst>
          </p:cNvPr>
          <p:cNvGrpSpPr/>
          <p:nvPr/>
        </p:nvGrpSpPr>
        <p:grpSpPr>
          <a:xfrm>
            <a:off x="6055494" y="4422354"/>
            <a:ext cx="3045693" cy="860252"/>
            <a:chOff x="6585080" y="4188327"/>
            <a:chExt cx="3045693" cy="860252"/>
          </a:xfrm>
        </p:grpSpPr>
        <p:sp>
          <p:nvSpPr>
            <p:cNvPr id="15" name="矩形 14">
              <a:extLst>
                <a:ext uri="{FF2B5EF4-FFF2-40B4-BE49-F238E27FC236}">
                  <a16:creationId xmlns:a16="http://schemas.microsoft.com/office/drawing/2014/main" id="{02DFDC7A-8ADF-4EA2-B4CB-A6CC71011F6A}"/>
                </a:ext>
              </a:extLst>
            </p:cNvPr>
            <p:cNvSpPr/>
            <p:nvPr/>
          </p:nvSpPr>
          <p:spPr>
            <a:xfrm>
              <a:off x="6958716" y="4188327"/>
              <a:ext cx="2298419" cy="457200"/>
            </a:xfrm>
            <a:prstGeom prst="rect">
              <a:avLst/>
            </a:prstGeom>
          </p:spPr>
          <p:txBody>
            <a:bodyPr wrap="square">
              <a:spAutoFit/>
            </a:bodyPr>
            <a:lstStyle/>
            <a:p>
              <a:pPr algn="just">
                <a:lnSpc>
                  <a:spcPct val="150000"/>
                </a:lnSpc>
              </a:pPr>
              <a:r>
                <a:rPr altLang="zh-CN" lang="zh-CN" spc="300" sz="1600">
                  <a:solidFill>
                    <a:srgbClr val="1C2035"/>
                  </a:solidFill>
                  <a:latin charset="-122" panose="020b0500000000000000" pitchFamily="34" typeface="思源黑体 CN Regular"/>
                  <a:ea charset="-122" panose="020b0500000000000000" pitchFamily="34" typeface="思源黑体 CN Regular"/>
                </a:rPr>
                <a:t>始于20世纪20年代</a:t>
              </a:r>
            </a:p>
          </p:txBody>
        </p:sp>
        <p:sp>
          <p:nvSpPr>
            <p:cNvPr id="16" name="矩形 15">
              <a:extLst>
                <a:ext uri="{FF2B5EF4-FFF2-40B4-BE49-F238E27FC236}">
                  <a16:creationId xmlns:a16="http://schemas.microsoft.com/office/drawing/2014/main" id="{578F21B2-FCF2-4340-AF39-3731A073F132}"/>
                </a:ext>
              </a:extLst>
            </p:cNvPr>
            <p:cNvSpPr/>
            <p:nvPr/>
          </p:nvSpPr>
          <p:spPr>
            <a:xfrm>
              <a:off x="6585079" y="4586914"/>
              <a:ext cx="3045693" cy="457200"/>
            </a:xfrm>
            <a:prstGeom prst="rect">
              <a:avLst/>
            </a:prstGeom>
            <a:noFill/>
          </p:spPr>
          <p:txBody>
            <a:bodyPr rtlCol="0" vert="horz" wrap="square">
              <a:spAutoFit/>
            </a:bodyPr>
            <a:lstStyle/>
            <a:p>
              <a:pPr algn="ctr"/>
              <a:r>
                <a:rPr altLang="zh-CN" b="1" lang="zh-CN" spc="600" sz="2400">
                  <a:solidFill>
                    <a:srgbClr val="475574"/>
                  </a:solidFill>
                  <a:latin charset="-122" panose="020b0500000000000000" pitchFamily="34" typeface="思源黑体 CN Regular"/>
                  <a:ea charset="-122" panose="020b0500000000000000" pitchFamily="34" typeface="思源黑体 CN Regular"/>
                </a:rPr>
                <a:t>行为管理学阶段</a:t>
              </a:r>
            </a:p>
          </p:txBody>
        </p:sp>
      </p:grpSp>
      <p:grpSp>
        <p:nvGrpSpPr>
          <p:cNvPr id="21" name="组合 20">
            <a:extLst>
              <a:ext uri="{FF2B5EF4-FFF2-40B4-BE49-F238E27FC236}">
                <a16:creationId xmlns:a16="http://schemas.microsoft.com/office/drawing/2014/main" id="{167EAFE3-E9DF-456E-B94D-1408B1446740}"/>
              </a:ext>
            </a:extLst>
          </p:cNvPr>
          <p:cNvGrpSpPr/>
          <p:nvPr/>
        </p:nvGrpSpPr>
        <p:grpSpPr>
          <a:xfrm>
            <a:off x="9015905" y="2671345"/>
            <a:ext cx="2674406" cy="763168"/>
            <a:chOff x="8602973" y="3217176"/>
            <a:chExt cx="2674406" cy="763168"/>
          </a:xfrm>
        </p:grpSpPr>
        <p:sp>
          <p:nvSpPr>
            <p:cNvPr id="14" name="矩形 13">
              <a:extLst>
                <a:ext uri="{FF2B5EF4-FFF2-40B4-BE49-F238E27FC236}">
                  <a16:creationId xmlns:a16="http://schemas.microsoft.com/office/drawing/2014/main" id="{829DA301-6832-45EA-9177-BFC61D5CAD58}"/>
                </a:ext>
              </a:extLst>
            </p:cNvPr>
            <p:cNvSpPr/>
            <p:nvPr/>
          </p:nvSpPr>
          <p:spPr>
            <a:xfrm>
              <a:off x="8816679" y="3557023"/>
              <a:ext cx="2393795" cy="457200"/>
            </a:xfrm>
            <a:prstGeom prst="rect">
              <a:avLst/>
            </a:prstGeom>
          </p:spPr>
          <p:txBody>
            <a:bodyPr wrap="square">
              <a:spAutoFit/>
            </a:bodyPr>
            <a:lstStyle/>
            <a:p>
              <a:pPr algn="just">
                <a:lnSpc>
                  <a:spcPct val="150000"/>
                </a:lnSpc>
              </a:pPr>
              <a:r>
                <a:rPr altLang="zh-CN" lang="en-US" spc="300" sz="1600">
                  <a:solidFill>
                    <a:srgbClr val="1C2035"/>
                  </a:solidFill>
                  <a:latin charset="-122" panose="020b0500000000000000" pitchFamily="34" typeface="思源黑体 CN Regular"/>
                  <a:ea charset="-122" panose="020b0500000000000000" pitchFamily="34" typeface="思源黑体 CN Regular"/>
                </a:rPr>
                <a:t>20世纪40年代至今</a:t>
              </a:r>
            </a:p>
          </p:txBody>
        </p:sp>
        <p:sp>
          <p:nvSpPr>
            <p:cNvPr id="17" name="矩形 16">
              <a:extLst>
                <a:ext uri="{FF2B5EF4-FFF2-40B4-BE49-F238E27FC236}">
                  <a16:creationId xmlns:a16="http://schemas.microsoft.com/office/drawing/2014/main" id="{1D73448A-43DC-4756-A293-A6DBD325F422}"/>
                </a:ext>
              </a:extLst>
            </p:cNvPr>
            <p:cNvSpPr/>
            <p:nvPr/>
          </p:nvSpPr>
          <p:spPr>
            <a:xfrm>
              <a:off x="8602973" y="3217176"/>
              <a:ext cx="2674406" cy="457200"/>
            </a:xfrm>
            <a:prstGeom prst="rect">
              <a:avLst/>
            </a:prstGeom>
            <a:noFill/>
          </p:spPr>
          <p:txBody>
            <a:bodyPr rtlCol="0" vert="horz" wrap="square">
              <a:spAutoFit/>
            </a:bodyPr>
            <a:lstStyle/>
            <a:p>
              <a:pPr algn="ctr"/>
              <a:r>
                <a:rPr altLang="zh-CN" b="1" lang="zh-CN" spc="600" sz="2400">
                  <a:solidFill>
                    <a:srgbClr val="475574"/>
                  </a:solidFill>
                  <a:latin charset="-122" panose="020b0500000000000000" pitchFamily="34" typeface="思源黑体 CN Regular"/>
                  <a:ea charset="-122" panose="020b0500000000000000" pitchFamily="34" typeface="思源黑体 CN Regular"/>
                </a:rPr>
                <a:t>现代管理阶段</a:t>
              </a:r>
            </a:p>
          </p:txBody>
        </p:sp>
      </p:grpSp>
      <p:sp>
        <p:nvSpPr>
          <p:cNvPr id="25" name="泪滴形 24">
            <a:extLst>
              <a:ext uri="{FF2B5EF4-FFF2-40B4-BE49-F238E27FC236}">
                <a16:creationId xmlns:a16="http://schemas.microsoft.com/office/drawing/2014/main" id="{9DAD2DD5-39F1-480C-A0BA-323663632436}"/>
              </a:ext>
            </a:extLst>
          </p:cNvPr>
          <p:cNvSpPr/>
          <p:nvPr/>
        </p:nvSpPr>
        <p:spPr>
          <a:xfrm rot="8085658">
            <a:off x="1610547" y="2867267"/>
            <a:ext cx="531486" cy="531486"/>
          </a:xfrm>
          <a:prstGeom prst="teardrop">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6" name="泪滴形 25">
            <a:extLst>
              <a:ext uri="{FF2B5EF4-FFF2-40B4-BE49-F238E27FC236}">
                <a16:creationId xmlns:a16="http://schemas.microsoft.com/office/drawing/2014/main" id="{1E26DCDC-35C8-4642-B3C0-808C301BD885}"/>
              </a:ext>
            </a:extLst>
          </p:cNvPr>
          <p:cNvSpPr/>
          <p:nvPr/>
        </p:nvSpPr>
        <p:spPr>
          <a:xfrm rot="8085658">
            <a:off x="7253137" y="2795715"/>
            <a:ext cx="531486" cy="531486"/>
          </a:xfrm>
          <a:prstGeom prst="teardrop">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7" name="泪滴形 26">
            <a:extLst>
              <a:ext uri="{FF2B5EF4-FFF2-40B4-BE49-F238E27FC236}">
                <a16:creationId xmlns:a16="http://schemas.microsoft.com/office/drawing/2014/main" id="{B15D8634-0846-49FA-9227-CCFDA2712D5F}"/>
              </a:ext>
            </a:extLst>
          </p:cNvPr>
          <p:cNvSpPr/>
          <p:nvPr/>
        </p:nvSpPr>
        <p:spPr>
          <a:xfrm flipV="1" rot="13514343">
            <a:off x="4418908" y="4644832"/>
            <a:ext cx="531486" cy="531486"/>
          </a:xfrm>
          <a:prstGeom prst="teardrop">
            <a:avLst/>
          </a:prstGeom>
          <a:solidFill>
            <a:srgbClr val="F2D4AA"/>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28" name="泪滴形 27">
            <a:extLst>
              <a:ext uri="{FF2B5EF4-FFF2-40B4-BE49-F238E27FC236}">
                <a16:creationId xmlns:a16="http://schemas.microsoft.com/office/drawing/2014/main" id="{D2D1310F-4542-442A-88C2-0F92DD407B6C}"/>
              </a:ext>
            </a:extLst>
          </p:cNvPr>
          <p:cNvSpPr/>
          <p:nvPr/>
        </p:nvSpPr>
        <p:spPr>
          <a:xfrm flipV="1" rot="13514343">
            <a:off x="10116159" y="4602437"/>
            <a:ext cx="531486" cy="531486"/>
          </a:xfrm>
          <a:prstGeom prst="teardrop">
            <a:avLst/>
          </a:prstGeom>
          <a:solidFill>
            <a:srgbClr val="F2D4AA"/>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3044647645"/>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fade" transition="in">
                                      <p:cBhvr>
                                        <p:cTn dur="500" id="15"/>
                                        <p:tgtEl>
                                          <p:spTgt spid="2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ur="500" id="18"/>
                                        <p:tgtEl>
                                          <p:spTgt spid="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500" id="21"/>
                                        <p:tgtEl>
                                          <p:spTgt spid="5"/>
                                        </p:tgtEl>
                                      </p:cBhvr>
                                    </p:animEffect>
                                  </p:childTnLst>
                                </p:cTn>
                              </p:par>
                              <p:par>
                                <p:cTn fill="hold" id="22" nodeType="with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500" id="24"/>
                                        <p:tgtEl>
                                          <p:spTgt spid="18"/>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500" id="29"/>
                                        <p:tgtEl>
                                          <p:spTgt spid="2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500" id="32"/>
                                        <p:tgtEl>
                                          <p:spTgt spid="9"/>
                                        </p:tgtEl>
                                      </p:cBhvr>
                                    </p:animEffect>
                                  </p:childTnLst>
                                </p:cTn>
                              </p:par>
                              <p:par>
                                <p:cTn fill="hold" id="33" nodeType="with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 presetSubtype="4">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additive="base">
                                        <p:cTn dur="500" fill="hold" id="40"/>
                                        <p:tgtEl>
                                          <p:spTgt spid="10"/>
                                        </p:tgtEl>
                                        <p:attrNameLst>
                                          <p:attrName>ppt_x</p:attrName>
                                        </p:attrNameLst>
                                      </p:cBhvr>
                                      <p:tavLst>
                                        <p:tav tm="0">
                                          <p:val>
                                            <p:strVal val="#ppt_x"/>
                                          </p:val>
                                        </p:tav>
                                        <p:tav tm="100000">
                                          <p:val>
                                            <p:strVal val="#ppt_x"/>
                                          </p:val>
                                        </p:tav>
                                      </p:tavLst>
                                    </p:anim>
                                    <p:anim calcmode="lin" valueType="num">
                                      <p:cBhvr additive="base">
                                        <p:cTn dur="500" fill="hold" id="41"/>
                                        <p:tgtEl>
                                          <p:spTgt spid="10"/>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additive="base">
                                        <p:cTn dur="500" fill="hold" id="44"/>
                                        <p:tgtEl>
                                          <p:spTgt spid="26"/>
                                        </p:tgtEl>
                                        <p:attrNameLst>
                                          <p:attrName>ppt_x</p:attrName>
                                        </p:attrNameLst>
                                      </p:cBhvr>
                                      <p:tavLst>
                                        <p:tav tm="0">
                                          <p:val>
                                            <p:strVal val="#ppt_x"/>
                                          </p:val>
                                        </p:tav>
                                        <p:tav tm="100000">
                                          <p:val>
                                            <p:strVal val="#ppt_x"/>
                                          </p:val>
                                        </p:tav>
                                      </p:tavLst>
                                    </p:anim>
                                    <p:anim calcmode="lin" valueType="num">
                                      <p:cBhvr additive="base">
                                        <p:cTn dur="500" fill="hold" id="45"/>
                                        <p:tgtEl>
                                          <p:spTgt spid="26"/>
                                        </p:tgtEl>
                                        <p:attrNameLst>
                                          <p:attrName>ppt_y</p:attrName>
                                        </p:attrNameLst>
                                      </p:cBhvr>
                                      <p:tavLst>
                                        <p:tav tm="0">
                                          <p:val>
                                            <p:strVal val="1+#ppt_h/2"/>
                                          </p:val>
                                        </p:tav>
                                        <p:tav tm="100000">
                                          <p:val>
                                            <p:strVal val="#ppt_y"/>
                                          </p:val>
                                        </p:tav>
                                      </p:tavLst>
                                    </p:anim>
                                  </p:childTnLst>
                                </p:cTn>
                              </p:par>
                              <p:par>
                                <p:cTn fill="hold" id="46" nodeType="withEffect" presetClass="entr" presetID="2" presetSubtype="4">
                                  <p:stCondLst>
                                    <p:cond delay="0"/>
                                  </p:stCondLst>
                                  <p:childTnLst>
                                    <p:set>
                                      <p:cBhvr>
                                        <p:cTn dur="1" fill="hold" id="47">
                                          <p:stCondLst>
                                            <p:cond delay="0"/>
                                          </p:stCondLst>
                                        </p:cTn>
                                        <p:tgtEl>
                                          <p:spTgt spid="20"/>
                                        </p:tgtEl>
                                        <p:attrNameLst>
                                          <p:attrName>style.visibility</p:attrName>
                                        </p:attrNameLst>
                                      </p:cBhvr>
                                      <p:to>
                                        <p:strVal val="visible"/>
                                      </p:to>
                                    </p:set>
                                    <p:anim calcmode="lin" valueType="num">
                                      <p:cBhvr additive="base">
                                        <p:cTn dur="500" fill="hold" id="48"/>
                                        <p:tgtEl>
                                          <p:spTgt spid="20"/>
                                        </p:tgtEl>
                                        <p:attrNameLst>
                                          <p:attrName>ppt_x</p:attrName>
                                        </p:attrNameLst>
                                      </p:cBhvr>
                                      <p:tavLst>
                                        <p:tav tm="0">
                                          <p:val>
                                            <p:strVal val="#ppt_x"/>
                                          </p:val>
                                        </p:tav>
                                        <p:tav tm="100000">
                                          <p:val>
                                            <p:strVal val="#ppt_x"/>
                                          </p:val>
                                        </p:tav>
                                      </p:tavLst>
                                    </p:anim>
                                    <p:anim calcmode="lin" valueType="num">
                                      <p:cBhvr additive="base">
                                        <p:cTn dur="500" fill="hold" id="49"/>
                                        <p:tgtEl>
                                          <p:spTgt spid="20"/>
                                        </p:tgtEl>
                                        <p:attrNameLst>
                                          <p:attrName>ppt_y</p:attrName>
                                        </p:attrNameLst>
                                      </p:cBhvr>
                                      <p:tavLst>
                                        <p:tav tm="0">
                                          <p:val>
                                            <p:strVal val="1+#ppt_h/2"/>
                                          </p:val>
                                        </p:tav>
                                        <p:tav tm="100000">
                                          <p:val>
                                            <p:strVal val="#ppt_y"/>
                                          </p:val>
                                        </p:tav>
                                      </p:tavLst>
                                    </p:anim>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14" presetSubtype="10">
                                  <p:stCondLst>
                                    <p:cond delay="0"/>
                                  </p:stCondLst>
                                  <p:childTnLst>
                                    <p:set>
                                      <p:cBhvr>
                                        <p:cTn dur="1" fill="hold" id="53">
                                          <p:stCondLst>
                                            <p:cond delay="0"/>
                                          </p:stCondLst>
                                        </p:cTn>
                                        <p:tgtEl>
                                          <p:spTgt spid="11"/>
                                        </p:tgtEl>
                                        <p:attrNameLst>
                                          <p:attrName>style.visibility</p:attrName>
                                        </p:attrNameLst>
                                      </p:cBhvr>
                                      <p:to>
                                        <p:strVal val="visible"/>
                                      </p:to>
                                    </p:set>
                                    <p:animEffect filter="randombar(horizontal)" transition="in">
                                      <p:cBhvr>
                                        <p:cTn dur="500" id="54"/>
                                        <p:tgtEl>
                                          <p:spTgt spid="11"/>
                                        </p:tgtEl>
                                      </p:cBhvr>
                                    </p:animEffect>
                                  </p:childTnLst>
                                </p:cTn>
                              </p:par>
                              <p:par>
                                <p:cTn fill="hold" id="55" nodeType="withEffect" presetClass="entr" presetID="14" presetSubtype="10">
                                  <p:stCondLst>
                                    <p:cond delay="0"/>
                                  </p:stCondLst>
                                  <p:childTnLst>
                                    <p:set>
                                      <p:cBhvr>
                                        <p:cTn dur="1" fill="hold" id="56">
                                          <p:stCondLst>
                                            <p:cond delay="0"/>
                                          </p:stCondLst>
                                        </p:cTn>
                                        <p:tgtEl>
                                          <p:spTgt spid="21"/>
                                        </p:tgtEl>
                                        <p:attrNameLst>
                                          <p:attrName>style.visibility</p:attrName>
                                        </p:attrNameLst>
                                      </p:cBhvr>
                                      <p:to>
                                        <p:strVal val="visible"/>
                                      </p:to>
                                    </p:set>
                                    <p:animEffect filter="randombar(horizontal)" transition="in">
                                      <p:cBhvr>
                                        <p:cTn dur="500" id="57"/>
                                        <p:tgtEl>
                                          <p:spTgt spid="21"/>
                                        </p:tgtEl>
                                      </p:cBhvr>
                                    </p:animEffect>
                                  </p:childTnLst>
                                </p:cTn>
                              </p:par>
                              <p:par>
                                <p:cTn fill="hold" grpId="0" id="58" nodeType="withEffect" presetClass="entr" presetID="14" presetSubtype="10">
                                  <p:stCondLst>
                                    <p:cond delay="0"/>
                                  </p:stCondLst>
                                  <p:childTnLst>
                                    <p:set>
                                      <p:cBhvr>
                                        <p:cTn dur="1" fill="hold" id="59">
                                          <p:stCondLst>
                                            <p:cond delay="0"/>
                                          </p:stCondLst>
                                        </p:cTn>
                                        <p:tgtEl>
                                          <p:spTgt spid="28"/>
                                        </p:tgtEl>
                                        <p:attrNameLst>
                                          <p:attrName>style.visibility</p:attrName>
                                        </p:attrNameLst>
                                      </p:cBhvr>
                                      <p:to>
                                        <p:strVal val="visible"/>
                                      </p:to>
                                    </p:set>
                                    <p:animEffect filter="randombar(horizontal)" transition="in">
                                      <p:cBhvr>
                                        <p:cTn dur="500" id="6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9"/>
      <p:bldP grpId="0" spid="10"/>
      <p:bldP grpId="0" spid="11"/>
      <p:bldP grpId="0" spid="25"/>
      <p:bldP grpId="0" spid="26"/>
      <p:bldP grpId="0" spid="27"/>
      <p:bldP grpId="0" spid="2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5DBBDC7-4137-4E62-8E8E-511EF2EA9383}"/>
              </a:ext>
            </a:extLst>
          </p:cNvPr>
          <p:cNvGrpSpPr/>
          <p:nvPr/>
        </p:nvGrpSpPr>
        <p:grpSpPr>
          <a:xfrm>
            <a:off x="0" y="0"/>
            <a:ext cx="12192000" cy="6858000"/>
            <a:chOff x="349955" y="1137356"/>
            <a:chExt cx="12192000" cy="6858000"/>
          </a:xfrm>
        </p:grpSpPr>
        <p:grpSp>
          <p:nvGrpSpPr>
            <p:cNvPr id="3" name="组合 2">
              <a:extLst>
                <a:ext uri="{FF2B5EF4-FFF2-40B4-BE49-F238E27FC236}">
                  <a16:creationId xmlns:a16="http://schemas.microsoft.com/office/drawing/2014/main" id="{CE33A0B2-9575-4FD7-9EF8-9B8416576EFF}"/>
                </a:ext>
              </a:extLst>
            </p:cNvPr>
            <p:cNvGrpSpPr/>
            <p:nvPr/>
          </p:nvGrpSpPr>
          <p:grpSpPr>
            <a:xfrm>
              <a:off x="349955" y="1137356"/>
              <a:ext cx="12192000" cy="3429000"/>
              <a:chOff x="349955" y="1137356"/>
              <a:chExt cx="12192000" cy="3429000"/>
            </a:xfrm>
          </p:grpSpPr>
          <p:pic>
            <p:nvPicPr>
              <p:cNvPr id="6" name="图片 5">
                <a:extLst>
                  <a:ext uri="{FF2B5EF4-FFF2-40B4-BE49-F238E27FC236}">
                    <a16:creationId xmlns:a16="http://schemas.microsoft.com/office/drawing/2014/main" id="{056894C6-E7D6-4D30-B4F5-E11C54893A16}"/>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1137356"/>
                <a:ext cx="6096000" cy="3429000"/>
              </a:xfrm>
              <a:prstGeom prst="rect">
                <a:avLst/>
              </a:prstGeom>
            </p:spPr>
          </p:pic>
          <p:pic>
            <p:nvPicPr>
              <p:cNvPr id="7" name="图片 6">
                <a:extLst>
                  <a:ext uri="{FF2B5EF4-FFF2-40B4-BE49-F238E27FC236}">
                    <a16:creationId xmlns:a16="http://schemas.microsoft.com/office/drawing/2014/main" id="{8954839D-822E-432C-ABF8-5EE9B80CE9A6}"/>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1137356"/>
                <a:ext cx="6096000" cy="3429000"/>
              </a:xfrm>
              <a:prstGeom prst="rect">
                <a:avLst/>
              </a:prstGeom>
            </p:spPr>
          </p:pic>
        </p:grpSp>
        <p:pic>
          <p:nvPicPr>
            <p:cNvPr id="4" name="图片 3">
              <a:extLst>
                <a:ext uri="{FF2B5EF4-FFF2-40B4-BE49-F238E27FC236}">
                  <a16:creationId xmlns:a16="http://schemas.microsoft.com/office/drawing/2014/main" id="{5B17FA1F-3E11-48D1-BD36-559DE6F2D381}"/>
                </a:ext>
              </a:extLst>
            </p:cNvPr>
            <p:cNvPicPr>
              <a:picLocks noChangeAspect="1"/>
            </p:cNvPicPr>
            <p:nvPr/>
          </p:nvPicPr>
          <p:blipFill>
            <a:blip r:embed="rId3">
              <a:extLst>
                <a:ext uri="{28A0092B-C50C-407E-A947-70E740481C1C}">
                  <a14:useLocalDpi val="0"/>
                </a:ext>
              </a:extLst>
            </a:blip>
            <a:srcRect l="4925" r="7517"/>
            <a:stretch>
              <a:fillRect/>
            </a:stretch>
          </p:blipFill>
          <p:spPr>
            <a:xfrm>
              <a:off x="349955" y="4566356"/>
              <a:ext cx="6096000" cy="3429000"/>
            </a:xfrm>
            <a:prstGeom prst="rect">
              <a:avLst/>
            </a:prstGeom>
          </p:spPr>
        </p:pic>
        <p:pic>
          <p:nvPicPr>
            <p:cNvPr id="5" name="图片 4">
              <a:extLst>
                <a:ext uri="{FF2B5EF4-FFF2-40B4-BE49-F238E27FC236}">
                  <a16:creationId xmlns:a16="http://schemas.microsoft.com/office/drawing/2014/main" id="{5FF34843-E312-40D6-966C-3D17A34E60A9}"/>
                </a:ext>
              </a:extLst>
            </p:cNvPr>
            <p:cNvPicPr>
              <a:picLocks noChangeAspect="1"/>
            </p:cNvPicPr>
            <p:nvPr/>
          </p:nvPicPr>
          <p:blipFill>
            <a:blip r:embed="rId3">
              <a:extLst>
                <a:ext uri="{28A0092B-C50C-407E-A947-70E740481C1C}">
                  <a14:useLocalDpi val="0"/>
                </a:ext>
              </a:extLst>
            </a:blip>
            <a:srcRect l="4925" r="7517"/>
            <a:stretch>
              <a:fillRect/>
            </a:stretch>
          </p:blipFill>
          <p:spPr>
            <a:xfrm>
              <a:off x="6445955" y="4566356"/>
              <a:ext cx="6096000" cy="3429000"/>
            </a:xfrm>
            <a:prstGeom prst="rect">
              <a:avLst/>
            </a:prstGeom>
          </p:spPr>
        </p:pic>
      </p:grpSp>
      <p:grpSp>
        <p:nvGrpSpPr>
          <p:cNvPr id="10" name="组合 9">
            <a:extLst>
              <a:ext uri="{FF2B5EF4-FFF2-40B4-BE49-F238E27FC236}">
                <a16:creationId xmlns:a16="http://schemas.microsoft.com/office/drawing/2014/main" id="{E251E78C-FF33-4EA5-8ECB-BA7F83972A9E}"/>
              </a:ext>
            </a:extLst>
          </p:cNvPr>
          <p:cNvGrpSpPr/>
          <p:nvPr/>
        </p:nvGrpSpPr>
        <p:grpSpPr>
          <a:xfrm>
            <a:off x="1434302" y="793451"/>
            <a:ext cx="1972090" cy="2645659"/>
            <a:chOff x="1404892" y="1201756"/>
            <a:chExt cx="3448463" cy="4626288"/>
          </a:xfrm>
        </p:grpSpPr>
        <p:sp>
          <p:nvSpPr>
            <p:cNvPr id="8" name="矩形: 圆角 7">
              <a:extLst>
                <a:ext uri="{FF2B5EF4-FFF2-40B4-BE49-F238E27FC236}">
                  <a16:creationId xmlns:a16="http://schemas.microsoft.com/office/drawing/2014/main" id="{BAC92771-E232-46FD-9576-C1A00DCA270E}"/>
                </a:ext>
              </a:extLst>
            </p:cNvPr>
            <p:cNvSpPr/>
            <p:nvPr/>
          </p:nvSpPr>
          <p:spPr>
            <a:xfrm>
              <a:off x="1404892" y="1780764"/>
              <a:ext cx="3448463" cy="4047280"/>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圆角 8">
              <a:extLst>
                <a:ext uri="{FF2B5EF4-FFF2-40B4-BE49-F238E27FC236}">
                  <a16:creationId xmlns:a16="http://schemas.microsoft.com/office/drawing/2014/main" id="{2531B153-C346-4B5F-9F15-E255D8568A5F}"/>
                </a:ext>
              </a:extLst>
            </p:cNvPr>
            <p:cNvSpPr/>
            <p:nvPr/>
          </p:nvSpPr>
          <p:spPr>
            <a:xfrm>
              <a:off x="1404892" y="1201756"/>
              <a:ext cx="3448463" cy="708964"/>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grpSp>
      <p:sp>
        <p:nvSpPr>
          <p:cNvPr id="11" name="矩形: 圆角 10">
            <a:extLst>
              <a:ext uri="{FF2B5EF4-FFF2-40B4-BE49-F238E27FC236}">
                <a16:creationId xmlns:a16="http://schemas.microsoft.com/office/drawing/2014/main" id="{591774D6-0D2E-4924-8A2A-C05E7AFCEB25}"/>
              </a:ext>
            </a:extLst>
          </p:cNvPr>
          <p:cNvSpPr/>
          <p:nvPr/>
        </p:nvSpPr>
        <p:spPr>
          <a:xfrm>
            <a:off x="4133956" y="2281840"/>
            <a:ext cx="6623742" cy="2625438"/>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2" name="文本框 11">
            <a:extLst>
              <a:ext uri="{FF2B5EF4-FFF2-40B4-BE49-F238E27FC236}">
                <a16:creationId xmlns:a16="http://schemas.microsoft.com/office/drawing/2014/main" id="{D0704B6F-3385-4EC7-86DC-67C9A71CE192}"/>
              </a:ext>
            </a:extLst>
          </p:cNvPr>
          <p:cNvSpPr txBox="1"/>
          <p:nvPr/>
        </p:nvSpPr>
        <p:spPr>
          <a:xfrm>
            <a:off x="1918039" y="1727842"/>
            <a:ext cx="1355475" cy="1097280"/>
          </a:xfrm>
          <a:prstGeom prst="rect">
            <a:avLst/>
          </a:prstGeom>
          <a:noFill/>
        </p:spPr>
        <p:txBody>
          <a:bodyPr rtlCol="0" wrap="square">
            <a:spAutoFit/>
          </a:bodyPr>
          <a:lstStyle/>
          <a:p>
            <a:r>
              <a:rPr altLang="zh-CN" b="1" lang="en-US" sz="6600">
                <a:solidFill>
                  <a:srgbClr val="475574"/>
                </a:solidFill>
                <a:latin charset="-122" panose="020b0500000000000000" pitchFamily="34" typeface="思源黑体 CN Regular"/>
                <a:ea charset="-122" panose="020b0500000000000000" pitchFamily="34" typeface="思源黑体 CN Regular"/>
              </a:rPr>
              <a:t>02.</a:t>
            </a:r>
          </a:p>
        </p:txBody>
      </p:sp>
      <p:sp>
        <p:nvSpPr>
          <p:cNvPr id="13" name="矩形 12">
            <a:extLst>
              <a:ext uri="{FF2B5EF4-FFF2-40B4-BE49-F238E27FC236}">
                <a16:creationId xmlns:a16="http://schemas.microsoft.com/office/drawing/2014/main" id="{AD6D214B-3936-423B-A80C-8E10E4280657}"/>
              </a:ext>
            </a:extLst>
          </p:cNvPr>
          <p:cNvSpPr/>
          <p:nvPr/>
        </p:nvSpPr>
        <p:spPr>
          <a:xfrm>
            <a:off x="4613905" y="3179060"/>
            <a:ext cx="5669280" cy="822960"/>
          </a:xfrm>
          <a:prstGeom prst="rect">
            <a:avLst/>
          </a:prstGeom>
        </p:spPr>
        <p:txBody>
          <a:bodyPr wrap="none">
            <a:spAutoFit/>
          </a:bodyPr>
          <a:lstStyle/>
          <a:p>
            <a:r>
              <a:rPr altLang="en-US" b="1" lang="zh-CN" spc="600" sz="4800">
                <a:solidFill>
                  <a:srgbClr val="475574"/>
                </a:solidFill>
                <a:latin charset="-122" panose="020b0500000000000000" pitchFamily="34" typeface="思源黑体 CN Regular"/>
                <a:ea charset="-122" panose="020b0500000000000000" pitchFamily="34" typeface="思源黑体 CN Regular"/>
              </a:rPr>
              <a:t>企业经营战略管理</a:t>
            </a:r>
          </a:p>
        </p:txBody>
      </p:sp>
      <p:sp>
        <p:nvSpPr>
          <p:cNvPr id="14" name="椭圆 13">
            <a:extLst>
              <a:ext uri="{FF2B5EF4-FFF2-40B4-BE49-F238E27FC236}">
                <a16:creationId xmlns:a16="http://schemas.microsoft.com/office/drawing/2014/main" id="{4161C916-944D-4763-8B84-9D12DFF581A0}"/>
              </a:ext>
            </a:extLst>
          </p:cNvPr>
          <p:cNvSpPr/>
          <p:nvPr/>
        </p:nvSpPr>
        <p:spPr>
          <a:xfrm flipV="1">
            <a:off x="10513692" y="1714500"/>
            <a:ext cx="787540" cy="787540"/>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15" name="矩形 14">
            <a:extLst>
              <a:ext uri="{FF2B5EF4-FFF2-40B4-BE49-F238E27FC236}">
                <a16:creationId xmlns:a16="http://schemas.microsoft.com/office/drawing/2014/main" id="{70D5C9D3-7D00-4EE2-AF6F-3B5884BDA95B}"/>
              </a:ext>
            </a:extLst>
          </p:cNvPr>
          <p:cNvSpPr/>
          <p:nvPr/>
        </p:nvSpPr>
        <p:spPr>
          <a:xfrm>
            <a:off x="6185223" y="3995103"/>
            <a:ext cx="2802255" cy="335280"/>
          </a:xfrm>
          <a:prstGeom prst="rect">
            <a:avLst/>
          </a:prstGeom>
        </p:spPr>
        <p:txBody>
          <a:bodyPr wrap="none">
            <a:spAutoFit/>
          </a:bodyPr>
          <a:lstStyle/>
          <a:p>
            <a:pPr algn="ctr"/>
            <a:r>
              <a:rPr altLang="en-US" b="1" lang="zh-CN" spc="300" sz="1600">
                <a:gradFill flip="none" rotWithShape="1">
                  <a:gsLst>
                    <a:gs pos="81000">
                      <a:srgbClr val="C8B59D"/>
                    </a:gs>
                    <a:gs pos="52000">
                      <a:srgbClr val="475574"/>
                    </a:gs>
                    <a:gs pos="7000">
                      <a:srgbClr val="475574"/>
                    </a:gs>
                    <a:gs pos="100000">
                      <a:srgbClr val="F2D4AA"/>
                    </a:gs>
                  </a:gsLst>
                  <a:lin ang="2700000" scaled="1"/>
                </a:gradFill>
                <a:latin charset="-122" panose="020b0500000000000000" pitchFamily="34" typeface="思源黑体 CN Regular"/>
                <a:ea charset="-122" panose="020b0500000000000000" pitchFamily="34" typeface="思源黑体 CN Regular"/>
              </a:rPr>
              <a:t>创新  合作  统筹  成长 </a:t>
            </a:r>
          </a:p>
        </p:txBody>
      </p:sp>
      <p:sp>
        <p:nvSpPr>
          <p:cNvPr id="16" name="文本框 15">
            <a:extLst>
              <a:ext uri="{FF2B5EF4-FFF2-40B4-BE49-F238E27FC236}">
                <a16:creationId xmlns:a16="http://schemas.microsoft.com/office/drawing/2014/main" id="{CD132462-E0B5-48AD-9AE8-BF0F6E98DCA7}"/>
              </a:ext>
            </a:extLst>
          </p:cNvPr>
          <p:cNvSpPr txBox="1"/>
          <p:nvPr/>
        </p:nvSpPr>
        <p:spPr>
          <a:xfrm>
            <a:off x="5645315" y="2847943"/>
            <a:ext cx="3886356" cy="335280"/>
          </a:xfrm>
          <a:prstGeom prst="rect">
            <a:avLst/>
          </a:prstGeom>
          <a:solidFill>
            <a:schemeClr val="bg1"/>
          </a:solidFill>
        </p:spPr>
        <p:txBody>
          <a:bodyPr rtlCol="0" vert="horz" wrap="square">
            <a:spAutoFit/>
          </a:bodyPr>
          <a:lstStyle>
            <a:defPPr>
              <a:defRPr lang="en-US"/>
            </a:defPPr>
            <a:lvl1pPr>
              <a:defRPr spc="600">
                <a:solidFill>
                  <a:srgbClr val="1E496C"/>
                </a:solidFill>
                <a:latin charset="-122" panose="020b0500000000000000" pitchFamily="34" typeface="思源黑体 CN Regular"/>
                <a:ea charset="-122" panose="020b0500000000000000" pitchFamily="34" typeface="思源黑体 CN Regular"/>
              </a:defRPr>
            </a:lvl1pPr>
          </a:lstStyle>
          <a:p>
            <a:pPr algn="ctr"/>
            <a:r>
              <a:rPr altLang="zh-CN" lang="en-US" sz="1600"/>
              <a:t>COMPANY TRAINING</a:t>
            </a:r>
          </a:p>
        </p:txBody>
      </p:sp>
      <p:sp>
        <p:nvSpPr>
          <p:cNvPr id="17" name="椭圆 16">
            <a:extLst>
              <a:ext uri="{FF2B5EF4-FFF2-40B4-BE49-F238E27FC236}">
                <a16:creationId xmlns:a16="http://schemas.microsoft.com/office/drawing/2014/main" id="{B017DFD5-6ED9-4471-ABB5-07DB969177C5}"/>
              </a:ext>
            </a:extLst>
          </p:cNvPr>
          <p:cNvSpPr/>
          <p:nvPr/>
        </p:nvSpPr>
        <p:spPr>
          <a:xfrm flipV="1">
            <a:off x="3665420" y="5227057"/>
            <a:ext cx="343873" cy="343873"/>
          </a:xfrm>
          <a:prstGeom prst="ellipse">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Tree>
    <p:extLst>
      <p:ext uri="{BB962C8B-B14F-4D97-AF65-F5344CB8AC3E}">
        <p14:creationId val="2424684041"/>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500" id="20"/>
                                        <p:tgtEl>
                                          <p:spTgt spid="16"/>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31"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1000" fill="hold" id="31"/>
                                        <p:tgtEl>
                                          <p:spTgt spid="14"/>
                                        </p:tgtEl>
                                        <p:attrNameLst>
                                          <p:attrName>ppt_w</p:attrName>
                                        </p:attrNameLst>
                                      </p:cBhvr>
                                      <p:tavLst>
                                        <p:tav tm="0">
                                          <p:val>
                                            <p:fltVal val="0"/>
                                          </p:val>
                                        </p:tav>
                                        <p:tav tm="100000">
                                          <p:val>
                                            <p:strVal val="#ppt_w"/>
                                          </p:val>
                                        </p:tav>
                                      </p:tavLst>
                                    </p:anim>
                                    <p:anim calcmode="lin" valueType="num">
                                      <p:cBhvr>
                                        <p:cTn dur="1000" fill="hold" id="32"/>
                                        <p:tgtEl>
                                          <p:spTgt spid="14"/>
                                        </p:tgtEl>
                                        <p:attrNameLst>
                                          <p:attrName>ppt_h</p:attrName>
                                        </p:attrNameLst>
                                      </p:cBhvr>
                                      <p:tavLst>
                                        <p:tav tm="0">
                                          <p:val>
                                            <p:fltVal val="0"/>
                                          </p:val>
                                        </p:tav>
                                        <p:tav tm="100000">
                                          <p:val>
                                            <p:strVal val="#ppt_h"/>
                                          </p:val>
                                        </p:tav>
                                      </p:tavLst>
                                    </p:anim>
                                    <p:anim calcmode="lin" valueType="num">
                                      <p:cBhvr>
                                        <p:cTn dur="1000" fill="hold" id="33"/>
                                        <p:tgtEl>
                                          <p:spTgt spid="14"/>
                                        </p:tgtEl>
                                        <p:attrNameLst>
                                          <p:attrName>style.rotation</p:attrName>
                                        </p:attrNameLst>
                                      </p:cBhvr>
                                      <p:tavLst>
                                        <p:tav tm="0">
                                          <p:val>
                                            <p:fltVal val="90"/>
                                          </p:val>
                                        </p:tav>
                                        <p:tav tm="100000">
                                          <p:val>
                                            <p:fltVal val="0"/>
                                          </p:val>
                                        </p:tav>
                                      </p:tavLst>
                                    </p:anim>
                                    <p:animEffect filter="fade" transition="in">
                                      <p:cBhvr>
                                        <p:cTn dur="1000" id="34"/>
                                        <p:tgtEl>
                                          <p:spTgt spid="14"/>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1000" fill="hold" id="37"/>
                                        <p:tgtEl>
                                          <p:spTgt spid="17"/>
                                        </p:tgtEl>
                                        <p:attrNameLst>
                                          <p:attrName>ppt_w</p:attrName>
                                        </p:attrNameLst>
                                      </p:cBhvr>
                                      <p:tavLst>
                                        <p:tav tm="0">
                                          <p:val>
                                            <p:fltVal val="0"/>
                                          </p:val>
                                        </p:tav>
                                        <p:tav tm="100000">
                                          <p:val>
                                            <p:strVal val="#ppt_w"/>
                                          </p:val>
                                        </p:tav>
                                      </p:tavLst>
                                    </p:anim>
                                    <p:anim calcmode="lin" valueType="num">
                                      <p:cBhvr>
                                        <p:cTn dur="1000" fill="hold" id="38"/>
                                        <p:tgtEl>
                                          <p:spTgt spid="17"/>
                                        </p:tgtEl>
                                        <p:attrNameLst>
                                          <p:attrName>ppt_h</p:attrName>
                                        </p:attrNameLst>
                                      </p:cBhvr>
                                      <p:tavLst>
                                        <p:tav tm="0">
                                          <p:val>
                                            <p:fltVal val="0"/>
                                          </p:val>
                                        </p:tav>
                                        <p:tav tm="100000">
                                          <p:val>
                                            <p:strVal val="#ppt_h"/>
                                          </p:val>
                                        </p:tav>
                                      </p:tavLst>
                                    </p:anim>
                                    <p:anim calcmode="lin" valueType="num">
                                      <p:cBhvr>
                                        <p:cTn dur="1000" fill="hold" id="39"/>
                                        <p:tgtEl>
                                          <p:spTgt spid="17"/>
                                        </p:tgtEl>
                                        <p:attrNameLst>
                                          <p:attrName>style.rotation</p:attrName>
                                        </p:attrNameLst>
                                      </p:cBhvr>
                                      <p:tavLst>
                                        <p:tav tm="0">
                                          <p:val>
                                            <p:fltVal val="90"/>
                                          </p:val>
                                        </p:tav>
                                        <p:tav tm="100000">
                                          <p:val>
                                            <p:fltVal val="0"/>
                                          </p:val>
                                        </p:tav>
                                      </p:tavLst>
                                    </p:anim>
                                    <p:animEffect filter="fade" transition="in">
                                      <p:cBhvr>
                                        <p:cTn dur="1000" id="4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圆角 3">
            <a:extLst>
              <a:ext uri="{FF2B5EF4-FFF2-40B4-BE49-F238E27FC236}">
                <a16:creationId xmlns:a16="http://schemas.microsoft.com/office/drawing/2014/main" id="{F9CF9AC8-F138-418F-9D41-419AEA326036}"/>
              </a:ext>
            </a:extLst>
          </p:cNvPr>
          <p:cNvSpPr/>
          <p:nvPr/>
        </p:nvSpPr>
        <p:spPr>
          <a:xfrm>
            <a:off x="852886" y="1885340"/>
            <a:ext cx="10457099" cy="3570739"/>
          </a:xfrm>
          <a:prstGeom prst="roundRect">
            <a:avLst>
              <a:gd fmla="val 0" name="adj"/>
            </a:avLst>
          </a:prstGeom>
          <a:solidFill>
            <a:schemeClr val="bg1"/>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5" name="矩形 4">
            <a:extLst>
              <a:ext uri="{FF2B5EF4-FFF2-40B4-BE49-F238E27FC236}">
                <a16:creationId xmlns:a16="http://schemas.microsoft.com/office/drawing/2014/main" id="{09D35E5D-0A11-41FE-ABDE-99509B2F6B8B}"/>
              </a:ext>
            </a:extLst>
          </p:cNvPr>
          <p:cNvSpPr/>
          <p:nvPr/>
        </p:nvSpPr>
        <p:spPr>
          <a:xfrm>
            <a:off x="4675041" y="2306906"/>
            <a:ext cx="6096000" cy="2651760"/>
          </a:xfrm>
          <a:prstGeom prst="rect">
            <a:avLst/>
          </a:prstGeom>
        </p:spPr>
        <p:txBody>
          <a:bodyPr wrap="square">
            <a:spAutoFit/>
          </a:bodyPr>
          <a:lstStyle/>
          <a:p>
            <a:pPr algn="just">
              <a:lnSpc>
                <a:spcPct val="150000"/>
              </a:lnSpc>
            </a:pPr>
            <a:r>
              <a:rPr altLang="en-US" lang="zh-CN" spc="300" sz="1600">
                <a:solidFill>
                  <a:srgbClr val="1C2035"/>
                </a:solidFill>
                <a:latin charset="-122" panose="020b0500000000000000" pitchFamily="34" typeface="思源黑体 CN Regular"/>
                <a:ea charset="-122" panose="020b0500000000000000" pitchFamily="34" typeface="思源黑体 CN Regular"/>
              </a:rPr>
              <a:t>战略（strategy）一词最早是军事方面的概念。战略的特征是发现智谋的纲领。在西方，“strategy”一词源于希腊语“strategos”，意为军事将领、地方行政长官。后来演变成军事术语，指军事将领指挥军队作战的谋略。在中国，战略一词历史久远，“战”指战争，略指“谋略”。企业面临地域、营销等问题时确定恰当的经营战略，使其立于不败之地。</a:t>
            </a:r>
          </a:p>
        </p:txBody>
      </p:sp>
      <p:sp>
        <p:nvSpPr>
          <p:cNvPr id="6" name="圆: 空心 5">
            <a:extLst>
              <a:ext uri="{FF2B5EF4-FFF2-40B4-BE49-F238E27FC236}">
                <a16:creationId xmlns:a16="http://schemas.microsoft.com/office/drawing/2014/main" id="{935E67A2-AC54-4E58-908C-D607401C569D}"/>
              </a:ext>
            </a:extLst>
          </p:cNvPr>
          <p:cNvSpPr/>
          <p:nvPr/>
        </p:nvSpPr>
        <p:spPr>
          <a:xfrm>
            <a:off x="1783474" y="3648045"/>
            <a:ext cx="1506918" cy="1506918"/>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7" name="圆: 空心 6">
            <a:extLst>
              <a:ext uri="{FF2B5EF4-FFF2-40B4-BE49-F238E27FC236}">
                <a16:creationId xmlns:a16="http://schemas.microsoft.com/office/drawing/2014/main" id="{52D4D853-BA85-4764-AAB3-961F1E168D7B}"/>
              </a:ext>
            </a:extLst>
          </p:cNvPr>
          <p:cNvSpPr/>
          <p:nvPr/>
        </p:nvSpPr>
        <p:spPr>
          <a:xfrm>
            <a:off x="1420959" y="4795024"/>
            <a:ext cx="1036702" cy="1036702"/>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8" name="圆: 空心 7">
            <a:extLst>
              <a:ext uri="{FF2B5EF4-FFF2-40B4-BE49-F238E27FC236}">
                <a16:creationId xmlns:a16="http://schemas.microsoft.com/office/drawing/2014/main" id="{D06F1E98-9D6F-4FC7-ACA0-4FF05B5835D6}"/>
              </a:ext>
            </a:extLst>
          </p:cNvPr>
          <p:cNvSpPr/>
          <p:nvPr/>
        </p:nvSpPr>
        <p:spPr>
          <a:xfrm>
            <a:off x="-260677" y="3209955"/>
            <a:ext cx="2285383" cy="2285383"/>
          </a:xfrm>
          <a:prstGeom prst="donut">
            <a:avLst>
              <a:gd fmla="val 338" name="adj"/>
            </a:avLst>
          </a:prstGeom>
          <a:gradFill>
            <a:gsLst>
              <a:gs pos="20000">
                <a:srgbClr val="475574">
                  <a:alpha val="76000"/>
                </a:srgbClr>
              </a:gs>
              <a:gs pos="77000">
                <a:srgbClr val="F2D4AA">
                  <a:alpha val="66000"/>
                </a:srgbClr>
              </a:gs>
            </a:gsLst>
            <a:lin ang="5400000" scaled="1"/>
          </a:gra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anose="020b0500000000000000" pitchFamily="34" typeface="思源黑体 CN Regular"/>
              <a:ea charset="-122" panose="020b0500000000000000" pitchFamily="34" typeface="思源黑体 CN Regular"/>
            </a:endParaRPr>
          </a:p>
        </p:txBody>
      </p:sp>
      <p:sp>
        <p:nvSpPr>
          <p:cNvPr id="9" name="矩形: 圆角 8">
            <a:extLst>
              <a:ext uri="{FF2B5EF4-FFF2-40B4-BE49-F238E27FC236}">
                <a16:creationId xmlns:a16="http://schemas.microsoft.com/office/drawing/2014/main" id="{FD74F2CF-3CF0-4867-BA34-617E6B5151F5}"/>
              </a:ext>
            </a:extLst>
          </p:cNvPr>
          <p:cNvSpPr/>
          <p:nvPr/>
        </p:nvSpPr>
        <p:spPr>
          <a:xfrm>
            <a:off x="1787530" y="2700019"/>
            <a:ext cx="1972090" cy="1719358"/>
          </a:xfrm>
          <a:prstGeom prst="roundRect">
            <a:avLst>
              <a:gd fmla="val 0" name="adj"/>
            </a:avLst>
          </a:prstGeom>
          <a:solidFill>
            <a:srgbClr val="475574"/>
          </a:solidFill>
          <a:ln w="76200">
            <a:noFill/>
          </a:ln>
          <a:effectLst>
            <a:outerShdw algn="ctr" blurRad="304800" dist="25400" rotWithShape="0" sx="101000" sy="10100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pc="600">
              <a:solidFill>
                <a:srgbClr val="034581"/>
              </a:solidFill>
              <a:latin charset="-122" pitchFamily="2" typeface="方正兰亭粗黑_GBK"/>
              <a:ea charset="0" panose="020b0604020202020204" pitchFamily="34" typeface="Arial"/>
            </a:endParaRPr>
          </a:p>
        </p:txBody>
      </p:sp>
      <p:sp>
        <p:nvSpPr>
          <p:cNvPr id="10" name="矩形 9">
            <a:extLst>
              <a:ext uri="{FF2B5EF4-FFF2-40B4-BE49-F238E27FC236}">
                <a16:creationId xmlns:a16="http://schemas.microsoft.com/office/drawing/2014/main" id="{48D229B3-8EDB-4FB0-BFD8-C1D5896D9E5B}"/>
              </a:ext>
            </a:extLst>
          </p:cNvPr>
          <p:cNvSpPr/>
          <p:nvPr/>
        </p:nvSpPr>
        <p:spPr>
          <a:xfrm>
            <a:off x="2284724" y="2892693"/>
            <a:ext cx="1006450" cy="1188720"/>
          </a:xfrm>
          <a:prstGeom prst="rect">
            <a:avLst/>
          </a:prstGeom>
        </p:spPr>
        <p:txBody>
          <a:bodyPr wrap="square">
            <a:spAutoFit/>
          </a:bodyPr>
          <a:lstStyle/>
          <a:p>
            <a:pPr>
              <a:lnSpc>
                <a:spcPct val="150000"/>
              </a:lnSpc>
            </a:pPr>
            <a:r>
              <a:rPr altLang="en-US" lang="zh-CN" spc="300" sz="2400">
                <a:solidFill>
                  <a:schemeClr val="bg1"/>
                </a:solidFill>
                <a:latin charset="-122" panose="020b0500000000000000" pitchFamily="34" typeface="思源黑体 CN Regular"/>
                <a:ea charset="-122" panose="020b0500000000000000" pitchFamily="34" typeface="思源黑体 CN Regular"/>
              </a:rPr>
              <a:t>何 为战 略</a:t>
            </a:r>
          </a:p>
        </p:txBody>
      </p:sp>
    </p:spTree>
    <p:extLst>
      <p:ext uri="{BB962C8B-B14F-4D97-AF65-F5344CB8AC3E}">
        <p14:creationId val="1439928955"/>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ppt_x"/>
                                          </p:val>
                                        </p:tav>
                                        <p:tav tm="100000">
                                          <p:val>
                                            <p:strVal val="#ppt_x"/>
                                          </p:val>
                                        </p:tav>
                                      </p:tavLst>
                                    </p:anim>
                                    <p:anim calcmode="lin" valueType="num">
                                      <p:cBhvr additive="base">
                                        <p:cTn dur="500" fill="hold" id="24"/>
                                        <p:tgtEl>
                                          <p:spTgt spid="4"/>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additive="base">
                                        <p:cTn dur="500" fill="hold" id="27"/>
                                        <p:tgtEl>
                                          <p:spTgt spid="6"/>
                                        </p:tgtEl>
                                        <p:attrNameLst>
                                          <p:attrName>ppt_x</p:attrName>
                                        </p:attrNameLst>
                                      </p:cBhvr>
                                      <p:tavLst>
                                        <p:tav tm="0">
                                          <p:val>
                                            <p:strVal val="#ppt_x"/>
                                          </p:val>
                                        </p:tav>
                                        <p:tav tm="100000">
                                          <p:val>
                                            <p:strVal val="#ppt_x"/>
                                          </p:val>
                                        </p:tav>
                                      </p:tavLst>
                                    </p:anim>
                                    <p:anim calcmode="lin" valueType="num">
                                      <p:cBhvr additive="base">
                                        <p:cTn dur="500" fill="hold" id="2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6" presetSubtype="16">
                                  <p:stCondLst>
                                    <p:cond delay="0"/>
                                  </p:stCondLst>
                                  <p:childTnLst>
                                    <p:set>
                                      <p:cBhvr>
                                        <p:cTn dur="1" fill="hold" id="32">
                                          <p:stCondLst>
                                            <p:cond delay="0"/>
                                          </p:stCondLst>
                                        </p:cTn>
                                        <p:tgtEl>
                                          <p:spTgt spid="5"/>
                                        </p:tgtEl>
                                        <p:attrNameLst>
                                          <p:attrName>style.visibility</p:attrName>
                                        </p:attrNameLst>
                                      </p:cBhvr>
                                      <p:to>
                                        <p:strVal val="visible"/>
                                      </p:to>
                                    </p:set>
                                    <p:animEffect filter="circle(in)" transition="in">
                                      <p:cBhvr>
                                        <p:cTn dur="2000" id="3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tags/tag1.xml><?xml version="1.0" encoding="utf-8"?>
<p:tagLst xmlns:p="http://schemas.openxmlformats.org/presentationml/2006/main">
  <p:tag name="KSO_WM_BEAUTIFY_FLAG" val="#wm#"/>
  <p:tag name="KSO_WM_TAG_VERSION" val="1.0"/>
  <p:tag name="KSO_WM_TEMPLATE_CATEGORY" val="preset"/>
  <p:tag name="KSO_WM_TEMPLATE_INDEX" val="1"/>
  <p:tag name="KSO_WM_UNIT_CLEAR" val="1"/>
  <p:tag name="KSO_WM_UNIT_COMPATIBLE" val="0"/>
  <p:tag name="KSO_WM_UNIT_HIGHLIGHT" val="0"/>
  <p:tag name="KSO_WM_UNIT_ID" val="150995210*a*1"/>
  <p:tag name="KSO_WM_UNIT_INDEX" val="1"/>
  <p:tag name="KSO_WM_UNIT_ISCONTENTSTITLE" val="0"/>
  <p:tag name="KSO_WM_UNIT_LAYERLEVEL" val="1"/>
  <p:tag name="KSO_WM_UNIT_PRESET_TEXT" val="请在此处添加标题"/>
  <p:tag name="KSO_WM_UNIT_TYPE" val="a"/>
  <p:tag name="KSO_WM_UNIT_VALUE" val="22"/>
</p:tagLst>
</file>

<file path=ppt/tags/tag2.xml><?xml version="1.0" encoding="utf-8"?>
<p:tagLst xmlns:p="http://schemas.openxmlformats.org/presentationml/2006/main">
  <p:tag name="KSO_WM_BEAUTIFY_FLAG" val="#wm#"/>
  <p:tag name="KSO_WM_DIAGRAM_GROUP_CODE" val="第七组"/>
  <p:tag name="KSO_WM_TAG_VERSION" val="1.0"/>
  <p:tag name="KSO_WM_TEMPLATE_CATEGORY" val="preset"/>
  <p:tag name="KSO_WM_TEMPLATE_INDEX" val="1"/>
  <p:tag name="KSO_WM_UNIT_CLEAR" val="1"/>
  <p:tag name="KSO_WM_UNIT_COMPATIBLE" val="0"/>
  <p:tag name="KSO_WM_UNIT_HIGHLIGHT" val="0"/>
  <p:tag name="KSO_WM_UNIT_ID" val="150995263*l_h_f*1_1_1"/>
  <p:tag name="KSO_WM_UNIT_INDEX" val="1_1_1"/>
  <p:tag name="KSO_WM_UNIT_LAYERLEVEL" val="1_1_1"/>
  <p:tag name="KSO_WM_UNIT_PRESET_TEXT" val="请在此处添加文本"/>
  <p:tag name="KSO_WM_UNIT_TEXT_FILL_FORE_SCHEMECOLOR_INDEX" val="13"/>
  <p:tag name="KSO_WM_UNIT_TEXT_FILL_TYPE" val="1"/>
  <p:tag name="KSO_WM_UNIT_TYPE" val="l_h_f"/>
  <p:tag name="KSO_WM_UNIT_USESOURCEFORMAT_APPLY" val="0"/>
  <p:tag name="KSO_WM_UNIT_VALUE" val="40"/>
</p:tagLst>
</file>

<file path=ppt/tags/tag3.xml><?xml version="1.0" encoding="utf-8"?>
<p:tagLst xmlns:p="http://schemas.openxmlformats.org/presentationml/2006/main">
  <p:tag name="KSO_WM_BEAUTIFY_FLAG" val="#wm#"/>
  <p:tag name="KSO_WM_DIAGRAM_GROUP_CODE" val="第七组"/>
  <p:tag name="KSO_WM_TAG_VERSION" val="1.0"/>
  <p:tag name="KSO_WM_TEMPLATE_CATEGORY" val="preset"/>
  <p:tag name="KSO_WM_TEMPLATE_INDEX" val="1"/>
  <p:tag name="KSO_WM_UNIT_CLEAR" val="1"/>
  <p:tag name="KSO_WM_UNIT_COMPATIBLE" val="0"/>
  <p:tag name="KSO_WM_UNIT_HIGHLIGHT" val="0"/>
  <p:tag name="KSO_WM_UNIT_ID" val="150995263*l_h_f*1_2_1"/>
  <p:tag name="KSO_WM_UNIT_INDEX" val="1_2_1"/>
  <p:tag name="KSO_WM_UNIT_LAYERLEVEL" val="1_1_1"/>
  <p:tag name="KSO_WM_UNIT_PRESET_TEXT" val="请在此处添加文本"/>
  <p:tag name="KSO_WM_UNIT_TEXT_FILL_FORE_SCHEMECOLOR_INDEX" val="13"/>
  <p:tag name="KSO_WM_UNIT_TEXT_FILL_TYPE" val="1"/>
  <p:tag name="KSO_WM_UNIT_TYPE" val="l_h_f"/>
  <p:tag name="KSO_WM_UNIT_USESOURCEFORMAT_APPLY" val="0"/>
  <p:tag name="KSO_WM_UNIT_VALUE" val="40"/>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160</Paragraphs>
  <Slides>25</Slides>
  <Notes>25</Notes>
  <TotalTime>1500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25</vt:i4>
      </vt:variant>
    </vt:vector>
  </HeadingPairs>
  <TitlesOfParts>
    <vt:vector baseType="lpstr" size="37">
      <vt:lpstr>Arial</vt:lpstr>
      <vt:lpstr>Calibri Light</vt:lpstr>
      <vt:lpstr>Calibri</vt:lpstr>
      <vt:lpstr>思源黑体 CN Regular</vt:lpstr>
      <vt:lpstr>等线 Light</vt:lpstr>
      <vt:lpstr>等线</vt:lpstr>
      <vt:lpstr>思源黑体 CN Bold</vt:lpstr>
      <vt:lpstr>思源黑体 CN Heavy</vt:lpstr>
      <vt:lpstr>851tegakizatsu</vt:lpstr>
      <vt:lpstr>微软雅黑</vt:lpstr>
      <vt:lpstr>方正兰亭粗黑_GBK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优品PPT</cp:lastModifiedBy>
  <dcterms:modified xsi:type="dcterms:W3CDTF">2021-08-20T11:05:37Z</dcterms:modified>
  <cp:revision>241</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