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69" r:id="rId7"/>
    <p:sldId id="270" r:id="rId8"/>
    <p:sldId id="271" r:id="rId9"/>
    <p:sldId id="272" r:id="rId10"/>
    <p:sldId id="273" r:id="rId11"/>
    <p:sldId id="259" r:id="rId12"/>
    <p:sldId id="274" r:id="rId13"/>
    <p:sldId id="275" r:id="rId14"/>
    <p:sldId id="276" r:id="rId15"/>
    <p:sldId id="277" r:id="rId16"/>
    <p:sldId id="278" r:id="rId17"/>
    <p:sldId id="261" r:id="rId18"/>
    <p:sldId id="280" r:id="rId19"/>
    <p:sldId id="279" r:id="rId20"/>
    <p:sldId id="282" r:id="rId21"/>
    <p:sldId id="281" r:id="rId22"/>
    <p:sldId id="283" r:id="rId23"/>
    <p:sldId id="262" r:id="rId24"/>
    <p:sldId id="260" r:id="rId25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1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93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780" y="114"/>
      </p:cViewPr>
      <p:guideLst>
        <p:guide orient="horz" pos="2205"/>
        <p:guide pos="3840"/>
        <p:guide orient="horz" pos="213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tags/tag1.xml" Type="http://schemas.openxmlformats.org/officeDocument/2006/relationships/tags"/><Relationship Id="rId27" Target="presProps.xml" Type="http://schemas.openxmlformats.org/officeDocument/2006/relationships/presProps"/><Relationship Id="rId28" Target="viewProps.xml" Type="http://schemas.openxmlformats.org/officeDocument/2006/relationships/viewProps"/><Relationship Id="rId29" Target="theme/theme1.xml" Type="http://schemas.openxmlformats.org/officeDocument/2006/relationships/theme"/><Relationship Id="rId3" Target="notesMasters/notesMaster1.xml" Type="http://schemas.openxmlformats.org/officeDocument/2006/relationships/notesMaster"/><Relationship Id="rId30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73EB1-FAC7-4D0E-B124-2C9AAF4F6529}" type="datetimeFigureOut">
              <a:rPr lang="zh-CN" altLang="en-US" smtClean="0"/>
              <a:t>2021/1/26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1F2CEF-31FF-4EBB-B76D-92A1FC6F71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51016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82E4FB-9845-4183-8885-762F03E6F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86AC623-AA7B-4207-A786-047835C57B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EB13544-ACB7-4189-AFDB-188A7229E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90F7-6A67-4CE8-A7CB-48D493422185}" type="datetimeFigureOut">
              <a:rPr lang="zh-CN" altLang="en-US" smtClean="0"/>
              <a:t>2021/1/26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D6F3D3-00FF-4912-B188-C50A58371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6F277D-F787-46C3-BB12-ACE887970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70CC9-1449-4A72-B035-4DF2F4391F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1465917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8605B9-19A4-490F-8995-D7E13B757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1233B90-1BDE-4197-8159-8F6909BB4D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39AD1A8-CA00-418E-9456-3875E9887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90F7-6A67-4CE8-A7CB-48D493422185}" type="datetimeFigureOut">
              <a:rPr lang="zh-CN" altLang="en-US" smtClean="0"/>
              <a:t>2021/1/26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65651FE-F453-40CC-A2DE-8D07B4D4A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7B01BCB-972D-48D0-82B7-91FB0B8B1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70CC9-1449-4A72-B035-4DF2F4391F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0533393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9891B59-E947-40B6-8B2A-0C2506818E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0E55C6E-C383-4D89-9FC5-3963453E9D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57B7F1A-1772-42CD-AD69-B0E289E27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90F7-6A67-4CE8-A7CB-48D493422185}" type="datetimeFigureOut">
              <a:rPr lang="zh-CN" altLang="en-US" smtClean="0"/>
              <a:t>2021/1/26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492A169-EBEA-4D15-889B-5365EF69B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9EC6B9-60B3-47A2-933B-D2299DD3F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70CC9-1449-4A72-B035-4DF2F4391F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38843487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66859596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57761201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8355198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4517030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70175817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0970952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32284000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42182463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749625-3F38-471E-943B-7C5221645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25DC7E-D3DD-4072-8A66-204F1EDD8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8DD4540-C2F9-4408-B733-C10AD99A6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90F7-6A67-4CE8-A7CB-48D493422185}" type="datetimeFigureOut">
              <a:rPr lang="zh-CN" altLang="en-US" smtClean="0"/>
              <a:t>2021/1/26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9BE8ADC-8BFF-41A9-9875-29506461C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599D36-5212-43C1-B477-011081DD0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70CC9-1449-4A72-B035-4DF2F4391F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36349579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3557034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58451920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7414608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14D09B-C05C-4BF5-9EB6-25979A2C1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BCD3C31-4C36-44E7-9AC1-A2DB2C34F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0CC34D7-2874-470D-8D79-F0FDDC94B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90F7-6A67-4CE8-A7CB-48D493422185}" type="datetimeFigureOut">
              <a:rPr lang="zh-CN" altLang="en-US" smtClean="0"/>
              <a:t>2021/1/26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3C18165-2332-4605-8700-0412ECABA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5FE119-5BAD-4719-B58C-3761CFC04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70CC9-1449-4A72-B035-4DF2F4391F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9277202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49B9E6-BFA0-4253-8422-00F680EA2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52822E1-B914-40A7-9158-946E9D306D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BBDD1F4-25DD-4822-A037-7EF1333601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42ABCAE-E6AA-4A39-A02B-98A01528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90F7-6A67-4CE8-A7CB-48D493422185}" type="datetimeFigureOut">
              <a:rPr lang="zh-CN" altLang="en-US" smtClean="0"/>
              <a:t>2021/1/26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6C2FB1B-8BBF-4B89-8BE4-6187DCF1F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912B16D-199C-4713-9BA7-B9A7040E1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70CC9-1449-4A72-B035-4DF2F4391F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3615106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FB51D2-2AD2-4CE4-A2A9-1F0D1001D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E510C9E-0DBF-498B-BDF7-CC8BCB97B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F1257C4-CDFB-4D43-BEBA-3FE7B5531D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1F53F8F-AA37-4E46-A4B5-D13DEE31EE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4E2D4BA-529F-47D7-8F8F-F75162942D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B768418-E641-4547-B066-FDF921505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90F7-6A67-4CE8-A7CB-48D493422185}" type="datetimeFigureOut">
              <a:rPr lang="zh-CN" altLang="en-US" smtClean="0"/>
              <a:t>2021/1/26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C989A1E-B396-42FD-B9CA-181EF012A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BA08FE8-5635-4F1A-A09A-24F3F59C9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70CC9-1449-4A72-B035-4DF2F4391F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8478419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B0A7AC-ABC6-497D-B2AA-2DA893786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2B6DDEC-EB77-4517-9D63-AE3B74859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90F7-6A67-4CE8-A7CB-48D493422185}" type="datetimeFigureOut">
              <a:rPr lang="zh-CN" altLang="en-US" smtClean="0"/>
              <a:t>2021/1/26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093625D-3184-4865-82DE-F014EC611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1E7242B-EE7A-40E0-9C0C-0322E711D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70CC9-1449-4A72-B035-4DF2F4391F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10269647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4787E57-5026-434E-9220-051CDC13A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90F7-6A67-4CE8-A7CB-48D493422185}" type="datetimeFigureOut">
              <a:rPr lang="zh-CN" altLang="en-US" smtClean="0"/>
              <a:t>2021/1/26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9D62FC3-8934-4628-AA55-C103C9283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DA9E5E3-DB6B-4A8D-B061-64B6D5F3E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70CC9-1449-4A72-B035-4DF2F4391F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99760169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AA996D-59E4-4D33-96A8-0C40AE27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8486CF-EAB7-4AF4-A132-D226435B9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C055070-FB69-4A8E-9C7A-050F32327C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DA1AFBA-A4DD-484C-B6A6-3DD4930FD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90F7-6A67-4CE8-A7CB-48D493422185}" type="datetimeFigureOut">
              <a:rPr lang="zh-CN" altLang="en-US" smtClean="0"/>
              <a:t>2021/1/26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852AC27-7F13-4717-9418-1BBB307F3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8C80024-BDFD-420E-BE23-7A1DAC7BB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70CC9-1449-4A72-B035-4DF2F4391F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13325215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B968C4-77E4-42F7-9102-0FDFA98BA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6AD581B-FA28-46E3-82A4-DC2D882B1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78F1E38-C971-4A65-8166-AAB5917F5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94B365C-70FB-4D8F-A498-EC85B4ADD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90F7-6A67-4CE8-A7CB-48D493422185}" type="datetimeFigureOut">
              <a:rPr lang="zh-CN" altLang="en-US" smtClean="0"/>
              <a:t>2021/1/26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34C2E72-1243-4664-A8E9-6A751F456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3B925BA-45B9-4137-9EBB-1BC95ED56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70CC9-1449-4A72-B035-4DF2F4391F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59806767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1.jpeg" Type="http://schemas.openxmlformats.org/officeDocument/2006/relationships/image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1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79582AE-72DF-46AB-A972-89A5F0C53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7F68E4E-44D7-4BEF-9C6E-E9CF1C89D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15F50BA-A3CA-42D3-B23D-92C30B422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390F7-6A67-4CE8-A7CB-48D493422185}" type="datetimeFigureOut">
              <a:rPr lang="zh-CN" altLang="en-US" smtClean="0"/>
              <a:t>2021/1/26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33E6931-FA53-4CB5-96F3-41BDA39A0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EFC24B2-AAA2-4223-ADDF-6F6F8F0920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70CC9-1449-4A72-B035-4DF2F4391F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19258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93873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0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1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2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4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5.pn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6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1.jpe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7.png" Type="http://schemas.openxmlformats.org/officeDocument/2006/relationships/image"/><Relationship Id="rId3" Target="../media/image18.pn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9.pn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jpeg" Type="http://schemas.openxmlformats.org/officeDocument/2006/relationships/image"/><Relationship Id="rId3" Target="../media/image5.jpeg" Type="http://schemas.openxmlformats.org/officeDocument/2006/relationships/image"/><Relationship Id="rId4" Target="../media/image6.jpeg" Type="http://schemas.openxmlformats.org/officeDocument/2006/relationships/image"/><Relationship Id="rId5" Target="../media/image7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FD7D5122-0521-407A-AF09-1E43A194A998}"/>
              </a:ext>
            </a:extLst>
          </p:cNvPr>
          <p:cNvSpPr/>
          <p:nvPr/>
        </p:nvSpPr>
        <p:spPr>
          <a:xfrm>
            <a:off x="4318001" y="762000"/>
            <a:ext cx="7346950" cy="5066665"/>
          </a:xfrm>
          <a:prstGeom prst="rect">
            <a:avLst/>
          </a:prstGeom>
          <a:solidFill>
            <a:srgbClr val="073E87">
              <a:lumMod val="75000"/>
              <a:alpha val="60000"/>
            </a:srgb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Calibri"/>
              <a:ea charset="-122" panose="02010600030101010101" pitchFamily="2" typeface="宋体"/>
              <a:cs typeface="+mn-cs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15F363B-A7C0-417C-A333-627F2332E386}"/>
              </a:ext>
            </a:extLst>
          </p:cNvPr>
          <p:cNvSpPr txBox="1"/>
          <p:nvPr/>
        </p:nvSpPr>
        <p:spPr>
          <a:xfrm>
            <a:off x="4420234" y="1758324"/>
            <a:ext cx="7019291" cy="2773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8800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9060101010101" pitchFamily="49" typeface="仿宋"/>
                <a:ea charset="-122" panose="02010609060101010101" pitchFamily="49" typeface="仿宋"/>
              </a:rPr>
              <a:t>常见心理疾病</a:t>
            </a:r>
          </a:p>
          <a:p>
            <a:r>
              <a:rPr altLang="en-US" b="1" lang="zh-CN" sz="8800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9060101010101" pitchFamily="49" typeface="仿宋"/>
                <a:ea charset="-122" panose="02010609060101010101" pitchFamily="49" typeface="仿宋"/>
              </a:rPr>
              <a:t>的识别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8CA5C332-F461-4FAD-853B-3590C1DC590B}"/>
              </a:ext>
            </a:extLst>
          </p:cNvPr>
          <p:cNvSpPr txBox="1"/>
          <p:nvPr/>
        </p:nvSpPr>
        <p:spPr>
          <a:xfrm>
            <a:off x="4645659" y="1029335"/>
            <a:ext cx="669289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prstClr val="white"/>
                </a:solidFill>
                <a:latin charset="-122" panose="02010609060101010101" pitchFamily="49" typeface="仿宋"/>
                <a:ea charset="-122" panose="02010609060101010101" pitchFamily="49" typeface="仿宋"/>
              </a:rPr>
              <a:t>医学医疗|工作总结|培训宣传|救护常识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E02FAD7D-7A4B-4824-B4D3-7E1E756B7798}"/>
              </a:ext>
            </a:extLst>
          </p:cNvPr>
          <p:cNvSpPr txBox="1"/>
          <p:nvPr/>
        </p:nvSpPr>
        <p:spPr>
          <a:xfrm>
            <a:off x="4645660" y="4543417"/>
            <a:ext cx="6126480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lang="en-US" sz="3200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903060703020204" pitchFamily="34" typeface="Britannic Bold"/>
                <a:ea charset="-127" panose="020b0609000101010101" pitchFamily="49" typeface="GulimChe"/>
              </a:rPr>
              <a:t>Identification of common mental illnesses</a:t>
            </a:r>
          </a:p>
        </p:txBody>
      </p:sp>
      <p:sp>
        <p:nvSpPr>
          <p:cNvPr id="15" name="圆角矩形 13">
            <a:extLst>
              <a:ext uri="{FF2B5EF4-FFF2-40B4-BE49-F238E27FC236}">
                <a16:creationId xmlns:a16="http://schemas.microsoft.com/office/drawing/2014/main" id="{307BB7ED-5A31-4881-B6BC-7FDC85D670FF}"/>
              </a:ext>
            </a:extLst>
          </p:cNvPr>
          <p:cNvSpPr/>
          <p:nvPr/>
        </p:nvSpPr>
        <p:spPr>
          <a:xfrm>
            <a:off x="4645659" y="1739850"/>
            <a:ext cx="6365239" cy="45719"/>
          </a:xfrm>
          <a:prstGeom prst="roundRect">
            <a:avLst>
              <a:gd fmla="val 50000" name="adj"/>
            </a:avLst>
          </a:prstGeom>
          <a:solidFill>
            <a:schemeClr val="accent5">
              <a:lumMod val="40000"/>
              <a:lumOff val="60000"/>
            </a:scheme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Calibri"/>
              <a:ea charset="-122" panose="02010600030101010101" pitchFamily="2" typeface="宋体"/>
              <a:cs typeface="+mn-cs"/>
            </a:endParaRPr>
          </a:p>
        </p:txBody>
      </p:sp>
      <p:sp>
        <p:nvSpPr>
          <p:cNvPr id="16" name="任意多边形 14">
            <a:extLst>
              <a:ext uri="{FF2B5EF4-FFF2-40B4-BE49-F238E27FC236}">
                <a16:creationId xmlns:a16="http://schemas.microsoft.com/office/drawing/2014/main" id="{B9B6296A-90DB-40EC-985C-99815B5B5959}"/>
              </a:ext>
            </a:extLst>
          </p:cNvPr>
          <p:cNvSpPr/>
          <p:nvPr/>
        </p:nvSpPr>
        <p:spPr>
          <a:xfrm>
            <a:off x="4010660" y="465455"/>
            <a:ext cx="1840865" cy="1840865"/>
          </a:xfrm>
          <a:custGeom>
            <a:gdLst>
              <a:gd fmla="*/ 0 w 1440" name="connsiteX0"/>
              <a:gd fmla="*/ 0 h 1440" name="connsiteY0"/>
              <a:gd fmla="*/ 1440 w 1440" name="connsiteX1"/>
              <a:gd fmla="*/ 0 h 1440" name="connsiteY1"/>
              <a:gd fmla="*/ 112 w 1440" name="connsiteX2"/>
              <a:gd fmla="*/ 113 h 1440" name="connsiteY2"/>
              <a:gd fmla="*/ 0 w 1440" name="connsiteX3"/>
              <a:gd fmla="*/ 1440 h 1440" name="connsiteY3"/>
              <a:gd fmla="*/ 0 w 1440" name="connsiteX4"/>
              <a:gd fmla="*/ 0 h 144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40" w="1440">
                <a:moveTo>
                  <a:pt x="0" y="0"/>
                </a:moveTo>
                <a:lnTo>
                  <a:pt x="1440" y="0"/>
                </a:lnTo>
                <a:lnTo>
                  <a:pt x="112" y="113"/>
                </a:lnTo>
                <a:lnTo>
                  <a:pt x="0" y="1440"/>
                </a:lnTo>
                <a:lnTo>
                  <a:pt x="0" y="0"/>
                </a:lnTo>
                <a:close/>
              </a:path>
            </a:pathLst>
          </a:custGeom>
          <a:solidFill>
            <a:srgbClr val="073E87">
              <a:lumMod val="75000"/>
              <a:alpha val="60000"/>
            </a:srgb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anchorCtr="0" compatLnSpc="1" forceAA="0" fromWordArt="0" horzOverflow="overflow" numCol="1" rtlCol="0" spcCol="0" vert="horz" vertOverflow="overflow" wrap="square">
            <a:noAutofit/>
          </a:bodyPr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charset="-122" panose="02010600030101010101" pitchFamily="2" typeface="宋体"/>
              <a:cs typeface="+mn-cs"/>
              <a:sym typeface="+mn-ea"/>
            </a:endParaRPr>
          </a:p>
        </p:txBody>
      </p:sp>
      <p:sp>
        <p:nvSpPr>
          <p:cNvPr id="17" name="任意多边形 15">
            <a:extLst>
              <a:ext uri="{FF2B5EF4-FFF2-40B4-BE49-F238E27FC236}">
                <a16:creationId xmlns:a16="http://schemas.microsoft.com/office/drawing/2014/main" id="{FBC28E77-38FF-49A8-B2A8-42EEC80BEE59}"/>
              </a:ext>
            </a:extLst>
          </p:cNvPr>
          <p:cNvSpPr/>
          <p:nvPr/>
        </p:nvSpPr>
        <p:spPr>
          <a:xfrm flipH="1" flipV="1">
            <a:off x="10233660" y="4255135"/>
            <a:ext cx="1840865" cy="1840865"/>
          </a:xfrm>
          <a:custGeom>
            <a:gdLst>
              <a:gd fmla="*/ 0 w 1440" name="connsiteX0"/>
              <a:gd fmla="*/ 0 h 1440" name="connsiteY0"/>
              <a:gd fmla="*/ 1440 w 1440" name="connsiteX1"/>
              <a:gd fmla="*/ 0 h 1440" name="connsiteY1"/>
              <a:gd fmla="*/ 112 w 1440" name="connsiteX2"/>
              <a:gd fmla="*/ 113 h 1440" name="connsiteY2"/>
              <a:gd fmla="*/ 0 w 1440" name="connsiteX3"/>
              <a:gd fmla="*/ 1440 h 1440" name="connsiteY3"/>
              <a:gd fmla="*/ 0 w 1440" name="connsiteX4"/>
              <a:gd fmla="*/ 0 h 144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40" w="1440">
                <a:moveTo>
                  <a:pt x="0" y="0"/>
                </a:moveTo>
                <a:lnTo>
                  <a:pt x="1440" y="0"/>
                </a:lnTo>
                <a:lnTo>
                  <a:pt x="112" y="113"/>
                </a:lnTo>
                <a:lnTo>
                  <a:pt x="0" y="1440"/>
                </a:lnTo>
                <a:lnTo>
                  <a:pt x="0" y="0"/>
                </a:lnTo>
                <a:close/>
              </a:path>
            </a:pathLst>
          </a:custGeom>
          <a:solidFill>
            <a:srgbClr val="073E87">
              <a:lumMod val="75000"/>
              <a:alpha val="60000"/>
            </a:srgb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anchorCtr="0" compatLnSpc="1" forceAA="0" fromWordArt="0" horzOverflow="overflow" numCol="1" rtlCol="0" spcCol="0" vert="horz" vertOverflow="overflow" wrap="square">
            <a:noAutofit/>
          </a:bodyPr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Calibri"/>
              <a:ea charset="-122" panose="02010600030101010101" pitchFamily="2" typeface="宋体"/>
              <a:cs typeface="+mn-cs"/>
              <a:sym typeface="+mn-ea"/>
            </a:endParaRPr>
          </a:p>
        </p:txBody>
      </p:sp>
    </p:spTree>
    <p:extLst>
      <p:ext uri="{BB962C8B-B14F-4D97-AF65-F5344CB8AC3E}">
        <p14:creationId val="4034116315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4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6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fill="hold" grpId="0" id="36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3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12"/>
      <p:bldP grpId="0" spid="13"/>
      <p:bldP grpId="0" spid="14"/>
      <p:bldP grpId="0" spid="15"/>
      <p:bldP grpId="0" spid="16"/>
      <p:bldP grpId="0" spid="17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F9A2A97B-296D-49C9-ABA5-0E80314E06C1}"/>
              </a:ext>
            </a:extLst>
          </p:cNvPr>
          <p:cNvSpPr/>
          <p:nvPr/>
        </p:nvSpPr>
        <p:spPr>
          <a:xfrm>
            <a:off x="152400" y="742315"/>
            <a:ext cx="12069335" cy="95896"/>
          </a:xfrm>
          <a:prstGeom prst="rect">
            <a:avLst/>
          </a:prstGeom>
          <a:solidFill>
            <a:srgbClr val="5F77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A5A7FA23-DB27-453C-899D-ACCA4ADF8A63}"/>
              </a:ext>
            </a:extLst>
          </p:cNvPr>
          <p:cNvSpPr/>
          <p:nvPr/>
        </p:nvSpPr>
        <p:spPr>
          <a:xfrm>
            <a:off x="5404945" y="170059"/>
            <a:ext cx="13639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pc="300" sz="28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抑郁症</a:t>
            </a:r>
          </a:p>
        </p:txBody>
      </p:sp>
      <p:grpSp>
        <p:nvGrpSpPr>
          <p:cNvPr id="79" name="组合 78">
            <a:extLst>
              <a:ext uri="{FF2B5EF4-FFF2-40B4-BE49-F238E27FC236}">
                <a16:creationId xmlns:a16="http://schemas.microsoft.com/office/drawing/2014/main" id="{A7A6719B-29C2-4A39-82FA-9EB6B72A5F94}"/>
              </a:ext>
            </a:extLst>
          </p:cNvPr>
          <p:cNvGrpSpPr/>
          <p:nvPr/>
        </p:nvGrpSpPr>
        <p:grpSpPr>
          <a:xfrm>
            <a:off x="6410300" y="1805514"/>
            <a:ext cx="5528364" cy="4409470"/>
            <a:chOff x="6282636" y="1619835"/>
            <a:chExt cx="5528364" cy="4409470"/>
          </a:xfrm>
        </p:grpSpPr>
        <p:sp>
          <p:nvSpPr>
            <p:cNvPr id="6" name="Text Box 9">
              <a:extLst>
                <a:ext uri="{FF2B5EF4-FFF2-40B4-BE49-F238E27FC236}">
                  <a16:creationId xmlns:a16="http://schemas.microsoft.com/office/drawing/2014/main" id="{FFFD37C3-5F91-4ED4-AD41-E32F74E01B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96682" y="1619835"/>
              <a:ext cx="5514318" cy="10058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indent="-342900" marL="3429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342900" marL="8001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342900" marL="12573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342900" marL="17145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342900" marL="21717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fontAlgn="base" indent="-342900" marL="26289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fontAlgn="base" indent="-342900" marL="30861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fontAlgn="base" indent="-342900" marL="35433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fontAlgn="base" indent="-342900" marL="40005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>
                <a:lnSpc>
                  <a:spcPct val="150000"/>
                </a:lnSpc>
                <a:buClr>
                  <a:srgbClr val="5F779A"/>
                </a:buClr>
                <a:buFont charset="2" panose="05000000000000000000" pitchFamily="2" typeface="Wingdings"/>
                <a:buChar char="l"/>
              </a:pPr>
              <a:r>
                <a:rPr altLang="en-US" b="1" lang="zh-CN" sz="20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压力对人的心理上可致心理病</a:t>
              </a:r>
              <a:br>
                <a:rPr altLang="en-US" b="1" lang="zh-CN" sz="20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</a:br>
              <a:r>
                <a:rPr altLang="en-US" b="1" lang="zh-CN" sz="20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最普遍的一种精神/心理疾病 有的无原因</a:t>
              </a:r>
            </a:p>
          </p:txBody>
        </p: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id="{C91FA89E-F0EF-41D8-AEC5-BA2AF82C14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96682" y="2748713"/>
              <a:ext cx="5514318" cy="548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indent="-342900" marL="3429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342900" marL="8001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342900" marL="12573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342900" marL="17145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342900" marL="21717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fontAlgn="base" indent="-342900" marL="26289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fontAlgn="base" indent="-342900" marL="30861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fontAlgn="base" indent="-342900" marL="35433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fontAlgn="base" indent="-342900" marL="40005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>
                <a:lnSpc>
                  <a:spcPct val="150000"/>
                </a:lnSpc>
                <a:buClr>
                  <a:srgbClr val="5F779A"/>
                </a:buClr>
                <a:buFont charset="2" panose="05000000000000000000" pitchFamily="2" typeface="Wingdings"/>
                <a:buChar char="l"/>
              </a:pPr>
              <a:r>
                <a:rPr altLang="en-US" b="1" lang="zh-CN" sz="20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抑郁症—“哀”——灰暗的人生过程地狱</a:t>
              </a:r>
            </a:p>
          </p:txBody>
        </p:sp>
        <p:sp>
          <p:nvSpPr>
            <p:cNvPr id="8" name="Text Box 9">
              <a:extLst>
                <a:ext uri="{FF2B5EF4-FFF2-40B4-BE49-F238E27FC236}">
                  <a16:creationId xmlns:a16="http://schemas.microsoft.com/office/drawing/2014/main" id="{0605F4F8-602E-4523-8235-B16F295E58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82635" y="3563222"/>
              <a:ext cx="5514318" cy="1463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indent="-342900" marL="3429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342900" marL="8001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342900" marL="12573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342900" marL="17145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342900" marL="21717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fontAlgn="base" indent="-342900" marL="26289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fontAlgn="base" indent="-342900" marL="30861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fontAlgn="base" indent="-342900" marL="35433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fontAlgn="base" indent="-342900" marL="40005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>
                <a:lnSpc>
                  <a:spcPct val="150000"/>
                </a:lnSpc>
                <a:buClr>
                  <a:srgbClr val="5F779A"/>
                </a:buClr>
                <a:buFont charset="2" panose="05000000000000000000" pitchFamily="2" typeface="Wingdings"/>
                <a:buChar char="l"/>
              </a:pPr>
              <a:r>
                <a:rPr altLang="en-US" b="1" lang="zh-CN" sz="20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抑郁症  触目惊心的数字--人群患病率为5％ 。 抑郁症病人常给人造成假象  抑郁症分四个等级——轻、中、重、极重</a:t>
              </a:r>
            </a:p>
          </p:txBody>
        </p:sp>
        <p:sp>
          <p:nvSpPr>
            <p:cNvPr id="9" name="Text Box 9">
              <a:extLst>
                <a:ext uri="{FF2B5EF4-FFF2-40B4-BE49-F238E27FC236}">
                  <a16:creationId xmlns:a16="http://schemas.microsoft.com/office/drawing/2014/main" id="{2E4ABD37-7613-4A04-90A1-52F475FD91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96682" y="5085778"/>
              <a:ext cx="5514318" cy="10058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indent="-342900" marL="3429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342900" marL="8001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342900" marL="12573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342900" marL="17145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342900" marL="21717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fontAlgn="base" indent="-342900" marL="26289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fontAlgn="base" indent="-342900" marL="30861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fontAlgn="base" indent="-342900" marL="35433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fontAlgn="base" indent="-342900" marL="40005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>
                <a:lnSpc>
                  <a:spcPct val="150000"/>
                </a:lnSpc>
                <a:buClr>
                  <a:srgbClr val="5F779A"/>
                </a:buClr>
                <a:buFont charset="2" panose="05000000000000000000" pitchFamily="2" typeface="Wingdings"/>
                <a:buChar char="l"/>
              </a:pPr>
              <a:r>
                <a:rPr altLang="en-US" b="1" lang="zh-CN" sz="20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典型人物—--“关心”女儿的母亲典型人物二—饥渴交加的迷路游人</a:t>
              </a:r>
            </a:p>
          </p:txBody>
        </p:sp>
      </p:grpSp>
      <p:grpSp>
        <p:nvGrpSpPr>
          <p:cNvPr id="78" name="组合 77">
            <a:extLst>
              <a:ext uri="{FF2B5EF4-FFF2-40B4-BE49-F238E27FC236}">
                <a16:creationId xmlns:a16="http://schemas.microsoft.com/office/drawing/2014/main" id="{210D4988-CA20-4873-ADB1-3476280CB900}"/>
              </a:ext>
            </a:extLst>
          </p:cNvPr>
          <p:cNvGrpSpPr/>
          <p:nvPr/>
        </p:nvGrpSpPr>
        <p:grpSpPr>
          <a:xfrm>
            <a:off x="277121" y="1118412"/>
            <a:ext cx="5734786" cy="4649004"/>
            <a:chOff x="204012" y="1004931"/>
            <a:chExt cx="5734786" cy="4649004"/>
          </a:xfrm>
        </p:grpSpPr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id="{9EBAC662-7A3F-41CD-AEB4-2FF54B790BA0}"/>
                </a:ext>
              </a:extLst>
            </p:cNvPr>
            <p:cNvCxnSpPr>
              <a:endCxn id="27" idx="2"/>
            </p:cNvCxnSpPr>
            <p:nvPr/>
          </p:nvCxnSpPr>
          <p:spPr>
            <a:xfrm flipH="1" flipV="1">
              <a:off x="3610359" y="3628713"/>
              <a:ext cx="0" cy="209199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组合 76">
              <a:extLst>
                <a:ext uri="{FF2B5EF4-FFF2-40B4-BE49-F238E27FC236}">
                  <a16:creationId xmlns:a16="http://schemas.microsoft.com/office/drawing/2014/main" id="{E77DE911-25DF-4D0B-AD6E-758F59416FED}"/>
                </a:ext>
              </a:extLst>
            </p:cNvPr>
            <p:cNvGrpSpPr/>
            <p:nvPr/>
          </p:nvGrpSpPr>
          <p:grpSpPr>
            <a:xfrm>
              <a:off x="211031" y="1004931"/>
              <a:ext cx="5720749" cy="4000753"/>
              <a:chOff x="211031" y="1004931"/>
              <a:chExt cx="5720749" cy="4000753"/>
            </a:xfrm>
          </p:grpSpPr>
          <p:sp>
            <p:nvSpPr>
              <p:cNvPr id="26" name="矩形 25">
                <a:extLst>
                  <a:ext uri="{FF2B5EF4-FFF2-40B4-BE49-F238E27FC236}">
                    <a16:creationId xmlns:a16="http://schemas.microsoft.com/office/drawing/2014/main" id="{F18B8D6C-1FB1-42B3-8FFB-D9364D77FA05}"/>
                  </a:ext>
                </a:extLst>
              </p:cNvPr>
              <p:cNvSpPr/>
              <p:nvPr/>
            </p:nvSpPr>
            <p:spPr>
              <a:xfrm>
                <a:off x="211031" y="3584968"/>
                <a:ext cx="944880" cy="548640"/>
              </a:xfrm>
              <a:prstGeom prst="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altLang="en-US" b="1" lang="zh-CN" sz="2000">
                    <a:latin charset="-122" panose="02010609060101010101" pitchFamily="49" typeface="仿宋"/>
                    <a:ea charset="-122" panose="02010609060101010101" pitchFamily="49" typeface="仿宋"/>
                    <a:cs typeface="+mn-ea"/>
                    <a:sym typeface="+mn-lt"/>
                  </a:rPr>
                  <a:t>焦虑症</a:t>
                </a:r>
              </a:p>
            </p:txBody>
          </p:sp>
          <p:grpSp>
            <p:nvGrpSpPr>
              <p:cNvPr id="76" name="组合 75">
                <a:extLst>
                  <a:ext uri="{FF2B5EF4-FFF2-40B4-BE49-F238E27FC236}">
                    <a16:creationId xmlns:a16="http://schemas.microsoft.com/office/drawing/2014/main" id="{10E8ABAE-E9F7-4911-8C76-4D27C8D66E8D}"/>
                  </a:ext>
                </a:extLst>
              </p:cNvPr>
              <p:cNvGrpSpPr/>
              <p:nvPr/>
            </p:nvGrpSpPr>
            <p:grpSpPr>
              <a:xfrm>
                <a:off x="480058" y="1004931"/>
                <a:ext cx="5451721" cy="4000753"/>
                <a:chOff x="480058" y="1004931"/>
                <a:chExt cx="5451721" cy="4000753"/>
              </a:xfrm>
            </p:grpSpPr>
            <p:sp>
              <p:nvSpPr>
                <p:cNvPr id="4" name="矩形 3">
                  <a:extLst>
                    <a:ext uri="{FF2B5EF4-FFF2-40B4-BE49-F238E27FC236}">
                      <a16:creationId xmlns:a16="http://schemas.microsoft.com/office/drawing/2014/main" id="{EEA85295-B2C9-490C-BDC7-52647FB6835D}"/>
                    </a:ext>
                  </a:extLst>
                </p:cNvPr>
                <p:cNvSpPr/>
                <p:nvPr/>
              </p:nvSpPr>
              <p:spPr>
                <a:xfrm>
                  <a:off x="4236713" y="1485536"/>
                  <a:ext cx="944880" cy="548640"/>
                </a:xfrm>
                <a:prstGeom prst="rect">
                  <a:avLst/>
                </a:prstGeom>
                <a:ln w="28575">
                  <a:solidFill>
                    <a:schemeClr val="accent1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 algn="just">
                    <a:lnSpc>
                      <a:spcPct val="150000"/>
                    </a:lnSpc>
                  </a:pPr>
                  <a:r>
                    <a:rPr altLang="en-US" b="1" lang="zh-CN" sz="2000">
                      <a:latin charset="-122" panose="02010609060101010101" pitchFamily="49" typeface="仿宋"/>
                      <a:ea charset="-122" panose="02010609060101010101" pitchFamily="49" typeface="仿宋"/>
                      <a:cs typeface="+mn-ea"/>
                      <a:sym typeface="+mn-lt"/>
                    </a:rPr>
                    <a:t>恐惧症</a:t>
                  </a:r>
                </a:p>
              </p:txBody>
            </p:sp>
            <p:cxnSp>
              <p:nvCxnSpPr>
                <p:cNvPr id="13" name="直接连接符 12">
                  <a:extLst>
                    <a:ext uri="{FF2B5EF4-FFF2-40B4-BE49-F238E27FC236}">
                      <a16:creationId xmlns:a16="http://schemas.microsoft.com/office/drawing/2014/main" id="{9FD1BC2F-C929-43C9-B75B-03511A6C90C6}"/>
                    </a:ext>
                  </a:extLst>
                </p:cNvPr>
                <p:cNvCxnSpPr>
                  <a:endCxn id="17" idx="2"/>
                </p:cNvCxnSpPr>
                <p:nvPr/>
              </p:nvCxnSpPr>
              <p:spPr>
                <a:xfrm flipH="1" flipV="1">
                  <a:off x="2293601" y="3199026"/>
                  <a:ext cx="0" cy="1239503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连接符: 肘形 14">
                  <a:extLst>
                    <a:ext uri="{FF2B5EF4-FFF2-40B4-BE49-F238E27FC236}">
                      <a16:creationId xmlns:a16="http://schemas.microsoft.com/office/drawing/2014/main" id="{E6018992-B9DF-46EB-A690-8C88178656E6}"/>
                    </a:ext>
                  </a:extLst>
                </p:cNvPr>
                <p:cNvCxnSpPr/>
                <p:nvPr/>
              </p:nvCxnSpPr>
              <p:spPr>
                <a:xfrm flipV="1" rot="16200000">
                  <a:off x="573616" y="3254696"/>
                  <a:ext cx="1727355" cy="842591"/>
                </a:xfrm>
                <a:prstGeom prst="bentConnector3">
                  <a:avLst>
                    <a:gd fmla="val 63969" name="adj1"/>
                  </a:avLst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矩形 16">
                  <a:extLst>
                    <a:ext uri="{FF2B5EF4-FFF2-40B4-BE49-F238E27FC236}">
                      <a16:creationId xmlns:a16="http://schemas.microsoft.com/office/drawing/2014/main" id="{34E45031-5AE2-4527-94FB-10E8D809CA8C}"/>
                    </a:ext>
                  </a:extLst>
                </p:cNvPr>
                <p:cNvSpPr/>
                <p:nvPr/>
              </p:nvSpPr>
              <p:spPr>
                <a:xfrm>
                  <a:off x="1814142" y="2650387"/>
                  <a:ext cx="958917" cy="548640"/>
                </a:xfrm>
                <a:prstGeom prst="rect">
                  <a:avLst/>
                </a:prstGeom>
                <a:ln w="28575">
                  <a:solidFill>
                    <a:schemeClr val="accent1"/>
                  </a:solidFill>
                </a:ln>
              </p:spPr>
              <p:txBody>
                <a:bodyPr wrap="square">
                  <a:spAutoFit/>
                </a:bodyPr>
                <a:lstStyle/>
                <a:p>
                  <a:pPr algn="just">
                    <a:lnSpc>
                      <a:spcPct val="150000"/>
                    </a:lnSpc>
                  </a:pPr>
                  <a:r>
                    <a:rPr altLang="en-US" b="1" lang="zh-CN" sz="2000">
                      <a:latin charset="-122" panose="02010609060101010101" pitchFamily="49" typeface="仿宋"/>
                      <a:ea charset="-122" panose="02010609060101010101" pitchFamily="49" typeface="仿宋"/>
                      <a:cs typeface="+mn-ea"/>
                      <a:sym typeface="+mn-lt"/>
                    </a:rPr>
                    <a:t>疑病症</a:t>
                  </a:r>
                </a:p>
              </p:txBody>
            </p:sp>
            <p:sp>
              <p:nvSpPr>
                <p:cNvPr id="18" name="矩形 17">
                  <a:extLst>
                    <a:ext uri="{FF2B5EF4-FFF2-40B4-BE49-F238E27FC236}">
                      <a16:creationId xmlns:a16="http://schemas.microsoft.com/office/drawing/2014/main" id="{2C22F8EC-F222-44CA-BDA5-048C6E56E2B0}"/>
                    </a:ext>
                  </a:extLst>
                </p:cNvPr>
                <p:cNvSpPr/>
                <p:nvPr/>
              </p:nvSpPr>
              <p:spPr>
                <a:xfrm>
                  <a:off x="480058" y="2361245"/>
                  <a:ext cx="1071880" cy="548640"/>
                </a:xfrm>
                <a:prstGeom prst="rect">
                  <a:avLst/>
                </a:prstGeom>
                <a:ln w="28575">
                  <a:solidFill>
                    <a:schemeClr val="accent1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 algn="just">
                    <a:lnSpc>
                      <a:spcPct val="150000"/>
                    </a:lnSpc>
                  </a:pPr>
                  <a:r>
                    <a:rPr altLang="en-US" b="1" lang="zh-CN" sz="2000">
                      <a:latin charset="-122" panose="02010609060101010101" pitchFamily="49" typeface="仿宋"/>
                      <a:ea charset="-122" panose="02010609060101010101" pitchFamily="49" typeface="仿宋"/>
                      <a:cs typeface="+mn-ea"/>
                      <a:sym typeface="+mn-lt"/>
                    </a:rPr>
                    <a:t>躁狂症 </a:t>
                  </a:r>
                </a:p>
              </p:txBody>
            </p:sp>
            <p:cxnSp>
              <p:nvCxnSpPr>
                <p:cNvPr id="19" name="直接连接符 18">
                  <a:extLst>
                    <a:ext uri="{FF2B5EF4-FFF2-40B4-BE49-F238E27FC236}">
                      <a16:creationId xmlns:a16="http://schemas.microsoft.com/office/drawing/2014/main" id="{854BD8D5-40B8-409A-8C41-1B98B8465C83}"/>
                    </a:ext>
                  </a:extLst>
                </p:cNvPr>
                <p:cNvCxnSpPr>
                  <a:endCxn id="22" idx="2"/>
                </p:cNvCxnSpPr>
                <p:nvPr/>
              </p:nvCxnSpPr>
              <p:spPr>
                <a:xfrm flipH="1" flipV="1">
                  <a:off x="2865846" y="1553571"/>
                  <a:ext cx="6538" cy="288097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" name="矩形 21">
                  <a:extLst>
                    <a:ext uri="{FF2B5EF4-FFF2-40B4-BE49-F238E27FC236}">
                      <a16:creationId xmlns:a16="http://schemas.microsoft.com/office/drawing/2014/main" id="{ACC576F9-78C9-4009-9F0D-F22E648C7DD7}"/>
                    </a:ext>
                  </a:extLst>
                </p:cNvPr>
                <p:cNvSpPr/>
                <p:nvPr/>
              </p:nvSpPr>
              <p:spPr>
                <a:xfrm>
                  <a:off x="2139406" y="1004931"/>
                  <a:ext cx="1452880" cy="548640"/>
                </a:xfrm>
                <a:prstGeom prst="rect">
                  <a:avLst/>
                </a:prstGeom>
                <a:ln w="28575">
                  <a:solidFill>
                    <a:schemeClr val="accent1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 algn="just">
                    <a:lnSpc>
                      <a:spcPct val="150000"/>
                    </a:lnSpc>
                  </a:pPr>
                  <a:r>
                    <a:rPr altLang="en-US" b="1" lang="zh-CN" sz="2000">
                      <a:latin charset="-122" panose="02010609060101010101" pitchFamily="49" typeface="仿宋"/>
                      <a:ea charset="-122" panose="02010609060101010101" pitchFamily="49" typeface="仿宋"/>
                      <a:cs typeface="+mn-ea"/>
                      <a:sym typeface="+mn-lt"/>
                    </a:rPr>
                    <a:t>精神分裂症</a:t>
                  </a:r>
                </a:p>
              </p:txBody>
            </p:sp>
            <p:sp>
              <p:nvSpPr>
                <p:cNvPr id="23" name="矩形 22">
                  <a:extLst>
                    <a:ext uri="{FF2B5EF4-FFF2-40B4-BE49-F238E27FC236}">
                      <a16:creationId xmlns:a16="http://schemas.microsoft.com/office/drawing/2014/main" id="{65ACB001-E9CB-46A8-8F78-43C0EFC78155}"/>
                    </a:ext>
                  </a:extLst>
                </p:cNvPr>
                <p:cNvSpPr/>
                <p:nvPr/>
              </p:nvSpPr>
              <p:spPr>
                <a:xfrm>
                  <a:off x="829418" y="1767790"/>
                  <a:ext cx="1706880" cy="548640"/>
                </a:xfrm>
                <a:prstGeom prst="rect">
                  <a:avLst/>
                </a:prstGeom>
                <a:ln w="28575">
                  <a:solidFill>
                    <a:schemeClr val="accent1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 algn="just">
                    <a:lnSpc>
                      <a:spcPct val="150000"/>
                    </a:lnSpc>
                  </a:pPr>
                  <a:r>
                    <a:rPr altLang="en-US" b="1" lang="zh-CN" sz="2000">
                      <a:latin charset="-122" panose="02010609060101010101" pitchFamily="49" typeface="仿宋"/>
                      <a:ea charset="-122" panose="02010609060101010101" pitchFamily="49" typeface="仿宋"/>
                      <a:cs typeface="+mn-ea"/>
                      <a:sym typeface="+mn-lt"/>
                    </a:rPr>
                    <a:t>双相情感障碍</a:t>
                  </a:r>
                </a:p>
              </p:txBody>
            </p:sp>
            <p:sp>
              <p:nvSpPr>
                <p:cNvPr id="24" name="矩形 23">
                  <a:extLst>
                    <a:ext uri="{FF2B5EF4-FFF2-40B4-BE49-F238E27FC236}">
                      <a16:creationId xmlns:a16="http://schemas.microsoft.com/office/drawing/2014/main" id="{5128DB2D-3F1F-4203-B394-1F0466C1F64B}"/>
                    </a:ext>
                  </a:extLst>
                </p:cNvPr>
                <p:cNvSpPr/>
                <p:nvPr/>
              </p:nvSpPr>
              <p:spPr>
                <a:xfrm>
                  <a:off x="4303861" y="4130822"/>
                  <a:ext cx="1198880" cy="548640"/>
                </a:xfrm>
                <a:prstGeom prst="rect">
                  <a:avLst/>
                </a:prstGeom>
                <a:ln w="28575">
                  <a:solidFill>
                    <a:schemeClr val="accent1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 algn="just">
                    <a:lnSpc>
                      <a:spcPct val="150000"/>
                    </a:lnSpc>
                  </a:pPr>
                  <a:r>
                    <a:rPr altLang="en-US" b="1" lang="zh-CN" sz="2000">
                      <a:latin charset="-122" panose="02010609060101010101" pitchFamily="49" typeface="仿宋"/>
                      <a:ea charset="-122" panose="02010609060101010101" pitchFamily="49" typeface="仿宋"/>
                      <a:cs typeface="+mn-ea"/>
                      <a:sym typeface="+mn-lt"/>
                    </a:rPr>
                    <a:t>神经衰弱</a:t>
                  </a:r>
                </a:p>
              </p:txBody>
            </p:sp>
            <p:sp>
              <p:nvSpPr>
                <p:cNvPr id="25" name="矩形 24">
                  <a:extLst>
                    <a:ext uri="{FF2B5EF4-FFF2-40B4-BE49-F238E27FC236}">
                      <a16:creationId xmlns:a16="http://schemas.microsoft.com/office/drawing/2014/main" id="{1D136A76-5EC0-4A25-A6D4-0863099EAAC2}"/>
                    </a:ext>
                  </a:extLst>
                </p:cNvPr>
                <p:cNvSpPr/>
                <p:nvPr/>
              </p:nvSpPr>
              <p:spPr>
                <a:xfrm>
                  <a:off x="3902278" y="2449882"/>
                  <a:ext cx="1452880" cy="548640"/>
                </a:xfrm>
                <a:prstGeom prst="rect">
                  <a:avLst/>
                </a:prstGeom>
                <a:ln w="28575">
                  <a:solidFill>
                    <a:schemeClr val="accent1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 algn="just">
                    <a:lnSpc>
                      <a:spcPct val="150000"/>
                    </a:lnSpc>
                  </a:pPr>
                  <a:r>
                    <a:rPr altLang="en-US" b="1" lang="zh-CN" sz="2000">
                      <a:latin charset="-122" panose="02010609060101010101" pitchFamily="49" typeface="仿宋"/>
                      <a:ea charset="-122" panose="02010609060101010101" pitchFamily="49" typeface="仿宋"/>
                      <a:cs typeface="+mn-ea"/>
                      <a:sym typeface="+mn-lt"/>
                    </a:rPr>
                    <a:t>紧张性头痛</a:t>
                  </a:r>
                </a:p>
              </p:txBody>
            </p:sp>
            <p:sp>
              <p:nvSpPr>
                <p:cNvPr id="27" name="矩形 26">
                  <a:extLst>
                    <a:ext uri="{FF2B5EF4-FFF2-40B4-BE49-F238E27FC236}">
                      <a16:creationId xmlns:a16="http://schemas.microsoft.com/office/drawing/2014/main" id="{26365F44-87FD-43F5-9671-3208260D2505}"/>
                    </a:ext>
                  </a:extLst>
                </p:cNvPr>
                <p:cNvSpPr/>
                <p:nvPr/>
              </p:nvSpPr>
              <p:spPr>
                <a:xfrm>
                  <a:off x="3137919" y="3080074"/>
                  <a:ext cx="944880" cy="548640"/>
                </a:xfrm>
                <a:prstGeom prst="rect">
                  <a:avLst/>
                </a:prstGeom>
                <a:ln w="28575">
                  <a:solidFill>
                    <a:schemeClr val="accent1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 algn="just">
                    <a:lnSpc>
                      <a:spcPct val="150000"/>
                    </a:lnSpc>
                  </a:pPr>
                  <a:r>
                    <a:rPr altLang="en-US" b="1" lang="zh-CN" sz="2000">
                      <a:latin charset="-122" panose="02010609060101010101" pitchFamily="49" typeface="仿宋"/>
                      <a:ea charset="-122" panose="02010609060101010101" pitchFamily="49" typeface="仿宋"/>
                      <a:cs typeface="+mn-ea"/>
                      <a:sym typeface="+mn-lt"/>
                    </a:rPr>
                    <a:t>强迫症</a:t>
                  </a:r>
                </a:p>
              </p:txBody>
            </p:sp>
            <p:sp>
              <p:nvSpPr>
                <p:cNvPr id="28" name="矩形 27">
                  <a:extLst>
                    <a:ext uri="{FF2B5EF4-FFF2-40B4-BE49-F238E27FC236}">
                      <a16:creationId xmlns:a16="http://schemas.microsoft.com/office/drawing/2014/main" id="{0FBFE172-D9E6-48E0-8B8C-C6E4B63D5461}"/>
                    </a:ext>
                  </a:extLst>
                </p:cNvPr>
                <p:cNvSpPr/>
                <p:nvPr/>
              </p:nvSpPr>
              <p:spPr>
                <a:xfrm>
                  <a:off x="4986900" y="3572224"/>
                  <a:ext cx="944880" cy="548640"/>
                </a:xfrm>
                <a:prstGeom prst="rect">
                  <a:avLst/>
                </a:prstGeom>
                <a:ln w="28575">
                  <a:solidFill>
                    <a:schemeClr val="accent1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 algn="just">
                    <a:lnSpc>
                      <a:spcPct val="150000"/>
                    </a:lnSpc>
                  </a:pPr>
                  <a:r>
                    <a:rPr altLang="en-US" b="1" lang="zh-CN" sz="2000">
                      <a:latin charset="-122" panose="02010609060101010101" pitchFamily="49" typeface="仿宋"/>
                      <a:ea charset="-122" panose="02010609060101010101" pitchFamily="49" typeface="仿宋"/>
                      <a:cs typeface="+mn-ea"/>
                      <a:sym typeface="+mn-lt"/>
                    </a:rPr>
                    <a:t>失眠症</a:t>
                  </a:r>
                </a:p>
              </p:txBody>
            </p:sp>
            <p:cxnSp>
              <p:nvCxnSpPr>
                <p:cNvPr id="35" name="连接符: 肘形 34">
                  <a:extLst>
                    <a:ext uri="{FF2B5EF4-FFF2-40B4-BE49-F238E27FC236}">
                      <a16:creationId xmlns:a16="http://schemas.microsoft.com/office/drawing/2014/main" id="{DBF0AA12-A0D1-4988-93B3-CE5567550B5A}"/>
                    </a:ext>
                  </a:extLst>
                </p:cNvPr>
                <p:cNvCxnSpPr>
                  <a:endCxn id="25" idx="2"/>
                </p:cNvCxnSpPr>
                <p:nvPr/>
              </p:nvCxnSpPr>
              <p:spPr>
                <a:xfrm flipH="1" flipV="1" rot="5400000">
                  <a:off x="3477676" y="3279091"/>
                  <a:ext cx="1431612" cy="870473"/>
                </a:xfrm>
                <a:prstGeom prst="bentConnector3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连接符: 肘形 40">
                  <a:extLst>
                    <a:ext uri="{FF2B5EF4-FFF2-40B4-BE49-F238E27FC236}">
                      <a16:creationId xmlns:a16="http://schemas.microsoft.com/office/drawing/2014/main" id="{7C35F5DC-B0D3-41E7-917D-D0414251C6C6}"/>
                    </a:ext>
                  </a:extLst>
                </p:cNvPr>
                <p:cNvCxnSpPr>
                  <a:endCxn id="24" idx="1"/>
                </p:cNvCxnSpPr>
                <p:nvPr/>
              </p:nvCxnSpPr>
              <p:spPr>
                <a:xfrm flipV="1">
                  <a:off x="2800316" y="4405141"/>
                  <a:ext cx="1503545" cy="533383"/>
                </a:xfrm>
                <a:prstGeom prst="bentConnector3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连接符: 肘形 45">
                  <a:extLst>
                    <a:ext uri="{FF2B5EF4-FFF2-40B4-BE49-F238E27FC236}">
                      <a16:creationId xmlns:a16="http://schemas.microsoft.com/office/drawing/2014/main" id="{12AE0150-0673-4A87-A066-F8BA12E050D2}"/>
                    </a:ext>
                  </a:extLst>
                </p:cNvPr>
                <p:cNvCxnSpPr>
                  <a:stCxn id="26" idx="3"/>
                </p:cNvCxnSpPr>
                <p:nvPr/>
              </p:nvCxnSpPr>
              <p:spPr>
                <a:xfrm>
                  <a:off x="1155911" y="3859290"/>
                  <a:ext cx="859491" cy="378334"/>
                </a:xfrm>
                <a:prstGeom prst="bentConnector3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连接符: 肘形 50">
                  <a:extLst>
                    <a:ext uri="{FF2B5EF4-FFF2-40B4-BE49-F238E27FC236}">
                      <a16:creationId xmlns:a16="http://schemas.microsoft.com/office/drawing/2014/main" id="{A58B89B4-A0D2-4162-B94A-094D2215E7FC}"/>
                    </a:ext>
                  </a:extLst>
                </p:cNvPr>
                <p:cNvCxnSpPr>
                  <a:endCxn id="4" idx="2"/>
                </p:cNvCxnSpPr>
                <p:nvPr/>
              </p:nvCxnSpPr>
              <p:spPr>
                <a:xfrm flipH="1" flipV="1" rot="5400000">
                  <a:off x="2605586" y="2462455"/>
                  <a:ext cx="2531847" cy="1675289"/>
                </a:xfrm>
                <a:prstGeom prst="bentConnector3">
                  <a:avLst>
                    <a:gd fmla="val 89627" name="adj1"/>
                  </a:avLst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连接符: 肘形 65">
                  <a:extLst>
                    <a:ext uri="{FF2B5EF4-FFF2-40B4-BE49-F238E27FC236}">
                      <a16:creationId xmlns:a16="http://schemas.microsoft.com/office/drawing/2014/main" id="{AB5C8EE9-C480-4776-B060-5773C3907E79}"/>
                    </a:ext>
                  </a:extLst>
                </p:cNvPr>
                <p:cNvCxnSpPr>
                  <a:endCxn id="23" idx="2"/>
                </p:cNvCxnSpPr>
                <p:nvPr/>
              </p:nvCxnSpPr>
              <p:spPr>
                <a:xfrm flipV="1" rot="16200000">
                  <a:off x="798941" y="3200347"/>
                  <a:ext cx="2233739" cy="465904"/>
                </a:xfrm>
                <a:prstGeom prst="bentConnector3">
                  <a:avLst>
                    <a:gd fmla="val 52274" name="adj1"/>
                  </a:avLst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连接符: 肘形 73">
                  <a:extLst>
                    <a:ext uri="{FF2B5EF4-FFF2-40B4-BE49-F238E27FC236}">
                      <a16:creationId xmlns:a16="http://schemas.microsoft.com/office/drawing/2014/main" id="{503EB784-4BE8-4920-8E69-28338D0978E6}"/>
                    </a:ext>
                  </a:extLst>
                </p:cNvPr>
                <p:cNvCxnSpPr>
                  <a:endCxn id="28" idx="1"/>
                </p:cNvCxnSpPr>
                <p:nvPr/>
              </p:nvCxnSpPr>
              <p:spPr>
                <a:xfrm flipH="1" flipV="1" rot="5400000">
                  <a:off x="3862281" y="3881064"/>
                  <a:ext cx="1159139" cy="1090100"/>
                </a:xfrm>
                <a:prstGeom prst="bentConnector2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pic>
        <p:nvPicPr>
          <p:cNvPr id="11" name="图片 10">
            <a:extLst>
              <a:ext uri="{FF2B5EF4-FFF2-40B4-BE49-F238E27FC236}">
                <a16:creationId xmlns:a16="http://schemas.microsoft.com/office/drawing/2014/main" id="{82D21C38-29AC-4F47-9492-0D1CFD9A5B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34858" y="3696800"/>
            <a:ext cx="4366969" cy="2911312"/>
          </a:xfrm>
          <a:prstGeom prst="roundRect">
            <a:avLst>
              <a:gd fmla="val 16667" name="adj"/>
            </a:avLst>
          </a:prstGeom>
          <a:ln>
            <a:noFill/>
          </a:ln>
          <a:effectLst>
            <a:outerShdw algn="tl" blurRad="76200" dir="7800000" dist="381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contrasting">
              <a:rot lat="0" lon="0" rev="4200000"/>
            </a:lightRig>
          </a:scene3d>
          <a:sp3d prstMaterial="plastic">
            <a:bevelT h="114300" prst="relaxedInset" w="381000"/>
            <a:contourClr>
              <a:srgbClr val="969696"/>
            </a:contourClr>
          </a:sp3d>
        </p:spPr>
      </p:pic>
    </p:spTree>
    <p:extLst>
      <p:ext uri="{BB962C8B-B14F-4D97-AF65-F5344CB8AC3E}">
        <p14:creationId val="1144268235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6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out)" transition="in">
                                      <p:cBhvr>
                                        <p:cTn dur="1250" id="1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17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9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1" nodeType="after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3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68BEDA1F-F90A-44FD-A4A0-9FE2CABEB181}"/>
              </a:ext>
            </a:extLst>
          </p:cNvPr>
          <p:cNvSpPr/>
          <p:nvPr/>
        </p:nvSpPr>
        <p:spPr>
          <a:xfrm>
            <a:off x="152400" y="742315"/>
            <a:ext cx="12069335" cy="95896"/>
          </a:xfrm>
          <a:prstGeom prst="rect">
            <a:avLst/>
          </a:prstGeom>
          <a:solidFill>
            <a:srgbClr val="5F77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BB74C28-9CCF-474D-A856-AAC8180F8D22}"/>
              </a:ext>
            </a:extLst>
          </p:cNvPr>
          <p:cNvSpPr/>
          <p:nvPr/>
        </p:nvSpPr>
        <p:spPr>
          <a:xfrm>
            <a:off x="4779166" y="130325"/>
            <a:ext cx="25450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pc="300" sz="28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小结抑郁发作</a:t>
            </a: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58442B97-7AFA-4466-9766-0534A2E68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399" y="3602497"/>
            <a:ext cx="5064443" cy="3063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342900" marL="8001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342900" marL="12573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342900" marL="1714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342900" marL="21717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fontAlgn="base" indent="-342900" marL="26289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fontAlgn="base" indent="-342900" marL="30861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fontAlgn="base" indent="-342900" marL="35433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fontAlgn="base" indent="-342900" marL="40005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indent="0" marL="0">
              <a:lnSpc>
                <a:spcPct val="150000"/>
              </a:lnSpc>
            </a:pPr>
            <a:r>
              <a:rPr altLang="en-US" b="1" lang="zh-CN" sz="26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抑郁发作以情感低落为主</a:t>
            </a:r>
          </a:p>
          <a:p>
            <a:pPr indent="0" marL="0">
              <a:lnSpc>
                <a:spcPct val="150000"/>
              </a:lnSpc>
            </a:pPr>
            <a:r>
              <a:rPr altLang="en-US" b="1" lang="zh-CN" sz="26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主要表现为：“三低”</a:t>
            </a:r>
          </a:p>
          <a:p>
            <a:pPr indent="0" marL="0">
              <a:lnSpc>
                <a:spcPct val="150000"/>
              </a:lnSpc>
            </a:pPr>
            <a:r>
              <a:rPr altLang="en-US" b="1" lang="zh-CN" sz="26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 情绪低落</a:t>
            </a:r>
          </a:p>
          <a:p>
            <a:pPr indent="0" marL="0">
              <a:lnSpc>
                <a:spcPct val="150000"/>
              </a:lnSpc>
            </a:pPr>
            <a:r>
              <a:rPr altLang="en-US" b="1" lang="zh-CN" sz="26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 思维迟缓</a:t>
            </a:r>
          </a:p>
          <a:p>
            <a:pPr indent="0" marL="0">
              <a:lnSpc>
                <a:spcPct val="150000"/>
              </a:lnSpc>
            </a:pPr>
            <a:r>
              <a:rPr altLang="en-US" b="1" lang="zh-CN" sz="26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 活动减少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7518DF60-724C-4F36-B7A5-7FD48ADD1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835" y="1597218"/>
            <a:ext cx="7101365" cy="146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342900" marL="8001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342900" marL="12573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342900" marL="1714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342900" marL="21717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fontAlgn="base" indent="-342900" marL="26289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fontAlgn="base" indent="-342900" marL="30861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fontAlgn="base" indent="-342900" marL="35433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fontAlgn="base" indent="-342900" marL="40005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>
              <a:lnSpc>
                <a:spcPct val="150000"/>
              </a:lnSpc>
              <a:buClr>
                <a:srgbClr val="5F779A"/>
              </a:buClr>
              <a:buFont charset="2" panose="05000000000000000000" pitchFamily="2" typeface="Wingdings"/>
              <a:buChar char="p"/>
            </a:pPr>
            <a:r>
              <a:rPr altLang="en-US" b="1" lang="zh-CN" sz="20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思维迟缓，联想抑制，联想速度减慢、数量的减少和困难，患者自觉脑子变笨，反应慢，思考问题困难。患者感到“脑子不灵了”、“脑子迟钝了” 。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437815B2-12CD-4F3C-85FC-BB29308CB7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669364" y="1266675"/>
            <a:ext cx="5461000" cy="5461000"/>
          </a:xfrm>
          <a:prstGeom prst="roundRect">
            <a:avLst>
              <a:gd fmla="val 16667" name="adj"/>
            </a:avLst>
          </a:prstGeom>
          <a:ln>
            <a:noFill/>
          </a:ln>
          <a:effectLst>
            <a:outerShdw algn="tl" blurRad="76200" dir="7800000" dist="381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contrasting">
              <a:rot lat="0" lon="0" rev="4200000"/>
            </a:lightRig>
          </a:scene3d>
          <a:sp3d prstMaterial="plastic">
            <a:bevelT h="114300" prst="relaxedInset" w="381000"/>
            <a:contourClr>
              <a:srgbClr val="969696"/>
            </a:contourClr>
          </a:sp3d>
        </p:spPr>
      </p:pic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73E2F84C-84ED-4737-9F64-4C3614DE66D5}"/>
              </a:ext>
            </a:extLst>
          </p:cNvPr>
          <p:cNvCxnSpPr/>
          <p:nvPr/>
        </p:nvCxnSpPr>
        <p:spPr>
          <a:xfrm>
            <a:off x="1031557" y="3279097"/>
            <a:ext cx="5464725" cy="0"/>
          </a:xfrm>
          <a:prstGeom prst="straightConnector1">
            <a:avLst/>
          </a:prstGeom>
          <a:ln w="38100">
            <a:prstDash val="sysDot"/>
            <a:headEnd len="med" type="none" w="med"/>
            <a:tailEnd len="med" type="non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2398974310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9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2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7" nodeType="after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500" id="2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628BD869-63D5-44FA-84A9-ED2E089BDD35}"/>
              </a:ext>
            </a:extLst>
          </p:cNvPr>
          <p:cNvSpPr/>
          <p:nvPr/>
        </p:nvSpPr>
        <p:spPr>
          <a:xfrm>
            <a:off x="152400" y="742315"/>
            <a:ext cx="12069335" cy="95896"/>
          </a:xfrm>
          <a:prstGeom prst="rect">
            <a:avLst/>
          </a:prstGeom>
          <a:solidFill>
            <a:srgbClr val="5F77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66778F2-947D-4095-888E-E333BEFF5F00}"/>
              </a:ext>
            </a:extLst>
          </p:cNvPr>
          <p:cNvSpPr/>
          <p:nvPr/>
        </p:nvSpPr>
        <p:spPr>
          <a:xfrm>
            <a:off x="4007927" y="219095"/>
            <a:ext cx="41198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pc="300" sz="28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抑郁发作——主要症状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8FD16E65-1F4D-4178-9EF3-70E595EF8BD1}"/>
              </a:ext>
            </a:extLst>
          </p:cNvPr>
          <p:cNvGrpSpPr/>
          <p:nvPr/>
        </p:nvGrpSpPr>
        <p:grpSpPr>
          <a:xfrm>
            <a:off x="3978275" y="3661236"/>
            <a:ext cx="6880225" cy="2116782"/>
            <a:chOff x="3343275" y="3661236"/>
            <a:chExt cx="6181725" cy="2116782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1F1465C8-4ADD-414E-9D3B-9BB2B383FA22}"/>
                </a:ext>
              </a:extLst>
            </p:cNvPr>
            <p:cNvSpPr/>
            <p:nvPr/>
          </p:nvSpPr>
          <p:spPr>
            <a:xfrm>
              <a:off x="3343275" y="3661236"/>
              <a:ext cx="6181725" cy="2116782"/>
            </a:xfrm>
            <a:prstGeom prst="rect">
              <a:avLst/>
            </a:prstGeom>
            <a:solidFill>
              <a:srgbClr val="5F779A"/>
            </a:solidFill>
            <a:ln w="57150">
              <a:solidFill>
                <a:srgbClr val="5F77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Text Box 9">
              <a:extLst>
                <a:ext uri="{FF2B5EF4-FFF2-40B4-BE49-F238E27FC236}">
                  <a16:creationId xmlns:a16="http://schemas.microsoft.com/office/drawing/2014/main" id="{3A24740B-CF61-47A1-B621-B29E88B060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8627" y="3753934"/>
              <a:ext cx="5064443" cy="1920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indent="-342900" marL="3429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342900" marL="8001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342900" marL="12573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342900" marL="17145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342900" marL="21717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fontAlgn="base" indent="-342900" marL="26289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fontAlgn="base" indent="-342900" marL="30861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fontAlgn="base" indent="-342900" marL="35433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fontAlgn="base" indent="-342900" marL="40005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>
                <a:lnSpc>
                  <a:spcPct val="150000"/>
                </a:lnSpc>
                <a:buClr>
                  <a:schemeClr val="bg1"/>
                </a:buClr>
                <a:buFont typeface="+mj-lt"/>
                <a:buAutoNum type="arabicPeriod"/>
              </a:pPr>
              <a:r>
                <a:rPr altLang="en-US" b="1" lang="zh-CN" sz="2000">
                  <a:solidFill>
                    <a:schemeClr val="bg1"/>
                  </a:solidFill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缺乏兴趣，缺乏自信心，易怒，焦虑。</a:t>
              </a:r>
            </a:p>
            <a:p>
              <a:pPr>
                <a:lnSpc>
                  <a:spcPct val="150000"/>
                </a:lnSpc>
                <a:buClr>
                  <a:schemeClr val="bg1"/>
                </a:buClr>
                <a:buFont typeface="+mj-lt"/>
                <a:buAutoNum type="arabicPeriod"/>
              </a:pPr>
              <a:r>
                <a:rPr altLang="en-US" b="1" lang="zh-CN" sz="2000">
                  <a:solidFill>
                    <a:schemeClr val="bg1"/>
                  </a:solidFill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悲观失望，入睡困难，早醒。</a:t>
              </a:r>
            </a:p>
            <a:p>
              <a:pPr>
                <a:lnSpc>
                  <a:spcPct val="150000"/>
                </a:lnSpc>
                <a:buClr>
                  <a:schemeClr val="bg1"/>
                </a:buClr>
                <a:buFont typeface="+mj-lt"/>
                <a:buAutoNum type="arabicPeriod"/>
              </a:pPr>
              <a:r>
                <a:rPr altLang="en-US" b="1" lang="zh-CN" sz="2000">
                  <a:solidFill>
                    <a:schemeClr val="bg1"/>
                  </a:solidFill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体重、食欲、性欲、工作效率都下降 </a:t>
              </a:r>
            </a:p>
            <a:p>
              <a:pPr>
                <a:lnSpc>
                  <a:spcPct val="150000"/>
                </a:lnSpc>
                <a:buClr>
                  <a:schemeClr val="bg1"/>
                </a:buClr>
                <a:buFont typeface="+mj-lt"/>
                <a:buAutoNum type="arabicPeriod"/>
              </a:pPr>
              <a:r>
                <a:rPr altLang="en-US" b="1" lang="zh-CN" sz="2000">
                  <a:solidFill>
                    <a:schemeClr val="bg1"/>
                  </a:solidFill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总感觉生理不适，到处出现疼痛，疑病</a:t>
              </a:r>
            </a:p>
          </p:txBody>
        </p:sp>
      </p:grpSp>
      <p:sp>
        <p:nvSpPr>
          <p:cNvPr id="5" name="Text Box 9">
            <a:extLst>
              <a:ext uri="{FF2B5EF4-FFF2-40B4-BE49-F238E27FC236}">
                <a16:creationId xmlns:a16="http://schemas.microsoft.com/office/drawing/2014/main" id="{E30FA1D2-CECD-45E2-9C6B-73DF69910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3116" y="1382820"/>
            <a:ext cx="8045768" cy="1463040"/>
          </a:xfrm>
          <a:prstGeom prst="rect">
            <a:avLst/>
          </a:prstGeom>
          <a:noFill/>
          <a:ln w="28575">
            <a:solidFill>
              <a:srgbClr val="5F779A"/>
            </a:solidFill>
            <a:prstDash val="sysDot"/>
            <a:miter lim="800000"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342900" marL="8001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342900" marL="12573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342900" marL="1714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342900" marL="21717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fontAlgn="base" indent="-342900" marL="26289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fontAlgn="base" indent="-342900" marL="30861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fontAlgn="base" indent="-342900" marL="35433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fontAlgn="base" indent="-342900" marL="40005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indent="0" marL="0">
              <a:lnSpc>
                <a:spcPct val="150000"/>
              </a:lnSpc>
            </a:pPr>
            <a:r>
              <a:rPr altLang="en-US" b="1" lang="zh-CN" sz="20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不可让灿烂的生命之花猝然凋落这种病往往袭击那些最有抱负，最有创意，工最认真的人</a:t>
            </a:r>
          </a:p>
          <a:p>
            <a:pPr indent="0" marL="0">
              <a:lnSpc>
                <a:spcPct val="150000"/>
              </a:lnSpc>
            </a:pPr>
            <a:r>
              <a:rPr altLang="en-US" b="1" lang="zh-CN" sz="20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                                     ———美国心理学家史培勒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4EA2FA6D-B03D-4F5A-A458-941045A70E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1333500" y="2967961"/>
            <a:ext cx="3378200" cy="3322648"/>
          </a:xfrm>
          <a:prstGeom prst="rect">
            <a:avLst/>
          </a:prstGeom>
        </p:spPr>
      </p:pic>
    </p:spTree>
    <p:extLst>
      <p:ext uri="{BB962C8B-B14F-4D97-AF65-F5344CB8AC3E}">
        <p14:creationId val="2149798456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15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5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5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F6F60581-916B-43BF-8859-90DE3C74F6D2}"/>
              </a:ext>
            </a:extLst>
          </p:cNvPr>
          <p:cNvSpPr/>
          <p:nvPr/>
        </p:nvSpPr>
        <p:spPr>
          <a:xfrm>
            <a:off x="152400" y="742315"/>
            <a:ext cx="12069335" cy="95896"/>
          </a:xfrm>
          <a:prstGeom prst="rect">
            <a:avLst/>
          </a:prstGeom>
          <a:solidFill>
            <a:srgbClr val="5F77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7E658E8D-BC6D-4F5F-9A73-C4D49EB8AD9D}"/>
              </a:ext>
            </a:extLst>
          </p:cNvPr>
          <p:cNvSpPr/>
          <p:nvPr/>
        </p:nvSpPr>
        <p:spPr>
          <a:xfrm>
            <a:off x="4007927" y="161945"/>
            <a:ext cx="41198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pc="300" sz="28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抑郁症的高危易感人群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88CD66CC-1CC0-4B1A-BA13-1763EF4F6DE5}"/>
              </a:ext>
            </a:extLst>
          </p:cNvPr>
          <p:cNvGrpSpPr/>
          <p:nvPr/>
        </p:nvGrpSpPr>
        <p:grpSpPr>
          <a:xfrm>
            <a:off x="6131228" y="1841236"/>
            <a:ext cx="6120586" cy="3957215"/>
            <a:chOff x="6689541" y="1840752"/>
            <a:chExt cx="6120586" cy="3957215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52343FCD-876A-40A5-B206-9F6431AC9042}"/>
                </a:ext>
              </a:extLst>
            </p:cNvPr>
            <p:cNvSpPr/>
            <p:nvPr/>
          </p:nvSpPr>
          <p:spPr>
            <a:xfrm>
              <a:off x="6689541" y="1840752"/>
              <a:ext cx="4500880" cy="5486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b="1" lang="zh-CN" sz="20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青春期、围产期、更年期、经济困难的</a:t>
              </a: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9D545047-68D4-4759-82D8-14C34E22D97C}"/>
                </a:ext>
              </a:extLst>
            </p:cNvPr>
            <p:cNvSpPr/>
            <p:nvPr/>
          </p:nvSpPr>
          <p:spPr>
            <a:xfrm>
              <a:off x="6689541" y="2602503"/>
              <a:ext cx="6024880" cy="5486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b="1" lang="zh-CN" sz="20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社会地位高、文化层次高、收入水平高的脑力劳动者</a:t>
              </a: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4BA0C07A-E6AE-4880-ADEE-7F62E02CDD05}"/>
                </a:ext>
              </a:extLst>
            </p:cNvPr>
            <p:cNvSpPr/>
            <p:nvPr/>
          </p:nvSpPr>
          <p:spPr>
            <a:xfrm>
              <a:off x="6689541" y="4110229"/>
              <a:ext cx="5516880" cy="3962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20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老年人，尤其是“空巢”老人、养老机构的老人</a:t>
              </a: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6A7F3A9C-BD5D-4C83-9A18-0D11AE159D1C}"/>
                </a:ext>
              </a:extLst>
            </p:cNvPr>
            <p:cNvSpPr/>
            <p:nvPr/>
          </p:nvSpPr>
          <p:spPr>
            <a:xfrm>
              <a:off x="6689541" y="3429001"/>
              <a:ext cx="1706880" cy="3962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20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酗酒、吸毒者</a:t>
              </a: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B75507EF-02F0-43FE-90FB-D004C24B6432}"/>
                </a:ext>
              </a:extLst>
            </p:cNvPr>
            <p:cNvSpPr/>
            <p:nvPr/>
          </p:nvSpPr>
          <p:spPr>
            <a:xfrm>
              <a:off x="6689541" y="4785660"/>
              <a:ext cx="944880" cy="3962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20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独身者</a:t>
              </a: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99518320-AFCD-43AC-BF66-2DD6BAB2F715}"/>
                </a:ext>
              </a:extLst>
            </p:cNvPr>
            <p:cNvSpPr/>
            <p:nvPr/>
          </p:nvSpPr>
          <p:spPr>
            <a:xfrm>
              <a:off x="6689541" y="5397857"/>
              <a:ext cx="2976880" cy="3962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20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不堪疾病折磨的慢性病者</a:t>
              </a: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5FB2AC58-7D8D-4FD0-BE92-AFBE4A4C6B53}"/>
              </a:ext>
            </a:extLst>
          </p:cNvPr>
          <p:cNvGrpSpPr/>
          <p:nvPr/>
        </p:nvGrpSpPr>
        <p:grpSpPr>
          <a:xfrm>
            <a:off x="5616259" y="1921320"/>
            <a:ext cx="479741" cy="3876647"/>
            <a:chOff x="5739390" y="1890542"/>
            <a:chExt cx="479741" cy="3876647"/>
          </a:xfrm>
        </p:grpSpPr>
        <p:sp>
          <p:nvSpPr>
            <p:cNvPr id="6" name="圆角箭头">
              <a:extLst>
                <a:ext uri="{FF2B5EF4-FFF2-40B4-BE49-F238E27FC236}">
                  <a16:creationId xmlns:a16="http://schemas.microsoft.com/office/drawing/2014/main" id="{39BD50AA-AD8E-448C-9D61-3EB330CAD251}"/>
                </a:ext>
              </a:extLst>
            </p:cNvPr>
            <p:cNvSpPr/>
            <p:nvPr/>
          </p:nvSpPr>
          <p:spPr>
            <a:xfrm>
              <a:off x="5771456" y="1890542"/>
              <a:ext cx="447675" cy="398780"/>
            </a:xfrm>
            <a:custGeom>
              <a:gdLst>
                <a:gd fmla="*/ 4710315 w 7544313" name="connsiteX0"/>
                <a:gd fmla="*/ 0 h 5784389" name="connsiteY0"/>
                <a:gd fmla="*/ 5164538 w 7544313" name="connsiteX1"/>
                <a:gd fmla="*/ 188144 h 5784389" name="connsiteY1"/>
                <a:gd fmla="*/ 7343753 w 7544313" name="connsiteX2"/>
                <a:gd fmla="*/ 2367358 h 5784389" name="connsiteY2"/>
                <a:gd fmla="*/ 7428050 w 7544313" name="connsiteX3"/>
                <a:gd fmla="*/ 2469120 h 5784389" name="connsiteY3"/>
                <a:gd fmla="*/ 7438311 w 7544313" name="connsiteX4"/>
                <a:gd fmla="*/ 2487626 h 5784389" name="connsiteY4"/>
                <a:gd fmla="*/ 7479289 w 7544313" name="connsiteX5"/>
                <a:gd fmla="*/ 2563973 h 5784389" name="connsiteY5"/>
                <a:gd fmla="*/ 7544313 w 7544313" name="connsiteX6"/>
                <a:gd fmla="*/ 2891210 h 5784389" name="connsiteY6"/>
                <a:gd fmla="*/ 7479289 w 7544313" name="connsiteX7"/>
                <a:gd fmla="*/ 3218447 h 5784389" name="connsiteY7"/>
                <a:gd fmla="*/ 7454433 w 7544313" name="connsiteX8"/>
                <a:gd fmla="*/ 3276193 h 5784389" name="connsiteY8"/>
                <a:gd fmla="*/ 7421357 w 7544313" name="connsiteX9"/>
                <a:gd fmla="*/ 3318247 h 5784389" name="connsiteY9"/>
                <a:gd fmla="*/ 7325947 w 7544313" name="connsiteX10"/>
                <a:gd fmla="*/ 3417030 h 5784389" name="connsiteY10"/>
                <a:gd fmla="*/ 5146732 w 7544313" name="connsiteX11"/>
                <a:gd fmla="*/ 5596244 h 5784389" name="connsiteY11"/>
                <a:gd fmla="*/ 4238287 w 7544313" name="connsiteX12"/>
                <a:gd fmla="*/ 5596244 h 5784389" name="connsiteY12"/>
                <a:gd fmla="*/ 4238287 w 7544313" name="connsiteX13"/>
                <a:gd fmla="*/ 4687801 h 5784389" name="connsiteY13"/>
                <a:gd fmla="*/ 5378425 w 7544313" name="connsiteX14"/>
                <a:gd fmla="*/ 3547663 h 5784389" name="connsiteY14"/>
                <a:gd fmla="*/ 642367 w 7544313" name="connsiteX15"/>
                <a:gd fmla="*/ 3547663 h 5784389" name="connsiteY15"/>
                <a:gd fmla="*/ 0 w 7544313" name="connsiteX16"/>
                <a:gd fmla="*/ 2905296 h 5784389" name="connsiteY16"/>
                <a:gd fmla="*/ 642367 w 7544313" name="connsiteX17"/>
                <a:gd fmla="*/ 2262930 h 5784389" name="connsiteY17"/>
                <a:gd fmla="*/ 5422435 w 7544313" name="connsiteX18"/>
                <a:gd fmla="*/ 2262930 h 5784389" name="connsiteY18"/>
                <a:gd fmla="*/ 4256093 w 7544313" name="connsiteX19"/>
                <a:gd fmla="*/ 1096587 h 5784389" name="connsiteY19"/>
                <a:gd fmla="*/ 4256093 w 7544313" name="connsiteX20"/>
                <a:gd fmla="*/ 188144 h 5784389" name="connsiteY20"/>
                <a:gd fmla="*/ 4710315 w 7544313" name="connsiteX21"/>
                <a:gd fmla="*/ 0 h 5784389" name="connsiteY2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b="b" l="l" r="r" t="t"/>
              <a:pathLst>
                <a:path h="5784389" w="7544313">
                  <a:moveTo>
                    <a:pt x="4710315" y="0"/>
                  </a:moveTo>
                  <a:cubicBezTo>
                    <a:pt x="4874713" y="0"/>
                    <a:pt x="5039107" y="62713"/>
                    <a:pt x="5164538" y="188144"/>
                  </a:cubicBezTo>
                  <a:lnTo>
                    <a:pt x="7343753" y="2367358"/>
                  </a:lnTo>
                  <a:cubicBezTo>
                    <a:pt x="7375110" y="2398716"/>
                    <a:pt x="7403341" y="2432905"/>
                    <a:pt x="7428050" y="2469120"/>
                  </a:cubicBezTo>
                  <a:lnTo>
                    <a:pt x="7438311" y="2487626"/>
                  </a:lnTo>
                  <a:lnTo>
                    <a:pt x="7479289" y="2563973"/>
                  </a:lnTo>
                  <a:cubicBezTo>
                    <a:pt x="7520342" y="2657385"/>
                    <a:pt x="7544313" y="2769994"/>
                    <a:pt x="7544313" y="2891210"/>
                  </a:cubicBezTo>
                  <a:cubicBezTo>
                    <a:pt x="7544313" y="3012426"/>
                    <a:pt x="7520342" y="3125035"/>
                    <a:pt x="7479289" y="3218447"/>
                  </a:cubicBezTo>
                  <a:lnTo>
                    <a:pt x="7454433" y="3276193"/>
                  </a:lnTo>
                  <a:lnTo>
                    <a:pt x="7421357" y="3318247"/>
                  </a:lnTo>
                  <a:cubicBezTo>
                    <a:pt x="7391886" y="3351882"/>
                    <a:pt x="7357304" y="3385674"/>
                    <a:pt x="7325947" y="3417030"/>
                  </a:cubicBezTo>
                  <a:lnTo>
                    <a:pt x="5146732" y="5596244"/>
                  </a:lnTo>
                  <a:cubicBezTo>
                    <a:pt x="4895873" y="5847104"/>
                    <a:pt x="4489147" y="5847104"/>
                    <a:pt x="4238287" y="5596244"/>
                  </a:cubicBezTo>
                  <a:cubicBezTo>
                    <a:pt x="3987430" y="5345384"/>
                    <a:pt x="3987430" y="4938661"/>
                    <a:pt x="4238287" y="4687801"/>
                  </a:cubicBezTo>
                  <a:lnTo>
                    <a:pt x="5378425" y="3547663"/>
                  </a:lnTo>
                  <a:lnTo>
                    <a:pt x="642367" y="3547663"/>
                  </a:lnTo>
                  <a:cubicBezTo>
                    <a:pt x="287598" y="3547663"/>
                    <a:pt x="0" y="3260065"/>
                    <a:pt x="0" y="2905296"/>
                  </a:cubicBezTo>
                  <a:cubicBezTo>
                    <a:pt x="0" y="2550527"/>
                    <a:pt x="287598" y="2262930"/>
                    <a:pt x="642367" y="2262930"/>
                  </a:cubicBezTo>
                  <a:lnTo>
                    <a:pt x="5422435" y="2262930"/>
                  </a:lnTo>
                  <a:lnTo>
                    <a:pt x="4256093" y="1096587"/>
                  </a:lnTo>
                  <a:cubicBezTo>
                    <a:pt x="4005235" y="845727"/>
                    <a:pt x="4005235" y="439004"/>
                    <a:pt x="4256093" y="188144"/>
                  </a:cubicBezTo>
                  <a:cubicBezTo>
                    <a:pt x="4381524" y="62713"/>
                    <a:pt x="4545918" y="0"/>
                    <a:pt x="4710315" y="0"/>
                  </a:cubicBezTo>
                  <a:close/>
                </a:path>
              </a:pathLst>
            </a:custGeom>
            <a:solidFill>
              <a:srgbClr val="879B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srgbClr val="FFFFFF"/>
                </a:solidFill>
              </a:endParaRPr>
            </a:p>
          </p:txBody>
        </p:sp>
        <p:sp>
          <p:nvSpPr>
            <p:cNvPr id="7" name="圆角箭头">
              <a:extLst>
                <a:ext uri="{FF2B5EF4-FFF2-40B4-BE49-F238E27FC236}">
                  <a16:creationId xmlns:a16="http://schemas.microsoft.com/office/drawing/2014/main" id="{D17F3603-536F-4D18-905B-9CAB88AF27CF}"/>
                </a:ext>
              </a:extLst>
            </p:cNvPr>
            <p:cNvSpPr/>
            <p:nvPr/>
          </p:nvSpPr>
          <p:spPr>
            <a:xfrm>
              <a:off x="5739392" y="2672600"/>
              <a:ext cx="447675" cy="398780"/>
            </a:xfrm>
            <a:custGeom>
              <a:gdLst>
                <a:gd fmla="*/ 4710315 w 7544313" name="connsiteX0"/>
                <a:gd fmla="*/ 0 h 5784389" name="connsiteY0"/>
                <a:gd fmla="*/ 5164538 w 7544313" name="connsiteX1"/>
                <a:gd fmla="*/ 188144 h 5784389" name="connsiteY1"/>
                <a:gd fmla="*/ 7343753 w 7544313" name="connsiteX2"/>
                <a:gd fmla="*/ 2367358 h 5784389" name="connsiteY2"/>
                <a:gd fmla="*/ 7428050 w 7544313" name="connsiteX3"/>
                <a:gd fmla="*/ 2469120 h 5784389" name="connsiteY3"/>
                <a:gd fmla="*/ 7438311 w 7544313" name="connsiteX4"/>
                <a:gd fmla="*/ 2487626 h 5784389" name="connsiteY4"/>
                <a:gd fmla="*/ 7479289 w 7544313" name="connsiteX5"/>
                <a:gd fmla="*/ 2563973 h 5784389" name="connsiteY5"/>
                <a:gd fmla="*/ 7544313 w 7544313" name="connsiteX6"/>
                <a:gd fmla="*/ 2891210 h 5784389" name="connsiteY6"/>
                <a:gd fmla="*/ 7479289 w 7544313" name="connsiteX7"/>
                <a:gd fmla="*/ 3218447 h 5784389" name="connsiteY7"/>
                <a:gd fmla="*/ 7454433 w 7544313" name="connsiteX8"/>
                <a:gd fmla="*/ 3276193 h 5784389" name="connsiteY8"/>
                <a:gd fmla="*/ 7421357 w 7544313" name="connsiteX9"/>
                <a:gd fmla="*/ 3318247 h 5784389" name="connsiteY9"/>
                <a:gd fmla="*/ 7325947 w 7544313" name="connsiteX10"/>
                <a:gd fmla="*/ 3417030 h 5784389" name="connsiteY10"/>
                <a:gd fmla="*/ 5146732 w 7544313" name="connsiteX11"/>
                <a:gd fmla="*/ 5596244 h 5784389" name="connsiteY11"/>
                <a:gd fmla="*/ 4238287 w 7544313" name="connsiteX12"/>
                <a:gd fmla="*/ 5596244 h 5784389" name="connsiteY12"/>
                <a:gd fmla="*/ 4238287 w 7544313" name="connsiteX13"/>
                <a:gd fmla="*/ 4687801 h 5784389" name="connsiteY13"/>
                <a:gd fmla="*/ 5378425 w 7544313" name="connsiteX14"/>
                <a:gd fmla="*/ 3547663 h 5784389" name="connsiteY14"/>
                <a:gd fmla="*/ 642367 w 7544313" name="connsiteX15"/>
                <a:gd fmla="*/ 3547663 h 5784389" name="connsiteY15"/>
                <a:gd fmla="*/ 0 w 7544313" name="connsiteX16"/>
                <a:gd fmla="*/ 2905296 h 5784389" name="connsiteY16"/>
                <a:gd fmla="*/ 642367 w 7544313" name="connsiteX17"/>
                <a:gd fmla="*/ 2262930 h 5784389" name="connsiteY17"/>
                <a:gd fmla="*/ 5422435 w 7544313" name="connsiteX18"/>
                <a:gd fmla="*/ 2262930 h 5784389" name="connsiteY18"/>
                <a:gd fmla="*/ 4256093 w 7544313" name="connsiteX19"/>
                <a:gd fmla="*/ 1096587 h 5784389" name="connsiteY19"/>
                <a:gd fmla="*/ 4256093 w 7544313" name="connsiteX20"/>
                <a:gd fmla="*/ 188144 h 5784389" name="connsiteY20"/>
                <a:gd fmla="*/ 4710315 w 7544313" name="connsiteX21"/>
                <a:gd fmla="*/ 0 h 5784389" name="connsiteY2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b="b" l="l" r="r" t="t"/>
              <a:pathLst>
                <a:path h="5784389" w="7544313">
                  <a:moveTo>
                    <a:pt x="4710315" y="0"/>
                  </a:moveTo>
                  <a:cubicBezTo>
                    <a:pt x="4874713" y="0"/>
                    <a:pt x="5039107" y="62713"/>
                    <a:pt x="5164538" y="188144"/>
                  </a:cubicBezTo>
                  <a:lnTo>
                    <a:pt x="7343753" y="2367358"/>
                  </a:lnTo>
                  <a:cubicBezTo>
                    <a:pt x="7375110" y="2398716"/>
                    <a:pt x="7403341" y="2432905"/>
                    <a:pt x="7428050" y="2469120"/>
                  </a:cubicBezTo>
                  <a:lnTo>
                    <a:pt x="7438311" y="2487626"/>
                  </a:lnTo>
                  <a:lnTo>
                    <a:pt x="7479289" y="2563973"/>
                  </a:lnTo>
                  <a:cubicBezTo>
                    <a:pt x="7520342" y="2657385"/>
                    <a:pt x="7544313" y="2769994"/>
                    <a:pt x="7544313" y="2891210"/>
                  </a:cubicBezTo>
                  <a:cubicBezTo>
                    <a:pt x="7544313" y="3012426"/>
                    <a:pt x="7520342" y="3125035"/>
                    <a:pt x="7479289" y="3218447"/>
                  </a:cubicBezTo>
                  <a:lnTo>
                    <a:pt x="7454433" y="3276193"/>
                  </a:lnTo>
                  <a:lnTo>
                    <a:pt x="7421357" y="3318247"/>
                  </a:lnTo>
                  <a:cubicBezTo>
                    <a:pt x="7391886" y="3351882"/>
                    <a:pt x="7357304" y="3385674"/>
                    <a:pt x="7325947" y="3417030"/>
                  </a:cubicBezTo>
                  <a:lnTo>
                    <a:pt x="5146732" y="5596244"/>
                  </a:lnTo>
                  <a:cubicBezTo>
                    <a:pt x="4895873" y="5847104"/>
                    <a:pt x="4489147" y="5847104"/>
                    <a:pt x="4238287" y="5596244"/>
                  </a:cubicBezTo>
                  <a:cubicBezTo>
                    <a:pt x="3987430" y="5345384"/>
                    <a:pt x="3987430" y="4938661"/>
                    <a:pt x="4238287" y="4687801"/>
                  </a:cubicBezTo>
                  <a:lnTo>
                    <a:pt x="5378425" y="3547663"/>
                  </a:lnTo>
                  <a:lnTo>
                    <a:pt x="642367" y="3547663"/>
                  </a:lnTo>
                  <a:cubicBezTo>
                    <a:pt x="287598" y="3547663"/>
                    <a:pt x="0" y="3260065"/>
                    <a:pt x="0" y="2905296"/>
                  </a:cubicBezTo>
                  <a:cubicBezTo>
                    <a:pt x="0" y="2550527"/>
                    <a:pt x="287598" y="2262930"/>
                    <a:pt x="642367" y="2262930"/>
                  </a:cubicBezTo>
                  <a:lnTo>
                    <a:pt x="5422435" y="2262930"/>
                  </a:lnTo>
                  <a:lnTo>
                    <a:pt x="4256093" y="1096587"/>
                  </a:lnTo>
                  <a:cubicBezTo>
                    <a:pt x="4005235" y="845727"/>
                    <a:pt x="4005235" y="439004"/>
                    <a:pt x="4256093" y="188144"/>
                  </a:cubicBezTo>
                  <a:cubicBezTo>
                    <a:pt x="4381524" y="62713"/>
                    <a:pt x="4545918" y="0"/>
                    <a:pt x="4710315" y="0"/>
                  </a:cubicBezTo>
                  <a:close/>
                </a:path>
              </a:pathLst>
            </a:custGeom>
            <a:solidFill>
              <a:srgbClr val="879B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srgbClr val="FFFFFF"/>
                </a:solidFill>
              </a:endParaRPr>
            </a:p>
          </p:txBody>
        </p:sp>
        <p:sp>
          <p:nvSpPr>
            <p:cNvPr id="8" name="圆角箭头">
              <a:extLst>
                <a:ext uri="{FF2B5EF4-FFF2-40B4-BE49-F238E27FC236}">
                  <a16:creationId xmlns:a16="http://schemas.microsoft.com/office/drawing/2014/main" id="{36C3B514-7998-4E1A-AD55-0DBF0210694F}"/>
                </a:ext>
              </a:extLst>
            </p:cNvPr>
            <p:cNvSpPr/>
            <p:nvPr/>
          </p:nvSpPr>
          <p:spPr>
            <a:xfrm>
              <a:off x="5739391" y="3374837"/>
              <a:ext cx="447675" cy="398780"/>
            </a:xfrm>
            <a:custGeom>
              <a:gdLst>
                <a:gd fmla="*/ 4710315 w 7544313" name="connsiteX0"/>
                <a:gd fmla="*/ 0 h 5784389" name="connsiteY0"/>
                <a:gd fmla="*/ 5164538 w 7544313" name="connsiteX1"/>
                <a:gd fmla="*/ 188144 h 5784389" name="connsiteY1"/>
                <a:gd fmla="*/ 7343753 w 7544313" name="connsiteX2"/>
                <a:gd fmla="*/ 2367358 h 5784389" name="connsiteY2"/>
                <a:gd fmla="*/ 7428050 w 7544313" name="connsiteX3"/>
                <a:gd fmla="*/ 2469120 h 5784389" name="connsiteY3"/>
                <a:gd fmla="*/ 7438311 w 7544313" name="connsiteX4"/>
                <a:gd fmla="*/ 2487626 h 5784389" name="connsiteY4"/>
                <a:gd fmla="*/ 7479289 w 7544313" name="connsiteX5"/>
                <a:gd fmla="*/ 2563973 h 5784389" name="connsiteY5"/>
                <a:gd fmla="*/ 7544313 w 7544313" name="connsiteX6"/>
                <a:gd fmla="*/ 2891210 h 5784389" name="connsiteY6"/>
                <a:gd fmla="*/ 7479289 w 7544313" name="connsiteX7"/>
                <a:gd fmla="*/ 3218447 h 5784389" name="connsiteY7"/>
                <a:gd fmla="*/ 7454433 w 7544313" name="connsiteX8"/>
                <a:gd fmla="*/ 3276193 h 5784389" name="connsiteY8"/>
                <a:gd fmla="*/ 7421357 w 7544313" name="connsiteX9"/>
                <a:gd fmla="*/ 3318247 h 5784389" name="connsiteY9"/>
                <a:gd fmla="*/ 7325947 w 7544313" name="connsiteX10"/>
                <a:gd fmla="*/ 3417030 h 5784389" name="connsiteY10"/>
                <a:gd fmla="*/ 5146732 w 7544313" name="connsiteX11"/>
                <a:gd fmla="*/ 5596244 h 5784389" name="connsiteY11"/>
                <a:gd fmla="*/ 4238287 w 7544313" name="connsiteX12"/>
                <a:gd fmla="*/ 5596244 h 5784389" name="connsiteY12"/>
                <a:gd fmla="*/ 4238287 w 7544313" name="connsiteX13"/>
                <a:gd fmla="*/ 4687801 h 5784389" name="connsiteY13"/>
                <a:gd fmla="*/ 5378425 w 7544313" name="connsiteX14"/>
                <a:gd fmla="*/ 3547663 h 5784389" name="connsiteY14"/>
                <a:gd fmla="*/ 642367 w 7544313" name="connsiteX15"/>
                <a:gd fmla="*/ 3547663 h 5784389" name="connsiteY15"/>
                <a:gd fmla="*/ 0 w 7544313" name="connsiteX16"/>
                <a:gd fmla="*/ 2905296 h 5784389" name="connsiteY16"/>
                <a:gd fmla="*/ 642367 w 7544313" name="connsiteX17"/>
                <a:gd fmla="*/ 2262930 h 5784389" name="connsiteY17"/>
                <a:gd fmla="*/ 5422435 w 7544313" name="connsiteX18"/>
                <a:gd fmla="*/ 2262930 h 5784389" name="connsiteY18"/>
                <a:gd fmla="*/ 4256093 w 7544313" name="connsiteX19"/>
                <a:gd fmla="*/ 1096587 h 5784389" name="connsiteY19"/>
                <a:gd fmla="*/ 4256093 w 7544313" name="connsiteX20"/>
                <a:gd fmla="*/ 188144 h 5784389" name="connsiteY20"/>
                <a:gd fmla="*/ 4710315 w 7544313" name="connsiteX21"/>
                <a:gd fmla="*/ 0 h 5784389" name="connsiteY2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b="b" l="l" r="r" t="t"/>
              <a:pathLst>
                <a:path h="5784389" w="7544313">
                  <a:moveTo>
                    <a:pt x="4710315" y="0"/>
                  </a:moveTo>
                  <a:cubicBezTo>
                    <a:pt x="4874713" y="0"/>
                    <a:pt x="5039107" y="62713"/>
                    <a:pt x="5164538" y="188144"/>
                  </a:cubicBezTo>
                  <a:lnTo>
                    <a:pt x="7343753" y="2367358"/>
                  </a:lnTo>
                  <a:cubicBezTo>
                    <a:pt x="7375110" y="2398716"/>
                    <a:pt x="7403341" y="2432905"/>
                    <a:pt x="7428050" y="2469120"/>
                  </a:cubicBezTo>
                  <a:lnTo>
                    <a:pt x="7438311" y="2487626"/>
                  </a:lnTo>
                  <a:lnTo>
                    <a:pt x="7479289" y="2563973"/>
                  </a:lnTo>
                  <a:cubicBezTo>
                    <a:pt x="7520342" y="2657385"/>
                    <a:pt x="7544313" y="2769994"/>
                    <a:pt x="7544313" y="2891210"/>
                  </a:cubicBezTo>
                  <a:cubicBezTo>
                    <a:pt x="7544313" y="3012426"/>
                    <a:pt x="7520342" y="3125035"/>
                    <a:pt x="7479289" y="3218447"/>
                  </a:cubicBezTo>
                  <a:lnTo>
                    <a:pt x="7454433" y="3276193"/>
                  </a:lnTo>
                  <a:lnTo>
                    <a:pt x="7421357" y="3318247"/>
                  </a:lnTo>
                  <a:cubicBezTo>
                    <a:pt x="7391886" y="3351882"/>
                    <a:pt x="7357304" y="3385674"/>
                    <a:pt x="7325947" y="3417030"/>
                  </a:cubicBezTo>
                  <a:lnTo>
                    <a:pt x="5146732" y="5596244"/>
                  </a:lnTo>
                  <a:cubicBezTo>
                    <a:pt x="4895873" y="5847104"/>
                    <a:pt x="4489147" y="5847104"/>
                    <a:pt x="4238287" y="5596244"/>
                  </a:cubicBezTo>
                  <a:cubicBezTo>
                    <a:pt x="3987430" y="5345384"/>
                    <a:pt x="3987430" y="4938661"/>
                    <a:pt x="4238287" y="4687801"/>
                  </a:cubicBezTo>
                  <a:lnTo>
                    <a:pt x="5378425" y="3547663"/>
                  </a:lnTo>
                  <a:lnTo>
                    <a:pt x="642367" y="3547663"/>
                  </a:lnTo>
                  <a:cubicBezTo>
                    <a:pt x="287598" y="3547663"/>
                    <a:pt x="0" y="3260065"/>
                    <a:pt x="0" y="2905296"/>
                  </a:cubicBezTo>
                  <a:cubicBezTo>
                    <a:pt x="0" y="2550527"/>
                    <a:pt x="287598" y="2262930"/>
                    <a:pt x="642367" y="2262930"/>
                  </a:cubicBezTo>
                  <a:lnTo>
                    <a:pt x="5422435" y="2262930"/>
                  </a:lnTo>
                  <a:lnTo>
                    <a:pt x="4256093" y="1096587"/>
                  </a:lnTo>
                  <a:cubicBezTo>
                    <a:pt x="4005235" y="845727"/>
                    <a:pt x="4005235" y="439004"/>
                    <a:pt x="4256093" y="188144"/>
                  </a:cubicBezTo>
                  <a:cubicBezTo>
                    <a:pt x="4381524" y="62713"/>
                    <a:pt x="4545918" y="0"/>
                    <a:pt x="4710315" y="0"/>
                  </a:cubicBezTo>
                  <a:close/>
                </a:path>
              </a:pathLst>
            </a:custGeom>
            <a:solidFill>
              <a:srgbClr val="879B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srgbClr val="FFFFFF"/>
                </a:solidFill>
              </a:endParaRPr>
            </a:p>
          </p:txBody>
        </p:sp>
        <p:sp>
          <p:nvSpPr>
            <p:cNvPr id="9" name="圆角箭头">
              <a:extLst>
                <a:ext uri="{FF2B5EF4-FFF2-40B4-BE49-F238E27FC236}">
                  <a16:creationId xmlns:a16="http://schemas.microsoft.com/office/drawing/2014/main" id="{9AE87855-6207-4A9A-8DDD-5E0B5793C660}"/>
                </a:ext>
              </a:extLst>
            </p:cNvPr>
            <p:cNvSpPr/>
            <p:nvPr/>
          </p:nvSpPr>
          <p:spPr>
            <a:xfrm>
              <a:off x="5739390" y="4055676"/>
              <a:ext cx="447675" cy="398780"/>
            </a:xfrm>
            <a:custGeom>
              <a:gdLst>
                <a:gd fmla="*/ 4710315 w 7544313" name="connsiteX0"/>
                <a:gd fmla="*/ 0 h 5784389" name="connsiteY0"/>
                <a:gd fmla="*/ 5164538 w 7544313" name="connsiteX1"/>
                <a:gd fmla="*/ 188144 h 5784389" name="connsiteY1"/>
                <a:gd fmla="*/ 7343753 w 7544313" name="connsiteX2"/>
                <a:gd fmla="*/ 2367358 h 5784389" name="connsiteY2"/>
                <a:gd fmla="*/ 7428050 w 7544313" name="connsiteX3"/>
                <a:gd fmla="*/ 2469120 h 5784389" name="connsiteY3"/>
                <a:gd fmla="*/ 7438311 w 7544313" name="connsiteX4"/>
                <a:gd fmla="*/ 2487626 h 5784389" name="connsiteY4"/>
                <a:gd fmla="*/ 7479289 w 7544313" name="connsiteX5"/>
                <a:gd fmla="*/ 2563973 h 5784389" name="connsiteY5"/>
                <a:gd fmla="*/ 7544313 w 7544313" name="connsiteX6"/>
                <a:gd fmla="*/ 2891210 h 5784389" name="connsiteY6"/>
                <a:gd fmla="*/ 7479289 w 7544313" name="connsiteX7"/>
                <a:gd fmla="*/ 3218447 h 5784389" name="connsiteY7"/>
                <a:gd fmla="*/ 7454433 w 7544313" name="connsiteX8"/>
                <a:gd fmla="*/ 3276193 h 5784389" name="connsiteY8"/>
                <a:gd fmla="*/ 7421357 w 7544313" name="connsiteX9"/>
                <a:gd fmla="*/ 3318247 h 5784389" name="connsiteY9"/>
                <a:gd fmla="*/ 7325947 w 7544313" name="connsiteX10"/>
                <a:gd fmla="*/ 3417030 h 5784389" name="connsiteY10"/>
                <a:gd fmla="*/ 5146732 w 7544313" name="connsiteX11"/>
                <a:gd fmla="*/ 5596244 h 5784389" name="connsiteY11"/>
                <a:gd fmla="*/ 4238287 w 7544313" name="connsiteX12"/>
                <a:gd fmla="*/ 5596244 h 5784389" name="connsiteY12"/>
                <a:gd fmla="*/ 4238287 w 7544313" name="connsiteX13"/>
                <a:gd fmla="*/ 4687801 h 5784389" name="connsiteY13"/>
                <a:gd fmla="*/ 5378425 w 7544313" name="connsiteX14"/>
                <a:gd fmla="*/ 3547663 h 5784389" name="connsiteY14"/>
                <a:gd fmla="*/ 642367 w 7544313" name="connsiteX15"/>
                <a:gd fmla="*/ 3547663 h 5784389" name="connsiteY15"/>
                <a:gd fmla="*/ 0 w 7544313" name="connsiteX16"/>
                <a:gd fmla="*/ 2905296 h 5784389" name="connsiteY16"/>
                <a:gd fmla="*/ 642367 w 7544313" name="connsiteX17"/>
                <a:gd fmla="*/ 2262930 h 5784389" name="connsiteY17"/>
                <a:gd fmla="*/ 5422435 w 7544313" name="connsiteX18"/>
                <a:gd fmla="*/ 2262930 h 5784389" name="connsiteY18"/>
                <a:gd fmla="*/ 4256093 w 7544313" name="connsiteX19"/>
                <a:gd fmla="*/ 1096587 h 5784389" name="connsiteY19"/>
                <a:gd fmla="*/ 4256093 w 7544313" name="connsiteX20"/>
                <a:gd fmla="*/ 188144 h 5784389" name="connsiteY20"/>
                <a:gd fmla="*/ 4710315 w 7544313" name="connsiteX21"/>
                <a:gd fmla="*/ 0 h 5784389" name="connsiteY2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b="b" l="l" r="r" t="t"/>
              <a:pathLst>
                <a:path h="5784389" w="7544313">
                  <a:moveTo>
                    <a:pt x="4710315" y="0"/>
                  </a:moveTo>
                  <a:cubicBezTo>
                    <a:pt x="4874713" y="0"/>
                    <a:pt x="5039107" y="62713"/>
                    <a:pt x="5164538" y="188144"/>
                  </a:cubicBezTo>
                  <a:lnTo>
                    <a:pt x="7343753" y="2367358"/>
                  </a:lnTo>
                  <a:cubicBezTo>
                    <a:pt x="7375110" y="2398716"/>
                    <a:pt x="7403341" y="2432905"/>
                    <a:pt x="7428050" y="2469120"/>
                  </a:cubicBezTo>
                  <a:lnTo>
                    <a:pt x="7438311" y="2487626"/>
                  </a:lnTo>
                  <a:lnTo>
                    <a:pt x="7479289" y="2563973"/>
                  </a:lnTo>
                  <a:cubicBezTo>
                    <a:pt x="7520342" y="2657385"/>
                    <a:pt x="7544313" y="2769994"/>
                    <a:pt x="7544313" y="2891210"/>
                  </a:cubicBezTo>
                  <a:cubicBezTo>
                    <a:pt x="7544313" y="3012426"/>
                    <a:pt x="7520342" y="3125035"/>
                    <a:pt x="7479289" y="3218447"/>
                  </a:cubicBezTo>
                  <a:lnTo>
                    <a:pt x="7454433" y="3276193"/>
                  </a:lnTo>
                  <a:lnTo>
                    <a:pt x="7421357" y="3318247"/>
                  </a:lnTo>
                  <a:cubicBezTo>
                    <a:pt x="7391886" y="3351882"/>
                    <a:pt x="7357304" y="3385674"/>
                    <a:pt x="7325947" y="3417030"/>
                  </a:cubicBezTo>
                  <a:lnTo>
                    <a:pt x="5146732" y="5596244"/>
                  </a:lnTo>
                  <a:cubicBezTo>
                    <a:pt x="4895873" y="5847104"/>
                    <a:pt x="4489147" y="5847104"/>
                    <a:pt x="4238287" y="5596244"/>
                  </a:cubicBezTo>
                  <a:cubicBezTo>
                    <a:pt x="3987430" y="5345384"/>
                    <a:pt x="3987430" y="4938661"/>
                    <a:pt x="4238287" y="4687801"/>
                  </a:cubicBezTo>
                  <a:lnTo>
                    <a:pt x="5378425" y="3547663"/>
                  </a:lnTo>
                  <a:lnTo>
                    <a:pt x="642367" y="3547663"/>
                  </a:lnTo>
                  <a:cubicBezTo>
                    <a:pt x="287598" y="3547663"/>
                    <a:pt x="0" y="3260065"/>
                    <a:pt x="0" y="2905296"/>
                  </a:cubicBezTo>
                  <a:cubicBezTo>
                    <a:pt x="0" y="2550527"/>
                    <a:pt x="287598" y="2262930"/>
                    <a:pt x="642367" y="2262930"/>
                  </a:cubicBezTo>
                  <a:lnTo>
                    <a:pt x="5422435" y="2262930"/>
                  </a:lnTo>
                  <a:lnTo>
                    <a:pt x="4256093" y="1096587"/>
                  </a:lnTo>
                  <a:cubicBezTo>
                    <a:pt x="4005235" y="845727"/>
                    <a:pt x="4005235" y="439004"/>
                    <a:pt x="4256093" y="188144"/>
                  </a:cubicBezTo>
                  <a:cubicBezTo>
                    <a:pt x="4381524" y="62713"/>
                    <a:pt x="4545918" y="0"/>
                    <a:pt x="4710315" y="0"/>
                  </a:cubicBezTo>
                  <a:close/>
                </a:path>
              </a:pathLst>
            </a:custGeom>
            <a:solidFill>
              <a:srgbClr val="879B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srgbClr val="FFFFFF"/>
                </a:solidFill>
              </a:endParaRPr>
            </a:p>
          </p:txBody>
        </p:sp>
        <p:sp>
          <p:nvSpPr>
            <p:cNvPr id="10" name="圆角箭头">
              <a:extLst>
                <a:ext uri="{FF2B5EF4-FFF2-40B4-BE49-F238E27FC236}">
                  <a16:creationId xmlns:a16="http://schemas.microsoft.com/office/drawing/2014/main" id="{B37EDFDA-EE1D-450D-AB9E-94760C4B65E6}"/>
                </a:ext>
              </a:extLst>
            </p:cNvPr>
            <p:cNvSpPr/>
            <p:nvPr/>
          </p:nvSpPr>
          <p:spPr>
            <a:xfrm>
              <a:off x="5771455" y="5368409"/>
              <a:ext cx="447675" cy="398780"/>
            </a:xfrm>
            <a:custGeom>
              <a:gdLst>
                <a:gd fmla="*/ 4710315 w 7544313" name="connsiteX0"/>
                <a:gd fmla="*/ 0 h 5784389" name="connsiteY0"/>
                <a:gd fmla="*/ 5164538 w 7544313" name="connsiteX1"/>
                <a:gd fmla="*/ 188144 h 5784389" name="connsiteY1"/>
                <a:gd fmla="*/ 7343753 w 7544313" name="connsiteX2"/>
                <a:gd fmla="*/ 2367358 h 5784389" name="connsiteY2"/>
                <a:gd fmla="*/ 7428050 w 7544313" name="connsiteX3"/>
                <a:gd fmla="*/ 2469120 h 5784389" name="connsiteY3"/>
                <a:gd fmla="*/ 7438311 w 7544313" name="connsiteX4"/>
                <a:gd fmla="*/ 2487626 h 5784389" name="connsiteY4"/>
                <a:gd fmla="*/ 7479289 w 7544313" name="connsiteX5"/>
                <a:gd fmla="*/ 2563973 h 5784389" name="connsiteY5"/>
                <a:gd fmla="*/ 7544313 w 7544313" name="connsiteX6"/>
                <a:gd fmla="*/ 2891210 h 5784389" name="connsiteY6"/>
                <a:gd fmla="*/ 7479289 w 7544313" name="connsiteX7"/>
                <a:gd fmla="*/ 3218447 h 5784389" name="connsiteY7"/>
                <a:gd fmla="*/ 7454433 w 7544313" name="connsiteX8"/>
                <a:gd fmla="*/ 3276193 h 5784389" name="connsiteY8"/>
                <a:gd fmla="*/ 7421357 w 7544313" name="connsiteX9"/>
                <a:gd fmla="*/ 3318247 h 5784389" name="connsiteY9"/>
                <a:gd fmla="*/ 7325947 w 7544313" name="connsiteX10"/>
                <a:gd fmla="*/ 3417030 h 5784389" name="connsiteY10"/>
                <a:gd fmla="*/ 5146732 w 7544313" name="connsiteX11"/>
                <a:gd fmla="*/ 5596244 h 5784389" name="connsiteY11"/>
                <a:gd fmla="*/ 4238287 w 7544313" name="connsiteX12"/>
                <a:gd fmla="*/ 5596244 h 5784389" name="connsiteY12"/>
                <a:gd fmla="*/ 4238287 w 7544313" name="connsiteX13"/>
                <a:gd fmla="*/ 4687801 h 5784389" name="connsiteY13"/>
                <a:gd fmla="*/ 5378425 w 7544313" name="connsiteX14"/>
                <a:gd fmla="*/ 3547663 h 5784389" name="connsiteY14"/>
                <a:gd fmla="*/ 642367 w 7544313" name="connsiteX15"/>
                <a:gd fmla="*/ 3547663 h 5784389" name="connsiteY15"/>
                <a:gd fmla="*/ 0 w 7544313" name="connsiteX16"/>
                <a:gd fmla="*/ 2905296 h 5784389" name="connsiteY16"/>
                <a:gd fmla="*/ 642367 w 7544313" name="connsiteX17"/>
                <a:gd fmla="*/ 2262930 h 5784389" name="connsiteY17"/>
                <a:gd fmla="*/ 5422435 w 7544313" name="connsiteX18"/>
                <a:gd fmla="*/ 2262930 h 5784389" name="connsiteY18"/>
                <a:gd fmla="*/ 4256093 w 7544313" name="connsiteX19"/>
                <a:gd fmla="*/ 1096587 h 5784389" name="connsiteY19"/>
                <a:gd fmla="*/ 4256093 w 7544313" name="connsiteX20"/>
                <a:gd fmla="*/ 188144 h 5784389" name="connsiteY20"/>
                <a:gd fmla="*/ 4710315 w 7544313" name="connsiteX21"/>
                <a:gd fmla="*/ 0 h 5784389" name="connsiteY2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b="b" l="l" r="r" t="t"/>
              <a:pathLst>
                <a:path h="5784389" w="7544313">
                  <a:moveTo>
                    <a:pt x="4710315" y="0"/>
                  </a:moveTo>
                  <a:cubicBezTo>
                    <a:pt x="4874713" y="0"/>
                    <a:pt x="5039107" y="62713"/>
                    <a:pt x="5164538" y="188144"/>
                  </a:cubicBezTo>
                  <a:lnTo>
                    <a:pt x="7343753" y="2367358"/>
                  </a:lnTo>
                  <a:cubicBezTo>
                    <a:pt x="7375110" y="2398716"/>
                    <a:pt x="7403341" y="2432905"/>
                    <a:pt x="7428050" y="2469120"/>
                  </a:cubicBezTo>
                  <a:lnTo>
                    <a:pt x="7438311" y="2487626"/>
                  </a:lnTo>
                  <a:lnTo>
                    <a:pt x="7479289" y="2563973"/>
                  </a:lnTo>
                  <a:cubicBezTo>
                    <a:pt x="7520342" y="2657385"/>
                    <a:pt x="7544313" y="2769994"/>
                    <a:pt x="7544313" y="2891210"/>
                  </a:cubicBezTo>
                  <a:cubicBezTo>
                    <a:pt x="7544313" y="3012426"/>
                    <a:pt x="7520342" y="3125035"/>
                    <a:pt x="7479289" y="3218447"/>
                  </a:cubicBezTo>
                  <a:lnTo>
                    <a:pt x="7454433" y="3276193"/>
                  </a:lnTo>
                  <a:lnTo>
                    <a:pt x="7421357" y="3318247"/>
                  </a:lnTo>
                  <a:cubicBezTo>
                    <a:pt x="7391886" y="3351882"/>
                    <a:pt x="7357304" y="3385674"/>
                    <a:pt x="7325947" y="3417030"/>
                  </a:cubicBezTo>
                  <a:lnTo>
                    <a:pt x="5146732" y="5596244"/>
                  </a:lnTo>
                  <a:cubicBezTo>
                    <a:pt x="4895873" y="5847104"/>
                    <a:pt x="4489147" y="5847104"/>
                    <a:pt x="4238287" y="5596244"/>
                  </a:cubicBezTo>
                  <a:cubicBezTo>
                    <a:pt x="3987430" y="5345384"/>
                    <a:pt x="3987430" y="4938661"/>
                    <a:pt x="4238287" y="4687801"/>
                  </a:cubicBezTo>
                  <a:lnTo>
                    <a:pt x="5378425" y="3547663"/>
                  </a:lnTo>
                  <a:lnTo>
                    <a:pt x="642367" y="3547663"/>
                  </a:lnTo>
                  <a:cubicBezTo>
                    <a:pt x="287598" y="3547663"/>
                    <a:pt x="0" y="3260065"/>
                    <a:pt x="0" y="2905296"/>
                  </a:cubicBezTo>
                  <a:cubicBezTo>
                    <a:pt x="0" y="2550527"/>
                    <a:pt x="287598" y="2262930"/>
                    <a:pt x="642367" y="2262930"/>
                  </a:cubicBezTo>
                  <a:lnTo>
                    <a:pt x="5422435" y="2262930"/>
                  </a:lnTo>
                  <a:lnTo>
                    <a:pt x="4256093" y="1096587"/>
                  </a:lnTo>
                  <a:cubicBezTo>
                    <a:pt x="4005235" y="845727"/>
                    <a:pt x="4005235" y="439004"/>
                    <a:pt x="4256093" y="188144"/>
                  </a:cubicBezTo>
                  <a:cubicBezTo>
                    <a:pt x="4381524" y="62713"/>
                    <a:pt x="4545918" y="0"/>
                    <a:pt x="4710315" y="0"/>
                  </a:cubicBezTo>
                  <a:close/>
                </a:path>
              </a:pathLst>
            </a:custGeom>
            <a:solidFill>
              <a:srgbClr val="879B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srgbClr val="FFFFFF"/>
                </a:solidFill>
              </a:endParaRPr>
            </a:p>
          </p:txBody>
        </p:sp>
        <p:sp>
          <p:nvSpPr>
            <p:cNvPr id="17" name="圆角箭头">
              <a:extLst>
                <a:ext uri="{FF2B5EF4-FFF2-40B4-BE49-F238E27FC236}">
                  <a16:creationId xmlns:a16="http://schemas.microsoft.com/office/drawing/2014/main" id="{A78CF8CD-329E-4C46-B58A-4A8AE3F1D0B2}"/>
                </a:ext>
              </a:extLst>
            </p:cNvPr>
            <p:cNvSpPr/>
            <p:nvPr/>
          </p:nvSpPr>
          <p:spPr>
            <a:xfrm>
              <a:off x="5739390" y="4751885"/>
              <a:ext cx="447675" cy="398780"/>
            </a:xfrm>
            <a:custGeom>
              <a:gdLst>
                <a:gd fmla="*/ 4710315 w 7544313" name="connsiteX0"/>
                <a:gd fmla="*/ 0 h 5784389" name="connsiteY0"/>
                <a:gd fmla="*/ 5164538 w 7544313" name="connsiteX1"/>
                <a:gd fmla="*/ 188144 h 5784389" name="connsiteY1"/>
                <a:gd fmla="*/ 7343753 w 7544313" name="connsiteX2"/>
                <a:gd fmla="*/ 2367358 h 5784389" name="connsiteY2"/>
                <a:gd fmla="*/ 7428050 w 7544313" name="connsiteX3"/>
                <a:gd fmla="*/ 2469120 h 5784389" name="connsiteY3"/>
                <a:gd fmla="*/ 7438311 w 7544313" name="connsiteX4"/>
                <a:gd fmla="*/ 2487626 h 5784389" name="connsiteY4"/>
                <a:gd fmla="*/ 7479289 w 7544313" name="connsiteX5"/>
                <a:gd fmla="*/ 2563973 h 5784389" name="connsiteY5"/>
                <a:gd fmla="*/ 7544313 w 7544313" name="connsiteX6"/>
                <a:gd fmla="*/ 2891210 h 5784389" name="connsiteY6"/>
                <a:gd fmla="*/ 7479289 w 7544313" name="connsiteX7"/>
                <a:gd fmla="*/ 3218447 h 5784389" name="connsiteY7"/>
                <a:gd fmla="*/ 7454433 w 7544313" name="connsiteX8"/>
                <a:gd fmla="*/ 3276193 h 5784389" name="connsiteY8"/>
                <a:gd fmla="*/ 7421357 w 7544313" name="connsiteX9"/>
                <a:gd fmla="*/ 3318247 h 5784389" name="connsiteY9"/>
                <a:gd fmla="*/ 7325947 w 7544313" name="connsiteX10"/>
                <a:gd fmla="*/ 3417030 h 5784389" name="connsiteY10"/>
                <a:gd fmla="*/ 5146732 w 7544313" name="connsiteX11"/>
                <a:gd fmla="*/ 5596244 h 5784389" name="connsiteY11"/>
                <a:gd fmla="*/ 4238287 w 7544313" name="connsiteX12"/>
                <a:gd fmla="*/ 5596244 h 5784389" name="connsiteY12"/>
                <a:gd fmla="*/ 4238287 w 7544313" name="connsiteX13"/>
                <a:gd fmla="*/ 4687801 h 5784389" name="connsiteY13"/>
                <a:gd fmla="*/ 5378425 w 7544313" name="connsiteX14"/>
                <a:gd fmla="*/ 3547663 h 5784389" name="connsiteY14"/>
                <a:gd fmla="*/ 642367 w 7544313" name="connsiteX15"/>
                <a:gd fmla="*/ 3547663 h 5784389" name="connsiteY15"/>
                <a:gd fmla="*/ 0 w 7544313" name="connsiteX16"/>
                <a:gd fmla="*/ 2905296 h 5784389" name="connsiteY16"/>
                <a:gd fmla="*/ 642367 w 7544313" name="connsiteX17"/>
                <a:gd fmla="*/ 2262930 h 5784389" name="connsiteY17"/>
                <a:gd fmla="*/ 5422435 w 7544313" name="connsiteX18"/>
                <a:gd fmla="*/ 2262930 h 5784389" name="connsiteY18"/>
                <a:gd fmla="*/ 4256093 w 7544313" name="connsiteX19"/>
                <a:gd fmla="*/ 1096587 h 5784389" name="connsiteY19"/>
                <a:gd fmla="*/ 4256093 w 7544313" name="connsiteX20"/>
                <a:gd fmla="*/ 188144 h 5784389" name="connsiteY20"/>
                <a:gd fmla="*/ 4710315 w 7544313" name="connsiteX21"/>
                <a:gd fmla="*/ 0 h 5784389" name="connsiteY2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b="b" l="l" r="r" t="t"/>
              <a:pathLst>
                <a:path h="5784389" w="7544313">
                  <a:moveTo>
                    <a:pt x="4710315" y="0"/>
                  </a:moveTo>
                  <a:cubicBezTo>
                    <a:pt x="4874713" y="0"/>
                    <a:pt x="5039107" y="62713"/>
                    <a:pt x="5164538" y="188144"/>
                  </a:cubicBezTo>
                  <a:lnTo>
                    <a:pt x="7343753" y="2367358"/>
                  </a:lnTo>
                  <a:cubicBezTo>
                    <a:pt x="7375110" y="2398716"/>
                    <a:pt x="7403341" y="2432905"/>
                    <a:pt x="7428050" y="2469120"/>
                  </a:cubicBezTo>
                  <a:lnTo>
                    <a:pt x="7438311" y="2487626"/>
                  </a:lnTo>
                  <a:lnTo>
                    <a:pt x="7479289" y="2563973"/>
                  </a:lnTo>
                  <a:cubicBezTo>
                    <a:pt x="7520342" y="2657385"/>
                    <a:pt x="7544313" y="2769994"/>
                    <a:pt x="7544313" y="2891210"/>
                  </a:cubicBezTo>
                  <a:cubicBezTo>
                    <a:pt x="7544313" y="3012426"/>
                    <a:pt x="7520342" y="3125035"/>
                    <a:pt x="7479289" y="3218447"/>
                  </a:cubicBezTo>
                  <a:lnTo>
                    <a:pt x="7454433" y="3276193"/>
                  </a:lnTo>
                  <a:lnTo>
                    <a:pt x="7421357" y="3318247"/>
                  </a:lnTo>
                  <a:cubicBezTo>
                    <a:pt x="7391886" y="3351882"/>
                    <a:pt x="7357304" y="3385674"/>
                    <a:pt x="7325947" y="3417030"/>
                  </a:cubicBezTo>
                  <a:lnTo>
                    <a:pt x="5146732" y="5596244"/>
                  </a:lnTo>
                  <a:cubicBezTo>
                    <a:pt x="4895873" y="5847104"/>
                    <a:pt x="4489147" y="5847104"/>
                    <a:pt x="4238287" y="5596244"/>
                  </a:cubicBezTo>
                  <a:cubicBezTo>
                    <a:pt x="3987430" y="5345384"/>
                    <a:pt x="3987430" y="4938661"/>
                    <a:pt x="4238287" y="4687801"/>
                  </a:cubicBezTo>
                  <a:lnTo>
                    <a:pt x="5378425" y="3547663"/>
                  </a:lnTo>
                  <a:lnTo>
                    <a:pt x="642367" y="3547663"/>
                  </a:lnTo>
                  <a:cubicBezTo>
                    <a:pt x="287598" y="3547663"/>
                    <a:pt x="0" y="3260065"/>
                    <a:pt x="0" y="2905296"/>
                  </a:cubicBezTo>
                  <a:cubicBezTo>
                    <a:pt x="0" y="2550527"/>
                    <a:pt x="287598" y="2262930"/>
                    <a:pt x="642367" y="2262930"/>
                  </a:cubicBezTo>
                  <a:lnTo>
                    <a:pt x="5422435" y="2262930"/>
                  </a:lnTo>
                  <a:lnTo>
                    <a:pt x="4256093" y="1096587"/>
                  </a:lnTo>
                  <a:cubicBezTo>
                    <a:pt x="4005235" y="845727"/>
                    <a:pt x="4005235" y="439004"/>
                    <a:pt x="4256093" y="188144"/>
                  </a:cubicBezTo>
                  <a:cubicBezTo>
                    <a:pt x="4381524" y="62713"/>
                    <a:pt x="4545918" y="0"/>
                    <a:pt x="4710315" y="0"/>
                  </a:cubicBezTo>
                  <a:close/>
                </a:path>
              </a:pathLst>
            </a:custGeom>
            <a:solidFill>
              <a:srgbClr val="879B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srgbClr val="FFFFFF"/>
                </a:solidFill>
              </a:endParaRPr>
            </a:p>
          </p:txBody>
        </p:sp>
      </p:grpSp>
      <p:pic>
        <p:nvPicPr>
          <p:cNvPr id="21" name="图片 20">
            <a:extLst>
              <a:ext uri="{FF2B5EF4-FFF2-40B4-BE49-F238E27FC236}">
                <a16:creationId xmlns:a16="http://schemas.microsoft.com/office/drawing/2014/main" id="{1F694C03-19F3-412F-ACAF-AC623ED31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801237" y="1550220"/>
            <a:ext cx="4488178" cy="4446793"/>
          </a:xfrm>
          <a:prstGeom prst="rect">
            <a:avLst/>
          </a:prstGeom>
        </p:spPr>
      </p:pic>
    </p:spTree>
    <p:extLst>
      <p:ext uri="{BB962C8B-B14F-4D97-AF65-F5344CB8AC3E}">
        <p14:creationId val="1857327808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3" presetSubtype="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vertical)" transition="in">
                                      <p:cBhvr>
                                        <p:cTn dur="500" id="15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B8119B91-4BBD-46BC-9B31-D3A8A89ADFDD}"/>
              </a:ext>
            </a:extLst>
          </p:cNvPr>
          <p:cNvSpPr/>
          <p:nvPr/>
        </p:nvSpPr>
        <p:spPr>
          <a:xfrm>
            <a:off x="152400" y="742315"/>
            <a:ext cx="12069335" cy="95896"/>
          </a:xfrm>
          <a:prstGeom prst="rect">
            <a:avLst/>
          </a:prstGeom>
          <a:solidFill>
            <a:srgbClr val="5F77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FA0C8541-5A30-475D-9ECB-7BAADB9699A5}"/>
              </a:ext>
            </a:extLst>
          </p:cNvPr>
          <p:cNvSpPr/>
          <p:nvPr/>
        </p:nvSpPr>
        <p:spPr>
          <a:xfrm>
            <a:off x="5404945" y="117625"/>
            <a:ext cx="13639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pc="300" sz="28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抑郁症</a:t>
            </a:r>
          </a:p>
        </p:txBody>
      </p:sp>
      <p:sp>
        <p:nvSpPr>
          <p:cNvPr id="5" name="íṡľíḍè-Rectangle: Rounded Corners 4">
            <a:extLst>
              <a:ext uri="{FF2B5EF4-FFF2-40B4-BE49-F238E27FC236}">
                <a16:creationId xmlns:a16="http://schemas.microsoft.com/office/drawing/2014/main" id="{E15744F3-55F2-4176-85BE-6B44D3E4D665}"/>
              </a:ext>
            </a:extLst>
          </p:cNvPr>
          <p:cNvSpPr/>
          <p:nvPr/>
        </p:nvSpPr>
        <p:spPr>
          <a:xfrm>
            <a:off x="838201" y="1876580"/>
            <a:ext cx="5061156" cy="1788821"/>
          </a:xfrm>
          <a:prstGeom prst="roundRect">
            <a:avLst/>
          </a:prstGeom>
          <a:solidFill>
            <a:srgbClr val="5F779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altLang="en-US" b="1" lang="zh-CN" sz="24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必须经过药物治疗才能根本好转</a:t>
            </a: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5E4D4486-65E9-4AD7-BB5A-8134B438D490}"/>
              </a:ext>
            </a:extLst>
          </p:cNvPr>
          <p:cNvGrpSpPr/>
          <p:nvPr/>
        </p:nvGrpSpPr>
        <p:grpSpPr>
          <a:xfrm>
            <a:off x="2762624" y="2689782"/>
            <a:ext cx="2995252" cy="987195"/>
            <a:chOff x="2072392" y="1633955"/>
            <a:chExt cx="2246439" cy="740396"/>
          </a:xfrm>
        </p:grpSpPr>
        <p:sp>
          <p:nvSpPr>
            <p:cNvPr id="7" name="íṡľíḍè-TextBox 11">
              <a:extLst>
                <a:ext uri="{FF2B5EF4-FFF2-40B4-BE49-F238E27FC236}">
                  <a16:creationId xmlns:a16="http://schemas.microsoft.com/office/drawing/2014/main" id="{DE0BA0B5-E0F9-4B53-A419-96B858D8F61A}"/>
                </a:ext>
              </a:extLst>
            </p:cNvPr>
            <p:cNvSpPr txBox="1"/>
            <p:nvPr/>
          </p:nvSpPr>
          <p:spPr>
            <a:xfrm>
              <a:off x="2072392" y="1633955"/>
              <a:ext cx="1292662" cy="300083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just">
                <a:lnSpc>
                  <a:spcPct val="150000"/>
                </a:lnSpc>
              </a:pPr>
              <a:endParaRPr altLang="en-US" b="1" lang="zh-CN" sz="28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endParaRPr>
            </a:p>
          </p:txBody>
        </p:sp>
        <p:sp>
          <p:nvSpPr>
            <p:cNvPr id="8" name="íṡľíḍè-Rectangle 12">
              <a:extLst>
                <a:ext uri="{FF2B5EF4-FFF2-40B4-BE49-F238E27FC236}">
                  <a16:creationId xmlns:a16="http://schemas.microsoft.com/office/drawing/2014/main" id="{340E9F99-8FBE-477D-908D-A94750FD2CB8}"/>
                </a:ext>
              </a:extLst>
            </p:cNvPr>
            <p:cNvSpPr/>
            <p:nvPr/>
          </p:nvSpPr>
          <p:spPr>
            <a:xfrm>
              <a:off x="2072392" y="1934038"/>
              <a:ext cx="2246439" cy="440313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>
                <a:lnSpc>
                  <a:spcPct val="120000"/>
                </a:lnSpc>
              </a:pPr>
              <a:endParaRPr altLang="en-US" lang="zh-CN" sz="1867">
                <a:solidFill>
                  <a:schemeClr val="bg1"/>
                </a:solidFill>
              </a:endParaRPr>
            </a:p>
          </p:txBody>
        </p:sp>
      </p:grpSp>
      <p:sp>
        <p:nvSpPr>
          <p:cNvPr id="9" name="iS1ide-Rectangle: Rounded Corners 3">
            <a:extLst>
              <a:ext uri="{FF2B5EF4-FFF2-40B4-BE49-F238E27FC236}">
                <a16:creationId xmlns:a16="http://schemas.microsoft.com/office/drawing/2014/main" id="{5B2490B4-5B26-42B5-BAF5-05C97928E4B6}"/>
              </a:ext>
            </a:extLst>
          </p:cNvPr>
          <p:cNvSpPr/>
          <p:nvPr/>
        </p:nvSpPr>
        <p:spPr>
          <a:xfrm>
            <a:off x="6292642" y="1876580"/>
            <a:ext cx="5061156" cy="1788821"/>
          </a:xfrm>
          <a:prstGeom prst="roundRect">
            <a:avLst/>
          </a:prstGeom>
          <a:solidFill>
            <a:srgbClr val="5F779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altLang="en-US" b="1" lang="zh-CN" sz="24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其发病的生物基础：—神经递质减少、传递下降 </a:t>
            </a:r>
          </a:p>
        </p:txBody>
      </p:sp>
      <p:sp>
        <p:nvSpPr>
          <p:cNvPr id="14" name="iS1ide-Rectangle: Rounded Corners 1">
            <a:extLst>
              <a:ext uri="{FF2B5EF4-FFF2-40B4-BE49-F238E27FC236}">
                <a16:creationId xmlns:a16="http://schemas.microsoft.com/office/drawing/2014/main" id="{57BD2D0C-52A6-4E5B-90F7-918449ACC589}"/>
              </a:ext>
            </a:extLst>
          </p:cNvPr>
          <p:cNvSpPr/>
          <p:nvPr/>
        </p:nvSpPr>
        <p:spPr>
          <a:xfrm>
            <a:off x="838201" y="3988011"/>
            <a:ext cx="5061156" cy="1788821"/>
          </a:xfrm>
          <a:prstGeom prst="roundRect">
            <a:avLst/>
          </a:prstGeom>
          <a:solidFill>
            <a:srgbClr val="5F779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altLang="en-US" b="1" lang="zh-CN" sz="24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心理咨询能治好抑郁症？NO</a:t>
            </a:r>
          </a:p>
        </p:txBody>
      </p:sp>
      <p:sp>
        <p:nvSpPr>
          <p:cNvPr id="17" name="íṡľíḍè-Rectangle 14">
            <a:extLst>
              <a:ext uri="{FF2B5EF4-FFF2-40B4-BE49-F238E27FC236}">
                <a16:creationId xmlns:a16="http://schemas.microsoft.com/office/drawing/2014/main" id="{2A83E6E4-887C-4531-94A5-DE2FEB261A45}"/>
              </a:ext>
            </a:extLst>
          </p:cNvPr>
          <p:cNvSpPr/>
          <p:nvPr/>
        </p:nvSpPr>
        <p:spPr>
          <a:xfrm>
            <a:off x="979114" y="4713145"/>
            <a:ext cx="2995252" cy="587084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algn="r">
              <a:lnSpc>
                <a:spcPct val="120000"/>
              </a:lnSpc>
            </a:pPr>
            <a:endParaRPr altLang="en-US" lang="zh-CN" sz="1867">
              <a:solidFill>
                <a:schemeClr val="bg1"/>
              </a:solidFill>
            </a:endParaRPr>
          </a:p>
        </p:txBody>
      </p:sp>
      <p:sp>
        <p:nvSpPr>
          <p:cNvPr id="19" name="iS1ide-Rectangle: Rounded Corners 2">
            <a:extLst>
              <a:ext uri="{FF2B5EF4-FFF2-40B4-BE49-F238E27FC236}">
                <a16:creationId xmlns:a16="http://schemas.microsoft.com/office/drawing/2014/main" id="{3FC337C7-38B8-4148-947E-86900F575383}"/>
              </a:ext>
            </a:extLst>
          </p:cNvPr>
          <p:cNvSpPr/>
          <p:nvPr/>
        </p:nvSpPr>
        <p:spPr>
          <a:xfrm>
            <a:off x="6292642" y="3988011"/>
            <a:ext cx="5061156" cy="1788821"/>
          </a:xfrm>
          <a:prstGeom prst="roundRect">
            <a:avLst/>
          </a:prstGeom>
          <a:solidFill>
            <a:srgbClr val="5F779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altLang="en-US" b="1" lang="zh-CN" sz="24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心理治疗能治好抑郁症？合并、可提高抗抑郁药疗效</a:t>
            </a:r>
          </a:p>
        </p:txBody>
      </p:sp>
      <p:sp>
        <p:nvSpPr>
          <p:cNvPr id="22" name="íṡľíḍè-Rectangle 16">
            <a:extLst>
              <a:ext uri="{FF2B5EF4-FFF2-40B4-BE49-F238E27FC236}">
                <a16:creationId xmlns:a16="http://schemas.microsoft.com/office/drawing/2014/main" id="{D8D80DE1-B06F-40CF-A035-2E1896F89F38}"/>
              </a:ext>
            </a:extLst>
          </p:cNvPr>
          <p:cNvSpPr/>
          <p:nvPr/>
        </p:nvSpPr>
        <p:spPr>
          <a:xfrm>
            <a:off x="6411218" y="4713144"/>
            <a:ext cx="2995252" cy="587084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algn="r">
              <a:lnSpc>
                <a:spcPct val="120000"/>
              </a:lnSpc>
            </a:pPr>
            <a:endParaRPr altLang="en-US" lang="zh-CN" sz="1867">
              <a:solidFill>
                <a:schemeClr val="bg1"/>
              </a:solidFill>
            </a:endParaRPr>
          </a:p>
        </p:txBody>
      </p:sp>
      <p:sp>
        <p:nvSpPr>
          <p:cNvPr id="25" name="矩形: 圆角 24">
            <a:extLst>
              <a:ext uri="{FF2B5EF4-FFF2-40B4-BE49-F238E27FC236}">
                <a16:creationId xmlns:a16="http://schemas.microsoft.com/office/drawing/2014/main" id="{B1268790-5863-475E-9917-6837F33D9C61}"/>
              </a:ext>
            </a:extLst>
          </p:cNvPr>
          <p:cNvSpPr/>
          <p:nvPr/>
        </p:nvSpPr>
        <p:spPr>
          <a:xfrm>
            <a:off x="527383" y="1550323"/>
            <a:ext cx="5371973" cy="2114069"/>
          </a:xfrm>
          <a:prstGeom prst="roundRect">
            <a:avLst/>
          </a:prstGeom>
          <a:noFill/>
          <a:ln>
            <a:solidFill>
              <a:srgbClr val="5F77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00"/>
          </a:p>
        </p:txBody>
      </p:sp>
      <p:sp>
        <p:nvSpPr>
          <p:cNvPr id="26" name="矩形: 圆角 25">
            <a:extLst>
              <a:ext uri="{FF2B5EF4-FFF2-40B4-BE49-F238E27FC236}">
                <a16:creationId xmlns:a16="http://schemas.microsoft.com/office/drawing/2014/main" id="{ADC4E68B-0965-4F1C-A73F-021B0186B2C7}"/>
              </a:ext>
            </a:extLst>
          </p:cNvPr>
          <p:cNvSpPr/>
          <p:nvPr/>
        </p:nvSpPr>
        <p:spPr>
          <a:xfrm>
            <a:off x="6292644" y="1562908"/>
            <a:ext cx="5371973" cy="2114069"/>
          </a:xfrm>
          <a:prstGeom prst="roundRect">
            <a:avLst/>
          </a:prstGeom>
          <a:noFill/>
          <a:ln>
            <a:solidFill>
              <a:srgbClr val="5F77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00"/>
          </a:p>
        </p:txBody>
      </p:sp>
      <p:sp>
        <p:nvSpPr>
          <p:cNvPr id="27" name="矩形: 圆角 26">
            <a:extLst>
              <a:ext uri="{FF2B5EF4-FFF2-40B4-BE49-F238E27FC236}">
                <a16:creationId xmlns:a16="http://schemas.microsoft.com/office/drawing/2014/main" id="{80D7BE5A-C9C8-4D7C-BB70-B1C6FEF750CD}"/>
              </a:ext>
            </a:extLst>
          </p:cNvPr>
          <p:cNvSpPr/>
          <p:nvPr/>
        </p:nvSpPr>
        <p:spPr>
          <a:xfrm>
            <a:off x="502263" y="3966419"/>
            <a:ext cx="5371973" cy="2114069"/>
          </a:xfrm>
          <a:prstGeom prst="roundRect">
            <a:avLst/>
          </a:prstGeom>
          <a:noFill/>
          <a:ln>
            <a:solidFill>
              <a:srgbClr val="5F77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00"/>
          </a:p>
        </p:txBody>
      </p:sp>
      <p:sp>
        <p:nvSpPr>
          <p:cNvPr id="28" name="矩形: 圆角 27">
            <a:extLst>
              <a:ext uri="{FF2B5EF4-FFF2-40B4-BE49-F238E27FC236}">
                <a16:creationId xmlns:a16="http://schemas.microsoft.com/office/drawing/2014/main" id="{993F418F-94A7-4D17-A2D9-33240078F8AD}"/>
              </a:ext>
            </a:extLst>
          </p:cNvPr>
          <p:cNvSpPr/>
          <p:nvPr/>
        </p:nvSpPr>
        <p:spPr>
          <a:xfrm>
            <a:off x="6292642" y="3988011"/>
            <a:ext cx="5371973" cy="2114069"/>
          </a:xfrm>
          <a:prstGeom prst="roundRect">
            <a:avLst/>
          </a:prstGeom>
          <a:noFill/>
          <a:ln>
            <a:solidFill>
              <a:srgbClr val="5F77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00"/>
          </a:p>
        </p:txBody>
      </p:sp>
      <p:pic>
        <p:nvPicPr>
          <p:cNvPr id="31" name="图片 30">
            <a:extLst>
              <a:ext uri="{FF2B5EF4-FFF2-40B4-BE49-F238E27FC236}">
                <a16:creationId xmlns:a16="http://schemas.microsoft.com/office/drawing/2014/main" id="{2C6ED210-5AA1-4BBC-BA71-6E09B218869F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val="0"/>
              </a:ext>
            </a:extLst>
          </a:blip>
          <a:srcRect b="83496" r="86102"/>
          <a:stretch>
            <a:fillRect/>
          </a:stretch>
        </p:blipFill>
        <p:spPr>
          <a:xfrm>
            <a:off x="1084532" y="2889837"/>
            <a:ext cx="575310" cy="690058"/>
          </a:xfrm>
          <a:prstGeom prst="rect">
            <a:avLst/>
          </a:prstGeom>
        </p:spPr>
      </p:pic>
      <p:pic>
        <p:nvPicPr>
          <p:cNvPr id="33" name="图片 32">
            <a:extLst>
              <a:ext uri="{FF2B5EF4-FFF2-40B4-BE49-F238E27FC236}">
                <a16:creationId xmlns:a16="http://schemas.microsoft.com/office/drawing/2014/main" id="{28AB2D2F-B62D-49F9-9D16-31678824CB7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val="0"/>
              </a:ext>
            </a:extLst>
          </a:blip>
          <a:srcRect b="84235" l="84605"/>
          <a:stretch>
            <a:fillRect/>
          </a:stretch>
        </p:blipFill>
        <p:spPr>
          <a:xfrm>
            <a:off x="10303989" y="2770990"/>
            <a:ext cx="803479" cy="831121"/>
          </a:xfrm>
          <a:prstGeom prst="rect">
            <a:avLst/>
          </a:prstGeom>
        </p:spPr>
      </p:pic>
      <p:pic>
        <p:nvPicPr>
          <p:cNvPr id="35" name="图片 34">
            <a:extLst>
              <a:ext uri="{FF2B5EF4-FFF2-40B4-BE49-F238E27FC236}">
                <a16:creationId xmlns:a16="http://schemas.microsoft.com/office/drawing/2014/main" id="{5F7D08A6-113E-423B-9A36-06B19BA28A6B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val="0"/>
              </a:ext>
            </a:extLst>
          </a:blip>
          <a:srcRect r="86102" t="84550"/>
          <a:stretch>
            <a:fillRect/>
          </a:stretch>
        </p:blipFill>
        <p:spPr>
          <a:xfrm>
            <a:off x="1084532" y="4970050"/>
            <a:ext cx="626542" cy="703542"/>
          </a:xfrm>
          <a:prstGeom prst="rect">
            <a:avLst/>
          </a:prstGeom>
        </p:spPr>
      </p:pic>
      <p:pic>
        <p:nvPicPr>
          <p:cNvPr id="37" name="图片 36">
            <a:extLst>
              <a:ext uri="{FF2B5EF4-FFF2-40B4-BE49-F238E27FC236}">
                <a16:creationId xmlns:a16="http://schemas.microsoft.com/office/drawing/2014/main" id="{9EC3DBF1-66F0-4714-8B8A-D4CFA671A957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val="0"/>
              </a:ext>
            </a:extLst>
          </a:blip>
          <a:srcRect l="84605" t="84235"/>
          <a:stretch>
            <a:fillRect/>
          </a:stretch>
        </p:blipFill>
        <p:spPr>
          <a:xfrm>
            <a:off x="10288126" y="4826000"/>
            <a:ext cx="681571" cy="705018"/>
          </a:xfrm>
          <a:prstGeom prst="rect">
            <a:avLst/>
          </a:prstGeom>
        </p:spPr>
      </p:pic>
    </p:spTree>
    <p:extLst>
      <p:ext uri="{BB962C8B-B14F-4D97-AF65-F5344CB8AC3E}">
        <p14:creationId val="1346750095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18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Left)" transition="in">
                                      <p:cBhvr>
                                        <p:cTn dur="500" id="15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18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2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24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6" nodeType="afterEffect" presetClass="entr" presetID="18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Left)" transition="in">
                                      <p:cBhvr>
                                        <p:cTn dur="500" id="28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3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34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3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4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5"/>
      <p:bldP grpId="0" spid="9"/>
      <p:bldP grpId="0" spid="14"/>
      <p:bldP grpId="0" spid="19"/>
      <p:bldP grpId="0" spid="25"/>
      <p:bldP grpId="0" spid="26"/>
      <p:bldP grpId="0" spid="27"/>
      <p:bldP grpId="0" spid="28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C4E0C8A5-8DA7-43BC-B98F-896C23BBFB86}"/>
              </a:ext>
            </a:extLst>
          </p:cNvPr>
          <p:cNvSpPr/>
          <p:nvPr/>
        </p:nvSpPr>
        <p:spPr>
          <a:xfrm>
            <a:off x="191134" y="260350"/>
            <a:ext cx="11809731" cy="6337300"/>
          </a:xfrm>
          <a:prstGeom prst="rect">
            <a:avLst/>
          </a:prstGeom>
          <a:solidFill>
            <a:srgbClr val="073E87">
              <a:lumMod val="75000"/>
              <a:alpha val="60000"/>
            </a:srgb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Calibri"/>
              <a:ea charset="-122" panose="02010600030101010101" pitchFamily="2" typeface="宋体"/>
              <a:cs typeface="+mn-cs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CE61A277-6EBF-44F0-BBA5-DF761FE9C941}"/>
              </a:ext>
            </a:extLst>
          </p:cNvPr>
          <p:cNvGrpSpPr/>
          <p:nvPr/>
        </p:nvGrpSpPr>
        <p:grpSpPr>
          <a:xfrm>
            <a:off x="2185035" y="770255"/>
            <a:ext cx="7821930" cy="5325110"/>
            <a:chOff x="6696" y="1213"/>
            <a:chExt cx="12318" cy="8386"/>
          </a:xfrm>
          <a:solidFill>
            <a:sysClr lastClr="FFFFFF" val="window"/>
          </a:solidFill>
        </p:grpSpPr>
        <p:sp>
          <p:nvSpPr>
            <p:cNvPr id="4" name="任意多边形 4">
              <a:extLst>
                <a:ext uri="{FF2B5EF4-FFF2-40B4-BE49-F238E27FC236}">
                  <a16:creationId xmlns:a16="http://schemas.microsoft.com/office/drawing/2014/main" id="{134352BA-1BC4-421D-8316-B63F7C7CFD1B}"/>
                </a:ext>
              </a:extLst>
            </p:cNvPr>
            <p:cNvSpPr/>
            <p:nvPr/>
          </p:nvSpPr>
          <p:spPr>
            <a:xfrm>
              <a:off x="6696" y="1213"/>
              <a:ext cx="2899" cy="2899"/>
            </a:xfrm>
            <a:custGeom>
              <a:gdLst>
                <a:gd fmla="*/ 0 w 1440" name="connsiteX0"/>
                <a:gd fmla="*/ 0 h 1440" name="connsiteY0"/>
                <a:gd fmla="*/ 1440 w 1440" name="connsiteX1"/>
                <a:gd fmla="*/ 0 h 1440" name="connsiteY1"/>
                <a:gd fmla="*/ 112 w 1440" name="connsiteX2"/>
                <a:gd fmla="*/ 113 h 1440" name="connsiteY2"/>
                <a:gd fmla="*/ 0 w 1440" name="connsiteX3"/>
                <a:gd fmla="*/ 1440 h 1440" name="connsiteY3"/>
                <a:gd fmla="*/ 0 w 1440" name="connsiteX4"/>
                <a:gd fmla="*/ 0 h 144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440" w="1440">
                  <a:moveTo>
                    <a:pt x="0" y="0"/>
                  </a:moveTo>
                  <a:lnTo>
                    <a:pt x="1440" y="0"/>
                  </a:lnTo>
                  <a:lnTo>
                    <a:pt x="112" y="113"/>
                  </a:lnTo>
                  <a:lnTo>
                    <a:pt x="0" y="1440"/>
                  </a:lnTo>
                  <a:lnTo>
                    <a:pt x="0" y="0"/>
                  </a:lnTo>
                  <a:close/>
                </a:path>
              </a:pathLst>
            </a:cu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anchorCtr="0" compatLnSpc="1" forceAA="0" fromWordArt="0" horzOverflow="overflow" numCol="1" rtlCol="0" spcCol="0" vert="horz" vertOverflow="overflow" wrap="square">
              <a:noAutofit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Calibri"/>
                <a:ea charset="-122" panose="02010600030101010101" pitchFamily="2" typeface="宋体"/>
                <a:cs typeface="+mn-cs"/>
                <a:sym typeface="+mn-ea"/>
              </a:endParaRPr>
            </a:p>
          </p:txBody>
        </p:sp>
        <p:sp>
          <p:nvSpPr>
            <p:cNvPr id="5" name="任意多边形 6">
              <a:extLst>
                <a:ext uri="{FF2B5EF4-FFF2-40B4-BE49-F238E27FC236}">
                  <a16:creationId xmlns:a16="http://schemas.microsoft.com/office/drawing/2014/main" id="{DB2DD48D-BEAD-41D7-BBAD-38A2EED7D79A}"/>
                </a:ext>
              </a:extLst>
            </p:cNvPr>
            <p:cNvSpPr/>
            <p:nvPr/>
          </p:nvSpPr>
          <p:spPr>
            <a:xfrm flipH="1" flipV="1">
              <a:off x="16116" y="6701"/>
              <a:ext cx="2899" cy="2899"/>
            </a:xfrm>
            <a:custGeom>
              <a:gdLst>
                <a:gd fmla="*/ 0 w 1440" name="connsiteX0"/>
                <a:gd fmla="*/ 0 h 1440" name="connsiteY0"/>
                <a:gd fmla="*/ 1440 w 1440" name="connsiteX1"/>
                <a:gd fmla="*/ 0 h 1440" name="connsiteY1"/>
                <a:gd fmla="*/ 112 w 1440" name="connsiteX2"/>
                <a:gd fmla="*/ 113 h 1440" name="connsiteY2"/>
                <a:gd fmla="*/ 0 w 1440" name="connsiteX3"/>
                <a:gd fmla="*/ 1440 h 1440" name="connsiteY3"/>
                <a:gd fmla="*/ 0 w 1440" name="connsiteX4"/>
                <a:gd fmla="*/ 0 h 144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440" w="1440">
                  <a:moveTo>
                    <a:pt x="0" y="0"/>
                  </a:moveTo>
                  <a:lnTo>
                    <a:pt x="1440" y="0"/>
                  </a:lnTo>
                  <a:lnTo>
                    <a:pt x="112" y="113"/>
                  </a:lnTo>
                  <a:lnTo>
                    <a:pt x="0" y="1440"/>
                  </a:lnTo>
                  <a:lnTo>
                    <a:pt x="0" y="0"/>
                  </a:lnTo>
                  <a:close/>
                </a:path>
              </a:pathLst>
            </a:cu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anchorCtr="0" compatLnSpc="1" forceAA="0" fromWordArt="0" horzOverflow="overflow" numCol="1" rtlCol="0" spcCol="0" vert="horz" vertOverflow="overflow" wrap="square">
              <a:noAutofit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Calibri"/>
                <a:ea charset="-122" panose="02010600030101010101" pitchFamily="2" typeface="宋体"/>
                <a:cs typeface="+mn-cs"/>
                <a:sym typeface="+mn-ea"/>
              </a:endParaRPr>
            </a:p>
          </p:txBody>
        </p:sp>
      </p:grpSp>
      <p:sp>
        <p:nvSpPr>
          <p:cNvPr id="6" name="TextBox 25">
            <a:extLst>
              <a:ext uri="{FF2B5EF4-FFF2-40B4-BE49-F238E27FC236}">
                <a16:creationId xmlns:a16="http://schemas.microsoft.com/office/drawing/2014/main" id="{50309F7E-6439-46C5-84EA-DF465FC9F2D8}"/>
              </a:ext>
            </a:extLst>
          </p:cNvPr>
          <p:cNvSpPr txBox="1"/>
          <p:nvPr/>
        </p:nvSpPr>
        <p:spPr>
          <a:xfrm flipH="1">
            <a:off x="2763837" y="3050832"/>
            <a:ext cx="6664325" cy="70104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</a:bodyPr>
          <a:lstStyle>
            <a:defPPr>
              <a:defRPr lang="zh-CN"/>
            </a:defPPr>
            <a:lvl1pPr algn="ctr" fontAlgn="base">
              <a:defRPr b="1" sz="4000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9060101010101" pitchFamily="49" typeface="仿宋"/>
                <a:ea charset="-122" panose="02010609060101010101" pitchFamily="49" typeface="仿宋"/>
              </a:defRPr>
            </a:lvl1pPr>
          </a:lstStyle>
          <a:p>
            <a:r>
              <a:rPr altLang="en-US" lang="zh-CN" noProof="1">
                <a:sym charset="-122" panose="020b0503020204020204" typeface="微软雅黑"/>
              </a:rPr>
              <a:t>其他常见心理疾病</a:t>
            </a:r>
          </a:p>
        </p:txBody>
      </p:sp>
      <p:sp>
        <p:nvSpPr>
          <p:cNvPr id="7" name="TextBox 25">
            <a:extLst>
              <a:ext uri="{FF2B5EF4-FFF2-40B4-BE49-F238E27FC236}">
                <a16:creationId xmlns:a16="http://schemas.microsoft.com/office/drawing/2014/main" id="{31DBF8D1-821E-4DF4-A487-549831CB1F85}"/>
              </a:ext>
            </a:extLst>
          </p:cNvPr>
          <p:cNvSpPr txBox="1"/>
          <p:nvPr/>
        </p:nvSpPr>
        <p:spPr>
          <a:xfrm flipH="1">
            <a:off x="3667443" y="3729355"/>
            <a:ext cx="4857115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ctr">
              <a:defRPr sz="3200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903060703020204" pitchFamily="34" typeface="Britannic Bold"/>
                <a:ea charset="-127" panose="020b0609000101010101" pitchFamily="49" typeface="GulimChe"/>
              </a:defRPr>
            </a:lvl1pPr>
          </a:lstStyle>
          <a:p>
            <a:r>
              <a:rPr altLang="zh-CN" lang="zh-CN" noProof="1">
                <a:sym charset="-122" panose="020b0503020204020204" typeface="微软雅黑"/>
              </a:rPr>
              <a:t>Please enter the required title here</a:t>
            </a:r>
          </a:p>
        </p:txBody>
      </p:sp>
      <p:sp>
        <p:nvSpPr>
          <p:cNvPr id="8" name="TextBox 25">
            <a:extLst>
              <a:ext uri="{FF2B5EF4-FFF2-40B4-BE49-F238E27FC236}">
                <a16:creationId xmlns:a16="http://schemas.microsoft.com/office/drawing/2014/main" id="{676B826D-408F-4052-839F-D186A29972B0}"/>
              </a:ext>
            </a:extLst>
          </p:cNvPr>
          <p:cNvSpPr txBox="1"/>
          <p:nvPr/>
        </p:nvSpPr>
        <p:spPr>
          <a:xfrm flipH="1">
            <a:off x="3283268" y="1466215"/>
            <a:ext cx="5625465" cy="143256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</a:bodyPr>
          <a:lstStyle>
            <a:defPPr>
              <a:defRPr lang="zh-CN"/>
            </a:defPPr>
            <a:lvl1pPr algn="ctr" fontAlgn="base">
              <a:defRPr b="1" sz="8800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9060101010101" pitchFamily="49" typeface="仿宋"/>
                <a:ea charset="-122" panose="02010609060101010101" pitchFamily="49" typeface="仿宋"/>
              </a:defRPr>
            </a:lvl1pPr>
          </a:lstStyle>
          <a:p>
            <a:r>
              <a:rPr altLang="zh-CN" lang="en-US" noProof="1">
                <a:sym charset="-122" panose="020b0503020204020204" typeface="微软雅黑"/>
              </a:rPr>
              <a:t>PART 3</a:t>
            </a:r>
          </a:p>
        </p:txBody>
      </p:sp>
      <p:sp>
        <p:nvSpPr>
          <p:cNvPr id="9" name="圆角矩形 13">
            <a:extLst>
              <a:ext uri="{FF2B5EF4-FFF2-40B4-BE49-F238E27FC236}">
                <a16:creationId xmlns:a16="http://schemas.microsoft.com/office/drawing/2014/main" id="{BF63A64C-6885-4824-9F01-2EE9DE871D09}"/>
              </a:ext>
            </a:extLst>
          </p:cNvPr>
          <p:cNvSpPr/>
          <p:nvPr/>
        </p:nvSpPr>
        <p:spPr>
          <a:xfrm>
            <a:off x="3252000" y="2788285"/>
            <a:ext cx="5688000" cy="108000"/>
          </a:xfrm>
          <a:prstGeom prst="roundRect">
            <a:avLst>
              <a:gd fmla="val 50000" name="adj"/>
            </a:avLst>
          </a:prstGeom>
          <a:solidFill>
            <a:schemeClr val="accent5">
              <a:lumMod val="40000"/>
              <a:lumOff val="60000"/>
            </a:scheme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Calibri"/>
              <a:ea charset="-122" panose="02010600030101010101" pitchFamily="2" typeface="宋体"/>
              <a:cs typeface="+mn-cs"/>
            </a:endParaRPr>
          </a:p>
        </p:txBody>
      </p:sp>
    </p:spTree>
    <p:extLst>
      <p:ext uri="{BB962C8B-B14F-4D97-AF65-F5344CB8AC3E}">
        <p14:creationId val="2206911639"/>
      </p:ext>
    </p:extLst>
  </p:cSld>
  <p:clrMapOvr>
    <a:masterClrMapping/>
  </p:clrMapOvr>
  <mc:AlternateContent>
    <mc:Choice Requires="p14">
      <p:transition p14:dur="900" spd="slow">
        <p14:warp dir="in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9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2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6"/>
      <p:bldP grpId="0" spid="7"/>
      <p:bldP grpId="0" spid="8"/>
      <p:bldP grpId="0" spid="9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28363D54-9959-40E6-B82B-78B3E9D2D03E}"/>
              </a:ext>
            </a:extLst>
          </p:cNvPr>
          <p:cNvSpPr/>
          <p:nvPr/>
        </p:nvSpPr>
        <p:spPr>
          <a:xfrm>
            <a:off x="152400" y="742315"/>
            <a:ext cx="12069335" cy="95896"/>
          </a:xfrm>
          <a:prstGeom prst="rect">
            <a:avLst/>
          </a:prstGeom>
          <a:solidFill>
            <a:srgbClr val="5F77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BA5561B-1974-4E68-9D0C-F9705A219266}"/>
              </a:ext>
            </a:extLst>
          </p:cNvPr>
          <p:cNvSpPr/>
          <p:nvPr/>
        </p:nvSpPr>
        <p:spPr>
          <a:xfrm>
            <a:off x="4007927" y="104925"/>
            <a:ext cx="41198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pc="300" sz="28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抑郁情绪与抑郁症区别</a:t>
            </a:r>
          </a:p>
        </p:txBody>
      </p:sp>
      <p:graphicFrame>
        <p:nvGraphicFramePr>
          <p:cNvPr id="4" name="Group 3">
            <a:extLst>
              <a:ext uri="{FF2B5EF4-FFF2-40B4-BE49-F238E27FC236}">
                <a16:creationId xmlns:a16="http://schemas.microsoft.com/office/drawing/2014/main" id="{FCC97430-3F07-4C7E-9CFA-81285CB4B1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val="3511360151"/>
              </p:ext>
            </p:extLst>
          </p:nvPr>
        </p:nvGraphicFramePr>
        <p:xfrm>
          <a:off x="1677229" y="1905000"/>
          <a:ext cx="8837542" cy="3927123"/>
        </p:xfrm>
        <a:graphic>
          <a:graphicData uri="http://schemas.openxmlformats.org/drawingml/2006/table">
            <a:tbl>
              <a:tblPr/>
              <a:tblGrid>
                <a:gridCol w="2534544">
                  <a:extLst>
                    <a:ext uri="{9D8B030D-6E8A-4147-A177-3AD203B41FA5}">
                      <a16:colId xmlns:a16="http://schemas.microsoft.com/office/drawing/2014/main" val="2879648874"/>
                    </a:ext>
                  </a:extLst>
                </a:gridCol>
                <a:gridCol w="3303099">
                  <a:extLst>
                    <a:ext uri="{9D8B030D-6E8A-4147-A177-3AD203B41FA5}">
                      <a16:colId xmlns:a16="http://schemas.microsoft.com/office/drawing/2014/main" val="3263207432"/>
                    </a:ext>
                  </a:extLst>
                </a:gridCol>
                <a:gridCol w="2999899">
                  <a:extLst>
                    <a:ext uri="{9D8B030D-6E8A-4147-A177-3AD203B41FA5}">
                      <a16:colId xmlns:a16="http://schemas.microsoft.com/office/drawing/2014/main" val="3845121659"/>
                    </a:ext>
                  </a:extLst>
                </a:gridCol>
              </a:tblGrid>
              <a:tr h="616229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8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3pPr>
                      <a:lvl4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4pPr>
                      <a:lvl5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zh-CN" b="0" baseline="0" cap="none" i="0" kumimoji="0" lang="zh-CN" normalizeH="0" strike="noStrike" sz="1400" u="none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charset="-122" panose="02010609060101010101" pitchFamily="49" typeface="仿宋"/>
                        <a:ea charset="-122" panose="02010609060101010101" pitchFamily="49" typeface="仿宋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8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3pPr>
                      <a:lvl4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4pPr>
                      <a:lvl5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ctr" defTabSz="914400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1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charset="-122" panose="02010609060101010101" pitchFamily="49" typeface="仿宋"/>
                          <a:ea charset="-122" panose="02010609060101010101" pitchFamily="49" typeface="仿宋"/>
                          <a:cs typeface="+mn-ea"/>
                          <a:sym typeface="+mn-lt"/>
                        </a:rPr>
                        <a:t>抑郁情绪</a:t>
                      </a:r>
                      <a:endParaRPr altLang="zh-CN" b="0" baseline="0" cap="none" i="0" kumimoji="0" lang="zh-CN" normalizeH="0" strike="noStrike" sz="2800" u="none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charset="-122" panose="02010609060101010101" pitchFamily="49" typeface="仿宋"/>
                        <a:ea charset="-122" panose="02010609060101010101" pitchFamily="49" typeface="仿宋"/>
                        <a:cs typeface="+mn-ea"/>
                        <a:sym typeface="+mn-lt"/>
                      </a:endParaRPr>
                    </a:p>
                  </a:txBody>
                  <a:tcPr horzOverflow="overflow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8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3pPr>
                      <a:lvl4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4pPr>
                      <a:lvl5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ctr" defTabSz="914400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1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charset="-122" panose="02010609060101010101" pitchFamily="49" typeface="仿宋"/>
                          <a:ea charset="-122" panose="02010609060101010101" pitchFamily="49" typeface="仿宋"/>
                          <a:cs typeface="+mn-ea"/>
                          <a:sym typeface="+mn-lt"/>
                        </a:rPr>
                        <a:t>抑郁症</a:t>
                      </a:r>
                      <a:endParaRPr altLang="zh-CN" b="0" baseline="0" cap="none" i="0" kumimoji="0" lang="zh-CN" normalizeH="0" strike="noStrike" sz="2800" u="none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charset="-122" panose="02010609060101010101" pitchFamily="49" typeface="仿宋"/>
                        <a:ea charset="-122" panose="02010609060101010101" pitchFamily="49" typeface="仿宋"/>
                        <a:cs typeface="+mn-ea"/>
                        <a:sym typeface="+mn-lt"/>
                      </a:endParaRPr>
                    </a:p>
                  </a:txBody>
                  <a:tcPr horzOverflow="overflow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5679724"/>
                  </a:ext>
                </a:extLst>
              </a:tr>
              <a:tr h="546160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8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3pPr>
                      <a:lvl4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4pPr>
                      <a:lvl5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ctr" defTabSz="914400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charset="-122" panose="02010609060101010101" pitchFamily="49" typeface="仿宋"/>
                          <a:ea charset="-122" panose="02010609060101010101" pitchFamily="49" typeface="仿宋"/>
                          <a:cs typeface="+mn-ea"/>
                          <a:sym typeface="+mn-lt"/>
                        </a:rPr>
                        <a:t>刺激因素</a:t>
                      </a:r>
                    </a:p>
                  </a:txBody>
                  <a:tcPr anchor="ctr" horzOverflow="overflow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8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3pPr>
                      <a:lvl4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4pPr>
                      <a:lvl5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charset="-122" panose="02010609060101010101" pitchFamily="49" typeface="仿宋"/>
                          <a:ea charset="-122" panose="02010609060101010101" pitchFamily="49" typeface="仿宋"/>
                          <a:cs typeface="+mn-ea"/>
                          <a:sym typeface="+mn-lt"/>
                        </a:rPr>
                        <a:t> 明显</a:t>
                      </a:r>
                    </a:p>
                  </a:txBody>
                  <a:tcPr horzOverflow="overflow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8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3pPr>
                      <a:lvl4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4pPr>
                      <a:lvl5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ctr" defTabSz="914400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charset="-122" panose="02010609060101010101" pitchFamily="49" typeface="仿宋"/>
                          <a:ea charset="-122" panose="02010609060101010101" pitchFamily="49" typeface="仿宋"/>
                          <a:cs typeface="+mn-ea"/>
                          <a:sym typeface="+mn-lt"/>
                        </a:rPr>
                        <a:t>不明显</a:t>
                      </a:r>
                      <a:r>
                        <a:rPr altLang="zh-CN" b="0" baseline="0" cap="none" i="0" kumimoji="0" lang="zh-CN" normalizeH="0" strike="noStrike" sz="1400" u="none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charset="-122" panose="02010609060101010101" pitchFamily="49" typeface="仿宋"/>
                          <a:ea charset="-122" panose="02010609060101010101" pitchFamily="49" typeface="仿宋"/>
                          <a:cs typeface="+mn-ea"/>
                          <a:sym typeface="+mn-lt"/>
                        </a:rPr>
                        <a:t>（首次可有）</a:t>
                      </a:r>
                    </a:p>
                  </a:txBody>
                  <a:tcPr horzOverflow="overflow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1267652"/>
                  </a:ext>
                </a:extLst>
              </a:tr>
              <a:tr h="546160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8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3pPr>
                      <a:lvl4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4pPr>
                      <a:lvl5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ctr" defTabSz="914400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charset="-122" panose="02010609060101010101" pitchFamily="49" typeface="仿宋"/>
                          <a:ea charset="-122" panose="02010609060101010101" pitchFamily="49" typeface="仿宋"/>
                          <a:cs typeface="+mn-ea"/>
                          <a:sym typeface="+mn-lt"/>
                        </a:rPr>
                        <a:t>持续时间</a:t>
                      </a:r>
                    </a:p>
                  </a:txBody>
                  <a:tcPr anchor="ctr" horzOverflow="overflow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8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3pPr>
                      <a:lvl4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4pPr>
                      <a:lvl5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charset="-122" panose="02010609060101010101" pitchFamily="49" typeface="仿宋"/>
                          <a:ea charset="-122" panose="02010609060101010101" pitchFamily="49" typeface="仿宋"/>
                          <a:cs typeface="+mn-ea"/>
                          <a:sym typeface="+mn-lt"/>
                        </a:rPr>
                        <a:t> &lt;2周</a:t>
                      </a:r>
                    </a:p>
                  </a:txBody>
                  <a:tcPr horzOverflow="overflow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8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3pPr>
                      <a:lvl4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4pPr>
                      <a:lvl5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ctr" defTabSz="914400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charset="-122" panose="02010609060101010101" pitchFamily="49" typeface="仿宋"/>
                          <a:ea charset="-122" panose="02010609060101010101" pitchFamily="49" typeface="仿宋"/>
                          <a:cs typeface="+mn-ea"/>
                          <a:sym typeface="+mn-lt"/>
                        </a:rPr>
                        <a:t>≥2周</a:t>
                      </a:r>
                    </a:p>
                  </a:txBody>
                  <a:tcPr horzOverflow="overflow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96584"/>
                  </a:ext>
                </a:extLst>
              </a:tr>
              <a:tr h="584019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8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3pPr>
                      <a:lvl4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4pPr>
                      <a:lvl5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ctr" defTabSz="914400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charset="-122" panose="02010609060101010101" pitchFamily="49" typeface="仿宋"/>
                          <a:ea charset="-122" panose="02010609060101010101" pitchFamily="49" typeface="仿宋"/>
                          <a:cs typeface="+mn-ea"/>
                          <a:sym typeface="+mn-lt"/>
                        </a:rPr>
                        <a:t>症状严重程度</a:t>
                      </a:r>
                    </a:p>
                  </a:txBody>
                  <a:tcPr anchor="ctr" horzOverflow="overflow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8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3pPr>
                      <a:lvl4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4pPr>
                      <a:lvl5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charset="-122" panose="02010609060101010101" pitchFamily="49" typeface="仿宋"/>
                          <a:ea charset="-122" panose="02010609060101010101" pitchFamily="49" typeface="仿宋"/>
                          <a:cs typeface="+mn-ea"/>
                          <a:sym typeface="+mn-lt"/>
                        </a:rPr>
                        <a:t>轻</a:t>
                      </a:r>
                    </a:p>
                  </a:txBody>
                  <a:tcPr horzOverflow="overflow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8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3pPr>
                      <a:lvl4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4pPr>
                      <a:lvl5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ctr" defTabSz="914400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charset="-122" panose="02010609060101010101" pitchFamily="49" typeface="仿宋"/>
                          <a:ea charset="-122" panose="02010609060101010101" pitchFamily="49" typeface="仿宋"/>
                          <a:cs typeface="+mn-ea"/>
                          <a:sym typeface="+mn-lt"/>
                        </a:rPr>
                        <a:t>重</a:t>
                      </a:r>
                    </a:p>
                  </a:txBody>
                  <a:tcPr horzOverflow="overflow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8083201"/>
                  </a:ext>
                </a:extLst>
              </a:tr>
              <a:tr h="546160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8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3pPr>
                      <a:lvl4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4pPr>
                      <a:lvl5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ctr" defTabSz="914400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charset="-122" panose="02010609060101010101" pitchFamily="49" typeface="仿宋"/>
                          <a:ea charset="-122" panose="02010609060101010101" pitchFamily="49" typeface="仿宋"/>
                          <a:cs typeface="+mn-ea"/>
                          <a:sym typeface="+mn-lt"/>
                        </a:rPr>
                        <a:t>影响工作</a:t>
                      </a:r>
                    </a:p>
                  </a:txBody>
                  <a:tcPr anchor="ctr" horzOverflow="overflow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8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3pPr>
                      <a:lvl4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4pPr>
                      <a:lvl5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ctr" defTabSz="914400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charset="-122" panose="02010609060101010101" pitchFamily="49" typeface="仿宋"/>
                          <a:ea charset="-122" panose="02010609060101010101" pitchFamily="49" typeface="仿宋"/>
                          <a:cs typeface="+mn-ea"/>
                          <a:sym typeface="+mn-lt"/>
                        </a:rPr>
                        <a:t>无</a:t>
                      </a:r>
                    </a:p>
                  </a:txBody>
                  <a:tcPr horzOverflow="overflow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8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3pPr>
                      <a:lvl4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4pPr>
                      <a:lvl5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ctr" defTabSz="914400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charset="-122" panose="02010609060101010101" pitchFamily="49" typeface="仿宋"/>
                          <a:ea charset="-122" panose="02010609060101010101" pitchFamily="49" typeface="仿宋"/>
                          <a:cs typeface="+mn-ea"/>
                          <a:sym typeface="+mn-lt"/>
                        </a:rPr>
                        <a:t>有</a:t>
                      </a:r>
                    </a:p>
                  </a:txBody>
                  <a:tcPr horzOverflow="overflow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7330439"/>
                  </a:ext>
                </a:extLst>
              </a:tr>
              <a:tr h="543732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8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3pPr>
                      <a:lvl4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4pPr>
                      <a:lvl5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ctr" defTabSz="914400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charset="-122" panose="02010609060101010101" pitchFamily="49" typeface="仿宋"/>
                          <a:ea charset="-122" panose="02010609060101010101" pitchFamily="49" typeface="仿宋"/>
                          <a:cs typeface="+mn-ea"/>
                          <a:sym typeface="+mn-lt"/>
                        </a:rPr>
                        <a:t>影响身体、记忆</a:t>
                      </a:r>
                    </a:p>
                  </a:txBody>
                  <a:tcPr anchor="ctr" horzOverflow="overflow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8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3pPr>
                      <a:lvl4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4pPr>
                      <a:lvl5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ctr" defTabSz="914400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charset="-122" panose="02010609060101010101" pitchFamily="49" typeface="仿宋"/>
                          <a:ea charset="-122" panose="02010609060101010101" pitchFamily="49" typeface="仿宋"/>
                          <a:cs typeface="+mn-ea"/>
                          <a:sym typeface="+mn-lt"/>
                        </a:rPr>
                        <a:t>无</a:t>
                      </a:r>
                    </a:p>
                  </a:txBody>
                  <a:tcPr horzOverflow="overflow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8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3pPr>
                      <a:lvl4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4pPr>
                      <a:lvl5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ctr" defTabSz="914400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charset="-122" panose="02010609060101010101" pitchFamily="49" typeface="仿宋"/>
                          <a:ea charset="-122" panose="02010609060101010101" pitchFamily="49" typeface="仿宋"/>
                          <a:cs typeface="+mn-ea"/>
                          <a:sym typeface="+mn-lt"/>
                        </a:rPr>
                        <a:t>有</a:t>
                      </a:r>
                    </a:p>
                  </a:txBody>
                  <a:tcPr horzOverflow="overflow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7663640"/>
                  </a:ext>
                </a:extLst>
              </a:tr>
              <a:tr h="544663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8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3pPr>
                      <a:lvl4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4pPr>
                      <a:lvl5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ctr" defTabSz="914400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charset="-122" panose="02010609060101010101" pitchFamily="49" typeface="仿宋"/>
                          <a:ea charset="-122" panose="02010609060101010101" pitchFamily="49" typeface="仿宋"/>
                          <a:cs typeface="+mn-ea"/>
                          <a:sym typeface="+mn-lt"/>
                        </a:rPr>
                        <a:t>心情不好</a:t>
                      </a:r>
                    </a:p>
                  </a:txBody>
                  <a:tcPr anchor="ctr" horzOverflow="overflow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8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3pPr>
                      <a:lvl4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4pPr>
                      <a:lvl5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ctr" defTabSz="914400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charset="-122" panose="02010609060101010101" pitchFamily="49" typeface="仿宋"/>
                          <a:ea charset="-122" panose="02010609060101010101" pitchFamily="49" typeface="仿宋"/>
                          <a:cs typeface="+mn-ea"/>
                          <a:sym typeface="+mn-lt"/>
                        </a:rPr>
                        <a:t>有</a:t>
                      </a:r>
                    </a:p>
                  </a:txBody>
                  <a:tcPr horzOverflow="overflow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8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3pPr>
                      <a:lvl4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4pPr>
                      <a:lvl5pPr>
                        <a:spcBef>
                          <a:spcPct val="20000"/>
                        </a:spcBef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20603050405020304" pitchFamily="18" typeface="Times New Roman"/>
                        <a:defRPr>
                          <a:solidFill>
                            <a:schemeClr val="tx1"/>
                          </a:solidFill>
                          <a:latin charset="0" panose="020b0a04020102020204" pitchFamily="34" typeface="Arial Black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ctr" defTabSz="914400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charset="-122" panose="02010609060101010101" pitchFamily="49" typeface="仿宋"/>
                          <a:ea charset="-122" panose="02010609060101010101" pitchFamily="49" typeface="仿宋"/>
                          <a:cs typeface="+mn-ea"/>
                          <a:sym typeface="+mn-lt"/>
                        </a:rPr>
                        <a:t>有</a:t>
                      </a:r>
                    </a:p>
                  </a:txBody>
                  <a:tcPr horzOverflow="overflow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6399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val="1646020459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3320708-C8AA-48E3-8F32-BCA108A902CA}"/>
              </a:ext>
            </a:extLst>
          </p:cNvPr>
          <p:cNvSpPr/>
          <p:nvPr/>
        </p:nvSpPr>
        <p:spPr>
          <a:xfrm>
            <a:off x="152400" y="742315"/>
            <a:ext cx="12069335" cy="95896"/>
          </a:xfrm>
          <a:prstGeom prst="rect">
            <a:avLst/>
          </a:prstGeom>
          <a:solidFill>
            <a:srgbClr val="5F77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9F93DE7C-5CBB-4173-9D63-2B102AC7A00C}"/>
              </a:ext>
            </a:extLst>
          </p:cNvPr>
          <p:cNvSpPr/>
          <p:nvPr/>
        </p:nvSpPr>
        <p:spPr>
          <a:xfrm>
            <a:off x="4606649" y="92225"/>
            <a:ext cx="29387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pc="300" sz="28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神经衰弱综合征</a:t>
            </a: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B58AABA5-047D-42AD-8E29-611508A89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7018" y="2658084"/>
            <a:ext cx="5364976" cy="3291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342900" marL="8001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342900" marL="12573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342900" marL="1714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342900" marL="21717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fontAlgn="base" indent="-342900" marL="26289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fontAlgn="base" indent="-342900" marL="30861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fontAlgn="base" indent="-342900" marL="35433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fontAlgn="base" indent="-342900" marL="40005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just">
              <a:lnSpc>
                <a:spcPct val="150000"/>
              </a:lnSpc>
              <a:buClr>
                <a:srgbClr val="5F779A"/>
              </a:buClr>
              <a:buFont charset="2" panose="05000000000000000000" pitchFamily="2" typeface="Wingdings"/>
              <a:buChar char="p"/>
            </a:pPr>
            <a:r>
              <a:rPr altLang="en-US" b="1" lang="zh-CN" sz="20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职业“倦怠症”、烦躁、紧张不安</a:t>
            </a:r>
          </a:p>
          <a:p>
            <a:pPr algn="just">
              <a:lnSpc>
                <a:spcPct val="150000"/>
              </a:lnSpc>
              <a:buClr>
                <a:srgbClr val="5F779A"/>
              </a:buClr>
              <a:buFont charset="2" panose="05000000000000000000" pitchFamily="2" typeface="Wingdings"/>
              <a:buChar char="p"/>
            </a:pPr>
            <a:endParaRPr altLang="en-US" b="1" lang="zh-CN" sz="2000">
              <a:latin charset="-122" panose="02010609060101010101" pitchFamily="49" typeface="仿宋"/>
              <a:ea charset="-122" panose="02010609060101010101" pitchFamily="49" typeface="仿宋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buClr>
                <a:srgbClr val="5F779A"/>
              </a:buClr>
              <a:buFont charset="2" panose="05000000000000000000" pitchFamily="2" typeface="Wingdings"/>
              <a:buChar char="p"/>
            </a:pPr>
            <a:r>
              <a:rPr altLang="en-US" b="1" lang="zh-CN" sz="20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心悸忧郁、失眠、记忆力下降</a:t>
            </a:r>
          </a:p>
          <a:p>
            <a:pPr algn="just">
              <a:lnSpc>
                <a:spcPct val="150000"/>
              </a:lnSpc>
              <a:buClr>
                <a:srgbClr val="5F779A"/>
              </a:buClr>
              <a:buFont charset="2" panose="05000000000000000000" pitchFamily="2" typeface="Wingdings"/>
              <a:buChar char="p"/>
            </a:pPr>
            <a:endParaRPr altLang="en-US" b="1" lang="zh-CN" sz="2000">
              <a:latin charset="-122" panose="02010609060101010101" pitchFamily="49" typeface="仿宋"/>
              <a:ea charset="-122" panose="02010609060101010101" pitchFamily="49" typeface="仿宋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buClr>
                <a:srgbClr val="5F779A"/>
              </a:buClr>
              <a:buFont charset="2" panose="05000000000000000000" pitchFamily="2" typeface="Wingdings"/>
              <a:buChar char="p"/>
            </a:pPr>
            <a:r>
              <a:rPr altLang="en-US" b="1" lang="zh-CN" sz="20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注意力难以集中、敏感猜疑、</a:t>
            </a:r>
          </a:p>
          <a:p>
            <a:pPr algn="just">
              <a:lnSpc>
                <a:spcPct val="150000"/>
              </a:lnSpc>
              <a:buClr>
                <a:srgbClr val="5F779A"/>
              </a:buClr>
              <a:buFont charset="2" panose="05000000000000000000" pitchFamily="2" typeface="Wingdings"/>
              <a:buChar char="p"/>
            </a:pPr>
            <a:endParaRPr altLang="en-US" b="1" lang="zh-CN" sz="2000">
              <a:latin charset="-122" panose="02010609060101010101" pitchFamily="49" typeface="仿宋"/>
              <a:ea charset="-122" panose="02010609060101010101" pitchFamily="49" typeface="仿宋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buClr>
                <a:srgbClr val="5F779A"/>
              </a:buClr>
              <a:buFont charset="2" panose="05000000000000000000" pitchFamily="2" typeface="Wingdings"/>
              <a:buChar char="p"/>
            </a:pPr>
            <a:r>
              <a:rPr altLang="en-US" b="1" lang="zh-CN" sz="20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心绪不宁、易激惹等症状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BD7DA748-CDB8-42E4-827A-BD96A64D64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511994" y="1397011"/>
            <a:ext cx="4984093" cy="4984093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2D349BD2-DB54-4042-9780-2D163A13269D}"/>
              </a:ext>
            </a:extLst>
          </p:cNvPr>
          <p:cNvSpPr/>
          <p:nvPr/>
        </p:nvSpPr>
        <p:spPr>
          <a:xfrm>
            <a:off x="1147018" y="1725251"/>
            <a:ext cx="2164080" cy="4876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6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亚健康状态：</a:t>
            </a:r>
          </a:p>
        </p:txBody>
      </p: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3A7E400C-A570-4609-B149-A8B335ACF843}"/>
              </a:ext>
            </a:extLst>
          </p:cNvPr>
          <p:cNvCxnSpPr/>
          <p:nvPr/>
        </p:nvCxnSpPr>
        <p:spPr>
          <a:xfrm>
            <a:off x="1147018" y="2311400"/>
            <a:ext cx="4606082" cy="0"/>
          </a:xfrm>
          <a:prstGeom prst="line">
            <a:avLst/>
          </a:prstGeom>
          <a:ln w="28575">
            <a:solidFill>
              <a:srgbClr val="5F779A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1854242743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9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2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7" nodeType="after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500" id="2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7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40928902-E727-44C0-88D8-0D47B8E1DAA1}"/>
              </a:ext>
            </a:extLst>
          </p:cNvPr>
          <p:cNvSpPr/>
          <p:nvPr/>
        </p:nvSpPr>
        <p:spPr>
          <a:xfrm>
            <a:off x="152400" y="742315"/>
            <a:ext cx="12069335" cy="95896"/>
          </a:xfrm>
          <a:prstGeom prst="rect">
            <a:avLst/>
          </a:prstGeom>
          <a:solidFill>
            <a:srgbClr val="5F77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740DEA31-2548-4F69-BBB4-046A316BA201}"/>
              </a:ext>
            </a:extLst>
          </p:cNvPr>
          <p:cNvSpPr/>
          <p:nvPr/>
        </p:nvSpPr>
        <p:spPr>
          <a:xfrm>
            <a:off x="4779166" y="130325"/>
            <a:ext cx="25450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pc="300" sz="28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广泛性焦虑症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79EA2AA8-794C-4C6A-802A-5EF7B03D46E4}"/>
              </a:ext>
            </a:extLst>
          </p:cNvPr>
          <p:cNvGrpSpPr/>
          <p:nvPr/>
        </p:nvGrpSpPr>
        <p:grpSpPr>
          <a:xfrm>
            <a:off x="6451600" y="3710094"/>
            <a:ext cx="5410200" cy="2918556"/>
            <a:chOff x="571499" y="3363802"/>
            <a:chExt cx="5065740" cy="2918556"/>
          </a:xfrm>
        </p:grpSpPr>
        <p:sp>
          <p:nvSpPr>
            <p:cNvPr id="4" name="Text Box 9">
              <a:extLst>
                <a:ext uri="{FF2B5EF4-FFF2-40B4-BE49-F238E27FC236}">
                  <a16:creationId xmlns:a16="http://schemas.microsoft.com/office/drawing/2014/main" id="{DB305F0F-0FD7-4955-B675-691221F917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498" y="3953835"/>
              <a:ext cx="5065740" cy="2377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indent="-342900" marL="3429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342900" marL="8001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342900" marL="12573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342900" marL="17145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342900" marL="21717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fontAlgn="base" indent="-342900" marL="26289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fontAlgn="base" indent="-342900" marL="30861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fontAlgn="base" indent="-342900" marL="35433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fontAlgn="base" indent="-342900" marL="40005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just">
                <a:lnSpc>
                  <a:spcPct val="150000"/>
                </a:lnSpc>
                <a:buFont typeface="+mj-lt"/>
                <a:buAutoNum type="arabicPeriod"/>
              </a:pPr>
              <a:r>
                <a:rPr altLang="en-US" b="1" lang="zh-CN" sz="20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持续紧张不安，总担心会有不幸发生</a:t>
              </a:r>
            </a:p>
            <a:p>
              <a:pPr algn="just">
                <a:lnSpc>
                  <a:spcPct val="150000"/>
                </a:lnSpc>
                <a:buFont typeface="+mj-lt"/>
                <a:buAutoNum type="arabicPeriod"/>
              </a:pPr>
              <a:r>
                <a:rPr altLang="en-US" b="1" lang="zh-CN" sz="20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过分注意周围的一切和个人内在反应，导致注意力不集中，情绪不稳定</a:t>
              </a:r>
            </a:p>
            <a:p>
              <a:pPr algn="just">
                <a:lnSpc>
                  <a:spcPct val="150000"/>
                </a:lnSpc>
                <a:buFont typeface="+mj-lt"/>
                <a:buAutoNum type="arabicPeriod"/>
              </a:pPr>
              <a:r>
                <a:rPr altLang="en-US" b="1" lang="zh-CN" sz="20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头晕，眼花，心悸，身心疲惫，失眠</a:t>
              </a:r>
            </a:p>
            <a:p>
              <a:pPr algn="just">
                <a:lnSpc>
                  <a:spcPct val="150000"/>
                </a:lnSpc>
                <a:buFont typeface="+mj-lt"/>
                <a:buAutoNum type="arabicPeriod"/>
              </a:pPr>
              <a:r>
                <a:rPr altLang="en-US" b="1" lang="zh-CN" sz="20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肌肉紧张，头痛，四肢颤抖，恶心</a:t>
              </a:r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1FEDB84E-E22C-43C9-8F5A-CBBDFE682B6F}"/>
                </a:ext>
              </a:extLst>
            </p:cNvPr>
            <p:cNvSpPr/>
            <p:nvPr/>
          </p:nvSpPr>
          <p:spPr>
            <a:xfrm>
              <a:off x="634170" y="3363802"/>
              <a:ext cx="1598205" cy="6400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altLang="en-US" b="1" lang="zh-CN" sz="24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主要表现：</a:t>
              </a:r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E45E54E5-99A1-474E-8AF4-2178BB6E781F}"/>
              </a:ext>
            </a:extLst>
          </p:cNvPr>
          <p:cNvGrpSpPr/>
          <p:nvPr/>
        </p:nvGrpSpPr>
        <p:grpSpPr>
          <a:xfrm>
            <a:off x="6449196" y="1218999"/>
            <a:ext cx="5184004" cy="2037464"/>
            <a:chOff x="6449196" y="1218999"/>
            <a:chExt cx="5184004" cy="2037464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1DA76318-DA0B-4B11-89F8-F5F65318F33B}"/>
                </a:ext>
              </a:extLst>
            </p:cNvPr>
            <p:cNvSpPr/>
            <p:nvPr/>
          </p:nvSpPr>
          <p:spPr>
            <a:xfrm>
              <a:off x="6451599" y="1851270"/>
              <a:ext cx="5181600" cy="14630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altLang="en-US" b="1" lang="zh-CN" sz="20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指任何时间，任何事物都回引起焦虑反应，没有特定的刺激，明显的外因，个体却感到非常焦虑，且持续一段时间。</a:t>
              </a: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B8E74CFD-74CB-412A-8ECA-64D3AC0D80A4}"/>
                </a:ext>
              </a:extLst>
            </p:cNvPr>
            <p:cNvSpPr/>
            <p:nvPr/>
          </p:nvSpPr>
          <p:spPr>
            <a:xfrm>
              <a:off x="6456959" y="1218999"/>
              <a:ext cx="1097280" cy="6400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altLang="en-US" b="1" lang="zh-CN" sz="24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含义：</a:t>
              </a:r>
            </a:p>
          </p:txBody>
        </p:sp>
      </p:grpSp>
      <p:pic>
        <p:nvPicPr>
          <p:cNvPr id="11" name="图片 10">
            <a:extLst>
              <a:ext uri="{FF2B5EF4-FFF2-40B4-BE49-F238E27FC236}">
                <a16:creationId xmlns:a16="http://schemas.microsoft.com/office/drawing/2014/main" id="{6C6ED903-A352-4BE4-BF1F-C184B110A3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88999" y="1660448"/>
            <a:ext cx="4648201" cy="4648201"/>
          </a:xfrm>
          <a:prstGeom prst="roundRect">
            <a:avLst>
              <a:gd fmla="val 16667" name="adj"/>
            </a:avLst>
          </a:prstGeom>
          <a:ln>
            <a:noFill/>
          </a:ln>
          <a:effectLst>
            <a:outerShdw algn="tl" blurRad="76200" dir="7800000" dist="381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contrasting">
              <a:rot lat="0" lon="0" rev="4200000"/>
            </a:lightRig>
          </a:scene3d>
          <a:sp3d prstMaterial="plastic">
            <a:bevelT h="114300" prst="relaxedInset" w="381000"/>
            <a:contourClr>
              <a:srgbClr val="969696"/>
            </a:contourClr>
          </a:sp3d>
        </p:spPr>
      </p:pic>
    </p:spTree>
    <p:extLst>
      <p:ext uri="{BB962C8B-B14F-4D97-AF65-F5344CB8AC3E}">
        <p14:creationId val="276901942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9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0F44D82C-EF9F-46B4-B8BB-700E012522FA}"/>
              </a:ext>
            </a:extLst>
          </p:cNvPr>
          <p:cNvSpPr/>
          <p:nvPr/>
        </p:nvSpPr>
        <p:spPr>
          <a:xfrm>
            <a:off x="152400" y="742315"/>
            <a:ext cx="12069335" cy="95896"/>
          </a:xfrm>
          <a:prstGeom prst="rect">
            <a:avLst/>
          </a:prstGeom>
          <a:solidFill>
            <a:srgbClr val="5F77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F59CD89-270D-4B57-B039-5B87E0098953}"/>
              </a:ext>
            </a:extLst>
          </p:cNvPr>
          <p:cNvSpPr/>
          <p:nvPr/>
        </p:nvSpPr>
        <p:spPr>
          <a:xfrm>
            <a:off x="4407076" y="166584"/>
            <a:ext cx="33324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pc="300" sz="28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其他常见心理疾病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18D5C9E9-6619-4E87-9594-0459B60E9368}"/>
              </a:ext>
            </a:extLst>
          </p:cNvPr>
          <p:cNvGrpSpPr/>
          <p:nvPr/>
        </p:nvGrpSpPr>
        <p:grpSpPr>
          <a:xfrm>
            <a:off x="825178" y="4600212"/>
            <a:ext cx="6308849" cy="1866858"/>
            <a:chOff x="825178" y="4185144"/>
            <a:chExt cx="5018174" cy="1866858"/>
          </a:xfrm>
        </p:grpSpPr>
        <p:sp>
          <p:nvSpPr>
            <p:cNvPr id="4" name="Text Box 9">
              <a:extLst>
                <a:ext uri="{FF2B5EF4-FFF2-40B4-BE49-F238E27FC236}">
                  <a16:creationId xmlns:a16="http://schemas.microsoft.com/office/drawing/2014/main" id="{8ECE4C04-5CA0-4C6C-BDCD-782B8B2F8A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5178" y="4646809"/>
              <a:ext cx="5018174" cy="10058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indent="-342900" marL="3429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342900" marL="8001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342900" marL="12573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342900" marL="17145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342900" marL="21717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fontAlgn="base" indent="-342900" marL="26289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fontAlgn="base" indent="-342900" marL="30861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fontAlgn="base" indent="-342900" marL="35433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fontAlgn="base" indent="-342900" marL="40005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just" indent="0" marL="0">
                <a:lnSpc>
                  <a:spcPct val="150000"/>
                </a:lnSpc>
              </a:pPr>
              <a:r>
                <a:rPr altLang="en-US" b="1" lang="zh-CN" sz="20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主要有繁重的学习和工作压力造成的精神紧张、情绪异常以及睡眠严重不足等使人体的脑血管脑血管痉挛，</a:t>
              </a: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D122F50D-0124-4583-B928-EA33B99DA12C}"/>
                </a:ext>
              </a:extLst>
            </p:cNvPr>
            <p:cNvSpPr/>
            <p:nvPr/>
          </p:nvSpPr>
          <p:spPr>
            <a:xfrm>
              <a:off x="825178" y="4185145"/>
              <a:ext cx="630353" cy="4572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24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原因</a:t>
              </a: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BBDA387F-1BA8-4472-9BBD-256AFD0122BF}"/>
              </a:ext>
            </a:extLst>
          </p:cNvPr>
          <p:cNvGrpSpPr/>
          <p:nvPr/>
        </p:nvGrpSpPr>
        <p:grpSpPr>
          <a:xfrm>
            <a:off x="791184" y="1929430"/>
            <a:ext cx="6342843" cy="1361808"/>
            <a:chOff x="825178" y="2228334"/>
            <a:chExt cx="4413420" cy="1361808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C1BA0425-701C-47F2-82BA-F24799184FEB}"/>
                </a:ext>
              </a:extLst>
            </p:cNvPr>
            <p:cNvSpPr/>
            <p:nvPr/>
          </p:nvSpPr>
          <p:spPr>
            <a:xfrm>
              <a:off x="825178" y="2228334"/>
              <a:ext cx="1187666" cy="4572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24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神经官能症</a:t>
              </a: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1DB8960D-8B32-415A-92FD-1888492E7CBE}"/>
                </a:ext>
              </a:extLst>
            </p:cNvPr>
            <p:cNvSpPr/>
            <p:nvPr/>
          </p:nvSpPr>
          <p:spPr>
            <a:xfrm>
              <a:off x="825178" y="2646614"/>
              <a:ext cx="4413420" cy="10058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altLang="en-US" b="1" lang="zh-CN" sz="20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是焦虑症或抑郁症的特征性症状之一 部分和偏头痛并存。 </a:t>
              </a:r>
            </a:p>
          </p:txBody>
        </p:sp>
      </p:grpSp>
      <p:sp>
        <p:nvSpPr>
          <p:cNvPr id="9" name="矩形 8">
            <a:extLst>
              <a:ext uri="{FF2B5EF4-FFF2-40B4-BE49-F238E27FC236}">
                <a16:creationId xmlns:a16="http://schemas.microsoft.com/office/drawing/2014/main" id="{E9254717-6F95-4AAE-859B-EFDF2A4634A4}"/>
              </a:ext>
            </a:extLst>
          </p:cNvPr>
          <p:cNvSpPr/>
          <p:nvPr/>
        </p:nvSpPr>
        <p:spPr>
          <a:xfrm>
            <a:off x="825178" y="1324359"/>
            <a:ext cx="2024380" cy="4876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pc="300" sz="26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紧张性头痛</a:t>
            </a: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6537124F-152E-44BB-8F47-7102DDC18D91}"/>
              </a:ext>
            </a:extLst>
          </p:cNvPr>
          <p:cNvGrpSpPr/>
          <p:nvPr/>
        </p:nvGrpSpPr>
        <p:grpSpPr>
          <a:xfrm>
            <a:off x="7452542" y="1578093"/>
            <a:ext cx="3680900" cy="4481933"/>
            <a:chOff x="6919142" y="1794648"/>
            <a:chExt cx="3680900" cy="4481933"/>
          </a:xfrm>
        </p:grpSpPr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4A6C10B8-EB63-4809-8137-7219B608400D}"/>
                </a:ext>
              </a:extLst>
            </p:cNvPr>
            <p:cNvSpPr/>
            <p:nvPr/>
          </p:nvSpPr>
          <p:spPr>
            <a:xfrm>
              <a:off x="6919142" y="1794648"/>
              <a:ext cx="3680900" cy="4481933"/>
            </a:xfrm>
            <a:prstGeom prst="rect">
              <a:avLst/>
            </a:prstGeom>
            <a:solidFill>
              <a:srgbClr val="5F779A"/>
            </a:solidFill>
            <a:ln>
              <a:solidFill>
                <a:srgbClr val="5F779A"/>
              </a:solidFill>
            </a:ln>
            <a:effectLst>
              <a:outerShdw algn="ctr" blurRad="63500" rotWithShape="0" sx="102000" sy="102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53B32649-C97F-4913-975A-3DEA331D3F4E}"/>
                </a:ext>
              </a:extLst>
            </p:cNvPr>
            <p:cNvSpPr/>
            <p:nvPr/>
          </p:nvSpPr>
          <p:spPr>
            <a:xfrm>
              <a:off x="7482363" y="1995953"/>
              <a:ext cx="2760980" cy="4876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pc="300" sz="2600">
                  <a:solidFill>
                    <a:schemeClr val="bg1"/>
                  </a:solidFill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焦虑症—“忧”</a:t>
              </a:r>
            </a:p>
          </p:txBody>
        </p:sp>
        <p:sp>
          <p:nvSpPr>
            <p:cNvPr id="10" name="Text Box 9">
              <a:extLst>
                <a:ext uri="{FF2B5EF4-FFF2-40B4-BE49-F238E27FC236}">
                  <a16:creationId xmlns:a16="http://schemas.microsoft.com/office/drawing/2014/main" id="{257E4F5C-1696-42AE-9EA0-40AD69034F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6286" y="3151365"/>
              <a:ext cx="3005240" cy="2834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just">
                <a:lnSpc>
                  <a:spcPct val="150000"/>
                </a:lnSpc>
                <a:defRPr b="1" sz="20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</a:defRPr>
              </a:lvl1pPr>
            </a:lstStyle>
            <a:p>
              <a:r>
                <a:rPr altLang="en-US" lang="zh-CN">
                  <a:solidFill>
                    <a:schemeClr val="bg1"/>
                  </a:solidFill>
                  <a:sym typeface="+mn-lt"/>
                </a:rPr>
                <a:t>缺乏明确对象和具体内容的提心吊胆和紧张不安、整日心烦、失眠、坐卧不安而惶惶不可终日，自感十分痛苦，严重影响工作和生活。</a:t>
              </a: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C8B3C29B-E7E4-4319-B676-9A3C50D034E0}"/>
                </a:ext>
              </a:extLst>
            </p:cNvPr>
            <p:cNvSpPr/>
            <p:nvPr/>
          </p:nvSpPr>
          <p:spPr>
            <a:xfrm>
              <a:off x="6919141" y="2689700"/>
              <a:ext cx="1706880" cy="4572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2400">
                  <a:solidFill>
                    <a:schemeClr val="bg1"/>
                  </a:solidFill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主要表现：</a:t>
              </a:r>
            </a:p>
          </p:txBody>
        </p:sp>
      </p:grpSp>
      <p:pic>
        <p:nvPicPr>
          <p:cNvPr id="15" name="图片 14">
            <a:extLst>
              <a:ext uri="{FF2B5EF4-FFF2-40B4-BE49-F238E27FC236}">
                <a16:creationId xmlns:a16="http://schemas.microsoft.com/office/drawing/2014/main" id="{44221025-59B6-435F-91A5-4572C92CBF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8207" t="33279"/>
          <a:stretch>
            <a:fillRect/>
          </a:stretch>
        </p:blipFill>
        <p:spPr>
          <a:xfrm>
            <a:off x="602900" y="3358466"/>
            <a:ext cx="5083754" cy="1270737"/>
          </a:xfrm>
          <a:prstGeom prst="rect">
            <a:avLst/>
          </a:prstGeom>
        </p:spPr>
      </p:pic>
    </p:spTree>
    <p:extLst>
      <p:ext uri="{BB962C8B-B14F-4D97-AF65-F5344CB8AC3E}">
        <p14:creationId val="3026115884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1" nodeType="after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1500" id="3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9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3">
            <a:alphaModFix amt="99000"/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4" name="矩形 33">
            <a:extLst>
              <a:ext uri="{FF2B5EF4-FFF2-40B4-BE49-F238E27FC236}">
                <a16:creationId xmlns:a16="http://schemas.microsoft.com/office/drawing/2014/main" id="{64FEBA13-68D4-46B7-A64D-A4449366D7BC}"/>
              </a:ext>
            </a:extLst>
          </p:cNvPr>
          <p:cNvSpPr/>
          <p:nvPr/>
        </p:nvSpPr>
        <p:spPr>
          <a:xfrm>
            <a:off x="191134" y="260350"/>
            <a:ext cx="11809731" cy="6337300"/>
          </a:xfrm>
          <a:prstGeom prst="rect">
            <a:avLst/>
          </a:prstGeom>
          <a:solidFill>
            <a:srgbClr val="073E87">
              <a:lumMod val="75000"/>
              <a:alpha val="60000"/>
            </a:srgb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charset="-122" panose="02010609060101010101" pitchFamily="49" typeface="仿宋"/>
              <a:ea charset="-122" panose="02010609060101010101" pitchFamily="49" typeface="仿宋"/>
            </a:endParaRPr>
          </a:p>
        </p:txBody>
      </p:sp>
      <p:sp>
        <p:nvSpPr>
          <p:cNvPr id="35" name="TextBox 25">
            <a:extLst>
              <a:ext uri="{FF2B5EF4-FFF2-40B4-BE49-F238E27FC236}">
                <a16:creationId xmlns:a16="http://schemas.microsoft.com/office/drawing/2014/main" id="{E343D65C-B701-4DCF-A1A5-B81A2B466684}"/>
              </a:ext>
            </a:extLst>
          </p:cNvPr>
          <p:cNvSpPr txBox="1"/>
          <p:nvPr/>
        </p:nvSpPr>
        <p:spPr>
          <a:xfrm flipH="1">
            <a:off x="429578" y="414020"/>
            <a:ext cx="2689860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lvl="0"/>
            <a:r>
              <a:rPr altLang="en-US" b="1" lang="zh-CN" sz="44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7" panose="020b0609000101010101" pitchFamily="49" typeface="GulimChe"/>
                <a:ea charset="-127" panose="020b0609000101010101" pitchFamily="49" typeface="GulimChe"/>
                <a:sym charset="-122" panose="020b0503020204020204" typeface="微软雅黑"/>
              </a:rPr>
              <a:t>CONTENTS</a:t>
            </a:r>
          </a:p>
        </p:txBody>
      </p:sp>
      <p:sp>
        <p:nvSpPr>
          <p:cNvPr id="36" name="TextBox 25">
            <a:extLst>
              <a:ext uri="{FF2B5EF4-FFF2-40B4-BE49-F238E27FC236}">
                <a16:creationId xmlns:a16="http://schemas.microsoft.com/office/drawing/2014/main" id="{DC4AB8A7-FE15-4C2E-A7C1-AB3DC3B08CB4}"/>
              </a:ext>
            </a:extLst>
          </p:cNvPr>
          <p:cNvSpPr txBox="1"/>
          <p:nvPr/>
        </p:nvSpPr>
        <p:spPr>
          <a:xfrm flipH="1">
            <a:off x="2637790" y="464185"/>
            <a:ext cx="1616075" cy="70104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</a:bodyPr>
          <a:lstStyle/>
          <a:p>
            <a:pPr algn="ctr" fontAlgn="base" lvl="0"/>
            <a:r>
              <a:rPr altLang="en-US" b="1" lang="zh-CN" noProof="1" strike="noStrike" sz="40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9060101010101" pitchFamily="49" typeface="仿宋"/>
                <a:ea charset="-122" panose="02010609060101010101" pitchFamily="49" typeface="仿宋"/>
                <a:sym charset="-122" panose="020b0503020204020204" typeface="微软雅黑"/>
              </a:rPr>
              <a:t>目录 </a:t>
            </a:r>
          </a:p>
        </p:txBody>
      </p:sp>
      <p:grpSp>
        <p:nvGrpSpPr>
          <p:cNvPr id="48" name="组合 47">
            <a:extLst>
              <a:ext uri="{FF2B5EF4-FFF2-40B4-BE49-F238E27FC236}">
                <a16:creationId xmlns:a16="http://schemas.microsoft.com/office/drawing/2014/main" id="{B25F932E-F4DC-48F4-BFF5-576CD563AFAE}"/>
              </a:ext>
            </a:extLst>
          </p:cNvPr>
          <p:cNvGrpSpPr/>
          <p:nvPr/>
        </p:nvGrpSpPr>
        <p:grpSpPr>
          <a:xfrm>
            <a:off x="6022794" y="4666615"/>
            <a:ext cx="5605145" cy="1292860"/>
            <a:chOff x="880" y="3344"/>
            <a:chExt cx="8521" cy="2027"/>
          </a:xfrm>
        </p:grpSpPr>
        <p:sp>
          <p:nvSpPr>
            <p:cNvPr id="50" name="TextBox 25">
              <a:extLst>
                <a:ext uri="{FF2B5EF4-FFF2-40B4-BE49-F238E27FC236}">
                  <a16:creationId xmlns:a16="http://schemas.microsoft.com/office/drawing/2014/main" id="{22FF7512-2604-4EB1-9337-DCB1DF37C659}"/>
                </a:ext>
              </a:extLst>
            </p:cNvPr>
            <p:cNvSpPr txBox="1"/>
            <p:nvPr/>
          </p:nvSpPr>
          <p:spPr>
            <a:xfrm flipH="1">
              <a:off x="880" y="3344"/>
              <a:ext cx="6541" cy="717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</a:bodyPr>
            <a:lstStyle/>
            <a:p>
              <a:pPr fontAlgn="base" lvl="0"/>
              <a:r>
                <a:rPr altLang="en-US" b="1" lang="zh-CN" noProof="1" sz="2400">
                  <a:solidFill>
                    <a:schemeClr val="bg1"/>
                  </a:solidFill>
                  <a:latin charset="-122" panose="02010609060101010101" pitchFamily="49" typeface="仿宋"/>
                  <a:ea charset="-122" panose="02010609060101010101" pitchFamily="49" typeface="仿宋"/>
                  <a:sym charset="-122" panose="020b0503020204020204" typeface="微软雅黑"/>
                </a:rPr>
                <a:t>其他常见心理疾病</a:t>
              </a:r>
            </a:p>
          </p:txBody>
        </p:sp>
        <p:sp>
          <p:nvSpPr>
            <p:cNvPr id="51" name="TextBox 25">
              <a:extLst>
                <a:ext uri="{FF2B5EF4-FFF2-40B4-BE49-F238E27FC236}">
                  <a16:creationId xmlns:a16="http://schemas.microsoft.com/office/drawing/2014/main" id="{691D89B9-2940-437C-923B-CCD41023413F}"/>
                </a:ext>
              </a:extLst>
            </p:cNvPr>
            <p:cNvSpPr txBox="1"/>
            <p:nvPr/>
          </p:nvSpPr>
          <p:spPr>
            <a:xfrm flipH="1">
              <a:off x="1024" y="4068"/>
              <a:ext cx="8377" cy="129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</a:bodyPr>
            <a:lstStyle/>
            <a:p>
              <a:pPr algn="l" fontAlgn="base" lvl="0"/>
              <a:r>
                <a:rPr altLang="zh-CN" lang="zh-CN" noProof="1" strike="noStrike" sz="2400">
                  <a:solidFill>
                    <a:schemeClr val="bg1"/>
                  </a:solidFill>
                  <a:effectLst/>
                  <a:latin charset="-122" panose="02010609060101010101" pitchFamily="49" typeface="仿宋"/>
                  <a:ea charset="-122" panose="02010609060101010101" pitchFamily="49" typeface="仿宋"/>
                  <a:sym charset="-122" panose="020b0503020204020204" typeface="微软雅黑"/>
                </a:rPr>
                <a:t>Please enter the required title here</a:t>
              </a:r>
            </a:p>
          </p:txBody>
        </p:sp>
      </p:grpSp>
      <p:sp>
        <p:nvSpPr>
          <p:cNvPr id="49" name="TextBox 25">
            <a:extLst>
              <a:ext uri="{FF2B5EF4-FFF2-40B4-BE49-F238E27FC236}">
                <a16:creationId xmlns:a16="http://schemas.microsoft.com/office/drawing/2014/main" id="{996F3BD5-C818-49BB-AAF5-6CE98CEBE2BD}"/>
              </a:ext>
            </a:extLst>
          </p:cNvPr>
          <p:cNvSpPr txBox="1"/>
          <p:nvPr/>
        </p:nvSpPr>
        <p:spPr>
          <a:xfrm flipH="1">
            <a:off x="3644085" y="4666615"/>
            <a:ext cx="2057400" cy="70104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</a:bodyPr>
          <a:lstStyle/>
          <a:p>
            <a:pPr algn="ctr" fontAlgn="base" lvl="0"/>
            <a:r>
              <a:rPr altLang="zh-CN" lang="en-US" noProof="1" strike="noStrike" sz="4000">
                <a:solidFill>
                  <a:schemeClr val="bg1"/>
                </a:solidFill>
                <a:effectLst/>
                <a:latin charset="-122" panose="02010609060101010101" pitchFamily="49" typeface="仿宋"/>
                <a:ea charset="-122" panose="02010609060101010101" pitchFamily="49" typeface="仿宋"/>
                <a:sym charset="-122" panose="020b0503020204020204" typeface="微软雅黑"/>
              </a:rPr>
              <a:t>PART 3</a:t>
            </a:r>
          </a:p>
        </p:txBody>
      </p:sp>
      <p:sp>
        <p:nvSpPr>
          <p:cNvPr id="62" name="圆角矩形 39">
            <a:extLst>
              <a:ext uri="{FF2B5EF4-FFF2-40B4-BE49-F238E27FC236}">
                <a16:creationId xmlns:a16="http://schemas.microsoft.com/office/drawing/2014/main" id="{89A37351-F5E7-497B-857A-E0FBD6A1230A}"/>
              </a:ext>
            </a:extLst>
          </p:cNvPr>
          <p:cNvSpPr/>
          <p:nvPr/>
        </p:nvSpPr>
        <p:spPr>
          <a:xfrm>
            <a:off x="5701665" y="1447800"/>
            <a:ext cx="141079" cy="4566965"/>
          </a:xfrm>
          <a:prstGeom prst="roundRect">
            <a:avLst>
              <a:gd fmla="val 50000" name="adj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F3F73809-A310-45CD-BC53-A2504E5B4432}"/>
              </a:ext>
            </a:extLst>
          </p:cNvPr>
          <p:cNvSpPr/>
          <p:nvPr/>
        </p:nvSpPr>
        <p:spPr>
          <a:xfrm>
            <a:off x="191135" y="742315"/>
            <a:ext cx="360000" cy="88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4" name="椭圆 63">
            <a:extLst>
              <a:ext uri="{FF2B5EF4-FFF2-40B4-BE49-F238E27FC236}">
                <a16:creationId xmlns:a16="http://schemas.microsoft.com/office/drawing/2014/main" id="{B9B162A9-C0D8-4749-90A5-93CE72CA2C0B}"/>
              </a:ext>
            </a:extLst>
          </p:cNvPr>
          <p:cNvSpPr/>
          <p:nvPr/>
        </p:nvSpPr>
        <p:spPr>
          <a:xfrm>
            <a:off x="563880" y="2255520"/>
            <a:ext cx="3140075" cy="3140075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6" name="矩形 65">
            <a:extLst>
              <a:ext uri="{FF2B5EF4-FFF2-40B4-BE49-F238E27FC236}">
                <a16:creationId xmlns:a16="http://schemas.microsoft.com/office/drawing/2014/main" id="{42ECCA53-5A0C-4A87-B2D6-E21E81B1B232}"/>
              </a:ext>
            </a:extLst>
          </p:cNvPr>
          <p:cNvSpPr/>
          <p:nvPr/>
        </p:nvSpPr>
        <p:spPr>
          <a:xfrm>
            <a:off x="4026535" y="742315"/>
            <a:ext cx="7992000" cy="88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68" name="组合 67">
            <a:extLst>
              <a:ext uri="{FF2B5EF4-FFF2-40B4-BE49-F238E27FC236}">
                <a16:creationId xmlns:a16="http://schemas.microsoft.com/office/drawing/2014/main" id="{3857494D-58D4-46EB-8479-C364FDDA5CF4}"/>
              </a:ext>
            </a:extLst>
          </p:cNvPr>
          <p:cNvGrpSpPr/>
          <p:nvPr/>
        </p:nvGrpSpPr>
        <p:grpSpPr>
          <a:xfrm>
            <a:off x="6022794" y="3076983"/>
            <a:ext cx="5605145" cy="1292225"/>
            <a:chOff x="880" y="3345"/>
            <a:chExt cx="8521" cy="2026"/>
          </a:xfrm>
        </p:grpSpPr>
        <p:sp>
          <p:nvSpPr>
            <p:cNvPr id="70" name="TextBox 25">
              <a:extLst>
                <a:ext uri="{FF2B5EF4-FFF2-40B4-BE49-F238E27FC236}">
                  <a16:creationId xmlns:a16="http://schemas.microsoft.com/office/drawing/2014/main" id="{CEEBA928-186A-4BE6-9835-A01F6FB39923}"/>
                </a:ext>
              </a:extLst>
            </p:cNvPr>
            <p:cNvSpPr txBox="1"/>
            <p:nvPr/>
          </p:nvSpPr>
          <p:spPr>
            <a:xfrm flipH="1">
              <a:off x="880" y="3345"/>
              <a:ext cx="6541" cy="717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</a:bodyPr>
            <a:lstStyle/>
            <a:p>
              <a:pPr fontAlgn="base" lvl="0"/>
              <a:r>
                <a:rPr altLang="en-US" b="1" lang="zh-CN" noProof="1" sz="2400">
                  <a:solidFill>
                    <a:schemeClr val="bg1"/>
                  </a:solidFill>
                  <a:latin charset="-122" panose="02010609060101010101" pitchFamily="49" typeface="仿宋"/>
                  <a:ea charset="-122" panose="02010609060101010101" pitchFamily="49" typeface="仿宋"/>
                  <a:sym charset="-122" panose="020b0503020204020204" typeface="微软雅黑"/>
                </a:rPr>
                <a:t>抑郁症</a:t>
              </a:r>
            </a:p>
          </p:txBody>
        </p:sp>
        <p:sp>
          <p:nvSpPr>
            <p:cNvPr id="71" name="TextBox 25">
              <a:extLst>
                <a:ext uri="{FF2B5EF4-FFF2-40B4-BE49-F238E27FC236}">
                  <a16:creationId xmlns:a16="http://schemas.microsoft.com/office/drawing/2014/main" id="{10955F5A-97C5-4970-86F9-15C07890175B}"/>
                </a:ext>
              </a:extLst>
            </p:cNvPr>
            <p:cNvSpPr txBox="1"/>
            <p:nvPr/>
          </p:nvSpPr>
          <p:spPr>
            <a:xfrm flipH="1">
              <a:off x="1024" y="4068"/>
              <a:ext cx="8377" cy="129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</a:bodyPr>
            <a:lstStyle/>
            <a:p>
              <a:pPr algn="l" fontAlgn="base" lvl="0"/>
              <a:r>
                <a:rPr altLang="zh-CN" lang="zh-CN" noProof="1" strike="noStrike" sz="2400">
                  <a:solidFill>
                    <a:schemeClr val="bg1"/>
                  </a:solidFill>
                  <a:effectLst/>
                  <a:latin charset="-122" panose="02010609060101010101" pitchFamily="49" typeface="仿宋"/>
                  <a:ea charset="-122" panose="02010609060101010101" pitchFamily="49" typeface="仿宋"/>
                  <a:sym charset="-122" panose="020b0503020204020204" typeface="微软雅黑"/>
                </a:rPr>
                <a:t>Please enter the required title here</a:t>
              </a:r>
            </a:p>
          </p:txBody>
        </p:sp>
      </p:grpSp>
      <p:sp>
        <p:nvSpPr>
          <p:cNvPr id="69" name="TextBox 25">
            <a:extLst>
              <a:ext uri="{FF2B5EF4-FFF2-40B4-BE49-F238E27FC236}">
                <a16:creationId xmlns:a16="http://schemas.microsoft.com/office/drawing/2014/main" id="{49ABB5B6-A8D0-420C-A7B2-EA1C56878AA9}"/>
              </a:ext>
            </a:extLst>
          </p:cNvPr>
          <p:cNvSpPr txBox="1"/>
          <p:nvPr/>
        </p:nvSpPr>
        <p:spPr>
          <a:xfrm flipH="1">
            <a:off x="3644085" y="3076348"/>
            <a:ext cx="2057400" cy="70104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</a:bodyPr>
          <a:lstStyle/>
          <a:p>
            <a:pPr algn="ctr" fontAlgn="base" lvl="0"/>
            <a:r>
              <a:rPr altLang="zh-CN" lang="en-US" noProof="1" strike="noStrike" sz="4000">
                <a:solidFill>
                  <a:schemeClr val="bg1"/>
                </a:solidFill>
                <a:effectLst/>
                <a:latin charset="-122" panose="02010609060101010101" pitchFamily="49" typeface="仿宋"/>
                <a:ea charset="-122" panose="02010609060101010101" pitchFamily="49" typeface="仿宋"/>
                <a:sym charset="-122" panose="020b0503020204020204" typeface="微软雅黑"/>
              </a:rPr>
              <a:t>PART 2</a:t>
            </a:r>
          </a:p>
        </p:txBody>
      </p:sp>
      <p:grpSp>
        <p:nvGrpSpPr>
          <p:cNvPr id="73" name="组合 72">
            <a:extLst>
              <a:ext uri="{FF2B5EF4-FFF2-40B4-BE49-F238E27FC236}">
                <a16:creationId xmlns:a16="http://schemas.microsoft.com/office/drawing/2014/main" id="{B82A6664-8F42-41FC-8A6D-46970AA7CB15}"/>
              </a:ext>
            </a:extLst>
          </p:cNvPr>
          <p:cNvGrpSpPr/>
          <p:nvPr/>
        </p:nvGrpSpPr>
        <p:grpSpPr>
          <a:xfrm>
            <a:off x="6071870" y="1609725"/>
            <a:ext cx="5605145" cy="1292225"/>
            <a:chOff x="880" y="3345"/>
            <a:chExt cx="8521" cy="2026"/>
          </a:xfrm>
        </p:grpSpPr>
        <p:sp>
          <p:nvSpPr>
            <p:cNvPr id="75" name="TextBox 25">
              <a:extLst>
                <a:ext uri="{FF2B5EF4-FFF2-40B4-BE49-F238E27FC236}">
                  <a16:creationId xmlns:a16="http://schemas.microsoft.com/office/drawing/2014/main" id="{B9AAC557-3E68-48E5-856C-F33B0834B903}"/>
                </a:ext>
              </a:extLst>
            </p:cNvPr>
            <p:cNvSpPr txBox="1"/>
            <p:nvPr/>
          </p:nvSpPr>
          <p:spPr>
            <a:xfrm flipH="1">
              <a:off x="880" y="3345"/>
              <a:ext cx="6541" cy="717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</a:bodyPr>
            <a:lstStyle/>
            <a:p>
              <a:pPr fontAlgn="base" lvl="0"/>
              <a:r>
                <a:rPr altLang="en-US" b="1" lang="zh-CN" noProof="1" sz="2400">
                  <a:solidFill>
                    <a:schemeClr val="bg1"/>
                  </a:solidFill>
                  <a:latin charset="-122" panose="02010609060101010101" pitchFamily="49" typeface="仿宋"/>
                  <a:ea charset="-122" panose="02010609060101010101" pitchFamily="49" typeface="仿宋"/>
                  <a:sym charset="-122" panose="020b0503020204020204" typeface="微软雅黑"/>
                </a:rPr>
                <a:t>心理障碍体现</a:t>
              </a:r>
            </a:p>
          </p:txBody>
        </p:sp>
        <p:sp>
          <p:nvSpPr>
            <p:cNvPr id="76" name="TextBox 25">
              <a:extLst>
                <a:ext uri="{FF2B5EF4-FFF2-40B4-BE49-F238E27FC236}">
                  <a16:creationId xmlns:a16="http://schemas.microsoft.com/office/drawing/2014/main" id="{6E7E7DBD-B7E9-42E8-AFEF-2211D06CED4C}"/>
                </a:ext>
              </a:extLst>
            </p:cNvPr>
            <p:cNvSpPr txBox="1"/>
            <p:nvPr/>
          </p:nvSpPr>
          <p:spPr>
            <a:xfrm flipH="1">
              <a:off x="1024" y="4068"/>
              <a:ext cx="8377" cy="129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</a:bodyPr>
            <a:lstStyle/>
            <a:p>
              <a:pPr algn="l" fontAlgn="base" lvl="0"/>
              <a:r>
                <a:rPr altLang="zh-CN" lang="zh-CN" noProof="1" strike="noStrike" sz="2400">
                  <a:solidFill>
                    <a:schemeClr val="bg1"/>
                  </a:solidFill>
                  <a:effectLst/>
                  <a:latin charset="-122" panose="02010609060101010101" pitchFamily="49" typeface="仿宋"/>
                  <a:ea charset="-122" panose="02010609060101010101" pitchFamily="49" typeface="仿宋"/>
                  <a:sym charset="-122" panose="020b0503020204020204" typeface="微软雅黑"/>
                </a:rPr>
                <a:t>Please enter the required title here</a:t>
              </a:r>
            </a:p>
          </p:txBody>
        </p:sp>
      </p:grpSp>
      <p:sp>
        <p:nvSpPr>
          <p:cNvPr id="74" name="TextBox 25">
            <a:extLst>
              <a:ext uri="{FF2B5EF4-FFF2-40B4-BE49-F238E27FC236}">
                <a16:creationId xmlns:a16="http://schemas.microsoft.com/office/drawing/2014/main" id="{E58F025B-C80F-40E9-B70F-A61AA04AFEAA}"/>
              </a:ext>
            </a:extLst>
          </p:cNvPr>
          <p:cNvSpPr txBox="1"/>
          <p:nvPr/>
        </p:nvSpPr>
        <p:spPr>
          <a:xfrm flipH="1">
            <a:off x="3693160" y="1609090"/>
            <a:ext cx="2057400" cy="70104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</a:bodyPr>
          <a:lstStyle/>
          <a:p>
            <a:pPr algn="ctr" fontAlgn="base" lvl="0"/>
            <a:r>
              <a:rPr altLang="zh-CN" lang="en-US" noProof="1" strike="noStrike" sz="4000">
                <a:solidFill>
                  <a:schemeClr val="bg1"/>
                </a:solidFill>
                <a:effectLst/>
                <a:latin charset="-122" panose="02010609060101010101" pitchFamily="49" typeface="仿宋"/>
                <a:ea charset="-122" panose="02010609060101010101" pitchFamily="49" typeface="仿宋"/>
                <a:sym charset="-122" panose="020b0503020204020204" typeface="微软雅黑"/>
              </a:rPr>
              <a:t>PART 1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CB9A13F5-26E7-45BA-B670-8C30D62A8C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13571" l="21316" r="24821" t="8490"/>
          <a:stretch>
            <a:fillRect/>
          </a:stretch>
        </p:blipFill>
        <p:spPr>
          <a:xfrm>
            <a:off x="1209034" y="2426380"/>
            <a:ext cx="1876984" cy="2715985"/>
          </a:xfrm>
          <a:prstGeom prst="rect">
            <a:avLst/>
          </a:prstGeom>
        </p:spPr>
      </p:pic>
    </p:spTree>
    <p:extLst>
      <p:ext uri="{BB962C8B-B14F-4D97-AF65-F5344CB8AC3E}">
        <p14:creationId val="3388752473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4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7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9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000" id="21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5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3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6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8" nodeType="afterEffect" presetClass="entr" presetID="16" presetSubtype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4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4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4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7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  <p:bldP grpId="0" spid="36"/>
      <p:bldP grpId="0" spid="49"/>
      <p:bldP grpId="0" spid="62"/>
      <p:bldP grpId="0" spid="63"/>
      <p:bldP grpId="0" spid="64"/>
      <p:bldP grpId="0" spid="66"/>
      <p:bldP grpId="0" spid="69"/>
      <p:bldP grpId="0" spid="74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A32EA221-A91A-48D8-9E2A-41177452AAF3}"/>
              </a:ext>
            </a:extLst>
          </p:cNvPr>
          <p:cNvSpPr/>
          <p:nvPr/>
        </p:nvSpPr>
        <p:spPr>
          <a:xfrm>
            <a:off x="152400" y="742315"/>
            <a:ext cx="12069335" cy="95896"/>
          </a:xfrm>
          <a:prstGeom prst="rect">
            <a:avLst/>
          </a:prstGeom>
          <a:solidFill>
            <a:srgbClr val="5F77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9060101010101" pitchFamily="49" typeface="仿宋"/>
              <a:ea charset="-122" panose="02010609060101010101" pitchFamily="49" typeface="仿宋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B1650A7A-4C51-45FE-B141-4950B963BFF9}"/>
              </a:ext>
            </a:extLst>
          </p:cNvPr>
          <p:cNvSpPr/>
          <p:nvPr/>
        </p:nvSpPr>
        <p:spPr>
          <a:xfrm>
            <a:off x="4388417" y="152526"/>
            <a:ext cx="33324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pc="300" sz="28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其他常见心理疾病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4FB8A8CB-A7E0-4E05-8C02-E1BBC8F6BECD}"/>
              </a:ext>
            </a:extLst>
          </p:cNvPr>
          <p:cNvSpPr/>
          <p:nvPr/>
        </p:nvSpPr>
        <p:spPr>
          <a:xfrm>
            <a:off x="2494741" y="1055074"/>
            <a:ext cx="1173480" cy="4876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600">
                <a:latin charset="-122" panose="02010609060101010101" pitchFamily="49" typeface="仿宋"/>
                <a:ea charset="-122" panose="02010609060101010101" pitchFamily="49" typeface="仿宋"/>
              </a:rPr>
              <a:t>失眠症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BB35436-248D-483D-8A54-5E983AABA5B5}"/>
              </a:ext>
            </a:extLst>
          </p:cNvPr>
          <p:cNvSpPr/>
          <p:nvPr/>
        </p:nvSpPr>
        <p:spPr>
          <a:xfrm>
            <a:off x="6593297" y="2565740"/>
            <a:ext cx="2494280" cy="4876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600">
                <a:latin charset="-122" panose="02010609060101010101" pitchFamily="49" typeface="仿宋"/>
                <a:ea charset="-122" panose="02010609060101010101" pitchFamily="49" typeface="仿宋"/>
                <a:sym typeface="+mn-lt"/>
              </a:rPr>
              <a:t>强人“强迫症”</a:t>
            </a: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31BB3F83-4031-4255-9232-B759A1F5D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3295" y="3275924"/>
            <a:ext cx="5283531" cy="1005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342900" marL="8001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342900" marL="12573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342900" marL="1714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342900" marL="21717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fontAlgn="base" indent="-342900" marL="26289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fontAlgn="base" indent="-342900" marL="30861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fontAlgn="base" indent="-342900" marL="35433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fontAlgn="base" indent="-342900" marL="40005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just" indent="-285750" marL="28575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lang="zh-CN" sz="20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追求“圣人”境界的人生选择</a:t>
            </a:r>
          </a:p>
          <a:p>
            <a:pPr algn="just" indent="-285750" marL="28575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lang="zh-CN" sz="20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有一学校10多个女老师离婚（机关女干部）</a:t>
            </a: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AE4D79E1-AA8D-4C47-9F24-CE58B7778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3295" y="4531327"/>
            <a:ext cx="5130139" cy="146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342900" marL="8001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342900" marL="12573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342900" marL="1714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342900" marL="21717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fontAlgn="base" indent="-342900" marL="26289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fontAlgn="base" indent="-342900" marL="30861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fontAlgn="base" indent="-342900" marL="35433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fontAlgn="base" indent="-342900" marL="40005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just" indent="0" marL="0">
              <a:lnSpc>
                <a:spcPct val="150000"/>
              </a:lnSpc>
            </a:pPr>
            <a:r>
              <a:rPr altLang="en-US" b="1" lang="zh-CN" sz="20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强迫理念：总怀疑没有锁好门</a:t>
            </a:r>
          </a:p>
          <a:p>
            <a:pPr algn="just" indent="0" marL="0">
              <a:lnSpc>
                <a:spcPct val="150000"/>
              </a:lnSpc>
            </a:pPr>
            <a:r>
              <a:rPr altLang="en-US" b="1" lang="zh-CN" sz="20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强迫意向：到河边总想跳下去</a:t>
            </a:r>
          </a:p>
          <a:p>
            <a:pPr algn="just" indent="0" marL="0">
              <a:lnSpc>
                <a:spcPct val="150000"/>
              </a:lnSpc>
            </a:pPr>
            <a:r>
              <a:rPr altLang="en-US" b="1" lang="zh-CN" sz="20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强迫行为：不由自主地数台阶，不停地洗手</a:t>
            </a: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3B38B0CD-B3F5-409A-9D2F-0AA7BABF4847}"/>
              </a:ext>
            </a:extLst>
          </p:cNvPr>
          <p:cNvGrpSpPr/>
          <p:nvPr/>
        </p:nvGrpSpPr>
        <p:grpSpPr>
          <a:xfrm>
            <a:off x="452289" y="1914440"/>
            <a:ext cx="5146414" cy="2462541"/>
            <a:chOff x="511827" y="2215532"/>
            <a:chExt cx="5146414" cy="2462541"/>
          </a:xfrm>
        </p:grpSpPr>
        <p:sp>
          <p:nvSpPr>
            <p:cNvPr id="5" name="Text Box 9">
              <a:extLst>
                <a:ext uri="{FF2B5EF4-FFF2-40B4-BE49-F238E27FC236}">
                  <a16:creationId xmlns:a16="http://schemas.microsoft.com/office/drawing/2014/main" id="{A3E8424E-50F6-4AA2-A24B-7517088EDE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0067" y="2811215"/>
              <a:ext cx="5018174" cy="1920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indent="-342900" marL="3429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342900" marL="8001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342900" marL="12573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342900" marL="17145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342900" marL="21717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fontAlgn="base" indent="-342900" marL="26289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fontAlgn="base" indent="-342900" marL="30861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fontAlgn="base" indent="-342900" marL="35433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fontAlgn="base" indent="-342900" marL="40005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just" indent="0" marL="0">
                <a:lnSpc>
                  <a:spcPct val="150000"/>
                </a:lnSpc>
              </a:pPr>
              <a:r>
                <a:rPr altLang="en-US" b="1" lang="zh-CN" sz="20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患者以失眠为主的睡眠质量不满意的状况，包括难以入眠、睡眠不深，易醒，多梦，早醒，醒后不能再睡，醒后不适、疲乏或白天困倦，严重妨碍工作、学习和生活。</a:t>
              </a: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424D511E-6311-4344-A7E2-13BF6B21029F}"/>
                </a:ext>
              </a:extLst>
            </p:cNvPr>
            <p:cNvSpPr/>
            <p:nvPr/>
          </p:nvSpPr>
          <p:spPr>
            <a:xfrm>
              <a:off x="524169" y="2215532"/>
              <a:ext cx="1706880" cy="6400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altLang="en-US" b="1" lang="zh-CN" sz="24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主要表现：</a:t>
              </a:r>
            </a:p>
          </p:txBody>
        </p:sp>
      </p:grpSp>
      <p:pic>
        <p:nvPicPr>
          <p:cNvPr id="12" name="图片 11">
            <a:extLst>
              <a:ext uri="{FF2B5EF4-FFF2-40B4-BE49-F238E27FC236}">
                <a16:creationId xmlns:a16="http://schemas.microsoft.com/office/drawing/2014/main" id="{33D18770-152C-4851-9D69-594D8148A2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1587" t="14888"/>
          <a:stretch>
            <a:fillRect/>
          </a:stretch>
        </p:blipFill>
        <p:spPr>
          <a:xfrm>
            <a:off x="0" y="4427596"/>
            <a:ext cx="3675149" cy="2334649"/>
          </a:xfrm>
          <a:prstGeom prst="rect">
            <a:avLst/>
          </a:prstGeom>
        </p:spPr>
      </p:pic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EAD3C3BD-661D-4339-A0D4-F331D9FDD3AC}"/>
              </a:ext>
            </a:extLst>
          </p:cNvPr>
          <p:cNvCxnSpPr/>
          <p:nvPr/>
        </p:nvCxnSpPr>
        <p:spPr>
          <a:xfrm flipH="1">
            <a:off x="6096000" y="1547517"/>
            <a:ext cx="0" cy="463550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图片 15">
            <a:extLst>
              <a:ext uri="{FF2B5EF4-FFF2-40B4-BE49-F238E27FC236}">
                <a16:creationId xmlns:a16="http://schemas.microsoft.com/office/drawing/2014/main" id="{F6863C13-CC7C-4B3C-99AB-E89DE53DFC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9784918">
            <a:off x="8638847" y="581480"/>
            <a:ext cx="3163504" cy="3163504"/>
          </a:xfrm>
          <a:prstGeom prst="rect">
            <a:avLst/>
          </a:prstGeom>
        </p:spPr>
      </p:pic>
    </p:spTree>
    <p:extLst>
      <p:ext uri="{BB962C8B-B14F-4D97-AF65-F5344CB8AC3E}">
        <p14:creationId val="1830188540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1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6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4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46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8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6"/>
      <p:bldP grpId="0" spid="7"/>
      <p:bldP grpId="0" spid="8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FBBD4C6C-0D52-415F-ABBA-CD66BCAE3396}"/>
              </a:ext>
            </a:extLst>
          </p:cNvPr>
          <p:cNvSpPr/>
          <p:nvPr/>
        </p:nvSpPr>
        <p:spPr>
          <a:xfrm>
            <a:off x="152400" y="742315"/>
            <a:ext cx="12069335" cy="95896"/>
          </a:xfrm>
          <a:prstGeom prst="rect">
            <a:avLst/>
          </a:prstGeom>
          <a:solidFill>
            <a:srgbClr val="5F77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DBEF3825-31AE-497E-89E4-96A54A6B5625}"/>
              </a:ext>
            </a:extLst>
          </p:cNvPr>
          <p:cNvSpPr/>
          <p:nvPr/>
        </p:nvSpPr>
        <p:spPr>
          <a:xfrm>
            <a:off x="4606649" y="142895"/>
            <a:ext cx="29387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pc="300" sz="28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心理障碍的层次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9BB56EAB-B4E5-4B73-8808-6D8032E25C1C}"/>
              </a:ext>
            </a:extLst>
          </p:cNvPr>
          <p:cNvGrpSpPr/>
          <p:nvPr/>
        </p:nvGrpSpPr>
        <p:grpSpPr>
          <a:xfrm>
            <a:off x="677755" y="2291618"/>
            <a:ext cx="679039" cy="3203036"/>
            <a:chOff x="1998555" y="1948718"/>
            <a:chExt cx="679039" cy="3203036"/>
          </a:xfrm>
        </p:grpSpPr>
        <p:sp>
          <p:nvSpPr>
            <p:cNvPr id="5" name="ïŝḻîḍé">
              <a:extLst>
                <a:ext uri="{FF2B5EF4-FFF2-40B4-BE49-F238E27FC236}">
                  <a16:creationId xmlns:a16="http://schemas.microsoft.com/office/drawing/2014/main" id="{CA7D4D9F-AE07-4E47-9BA2-26D751F76698}"/>
                </a:ext>
              </a:extLst>
            </p:cNvPr>
            <p:cNvSpPr/>
            <p:nvPr/>
          </p:nvSpPr>
          <p:spPr>
            <a:xfrm>
              <a:off x="2005468" y="1948718"/>
              <a:ext cx="672126" cy="657301"/>
            </a:xfrm>
            <a:prstGeom prst="ellipse">
              <a:avLst/>
            </a:prstGeom>
            <a:noFill/>
            <a:ln w="22225">
              <a:solidFill>
                <a:srgbClr val="43495D"/>
              </a:solidFill>
            </a:ln>
          </p:spPr>
          <p:txBody>
            <a:bodyPr anchor="ctr" anchorCtr="0" bIns="60960" compatLnSpc="1" forceAA="0" fromWordArt="0" lIns="121920" numCol="1" rIns="121920" rot="0" rtlCol="0" spcCol="0" spcFirstLastPara="0" tIns="60960" vert="horz" wrap="square">
              <a:prstTxWarp prst="textNoShape">
                <a:avLst/>
              </a:prstTxWarp>
              <a:normAutofit fontScale="57500" lnSpcReduction="20000"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>
                <a:buSzPct val="25000"/>
              </a:pPr>
              <a:r>
                <a:rPr altLang="zh-CN" b="1" i="1" lang="en-US" sz="2400">
                  <a:solidFill>
                    <a:prstClr val="black"/>
                  </a:solidFill>
                  <a:latin panose="020f0502020204030204" typeface="等线"/>
                  <a:ea charset="-122" panose="02010600030101010101" pitchFamily="2" typeface="等线"/>
                </a:rPr>
                <a:t>0 1</a:t>
              </a:r>
            </a:p>
          </p:txBody>
        </p:sp>
        <p:sp>
          <p:nvSpPr>
            <p:cNvPr id="6" name="椭圆 5">
              <a:extLst>
                <a:ext uri="{FF2B5EF4-FFF2-40B4-BE49-F238E27FC236}">
                  <a16:creationId xmlns:a16="http://schemas.microsoft.com/office/drawing/2014/main" id="{93BD37C0-A022-46B0-9708-041B47DF58B1}"/>
                </a:ext>
              </a:extLst>
            </p:cNvPr>
            <p:cNvSpPr/>
            <p:nvPr/>
          </p:nvSpPr>
          <p:spPr>
            <a:xfrm>
              <a:off x="2060247" y="2016960"/>
              <a:ext cx="545800" cy="513991"/>
            </a:xfrm>
            <a:prstGeom prst="ellipse">
              <a:avLst/>
            </a:prstGeom>
            <a:noFill/>
            <a:ln algn="ctr" cap="flat" cmpd="sng" w="57150">
              <a:solidFill>
                <a:srgbClr val="43495D"/>
              </a:solidFill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等线"/>
                <a:ea charset="-122" panose="02010600030101010101" pitchFamily="2" typeface="等线"/>
                <a:cs typeface="+mn-cs"/>
              </a:endParaRPr>
            </a:p>
          </p:txBody>
        </p:sp>
        <p:sp>
          <p:nvSpPr>
            <p:cNvPr id="7" name="ïŝḻîḍé">
              <a:extLst>
                <a:ext uri="{FF2B5EF4-FFF2-40B4-BE49-F238E27FC236}">
                  <a16:creationId xmlns:a16="http://schemas.microsoft.com/office/drawing/2014/main" id="{0704B4F8-ECF5-45EF-9374-53223ADB38AD}"/>
                </a:ext>
              </a:extLst>
            </p:cNvPr>
            <p:cNvSpPr/>
            <p:nvPr/>
          </p:nvSpPr>
          <p:spPr>
            <a:xfrm>
              <a:off x="2002960" y="3233736"/>
              <a:ext cx="672126" cy="657301"/>
            </a:xfrm>
            <a:prstGeom prst="ellipse">
              <a:avLst/>
            </a:prstGeom>
            <a:noFill/>
            <a:ln w="22225">
              <a:solidFill>
                <a:srgbClr val="43495D"/>
              </a:solidFill>
            </a:ln>
          </p:spPr>
          <p:txBody>
            <a:bodyPr anchor="ctr" anchorCtr="0" bIns="60960" compatLnSpc="1" forceAA="0" fromWordArt="0" lIns="121920" numCol="1" rIns="121920" rot="0" rtlCol="0" spcCol="0" spcFirstLastPara="0" tIns="60960" vert="horz" wrap="square">
              <a:prstTxWarp prst="textNoShape">
                <a:avLst/>
              </a:prstTxWarp>
              <a:normAutofit fontScale="57500" lnSpcReduction="20000"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>
                <a:buSzPct val="25000"/>
              </a:pPr>
              <a:r>
                <a:rPr altLang="zh-CN" b="1" i="1" lang="en-US" sz="2400">
                  <a:solidFill>
                    <a:prstClr val="black"/>
                  </a:solidFill>
                  <a:latin panose="020f0502020204030204" typeface="等线"/>
                  <a:ea charset="-122" panose="02010600030101010101" pitchFamily="2" typeface="等线"/>
                </a:rPr>
                <a:t>0 2</a:t>
              </a:r>
            </a:p>
          </p:txBody>
        </p:sp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68B79B61-BEF2-4916-BC5D-2675C828C809}"/>
                </a:ext>
              </a:extLst>
            </p:cNvPr>
            <p:cNvSpPr/>
            <p:nvPr/>
          </p:nvSpPr>
          <p:spPr>
            <a:xfrm>
              <a:off x="2060247" y="3297785"/>
              <a:ext cx="545800" cy="513991"/>
            </a:xfrm>
            <a:prstGeom prst="ellipse">
              <a:avLst/>
            </a:prstGeom>
            <a:noFill/>
            <a:ln algn="ctr" cap="flat" cmpd="sng" w="57150">
              <a:solidFill>
                <a:srgbClr val="43495D"/>
              </a:solidFill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等线"/>
                <a:ea charset="-122" panose="02010600030101010101" pitchFamily="2" typeface="等线"/>
                <a:cs typeface="+mn-cs"/>
              </a:endParaRPr>
            </a:p>
          </p:txBody>
        </p:sp>
        <p:sp>
          <p:nvSpPr>
            <p:cNvPr id="9" name="ïŝḻîḍé">
              <a:extLst>
                <a:ext uri="{FF2B5EF4-FFF2-40B4-BE49-F238E27FC236}">
                  <a16:creationId xmlns:a16="http://schemas.microsoft.com/office/drawing/2014/main" id="{B4F6C233-1791-4058-87D3-9E3D10BE7DCD}"/>
                </a:ext>
              </a:extLst>
            </p:cNvPr>
            <p:cNvSpPr/>
            <p:nvPr/>
          </p:nvSpPr>
          <p:spPr>
            <a:xfrm>
              <a:off x="1998555" y="4494453"/>
              <a:ext cx="672126" cy="657301"/>
            </a:xfrm>
            <a:prstGeom prst="ellipse">
              <a:avLst/>
            </a:prstGeom>
            <a:noFill/>
            <a:ln w="22225">
              <a:solidFill>
                <a:srgbClr val="43495D"/>
              </a:solidFill>
            </a:ln>
          </p:spPr>
          <p:txBody>
            <a:bodyPr anchor="ctr" anchorCtr="0" bIns="60960" compatLnSpc="1" forceAA="0" fromWordArt="0" lIns="121920" numCol="1" rIns="121920" rot="0" rtlCol="0" spcCol="0" spcFirstLastPara="0" tIns="60960" vert="horz" wrap="square">
              <a:prstTxWarp prst="textNoShape">
                <a:avLst/>
              </a:prstTxWarp>
              <a:normAutofit fontScale="57500" lnSpcReduction="20000"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>
                <a:buSzPct val="25000"/>
              </a:pPr>
              <a:r>
                <a:rPr altLang="zh-CN" b="1" i="1" lang="en-US" sz="2400">
                  <a:solidFill>
                    <a:prstClr val="black"/>
                  </a:solidFill>
                  <a:latin panose="020f0502020204030204" typeface="等线"/>
                  <a:ea charset="-122" panose="02010600030101010101" pitchFamily="2" typeface="等线"/>
                </a:rPr>
                <a:t>0 3</a:t>
              </a:r>
            </a:p>
          </p:txBody>
        </p:sp>
        <p:sp>
          <p:nvSpPr>
            <p:cNvPr id="10" name="椭圆 9">
              <a:extLst>
                <a:ext uri="{FF2B5EF4-FFF2-40B4-BE49-F238E27FC236}">
                  <a16:creationId xmlns:a16="http://schemas.microsoft.com/office/drawing/2014/main" id="{AAEB0B68-248A-4B71-85EE-26D31EAB70F8}"/>
                </a:ext>
              </a:extLst>
            </p:cNvPr>
            <p:cNvSpPr/>
            <p:nvPr/>
          </p:nvSpPr>
          <p:spPr>
            <a:xfrm>
              <a:off x="2050701" y="4566107"/>
              <a:ext cx="545800" cy="513991"/>
            </a:xfrm>
            <a:prstGeom prst="ellipse">
              <a:avLst/>
            </a:prstGeom>
            <a:noFill/>
            <a:ln algn="ctr" cap="flat" cmpd="sng" w="57150">
              <a:solidFill>
                <a:srgbClr val="43495D"/>
              </a:solidFill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等线"/>
                <a:ea charset="-122" panose="02010600030101010101" pitchFamily="2" typeface="等线"/>
                <a:cs typeface="+mn-cs"/>
              </a:endParaRPr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9BBF2E80-2353-4CFA-BAF8-17222637ECAD}"/>
              </a:ext>
            </a:extLst>
          </p:cNvPr>
          <p:cNvGrpSpPr/>
          <p:nvPr/>
        </p:nvGrpSpPr>
        <p:grpSpPr>
          <a:xfrm>
            <a:off x="1548674" y="2377955"/>
            <a:ext cx="6011682" cy="3108543"/>
            <a:chOff x="1548674" y="2377955"/>
            <a:chExt cx="6011682" cy="3108543"/>
          </a:xfrm>
        </p:grpSpPr>
        <p:sp>
          <p:nvSpPr>
            <p:cNvPr id="4" name="Text Box 2">
              <a:extLst>
                <a:ext uri="{FF2B5EF4-FFF2-40B4-BE49-F238E27FC236}">
                  <a16:creationId xmlns:a16="http://schemas.microsoft.com/office/drawing/2014/main" id="{6F82526D-18B9-4A10-852A-AC3D66E778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48674" y="2377955"/>
              <a:ext cx="6011682" cy="3078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altLang="zh-CN" b="1" lang="zh-CN" sz="2800">
                  <a:solidFill>
                    <a:schemeClr val="bg2">
                      <a:lumMod val="25000"/>
                    </a:schemeClr>
                  </a:solidFill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轻度心理障碍       心理问题</a:t>
              </a:r>
            </a:p>
            <a:p>
              <a:pPr>
                <a:spcBef>
                  <a:spcPct val="50000"/>
                </a:spcBef>
              </a:pPr>
              <a:endParaRPr altLang="zh-CN" b="1" lang="zh-CN" sz="2800">
                <a:solidFill>
                  <a:schemeClr val="bg2">
                    <a:lumMod val="25000"/>
                  </a:schemeClr>
                </a:solidFill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endParaRPr>
            </a:p>
            <a:p>
              <a:pPr>
                <a:spcBef>
                  <a:spcPct val="50000"/>
                </a:spcBef>
              </a:pPr>
              <a:r>
                <a:rPr altLang="zh-CN" b="1" lang="zh-CN" sz="2800">
                  <a:solidFill>
                    <a:schemeClr val="bg2">
                      <a:lumMod val="25000"/>
                    </a:schemeClr>
                  </a:solidFill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中度心理障碍       神经症</a:t>
              </a:r>
            </a:p>
            <a:p>
              <a:pPr>
                <a:spcBef>
                  <a:spcPct val="50000"/>
                </a:spcBef>
              </a:pPr>
              <a:endParaRPr altLang="zh-CN" b="1" lang="zh-CN" sz="2800">
                <a:solidFill>
                  <a:schemeClr val="bg2">
                    <a:lumMod val="25000"/>
                  </a:schemeClr>
                </a:solidFill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endParaRPr>
            </a:p>
            <a:p>
              <a:pPr>
                <a:spcBef>
                  <a:spcPct val="50000"/>
                </a:spcBef>
              </a:pPr>
              <a:r>
                <a:rPr altLang="zh-CN" b="1" lang="zh-CN" sz="2800">
                  <a:solidFill>
                    <a:schemeClr val="bg2">
                      <a:lumMod val="25000"/>
                    </a:schemeClr>
                  </a:solidFill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严重心理障碍       精神/心理疾病</a:t>
              </a:r>
            </a:p>
          </p:txBody>
        </p: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2CFD85F5-0ED1-4A0E-B649-685C166049D3}"/>
                </a:ext>
              </a:extLst>
            </p:cNvPr>
            <p:cNvGrpSpPr/>
            <p:nvPr/>
          </p:nvGrpSpPr>
          <p:grpSpPr>
            <a:xfrm>
              <a:off x="4119337" y="2399531"/>
              <a:ext cx="447675" cy="3023467"/>
              <a:chOff x="5771456" y="2035055"/>
              <a:chExt cx="447675" cy="3023467"/>
            </a:xfrm>
          </p:grpSpPr>
          <p:sp>
            <p:nvSpPr>
              <p:cNvPr id="12" name="圆角箭头">
                <a:extLst>
                  <a:ext uri="{FF2B5EF4-FFF2-40B4-BE49-F238E27FC236}">
                    <a16:creationId xmlns:a16="http://schemas.microsoft.com/office/drawing/2014/main" id="{2FCCFC3F-9DC0-4D11-8E3E-D026B6EAB552}"/>
                  </a:ext>
                </a:extLst>
              </p:cNvPr>
              <p:cNvSpPr/>
              <p:nvPr/>
            </p:nvSpPr>
            <p:spPr>
              <a:xfrm>
                <a:off x="5771456" y="2035055"/>
                <a:ext cx="447675" cy="398780"/>
              </a:xfrm>
              <a:custGeom>
                <a:gdLst>
                  <a:gd fmla="*/ 4710315 w 7544313" name="connsiteX0"/>
                  <a:gd fmla="*/ 0 h 5784389" name="connsiteY0"/>
                  <a:gd fmla="*/ 5164538 w 7544313" name="connsiteX1"/>
                  <a:gd fmla="*/ 188144 h 5784389" name="connsiteY1"/>
                  <a:gd fmla="*/ 7343753 w 7544313" name="connsiteX2"/>
                  <a:gd fmla="*/ 2367358 h 5784389" name="connsiteY2"/>
                  <a:gd fmla="*/ 7428050 w 7544313" name="connsiteX3"/>
                  <a:gd fmla="*/ 2469120 h 5784389" name="connsiteY3"/>
                  <a:gd fmla="*/ 7438311 w 7544313" name="connsiteX4"/>
                  <a:gd fmla="*/ 2487626 h 5784389" name="connsiteY4"/>
                  <a:gd fmla="*/ 7479289 w 7544313" name="connsiteX5"/>
                  <a:gd fmla="*/ 2563973 h 5784389" name="connsiteY5"/>
                  <a:gd fmla="*/ 7544313 w 7544313" name="connsiteX6"/>
                  <a:gd fmla="*/ 2891210 h 5784389" name="connsiteY6"/>
                  <a:gd fmla="*/ 7479289 w 7544313" name="connsiteX7"/>
                  <a:gd fmla="*/ 3218447 h 5784389" name="connsiteY7"/>
                  <a:gd fmla="*/ 7454433 w 7544313" name="connsiteX8"/>
                  <a:gd fmla="*/ 3276193 h 5784389" name="connsiteY8"/>
                  <a:gd fmla="*/ 7421357 w 7544313" name="connsiteX9"/>
                  <a:gd fmla="*/ 3318247 h 5784389" name="connsiteY9"/>
                  <a:gd fmla="*/ 7325947 w 7544313" name="connsiteX10"/>
                  <a:gd fmla="*/ 3417030 h 5784389" name="connsiteY10"/>
                  <a:gd fmla="*/ 5146732 w 7544313" name="connsiteX11"/>
                  <a:gd fmla="*/ 5596244 h 5784389" name="connsiteY11"/>
                  <a:gd fmla="*/ 4238287 w 7544313" name="connsiteX12"/>
                  <a:gd fmla="*/ 5596244 h 5784389" name="connsiteY12"/>
                  <a:gd fmla="*/ 4238287 w 7544313" name="connsiteX13"/>
                  <a:gd fmla="*/ 4687801 h 5784389" name="connsiteY13"/>
                  <a:gd fmla="*/ 5378425 w 7544313" name="connsiteX14"/>
                  <a:gd fmla="*/ 3547663 h 5784389" name="connsiteY14"/>
                  <a:gd fmla="*/ 642367 w 7544313" name="connsiteX15"/>
                  <a:gd fmla="*/ 3547663 h 5784389" name="connsiteY15"/>
                  <a:gd fmla="*/ 0 w 7544313" name="connsiteX16"/>
                  <a:gd fmla="*/ 2905296 h 5784389" name="connsiteY16"/>
                  <a:gd fmla="*/ 642367 w 7544313" name="connsiteX17"/>
                  <a:gd fmla="*/ 2262930 h 5784389" name="connsiteY17"/>
                  <a:gd fmla="*/ 5422435 w 7544313" name="connsiteX18"/>
                  <a:gd fmla="*/ 2262930 h 5784389" name="connsiteY18"/>
                  <a:gd fmla="*/ 4256093 w 7544313" name="connsiteX19"/>
                  <a:gd fmla="*/ 1096587 h 5784389" name="connsiteY19"/>
                  <a:gd fmla="*/ 4256093 w 7544313" name="connsiteX20"/>
                  <a:gd fmla="*/ 188144 h 5784389" name="connsiteY20"/>
                  <a:gd fmla="*/ 4710315 w 7544313" name="connsiteX21"/>
                  <a:gd fmla="*/ 0 h 5784389" name="connsiteY2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b="b" l="l" r="r" t="t"/>
                <a:pathLst>
                  <a:path h="5784389" w="7544313">
                    <a:moveTo>
                      <a:pt x="4710315" y="0"/>
                    </a:moveTo>
                    <a:cubicBezTo>
                      <a:pt x="4874713" y="0"/>
                      <a:pt x="5039107" y="62713"/>
                      <a:pt x="5164538" y="188144"/>
                    </a:cubicBezTo>
                    <a:lnTo>
                      <a:pt x="7343753" y="2367358"/>
                    </a:lnTo>
                    <a:cubicBezTo>
                      <a:pt x="7375110" y="2398716"/>
                      <a:pt x="7403341" y="2432905"/>
                      <a:pt x="7428050" y="2469120"/>
                    </a:cubicBezTo>
                    <a:lnTo>
                      <a:pt x="7438311" y="2487626"/>
                    </a:lnTo>
                    <a:lnTo>
                      <a:pt x="7479289" y="2563973"/>
                    </a:lnTo>
                    <a:cubicBezTo>
                      <a:pt x="7520342" y="2657385"/>
                      <a:pt x="7544313" y="2769994"/>
                      <a:pt x="7544313" y="2891210"/>
                    </a:cubicBezTo>
                    <a:cubicBezTo>
                      <a:pt x="7544313" y="3012426"/>
                      <a:pt x="7520342" y="3125035"/>
                      <a:pt x="7479289" y="3218447"/>
                    </a:cubicBezTo>
                    <a:lnTo>
                      <a:pt x="7454433" y="3276193"/>
                    </a:lnTo>
                    <a:lnTo>
                      <a:pt x="7421357" y="3318247"/>
                    </a:lnTo>
                    <a:cubicBezTo>
                      <a:pt x="7391886" y="3351882"/>
                      <a:pt x="7357304" y="3385674"/>
                      <a:pt x="7325947" y="3417030"/>
                    </a:cubicBezTo>
                    <a:lnTo>
                      <a:pt x="5146732" y="5596244"/>
                    </a:lnTo>
                    <a:cubicBezTo>
                      <a:pt x="4895873" y="5847104"/>
                      <a:pt x="4489147" y="5847104"/>
                      <a:pt x="4238287" y="5596244"/>
                    </a:cubicBezTo>
                    <a:cubicBezTo>
                      <a:pt x="3987430" y="5345384"/>
                      <a:pt x="3987430" y="4938661"/>
                      <a:pt x="4238287" y="4687801"/>
                    </a:cubicBezTo>
                    <a:lnTo>
                      <a:pt x="5378425" y="3547663"/>
                    </a:lnTo>
                    <a:lnTo>
                      <a:pt x="642367" y="3547663"/>
                    </a:lnTo>
                    <a:cubicBezTo>
                      <a:pt x="287598" y="3547663"/>
                      <a:pt x="0" y="3260065"/>
                      <a:pt x="0" y="2905296"/>
                    </a:cubicBezTo>
                    <a:cubicBezTo>
                      <a:pt x="0" y="2550527"/>
                      <a:pt x="287598" y="2262930"/>
                      <a:pt x="642367" y="2262930"/>
                    </a:cubicBezTo>
                    <a:lnTo>
                      <a:pt x="5422435" y="2262930"/>
                    </a:lnTo>
                    <a:lnTo>
                      <a:pt x="4256093" y="1096587"/>
                    </a:lnTo>
                    <a:cubicBezTo>
                      <a:pt x="4005235" y="845727"/>
                      <a:pt x="4005235" y="439004"/>
                      <a:pt x="4256093" y="188144"/>
                    </a:cubicBezTo>
                    <a:cubicBezTo>
                      <a:pt x="4381524" y="62713"/>
                      <a:pt x="4545918" y="0"/>
                      <a:pt x="4710315" y="0"/>
                    </a:cubicBezTo>
                    <a:close/>
                  </a:path>
                </a:pathLst>
              </a:custGeom>
              <a:solidFill>
                <a:srgbClr val="879B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dir="t" rig="threeP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eaLnBrk="0" fontAlgn="base" hangingPunct="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eaLnBrk="0" fontAlgn="base" hangingPunct="0" marL="4572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eaLnBrk="0" fontAlgn="base" hangingPunct="0" marL="9144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eaLnBrk="0" fontAlgn="base" hangingPunct="0" marL="13716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eaLnBrk="0" fontAlgn="base" hangingPunct="0" marL="18288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14" name="圆角箭头">
                <a:extLst>
                  <a:ext uri="{FF2B5EF4-FFF2-40B4-BE49-F238E27FC236}">
                    <a16:creationId xmlns:a16="http://schemas.microsoft.com/office/drawing/2014/main" id="{10312162-FA97-4E97-8A1C-1DD31AC0F037}"/>
                  </a:ext>
                </a:extLst>
              </p:cNvPr>
              <p:cNvSpPr/>
              <p:nvPr/>
            </p:nvSpPr>
            <p:spPr>
              <a:xfrm>
                <a:off x="5771456" y="3304592"/>
                <a:ext cx="447675" cy="398780"/>
              </a:xfrm>
              <a:custGeom>
                <a:gdLst>
                  <a:gd fmla="*/ 4710315 w 7544313" name="connsiteX0"/>
                  <a:gd fmla="*/ 0 h 5784389" name="connsiteY0"/>
                  <a:gd fmla="*/ 5164538 w 7544313" name="connsiteX1"/>
                  <a:gd fmla="*/ 188144 h 5784389" name="connsiteY1"/>
                  <a:gd fmla="*/ 7343753 w 7544313" name="connsiteX2"/>
                  <a:gd fmla="*/ 2367358 h 5784389" name="connsiteY2"/>
                  <a:gd fmla="*/ 7428050 w 7544313" name="connsiteX3"/>
                  <a:gd fmla="*/ 2469120 h 5784389" name="connsiteY3"/>
                  <a:gd fmla="*/ 7438311 w 7544313" name="connsiteX4"/>
                  <a:gd fmla="*/ 2487626 h 5784389" name="connsiteY4"/>
                  <a:gd fmla="*/ 7479289 w 7544313" name="connsiteX5"/>
                  <a:gd fmla="*/ 2563973 h 5784389" name="connsiteY5"/>
                  <a:gd fmla="*/ 7544313 w 7544313" name="connsiteX6"/>
                  <a:gd fmla="*/ 2891210 h 5784389" name="connsiteY6"/>
                  <a:gd fmla="*/ 7479289 w 7544313" name="connsiteX7"/>
                  <a:gd fmla="*/ 3218447 h 5784389" name="connsiteY7"/>
                  <a:gd fmla="*/ 7454433 w 7544313" name="connsiteX8"/>
                  <a:gd fmla="*/ 3276193 h 5784389" name="connsiteY8"/>
                  <a:gd fmla="*/ 7421357 w 7544313" name="connsiteX9"/>
                  <a:gd fmla="*/ 3318247 h 5784389" name="connsiteY9"/>
                  <a:gd fmla="*/ 7325947 w 7544313" name="connsiteX10"/>
                  <a:gd fmla="*/ 3417030 h 5784389" name="connsiteY10"/>
                  <a:gd fmla="*/ 5146732 w 7544313" name="connsiteX11"/>
                  <a:gd fmla="*/ 5596244 h 5784389" name="connsiteY11"/>
                  <a:gd fmla="*/ 4238287 w 7544313" name="connsiteX12"/>
                  <a:gd fmla="*/ 5596244 h 5784389" name="connsiteY12"/>
                  <a:gd fmla="*/ 4238287 w 7544313" name="connsiteX13"/>
                  <a:gd fmla="*/ 4687801 h 5784389" name="connsiteY13"/>
                  <a:gd fmla="*/ 5378425 w 7544313" name="connsiteX14"/>
                  <a:gd fmla="*/ 3547663 h 5784389" name="connsiteY14"/>
                  <a:gd fmla="*/ 642367 w 7544313" name="connsiteX15"/>
                  <a:gd fmla="*/ 3547663 h 5784389" name="connsiteY15"/>
                  <a:gd fmla="*/ 0 w 7544313" name="connsiteX16"/>
                  <a:gd fmla="*/ 2905296 h 5784389" name="connsiteY16"/>
                  <a:gd fmla="*/ 642367 w 7544313" name="connsiteX17"/>
                  <a:gd fmla="*/ 2262930 h 5784389" name="connsiteY17"/>
                  <a:gd fmla="*/ 5422435 w 7544313" name="connsiteX18"/>
                  <a:gd fmla="*/ 2262930 h 5784389" name="connsiteY18"/>
                  <a:gd fmla="*/ 4256093 w 7544313" name="connsiteX19"/>
                  <a:gd fmla="*/ 1096587 h 5784389" name="connsiteY19"/>
                  <a:gd fmla="*/ 4256093 w 7544313" name="connsiteX20"/>
                  <a:gd fmla="*/ 188144 h 5784389" name="connsiteY20"/>
                  <a:gd fmla="*/ 4710315 w 7544313" name="connsiteX21"/>
                  <a:gd fmla="*/ 0 h 5784389" name="connsiteY2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b="b" l="l" r="r" t="t"/>
                <a:pathLst>
                  <a:path h="5784389" w="7544313">
                    <a:moveTo>
                      <a:pt x="4710315" y="0"/>
                    </a:moveTo>
                    <a:cubicBezTo>
                      <a:pt x="4874713" y="0"/>
                      <a:pt x="5039107" y="62713"/>
                      <a:pt x="5164538" y="188144"/>
                    </a:cubicBezTo>
                    <a:lnTo>
                      <a:pt x="7343753" y="2367358"/>
                    </a:lnTo>
                    <a:cubicBezTo>
                      <a:pt x="7375110" y="2398716"/>
                      <a:pt x="7403341" y="2432905"/>
                      <a:pt x="7428050" y="2469120"/>
                    </a:cubicBezTo>
                    <a:lnTo>
                      <a:pt x="7438311" y="2487626"/>
                    </a:lnTo>
                    <a:lnTo>
                      <a:pt x="7479289" y="2563973"/>
                    </a:lnTo>
                    <a:cubicBezTo>
                      <a:pt x="7520342" y="2657385"/>
                      <a:pt x="7544313" y="2769994"/>
                      <a:pt x="7544313" y="2891210"/>
                    </a:cubicBezTo>
                    <a:cubicBezTo>
                      <a:pt x="7544313" y="3012426"/>
                      <a:pt x="7520342" y="3125035"/>
                      <a:pt x="7479289" y="3218447"/>
                    </a:cubicBezTo>
                    <a:lnTo>
                      <a:pt x="7454433" y="3276193"/>
                    </a:lnTo>
                    <a:lnTo>
                      <a:pt x="7421357" y="3318247"/>
                    </a:lnTo>
                    <a:cubicBezTo>
                      <a:pt x="7391886" y="3351882"/>
                      <a:pt x="7357304" y="3385674"/>
                      <a:pt x="7325947" y="3417030"/>
                    </a:cubicBezTo>
                    <a:lnTo>
                      <a:pt x="5146732" y="5596244"/>
                    </a:lnTo>
                    <a:cubicBezTo>
                      <a:pt x="4895873" y="5847104"/>
                      <a:pt x="4489147" y="5847104"/>
                      <a:pt x="4238287" y="5596244"/>
                    </a:cubicBezTo>
                    <a:cubicBezTo>
                      <a:pt x="3987430" y="5345384"/>
                      <a:pt x="3987430" y="4938661"/>
                      <a:pt x="4238287" y="4687801"/>
                    </a:cubicBezTo>
                    <a:lnTo>
                      <a:pt x="5378425" y="3547663"/>
                    </a:lnTo>
                    <a:lnTo>
                      <a:pt x="642367" y="3547663"/>
                    </a:lnTo>
                    <a:cubicBezTo>
                      <a:pt x="287598" y="3547663"/>
                      <a:pt x="0" y="3260065"/>
                      <a:pt x="0" y="2905296"/>
                    </a:cubicBezTo>
                    <a:cubicBezTo>
                      <a:pt x="0" y="2550527"/>
                      <a:pt x="287598" y="2262930"/>
                      <a:pt x="642367" y="2262930"/>
                    </a:cubicBezTo>
                    <a:lnTo>
                      <a:pt x="5422435" y="2262930"/>
                    </a:lnTo>
                    <a:lnTo>
                      <a:pt x="4256093" y="1096587"/>
                    </a:lnTo>
                    <a:cubicBezTo>
                      <a:pt x="4005235" y="845727"/>
                      <a:pt x="4005235" y="439004"/>
                      <a:pt x="4256093" y="188144"/>
                    </a:cubicBezTo>
                    <a:cubicBezTo>
                      <a:pt x="4381524" y="62713"/>
                      <a:pt x="4545918" y="0"/>
                      <a:pt x="4710315" y="0"/>
                    </a:cubicBezTo>
                    <a:close/>
                  </a:path>
                </a:pathLst>
              </a:custGeom>
              <a:solidFill>
                <a:srgbClr val="879B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dir="t" rig="threeP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eaLnBrk="0" fontAlgn="base" hangingPunct="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eaLnBrk="0" fontAlgn="base" hangingPunct="0" marL="4572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eaLnBrk="0" fontAlgn="base" hangingPunct="0" marL="9144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eaLnBrk="0" fontAlgn="base" hangingPunct="0" marL="13716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eaLnBrk="0" fontAlgn="base" hangingPunct="0" marL="18288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16" name="圆角箭头">
                <a:extLst>
                  <a:ext uri="{FF2B5EF4-FFF2-40B4-BE49-F238E27FC236}">
                    <a16:creationId xmlns:a16="http://schemas.microsoft.com/office/drawing/2014/main" id="{55380915-AFF8-4B21-89CB-2AD26071FD0D}"/>
                  </a:ext>
                </a:extLst>
              </p:cNvPr>
              <p:cNvSpPr/>
              <p:nvPr/>
            </p:nvSpPr>
            <p:spPr>
              <a:xfrm>
                <a:off x="5771456" y="4659742"/>
                <a:ext cx="447675" cy="398780"/>
              </a:xfrm>
              <a:custGeom>
                <a:gdLst>
                  <a:gd fmla="*/ 4710315 w 7544313" name="connsiteX0"/>
                  <a:gd fmla="*/ 0 h 5784389" name="connsiteY0"/>
                  <a:gd fmla="*/ 5164538 w 7544313" name="connsiteX1"/>
                  <a:gd fmla="*/ 188144 h 5784389" name="connsiteY1"/>
                  <a:gd fmla="*/ 7343753 w 7544313" name="connsiteX2"/>
                  <a:gd fmla="*/ 2367358 h 5784389" name="connsiteY2"/>
                  <a:gd fmla="*/ 7428050 w 7544313" name="connsiteX3"/>
                  <a:gd fmla="*/ 2469120 h 5784389" name="connsiteY3"/>
                  <a:gd fmla="*/ 7438311 w 7544313" name="connsiteX4"/>
                  <a:gd fmla="*/ 2487626 h 5784389" name="connsiteY4"/>
                  <a:gd fmla="*/ 7479289 w 7544313" name="connsiteX5"/>
                  <a:gd fmla="*/ 2563973 h 5784389" name="connsiteY5"/>
                  <a:gd fmla="*/ 7544313 w 7544313" name="connsiteX6"/>
                  <a:gd fmla="*/ 2891210 h 5784389" name="connsiteY6"/>
                  <a:gd fmla="*/ 7479289 w 7544313" name="connsiteX7"/>
                  <a:gd fmla="*/ 3218447 h 5784389" name="connsiteY7"/>
                  <a:gd fmla="*/ 7454433 w 7544313" name="connsiteX8"/>
                  <a:gd fmla="*/ 3276193 h 5784389" name="connsiteY8"/>
                  <a:gd fmla="*/ 7421357 w 7544313" name="connsiteX9"/>
                  <a:gd fmla="*/ 3318247 h 5784389" name="connsiteY9"/>
                  <a:gd fmla="*/ 7325947 w 7544313" name="connsiteX10"/>
                  <a:gd fmla="*/ 3417030 h 5784389" name="connsiteY10"/>
                  <a:gd fmla="*/ 5146732 w 7544313" name="connsiteX11"/>
                  <a:gd fmla="*/ 5596244 h 5784389" name="connsiteY11"/>
                  <a:gd fmla="*/ 4238287 w 7544313" name="connsiteX12"/>
                  <a:gd fmla="*/ 5596244 h 5784389" name="connsiteY12"/>
                  <a:gd fmla="*/ 4238287 w 7544313" name="connsiteX13"/>
                  <a:gd fmla="*/ 4687801 h 5784389" name="connsiteY13"/>
                  <a:gd fmla="*/ 5378425 w 7544313" name="connsiteX14"/>
                  <a:gd fmla="*/ 3547663 h 5784389" name="connsiteY14"/>
                  <a:gd fmla="*/ 642367 w 7544313" name="connsiteX15"/>
                  <a:gd fmla="*/ 3547663 h 5784389" name="connsiteY15"/>
                  <a:gd fmla="*/ 0 w 7544313" name="connsiteX16"/>
                  <a:gd fmla="*/ 2905296 h 5784389" name="connsiteY16"/>
                  <a:gd fmla="*/ 642367 w 7544313" name="connsiteX17"/>
                  <a:gd fmla="*/ 2262930 h 5784389" name="connsiteY17"/>
                  <a:gd fmla="*/ 5422435 w 7544313" name="connsiteX18"/>
                  <a:gd fmla="*/ 2262930 h 5784389" name="connsiteY18"/>
                  <a:gd fmla="*/ 4256093 w 7544313" name="connsiteX19"/>
                  <a:gd fmla="*/ 1096587 h 5784389" name="connsiteY19"/>
                  <a:gd fmla="*/ 4256093 w 7544313" name="connsiteX20"/>
                  <a:gd fmla="*/ 188144 h 5784389" name="connsiteY20"/>
                  <a:gd fmla="*/ 4710315 w 7544313" name="connsiteX21"/>
                  <a:gd fmla="*/ 0 h 5784389" name="connsiteY2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b="b" l="l" r="r" t="t"/>
                <a:pathLst>
                  <a:path h="5784389" w="7544313">
                    <a:moveTo>
                      <a:pt x="4710315" y="0"/>
                    </a:moveTo>
                    <a:cubicBezTo>
                      <a:pt x="4874713" y="0"/>
                      <a:pt x="5039107" y="62713"/>
                      <a:pt x="5164538" y="188144"/>
                    </a:cubicBezTo>
                    <a:lnTo>
                      <a:pt x="7343753" y="2367358"/>
                    </a:lnTo>
                    <a:cubicBezTo>
                      <a:pt x="7375110" y="2398716"/>
                      <a:pt x="7403341" y="2432905"/>
                      <a:pt x="7428050" y="2469120"/>
                    </a:cubicBezTo>
                    <a:lnTo>
                      <a:pt x="7438311" y="2487626"/>
                    </a:lnTo>
                    <a:lnTo>
                      <a:pt x="7479289" y="2563973"/>
                    </a:lnTo>
                    <a:cubicBezTo>
                      <a:pt x="7520342" y="2657385"/>
                      <a:pt x="7544313" y="2769994"/>
                      <a:pt x="7544313" y="2891210"/>
                    </a:cubicBezTo>
                    <a:cubicBezTo>
                      <a:pt x="7544313" y="3012426"/>
                      <a:pt x="7520342" y="3125035"/>
                      <a:pt x="7479289" y="3218447"/>
                    </a:cubicBezTo>
                    <a:lnTo>
                      <a:pt x="7454433" y="3276193"/>
                    </a:lnTo>
                    <a:lnTo>
                      <a:pt x="7421357" y="3318247"/>
                    </a:lnTo>
                    <a:cubicBezTo>
                      <a:pt x="7391886" y="3351882"/>
                      <a:pt x="7357304" y="3385674"/>
                      <a:pt x="7325947" y="3417030"/>
                    </a:cubicBezTo>
                    <a:lnTo>
                      <a:pt x="5146732" y="5596244"/>
                    </a:lnTo>
                    <a:cubicBezTo>
                      <a:pt x="4895873" y="5847104"/>
                      <a:pt x="4489147" y="5847104"/>
                      <a:pt x="4238287" y="5596244"/>
                    </a:cubicBezTo>
                    <a:cubicBezTo>
                      <a:pt x="3987430" y="5345384"/>
                      <a:pt x="3987430" y="4938661"/>
                      <a:pt x="4238287" y="4687801"/>
                    </a:cubicBezTo>
                    <a:lnTo>
                      <a:pt x="5378425" y="3547663"/>
                    </a:lnTo>
                    <a:lnTo>
                      <a:pt x="642367" y="3547663"/>
                    </a:lnTo>
                    <a:cubicBezTo>
                      <a:pt x="287598" y="3547663"/>
                      <a:pt x="0" y="3260065"/>
                      <a:pt x="0" y="2905296"/>
                    </a:cubicBezTo>
                    <a:cubicBezTo>
                      <a:pt x="0" y="2550527"/>
                      <a:pt x="287598" y="2262930"/>
                      <a:pt x="642367" y="2262930"/>
                    </a:cubicBezTo>
                    <a:lnTo>
                      <a:pt x="5422435" y="2262930"/>
                    </a:lnTo>
                    <a:lnTo>
                      <a:pt x="4256093" y="1096587"/>
                    </a:lnTo>
                    <a:cubicBezTo>
                      <a:pt x="4005235" y="845727"/>
                      <a:pt x="4005235" y="439004"/>
                      <a:pt x="4256093" y="188144"/>
                    </a:cubicBezTo>
                    <a:cubicBezTo>
                      <a:pt x="4381524" y="62713"/>
                      <a:pt x="4545918" y="0"/>
                      <a:pt x="4710315" y="0"/>
                    </a:cubicBezTo>
                    <a:close/>
                  </a:path>
                </a:pathLst>
              </a:custGeom>
              <a:solidFill>
                <a:srgbClr val="879B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dir="t" rig="threeP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eaLnBrk="0" fontAlgn="base" hangingPunct="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eaLnBrk="0" fontAlgn="base" hangingPunct="0" marL="4572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eaLnBrk="0" fontAlgn="base" hangingPunct="0" marL="9144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eaLnBrk="0" fontAlgn="base" hangingPunct="0" marL="13716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eaLnBrk="0" fontAlgn="base" hangingPunct="0" marL="18288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srgbClr val="FFFFFF"/>
                  </a:solidFill>
                </a:endParaRPr>
              </a:p>
            </p:txBody>
          </p:sp>
        </p:grpSp>
      </p:grpSp>
      <p:pic>
        <p:nvPicPr>
          <p:cNvPr id="20" name="图片 19">
            <a:extLst>
              <a:ext uri="{FF2B5EF4-FFF2-40B4-BE49-F238E27FC236}">
                <a16:creationId xmlns:a16="http://schemas.microsoft.com/office/drawing/2014/main" id="{473CDCB3-EBE8-48A6-8973-A7DAECD2C5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624990" y="1556385"/>
            <a:ext cx="3922378" cy="4559300"/>
          </a:xfrm>
          <a:prstGeom prst="rect">
            <a:avLst/>
          </a:prstGeom>
        </p:spPr>
      </p:pic>
    </p:spTree>
    <p:extLst>
      <p:ext uri="{BB962C8B-B14F-4D97-AF65-F5344CB8AC3E}">
        <p14:creationId val="334825740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accel="52000" fill="hold" id="13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22" nodeType="afterEffect" presetClass="entr" presetID="5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6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86622303-E6BB-45CF-9BBA-0E138B92F17D}"/>
              </a:ext>
            </a:extLst>
          </p:cNvPr>
          <p:cNvSpPr/>
          <p:nvPr/>
        </p:nvSpPr>
        <p:spPr>
          <a:xfrm>
            <a:off x="4318001" y="762000"/>
            <a:ext cx="7346950" cy="5066665"/>
          </a:xfrm>
          <a:prstGeom prst="rect">
            <a:avLst/>
          </a:prstGeom>
          <a:solidFill>
            <a:srgbClr val="073E87">
              <a:lumMod val="75000"/>
              <a:alpha val="60000"/>
            </a:srgb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Calibri"/>
              <a:ea charset="-122" panose="02010600030101010101" pitchFamily="2" typeface="宋体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0A38D4B-BAC6-4CDE-A47E-AB56A53B1CD1}"/>
              </a:ext>
            </a:extLst>
          </p:cNvPr>
          <p:cNvSpPr txBox="1"/>
          <p:nvPr/>
        </p:nvSpPr>
        <p:spPr>
          <a:xfrm>
            <a:off x="4420232" y="1850380"/>
            <a:ext cx="7019291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8800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9060101010101" pitchFamily="49" typeface="仿宋"/>
                <a:ea charset="-122" panose="02010609060101010101" pitchFamily="49" typeface="仿宋"/>
              </a:rPr>
              <a:t>感谢您的观看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E9599AF-0135-422D-905A-FD7FD5F1CC57}"/>
              </a:ext>
            </a:extLst>
          </p:cNvPr>
          <p:cNvSpPr txBox="1"/>
          <p:nvPr/>
        </p:nvSpPr>
        <p:spPr>
          <a:xfrm>
            <a:off x="4645660" y="1029335"/>
            <a:ext cx="647954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prstClr val="white"/>
                </a:solidFill>
                <a:latin charset="-122" panose="02010609060101010101" pitchFamily="49" typeface="仿宋"/>
                <a:ea charset="-122" panose="02010609060101010101" pitchFamily="49" typeface="仿宋"/>
              </a:rPr>
              <a:t>医学医疗|工作总结|培训宣传|救护常识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192A3C0-D229-4FA4-A3F8-276CDBC8EE58}"/>
              </a:ext>
            </a:extLst>
          </p:cNvPr>
          <p:cNvSpPr txBox="1"/>
          <p:nvPr/>
        </p:nvSpPr>
        <p:spPr>
          <a:xfrm>
            <a:off x="4531360" y="3429000"/>
            <a:ext cx="6126480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lang="en-US" sz="3200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903060703020204" pitchFamily="34" typeface="Britannic Bold"/>
                <a:ea charset="-127" panose="020b0609000101010101" pitchFamily="49" typeface="GulimChe"/>
              </a:rPr>
              <a:t>Identification of common mental illnesses</a:t>
            </a:r>
          </a:p>
        </p:txBody>
      </p:sp>
      <p:sp>
        <p:nvSpPr>
          <p:cNvPr id="6" name="圆角矩形 13">
            <a:extLst>
              <a:ext uri="{FF2B5EF4-FFF2-40B4-BE49-F238E27FC236}">
                <a16:creationId xmlns:a16="http://schemas.microsoft.com/office/drawing/2014/main" id="{2A1C49D3-A028-4947-9F6F-5EDEAF0EC16B}"/>
              </a:ext>
            </a:extLst>
          </p:cNvPr>
          <p:cNvSpPr/>
          <p:nvPr/>
        </p:nvSpPr>
        <p:spPr>
          <a:xfrm>
            <a:off x="4645660" y="1739850"/>
            <a:ext cx="5688000" cy="108000"/>
          </a:xfrm>
          <a:prstGeom prst="roundRect">
            <a:avLst>
              <a:gd fmla="val 50000" name="adj"/>
            </a:avLst>
          </a:prstGeom>
          <a:solidFill>
            <a:schemeClr val="accent5">
              <a:lumMod val="40000"/>
              <a:lumOff val="60000"/>
            </a:scheme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Calibri"/>
              <a:ea charset="-122" panose="02010600030101010101" pitchFamily="2" typeface="宋体"/>
              <a:cs typeface="+mn-cs"/>
            </a:endParaRPr>
          </a:p>
        </p:txBody>
      </p:sp>
      <p:sp>
        <p:nvSpPr>
          <p:cNvPr id="7" name="任意多边形 14">
            <a:extLst>
              <a:ext uri="{FF2B5EF4-FFF2-40B4-BE49-F238E27FC236}">
                <a16:creationId xmlns:a16="http://schemas.microsoft.com/office/drawing/2014/main" id="{B78DD709-AF61-4A3E-9659-0B87E522167B}"/>
              </a:ext>
            </a:extLst>
          </p:cNvPr>
          <p:cNvSpPr/>
          <p:nvPr/>
        </p:nvSpPr>
        <p:spPr>
          <a:xfrm>
            <a:off x="4010660" y="465455"/>
            <a:ext cx="1840865" cy="1840865"/>
          </a:xfrm>
          <a:custGeom>
            <a:gdLst>
              <a:gd fmla="*/ 0 w 1440" name="connsiteX0"/>
              <a:gd fmla="*/ 0 h 1440" name="connsiteY0"/>
              <a:gd fmla="*/ 1440 w 1440" name="connsiteX1"/>
              <a:gd fmla="*/ 0 h 1440" name="connsiteY1"/>
              <a:gd fmla="*/ 112 w 1440" name="connsiteX2"/>
              <a:gd fmla="*/ 113 h 1440" name="connsiteY2"/>
              <a:gd fmla="*/ 0 w 1440" name="connsiteX3"/>
              <a:gd fmla="*/ 1440 h 1440" name="connsiteY3"/>
              <a:gd fmla="*/ 0 w 1440" name="connsiteX4"/>
              <a:gd fmla="*/ 0 h 144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40" w="1440">
                <a:moveTo>
                  <a:pt x="0" y="0"/>
                </a:moveTo>
                <a:lnTo>
                  <a:pt x="1440" y="0"/>
                </a:lnTo>
                <a:lnTo>
                  <a:pt x="112" y="113"/>
                </a:lnTo>
                <a:lnTo>
                  <a:pt x="0" y="1440"/>
                </a:lnTo>
                <a:lnTo>
                  <a:pt x="0" y="0"/>
                </a:lnTo>
                <a:close/>
              </a:path>
            </a:pathLst>
          </a:custGeom>
          <a:solidFill>
            <a:srgbClr val="073E87">
              <a:lumMod val="75000"/>
              <a:alpha val="60000"/>
            </a:srgb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anchorCtr="0" compatLnSpc="1" forceAA="0" fromWordArt="0" horzOverflow="overflow" numCol="1" rtlCol="0" spcCol="0" vert="horz" vertOverflow="overflow" wrap="square">
            <a:noAutofit/>
          </a:bodyPr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Calibri"/>
              <a:ea charset="-122" panose="02010600030101010101" pitchFamily="2" typeface="宋体"/>
              <a:cs typeface="+mn-cs"/>
              <a:sym typeface="+mn-ea"/>
            </a:endParaRPr>
          </a:p>
        </p:txBody>
      </p:sp>
      <p:sp>
        <p:nvSpPr>
          <p:cNvPr id="8" name="任意多边形 15">
            <a:extLst>
              <a:ext uri="{FF2B5EF4-FFF2-40B4-BE49-F238E27FC236}">
                <a16:creationId xmlns:a16="http://schemas.microsoft.com/office/drawing/2014/main" id="{B4704804-3F7B-4D96-A772-27937242A78C}"/>
              </a:ext>
            </a:extLst>
          </p:cNvPr>
          <p:cNvSpPr/>
          <p:nvPr/>
        </p:nvSpPr>
        <p:spPr>
          <a:xfrm flipH="1" flipV="1">
            <a:off x="10233660" y="4255135"/>
            <a:ext cx="1840865" cy="1840865"/>
          </a:xfrm>
          <a:custGeom>
            <a:gdLst>
              <a:gd fmla="*/ 0 w 1440" name="connsiteX0"/>
              <a:gd fmla="*/ 0 h 1440" name="connsiteY0"/>
              <a:gd fmla="*/ 1440 w 1440" name="connsiteX1"/>
              <a:gd fmla="*/ 0 h 1440" name="connsiteY1"/>
              <a:gd fmla="*/ 112 w 1440" name="connsiteX2"/>
              <a:gd fmla="*/ 113 h 1440" name="connsiteY2"/>
              <a:gd fmla="*/ 0 w 1440" name="connsiteX3"/>
              <a:gd fmla="*/ 1440 h 1440" name="connsiteY3"/>
              <a:gd fmla="*/ 0 w 1440" name="connsiteX4"/>
              <a:gd fmla="*/ 0 h 144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40" w="1440">
                <a:moveTo>
                  <a:pt x="0" y="0"/>
                </a:moveTo>
                <a:lnTo>
                  <a:pt x="1440" y="0"/>
                </a:lnTo>
                <a:lnTo>
                  <a:pt x="112" y="113"/>
                </a:lnTo>
                <a:lnTo>
                  <a:pt x="0" y="1440"/>
                </a:lnTo>
                <a:lnTo>
                  <a:pt x="0" y="0"/>
                </a:lnTo>
                <a:close/>
              </a:path>
            </a:pathLst>
          </a:custGeom>
          <a:solidFill>
            <a:srgbClr val="073E87">
              <a:lumMod val="75000"/>
              <a:alpha val="60000"/>
            </a:srgb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anchorCtr="0" compatLnSpc="1" forceAA="0" fromWordArt="0" horzOverflow="overflow" numCol="1" rtlCol="0" spcCol="0" vert="horz" vertOverflow="overflow" wrap="square">
            <a:noAutofit/>
          </a:bodyPr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Calibri"/>
              <a:ea charset="-122" panose="02010600030101010101" pitchFamily="2" typeface="宋体"/>
              <a:cs typeface="+mn-cs"/>
              <a:sym typeface="+mn-ea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9A13EB6-EBAF-40C7-AE2D-B052003F3578}"/>
              </a:ext>
            </a:extLst>
          </p:cNvPr>
          <p:cNvSpPr txBox="1"/>
          <p:nvPr/>
        </p:nvSpPr>
        <p:spPr>
          <a:xfrm>
            <a:off x="4532946" y="4637395"/>
            <a:ext cx="591342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400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9060101010101" pitchFamily="49" typeface="仿宋"/>
                <a:ea charset="-122" panose="02010609060101010101" pitchFamily="49" typeface="仿宋"/>
              </a:rPr>
              <a:t>汇报人：小熊猫       时间：2020年XX月</a:t>
            </a:r>
          </a:p>
        </p:txBody>
      </p:sp>
    </p:spTree>
    <p:extLst>
      <p:ext uri="{BB962C8B-B14F-4D97-AF65-F5344CB8AC3E}">
        <p14:creationId val="1356131718"/>
      </p:ext>
    </p:extLst>
  </p:cSld>
  <p:clrMapOvr>
    <a:masterClrMapping/>
  </p:clrMapOvr>
  <p:transition advTm="9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4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6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8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42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4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  <p:bldP grpId="0" spid="6"/>
      <p:bldP grpId="0" spid="7"/>
      <p:bldP grpId="0" spid="8"/>
      <p:bldP grpId="0" spid="9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id="{A3164F3C-B960-418C-A481-04FEA57FBF95}"/>
              </a:ext>
            </a:extLst>
          </p:cNvPr>
          <p:cNvSpPr/>
          <p:nvPr/>
        </p:nvSpPr>
        <p:spPr>
          <a:xfrm>
            <a:off x="191134" y="260350"/>
            <a:ext cx="11809731" cy="6337300"/>
          </a:xfrm>
          <a:prstGeom prst="rect">
            <a:avLst/>
          </a:prstGeom>
          <a:solidFill>
            <a:srgbClr val="073E87">
              <a:lumMod val="75000"/>
              <a:alpha val="60000"/>
            </a:srgb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Calibri"/>
              <a:ea charset="-122" panose="02010600030101010101" pitchFamily="2" typeface="宋体"/>
              <a:cs typeface="+mn-cs"/>
            </a:endParaRPr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702D710E-C69B-4804-BDB7-06811AF5C364}"/>
              </a:ext>
            </a:extLst>
          </p:cNvPr>
          <p:cNvGrpSpPr/>
          <p:nvPr/>
        </p:nvGrpSpPr>
        <p:grpSpPr>
          <a:xfrm>
            <a:off x="2185035" y="770255"/>
            <a:ext cx="7821930" cy="5325110"/>
            <a:chOff x="6696" y="1213"/>
            <a:chExt cx="12318" cy="8386"/>
          </a:xfrm>
          <a:solidFill>
            <a:sysClr lastClr="FFFFFF" val="window"/>
          </a:solidFill>
        </p:grpSpPr>
        <p:sp>
          <p:nvSpPr>
            <p:cNvPr id="12" name="任意多边形 4">
              <a:extLst>
                <a:ext uri="{FF2B5EF4-FFF2-40B4-BE49-F238E27FC236}">
                  <a16:creationId xmlns:a16="http://schemas.microsoft.com/office/drawing/2014/main" id="{2E2D2071-A51B-4B07-A01D-608079C2C42D}"/>
                </a:ext>
              </a:extLst>
            </p:cNvPr>
            <p:cNvSpPr/>
            <p:nvPr/>
          </p:nvSpPr>
          <p:spPr>
            <a:xfrm>
              <a:off x="6696" y="1213"/>
              <a:ext cx="2899" cy="2899"/>
            </a:xfrm>
            <a:custGeom>
              <a:gdLst>
                <a:gd fmla="*/ 0 w 1440" name="connsiteX0"/>
                <a:gd fmla="*/ 0 h 1440" name="connsiteY0"/>
                <a:gd fmla="*/ 1440 w 1440" name="connsiteX1"/>
                <a:gd fmla="*/ 0 h 1440" name="connsiteY1"/>
                <a:gd fmla="*/ 112 w 1440" name="connsiteX2"/>
                <a:gd fmla="*/ 113 h 1440" name="connsiteY2"/>
                <a:gd fmla="*/ 0 w 1440" name="connsiteX3"/>
                <a:gd fmla="*/ 1440 h 1440" name="connsiteY3"/>
                <a:gd fmla="*/ 0 w 1440" name="connsiteX4"/>
                <a:gd fmla="*/ 0 h 144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440" w="1440">
                  <a:moveTo>
                    <a:pt x="0" y="0"/>
                  </a:moveTo>
                  <a:lnTo>
                    <a:pt x="1440" y="0"/>
                  </a:lnTo>
                  <a:lnTo>
                    <a:pt x="112" y="113"/>
                  </a:lnTo>
                  <a:lnTo>
                    <a:pt x="0" y="1440"/>
                  </a:lnTo>
                  <a:lnTo>
                    <a:pt x="0" y="0"/>
                  </a:lnTo>
                  <a:close/>
                </a:path>
              </a:pathLst>
            </a:cu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anchorCtr="0" compatLnSpc="1" forceAA="0" fromWordArt="0" horzOverflow="overflow" numCol="1" rtlCol="0" spcCol="0" vert="horz" vertOverflow="overflow" wrap="square">
              <a:noAutofit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Calibri"/>
                <a:ea charset="-122" panose="02010600030101010101" pitchFamily="2" typeface="宋体"/>
                <a:cs typeface="+mn-cs"/>
                <a:sym typeface="+mn-ea"/>
              </a:endParaRPr>
            </a:p>
          </p:txBody>
        </p:sp>
        <p:sp>
          <p:nvSpPr>
            <p:cNvPr id="13" name="任意多边形 6">
              <a:extLst>
                <a:ext uri="{FF2B5EF4-FFF2-40B4-BE49-F238E27FC236}">
                  <a16:creationId xmlns:a16="http://schemas.microsoft.com/office/drawing/2014/main" id="{85D975F1-8937-4529-8B1A-D5CACFADD8AB}"/>
                </a:ext>
              </a:extLst>
            </p:cNvPr>
            <p:cNvSpPr/>
            <p:nvPr/>
          </p:nvSpPr>
          <p:spPr>
            <a:xfrm flipH="1" flipV="1">
              <a:off x="16116" y="6701"/>
              <a:ext cx="2899" cy="2899"/>
            </a:xfrm>
            <a:custGeom>
              <a:gdLst>
                <a:gd fmla="*/ 0 w 1440" name="connsiteX0"/>
                <a:gd fmla="*/ 0 h 1440" name="connsiteY0"/>
                <a:gd fmla="*/ 1440 w 1440" name="connsiteX1"/>
                <a:gd fmla="*/ 0 h 1440" name="connsiteY1"/>
                <a:gd fmla="*/ 112 w 1440" name="connsiteX2"/>
                <a:gd fmla="*/ 113 h 1440" name="connsiteY2"/>
                <a:gd fmla="*/ 0 w 1440" name="connsiteX3"/>
                <a:gd fmla="*/ 1440 h 1440" name="connsiteY3"/>
                <a:gd fmla="*/ 0 w 1440" name="connsiteX4"/>
                <a:gd fmla="*/ 0 h 144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440" w="1440">
                  <a:moveTo>
                    <a:pt x="0" y="0"/>
                  </a:moveTo>
                  <a:lnTo>
                    <a:pt x="1440" y="0"/>
                  </a:lnTo>
                  <a:lnTo>
                    <a:pt x="112" y="113"/>
                  </a:lnTo>
                  <a:lnTo>
                    <a:pt x="0" y="1440"/>
                  </a:lnTo>
                  <a:lnTo>
                    <a:pt x="0" y="0"/>
                  </a:lnTo>
                  <a:close/>
                </a:path>
              </a:pathLst>
            </a:cu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anchorCtr="0" compatLnSpc="1" forceAA="0" fromWordArt="0" horzOverflow="overflow" numCol="1" rtlCol="0" spcCol="0" vert="horz" vertOverflow="overflow" wrap="square">
              <a:noAutofit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Calibri"/>
                <a:ea charset="-122" panose="02010600030101010101" pitchFamily="2" typeface="宋体"/>
                <a:cs typeface="+mn-cs"/>
                <a:sym typeface="+mn-ea"/>
              </a:endParaRPr>
            </a:p>
          </p:txBody>
        </p:sp>
      </p:grpSp>
      <p:sp>
        <p:nvSpPr>
          <p:cNvPr id="14" name="TextBox 25">
            <a:extLst>
              <a:ext uri="{FF2B5EF4-FFF2-40B4-BE49-F238E27FC236}">
                <a16:creationId xmlns:a16="http://schemas.microsoft.com/office/drawing/2014/main" id="{9AC4481F-E45C-4005-9398-CE3722D2572A}"/>
              </a:ext>
            </a:extLst>
          </p:cNvPr>
          <p:cNvSpPr txBox="1"/>
          <p:nvPr/>
        </p:nvSpPr>
        <p:spPr>
          <a:xfrm flipH="1">
            <a:off x="2763837" y="3050832"/>
            <a:ext cx="6664325" cy="70104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</a:bodyPr>
          <a:lstStyle>
            <a:defPPr>
              <a:defRPr lang="zh-CN"/>
            </a:defPPr>
            <a:lvl1pPr algn="ctr" fontAlgn="base">
              <a:defRPr b="1" sz="4000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9060101010101" pitchFamily="49" typeface="仿宋"/>
                <a:ea charset="-122" panose="02010609060101010101" pitchFamily="49" typeface="仿宋"/>
              </a:defRPr>
            </a:lvl1pPr>
          </a:lstStyle>
          <a:p>
            <a:r>
              <a:rPr altLang="en-US" lang="zh-CN" noProof="1">
                <a:sym charset="-122" panose="020b0503020204020204" typeface="微软雅黑"/>
              </a:rPr>
              <a:t>心理障碍体现</a:t>
            </a:r>
          </a:p>
        </p:txBody>
      </p:sp>
      <p:sp>
        <p:nvSpPr>
          <p:cNvPr id="15" name="TextBox 25">
            <a:extLst>
              <a:ext uri="{FF2B5EF4-FFF2-40B4-BE49-F238E27FC236}">
                <a16:creationId xmlns:a16="http://schemas.microsoft.com/office/drawing/2014/main" id="{09C89303-D17D-4200-8EEA-EE7EF7976D52}"/>
              </a:ext>
            </a:extLst>
          </p:cNvPr>
          <p:cNvSpPr txBox="1"/>
          <p:nvPr/>
        </p:nvSpPr>
        <p:spPr>
          <a:xfrm flipH="1">
            <a:off x="3667443" y="3729355"/>
            <a:ext cx="4857115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ctr">
              <a:defRPr sz="3200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903060703020204" pitchFamily="34" typeface="Britannic Bold"/>
                <a:ea charset="-127" panose="020b0609000101010101" pitchFamily="49" typeface="GulimChe"/>
              </a:defRPr>
            </a:lvl1pPr>
          </a:lstStyle>
          <a:p>
            <a:r>
              <a:rPr altLang="zh-CN" lang="zh-CN" noProof="1">
                <a:sym charset="-122" panose="020b0503020204020204" typeface="微软雅黑"/>
              </a:rPr>
              <a:t>Please enter the required title here</a:t>
            </a:r>
          </a:p>
        </p:txBody>
      </p:sp>
      <p:sp>
        <p:nvSpPr>
          <p:cNvPr id="16" name="TextBox 25">
            <a:extLst>
              <a:ext uri="{FF2B5EF4-FFF2-40B4-BE49-F238E27FC236}">
                <a16:creationId xmlns:a16="http://schemas.microsoft.com/office/drawing/2014/main" id="{E93D301D-A70A-48BD-AFDB-F41E4CDA60E3}"/>
              </a:ext>
            </a:extLst>
          </p:cNvPr>
          <p:cNvSpPr txBox="1"/>
          <p:nvPr/>
        </p:nvSpPr>
        <p:spPr>
          <a:xfrm flipH="1">
            <a:off x="3283268" y="1466215"/>
            <a:ext cx="5625465" cy="143256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</a:bodyPr>
          <a:lstStyle>
            <a:defPPr>
              <a:defRPr lang="zh-CN"/>
            </a:defPPr>
            <a:lvl1pPr algn="ctr" fontAlgn="base">
              <a:defRPr b="1" sz="8800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9060101010101" pitchFamily="49" typeface="仿宋"/>
                <a:ea charset="-122" panose="02010609060101010101" pitchFamily="49" typeface="仿宋"/>
              </a:defRPr>
            </a:lvl1pPr>
          </a:lstStyle>
          <a:p>
            <a:r>
              <a:rPr altLang="zh-CN" lang="en-US" noProof="1">
                <a:sym charset="-122" panose="020b0503020204020204" typeface="微软雅黑"/>
              </a:rPr>
              <a:t>PART 1</a:t>
            </a:r>
          </a:p>
        </p:txBody>
      </p:sp>
      <p:sp>
        <p:nvSpPr>
          <p:cNvPr id="17" name="圆角矩形 13">
            <a:extLst>
              <a:ext uri="{FF2B5EF4-FFF2-40B4-BE49-F238E27FC236}">
                <a16:creationId xmlns:a16="http://schemas.microsoft.com/office/drawing/2014/main" id="{4BE61E67-EC6C-4EF8-A11C-7DEE5B108C7B}"/>
              </a:ext>
            </a:extLst>
          </p:cNvPr>
          <p:cNvSpPr/>
          <p:nvPr/>
        </p:nvSpPr>
        <p:spPr>
          <a:xfrm>
            <a:off x="3252000" y="2788285"/>
            <a:ext cx="5688000" cy="108000"/>
          </a:xfrm>
          <a:prstGeom prst="roundRect">
            <a:avLst>
              <a:gd fmla="val 50000" name="adj"/>
            </a:avLst>
          </a:prstGeom>
          <a:solidFill>
            <a:schemeClr val="accent5">
              <a:lumMod val="40000"/>
              <a:lumOff val="60000"/>
            </a:scheme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Calibri"/>
              <a:ea charset="-122" panose="02010600030101010101" pitchFamily="2" typeface="宋体"/>
              <a:cs typeface="+mn-cs"/>
            </a:endParaRPr>
          </a:p>
        </p:txBody>
      </p:sp>
    </p:spTree>
    <p:extLst>
      <p:ext uri="{BB962C8B-B14F-4D97-AF65-F5344CB8AC3E}">
        <p14:creationId val="2832609563"/>
      </p:ext>
    </p:extLst>
  </p:cSld>
  <p:clrMapOvr>
    <a:masterClrMapping/>
  </p:clrMapOvr>
  <mc:AlternateContent>
    <mc:Choice Requires="p14">
      <p:transition p14:dur="900" spd="slow">
        <p14:warp dir="in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9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2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9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4"/>
      <p:bldP grpId="0" spid="15"/>
      <p:bldP grpId="0" spid="16"/>
      <p:bldP grpId="0" spid="17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701E046B-7216-46A7-A685-675AFDD8BC6A}"/>
              </a:ext>
            </a:extLst>
          </p:cNvPr>
          <p:cNvSpPr/>
          <p:nvPr/>
        </p:nvSpPr>
        <p:spPr>
          <a:xfrm>
            <a:off x="152400" y="742315"/>
            <a:ext cx="12069335" cy="95896"/>
          </a:xfrm>
          <a:prstGeom prst="rect">
            <a:avLst/>
          </a:prstGeom>
          <a:solidFill>
            <a:srgbClr val="5F77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1156E73-B489-402E-98A6-AFC2AB335643}"/>
              </a:ext>
            </a:extLst>
          </p:cNvPr>
          <p:cNvSpPr/>
          <p:nvPr/>
        </p:nvSpPr>
        <p:spPr>
          <a:xfrm>
            <a:off x="4779166" y="130325"/>
            <a:ext cx="25450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pc="300" sz="28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心理障碍体现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96C11C2-C5CC-4869-BDF8-E2BB1DDFBCD0}"/>
              </a:ext>
            </a:extLst>
          </p:cNvPr>
          <p:cNvSpPr/>
          <p:nvPr/>
        </p:nvSpPr>
        <p:spPr>
          <a:xfrm>
            <a:off x="2466120" y="1051075"/>
            <a:ext cx="8083638" cy="487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zh-CN" sz="26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请回想一下自己在过去一个月内有否出现下述情况</a:t>
            </a: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8B4AE7CB-01F1-45F7-B836-161E21395A21}"/>
              </a:ext>
            </a:extLst>
          </p:cNvPr>
          <p:cNvGrpSpPr/>
          <p:nvPr/>
        </p:nvGrpSpPr>
        <p:grpSpPr>
          <a:xfrm>
            <a:off x="442594" y="1747696"/>
            <a:ext cx="3354186" cy="4636648"/>
            <a:chOff x="261534" y="1898038"/>
            <a:chExt cx="3354186" cy="3915479"/>
          </a:xfrm>
        </p:grpSpPr>
        <p:sp>
          <p:nvSpPr>
            <p:cNvPr id="9" name="流程图: 可选过程 8">
              <a:extLst>
                <a:ext uri="{FF2B5EF4-FFF2-40B4-BE49-F238E27FC236}">
                  <a16:creationId xmlns:a16="http://schemas.microsoft.com/office/drawing/2014/main" id="{E1FB402C-26E6-4D20-9F74-70F15FF17544}"/>
                </a:ext>
              </a:extLst>
            </p:cNvPr>
            <p:cNvSpPr/>
            <p:nvPr/>
          </p:nvSpPr>
          <p:spPr>
            <a:xfrm>
              <a:off x="261535" y="1898038"/>
              <a:ext cx="3354185" cy="3886811"/>
            </a:xfrm>
            <a:prstGeom prst="flowChartAlternateProcess">
              <a:avLst/>
            </a:prstGeom>
            <a:solidFill>
              <a:srgbClr val="5F779A">
                <a:alpha val="91000"/>
              </a:srgb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Text Box 9">
              <a:extLst>
                <a:ext uri="{FF2B5EF4-FFF2-40B4-BE49-F238E27FC236}">
                  <a16:creationId xmlns:a16="http://schemas.microsoft.com/office/drawing/2014/main" id="{4056D024-651D-41CF-B561-2B1403A709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1534" y="2082519"/>
              <a:ext cx="3354185" cy="35520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indent="-342900" marL="3429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342900" marL="8001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342900" marL="12573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342900" marL="17145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342900" marL="21717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fontAlgn="base" indent="-342900" marL="26289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fontAlgn="base" indent="-342900" marL="30861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fontAlgn="base" indent="-342900" marL="35433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fontAlgn="base" indent="-342900" marL="40005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>
                <a:lnSpc>
                  <a:spcPct val="150000"/>
                </a:lnSpc>
                <a:buFont charset="0" panose="020b0604020202020204" pitchFamily="34" typeface="Arial"/>
                <a:buAutoNum type="arabicPeriod"/>
              </a:pPr>
              <a:r>
                <a:rPr altLang="zh-CN" b="1" lang="zh-CN">
                  <a:solidFill>
                    <a:schemeClr val="bg1"/>
                  </a:solidFill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觉得手上工作太多，无法应付。</a:t>
              </a:r>
            </a:p>
            <a:p>
              <a:pPr>
                <a:lnSpc>
                  <a:spcPct val="150000"/>
                </a:lnSpc>
                <a:buFont charset="0" panose="020b0604020202020204" pitchFamily="34" typeface="Arial"/>
                <a:buAutoNum type="arabicPeriod"/>
              </a:pPr>
              <a:r>
                <a:rPr altLang="zh-CN" b="1" lang="zh-CN">
                  <a:solidFill>
                    <a:schemeClr val="bg1"/>
                  </a:solidFill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觉得时间不够用，所以要分秒必争。</a:t>
              </a:r>
            </a:p>
            <a:p>
              <a:pPr>
                <a:lnSpc>
                  <a:spcPct val="150000"/>
                </a:lnSpc>
                <a:buFont charset="0" panose="020b0604020202020204" pitchFamily="34" typeface="Arial"/>
                <a:buAutoNum type="arabicPeriod"/>
              </a:pPr>
              <a:r>
                <a:rPr altLang="zh-CN" b="1" lang="zh-CN">
                  <a:solidFill>
                    <a:schemeClr val="bg1"/>
                  </a:solidFill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觉得没有时间消遣，终日记挂着工作。</a:t>
              </a:r>
            </a:p>
            <a:p>
              <a:pPr>
                <a:lnSpc>
                  <a:spcPct val="150000"/>
                </a:lnSpc>
                <a:buFont charset="0" panose="020b0604020202020204" pitchFamily="34" typeface="Arial"/>
                <a:buAutoNum type="arabicPeriod"/>
              </a:pPr>
              <a:r>
                <a:rPr altLang="zh-CN" b="1" lang="zh-CN">
                  <a:solidFill>
                    <a:schemeClr val="bg1"/>
                  </a:solidFill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遇到挫败时很容易发脾气</a:t>
              </a:r>
            </a:p>
            <a:p>
              <a:pPr>
                <a:lnSpc>
                  <a:spcPct val="150000"/>
                </a:lnSpc>
                <a:buFont charset="0" panose="020b0604020202020204" pitchFamily="34" typeface="Arial"/>
                <a:buAutoNum type="arabicPeriod"/>
              </a:pPr>
              <a:r>
                <a:rPr altLang="zh-CN" b="1" lang="zh-CN">
                  <a:solidFill>
                    <a:schemeClr val="bg1"/>
                  </a:solidFill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担心别人对自己工作表现的评价</a:t>
              </a:r>
            </a:p>
            <a:p>
              <a:pPr>
                <a:lnSpc>
                  <a:spcPct val="150000"/>
                </a:lnSpc>
                <a:buFont charset="0" panose="020b0604020202020204" pitchFamily="34" typeface="Arial"/>
                <a:buAutoNum type="arabicPeriod"/>
              </a:pPr>
              <a:r>
                <a:rPr altLang="zh-CN" b="1" lang="zh-CN">
                  <a:solidFill>
                    <a:schemeClr val="bg1"/>
                  </a:solidFill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觉得上司和家人不欣赏自己</a:t>
              </a: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28C8DC85-DF11-47AC-91FD-B0DEE266CFF1}"/>
              </a:ext>
            </a:extLst>
          </p:cNvPr>
          <p:cNvGrpSpPr/>
          <p:nvPr/>
        </p:nvGrpSpPr>
        <p:grpSpPr>
          <a:xfrm>
            <a:off x="4509974" y="1857119"/>
            <a:ext cx="3354186" cy="4636260"/>
            <a:chOff x="4328375" y="1582199"/>
            <a:chExt cx="3354186" cy="4824801"/>
          </a:xfrm>
        </p:grpSpPr>
        <p:sp>
          <p:nvSpPr>
            <p:cNvPr id="10" name="流程图: 可选过程 9">
              <a:extLst>
                <a:ext uri="{FF2B5EF4-FFF2-40B4-BE49-F238E27FC236}">
                  <a16:creationId xmlns:a16="http://schemas.microsoft.com/office/drawing/2014/main" id="{0B164DCC-EAD0-4FF6-A1C6-95DEB82219F3}"/>
                </a:ext>
              </a:extLst>
            </p:cNvPr>
            <p:cNvSpPr/>
            <p:nvPr/>
          </p:nvSpPr>
          <p:spPr>
            <a:xfrm>
              <a:off x="4328376" y="1582199"/>
              <a:ext cx="3354185" cy="4789876"/>
            </a:xfrm>
            <a:prstGeom prst="flowChartAlternateProcess">
              <a:avLst/>
            </a:prstGeom>
            <a:solidFill>
              <a:srgbClr val="5F779A">
                <a:alpha val="91000"/>
              </a:srgb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id="{AAD82F2C-91CD-404B-9136-08F6E1F153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8375" y="1809138"/>
              <a:ext cx="3320905" cy="43772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indent="-342900" marL="3429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342900" marL="8001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342900" marL="12573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342900" marL="17145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342900" marL="21717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fontAlgn="base" indent="-342900" marL="26289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fontAlgn="base" indent="-342900" marL="30861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fontAlgn="base" indent="-342900" marL="35433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fontAlgn="base" indent="-342900" marL="40005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>
                <a:lnSpc>
                  <a:spcPct val="150000"/>
                </a:lnSpc>
                <a:buFont typeface="+mj-lt"/>
                <a:buAutoNum startAt="7" type="arabicPeriod"/>
              </a:pPr>
              <a:r>
                <a:rPr altLang="zh-CN" b="1" lang="zh-CN">
                  <a:solidFill>
                    <a:schemeClr val="bg1"/>
                  </a:solidFill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担心自己的经济状况。</a:t>
              </a:r>
            </a:p>
            <a:p>
              <a:pPr>
                <a:lnSpc>
                  <a:spcPct val="150000"/>
                </a:lnSpc>
                <a:buFont typeface="+mj-lt"/>
                <a:buAutoNum startAt="7" type="arabicPeriod"/>
              </a:pPr>
              <a:r>
                <a:rPr altLang="zh-CN" b="1" lang="zh-CN">
                  <a:solidFill>
                    <a:schemeClr val="bg1"/>
                  </a:solidFill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有头痛/胃痛/背痛/掌心冰冷或出汗等毛病，难于治愈。</a:t>
              </a:r>
            </a:p>
            <a:p>
              <a:pPr>
                <a:lnSpc>
                  <a:spcPct val="150000"/>
                </a:lnSpc>
                <a:buFont typeface="+mj-lt"/>
                <a:buAutoNum startAt="7" type="arabicPeriod"/>
              </a:pPr>
              <a:r>
                <a:rPr altLang="zh-CN" b="1" lang="zh-CN">
                  <a:solidFill>
                    <a:schemeClr val="bg1"/>
                  </a:solidFill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需要借烟酒、药物、零食等抑制不安的情绪。</a:t>
              </a:r>
            </a:p>
            <a:p>
              <a:pPr>
                <a:lnSpc>
                  <a:spcPct val="150000"/>
                </a:lnSpc>
                <a:buFont typeface="+mj-lt"/>
                <a:buAutoNum startAt="7" type="arabicPeriod"/>
              </a:pPr>
              <a:r>
                <a:rPr altLang="zh-CN" b="1" lang="zh-CN">
                  <a:solidFill>
                    <a:schemeClr val="bg1"/>
                  </a:solidFill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需要借助安眠药去协助入睡。</a:t>
              </a:r>
            </a:p>
            <a:p>
              <a:pPr>
                <a:lnSpc>
                  <a:spcPct val="150000"/>
                </a:lnSpc>
                <a:buFont typeface="+mj-lt"/>
                <a:buAutoNum startAt="7" type="arabicPeriod"/>
              </a:pPr>
              <a:r>
                <a:rPr altLang="zh-CN" b="1" lang="zh-CN">
                  <a:solidFill>
                    <a:schemeClr val="bg1"/>
                  </a:solidFill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与家人/朋友/同事相处时，总想发脾气。</a:t>
              </a:r>
            </a:p>
            <a:p>
              <a:pPr>
                <a:lnSpc>
                  <a:spcPct val="150000"/>
                </a:lnSpc>
                <a:buFont typeface="+mj-lt"/>
                <a:buAutoNum startAt="7" type="arabicPeriod"/>
              </a:pPr>
              <a:r>
                <a:rPr altLang="zh-CN" b="1" lang="zh-CN">
                  <a:solidFill>
                    <a:schemeClr val="bg1"/>
                  </a:solidFill>
                  <a:latin charset="-122" panose="02010609060101010101" pitchFamily="49" typeface="仿宋"/>
                  <a:ea charset="-122" panose="02010609060101010101" pitchFamily="49" typeface="仿宋"/>
                  <a:cs typeface="+mn-ea"/>
                  <a:sym typeface="+mn-lt"/>
                </a:rPr>
                <a:t>与人倾谈时,打断对方的话题</a:t>
              </a:r>
            </a:p>
          </p:txBody>
        </p: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4E235028-A548-47B7-B7B4-926D98547173}"/>
              </a:ext>
            </a:extLst>
          </p:cNvPr>
          <p:cNvGrpSpPr/>
          <p:nvPr/>
        </p:nvGrpSpPr>
        <p:grpSpPr>
          <a:xfrm>
            <a:off x="8395217" y="1937800"/>
            <a:ext cx="3354189" cy="4602700"/>
            <a:chOff x="8395217" y="1853588"/>
            <a:chExt cx="3354189" cy="3886811"/>
          </a:xfrm>
        </p:grpSpPr>
        <p:sp>
          <p:nvSpPr>
            <p:cNvPr id="11" name="流程图: 可选过程 10">
              <a:extLst>
                <a:ext uri="{FF2B5EF4-FFF2-40B4-BE49-F238E27FC236}">
                  <a16:creationId xmlns:a16="http://schemas.microsoft.com/office/drawing/2014/main" id="{4D8DC971-98CE-48A3-B0A5-62BE9CD621C6}"/>
                </a:ext>
              </a:extLst>
            </p:cNvPr>
            <p:cNvSpPr/>
            <p:nvPr/>
          </p:nvSpPr>
          <p:spPr>
            <a:xfrm>
              <a:off x="8395221" y="1853588"/>
              <a:ext cx="3354185" cy="3886811"/>
            </a:xfrm>
            <a:prstGeom prst="flowChartAlternateProcess">
              <a:avLst/>
            </a:prstGeom>
            <a:solidFill>
              <a:srgbClr val="5F779A">
                <a:alpha val="91000"/>
              </a:srgb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Text Box 9">
              <a:extLst>
                <a:ext uri="{FF2B5EF4-FFF2-40B4-BE49-F238E27FC236}">
                  <a16:creationId xmlns:a16="http://schemas.microsoft.com/office/drawing/2014/main" id="{EF8777C0-B8DE-400C-A8A3-268DEEDB70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95218" y="2037740"/>
              <a:ext cx="3354189" cy="32045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 indent="-342900" marL="342900">
                <a:lnSpc>
                  <a:spcPct val="150000"/>
                </a:lnSpc>
                <a:buFont charset="0" panose="020b0604020202020204" pitchFamily="34" typeface="Arial"/>
                <a:buAutoNum startAt="5" type="arabicPeriod"/>
                <a:defRPr b="1" sz="1600">
                  <a:latin charset="-122" panose="02010609060101010101" pitchFamily="49" typeface="仿宋"/>
                  <a:ea charset="-122" panose="02010609060101010101" pitchFamily="49" typeface="仿宋"/>
                  <a:cs typeface="+mn-ea"/>
                </a:defRPr>
              </a:lvl1pPr>
              <a:lvl2pPr indent="-342900" marL="800100">
                <a:defRPr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342900" marL="1257300">
                <a:defRPr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342900" marL="1714500">
                <a:defRPr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342900" marL="2171700">
                <a:defRPr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fontAlgn="base" indent="-342900" marL="26289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fontAlgn="base" indent="-342900" marL="30861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fontAlgn="base" indent="-342900" marL="35433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fontAlgn="base" indent="-342900" marL="40005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>
                <a:buFont typeface="+mj-lt"/>
                <a:buAutoNum startAt="13" type="arabicPeriod"/>
              </a:pPr>
              <a:r>
                <a:rPr altLang="en-US" lang="zh-CN" sz="1800">
                  <a:solidFill>
                    <a:schemeClr val="bg1"/>
                  </a:solidFill>
                  <a:sym typeface="+mn-lt"/>
                </a:rPr>
                <a:t>上床后觉得思潮起伏，有很多事情牵挂，难以入睡。</a:t>
              </a:r>
            </a:p>
            <a:p>
              <a:pPr>
                <a:buFont typeface="+mj-lt"/>
                <a:buAutoNum startAt="13" type="arabicPeriod"/>
              </a:pPr>
              <a:r>
                <a:rPr altLang="en-US" lang="zh-CN" sz="1800">
                  <a:solidFill>
                    <a:schemeClr val="bg1"/>
                  </a:solidFill>
                  <a:sym typeface="+mn-lt"/>
                </a:rPr>
                <a:t>工作太多,不能每件事做到尽善尽美。</a:t>
              </a:r>
            </a:p>
            <a:p>
              <a:pPr>
                <a:buFont typeface="+mj-lt"/>
                <a:buAutoNum startAt="13" type="arabicPeriod"/>
              </a:pPr>
              <a:r>
                <a:rPr altLang="en-US" lang="zh-CN" sz="1800">
                  <a:solidFill>
                    <a:schemeClr val="bg1"/>
                  </a:solidFill>
                  <a:sym typeface="+mn-lt"/>
                </a:rPr>
                <a:t>当空闲时轻松一下也会觉得内疚。</a:t>
              </a:r>
            </a:p>
            <a:p>
              <a:pPr>
                <a:buFont typeface="+mj-lt"/>
                <a:buAutoNum startAt="13" type="arabicPeriod"/>
              </a:pPr>
              <a:r>
                <a:rPr altLang="en-US" lang="zh-CN" sz="1800">
                  <a:solidFill>
                    <a:schemeClr val="bg1"/>
                  </a:solidFill>
                  <a:sym typeface="+mn-lt"/>
                </a:rPr>
                <a:t>做事急躁、任性而事后感到内疚。</a:t>
              </a:r>
            </a:p>
            <a:p>
              <a:pPr>
                <a:buFont typeface="+mj-lt"/>
                <a:buAutoNum startAt="13" type="arabicPeriod"/>
              </a:pPr>
              <a:r>
                <a:rPr altLang="en-US" lang="zh-CN" sz="1800">
                  <a:solidFill>
                    <a:schemeClr val="bg1"/>
                  </a:solidFill>
                  <a:sym typeface="+mn-lt"/>
                </a:rPr>
                <a:t>觉得自己不应该享乐。</a:t>
              </a:r>
            </a:p>
          </p:txBody>
        </p:sp>
      </p:grpSp>
    </p:spTree>
    <p:extLst>
      <p:ext uri="{BB962C8B-B14F-4D97-AF65-F5344CB8AC3E}">
        <p14:creationId val="3724518407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5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750" id="1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750" id="22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750" id="2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4"/>
      <p:bldP grpId="0" spid="5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5552F79-CF3E-4794-B6CD-ABBE0D3EBF9F}"/>
              </a:ext>
            </a:extLst>
          </p:cNvPr>
          <p:cNvSpPr/>
          <p:nvPr/>
        </p:nvSpPr>
        <p:spPr>
          <a:xfrm>
            <a:off x="152400" y="742315"/>
            <a:ext cx="12069335" cy="95896"/>
          </a:xfrm>
          <a:prstGeom prst="rect">
            <a:avLst/>
          </a:prstGeom>
          <a:solidFill>
            <a:srgbClr val="5F77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7EF2C9E6-BAE6-4BE3-AF14-DF2D43272277}"/>
              </a:ext>
            </a:extLst>
          </p:cNvPr>
          <p:cNvSpPr/>
          <p:nvPr/>
        </p:nvSpPr>
        <p:spPr>
          <a:xfrm>
            <a:off x="4036059" y="142895"/>
            <a:ext cx="41198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en-US" b="1" lang="zh-CN" spc="300" sz="28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全国一亿人有心理疾病</a:t>
            </a: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7743F7B1-787A-44C5-ACEE-85B01CC68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375" y="1297263"/>
            <a:ext cx="5457624" cy="192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342900" marL="8001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342900" marL="12573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342900" marL="1714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342900" marL="21717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fontAlgn="base" indent="-342900" marL="26289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fontAlgn="base" indent="-342900" marL="30861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fontAlgn="base" indent="-342900" marL="35433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fontAlgn="base" indent="-342900" marL="40005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indent="-285750" marL="285750">
              <a:lnSpc>
                <a:spcPct val="150000"/>
              </a:lnSpc>
              <a:buClr>
                <a:srgbClr val="5F779A"/>
              </a:buClr>
              <a:buFont charset="2" panose="05000000000000000000" pitchFamily="2" typeface="Wingdings"/>
              <a:buChar char="u"/>
            </a:pPr>
            <a:r>
              <a:rPr altLang="en-US" b="1" lang="zh-CN" sz="20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心理/精神疾病类似发烧感冒吃、喝、拉、撒、睡都与精神卫生有关偏见、歧视精神疾病、讳疾忌医目前为：严重的公共 卫 生 问题、社会问题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5F577B4E-A013-4836-8D4F-7C5CA6805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0234" y="3227663"/>
            <a:ext cx="6237890" cy="3291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indent="-285750" marL="285750">
              <a:lnSpc>
                <a:spcPct val="150000"/>
              </a:lnSpc>
              <a:buClr>
                <a:srgbClr val="5F779A"/>
              </a:buClr>
              <a:buFont charset="2" panose="05000000000000000000" pitchFamily="2" typeface="Wingdings"/>
              <a:buChar char="u"/>
              <a:defRPr b="1">
                <a:latin charset="-122" panose="02010609060101010101" pitchFamily="49" typeface="仿宋"/>
                <a:ea charset="-122" panose="02010609060101010101" pitchFamily="49" typeface="仿宋"/>
                <a:cs typeface="+mn-ea"/>
              </a:defRPr>
            </a:lvl1pPr>
            <a:lvl2pPr indent="-342900" marL="800100">
              <a:defRPr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342900" marL="1257300">
              <a:defRPr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342900" marL="1714500">
              <a:defRPr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342900" marL="2171700">
              <a:defRPr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fontAlgn="base" indent="-342900" marL="26289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fontAlgn="base" indent="-342900" marL="30861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fontAlgn="base" indent="-342900" marL="35433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fontAlgn="base" indent="-342900" marL="40005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r>
              <a:rPr altLang="zh-CN" lang="en-US" sz="2000">
                <a:sym typeface="+mn-lt"/>
              </a:rPr>
              <a:t>WHO：</a:t>
            </a:r>
          </a:p>
          <a:p>
            <a:r>
              <a:rPr altLang="zh-CN" lang="en-US" sz="2000">
                <a:sym typeface="+mn-lt"/>
              </a:rPr>
              <a:t>目前，心理疾病占我国疾病负担中1/5，已超越心脑血管、呼吸系统及恶性肿瘤等，位居第一。当前世界上前十种主要疾病中就有5个心理疾病严重的抑郁症年发病率3-5%，精神分裂症双向情感障碍，抑郁和躁狂交替出现，这个比抑郁症还麻烦。酒依赖强迫症 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030C7C03-E3F1-4278-B220-351655D81C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4629" l="46535" t="67222"/>
          <a:stretch>
            <a:fillRect/>
          </a:stretch>
        </p:blipFill>
        <p:spPr>
          <a:xfrm>
            <a:off x="7124700" y="1297263"/>
            <a:ext cx="3919316" cy="1930400"/>
          </a:xfrm>
          <a:prstGeom prst="roundRect">
            <a:avLst>
              <a:gd fmla="val 16667" name="adj"/>
            </a:avLst>
          </a:prstGeom>
          <a:ln>
            <a:noFill/>
          </a:ln>
          <a:effectLst>
            <a:outerShdw algn="tl" blurRad="76200" dir="7800000" dist="381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contrasting">
              <a:rot lat="0" lon="0" rev="4200000"/>
            </a:lightRig>
          </a:scene3d>
          <a:sp3d prstMaterial="plastic">
            <a:bevelT h="114300" prst="relaxedInset" w="381000"/>
            <a:contourClr>
              <a:srgbClr val="969696"/>
            </a:contourClr>
          </a:sp3d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318ED388-AC56-4048-B387-B91BAFA997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78148" l="46535"/>
          <a:stretch>
            <a:fillRect/>
          </a:stretch>
        </p:blipFill>
        <p:spPr>
          <a:xfrm>
            <a:off x="638375" y="3999553"/>
            <a:ext cx="4817059" cy="1907320"/>
          </a:xfrm>
          <a:prstGeom prst="roundRect">
            <a:avLst>
              <a:gd fmla="val 16667" name="adj"/>
            </a:avLst>
          </a:prstGeom>
          <a:ln>
            <a:noFill/>
          </a:ln>
          <a:effectLst>
            <a:outerShdw algn="tl" blurRad="76200" dir="7800000" dist="381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contrasting">
              <a:rot lat="0" lon="0" rev="4200000"/>
            </a:lightRig>
          </a:scene3d>
          <a:sp3d prstMaterial="plastic">
            <a:bevelT h="114300" prst="relaxedInset" w="381000"/>
            <a:contourClr>
              <a:srgbClr val="969696"/>
            </a:contourClr>
          </a:sp3d>
        </p:spPr>
      </p:pic>
    </p:spTree>
    <p:extLst>
      <p:ext uri="{BB962C8B-B14F-4D97-AF65-F5344CB8AC3E}">
        <p14:creationId val="4072399165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2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6DC27CAE-E7A3-4E0F-985E-7070C8DBEF3D}"/>
              </a:ext>
            </a:extLst>
          </p:cNvPr>
          <p:cNvSpPr/>
          <p:nvPr/>
        </p:nvSpPr>
        <p:spPr>
          <a:xfrm>
            <a:off x="152400" y="742315"/>
            <a:ext cx="12069335" cy="95896"/>
          </a:xfrm>
          <a:prstGeom prst="rect">
            <a:avLst/>
          </a:prstGeom>
          <a:solidFill>
            <a:srgbClr val="5F77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DB95F56-E660-4A2F-88C9-FD9570BCA5E2}"/>
              </a:ext>
            </a:extLst>
          </p:cNvPr>
          <p:cNvSpPr/>
          <p:nvPr/>
        </p:nvSpPr>
        <p:spPr>
          <a:xfrm>
            <a:off x="3409206" y="142895"/>
            <a:ext cx="53009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pc="300" sz="28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心理疾病类似发烧感冒样常见</a:t>
            </a:r>
          </a:p>
        </p:txBody>
      </p:sp>
      <p:sp>
        <p:nvSpPr>
          <p:cNvPr id="10" name="10">
            <a:extLst>
              <a:ext uri="{FF2B5EF4-FFF2-40B4-BE49-F238E27FC236}">
                <a16:creationId xmlns:a16="http://schemas.microsoft.com/office/drawing/2014/main" id="{9C2F7A2F-9E1C-49C8-9E1A-0FAFA4B668C6}"/>
              </a:ext>
            </a:extLst>
          </p:cNvPr>
          <p:cNvSpPr/>
          <p:nvPr/>
        </p:nvSpPr>
        <p:spPr bwMode="auto">
          <a:xfrm>
            <a:off x="1081242" y="1632145"/>
            <a:ext cx="2042727" cy="1634657"/>
          </a:xfrm>
          <a:prstGeom prst="rect">
            <a:avLst/>
          </a:prstGeom>
          <a:solidFill>
            <a:srgbClr val="5F779A">
              <a:alpha val="85000"/>
            </a:srgbClr>
          </a:solidFill>
          <a:ln>
            <a:noFill/>
          </a:ln>
          <a:effectLst/>
        </p:spPr>
        <p:txBody>
          <a:bodyPr anchor="ctr" bIns="40815" lIns="81629" rIns="81629" tIns="40815"/>
          <a:lstStyle/>
          <a:p>
            <a:pPr algn="ctr" lvl="0">
              <a:lnSpc>
                <a:spcPct val="150000"/>
              </a:lnSpc>
            </a:pPr>
            <a:r>
              <a:rPr altLang="en-US" b="1" lang="zh-CN" sz="2800">
                <a:solidFill>
                  <a:schemeClr val="bg1"/>
                </a:solidFill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知晓率低</a:t>
            </a:r>
          </a:p>
        </p:txBody>
      </p:sp>
      <p:sp>
        <p:nvSpPr>
          <p:cNvPr id="11" name="11">
            <a:extLst>
              <a:ext uri="{FF2B5EF4-FFF2-40B4-BE49-F238E27FC236}">
                <a16:creationId xmlns:a16="http://schemas.microsoft.com/office/drawing/2014/main" id="{8996EED0-98B9-4E63-A4F9-07F56DC5D046}"/>
              </a:ext>
            </a:extLst>
          </p:cNvPr>
          <p:cNvSpPr/>
          <p:nvPr/>
        </p:nvSpPr>
        <p:spPr bwMode="auto">
          <a:xfrm>
            <a:off x="3768548" y="1632145"/>
            <a:ext cx="2042727" cy="1634657"/>
          </a:xfrm>
          <a:prstGeom prst="rect">
            <a:avLst/>
          </a:prstGeom>
          <a:solidFill>
            <a:srgbClr val="5F779A">
              <a:alpha val="85000"/>
            </a:srgbClr>
          </a:solidFill>
          <a:ln>
            <a:noFill/>
          </a:ln>
          <a:effectLst/>
        </p:spPr>
        <p:txBody>
          <a:bodyPr anchor="ctr" bIns="40815" lIns="81629" rIns="81629" tIns="40815"/>
          <a:lstStyle/>
          <a:p>
            <a:pPr algn="ctr">
              <a:lnSpc>
                <a:spcPct val="150000"/>
              </a:lnSpc>
            </a:pPr>
            <a:r>
              <a:rPr altLang="en-US" b="1" lang="zh-CN" sz="2800">
                <a:solidFill>
                  <a:schemeClr val="bg1"/>
                </a:solidFill>
                <a:latin charset="-122" panose="02010609060101010101" pitchFamily="49" typeface="仿宋"/>
                <a:ea charset="-122" panose="02010609060101010101" pitchFamily="49" typeface="仿宋"/>
                <a:cs typeface="+mn-ea"/>
              </a:rPr>
              <a:t>治疗率低</a:t>
            </a:r>
          </a:p>
        </p:txBody>
      </p:sp>
      <p:sp>
        <p:nvSpPr>
          <p:cNvPr id="12" name="12">
            <a:extLst>
              <a:ext uri="{FF2B5EF4-FFF2-40B4-BE49-F238E27FC236}">
                <a16:creationId xmlns:a16="http://schemas.microsoft.com/office/drawing/2014/main" id="{9BF638C4-8875-48E6-A995-CC5068E28EC4}"/>
              </a:ext>
            </a:extLst>
          </p:cNvPr>
          <p:cNvSpPr/>
          <p:nvPr/>
        </p:nvSpPr>
        <p:spPr bwMode="auto">
          <a:xfrm>
            <a:off x="9138410" y="1632145"/>
            <a:ext cx="2042727" cy="1634657"/>
          </a:xfrm>
          <a:prstGeom prst="rect">
            <a:avLst/>
          </a:prstGeom>
          <a:solidFill>
            <a:srgbClr val="5F779A">
              <a:alpha val="85000"/>
            </a:srgbClr>
          </a:solidFill>
          <a:ln>
            <a:noFill/>
          </a:ln>
          <a:effectLst/>
        </p:spPr>
        <p:txBody>
          <a:bodyPr anchor="ctr" bIns="40815" lIns="81629" rIns="81629" tIns="40815"/>
          <a:lstStyle/>
          <a:p>
            <a:pPr algn="ctr">
              <a:lnSpc>
                <a:spcPct val="150000"/>
              </a:lnSpc>
            </a:pPr>
            <a:r>
              <a:rPr altLang="en-US" b="1" lang="zh-CN" sz="2800">
                <a:solidFill>
                  <a:schemeClr val="bg1"/>
                </a:solidFill>
                <a:latin charset="-122" panose="02010609060101010101" pitchFamily="49" typeface="仿宋"/>
                <a:ea charset="-122" panose="02010609060101010101" pitchFamily="49" typeface="仿宋"/>
                <a:cs typeface="+mn-ea"/>
              </a:rPr>
              <a:t>服药率低</a:t>
            </a:r>
          </a:p>
        </p:txBody>
      </p:sp>
      <p:sp>
        <p:nvSpPr>
          <p:cNvPr id="13" name="13">
            <a:extLst>
              <a:ext uri="{FF2B5EF4-FFF2-40B4-BE49-F238E27FC236}">
                <a16:creationId xmlns:a16="http://schemas.microsoft.com/office/drawing/2014/main" id="{531075D9-21EC-4048-A8BB-F67AA2E23796}"/>
              </a:ext>
            </a:extLst>
          </p:cNvPr>
          <p:cNvSpPr/>
          <p:nvPr/>
        </p:nvSpPr>
        <p:spPr bwMode="auto">
          <a:xfrm>
            <a:off x="6453480" y="1632145"/>
            <a:ext cx="2042727" cy="1634657"/>
          </a:xfrm>
          <a:prstGeom prst="rect">
            <a:avLst/>
          </a:prstGeom>
          <a:solidFill>
            <a:srgbClr val="5F779A">
              <a:alpha val="85000"/>
            </a:srgbClr>
          </a:solidFill>
          <a:ln>
            <a:noFill/>
          </a:ln>
          <a:effectLst/>
        </p:spPr>
        <p:txBody>
          <a:bodyPr anchor="ctr" bIns="40815" lIns="81629" rIns="81629" tIns="40815"/>
          <a:lstStyle/>
          <a:p>
            <a:pPr algn="ctr">
              <a:lnSpc>
                <a:spcPct val="150000"/>
              </a:lnSpc>
            </a:pPr>
            <a:r>
              <a:rPr altLang="en-US" b="1" lang="zh-CN" sz="2800">
                <a:solidFill>
                  <a:schemeClr val="bg1"/>
                </a:solidFill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致残率高</a:t>
            </a:r>
          </a:p>
        </p:txBody>
      </p:sp>
      <p:sp>
        <p:nvSpPr>
          <p:cNvPr id="14" name="47">
            <a:extLst>
              <a:ext uri="{FF2B5EF4-FFF2-40B4-BE49-F238E27FC236}">
                <a16:creationId xmlns:a16="http://schemas.microsoft.com/office/drawing/2014/main" id="{F9FB201E-4A02-410E-BD71-262E2DF21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602" y="5378333"/>
            <a:ext cx="10608794" cy="982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bIns="34287" lIns="68573" rIns="68573" tIns="34287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  <a:sym charset="0" panose="020f0502020204030204" pitchFamily="34" typeface="Calibri"/>
              </a:defRPr>
            </a:lvl9pPr>
          </a:lstStyle>
          <a:p>
            <a:pPr algn="ctr" lvl="0">
              <a:lnSpc>
                <a:spcPct val="150000"/>
              </a:lnSpc>
              <a:spcBef>
                <a:spcPct val="0"/>
              </a:spcBef>
              <a:buNone/>
            </a:pPr>
            <a:r>
              <a:rPr altLang="en-US" b="1" lang="zh-CN" sz="2000">
                <a:solidFill>
                  <a:prstClr val="black"/>
                </a:solidFill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虽然吃、喝、拉、撒、睡都与心理卫生有关，但对心理疾病的偏见、歧视重，讳疾忌医，公众对心理疾病的认知还十分有限，存在误区。</a:t>
            </a: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D488CDC6-4C5C-4A79-A73B-BAA0D11EE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498369" y="3139542"/>
            <a:ext cx="2491405" cy="1655061"/>
          </a:xfrm>
          <a:prstGeom prst="rect">
            <a:avLst/>
          </a:prstGeom>
          <a:ln>
            <a:noFill/>
          </a:ln>
          <a:effectLst>
            <a:outerShdw algn="tl" blurRad="190500" rotWithShape="0">
              <a:srgbClr val="000000">
                <a:alpha val="70000"/>
              </a:srgbClr>
            </a:outerShdw>
          </a:effectLst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860D98B1-B9DA-4647-A600-F361BC131B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010516" y="3133666"/>
            <a:ext cx="2491405" cy="1660937"/>
          </a:xfrm>
          <a:prstGeom prst="rect">
            <a:avLst/>
          </a:prstGeom>
          <a:ln>
            <a:noFill/>
          </a:ln>
          <a:effectLst>
            <a:outerShdw algn="tl" blurRad="190500" rotWithShape="0">
              <a:srgbClr val="000000">
                <a:alpha val="70000"/>
              </a:srgbClr>
            </a:outerShdw>
          </a:effectLst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0CC57DFF-B3BA-4A99-A9CC-096F705E39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42296" y="3133666"/>
            <a:ext cx="2491405" cy="1666506"/>
          </a:xfrm>
          <a:prstGeom prst="rect">
            <a:avLst/>
          </a:prstGeom>
          <a:ln>
            <a:noFill/>
          </a:ln>
          <a:effectLst>
            <a:outerShdw algn="tl" blurRad="190500" rotWithShape="0">
              <a:srgbClr val="000000">
                <a:alpha val="70000"/>
              </a:srgbClr>
            </a:outerShdw>
          </a:effectLst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C60B252D-7B3C-47C7-A924-9F333E93CF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254443" y="3133666"/>
            <a:ext cx="2491405" cy="1667189"/>
          </a:xfrm>
          <a:prstGeom prst="rect">
            <a:avLst/>
          </a:prstGeom>
          <a:ln>
            <a:noFill/>
          </a:ln>
          <a:effectLst>
            <a:outerShdw algn="tl" blurRad="190500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val="593981728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6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5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10"/>
      <p:bldP grpId="0" spid="11"/>
      <p:bldP grpId="0" spid="12"/>
      <p:bldP grpId="0" spid="13"/>
      <p:bldP grpId="0" spid="14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E3442485-C43B-4715-A6DA-E95477516C05}"/>
              </a:ext>
            </a:extLst>
          </p:cNvPr>
          <p:cNvSpPr/>
          <p:nvPr/>
        </p:nvSpPr>
        <p:spPr>
          <a:xfrm>
            <a:off x="152400" y="742315"/>
            <a:ext cx="12069335" cy="95896"/>
          </a:xfrm>
          <a:prstGeom prst="rect">
            <a:avLst/>
          </a:prstGeom>
          <a:solidFill>
            <a:srgbClr val="5F77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A32C6628-7D73-4B4C-AC1C-834C3CEB4D3E}"/>
              </a:ext>
            </a:extLst>
          </p:cNvPr>
          <p:cNvSpPr/>
          <p:nvPr/>
        </p:nvSpPr>
        <p:spPr>
          <a:xfrm>
            <a:off x="4207502" y="104925"/>
            <a:ext cx="37261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pc="300" sz="28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您有没有这样的体验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53E55B12-471C-4A65-B2FA-A7FEB8ED4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486" y="1348738"/>
            <a:ext cx="3963014" cy="192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342900" marL="8001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342900" marL="12573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342900" marL="1714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342900" marL="21717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fontAlgn="base" indent="-342900" marL="26289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fontAlgn="base" indent="-342900" marL="30861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fontAlgn="base" indent="-342900" marL="35433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fontAlgn="base" indent="-342900" marL="40005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indent="-285750" marL="285750">
              <a:lnSpc>
                <a:spcPct val="150000"/>
              </a:lnSpc>
              <a:buClr>
                <a:srgbClr val="5F779A"/>
              </a:buClr>
              <a:buFont charset="2" panose="05000000000000000000" pitchFamily="2" typeface="Wingdings"/>
              <a:buChar char="n"/>
            </a:pPr>
            <a:r>
              <a:rPr altLang="en-US" b="1" lang="zh-CN" sz="20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突然有一段时间情绪低落，思 考困难，不想去上班/上课，效率下降，自我评价变低；</a:t>
            </a:r>
          </a:p>
          <a:p>
            <a:pPr indent="-285750" marL="285750">
              <a:lnSpc>
                <a:spcPct val="150000"/>
              </a:lnSpc>
              <a:buClr>
                <a:srgbClr val="5F779A"/>
              </a:buClr>
              <a:buFont charset="2" panose="05000000000000000000" pitchFamily="2" typeface="Wingdings"/>
              <a:buChar char="n"/>
            </a:pPr>
            <a:r>
              <a:rPr altLang="en-US" b="1" lang="zh-CN" sz="20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（能力下降）</a:t>
            </a: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4C6CD244-B1E5-4447-AB2F-772710580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6128" y="1348738"/>
            <a:ext cx="4394130" cy="192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342900" marL="8001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342900" marL="12573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342900" marL="1714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342900" marL="21717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fontAlgn="base" indent="-342900" marL="26289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fontAlgn="base" indent="-342900" marL="30861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fontAlgn="base" indent="-342900" marL="35433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fontAlgn="base" indent="-342900" marL="40005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indent="-285750" marL="285750">
              <a:lnSpc>
                <a:spcPct val="150000"/>
              </a:lnSpc>
              <a:buClr>
                <a:srgbClr val="5F779A"/>
              </a:buClr>
              <a:buFont charset="2" panose="05000000000000000000" pitchFamily="2" typeface="Wingdings"/>
              <a:buChar char="n"/>
            </a:pPr>
            <a:r>
              <a:rPr altLang="en-US" b="1" lang="zh-CN" sz="20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工作/学习压力大时，变得烦躁，易怒或者坐立不安，注意力难以集中；被周围人误解，形成人际关系困扰；</a:t>
            </a:r>
          </a:p>
          <a:p>
            <a:pPr indent="-285750" marL="285750">
              <a:lnSpc>
                <a:spcPct val="150000"/>
              </a:lnSpc>
              <a:buClr>
                <a:srgbClr val="5F779A"/>
              </a:buClr>
              <a:buFont charset="2" panose="05000000000000000000" pitchFamily="2" typeface="Wingdings"/>
              <a:buChar char="n"/>
            </a:pPr>
            <a:r>
              <a:rPr altLang="en-US" b="1" lang="zh-CN" sz="20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（疑心重）</a:t>
            </a: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1B1BCC40-67FD-4245-A1F1-CD946A3ED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486" y="4248827"/>
            <a:ext cx="3638344" cy="192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342900" marL="8001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342900" marL="12573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342900" marL="1714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342900" marL="21717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fontAlgn="base" indent="-342900" marL="26289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fontAlgn="base" indent="-342900" marL="30861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fontAlgn="base" indent="-342900" marL="35433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fontAlgn="base" indent="-342900" marL="40005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indent="-285750" marL="285750">
              <a:lnSpc>
                <a:spcPct val="150000"/>
              </a:lnSpc>
              <a:buClr>
                <a:srgbClr val="5F779A"/>
              </a:buClr>
              <a:buFont charset="2" panose="05000000000000000000" pitchFamily="2" typeface="Wingdings"/>
              <a:buChar char="n"/>
            </a:pPr>
            <a:r>
              <a:rPr altLang="en-US" b="1" lang="zh-CN" sz="20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失眠，早醒，躺在床上，难以入眠各种想法不断在脑海中盘旋；</a:t>
            </a:r>
          </a:p>
          <a:p>
            <a:pPr indent="-285750" marL="285750">
              <a:lnSpc>
                <a:spcPct val="150000"/>
              </a:lnSpc>
              <a:buClr>
                <a:srgbClr val="5F779A"/>
              </a:buClr>
              <a:buFont charset="2" panose="05000000000000000000" pitchFamily="2" typeface="Wingdings"/>
              <a:buChar char="n"/>
            </a:pPr>
            <a:r>
              <a:rPr altLang="en-US" b="1" lang="zh-CN" sz="20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（想不好的往事/思维云集）</a:t>
            </a: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E9C92957-C266-49EB-B9B3-5E6BAA59C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6128" y="4932897"/>
            <a:ext cx="4394130" cy="146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342900" marL="8001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342900" marL="12573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342900" marL="1714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342900" marL="21717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fontAlgn="base" indent="-342900" marL="26289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fontAlgn="base" indent="-342900" marL="30861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fontAlgn="base" indent="-342900" marL="35433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fontAlgn="base" indent="-342900" marL="40005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indent="-285750" marL="285750">
              <a:lnSpc>
                <a:spcPct val="150000"/>
              </a:lnSpc>
              <a:buClr>
                <a:srgbClr val="5F779A"/>
              </a:buClr>
              <a:buFont charset="2" panose="05000000000000000000" pitchFamily="2" typeface="Wingdings"/>
              <a:buChar char="n"/>
            </a:pPr>
            <a:r>
              <a:rPr altLang="en-US" b="1" lang="zh-CN" sz="20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“莫名的”头晕头痛，胸闷气短，周身不适，食欲改变；</a:t>
            </a:r>
          </a:p>
          <a:p>
            <a:pPr indent="-285750" marL="285750">
              <a:lnSpc>
                <a:spcPct val="150000"/>
              </a:lnSpc>
              <a:buClr>
                <a:srgbClr val="5F779A"/>
              </a:buClr>
              <a:buFont charset="2" panose="05000000000000000000" pitchFamily="2" typeface="Wingdings"/>
              <a:buChar char="n"/>
            </a:pPr>
            <a:r>
              <a:rPr altLang="en-US" b="1" lang="zh-CN" sz="20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(贪食/厌食)</a:t>
            </a: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144AD52B-0860-40A3-9E37-F399D404A7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17801" l="16429" r="10966" t="21907"/>
          <a:stretch>
            <a:fillRect/>
          </a:stretch>
        </p:blipFill>
        <p:spPr>
          <a:xfrm>
            <a:off x="4180212" y="2441552"/>
            <a:ext cx="3376290" cy="2803724"/>
          </a:xfrm>
          <a:prstGeom prst="rect">
            <a:avLst/>
          </a:prstGeom>
        </p:spPr>
      </p:pic>
    </p:spTree>
    <p:extLst>
      <p:ext uri="{BB962C8B-B14F-4D97-AF65-F5344CB8AC3E}">
        <p14:creationId val="1849499581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1250" id="15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17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fill="hold" grpId="1" id="30" nodeType="after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31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32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1" id="33" nodeType="with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34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35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1" id="36" nodeType="with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37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38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1" id="39" nodeType="with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4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41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5"/>
      <p:bldP grpId="1" spid="5"/>
      <p:bldP grpId="0" spid="6"/>
      <p:bldP grpId="1" spid="6"/>
      <p:bldP grpId="0" spid="7"/>
      <p:bldP grpId="1" spid="7"/>
      <p:bldP grpId="0" spid="8"/>
      <p:bldP grpId="1" spid="8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2107AFF-FF53-4A39-8AC0-1BE1FC324DB2}"/>
              </a:ext>
            </a:extLst>
          </p:cNvPr>
          <p:cNvSpPr/>
          <p:nvPr/>
        </p:nvSpPr>
        <p:spPr>
          <a:xfrm>
            <a:off x="152400" y="742315"/>
            <a:ext cx="12069335" cy="95896"/>
          </a:xfrm>
          <a:prstGeom prst="rect">
            <a:avLst/>
          </a:prstGeom>
          <a:solidFill>
            <a:srgbClr val="5F77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824ED708-CF81-4A27-9D98-32A0925D957B}"/>
              </a:ext>
            </a:extLst>
          </p:cNvPr>
          <p:cNvSpPr/>
          <p:nvPr/>
        </p:nvSpPr>
        <p:spPr>
          <a:xfrm>
            <a:off x="4407076" y="140716"/>
            <a:ext cx="33324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pc="300" sz="28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常见心理问题表现</a:t>
            </a:r>
          </a:p>
        </p:txBody>
      </p:sp>
      <p:sp>
        <p:nvSpPr>
          <p:cNvPr id="4" name="流程图: 摘录 3">
            <a:extLst>
              <a:ext uri="{FF2B5EF4-FFF2-40B4-BE49-F238E27FC236}">
                <a16:creationId xmlns:a16="http://schemas.microsoft.com/office/drawing/2014/main" id="{4E95C5FD-8AD8-4F99-A514-8E7F8683A835}"/>
              </a:ext>
            </a:extLst>
          </p:cNvPr>
          <p:cNvSpPr/>
          <p:nvPr/>
        </p:nvSpPr>
        <p:spPr>
          <a:xfrm>
            <a:off x="730614" y="1414410"/>
            <a:ext cx="2156747" cy="2179690"/>
          </a:xfrm>
          <a:prstGeom prst="flowChartExtract">
            <a:avLst/>
          </a:prstGeom>
          <a:solidFill>
            <a:srgbClr val="5F779A">
              <a:alpha val="85000"/>
            </a:srgbClr>
          </a:solidFill>
          <a:ln>
            <a:solidFill>
              <a:schemeClr val="accent1"/>
            </a:solidFill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r>
              <a:rPr altLang="zh-CN" b="1" lang="zh-CN" sz="3600">
                <a:solidFill>
                  <a:schemeClr val="bg1"/>
                </a:solidFill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抑郁</a:t>
            </a:r>
          </a:p>
        </p:txBody>
      </p:sp>
      <p:sp>
        <p:nvSpPr>
          <p:cNvPr id="5" name="流程图: 摘录 4">
            <a:extLst>
              <a:ext uri="{FF2B5EF4-FFF2-40B4-BE49-F238E27FC236}">
                <a16:creationId xmlns:a16="http://schemas.microsoft.com/office/drawing/2014/main" id="{62263269-724C-48EB-9A31-057192947C7E}"/>
              </a:ext>
            </a:extLst>
          </p:cNvPr>
          <p:cNvSpPr/>
          <p:nvPr/>
        </p:nvSpPr>
        <p:spPr>
          <a:xfrm>
            <a:off x="2868521" y="1414410"/>
            <a:ext cx="2156747" cy="2179690"/>
          </a:xfrm>
          <a:prstGeom prst="flowChartExtract">
            <a:avLst/>
          </a:prstGeom>
          <a:solidFill>
            <a:srgbClr val="5F779A">
              <a:alpha val="85000"/>
            </a:srgbClr>
          </a:solidFill>
          <a:ln>
            <a:solidFill>
              <a:schemeClr val="accent1"/>
            </a:solidFill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r>
              <a:rPr altLang="en-US" b="1" lang="zh-CN" sz="3600">
                <a:solidFill>
                  <a:schemeClr val="bg1"/>
                </a:solidFill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焦虑</a:t>
            </a:r>
          </a:p>
        </p:txBody>
      </p:sp>
      <p:sp>
        <p:nvSpPr>
          <p:cNvPr id="6" name="流程图: 摘录 5">
            <a:extLst>
              <a:ext uri="{FF2B5EF4-FFF2-40B4-BE49-F238E27FC236}">
                <a16:creationId xmlns:a16="http://schemas.microsoft.com/office/drawing/2014/main" id="{0C29272A-92EE-4D82-8DDE-E6E041F65E77}"/>
              </a:ext>
            </a:extLst>
          </p:cNvPr>
          <p:cNvSpPr/>
          <p:nvPr/>
        </p:nvSpPr>
        <p:spPr>
          <a:xfrm>
            <a:off x="5006428" y="1414410"/>
            <a:ext cx="2156747" cy="2179690"/>
          </a:xfrm>
          <a:prstGeom prst="flowChartExtract">
            <a:avLst/>
          </a:prstGeom>
          <a:solidFill>
            <a:srgbClr val="5F779A">
              <a:alpha val="85000"/>
            </a:srgbClr>
          </a:solidFill>
          <a:ln>
            <a:solidFill>
              <a:schemeClr val="accent1"/>
            </a:solidFill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r>
              <a:rPr altLang="en-US" b="1" lang="zh-CN" sz="3600">
                <a:solidFill>
                  <a:schemeClr val="bg1"/>
                </a:solidFill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强迫</a:t>
            </a:r>
          </a:p>
        </p:txBody>
      </p:sp>
      <p:sp>
        <p:nvSpPr>
          <p:cNvPr id="7" name="流程图: 摘录 6">
            <a:extLst>
              <a:ext uri="{FF2B5EF4-FFF2-40B4-BE49-F238E27FC236}">
                <a16:creationId xmlns:a16="http://schemas.microsoft.com/office/drawing/2014/main" id="{B11B870D-FF72-49C3-B574-C93DF6C508B2}"/>
              </a:ext>
            </a:extLst>
          </p:cNvPr>
          <p:cNvSpPr/>
          <p:nvPr/>
        </p:nvSpPr>
        <p:spPr>
          <a:xfrm>
            <a:off x="7144335" y="1414410"/>
            <a:ext cx="2156747" cy="2179690"/>
          </a:xfrm>
          <a:prstGeom prst="flowChartExtract">
            <a:avLst/>
          </a:prstGeom>
          <a:solidFill>
            <a:srgbClr val="5F779A">
              <a:alpha val="85000"/>
            </a:srgbClr>
          </a:solidFill>
          <a:ln>
            <a:solidFill>
              <a:schemeClr val="accent1"/>
            </a:solidFill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r>
              <a:rPr altLang="en-US" b="1" lang="zh-CN" sz="3600">
                <a:solidFill>
                  <a:schemeClr val="bg1"/>
                </a:solidFill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恐惧</a:t>
            </a:r>
          </a:p>
        </p:txBody>
      </p:sp>
      <p:sp>
        <p:nvSpPr>
          <p:cNvPr id="8" name="流程图: 摘录 7">
            <a:extLst>
              <a:ext uri="{FF2B5EF4-FFF2-40B4-BE49-F238E27FC236}">
                <a16:creationId xmlns:a16="http://schemas.microsoft.com/office/drawing/2014/main" id="{6C1DC602-81FD-43D4-A8D6-0DBDAD54DC65}"/>
              </a:ext>
            </a:extLst>
          </p:cNvPr>
          <p:cNvSpPr/>
          <p:nvPr/>
        </p:nvSpPr>
        <p:spPr>
          <a:xfrm>
            <a:off x="9282242" y="1414410"/>
            <a:ext cx="2156747" cy="2179690"/>
          </a:xfrm>
          <a:prstGeom prst="flowChartExtract">
            <a:avLst/>
          </a:prstGeom>
          <a:solidFill>
            <a:srgbClr val="5F779A">
              <a:alpha val="85000"/>
            </a:srgbClr>
          </a:solidFill>
          <a:ln>
            <a:solidFill>
              <a:schemeClr val="accent1"/>
            </a:solidFill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r>
              <a:rPr altLang="en-US" b="1" lang="zh-CN" sz="3600">
                <a:solidFill>
                  <a:schemeClr val="bg1"/>
                </a:solidFill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失眠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3646CADF-36A8-4EE5-84DC-F17617B3A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475" y="4078333"/>
            <a:ext cx="7611183" cy="64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342900" marL="8001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342900" marL="12573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342900" marL="1714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342900" marL="21717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fontAlgn="base" indent="-342900" marL="26289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fontAlgn="base" indent="-342900" marL="30861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fontAlgn="base" indent="-342900" marL="35433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fontAlgn="base" indent="-342900" marL="40005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just" indent="0" marL="0">
              <a:lnSpc>
                <a:spcPct val="150000"/>
              </a:lnSpc>
            </a:pPr>
            <a:r>
              <a:rPr altLang="en-US" b="1" lang="zh-CN" sz="24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睡眠障碍：情绪变化：行为改变；性格改变：记忆减退</a:t>
            </a: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81877AF7-4532-4F1C-8107-E2C389326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4874" y="5011335"/>
            <a:ext cx="10499338" cy="146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342900" marL="8001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342900" marL="12573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342900" marL="1714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342900" marL="21717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fontAlgn="base" indent="-342900" marL="26289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fontAlgn="base" indent="-342900" marL="30861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fontAlgn="base" indent="-342900" marL="35433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fontAlgn="base" indent="-342900" marL="40005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indent="0" marL="0">
              <a:lnSpc>
                <a:spcPct val="150000"/>
              </a:lnSpc>
            </a:pPr>
            <a:r>
              <a:rPr altLang="en-US" b="1" lang="zh-CN" sz="2000">
                <a:latin charset="-122" panose="02010609060101010101" pitchFamily="49" typeface="仿宋"/>
                <a:ea charset="-122" panose="02010609060101010101" pitchFamily="49" typeface="仿宋"/>
                <a:cs typeface="+mn-ea"/>
                <a:sym typeface="+mn-lt"/>
              </a:rPr>
              <a:t>以上种种表现使人感觉此人同以前判若两人。可惜病人的这种早期信号，往往不为病人家属或同事所认识，而看成思想问题、脾气不好等错过最佳治疗期，影响康复。应想到心理障碍所致，应立即找精神、心理医生诊治。以便早发现、早诊断、早治疗、早治愈。</a:t>
            </a:r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243AE4C4-47F7-4353-8B5E-27BF3A3E32F1}"/>
              </a:ext>
            </a:extLst>
          </p:cNvPr>
          <p:cNvCxnSpPr/>
          <p:nvPr/>
        </p:nvCxnSpPr>
        <p:spPr>
          <a:xfrm>
            <a:off x="1257300" y="4768248"/>
            <a:ext cx="9601200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3973681593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43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4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4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  <p:bldP grpId="0" spid="6"/>
      <p:bldP grpId="0" spid="7"/>
      <p:bldP grpId="0" spid="8"/>
      <p:bldP grpId="0" spid="9"/>
      <p:bldP grpId="0" spid="10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id="{DDD69DE6-F67D-4D34-9A29-9FCFC039E4E5}"/>
              </a:ext>
            </a:extLst>
          </p:cNvPr>
          <p:cNvSpPr/>
          <p:nvPr/>
        </p:nvSpPr>
        <p:spPr>
          <a:xfrm>
            <a:off x="191134" y="260350"/>
            <a:ext cx="11809731" cy="6337300"/>
          </a:xfrm>
          <a:prstGeom prst="rect">
            <a:avLst/>
          </a:prstGeom>
          <a:solidFill>
            <a:srgbClr val="073E87">
              <a:lumMod val="75000"/>
              <a:alpha val="60000"/>
            </a:srgb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Calibri"/>
              <a:ea charset="-122" panose="02010600030101010101" pitchFamily="2" typeface="宋体"/>
              <a:cs typeface="+mn-cs"/>
            </a:endParaRPr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5B75E060-A07A-483E-861E-C1A14E407AC7}"/>
              </a:ext>
            </a:extLst>
          </p:cNvPr>
          <p:cNvGrpSpPr/>
          <p:nvPr/>
        </p:nvGrpSpPr>
        <p:grpSpPr>
          <a:xfrm>
            <a:off x="2185035" y="770255"/>
            <a:ext cx="7821930" cy="5325110"/>
            <a:chOff x="6696" y="1213"/>
            <a:chExt cx="12318" cy="8386"/>
          </a:xfrm>
          <a:solidFill>
            <a:sysClr lastClr="FFFFFF" val="window"/>
          </a:solidFill>
        </p:grpSpPr>
        <p:sp>
          <p:nvSpPr>
            <p:cNvPr id="12" name="任意多边形 4">
              <a:extLst>
                <a:ext uri="{FF2B5EF4-FFF2-40B4-BE49-F238E27FC236}">
                  <a16:creationId xmlns:a16="http://schemas.microsoft.com/office/drawing/2014/main" id="{DB92E6D4-4DA0-4A87-9198-99F7C8CE4334}"/>
                </a:ext>
              </a:extLst>
            </p:cNvPr>
            <p:cNvSpPr/>
            <p:nvPr/>
          </p:nvSpPr>
          <p:spPr>
            <a:xfrm>
              <a:off x="6696" y="1213"/>
              <a:ext cx="2899" cy="2899"/>
            </a:xfrm>
            <a:custGeom>
              <a:gdLst>
                <a:gd fmla="*/ 0 w 1440" name="connsiteX0"/>
                <a:gd fmla="*/ 0 h 1440" name="connsiteY0"/>
                <a:gd fmla="*/ 1440 w 1440" name="connsiteX1"/>
                <a:gd fmla="*/ 0 h 1440" name="connsiteY1"/>
                <a:gd fmla="*/ 112 w 1440" name="connsiteX2"/>
                <a:gd fmla="*/ 113 h 1440" name="connsiteY2"/>
                <a:gd fmla="*/ 0 w 1440" name="connsiteX3"/>
                <a:gd fmla="*/ 1440 h 1440" name="connsiteY3"/>
                <a:gd fmla="*/ 0 w 1440" name="connsiteX4"/>
                <a:gd fmla="*/ 0 h 144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440" w="1440">
                  <a:moveTo>
                    <a:pt x="0" y="0"/>
                  </a:moveTo>
                  <a:lnTo>
                    <a:pt x="1440" y="0"/>
                  </a:lnTo>
                  <a:lnTo>
                    <a:pt x="112" y="113"/>
                  </a:lnTo>
                  <a:lnTo>
                    <a:pt x="0" y="1440"/>
                  </a:lnTo>
                  <a:lnTo>
                    <a:pt x="0" y="0"/>
                  </a:lnTo>
                  <a:close/>
                </a:path>
              </a:pathLst>
            </a:cu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anchorCtr="0" compatLnSpc="1" forceAA="0" fromWordArt="0" horzOverflow="overflow" numCol="1" rtlCol="0" spcCol="0" vert="horz" vertOverflow="overflow" wrap="square">
              <a:noAutofit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Calibri"/>
                <a:ea charset="-122" panose="02010600030101010101" pitchFamily="2" typeface="宋体"/>
                <a:cs typeface="+mn-cs"/>
                <a:sym typeface="+mn-ea"/>
              </a:endParaRPr>
            </a:p>
          </p:txBody>
        </p:sp>
        <p:sp>
          <p:nvSpPr>
            <p:cNvPr id="13" name="任意多边形 6">
              <a:extLst>
                <a:ext uri="{FF2B5EF4-FFF2-40B4-BE49-F238E27FC236}">
                  <a16:creationId xmlns:a16="http://schemas.microsoft.com/office/drawing/2014/main" id="{7217BA11-18AB-4E28-9EC6-24E255DF5442}"/>
                </a:ext>
              </a:extLst>
            </p:cNvPr>
            <p:cNvSpPr/>
            <p:nvPr/>
          </p:nvSpPr>
          <p:spPr>
            <a:xfrm flipH="1" flipV="1">
              <a:off x="16116" y="6701"/>
              <a:ext cx="2899" cy="2899"/>
            </a:xfrm>
            <a:custGeom>
              <a:gdLst>
                <a:gd fmla="*/ 0 w 1440" name="connsiteX0"/>
                <a:gd fmla="*/ 0 h 1440" name="connsiteY0"/>
                <a:gd fmla="*/ 1440 w 1440" name="connsiteX1"/>
                <a:gd fmla="*/ 0 h 1440" name="connsiteY1"/>
                <a:gd fmla="*/ 112 w 1440" name="connsiteX2"/>
                <a:gd fmla="*/ 113 h 1440" name="connsiteY2"/>
                <a:gd fmla="*/ 0 w 1440" name="connsiteX3"/>
                <a:gd fmla="*/ 1440 h 1440" name="connsiteY3"/>
                <a:gd fmla="*/ 0 w 1440" name="connsiteX4"/>
                <a:gd fmla="*/ 0 h 144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440" w="1440">
                  <a:moveTo>
                    <a:pt x="0" y="0"/>
                  </a:moveTo>
                  <a:lnTo>
                    <a:pt x="1440" y="0"/>
                  </a:lnTo>
                  <a:lnTo>
                    <a:pt x="112" y="113"/>
                  </a:lnTo>
                  <a:lnTo>
                    <a:pt x="0" y="1440"/>
                  </a:lnTo>
                  <a:lnTo>
                    <a:pt x="0" y="0"/>
                  </a:lnTo>
                  <a:close/>
                </a:path>
              </a:pathLst>
            </a:cu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anchorCtr="0" compatLnSpc="1" forceAA="0" fromWordArt="0" horzOverflow="overflow" numCol="1" rtlCol="0" spcCol="0" vert="horz" vertOverflow="overflow" wrap="square">
              <a:noAutofit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Calibri"/>
                <a:ea charset="-122" panose="02010600030101010101" pitchFamily="2" typeface="宋体"/>
                <a:cs typeface="+mn-cs"/>
                <a:sym typeface="+mn-ea"/>
              </a:endParaRPr>
            </a:p>
          </p:txBody>
        </p:sp>
      </p:grpSp>
      <p:sp>
        <p:nvSpPr>
          <p:cNvPr id="14" name="TextBox 25">
            <a:extLst>
              <a:ext uri="{FF2B5EF4-FFF2-40B4-BE49-F238E27FC236}">
                <a16:creationId xmlns:a16="http://schemas.microsoft.com/office/drawing/2014/main" id="{0B22B716-28C9-415F-B8BB-D20993D268BC}"/>
              </a:ext>
            </a:extLst>
          </p:cNvPr>
          <p:cNvSpPr txBox="1"/>
          <p:nvPr/>
        </p:nvSpPr>
        <p:spPr>
          <a:xfrm flipH="1">
            <a:off x="2763837" y="3050832"/>
            <a:ext cx="6664325" cy="70104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</a:bodyPr>
          <a:lstStyle>
            <a:defPPr>
              <a:defRPr lang="zh-CN"/>
            </a:defPPr>
            <a:lvl1pPr algn="ctr" fontAlgn="base">
              <a:defRPr b="1" sz="4000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9060101010101" pitchFamily="49" typeface="仿宋"/>
                <a:ea charset="-122" panose="02010609060101010101" pitchFamily="49" typeface="仿宋"/>
              </a:defRPr>
            </a:lvl1pPr>
          </a:lstStyle>
          <a:p>
            <a:r>
              <a:rPr altLang="en-US" lang="zh-CN" noProof="1">
                <a:sym charset="-122" panose="020b0503020204020204" typeface="微软雅黑"/>
              </a:rPr>
              <a:t>抑郁症</a:t>
            </a:r>
          </a:p>
        </p:txBody>
      </p:sp>
      <p:sp>
        <p:nvSpPr>
          <p:cNvPr id="15" name="TextBox 25">
            <a:extLst>
              <a:ext uri="{FF2B5EF4-FFF2-40B4-BE49-F238E27FC236}">
                <a16:creationId xmlns:a16="http://schemas.microsoft.com/office/drawing/2014/main" id="{5B854811-C0FC-4190-98B7-CB4D8CEE523E}"/>
              </a:ext>
            </a:extLst>
          </p:cNvPr>
          <p:cNvSpPr txBox="1"/>
          <p:nvPr/>
        </p:nvSpPr>
        <p:spPr>
          <a:xfrm flipH="1">
            <a:off x="3667443" y="3729355"/>
            <a:ext cx="4857115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ctr">
              <a:defRPr sz="3200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903060703020204" pitchFamily="34" typeface="Britannic Bold"/>
                <a:ea charset="-127" panose="020b0609000101010101" pitchFamily="49" typeface="GulimChe"/>
              </a:defRPr>
            </a:lvl1pPr>
          </a:lstStyle>
          <a:p>
            <a:r>
              <a:rPr altLang="zh-CN" lang="zh-CN" noProof="1">
                <a:sym charset="-122" panose="020b0503020204020204" typeface="微软雅黑"/>
              </a:rPr>
              <a:t>Please enter the required title here</a:t>
            </a:r>
          </a:p>
        </p:txBody>
      </p:sp>
      <p:sp>
        <p:nvSpPr>
          <p:cNvPr id="16" name="TextBox 25">
            <a:extLst>
              <a:ext uri="{FF2B5EF4-FFF2-40B4-BE49-F238E27FC236}">
                <a16:creationId xmlns:a16="http://schemas.microsoft.com/office/drawing/2014/main" id="{EC763934-E9FD-41EB-BDB4-6EE6FDEBF29A}"/>
              </a:ext>
            </a:extLst>
          </p:cNvPr>
          <p:cNvSpPr txBox="1"/>
          <p:nvPr/>
        </p:nvSpPr>
        <p:spPr>
          <a:xfrm flipH="1">
            <a:off x="3283268" y="1466215"/>
            <a:ext cx="5625465" cy="143256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</a:bodyPr>
          <a:lstStyle>
            <a:defPPr>
              <a:defRPr lang="zh-CN"/>
            </a:defPPr>
            <a:lvl1pPr algn="ctr" fontAlgn="base">
              <a:defRPr b="1" sz="8800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9060101010101" pitchFamily="49" typeface="仿宋"/>
                <a:ea charset="-122" panose="02010609060101010101" pitchFamily="49" typeface="仿宋"/>
              </a:defRPr>
            </a:lvl1pPr>
          </a:lstStyle>
          <a:p>
            <a:r>
              <a:rPr altLang="zh-CN" lang="en-US" noProof="1">
                <a:sym charset="-122" panose="020b0503020204020204" typeface="微软雅黑"/>
              </a:rPr>
              <a:t>PART 2</a:t>
            </a:r>
          </a:p>
        </p:txBody>
      </p:sp>
      <p:sp>
        <p:nvSpPr>
          <p:cNvPr id="17" name="圆角矩形 13">
            <a:extLst>
              <a:ext uri="{FF2B5EF4-FFF2-40B4-BE49-F238E27FC236}">
                <a16:creationId xmlns:a16="http://schemas.microsoft.com/office/drawing/2014/main" id="{8932F167-CAD6-4A7C-9D04-B3DC5EB7032C}"/>
              </a:ext>
            </a:extLst>
          </p:cNvPr>
          <p:cNvSpPr/>
          <p:nvPr/>
        </p:nvSpPr>
        <p:spPr>
          <a:xfrm>
            <a:off x="3252000" y="2788285"/>
            <a:ext cx="5688000" cy="108000"/>
          </a:xfrm>
          <a:prstGeom prst="roundRect">
            <a:avLst>
              <a:gd fmla="val 50000" name="adj"/>
            </a:avLst>
          </a:prstGeom>
          <a:solidFill>
            <a:schemeClr val="accent5">
              <a:lumMod val="40000"/>
              <a:lumOff val="60000"/>
            </a:scheme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Calibri"/>
              <a:ea charset="-122" panose="02010600030101010101" pitchFamily="2" typeface="宋体"/>
              <a:cs typeface="+mn-cs"/>
            </a:endParaRPr>
          </a:p>
        </p:txBody>
      </p:sp>
    </p:spTree>
    <p:extLst>
      <p:ext uri="{BB962C8B-B14F-4D97-AF65-F5344CB8AC3E}">
        <p14:creationId val="810353903"/>
      </p:ext>
    </p:extLst>
  </p:cSld>
  <p:clrMapOvr>
    <a:masterClrMapping/>
  </p:clrMapOvr>
  <mc:AlternateContent>
    <mc:Choice Requires="p14">
      <p:transition p14:dur="900" spd="slow">
        <p14:warp dir="in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9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2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9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4"/>
      <p:bldP grpId="0" spid="15"/>
      <p:bldP grpId="0" spid="16"/>
      <p:bldP grpId="0" spid="17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156</Paragraphs>
  <Slides>22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baseType="lpstr" size="37">
      <vt:lpstr>Arial</vt:lpstr>
      <vt:lpstr>等线 Light</vt:lpstr>
      <vt:lpstr>等线</vt:lpstr>
      <vt:lpstr>Calibri Light</vt:lpstr>
      <vt:lpstr>Calibri</vt:lpstr>
      <vt:lpstr>宋体</vt:lpstr>
      <vt:lpstr>仿宋</vt:lpstr>
      <vt:lpstr>Britannic Bold</vt:lpstr>
      <vt:lpstr>GulimChe</vt:lpstr>
      <vt:lpstr>微软雅黑</vt:lpstr>
      <vt:lpstr>Wingdings</vt:lpstr>
      <vt:lpstr>方正兰亭黑_GBK</vt:lpstr>
      <vt:lpstr>Arial Black</vt:lpstr>
      <vt:lpstr>Times New Roman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2021-08-22T11:48:04Z</dcterms:created>
  <cp:lastPrinted>2021-08-22T11:48:04Z</cp:lastPrinted>
  <dcterms:modified xsi:type="dcterms:W3CDTF">2021-08-22T05:35:00Z</dcterms:modified>
  <cp:revision>1</cp:revision>
</cp:coreProperties>
</file>