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sldIdLst>
    <p:sldId id="256" r:id="rId3"/>
    <p:sldId id="259" r:id="rId4"/>
    <p:sldId id="258" r:id="rId5"/>
    <p:sldId id="257" r:id="rId6"/>
    <p:sldId id="260" r:id="rId7"/>
    <p:sldId id="261" r:id="rId8"/>
    <p:sldId id="262" r:id="rId9"/>
    <p:sldId id="263" r:id="rId10"/>
    <p:sldId id="264" r:id="rId11"/>
    <p:sldId id="265" r:id="rId12"/>
    <p:sldId id="266" r:id="rId13"/>
    <p:sldId id="267" r:id="rId14"/>
    <p:sldId id="270" r:id="rId15"/>
    <p:sldId id="271" r:id="rId16"/>
    <p:sldId id="272" r:id="rId17"/>
    <p:sldId id="273" r:id="rId18"/>
    <p:sldId id="274" r:id="rId19"/>
    <p:sldId id="289" r:id="rId20"/>
    <p:sldId id="275" r:id="rId21"/>
    <p:sldId id="276" r:id="rId22"/>
    <p:sldId id="277" r:id="rId23"/>
    <p:sldId id="278" r:id="rId24"/>
    <p:sldId id="279" r:id="rId25"/>
    <p:sldId id="268" r:id="rId26"/>
    <p:sldId id="280" r:id="rId27"/>
    <p:sldId id="281" r:id="rId28"/>
    <p:sldId id="283" r:id="rId29"/>
    <p:sldId id="282" r:id="rId30"/>
    <p:sldId id="284" r:id="rId31"/>
    <p:sldId id="290" r:id="rId32"/>
    <p:sldId id="286" r:id="rId33"/>
    <p:sldId id="288" r:id="rId34"/>
    <p:sldId id="291" r:id="rId35"/>
    <p:sldId id="269" r:id="rId36"/>
    <p:sldId id="293" r:id="rId37"/>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94660"/>
  </p:normalViewPr>
  <p:slideViewPr>
    <p:cSldViewPr snapToGrid="0">
      <p:cViewPr varScale="1">
        <p:scale>
          <a:sx n="113" d="100"/>
          <a:sy n="113" d="100"/>
        </p:scale>
        <p:origin x="438" y="96"/>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8.xml" Type="http://schemas.openxmlformats.org/officeDocument/2006/relationships/slide"/><Relationship Id="rId11" Target="slides/slide9.xml" Type="http://schemas.openxmlformats.org/officeDocument/2006/relationships/slide"/><Relationship Id="rId12" Target="slides/slide10.xml" Type="http://schemas.openxmlformats.org/officeDocument/2006/relationships/slide"/><Relationship Id="rId13" Target="slides/slide11.xml" Type="http://schemas.openxmlformats.org/officeDocument/2006/relationships/slide"/><Relationship Id="rId14" Target="slides/slide12.xml" Type="http://schemas.openxmlformats.org/officeDocument/2006/relationships/slide"/><Relationship Id="rId15" Target="slides/slide13.xml" Type="http://schemas.openxmlformats.org/officeDocument/2006/relationships/slide"/><Relationship Id="rId16" Target="slides/slide14.xml" Type="http://schemas.openxmlformats.org/officeDocument/2006/relationships/slide"/><Relationship Id="rId17" Target="slides/slide15.xml" Type="http://schemas.openxmlformats.org/officeDocument/2006/relationships/slide"/><Relationship Id="rId18" Target="slides/slide16.xml" Type="http://schemas.openxmlformats.org/officeDocument/2006/relationships/slide"/><Relationship Id="rId19" Target="slides/slide17.xml" Type="http://schemas.openxmlformats.org/officeDocument/2006/relationships/slide"/><Relationship Id="rId2" Target="slideMasters/slideMaster2.xml" Type="http://schemas.openxmlformats.org/officeDocument/2006/relationships/slideMaster"/><Relationship Id="rId20" Target="slides/slide18.xml" Type="http://schemas.openxmlformats.org/officeDocument/2006/relationships/slide"/><Relationship Id="rId21" Target="slides/slide19.xml" Type="http://schemas.openxmlformats.org/officeDocument/2006/relationships/slide"/><Relationship Id="rId22" Target="slides/slide20.xml" Type="http://schemas.openxmlformats.org/officeDocument/2006/relationships/slide"/><Relationship Id="rId23" Target="slides/slide21.xml" Type="http://schemas.openxmlformats.org/officeDocument/2006/relationships/slide"/><Relationship Id="rId24" Target="slides/slide22.xml" Type="http://schemas.openxmlformats.org/officeDocument/2006/relationships/slide"/><Relationship Id="rId25" Target="slides/slide23.xml" Type="http://schemas.openxmlformats.org/officeDocument/2006/relationships/slide"/><Relationship Id="rId26" Target="slides/slide24.xml" Type="http://schemas.openxmlformats.org/officeDocument/2006/relationships/slide"/><Relationship Id="rId27" Target="slides/slide25.xml" Type="http://schemas.openxmlformats.org/officeDocument/2006/relationships/slide"/><Relationship Id="rId28" Target="slides/slide26.xml" Type="http://schemas.openxmlformats.org/officeDocument/2006/relationships/slide"/><Relationship Id="rId29" Target="slides/slide27.xml" Type="http://schemas.openxmlformats.org/officeDocument/2006/relationships/slide"/><Relationship Id="rId3" Target="slides/slide1.xml" Type="http://schemas.openxmlformats.org/officeDocument/2006/relationships/slide"/><Relationship Id="rId30" Target="slides/slide28.xml" Type="http://schemas.openxmlformats.org/officeDocument/2006/relationships/slide"/><Relationship Id="rId31" Target="slides/slide29.xml" Type="http://schemas.openxmlformats.org/officeDocument/2006/relationships/slide"/><Relationship Id="rId32" Target="slides/slide30.xml" Type="http://schemas.openxmlformats.org/officeDocument/2006/relationships/slide"/><Relationship Id="rId33" Target="slides/slide31.xml" Type="http://schemas.openxmlformats.org/officeDocument/2006/relationships/slide"/><Relationship Id="rId34" Target="slides/slide32.xml" Type="http://schemas.openxmlformats.org/officeDocument/2006/relationships/slide"/><Relationship Id="rId35" Target="slides/slide33.xml" Type="http://schemas.openxmlformats.org/officeDocument/2006/relationships/slide"/><Relationship Id="rId36" Target="slides/slide34.xml" Type="http://schemas.openxmlformats.org/officeDocument/2006/relationships/slide"/><Relationship Id="rId37" Target="slides/slide35.xml" Type="http://schemas.openxmlformats.org/officeDocument/2006/relationships/slide"/><Relationship Id="rId38" Target="tags/tag1.xml" Type="http://schemas.openxmlformats.org/officeDocument/2006/relationships/tags"/><Relationship Id="rId39" Target="presProps.xml" Type="http://schemas.openxmlformats.org/officeDocument/2006/relationships/presProps"/><Relationship Id="rId4" Target="slides/slide2.xml" Type="http://schemas.openxmlformats.org/officeDocument/2006/relationships/slide"/><Relationship Id="rId40" Target="viewProps.xml" Type="http://schemas.openxmlformats.org/officeDocument/2006/relationships/viewProps"/><Relationship Id="rId41" Target="theme/theme1.xml" Type="http://schemas.openxmlformats.org/officeDocument/2006/relationships/theme"/><Relationship Id="rId42" Target="tableStyles.xml" Type="http://schemas.openxmlformats.org/officeDocument/2006/relationships/tableStyles"/><Relationship Id="rId5" Target="slides/slide3.xml" Type="http://schemas.openxmlformats.org/officeDocument/2006/relationships/slide"/><Relationship Id="rId6" Target="slides/slide4.xml" Type="http://schemas.openxmlformats.org/officeDocument/2006/relationships/slide"/><Relationship Id="rId7" Target="slides/slide5.xml" Type="http://schemas.openxmlformats.org/officeDocument/2006/relationships/slide"/><Relationship Id="rId8" Target="slides/slide6.xml" Type="http://schemas.openxmlformats.org/officeDocument/2006/relationships/slide"/><Relationship Id="rId9" Target="slides/slide7.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_rels/chart4.xml.rels><?xml version="1.0" encoding="UTF-8" standalone="yes"?><Relationships xmlns="http://schemas.openxmlformats.org/package/2006/relationships"><Relationship Id="rId1" Target="../embeddings/Microsoft_Excel_Worksheet4.xlsx" Type="http://schemas.openxmlformats.org/officeDocument/2006/relationships/package"/><Relationship Id="rId2" Target="colors4.xml" Type="http://schemas.microsoft.com/office/2011/relationships/chartColorStyle"/><Relationship Id="rId3" Target="style4.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spPr>
            <a:ln>
              <a:noFill/>
            </a:ln>
          </c:spPr>
          <c:explosion val="6"/>
          <c:dPt>
            <c:idx val="0"/>
            <c:invertIfNegative val="1"/>
            <c:explosion val="0"/>
            <c:spPr>
              <a:solidFill>
                <a:srgbClr val="FE5A3E"/>
              </a:solidFill>
              <a:ln w="19050">
                <a:noFill/>
              </a:ln>
            </c:spPr>
          </c:dPt>
          <c:dPt>
            <c:idx val="1"/>
            <c:invertIfNegative val="1"/>
            <c:explosion val="0"/>
            <c:spPr>
              <a:solidFill>
                <a:srgbClr val="FFFFFF">
                  <a:alpha val="40000"/>
                </a:srgbClr>
              </a:solidFill>
              <a:ln w="19050">
                <a:noFill/>
              </a:ln>
            </c:spPr>
          </c:dPt>
          <c:dPt>
            <c:idx val="2"/>
            <c:invertIfNegative val="1"/>
            <c:explosion val="0"/>
            <c:spPr>
              <a:solidFill>
                <a:schemeClr val="bg1"/>
              </a:solidFill>
              <a:ln w="19050">
                <a:noFill/>
              </a:ln>
            </c:spPr>
          </c:dPt>
          <c:cat>
            <c:strRef>
              <c:f>Sheet1!$A$2:$A$4</c:f>
              <c:strCache>
                <c:ptCount val="3"/>
                <c:pt idx="0">
                  <c:v>第一季度</c:v>
                </c:pt>
                <c:pt idx="1">
                  <c:v>第二季度</c:v>
                </c:pt>
                <c:pt idx="2">
                  <c:v>第三季度</c:v>
                </c:pt>
              </c:strCache>
            </c:strRef>
          </c:cat>
          <c:val>
            <c:numRef>
              <c:f>Sheet1!$B$2:$B$4</c:f>
              <c:numCache>
                <c:formatCode>General</c:formatCode>
                <c:ptCount val="3"/>
                <c:pt idx="0">
                  <c:v>70</c:v>
                </c:pt>
                <c:pt idx="1">
                  <c:v>20</c:v>
                </c:pt>
                <c:pt idx="2">
                  <c:v>10</c:v>
                </c:pt>
              </c:numCache>
            </c:numRef>
          </c:val>
        </c:ser>
        <c:dLbls>
          <c:showLegendKey val="0"/>
          <c:showVal val="0"/>
          <c:showCatName val="0"/>
          <c:showSerName val="0"/>
          <c:showPercent val="0"/>
          <c:showBubbleSize val="0"/>
          <c:showLeaderLines val="0"/>
        </c:dLbls>
        <c:firstSliceAng val="300"/>
      </c:pie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rgbClr val="FE5A3E"/>
              </a:solidFill>
              <a:ln w="19050">
                <a:noFill/>
              </a:ln>
            </c:spPr>
          </c:dPt>
          <c:dPt>
            <c:idx val="1"/>
            <c:invertIfNegative val="1"/>
            <c:spPr>
              <a:solidFill>
                <a:srgbClr val="FFFFFF">
                  <a:alpha val="40000"/>
                </a:srgbClr>
              </a:solidFill>
              <a:ln w="19050">
                <a:noFill/>
              </a:ln>
            </c:spPr>
          </c:dPt>
          <c:dPt>
            <c:idx val="2"/>
            <c:invertIfNegative val="1"/>
            <c:spPr>
              <a:solidFill>
                <a:schemeClr val="accent3"/>
              </a:solidFill>
              <a:ln w="19050">
                <a:solidFill>
                  <a:schemeClr val="lt1"/>
                </a:solidFill>
              </a:ln>
            </c:spPr>
          </c:dPt>
          <c:dPt>
            <c:idx val="3"/>
            <c:invertIfNegative val="1"/>
            <c:spPr>
              <a:solidFill>
                <a:schemeClr val="accent4"/>
              </a:solidFill>
              <a:ln w="19050">
                <a:solidFill>
                  <a:schemeClr val="lt1"/>
                </a:solidFill>
              </a:ln>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40</c:v>
                </c:pt>
                <c:pt idx="1">
                  <c:v>60</c:v>
                </c:pt>
              </c:numCache>
            </c:numRef>
          </c:val>
        </c:ser>
        <c:dLbls>
          <c:showLegendKey val="0"/>
          <c:showVal val="0"/>
          <c:showCatName val="0"/>
          <c:showSerName val="0"/>
          <c:showPercent val="0"/>
          <c:showBubbleSize val="0"/>
          <c:showLeaderLines val="0"/>
        </c:dLbls>
        <c:firstSliceAng val="58"/>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rgbClr val="FE5A3E"/>
              </a:solidFill>
              <a:ln w="19050">
                <a:noFill/>
              </a:ln>
            </c:spPr>
          </c:dPt>
          <c:dPt>
            <c:idx val="1"/>
            <c:invertIfNegative val="1"/>
            <c:spPr>
              <a:solidFill>
                <a:srgbClr val="FFFFFF">
                  <a:alpha val="40000"/>
                </a:srgbClr>
              </a:solidFill>
              <a:ln w="19050">
                <a:noFill/>
              </a:ln>
            </c:spPr>
          </c:dPt>
          <c:dPt>
            <c:idx val="2"/>
            <c:invertIfNegative val="1"/>
            <c:spPr>
              <a:solidFill>
                <a:schemeClr val="accent3"/>
              </a:solidFill>
              <a:ln w="19050">
                <a:solidFill>
                  <a:schemeClr val="lt1"/>
                </a:solidFill>
              </a:ln>
            </c:spPr>
          </c:dPt>
          <c:dPt>
            <c:idx val="3"/>
            <c:invertIfNegative val="1"/>
            <c:spPr>
              <a:solidFill>
                <a:schemeClr val="accent4"/>
              </a:solidFill>
              <a:ln w="19050">
                <a:solidFill>
                  <a:schemeClr val="lt1"/>
                </a:solidFill>
              </a:ln>
            </c:spPr>
          </c:dPt>
          <c:dLbls>
            <c:delete val="1"/>
            <c:extLst>
              <c:ext xmlns:c15="http://schemas.microsoft.com/office/drawing/2012/chart" uri="{CE6537A1-D6FC-4f65-9D91-7224C49458BB}">
                <c15:showLeaderLines val="1"/>
              </c:ext>
            </c:extLst>
          </c:dLbls>
          <c:cat>
            <c:strRef>
              <c:f>Sheet1!$A$2:$A$5</c:f>
              <c:strCache>
                <c:ptCount val="2"/>
                <c:pt idx="0">
                  <c:v>第一季度</c:v>
                </c:pt>
                <c:pt idx="1">
                  <c:v>第二季度</c:v>
                </c:pt>
              </c:strCache>
            </c:strRef>
          </c:cat>
          <c:val>
            <c:numRef>
              <c:f>Sheet1!$B$2:$B$5</c:f>
              <c:numCache>
                <c:formatCode>General</c:formatCode>
                <c:ptCount val="4"/>
                <c:pt idx="0">
                  <c:v>40</c:v>
                </c:pt>
                <c:pt idx="1">
                  <c:v>60</c:v>
                </c:pt>
              </c:numCache>
            </c:numRef>
          </c:val>
        </c:ser>
        <c:dLbls>
          <c:showLegendKey val="0"/>
          <c:showVal val="0"/>
          <c:showCatName val="0"/>
          <c:showSerName val="0"/>
          <c:showPercent val="0"/>
          <c:showBubbleSize val="0"/>
          <c:showLeaderLines val="0"/>
        </c:dLbls>
        <c:firstSliceAng val="233"/>
        <c:holeSize val="75"/>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4.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pieChart>
        <c:varyColors val="1"/>
        <c:ser>
          <c:idx val="0"/>
          <c:order val="0"/>
          <c:tx>
            <c:strRef>
              <c:f>Sheet1!$B$1</c:f>
              <c:strCache>
                <c:ptCount val="1"/>
                <c:pt idx="0">
                  <c:v>销售额</c:v>
                </c:pt>
              </c:strCache>
            </c:strRef>
          </c:tx>
          <c:dPt>
            <c:idx val="0"/>
            <c:invertIfNegative val="1"/>
            <c:spPr>
              <a:solidFill>
                <a:srgbClr val="FE5A3E"/>
              </a:solidFill>
              <a:ln w="19050">
                <a:noFill/>
              </a:ln>
            </c:spPr>
          </c:dPt>
          <c:dPt>
            <c:idx val="1"/>
            <c:invertIfNegative val="1"/>
            <c:spPr>
              <a:solidFill>
                <a:schemeClr val="bg1">
                  <a:alpha val="40000"/>
                </a:schemeClr>
              </a:solidFill>
              <a:ln w="19050">
                <a:noFill/>
              </a:ln>
            </c:spPr>
          </c:dPt>
          <c:dPt>
            <c:idx val="2"/>
            <c:invertIfNegative val="1"/>
            <c:spPr>
              <a:solidFill>
                <a:schemeClr val="accent3"/>
              </a:solidFill>
              <a:ln w="19050">
                <a:solidFill>
                  <a:schemeClr val="lt1"/>
                </a:solidFill>
              </a:ln>
            </c:spPr>
          </c:dPt>
          <c:dPt>
            <c:idx val="3"/>
            <c:invertIfNegative val="1"/>
            <c:spPr>
              <a:solidFill>
                <a:schemeClr val="accent4"/>
              </a:solidFill>
              <a:ln w="19050">
                <a:solidFill>
                  <a:schemeClr val="lt1"/>
                </a:solidFill>
              </a:ln>
            </c:spPr>
          </c:dPt>
          <c:val>
            <c:numRef>
              <c:f>Sheet1!$B$2:$B$5</c:f>
              <c:numCache>
                <c:formatCode>General</c:formatCode>
                <c:ptCount val="4"/>
                <c:pt idx="0">
                  <c:v>5</c:v>
                </c:pt>
                <c:pt idx="1">
                  <c:v>95</c:v>
                </c:pt>
              </c:numCache>
            </c:numRef>
          </c:val>
        </c:ser>
        <c:dLbls>
          <c:showLegendKey val="0"/>
          <c:showVal val="0"/>
          <c:showCatName val="0"/>
          <c:showSerName val="0"/>
          <c:showPercent val="0"/>
          <c:showBubbleSize val="0"/>
          <c:showLeaderLines val="0"/>
        </c:dLbls>
        <c:firstSliceAng val="30"/>
      </c:pie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03D00C7E-A33F-4117-8001-C76A27DBB0A5}" type="datetimeFigureOut">
              <a:rPr lang="zh-CN" altLang="en-US" smtClean="0"/>
              <a:t>2018/5/28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A11312-CB4D-48AF-918A-EB328041C89F}" type="slidenum">
              <a:rPr lang="zh-CN" altLang="en-US" smtClean="0"/>
              <a:t>‹#›</a:t>
            </a:fld>
            <a:endParaRPr lang="zh-CN" altLang="en-US"/>
          </a:p>
        </p:txBody>
      </p:sp>
    </p:spTree>
    <p:extLst>
      <p:ext uri="{BB962C8B-B14F-4D97-AF65-F5344CB8AC3E}">
        <p14:creationId val="338261839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3D00C7E-A33F-4117-8001-C76A27DBB0A5}" type="datetimeFigureOut">
              <a:rPr lang="zh-CN" altLang="en-US" smtClean="0"/>
              <a:t>2018/5/28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A11312-CB4D-48AF-918A-EB328041C89F}" type="slidenum">
              <a:rPr lang="zh-CN" altLang="en-US" smtClean="0"/>
              <a:t>‹#›</a:t>
            </a:fld>
            <a:endParaRPr lang="zh-CN" altLang="en-US"/>
          </a:p>
        </p:txBody>
      </p:sp>
    </p:spTree>
    <p:extLst>
      <p:ext uri="{BB962C8B-B14F-4D97-AF65-F5344CB8AC3E}">
        <p14:creationId val="27950573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3D00C7E-A33F-4117-8001-C76A27DBB0A5}" type="datetimeFigureOut">
              <a:rPr lang="zh-CN" altLang="en-US" smtClean="0"/>
              <a:t>2018/5/28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A11312-CB4D-48AF-918A-EB328041C89F}" type="slidenum">
              <a:rPr lang="zh-CN" altLang="en-US" smtClean="0"/>
              <a:t>‹#›</a:t>
            </a:fld>
            <a:endParaRPr lang="zh-CN" altLang="en-US"/>
          </a:p>
        </p:txBody>
      </p:sp>
    </p:spTree>
    <p:extLst>
      <p:ext uri="{BB962C8B-B14F-4D97-AF65-F5344CB8AC3E}">
        <p14:creationId val="139394760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54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7"/>
            <a:ext cx="9144000" cy="1655763"/>
          </a:xfrm>
        </p:spPr>
        <p:txBody>
          <a:bodyPr/>
          <a:lstStyle>
            <a:lvl1pPr marL="0" indent="0" algn="ctr">
              <a:buNone/>
              <a:defRPr sz="2160"/>
            </a:lvl1pPr>
            <a:lvl2pPr marL="411470" indent="0" algn="ctr">
              <a:buNone/>
              <a:defRPr sz="1800"/>
            </a:lvl2pPr>
            <a:lvl3pPr marL="822939" indent="0" algn="ctr">
              <a:buNone/>
              <a:defRPr sz="1620"/>
            </a:lvl3pPr>
            <a:lvl4pPr marL="1234409" indent="0" algn="ctr">
              <a:buNone/>
              <a:defRPr sz="1440"/>
            </a:lvl4pPr>
            <a:lvl5pPr marL="1645879" indent="0" algn="ctr">
              <a:buNone/>
              <a:defRPr sz="1440"/>
            </a:lvl5pPr>
            <a:lvl6pPr marL="2057349" indent="0" algn="ctr">
              <a:buNone/>
              <a:defRPr sz="1440"/>
            </a:lvl6pPr>
            <a:lvl7pPr marL="2468818" indent="0" algn="ctr">
              <a:buNone/>
              <a:defRPr sz="1440"/>
            </a:lvl7pPr>
            <a:lvl8pPr marL="2880288" indent="0" algn="ctr">
              <a:buNone/>
              <a:defRPr sz="1440"/>
            </a:lvl8pPr>
            <a:lvl9pPr marL="3291758" indent="0" algn="ctr">
              <a:buNone/>
              <a:defRPr sz="144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6602BEF-D029-4B59-852F-F491FA8C1ABB}"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2EDA68-5A14-4DA3-9CAD-548AB499E18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7657496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6602BEF-D029-4B59-852F-F491FA8C1ABB}"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2EDA68-5A14-4DA3-9CAD-548AB499E18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8401889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1" y="1709741"/>
            <a:ext cx="10515600" cy="2852737"/>
          </a:xfrm>
        </p:spPr>
        <p:txBody>
          <a:bodyPr anchor="b"/>
          <a:lstStyle>
            <a:lvl1pPr>
              <a:defRPr sz="54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160">
                <a:solidFill>
                  <a:schemeClr val="tx1">
                    <a:tint val="75000"/>
                  </a:schemeClr>
                </a:solidFill>
              </a:defRPr>
            </a:lvl1pPr>
            <a:lvl2pPr marL="411470" indent="0">
              <a:buNone/>
              <a:defRPr sz="1800">
                <a:solidFill>
                  <a:schemeClr val="tx1">
                    <a:tint val="75000"/>
                  </a:schemeClr>
                </a:solidFill>
              </a:defRPr>
            </a:lvl2pPr>
            <a:lvl3pPr marL="822939" indent="0">
              <a:buNone/>
              <a:defRPr sz="1620">
                <a:solidFill>
                  <a:schemeClr val="tx1">
                    <a:tint val="75000"/>
                  </a:schemeClr>
                </a:solidFill>
              </a:defRPr>
            </a:lvl3pPr>
            <a:lvl4pPr marL="1234409" indent="0">
              <a:buNone/>
              <a:defRPr sz="1440">
                <a:solidFill>
                  <a:schemeClr val="tx1">
                    <a:tint val="75000"/>
                  </a:schemeClr>
                </a:solidFill>
              </a:defRPr>
            </a:lvl4pPr>
            <a:lvl5pPr marL="1645879" indent="0">
              <a:buNone/>
              <a:defRPr sz="1440">
                <a:solidFill>
                  <a:schemeClr val="tx1">
                    <a:tint val="75000"/>
                  </a:schemeClr>
                </a:solidFill>
              </a:defRPr>
            </a:lvl5pPr>
            <a:lvl6pPr marL="2057349" indent="0">
              <a:buNone/>
              <a:defRPr sz="1440">
                <a:solidFill>
                  <a:schemeClr val="tx1">
                    <a:tint val="75000"/>
                  </a:schemeClr>
                </a:solidFill>
              </a:defRPr>
            </a:lvl6pPr>
            <a:lvl7pPr marL="2468818" indent="0">
              <a:buNone/>
              <a:defRPr sz="1440">
                <a:solidFill>
                  <a:schemeClr val="tx1">
                    <a:tint val="75000"/>
                  </a:schemeClr>
                </a:solidFill>
              </a:defRPr>
            </a:lvl7pPr>
            <a:lvl8pPr marL="2880288" indent="0">
              <a:buNone/>
              <a:defRPr sz="1440">
                <a:solidFill>
                  <a:schemeClr val="tx1">
                    <a:tint val="75000"/>
                  </a:schemeClr>
                </a:solidFill>
              </a:defRPr>
            </a:lvl8pPr>
            <a:lvl9pPr marL="3291758" indent="0">
              <a:buNone/>
              <a:defRPr sz="144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6602BEF-D029-4B59-852F-F491FA8C1ABB}"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2EDA68-5A14-4DA3-9CAD-548AB499E18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27555950"/>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6602BEF-D029-4B59-852F-F491FA8C1ABB}"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2EDA68-5A14-4DA3-9CAD-548AB499E18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6308014"/>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9" y="1681163"/>
            <a:ext cx="5157787" cy="823912"/>
          </a:xfrm>
        </p:spPr>
        <p:txBody>
          <a:bodyPr anchor="b"/>
          <a:lstStyle>
            <a:lvl1pPr marL="0" indent="0">
              <a:buNone/>
              <a:defRPr sz="2160" b="1"/>
            </a:lvl1pPr>
            <a:lvl2pPr marL="411470" indent="0">
              <a:buNone/>
              <a:defRPr sz="1800" b="1"/>
            </a:lvl2pPr>
            <a:lvl3pPr marL="822939" indent="0">
              <a:buNone/>
              <a:defRPr sz="1620" b="1"/>
            </a:lvl3pPr>
            <a:lvl4pPr marL="1234409" indent="0">
              <a:buNone/>
              <a:defRPr sz="1440" b="1"/>
            </a:lvl4pPr>
            <a:lvl5pPr marL="1645879" indent="0">
              <a:buNone/>
              <a:defRPr sz="1440" b="1"/>
            </a:lvl5pPr>
            <a:lvl6pPr marL="2057349" indent="0">
              <a:buNone/>
              <a:defRPr sz="1440" b="1"/>
            </a:lvl6pPr>
            <a:lvl7pPr marL="2468818" indent="0">
              <a:buNone/>
              <a:defRPr sz="1440" b="1"/>
            </a:lvl7pPr>
            <a:lvl8pPr marL="2880288" indent="0">
              <a:buNone/>
              <a:defRPr sz="1440" b="1"/>
            </a:lvl8pPr>
            <a:lvl9pPr marL="3291758" indent="0">
              <a:buNone/>
              <a:defRPr sz="1440" b="1"/>
            </a:lvl9pPr>
          </a:lstStyle>
          <a:p>
            <a:pPr lvl="0"/>
            <a:r>
              <a:rPr lang="zh-CN" altLang="en-US" smtClean="0"/>
              <a:t>单击此处编辑母版文本样式</a:t>
            </a:r>
          </a:p>
        </p:txBody>
      </p:sp>
      <p:sp>
        <p:nvSpPr>
          <p:cNvPr id="4" name="内容占位符 3"/>
          <p:cNvSpPr>
            <a:spLocks noGrp="1"/>
          </p:cNvSpPr>
          <p:nvPr>
            <p:ph sz="half" idx="2"/>
          </p:nvPr>
        </p:nvSpPr>
        <p:spPr>
          <a:xfrm>
            <a:off x="839789" y="2505077"/>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160" b="1"/>
            </a:lvl1pPr>
            <a:lvl2pPr marL="411470" indent="0">
              <a:buNone/>
              <a:defRPr sz="1800" b="1"/>
            </a:lvl2pPr>
            <a:lvl3pPr marL="822939" indent="0">
              <a:buNone/>
              <a:defRPr sz="1620" b="1"/>
            </a:lvl3pPr>
            <a:lvl4pPr marL="1234409" indent="0">
              <a:buNone/>
              <a:defRPr sz="1440" b="1"/>
            </a:lvl4pPr>
            <a:lvl5pPr marL="1645879" indent="0">
              <a:buNone/>
              <a:defRPr sz="1440" b="1"/>
            </a:lvl5pPr>
            <a:lvl6pPr marL="2057349" indent="0">
              <a:buNone/>
              <a:defRPr sz="1440" b="1"/>
            </a:lvl6pPr>
            <a:lvl7pPr marL="2468818" indent="0">
              <a:buNone/>
              <a:defRPr sz="1440" b="1"/>
            </a:lvl7pPr>
            <a:lvl8pPr marL="2880288" indent="0">
              <a:buNone/>
              <a:defRPr sz="1440" b="1"/>
            </a:lvl8pPr>
            <a:lvl9pPr marL="3291758" indent="0">
              <a:buNone/>
              <a:defRPr sz="1440" b="1"/>
            </a:lvl9pPr>
          </a:lstStyle>
          <a:p>
            <a:pPr lvl="0"/>
            <a:r>
              <a:rPr lang="zh-CN" altLang="en-US" smtClean="0"/>
              <a:t>单击此处编辑母版文本样式</a:t>
            </a:r>
          </a:p>
        </p:txBody>
      </p:sp>
      <p:sp>
        <p:nvSpPr>
          <p:cNvPr id="6" name="内容占位符 5"/>
          <p:cNvSpPr>
            <a:spLocks noGrp="1"/>
          </p:cNvSpPr>
          <p:nvPr>
            <p:ph sz="quarter" idx="4"/>
          </p:nvPr>
        </p:nvSpPr>
        <p:spPr>
          <a:xfrm>
            <a:off x="6172202" y="2505077"/>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6602BEF-D029-4B59-852F-F491FA8C1ABB}"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B82EDA68-5A14-4DA3-9CAD-548AB499E18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596894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6602BEF-D029-4B59-852F-F491FA8C1ABB}"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B82EDA68-5A14-4DA3-9CAD-548AB499E18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39804613"/>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16602BEF-D029-4B59-852F-F491FA8C1ABB}"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B82EDA68-5A14-4DA3-9CAD-548AB499E18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4205513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288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8"/>
            <a:ext cx="6172200" cy="4873625"/>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440"/>
            </a:lvl1pPr>
            <a:lvl2pPr marL="411470" indent="0">
              <a:buNone/>
              <a:defRPr sz="1260"/>
            </a:lvl2pPr>
            <a:lvl3pPr marL="822939" indent="0">
              <a:buNone/>
              <a:defRPr sz="1080"/>
            </a:lvl3pPr>
            <a:lvl4pPr marL="1234409" indent="0">
              <a:buNone/>
              <a:defRPr sz="900"/>
            </a:lvl4pPr>
            <a:lvl5pPr marL="1645879" indent="0">
              <a:buNone/>
              <a:defRPr sz="900"/>
            </a:lvl5pPr>
            <a:lvl6pPr marL="2057349" indent="0">
              <a:buNone/>
              <a:defRPr sz="900"/>
            </a:lvl6pPr>
            <a:lvl7pPr marL="2468818" indent="0">
              <a:buNone/>
              <a:defRPr sz="900"/>
            </a:lvl7pPr>
            <a:lvl8pPr marL="2880288" indent="0">
              <a:buNone/>
              <a:defRPr sz="900"/>
            </a:lvl8pPr>
            <a:lvl9pPr marL="3291758"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6602BEF-D029-4B59-852F-F491FA8C1ABB}"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2EDA68-5A14-4DA3-9CAD-548AB499E18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570383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3D00C7E-A33F-4117-8001-C76A27DBB0A5}" type="datetimeFigureOut">
              <a:rPr lang="zh-CN" altLang="en-US" smtClean="0"/>
              <a:t>2018/5/28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A11312-CB4D-48AF-918A-EB328041C89F}" type="slidenum">
              <a:rPr lang="zh-CN" altLang="en-US" smtClean="0"/>
              <a:t>‹#›</a:t>
            </a:fld>
            <a:endParaRPr lang="zh-CN" altLang="en-US"/>
          </a:p>
        </p:txBody>
      </p:sp>
    </p:spTree>
    <p:extLst>
      <p:ext uri="{BB962C8B-B14F-4D97-AF65-F5344CB8AC3E}">
        <p14:creationId val="400672175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288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8"/>
            <a:ext cx="6172200" cy="4873625"/>
          </a:xfrm>
        </p:spPr>
        <p:txBody>
          <a:bodyPr/>
          <a:lstStyle>
            <a:lvl1pPr marL="0" indent="0">
              <a:buNone/>
              <a:defRPr sz="2880"/>
            </a:lvl1pPr>
            <a:lvl2pPr marL="411470" indent="0">
              <a:buNone/>
              <a:defRPr sz="2520"/>
            </a:lvl2pPr>
            <a:lvl3pPr marL="822939" indent="0">
              <a:buNone/>
              <a:defRPr sz="2160"/>
            </a:lvl3pPr>
            <a:lvl4pPr marL="1234409" indent="0">
              <a:buNone/>
              <a:defRPr sz="1800"/>
            </a:lvl4pPr>
            <a:lvl5pPr marL="1645879" indent="0">
              <a:buNone/>
              <a:defRPr sz="1800"/>
            </a:lvl5pPr>
            <a:lvl6pPr marL="2057349" indent="0">
              <a:buNone/>
              <a:defRPr sz="1800"/>
            </a:lvl6pPr>
            <a:lvl7pPr marL="2468818" indent="0">
              <a:buNone/>
              <a:defRPr sz="1800"/>
            </a:lvl7pPr>
            <a:lvl8pPr marL="2880288" indent="0">
              <a:buNone/>
              <a:defRPr sz="1800"/>
            </a:lvl8pPr>
            <a:lvl9pPr marL="3291758" indent="0">
              <a:buNone/>
              <a:defRPr sz="1800"/>
            </a:lvl9pPr>
          </a:lstStyle>
          <a:p>
            <a:endParaRPr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440"/>
            </a:lvl1pPr>
            <a:lvl2pPr marL="411470" indent="0">
              <a:buNone/>
              <a:defRPr sz="1260"/>
            </a:lvl2pPr>
            <a:lvl3pPr marL="822939" indent="0">
              <a:buNone/>
              <a:defRPr sz="1080"/>
            </a:lvl3pPr>
            <a:lvl4pPr marL="1234409" indent="0">
              <a:buNone/>
              <a:defRPr sz="900"/>
            </a:lvl4pPr>
            <a:lvl5pPr marL="1645879" indent="0">
              <a:buNone/>
              <a:defRPr sz="900"/>
            </a:lvl5pPr>
            <a:lvl6pPr marL="2057349" indent="0">
              <a:buNone/>
              <a:defRPr sz="900"/>
            </a:lvl6pPr>
            <a:lvl7pPr marL="2468818" indent="0">
              <a:buNone/>
              <a:defRPr sz="900"/>
            </a:lvl7pPr>
            <a:lvl8pPr marL="2880288" indent="0">
              <a:buNone/>
              <a:defRPr sz="900"/>
            </a:lvl8pPr>
            <a:lvl9pPr marL="3291758"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6602BEF-D029-4B59-852F-F491FA8C1ABB}"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B82EDA68-5A14-4DA3-9CAD-548AB499E18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89941488"/>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6602BEF-D029-4B59-852F-F491FA8C1ABB}"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2EDA68-5A14-4DA3-9CAD-548AB499E18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5387311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2" y="365126"/>
            <a:ext cx="2628900" cy="581183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2" y="365126"/>
            <a:ext cx="7734300"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6602BEF-D029-4B59-852F-F491FA8C1ABB}"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B82EDA68-5A14-4DA3-9CAD-548AB499E18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2826829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03D00C7E-A33F-4117-8001-C76A27DBB0A5}" type="datetimeFigureOut">
              <a:rPr lang="zh-CN" altLang="en-US" smtClean="0"/>
              <a:t>2018/5/28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0A11312-CB4D-48AF-918A-EB328041C89F}" type="slidenum">
              <a:rPr lang="zh-CN" altLang="en-US" smtClean="0"/>
              <a:t>‹#›</a:t>
            </a:fld>
            <a:endParaRPr lang="zh-CN" altLang="en-US"/>
          </a:p>
        </p:txBody>
      </p:sp>
    </p:spTree>
    <p:extLst>
      <p:ext uri="{BB962C8B-B14F-4D97-AF65-F5344CB8AC3E}">
        <p14:creationId val="411215229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03D00C7E-A33F-4117-8001-C76A27DBB0A5}" type="datetimeFigureOut">
              <a:rPr lang="zh-CN" altLang="en-US" smtClean="0"/>
              <a:t>2018/5/28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A11312-CB4D-48AF-918A-EB328041C89F}" type="slidenum">
              <a:rPr lang="zh-CN" altLang="en-US" smtClean="0"/>
              <a:t>‹#›</a:t>
            </a:fld>
            <a:endParaRPr lang="zh-CN" altLang="en-US"/>
          </a:p>
        </p:txBody>
      </p:sp>
    </p:spTree>
    <p:extLst>
      <p:ext uri="{BB962C8B-B14F-4D97-AF65-F5344CB8AC3E}">
        <p14:creationId val="574690183"/>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3D00C7E-A33F-4117-8001-C76A27DBB0A5}" type="datetimeFigureOut">
              <a:rPr lang="zh-CN" altLang="en-US" smtClean="0"/>
              <a:t>2018/5/28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0A11312-CB4D-48AF-918A-EB328041C89F}" type="slidenum">
              <a:rPr lang="zh-CN" altLang="en-US" smtClean="0"/>
              <a:t>‹#›</a:t>
            </a:fld>
            <a:endParaRPr lang="zh-CN" altLang="en-US"/>
          </a:p>
        </p:txBody>
      </p:sp>
    </p:spTree>
    <p:extLst>
      <p:ext uri="{BB962C8B-B14F-4D97-AF65-F5344CB8AC3E}">
        <p14:creationId val="106407710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3D00C7E-A33F-4117-8001-C76A27DBB0A5}" type="datetimeFigureOut">
              <a:rPr lang="zh-CN" altLang="en-US" smtClean="0"/>
              <a:t>2018/5/28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0A11312-CB4D-48AF-918A-EB328041C89F}" type="slidenum">
              <a:rPr lang="zh-CN" altLang="en-US" smtClean="0"/>
              <a:t>‹#›</a:t>
            </a:fld>
            <a:endParaRPr lang="zh-CN" altLang="en-US"/>
          </a:p>
        </p:txBody>
      </p:sp>
    </p:spTree>
    <p:extLst>
      <p:ext uri="{BB962C8B-B14F-4D97-AF65-F5344CB8AC3E}">
        <p14:creationId val="409111434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03D00C7E-A33F-4117-8001-C76A27DBB0A5}" type="datetimeFigureOut">
              <a:rPr lang="zh-CN" altLang="en-US" smtClean="0"/>
              <a:t>2018/5/28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0A11312-CB4D-48AF-918A-EB328041C89F}" type="slidenum">
              <a:rPr lang="zh-CN" altLang="en-US" smtClean="0"/>
              <a:t>‹#›</a:t>
            </a:fld>
            <a:endParaRPr lang="zh-CN" altLang="en-US"/>
          </a:p>
        </p:txBody>
      </p:sp>
    </p:spTree>
    <p:extLst>
      <p:ext uri="{BB962C8B-B14F-4D97-AF65-F5344CB8AC3E}">
        <p14:creationId val="49902529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3D00C7E-A33F-4117-8001-C76A27DBB0A5}" type="datetimeFigureOut">
              <a:rPr lang="zh-CN" altLang="en-US" smtClean="0"/>
              <a:t>2018/5/28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A11312-CB4D-48AF-918A-EB328041C89F}" type="slidenum">
              <a:rPr lang="zh-CN" altLang="en-US" smtClean="0"/>
              <a:t>‹#›</a:t>
            </a:fld>
            <a:endParaRPr lang="zh-CN" altLang="en-US"/>
          </a:p>
        </p:txBody>
      </p:sp>
    </p:spTree>
    <p:extLst>
      <p:ext uri="{BB962C8B-B14F-4D97-AF65-F5344CB8AC3E}">
        <p14:creationId val="178893810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03D00C7E-A33F-4117-8001-C76A27DBB0A5}" type="datetimeFigureOut">
              <a:rPr lang="zh-CN" altLang="en-US" smtClean="0"/>
              <a:t>2018/5/28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0A11312-CB4D-48AF-918A-EB328041C89F}" type="slidenum">
              <a:rPr lang="zh-CN" altLang="en-US" smtClean="0"/>
              <a:t>‹#›</a:t>
            </a:fld>
            <a:endParaRPr lang="zh-CN" altLang="en-US"/>
          </a:p>
        </p:txBody>
      </p:sp>
    </p:spTree>
    <p:extLst>
      <p:ext uri="{BB962C8B-B14F-4D97-AF65-F5344CB8AC3E}">
        <p14:creationId val="331570776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00C7E-A33F-4117-8001-C76A27DBB0A5}" type="datetimeFigureOut">
              <a:rPr lang="zh-CN" altLang="en-US" smtClean="0"/>
              <a:t>2018/5/28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A11312-CB4D-48AF-918A-EB328041C89F}" type="slidenum">
              <a:rPr lang="zh-CN" altLang="en-US" smtClean="0"/>
              <a:t>‹#›</a:t>
            </a:fld>
            <a:endParaRPr lang="zh-CN" altLang="en-US"/>
          </a:p>
        </p:txBody>
      </p:sp>
    </p:spTree>
    <p:extLst>
      <p:ext uri="{BB962C8B-B14F-4D97-AF65-F5344CB8AC3E}">
        <p14:creationId val="3228866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80">
                <a:solidFill>
                  <a:schemeClr val="tx1">
                    <a:tint val="75000"/>
                  </a:schemeClr>
                </a:solidFill>
              </a:defRPr>
            </a:lvl1pPr>
          </a:lstStyle>
          <a:p>
            <a:fld id="{16602BEF-D029-4B59-852F-F491FA8C1ABB}" type="datetimeFigureOut">
              <a:rPr lang="zh-CN" altLang="en-US" smtClean="0">
                <a:solidFill>
                  <a:prstClr val="black">
                    <a:tint val="75000"/>
                  </a:prstClr>
                </a:solidFill>
              </a:rPr>
              <a:t>2018/5/28</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080">
                <a:solidFill>
                  <a:schemeClr val="tx1">
                    <a:tint val="75000"/>
                  </a:schemeClr>
                </a:solidFill>
              </a:defRPr>
            </a:lvl1pPr>
          </a:lstStyle>
          <a:p>
            <a:fld id="{B82EDA68-5A14-4DA3-9CAD-548AB499E18F}"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299575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822939"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35" indent="-205735" algn="l" defTabSz="822939"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05" indent="-205735" algn="l" defTabSz="822939" rtl="0" eaLnBrk="1" latinLnBrk="0" hangingPunct="1">
        <a:lnSpc>
          <a:spcPct val="90000"/>
        </a:lnSpc>
        <a:spcBef>
          <a:spcPts val="451"/>
        </a:spcBef>
        <a:buFont typeface="Arial" panose="020b0604020202020204" pitchFamily="34" charset="0"/>
        <a:buChar char="•"/>
        <a:defRPr sz="2160" kern="1200">
          <a:solidFill>
            <a:schemeClr val="tx1"/>
          </a:solidFill>
          <a:latin typeface="+mn-lt"/>
          <a:ea typeface="+mn-ea"/>
          <a:cs typeface="+mn-cs"/>
        </a:defRPr>
      </a:lvl2pPr>
      <a:lvl3pPr marL="1028674" indent="-205735" algn="l" defTabSz="822939" rtl="0" eaLnBrk="1" latinLnBrk="0" hangingPunct="1">
        <a:lnSpc>
          <a:spcPct val="90000"/>
        </a:lnSpc>
        <a:spcBef>
          <a:spcPts val="451"/>
        </a:spcBef>
        <a:buFont typeface="Arial" panose="020b0604020202020204" pitchFamily="34" charset="0"/>
        <a:buChar char="•"/>
        <a:defRPr sz="1800" kern="1200">
          <a:solidFill>
            <a:schemeClr val="tx1"/>
          </a:solidFill>
          <a:latin typeface="+mn-lt"/>
          <a:ea typeface="+mn-ea"/>
          <a:cs typeface="+mn-cs"/>
        </a:defRPr>
      </a:lvl3pPr>
      <a:lvl4pPr marL="1440144" indent="-205735" algn="l" defTabSz="82293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4pPr>
      <a:lvl5pPr marL="1851614" indent="-205735" algn="l" defTabSz="82293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5pPr>
      <a:lvl6pPr marL="2263083" indent="-205735" algn="l" defTabSz="82293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6pPr>
      <a:lvl7pPr marL="2674553" indent="-205735" algn="l" defTabSz="82293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7pPr>
      <a:lvl8pPr marL="3086023" indent="-205735" algn="l" defTabSz="82293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8pPr>
      <a:lvl9pPr marL="3497493" indent="-205735" algn="l" defTabSz="822939" rtl="0" eaLnBrk="1" latinLnBrk="0" hangingPunct="1">
        <a:lnSpc>
          <a:spcPct val="90000"/>
        </a:lnSpc>
        <a:spcBef>
          <a:spcPts val="451"/>
        </a:spcBef>
        <a:buFont typeface="Arial" panose="020b0604020202020204" pitchFamily="34" charset="0"/>
        <a:buChar char="•"/>
        <a:defRPr sz="1620" kern="1200">
          <a:solidFill>
            <a:schemeClr val="tx1"/>
          </a:solidFill>
          <a:latin typeface="+mn-lt"/>
          <a:ea typeface="+mn-ea"/>
          <a:cs typeface="+mn-cs"/>
        </a:defRPr>
      </a:lvl9pPr>
    </p:bodyStyle>
    <p:otherStyle>
      <a:defPPr>
        <a:defRPr lang="zh-CN"/>
      </a:defPPr>
      <a:lvl1pPr marL="0" algn="l" defTabSz="822939" rtl="0" eaLnBrk="1" latinLnBrk="0" hangingPunct="1">
        <a:defRPr sz="1620" kern="1200">
          <a:solidFill>
            <a:schemeClr val="tx1"/>
          </a:solidFill>
          <a:latin typeface="+mn-lt"/>
          <a:ea typeface="+mn-ea"/>
          <a:cs typeface="+mn-cs"/>
        </a:defRPr>
      </a:lvl1pPr>
      <a:lvl2pPr marL="411470" algn="l" defTabSz="822939" rtl="0" eaLnBrk="1" latinLnBrk="0" hangingPunct="1">
        <a:defRPr sz="1620" kern="1200">
          <a:solidFill>
            <a:schemeClr val="tx1"/>
          </a:solidFill>
          <a:latin typeface="+mn-lt"/>
          <a:ea typeface="+mn-ea"/>
          <a:cs typeface="+mn-cs"/>
        </a:defRPr>
      </a:lvl2pPr>
      <a:lvl3pPr marL="822939" algn="l" defTabSz="822939" rtl="0" eaLnBrk="1" latinLnBrk="0" hangingPunct="1">
        <a:defRPr sz="1620" kern="1200">
          <a:solidFill>
            <a:schemeClr val="tx1"/>
          </a:solidFill>
          <a:latin typeface="+mn-lt"/>
          <a:ea typeface="+mn-ea"/>
          <a:cs typeface="+mn-cs"/>
        </a:defRPr>
      </a:lvl3pPr>
      <a:lvl4pPr marL="1234409" algn="l" defTabSz="822939" rtl="0" eaLnBrk="1" latinLnBrk="0" hangingPunct="1">
        <a:defRPr sz="1620" kern="1200">
          <a:solidFill>
            <a:schemeClr val="tx1"/>
          </a:solidFill>
          <a:latin typeface="+mn-lt"/>
          <a:ea typeface="+mn-ea"/>
          <a:cs typeface="+mn-cs"/>
        </a:defRPr>
      </a:lvl4pPr>
      <a:lvl5pPr marL="1645879" algn="l" defTabSz="822939" rtl="0" eaLnBrk="1" latinLnBrk="0" hangingPunct="1">
        <a:defRPr sz="1620" kern="1200">
          <a:solidFill>
            <a:schemeClr val="tx1"/>
          </a:solidFill>
          <a:latin typeface="+mn-lt"/>
          <a:ea typeface="+mn-ea"/>
          <a:cs typeface="+mn-cs"/>
        </a:defRPr>
      </a:lvl5pPr>
      <a:lvl6pPr marL="2057349" algn="l" defTabSz="822939" rtl="0" eaLnBrk="1" latinLnBrk="0" hangingPunct="1">
        <a:defRPr sz="1620" kern="1200">
          <a:solidFill>
            <a:schemeClr val="tx1"/>
          </a:solidFill>
          <a:latin typeface="+mn-lt"/>
          <a:ea typeface="+mn-ea"/>
          <a:cs typeface="+mn-cs"/>
        </a:defRPr>
      </a:lvl6pPr>
      <a:lvl7pPr marL="2468818" algn="l" defTabSz="822939" rtl="0" eaLnBrk="1" latinLnBrk="0" hangingPunct="1">
        <a:defRPr sz="1620" kern="1200">
          <a:solidFill>
            <a:schemeClr val="tx1"/>
          </a:solidFill>
          <a:latin typeface="+mn-lt"/>
          <a:ea typeface="+mn-ea"/>
          <a:cs typeface="+mn-cs"/>
        </a:defRPr>
      </a:lvl7pPr>
      <a:lvl8pPr marL="2880288" algn="l" defTabSz="822939" rtl="0" eaLnBrk="1" latinLnBrk="0" hangingPunct="1">
        <a:defRPr sz="1620" kern="1200">
          <a:solidFill>
            <a:schemeClr val="tx1"/>
          </a:solidFill>
          <a:latin typeface="+mn-lt"/>
          <a:ea typeface="+mn-ea"/>
          <a:cs typeface="+mn-cs"/>
        </a:defRPr>
      </a:lvl8pPr>
      <a:lvl9pPr marL="3291758" algn="l" defTabSz="822939"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jpeg" Type="http://schemas.openxmlformats.org/officeDocument/2006/relationships/image"/><Relationship Id="rId3"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 Id="rId5" Target="../media/image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2.xml" Type="http://schemas.openxmlformats.org/officeDocument/2006/relationships/chart"/><Relationship Id="rId3" Target="../charts/chart3.xml" Type="http://schemas.openxmlformats.org/officeDocument/2006/relationships/chart"/><Relationship Id="rId4" Target="../charts/chart4.xml" Type="http://schemas.openxmlformats.org/officeDocument/2006/relationships/chart"/></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lum/>
          </a:blip>
          <a:stretch>
            <a:fillRect/>
          </a:stretch>
        </a:blipFill>
        <a:effectLst/>
      </p:bgPr>
    </p:bg>
    <p:spTree>
      <p:nvGrpSpPr>
        <p:cNvPr id="1" name=""/>
        <p:cNvGrpSpPr/>
        <p:nvPr/>
      </p:nvGrpSpPr>
      <p:grpSpPr>
        <a:xfrm>
          <a:off x="0" y="0"/>
          <a:ext cx="0" cy="0"/>
        </a:xfrm>
      </p:grpSpPr>
      <p:sp>
        <p:nvSpPr>
          <p:cNvPr id="39" name="矩形 38"/>
          <p:cNvSpPr/>
          <p:nvPr/>
        </p:nvSpPr>
        <p:spPr>
          <a:xfrm>
            <a:off x="4789959" y="4200518"/>
            <a:ext cx="4000507" cy="695347"/>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217730" y="2595384"/>
            <a:ext cx="7802880" cy="1005840"/>
          </a:xfrm>
          <a:prstGeom prst="rect">
            <a:avLst/>
          </a:prstGeom>
          <a:noFill/>
        </p:spPr>
        <p:txBody>
          <a:bodyPr rtlCol="0" wrap="none">
            <a:spAutoFit/>
          </a:bodyPr>
          <a:lstStyle>
            <a:defPPr>
              <a:defRPr lang="zh-CN"/>
            </a:defPPr>
            <a:lvl1pPr>
              <a:defRPr sz="4800">
                <a:solidFill>
                  <a:schemeClr val="bg1"/>
                </a:solidFill>
                <a:latin charset="-122" panose="02010601030101010101" pitchFamily="2" typeface="方正大黑简体"/>
                <a:ea charset="-122" panose="02010601030101010101" pitchFamily="2" typeface="方正大黑简体"/>
              </a:defRPr>
            </a:lvl1pPr>
          </a:lstStyle>
          <a:p>
            <a:r>
              <a:rPr altLang="zh-CN" lang="en-US" sz="6000"/>
              <a:t>《浪潮之巅》浅读笔记</a:t>
            </a:r>
          </a:p>
        </p:txBody>
      </p:sp>
      <p:cxnSp>
        <p:nvCxnSpPr>
          <p:cNvPr id="10" name="直接连接符 9"/>
          <p:cNvCxnSpPr/>
          <p:nvPr/>
        </p:nvCxnSpPr>
        <p:spPr>
          <a:xfrm>
            <a:off x="578338" y="1931623"/>
            <a:ext cx="82121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5082273" y="4348137"/>
            <a:ext cx="3584893" cy="396240"/>
          </a:xfrm>
          <a:prstGeom prst="rect">
            <a:avLst/>
          </a:prstGeom>
          <a:noFill/>
        </p:spPr>
        <p:txBody>
          <a:bodyPr rtlCol="0" wrap="none">
            <a:spAutoFit/>
          </a:bodyPr>
          <a:lstStyle/>
          <a:p>
            <a:r>
              <a:rPr altLang="en-US" lang="zh-CN" smtClean="0" sz="2000">
                <a:solidFill>
                  <a:schemeClr val="bg1"/>
                </a:solidFill>
                <a:latin charset="-122" panose="020b0503020204020204" pitchFamily="34" typeface="微软雅黑"/>
                <a:ea charset="-122" panose="020b0503020204020204" pitchFamily="34" typeface="微软雅黑"/>
              </a:rPr>
              <a:t>作者：吴军         PPTer：暁荻</a:t>
            </a:r>
          </a:p>
        </p:txBody>
      </p:sp>
      <p:pic>
        <p:nvPicPr>
          <p:cNvPr id="14" name="图片 13"/>
          <p:cNvPicPr>
            <a:picLocks noChangeAspect="1"/>
          </p:cNvPicPr>
          <p:nvPr/>
        </p:nvPicPr>
        <p:blipFill>
          <a:blip r:embed="rId2">
            <a:extLst>
              <a:ext uri="{28A0092B-C50C-407E-A947-70E740481C1C}">
                <a14:useLocalDpi val="0"/>
              </a:ext>
            </a:extLst>
          </a:blip>
          <a:srcRect l="13583" r="13667"/>
          <a:stretch>
            <a:fillRect/>
          </a:stretch>
        </p:blipFill>
        <p:spPr>
          <a:xfrm>
            <a:off x="9024117" y="1640203"/>
            <a:ext cx="2590224" cy="3560447"/>
          </a:xfrm>
          <a:prstGeom prst="rect">
            <a:avLst/>
          </a:prstGeom>
        </p:spPr>
      </p:pic>
      <p:sp>
        <p:nvSpPr>
          <p:cNvPr id="16" name="矩形 15"/>
          <p:cNvSpPr/>
          <p:nvPr/>
        </p:nvSpPr>
        <p:spPr>
          <a:xfrm>
            <a:off x="8790466" y="1425717"/>
            <a:ext cx="3057525" cy="398941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0" name="直接连接符 19"/>
          <p:cNvCxnSpPr/>
          <p:nvPr/>
        </p:nvCxnSpPr>
        <p:spPr>
          <a:xfrm>
            <a:off x="3414712" y="4548192"/>
            <a:ext cx="13516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4766378" y="4200519"/>
            <a:ext cx="233651" cy="695347"/>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282350022"/>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文本框 13"/>
          <p:cNvSpPr txBox="1"/>
          <p:nvPr/>
        </p:nvSpPr>
        <p:spPr>
          <a:xfrm>
            <a:off x="720476" y="696223"/>
            <a:ext cx="8313180" cy="3017520"/>
          </a:xfrm>
          <a:prstGeom prst="rect">
            <a:avLst/>
          </a:prstGeom>
          <a:noFill/>
        </p:spPr>
        <p:txBody>
          <a:bodyPr rtlCol="0" wrap="square">
            <a:spAutoFit/>
          </a:bodyPr>
          <a:lstStyle/>
          <a:p>
            <a:r>
              <a:rPr altLang="en-US" lang="zh-CN" sz="4800">
                <a:solidFill>
                  <a:schemeClr val="bg1"/>
                </a:solidFill>
                <a:ea panose="02010601030101010101" typeface="方正大黑简体"/>
              </a:rPr>
              <a:t>诺威格定律</a:t>
            </a:r>
          </a:p>
          <a:p>
            <a:r>
              <a:rPr altLang="en-US" lang="zh-CN" sz="4800">
                <a:solidFill>
                  <a:schemeClr val="bg1"/>
                </a:solidFill>
                <a:ea panose="02010601030101010101" typeface="方正大黑简体"/>
              </a:rPr>
              <a:t>一家公司市场占有率超过50%后，就无法再使市场占有率翻番了。</a:t>
            </a:r>
          </a:p>
        </p:txBody>
      </p:sp>
      <p:pic>
        <p:nvPicPr>
          <p:cNvPr id="11" name="图片 10"/>
          <p:cNvPicPr>
            <a:picLocks noChangeAspect="1"/>
          </p:cNvPicPr>
          <p:nvPr/>
        </p:nvPicPr>
        <p:blipFill>
          <a:blip r:embed="rId2">
            <a:extLst>
              <a:ext uri="{BEBA8EAE-BF5A-486C-A8C5-ECC9F3942E4B}">
                <a14:imgProps>
                  <a14:imgLayer xmlns:d3p1="http://schemas.openxmlformats.org/officeDocument/2006/relationships" d3p1:embed="">
                    <a14:imgEffect>
                      <a14:brightnessContrast bright="20000" contrast="20000"/>
                    </a14:imgEffect>
                  </a14:imgLayer>
                </a14:imgProps>
              </a:ext>
              <a:ext uri="{28A0092B-C50C-407E-A947-70E740481C1C}">
                <a14:useLocalDpi val="0"/>
              </a:ext>
            </a:extLst>
          </a:blip>
          <a:srcRect l="9546" r="1788"/>
          <a:stretch>
            <a:fillRect/>
          </a:stretch>
        </p:blipFill>
        <p:spPr>
          <a:xfrm>
            <a:off x="5095774" y="2049527"/>
            <a:ext cx="1162988" cy="1162988"/>
          </a:xfrm>
          <a:prstGeom prst="ellipse">
            <a:avLst/>
          </a:prstGeom>
        </p:spPr>
      </p:pic>
      <p:cxnSp>
        <p:nvCxnSpPr>
          <p:cNvPr id="28" name="直接连接符 27"/>
          <p:cNvCxnSpPr/>
          <p:nvPr/>
        </p:nvCxnSpPr>
        <p:spPr>
          <a:xfrm flipH="1">
            <a:off x="5772572" y="5470640"/>
            <a:ext cx="0" cy="633454"/>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9203922" y="5457193"/>
            <a:ext cx="0" cy="633454"/>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2239910" y="5475684"/>
            <a:ext cx="0" cy="633454"/>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1567833" y="-121024"/>
            <a:ext cx="0" cy="71807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1283764" y="4642154"/>
            <a:ext cx="568137" cy="568137"/>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11399745" y="191116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11399745" y="914401"/>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11399745" y="2907927"/>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11399745" y="3833206"/>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11399745" y="5683063"/>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6339610" y="2520861"/>
            <a:ext cx="2751105" cy="640080"/>
          </a:xfrm>
          <a:prstGeom prst="rect">
            <a:avLst/>
          </a:prstGeom>
        </p:spPr>
        <p:txBody>
          <a:bodyPr wrap="square">
            <a:spAutoFit/>
          </a:bodyPr>
          <a:lstStyle/>
          <a:p>
            <a:pPr algn="r"/>
            <a:r>
              <a:rPr altLang="zh-CN" lang="en-US" smtClean="0" sz="1200">
                <a:solidFill>
                  <a:schemeClr val="bg1"/>
                </a:solidFill>
                <a:latin charset="0" panose="020b0604020202020204" pitchFamily="34" typeface="arial"/>
              </a:rPr>
              <a:t>Google 研究院主任、美国计算机协会（ACM）资深会员、人工智能专家</a:t>
            </a:r>
          </a:p>
          <a:p>
            <a:pPr algn="r"/>
            <a:r>
              <a:rPr altLang="zh-CN" lang="en-US" smtClean="0" sz="1200">
                <a:solidFill>
                  <a:schemeClr val="bg1"/>
                </a:solidFill>
                <a:latin charset="0" panose="020b0604020202020204" pitchFamily="34" typeface="arial"/>
              </a:rPr>
              <a:t>Peter Norvig</a:t>
            </a:r>
          </a:p>
        </p:txBody>
      </p:sp>
      <p:grpSp>
        <p:nvGrpSpPr>
          <p:cNvPr id="33" name="组合 32"/>
          <p:cNvGrpSpPr/>
          <p:nvPr/>
        </p:nvGrpSpPr>
        <p:grpSpPr>
          <a:xfrm>
            <a:off x="4608178" y="3155738"/>
            <a:ext cx="2227476" cy="423547"/>
            <a:chOff x="4712527" y="3007725"/>
            <a:chExt cx="2227476" cy="423547"/>
          </a:xfrm>
        </p:grpSpPr>
        <p:sp>
          <p:nvSpPr>
            <p:cNvPr id="31" name="矩形 30"/>
            <p:cNvSpPr/>
            <p:nvPr/>
          </p:nvSpPr>
          <p:spPr>
            <a:xfrm>
              <a:off x="4712527" y="3007725"/>
              <a:ext cx="2227476" cy="423547"/>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4892833" y="3018128"/>
              <a:ext cx="2037966" cy="365760"/>
            </a:xfrm>
            <a:prstGeom prst="rect">
              <a:avLst/>
            </a:prstGeom>
            <a:noFill/>
          </p:spPr>
          <p:txBody>
            <a:bodyPr rtlCol="0" wrap="square">
              <a:spAutoFit/>
            </a:bodyPr>
            <a:lstStyle/>
            <a:p>
              <a:r>
                <a:rPr altLang="en-US" lang="zh-CN" smtClean="0">
                  <a:solidFill>
                    <a:schemeClr val="bg1"/>
                  </a:solidFill>
                </a:rPr>
                <a:t>寻找新的成长点</a:t>
              </a:r>
            </a:p>
          </p:txBody>
        </p:sp>
      </p:grpSp>
      <p:pic>
        <p:nvPicPr>
          <p:cNvPr id="3" name="图片 2"/>
          <p:cNvPicPr>
            <a:picLocks noChangeAspect="1"/>
          </p:cNvPicPr>
          <p:nvPr/>
        </p:nvPicPr>
        <p:blipFill>
          <a:blip r:embed="rId3">
            <a:duotone>
              <a:schemeClr val="accent3">
                <a:shade val="45000"/>
                <a:satMod val="135000"/>
              </a:schemeClr>
              <a:prstClr val="white"/>
            </a:duotone>
            <a:extLst>
              <a:ext uri="{28A0092B-C50C-407E-A947-70E740481C1C}">
                <a14:useLocalDpi val="0"/>
              </a:ext>
            </a:extLst>
          </a:blip>
          <a:srcRect b="19075" l="5090" r="3933" t="17619"/>
          <a:stretch>
            <a:fillRect/>
          </a:stretch>
        </p:blipFill>
        <p:spPr>
          <a:xfrm>
            <a:off x="1088897" y="3979558"/>
            <a:ext cx="2330569" cy="950233"/>
          </a:xfrm>
          <a:prstGeom prst="rect">
            <a:avLst/>
          </a:prstGeom>
        </p:spPr>
      </p:pic>
      <p:pic>
        <p:nvPicPr>
          <p:cNvPr id="19" name="图片 18"/>
          <p:cNvPicPr>
            <a:picLocks noChangeAspect="1"/>
          </p:cNvPicPr>
          <p:nvPr/>
        </p:nvPicPr>
        <p:blipFill>
          <a:blip r:embed="rId4">
            <a:duotone>
              <a:schemeClr val="accent3">
                <a:shade val="45000"/>
                <a:satMod val="135000"/>
              </a:schemeClr>
              <a:prstClr val="white"/>
            </a:duotone>
            <a:extLst>
              <a:ext uri="{28A0092B-C50C-407E-A947-70E740481C1C}">
                <a14:useLocalDpi val="0"/>
              </a:ext>
            </a:extLst>
          </a:blip>
          <a:srcRect b="36034" t="9786"/>
          <a:stretch>
            <a:fillRect/>
          </a:stretch>
        </p:blipFill>
        <p:spPr>
          <a:xfrm>
            <a:off x="4598028" y="3979694"/>
            <a:ext cx="2339427" cy="950626"/>
          </a:xfrm>
          <a:prstGeom prst="rect">
            <a:avLst/>
          </a:prstGeom>
        </p:spPr>
      </p:pic>
      <p:pic>
        <p:nvPicPr>
          <p:cNvPr id="20" name="图片 19"/>
          <p:cNvPicPr>
            <a:picLocks noChangeAspect="1"/>
          </p:cNvPicPr>
          <p:nvPr/>
        </p:nvPicPr>
        <p:blipFill>
          <a:blip r:embed="rId5">
            <a:duotone>
              <a:schemeClr val="accent3">
                <a:shade val="45000"/>
                <a:satMod val="135000"/>
              </a:schemeClr>
              <a:prstClr val="white"/>
            </a:duotone>
            <a:extLst>
              <a:ext uri="{28A0092B-C50C-407E-A947-70E740481C1C}">
                <a14:useLocalDpi val="0"/>
              </a:ext>
            </a:extLst>
          </a:blip>
          <a:srcRect b="9857" l="4391" r="3398" t="8926"/>
          <a:stretch>
            <a:fillRect/>
          </a:stretch>
        </p:blipFill>
        <p:spPr>
          <a:xfrm>
            <a:off x="7969845" y="3979558"/>
            <a:ext cx="2360577" cy="950233"/>
          </a:xfrm>
          <a:prstGeom prst="rect">
            <a:avLst/>
          </a:prstGeom>
        </p:spPr>
      </p:pic>
      <p:sp>
        <p:nvSpPr>
          <p:cNvPr id="21" name="矩形 20"/>
          <p:cNvSpPr/>
          <p:nvPr/>
        </p:nvSpPr>
        <p:spPr>
          <a:xfrm>
            <a:off x="1103514" y="5843781"/>
            <a:ext cx="2313600" cy="545893"/>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微机应用软件</a:t>
            </a:r>
          </a:p>
        </p:txBody>
      </p:sp>
      <p:sp>
        <p:nvSpPr>
          <p:cNvPr id="22" name="矩形 21"/>
          <p:cNvSpPr/>
          <p:nvPr/>
        </p:nvSpPr>
        <p:spPr>
          <a:xfrm>
            <a:off x="4636176" y="5841236"/>
            <a:ext cx="2313600" cy="545893"/>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微机</a:t>
            </a:r>
          </a:p>
        </p:txBody>
      </p:sp>
      <p:sp>
        <p:nvSpPr>
          <p:cNvPr id="23" name="矩形 22"/>
          <p:cNvSpPr/>
          <p:nvPr/>
        </p:nvSpPr>
        <p:spPr>
          <a:xfrm>
            <a:off x="7965993" y="5841236"/>
            <a:ext cx="2364427" cy="545893"/>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t>传统影视、娱乐</a:t>
            </a:r>
          </a:p>
        </p:txBody>
      </p:sp>
      <p:sp>
        <p:nvSpPr>
          <p:cNvPr id="24" name="矩形 23"/>
          <p:cNvSpPr/>
          <p:nvPr/>
        </p:nvSpPr>
        <p:spPr>
          <a:xfrm>
            <a:off x="1077318" y="4929791"/>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微机操作系统</a:t>
            </a:r>
          </a:p>
        </p:txBody>
      </p:sp>
      <p:sp>
        <p:nvSpPr>
          <p:cNvPr id="25" name="矩形 24"/>
          <p:cNvSpPr/>
          <p:nvPr/>
        </p:nvSpPr>
        <p:spPr>
          <a:xfrm>
            <a:off x="4579706" y="4929792"/>
            <a:ext cx="2352753"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小型机</a:t>
            </a:r>
          </a:p>
        </p:txBody>
      </p:sp>
      <p:sp>
        <p:nvSpPr>
          <p:cNvPr id="26" name="矩形 25"/>
          <p:cNvSpPr/>
          <p:nvPr/>
        </p:nvSpPr>
        <p:spPr>
          <a:xfrm>
            <a:off x="7964848" y="4929791"/>
            <a:ext cx="2365573"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t>少儿动画片</a:t>
            </a:r>
          </a:p>
        </p:txBody>
      </p:sp>
      <p:sp>
        <p:nvSpPr>
          <p:cNvPr id="32" name="右大括号 31"/>
          <p:cNvSpPr/>
          <p:nvPr/>
        </p:nvSpPr>
        <p:spPr>
          <a:xfrm rot="16200000">
            <a:off x="5552993" y="300923"/>
            <a:ext cx="337846" cy="6964012"/>
          </a:xfrm>
          <a:prstGeom prst="rightBrac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Tree>
    <p:extLst>
      <p:ext uri="{BB962C8B-B14F-4D97-AF65-F5344CB8AC3E}">
        <p14:creationId val="2022989723"/>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 name="组合 10"/>
          <p:cNvGrpSpPr/>
          <p:nvPr/>
        </p:nvGrpSpPr>
        <p:grpSpPr>
          <a:xfrm>
            <a:off x="545475" y="4705479"/>
            <a:ext cx="10507729" cy="1845356"/>
            <a:chOff x="424451" y="4252465"/>
            <a:chExt cx="10507729" cy="2215991"/>
          </a:xfrm>
        </p:grpSpPr>
        <p:sp>
          <p:nvSpPr>
            <p:cNvPr id="12" name="矩形 11"/>
            <p:cNvSpPr/>
            <p:nvPr/>
          </p:nvSpPr>
          <p:spPr>
            <a:xfrm>
              <a:off x="4410636" y="4252465"/>
              <a:ext cx="6521544" cy="2215991"/>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424451" y="4861510"/>
              <a:ext cx="3867963" cy="988249"/>
            </a:xfrm>
            <a:prstGeom prst="rect">
              <a:avLst/>
            </a:prstGeom>
            <a:noFill/>
          </p:spPr>
          <p:txBody>
            <a:bodyPr rtlCol="0" wrap="square">
              <a:spAutoFit/>
            </a:bodyPr>
            <a:lstStyle/>
            <a:p>
              <a:r>
                <a:rPr altLang="en-US" lang="zh-CN" smtClean="0" sz="4800">
                  <a:solidFill>
                    <a:schemeClr val="bg1"/>
                  </a:solidFill>
                  <a:ea panose="02010601030101010101" typeface="方正大黑简体"/>
                </a:rPr>
                <a:t>基因决定定律</a:t>
              </a:r>
            </a:p>
          </p:txBody>
        </p:sp>
      </p:grpSp>
      <p:cxnSp>
        <p:nvCxnSpPr>
          <p:cNvPr id="4" name="直接连接符 3"/>
          <p:cNvCxnSpPr/>
          <p:nvPr/>
        </p:nvCxnSpPr>
        <p:spPr>
          <a:xfrm flipH="1">
            <a:off x="11567833" y="-121024"/>
            <a:ext cx="0" cy="71807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1283764" y="5628157"/>
            <a:ext cx="568137" cy="568137"/>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11399745" y="191116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11399745" y="914401"/>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11389660" y="379711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11399745" y="4740089"/>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11399745" y="2854139"/>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矩形 13"/>
          <p:cNvSpPr/>
          <p:nvPr/>
        </p:nvSpPr>
        <p:spPr>
          <a:xfrm>
            <a:off x="4697507" y="4889491"/>
            <a:ext cx="6175001" cy="1463040"/>
          </a:xfrm>
          <a:prstGeom prst="rect">
            <a:avLst/>
          </a:prstGeom>
        </p:spPr>
        <p:txBody>
          <a:bodyPr wrap="square">
            <a:spAutoFit/>
          </a:bodyPr>
          <a:lstStyle/>
          <a:p>
            <a:r>
              <a:rPr altLang="en-US" lang="zh-CN" smtClean="0">
                <a:solidFill>
                  <a:schemeClr val="bg1"/>
                </a:solidFill>
                <a:latin charset="-122" panose="020b0503020204020204" pitchFamily="34" typeface="微软雅黑"/>
                <a:ea charset="-122" panose="020b0503020204020204" pitchFamily="34" typeface="微软雅黑"/>
              </a:rPr>
              <a:t>一家在某一领域特别成功的大公司一定已经被优化得非常适应这个市场，它的企业文化、做事方式、商业模式、市场定位等已经甚至过分适应传统的市场。这些使得该公司获得成功的内在因素会渐渐地、深深植入该公司，可以说成了这家公司的基因。</a:t>
            </a:r>
          </a:p>
        </p:txBody>
      </p:sp>
      <p:grpSp>
        <p:nvGrpSpPr>
          <p:cNvPr id="53" name="组合 52"/>
          <p:cNvGrpSpPr/>
          <p:nvPr/>
        </p:nvGrpSpPr>
        <p:grpSpPr>
          <a:xfrm>
            <a:off x="833718" y="473336"/>
            <a:ext cx="9824199" cy="4266753"/>
            <a:chOff x="276802" y="244721"/>
            <a:chExt cx="10360644" cy="4600764"/>
          </a:xfrm>
        </p:grpSpPr>
        <p:grpSp>
          <p:nvGrpSpPr>
            <p:cNvPr id="21" name="组合 20"/>
            <p:cNvGrpSpPr/>
            <p:nvPr/>
          </p:nvGrpSpPr>
          <p:grpSpPr>
            <a:xfrm>
              <a:off x="276802" y="750325"/>
              <a:ext cx="2719961" cy="2248908"/>
              <a:chOff x="672533" y="1250577"/>
              <a:chExt cx="1637460" cy="1353879"/>
            </a:xfrm>
          </p:grpSpPr>
          <p:sp>
            <p:nvSpPr>
              <p:cNvPr id="17" name="椭圆 16"/>
              <p:cNvSpPr/>
              <p:nvPr/>
            </p:nvSpPr>
            <p:spPr>
              <a:xfrm>
                <a:off x="814323" y="1250577"/>
                <a:ext cx="1353879" cy="135387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6" name="图片 15"/>
              <p:cNvPicPr>
                <a:picLocks noChangeAspect="1"/>
              </p:cNvPicPr>
              <p:nvPr/>
            </p:nvPicPr>
            <p:blipFill>
              <a:blip r:embed="rId2">
                <a:extLst>
                  <a:ext uri="{BEBA8EAE-BF5A-486C-A8C5-ECC9F3942E4B}">
                    <a14:imgProps>
                      <a14:imgLayer xmlns:d3p1="http://schemas.openxmlformats.org/officeDocument/2006/relationships" d3p1:embed="">
                        <a14:imgEffect>
                          <a14:backgroundRemoval b="90000" l="10000" r="90000" t="10000">
                            <a14:foregroundMark x1="56923" x2="56923" y1="22692" y2="22692"/>
                          </a14:backgroundRemoval>
                        </a14:imgEffect>
                      </a14:imgLayer>
                    </a14:imgProps>
                  </a:ext>
                  <a:ext uri="{28A0092B-C50C-407E-A947-70E740481C1C}">
                    <a14:useLocalDpi val="0"/>
                  </a:ext>
                </a:extLst>
              </a:blip>
              <a:stretch>
                <a:fillRect/>
              </a:stretch>
            </p:blipFill>
            <p:spPr>
              <a:xfrm>
                <a:off x="672533" y="1250577"/>
                <a:ext cx="1637460" cy="1309968"/>
              </a:xfrm>
              <a:prstGeom prst="rect">
                <a:avLst/>
              </a:prstGeom>
              <a:ln>
                <a:noFill/>
              </a:ln>
            </p:spPr>
          </p:pic>
        </p:grpSp>
        <p:sp>
          <p:nvSpPr>
            <p:cNvPr id="26" name="椭圆 25"/>
            <p:cNvSpPr/>
            <p:nvPr/>
          </p:nvSpPr>
          <p:spPr>
            <a:xfrm>
              <a:off x="359993" y="584512"/>
              <a:ext cx="2555768" cy="2555768"/>
            </a:xfrm>
            <a:prstGeom prst="ellipse">
              <a:avLst/>
            </a:pr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a:off x="2718522" y="3268779"/>
              <a:ext cx="1576706" cy="1576706"/>
              <a:chOff x="3394166" y="2628460"/>
              <a:chExt cx="1576706" cy="1576706"/>
            </a:xfrm>
          </p:grpSpPr>
          <p:sp>
            <p:nvSpPr>
              <p:cNvPr id="19" name="椭圆 18"/>
              <p:cNvSpPr/>
              <p:nvPr/>
            </p:nvSpPr>
            <p:spPr>
              <a:xfrm>
                <a:off x="3511393" y="2752066"/>
                <a:ext cx="1353879" cy="135387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宽松的工作环境</a:t>
                </a:r>
              </a:p>
            </p:txBody>
          </p:sp>
          <p:sp>
            <p:nvSpPr>
              <p:cNvPr id="27" name="椭圆 26"/>
              <p:cNvSpPr/>
              <p:nvPr/>
            </p:nvSpPr>
            <p:spPr>
              <a:xfrm>
                <a:off x="3394166" y="2628460"/>
                <a:ext cx="1576706" cy="1576706"/>
              </a:xfrm>
              <a:prstGeom prst="ellipse">
                <a:avLst/>
              </a:pr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3" name="组合 32"/>
            <p:cNvGrpSpPr/>
            <p:nvPr/>
          </p:nvGrpSpPr>
          <p:grpSpPr>
            <a:xfrm>
              <a:off x="6524559" y="2645236"/>
              <a:ext cx="1576706" cy="1576706"/>
              <a:chOff x="6524559" y="2645236"/>
              <a:chExt cx="1576706" cy="1576706"/>
            </a:xfrm>
          </p:grpSpPr>
          <p:sp>
            <p:nvSpPr>
              <p:cNvPr id="24" name="椭圆 23"/>
              <p:cNvSpPr/>
              <p:nvPr/>
            </p:nvSpPr>
            <p:spPr>
              <a:xfrm>
                <a:off x="6638409" y="2766667"/>
                <a:ext cx="1353879" cy="135387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系统封闭</a:t>
                </a:r>
              </a:p>
            </p:txBody>
          </p:sp>
          <p:sp>
            <p:nvSpPr>
              <p:cNvPr id="28" name="椭圆 27"/>
              <p:cNvSpPr/>
              <p:nvPr/>
            </p:nvSpPr>
            <p:spPr>
              <a:xfrm>
                <a:off x="6524559" y="2645236"/>
                <a:ext cx="1576706" cy="1576706"/>
              </a:xfrm>
              <a:prstGeom prst="ellipse">
                <a:avLst/>
              </a:pr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4" name="组合 33"/>
            <p:cNvGrpSpPr/>
            <p:nvPr/>
          </p:nvGrpSpPr>
          <p:grpSpPr>
            <a:xfrm>
              <a:off x="9060740" y="1193629"/>
              <a:ext cx="1576706" cy="1576706"/>
              <a:chOff x="7880874" y="1334177"/>
              <a:chExt cx="1576706" cy="1576706"/>
            </a:xfrm>
          </p:grpSpPr>
          <p:sp>
            <p:nvSpPr>
              <p:cNvPr id="22" name="椭圆 21"/>
              <p:cNvSpPr/>
              <p:nvPr/>
            </p:nvSpPr>
            <p:spPr>
              <a:xfrm>
                <a:off x="7992288" y="1445591"/>
                <a:ext cx="1353879" cy="135387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忽略用户基本需求</a:t>
                </a:r>
              </a:p>
            </p:txBody>
          </p:sp>
          <p:sp>
            <p:nvSpPr>
              <p:cNvPr id="29" name="椭圆 28"/>
              <p:cNvSpPr/>
              <p:nvPr/>
            </p:nvSpPr>
            <p:spPr>
              <a:xfrm>
                <a:off x="7880874" y="1334177"/>
                <a:ext cx="1576706" cy="1576706"/>
              </a:xfrm>
              <a:prstGeom prst="ellipse">
                <a:avLst/>
              </a:pr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2" name="组合 31"/>
            <p:cNvGrpSpPr/>
            <p:nvPr/>
          </p:nvGrpSpPr>
          <p:grpSpPr>
            <a:xfrm>
              <a:off x="4886625" y="244721"/>
              <a:ext cx="1576706" cy="1576706"/>
              <a:chOff x="4886625" y="244721"/>
              <a:chExt cx="1576706" cy="1576706"/>
            </a:xfrm>
          </p:grpSpPr>
          <p:sp>
            <p:nvSpPr>
              <p:cNvPr id="20" name="椭圆 19"/>
              <p:cNvSpPr/>
              <p:nvPr/>
            </p:nvSpPr>
            <p:spPr>
              <a:xfrm>
                <a:off x="5009350" y="362849"/>
                <a:ext cx="1353879" cy="135387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重视产品品位</a:t>
                </a:r>
              </a:p>
            </p:txBody>
          </p:sp>
          <p:sp>
            <p:nvSpPr>
              <p:cNvPr id="30" name="椭圆 29"/>
              <p:cNvSpPr/>
              <p:nvPr/>
            </p:nvSpPr>
            <p:spPr>
              <a:xfrm>
                <a:off x="4886625" y="244721"/>
                <a:ext cx="1576706" cy="1576706"/>
              </a:xfrm>
              <a:prstGeom prst="ellipse">
                <a:avLst/>
              </a:pr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椭圆 22"/>
            <p:cNvSpPr/>
            <p:nvPr/>
          </p:nvSpPr>
          <p:spPr>
            <a:xfrm>
              <a:off x="407841" y="491707"/>
              <a:ext cx="815444" cy="815444"/>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创新</a:t>
              </a:r>
            </a:p>
          </p:txBody>
        </p:sp>
        <p:cxnSp>
          <p:nvCxnSpPr>
            <p:cNvPr id="36" name="直接连接符 35"/>
            <p:cNvCxnSpPr/>
            <p:nvPr/>
          </p:nvCxnSpPr>
          <p:spPr>
            <a:xfrm>
              <a:off x="2466546" y="2883474"/>
              <a:ext cx="482637" cy="612833"/>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2899097" y="1009646"/>
              <a:ext cx="1973199" cy="450146"/>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endCxn id="28" idx="2"/>
            </p:cNvCxnSpPr>
            <p:nvPr/>
          </p:nvCxnSpPr>
          <p:spPr>
            <a:xfrm>
              <a:off x="2811422" y="2424825"/>
              <a:ext cx="3713137" cy="1008764"/>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a:endCxn id="29" idx="2"/>
            </p:cNvCxnSpPr>
            <p:nvPr/>
          </p:nvCxnSpPr>
          <p:spPr>
            <a:xfrm>
              <a:off x="2923879" y="1969025"/>
              <a:ext cx="6136861" cy="12957"/>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923059034"/>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p:cNvSpPr/>
          <p:nvPr/>
        </p:nvSpPr>
        <p:spPr>
          <a:xfrm>
            <a:off x="4128247" y="551330"/>
            <a:ext cx="3375212" cy="337521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9600"/>
              <a:t>2</a:t>
            </a:r>
          </a:p>
        </p:txBody>
      </p:sp>
      <p:sp>
        <p:nvSpPr>
          <p:cNvPr id="8" name="弦形 7"/>
          <p:cNvSpPr/>
          <p:nvPr/>
        </p:nvSpPr>
        <p:spPr>
          <a:xfrm rot="17100000">
            <a:off x="4106459" y="529542"/>
            <a:ext cx="3418786" cy="3418786"/>
          </a:xfrm>
          <a:prstGeom prst="chord">
            <a:avLst>
              <a:gd fmla="val 8532355" name="adj1"/>
              <a:gd fmla="val 16200000" name="adj2"/>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 name="直接连接符 9"/>
          <p:cNvCxnSpPr/>
          <p:nvPr/>
        </p:nvCxnSpPr>
        <p:spPr>
          <a:xfrm>
            <a:off x="3517784" y="1240376"/>
            <a:ext cx="3529064" cy="3092130"/>
          </a:xfrm>
          <a:prstGeom prst="line">
            <a:avLst/>
          </a:prstGeom>
          <a:ln>
            <a:solidFill>
              <a:srgbClr val="FE5A3E"/>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017951" y="4738472"/>
            <a:ext cx="6278880" cy="822960"/>
          </a:xfrm>
          <a:prstGeom prst="rect">
            <a:avLst/>
          </a:prstGeom>
          <a:noFill/>
        </p:spPr>
        <p:txBody>
          <a:bodyPr rtlCol="0" wrap="none">
            <a:spAutoFit/>
          </a:bodyPr>
          <a:lstStyle>
            <a:defPPr>
              <a:defRPr lang="zh-CN"/>
            </a:defPPr>
            <a:lvl1pPr>
              <a:defRPr sz="4800">
                <a:solidFill>
                  <a:schemeClr val="bg1"/>
                </a:solidFill>
                <a:latin charset="-122" panose="02010601030101010101" pitchFamily="2" typeface="方正大黑简体"/>
                <a:ea charset="-122" panose="02010601030101010101" pitchFamily="2" typeface="方正大黑简体"/>
              </a:defRPr>
            </a:lvl1pPr>
          </a:lstStyle>
          <a:p>
            <a:pPr algn="ctr"/>
            <a:r>
              <a:rPr altLang="en-US" lang="zh-CN"/>
              <a:t>那些           公司 </a:t>
            </a:r>
          </a:p>
        </p:txBody>
      </p:sp>
      <p:cxnSp>
        <p:nvCxnSpPr>
          <p:cNvPr id="14" name="直接连接符 13"/>
          <p:cNvCxnSpPr/>
          <p:nvPr/>
        </p:nvCxnSpPr>
        <p:spPr>
          <a:xfrm>
            <a:off x="1243094" y="5179792"/>
            <a:ext cx="21590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458200" y="5176046"/>
            <a:ext cx="2151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368876" y="4852881"/>
            <a:ext cx="1325880" cy="640080"/>
          </a:xfrm>
          <a:prstGeom prst="rect">
            <a:avLst/>
          </a:prstGeom>
          <a:noFill/>
        </p:spPr>
        <p:txBody>
          <a:bodyPr rtlCol="0" wrap="none">
            <a:spAutoFit/>
          </a:bodyPr>
          <a:lstStyle/>
          <a:p>
            <a:pPr algn="ctr"/>
            <a:r>
              <a:rPr altLang="en-US" lang="zh-CN" smtClean="0">
                <a:solidFill>
                  <a:schemeClr val="bg1"/>
                </a:solidFill>
                <a:ea panose="02010601030101010101" typeface="方正大黑简体"/>
              </a:rPr>
              <a:t>曾经辉煌</a:t>
            </a:r>
          </a:p>
          <a:p>
            <a:pPr algn="ctr"/>
            <a:r>
              <a:rPr altLang="en-US" lang="zh-CN" smtClean="0">
                <a:solidFill>
                  <a:schemeClr val="bg1"/>
                </a:solidFill>
                <a:ea panose="02010601030101010101" typeface="方正大黑简体"/>
              </a:rPr>
              <a:t>或正在辉煌</a:t>
            </a:r>
          </a:p>
        </p:txBody>
      </p:sp>
    </p:spTree>
    <p:extLst>
      <p:ext uri="{BB962C8B-B14F-4D97-AF65-F5344CB8AC3E}">
        <p14:creationId val="498415464"/>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矩形 41"/>
          <p:cNvSpPr/>
          <p:nvPr/>
        </p:nvSpPr>
        <p:spPr>
          <a:xfrm>
            <a:off x="9251569" y="725240"/>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459099" y="446427"/>
            <a:ext cx="1497330" cy="822960"/>
          </a:xfrm>
          <a:prstGeom prst="rect">
            <a:avLst/>
          </a:prstGeom>
        </p:spPr>
        <p:txBody>
          <a:bodyPr wrap="none">
            <a:spAutoFit/>
          </a:bodyPr>
          <a:lstStyle/>
          <a:p>
            <a:pPr algn="ctr"/>
            <a:r>
              <a:rPr altLang="zh-CN" lang="en-US" sz="4800">
                <a:solidFill>
                  <a:schemeClr val="bg1"/>
                </a:solidFill>
              </a:rPr>
              <a:t>AT&amp;T</a:t>
            </a:r>
          </a:p>
        </p:txBody>
      </p:sp>
      <p:cxnSp>
        <p:nvCxnSpPr>
          <p:cNvPr id="37" name="直接连接符 36"/>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9758527" y="813521"/>
            <a:ext cx="1325880" cy="365760"/>
          </a:xfrm>
          <a:prstGeom prst="rect">
            <a:avLst/>
          </a:prstGeom>
        </p:spPr>
        <p:txBody>
          <a:bodyPr wrap="none">
            <a:spAutoFit/>
          </a:bodyPr>
          <a:lstStyle/>
          <a:p>
            <a:pPr algn="ctr"/>
            <a:r>
              <a:rPr altLang="en-US" lang="zh-CN" smtClean="0">
                <a:solidFill>
                  <a:schemeClr val="bg1"/>
                </a:solidFill>
              </a:rPr>
              <a:t>帝国的余晖</a:t>
            </a:r>
          </a:p>
        </p:txBody>
      </p:sp>
      <p:sp>
        <p:nvSpPr>
          <p:cNvPr id="48" name="任意多边形 47"/>
          <p:cNvSpPr/>
          <p:nvPr/>
        </p:nvSpPr>
        <p:spPr>
          <a:xfrm>
            <a:off x="1069042" y="1580416"/>
            <a:ext cx="3771900" cy="4914514"/>
          </a:xfrm>
          <a:custGeom>
            <a:gdLst>
              <a:gd fmla="*/ 0 w 3771900" name="connsiteX0"/>
              <a:gd fmla="*/ 0 h 4914514" name="connsiteY0"/>
              <a:gd fmla="*/ 3771900 w 3771900" name="connsiteX1"/>
              <a:gd fmla="*/ 0 h 4914514" name="connsiteY1"/>
              <a:gd fmla="*/ 3771900 w 3771900" name="connsiteX2"/>
              <a:gd fmla="*/ 1646878 h 4914514" name="connsiteY2"/>
              <a:gd fmla="*/ 3119718 w 3771900" name="connsiteX3"/>
              <a:gd fmla="*/ 2299060 h 4914514" name="connsiteY3"/>
              <a:gd fmla="*/ 3771900 w 3771900" name="connsiteX4"/>
              <a:gd fmla="*/ 2951242 h 4914514" name="connsiteY4"/>
              <a:gd fmla="*/ 3771900 w 3771900" name="connsiteX5"/>
              <a:gd fmla="*/ 4914514 h 4914514" name="connsiteY5"/>
              <a:gd fmla="*/ 0 w 3771900" name="connsiteX6"/>
              <a:gd fmla="*/ 4914514 h 4914514" name="connsiteY6"/>
              <a:gd fmla="*/ 0 w 3771900" name="connsiteX7"/>
              <a:gd fmla="*/ 0 h 4914514"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4914514" w="3771900">
                <a:moveTo>
                  <a:pt x="0" y="0"/>
                </a:moveTo>
                <a:lnTo>
                  <a:pt x="3771900" y="0"/>
                </a:lnTo>
                <a:lnTo>
                  <a:pt x="3771900" y="1646878"/>
                </a:lnTo>
                <a:cubicBezTo>
                  <a:pt x="3411710" y="1646878"/>
                  <a:pt x="3119718" y="1938870"/>
                  <a:pt x="3119718" y="2299060"/>
                </a:cubicBezTo>
                <a:cubicBezTo>
                  <a:pt x="3119718" y="2659250"/>
                  <a:pt x="3411710" y="2951242"/>
                  <a:pt x="3771900" y="2951242"/>
                </a:cubicBezTo>
                <a:lnTo>
                  <a:pt x="3771900" y="4914514"/>
                </a:lnTo>
                <a:lnTo>
                  <a:pt x="0" y="4914514"/>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任意多边形 49"/>
          <p:cNvSpPr/>
          <p:nvPr/>
        </p:nvSpPr>
        <p:spPr>
          <a:xfrm>
            <a:off x="6391837" y="1580416"/>
            <a:ext cx="4424082" cy="4914514"/>
          </a:xfrm>
          <a:custGeom>
            <a:gdLst>
              <a:gd fmla="*/ 652182 w 4424082" name="connsiteX0"/>
              <a:gd fmla="*/ 0 h 4914514" name="connsiteY0"/>
              <a:gd fmla="*/ 4424082 w 4424082" name="connsiteX1"/>
              <a:gd fmla="*/ 0 h 4914514" name="connsiteY1"/>
              <a:gd fmla="*/ 4424082 w 4424082" name="connsiteX2"/>
              <a:gd fmla="*/ 4914514 h 4914514" name="connsiteY2"/>
              <a:gd fmla="*/ 652182 w 4424082" name="connsiteX3"/>
              <a:gd fmla="*/ 4914514 h 4914514" name="connsiteY3"/>
              <a:gd fmla="*/ 652182 w 4424082" name="connsiteX4"/>
              <a:gd fmla="*/ 2951242 h 4914514" name="connsiteY4"/>
              <a:gd fmla="*/ 0 w 4424082" name="connsiteX5"/>
              <a:gd fmla="*/ 2299060 h 4914514" name="connsiteY5"/>
              <a:gd fmla="*/ 652182 w 4424082" name="connsiteX6"/>
              <a:gd fmla="*/ 1646878 h 491451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914514" w="4424082">
                <a:moveTo>
                  <a:pt x="652182" y="0"/>
                </a:moveTo>
                <a:lnTo>
                  <a:pt x="4424082" y="0"/>
                </a:lnTo>
                <a:lnTo>
                  <a:pt x="4424082" y="4914514"/>
                </a:lnTo>
                <a:lnTo>
                  <a:pt x="652182" y="4914514"/>
                </a:lnTo>
                <a:lnTo>
                  <a:pt x="652182" y="2951242"/>
                </a:lnTo>
                <a:cubicBezTo>
                  <a:pt x="291992" y="2951242"/>
                  <a:pt x="0" y="2659250"/>
                  <a:pt x="0" y="2299060"/>
                </a:cubicBezTo>
                <a:cubicBezTo>
                  <a:pt x="0" y="1938870"/>
                  <a:pt x="291992" y="1646878"/>
                  <a:pt x="652182" y="1646878"/>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50"/>
          <p:cNvSpPr/>
          <p:nvPr/>
        </p:nvSpPr>
        <p:spPr>
          <a:xfrm>
            <a:off x="4327712" y="3370728"/>
            <a:ext cx="1026459" cy="102645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t>繁荣</a:t>
            </a:r>
          </a:p>
        </p:txBody>
      </p:sp>
      <p:sp>
        <p:nvSpPr>
          <p:cNvPr id="52" name="椭圆 51"/>
          <p:cNvSpPr/>
          <p:nvPr/>
        </p:nvSpPr>
        <p:spPr>
          <a:xfrm>
            <a:off x="6510618" y="3381932"/>
            <a:ext cx="1026459" cy="102645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衰弱</a:t>
            </a:r>
          </a:p>
        </p:txBody>
      </p:sp>
      <p:sp>
        <p:nvSpPr>
          <p:cNvPr id="53" name="文本框 52"/>
          <p:cNvSpPr txBox="1"/>
          <p:nvPr/>
        </p:nvSpPr>
        <p:spPr>
          <a:xfrm>
            <a:off x="1207764" y="2095838"/>
            <a:ext cx="3471812" cy="3931921"/>
          </a:xfrm>
          <a:prstGeom prst="rect">
            <a:avLst/>
          </a:prstGeom>
          <a:noFill/>
        </p:spPr>
        <p:txBody>
          <a:bodyPr rtlCol="0" wrap="square">
            <a:spAutoFit/>
          </a:bodyPr>
          <a:lstStyle/>
          <a:p>
            <a:pPr indent="-285750" marL="285750">
              <a:buFont charset="0" panose="020b0604020202020204" pitchFamily="34" typeface="Arial"/>
              <a:buChar char="•"/>
            </a:pPr>
            <a:r>
              <a:rPr altLang="zh-CN" lang="en-US" smtClean="0">
                <a:solidFill>
                  <a:schemeClr val="bg1"/>
                </a:solidFill>
              </a:rPr>
              <a:t>1875年 贝尔和沃森发明电话</a:t>
            </a:r>
          </a:p>
          <a:p>
            <a:pPr indent="-285750" marL="285750">
              <a:buFont charset="0" panose="020b0604020202020204" pitchFamily="34" typeface="Arial"/>
              <a:buChar char="•"/>
            </a:pPr>
            <a:r>
              <a:rPr altLang="zh-CN" lang="en-US" smtClean="0">
                <a:solidFill>
                  <a:schemeClr val="bg1"/>
                </a:solidFill>
              </a:rPr>
              <a:t>1877年美国贝尔电话公司成立</a:t>
            </a:r>
          </a:p>
          <a:p>
            <a:pPr indent="-285750" marL="285750">
              <a:buFont charset="0" panose="020b0604020202020204" pitchFamily="34" typeface="Arial"/>
              <a:buChar char="•"/>
            </a:pPr>
            <a:r>
              <a:rPr altLang="zh-CN" lang="en-US" smtClean="0">
                <a:solidFill>
                  <a:schemeClr val="bg1"/>
                </a:solidFill>
              </a:rPr>
              <a:t>1880年贝尔长途电话业务开通</a:t>
            </a:r>
          </a:p>
          <a:p>
            <a:pPr indent="-285750" marL="285750">
              <a:buFont charset="0" panose="020b0604020202020204" pitchFamily="34" typeface="Arial"/>
              <a:buChar char="•"/>
            </a:pPr>
            <a:endParaRPr altLang="zh-CN" lang="en-US" smtClean="0">
              <a:solidFill>
                <a:schemeClr val="bg1"/>
              </a:solidFill>
            </a:endParaRPr>
          </a:p>
          <a:p>
            <a:pPr indent="-285750" marL="285750">
              <a:buFont charset="0" panose="020b0604020202020204" pitchFamily="34" typeface="Arial"/>
              <a:buChar char="•"/>
            </a:pPr>
            <a:endParaRPr altLang="zh-CN" lang="en-US" smtClean="0">
              <a:solidFill>
                <a:schemeClr val="bg1"/>
              </a:solidFill>
            </a:endParaRPr>
          </a:p>
          <a:p>
            <a:pPr indent="-285750" marL="285750">
              <a:buFont charset="0" panose="020b0604020202020204" pitchFamily="34" typeface="Arial"/>
              <a:buChar char="•"/>
            </a:pPr>
            <a:endParaRPr altLang="zh-CN" lang="en-US" smtClean="0">
              <a:solidFill>
                <a:schemeClr val="bg1"/>
              </a:solidFill>
            </a:endParaRPr>
          </a:p>
          <a:p>
            <a:pPr indent="-285750" marL="285750">
              <a:buFont charset="0" panose="020b0604020202020204" pitchFamily="34" typeface="Arial"/>
              <a:buChar char="•"/>
            </a:pPr>
            <a:endParaRPr altLang="zh-CN" lang="en-US" smtClean="0">
              <a:solidFill>
                <a:schemeClr val="bg1"/>
              </a:solidFill>
            </a:endParaRPr>
          </a:p>
          <a:p>
            <a:pPr indent="-285750" marL="285750">
              <a:buFont charset="0" panose="020b0604020202020204" pitchFamily="34" typeface="Arial"/>
              <a:buChar char="•"/>
            </a:pPr>
            <a:endParaRPr altLang="zh-CN" lang="en-US" smtClean="0">
              <a:solidFill>
                <a:schemeClr val="bg1"/>
              </a:solidFill>
            </a:endParaRPr>
          </a:p>
          <a:p>
            <a:pPr indent="-285750" marL="285750">
              <a:buFont charset="0" panose="020b0604020202020204" pitchFamily="34" typeface="Arial"/>
              <a:buChar char="•"/>
            </a:pPr>
            <a:endParaRPr altLang="zh-CN" lang="en-US" smtClean="0">
              <a:solidFill>
                <a:schemeClr val="bg1"/>
              </a:solidFill>
            </a:endParaRPr>
          </a:p>
          <a:p>
            <a:pPr indent="-285750" marL="285750">
              <a:buFont charset="0" panose="020b0604020202020204" pitchFamily="34" typeface="Arial"/>
              <a:buChar char="•"/>
            </a:pPr>
            <a:endParaRPr altLang="zh-CN" lang="en-US" smtClean="0">
              <a:solidFill>
                <a:schemeClr val="bg1"/>
              </a:solidFill>
            </a:endParaRPr>
          </a:p>
          <a:p>
            <a:pPr indent="-285750" marL="285750">
              <a:buFont charset="0" panose="020b0604020202020204" pitchFamily="34" typeface="Arial"/>
              <a:buChar char="•"/>
            </a:pPr>
            <a:r>
              <a:rPr altLang="zh-CN" lang="en-US" smtClean="0">
                <a:solidFill>
                  <a:schemeClr val="bg1"/>
                </a:solidFill>
              </a:rPr>
              <a:t>1925年贝尔实验室成立</a:t>
            </a:r>
          </a:p>
          <a:p>
            <a:pPr indent="-285750" marL="285750">
              <a:buFont charset="0" panose="020b0604020202020204" pitchFamily="34" typeface="Arial"/>
              <a:buChar char="•"/>
            </a:pPr>
            <a:r>
              <a:rPr altLang="zh-CN" lang="en-US" smtClean="0">
                <a:solidFill>
                  <a:schemeClr val="bg1"/>
                </a:solidFill>
              </a:rPr>
              <a:t>1948年实现商用微波通信</a:t>
            </a:r>
          </a:p>
          <a:p>
            <a:pPr indent="-285750" marL="285750">
              <a:buFont charset="0" panose="020b0604020202020204" pitchFamily="34" typeface="Arial"/>
              <a:buChar char="•"/>
            </a:pPr>
            <a:r>
              <a:rPr altLang="zh-CN" lang="en-US" smtClean="0">
                <a:solidFill>
                  <a:schemeClr val="bg1"/>
                </a:solidFill>
              </a:rPr>
              <a:t>1962年发射第一颗商用通信卫星</a:t>
            </a:r>
          </a:p>
        </p:txBody>
      </p:sp>
      <p:sp>
        <p:nvSpPr>
          <p:cNvPr id="55" name="文本框 54"/>
          <p:cNvSpPr txBox="1"/>
          <p:nvPr/>
        </p:nvSpPr>
        <p:spPr>
          <a:xfrm>
            <a:off x="7104649" y="2095838"/>
            <a:ext cx="3545424" cy="3931920"/>
          </a:xfrm>
          <a:prstGeom prst="rect">
            <a:avLst/>
          </a:prstGeom>
          <a:noFill/>
        </p:spPr>
        <p:txBody>
          <a:bodyPr rtlCol="0" wrap="square">
            <a:spAutoFit/>
          </a:bodyPr>
          <a:lstStyle/>
          <a:p>
            <a:pPr indent="-285750" marL="285750">
              <a:buFont charset="0" panose="020b0604020202020204" pitchFamily="34" typeface="Arial"/>
              <a:buChar char="•"/>
            </a:pPr>
            <a:r>
              <a:rPr altLang="en-US" lang="zh-CN" smtClean="0">
                <a:solidFill>
                  <a:schemeClr val="bg1"/>
                </a:solidFill>
              </a:rPr>
              <a:t>杀鸡取卵：1996年分为AT&amp;T、朗讯、NCR</a:t>
            </a:r>
          </a:p>
          <a:p>
            <a:pPr indent="-285750" marL="285750">
              <a:buFont charset="0" panose="020b0604020202020204" pitchFamily="34" typeface="Arial"/>
              <a:buChar char="•"/>
            </a:pPr>
            <a:r>
              <a:rPr altLang="en-US" lang="zh-CN" smtClean="0">
                <a:solidFill>
                  <a:schemeClr val="bg1"/>
                </a:solidFill>
              </a:rPr>
              <a:t>创新衰退：利润不足缩减贝尔实验室资金</a:t>
            </a:r>
          </a:p>
          <a:p>
            <a:pPr indent="-285750" marL="285750">
              <a:buFont charset="0" panose="020b0604020202020204" pitchFamily="34" typeface="Arial"/>
              <a:buChar char="•"/>
            </a:pPr>
            <a:endParaRPr altLang="en-US" lang="zh-CN" smtClean="0">
              <a:solidFill>
                <a:schemeClr val="bg1"/>
              </a:solidFill>
            </a:endParaRPr>
          </a:p>
          <a:p>
            <a:pPr indent="-285750" marL="285750">
              <a:buFont charset="0" panose="020b0604020202020204" pitchFamily="34" typeface="Arial"/>
              <a:buChar char="•"/>
            </a:pPr>
            <a:endParaRPr altLang="en-US" lang="zh-CN" smtClean="0">
              <a:solidFill>
                <a:schemeClr val="bg1"/>
              </a:solidFill>
            </a:endParaRPr>
          </a:p>
          <a:p>
            <a:pPr indent="-285750" marL="285750">
              <a:buFont charset="0" panose="020b0604020202020204" pitchFamily="34" typeface="Arial"/>
              <a:buChar char="•"/>
            </a:pPr>
            <a:endParaRPr altLang="en-US" lang="zh-CN" smtClean="0">
              <a:solidFill>
                <a:schemeClr val="bg1"/>
              </a:solidFill>
            </a:endParaRPr>
          </a:p>
          <a:p>
            <a:pPr indent="-285750" marL="285750">
              <a:buFont charset="0" panose="020b0604020202020204" pitchFamily="34" typeface="Arial"/>
              <a:buChar char="•"/>
            </a:pPr>
            <a:endParaRPr altLang="en-US" lang="zh-CN" smtClean="0">
              <a:solidFill>
                <a:schemeClr val="bg1"/>
              </a:solidFill>
            </a:endParaRPr>
          </a:p>
          <a:p>
            <a:pPr indent="-285750" marL="285750">
              <a:buFont charset="0" panose="020b0604020202020204" pitchFamily="34" typeface="Arial"/>
              <a:buChar char="•"/>
            </a:pPr>
            <a:endParaRPr altLang="en-US" lang="zh-CN" smtClean="0">
              <a:solidFill>
                <a:schemeClr val="bg1"/>
              </a:solidFill>
            </a:endParaRPr>
          </a:p>
          <a:p>
            <a:pPr indent="-285750" marL="285750">
              <a:buFont charset="0" panose="020b0604020202020204" pitchFamily="34" typeface="Arial"/>
              <a:buChar char="•"/>
            </a:pPr>
            <a:endParaRPr altLang="en-US" lang="zh-CN" smtClean="0">
              <a:solidFill>
                <a:schemeClr val="bg1"/>
              </a:solidFill>
            </a:endParaRPr>
          </a:p>
          <a:p>
            <a:pPr indent="-285750" marL="285750">
              <a:buFont charset="0" panose="020b0604020202020204" pitchFamily="34" typeface="Arial"/>
              <a:buChar char="•"/>
            </a:pPr>
            <a:r>
              <a:rPr altLang="en-US" lang="zh-CN" smtClean="0">
                <a:solidFill>
                  <a:schemeClr val="bg1"/>
                </a:solidFill>
              </a:rPr>
              <a:t>急功近利：“促销”电信设备。虚高财报</a:t>
            </a:r>
          </a:p>
          <a:p>
            <a:pPr indent="-285750" marL="285750">
              <a:buFont charset="0" panose="020b0604020202020204" pitchFamily="34" typeface="Arial"/>
              <a:buChar char="•"/>
            </a:pPr>
            <a:r>
              <a:rPr altLang="en-US" lang="zh-CN" smtClean="0">
                <a:solidFill>
                  <a:schemeClr val="bg1"/>
                </a:solidFill>
              </a:rPr>
              <a:t>外来冲击：互联网的兴起打破固话通信的唯一地位</a:t>
            </a:r>
          </a:p>
        </p:txBody>
      </p:sp>
      <p:cxnSp>
        <p:nvCxnSpPr>
          <p:cNvPr id="57" name="直接连接符 56"/>
          <p:cNvCxnSpPr/>
          <p:nvPr/>
        </p:nvCxnSpPr>
        <p:spPr>
          <a:xfrm>
            <a:off x="2164976" y="3902321"/>
            <a:ext cx="19577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7604312" y="3902321"/>
            <a:ext cx="195777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1713188" y="3676427"/>
            <a:ext cx="451788" cy="45178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a:off x="9574889" y="3676427"/>
            <a:ext cx="451788" cy="451788"/>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573944911"/>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椭圆 32"/>
          <p:cNvSpPr/>
          <p:nvPr/>
        </p:nvSpPr>
        <p:spPr>
          <a:xfrm>
            <a:off x="7200124" y="1817026"/>
            <a:ext cx="4638522" cy="4638522"/>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613086" y="446427"/>
            <a:ext cx="1189355" cy="822960"/>
          </a:xfrm>
          <a:prstGeom prst="rect">
            <a:avLst/>
          </a:prstGeom>
        </p:spPr>
        <p:txBody>
          <a:bodyPr wrap="none">
            <a:spAutoFit/>
          </a:bodyPr>
          <a:lstStyle/>
          <a:p>
            <a:pPr algn="ctr"/>
            <a:r>
              <a:rPr altLang="zh-CN" lang="en-US" smtClean="0" sz="4800">
                <a:solidFill>
                  <a:schemeClr val="bg1"/>
                </a:solidFill>
              </a:rPr>
              <a:t>IBM</a:t>
            </a:r>
          </a:p>
        </p:txBody>
      </p:sp>
      <p:cxnSp>
        <p:nvCxnSpPr>
          <p:cNvPr id="5" name="直接连接符 4"/>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51569" y="725240"/>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t>蓝色巨人</a:t>
            </a:r>
          </a:p>
        </p:txBody>
      </p:sp>
      <p:sp>
        <p:nvSpPr>
          <p:cNvPr id="22" name="椭圆 21"/>
          <p:cNvSpPr/>
          <p:nvPr/>
        </p:nvSpPr>
        <p:spPr>
          <a:xfrm>
            <a:off x="5584168" y="2950804"/>
            <a:ext cx="1398264" cy="1398264"/>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289801" y="1271133"/>
            <a:ext cx="6474784" cy="5316309"/>
            <a:chOff x="612529" y="1271133"/>
            <a:chExt cx="6474784" cy="5316309"/>
          </a:xfrm>
        </p:grpSpPr>
        <p:cxnSp>
          <p:nvCxnSpPr>
            <p:cNvPr id="8" name="直接连接符 7"/>
            <p:cNvCxnSpPr/>
            <p:nvPr/>
          </p:nvCxnSpPr>
          <p:spPr>
            <a:xfrm flipH="1">
              <a:off x="1186704" y="1271133"/>
              <a:ext cx="0" cy="33990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2265158" y="1271133"/>
              <a:ext cx="0" cy="16995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3343612" y="1271133"/>
              <a:ext cx="0" cy="5173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6578974" y="1271133"/>
              <a:ext cx="0" cy="14451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5500520" y="1271133"/>
              <a:ext cx="0" cy="39732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4422066" y="1271133"/>
              <a:ext cx="0" cy="28974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612529" y="4908175"/>
              <a:ext cx="1118267" cy="1118267"/>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0000"/>
                </a:solidFill>
              </a:endParaRPr>
            </a:p>
          </p:txBody>
        </p:sp>
        <p:sp>
          <p:nvSpPr>
            <p:cNvPr id="18" name="椭圆 17"/>
            <p:cNvSpPr/>
            <p:nvPr/>
          </p:nvSpPr>
          <p:spPr>
            <a:xfrm>
              <a:off x="1552047" y="3230773"/>
              <a:ext cx="1439417" cy="1439417"/>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2784478" y="1971387"/>
              <a:ext cx="1118267" cy="1118267"/>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3880942" y="4349068"/>
              <a:ext cx="1118267" cy="1118267"/>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4972119" y="5469175"/>
              <a:ext cx="1118267" cy="1118267"/>
            </a:xfrm>
            <a:prstGeom prst="ellipse">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6" name="矩形 25"/>
            <p:cNvSpPr/>
            <p:nvPr/>
          </p:nvSpPr>
          <p:spPr>
            <a:xfrm>
              <a:off x="743025" y="5041416"/>
              <a:ext cx="890793" cy="914400"/>
            </a:xfrm>
            <a:prstGeom prst="rect">
              <a:avLst/>
            </a:prstGeom>
          </p:spPr>
          <p:txBody>
            <a:bodyPr wrap="square">
              <a:spAutoFit/>
            </a:bodyPr>
            <a:lstStyle/>
            <a:p>
              <a:pPr algn="ctr"/>
              <a:r>
                <a:rPr altLang="en-US" lang="zh-CN">
                  <a:solidFill>
                    <a:schemeClr val="bg1"/>
                  </a:solidFill>
                </a:rPr>
                <a:t>最大的服务公司</a:t>
              </a:r>
            </a:p>
          </p:txBody>
        </p:sp>
        <p:sp>
          <p:nvSpPr>
            <p:cNvPr id="27" name="矩形 26"/>
            <p:cNvSpPr/>
            <p:nvPr/>
          </p:nvSpPr>
          <p:spPr>
            <a:xfrm>
              <a:off x="1685903" y="3627317"/>
              <a:ext cx="1171703" cy="640080"/>
            </a:xfrm>
            <a:prstGeom prst="rect">
              <a:avLst/>
            </a:prstGeom>
          </p:spPr>
          <p:txBody>
            <a:bodyPr wrap="square">
              <a:spAutoFit/>
            </a:bodyPr>
            <a:lstStyle/>
            <a:p>
              <a:pPr algn="ctr"/>
              <a:r>
                <a:rPr altLang="en-US" lang="zh-CN">
                  <a:solidFill>
                    <a:schemeClr val="bg1"/>
                  </a:solidFill>
                </a:rPr>
                <a:t>第二大软件公司</a:t>
              </a:r>
            </a:p>
          </p:txBody>
        </p:sp>
        <p:sp>
          <p:nvSpPr>
            <p:cNvPr id="28" name="矩形 27"/>
            <p:cNvSpPr/>
            <p:nvPr/>
          </p:nvSpPr>
          <p:spPr>
            <a:xfrm>
              <a:off x="3988843" y="4446536"/>
              <a:ext cx="890793" cy="914400"/>
            </a:xfrm>
            <a:prstGeom prst="rect">
              <a:avLst/>
            </a:prstGeom>
          </p:spPr>
          <p:txBody>
            <a:bodyPr wrap="square">
              <a:spAutoFit/>
            </a:bodyPr>
            <a:lstStyle/>
            <a:p>
              <a:pPr algn="ctr"/>
              <a:r>
                <a:rPr altLang="en-US" lang="zh-CN" smtClean="0">
                  <a:solidFill>
                    <a:schemeClr val="bg1"/>
                  </a:solidFill>
                </a:rPr>
                <a:t>工业界最大实验室</a:t>
              </a:r>
            </a:p>
          </p:txBody>
        </p:sp>
        <p:sp>
          <p:nvSpPr>
            <p:cNvPr id="29" name="矩形 28"/>
            <p:cNvSpPr/>
            <p:nvPr/>
          </p:nvSpPr>
          <p:spPr>
            <a:xfrm>
              <a:off x="2898214" y="2068855"/>
              <a:ext cx="890793" cy="914400"/>
            </a:xfrm>
            <a:prstGeom prst="rect">
              <a:avLst/>
            </a:prstGeom>
          </p:spPr>
          <p:txBody>
            <a:bodyPr wrap="square">
              <a:spAutoFit/>
            </a:bodyPr>
            <a:lstStyle/>
            <a:p>
              <a:pPr algn="ctr"/>
              <a:r>
                <a:rPr altLang="en-US" lang="zh-CN" smtClean="0">
                  <a:solidFill>
                    <a:schemeClr val="bg1"/>
                  </a:solidFill>
                </a:rPr>
                <a:t>第二大数据公司</a:t>
              </a:r>
            </a:p>
          </p:txBody>
        </p:sp>
        <p:sp>
          <p:nvSpPr>
            <p:cNvPr id="30" name="矩形 29"/>
            <p:cNvSpPr/>
            <p:nvPr/>
          </p:nvSpPr>
          <p:spPr>
            <a:xfrm>
              <a:off x="5085855" y="5622211"/>
              <a:ext cx="890793" cy="914400"/>
            </a:xfrm>
            <a:prstGeom prst="rect">
              <a:avLst/>
            </a:prstGeom>
          </p:spPr>
          <p:txBody>
            <a:bodyPr wrap="square">
              <a:spAutoFit/>
            </a:bodyPr>
            <a:lstStyle/>
            <a:p>
              <a:pPr algn="ctr"/>
              <a:r>
                <a:rPr altLang="en-US" lang="zh-CN" smtClean="0">
                  <a:solidFill>
                    <a:schemeClr val="bg1"/>
                  </a:solidFill>
                </a:rPr>
                <a:t>第一专利申请大户</a:t>
              </a:r>
            </a:p>
          </p:txBody>
        </p:sp>
        <p:sp>
          <p:nvSpPr>
            <p:cNvPr id="31" name="矩形 30"/>
            <p:cNvSpPr/>
            <p:nvPr/>
          </p:nvSpPr>
          <p:spPr>
            <a:xfrm>
              <a:off x="6080502" y="3048272"/>
              <a:ext cx="1006811" cy="1188720"/>
            </a:xfrm>
            <a:prstGeom prst="rect">
              <a:avLst/>
            </a:prstGeom>
          </p:spPr>
          <p:txBody>
            <a:bodyPr wrap="square">
              <a:spAutoFit/>
            </a:bodyPr>
            <a:lstStyle/>
            <a:p>
              <a:pPr algn="ctr"/>
              <a:r>
                <a:rPr altLang="en-US" lang="zh-CN" smtClean="0">
                  <a:solidFill>
                    <a:schemeClr val="bg1"/>
                  </a:solidFill>
                </a:rPr>
                <a:t>最大LINUX服务器生产商</a:t>
              </a:r>
            </a:p>
          </p:txBody>
        </p:sp>
        <p:sp>
          <p:nvSpPr>
            <p:cNvPr id="41" name="弧形 40"/>
            <p:cNvSpPr/>
            <p:nvPr/>
          </p:nvSpPr>
          <p:spPr>
            <a:xfrm rot="18900000">
              <a:off x="789183" y="4679080"/>
              <a:ext cx="808506" cy="80850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2" name="弧形 41"/>
            <p:cNvSpPr/>
            <p:nvPr/>
          </p:nvSpPr>
          <p:spPr>
            <a:xfrm rot="18900000">
              <a:off x="1684256" y="2999970"/>
              <a:ext cx="1164212" cy="1164212"/>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3" name="弧形 42"/>
            <p:cNvSpPr/>
            <p:nvPr/>
          </p:nvSpPr>
          <p:spPr>
            <a:xfrm rot="18900000">
              <a:off x="2946913" y="1801922"/>
              <a:ext cx="808506" cy="80850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4" name="弧形 43"/>
            <p:cNvSpPr/>
            <p:nvPr/>
          </p:nvSpPr>
          <p:spPr>
            <a:xfrm rot="18900000">
              <a:off x="4027869" y="4169090"/>
              <a:ext cx="808506" cy="80850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45" name="弧形 44"/>
            <p:cNvSpPr/>
            <p:nvPr/>
          </p:nvSpPr>
          <p:spPr>
            <a:xfrm rot="18900000">
              <a:off x="5105352" y="5268014"/>
              <a:ext cx="808506" cy="80850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sp>
        <p:nvSpPr>
          <p:cNvPr id="46" name="弧形 45"/>
          <p:cNvSpPr/>
          <p:nvPr/>
        </p:nvSpPr>
        <p:spPr>
          <a:xfrm rot="18900000">
            <a:off x="5740024" y="2750168"/>
            <a:ext cx="1060558" cy="1060558"/>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32" name="文本框 31"/>
          <p:cNvSpPr txBox="1"/>
          <p:nvPr/>
        </p:nvSpPr>
        <p:spPr>
          <a:xfrm>
            <a:off x="7718304" y="2703986"/>
            <a:ext cx="3843251" cy="2834640"/>
          </a:xfrm>
          <a:prstGeom prst="rect">
            <a:avLst/>
          </a:prstGeom>
          <a:noFill/>
        </p:spPr>
        <p:txBody>
          <a:bodyPr rtlCol="0" wrap="square">
            <a:spAutoFit/>
          </a:bodyPr>
          <a:lstStyle/>
          <a:p>
            <a:r>
              <a:rPr altLang="en-US" b="1" lang="zh-CN" smtClean="0">
                <a:solidFill>
                  <a:schemeClr val="bg1"/>
                </a:solidFill>
              </a:rPr>
              <a:t>技术上</a:t>
            </a:r>
          </a:p>
          <a:p>
            <a:r>
              <a:rPr altLang="en-US" b="1" lang="zh-CN" smtClean="0">
                <a:solidFill>
                  <a:schemeClr val="bg1"/>
                </a:solidFill>
              </a:rPr>
              <a:t>不断开拓发展，领导跟随技术潮流</a:t>
            </a:r>
          </a:p>
          <a:p>
            <a:endParaRPr altLang="en-US" b="1" lang="zh-CN" smtClean="0">
              <a:solidFill>
                <a:schemeClr val="bg1"/>
              </a:solidFill>
            </a:endParaRPr>
          </a:p>
          <a:p>
            <a:r>
              <a:rPr altLang="en-US" b="1" lang="zh-CN" smtClean="0">
                <a:solidFill>
                  <a:schemeClr val="bg1"/>
                </a:solidFill>
              </a:rPr>
              <a:t>经营上</a:t>
            </a:r>
          </a:p>
          <a:p>
            <a:r>
              <a:rPr altLang="en-US" b="1" lang="zh-CN" smtClean="0">
                <a:solidFill>
                  <a:schemeClr val="bg1"/>
                </a:solidFill>
              </a:rPr>
              <a:t>守住核心政府、军队、企事业部门市场，对进入新市场谨慎</a:t>
            </a:r>
          </a:p>
          <a:p>
            <a:endParaRPr altLang="en-US" b="1" lang="zh-CN" smtClean="0">
              <a:solidFill>
                <a:schemeClr val="bg1"/>
              </a:solidFill>
            </a:endParaRPr>
          </a:p>
          <a:p>
            <a:r>
              <a:rPr altLang="en-US" b="1" lang="zh-CN" smtClean="0">
                <a:solidFill>
                  <a:schemeClr val="bg1"/>
                </a:solidFill>
              </a:rPr>
              <a:t>成功转型</a:t>
            </a:r>
          </a:p>
          <a:p>
            <a:r>
              <a:rPr altLang="en-US" b="1" lang="zh-CN" smtClean="0">
                <a:solidFill>
                  <a:schemeClr val="bg1"/>
                </a:solidFill>
              </a:rPr>
              <a:t>从机械制造到计算机制造商，再从计算机制造到服务</a:t>
            </a:r>
          </a:p>
        </p:txBody>
      </p:sp>
    </p:spTree>
    <p:extLst>
      <p:ext uri="{BB962C8B-B14F-4D97-AF65-F5344CB8AC3E}">
        <p14:creationId val="2978950694"/>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2945474" y="1894279"/>
            <a:ext cx="2557462" cy="120583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操作系统开发商</a:t>
            </a:r>
          </a:p>
        </p:txBody>
      </p:sp>
      <p:sp>
        <p:nvSpPr>
          <p:cNvPr id="4" name="矩形 3"/>
          <p:cNvSpPr/>
          <p:nvPr/>
        </p:nvSpPr>
        <p:spPr>
          <a:xfrm>
            <a:off x="367771" y="504837"/>
            <a:ext cx="1706880" cy="701040"/>
          </a:xfrm>
          <a:prstGeom prst="rect">
            <a:avLst/>
          </a:prstGeom>
        </p:spPr>
        <p:txBody>
          <a:bodyPr wrap="none">
            <a:spAutoFit/>
          </a:bodyPr>
          <a:lstStyle/>
          <a:p>
            <a:pPr algn="ctr"/>
            <a:r>
              <a:rPr altLang="en-US" lang="zh-CN" sz="4000">
                <a:solidFill>
                  <a:schemeClr val="bg1"/>
                </a:solidFill>
                <a:ea panose="02010601030101010101" typeface="方正大黑简体"/>
              </a:rPr>
              <a:t>英特尔</a:t>
            </a:r>
          </a:p>
        </p:txBody>
      </p:sp>
      <p:cxnSp>
        <p:nvCxnSpPr>
          <p:cNvPr id="5" name="直接连接符 4"/>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62493" y="734557"/>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奔腾的芯</a:t>
            </a:r>
          </a:p>
        </p:txBody>
      </p:sp>
      <p:sp>
        <p:nvSpPr>
          <p:cNvPr id="12" name="矩形 11"/>
          <p:cNvSpPr/>
          <p:nvPr/>
        </p:nvSpPr>
        <p:spPr>
          <a:xfrm>
            <a:off x="359436" y="1894278"/>
            <a:ext cx="2557462" cy="120583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t>应用软件开发商</a:t>
            </a:r>
          </a:p>
        </p:txBody>
      </p:sp>
      <p:sp>
        <p:nvSpPr>
          <p:cNvPr id="13" name="矩形 12"/>
          <p:cNvSpPr/>
          <p:nvPr/>
        </p:nvSpPr>
        <p:spPr>
          <a:xfrm>
            <a:off x="1666743" y="3714476"/>
            <a:ext cx="2557462" cy="120583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t>计算机制造商</a:t>
            </a:r>
          </a:p>
        </p:txBody>
      </p:sp>
      <p:sp>
        <p:nvSpPr>
          <p:cNvPr id="14" name="矩形 13"/>
          <p:cNvSpPr/>
          <p:nvPr/>
        </p:nvSpPr>
        <p:spPr>
          <a:xfrm>
            <a:off x="5545800" y="1894276"/>
            <a:ext cx="2557462" cy="1205835"/>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处理器制造商</a:t>
            </a:r>
          </a:p>
        </p:txBody>
      </p:sp>
      <p:sp>
        <p:nvSpPr>
          <p:cNvPr id="15" name="矩形 14"/>
          <p:cNvSpPr/>
          <p:nvPr/>
        </p:nvSpPr>
        <p:spPr>
          <a:xfrm>
            <a:off x="4267069" y="3714475"/>
            <a:ext cx="2557462" cy="120583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t>其他芯片和外设开发商</a:t>
            </a:r>
          </a:p>
        </p:txBody>
      </p:sp>
      <p:sp>
        <p:nvSpPr>
          <p:cNvPr id="17" name="椭圆 16"/>
          <p:cNvSpPr/>
          <p:nvPr/>
        </p:nvSpPr>
        <p:spPr>
          <a:xfrm>
            <a:off x="1502436" y="2940108"/>
            <a:ext cx="257175" cy="2571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4102761" y="2940107"/>
            <a:ext cx="257175" cy="2571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5417212" y="2368605"/>
            <a:ext cx="257175" cy="2571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2816886" y="3618727"/>
            <a:ext cx="257175" cy="2571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5417211" y="3609225"/>
            <a:ext cx="257175" cy="2571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3" name="直接连接符 22"/>
          <p:cNvCxnSpPr>
            <a:stCxn id="17" idx="5"/>
          </p:cNvCxnSpPr>
          <p:nvPr/>
        </p:nvCxnSpPr>
        <p:spPr>
          <a:xfrm>
            <a:off x="1721949" y="3159621"/>
            <a:ext cx="1134698" cy="5324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320175" y="3139122"/>
            <a:ext cx="1134698" cy="5324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2899511" y="3081056"/>
            <a:ext cx="1305929" cy="6567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8279756" y="1894276"/>
            <a:ext cx="0" cy="104583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8456251" y="1817026"/>
            <a:ext cx="3273788" cy="1188720"/>
          </a:xfrm>
          <a:prstGeom prst="rect">
            <a:avLst/>
          </a:prstGeom>
          <a:noFill/>
        </p:spPr>
        <p:txBody>
          <a:bodyPr rtlCol="0" wrap="square">
            <a:spAutoFit/>
          </a:bodyPr>
          <a:lstStyle/>
          <a:p>
            <a:r>
              <a:rPr altLang="zh-CN" lang="en-US" smtClean="0">
                <a:solidFill>
                  <a:schemeClr val="bg1"/>
                </a:solidFill>
              </a:rPr>
              <a:t>1981年，IBM的PC直接使用英特尔的8086，英特尔一举成名，在整个个人电脑工业生态链中处于不可替代的地位。</a:t>
            </a:r>
          </a:p>
        </p:txBody>
      </p:sp>
      <p:cxnSp>
        <p:nvCxnSpPr>
          <p:cNvPr id="34" name="直接连接符 33"/>
          <p:cNvCxnSpPr/>
          <p:nvPr/>
        </p:nvCxnSpPr>
        <p:spPr>
          <a:xfrm flipH="1">
            <a:off x="10029824" y="3198877"/>
            <a:ext cx="0" cy="53893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9010650" y="3201235"/>
            <a:ext cx="19305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8456251" y="3978123"/>
            <a:ext cx="3152492" cy="701040"/>
          </a:xfrm>
          <a:prstGeom prst="rect">
            <a:avLst/>
          </a:prstGeom>
          <a:noFill/>
        </p:spPr>
        <p:txBody>
          <a:bodyPr rtlCol="0" wrap="square">
            <a:spAutoFit/>
          </a:bodyPr>
          <a:lstStyle/>
          <a:p>
            <a:pPr algn="ctr"/>
            <a:r>
              <a:rPr altLang="en-US" lang="zh-CN" sz="4000">
                <a:solidFill>
                  <a:schemeClr val="bg1"/>
                </a:solidFill>
              </a:rPr>
              <a:t>危机</a:t>
            </a:r>
          </a:p>
        </p:txBody>
      </p:sp>
      <p:sp>
        <p:nvSpPr>
          <p:cNvPr id="40" name="文本框 39"/>
          <p:cNvSpPr txBox="1"/>
          <p:nvPr/>
        </p:nvSpPr>
        <p:spPr>
          <a:xfrm>
            <a:off x="862848" y="5491102"/>
            <a:ext cx="10491227" cy="1161288"/>
          </a:xfrm>
          <a:prstGeom prst="rect">
            <a:avLst/>
          </a:prstGeom>
          <a:noFill/>
        </p:spPr>
        <p:txBody>
          <a:bodyPr rtlCol="0" wrap="square">
            <a:spAutoFit/>
          </a:bodyPr>
          <a:lstStyle/>
          <a:p>
            <a:pPr>
              <a:lnSpc>
                <a:spcPct val="130000"/>
              </a:lnSpc>
            </a:pPr>
            <a:r>
              <a:rPr altLang="zh-CN" lang="en-US" smtClean="0">
                <a:solidFill>
                  <a:schemeClr val="bg1"/>
                </a:solidFill>
              </a:rPr>
              <a:t>1993年，英特尔公司推出奔腾处理器，达到工作站处理器水平。现在英特尔已经垄断个人计算机和服务器处理市场，2000年后，市场份额处于超过50%的地位。根据诺威格定律，必须找到新的增长点，否则将会进入平和的中老期。</a:t>
            </a:r>
          </a:p>
        </p:txBody>
      </p:sp>
      <p:cxnSp>
        <p:nvCxnSpPr>
          <p:cNvPr id="43" name="直接连接符 42"/>
          <p:cNvCxnSpPr/>
          <p:nvPr/>
        </p:nvCxnSpPr>
        <p:spPr>
          <a:xfrm flipH="1">
            <a:off x="10029824" y="4920310"/>
            <a:ext cx="0" cy="5042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642938" y="5424521"/>
            <a:ext cx="10931049" cy="98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713046499"/>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3905250" y="2413186"/>
            <a:ext cx="8286750" cy="283845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756000" rIns="756000" rtlCol="0"/>
          <a:lstStyle/>
          <a:p>
            <a:pPr indent="-285750" marL="285750">
              <a:buFont charset="0" panose="020b0604020202020204" pitchFamily="34" typeface="Arial"/>
              <a:buChar char="•"/>
            </a:pPr>
            <a:r>
              <a:rPr altLang="en-US" lang="zh-CN" smtClean="0"/>
              <a:t>兴起于个人危机的浪潮，同时随着这次浪潮已经接近尾声，而进入发展的中年期。</a:t>
            </a:r>
          </a:p>
          <a:p>
            <a:pPr indent="-285750" marL="285750">
              <a:buFont charset="0" panose="020b0604020202020204" pitchFamily="34" typeface="Arial"/>
              <a:buChar char="•"/>
            </a:pPr>
            <a:endParaRPr altLang="en-US" lang="zh-CN" smtClean="0"/>
          </a:p>
          <a:p>
            <a:pPr indent="-285750" marL="285750">
              <a:buFont charset="0" panose="020b0604020202020204" pitchFamily="34" typeface="Arial"/>
              <a:buChar char="•"/>
            </a:pPr>
            <a:r>
              <a:rPr altLang="en-US" lang="zh-CN" smtClean="0"/>
              <a:t>它过强的桌面软件基因，使得它无法站到互联网时代的浪潮之巅。</a:t>
            </a:r>
          </a:p>
          <a:p>
            <a:pPr indent="-285750" marL="285750">
              <a:buFont charset="0" panose="020b0604020202020204" pitchFamily="34" typeface="Arial"/>
              <a:buChar char="•"/>
            </a:pPr>
            <a:endParaRPr altLang="en-US" lang="zh-CN" smtClean="0"/>
          </a:p>
          <a:p>
            <a:pPr indent="-285750" marL="285750">
              <a:buFont charset="0" panose="020b0604020202020204" pitchFamily="34" typeface="Arial"/>
              <a:buChar char="•"/>
            </a:pPr>
            <a:r>
              <a:rPr altLang="en-US" lang="zh-CN" smtClean="0"/>
              <a:t>机遇与挑战：在线部门和游戏部门能否在下一次技术革命的浪潮中最终获胜。</a:t>
            </a:r>
          </a:p>
        </p:txBody>
      </p:sp>
      <p:sp>
        <p:nvSpPr>
          <p:cNvPr id="4" name="矩形 3"/>
          <p:cNvSpPr/>
          <p:nvPr/>
        </p:nvSpPr>
        <p:spPr>
          <a:xfrm>
            <a:off x="635217" y="504837"/>
            <a:ext cx="1198880" cy="701040"/>
          </a:xfrm>
          <a:prstGeom prst="rect">
            <a:avLst/>
          </a:prstGeom>
        </p:spPr>
        <p:txBody>
          <a:bodyPr wrap="none">
            <a:spAutoFit/>
          </a:bodyPr>
          <a:lstStyle/>
          <a:p>
            <a:pPr algn="ctr"/>
            <a:r>
              <a:rPr altLang="en-US" lang="zh-CN" sz="4000">
                <a:solidFill>
                  <a:schemeClr val="bg1"/>
                </a:solidFill>
                <a:ea panose="02010601030101010101" typeface="方正大黑简体"/>
              </a:rPr>
              <a:t>微软</a:t>
            </a:r>
          </a:p>
        </p:txBody>
      </p:sp>
      <p:cxnSp>
        <p:nvCxnSpPr>
          <p:cNvPr id="5" name="直接连接符 4"/>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extLst>
              <a:ext uri="{28A0092B-C50C-407E-A947-70E740481C1C}">
                <a14:useLocalDpi val="0"/>
              </a:ext>
            </a:extLst>
          </a:blip>
          <a:stretch>
            <a:fillRect/>
          </a:stretch>
        </p:blipFill>
        <p:spPr>
          <a:xfrm>
            <a:off x="0" y="2413186"/>
            <a:ext cx="3905250" cy="2838450"/>
          </a:xfrm>
          <a:prstGeom prst="rect">
            <a:avLst/>
          </a:prstGeom>
        </p:spPr>
      </p:pic>
      <p:sp>
        <p:nvSpPr>
          <p:cNvPr id="7" name="矩形 6"/>
          <p:cNvSpPr/>
          <p:nvPr/>
        </p:nvSpPr>
        <p:spPr>
          <a:xfrm>
            <a:off x="9251569" y="725240"/>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IT领域的罗马帝国</a:t>
            </a:r>
          </a:p>
        </p:txBody>
      </p:sp>
    </p:spTree>
    <p:extLst>
      <p:ext uri="{BB962C8B-B14F-4D97-AF65-F5344CB8AC3E}">
        <p14:creationId val="150869730"/>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椭圆 35"/>
          <p:cNvSpPr/>
          <p:nvPr/>
        </p:nvSpPr>
        <p:spPr>
          <a:xfrm>
            <a:off x="4569560" y="2693020"/>
            <a:ext cx="2910788" cy="291078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1" name="直接连接符 30"/>
          <p:cNvCxnSpPr/>
          <p:nvPr/>
        </p:nvCxnSpPr>
        <p:spPr>
          <a:xfrm flipH="1">
            <a:off x="6024957" y="2072547"/>
            <a:ext cx="0" cy="39732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66482" y="4153286"/>
            <a:ext cx="105559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381218" y="504837"/>
            <a:ext cx="1706880" cy="701040"/>
          </a:xfrm>
          <a:prstGeom prst="rect">
            <a:avLst/>
          </a:prstGeom>
        </p:spPr>
        <p:txBody>
          <a:bodyPr wrap="none">
            <a:spAutoFit/>
          </a:bodyPr>
          <a:lstStyle/>
          <a:p>
            <a:pPr algn="ctr"/>
            <a:r>
              <a:rPr altLang="en-US" lang="zh-CN" sz="4000">
                <a:solidFill>
                  <a:schemeClr val="bg1"/>
                </a:solidFill>
                <a:ea panose="02010601030101010101" typeface="方正大黑简体"/>
              </a:rPr>
              <a:t>甲骨文</a:t>
            </a:r>
          </a:p>
        </p:txBody>
      </p:sp>
      <p:cxnSp>
        <p:nvCxnSpPr>
          <p:cNvPr id="5" name="直接连接符 4"/>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51569" y="725240"/>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纯软件公司的先驱</a:t>
            </a:r>
          </a:p>
        </p:txBody>
      </p:sp>
      <p:sp>
        <p:nvSpPr>
          <p:cNvPr id="23" name="矩形 22"/>
          <p:cNvSpPr/>
          <p:nvPr/>
        </p:nvSpPr>
        <p:spPr>
          <a:xfrm>
            <a:off x="4424081" y="3529851"/>
            <a:ext cx="3254189" cy="1237129"/>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3200"/>
              <a:t>胜之有道</a:t>
            </a:r>
          </a:p>
        </p:txBody>
      </p:sp>
      <p:sp>
        <p:nvSpPr>
          <p:cNvPr id="24" name="文本框 23"/>
          <p:cNvSpPr txBox="1"/>
          <p:nvPr/>
        </p:nvSpPr>
        <p:spPr>
          <a:xfrm>
            <a:off x="860612" y="2802837"/>
            <a:ext cx="3186953" cy="914400"/>
          </a:xfrm>
          <a:prstGeom prst="rect">
            <a:avLst/>
          </a:prstGeom>
          <a:noFill/>
        </p:spPr>
        <p:txBody>
          <a:bodyPr rtlCol="0" wrap="square">
            <a:spAutoFit/>
          </a:bodyPr>
          <a:lstStyle/>
          <a:p>
            <a:r>
              <a:rPr altLang="en-US" lang="zh-CN" smtClean="0">
                <a:solidFill>
                  <a:schemeClr val="bg1"/>
                </a:solidFill>
              </a:rPr>
              <a:t>创始人埃里森，高调而为达目的不计成本，不达目的誓不罢休，张扬而极具个性。</a:t>
            </a:r>
          </a:p>
        </p:txBody>
      </p:sp>
      <p:sp>
        <p:nvSpPr>
          <p:cNvPr id="25" name="文本框 24"/>
          <p:cNvSpPr txBox="1"/>
          <p:nvPr/>
        </p:nvSpPr>
        <p:spPr>
          <a:xfrm>
            <a:off x="860611" y="4617451"/>
            <a:ext cx="3186953" cy="640080"/>
          </a:xfrm>
          <a:prstGeom prst="rect">
            <a:avLst/>
          </a:prstGeom>
          <a:noFill/>
        </p:spPr>
        <p:txBody>
          <a:bodyPr rtlCol="0" wrap="square">
            <a:spAutoFit/>
          </a:bodyPr>
          <a:lstStyle/>
          <a:p>
            <a:r>
              <a:rPr altLang="en-US" lang="zh-CN" smtClean="0">
                <a:solidFill>
                  <a:schemeClr val="bg1"/>
                </a:solidFill>
              </a:rPr>
              <a:t>胜在定位和产品的推广上：强调甲骨文是数据库公司。</a:t>
            </a:r>
          </a:p>
        </p:txBody>
      </p:sp>
      <p:sp>
        <p:nvSpPr>
          <p:cNvPr id="26" name="文本框 25"/>
          <p:cNvSpPr txBox="1"/>
          <p:nvPr/>
        </p:nvSpPr>
        <p:spPr>
          <a:xfrm>
            <a:off x="8113058" y="2802837"/>
            <a:ext cx="3186953" cy="640080"/>
          </a:xfrm>
          <a:prstGeom prst="rect">
            <a:avLst/>
          </a:prstGeom>
          <a:noFill/>
        </p:spPr>
        <p:txBody>
          <a:bodyPr rtlCol="0" wrap="square">
            <a:spAutoFit/>
          </a:bodyPr>
          <a:lstStyle/>
          <a:p>
            <a:r>
              <a:rPr altLang="en-US" lang="zh-CN" smtClean="0">
                <a:solidFill>
                  <a:schemeClr val="bg1"/>
                </a:solidFill>
              </a:rPr>
              <a:t>历来重视利润，很少做吃力不讨好的花样文章。</a:t>
            </a:r>
          </a:p>
        </p:txBody>
      </p:sp>
      <p:sp>
        <p:nvSpPr>
          <p:cNvPr id="27" name="文本框 26"/>
          <p:cNvSpPr txBox="1"/>
          <p:nvPr/>
        </p:nvSpPr>
        <p:spPr>
          <a:xfrm>
            <a:off x="8135462" y="4617451"/>
            <a:ext cx="3186953" cy="914400"/>
          </a:xfrm>
          <a:prstGeom prst="rect">
            <a:avLst/>
          </a:prstGeom>
          <a:noFill/>
        </p:spPr>
        <p:txBody>
          <a:bodyPr rtlCol="0" wrap="square">
            <a:spAutoFit/>
          </a:bodyPr>
          <a:lstStyle/>
          <a:p>
            <a:r>
              <a:rPr altLang="en-US" lang="zh-CN" smtClean="0">
                <a:solidFill>
                  <a:schemeClr val="bg1"/>
                </a:solidFill>
              </a:rPr>
              <a:t>成功依靠很多次的成功并购，同时具有很好的消化和整合新公司的能力。</a:t>
            </a:r>
          </a:p>
        </p:txBody>
      </p:sp>
      <p:sp>
        <p:nvSpPr>
          <p:cNvPr id="32" name="椭圆 31"/>
          <p:cNvSpPr/>
          <p:nvPr/>
        </p:nvSpPr>
        <p:spPr>
          <a:xfrm>
            <a:off x="4295493" y="4019827"/>
            <a:ext cx="257175" cy="2571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7549683" y="4019827"/>
            <a:ext cx="257175" cy="2571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椭圆 33"/>
          <p:cNvSpPr/>
          <p:nvPr/>
        </p:nvSpPr>
        <p:spPr>
          <a:xfrm>
            <a:off x="5896367" y="3366817"/>
            <a:ext cx="257175" cy="2571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5896367" y="4617451"/>
            <a:ext cx="257175" cy="257175"/>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855436919"/>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任意多边形 25"/>
          <p:cNvSpPr/>
          <p:nvPr/>
        </p:nvSpPr>
        <p:spPr>
          <a:xfrm>
            <a:off x="5341150" y="5162217"/>
            <a:ext cx="1044879" cy="1044879"/>
          </a:xfrm>
          <a:custGeom>
            <a:gdLst>
              <a:gd fmla="*/ 390398 w 780796" name="connsiteX0"/>
              <a:gd fmla="*/ 0 h 780796" name="connsiteY0"/>
              <a:gd fmla="*/ 780796 w 780796" name="connsiteX1"/>
              <a:gd fmla="*/ 390398 h 780796" name="connsiteY1"/>
              <a:gd fmla="*/ 390398 w 780796" name="connsiteX2"/>
              <a:gd fmla="*/ 780796 h 780796" name="connsiteY2"/>
              <a:gd fmla="*/ 0 w 780796" name="connsiteX3"/>
              <a:gd fmla="*/ 390398 h 780796" name="connsiteY3"/>
              <a:gd fmla="*/ 13 w 780796" name="connsiteX4"/>
              <a:gd fmla="*/ 390270 h 780796" name="connsiteY4"/>
              <a:gd fmla="*/ 372619 w 780796" name="connsiteX5"/>
              <a:gd fmla="*/ 390270 h 780796" name="connsiteY5"/>
              <a:gd fmla="*/ 372619 w 780796" name="connsiteX6"/>
              <a:gd fmla="*/ 1792 h 78079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0796" w="780796">
                <a:moveTo>
                  <a:pt x="390398" y="0"/>
                </a:moveTo>
                <a:cubicBezTo>
                  <a:pt x="606009" y="0"/>
                  <a:pt x="780796" y="174787"/>
                  <a:pt x="780796" y="390398"/>
                </a:cubicBezTo>
                <a:cubicBezTo>
                  <a:pt x="780796" y="606009"/>
                  <a:pt x="606009" y="780796"/>
                  <a:pt x="390398" y="780796"/>
                </a:cubicBezTo>
                <a:cubicBezTo>
                  <a:pt x="174787" y="780796"/>
                  <a:pt x="0" y="606009"/>
                  <a:pt x="0" y="390398"/>
                </a:cubicBezTo>
                <a:lnTo>
                  <a:pt x="13" y="390270"/>
                </a:lnTo>
                <a:lnTo>
                  <a:pt x="372619" y="390270"/>
                </a:lnTo>
                <a:lnTo>
                  <a:pt x="372619" y="179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5" name="任意多边形 24"/>
          <p:cNvSpPr/>
          <p:nvPr/>
        </p:nvSpPr>
        <p:spPr>
          <a:xfrm>
            <a:off x="5341150" y="3638448"/>
            <a:ext cx="1044879" cy="1044879"/>
          </a:xfrm>
          <a:custGeom>
            <a:gdLst>
              <a:gd fmla="*/ 390398 w 780796" name="connsiteX0"/>
              <a:gd fmla="*/ 0 h 780796" name="connsiteY0"/>
              <a:gd fmla="*/ 780796 w 780796" name="connsiteX1"/>
              <a:gd fmla="*/ 390398 h 780796" name="connsiteY1"/>
              <a:gd fmla="*/ 390398 w 780796" name="connsiteX2"/>
              <a:gd fmla="*/ 780796 h 780796" name="connsiteY2"/>
              <a:gd fmla="*/ 0 w 780796" name="connsiteX3"/>
              <a:gd fmla="*/ 390398 h 780796" name="connsiteY3"/>
              <a:gd fmla="*/ 13 w 780796" name="connsiteX4"/>
              <a:gd fmla="*/ 390270 h 780796" name="connsiteY4"/>
              <a:gd fmla="*/ 372619 w 780796" name="connsiteX5"/>
              <a:gd fmla="*/ 390270 h 780796" name="connsiteY5"/>
              <a:gd fmla="*/ 372619 w 780796" name="connsiteX6"/>
              <a:gd fmla="*/ 1792 h 78079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0796" w="780796">
                <a:moveTo>
                  <a:pt x="390398" y="0"/>
                </a:moveTo>
                <a:cubicBezTo>
                  <a:pt x="606009" y="0"/>
                  <a:pt x="780796" y="174787"/>
                  <a:pt x="780796" y="390398"/>
                </a:cubicBezTo>
                <a:cubicBezTo>
                  <a:pt x="780796" y="606009"/>
                  <a:pt x="606009" y="780796"/>
                  <a:pt x="390398" y="780796"/>
                </a:cubicBezTo>
                <a:cubicBezTo>
                  <a:pt x="174787" y="780796"/>
                  <a:pt x="0" y="606009"/>
                  <a:pt x="0" y="390398"/>
                </a:cubicBezTo>
                <a:lnTo>
                  <a:pt x="13" y="390270"/>
                </a:lnTo>
                <a:lnTo>
                  <a:pt x="372619" y="390270"/>
                </a:lnTo>
                <a:lnTo>
                  <a:pt x="372619" y="179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24" name="任意多边形 23"/>
          <p:cNvSpPr/>
          <p:nvPr/>
        </p:nvSpPr>
        <p:spPr>
          <a:xfrm>
            <a:off x="5341150" y="2106750"/>
            <a:ext cx="1044879" cy="1044879"/>
          </a:xfrm>
          <a:custGeom>
            <a:gdLst>
              <a:gd fmla="*/ 390398 w 780796" name="connsiteX0"/>
              <a:gd fmla="*/ 0 h 780796" name="connsiteY0"/>
              <a:gd fmla="*/ 780796 w 780796" name="connsiteX1"/>
              <a:gd fmla="*/ 390398 h 780796" name="connsiteY1"/>
              <a:gd fmla="*/ 390398 w 780796" name="connsiteX2"/>
              <a:gd fmla="*/ 780796 h 780796" name="connsiteY2"/>
              <a:gd fmla="*/ 0 w 780796" name="connsiteX3"/>
              <a:gd fmla="*/ 390398 h 780796" name="connsiteY3"/>
              <a:gd fmla="*/ 13 w 780796" name="connsiteX4"/>
              <a:gd fmla="*/ 390270 h 780796" name="connsiteY4"/>
              <a:gd fmla="*/ 372619 w 780796" name="connsiteX5"/>
              <a:gd fmla="*/ 390270 h 780796" name="connsiteY5"/>
              <a:gd fmla="*/ 372619 w 780796" name="connsiteX6"/>
              <a:gd fmla="*/ 1792 h 78079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780796" w="780796">
                <a:moveTo>
                  <a:pt x="390398" y="0"/>
                </a:moveTo>
                <a:cubicBezTo>
                  <a:pt x="606009" y="0"/>
                  <a:pt x="780796" y="174787"/>
                  <a:pt x="780796" y="390398"/>
                </a:cubicBezTo>
                <a:cubicBezTo>
                  <a:pt x="780796" y="606009"/>
                  <a:pt x="606009" y="780796"/>
                  <a:pt x="390398" y="780796"/>
                </a:cubicBezTo>
                <a:cubicBezTo>
                  <a:pt x="174787" y="780796"/>
                  <a:pt x="0" y="606009"/>
                  <a:pt x="0" y="390398"/>
                </a:cubicBezTo>
                <a:lnTo>
                  <a:pt x="13" y="390270"/>
                </a:lnTo>
                <a:lnTo>
                  <a:pt x="372619" y="390270"/>
                </a:lnTo>
                <a:lnTo>
                  <a:pt x="372619" y="179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4" name="矩形 3"/>
          <p:cNvSpPr/>
          <p:nvPr/>
        </p:nvSpPr>
        <p:spPr>
          <a:xfrm>
            <a:off x="621772" y="504837"/>
            <a:ext cx="1198880" cy="701040"/>
          </a:xfrm>
          <a:prstGeom prst="rect">
            <a:avLst/>
          </a:prstGeom>
        </p:spPr>
        <p:txBody>
          <a:bodyPr wrap="none">
            <a:spAutoFit/>
          </a:bodyPr>
          <a:lstStyle/>
          <a:p>
            <a:pPr algn="ctr"/>
            <a:r>
              <a:rPr altLang="en-US" lang="zh-CN" sz="4000">
                <a:solidFill>
                  <a:schemeClr val="bg1"/>
                </a:solidFill>
                <a:ea panose="02010601030101010101" typeface="方正大黑简体"/>
              </a:rPr>
              <a:t>思科</a:t>
            </a:r>
          </a:p>
        </p:txBody>
      </p:sp>
      <p:cxnSp>
        <p:nvCxnSpPr>
          <p:cNvPr id="5" name="直接连接符 4"/>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51569" y="725240"/>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互联网的金门大桥</a:t>
            </a:r>
          </a:p>
        </p:txBody>
      </p:sp>
      <p:cxnSp>
        <p:nvCxnSpPr>
          <p:cNvPr id="8" name="直接连接符 7"/>
          <p:cNvCxnSpPr/>
          <p:nvPr/>
        </p:nvCxnSpPr>
        <p:spPr>
          <a:xfrm flipH="1">
            <a:off x="5863593" y="1628794"/>
            <a:ext cx="0" cy="493337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5453456" y="2219054"/>
            <a:ext cx="820271" cy="820271"/>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mtClean="0" sz="3200"/>
              <a:t>立</a:t>
            </a:r>
          </a:p>
        </p:txBody>
      </p:sp>
      <p:sp>
        <p:nvSpPr>
          <p:cNvPr id="9" name="椭圆 8"/>
          <p:cNvSpPr/>
          <p:nvPr/>
        </p:nvSpPr>
        <p:spPr>
          <a:xfrm>
            <a:off x="5453455" y="3750753"/>
            <a:ext cx="820271" cy="820271"/>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mtClean="0" sz="3200"/>
              <a:t>破</a:t>
            </a:r>
          </a:p>
        </p:txBody>
      </p:sp>
      <p:sp>
        <p:nvSpPr>
          <p:cNvPr id="10" name="椭圆 9"/>
          <p:cNvSpPr/>
          <p:nvPr/>
        </p:nvSpPr>
        <p:spPr>
          <a:xfrm>
            <a:off x="5453457" y="5282453"/>
            <a:ext cx="820271" cy="820271"/>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z="3200"/>
              <a:t>患</a:t>
            </a:r>
          </a:p>
        </p:txBody>
      </p:sp>
      <p:sp>
        <p:nvSpPr>
          <p:cNvPr id="14" name="任意多边形 13"/>
          <p:cNvSpPr/>
          <p:nvPr/>
        </p:nvSpPr>
        <p:spPr>
          <a:xfrm rot="5400000">
            <a:off x="2370718" y="470642"/>
            <a:ext cx="1156448" cy="4188759"/>
          </a:xfrm>
          <a:custGeom>
            <a:gdLst>
              <a:gd fmla="*/ 0 w 1156448" name="connsiteX0"/>
              <a:gd fmla="*/ 3996014 h 4188759" name="connsiteY0"/>
              <a:gd fmla="*/ 0 w 1156448" name="connsiteX1"/>
              <a:gd fmla="*/ 602881 h 4188759" name="connsiteY1"/>
              <a:gd fmla="*/ 192745 w 1156448" name="connsiteX2"/>
              <a:gd fmla="*/ 410136 h 4188759" name="connsiteY2"/>
              <a:gd fmla="*/ 612131 w 1156448" name="connsiteX3"/>
              <a:gd fmla="*/ 410136 h 4188759" name="connsiteY3"/>
              <a:gd fmla="*/ 789354 w 1156448" name="connsiteX4"/>
              <a:gd fmla="*/ 0 h 4188759" name="connsiteY4"/>
              <a:gd fmla="*/ 966576 w 1156448" name="connsiteX5"/>
              <a:gd fmla="*/ 410136 h 4188759" name="connsiteY5"/>
              <a:gd fmla="*/ 963705 w 1156448" name="connsiteX6"/>
              <a:gd fmla="*/ 410136 h 4188759" name="connsiteY6"/>
              <a:gd fmla="*/ 1038728 w 1156448" name="connsiteX7"/>
              <a:gd fmla="*/ 425283 h 4188759" name="connsiteY7"/>
              <a:gd fmla="*/ 1156448 w 1156448" name="connsiteX8"/>
              <a:gd fmla="*/ 602881 h 4188759" name="connsiteY8"/>
              <a:gd fmla="*/ 1156448 w 1156448" name="connsiteX9"/>
              <a:gd fmla="*/ 3996014 h 4188759" name="connsiteY9"/>
              <a:gd fmla="*/ 963703 w 1156448" name="connsiteX10"/>
              <a:gd fmla="*/ 4188759 h 4188759" name="connsiteY10"/>
              <a:gd fmla="*/ 192745 w 1156448" name="connsiteX11"/>
              <a:gd fmla="*/ 4188759 h 4188759" name="connsiteY11"/>
              <a:gd fmla="*/ 0 w 1156448" name="connsiteX12"/>
              <a:gd fmla="*/ 3996014 h 418875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4188758" w="1156448">
                <a:moveTo>
                  <a:pt x="0" y="3996014"/>
                </a:moveTo>
                <a:lnTo>
                  <a:pt x="0" y="602881"/>
                </a:lnTo>
                <a:cubicBezTo>
                  <a:pt x="0" y="496431"/>
                  <a:pt x="86295" y="410136"/>
                  <a:pt x="192745" y="410136"/>
                </a:cubicBezTo>
                <a:lnTo>
                  <a:pt x="612131" y="410136"/>
                </a:lnTo>
                <a:lnTo>
                  <a:pt x="789354" y="0"/>
                </a:lnTo>
                <a:lnTo>
                  <a:pt x="966576" y="410136"/>
                </a:lnTo>
                <a:lnTo>
                  <a:pt x="963705" y="410136"/>
                </a:lnTo>
                <a:lnTo>
                  <a:pt x="1038728" y="425283"/>
                </a:lnTo>
                <a:cubicBezTo>
                  <a:pt x="1107907" y="454543"/>
                  <a:pt x="1156448" y="523043"/>
                  <a:pt x="1156448" y="602881"/>
                </a:cubicBezTo>
                <a:lnTo>
                  <a:pt x="1156448" y="3996014"/>
                </a:lnTo>
                <a:cubicBezTo>
                  <a:pt x="1156448" y="4102464"/>
                  <a:pt x="1070153" y="4188759"/>
                  <a:pt x="963703" y="4188759"/>
                </a:cubicBezTo>
                <a:lnTo>
                  <a:pt x="192745" y="4188759"/>
                </a:lnTo>
                <a:cubicBezTo>
                  <a:pt x="86295" y="4188759"/>
                  <a:pt x="0" y="4102464"/>
                  <a:pt x="0" y="3996014"/>
                </a:cubicBez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p>
        </p:txBody>
      </p:sp>
      <p:sp>
        <p:nvSpPr>
          <p:cNvPr id="15" name="任意多边形 14"/>
          <p:cNvSpPr/>
          <p:nvPr/>
        </p:nvSpPr>
        <p:spPr>
          <a:xfrm rot="16200000">
            <a:off x="7687899" y="2426558"/>
            <a:ext cx="2180682" cy="4188759"/>
          </a:xfrm>
          <a:custGeom>
            <a:gdLst>
              <a:gd fmla="*/ 0 w 1156448" name="connsiteX0"/>
              <a:gd fmla="*/ 3996014 h 4188759" name="connsiteY0"/>
              <a:gd fmla="*/ 0 w 1156448" name="connsiteX1"/>
              <a:gd fmla="*/ 602881 h 4188759" name="connsiteY1"/>
              <a:gd fmla="*/ 192745 w 1156448" name="connsiteX2"/>
              <a:gd fmla="*/ 410136 h 4188759" name="connsiteY2"/>
              <a:gd fmla="*/ 612131 w 1156448" name="connsiteX3"/>
              <a:gd fmla="*/ 410136 h 4188759" name="connsiteY3"/>
              <a:gd fmla="*/ 789354 w 1156448" name="connsiteX4"/>
              <a:gd fmla="*/ 0 h 4188759" name="connsiteY4"/>
              <a:gd fmla="*/ 966576 w 1156448" name="connsiteX5"/>
              <a:gd fmla="*/ 410136 h 4188759" name="connsiteY5"/>
              <a:gd fmla="*/ 963705 w 1156448" name="connsiteX6"/>
              <a:gd fmla="*/ 410136 h 4188759" name="connsiteY6"/>
              <a:gd fmla="*/ 1038728 w 1156448" name="connsiteX7"/>
              <a:gd fmla="*/ 425283 h 4188759" name="connsiteY7"/>
              <a:gd fmla="*/ 1156448 w 1156448" name="connsiteX8"/>
              <a:gd fmla="*/ 602881 h 4188759" name="connsiteY8"/>
              <a:gd fmla="*/ 1156448 w 1156448" name="connsiteX9"/>
              <a:gd fmla="*/ 3996014 h 4188759" name="connsiteY9"/>
              <a:gd fmla="*/ 963703 w 1156448" name="connsiteX10"/>
              <a:gd fmla="*/ 4188759 h 4188759" name="connsiteY10"/>
              <a:gd fmla="*/ 192745 w 1156448" name="connsiteX11"/>
              <a:gd fmla="*/ 4188759 h 4188759" name="connsiteY11"/>
              <a:gd fmla="*/ 0 w 1156448" name="connsiteX12"/>
              <a:gd fmla="*/ 3996014 h 418875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4188758" w="1156448">
                <a:moveTo>
                  <a:pt x="0" y="3996014"/>
                </a:moveTo>
                <a:lnTo>
                  <a:pt x="0" y="602881"/>
                </a:lnTo>
                <a:cubicBezTo>
                  <a:pt x="0" y="496431"/>
                  <a:pt x="86295" y="410136"/>
                  <a:pt x="192745" y="410136"/>
                </a:cubicBezTo>
                <a:lnTo>
                  <a:pt x="612131" y="410136"/>
                </a:lnTo>
                <a:lnTo>
                  <a:pt x="789354" y="0"/>
                </a:lnTo>
                <a:lnTo>
                  <a:pt x="966576" y="410136"/>
                </a:lnTo>
                <a:lnTo>
                  <a:pt x="963705" y="410136"/>
                </a:lnTo>
                <a:lnTo>
                  <a:pt x="1038728" y="425283"/>
                </a:lnTo>
                <a:cubicBezTo>
                  <a:pt x="1107907" y="454543"/>
                  <a:pt x="1156448" y="523043"/>
                  <a:pt x="1156448" y="602881"/>
                </a:cubicBezTo>
                <a:lnTo>
                  <a:pt x="1156448" y="3996014"/>
                </a:lnTo>
                <a:cubicBezTo>
                  <a:pt x="1156448" y="4102464"/>
                  <a:pt x="1070153" y="4188759"/>
                  <a:pt x="963703" y="4188759"/>
                </a:cubicBezTo>
                <a:lnTo>
                  <a:pt x="192745" y="4188759"/>
                </a:lnTo>
                <a:cubicBezTo>
                  <a:pt x="86295" y="4188759"/>
                  <a:pt x="0" y="4102464"/>
                  <a:pt x="0" y="3996014"/>
                </a:cubicBez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p>
        </p:txBody>
      </p:sp>
      <p:sp>
        <p:nvSpPr>
          <p:cNvPr id="16" name="任意多边形 15"/>
          <p:cNvSpPr/>
          <p:nvPr/>
        </p:nvSpPr>
        <p:spPr>
          <a:xfrm rot="5400000">
            <a:off x="1968383" y="3172031"/>
            <a:ext cx="2096913" cy="4188759"/>
          </a:xfrm>
          <a:custGeom>
            <a:gdLst>
              <a:gd fmla="*/ 0 w 1156448" name="connsiteX0"/>
              <a:gd fmla="*/ 3996014 h 4188759" name="connsiteY0"/>
              <a:gd fmla="*/ 0 w 1156448" name="connsiteX1"/>
              <a:gd fmla="*/ 602881 h 4188759" name="connsiteY1"/>
              <a:gd fmla="*/ 192745 w 1156448" name="connsiteX2"/>
              <a:gd fmla="*/ 410136 h 4188759" name="connsiteY2"/>
              <a:gd fmla="*/ 612131 w 1156448" name="connsiteX3"/>
              <a:gd fmla="*/ 410136 h 4188759" name="connsiteY3"/>
              <a:gd fmla="*/ 789354 w 1156448" name="connsiteX4"/>
              <a:gd fmla="*/ 0 h 4188759" name="connsiteY4"/>
              <a:gd fmla="*/ 966576 w 1156448" name="connsiteX5"/>
              <a:gd fmla="*/ 410136 h 4188759" name="connsiteY5"/>
              <a:gd fmla="*/ 963705 w 1156448" name="connsiteX6"/>
              <a:gd fmla="*/ 410136 h 4188759" name="connsiteY6"/>
              <a:gd fmla="*/ 1038728 w 1156448" name="connsiteX7"/>
              <a:gd fmla="*/ 425283 h 4188759" name="connsiteY7"/>
              <a:gd fmla="*/ 1156448 w 1156448" name="connsiteX8"/>
              <a:gd fmla="*/ 602881 h 4188759" name="connsiteY8"/>
              <a:gd fmla="*/ 1156448 w 1156448" name="connsiteX9"/>
              <a:gd fmla="*/ 3996014 h 4188759" name="connsiteY9"/>
              <a:gd fmla="*/ 963703 w 1156448" name="connsiteX10"/>
              <a:gd fmla="*/ 4188759 h 4188759" name="connsiteY10"/>
              <a:gd fmla="*/ 192745 w 1156448" name="connsiteX11"/>
              <a:gd fmla="*/ 4188759 h 4188759" name="connsiteY11"/>
              <a:gd fmla="*/ 0 w 1156448" name="connsiteX12"/>
              <a:gd fmla="*/ 3996014 h 418875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4188758" w="1156448">
                <a:moveTo>
                  <a:pt x="0" y="3996014"/>
                </a:moveTo>
                <a:lnTo>
                  <a:pt x="0" y="602881"/>
                </a:lnTo>
                <a:cubicBezTo>
                  <a:pt x="0" y="496431"/>
                  <a:pt x="86295" y="410136"/>
                  <a:pt x="192745" y="410136"/>
                </a:cubicBezTo>
                <a:lnTo>
                  <a:pt x="612131" y="410136"/>
                </a:lnTo>
                <a:lnTo>
                  <a:pt x="789354" y="0"/>
                </a:lnTo>
                <a:lnTo>
                  <a:pt x="966576" y="410136"/>
                </a:lnTo>
                <a:lnTo>
                  <a:pt x="963705" y="410136"/>
                </a:lnTo>
                <a:lnTo>
                  <a:pt x="1038728" y="425283"/>
                </a:lnTo>
                <a:cubicBezTo>
                  <a:pt x="1107907" y="454543"/>
                  <a:pt x="1156448" y="523043"/>
                  <a:pt x="1156448" y="602881"/>
                </a:cubicBezTo>
                <a:lnTo>
                  <a:pt x="1156448" y="3996014"/>
                </a:lnTo>
                <a:cubicBezTo>
                  <a:pt x="1156448" y="4102464"/>
                  <a:pt x="1070153" y="4188759"/>
                  <a:pt x="963703" y="4188759"/>
                </a:cubicBezTo>
                <a:lnTo>
                  <a:pt x="192745" y="4188759"/>
                </a:lnTo>
                <a:cubicBezTo>
                  <a:pt x="86295" y="4188759"/>
                  <a:pt x="0" y="4102464"/>
                  <a:pt x="0" y="3996014"/>
                </a:cubicBez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p>
        </p:txBody>
      </p:sp>
      <p:sp>
        <p:nvSpPr>
          <p:cNvPr id="17" name="文本框 16"/>
          <p:cNvSpPr txBox="1"/>
          <p:nvPr/>
        </p:nvSpPr>
        <p:spPr>
          <a:xfrm>
            <a:off x="1300858" y="2219054"/>
            <a:ext cx="3069436" cy="640080"/>
          </a:xfrm>
          <a:prstGeom prst="rect">
            <a:avLst/>
          </a:prstGeom>
          <a:noFill/>
        </p:spPr>
        <p:txBody>
          <a:bodyPr rtlCol="0" wrap="square">
            <a:spAutoFit/>
          </a:bodyPr>
          <a:lstStyle/>
          <a:p>
            <a:r>
              <a:rPr altLang="zh-CN" lang="en-US" smtClean="0">
                <a:solidFill>
                  <a:schemeClr val="bg1"/>
                </a:solidFill>
              </a:rPr>
              <a:t>1984年成立，1986年推出第一款路由器产品</a:t>
            </a:r>
          </a:p>
        </p:txBody>
      </p:sp>
      <p:sp>
        <p:nvSpPr>
          <p:cNvPr id="18" name="文本框 17"/>
          <p:cNvSpPr txBox="1"/>
          <p:nvPr/>
        </p:nvSpPr>
        <p:spPr>
          <a:xfrm>
            <a:off x="7550637" y="3685656"/>
            <a:ext cx="3012691" cy="1737360"/>
          </a:xfrm>
          <a:prstGeom prst="rect">
            <a:avLst/>
          </a:prstGeom>
          <a:noFill/>
        </p:spPr>
        <p:txBody>
          <a:bodyPr rtlCol="0" wrap="square">
            <a:spAutoFit/>
          </a:bodyPr>
          <a:lstStyle/>
          <a:p>
            <a:r>
              <a:rPr altLang="en-US" lang="zh-CN" smtClean="0">
                <a:solidFill>
                  <a:schemeClr val="bg1"/>
                </a:solidFill>
              </a:rPr>
              <a:t>绝招：如果公司里有人愿意创业，公司又觉得他们做的是好东西，就让他们到内部创业，思科作为投资者支持创业员工，一旦成功，思科有权优先收购。</a:t>
            </a:r>
          </a:p>
        </p:txBody>
      </p:sp>
      <p:sp>
        <p:nvSpPr>
          <p:cNvPr id="19" name="文本框 18"/>
          <p:cNvSpPr txBox="1"/>
          <p:nvPr/>
        </p:nvSpPr>
        <p:spPr>
          <a:xfrm>
            <a:off x="1272508" y="4418792"/>
            <a:ext cx="3069437" cy="1737360"/>
          </a:xfrm>
          <a:prstGeom prst="rect">
            <a:avLst/>
          </a:prstGeom>
          <a:noFill/>
        </p:spPr>
        <p:txBody>
          <a:bodyPr rtlCol="0" wrap="square">
            <a:spAutoFit/>
          </a:bodyPr>
          <a:lstStyle/>
          <a:p>
            <a:r>
              <a:rPr altLang="en-US" lang="zh-CN">
                <a:solidFill>
                  <a:schemeClr val="bg1"/>
                </a:solidFill>
              </a:rPr>
              <a:t>中国制造：一个原本只能在北美和欧洲生产的产品，经过一段时间则可以过渡到日本，进而落脚于中国。利润空间最终薄到欧美公司退出市场。</a:t>
            </a:r>
          </a:p>
        </p:txBody>
      </p:sp>
    </p:spTree>
    <p:extLst>
      <p:ext uri="{BB962C8B-B14F-4D97-AF65-F5344CB8AC3E}">
        <p14:creationId val="2986099306"/>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7" name="矩形 36"/>
          <p:cNvSpPr/>
          <p:nvPr/>
        </p:nvSpPr>
        <p:spPr>
          <a:xfrm>
            <a:off x="5882992" y="2632124"/>
            <a:ext cx="5506667" cy="304926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弦形 38"/>
          <p:cNvSpPr/>
          <p:nvPr/>
        </p:nvSpPr>
        <p:spPr>
          <a:xfrm rot="10800000">
            <a:off x="4939415" y="3226918"/>
            <a:ext cx="1929699" cy="1929699"/>
          </a:xfrm>
          <a:prstGeom prst="chord">
            <a:avLst>
              <a:gd fmla="val 5357881" name="adj1"/>
              <a:gd fmla="val 16308236" name="adj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p>
        </p:txBody>
      </p:sp>
      <p:sp>
        <p:nvSpPr>
          <p:cNvPr id="4" name="矩形 3"/>
          <p:cNvSpPr/>
          <p:nvPr/>
        </p:nvSpPr>
        <p:spPr>
          <a:xfrm>
            <a:off x="621771" y="504837"/>
            <a:ext cx="1198880" cy="701040"/>
          </a:xfrm>
          <a:prstGeom prst="rect">
            <a:avLst/>
          </a:prstGeom>
        </p:spPr>
        <p:txBody>
          <a:bodyPr wrap="none">
            <a:spAutoFit/>
          </a:bodyPr>
          <a:lstStyle/>
          <a:p>
            <a:pPr algn="ctr"/>
            <a:r>
              <a:rPr altLang="en-US" lang="zh-CN" sz="4000">
                <a:solidFill>
                  <a:schemeClr val="bg1"/>
                </a:solidFill>
                <a:ea panose="02010601030101010101" typeface="方正大黑简体"/>
              </a:rPr>
              <a:t>雅虎</a:t>
            </a:r>
          </a:p>
        </p:txBody>
      </p:sp>
      <p:cxnSp>
        <p:nvCxnSpPr>
          <p:cNvPr id="5" name="直接连接符 4"/>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819457" y="1859292"/>
            <a:ext cx="4353100" cy="3526324"/>
            <a:chOff x="810571" y="1672409"/>
            <a:chExt cx="4353100" cy="3526324"/>
          </a:xfrm>
        </p:grpSpPr>
        <p:grpSp>
          <p:nvGrpSpPr>
            <p:cNvPr id="3" name="组合 2"/>
            <p:cNvGrpSpPr/>
            <p:nvPr/>
          </p:nvGrpSpPr>
          <p:grpSpPr>
            <a:xfrm>
              <a:off x="810571" y="1672409"/>
              <a:ext cx="4353100" cy="2271783"/>
              <a:chOff x="1144874" y="4200455"/>
              <a:chExt cx="4353100" cy="2271783"/>
            </a:xfrm>
          </p:grpSpPr>
          <p:sp>
            <p:nvSpPr>
              <p:cNvPr id="9" name="Freeform 101"/>
              <p:cNvSpPr>
                <a:spLocks noEditPoints="1"/>
              </p:cNvSpPr>
              <p:nvPr/>
            </p:nvSpPr>
            <p:spPr bwMode="auto">
              <a:xfrm>
                <a:off x="2304590" y="4200455"/>
                <a:ext cx="2033668" cy="1743144"/>
              </a:xfrm>
              <a:custGeom>
                <a:gdLst>
                  <a:gd fmla="*/ 51 w 83" name="T0"/>
                  <a:gd fmla="*/ 28 h 95" name="T1"/>
                  <a:gd fmla="*/ 57 w 83" name="T2"/>
                  <a:gd fmla="*/ 58 h 95" name="T3"/>
                  <a:gd fmla="*/ 70 w 83" name="T4"/>
                  <a:gd fmla="*/ 95 h 95" name="T5"/>
                  <a:gd fmla="*/ 20 w 83" name="T6"/>
                  <a:gd fmla="*/ 95 h 95" name="T7"/>
                  <a:gd fmla="*/ 16 w 83" name="T8"/>
                  <a:gd fmla="*/ 89 h 95" name="T9"/>
                  <a:gd fmla="*/ 35 w 83" name="T10"/>
                  <a:gd fmla="*/ 35 h 95" name="T11"/>
                  <a:gd fmla="*/ 42 w 83" name="T12"/>
                  <a:gd fmla="*/ 18 h 95" name="T13"/>
                  <a:gd fmla="*/ 44 w 83" name="T14"/>
                  <a:gd fmla="*/ 45 h 95" name="T15"/>
                  <a:gd fmla="*/ 39 w 83" name="T16"/>
                  <a:gd fmla="*/ 50 h 95" name="T17"/>
                  <a:gd fmla="*/ 45 w 83" name="T18"/>
                  <a:gd fmla="*/ 50 h 95" name="T19"/>
                  <a:gd fmla="*/ 48 w 83" name="T20"/>
                  <a:gd fmla="*/ 58 h 95" name="T21"/>
                  <a:gd fmla="*/ 50 w 83" name="T22"/>
                  <a:gd fmla="*/ 64 h 95" name="T23"/>
                  <a:gd fmla="*/ 54 w 83" name="T24"/>
                  <a:gd fmla="*/ 73 h 95" name="T25"/>
                  <a:gd fmla="*/ 56 w 83" name="T26"/>
                  <a:gd fmla="*/ 79 h 95" name="T27"/>
                  <a:gd fmla="*/ 58 w 83" name="T28"/>
                  <a:gd fmla="*/ 86 h 95" name="T29"/>
                  <a:gd fmla="*/ 29 w 83" name="T30"/>
                  <a:gd fmla="*/ 86 h 95" name="T31"/>
                  <a:gd fmla="*/ 29 w 83" name="T32"/>
                  <a:gd fmla="*/ 78 h 95" name="T33"/>
                  <a:gd fmla="*/ 29 w 83" name="T34"/>
                  <a:gd fmla="*/ 86 h 95" name="T35"/>
                  <a:gd fmla="*/ 43 w 83" name="T36"/>
                  <a:gd fmla="*/ 63 h 95" name="T37"/>
                  <a:gd fmla="*/ 31 w 83" name="T38"/>
                  <a:gd fmla="*/ 70 h 95" name="T39"/>
                  <a:gd fmla="*/ 67 w 83" name="T40"/>
                  <a:gd fmla="*/ 6 h 95" name="T41"/>
                  <a:gd fmla="*/ 66 w 83" name="T42"/>
                  <a:gd fmla="*/ 49 h 95" name="T43"/>
                  <a:gd fmla="*/ 83 w 83" name="T44"/>
                  <a:gd fmla="*/ 28 h 95" name="T45"/>
                  <a:gd fmla="*/ 11 w 83" name="T46"/>
                  <a:gd fmla="*/ 55 h 95" name="T47"/>
                  <a:gd fmla="*/ 9 w 83" name="T48"/>
                  <a:gd fmla="*/ 28 h 95" name="T49"/>
                  <a:gd fmla="*/ 10 w 83" name="T50"/>
                  <a:gd fmla="*/ 1 h 95" name="T51"/>
                  <a:gd fmla="*/ 11 w 83" name="T52"/>
                  <a:gd fmla="*/ 55 h 95" name="T53"/>
                  <a:gd fmla="*/ 55 w 83" name="T54"/>
                  <a:gd fmla="*/ 16 h 95" name="T55"/>
                  <a:gd fmla="*/ 55 w 83" name="T56"/>
                  <a:gd fmla="*/ 39 h 95" name="T57"/>
                  <a:gd fmla="*/ 68 w 83" name="T58"/>
                  <a:gd fmla="*/ 28 h 95" name="T59"/>
                  <a:gd fmla="*/ 22 w 83" name="T60"/>
                  <a:gd fmla="*/ 45 h 95" name="T61"/>
                  <a:gd fmla="*/ 24 w 83" name="T62"/>
                  <a:gd fmla="*/ 28 h 95" name="T63"/>
                  <a:gd fmla="*/ 22 w 83" name="T64"/>
                  <a:gd fmla="*/ 10 h 95" name="T65"/>
                  <a:gd fmla="*/ 22 w 83" name="T66"/>
                  <a:gd fmla="*/ 45 h 9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95" w="83">
                    <a:moveTo>
                      <a:pt x="42" y="18"/>
                    </a:moveTo>
                    <a:cubicBezTo>
                      <a:pt x="47" y="18"/>
                      <a:pt x="51" y="22"/>
                      <a:pt x="51" y="28"/>
                    </a:cubicBezTo>
                    <a:cubicBezTo>
                      <a:pt x="51" y="30"/>
                      <a:pt x="50" y="33"/>
                      <a:pt x="49" y="34"/>
                    </a:cubicBezTo>
                    <a:cubicBezTo>
                      <a:pt x="57" y="58"/>
                      <a:pt x="57" y="58"/>
                      <a:pt x="57" y="58"/>
                    </a:cubicBezTo>
                    <a:cubicBezTo>
                      <a:pt x="68" y="89"/>
                      <a:pt x="68" y="89"/>
                      <a:pt x="68" y="89"/>
                    </a:cubicBezTo>
                    <a:cubicBezTo>
                      <a:pt x="70" y="95"/>
                      <a:pt x="70" y="95"/>
                      <a:pt x="70" y="95"/>
                    </a:cubicBezTo>
                    <a:cubicBezTo>
                      <a:pt x="64" y="95"/>
                      <a:pt x="64" y="95"/>
                      <a:pt x="64" y="95"/>
                    </a:cubicBezTo>
                    <a:cubicBezTo>
                      <a:pt x="26" y="95"/>
                      <a:pt x="56" y="95"/>
                      <a:pt x="20" y="95"/>
                    </a:cubicBezTo>
                    <a:cubicBezTo>
                      <a:pt x="14" y="95"/>
                      <a:pt x="14" y="95"/>
                      <a:pt x="14" y="95"/>
                    </a:cubicBezTo>
                    <a:cubicBezTo>
                      <a:pt x="16" y="89"/>
                      <a:pt x="16" y="89"/>
                      <a:pt x="16" y="89"/>
                    </a:cubicBezTo>
                    <a:cubicBezTo>
                      <a:pt x="27" y="58"/>
                      <a:pt x="27" y="58"/>
                      <a:pt x="27" y="58"/>
                    </a:cubicBezTo>
                    <a:cubicBezTo>
                      <a:pt x="35" y="35"/>
                      <a:pt x="35" y="35"/>
                      <a:pt x="35" y="35"/>
                    </a:cubicBezTo>
                    <a:cubicBezTo>
                      <a:pt x="33" y="33"/>
                      <a:pt x="32" y="30"/>
                      <a:pt x="32" y="28"/>
                    </a:cubicBezTo>
                    <a:cubicBezTo>
                      <a:pt x="32" y="22"/>
                      <a:pt x="36" y="18"/>
                      <a:pt x="42" y="18"/>
                    </a:cubicBezTo>
                    <a:close/>
                    <a:moveTo>
                      <a:pt x="44" y="46"/>
                    </a:moveTo>
                    <a:cubicBezTo>
                      <a:pt x="44" y="45"/>
                      <a:pt x="44" y="45"/>
                      <a:pt x="44" y="45"/>
                    </a:cubicBezTo>
                    <a:cubicBezTo>
                      <a:pt x="42" y="41"/>
                      <a:pt x="42" y="41"/>
                      <a:pt x="42" y="41"/>
                    </a:cubicBezTo>
                    <a:cubicBezTo>
                      <a:pt x="39" y="50"/>
                      <a:pt x="39" y="50"/>
                      <a:pt x="39" y="50"/>
                    </a:cubicBezTo>
                    <a:cubicBezTo>
                      <a:pt x="44" y="46"/>
                      <a:pt x="44" y="46"/>
                      <a:pt x="44" y="46"/>
                    </a:cubicBezTo>
                    <a:close/>
                    <a:moveTo>
                      <a:pt x="45" y="50"/>
                    </a:moveTo>
                    <a:cubicBezTo>
                      <a:pt x="37" y="58"/>
                      <a:pt x="37" y="58"/>
                      <a:pt x="37" y="58"/>
                    </a:cubicBezTo>
                    <a:cubicBezTo>
                      <a:pt x="48" y="58"/>
                      <a:pt x="48" y="58"/>
                      <a:pt x="48" y="58"/>
                    </a:cubicBezTo>
                    <a:cubicBezTo>
                      <a:pt x="45" y="50"/>
                      <a:pt x="45" y="50"/>
                      <a:pt x="45" y="50"/>
                    </a:cubicBezTo>
                    <a:close/>
                    <a:moveTo>
                      <a:pt x="50" y="64"/>
                    </a:moveTo>
                    <a:cubicBezTo>
                      <a:pt x="36" y="73"/>
                      <a:pt x="36" y="73"/>
                      <a:pt x="36" y="73"/>
                    </a:cubicBezTo>
                    <a:cubicBezTo>
                      <a:pt x="54" y="73"/>
                      <a:pt x="54" y="73"/>
                      <a:pt x="54" y="73"/>
                    </a:cubicBezTo>
                    <a:cubicBezTo>
                      <a:pt x="50" y="64"/>
                      <a:pt x="50" y="64"/>
                      <a:pt x="50" y="64"/>
                    </a:cubicBezTo>
                    <a:close/>
                    <a:moveTo>
                      <a:pt x="56" y="79"/>
                    </a:moveTo>
                    <a:cubicBezTo>
                      <a:pt x="40" y="86"/>
                      <a:pt x="40" y="86"/>
                      <a:pt x="40" y="86"/>
                    </a:cubicBezTo>
                    <a:cubicBezTo>
                      <a:pt x="58" y="86"/>
                      <a:pt x="58" y="86"/>
                      <a:pt x="58" y="86"/>
                    </a:cubicBezTo>
                    <a:cubicBezTo>
                      <a:pt x="56" y="79"/>
                      <a:pt x="56" y="79"/>
                      <a:pt x="56" y="79"/>
                    </a:cubicBezTo>
                    <a:close/>
                    <a:moveTo>
                      <a:pt x="29" y="86"/>
                    </a:moveTo>
                    <a:cubicBezTo>
                      <a:pt x="47" y="78"/>
                      <a:pt x="47" y="78"/>
                      <a:pt x="47" y="78"/>
                    </a:cubicBezTo>
                    <a:cubicBezTo>
                      <a:pt x="29" y="78"/>
                      <a:pt x="29" y="78"/>
                      <a:pt x="29" y="78"/>
                    </a:cubicBezTo>
                    <a:cubicBezTo>
                      <a:pt x="26" y="86"/>
                      <a:pt x="26" y="86"/>
                      <a:pt x="26" y="86"/>
                    </a:cubicBezTo>
                    <a:cubicBezTo>
                      <a:pt x="29" y="86"/>
                      <a:pt x="29" y="86"/>
                      <a:pt x="29" y="86"/>
                    </a:cubicBezTo>
                    <a:close/>
                    <a:moveTo>
                      <a:pt x="31" y="70"/>
                    </a:moveTo>
                    <a:cubicBezTo>
                      <a:pt x="43" y="63"/>
                      <a:pt x="43" y="63"/>
                      <a:pt x="43" y="63"/>
                    </a:cubicBezTo>
                    <a:cubicBezTo>
                      <a:pt x="34" y="63"/>
                      <a:pt x="34" y="63"/>
                      <a:pt x="34" y="63"/>
                    </a:cubicBezTo>
                    <a:cubicBezTo>
                      <a:pt x="31" y="70"/>
                      <a:pt x="31" y="70"/>
                      <a:pt x="31" y="70"/>
                    </a:cubicBezTo>
                    <a:close/>
                    <a:moveTo>
                      <a:pt x="73" y="0"/>
                    </a:moveTo>
                    <a:cubicBezTo>
                      <a:pt x="67" y="6"/>
                      <a:pt x="67" y="6"/>
                      <a:pt x="67" y="6"/>
                    </a:cubicBezTo>
                    <a:cubicBezTo>
                      <a:pt x="72" y="12"/>
                      <a:pt x="75" y="19"/>
                      <a:pt x="75" y="28"/>
                    </a:cubicBezTo>
                    <a:cubicBezTo>
                      <a:pt x="75" y="36"/>
                      <a:pt x="71" y="44"/>
                      <a:pt x="66" y="49"/>
                    </a:cubicBezTo>
                    <a:cubicBezTo>
                      <a:pt x="73" y="55"/>
                      <a:pt x="73" y="55"/>
                      <a:pt x="73" y="55"/>
                    </a:cubicBezTo>
                    <a:cubicBezTo>
                      <a:pt x="79" y="48"/>
                      <a:pt x="83" y="38"/>
                      <a:pt x="83" y="28"/>
                    </a:cubicBezTo>
                    <a:cubicBezTo>
                      <a:pt x="83" y="17"/>
                      <a:pt x="79" y="8"/>
                      <a:pt x="73" y="0"/>
                    </a:cubicBezTo>
                    <a:close/>
                    <a:moveTo>
                      <a:pt x="11" y="55"/>
                    </a:moveTo>
                    <a:cubicBezTo>
                      <a:pt x="17" y="49"/>
                      <a:pt x="17" y="49"/>
                      <a:pt x="17" y="49"/>
                    </a:cubicBezTo>
                    <a:cubicBezTo>
                      <a:pt x="12" y="44"/>
                      <a:pt x="9" y="36"/>
                      <a:pt x="9" y="28"/>
                    </a:cubicBezTo>
                    <a:cubicBezTo>
                      <a:pt x="9" y="19"/>
                      <a:pt x="12" y="12"/>
                      <a:pt x="17" y="6"/>
                    </a:cubicBezTo>
                    <a:cubicBezTo>
                      <a:pt x="10" y="1"/>
                      <a:pt x="10" y="1"/>
                      <a:pt x="10" y="1"/>
                    </a:cubicBezTo>
                    <a:cubicBezTo>
                      <a:pt x="4" y="8"/>
                      <a:pt x="0" y="17"/>
                      <a:pt x="0" y="28"/>
                    </a:cubicBezTo>
                    <a:cubicBezTo>
                      <a:pt x="0" y="38"/>
                      <a:pt x="4" y="47"/>
                      <a:pt x="11" y="55"/>
                    </a:cubicBezTo>
                    <a:close/>
                    <a:moveTo>
                      <a:pt x="61" y="10"/>
                    </a:moveTo>
                    <a:cubicBezTo>
                      <a:pt x="55" y="16"/>
                      <a:pt x="55" y="16"/>
                      <a:pt x="55" y="16"/>
                    </a:cubicBezTo>
                    <a:cubicBezTo>
                      <a:pt x="58" y="19"/>
                      <a:pt x="59" y="23"/>
                      <a:pt x="59" y="28"/>
                    </a:cubicBezTo>
                    <a:cubicBezTo>
                      <a:pt x="59" y="32"/>
                      <a:pt x="57" y="36"/>
                      <a:pt x="55" y="39"/>
                    </a:cubicBezTo>
                    <a:cubicBezTo>
                      <a:pt x="61" y="45"/>
                      <a:pt x="61" y="45"/>
                      <a:pt x="61" y="45"/>
                    </a:cubicBezTo>
                    <a:cubicBezTo>
                      <a:pt x="65" y="40"/>
                      <a:pt x="68" y="34"/>
                      <a:pt x="68" y="28"/>
                    </a:cubicBezTo>
                    <a:cubicBezTo>
                      <a:pt x="68" y="21"/>
                      <a:pt x="65" y="15"/>
                      <a:pt x="61" y="10"/>
                    </a:cubicBezTo>
                    <a:close/>
                    <a:moveTo>
                      <a:pt x="22" y="45"/>
                    </a:moveTo>
                    <a:cubicBezTo>
                      <a:pt x="29" y="39"/>
                      <a:pt x="29" y="39"/>
                      <a:pt x="29" y="39"/>
                    </a:cubicBezTo>
                    <a:cubicBezTo>
                      <a:pt x="26" y="36"/>
                      <a:pt x="24" y="32"/>
                      <a:pt x="24" y="28"/>
                    </a:cubicBezTo>
                    <a:cubicBezTo>
                      <a:pt x="24" y="23"/>
                      <a:pt x="26" y="19"/>
                      <a:pt x="29" y="16"/>
                    </a:cubicBezTo>
                    <a:cubicBezTo>
                      <a:pt x="22" y="10"/>
                      <a:pt x="22" y="10"/>
                      <a:pt x="22" y="10"/>
                    </a:cubicBezTo>
                    <a:cubicBezTo>
                      <a:pt x="18" y="15"/>
                      <a:pt x="16" y="21"/>
                      <a:pt x="16" y="28"/>
                    </a:cubicBezTo>
                    <a:cubicBezTo>
                      <a:pt x="16" y="34"/>
                      <a:pt x="18" y="40"/>
                      <a:pt x="22" y="45"/>
                    </a:cubicBezTo>
                    <a:close/>
                  </a:path>
                </a:pathLst>
              </a:custGeom>
              <a:solidFill>
                <a:srgbClr val="FFFFFF"/>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文本框 9"/>
              <p:cNvSpPr txBox="1"/>
              <p:nvPr/>
            </p:nvSpPr>
            <p:spPr>
              <a:xfrm>
                <a:off x="1144874" y="4388513"/>
                <a:ext cx="1030701" cy="579120"/>
              </a:xfrm>
              <a:prstGeom prst="rect">
                <a:avLst/>
              </a:prstGeom>
              <a:noFill/>
            </p:spPr>
            <p:txBody>
              <a:bodyPr rtlCol="0" wrap="square">
                <a:spAutoFit/>
              </a:bodyPr>
              <a:lstStyle/>
              <a:p>
                <a:r>
                  <a:rPr altLang="en-US" lang="zh-CN" smtClean="0" sz="3200">
                    <a:solidFill>
                      <a:schemeClr val="bg1"/>
                    </a:solidFill>
                  </a:rPr>
                  <a:t>开放</a:t>
                </a:r>
              </a:p>
            </p:txBody>
          </p:sp>
          <p:sp>
            <p:nvSpPr>
              <p:cNvPr id="11" name="文本框 10"/>
              <p:cNvSpPr txBox="1"/>
              <p:nvPr/>
            </p:nvSpPr>
            <p:spPr>
              <a:xfrm>
                <a:off x="4467273" y="4388513"/>
                <a:ext cx="1030701" cy="579120"/>
              </a:xfrm>
              <a:prstGeom prst="rect">
                <a:avLst/>
              </a:prstGeom>
              <a:noFill/>
            </p:spPr>
            <p:txBody>
              <a:bodyPr rtlCol="0" wrap="square">
                <a:spAutoFit/>
              </a:bodyPr>
              <a:lstStyle/>
              <a:p>
                <a:r>
                  <a:rPr altLang="en-US" lang="zh-CN" smtClean="0" sz="3200">
                    <a:solidFill>
                      <a:schemeClr val="bg1"/>
                    </a:solidFill>
                  </a:rPr>
                  <a:t>免费</a:t>
                </a:r>
              </a:p>
            </p:txBody>
          </p:sp>
          <p:sp>
            <p:nvSpPr>
              <p:cNvPr id="2" name="矩形 1"/>
              <p:cNvSpPr/>
              <p:nvPr/>
            </p:nvSpPr>
            <p:spPr>
              <a:xfrm>
                <a:off x="2574398" y="5943599"/>
                <a:ext cx="1511827" cy="528639"/>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t>互联网</a:t>
                </a:r>
              </a:p>
            </p:txBody>
          </p:sp>
        </p:grpSp>
        <p:sp>
          <p:nvSpPr>
            <p:cNvPr id="15" name="左大括号 14"/>
            <p:cNvSpPr/>
            <p:nvPr/>
          </p:nvSpPr>
          <p:spPr>
            <a:xfrm rot="5400000">
              <a:off x="2898818" y="2747978"/>
              <a:ext cx="194380" cy="2708196"/>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6" name="椭圆 15"/>
            <p:cNvSpPr/>
            <p:nvPr/>
          </p:nvSpPr>
          <p:spPr>
            <a:xfrm>
              <a:off x="1231774" y="4358722"/>
              <a:ext cx="820271" cy="820271"/>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mtClean="0"/>
                <a:t>流量</a:t>
              </a:r>
            </a:p>
          </p:txBody>
        </p:sp>
        <p:sp>
          <p:nvSpPr>
            <p:cNvPr id="17" name="椭圆 16"/>
            <p:cNvSpPr/>
            <p:nvPr/>
          </p:nvSpPr>
          <p:spPr>
            <a:xfrm>
              <a:off x="2576985" y="4358722"/>
              <a:ext cx="820271" cy="820271"/>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mtClean="0"/>
                <a:t>流量</a:t>
              </a:r>
            </a:p>
          </p:txBody>
        </p:sp>
        <p:sp>
          <p:nvSpPr>
            <p:cNvPr id="18" name="椭圆 17"/>
            <p:cNvSpPr/>
            <p:nvPr/>
          </p:nvSpPr>
          <p:spPr>
            <a:xfrm>
              <a:off x="3922196" y="4378462"/>
              <a:ext cx="820271" cy="820271"/>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mtClean="0"/>
                <a:t>流量</a:t>
              </a:r>
            </a:p>
          </p:txBody>
        </p:sp>
      </p:grpSp>
      <p:sp>
        <p:nvSpPr>
          <p:cNvPr id="19" name="矩形 18"/>
          <p:cNvSpPr/>
          <p:nvPr/>
        </p:nvSpPr>
        <p:spPr>
          <a:xfrm>
            <a:off x="9251569" y="725240"/>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英名不朽</a:t>
            </a:r>
          </a:p>
        </p:txBody>
      </p:sp>
      <p:sp>
        <p:nvSpPr>
          <p:cNvPr id="21" name="文本框 20"/>
          <p:cNvSpPr txBox="1"/>
          <p:nvPr/>
        </p:nvSpPr>
        <p:spPr>
          <a:xfrm>
            <a:off x="2480655" y="5681387"/>
            <a:ext cx="1030701" cy="579120"/>
          </a:xfrm>
          <a:prstGeom prst="rect">
            <a:avLst/>
          </a:prstGeom>
          <a:noFill/>
        </p:spPr>
        <p:txBody>
          <a:bodyPr rtlCol="0" wrap="square">
            <a:spAutoFit/>
          </a:bodyPr>
          <a:lstStyle/>
          <a:p>
            <a:r>
              <a:rPr altLang="en-US" lang="zh-CN" sz="3200">
                <a:solidFill>
                  <a:schemeClr val="bg1"/>
                </a:solidFill>
              </a:rPr>
              <a:t>盈利</a:t>
            </a:r>
          </a:p>
        </p:txBody>
      </p:sp>
      <p:sp>
        <p:nvSpPr>
          <p:cNvPr id="32" name="文本框 31"/>
          <p:cNvSpPr txBox="1"/>
          <p:nvPr/>
        </p:nvSpPr>
        <p:spPr>
          <a:xfrm>
            <a:off x="6012065" y="3602436"/>
            <a:ext cx="1030701" cy="1066800"/>
          </a:xfrm>
          <a:prstGeom prst="rect">
            <a:avLst/>
          </a:prstGeom>
          <a:noFill/>
        </p:spPr>
        <p:txBody>
          <a:bodyPr rtlCol="0" wrap="square">
            <a:spAutoFit/>
          </a:bodyPr>
          <a:lstStyle/>
          <a:p>
            <a:r>
              <a:rPr altLang="en-US" lang="zh-CN" smtClean="0" sz="3200">
                <a:solidFill>
                  <a:srgbClr val="FE5A3E"/>
                </a:solidFill>
              </a:rPr>
              <a:t>暮</a:t>
            </a:r>
          </a:p>
          <a:p>
            <a:r>
              <a:rPr altLang="en-US" lang="zh-CN" smtClean="0" sz="3200">
                <a:solidFill>
                  <a:srgbClr val="FE5A3E"/>
                </a:solidFill>
              </a:rPr>
              <a:t>年</a:t>
            </a:r>
          </a:p>
        </p:txBody>
      </p:sp>
      <p:sp>
        <p:nvSpPr>
          <p:cNvPr id="34" name="矩形 33"/>
          <p:cNvSpPr/>
          <p:nvPr/>
        </p:nvSpPr>
        <p:spPr>
          <a:xfrm>
            <a:off x="7237476" y="3419088"/>
            <a:ext cx="3440430" cy="1463040"/>
          </a:xfrm>
          <a:prstGeom prst="rect">
            <a:avLst/>
          </a:prstGeom>
        </p:spPr>
        <p:txBody>
          <a:bodyPr wrap="none">
            <a:spAutoFit/>
          </a:bodyPr>
          <a:lstStyle/>
          <a:p>
            <a:pPr indent="-285750" marL="285750">
              <a:buFont charset="0" panose="020b0604020202020204" pitchFamily="34" typeface="Arial"/>
              <a:buChar char="•"/>
            </a:pPr>
            <a:r>
              <a:rPr altLang="en-US" lang="zh-CN">
                <a:solidFill>
                  <a:schemeClr val="bg1"/>
                </a:solidFill>
              </a:rPr>
              <a:t>公司内部各自为政</a:t>
            </a:r>
          </a:p>
          <a:p>
            <a:pPr indent="-285750" marL="285750">
              <a:buFont charset="0" panose="020b0604020202020204" pitchFamily="34" typeface="Arial"/>
              <a:buChar char="•"/>
            </a:pPr>
            <a:endParaRPr altLang="en-US" lang="zh-CN">
              <a:solidFill>
                <a:schemeClr val="bg1"/>
              </a:solidFill>
            </a:endParaRPr>
          </a:p>
          <a:p>
            <a:pPr indent="-285750" marL="285750">
              <a:buFont charset="0" panose="020b0604020202020204" pitchFamily="34" typeface="Arial"/>
              <a:buChar char="•"/>
            </a:pPr>
            <a:r>
              <a:rPr altLang="en-US" lang="zh-CN">
                <a:solidFill>
                  <a:schemeClr val="bg1"/>
                </a:solidFill>
              </a:rPr>
              <a:t>组织内大量资源浪费</a:t>
            </a:r>
          </a:p>
          <a:p>
            <a:pPr indent="-285750" marL="285750">
              <a:buFont charset="0" panose="020b0604020202020204" pitchFamily="34" typeface="Arial"/>
              <a:buChar char="•"/>
            </a:pPr>
            <a:endParaRPr altLang="en-US" lang="zh-CN">
              <a:solidFill>
                <a:schemeClr val="bg1"/>
              </a:solidFill>
            </a:endParaRPr>
          </a:p>
          <a:p>
            <a:pPr indent="-285750" marL="285750">
              <a:buFont charset="0" panose="020b0604020202020204" pitchFamily="34" typeface="Arial"/>
              <a:buChar char="•"/>
            </a:pPr>
            <a:r>
              <a:rPr altLang="en-US" lang="zh-CN">
                <a:solidFill>
                  <a:schemeClr val="bg1"/>
                </a:solidFill>
              </a:rPr>
              <a:t>缺少决策力无明晰的权力划分</a:t>
            </a:r>
          </a:p>
        </p:txBody>
      </p:sp>
    </p:spTree>
    <p:extLst>
      <p:ext uri="{BB962C8B-B14F-4D97-AF65-F5344CB8AC3E}">
        <p14:creationId val="2098724310"/>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6" name="直接连接符 25"/>
          <p:cNvCxnSpPr/>
          <p:nvPr/>
        </p:nvCxnSpPr>
        <p:spPr>
          <a:xfrm flipH="1">
            <a:off x="3971925" y="1543051"/>
            <a:ext cx="0" cy="39296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8239126" y="1657020"/>
            <a:ext cx="0" cy="381568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708831" y="1657020"/>
            <a:ext cx="3043235" cy="2944369"/>
          </a:xfrm>
          <a:prstGeom prst="rect">
            <a:avLst/>
          </a:prstGeom>
          <a:noFill/>
        </p:spPr>
        <p:txBody>
          <a:bodyPr rtlCol="0" wrap="square">
            <a:spAutoFit/>
          </a:bodyPr>
          <a:lstStyle/>
          <a:p>
            <a:pPr>
              <a:lnSpc>
                <a:spcPct val="130000"/>
              </a:lnSpc>
            </a:pPr>
            <a:r>
              <a:rPr altLang="en-US" lang="zh-CN" smtClean="0" sz="1600">
                <a:solidFill>
                  <a:schemeClr val="bg1"/>
                </a:solidFill>
                <a:latin charset="-122" panose="020b0503020204020204" pitchFamily="34" typeface="微软雅黑"/>
                <a:ea charset="-122" panose="020b0503020204020204" pitchFamily="34" typeface="微软雅黑"/>
              </a:rPr>
              <a:t>我认为不懂历史的人是不懂现在，也看不到未来。作为一个互联网行业，更大一点说是信息技术行业的从业者，不懂历史就是不知道自己的位置，不知道自己的位置就会迷失。《浪潮之巅》这不IT史记就是告诉我们自己在那里，追逐的又是什么。</a:t>
            </a:r>
          </a:p>
          <a:p>
            <a:pPr>
              <a:lnSpc>
                <a:spcPct val="130000"/>
              </a:lnSpc>
            </a:pPr>
            <a:r>
              <a:rPr altLang="en-US" lang="zh-CN" smtClean="0" sz="1600">
                <a:solidFill>
                  <a:schemeClr val="bg1"/>
                </a:solidFill>
                <a:latin charset="-122" panose="020b0503020204020204" pitchFamily="34" typeface="微软雅黑"/>
                <a:ea charset="-122" panose="020b0503020204020204" pitchFamily="34" typeface="微软雅黑"/>
              </a:rPr>
              <a:t>——百姓网技术总监 潘晓良</a:t>
            </a:r>
          </a:p>
        </p:txBody>
      </p:sp>
      <p:sp>
        <p:nvSpPr>
          <p:cNvPr id="35" name="矩形 34"/>
          <p:cNvSpPr/>
          <p:nvPr/>
        </p:nvSpPr>
        <p:spPr>
          <a:xfrm>
            <a:off x="1443037" y="4924897"/>
            <a:ext cx="2528887" cy="552510"/>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这是一本历史书</a:t>
            </a:r>
          </a:p>
        </p:txBody>
      </p:sp>
      <p:sp>
        <p:nvSpPr>
          <p:cNvPr id="36" name="矩形 35"/>
          <p:cNvSpPr/>
          <p:nvPr/>
        </p:nvSpPr>
        <p:spPr>
          <a:xfrm>
            <a:off x="3971923" y="1538349"/>
            <a:ext cx="2528887" cy="552510"/>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这是一本案例书</a:t>
            </a:r>
          </a:p>
        </p:txBody>
      </p:sp>
      <p:sp>
        <p:nvSpPr>
          <p:cNvPr id="37" name="矩形 36"/>
          <p:cNvSpPr/>
          <p:nvPr/>
        </p:nvSpPr>
        <p:spPr>
          <a:xfrm>
            <a:off x="8239126" y="4920195"/>
            <a:ext cx="2528887" cy="552510"/>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这是一本科普书</a:t>
            </a:r>
          </a:p>
        </p:txBody>
      </p:sp>
      <p:sp>
        <p:nvSpPr>
          <p:cNvPr id="38" name="文本框 37"/>
          <p:cNvSpPr txBox="1"/>
          <p:nvPr/>
        </p:nvSpPr>
        <p:spPr>
          <a:xfrm>
            <a:off x="4411638" y="2265542"/>
            <a:ext cx="3232175" cy="2944369"/>
          </a:xfrm>
          <a:prstGeom prst="rect">
            <a:avLst/>
          </a:prstGeom>
          <a:noFill/>
        </p:spPr>
        <p:txBody>
          <a:bodyPr rtlCol="0" wrap="square">
            <a:spAutoFit/>
          </a:bodyPr>
          <a:lstStyle/>
          <a:p>
            <a:pPr>
              <a:lnSpc>
                <a:spcPct val="130000"/>
              </a:lnSpc>
            </a:pPr>
            <a:r>
              <a:rPr altLang="en-US" lang="zh-CN" sz="1600">
                <a:solidFill>
                  <a:schemeClr val="bg1"/>
                </a:solidFill>
                <a:latin charset="-122" panose="020b0503020204020204" pitchFamily="34" typeface="微软雅黑"/>
                <a:ea charset="-122" panose="020b0503020204020204" pitchFamily="34" typeface="微软雅黑"/>
              </a:rPr>
              <a:t>对于非IT从业人员来说，这本书读起来几乎没有什么阅读门槛，只要当作一本小说来读就可以了，就跟看《故事会》似的。对于IT从业人员来说，从这些传奇故事中吸取教训，开拓视野，无疑对于今后的事业会有很大的帮助。总而言之，这也算是一本“相见恨晚”的好书。</a:t>
            </a:r>
          </a:p>
          <a:p>
            <a:pPr>
              <a:lnSpc>
                <a:spcPct val="130000"/>
              </a:lnSpc>
            </a:pPr>
            <a:r>
              <a:rPr altLang="en-US" lang="zh-CN" sz="1600">
                <a:solidFill>
                  <a:schemeClr val="bg1"/>
                </a:solidFill>
                <a:latin charset="-122" panose="020b0503020204020204" pitchFamily="34" typeface="微软雅黑"/>
                <a:ea charset="-122" panose="020b0503020204020204" pitchFamily="34" typeface="微软雅黑"/>
              </a:rPr>
              <a:t>——华南理工大学生 严哲</a:t>
            </a:r>
          </a:p>
        </p:txBody>
      </p:sp>
      <p:sp>
        <p:nvSpPr>
          <p:cNvPr id="39" name="文本框 38"/>
          <p:cNvSpPr txBox="1"/>
          <p:nvPr/>
        </p:nvSpPr>
        <p:spPr>
          <a:xfrm>
            <a:off x="8573480" y="1538349"/>
            <a:ext cx="3158777" cy="3261361"/>
          </a:xfrm>
          <a:prstGeom prst="rect">
            <a:avLst/>
          </a:prstGeom>
          <a:noFill/>
        </p:spPr>
        <p:txBody>
          <a:bodyPr rtlCol="0" wrap="square">
            <a:spAutoFit/>
          </a:bodyPr>
          <a:lstStyle/>
          <a:p>
            <a:pPr>
              <a:lnSpc>
                <a:spcPct val="130000"/>
              </a:lnSpc>
            </a:pPr>
            <a:r>
              <a:rPr altLang="en-US" lang="zh-CN" sz="1600">
                <a:solidFill>
                  <a:schemeClr val="bg1"/>
                </a:solidFill>
                <a:latin charset="-122" panose="020b0503020204020204" pitchFamily="34" typeface="微软雅黑"/>
                <a:ea charset="-122" panose="020b0503020204020204" pitchFamily="34" typeface="微软雅黑"/>
              </a:rPr>
              <a:t>虽然还没看完，但已经按捺不住兴奋来推荐它了。这是一本看过之后会觉得很爽的书，你可以把它当做历史书，也可以当做科普书，还可以当做商业案例书。看过之后，你会发现内部创投基金的鼻祖是思科，你会看到IBM、苹果、英特尔迈向卓越靠的都是精和专而非粗和泛。</a:t>
            </a:r>
          </a:p>
          <a:p>
            <a:pPr>
              <a:lnSpc>
                <a:spcPct val="130000"/>
              </a:lnSpc>
            </a:pPr>
            <a:r>
              <a:rPr altLang="en-US" lang="zh-CN" sz="1600">
                <a:solidFill>
                  <a:schemeClr val="bg1"/>
                </a:solidFill>
                <a:latin charset="-122" panose="020b0503020204020204" pitchFamily="34" typeface="微软雅黑"/>
                <a:ea charset="-122" panose="020b0503020204020204" pitchFamily="34" typeface="微软雅黑"/>
              </a:rPr>
              <a:t>——新浪微博读者</a:t>
            </a:r>
          </a:p>
        </p:txBody>
      </p:sp>
    </p:spTree>
    <p:extLst>
      <p:ext uri="{BB962C8B-B14F-4D97-AF65-F5344CB8AC3E}">
        <p14:creationId val="3110912529"/>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2" name="直接连接符 21"/>
          <p:cNvCxnSpPr>
            <a:stCxn id="36" idx="4"/>
          </p:cNvCxnSpPr>
          <p:nvPr/>
        </p:nvCxnSpPr>
        <p:spPr>
          <a:xfrm flipH="1">
            <a:off x="10730956" y="3114727"/>
            <a:ext cx="0" cy="34408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182517" y="2270735"/>
            <a:ext cx="3431338" cy="205873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845737" y="3721081"/>
            <a:ext cx="3431338" cy="205873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621771" y="504837"/>
            <a:ext cx="1198880" cy="701040"/>
          </a:xfrm>
          <a:prstGeom prst="rect">
            <a:avLst/>
          </a:prstGeom>
        </p:spPr>
        <p:txBody>
          <a:bodyPr wrap="none">
            <a:spAutoFit/>
          </a:bodyPr>
          <a:lstStyle/>
          <a:p>
            <a:pPr algn="ctr"/>
            <a:r>
              <a:rPr altLang="en-US" lang="zh-CN" sz="4000">
                <a:solidFill>
                  <a:schemeClr val="bg1"/>
                </a:solidFill>
                <a:ea panose="02010601030101010101" typeface="方正大黑简体"/>
              </a:rPr>
              <a:t>惠普</a:t>
            </a:r>
          </a:p>
        </p:txBody>
      </p:sp>
      <p:cxnSp>
        <p:nvCxnSpPr>
          <p:cNvPr id="5" name="直接连接符 4"/>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251569" y="725240"/>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硅谷的见证人</a:t>
            </a:r>
          </a:p>
        </p:txBody>
      </p:sp>
      <p:cxnSp>
        <p:nvCxnSpPr>
          <p:cNvPr id="9" name="直接连接符 8"/>
          <p:cNvCxnSpPr/>
          <p:nvPr/>
        </p:nvCxnSpPr>
        <p:spPr>
          <a:xfrm>
            <a:off x="615916" y="5774947"/>
            <a:ext cx="388456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stCxn id="33" idx="6"/>
          </p:cNvCxnSpPr>
          <p:nvPr/>
        </p:nvCxnSpPr>
        <p:spPr>
          <a:xfrm>
            <a:off x="2774833" y="2269747"/>
            <a:ext cx="63410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5421750" y="2593764"/>
            <a:ext cx="2952869" cy="1463040"/>
          </a:xfrm>
          <a:prstGeom prst="rect">
            <a:avLst/>
          </a:prstGeom>
        </p:spPr>
        <p:txBody>
          <a:bodyPr wrap="square">
            <a:spAutoFit/>
          </a:bodyPr>
          <a:lstStyle/>
          <a:p>
            <a:r>
              <a:rPr altLang="zh-CN" lang="en-US" smtClean="0">
                <a:solidFill>
                  <a:schemeClr val="bg1"/>
                </a:solidFill>
              </a:rPr>
              <a:t>90年代前期进入高峰，从示波器、信号发射器等各种电子仪器到昂贵的医疗仪器，如核磁共振机、惠普都是质量和技术的卓越代表。</a:t>
            </a:r>
          </a:p>
        </p:txBody>
      </p:sp>
      <p:sp>
        <p:nvSpPr>
          <p:cNvPr id="14" name="矩形 13"/>
          <p:cNvSpPr/>
          <p:nvPr/>
        </p:nvSpPr>
        <p:spPr>
          <a:xfrm>
            <a:off x="1106017" y="4009349"/>
            <a:ext cx="2988374" cy="1463040"/>
          </a:xfrm>
          <a:prstGeom prst="rect">
            <a:avLst/>
          </a:prstGeom>
        </p:spPr>
        <p:txBody>
          <a:bodyPr wrap="square">
            <a:spAutoFit/>
          </a:bodyPr>
          <a:lstStyle/>
          <a:p>
            <a:r>
              <a:rPr altLang="zh-CN" lang="en-US">
                <a:solidFill>
                  <a:schemeClr val="bg1"/>
                </a:solidFill>
              </a:rPr>
              <a:t>1939年惠普公司成立，60年代惠普进入小型计算机领域。80年代进入激光打印机和喷墨打印机行业，它还是喷墨打印机的发明者。</a:t>
            </a:r>
          </a:p>
        </p:txBody>
      </p:sp>
      <p:grpSp>
        <p:nvGrpSpPr>
          <p:cNvPr id="32" name="组合 31"/>
          <p:cNvGrpSpPr/>
          <p:nvPr/>
        </p:nvGrpSpPr>
        <p:grpSpPr>
          <a:xfrm>
            <a:off x="6163345" y="4871365"/>
            <a:ext cx="4567611" cy="1377564"/>
            <a:chOff x="6148058" y="4557932"/>
            <a:chExt cx="4567611" cy="1377564"/>
          </a:xfrm>
        </p:grpSpPr>
        <p:sp>
          <p:nvSpPr>
            <p:cNvPr id="30" name="矩形 29"/>
            <p:cNvSpPr/>
            <p:nvPr/>
          </p:nvSpPr>
          <p:spPr>
            <a:xfrm>
              <a:off x="6148058" y="4557932"/>
              <a:ext cx="4567611" cy="137756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6676663" y="4828710"/>
              <a:ext cx="3688987" cy="914400"/>
            </a:xfrm>
            <a:prstGeom prst="rect">
              <a:avLst/>
            </a:prstGeom>
          </p:spPr>
          <p:txBody>
            <a:bodyPr wrap="square">
              <a:spAutoFit/>
            </a:bodyPr>
            <a:lstStyle/>
            <a:p>
              <a:r>
                <a:rPr altLang="zh-CN" lang="en-US" smtClean="0">
                  <a:solidFill>
                    <a:schemeClr val="bg1"/>
                  </a:solidFill>
                </a:rPr>
                <a:t>90年代后期，逐步衰弱。主要原因有两个：领导者的错误和“日本/中国制造”的冲击。</a:t>
              </a:r>
            </a:p>
          </p:txBody>
        </p:sp>
      </p:grpSp>
      <p:sp>
        <p:nvSpPr>
          <p:cNvPr id="17" name="椭圆 16"/>
          <p:cNvSpPr/>
          <p:nvPr/>
        </p:nvSpPr>
        <p:spPr>
          <a:xfrm>
            <a:off x="4673099" y="5343487"/>
            <a:ext cx="905442" cy="905442"/>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a:t>前期</a:t>
            </a:r>
          </a:p>
        </p:txBody>
      </p:sp>
      <p:sp>
        <p:nvSpPr>
          <p:cNvPr id="18" name="椭圆 17"/>
          <p:cNvSpPr/>
          <p:nvPr/>
        </p:nvSpPr>
        <p:spPr>
          <a:xfrm>
            <a:off x="1683273" y="1817026"/>
            <a:ext cx="905442" cy="905442"/>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mtClean="0"/>
              <a:t>中期</a:t>
            </a:r>
          </a:p>
        </p:txBody>
      </p:sp>
      <p:sp>
        <p:nvSpPr>
          <p:cNvPr id="20" name="椭圆 19"/>
          <p:cNvSpPr/>
          <p:nvPr/>
        </p:nvSpPr>
        <p:spPr>
          <a:xfrm>
            <a:off x="10278234" y="2023168"/>
            <a:ext cx="905442" cy="905442"/>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mtClean="0"/>
              <a:t>后期</a:t>
            </a:r>
          </a:p>
        </p:txBody>
      </p:sp>
      <p:sp>
        <p:nvSpPr>
          <p:cNvPr id="33" name="椭圆 32"/>
          <p:cNvSpPr/>
          <p:nvPr/>
        </p:nvSpPr>
        <p:spPr>
          <a:xfrm>
            <a:off x="1497156" y="1630908"/>
            <a:ext cx="1277677" cy="127767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600"/>
          </a:p>
        </p:txBody>
      </p:sp>
      <p:sp>
        <p:nvSpPr>
          <p:cNvPr id="35" name="椭圆 34"/>
          <p:cNvSpPr/>
          <p:nvPr/>
        </p:nvSpPr>
        <p:spPr>
          <a:xfrm>
            <a:off x="4495429" y="5136108"/>
            <a:ext cx="1277677" cy="127767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600"/>
          </a:p>
        </p:txBody>
      </p:sp>
      <p:sp>
        <p:nvSpPr>
          <p:cNvPr id="36" name="椭圆 35"/>
          <p:cNvSpPr/>
          <p:nvPr/>
        </p:nvSpPr>
        <p:spPr>
          <a:xfrm>
            <a:off x="10092117" y="1837050"/>
            <a:ext cx="1277677" cy="127767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600"/>
          </a:p>
        </p:txBody>
      </p:sp>
    </p:spTree>
    <p:extLst>
      <p:ext uri="{BB962C8B-B14F-4D97-AF65-F5344CB8AC3E}">
        <p14:creationId val="729324775"/>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436500" y="504837"/>
            <a:ext cx="2214880" cy="701040"/>
          </a:xfrm>
          <a:prstGeom prst="rect">
            <a:avLst/>
          </a:prstGeom>
          <a:ln>
            <a:noFill/>
          </a:ln>
        </p:spPr>
        <p:style>
          <a:lnRef idx="1">
            <a:schemeClr val="accent1"/>
          </a:lnRef>
          <a:fillRef idx="0">
            <a:schemeClr val="accent1"/>
          </a:fillRef>
          <a:effectRef idx="0">
            <a:schemeClr val="accent1"/>
          </a:effectRef>
          <a:fontRef idx="minor">
            <a:schemeClr val="tx1"/>
          </a:fontRef>
        </p:style>
        <p:txBody>
          <a:bodyPr wrap="none">
            <a:spAutoFit/>
          </a:bodyPr>
          <a:lstStyle/>
          <a:p>
            <a:pPr algn="ctr"/>
            <a:r>
              <a:rPr altLang="en-US" lang="zh-CN" smtClean="0" sz="4000">
                <a:solidFill>
                  <a:schemeClr val="bg1"/>
                </a:solidFill>
                <a:ea panose="02010601030101010101" typeface="方正大黑简体"/>
              </a:rPr>
              <a:t>摩托罗拉</a:t>
            </a:r>
          </a:p>
        </p:txBody>
      </p:sp>
      <p:cxnSp>
        <p:nvCxnSpPr>
          <p:cNvPr id="5" name="直接连接符 4"/>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51569" y="725240"/>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没落的贵族</a:t>
            </a:r>
          </a:p>
        </p:txBody>
      </p:sp>
      <p:grpSp>
        <p:nvGrpSpPr>
          <p:cNvPr id="31" name="组合 30"/>
          <p:cNvGrpSpPr/>
          <p:nvPr/>
        </p:nvGrpSpPr>
        <p:grpSpPr>
          <a:xfrm>
            <a:off x="2716875" y="2074988"/>
            <a:ext cx="6157613" cy="1437628"/>
            <a:chOff x="1721844" y="2089522"/>
            <a:chExt cx="6157613" cy="1437628"/>
          </a:xfrm>
        </p:grpSpPr>
        <p:grpSp>
          <p:nvGrpSpPr>
            <p:cNvPr id="14" name="组合 13"/>
            <p:cNvGrpSpPr/>
            <p:nvPr/>
          </p:nvGrpSpPr>
          <p:grpSpPr>
            <a:xfrm>
              <a:off x="2030402" y="2249470"/>
              <a:ext cx="5849055" cy="1277680"/>
              <a:chOff x="1021873" y="2652882"/>
              <a:chExt cx="5849055" cy="1277680"/>
            </a:xfrm>
          </p:grpSpPr>
          <p:sp>
            <p:nvSpPr>
              <p:cNvPr id="8" name="椭圆 7"/>
              <p:cNvSpPr/>
              <p:nvPr/>
            </p:nvSpPr>
            <p:spPr>
              <a:xfrm>
                <a:off x="1021873" y="2652885"/>
                <a:ext cx="1277677" cy="127767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无线</a:t>
                </a:r>
              </a:p>
              <a:p>
                <a:pPr algn="ctr"/>
                <a:r>
                  <a:rPr altLang="en-US" lang="zh-CN" smtClean="0"/>
                  <a:t>通信</a:t>
                </a:r>
              </a:p>
            </p:txBody>
          </p:sp>
          <p:sp>
            <p:nvSpPr>
              <p:cNvPr id="9" name="椭圆 8"/>
              <p:cNvSpPr/>
              <p:nvPr/>
            </p:nvSpPr>
            <p:spPr>
              <a:xfrm>
                <a:off x="3254289" y="2652882"/>
                <a:ext cx="1277677" cy="127767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技术</a:t>
                </a:r>
              </a:p>
            </p:txBody>
          </p:sp>
          <p:sp>
            <p:nvSpPr>
              <p:cNvPr id="10" name="椭圆 9"/>
              <p:cNvSpPr/>
              <p:nvPr/>
            </p:nvSpPr>
            <p:spPr>
              <a:xfrm>
                <a:off x="5593251" y="2652882"/>
                <a:ext cx="1277677" cy="127767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品质</a:t>
                </a:r>
              </a:p>
            </p:txBody>
          </p:sp>
          <p:sp>
            <p:nvSpPr>
              <p:cNvPr id="2" name="加号 1"/>
              <p:cNvSpPr/>
              <p:nvPr/>
            </p:nvSpPr>
            <p:spPr>
              <a:xfrm>
                <a:off x="4746603" y="2975714"/>
                <a:ext cx="632011" cy="632011"/>
              </a:xfrm>
              <a:prstGeom prst="mathPlus">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p>
            </p:txBody>
          </p:sp>
          <p:sp>
            <p:nvSpPr>
              <p:cNvPr id="12" name="加号 11"/>
              <p:cNvSpPr/>
              <p:nvPr/>
            </p:nvSpPr>
            <p:spPr>
              <a:xfrm>
                <a:off x="2488114" y="2975714"/>
                <a:ext cx="632011" cy="632011"/>
              </a:xfrm>
              <a:prstGeom prst="mathPlus">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p>
            </p:txBody>
          </p:sp>
        </p:grpSp>
        <p:grpSp>
          <p:nvGrpSpPr>
            <p:cNvPr id="21" name="组合 20"/>
            <p:cNvGrpSpPr/>
            <p:nvPr/>
          </p:nvGrpSpPr>
          <p:grpSpPr>
            <a:xfrm>
              <a:off x="1721844" y="2095839"/>
              <a:ext cx="636633" cy="636633"/>
              <a:chOff x="1721844" y="2095839"/>
              <a:chExt cx="636633" cy="636633"/>
            </a:xfrm>
          </p:grpSpPr>
          <p:sp>
            <p:nvSpPr>
              <p:cNvPr id="18" name="椭圆 17"/>
              <p:cNvSpPr/>
              <p:nvPr/>
            </p:nvSpPr>
            <p:spPr>
              <a:xfrm>
                <a:off x="1721844" y="2095839"/>
                <a:ext cx="636633" cy="636633"/>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p>
            </p:txBody>
          </p:sp>
          <p:sp>
            <p:nvSpPr>
              <p:cNvPr id="15" name="Freeform 101"/>
              <p:cNvSpPr>
                <a:spLocks noEditPoints="1"/>
              </p:cNvSpPr>
              <p:nvPr/>
            </p:nvSpPr>
            <p:spPr bwMode="auto">
              <a:xfrm>
                <a:off x="1850299" y="2245312"/>
                <a:ext cx="379227" cy="325052"/>
              </a:xfrm>
              <a:custGeom>
                <a:gdLst>
                  <a:gd fmla="*/ 51 w 83" name="T0"/>
                  <a:gd fmla="*/ 28 h 95" name="T1"/>
                  <a:gd fmla="*/ 57 w 83" name="T2"/>
                  <a:gd fmla="*/ 58 h 95" name="T3"/>
                  <a:gd fmla="*/ 70 w 83" name="T4"/>
                  <a:gd fmla="*/ 95 h 95" name="T5"/>
                  <a:gd fmla="*/ 20 w 83" name="T6"/>
                  <a:gd fmla="*/ 95 h 95" name="T7"/>
                  <a:gd fmla="*/ 16 w 83" name="T8"/>
                  <a:gd fmla="*/ 89 h 95" name="T9"/>
                  <a:gd fmla="*/ 35 w 83" name="T10"/>
                  <a:gd fmla="*/ 35 h 95" name="T11"/>
                  <a:gd fmla="*/ 42 w 83" name="T12"/>
                  <a:gd fmla="*/ 18 h 95" name="T13"/>
                  <a:gd fmla="*/ 44 w 83" name="T14"/>
                  <a:gd fmla="*/ 45 h 95" name="T15"/>
                  <a:gd fmla="*/ 39 w 83" name="T16"/>
                  <a:gd fmla="*/ 50 h 95" name="T17"/>
                  <a:gd fmla="*/ 45 w 83" name="T18"/>
                  <a:gd fmla="*/ 50 h 95" name="T19"/>
                  <a:gd fmla="*/ 48 w 83" name="T20"/>
                  <a:gd fmla="*/ 58 h 95" name="T21"/>
                  <a:gd fmla="*/ 50 w 83" name="T22"/>
                  <a:gd fmla="*/ 64 h 95" name="T23"/>
                  <a:gd fmla="*/ 54 w 83" name="T24"/>
                  <a:gd fmla="*/ 73 h 95" name="T25"/>
                  <a:gd fmla="*/ 56 w 83" name="T26"/>
                  <a:gd fmla="*/ 79 h 95" name="T27"/>
                  <a:gd fmla="*/ 58 w 83" name="T28"/>
                  <a:gd fmla="*/ 86 h 95" name="T29"/>
                  <a:gd fmla="*/ 29 w 83" name="T30"/>
                  <a:gd fmla="*/ 86 h 95" name="T31"/>
                  <a:gd fmla="*/ 29 w 83" name="T32"/>
                  <a:gd fmla="*/ 78 h 95" name="T33"/>
                  <a:gd fmla="*/ 29 w 83" name="T34"/>
                  <a:gd fmla="*/ 86 h 95" name="T35"/>
                  <a:gd fmla="*/ 43 w 83" name="T36"/>
                  <a:gd fmla="*/ 63 h 95" name="T37"/>
                  <a:gd fmla="*/ 31 w 83" name="T38"/>
                  <a:gd fmla="*/ 70 h 95" name="T39"/>
                  <a:gd fmla="*/ 67 w 83" name="T40"/>
                  <a:gd fmla="*/ 6 h 95" name="T41"/>
                  <a:gd fmla="*/ 66 w 83" name="T42"/>
                  <a:gd fmla="*/ 49 h 95" name="T43"/>
                  <a:gd fmla="*/ 83 w 83" name="T44"/>
                  <a:gd fmla="*/ 28 h 95" name="T45"/>
                  <a:gd fmla="*/ 11 w 83" name="T46"/>
                  <a:gd fmla="*/ 55 h 95" name="T47"/>
                  <a:gd fmla="*/ 9 w 83" name="T48"/>
                  <a:gd fmla="*/ 28 h 95" name="T49"/>
                  <a:gd fmla="*/ 10 w 83" name="T50"/>
                  <a:gd fmla="*/ 1 h 95" name="T51"/>
                  <a:gd fmla="*/ 11 w 83" name="T52"/>
                  <a:gd fmla="*/ 55 h 95" name="T53"/>
                  <a:gd fmla="*/ 55 w 83" name="T54"/>
                  <a:gd fmla="*/ 16 h 95" name="T55"/>
                  <a:gd fmla="*/ 55 w 83" name="T56"/>
                  <a:gd fmla="*/ 39 h 95" name="T57"/>
                  <a:gd fmla="*/ 68 w 83" name="T58"/>
                  <a:gd fmla="*/ 28 h 95" name="T59"/>
                  <a:gd fmla="*/ 22 w 83" name="T60"/>
                  <a:gd fmla="*/ 45 h 95" name="T61"/>
                  <a:gd fmla="*/ 24 w 83" name="T62"/>
                  <a:gd fmla="*/ 28 h 95" name="T63"/>
                  <a:gd fmla="*/ 22 w 83" name="T64"/>
                  <a:gd fmla="*/ 10 h 95" name="T65"/>
                  <a:gd fmla="*/ 22 w 83" name="T66"/>
                  <a:gd fmla="*/ 45 h 9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95" w="83">
                    <a:moveTo>
                      <a:pt x="42" y="18"/>
                    </a:moveTo>
                    <a:cubicBezTo>
                      <a:pt x="47" y="18"/>
                      <a:pt x="51" y="22"/>
                      <a:pt x="51" y="28"/>
                    </a:cubicBezTo>
                    <a:cubicBezTo>
                      <a:pt x="51" y="30"/>
                      <a:pt x="50" y="33"/>
                      <a:pt x="49" y="34"/>
                    </a:cubicBezTo>
                    <a:cubicBezTo>
                      <a:pt x="57" y="58"/>
                      <a:pt x="57" y="58"/>
                      <a:pt x="57" y="58"/>
                    </a:cubicBezTo>
                    <a:cubicBezTo>
                      <a:pt x="68" y="89"/>
                      <a:pt x="68" y="89"/>
                      <a:pt x="68" y="89"/>
                    </a:cubicBezTo>
                    <a:cubicBezTo>
                      <a:pt x="70" y="95"/>
                      <a:pt x="70" y="95"/>
                      <a:pt x="70" y="95"/>
                    </a:cubicBezTo>
                    <a:cubicBezTo>
                      <a:pt x="64" y="95"/>
                      <a:pt x="64" y="95"/>
                      <a:pt x="64" y="95"/>
                    </a:cubicBezTo>
                    <a:cubicBezTo>
                      <a:pt x="26" y="95"/>
                      <a:pt x="56" y="95"/>
                      <a:pt x="20" y="95"/>
                    </a:cubicBezTo>
                    <a:cubicBezTo>
                      <a:pt x="14" y="95"/>
                      <a:pt x="14" y="95"/>
                      <a:pt x="14" y="95"/>
                    </a:cubicBezTo>
                    <a:cubicBezTo>
                      <a:pt x="16" y="89"/>
                      <a:pt x="16" y="89"/>
                      <a:pt x="16" y="89"/>
                    </a:cubicBezTo>
                    <a:cubicBezTo>
                      <a:pt x="27" y="58"/>
                      <a:pt x="27" y="58"/>
                      <a:pt x="27" y="58"/>
                    </a:cubicBezTo>
                    <a:cubicBezTo>
                      <a:pt x="35" y="35"/>
                      <a:pt x="35" y="35"/>
                      <a:pt x="35" y="35"/>
                    </a:cubicBezTo>
                    <a:cubicBezTo>
                      <a:pt x="33" y="33"/>
                      <a:pt x="32" y="30"/>
                      <a:pt x="32" y="28"/>
                    </a:cubicBezTo>
                    <a:cubicBezTo>
                      <a:pt x="32" y="22"/>
                      <a:pt x="36" y="18"/>
                      <a:pt x="42" y="18"/>
                    </a:cubicBezTo>
                    <a:close/>
                    <a:moveTo>
                      <a:pt x="44" y="46"/>
                    </a:moveTo>
                    <a:cubicBezTo>
                      <a:pt x="44" y="45"/>
                      <a:pt x="44" y="45"/>
                      <a:pt x="44" y="45"/>
                    </a:cubicBezTo>
                    <a:cubicBezTo>
                      <a:pt x="42" y="41"/>
                      <a:pt x="42" y="41"/>
                      <a:pt x="42" y="41"/>
                    </a:cubicBezTo>
                    <a:cubicBezTo>
                      <a:pt x="39" y="50"/>
                      <a:pt x="39" y="50"/>
                      <a:pt x="39" y="50"/>
                    </a:cubicBezTo>
                    <a:cubicBezTo>
                      <a:pt x="44" y="46"/>
                      <a:pt x="44" y="46"/>
                      <a:pt x="44" y="46"/>
                    </a:cubicBezTo>
                    <a:close/>
                    <a:moveTo>
                      <a:pt x="45" y="50"/>
                    </a:moveTo>
                    <a:cubicBezTo>
                      <a:pt x="37" y="58"/>
                      <a:pt x="37" y="58"/>
                      <a:pt x="37" y="58"/>
                    </a:cubicBezTo>
                    <a:cubicBezTo>
                      <a:pt x="48" y="58"/>
                      <a:pt x="48" y="58"/>
                      <a:pt x="48" y="58"/>
                    </a:cubicBezTo>
                    <a:cubicBezTo>
                      <a:pt x="45" y="50"/>
                      <a:pt x="45" y="50"/>
                      <a:pt x="45" y="50"/>
                    </a:cubicBezTo>
                    <a:close/>
                    <a:moveTo>
                      <a:pt x="50" y="64"/>
                    </a:moveTo>
                    <a:cubicBezTo>
                      <a:pt x="36" y="73"/>
                      <a:pt x="36" y="73"/>
                      <a:pt x="36" y="73"/>
                    </a:cubicBezTo>
                    <a:cubicBezTo>
                      <a:pt x="54" y="73"/>
                      <a:pt x="54" y="73"/>
                      <a:pt x="54" y="73"/>
                    </a:cubicBezTo>
                    <a:cubicBezTo>
                      <a:pt x="50" y="64"/>
                      <a:pt x="50" y="64"/>
                      <a:pt x="50" y="64"/>
                    </a:cubicBezTo>
                    <a:close/>
                    <a:moveTo>
                      <a:pt x="56" y="79"/>
                    </a:moveTo>
                    <a:cubicBezTo>
                      <a:pt x="40" y="86"/>
                      <a:pt x="40" y="86"/>
                      <a:pt x="40" y="86"/>
                    </a:cubicBezTo>
                    <a:cubicBezTo>
                      <a:pt x="58" y="86"/>
                      <a:pt x="58" y="86"/>
                      <a:pt x="58" y="86"/>
                    </a:cubicBezTo>
                    <a:cubicBezTo>
                      <a:pt x="56" y="79"/>
                      <a:pt x="56" y="79"/>
                      <a:pt x="56" y="79"/>
                    </a:cubicBezTo>
                    <a:close/>
                    <a:moveTo>
                      <a:pt x="29" y="86"/>
                    </a:moveTo>
                    <a:cubicBezTo>
                      <a:pt x="47" y="78"/>
                      <a:pt x="47" y="78"/>
                      <a:pt x="47" y="78"/>
                    </a:cubicBezTo>
                    <a:cubicBezTo>
                      <a:pt x="29" y="78"/>
                      <a:pt x="29" y="78"/>
                      <a:pt x="29" y="78"/>
                    </a:cubicBezTo>
                    <a:cubicBezTo>
                      <a:pt x="26" y="86"/>
                      <a:pt x="26" y="86"/>
                      <a:pt x="26" y="86"/>
                    </a:cubicBezTo>
                    <a:cubicBezTo>
                      <a:pt x="29" y="86"/>
                      <a:pt x="29" y="86"/>
                      <a:pt x="29" y="86"/>
                    </a:cubicBezTo>
                    <a:close/>
                    <a:moveTo>
                      <a:pt x="31" y="70"/>
                    </a:moveTo>
                    <a:cubicBezTo>
                      <a:pt x="43" y="63"/>
                      <a:pt x="43" y="63"/>
                      <a:pt x="43" y="63"/>
                    </a:cubicBezTo>
                    <a:cubicBezTo>
                      <a:pt x="34" y="63"/>
                      <a:pt x="34" y="63"/>
                      <a:pt x="34" y="63"/>
                    </a:cubicBezTo>
                    <a:cubicBezTo>
                      <a:pt x="31" y="70"/>
                      <a:pt x="31" y="70"/>
                      <a:pt x="31" y="70"/>
                    </a:cubicBezTo>
                    <a:close/>
                    <a:moveTo>
                      <a:pt x="73" y="0"/>
                    </a:moveTo>
                    <a:cubicBezTo>
                      <a:pt x="67" y="6"/>
                      <a:pt x="67" y="6"/>
                      <a:pt x="67" y="6"/>
                    </a:cubicBezTo>
                    <a:cubicBezTo>
                      <a:pt x="72" y="12"/>
                      <a:pt x="75" y="19"/>
                      <a:pt x="75" y="28"/>
                    </a:cubicBezTo>
                    <a:cubicBezTo>
                      <a:pt x="75" y="36"/>
                      <a:pt x="71" y="44"/>
                      <a:pt x="66" y="49"/>
                    </a:cubicBezTo>
                    <a:cubicBezTo>
                      <a:pt x="73" y="55"/>
                      <a:pt x="73" y="55"/>
                      <a:pt x="73" y="55"/>
                    </a:cubicBezTo>
                    <a:cubicBezTo>
                      <a:pt x="79" y="48"/>
                      <a:pt x="83" y="38"/>
                      <a:pt x="83" y="28"/>
                    </a:cubicBezTo>
                    <a:cubicBezTo>
                      <a:pt x="83" y="17"/>
                      <a:pt x="79" y="8"/>
                      <a:pt x="73" y="0"/>
                    </a:cubicBezTo>
                    <a:close/>
                    <a:moveTo>
                      <a:pt x="11" y="55"/>
                    </a:moveTo>
                    <a:cubicBezTo>
                      <a:pt x="17" y="49"/>
                      <a:pt x="17" y="49"/>
                      <a:pt x="17" y="49"/>
                    </a:cubicBezTo>
                    <a:cubicBezTo>
                      <a:pt x="12" y="44"/>
                      <a:pt x="9" y="36"/>
                      <a:pt x="9" y="28"/>
                    </a:cubicBezTo>
                    <a:cubicBezTo>
                      <a:pt x="9" y="19"/>
                      <a:pt x="12" y="12"/>
                      <a:pt x="17" y="6"/>
                    </a:cubicBezTo>
                    <a:cubicBezTo>
                      <a:pt x="10" y="1"/>
                      <a:pt x="10" y="1"/>
                      <a:pt x="10" y="1"/>
                    </a:cubicBezTo>
                    <a:cubicBezTo>
                      <a:pt x="4" y="8"/>
                      <a:pt x="0" y="17"/>
                      <a:pt x="0" y="28"/>
                    </a:cubicBezTo>
                    <a:cubicBezTo>
                      <a:pt x="0" y="38"/>
                      <a:pt x="4" y="47"/>
                      <a:pt x="11" y="55"/>
                    </a:cubicBezTo>
                    <a:close/>
                    <a:moveTo>
                      <a:pt x="61" y="10"/>
                    </a:moveTo>
                    <a:cubicBezTo>
                      <a:pt x="55" y="16"/>
                      <a:pt x="55" y="16"/>
                      <a:pt x="55" y="16"/>
                    </a:cubicBezTo>
                    <a:cubicBezTo>
                      <a:pt x="58" y="19"/>
                      <a:pt x="59" y="23"/>
                      <a:pt x="59" y="28"/>
                    </a:cubicBezTo>
                    <a:cubicBezTo>
                      <a:pt x="59" y="32"/>
                      <a:pt x="57" y="36"/>
                      <a:pt x="55" y="39"/>
                    </a:cubicBezTo>
                    <a:cubicBezTo>
                      <a:pt x="61" y="45"/>
                      <a:pt x="61" y="45"/>
                      <a:pt x="61" y="45"/>
                    </a:cubicBezTo>
                    <a:cubicBezTo>
                      <a:pt x="65" y="40"/>
                      <a:pt x="68" y="34"/>
                      <a:pt x="68" y="28"/>
                    </a:cubicBezTo>
                    <a:cubicBezTo>
                      <a:pt x="68" y="21"/>
                      <a:pt x="65" y="15"/>
                      <a:pt x="61" y="10"/>
                    </a:cubicBezTo>
                    <a:close/>
                    <a:moveTo>
                      <a:pt x="22" y="45"/>
                    </a:moveTo>
                    <a:cubicBezTo>
                      <a:pt x="29" y="39"/>
                      <a:pt x="29" y="39"/>
                      <a:pt x="29" y="39"/>
                    </a:cubicBezTo>
                    <a:cubicBezTo>
                      <a:pt x="26" y="36"/>
                      <a:pt x="24" y="32"/>
                      <a:pt x="24" y="28"/>
                    </a:cubicBezTo>
                    <a:cubicBezTo>
                      <a:pt x="24" y="23"/>
                      <a:pt x="26" y="19"/>
                      <a:pt x="29" y="16"/>
                    </a:cubicBezTo>
                    <a:cubicBezTo>
                      <a:pt x="22" y="10"/>
                      <a:pt x="22" y="10"/>
                      <a:pt x="22" y="10"/>
                    </a:cubicBezTo>
                    <a:cubicBezTo>
                      <a:pt x="18" y="15"/>
                      <a:pt x="16" y="21"/>
                      <a:pt x="16" y="28"/>
                    </a:cubicBezTo>
                    <a:cubicBezTo>
                      <a:pt x="16" y="34"/>
                      <a:pt x="18" y="40"/>
                      <a:pt x="22" y="45"/>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22" name="组合 21"/>
            <p:cNvGrpSpPr/>
            <p:nvPr/>
          </p:nvGrpSpPr>
          <p:grpSpPr>
            <a:xfrm>
              <a:off x="3964617" y="2089522"/>
              <a:ext cx="636633" cy="636633"/>
              <a:chOff x="3964617" y="2089522"/>
              <a:chExt cx="636633" cy="636633"/>
            </a:xfrm>
          </p:grpSpPr>
          <p:sp>
            <p:nvSpPr>
              <p:cNvPr id="19" name="椭圆 18"/>
              <p:cNvSpPr/>
              <p:nvPr/>
            </p:nvSpPr>
            <p:spPr>
              <a:xfrm>
                <a:off x="3964617" y="2089522"/>
                <a:ext cx="636633" cy="636633"/>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p>
            </p:txBody>
          </p:sp>
          <p:sp>
            <p:nvSpPr>
              <p:cNvPr id="16" name="Freeform 56"/>
              <p:cNvSpPr/>
              <p:nvPr/>
            </p:nvSpPr>
            <p:spPr bwMode="auto">
              <a:xfrm>
                <a:off x="4073149" y="2219817"/>
                <a:ext cx="461305" cy="411983"/>
              </a:xfrm>
              <a:custGeom>
                <a:gdLst>
                  <a:gd fmla="*/ 13 w 90" name="T0"/>
                  <a:gd fmla="*/ 17 h 90" name="T1"/>
                  <a:gd fmla="*/ 26 w 90" name="T2"/>
                  <a:gd fmla="*/ 29 h 90" name="T3"/>
                  <a:gd fmla="*/ 67 w 90" name="T4"/>
                  <a:gd fmla="*/ 39 h 90" name="T5"/>
                  <a:gd fmla="*/ 69 w 90" name="T6"/>
                  <a:gd fmla="*/ 35 h 90" name="T7"/>
                  <a:gd fmla="*/ 60 w 90" name="T8"/>
                  <a:gd fmla="*/ 19 h 90" name="T9"/>
                  <a:gd fmla="*/ 57 w 90" name="T10"/>
                  <a:gd fmla="*/ 20 h 90" name="T11"/>
                  <a:gd fmla="*/ 47 w 90" name="T12"/>
                  <a:gd fmla="*/ 10 h 90" name="T13"/>
                  <a:gd fmla="*/ 57 w 90" name="T14"/>
                  <a:gd fmla="*/ 0 h 90" name="T15"/>
                  <a:gd fmla="*/ 67 w 90" name="T16"/>
                  <a:gd fmla="*/ 10 h 90" name="T17"/>
                  <a:gd fmla="*/ 65 w 90" name="T18"/>
                  <a:gd fmla="*/ 16 h 90" name="T19"/>
                  <a:gd fmla="*/ 75 w 90" name="T20"/>
                  <a:gd fmla="*/ 32 h 90" name="T21"/>
                  <a:gd fmla="*/ 78 w 90" name="T22"/>
                  <a:gd fmla="*/ 31 h 90" name="T23"/>
                  <a:gd fmla="*/ 90 w 90" name="T24"/>
                  <a:gd fmla="*/ 43 h 90" name="T25"/>
                  <a:gd fmla="*/ 78 w 90" name="T26"/>
                  <a:gd fmla="*/ 56 h 90" name="T27"/>
                  <a:gd fmla="*/ 66 w 90" name="T28"/>
                  <a:gd fmla="*/ 46 h 90" name="T29"/>
                  <a:gd fmla="*/ 25 w 90" name="T30"/>
                  <a:gd fmla="*/ 36 h 90" name="T31"/>
                  <a:gd fmla="*/ 20 w 90" name="T32"/>
                  <a:gd fmla="*/ 40 h 90" name="T33"/>
                  <a:gd fmla="*/ 27 w 90" name="T34"/>
                  <a:gd fmla="*/ 60 h 90" name="T35"/>
                  <a:gd fmla="*/ 29 w 90" name="T36"/>
                  <a:gd fmla="*/ 59 h 90" name="T37"/>
                  <a:gd fmla="*/ 44 w 90" name="T38"/>
                  <a:gd fmla="*/ 75 h 90" name="T39"/>
                  <a:gd fmla="*/ 29 w 90" name="T40"/>
                  <a:gd fmla="*/ 90 h 90" name="T41"/>
                  <a:gd fmla="*/ 14 w 90" name="T42"/>
                  <a:gd fmla="*/ 75 h 90" name="T43"/>
                  <a:gd fmla="*/ 21 w 90" name="T44"/>
                  <a:gd fmla="*/ 62 h 90" name="T45"/>
                  <a:gd fmla="*/ 14 w 90" name="T46"/>
                  <a:gd fmla="*/ 42 h 90" name="T47"/>
                  <a:gd fmla="*/ 13 w 90" name="T48"/>
                  <a:gd fmla="*/ 42 h 90" name="T49"/>
                  <a:gd fmla="*/ 0 w 90" name="T50"/>
                  <a:gd fmla="*/ 29 h 90" name="T51"/>
                  <a:gd fmla="*/ 13 w 90" name="T52"/>
                  <a:gd fmla="*/ 17 h 90"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90" w="90">
                    <a:moveTo>
                      <a:pt x="13" y="17"/>
                    </a:moveTo>
                    <a:cubicBezTo>
                      <a:pt x="20" y="17"/>
                      <a:pt x="26" y="22"/>
                      <a:pt x="26" y="29"/>
                    </a:cubicBezTo>
                    <a:cubicBezTo>
                      <a:pt x="67" y="39"/>
                      <a:pt x="67" y="39"/>
                      <a:pt x="67" y="39"/>
                    </a:cubicBezTo>
                    <a:cubicBezTo>
                      <a:pt x="67" y="38"/>
                      <a:pt x="68" y="36"/>
                      <a:pt x="69" y="35"/>
                    </a:cubicBezTo>
                    <a:cubicBezTo>
                      <a:pt x="60" y="19"/>
                      <a:pt x="60" y="19"/>
                      <a:pt x="60" y="19"/>
                    </a:cubicBezTo>
                    <a:cubicBezTo>
                      <a:pt x="59" y="20"/>
                      <a:pt x="58" y="20"/>
                      <a:pt x="57" y="20"/>
                    </a:cubicBezTo>
                    <a:cubicBezTo>
                      <a:pt x="52" y="20"/>
                      <a:pt x="47" y="15"/>
                      <a:pt x="47" y="10"/>
                    </a:cubicBezTo>
                    <a:cubicBezTo>
                      <a:pt x="47" y="5"/>
                      <a:pt x="52" y="0"/>
                      <a:pt x="57" y="0"/>
                    </a:cubicBezTo>
                    <a:cubicBezTo>
                      <a:pt x="62" y="0"/>
                      <a:pt x="67" y="5"/>
                      <a:pt x="67" y="10"/>
                    </a:cubicBezTo>
                    <a:cubicBezTo>
                      <a:pt x="67" y="12"/>
                      <a:pt x="66" y="14"/>
                      <a:pt x="65" y="16"/>
                    </a:cubicBezTo>
                    <a:cubicBezTo>
                      <a:pt x="75" y="32"/>
                      <a:pt x="75" y="32"/>
                      <a:pt x="75" y="32"/>
                    </a:cubicBezTo>
                    <a:cubicBezTo>
                      <a:pt x="76" y="31"/>
                      <a:pt x="77" y="31"/>
                      <a:pt x="78" y="31"/>
                    </a:cubicBezTo>
                    <a:cubicBezTo>
                      <a:pt x="85" y="31"/>
                      <a:pt x="90" y="37"/>
                      <a:pt x="90" y="43"/>
                    </a:cubicBezTo>
                    <a:cubicBezTo>
                      <a:pt x="90" y="50"/>
                      <a:pt x="85" y="56"/>
                      <a:pt x="78" y="56"/>
                    </a:cubicBezTo>
                    <a:cubicBezTo>
                      <a:pt x="72" y="56"/>
                      <a:pt x="68" y="52"/>
                      <a:pt x="66" y="46"/>
                    </a:cubicBezTo>
                    <a:cubicBezTo>
                      <a:pt x="25" y="36"/>
                      <a:pt x="25" y="36"/>
                      <a:pt x="25" y="36"/>
                    </a:cubicBezTo>
                    <a:cubicBezTo>
                      <a:pt x="24" y="37"/>
                      <a:pt x="22" y="39"/>
                      <a:pt x="20" y="40"/>
                    </a:cubicBezTo>
                    <a:cubicBezTo>
                      <a:pt x="27" y="60"/>
                      <a:pt x="27" y="60"/>
                      <a:pt x="27" y="60"/>
                    </a:cubicBezTo>
                    <a:cubicBezTo>
                      <a:pt x="28" y="59"/>
                      <a:pt x="28" y="59"/>
                      <a:pt x="29" y="59"/>
                    </a:cubicBezTo>
                    <a:cubicBezTo>
                      <a:pt x="37" y="59"/>
                      <a:pt x="44" y="66"/>
                      <a:pt x="44" y="75"/>
                    </a:cubicBezTo>
                    <a:cubicBezTo>
                      <a:pt x="44" y="83"/>
                      <a:pt x="37" y="90"/>
                      <a:pt x="29" y="90"/>
                    </a:cubicBezTo>
                    <a:cubicBezTo>
                      <a:pt x="20" y="90"/>
                      <a:pt x="14" y="83"/>
                      <a:pt x="14" y="75"/>
                    </a:cubicBezTo>
                    <a:cubicBezTo>
                      <a:pt x="14" y="69"/>
                      <a:pt x="17" y="64"/>
                      <a:pt x="21" y="62"/>
                    </a:cubicBezTo>
                    <a:cubicBezTo>
                      <a:pt x="14" y="42"/>
                      <a:pt x="14" y="42"/>
                      <a:pt x="14" y="42"/>
                    </a:cubicBezTo>
                    <a:cubicBezTo>
                      <a:pt x="14" y="42"/>
                      <a:pt x="14" y="42"/>
                      <a:pt x="13" y="42"/>
                    </a:cubicBezTo>
                    <a:cubicBezTo>
                      <a:pt x="6" y="42"/>
                      <a:pt x="0" y="36"/>
                      <a:pt x="0" y="29"/>
                    </a:cubicBezTo>
                    <a:cubicBezTo>
                      <a:pt x="0" y="22"/>
                      <a:pt x="6" y="17"/>
                      <a:pt x="13" y="17"/>
                    </a:cubicBezTo>
                    <a:close/>
                  </a:path>
                </a:pathLst>
              </a:custGeom>
              <a:solidFill>
                <a:schemeClr val="bg1"/>
              </a:solidFill>
              <a:ln>
                <a:noFill/>
              </a:ln>
              <a:extLst/>
            </p:spPr>
            <p:txBody>
              <a:bodyPr anchor="t" anchorCtr="0" bIns="51429" compatLnSpc="1" lIns="102860" numCol="1" rIns="102860" tIns="51429" vert="horz" wrap="square">
                <a:prstTxWarp prst="textNoShape">
                  <a:avLst/>
                </a:prstTxWarp>
              </a:bodyPr>
              <a:lstStyle/>
              <a:p>
                <a:pPr defTabSz="1028598" fontAlgn="auto">
                  <a:spcBef>
                    <a:spcPct val="0"/>
                  </a:spcBef>
                  <a:spcAft>
                    <a:spcPct val="0"/>
                  </a:spcAft>
                </a:pPr>
                <a:endParaRPr altLang="en-US" lang="zh-CN">
                  <a:solidFill>
                    <a:prstClr val="black"/>
                  </a:solidFill>
                  <a:latin charset="-122" panose="01010104010101010101" pitchFamily="2" typeface="时尚中黑简体"/>
                  <a:ea charset="-122" panose="01010104010101010101" pitchFamily="2" typeface="时尚中黑简体"/>
                </a:endParaRPr>
              </a:p>
            </p:txBody>
          </p:sp>
        </p:grpSp>
        <p:grpSp>
          <p:nvGrpSpPr>
            <p:cNvPr id="23" name="组合 22"/>
            <p:cNvGrpSpPr/>
            <p:nvPr/>
          </p:nvGrpSpPr>
          <p:grpSpPr>
            <a:xfrm>
              <a:off x="6387143" y="2118392"/>
              <a:ext cx="636633" cy="636633"/>
              <a:chOff x="6377384" y="1976009"/>
              <a:chExt cx="636633" cy="636633"/>
            </a:xfrm>
          </p:grpSpPr>
          <p:sp>
            <p:nvSpPr>
              <p:cNvPr id="20" name="椭圆 19"/>
              <p:cNvSpPr/>
              <p:nvPr/>
            </p:nvSpPr>
            <p:spPr>
              <a:xfrm>
                <a:off x="6377384" y="1976009"/>
                <a:ext cx="636633" cy="636633"/>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p>
            </p:txBody>
          </p:sp>
          <p:sp>
            <p:nvSpPr>
              <p:cNvPr id="17" name="Freeform 156"/>
              <p:cNvSpPr>
                <a:spLocks noEditPoints="1"/>
              </p:cNvSpPr>
              <p:nvPr/>
            </p:nvSpPr>
            <p:spPr bwMode="auto">
              <a:xfrm>
                <a:off x="6528804" y="2114447"/>
                <a:ext cx="333792" cy="359756"/>
              </a:xfrm>
              <a:custGeom>
                <a:gdLst>
                  <a:gd fmla="*/ 36 w 178" name="T0"/>
                  <a:gd fmla="*/ 127 h 208" name="T1"/>
                  <a:gd fmla="*/ 67 w 178" name="T2"/>
                  <a:gd fmla="*/ 111 h 208" name="T3"/>
                  <a:gd fmla="*/ 85 w 178" name="T4"/>
                  <a:gd fmla="*/ 139 h 208" name="T5"/>
                  <a:gd fmla="*/ 111 w 178" name="T6"/>
                  <a:gd fmla="*/ 66 h 208" name="T7"/>
                  <a:gd fmla="*/ 142 w 178" name="T8"/>
                  <a:gd fmla="*/ 82 h 208" name="T9"/>
                  <a:gd fmla="*/ 104 w 178" name="T10"/>
                  <a:gd fmla="*/ 170 h 208" name="T11"/>
                  <a:gd fmla="*/ 76 w 178" name="T12"/>
                  <a:gd fmla="*/ 170 h 208" name="T13"/>
                  <a:gd fmla="*/ 36 w 178" name="T14"/>
                  <a:gd fmla="*/ 127 h 208" name="T15"/>
                  <a:gd fmla="*/ 36 w 178" name="T16"/>
                  <a:gd fmla="*/ 127 h 208" name="T17"/>
                  <a:gd fmla="*/ 10 w 178" name="T18"/>
                  <a:gd fmla="*/ 19 h 208" name="T19"/>
                  <a:gd fmla="*/ 0 w 178" name="T20"/>
                  <a:gd fmla="*/ 19 h 208" name="T21"/>
                  <a:gd fmla="*/ 0 w 178" name="T22"/>
                  <a:gd fmla="*/ 28 h 208" name="T23"/>
                  <a:gd fmla="*/ 0 w 178" name="T24"/>
                  <a:gd fmla="*/ 198 h 208" name="T25"/>
                  <a:gd fmla="*/ 0 w 178" name="T26"/>
                  <a:gd fmla="*/ 208 h 208" name="T27"/>
                  <a:gd fmla="*/ 10 w 178" name="T28"/>
                  <a:gd fmla="*/ 208 h 208" name="T29"/>
                  <a:gd fmla="*/ 166 w 178" name="T30"/>
                  <a:gd fmla="*/ 208 h 208" name="T31"/>
                  <a:gd fmla="*/ 178 w 178" name="T32"/>
                  <a:gd fmla="*/ 208 h 208" name="T33"/>
                  <a:gd fmla="*/ 178 w 178" name="T34"/>
                  <a:gd fmla="*/ 198 h 208" name="T35"/>
                  <a:gd fmla="*/ 178 w 178" name="T36"/>
                  <a:gd fmla="*/ 28 h 208" name="T37"/>
                  <a:gd fmla="*/ 178 w 178" name="T38"/>
                  <a:gd fmla="*/ 19 h 208" name="T39"/>
                  <a:gd fmla="*/ 166 w 178" name="T40"/>
                  <a:gd fmla="*/ 19 h 208" name="T41"/>
                  <a:gd fmla="*/ 135 w 178" name="T42"/>
                  <a:gd fmla="*/ 19 h 208" name="T43"/>
                  <a:gd fmla="*/ 135 w 178" name="T44"/>
                  <a:gd fmla="*/ 9 h 208" name="T45"/>
                  <a:gd fmla="*/ 116 w 178" name="T46"/>
                  <a:gd fmla="*/ 9 h 208" name="T47"/>
                  <a:gd fmla="*/ 116 w 178" name="T48"/>
                  <a:gd fmla="*/ 0 h 208" name="T49"/>
                  <a:gd fmla="*/ 62 w 178" name="T50"/>
                  <a:gd fmla="*/ 0 h 208" name="T51"/>
                  <a:gd fmla="*/ 62 w 178" name="T52"/>
                  <a:gd fmla="*/ 9 h 208" name="T53"/>
                  <a:gd fmla="*/ 41 w 178" name="T54"/>
                  <a:gd fmla="*/ 9 h 208" name="T55"/>
                  <a:gd fmla="*/ 41 w 178" name="T56"/>
                  <a:gd fmla="*/ 19 h 208" name="T57"/>
                  <a:gd fmla="*/ 10 w 178" name="T58"/>
                  <a:gd fmla="*/ 19 h 208" name="T59"/>
                  <a:gd fmla="*/ 10 w 178" name="T60"/>
                  <a:gd fmla="*/ 19 h 208" name="T61"/>
                  <a:gd fmla="*/ 135 w 178" name="T62"/>
                  <a:gd fmla="*/ 37 h 208" name="T63"/>
                  <a:gd fmla="*/ 135 w 178" name="T64"/>
                  <a:gd fmla="*/ 52 h 208" name="T65"/>
                  <a:gd fmla="*/ 41 w 178" name="T66"/>
                  <a:gd fmla="*/ 52 h 208" name="T67"/>
                  <a:gd fmla="*/ 41 w 178" name="T68"/>
                  <a:gd fmla="*/ 37 h 208" name="T69"/>
                  <a:gd fmla="*/ 19 w 178" name="T70"/>
                  <a:gd fmla="*/ 37 h 208" name="T71"/>
                  <a:gd fmla="*/ 19 w 178" name="T72"/>
                  <a:gd fmla="*/ 189 h 208" name="T73"/>
                  <a:gd fmla="*/ 156 w 178" name="T74"/>
                  <a:gd fmla="*/ 189 h 208" name="T75"/>
                  <a:gd fmla="*/ 156 w 178" name="T76"/>
                  <a:gd fmla="*/ 37 h 208" name="T77"/>
                  <a:gd fmla="*/ 135 w 178" name="T78"/>
                  <a:gd fmla="*/ 37 h 208" name="T79"/>
                  <a:gd fmla="*/ 135 w 178" name="T80"/>
                  <a:gd fmla="*/ 37 h 208" name="T81"/>
                  <a:gd fmla="*/ 43 w 178" name="T82"/>
                  <a:gd fmla="*/ 127 h 208" name="T83"/>
                  <a:gd fmla="*/ 78 w 178" name="T84"/>
                  <a:gd fmla="*/ 165 h 208" name="T85"/>
                  <a:gd fmla="*/ 81 w 178" name="T86"/>
                  <a:gd fmla="*/ 165 h 208" name="T87"/>
                  <a:gd fmla="*/ 50 w 178" name="T88"/>
                  <a:gd fmla="*/ 125 h 208" name="T89"/>
                  <a:gd fmla="*/ 43 w 178" name="T90"/>
                  <a:gd fmla="*/ 127 h 208" name="T91"/>
                  <a:gd fmla="*/ 43 w 178" name="T92"/>
                  <a:gd fmla="*/ 127 h 208" name="T93"/>
                  <a:gd fmla="*/ 90 w 178" name="T94"/>
                  <a:gd fmla="*/ 146 h 208" name="T95"/>
                  <a:gd fmla="*/ 95 w 178" name="T96"/>
                  <a:gd fmla="*/ 148 h 208" name="T97"/>
                  <a:gd fmla="*/ 114 w 178" name="T98"/>
                  <a:gd fmla="*/ 75 h 208" name="T99"/>
                  <a:gd fmla="*/ 90 w 178" name="T100"/>
                  <a:gd fmla="*/ 146 h 20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08" w="178">
                    <a:moveTo>
                      <a:pt x="36" y="127"/>
                    </a:moveTo>
                    <a:lnTo>
                      <a:pt x="67" y="111"/>
                    </a:lnTo>
                    <a:lnTo>
                      <a:pt x="85" y="139"/>
                    </a:lnTo>
                    <a:lnTo>
                      <a:pt x="111" y="66"/>
                    </a:lnTo>
                    <a:lnTo>
                      <a:pt x="142" y="82"/>
                    </a:lnTo>
                    <a:lnTo>
                      <a:pt x="104" y="170"/>
                    </a:lnTo>
                    <a:lnTo>
                      <a:pt x="76" y="170"/>
                    </a:lnTo>
                    <a:lnTo>
                      <a:pt x="36" y="127"/>
                    </a:lnTo>
                    <a:lnTo>
                      <a:pt x="36" y="127"/>
                    </a:lnTo>
                    <a:close/>
                    <a:moveTo>
                      <a:pt x="10" y="19"/>
                    </a:moveTo>
                    <a:lnTo>
                      <a:pt x="0" y="19"/>
                    </a:lnTo>
                    <a:lnTo>
                      <a:pt x="0" y="28"/>
                    </a:lnTo>
                    <a:lnTo>
                      <a:pt x="0" y="198"/>
                    </a:lnTo>
                    <a:lnTo>
                      <a:pt x="0" y="208"/>
                    </a:lnTo>
                    <a:lnTo>
                      <a:pt x="10" y="208"/>
                    </a:lnTo>
                    <a:lnTo>
                      <a:pt x="166" y="208"/>
                    </a:lnTo>
                    <a:lnTo>
                      <a:pt x="178" y="208"/>
                    </a:lnTo>
                    <a:lnTo>
                      <a:pt x="178" y="198"/>
                    </a:lnTo>
                    <a:lnTo>
                      <a:pt x="178" y="28"/>
                    </a:lnTo>
                    <a:lnTo>
                      <a:pt x="178" y="19"/>
                    </a:lnTo>
                    <a:lnTo>
                      <a:pt x="166" y="19"/>
                    </a:lnTo>
                    <a:lnTo>
                      <a:pt x="135" y="19"/>
                    </a:lnTo>
                    <a:lnTo>
                      <a:pt x="135" y="9"/>
                    </a:lnTo>
                    <a:lnTo>
                      <a:pt x="116" y="9"/>
                    </a:lnTo>
                    <a:lnTo>
                      <a:pt x="116" y="0"/>
                    </a:lnTo>
                    <a:lnTo>
                      <a:pt x="62" y="0"/>
                    </a:lnTo>
                    <a:lnTo>
                      <a:pt x="62" y="9"/>
                    </a:lnTo>
                    <a:lnTo>
                      <a:pt x="41" y="9"/>
                    </a:lnTo>
                    <a:lnTo>
                      <a:pt x="41" y="19"/>
                    </a:lnTo>
                    <a:lnTo>
                      <a:pt x="10" y="19"/>
                    </a:lnTo>
                    <a:lnTo>
                      <a:pt x="10" y="19"/>
                    </a:lnTo>
                    <a:close/>
                    <a:moveTo>
                      <a:pt x="135" y="37"/>
                    </a:moveTo>
                    <a:lnTo>
                      <a:pt x="135" y="52"/>
                    </a:lnTo>
                    <a:lnTo>
                      <a:pt x="41" y="52"/>
                    </a:lnTo>
                    <a:lnTo>
                      <a:pt x="41" y="37"/>
                    </a:lnTo>
                    <a:lnTo>
                      <a:pt x="19" y="37"/>
                    </a:lnTo>
                    <a:lnTo>
                      <a:pt x="19" y="189"/>
                    </a:lnTo>
                    <a:lnTo>
                      <a:pt x="156" y="189"/>
                    </a:lnTo>
                    <a:lnTo>
                      <a:pt x="156" y="37"/>
                    </a:lnTo>
                    <a:lnTo>
                      <a:pt x="135" y="37"/>
                    </a:lnTo>
                    <a:lnTo>
                      <a:pt x="135" y="37"/>
                    </a:lnTo>
                    <a:close/>
                    <a:moveTo>
                      <a:pt x="43" y="127"/>
                    </a:moveTo>
                    <a:lnTo>
                      <a:pt x="78" y="165"/>
                    </a:lnTo>
                    <a:lnTo>
                      <a:pt x="81" y="165"/>
                    </a:lnTo>
                    <a:lnTo>
                      <a:pt x="50" y="125"/>
                    </a:lnTo>
                    <a:lnTo>
                      <a:pt x="43" y="127"/>
                    </a:lnTo>
                    <a:lnTo>
                      <a:pt x="43" y="127"/>
                    </a:lnTo>
                    <a:close/>
                    <a:moveTo>
                      <a:pt x="90" y="146"/>
                    </a:moveTo>
                    <a:lnTo>
                      <a:pt x="95" y="148"/>
                    </a:lnTo>
                    <a:lnTo>
                      <a:pt x="114" y="75"/>
                    </a:lnTo>
                    <a:lnTo>
                      <a:pt x="90" y="146"/>
                    </a:lnTo>
                    <a:close/>
                  </a:path>
                </a:pathLst>
              </a:custGeom>
              <a:solidFill>
                <a:schemeClr val="bg1"/>
              </a:solidFill>
              <a:ln>
                <a:noFill/>
              </a:ln>
              <a:extLst/>
            </p:spPr>
            <p:txBody>
              <a:bodyPr anchor="t" anchorCtr="0" bIns="51429" compatLnSpc="1" lIns="102860" numCol="1" rIns="102860" tIns="51429" vert="horz" wrap="square">
                <a:prstTxWarp prst="textNoShape">
                  <a:avLst/>
                </a:prstTxWarp>
              </a:bodyPr>
              <a:lstStyle/>
              <a:p>
                <a:pPr defTabSz="1028598" fontAlgn="auto">
                  <a:spcBef>
                    <a:spcPct val="0"/>
                  </a:spcBef>
                  <a:spcAft>
                    <a:spcPct val="0"/>
                  </a:spcAft>
                </a:pPr>
                <a:endParaRPr altLang="en-US" lang="zh-CN">
                  <a:solidFill>
                    <a:prstClr val="black"/>
                  </a:solidFill>
                  <a:latin charset="-122" panose="01010104010101010101" pitchFamily="2" typeface="时尚中黑简体"/>
                  <a:ea charset="-122" panose="01010104010101010101" pitchFamily="2" typeface="时尚中黑简体"/>
                </a:endParaRPr>
              </a:p>
            </p:txBody>
          </p:sp>
        </p:grpSp>
      </p:grpSp>
      <p:pic>
        <p:nvPicPr>
          <p:cNvPr id="24" name="图片 23"/>
          <p:cNvPicPr>
            <a:picLocks noChangeAspect="1"/>
          </p:cNvPicPr>
          <p:nvPr/>
        </p:nvPicPr>
        <p:blipFill>
          <a:blip r:embed="rId2">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p:blipFill>
        <p:spPr>
          <a:xfrm>
            <a:off x="2239494" y="4310185"/>
            <a:ext cx="2895739" cy="1930493"/>
          </a:xfrm>
          <a:prstGeom prst="rect">
            <a:avLst/>
          </a:prstGeom>
        </p:spPr>
      </p:pic>
      <p:sp>
        <p:nvSpPr>
          <p:cNvPr id="25" name="矩形 24"/>
          <p:cNvSpPr/>
          <p:nvPr/>
        </p:nvSpPr>
        <p:spPr>
          <a:xfrm>
            <a:off x="1721844" y="4310184"/>
            <a:ext cx="517649" cy="19304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铱星计划</a:t>
            </a:r>
          </a:p>
        </p:txBody>
      </p:sp>
      <p:cxnSp>
        <p:nvCxnSpPr>
          <p:cNvPr id="26" name="直接连接符 25"/>
          <p:cNvCxnSpPr/>
          <p:nvPr/>
        </p:nvCxnSpPr>
        <p:spPr>
          <a:xfrm>
            <a:off x="5540495" y="4310184"/>
            <a:ext cx="53919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540495" y="6171602"/>
            <a:ext cx="53919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5540495" y="4536765"/>
            <a:ext cx="5270940" cy="1463040"/>
          </a:xfrm>
          <a:prstGeom prst="rect">
            <a:avLst/>
          </a:prstGeom>
        </p:spPr>
        <p:txBody>
          <a:bodyPr wrap="square">
            <a:spAutoFit/>
          </a:bodyPr>
          <a:lstStyle/>
          <a:p>
            <a:r>
              <a:rPr altLang="en-US" lang="zh-CN">
                <a:solidFill>
                  <a:schemeClr val="bg1"/>
                </a:solidFill>
              </a:rPr>
              <a:t>技术上开拓了个人卫星通话的新时代，项目超前，但商业上彻头彻尾的失败：</a:t>
            </a:r>
          </a:p>
          <a:p>
            <a:r>
              <a:rPr altLang="en-US" lang="zh-CN">
                <a:solidFill>
                  <a:schemeClr val="bg1"/>
                </a:solidFill>
              </a:rPr>
              <a:t>成本过高导致用户不可能达到预计的盈利所必须的规模</a:t>
            </a:r>
          </a:p>
          <a:p>
            <a:r>
              <a:rPr altLang="en-US" lang="zh-CN">
                <a:solidFill>
                  <a:schemeClr val="bg1"/>
                </a:solidFill>
              </a:rPr>
              <a:t>引入风投本身的弊端在项目后期凸现出来</a:t>
            </a:r>
          </a:p>
        </p:txBody>
      </p:sp>
    </p:spTree>
    <p:extLst>
      <p:ext uri="{BB962C8B-B14F-4D97-AF65-F5344CB8AC3E}">
        <p14:creationId val="3300550894"/>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 name="矩形 50"/>
          <p:cNvSpPr/>
          <p:nvPr/>
        </p:nvSpPr>
        <p:spPr>
          <a:xfrm>
            <a:off x="1328916" y="2317038"/>
            <a:ext cx="4478234" cy="598745"/>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Stay Hungry , Stay Foolish</a:t>
            </a:r>
          </a:p>
        </p:txBody>
      </p:sp>
      <p:sp>
        <p:nvSpPr>
          <p:cNvPr id="4" name="矩形 3"/>
          <p:cNvSpPr/>
          <p:nvPr/>
        </p:nvSpPr>
        <p:spPr>
          <a:xfrm>
            <a:off x="944500" y="504837"/>
            <a:ext cx="1198880" cy="701040"/>
          </a:xfrm>
          <a:prstGeom prst="rect">
            <a:avLst/>
          </a:prstGeom>
        </p:spPr>
        <p:txBody>
          <a:bodyPr wrap="none">
            <a:spAutoFit/>
          </a:bodyPr>
          <a:lstStyle/>
          <a:p>
            <a:pPr algn="ctr"/>
            <a:r>
              <a:rPr altLang="en-US" lang="zh-CN" smtClean="0" sz="4000">
                <a:solidFill>
                  <a:schemeClr val="bg1"/>
                </a:solidFill>
                <a:ea panose="02010601030101010101" typeface="方正大黑简体"/>
              </a:rPr>
              <a:t>苹果</a:t>
            </a:r>
          </a:p>
        </p:txBody>
      </p:sp>
      <p:cxnSp>
        <p:nvCxnSpPr>
          <p:cNvPr id="5" name="直接连接符 4"/>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51569" y="725240"/>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“水果”公司的复兴</a:t>
            </a:r>
          </a:p>
        </p:txBody>
      </p:sp>
      <p:grpSp>
        <p:nvGrpSpPr>
          <p:cNvPr id="30" name="组合 29"/>
          <p:cNvGrpSpPr/>
          <p:nvPr/>
        </p:nvGrpSpPr>
        <p:grpSpPr>
          <a:xfrm>
            <a:off x="423582" y="1474152"/>
            <a:ext cx="10744199" cy="4735693"/>
            <a:chOff x="1543940" y="1967252"/>
            <a:chExt cx="8242998" cy="4456906"/>
          </a:xfrm>
        </p:grpSpPr>
        <p:cxnSp>
          <p:nvCxnSpPr>
            <p:cNvPr id="8" name="直接连接符 7"/>
            <p:cNvCxnSpPr/>
            <p:nvPr/>
          </p:nvCxnSpPr>
          <p:spPr>
            <a:xfrm>
              <a:off x="3692899" y="4683780"/>
              <a:ext cx="1264023" cy="12640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2318778" y="4683781"/>
              <a:ext cx="1374121" cy="13741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956922" y="1967252"/>
              <a:ext cx="3980551" cy="398055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2238516" y="5871941"/>
              <a:ext cx="220739" cy="277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2674730" y="5460875"/>
              <a:ext cx="220739" cy="277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3571455" y="4573681"/>
              <a:ext cx="220739" cy="277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a:off x="3993801" y="4951458"/>
              <a:ext cx="220739" cy="277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5674238" y="4951458"/>
              <a:ext cx="220739" cy="277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6326701" y="4330793"/>
              <a:ext cx="220739" cy="277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6947197" y="3722623"/>
              <a:ext cx="220739" cy="277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椭圆 23"/>
            <p:cNvSpPr/>
            <p:nvPr/>
          </p:nvSpPr>
          <p:spPr>
            <a:xfrm>
              <a:off x="7859392" y="2809560"/>
              <a:ext cx="220739" cy="277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8426210" y="2285874"/>
              <a:ext cx="220739" cy="27715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7" name="直接连接符 26"/>
            <p:cNvCxnSpPr/>
            <p:nvPr/>
          </p:nvCxnSpPr>
          <p:spPr>
            <a:xfrm>
              <a:off x="1543940" y="6424158"/>
              <a:ext cx="8242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1" name="文本框 30"/>
          <p:cNvSpPr txBox="1"/>
          <p:nvPr/>
        </p:nvSpPr>
        <p:spPr>
          <a:xfrm>
            <a:off x="1008557" y="6300244"/>
            <a:ext cx="487680" cy="365760"/>
          </a:xfrm>
          <a:prstGeom prst="rect">
            <a:avLst/>
          </a:prstGeom>
          <a:noFill/>
          <a:ln>
            <a:noFill/>
          </a:ln>
        </p:spPr>
        <p:txBody>
          <a:bodyPr rtlCol="0" wrap="none">
            <a:spAutoFit/>
          </a:bodyPr>
          <a:lstStyle/>
          <a:p>
            <a:r>
              <a:rPr altLang="zh-CN" lang="en-US" smtClean="0">
                <a:solidFill>
                  <a:schemeClr val="bg1"/>
                </a:solidFill>
                <a:latin charset="0" panose="04040905080b02020502" pitchFamily="82" typeface="Broadway"/>
              </a:rPr>
              <a:t>1976</a:t>
            </a:r>
          </a:p>
        </p:txBody>
      </p:sp>
      <p:sp>
        <p:nvSpPr>
          <p:cNvPr id="32" name="文本框 31"/>
          <p:cNvSpPr txBox="1"/>
          <p:nvPr/>
        </p:nvSpPr>
        <p:spPr>
          <a:xfrm>
            <a:off x="1759903" y="6300244"/>
            <a:ext cx="487680" cy="365760"/>
          </a:xfrm>
          <a:prstGeom prst="rect">
            <a:avLst/>
          </a:prstGeom>
          <a:noFill/>
          <a:ln>
            <a:noFill/>
          </a:ln>
        </p:spPr>
        <p:txBody>
          <a:bodyPr rtlCol="0" wrap="none">
            <a:spAutoFit/>
          </a:bodyPr>
          <a:lstStyle/>
          <a:p>
            <a:r>
              <a:rPr altLang="zh-CN" lang="en-US" smtClean="0">
                <a:solidFill>
                  <a:schemeClr val="bg1"/>
                </a:solidFill>
                <a:latin charset="0" panose="04040905080b02020502" pitchFamily="82" typeface="Broadway"/>
              </a:rPr>
              <a:t>1977</a:t>
            </a:r>
          </a:p>
        </p:txBody>
      </p:sp>
      <p:sp>
        <p:nvSpPr>
          <p:cNvPr id="33" name="文本框 32"/>
          <p:cNvSpPr txBox="1"/>
          <p:nvPr/>
        </p:nvSpPr>
        <p:spPr>
          <a:xfrm>
            <a:off x="2856409" y="6300244"/>
            <a:ext cx="487680" cy="365760"/>
          </a:xfrm>
          <a:prstGeom prst="rect">
            <a:avLst/>
          </a:prstGeom>
          <a:noFill/>
          <a:ln>
            <a:noFill/>
          </a:ln>
        </p:spPr>
        <p:txBody>
          <a:bodyPr rtlCol="0" wrap="none">
            <a:spAutoFit/>
          </a:bodyPr>
          <a:lstStyle/>
          <a:p>
            <a:r>
              <a:rPr altLang="zh-CN" lang="en-US" smtClean="0">
                <a:solidFill>
                  <a:schemeClr val="bg1"/>
                </a:solidFill>
                <a:latin charset="0" panose="04040905080b02020502" pitchFamily="82" typeface="Broadway"/>
              </a:rPr>
              <a:t>1984</a:t>
            </a:r>
          </a:p>
        </p:txBody>
      </p:sp>
      <p:sp>
        <p:nvSpPr>
          <p:cNvPr id="34" name="文本框 33"/>
          <p:cNvSpPr txBox="1"/>
          <p:nvPr/>
        </p:nvSpPr>
        <p:spPr>
          <a:xfrm>
            <a:off x="3626543" y="6300244"/>
            <a:ext cx="487680" cy="365760"/>
          </a:xfrm>
          <a:prstGeom prst="rect">
            <a:avLst/>
          </a:prstGeom>
          <a:noFill/>
          <a:ln>
            <a:noFill/>
          </a:ln>
        </p:spPr>
        <p:txBody>
          <a:bodyPr rtlCol="0" wrap="none">
            <a:spAutoFit/>
          </a:bodyPr>
          <a:lstStyle/>
          <a:p>
            <a:r>
              <a:rPr altLang="zh-CN" lang="en-US" smtClean="0">
                <a:solidFill>
                  <a:schemeClr val="bg1"/>
                </a:solidFill>
                <a:latin charset="0" panose="04040905080b02020502" pitchFamily="82" typeface="Broadway"/>
              </a:rPr>
              <a:t>1985</a:t>
            </a:r>
          </a:p>
        </p:txBody>
      </p:sp>
      <p:sp>
        <p:nvSpPr>
          <p:cNvPr id="35" name="文本框 34"/>
          <p:cNvSpPr txBox="1"/>
          <p:nvPr/>
        </p:nvSpPr>
        <p:spPr>
          <a:xfrm>
            <a:off x="5624637" y="6300244"/>
            <a:ext cx="487680" cy="365760"/>
          </a:xfrm>
          <a:prstGeom prst="rect">
            <a:avLst/>
          </a:prstGeom>
          <a:noFill/>
          <a:ln>
            <a:noFill/>
          </a:ln>
        </p:spPr>
        <p:txBody>
          <a:bodyPr rtlCol="0" wrap="none">
            <a:spAutoFit/>
          </a:bodyPr>
          <a:lstStyle/>
          <a:p>
            <a:r>
              <a:rPr altLang="zh-CN" lang="en-US" smtClean="0">
                <a:solidFill>
                  <a:schemeClr val="bg1"/>
                </a:solidFill>
                <a:latin charset="0" panose="04040905080b02020502" pitchFamily="82" typeface="Broadway"/>
              </a:rPr>
              <a:t>1996</a:t>
            </a:r>
          </a:p>
        </p:txBody>
      </p:sp>
      <p:sp>
        <p:nvSpPr>
          <p:cNvPr id="36" name="文本框 35"/>
          <p:cNvSpPr txBox="1"/>
          <p:nvPr/>
        </p:nvSpPr>
        <p:spPr>
          <a:xfrm>
            <a:off x="6475078" y="6300244"/>
            <a:ext cx="487680" cy="365760"/>
          </a:xfrm>
          <a:prstGeom prst="rect">
            <a:avLst/>
          </a:prstGeom>
          <a:noFill/>
          <a:ln>
            <a:noFill/>
          </a:ln>
        </p:spPr>
        <p:txBody>
          <a:bodyPr rtlCol="0" wrap="none">
            <a:spAutoFit/>
          </a:bodyPr>
          <a:lstStyle/>
          <a:p>
            <a:r>
              <a:rPr altLang="zh-CN" lang="en-US" smtClean="0">
                <a:solidFill>
                  <a:schemeClr val="bg1"/>
                </a:solidFill>
                <a:latin charset="0" panose="04040905080b02020502" pitchFamily="82" typeface="Broadway"/>
              </a:rPr>
              <a:t>1998</a:t>
            </a:r>
          </a:p>
        </p:txBody>
      </p:sp>
      <p:sp>
        <p:nvSpPr>
          <p:cNvPr id="37" name="文本框 36"/>
          <p:cNvSpPr txBox="1"/>
          <p:nvPr/>
        </p:nvSpPr>
        <p:spPr>
          <a:xfrm>
            <a:off x="7283854" y="6300244"/>
            <a:ext cx="487680" cy="365760"/>
          </a:xfrm>
          <a:prstGeom prst="rect">
            <a:avLst/>
          </a:prstGeom>
          <a:noFill/>
          <a:ln>
            <a:noFill/>
          </a:ln>
        </p:spPr>
        <p:txBody>
          <a:bodyPr rtlCol="0" wrap="none">
            <a:spAutoFit/>
          </a:bodyPr>
          <a:lstStyle/>
          <a:p>
            <a:r>
              <a:rPr altLang="zh-CN" lang="en-US" smtClean="0">
                <a:solidFill>
                  <a:schemeClr val="bg1"/>
                </a:solidFill>
                <a:latin charset="0" panose="04040905080b02020502" pitchFamily="82" typeface="Broadway"/>
              </a:rPr>
              <a:t>2001</a:t>
            </a:r>
          </a:p>
        </p:txBody>
      </p:sp>
      <p:sp>
        <p:nvSpPr>
          <p:cNvPr id="38" name="文本框 37"/>
          <p:cNvSpPr txBox="1"/>
          <p:nvPr/>
        </p:nvSpPr>
        <p:spPr>
          <a:xfrm>
            <a:off x="8616702" y="6300244"/>
            <a:ext cx="487680" cy="365760"/>
          </a:xfrm>
          <a:prstGeom prst="rect">
            <a:avLst/>
          </a:prstGeom>
          <a:noFill/>
          <a:ln>
            <a:noFill/>
          </a:ln>
        </p:spPr>
        <p:txBody>
          <a:bodyPr rtlCol="0" wrap="none">
            <a:spAutoFit/>
          </a:bodyPr>
          <a:lstStyle/>
          <a:p>
            <a:r>
              <a:rPr altLang="zh-CN" lang="en-US" smtClean="0">
                <a:solidFill>
                  <a:schemeClr val="bg1"/>
                </a:solidFill>
                <a:latin charset="0" panose="04040905080b02020502" pitchFamily="82" typeface="Broadway"/>
              </a:rPr>
              <a:t>2007</a:t>
            </a:r>
          </a:p>
        </p:txBody>
      </p:sp>
      <p:sp>
        <p:nvSpPr>
          <p:cNvPr id="39" name="文本框 38"/>
          <p:cNvSpPr txBox="1"/>
          <p:nvPr/>
        </p:nvSpPr>
        <p:spPr>
          <a:xfrm>
            <a:off x="9681881" y="6300244"/>
            <a:ext cx="487680" cy="365760"/>
          </a:xfrm>
          <a:prstGeom prst="rect">
            <a:avLst/>
          </a:prstGeom>
          <a:noFill/>
          <a:ln>
            <a:noFill/>
          </a:ln>
        </p:spPr>
        <p:txBody>
          <a:bodyPr rtlCol="0" wrap="none">
            <a:spAutoFit/>
          </a:bodyPr>
          <a:lstStyle/>
          <a:p>
            <a:r>
              <a:rPr altLang="zh-CN" lang="en-US" smtClean="0">
                <a:solidFill>
                  <a:schemeClr val="bg1"/>
                </a:solidFill>
                <a:latin charset="0" panose="04040905080b02020502" pitchFamily="82" typeface="Broadway"/>
              </a:rPr>
              <a:t>2010</a:t>
            </a:r>
          </a:p>
        </p:txBody>
      </p:sp>
      <p:sp>
        <p:nvSpPr>
          <p:cNvPr id="40" name="文本框 39"/>
          <p:cNvSpPr txBox="1"/>
          <p:nvPr/>
        </p:nvSpPr>
        <p:spPr>
          <a:xfrm>
            <a:off x="1725330" y="5658301"/>
            <a:ext cx="2240280" cy="365760"/>
          </a:xfrm>
          <a:prstGeom prst="rect">
            <a:avLst/>
          </a:prstGeom>
          <a:noFill/>
        </p:spPr>
        <p:txBody>
          <a:bodyPr rtlCol="0" wrap="none">
            <a:spAutoFit/>
          </a:bodyPr>
          <a:lstStyle/>
          <a:p>
            <a:r>
              <a:rPr altLang="en-US" lang="zh-CN" smtClean="0">
                <a:solidFill>
                  <a:schemeClr val="bg1"/>
                </a:solidFill>
              </a:rPr>
              <a:t>苹果计算机公司成立</a:t>
            </a:r>
          </a:p>
        </p:txBody>
      </p:sp>
      <p:sp>
        <p:nvSpPr>
          <p:cNvPr id="41" name="文本框 40"/>
          <p:cNvSpPr txBox="1"/>
          <p:nvPr/>
        </p:nvSpPr>
        <p:spPr>
          <a:xfrm>
            <a:off x="423582" y="4744910"/>
            <a:ext cx="1554480" cy="365760"/>
          </a:xfrm>
          <a:prstGeom prst="rect">
            <a:avLst/>
          </a:prstGeom>
          <a:noFill/>
        </p:spPr>
        <p:txBody>
          <a:bodyPr rtlCol="0" wrap="none">
            <a:spAutoFit/>
          </a:bodyPr>
          <a:lstStyle/>
          <a:p>
            <a:r>
              <a:rPr altLang="en-US" lang="zh-CN" smtClean="0">
                <a:solidFill>
                  <a:schemeClr val="bg1"/>
                </a:solidFill>
              </a:rPr>
              <a:t>发明个人电脑</a:t>
            </a:r>
          </a:p>
        </p:txBody>
      </p:sp>
      <p:sp>
        <p:nvSpPr>
          <p:cNvPr id="42" name="文本框 41"/>
          <p:cNvSpPr txBox="1"/>
          <p:nvPr/>
        </p:nvSpPr>
        <p:spPr>
          <a:xfrm>
            <a:off x="2383254" y="3741572"/>
            <a:ext cx="2011680" cy="365760"/>
          </a:xfrm>
          <a:prstGeom prst="rect">
            <a:avLst/>
          </a:prstGeom>
          <a:noFill/>
        </p:spPr>
        <p:txBody>
          <a:bodyPr rtlCol="0" wrap="none">
            <a:spAutoFit/>
          </a:bodyPr>
          <a:lstStyle/>
          <a:p>
            <a:r>
              <a:rPr altLang="en-US" lang="zh-CN" smtClean="0">
                <a:solidFill>
                  <a:schemeClr val="bg1"/>
                </a:solidFill>
              </a:rPr>
              <a:t>推出麦金托什电脑</a:t>
            </a:r>
          </a:p>
        </p:txBody>
      </p:sp>
      <p:sp>
        <p:nvSpPr>
          <p:cNvPr id="43" name="文本框 42"/>
          <p:cNvSpPr txBox="1"/>
          <p:nvPr/>
        </p:nvSpPr>
        <p:spPr>
          <a:xfrm>
            <a:off x="3725541" y="4314224"/>
            <a:ext cx="1783080" cy="365760"/>
          </a:xfrm>
          <a:prstGeom prst="rect">
            <a:avLst/>
          </a:prstGeom>
          <a:noFill/>
        </p:spPr>
        <p:txBody>
          <a:bodyPr rtlCol="0" wrap="none">
            <a:spAutoFit/>
          </a:bodyPr>
          <a:lstStyle/>
          <a:p>
            <a:r>
              <a:rPr altLang="en-US" lang="zh-CN" smtClean="0">
                <a:solidFill>
                  <a:schemeClr val="bg1"/>
                </a:solidFill>
              </a:rPr>
              <a:t>内斗乔布斯离开</a:t>
            </a:r>
          </a:p>
        </p:txBody>
      </p:sp>
      <p:sp>
        <p:nvSpPr>
          <p:cNvPr id="44" name="文本框 43"/>
          <p:cNvSpPr txBox="1"/>
          <p:nvPr/>
        </p:nvSpPr>
        <p:spPr>
          <a:xfrm>
            <a:off x="6162266" y="4847482"/>
            <a:ext cx="2468880" cy="365760"/>
          </a:xfrm>
          <a:prstGeom prst="rect">
            <a:avLst/>
          </a:prstGeom>
          <a:noFill/>
        </p:spPr>
        <p:txBody>
          <a:bodyPr rtlCol="0" wrap="none">
            <a:spAutoFit/>
          </a:bodyPr>
          <a:lstStyle/>
          <a:p>
            <a:r>
              <a:rPr altLang="en-US" lang="zh-CN" smtClean="0">
                <a:solidFill>
                  <a:schemeClr val="bg1"/>
                </a:solidFill>
              </a:rPr>
              <a:t>乔布斯回归；微软注资</a:t>
            </a:r>
          </a:p>
        </p:txBody>
      </p:sp>
      <p:sp>
        <p:nvSpPr>
          <p:cNvPr id="45" name="文本框 44"/>
          <p:cNvSpPr txBox="1"/>
          <p:nvPr/>
        </p:nvSpPr>
        <p:spPr>
          <a:xfrm>
            <a:off x="7173603" y="4110904"/>
            <a:ext cx="2237105" cy="365760"/>
          </a:xfrm>
          <a:prstGeom prst="rect">
            <a:avLst/>
          </a:prstGeom>
          <a:noFill/>
        </p:spPr>
        <p:txBody>
          <a:bodyPr rtlCol="0" wrap="none">
            <a:spAutoFit/>
          </a:bodyPr>
          <a:lstStyle/>
          <a:p>
            <a:r>
              <a:rPr altLang="zh-CN" lang="en-US" smtClean="0">
                <a:solidFill>
                  <a:schemeClr val="bg1"/>
                </a:solidFill>
              </a:rPr>
              <a:t>iMac诞生，苹果盈利</a:t>
            </a:r>
          </a:p>
        </p:txBody>
      </p:sp>
      <p:sp>
        <p:nvSpPr>
          <p:cNvPr id="46" name="文本框 45"/>
          <p:cNvSpPr txBox="1"/>
          <p:nvPr/>
        </p:nvSpPr>
        <p:spPr>
          <a:xfrm>
            <a:off x="7825369" y="3404257"/>
            <a:ext cx="2646866" cy="365760"/>
          </a:xfrm>
          <a:prstGeom prst="rect">
            <a:avLst/>
          </a:prstGeom>
          <a:noFill/>
        </p:spPr>
        <p:txBody>
          <a:bodyPr rtlCol="0" wrap="none">
            <a:spAutoFit/>
          </a:bodyPr>
          <a:lstStyle/>
          <a:p>
            <a:r>
              <a:rPr altLang="zh-CN" lang="en-US" smtClean="0">
                <a:solidFill>
                  <a:schemeClr val="bg1"/>
                </a:solidFill>
              </a:rPr>
              <a:t>iPod诞生，颠覆音乐产业</a:t>
            </a:r>
          </a:p>
        </p:txBody>
      </p:sp>
      <p:sp>
        <p:nvSpPr>
          <p:cNvPr id="47" name="文本框 46"/>
          <p:cNvSpPr txBox="1"/>
          <p:nvPr/>
        </p:nvSpPr>
        <p:spPr>
          <a:xfrm>
            <a:off x="8998264" y="2497831"/>
            <a:ext cx="2761166" cy="365760"/>
          </a:xfrm>
          <a:prstGeom prst="rect">
            <a:avLst/>
          </a:prstGeom>
          <a:noFill/>
        </p:spPr>
        <p:txBody>
          <a:bodyPr rtlCol="0" wrap="none">
            <a:spAutoFit/>
          </a:bodyPr>
          <a:lstStyle/>
          <a:p>
            <a:r>
              <a:rPr altLang="zh-CN" lang="en-US" smtClean="0">
                <a:solidFill>
                  <a:schemeClr val="bg1"/>
                </a:solidFill>
              </a:rPr>
              <a:t>iPone诞生，颠覆手机行业</a:t>
            </a:r>
          </a:p>
        </p:txBody>
      </p:sp>
      <p:sp>
        <p:nvSpPr>
          <p:cNvPr id="48" name="文本框 47"/>
          <p:cNvSpPr txBox="1"/>
          <p:nvPr/>
        </p:nvSpPr>
        <p:spPr>
          <a:xfrm>
            <a:off x="6839098" y="1649686"/>
            <a:ext cx="2406819" cy="365760"/>
          </a:xfrm>
          <a:prstGeom prst="rect">
            <a:avLst/>
          </a:prstGeom>
          <a:noFill/>
        </p:spPr>
        <p:txBody>
          <a:bodyPr rtlCol="0" wrap="none">
            <a:spAutoFit/>
          </a:bodyPr>
          <a:lstStyle/>
          <a:p>
            <a:r>
              <a:rPr altLang="zh-CN" lang="en-US" smtClean="0">
                <a:solidFill>
                  <a:schemeClr val="bg1"/>
                </a:solidFill>
              </a:rPr>
              <a:t>iPad诞生，市值超微软</a:t>
            </a:r>
          </a:p>
        </p:txBody>
      </p:sp>
      <p:pic>
        <p:nvPicPr>
          <p:cNvPr id="49" name="图片 48"/>
          <p:cNvPicPr>
            <a:picLocks noChangeAspect="1"/>
          </p:cNvPicPr>
          <p:nvPr/>
        </p:nvPicPr>
        <p:blipFill>
          <a:blip r:embed="rId2"/>
          <a:srcRect b="3832" l="4593" t="3486"/>
          <a:stretch>
            <a:fillRect/>
          </a:stretch>
        </p:blipFill>
        <p:spPr>
          <a:xfrm>
            <a:off x="433146" y="1679966"/>
            <a:ext cx="1348027" cy="1328056"/>
          </a:xfrm>
          <a:prstGeom prst="ellipse">
            <a:avLst/>
          </a:prstGeom>
        </p:spPr>
      </p:pic>
    </p:spTree>
    <p:extLst>
      <p:ext uri="{BB962C8B-B14F-4D97-AF65-F5344CB8AC3E}">
        <p14:creationId val="144289953"/>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374635" y="446427"/>
            <a:ext cx="2311717" cy="822960"/>
          </a:xfrm>
          <a:prstGeom prst="rect">
            <a:avLst/>
          </a:prstGeom>
        </p:spPr>
        <p:txBody>
          <a:bodyPr wrap="none">
            <a:spAutoFit/>
          </a:bodyPr>
          <a:lstStyle/>
          <a:p>
            <a:pPr algn="ctr"/>
            <a:r>
              <a:rPr altLang="zh-CN" lang="en-US" smtClean="0" sz="4800">
                <a:solidFill>
                  <a:schemeClr val="bg1"/>
                </a:solidFill>
              </a:rPr>
              <a:t>GOOGLE</a:t>
            </a:r>
          </a:p>
        </p:txBody>
      </p:sp>
      <p:cxnSp>
        <p:nvCxnSpPr>
          <p:cNvPr id="5" name="直接连接符 4"/>
          <p:cNvCxnSpPr/>
          <p:nvPr/>
        </p:nvCxnSpPr>
        <p:spPr>
          <a:xfrm>
            <a:off x="0" y="446427"/>
            <a:ext cx="332142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0" y="1271133"/>
            <a:ext cx="1159136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9251569" y="725240"/>
            <a:ext cx="2339796" cy="54589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挑战者</a:t>
            </a:r>
          </a:p>
        </p:txBody>
      </p:sp>
      <p:grpSp>
        <p:nvGrpSpPr>
          <p:cNvPr id="16" name="组合 15"/>
          <p:cNvGrpSpPr/>
          <p:nvPr/>
        </p:nvGrpSpPr>
        <p:grpSpPr>
          <a:xfrm>
            <a:off x="1256544" y="1817027"/>
            <a:ext cx="1863174" cy="4429274"/>
            <a:chOff x="1458250" y="2095839"/>
            <a:chExt cx="1863174" cy="4429274"/>
          </a:xfrm>
        </p:grpSpPr>
        <p:grpSp>
          <p:nvGrpSpPr>
            <p:cNvPr id="12" name="组合 11"/>
            <p:cNvGrpSpPr/>
            <p:nvPr/>
          </p:nvGrpSpPr>
          <p:grpSpPr>
            <a:xfrm>
              <a:off x="3059408" y="2095839"/>
              <a:ext cx="262016" cy="4213920"/>
              <a:chOff x="2563371" y="1931386"/>
              <a:chExt cx="262016" cy="4213920"/>
            </a:xfrm>
          </p:grpSpPr>
          <p:cxnSp>
            <p:nvCxnSpPr>
              <p:cNvPr id="8" name="直接连接符 7"/>
              <p:cNvCxnSpPr/>
              <p:nvPr/>
            </p:nvCxnSpPr>
            <p:spPr>
              <a:xfrm flipH="1">
                <a:off x="2697640" y="1931386"/>
                <a:ext cx="0" cy="42139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2569893" y="2447365"/>
                <a:ext cx="255494" cy="2554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p>
            </p:txBody>
          </p:sp>
          <p:sp>
            <p:nvSpPr>
              <p:cNvPr id="9" name="椭圆 8"/>
              <p:cNvSpPr/>
              <p:nvPr/>
            </p:nvSpPr>
            <p:spPr>
              <a:xfrm>
                <a:off x="2569893" y="4040841"/>
                <a:ext cx="255494" cy="2554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p>
            </p:txBody>
          </p:sp>
          <p:sp>
            <p:nvSpPr>
              <p:cNvPr id="10" name="椭圆 9"/>
              <p:cNvSpPr/>
              <p:nvPr/>
            </p:nvSpPr>
            <p:spPr>
              <a:xfrm>
                <a:off x="2563371" y="5634317"/>
                <a:ext cx="255494" cy="2554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p>
            </p:txBody>
          </p:sp>
        </p:grpSp>
        <p:sp>
          <p:nvSpPr>
            <p:cNvPr id="11" name="泪滴形 10"/>
            <p:cNvSpPr/>
            <p:nvPr/>
          </p:nvSpPr>
          <p:spPr>
            <a:xfrm rot="2700000">
              <a:off x="1467483" y="2167208"/>
              <a:ext cx="1144713" cy="1144713"/>
            </a:xfrm>
            <a:prstGeom prst="teardrop">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mtClean="0"/>
                <a:t>速度</a:t>
              </a:r>
            </a:p>
          </p:txBody>
        </p:sp>
        <p:sp>
          <p:nvSpPr>
            <p:cNvPr id="14" name="泪滴形 13"/>
            <p:cNvSpPr/>
            <p:nvPr/>
          </p:nvSpPr>
          <p:spPr>
            <a:xfrm rot="2700000">
              <a:off x="1458250" y="5380400"/>
              <a:ext cx="1144713" cy="1144713"/>
            </a:xfrm>
            <a:prstGeom prst="teardrop">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mtClean="0"/>
                <a:t>联合</a:t>
              </a:r>
            </a:p>
          </p:txBody>
        </p:sp>
        <p:sp>
          <p:nvSpPr>
            <p:cNvPr id="15" name="泪滴形 14"/>
            <p:cNvSpPr/>
            <p:nvPr/>
          </p:nvSpPr>
          <p:spPr>
            <a:xfrm rot="2700000">
              <a:off x="1467483" y="3760685"/>
              <a:ext cx="1144713" cy="1144713"/>
            </a:xfrm>
            <a:prstGeom prst="teardrop">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r>
                <a:rPr altLang="en-US" lang="zh-CN" smtClean="0"/>
                <a:t>人才</a:t>
              </a:r>
            </a:p>
          </p:txBody>
        </p:sp>
      </p:grpSp>
      <p:sp>
        <p:nvSpPr>
          <p:cNvPr id="17" name="矩形 16"/>
          <p:cNvSpPr/>
          <p:nvPr/>
        </p:nvSpPr>
        <p:spPr>
          <a:xfrm>
            <a:off x="3728846" y="2137142"/>
            <a:ext cx="7001905" cy="914400"/>
          </a:xfrm>
          <a:prstGeom prst="rect">
            <a:avLst/>
          </a:prstGeom>
        </p:spPr>
        <p:txBody>
          <a:bodyPr wrap="square">
            <a:spAutoFit/>
          </a:bodyPr>
          <a:lstStyle/>
          <a:p>
            <a:r>
              <a:rPr altLang="en-US" lang="zh-CN" smtClean="0">
                <a:solidFill>
                  <a:schemeClr val="bg1"/>
                </a:solidFill>
              </a:rPr>
              <a:t>根据Google一贯“快速向前跑，不要看两边”的风格，它的核心技术和运营部门要赶在微软还没有推出搜索引擎和搜索广告系统以前就拉开与微软的差距，强占制高点。</a:t>
            </a:r>
          </a:p>
        </p:txBody>
      </p:sp>
      <p:sp>
        <p:nvSpPr>
          <p:cNvPr id="18" name="矩形 17"/>
          <p:cNvSpPr/>
          <p:nvPr/>
        </p:nvSpPr>
        <p:spPr>
          <a:xfrm>
            <a:off x="3728846" y="3823537"/>
            <a:ext cx="7001905" cy="365760"/>
          </a:xfrm>
          <a:prstGeom prst="rect">
            <a:avLst/>
          </a:prstGeom>
        </p:spPr>
        <p:txBody>
          <a:bodyPr wrap="square">
            <a:spAutoFit/>
          </a:bodyPr>
          <a:lstStyle/>
          <a:p>
            <a:r>
              <a:rPr altLang="en-US" lang="zh-CN">
                <a:solidFill>
                  <a:schemeClr val="bg1"/>
                </a:solidFill>
              </a:rPr>
              <a:t>和微软竞争人才，重视研发人员。</a:t>
            </a:r>
          </a:p>
        </p:txBody>
      </p:sp>
      <p:sp>
        <p:nvSpPr>
          <p:cNvPr id="19" name="矩形 18"/>
          <p:cNvSpPr/>
          <p:nvPr/>
        </p:nvSpPr>
        <p:spPr>
          <a:xfrm>
            <a:off x="3728846" y="5324045"/>
            <a:ext cx="7001905" cy="640080"/>
          </a:xfrm>
          <a:prstGeom prst="rect">
            <a:avLst/>
          </a:prstGeom>
        </p:spPr>
        <p:txBody>
          <a:bodyPr wrap="square">
            <a:spAutoFit/>
          </a:bodyPr>
          <a:lstStyle/>
          <a:p>
            <a:r>
              <a:rPr altLang="en-US" lang="zh-CN" smtClean="0">
                <a:solidFill>
                  <a:schemeClr val="bg1"/>
                </a:solidFill>
              </a:rPr>
              <a:t>未雨绸缪，联合其他公司来抵消微软在操作系统中捆绑搜索对Google带来的不利影响。</a:t>
            </a:r>
          </a:p>
        </p:txBody>
      </p:sp>
    </p:spTree>
    <p:extLst>
      <p:ext uri="{BB962C8B-B14F-4D97-AF65-F5344CB8AC3E}">
        <p14:creationId val="3346551784"/>
      </p:ext>
    </p:ext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p:cNvSpPr/>
          <p:nvPr/>
        </p:nvSpPr>
        <p:spPr>
          <a:xfrm>
            <a:off x="4128247" y="551330"/>
            <a:ext cx="3375212" cy="337521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9600"/>
              <a:t>3</a:t>
            </a:r>
          </a:p>
        </p:txBody>
      </p:sp>
      <p:sp>
        <p:nvSpPr>
          <p:cNvPr id="8" name="弦形 7"/>
          <p:cNvSpPr/>
          <p:nvPr/>
        </p:nvSpPr>
        <p:spPr>
          <a:xfrm rot="17100000">
            <a:off x="4106459" y="529542"/>
            <a:ext cx="3418786" cy="3418786"/>
          </a:xfrm>
          <a:prstGeom prst="chord">
            <a:avLst>
              <a:gd fmla="val 8532355" name="adj1"/>
              <a:gd fmla="val 16200000" name="adj2"/>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 name="直接连接符 9"/>
          <p:cNvCxnSpPr/>
          <p:nvPr/>
        </p:nvCxnSpPr>
        <p:spPr>
          <a:xfrm>
            <a:off x="3517784" y="1240376"/>
            <a:ext cx="3529064" cy="3092130"/>
          </a:xfrm>
          <a:prstGeom prst="line">
            <a:avLst/>
          </a:prstGeom>
          <a:ln>
            <a:solidFill>
              <a:srgbClr val="FE5A3E"/>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831612" y="4738472"/>
            <a:ext cx="4416743" cy="822960"/>
          </a:xfrm>
          <a:prstGeom prst="rect">
            <a:avLst/>
          </a:prstGeom>
          <a:noFill/>
        </p:spPr>
        <p:txBody>
          <a:bodyPr rtlCol="0" wrap="none">
            <a:spAutoFit/>
          </a:bodyPr>
          <a:lstStyle/>
          <a:p>
            <a:r>
              <a:rPr altLang="en-US" lang="zh-CN" smtClean="0" sz="4800">
                <a:solidFill>
                  <a:schemeClr val="bg1"/>
                </a:solidFill>
                <a:ea panose="02010601030101010101" typeface="方正大黑简体"/>
              </a:rPr>
              <a:t>那些            助力 </a:t>
            </a:r>
          </a:p>
        </p:txBody>
      </p:sp>
      <p:cxnSp>
        <p:nvCxnSpPr>
          <p:cNvPr id="14" name="直接连接符 13"/>
          <p:cNvCxnSpPr/>
          <p:nvPr/>
        </p:nvCxnSpPr>
        <p:spPr>
          <a:xfrm>
            <a:off x="1243094" y="5179792"/>
            <a:ext cx="21590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458200" y="5176046"/>
            <a:ext cx="2151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179581" y="4852881"/>
            <a:ext cx="1554480" cy="640080"/>
          </a:xfrm>
          <a:prstGeom prst="rect">
            <a:avLst/>
          </a:prstGeom>
          <a:noFill/>
        </p:spPr>
        <p:txBody>
          <a:bodyPr rtlCol="0" wrap="none">
            <a:spAutoFit/>
          </a:bodyPr>
          <a:lstStyle/>
          <a:p>
            <a:pPr algn="ctr"/>
            <a:r>
              <a:rPr altLang="en-US" lang="zh-CN" smtClean="0">
                <a:solidFill>
                  <a:schemeClr val="bg1"/>
                </a:solidFill>
                <a:ea panose="02010601030101010101" typeface="方正大黑简体"/>
              </a:rPr>
              <a:t>孕育企业</a:t>
            </a:r>
          </a:p>
          <a:p>
            <a:pPr algn="ctr"/>
            <a:r>
              <a:rPr altLang="en-US" lang="zh-CN" smtClean="0">
                <a:solidFill>
                  <a:schemeClr val="bg1"/>
                </a:solidFill>
                <a:ea panose="02010601030101010101" typeface="方正大黑简体"/>
              </a:rPr>
              <a:t>或者推动企业</a:t>
            </a:r>
          </a:p>
        </p:txBody>
      </p:sp>
    </p:spTree>
    <p:extLst>
      <p:ext uri="{BB962C8B-B14F-4D97-AF65-F5344CB8AC3E}">
        <p14:creationId val="1454679883"/>
      </p:ext>
    </p:ext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p:cNvSpPr/>
          <p:nvPr/>
        </p:nvSpPr>
        <p:spPr>
          <a:xfrm>
            <a:off x="656666" y="5098161"/>
            <a:ext cx="11535334" cy="147745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 name="直接连接符 3"/>
          <p:cNvCxnSpPr/>
          <p:nvPr/>
        </p:nvCxnSpPr>
        <p:spPr>
          <a:xfrm flipH="1">
            <a:off x="635374" y="-121024"/>
            <a:ext cx="0" cy="20305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656666" y="4827494"/>
            <a:ext cx="0" cy="20305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56556" y="2299447"/>
            <a:ext cx="792480" cy="2027169"/>
          </a:xfrm>
          <a:prstGeom prst="rect">
            <a:avLst/>
          </a:prstGeom>
          <a:noFill/>
        </p:spPr>
        <p:txBody>
          <a:bodyPr rtlCol="0" vert="eaVert" wrap="none">
            <a:spAutoFit/>
          </a:bodyPr>
          <a:lstStyle/>
          <a:p>
            <a:r>
              <a:rPr altLang="en-US" lang="zh-CN" smtClean="0" sz="4000">
                <a:solidFill>
                  <a:schemeClr val="bg1"/>
                </a:solidFill>
                <a:ea panose="02010601030101010101" typeface="方正大黑简体"/>
              </a:rPr>
              <a:t>风险投资</a:t>
            </a:r>
          </a:p>
        </p:txBody>
      </p:sp>
      <p:sp>
        <p:nvSpPr>
          <p:cNvPr id="11" name="矩形 10"/>
          <p:cNvSpPr/>
          <p:nvPr/>
        </p:nvSpPr>
        <p:spPr>
          <a:xfrm>
            <a:off x="5544194" y="1180368"/>
            <a:ext cx="1097280" cy="365760"/>
          </a:xfrm>
          <a:prstGeom prst="rect">
            <a:avLst/>
          </a:prstGeom>
        </p:spPr>
        <p:txBody>
          <a:bodyPr wrap="none">
            <a:spAutoFit/>
          </a:bodyPr>
          <a:lstStyle/>
          <a:p>
            <a:r>
              <a:rPr altLang="en-US" lang="zh-CN" smtClean="0">
                <a:solidFill>
                  <a:schemeClr val="bg1"/>
                </a:solidFill>
              </a:rPr>
              <a:t>投资目标</a:t>
            </a:r>
          </a:p>
        </p:txBody>
      </p:sp>
      <p:sp>
        <p:nvSpPr>
          <p:cNvPr id="12" name="矩形 11"/>
          <p:cNvSpPr/>
          <p:nvPr/>
        </p:nvSpPr>
        <p:spPr>
          <a:xfrm>
            <a:off x="1545155" y="1068494"/>
            <a:ext cx="3163278" cy="640080"/>
          </a:xfrm>
          <a:prstGeom prst="rect">
            <a:avLst/>
          </a:prstGeom>
        </p:spPr>
        <p:txBody>
          <a:bodyPr wrap="square">
            <a:spAutoFit/>
          </a:bodyPr>
          <a:lstStyle/>
          <a:p>
            <a:r>
              <a:rPr altLang="en-US" lang="zh-CN">
                <a:solidFill>
                  <a:schemeClr val="bg1"/>
                </a:solidFill>
              </a:rPr>
              <a:t>一个新的小技术公司，将它做大上市或被其他公司收购。</a:t>
            </a:r>
          </a:p>
        </p:txBody>
      </p:sp>
      <p:sp>
        <p:nvSpPr>
          <p:cNvPr id="14" name="矩形 13"/>
          <p:cNvSpPr/>
          <p:nvPr/>
        </p:nvSpPr>
        <p:spPr>
          <a:xfrm>
            <a:off x="6688829" y="3193046"/>
            <a:ext cx="1097280" cy="365760"/>
          </a:xfrm>
          <a:prstGeom prst="rect">
            <a:avLst/>
          </a:prstGeom>
        </p:spPr>
        <p:txBody>
          <a:bodyPr wrap="none">
            <a:spAutoFit/>
          </a:bodyPr>
          <a:lstStyle/>
          <a:p>
            <a:r>
              <a:rPr altLang="en-US" lang="zh-CN" smtClean="0">
                <a:solidFill>
                  <a:schemeClr val="bg1"/>
                </a:solidFill>
              </a:rPr>
              <a:t>关键所在</a:t>
            </a:r>
          </a:p>
        </p:txBody>
      </p:sp>
      <p:sp>
        <p:nvSpPr>
          <p:cNvPr id="15" name="矩形 14"/>
          <p:cNvSpPr/>
          <p:nvPr/>
        </p:nvSpPr>
        <p:spPr>
          <a:xfrm>
            <a:off x="8372908" y="3260484"/>
            <a:ext cx="3198822" cy="640080"/>
          </a:xfrm>
          <a:prstGeom prst="rect">
            <a:avLst/>
          </a:prstGeom>
        </p:spPr>
        <p:txBody>
          <a:bodyPr wrap="square">
            <a:spAutoFit/>
          </a:bodyPr>
          <a:lstStyle/>
          <a:p>
            <a:r>
              <a:rPr altLang="en-US" lang="zh-CN">
                <a:solidFill>
                  <a:schemeClr val="bg1"/>
                </a:solidFill>
              </a:rPr>
              <a:t>能够准确评估一项技术，并预见未来科技的发展趋势。</a:t>
            </a:r>
          </a:p>
        </p:txBody>
      </p:sp>
      <p:sp>
        <p:nvSpPr>
          <p:cNvPr id="19" name="矩形 18"/>
          <p:cNvSpPr/>
          <p:nvPr/>
        </p:nvSpPr>
        <p:spPr>
          <a:xfrm>
            <a:off x="4366844" y="3186869"/>
            <a:ext cx="1097280" cy="365760"/>
          </a:xfrm>
          <a:prstGeom prst="rect">
            <a:avLst/>
          </a:prstGeom>
        </p:spPr>
        <p:txBody>
          <a:bodyPr wrap="none">
            <a:spAutoFit/>
          </a:bodyPr>
          <a:lstStyle/>
          <a:p>
            <a:r>
              <a:rPr altLang="en-US" lang="zh-CN">
                <a:solidFill>
                  <a:schemeClr val="bg1"/>
                </a:solidFill>
              </a:rPr>
              <a:t>基金来源</a:t>
            </a:r>
          </a:p>
        </p:txBody>
      </p:sp>
      <p:sp>
        <p:nvSpPr>
          <p:cNvPr id="20" name="矩形 19"/>
          <p:cNvSpPr/>
          <p:nvPr/>
        </p:nvSpPr>
        <p:spPr>
          <a:xfrm>
            <a:off x="1549016" y="4075259"/>
            <a:ext cx="2538599" cy="365760"/>
          </a:xfrm>
          <a:prstGeom prst="rect">
            <a:avLst/>
          </a:prstGeom>
        </p:spPr>
        <p:txBody>
          <a:bodyPr wrap="square">
            <a:spAutoFit/>
          </a:bodyPr>
          <a:lstStyle/>
          <a:p>
            <a:r>
              <a:rPr altLang="en-US" lang="zh-CN">
                <a:solidFill>
                  <a:schemeClr val="bg1"/>
                </a:solidFill>
              </a:rPr>
              <a:t>机构和非常有钱的个人。</a:t>
            </a:r>
          </a:p>
        </p:txBody>
      </p:sp>
      <p:sp>
        <p:nvSpPr>
          <p:cNvPr id="27" name="禁止符 26"/>
          <p:cNvSpPr/>
          <p:nvPr/>
        </p:nvSpPr>
        <p:spPr>
          <a:xfrm>
            <a:off x="1616197" y="5462636"/>
            <a:ext cx="776582" cy="776582"/>
          </a:xfrm>
          <a:prstGeom prst="noSmoking">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solidFill>
                <a:schemeClr val="tx1"/>
              </a:solidFill>
            </a:endParaRPr>
          </a:p>
        </p:txBody>
      </p:sp>
      <p:sp>
        <p:nvSpPr>
          <p:cNvPr id="28" name="矩形 27"/>
          <p:cNvSpPr/>
          <p:nvPr/>
        </p:nvSpPr>
        <p:spPr>
          <a:xfrm>
            <a:off x="3077246" y="5708207"/>
            <a:ext cx="868680" cy="365760"/>
          </a:xfrm>
          <a:prstGeom prst="rect">
            <a:avLst/>
          </a:prstGeom>
        </p:spPr>
        <p:txBody>
          <a:bodyPr wrap="none">
            <a:spAutoFit/>
          </a:bodyPr>
          <a:lstStyle/>
          <a:p>
            <a:r>
              <a:rPr altLang="en-US" lang="zh-CN">
                <a:solidFill>
                  <a:schemeClr val="bg1"/>
                </a:solidFill>
              </a:rPr>
              <a:t>不盈利</a:t>
            </a:r>
          </a:p>
        </p:txBody>
      </p:sp>
      <p:sp>
        <p:nvSpPr>
          <p:cNvPr id="29" name="矩形 28"/>
          <p:cNvSpPr/>
          <p:nvPr/>
        </p:nvSpPr>
        <p:spPr>
          <a:xfrm>
            <a:off x="6056856" y="5708207"/>
            <a:ext cx="1325880" cy="365760"/>
          </a:xfrm>
          <a:prstGeom prst="rect">
            <a:avLst/>
          </a:prstGeom>
        </p:spPr>
        <p:txBody>
          <a:bodyPr wrap="none">
            <a:spAutoFit/>
          </a:bodyPr>
          <a:lstStyle/>
          <a:p>
            <a:r>
              <a:rPr altLang="en-US" lang="zh-CN" smtClean="0">
                <a:solidFill>
                  <a:schemeClr val="bg1"/>
                </a:solidFill>
              </a:rPr>
              <a:t>增长不稳定</a:t>
            </a:r>
          </a:p>
        </p:txBody>
      </p:sp>
      <p:sp>
        <p:nvSpPr>
          <p:cNvPr id="30" name="矩形 29"/>
          <p:cNvSpPr/>
          <p:nvPr/>
        </p:nvSpPr>
        <p:spPr>
          <a:xfrm>
            <a:off x="8830887" y="5708207"/>
            <a:ext cx="2240280" cy="365760"/>
          </a:xfrm>
          <a:prstGeom prst="rect">
            <a:avLst/>
          </a:prstGeom>
        </p:spPr>
        <p:txBody>
          <a:bodyPr wrap="none">
            <a:spAutoFit/>
          </a:bodyPr>
          <a:lstStyle/>
          <a:p>
            <a:r>
              <a:rPr altLang="en-US" lang="zh-CN" smtClean="0">
                <a:solidFill>
                  <a:schemeClr val="bg1"/>
                </a:solidFill>
              </a:rPr>
              <a:t>公司达不到一定规模</a:t>
            </a:r>
          </a:p>
        </p:txBody>
      </p:sp>
      <p:sp>
        <p:nvSpPr>
          <p:cNvPr id="31" name="禁止符 30"/>
          <p:cNvSpPr/>
          <p:nvPr/>
        </p:nvSpPr>
        <p:spPr>
          <a:xfrm>
            <a:off x="4853984" y="5462636"/>
            <a:ext cx="776582" cy="776582"/>
          </a:xfrm>
          <a:prstGeom prst="noSmoking">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solidFill>
                <a:schemeClr val="tx1"/>
              </a:solidFill>
            </a:endParaRPr>
          </a:p>
        </p:txBody>
      </p:sp>
      <p:sp>
        <p:nvSpPr>
          <p:cNvPr id="32" name="禁止符 31"/>
          <p:cNvSpPr/>
          <p:nvPr/>
        </p:nvSpPr>
        <p:spPr>
          <a:xfrm>
            <a:off x="7777326" y="5462104"/>
            <a:ext cx="776582" cy="776582"/>
          </a:xfrm>
          <a:prstGeom prst="noSmoking">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solidFill>
                <a:schemeClr val="tx1"/>
              </a:solidFill>
            </a:endParaRPr>
          </a:p>
        </p:txBody>
      </p:sp>
      <p:grpSp>
        <p:nvGrpSpPr>
          <p:cNvPr id="37" name="组合 36"/>
          <p:cNvGrpSpPr/>
          <p:nvPr/>
        </p:nvGrpSpPr>
        <p:grpSpPr>
          <a:xfrm>
            <a:off x="3993831" y="480577"/>
            <a:ext cx="4171786" cy="3944472"/>
            <a:chOff x="3660914" y="2205316"/>
            <a:chExt cx="4171786" cy="3944472"/>
          </a:xfrm>
        </p:grpSpPr>
        <p:sp>
          <p:nvSpPr>
            <p:cNvPr id="38" name="椭圆 37"/>
            <p:cNvSpPr/>
            <p:nvPr/>
          </p:nvSpPr>
          <p:spPr>
            <a:xfrm>
              <a:off x="4541364" y="2205316"/>
              <a:ext cx="2487707" cy="24877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600"/>
            </a:p>
          </p:txBody>
        </p:sp>
        <p:sp>
          <p:nvSpPr>
            <p:cNvPr id="39" name="椭圆 38"/>
            <p:cNvSpPr/>
            <p:nvPr/>
          </p:nvSpPr>
          <p:spPr>
            <a:xfrm>
              <a:off x="3660914" y="3662081"/>
              <a:ext cx="2487707" cy="24877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600"/>
            </a:p>
          </p:txBody>
        </p:sp>
        <p:sp>
          <p:nvSpPr>
            <p:cNvPr id="40" name="椭圆 39"/>
            <p:cNvSpPr/>
            <p:nvPr/>
          </p:nvSpPr>
          <p:spPr>
            <a:xfrm>
              <a:off x="5344993" y="3662081"/>
              <a:ext cx="2487707" cy="248770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600"/>
            </a:p>
          </p:txBody>
        </p:sp>
        <p:sp>
          <p:nvSpPr>
            <p:cNvPr id="41" name="椭圆 40"/>
            <p:cNvSpPr/>
            <p:nvPr/>
          </p:nvSpPr>
          <p:spPr>
            <a:xfrm>
              <a:off x="4464543" y="3542919"/>
              <a:ext cx="238323" cy="2383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2" name="椭圆 41"/>
            <p:cNvSpPr/>
            <p:nvPr/>
          </p:nvSpPr>
          <p:spPr>
            <a:xfrm>
              <a:off x="6909909" y="3610910"/>
              <a:ext cx="238323" cy="2383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3" name="椭圆 42"/>
            <p:cNvSpPr/>
            <p:nvPr/>
          </p:nvSpPr>
          <p:spPr>
            <a:xfrm>
              <a:off x="5612267" y="5659345"/>
              <a:ext cx="238323" cy="23832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4" name="任意多边形 43"/>
            <p:cNvSpPr/>
            <p:nvPr/>
          </p:nvSpPr>
          <p:spPr>
            <a:xfrm>
              <a:off x="5360159" y="3992315"/>
              <a:ext cx="788461" cy="700708"/>
            </a:xfrm>
            <a:custGeom>
              <a:gdLst>
                <a:gd fmla="*/ 368402 w 742536" name="connsiteX0"/>
                <a:gd fmla="*/ 0 h 700708" name="connsiteY0"/>
                <a:gd fmla="*/ 405900 w 742536" name="connsiteX1"/>
                <a:gd fmla="*/ 34081 h 700708" name="connsiteY1"/>
                <a:gd fmla="*/ 714295 w 742536" name="connsiteX2"/>
                <a:gd fmla="*/ 543735 h 700708" name="connsiteY2"/>
                <a:gd fmla="*/ 742536 w 742536" name="connsiteX3"/>
                <a:gd fmla="*/ 653570 h 700708" name="connsiteY3"/>
                <a:gd fmla="*/ 657492 w 742536" name="connsiteX4"/>
                <a:gd fmla="*/ 675437 h 700708" name="connsiteY4"/>
                <a:gd fmla="*/ 406812 w 742536" name="connsiteX5"/>
                <a:gd fmla="*/ 700708 h 700708" name="connsiteY5"/>
                <a:gd fmla="*/ 36928 w 742536" name="connsiteX6"/>
                <a:gd fmla="*/ 644787 h 700708" name="connsiteY6"/>
                <a:gd fmla="*/ 0 w 742536" name="connsiteX7"/>
                <a:gd fmla="*/ 631271 h 700708" name="connsiteY7"/>
                <a:gd fmla="*/ 22508 w 742536" name="connsiteX8"/>
                <a:gd fmla="*/ 543735 h 700708" name="connsiteY8"/>
                <a:gd fmla="*/ 330903 w 742536" name="connsiteX9"/>
                <a:gd fmla="*/ 34081 h 700708" name="connsiteY9"/>
                <a:gd fmla="*/ 368402 w 742536" name="connsiteX10"/>
                <a:gd fmla="*/ 0 h 700708"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700708" w="742536">
                  <a:moveTo>
                    <a:pt x="368402" y="0"/>
                  </a:moveTo>
                  <a:lnTo>
                    <a:pt x="405900" y="34081"/>
                  </a:lnTo>
                  <a:cubicBezTo>
                    <a:pt x="546583" y="174765"/>
                    <a:pt x="653723" y="348991"/>
                    <a:pt x="714295" y="543735"/>
                  </a:cubicBezTo>
                  <a:lnTo>
                    <a:pt x="742536" y="653570"/>
                  </a:lnTo>
                  <a:lnTo>
                    <a:pt x="657492" y="675437"/>
                  </a:lnTo>
                  <a:cubicBezTo>
                    <a:pt x="576520" y="692007"/>
                    <a:pt x="492682" y="700708"/>
                    <a:pt x="406812" y="700708"/>
                  </a:cubicBezTo>
                  <a:cubicBezTo>
                    <a:pt x="278007" y="700708"/>
                    <a:pt x="153774" y="681130"/>
                    <a:pt x="36928" y="644787"/>
                  </a:cubicBezTo>
                  <a:lnTo>
                    <a:pt x="0" y="631271"/>
                  </a:lnTo>
                  <a:lnTo>
                    <a:pt x="22508" y="543735"/>
                  </a:lnTo>
                  <a:cubicBezTo>
                    <a:pt x="83080" y="348991"/>
                    <a:pt x="190220" y="174765"/>
                    <a:pt x="330903" y="34081"/>
                  </a:cubicBezTo>
                  <a:lnTo>
                    <a:pt x="368402"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sz="9600"/>
            </a:p>
          </p:txBody>
        </p:sp>
      </p:grpSp>
    </p:spTree>
    <p:extLst>
      <p:ext uri="{BB962C8B-B14F-4D97-AF65-F5344CB8AC3E}">
        <p14:creationId val="1217828033"/>
      </p:ext>
    </p:extLst>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3"/>
          <p:cNvCxnSpPr/>
          <p:nvPr/>
        </p:nvCxnSpPr>
        <p:spPr>
          <a:xfrm flipH="1">
            <a:off x="635374" y="-121024"/>
            <a:ext cx="0" cy="20305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656666" y="4827494"/>
            <a:ext cx="0" cy="20305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56556" y="2043953"/>
            <a:ext cx="792480" cy="2511101"/>
          </a:xfrm>
          <a:prstGeom prst="rect">
            <a:avLst/>
          </a:prstGeom>
          <a:noFill/>
        </p:spPr>
        <p:txBody>
          <a:bodyPr rtlCol="0" vert="eaVert" wrap="none">
            <a:spAutoFit/>
          </a:bodyPr>
          <a:lstStyle/>
          <a:p>
            <a:r>
              <a:rPr altLang="en-US" lang="zh-CN" smtClean="0" sz="4000">
                <a:solidFill>
                  <a:schemeClr val="bg1"/>
                </a:solidFill>
                <a:ea panose="02010601030101010101" typeface="方正大黑简体"/>
              </a:rPr>
              <a:t>斯坦福大学</a:t>
            </a:r>
          </a:p>
        </p:txBody>
      </p:sp>
      <p:sp>
        <p:nvSpPr>
          <p:cNvPr id="2" name="文本框 1"/>
          <p:cNvSpPr txBox="1"/>
          <p:nvPr/>
        </p:nvSpPr>
        <p:spPr>
          <a:xfrm>
            <a:off x="1640541" y="894229"/>
            <a:ext cx="9480177" cy="640080"/>
          </a:xfrm>
          <a:prstGeom prst="rect">
            <a:avLst/>
          </a:prstGeom>
          <a:noFill/>
        </p:spPr>
        <p:txBody>
          <a:bodyPr rtlCol="0" wrap="square">
            <a:spAutoFit/>
          </a:bodyPr>
          <a:lstStyle/>
          <a:p>
            <a:r>
              <a:rPr altLang="zh-CN" lang="en-US" smtClean="0">
                <a:solidFill>
                  <a:schemeClr val="bg1"/>
                </a:solidFill>
              </a:rPr>
              <a:t>IT领域很多大公司都是由斯坦福大学的学生和教授创办的。它们包括惠普、思科、雅虎、Google、英特尔、太阳公司、MIPS、SGI、NVIDIA、WebExd、耐克等</a:t>
            </a:r>
          </a:p>
        </p:txBody>
      </p:sp>
      <p:cxnSp>
        <p:nvCxnSpPr>
          <p:cNvPr id="8" name="直接连接符 7"/>
          <p:cNvCxnSpPr/>
          <p:nvPr/>
        </p:nvCxnSpPr>
        <p:spPr>
          <a:xfrm>
            <a:off x="1640541" y="666031"/>
            <a:ext cx="53919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096435" y="1747519"/>
            <a:ext cx="53919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1949879" y="2328015"/>
            <a:ext cx="3706237" cy="4213920"/>
            <a:chOff x="1949879" y="2328015"/>
            <a:chExt cx="3706237" cy="4213920"/>
          </a:xfrm>
        </p:grpSpPr>
        <p:cxnSp>
          <p:nvCxnSpPr>
            <p:cNvPr id="10" name="直接连接符 9"/>
            <p:cNvCxnSpPr/>
            <p:nvPr/>
          </p:nvCxnSpPr>
          <p:spPr>
            <a:xfrm flipH="1">
              <a:off x="2588559" y="2328015"/>
              <a:ext cx="0" cy="42139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4139146" y="3866714"/>
              <a:ext cx="0" cy="262884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15" idx="4"/>
            </p:cNvCxnSpPr>
            <p:nvPr/>
          </p:nvCxnSpPr>
          <p:spPr>
            <a:xfrm flipH="1">
              <a:off x="5528369" y="5343036"/>
              <a:ext cx="0" cy="11240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2460812" y="2328015"/>
              <a:ext cx="255494" cy="255494"/>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p>
          </p:txBody>
        </p:sp>
        <p:sp>
          <p:nvSpPr>
            <p:cNvPr id="14" name="椭圆 13"/>
            <p:cNvSpPr/>
            <p:nvPr/>
          </p:nvSpPr>
          <p:spPr>
            <a:xfrm>
              <a:off x="4011399" y="3738967"/>
              <a:ext cx="255494" cy="255494"/>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p>
          </p:txBody>
        </p:sp>
        <p:sp>
          <p:nvSpPr>
            <p:cNvPr id="15" name="椭圆 14"/>
            <p:cNvSpPr/>
            <p:nvPr/>
          </p:nvSpPr>
          <p:spPr>
            <a:xfrm>
              <a:off x="5400622" y="5087542"/>
              <a:ext cx="255494" cy="255494"/>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3200"/>
            </a:p>
          </p:txBody>
        </p:sp>
        <p:sp>
          <p:nvSpPr>
            <p:cNvPr id="20" name="文本框 19"/>
            <p:cNvSpPr txBox="1"/>
            <p:nvPr/>
          </p:nvSpPr>
          <p:spPr>
            <a:xfrm>
              <a:off x="1949879" y="2331893"/>
              <a:ext cx="457200" cy="1294792"/>
            </a:xfrm>
            <a:prstGeom prst="rect">
              <a:avLst/>
            </a:prstGeom>
            <a:noFill/>
          </p:spPr>
          <p:txBody>
            <a:bodyPr rtlCol="0" vert="eaVert" wrap="none">
              <a:spAutoFit/>
            </a:bodyPr>
            <a:lstStyle/>
            <a:p>
              <a:r>
                <a:rPr altLang="en-US" lang="zh-CN" smtClean="0">
                  <a:solidFill>
                    <a:schemeClr val="bg1"/>
                  </a:solidFill>
                </a:rPr>
                <a:t>硅谷的支柱</a:t>
              </a:r>
            </a:p>
          </p:txBody>
        </p:sp>
        <p:sp>
          <p:nvSpPr>
            <p:cNvPr id="21" name="文本框 20"/>
            <p:cNvSpPr txBox="1"/>
            <p:nvPr/>
          </p:nvSpPr>
          <p:spPr>
            <a:xfrm>
              <a:off x="3510523" y="3738967"/>
              <a:ext cx="457200" cy="1290774"/>
            </a:xfrm>
            <a:prstGeom prst="rect">
              <a:avLst/>
            </a:prstGeom>
            <a:noFill/>
          </p:spPr>
          <p:txBody>
            <a:bodyPr rtlCol="0" vert="eaVert" wrap="none">
              <a:spAutoFit/>
            </a:bodyPr>
            <a:lstStyle/>
            <a:p>
              <a:r>
                <a:rPr altLang="en-US" lang="zh-CN" smtClean="0">
                  <a:solidFill>
                    <a:schemeClr val="bg1"/>
                  </a:solidFill>
                </a:rPr>
                <a:t>纽曼加洪堡</a:t>
              </a:r>
            </a:p>
          </p:txBody>
        </p:sp>
        <p:sp>
          <p:nvSpPr>
            <p:cNvPr id="22" name="文本框 21"/>
            <p:cNvSpPr txBox="1"/>
            <p:nvPr/>
          </p:nvSpPr>
          <p:spPr>
            <a:xfrm>
              <a:off x="5002830" y="5120820"/>
              <a:ext cx="457200" cy="1276486"/>
            </a:xfrm>
            <a:prstGeom prst="rect">
              <a:avLst/>
            </a:prstGeom>
            <a:noFill/>
          </p:spPr>
          <p:txBody>
            <a:bodyPr rtlCol="0" vert="eaVert" wrap="none">
              <a:spAutoFit/>
            </a:bodyPr>
            <a:lstStyle/>
            <a:p>
              <a:r>
                <a:rPr altLang="en-US" lang="zh-CN" smtClean="0">
                  <a:solidFill>
                    <a:schemeClr val="bg1"/>
                  </a:solidFill>
                </a:rPr>
                <a:t>创业孵化器</a:t>
              </a:r>
            </a:p>
          </p:txBody>
        </p:sp>
      </p:grpSp>
      <p:sp>
        <p:nvSpPr>
          <p:cNvPr id="24" name="矩形 23"/>
          <p:cNvSpPr/>
          <p:nvPr/>
        </p:nvSpPr>
        <p:spPr>
          <a:xfrm>
            <a:off x="4139146" y="3961048"/>
            <a:ext cx="7358089" cy="994878"/>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360000" rIns="360000" rtlCol="0"/>
          <a:lstStyle/>
          <a:p>
            <a:r>
              <a:rPr altLang="en-US" lang="zh-CN" smtClean="0"/>
              <a:t>重视研究、重视博士生教育，重视开展职业教育，是一个教育和研究的综合机构。生源多元化、多样化，文化融合度高。</a:t>
            </a:r>
          </a:p>
        </p:txBody>
      </p:sp>
      <p:sp>
        <p:nvSpPr>
          <p:cNvPr id="25" name="矩形 24"/>
          <p:cNvSpPr/>
          <p:nvPr/>
        </p:nvSpPr>
        <p:spPr>
          <a:xfrm>
            <a:off x="2588559" y="2583510"/>
            <a:ext cx="8908676" cy="994878"/>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360000" rIns="360000" rtlCol="0"/>
          <a:lstStyle/>
          <a:p>
            <a:r>
              <a:rPr altLang="en-US" lang="zh-CN" smtClean="0"/>
              <a:t>斯坦福大学的开放性使得学生可以通过接工业项目锻炼解决实际问题的本领。厂校结合，不仅在技术上，而且在人才培养给予硅谷公司直接的帮助。</a:t>
            </a:r>
          </a:p>
        </p:txBody>
      </p:sp>
      <p:sp>
        <p:nvSpPr>
          <p:cNvPr id="26" name="矩形 25"/>
          <p:cNvSpPr/>
          <p:nvPr/>
        </p:nvSpPr>
        <p:spPr>
          <a:xfrm>
            <a:off x="5528370" y="5338586"/>
            <a:ext cx="5968866" cy="994878"/>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360000" rIns="360000" rtlCol="0"/>
          <a:lstStyle/>
          <a:p>
            <a:r>
              <a:rPr altLang="en-US" lang="zh-CN" smtClean="0"/>
              <a:t>搭建教授、学生和工业界之间的桥梁，提供各方面支持，并在校园内形成良好的创业氛围。</a:t>
            </a:r>
          </a:p>
        </p:txBody>
      </p:sp>
    </p:spTree>
    <p:extLst>
      <p:ext uri="{BB962C8B-B14F-4D97-AF65-F5344CB8AC3E}">
        <p14:creationId val="1126116106"/>
      </p:ext>
    </p:ext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3"/>
          <p:cNvCxnSpPr/>
          <p:nvPr/>
        </p:nvCxnSpPr>
        <p:spPr>
          <a:xfrm flipH="1">
            <a:off x="635374" y="-121024"/>
            <a:ext cx="0" cy="20305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656666" y="4827494"/>
            <a:ext cx="0" cy="20305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35264" y="2810435"/>
            <a:ext cx="792480" cy="1059304"/>
          </a:xfrm>
          <a:prstGeom prst="rect">
            <a:avLst/>
          </a:prstGeom>
          <a:noFill/>
        </p:spPr>
        <p:txBody>
          <a:bodyPr rtlCol="0" vert="eaVert" wrap="none">
            <a:spAutoFit/>
          </a:bodyPr>
          <a:lstStyle/>
          <a:p>
            <a:r>
              <a:rPr altLang="en-US" lang="zh-CN" smtClean="0" sz="4000">
                <a:solidFill>
                  <a:schemeClr val="bg1"/>
                </a:solidFill>
                <a:ea panose="02010601030101010101" typeface="方正大黑简体"/>
              </a:rPr>
              <a:t>硅谷</a:t>
            </a:r>
          </a:p>
        </p:txBody>
      </p:sp>
      <p:grpSp>
        <p:nvGrpSpPr>
          <p:cNvPr id="80" name="组合 79"/>
          <p:cNvGrpSpPr/>
          <p:nvPr/>
        </p:nvGrpSpPr>
        <p:grpSpPr>
          <a:xfrm>
            <a:off x="1209154" y="843167"/>
            <a:ext cx="10451650" cy="3843998"/>
            <a:chOff x="875394" y="986896"/>
            <a:chExt cx="12961819" cy="5061164"/>
          </a:xfrm>
        </p:grpSpPr>
        <p:sp>
          <p:nvSpPr>
            <p:cNvPr id="72" name="矩形 71"/>
            <p:cNvSpPr/>
            <p:nvPr/>
          </p:nvSpPr>
          <p:spPr>
            <a:xfrm>
              <a:off x="8555830" y="4354533"/>
              <a:ext cx="5281383" cy="481574"/>
            </a:xfrm>
            <a:prstGeom prst="rect">
              <a:avLst/>
            </a:prstGeom>
          </p:spPr>
          <p:txBody>
            <a:bodyPr wrap="square">
              <a:spAutoFit/>
            </a:bodyPr>
            <a:lstStyle/>
            <a:p>
              <a:r>
                <a:rPr altLang="en-US" lang="zh-CN" smtClean="0">
                  <a:solidFill>
                    <a:schemeClr val="bg1"/>
                  </a:solidFill>
                  <a:latin charset="0" panose="04040905080b02020502" pitchFamily="82" typeface="Broadway"/>
                </a:rPr>
                <a:t>美国100强公司中硅谷占40%</a:t>
              </a:r>
            </a:p>
          </p:txBody>
        </p:sp>
        <p:grpSp>
          <p:nvGrpSpPr>
            <p:cNvPr id="79" name="组合 78"/>
            <p:cNvGrpSpPr/>
            <p:nvPr/>
          </p:nvGrpSpPr>
          <p:grpSpPr>
            <a:xfrm>
              <a:off x="875394" y="986896"/>
              <a:ext cx="12361463" cy="5061164"/>
              <a:chOff x="875394" y="986896"/>
              <a:chExt cx="12361463" cy="5061164"/>
            </a:xfrm>
          </p:grpSpPr>
          <p:graphicFrame>
            <p:nvGraphicFramePr>
              <p:cNvPr id="40" name="图表 39"/>
              <p:cNvGraphicFramePr/>
              <p:nvPr>
                <p:extLst>
                  <p:ext uri="{D42A27DB-BD31-4B8C-83A1-F6EECF244321}">
                    <p14:modId val="3521960592"/>
                  </p:ext>
                </p:extLst>
              </p:nvPr>
            </p:nvGraphicFramePr>
            <p:xfrm>
              <a:off x="4021441" y="1899642"/>
              <a:ext cx="5068048" cy="3378699"/>
            </p:xfrm>
            <a:graphic>
              <a:graphicData uri="http://schemas.openxmlformats.org/drawingml/2006/chart">
                <c:chart xmlns:c="http://schemas.openxmlformats.org/drawingml/2006/chart" r:id="rId2"/>
              </a:graphicData>
            </a:graphic>
          </p:graphicFrame>
          <p:grpSp>
            <p:nvGrpSpPr>
              <p:cNvPr id="54" name="组合 53"/>
              <p:cNvGrpSpPr/>
              <p:nvPr/>
            </p:nvGrpSpPr>
            <p:grpSpPr>
              <a:xfrm>
                <a:off x="2830816" y="1094779"/>
                <a:ext cx="7429920" cy="4953281"/>
                <a:chOff x="2830816" y="1094779"/>
                <a:chExt cx="7429920" cy="4953281"/>
              </a:xfrm>
            </p:grpSpPr>
            <p:graphicFrame>
              <p:nvGraphicFramePr>
                <p:cNvPr id="41" name="图表 40"/>
                <p:cNvGraphicFramePr/>
                <p:nvPr>
                  <p:extLst>
                    <p:ext uri="{D42A27DB-BD31-4B8C-83A1-F6EECF244321}">
                      <p14:modId val="2136788967"/>
                    </p:ext>
                  </p:extLst>
                </p:nvPr>
              </p:nvGraphicFramePr>
              <p:xfrm>
                <a:off x="2830816" y="1094779"/>
                <a:ext cx="7429920" cy="4953281"/>
              </p:xfrm>
              <a:graphic>
                <a:graphicData uri="http://schemas.openxmlformats.org/drawingml/2006/chart">
                  <c:chart xmlns:c="http://schemas.openxmlformats.org/drawingml/2006/chart" r:id="rId3"/>
                </a:graphicData>
              </a:graphic>
            </p:graphicFrame>
            <p:graphicFrame>
              <p:nvGraphicFramePr>
                <p:cNvPr id="39" name="图表 38"/>
                <p:cNvGraphicFramePr/>
                <p:nvPr>
                  <p:extLst>
                    <p:ext uri="{D42A27DB-BD31-4B8C-83A1-F6EECF244321}">
                      <p14:modId val="3180891109"/>
                    </p:ext>
                  </p:extLst>
                </p:nvPr>
              </p:nvGraphicFramePr>
              <p:xfrm>
                <a:off x="4878691" y="2490067"/>
                <a:ext cx="3319930" cy="2213287"/>
              </p:xfrm>
              <a:graphic>
                <a:graphicData uri="http://schemas.openxmlformats.org/drawingml/2006/chart">
                  <c:chart xmlns:c="http://schemas.openxmlformats.org/drawingml/2006/chart" r:id="rId4"/>
                </a:graphicData>
              </a:graphic>
            </p:graphicFrame>
          </p:grpSp>
          <p:sp>
            <p:nvSpPr>
              <p:cNvPr id="56" name="矩形 55"/>
              <p:cNvSpPr/>
              <p:nvPr/>
            </p:nvSpPr>
            <p:spPr>
              <a:xfrm>
                <a:off x="875394" y="1746330"/>
                <a:ext cx="3881431" cy="842755"/>
              </a:xfrm>
              <a:prstGeom prst="rect">
                <a:avLst/>
              </a:prstGeom>
            </p:spPr>
            <p:txBody>
              <a:bodyPr wrap="square">
                <a:spAutoFit/>
              </a:bodyPr>
              <a:lstStyle/>
              <a:p>
                <a:r>
                  <a:rPr altLang="en-US" lang="zh-CN" smtClean="0">
                    <a:solidFill>
                      <a:schemeClr val="bg1"/>
                    </a:solidFill>
                    <a:latin charset="0" panose="04040905080b02020502" pitchFamily="82" typeface="Broadway"/>
                  </a:rPr>
                  <a:t>过去50年里美40%</a:t>
                </a:r>
              </a:p>
              <a:p>
                <a:r>
                  <a:rPr altLang="en-US" lang="zh-CN" smtClean="0">
                    <a:solidFill>
                      <a:schemeClr val="bg1"/>
                    </a:solidFill>
                    <a:latin charset="0" panose="04040905080b02020502" pitchFamily="82" typeface="Broadway"/>
                  </a:rPr>
                  <a:t>的风投投资硅谷</a:t>
                </a:r>
              </a:p>
            </p:txBody>
          </p:sp>
          <p:cxnSp>
            <p:nvCxnSpPr>
              <p:cNvPr id="63" name="直接连接符 62"/>
              <p:cNvCxnSpPr/>
              <p:nvPr/>
            </p:nvCxnSpPr>
            <p:spPr>
              <a:xfrm>
                <a:off x="7110413" y="2929998"/>
                <a:ext cx="28908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H="1">
                <a:off x="10001249" y="2305551"/>
                <a:ext cx="0" cy="6244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8260827" y="986896"/>
                <a:ext cx="4976032" cy="481574"/>
              </a:xfrm>
              <a:prstGeom prst="rect">
                <a:avLst/>
              </a:prstGeom>
            </p:spPr>
            <p:txBody>
              <a:bodyPr wrap="square">
                <a:spAutoFit/>
              </a:bodyPr>
              <a:lstStyle/>
              <a:p>
                <a:r>
                  <a:rPr altLang="zh-CN" lang="en-US" smtClean="0">
                    <a:solidFill>
                      <a:schemeClr val="bg1"/>
                    </a:solidFill>
                    <a:latin charset="0" panose="04040905080b02020502" pitchFamily="82" typeface="Broadway"/>
                  </a:rPr>
                  <a:t>2007年硅谷占美国GDP的5%</a:t>
                </a:r>
              </a:p>
            </p:txBody>
          </p:sp>
          <p:sp>
            <p:nvSpPr>
              <p:cNvPr id="77" name="等腰三角形 76"/>
              <p:cNvSpPr/>
              <p:nvPr/>
            </p:nvSpPr>
            <p:spPr>
              <a:xfrm rot="16428294">
                <a:off x="3855565" y="3064093"/>
                <a:ext cx="795527" cy="685800"/>
              </a:xfrm>
              <a:prstGeom prst="triangl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78" name="等腰三角形 77"/>
              <p:cNvSpPr/>
              <p:nvPr/>
            </p:nvSpPr>
            <p:spPr>
              <a:xfrm rot="7200000">
                <a:off x="7673775" y="4011634"/>
                <a:ext cx="795527" cy="685800"/>
              </a:xfrm>
              <a:prstGeom prst="triangl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grpSp>
      </p:grpSp>
      <p:grpSp>
        <p:nvGrpSpPr>
          <p:cNvPr id="83" name="组合 82"/>
          <p:cNvGrpSpPr/>
          <p:nvPr/>
        </p:nvGrpSpPr>
        <p:grpSpPr>
          <a:xfrm>
            <a:off x="656666" y="4894729"/>
            <a:ext cx="11556626" cy="1477451"/>
            <a:chOff x="635374" y="366327"/>
            <a:chExt cx="11556626" cy="1477451"/>
          </a:xfrm>
        </p:grpSpPr>
        <p:sp>
          <p:nvSpPr>
            <p:cNvPr id="81" name="矩形 80"/>
            <p:cNvSpPr/>
            <p:nvPr/>
          </p:nvSpPr>
          <p:spPr>
            <a:xfrm>
              <a:off x="635374" y="366327"/>
              <a:ext cx="11556626" cy="147745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文本框 81"/>
            <p:cNvSpPr txBox="1"/>
            <p:nvPr/>
          </p:nvSpPr>
          <p:spPr>
            <a:xfrm>
              <a:off x="1364346" y="712884"/>
              <a:ext cx="9977718" cy="914400"/>
            </a:xfrm>
            <a:prstGeom prst="rect">
              <a:avLst/>
            </a:prstGeom>
            <a:noFill/>
          </p:spPr>
          <p:txBody>
            <a:bodyPr rtlCol="0" wrap="square">
              <a:spAutoFit/>
            </a:bodyPr>
            <a:lstStyle/>
            <a:p>
              <a:r>
                <a:rPr altLang="en-US" lang="zh-CN">
                  <a:solidFill>
                    <a:schemeClr val="bg1"/>
                  </a:solidFill>
                </a:rPr>
                <a:t>也许有一天，硅谷没剩下一家半导体公司，但硅没有了创新留下了。硅谷的成功是靠科技进步而非泡沫驱动的，今后硅谷的竞争仍然很激烈，不断会有旧的公司消亡，旧的产业衰退，又不断会有新的公司创立和成长，新的产业诞生和繁荣。</a:t>
              </a:r>
            </a:p>
          </p:txBody>
        </p:sp>
      </p:grpSp>
    </p:spTree>
    <p:extLst>
      <p:ext uri="{BB962C8B-B14F-4D97-AF65-F5344CB8AC3E}">
        <p14:creationId val="982081144"/>
      </p:ext>
    </p:extLst>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 name="矩形 24"/>
          <p:cNvSpPr/>
          <p:nvPr/>
        </p:nvSpPr>
        <p:spPr>
          <a:xfrm>
            <a:off x="635374" y="366327"/>
            <a:ext cx="11556626" cy="147745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 name="直接连接符 3"/>
          <p:cNvCxnSpPr/>
          <p:nvPr/>
        </p:nvCxnSpPr>
        <p:spPr>
          <a:xfrm flipH="1">
            <a:off x="635374" y="-121024"/>
            <a:ext cx="0" cy="20305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656666" y="4827494"/>
            <a:ext cx="0" cy="20305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256556" y="2299447"/>
            <a:ext cx="792480" cy="2027169"/>
          </a:xfrm>
          <a:prstGeom prst="rect">
            <a:avLst/>
          </a:prstGeom>
          <a:noFill/>
        </p:spPr>
        <p:txBody>
          <a:bodyPr rtlCol="0" vert="eaVert" wrap="none">
            <a:spAutoFit/>
          </a:bodyPr>
          <a:lstStyle/>
          <a:p>
            <a:r>
              <a:rPr altLang="en-US" lang="zh-CN" smtClean="0" sz="4000">
                <a:solidFill>
                  <a:schemeClr val="bg1"/>
                </a:solidFill>
                <a:ea panose="02010601030101010101" typeface="方正大黑简体"/>
              </a:rPr>
              <a:t>投资银行</a:t>
            </a:r>
          </a:p>
        </p:txBody>
      </p:sp>
      <p:grpSp>
        <p:nvGrpSpPr>
          <p:cNvPr id="3" name="组合 2"/>
          <p:cNvGrpSpPr/>
          <p:nvPr/>
        </p:nvGrpSpPr>
        <p:grpSpPr>
          <a:xfrm>
            <a:off x="1981755" y="2548103"/>
            <a:ext cx="9125516" cy="3791041"/>
            <a:chOff x="1995202" y="2189537"/>
            <a:chExt cx="9125516" cy="3791041"/>
          </a:xfrm>
        </p:grpSpPr>
        <p:grpSp>
          <p:nvGrpSpPr>
            <p:cNvPr id="8" name="组合 7"/>
            <p:cNvGrpSpPr/>
            <p:nvPr/>
          </p:nvGrpSpPr>
          <p:grpSpPr>
            <a:xfrm>
              <a:off x="1995202" y="2591917"/>
              <a:ext cx="9125516" cy="3388661"/>
              <a:chOff x="1126184" y="2699494"/>
              <a:chExt cx="9125516" cy="3388661"/>
            </a:xfrm>
          </p:grpSpPr>
          <p:sp>
            <p:nvSpPr>
              <p:cNvPr id="21" name="椭圆 20"/>
              <p:cNvSpPr/>
              <p:nvPr/>
            </p:nvSpPr>
            <p:spPr>
              <a:xfrm>
                <a:off x="1126184" y="2699496"/>
                <a:ext cx="3388659" cy="338865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4001965" y="2699495"/>
                <a:ext cx="3388659" cy="338865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23" name="椭圆 22"/>
              <p:cNvSpPr/>
              <p:nvPr/>
            </p:nvSpPr>
            <p:spPr>
              <a:xfrm>
                <a:off x="6863041" y="2699494"/>
                <a:ext cx="3388659" cy="338865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文本框 12"/>
            <p:cNvSpPr txBox="1"/>
            <p:nvPr/>
          </p:nvSpPr>
          <p:spPr>
            <a:xfrm>
              <a:off x="2690983" y="3811080"/>
              <a:ext cx="2037966" cy="1188720"/>
            </a:xfrm>
            <a:prstGeom prst="rect">
              <a:avLst/>
            </a:prstGeom>
            <a:noFill/>
          </p:spPr>
          <p:txBody>
            <a:bodyPr rtlCol="0" wrap="square">
              <a:spAutoFit/>
            </a:bodyPr>
            <a:lstStyle/>
            <a:p>
              <a:r>
                <a:rPr altLang="en-US" lang="zh-CN" smtClean="0">
                  <a:solidFill>
                    <a:schemeClr val="bg1"/>
                  </a:solidFill>
                </a:rPr>
                <a:t>投资银行对科技公司最大的支持就是直接购入该公司的股票。</a:t>
              </a:r>
            </a:p>
          </p:txBody>
        </p:sp>
        <p:sp>
          <p:nvSpPr>
            <p:cNvPr id="15" name="文本框 14"/>
            <p:cNvSpPr txBox="1"/>
            <p:nvPr/>
          </p:nvSpPr>
          <p:spPr>
            <a:xfrm>
              <a:off x="5622894" y="3815656"/>
              <a:ext cx="2038147" cy="914400"/>
            </a:xfrm>
            <a:prstGeom prst="rect">
              <a:avLst/>
            </a:prstGeom>
            <a:noFill/>
          </p:spPr>
          <p:txBody>
            <a:bodyPr rtlCol="0" wrap="square">
              <a:spAutoFit/>
            </a:bodyPr>
            <a:lstStyle/>
            <a:p>
              <a:r>
                <a:rPr altLang="en-US" lang="zh-CN" smtClean="0">
                  <a:solidFill>
                    <a:schemeClr val="bg1"/>
                  </a:solidFill>
                </a:rPr>
                <a:t>通过提高对科技公司的评级等无需成本的手段进行。</a:t>
              </a:r>
            </a:p>
          </p:txBody>
        </p:sp>
        <p:sp>
          <p:nvSpPr>
            <p:cNvPr id="17" name="文本框 16"/>
            <p:cNvSpPr txBox="1"/>
            <p:nvPr/>
          </p:nvSpPr>
          <p:spPr>
            <a:xfrm>
              <a:off x="8493915" y="3534081"/>
              <a:ext cx="2206164" cy="1737360"/>
            </a:xfrm>
            <a:prstGeom prst="rect">
              <a:avLst/>
            </a:prstGeom>
            <a:noFill/>
          </p:spPr>
          <p:txBody>
            <a:bodyPr rtlCol="0" wrap="square">
              <a:spAutoFit/>
            </a:bodyPr>
            <a:lstStyle/>
            <a:p>
              <a:r>
                <a:rPr altLang="en-US" lang="zh-CN" smtClean="0">
                  <a:solidFill>
                    <a:schemeClr val="bg1"/>
                  </a:solidFill>
                </a:rPr>
                <a:t>为每个科技公司定下营业额和盈利的预期，达不到预期会狠狠打压。导致很多公司为寻找新成长点盲目扩张。</a:t>
              </a:r>
            </a:p>
          </p:txBody>
        </p:sp>
        <p:grpSp>
          <p:nvGrpSpPr>
            <p:cNvPr id="2" name="组合 1"/>
            <p:cNvGrpSpPr/>
            <p:nvPr/>
          </p:nvGrpSpPr>
          <p:grpSpPr>
            <a:xfrm>
              <a:off x="2045864" y="2189537"/>
              <a:ext cx="7154061" cy="1181998"/>
              <a:chOff x="2121127" y="2481107"/>
              <a:chExt cx="7154061" cy="1181998"/>
            </a:xfrm>
          </p:grpSpPr>
          <p:sp>
            <p:nvSpPr>
              <p:cNvPr id="9" name="椭圆 8"/>
              <p:cNvSpPr/>
              <p:nvPr/>
            </p:nvSpPr>
            <p:spPr>
              <a:xfrm>
                <a:off x="8102126" y="2495059"/>
                <a:ext cx="1158885" cy="1158885"/>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5125232" y="2481107"/>
                <a:ext cx="1158885" cy="1158885"/>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172830" y="2504220"/>
                <a:ext cx="1158885" cy="1158885"/>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2121127" y="2705471"/>
                <a:ext cx="1198880" cy="701040"/>
              </a:xfrm>
              <a:prstGeom prst="rect">
                <a:avLst/>
              </a:prstGeom>
              <a:noFill/>
            </p:spPr>
            <p:txBody>
              <a:bodyPr rtlCol="0" wrap="none">
                <a:spAutoFit/>
              </a:bodyPr>
              <a:lstStyle/>
              <a:p>
                <a:r>
                  <a:rPr altLang="en-US" b="1" lang="zh-CN" sz="4000">
                    <a:solidFill>
                      <a:schemeClr val="bg1"/>
                    </a:solidFill>
                  </a:rPr>
                  <a:t>支持</a:t>
                </a:r>
              </a:p>
            </p:txBody>
          </p:sp>
          <p:sp>
            <p:nvSpPr>
              <p:cNvPr id="14" name="文本框 13"/>
              <p:cNvSpPr txBox="1"/>
              <p:nvPr/>
            </p:nvSpPr>
            <p:spPr>
              <a:xfrm>
                <a:off x="5111108" y="2705471"/>
                <a:ext cx="1198880" cy="701040"/>
              </a:xfrm>
              <a:prstGeom prst="rect">
                <a:avLst/>
              </a:prstGeom>
              <a:noFill/>
            </p:spPr>
            <p:txBody>
              <a:bodyPr rtlCol="0" wrap="none">
                <a:spAutoFit/>
              </a:bodyPr>
              <a:lstStyle/>
              <a:p>
                <a:r>
                  <a:rPr altLang="en-US" b="1" lang="zh-CN" sz="4000">
                    <a:solidFill>
                      <a:schemeClr val="bg1"/>
                    </a:solidFill>
                  </a:rPr>
                  <a:t>追捧</a:t>
                </a:r>
              </a:p>
            </p:txBody>
          </p:sp>
          <p:sp>
            <p:nvSpPr>
              <p:cNvPr id="16" name="文本框 15"/>
              <p:cNvSpPr txBox="1"/>
              <p:nvPr/>
            </p:nvSpPr>
            <p:spPr>
              <a:xfrm>
                <a:off x="8064599" y="2705471"/>
                <a:ext cx="1198880" cy="701040"/>
              </a:xfrm>
              <a:prstGeom prst="rect">
                <a:avLst/>
              </a:prstGeom>
              <a:noFill/>
            </p:spPr>
            <p:txBody>
              <a:bodyPr rtlCol="0" wrap="none">
                <a:spAutoFit/>
              </a:bodyPr>
              <a:lstStyle/>
              <a:p>
                <a:r>
                  <a:rPr altLang="en-US" b="1" lang="zh-CN" sz="4000">
                    <a:solidFill>
                      <a:schemeClr val="bg1"/>
                    </a:solidFill>
                  </a:rPr>
                  <a:t>打压</a:t>
                </a:r>
              </a:p>
            </p:txBody>
          </p:sp>
          <p:sp>
            <p:nvSpPr>
              <p:cNvPr id="18" name="弦形 17"/>
              <p:cNvSpPr/>
              <p:nvPr/>
            </p:nvSpPr>
            <p:spPr>
              <a:xfrm>
                <a:off x="2172830" y="2481107"/>
                <a:ext cx="1172837" cy="1172837"/>
              </a:xfrm>
              <a:prstGeom prst="chord">
                <a:avLst>
                  <a:gd fmla="val 5382386" name="adj1"/>
                  <a:gd fmla="val 16200000" name="adj2"/>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弦形 18"/>
              <p:cNvSpPr/>
              <p:nvPr/>
            </p:nvSpPr>
            <p:spPr>
              <a:xfrm rot="5400000">
                <a:off x="5136535" y="2483492"/>
                <a:ext cx="1147581" cy="1147581"/>
              </a:xfrm>
              <a:prstGeom prst="chord">
                <a:avLst>
                  <a:gd fmla="val 5382386" name="adj1"/>
                  <a:gd fmla="val 16200000" name="adj2"/>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弦形 19"/>
              <p:cNvSpPr/>
              <p:nvPr/>
            </p:nvSpPr>
            <p:spPr>
              <a:xfrm rot="10800000">
                <a:off x="8102126" y="2490268"/>
                <a:ext cx="1172837" cy="1172837"/>
              </a:xfrm>
              <a:prstGeom prst="chord">
                <a:avLst>
                  <a:gd fmla="val 5382386" name="adj1"/>
                  <a:gd fmla="val 16200000" name="adj2"/>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sp>
        <p:nvSpPr>
          <p:cNvPr id="24" name="文本框 23"/>
          <p:cNvSpPr txBox="1"/>
          <p:nvPr/>
        </p:nvSpPr>
        <p:spPr>
          <a:xfrm>
            <a:off x="1398494" y="781886"/>
            <a:ext cx="9977718" cy="640080"/>
          </a:xfrm>
          <a:prstGeom prst="rect">
            <a:avLst/>
          </a:prstGeom>
          <a:noFill/>
        </p:spPr>
        <p:txBody>
          <a:bodyPr rtlCol="0" wrap="square">
            <a:spAutoFit/>
          </a:bodyPr>
          <a:lstStyle/>
          <a:p>
            <a:r>
              <a:rPr altLang="en-US" lang="zh-CN" smtClean="0">
                <a:solidFill>
                  <a:schemeClr val="bg1"/>
                </a:solidFill>
              </a:rPr>
              <a:t>吹捧科技公司、制造泡面的幕后人物，是一把双刃剑，用好了，科技公司会锦上添花，用不好则会玩火自焚。</a:t>
            </a:r>
          </a:p>
        </p:txBody>
      </p:sp>
    </p:spTree>
    <p:extLst>
      <p:ext uri="{BB962C8B-B14F-4D97-AF65-F5344CB8AC3E}">
        <p14:creationId val="3174882229"/>
      </p:ext>
    </p:extLst>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p:cNvSpPr/>
          <p:nvPr/>
        </p:nvSpPr>
        <p:spPr>
          <a:xfrm>
            <a:off x="4128247" y="551330"/>
            <a:ext cx="3375212" cy="337521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9600"/>
              <a:t>4</a:t>
            </a:r>
          </a:p>
        </p:txBody>
      </p:sp>
      <p:sp>
        <p:nvSpPr>
          <p:cNvPr id="8" name="弦形 7"/>
          <p:cNvSpPr/>
          <p:nvPr/>
        </p:nvSpPr>
        <p:spPr>
          <a:xfrm rot="17100000">
            <a:off x="4106459" y="529542"/>
            <a:ext cx="3418786" cy="3418786"/>
          </a:xfrm>
          <a:prstGeom prst="chord">
            <a:avLst>
              <a:gd fmla="val 8532355" name="adj1"/>
              <a:gd fmla="val 16200000" name="adj2"/>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 name="直接连接符 9"/>
          <p:cNvCxnSpPr/>
          <p:nvPr/>
        </p:nvCxnSpPr>
        <p:spPr>
          <a:xfrm>
            <a:off x="3517784" y="1240376"/>
            <a:ext cx="3529064" cy="3092130"/>
          </a:xfrm>
          <a:prstGeom prst="line">
            <a:avLst/>
          </a:prstGeom>
          <a:ln>
            <a:solidFill>
              <a:srgbClr val="FE5A3E"/>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831612" y="4738472"/>
            <a:ext cx="4416743" cy="822960"/>
          </a:xfrm>
          <a:prstGeom prst="rect">
            <a:avLst/>
          </a:prstGeom>
          <a:noFill/>
        </p:spPr>
        <p:txBody>
          <a:bodyPr rtlCol="0" wrap="none">
            <a:spAutoFit/>
          </a:bodyPr>
          <a:lstStyle/>
          <a:p>
            <a:r>
              <a:rPr altLang="en-US" lang="zh-CN" smtClean="0" sz="4800">
                <a:solidFill>
                  <a:schemeClr val="bg1"/>
                </a:solidFill>
                <a:ea panose="02010601030101010101" typeface="方正大黑简体"/>
              </a:rPr>
              <a:t>那些            概念 </a:t>
            </a:r>
          </a:p>
        </p:txBody>
      </p:sp>
      <p:cxnSp>
        <p:nvCxnSpPr>
          <p:cNvPr id="14" name="直接连接符 13"/>
          <p:cNvCxnSpPr/>
          <p:nvPr/>
        </p:nvCxnSpPr>
        <p:spPr>
          <a:xfrm>
            <a:off x="1243094" y="5179792"/>
            <a:ext cx="21590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458200" y="5176046"/>
            <a:ext cx="2151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282316" y="4852881"/>
            <a:ext cx="1325880" cy="640080"/>
          </a:xfrm>
          <a:prstGeom prst="rect">
            <a:avLst/>
          </a:prstGeom>
          <a:noFill/>
        </p:spPr>
        <p:txBody>
          <a:bodyPr rtlCol="0" wrap="none">
            <a:spAutoFit/>
          </a:bodyPr>
          <a:lstStyle/>
          <a:p>
            <a:r>
              <a:rPr altLang="en-US" lang="zh-CN" smtClean="0">
                <a:solidFill>
                  <a:schemeClr val="bg1"/>
                </a:solidFill>
                <a:ea panose="02010601030101010101" typeface="方正大黑简体"/>
              </a:rPr>
              <a:t>以为不重要</a:t>
            </a:r>
          </a:p>
          <a:p>
            <a:r>
              <a:rPr altLang="en-US" lang="zh-CN" smtClean="0">
                <a:solidFill>
                  <a:schemeClr val="bg1"/>
                </a:solidFill>
                <a:ea panose="02010601030101010101" typeface="方正大黑简体"/>
              </a:rPr>
              <a:t>其实很重要</a:t>
            </a:r>
          </a:p>
        </p:txBody>
      </p:sp>
    </p:spTree>
    <p:extLst>
      <p:ext uri="{BB962C8B-B14F-4D97-AF65-F5344CB8AC3E}">
        <p14:creationId val="710096132"/>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grpSp>
        <p:nvGrpSpPr>
          <p:cNvPr id="3" name="组合 2"/>
          <p:cNvGrpSpPr/>
          <p:nvPr/>
        </p:nvGrpSpPr>
        <p:grpSpPr>
          <a:xfrm>
            <a:off x="1241059" y="3215325"/>
            <a:ext cx="2672976" cy="2911264"/>
            <a:chOff x="1241059" y="2517781"/>
            <a:chExt cx="2672976" cy="2911264"/>
          </a:xfrm>
        </p:grpSpPr>
        <p:sp>
          <p:nvSpPr>
            <p:cNvPr id="37" name="任意多边形 36"/>
            <p:cNvSpPr/>
            <p:nvPr/>
          </p:nvSpPr>
          <p:spPr>
            <a:xfrm rot="16200000">
              <a:off x="518159" y="3240681"/>
              <a:ext cx="2911264" cy="1465464"/>
            </a:xfrm>
            <a:custGeom>
              <a:gdLst>
                <a:gd fmla="*/ 2911264 w 2911264" name="connsiteX0"/>
                <a:gd fmla="*/ 1455632 h 1465464" name="connsiteY0"/>
                <a:gd fmla="*/ 2910768 w 2911264" name="connsiteX1"/>
                <a:gd fmla="*/ 1465464 h 1465464" name="connsiteY1"/>
                <a:gd fmla="*/ 497 w 2911264" name="connsiteX2"/>
                <a:gd fmla="*/ 1465464 h 1465464" name="connsiteY2"/>
                <a:gd fmla="*/ 0 w 2911264" name="connsiteX3"/>
                <a:gd fmla="*/ 1455632 h 1465464" name="connsiteY3"/>
                <a:gd fmla="*/ 1455632 w 2911264" name="connsiteX4"/>
                <a:gd fmla="*/ 0 h 1465464" name="connsiteY4"/>
                <a:gd fmla="*/ 2911264 w 2911264" name="connsiteX5"/>
                <a:gd fmla="*/ 1455632 h 146546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65464" w="2911264">
                  <a:moveTo>
                    <a:pt x="2911264" y="1455632"/>
                  </a:moveTo>
                  <a:lnTo>
                    <a:pt x="2910768" y="1465464"/>
                  </a:lnTo>
                  <a:lnTo>
                    <a:pt x="497" y="1465464"/>
                  </a:lnTo>
                  <a:lnTo>
                    <a:pt x="0" y="1455632"/>
                  </a:lnTo>
                  <a:cubicBezTo>
                    <a:pt x="0" y="651709"/>
                    <a:pt x="651709" y="0"/>
                    <a:pt x="1455632" y="0"/>
                  </a:cubicBezTo>
                  <a:cubicBezTo>
                    <a:pt x="2259555" y="0"/>
                    <a:pt x="2911264" y="651709"/>
                    <a:pt x="2911264" y="1455632"/>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11" name="椭圆 10"/>
            <p:cNvSpPr/>
            <p:nvPr/>
          </p:nvSpPr>
          <p:spPr>
            <a:xfrm rot="16200000">
              <a:off x="1673416" y="2996865"/>
              <a:ext cx="2033872" cy="203387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空心弧 9"/>
            <p:cNvSpPr/>
            <p:nvPr/>
          </p:nvSpPr>
          <p:spPr>
            <a:xfrm rot="5400000">
              <a:off x="1466670" y="2790119"/>
              <a:ext cx="2447365" cy="2447365"/>
            </a:xfrm>
            <a:prstGeom prst="blockArc">
              <a:avLst>
                <a:gd fmla="val 10800000" name="adj1"/>
                <a:gd fmla="val 22215" name="adj2"/>
                <a:gd fmla="val 12002" name="adj3"/>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文本框 11"/>
            <p:cNvSpPr txBox="1"/>
            <p:nvPr/>
          </p:nvSpPr>
          <p:spPr>
            <a:xfrm rot="16200000">
              <a:off x="2189137" y="3861663"/>
              <a:ext cx="1025842" cy="914400"/>
            </a:xfrm>
            <a:prstGeom prst="rect">
              <a:avLst/>
            </a:prstGeom>
            <a:noFill/>
          </p:spPr>
          <p:txBody>
            <a:bodyPr rtlCol="0" wrap="none">
              <a:spAutoFit/>
            </a:bodyPr>
            <a:lstStyle/>
            <a:p>
              <a:r>
                <a:rPr altLang="zh-CN" lang="en-US" smtClean="0" sz="5400">
                  <a:solidFill>
                    <a:schemeClr val="bg1"/>
                  </a:solidFill>
                  <a:latin charset="0" panose="04040905080b02020502" pitchFamily="82" typeface="Broadway"/>
                </a:rPr>
                <a:t>50%</a:t>
              </a:r>
            </a:p>
          </p:txBody>
        </p:sp>
      </p:grpSp>
      <p:grpSp>
        <p:nvGrpSpPr>
          <p:cNvPr id="14" name="组合 13"/>
          <p:cNvGrpSpPr/>
          <p:nvPr/>
        </p:nvGrpSpPr>
        <p:grpSpPr>
          <a:xfrm>
            <a:off x="4261540" y="2709178"/>
            <a:ext cx="6539810" cy="3923557"/>
            <a:chOff x="4261540" y="2426201"/>
            <a:chExt cx="6539810" cy="3923557"/>
          </a:xfrm>
        </p:grpSpPr>
        <p:sp>
          <p:nvSpPr>
            <p:cNvPr id="40" name="矩形 39"/>
            <p:cNvSpPr/>
            <p:nvPr/>
          </p:nvSpPr>
          <p:spPr>
            <a:xfrm>
              <a:off x="4686300" y="3220964"/>
              <a:ext cx="6115050" cy="2633331"/>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5013971" y="5980425"/>
              <a:ext cx="5607368" cy="365760"/>
            </a:xfrm>
            <a:prstGeom prst="rect">
              <a:avLst/>
            </a:prstGeom>
            <a:noFill/>
          </p:spPr>
          <p:txBody>
            <a:bodyPr rtlCol="0" wrap="none">
              <a:spAutoFit/>
            </a:bodyPr>
            <a:lstStyle/>
            <a:p>
              <a:r>
                <a:rPr altLang="en-US" lang="zh-CN" smtClean="0">
                  <a:solidFill>
                    <a:schemeClr val="bg1"/>
                  </a:solidFill>
                </a:rPr>
                <a:t>如果，以上企业超过50%你都听说过，那么请做第二题</a:t>
              </a:r>
            </a:p>
          </p:txBody>
        </p:sp>
        <p:sp>
          <p:nvSpPr>
            <p:cNvPr id="17" name="矩形 16"/>
            <p:cNvSpPr/>
            <p:nvPr/>
          </p:nvSpPr>
          <p:spPr>
            <a:xfrm>
              <a:off x="5089528" y="3353875"/>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5089528" y="3859687"/>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5089528" y="5377124"/>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矩形 19"/>
            <p:cNvSpPr/>
            <p:nvPr/>
          </p:nvSpPr>
          <p:spPr>
            <a:xfrm>
              <a:off x="5089528" y="4871311"/>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5089528" y="4365499"/>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8584218" y="3353875"/>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8584218" y="3859687"/>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8584218" y="5377124"/>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8584218" y="4871311"/>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矩形 25"/>
            <p:cNvSpPr/>
            <p:nvPr/>
          </p:nvSpPr>
          <p:spPr>
            <a:xfrm>
              <a:off x="8584218" y="4365499"/>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p:cNvSpPr txBox="1"/>
            <p:nvPr/>
          </p:nvSpPr>
          <p:spPr>
            <a:xfrm>
              <a:off x="5578357" y="3287449"/>
              <a:ext cx="674608" cy="365760"/>
            </a:xfrm>
            <a:prstGeom prst="rect">
              <a:avLst/>
            </a:prstGeom>
            <a:noFill/>
          </p:spPr>
          <p:txBody>
            <a:bodyPr rtlCol="0" wrap="none">
              <a:spAutoFit/>
            </a:bodyPr>
            <a:lstStyle/>
            <a:p>
              <a:r>
                <a:rPr altLang="zh-CN" lang="en-US" smtClean="0">
                  <a:solidFill>
                    <a:schemeClr val="bg1"/>
                  </a:solidFill>
                </a:rPr>
                <a:t>AT&amp;T</a:t>
              </a:r>
            </a:p>
          </p:txBody>
        </p:sp>
        <p:sp>
          <p:nvSpPr>
            <p:cNvPr id="28" name="文本框 27"/>
            <p:cNvSpPr txBox="1"/>
            <p:nvPr/>
          </p:nvSpPr>
          <p:spPr>
            <a:xfrm>
              <a:off x="5578357" y="3788748"/>
              <a:ext cx="559117" cy="365760"/>
            </a:xfrm>
            <a:prstGeom prst="rect">
              <a:avLst/>
            </a:prstGeom>
            <a:noFill/>
          </p:spPr>
          <p:txBody>
            <a:bodyPr rtlCol="0" wrap="none">
              <a:spAutoFit/>
            </a:bodyPr>
            <a:lstStyle/>
            <a:p>
              <a:r>
                <a:rPr altLang="zh-CN" lang="en-US" smtClean="0">
                  <a:solidFill>
                    <a:schemeClr val="bg1"/>
                  </a:solidFill>
                </a:rPr>
                <a:t>IBM</a:t>
              </a:r>
            </a:p>
          </p:txBody>
        </p:sp>
        <p:sp>
          <p:nvSpPr>
            <p:cNvPr id="29" name="文本框 28"/>
            <p:cNvSpPr txBox="1"/>
            <p:nvPr/>
          </p:nvSpPr>
          <p:spPr>
            <a:xfrm>
              <a:off x="5578357" y="4301625"/>
              <a:ext cx="1097280" cy="365760"/>
            </a:xfrm>
            <a:prstGeom prst="rect">
              <a:avLst/>
            </a:prstGeom>
            <a:noFill/>
          </p:spPr>
          <p:txBody>
            <a:bodyPr rtlCol="0" wrap="none">
              <a:spAutoFit/>
            </a:bodyPr>
            <a:lstStyle/>
            <a:p>
              <a:r>
                <a:rPr altLang="en-US" lang="zh-CN" smtClean="0">
                  <a:solidFill>
                    <a:schemeClr val="bg1"/>
                  </a:solidFill>
                </a:rPr>
                <a:t>苹果公司</a:t>
              </a:r>
            </a:p>
          </p:txBody>
        </p:sp>
        <p:sp>
          <p:nvSpPr>
            <p:cNvPr id="30" name="文本框 29"/>
            <p:cNvSpPr txBox="1"/>
            <p:nvPr/>
          </p:nvSpPr>
          <p:spPr>
            <a:xfrm>
              <a:off x="5578357" y="4802923"/>
              <a:ext cx="1325880" cy="365760"/>
            </a:xfrm>
            <a:prstGeom prst="rect">
              <a:avLst/>
            </a:prstGeom>
            <a:noFill/>
          </p:spPr>
          <p:txBody>
            <a:bodyPr rtlCol="0" wrap="none">
              <a:spAutoFit/>
            </a:bodyPr>
            <a:lstStyle/>
            <a:p>
              <a:r>
                <a:rPr altLang="en-US" lang="zh-CN" smtClean="0">
                  <a:solidFill>
                    <a:schemeClr val="bg1"/>
                  </a:solidFill>
                </a:rPr>
                <a:t>英特尔公司</a:t>
              </a:r>
            </a:p>
          </p:txBody>
        </p:sp>
        <p:sp>
          <p:nvSpPr>
            <p:cNvPr id="31" name="文本框 30"/>
            <p:cNvSpPr txBox="1"/>
            <p:nvPr/>
          </p:nvSpPr>
          <p:spPr>
            <a:xfrm>
              <a:off x="5578357" y="5303682"/>
              <a:ext cx="1097280" cy="365760"/>
            </a:xfrm>
            <a:prstGeom prst="rect">
              <a:avLst/>
            </a:prstGeom>
            <a:noFill/>
          </p:spPr>
          <p:txBody>
            <a:bodyPr rtlCol="0" wrap="none">
              <a:spAutoFit/>
            </a:bodyPr>
            <a:lstStyle/>
            <a:p>
              <a:r>
                <a:rPr altLang="en-US" lang="zh-CN" smtClean="0">
                  <a:solidFill>
                    <a:schemeClr val="bg1"/>
                  </a:solidFill>
                </a:rPr>
                <a:t>微软公司</a:t>
              </a:r>
            </a:p>
          </p:txBody>
        </p:sp>
        <p:sp>
          <p:nvSpPr>
            <p:cNvPr id="32" name="文本框 31"/>
            <p:cNvSpPr txBox="1"/>
            <p:nvPr/>
          </p:nvSpPr>
          <p:spPr>
            <a:xfrm>
              <a:off x="9198515" y="3287449"/>
              <a:ext cx="1325880" cy="365760"/>
            </a:xfrm>
            <a:prstGeom prst="rect">
              <a:avLst/>
            </a:prstGeom>
            <a:noFill/>
          </p:spPr>
          <p:txBody>
            <a:bodyPr rtlCol="0" wrap="none">
              <a:spAutoFit/>
            </a:bodyPr>
            <a:lstStyle/>
            <a:p>
              <a:r>
                <a:rPr altLang="en-US" lang="zh-CN" smtClean="0">
                  <a:solidFill>
                    <a:schemeClr val="bg1"/>
                  </a:solidFill>
                </a:rPr>
                <a:t>甲骨文公司</a:t>
              </a:r>
            </a:p>
          </p:txBody>
        </p:sp>
        <p:sp>
          <p:nvSpPr>
            <p:cNvPr id="33" name="文本框 32"/>
            <p:cNvSpPr txBox="1"/>
            <p:nvPr/>
          </p:nvSpPr>
          <p:spPr>
            <a:xfrm>
              <a:off x="9198515" y="3773473"/>
              <a:ext cx="843280" cy="365760"/>
            </a:xfrm>
            <a:prstGeom prst="rect">
              <a:avLst/>
            </a:prstGeom>
            <a:noFill/>
          </p:spPr>
          <p:txBody>
            <a:bodyPr rtlCol="0" wrap="none">
              <a:spAutoFit/>
            </a:bodyPr>
            <a:lstStyle/>
            <a:p>
              <a:r>
                <a:rPr altLang="zh-CN" lang="en-US" smtClean="0">
                  <a:solidFill>
                    <a:schemeClr val="bg1"/>
                  </a:solidFill>
                </a:rPr>
                <a:t>Google</a:t>
              </a:r>
            </a:p>
          </p:txBody>
        </p:sp>
        <p:sp>
          <p:nvSpPr>
            <p:cNvPr id="34" name="文本框 33"/>
            <p:cNvSpPr txBox="1"/>
            <p:nvPr/>
          </p:nvSpPr>
          <p:spPr>
            <a:xfrm>
              <a:off x="9198515" y="4305189"/>
              <a:ext cx="646331" cy="365760"/>
            </a:xfrm>
            <a:prstGeom prst="rect">
              <a:avLst/>
            </a:prstGeom>
            <a:noFill/>
          </p:spPr>
          <p:txBody>
            <a:bodyPr rtlCol="0" wrap="square">
              <a:spAutoFit/>
            </a:bodyPr>
            <a:lstStyle/>
            <a:p>
              <a:r>
                <a:rPr altLang="en-US" lang="zh-CN" smtClean="0">
                  <a:solidFill>
                    <a:schemeClr val="bg1"/>
                  </a:solidFill>
                </a:rPr>
                <a:t>惠普</a:t>
              </a:r>
            </a:p>
          </p:txBody>
        </p:sp>
        <p:sp>
          <p:nvSpPr>
            <p:cNvPr id="35" name="文本框 34"/>
            <p:cNvSpPr txBox="1"/>
            <p:nvPr/>
          </p:nvSpPr>
          <p:spPr>
            <a:xfrm>
              <a:off x="9198515" y="4818603"/>
              <a:ext cx="1097280" cy="365760"/>
            </a:xfrm>
            <a:prstGeom prst="rect">
              <a:avLst/>
            </a:prstGeom>
            <a:noFill/>
          </p:spPr>
          <p:txBody>
            <a:bodyPr rtlCol="0" wrap="none">
              <a:spAutoFit/>
            </a:bodyPr>
            <a:lstStyle/>
            <a:p>
              <a:r>
                <a:rPr altLang="en-US" lang="zh-CN" smtClean="0">
                  <a:solidFill>
                    <a:schemeClr val="bg1"/>
                  </a:solidFill>
                </a:rPr>
                <a:t>思科公司</a:t>
              </a:r>
            </a:p>
          </p:txBody>
        </p:sp>
        <p:sp>
          <p:nvSpPr>
            <p:cNvPr id="36" name="文本框 35"/>
            <p:cNvSpPr txBox="1"/>
            <p:nvPr/>
          </p:nvSpPr>
          <p:spPr>
            <a:xfrm>
              <a:off x="9198515" y="5285383"/>
              <a:ext cx="640080" cy="365760"/>
            </a:xfrm>
            <a:prstGeom prst="rect">
              <a:avLst/>
            </a:prstGeom>
            <a:noFill/>
          </p:spPr>
          <p:txBody>
            <a:bodyPr rtlCol="0" wrap="none">
              <a:spAutoFit/>
            </a:bodyPr>
            <a:lstStyle/>
            <a:p>
              <a:r>
                <a:rPr altLang="en-US" lang="zh-CN" smtClean="0">
                  <a:solidFill>
                    <a:schemeClr val="bg1"/>
                  </a:solidFill>
                </a:rPr>
                <a:t>雅虎</a:t>
              </a:r>
            </a:p>
          </p:txBody>
        </p:sp>
        <p:sp>
          <p:nvSpPr>
            <p:cNvPr id="39" name="任意多边形 38"/>
            <p:cNvSpPr/>
            <p:nvPr/>
          </p:nvSpPr>
          <p:spPr>
            <a:xfrm>
              <a:off x="4261540" y="2426201"/>
              <a:ext cx="619274" cy="678071"/>
            </a:xfrm>
            <a:custGeom>
              <a:gdLst>
                <a:gd fmla="*/ 464278 w 844464" name="connsiteX0"/>
                <a:gd fmla="*/ 0 h 924641" name="connsiteY0"/>
                <a:gd fmla="*/ 792572 w 844464" name="connsiteX1"/>
                <a:gd fmla="*/ 135984 h 924641" name="connsiteY1"/>
                <a:gd fmla="*/ 844464 w 844464" name="connsiteX2"/>
                <a:gd fmla="*/ 198877 h 924641" name="connsiteY2"/>
                <a:gd fmla="*/ 425444 w 844464" name="connsiteX3"/>
                <a:gd fmla="*/ 924641 h 924641" name="connsiteY3"/>
                <a:gd fmla="*/ 370710 w 844464" name="connsiteX4"/>
                <a:gd fmla="*/ 919124 h 924641" name="connsiteY4"/>
                <a:gd fmla="*/ 0 w 844464" name="connsiteX5"/>
                <a:gd fmla="*/ 464278 h 924641" name="connsiteY5"/>
                <a:gd fmla="*/ 464278 w 844464" name="connsiteX6"/>
                <a:gd fmla="*/ 0 h 92464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24641" w="844464">
                  <a:moveTo>
                    <a:pt x="464278" y="0"/>
                  </a:moveTo>
                  <a:cubicBezTo>
                    <a:pt x="592485" y="0"/>
                    <a:pt x="708555" y="51966"/>
                    <a:pt x="792572" y="135984"/>
                  </a:cubicBezTo>
                  <a:lnTo>
                    <a:pt x="844464" y="198877"/>
                  </a:lnTo>
                  <a:lnTo>
                    <a:pt x="425444" y="924641"/>
                  </a:lnTo>
                  <a:lnTo>
                    <a:pt x="370710" y="919124"/>
                  </a:lnTo>
                  <a:cubicBezTo>
                    <a:pt x="159146" y="875832"/>
                    <a:pt x="0" y="688640"/>
                    <a:pt x="0" y="464278"/>
                  </a:cubicBezTo>
                  <a:cubicBezTo>
                    <a:pt x="0" y="207864"/>
                    <a:pt x="207864" y="0"/>
                    <a:pt x="464278" y="0"/>
                  </a:cubicBezTo>
                  <a:close/>
                </a:path>
              </a:pathLst>
            </a:cu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4316428" y="2608809"/>
              <a:ext cx="5245418" cy="365760"/>
            </a:xfrm>
            <a:prstGeom prst="rect">
              <a:avLst/>
            </a:prstGeom>
            <a:noFill/>
          </p:spPr>
          <p:txBody>
            <a:bodyPr rtlCol="0" wrap="none">
              <a:spAutoFit/>
            </a:bodyPr>
            <a:lstStyle/>
            <a:p>
              <a:r>
                <a:rPr altLang="en-US" b="1" lang="zh-CN" smtClean="0">
                  <a:solidFill>
                    <a:schemeClr val="bg1"/>
                  </a:solidFill>
                </a:rPr>
                <a:t>一     以下企业是否听说过，如听说过请在前方打勾。</a:t>
              </a:r>
            </a:p>
          </p:txBody>
        </p:sp>
      </p:grpSp>
      <p:grpSp>
        <p:nvGrpSpPr>
          <p:cNvPr id="41" name="组合 40"/>
          <p:cNvGrpSpPr/>
          <p:nvPr/>
        </p:nvGrpSpPr>
        <p:grpSpPr>
          <a:xfrm>
            <a:off x="200997" y="571383"/>
            <a:ext cx="11418853" cy="1321951"/>
            <a:chOff x="200997" y="571383"/>
            <a:chExt cx="11418853" cy="1321951"/>
          </a:xfrm>
        </p:grpSpPr>
        <p:sp>
          <p:nvSpPr>
            <p:cNvPr id="42" name="矩形 41"/>
            <p:cNvSpPr/>
            <p:nvPr/>
          </p:nvSpPr>
          <p:spPr>
            <a:xfrm>
              <a:off x="2553572" y="1340824"/>
              <a:ext cx="9066278" cy="55251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文本框 42"/>
            <p:cNvSpPr txBox="1"/>
            <p:nvPr/>
          </p:nvSpPr>
          <p:spPr>
            <a:xfrm>
              <a:off x="2971329" y="571383"/>
              <a:ext cx="5770880" cy="762000"/>
            </a:xfrm>
            <a:prstGeom prst="rect">
              <a:avLst/>
            </a:prstGeom>
            <a:noFill/>
          </p:spPr>
          <p:txBody>
            <a:bodyPr rtlCol="0" wrap="none">
              <a:spAutoFit/>
            </a:bodyPr>
            <a:lstStyle/>
            <a:p>
              <a:r>
                <a:rPr altLang="en-US" lang="zh-CN" sz="4400">
                  <a:solidFill>
                    <a:schemeClr val="bg1"/>
                  </a:solidFill>
                  <a:latin charset="-122" panose="020b0503020204020204" pitchFamily="34" typeface="微软雅黑"/>
                  <a:ea charset="-122" panose="020b0503020204020204" pitchFamily="34" typeface="微软雅黑"/>
                </a:rPr>
                <a:t>一个小测试引发的阅读</a:t>
              </a:r>
            </a:p>
          </p:txBody>
        </p:sp>
        <p:cxnSp>
          <p:nvCxnSpPr>
            <p:cNvPr id="44" name="直接连接符 43"/>
            <p:cNvCxnSpPr/>
            <p:nvPr/>
          </p:nvCxnSpPr>
          <p:spPr>
            <a:xfrm>
              <a:off x="200997" y="1343634"/>
              <a:ext cx="24791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2553572" y="669136"/>
              <a:ext cx="305904" cy="1224198"/>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文本框 45"/>
            <p:cNvSpPr txBox="1"/>
            <p:nvPr/>
          </p:nvSpPr>
          <p:spPr>
            <a:xfrm>
              <a:off x="2971329" y="1412264"/>
              <a:ext cx="5958205" cy="396240"/>
            </a:xfrm>
            <a:prstGeom prst="rect">
              <a:avLst/>
            </a:prstGeom>
            <a:noFill/>
          </p:spPr>
          <p:txBody>
            <a:bodyPr rtlCol="0" wrap="none">
              <a:spAutoFit/>
            </a:bodyPr>
            <a:lstStyle/>
            <a:p>
              <a:r>
                <a:rPr altLang="en-US" lang="zh-CN" smtClean="0" sz="2000">
                  <a:solidFill>
                    <a:schemeClr val="bg1">
                      <a:lumMod val="50000"/>
                    </a:schemeClr>
                  </a:solidFill>
                  <a:latin charset="-122" panose="020b0503020204020204" pitchFamily="34" typeface="微软雅黑"/>
                  <a:ea charset="-122" panose="020b0503020204020204" pitchFamily="34" typeface="微软雅黑"/>
                </a:rPr>
                <a:t>在这个数字时代，IT人非读不可，非IT人应该阅读的</a:t>
              </a:r>
            </a:p>
          </p:txBody>
        </p:sp>
      </p:grpSp>
    </p:spTree>
    <p:extLst>
      <p:ext uri="{BB962C8B-B14F-4D97-AF65-F5344CB8AC3E}">
        <p14:creationId val="2623059078"/>
      </p:ext>
    </p:extLst>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477071" y="650566"/>
            <a:ext cx="2621280" cy="822960"/>
          </a:xfrm>
          <a:prstGeom prst="rect">
            <a:avLst/>
          </a:prstGeom>
          <a:noFill/>
        </p:spPr>
        <p:txBody>
          <a:bodyPr rtlCol="0" wrap="none">
            <a:spAutoFit/>
          </a:bodyPr>
          <a:lstStyle/>
          <a:p>
            <a:r>
              <a:rPr altLang="en-US" lang="zh-CN" smtClean="0" sz="4800">
                <a:solidFill>
                  <a:schemeClr val="bg1"/>
                </a:solidFill>
                <a:ea panose="02010601030101010101" typeface="方正大黑简体"/>
              </a:rPr>
              <a:t>商业模式</a:t>
            </a:r>
          </a:p>
        </p:txBody>
      </p:sp>
      <p:cxnSp>
        <p:nvCxnSpPr>
          <p:cNvPr id="5" name="直接连接符 4"/>
          <p:cNvCxnSpPr/>
          <p:nvPr/>
        </p:nvCxnSpPr>
        <p:spPr>
          <a:xfrm>
            <a:off x="866577" y="1602874"/>
            <a:ext cx="97297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8" name="组合 67"/>
          <p:cNvGrpSpPr/>
          <p:nvPr/>
        </p:nvGrpSpPr>
        <p:grpSpPr>
          <a:xfrm>
            <a:off x="600891" y="2168628"/>
            <a:ext cx="10944050" cy="4231258"/>
            <a:chOff x="600891" y="2168628"/>
            <a:chExt cx="10944050" cy="4231258"/>
          </a:xfrm>
        </p:grpSpPr>
        <p:grpSp>
          <p:nvGrpSpPr>
            <p:cNvPr id="9" name="组合 8"/>
            <p:cNvGrpSpPr/>
            <p:nvPr/>
          </p:nvGrpSpPr>
          <p:grpSpPr>
            <a:xfrm>
              <a:off x="600891" y="2855693"/>
              <a:ext cx="2408936" cy="2395382"/>
              <a:chOff x="985838" y="4043363"/>
              <a:chExt cx="2691683" cy="2486025"/>
            </a:xfrm>
          </p:grpSpPr>
          <p:sp>
            <p:nvSpPr>
              <p:cNvPr id="3" name="矩形 2"/>
              <p:cNvSpPr/>
              <p:nvPr/>
            </p:nvSpPr>
            <p:spPr>
              <a:xfrm>
                <a:off x="985838" y="4614863"/>
                <a:ext cx="2691683" cy="191452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985838" y="4043363"/>
                <a:ext cx="2691683" cy="605548"/>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Google广告系统</a:t>
                </a:r>
              </a:p>
            </p:txBody>
          </p:sp>
        </p:grpSp>
        <p:grpSp>
          <p:nvGrpSpPr>
            <p:cNvPr id="10" name="组合 9"/>
            <p:cNvGrpSpPr/>
            <p:nvPr/>
          </p:nvGrpSpPr>
          <p:grpSpPr>
            <a:xfrm>
              <a:off x="3442341" y="4004504"/>
              <a:ext cx="2412524" cy="2395382"/>
              <a:chOff x="981828" y="4043363"/>
              <a:chExt cx="2695693" cy="2486025"/>
            </a:xfrm>
          </p:grpSpPr>
          <p:sp>
            <p:nvSpPr>
              <p:cNvPr id="11" name="矩形 10"/>
              <p:cNvSpPr/>
              <p:nvPr/>
            </p:nvSpPr>
            <p:spPr>
              <a:xfrm>
                <a:off x="985838" y="4614863"/>
                <a:ext cx="2691683" cy="191452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矩形 11"/>
              <p:cNvSpPr/>
              <p:nvPr/>
            </p:nvSpPr>
            <p:spPr>
              <a:xfrm>
                <a:off x="981828" y="4043363"/>
                <a:ext cx="2691683" cy="605547"/>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eBay亚马逊在线市场</a:t>
                </a:r>
              </a:p>
            </p:txBody>
          </p:sp>
        </p:grpSp>
        <p:grpSp>
          <p:nvGrpSpPr>
            <p:cNvPr id="13" name="组合 12"/>
            <p:cNvGrpSpPr/>
            <p:nvPr/>
          </p:nvGrpSpPr>
          <p:grpSpPr>
            <a:xfrm>
              <a:off x="6287687" y="2855693"/>
              <a:ext cx="2412524" cy="2395382"/>
              <a:chOff x="981828" y="4043363"/>
              <a:chExt cx="2695693" cy="2486025"/>
            </a:xfrm>
          </p:grpSpPr>
          <p:sp>
            <p:nvSpPr>
              <p:cNvPr id="14" name="矩形 13"/>
              <p:cNvSpPr/>
              <p:nvPr/>
            </p:nvSpPr>
            <p:spPr>
              <a:xfrm>
                <a:off x="985838" y="4614863"/>
                <a:ext cx="2691683" cy="191452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981828" y="4043363"/>
                <a:ext cx="2691683" cy="605547"/>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戴尔虚拟工厂</a:t>
                </a:r>
              </a:p>
            </p:txBody>
          </p:sp>
        </p:grpSp>
        <p:grpSp>
          <p:nvGrpSpPr>
            <p:cNvPr id="16" name="组合 15"/>
            <p:cNvGrpSpPr/>
            <p:nvPr/>
          </p:nvGrpSpPr>
          <p:grpSpPr>
            <a:xfrm>
              <a:off x="9132417" y="4004504"/>
              <a:ext cx="2412524" cy="2395382"/>
              <a:chOff x="981828" y="4043363"/>
              <a:chExt cx="2695693" cy="2486025"/>
            </a:xfrm>
          </p:grpSpPr>
          <p:sp>
            <p:nvSpPr>
              <p:cNvPr id="17" name="矩形 16"/>
              <p:cNvSpPr/>
              <p:nvPr/>
            </p:nvSpPr>
            <p:spPr>
              <a:xfrm>
                <a:off x="985838" y="4614863"/>
                <a:ext cx="2691683" cy="1914525"/>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981828" y="4043363"/>
                <a:ext cx="2691683" cy="605547"/>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a:t>腾讯虚拟物品</a:t>
                </a:r>
              </a:p>
            </p:txBody>
          </p:sp>
        </p:grpSp>
        <p:cxnSp>
          <p:nvCxnSpPr>
            <p:cNvPr id="20" name="直接连接符 19"/>
            <p:cNvCxnSpPr/>
            <p:nvPr/>
          </p:nvCxnSpPr>
          <p:spPr>
            <a:xfrm flipH="1">
              <a:off x="1845331" y="2168628"/>
              <a:ext cx="28320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845330" y="2168628"/>
              <a:ext cx="3824" cy="68662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842810" y="5251075"/>
              <a:ext cx="0" cy="68706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845330" y="5938140"/>
              <a:ext cx="13798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4677369" y="3147427"/>
              <a:ext cx="14091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4677368" y="3147427"/>
              <a:ext cx="0" cy="8570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7522099" y="6043027"/>
              <a:ext cx="13970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7532798" y="5265409"/>
              <a:ext cx="0" cy="77761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6925235" y="2168628"/>
              <a:ext cx="342304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10348277" y="2168628"/>
              <a:ext cx="0" cy="16229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弦形 40"/>
            <p:cNvSpPr/>
            <p:nvPr/>
          </p:nvSpPr>
          <p:spPr>
            <a:xfrm rot="5400000">
              <a:off x="1629757" y="2650080"/>
              <a:ext cx="438793" cy="438793"/>
            </a:xfrm>
            <a:prstGeom prst="chord">
              <a:avLst>
                <a:gd fmla="val 5398047" name="adj1"/>
                <a:gd fmla="val 16200000" name="adj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4" name="弦形 43"/>
            <p:cNvSpPr/>
            <p:nvPr/>
          </p:nvSpPr>
          <p:spPr>
            <a:xfrm rot="5400000">
              <a:off x="4457971" y="3786493"/>
              <a:ext cx="438793" cy="438793"/>
            </a:xfrm>
            <a:prstGeom prst="chord">
              <a:avLst>
                <a:gd fmla="val 5398047" name="adj1"/>
                <a:gd fmla="val 16200000" name="adj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5" name="弦形 44"/>
            <p:cNvSpPr/>
            <p:nvPr/>
          </p:nvSpPr>
          <p:spPr>
            <a:xfrm rot="5400000">
              <a:off x="10117487" y="3775308"/>
              <a:ext cx="438793" cy="438793"/>
            </a:xfrm>
            <a:prstGeom prst="chord">
              <a:avLst>
                <a:gd fmla="val 5398047" name="adj1"/>
                <a:gd fmla="val 16200000" name="adj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6" name="弦形 45"/>
            <p:cNvSpPr/>
            <p:nvPr/>
          </p:nvSpPr>
          <p:spPr>
            <a:xfrm>
              <a:off x="6055004" y="2922000"/>
              <a:ext cx="438793" cy="438793"/>
            </a:xfrm>
            <a:prstGeom prst="chord">
              <a:avLst>
                <a:gd fmla="val 5398047" name="adj1"/>
                <a:gd fmla="val 16200000" name="adj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7" name="弦形 46"/>
            <p:cNvSpPr/>
            <p:nvPr/>
          </p:nvSpPr>
          <p:spPr>
            <a:xfrm rot="16200000">
              <a:off x="1639241" y="5044673"/>
              <a:ext cx="438793" cy="438793"/>
            </a:xfrm>
            <a:prstGeom prst="chord">
              <a:avLst>
                <a:gd fmla="val 5398047" name="adj1"/>
                <a:gd fmla="val 16200000" name="adj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8" name="弦形 47"/>
            <p:cNvSpPr/>
            <p:nvPr/>
          </p:nvSpPr>
          <p:spPr>
            <a:xfrm>
              <a:off x="3225144" y="5718743"/>
              <a:ext cx="438793" cy="438793"/>
            </a:xfrm>
            <a:prstGeom prst="chord">
              <a:avLst>
                <a:gd fmla="val 5398047" name="adj1"/>
                <a:gd fmla="val 16200000" name="adj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49" name="弦形 48"/>
            <p:cNvSpPr/>
            <p:nvPr/>
          </p:nvSpPr>
          <p:spPr>
            <a:xfrm>
              <a:off x="8919155" y="5823630"/>
              <a:ext cx="438793" cy="438793"/>
            </a:xfrm>
            <a:prstGeom prst="chord">
              <a:avLst>
                <a:gd fmla="val 5398047" name="adj1"/>
                <a:gd fmla="val 16200000" name="adj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50" name="弦形 49"/>
            <p:cNvSpPr/>
            <p:nvPr/>
          </p:nvSpPr>
          <p:spPr>
            <a:xfrm rot="16200000">
              <a:off x="7316009" y="5044672"/>
              <a:ext cx="438793" cy="438793"/>
            </a:xfrm>
            <a:prstGeom prst="chord">
              <a:avLst>
                <a:gd fmla="val 5398047" name="adj1"/>
                <a:gd fmla="val 16200000" name="adj2"/>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51" name="文本框 50"/>
            <p:cNvSpPr txBox="1"/>
            <p:nvPr/>
          </p:nvSpPr>
          <p:spPr>
            <a:xfrm>
              <a:off x="890735" y="3557574"/>
              <a:ext cx="1874069" cy="1463040"/>
            </a:xfrm>
            <a:prstGeom prst="rect">
              <a:avLst/>
            </a:prstGeom>
            <a:noFill/>
          </p:spPr>
          <p:txBody>
            <a:bodyPr rtlCol="0" wrap="square">
              <a:spAutoFit/>
            </a:bodyPr>
            <a:lstStyle/>
            <a:p>
              <a:r>
                <a:rPr altLang="en-US" lang="zh-CN" smtClean="0">
                  <a:solidFill>
                    <a:schemeClr val="bg1"/>
                  </a:solidFill>
                </a:rPr>
                <a:t>广告系统自动化，搜索量达到一个阙值后，匹配度高，效果好，吸引更多广告商。</a:t>
              </a:r>
            </a:p>
          </p:txBody>
        </p:sp>
        <p:sp>
          <p:nvSpPr>
            <p:cNvPr id="65" name="文本框 64"/>
            <p:cNvSpPr txBox="1"/>
            <p:nvPr/>
          </p:nvSpPr>
          <p:spPr>
            <a:xfrm>
              <a:off x="3755966" y="4755266"/>
              <a:ext cx="1874069" cy="1463040"/>
            </a:xfrm>
            <a:prstGeom prst="rect">
              <a:avLst/>
            </a:prstGeom>
            <a:noFill/>
          </p:spPr>
          <p:txBody>
            <a:bodyPr rtlCol="0" wrap="square">
              <a:spAutoFit/>
            </a:bodyPr>
            <a:lstStyle/>
            <a:p>
              <a:r>
                <a:rPr altLang="en-US" lang="zh-CN" smtClean="0">
                  <a:solidFill>
                    <a:schemeClr val="bg1"/>
                  </a:solidFill>
                </a:rPr>
                <a:t>提供在线交易和支付平台，买卖双方自由交易，赚取手续费用和少量提成。</a:t>
              </a:r>
            </a:p>
          </p:txBody>
        </p:sp>
        <p:sp>
          <p:nvSpPr>
            <p:cNvPr id="66" name="文本框 65"/>
            <p:cNvSpPr txBox="1"/>
            <p:nvPr/>
          </p:nvSpPr>
          <p:spPr>
            <a:xfrm>
              <a:off x="6493796" y="3566105"/>
              <a:ext cx="2021894" cy="1463040"/>
            </a:xfrm>
            <a:prstGeom prst="rect">
              <a:avLst/>
            </a:prstGeom>
            <a:noFill/>
          </p:spPr>
          <p:txBody>
            <a:bodyPr rtlCol="0" wrap="square">
              <a:spAutoFit/>
            </a:bodyPr>
            <a:lstStyle/>
            <a:p>
              <a:r>
                <a:rPr altLang="en-US" lang="zh-CN" smtClean="0">
                  <a:solidFill>
                    <a:schemeClr val="bg1"/>
                  </a:solidFill>
                </a:rPr>
                <a:t>设计生产、原料采购、仓储运输、加工制造、批发经营简化，仅留订单处理和零售。</a:t>
              </a:r>
            </a:p>
          </p:txBody>
        </p:sp>
        <p:sp>
          <p:nvSpPr>
            <p:cNvPr id="67" name="文本框 66"/>
            <p:cNvSpPr txBox="1"/>
            <p:nvPr/>
          </p:nvSpPr>
          <p:spPr>
            <a:xfrm>
              <a:off x="9337065" y="4893764"/>
              <a:ext cx="2021894" cy="1188720"/>
            </a:xfrm>
            <a:prstGeom prst="rect">
              <a:avLst/>
            </a:prstGeom>
            <a:noFill/>
          </p:spPr>
          <p:txBody>
            <a:bodyPr rtlCol="0" wrap="square">
              <a:spAutoFit/>
            </a:bodyPr>
            <a:lstStyle/>
            <a:p>
              <a:r>
                <a:rPr altLang="en-US" lang="zh-CN" smtClean="0">
                  <a:solidFill>
                    <a:schemeClr val="bg1"/>
                  </a:solidFill>
                </a:rPr>
                <a:t>设计售卖有使用价值的虚拟商品。消费者同时也是虚拟商品的创造者。</a:t>
              </a:r>
            </a:p>
          </p:txBody>
        </p:sp>
      </p:grpSp>
      <p:sp>
        <p:nvSpPr>
          <p:cNvPr id="69" name="文本框 68"/>
          <p:cNvSpPr txBox="1"/>
          <p:nvPr/>
        </p:nvSpPr>
        <p:spPr>
          <a:xfrm>
            <a:off x="5092624" y="1876239"/>
            <a:ext cx="1402080" cy="579120"/>
          </a:xfrm>
          <a:prstGeom prst="rect">
            <a:avLst/>
          </a:prstGeom>
          <a:noFill/>
        </p:spPr>
        <p:txBody>
          <a:bodyPr rtlCol="0" wrap="none">
            <a:spAutoFit/>
          </a:bodyPr>
          <a:lstStyle/>
          <a:p>
            <a:r>
              <a:rPr altLang="en-US" lang="zh-CN" sz="3200">
                <a:solidFill>
                  <a:schemeClr val="bg1"/>
                </a:solidFill>
              </a:rPr>
              <a:t>印钞机</a:t>
            </a:r>
          </a:p>
        </p:txBody>
      </p:sp>
    </p:spTree>
    <p:extLst>
      <p:ext uri="{BB962C8B-B14F-4D97-AF65-F5344CB8AC3E}">
        <p14:creationId val="3151405312"/>
      </p:ext>
    </p:extLst>
  </p:cSld>
  <p:clrMapOvr>
    <a:masterClrMapping/>
  </p:clrMapOvr>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4477071" y="650566"/>
            <a:ext cx="2784792" cy="822960"/>
          </a:xfrm>
          <a:prstGeom prst="rect">
            <a:avLst/>
          </a:prstGeom>
          <a:noFill/>
        </p:spPr>
        <p:txBody>
          <a:bodyPr rtlCol="0" wrap="none">
            <a:spAutoFit/>
          </a:bodyPr>
          <a:lstStyle/>
          <a:p>
            <a:r>
              <a:rPr altLang="en-US" lang="zh-CN" smtClean="0" sz="4800">
                <a:solidFill>
                  <a:schemeClr val="bg1"/>
                </a:solidFill>
                <a:ea panose="02010601030101010101" typeface="方正大黑简体"/>
              </a:rPr>
              <a:t>互联网2.0</a:t>
            </a:r>
          </a:p>
        </p:txBody>
      </p:sp>
      <p:cxnSp>
        <p:nvCxnSpPr>
          <p:cNvPr id="5" name="直接连接符 4"/>
          <p:cNvCxnSpPr/>
          <p:nvPr/>
        </p:nvCxnSpPr>
        <p:spPr>
          <a:xfrm>
            <a:off x="866577" y="1602874"/>
            <a:ext cx="97297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158836" y="4298452"/>
            <a:ext cx="41530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a:endCxn id="24" idx="0"/>
          </p:cNvCxnSpPr>
          <p:nvPr/>
        </p:nvCxnSpPr>
        <p:spPr>
          <a:xfrm flipH="1">
            <a:off x="5819140" y="2443163"/>
            <a:ext cx="0" cy="134808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033327" y="2443163"/>
            <a:ext cx="785813" cy="785813"/>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5400">
                <a:latin charset="0" panose="04040905080b02020502" pitchFamily="82" typeface="Broadway"/>
              </a:rPr>
              <a:t>1</a:t>
            </a:r>
          </a:p>
        </p:txBody>
      </p:sp>
      <p:sp>
        <p:nvSpPr>
          <p:cNvPr id="9" name="矩形 8"/>
          <p:cNvSpPr/>
          <p:nvPr/>
        </p:nvSpPr>
        <p:spPr>
          <a:xfrm>
            <a:off x="1158836" y="4312740"/>
            <a:ext cx="785813" cy="785813"/>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5400">
                <a:latin charset="0" panose="04040905080b02020502" pitchFamily="82" typeface="Broadway"/>
              </a:rPr>
              <a:t>2</a:t>
            </a:r>
          </a:p>
        </p:txBody>
      </p:sp>
      <p:sp>
        <p:nvSpPr>
          <p:cNvPr id="10" name="矩形 9"/>
          <p:cNvSpPr/>
          <p:nvPr/>
        </p:nvSpPr>
        <p:spPr>
          <a:xfrm>
            <a:off x="5840201" y="5457825"/>
            <a:ext cx="785813" cy="785813"/>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5400">
                <a:latin charset="0" panose="04040905080b02020502" pitchFamily="82" typeface="Broadway"/>
              </a:rPr>
              <a:t>3</a:t>
            </a:r>
          </a:p>
        </p:txBody>
      </p:sp>
      <p:sp>
        <p:nvSpPr>
          <p:cNvPr id="11" name="矩形 10"/>
          <p:cNvSpPr/>
          <p:nvPr/>
        </p:nvSpPr>
        <p:spPr>
          <a:xfrm>
            <a:off x="9810470" y="3526927"/>
            <a:ext cx="785813" cy="785813"/>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5400">
                <a:latin charset="0" panose="04040905080b02020502" pitchFamily="82" typeface="Broadway"/>
              </a:rPr>
              <a:t>4</a:t>
            </a:r>
          </a:p>
        </p:txBody>
      </p:sp>
      <p:sp>
        <p:nvSpPr>
          <p:cNvPr id="12" name="文本框 11"/>
          <p:cNvSpPr txBox="1"/>
          <p:nvPr/>
        </p:nvSpPr>
        <p:spPr>
          <a:xfrm>
            <a:off x="1005795" y="2305646"/>
            <a:ext cx="3634626" cy="914400"/>
          </a:xfrm>
          <a:prstGeom prst="rect">
            <a:avLst/>
          </a:prstGeom>
          <a:noFill/>
        </p:spPr>
        <p:txBody>
          <a:bodyPr rtlCol="0" wrap="square">
            <a:spAutoFit/>
          </a:bodyPr>
          <a:lstStyle/>
          <a:p>
            <a:r>
              <a:rPr altLang="en-US" lang="zh-CN" smtClean="0">
                <a:solidFill>
                  <a:schemeClr val="bg1"/>
                </a:solidFill>
              </a:rPr>
              <a:t>必须有一个平台，可以接受并且管理用户提交的内容，并且这些内容是服务的主体。</a:t>
            </a:r>
          </a:p>
        </p:txBody>
      </p:sp>
      <p:sp>
        <p:nvSpPr>
          <p:cNvPr id="13" name="文本框 12"/>
          <p:cNvSpPr txBox="1"/>
          <p:nvPr/>
        </p:nvSpPr>
        <p:spPr>
          <a:xfrm>
            <a:off x="1004690" y="5320307"/>
            <a:ext cx="3634626" cy="914400"/>
          </a:xfrm>
          <a:prstGeom prst="rect">
            <a:avLst/>
          </a:prstGeom>
          <a:noFill/>
        </p:spPr>
        <p:txBody>
          <a:bodyPr rtlCol="0" wrap="square">
            <a:spAutoFit/>
          </a:bodyPr>
          <a:lstStyle/>
          <a:p>
            <a:r>
              <a:rPr altLang="en-US" lang="zh-CN" smtClean="0">
                <a:solidFill>
                  <a:schemeClr val="bg1"/>
                </a:solidFill>
              </a:rPr>
              <a:t>提供一个开放的平台让用户可以在平台上开发自己的应用程序，并且提供给其他用户使用。</a:t>
            </a:r>
          </a:p>
        </p:txBody>
      </p:sp>
      <p:sp>
        <p:nvSpPr>
          <p:cNvPr id="14" name="文本框 13"/>
          <p:cNvSpPr txBox="1"/>
          <p:nvPr/>
        </p:nvSpPr>
        <p:spPr>
          <a:xfrm>
            <a:off x="7099769" y="5597307"/>
            <a:ext cx="3634626" cy="640080"/>
          </a:xfrm>
          <a:prstGeom prst="rect">
            <a:avLst/>
          </a:prstGeom>
          <a:noFill/>
        </p:spPr>
        <p:txBody>
          <a:bodyPr rtlCol="0" wrap="square">
            <a:spAutoFit/>
          </a:bodyPr>
          <a:lstStyle/>
          <a:p>
            <a:r>
              <a:rPr altLang="en-US" lang="zh-CN" smtClean="0">
                <a:solidFill>
                  <a:schemeClr val="bg1"/>
                </a:solidFill>
              </a:rPr>
              <a:t>交互性：“我可以进入你的计算机，你可以看我家的电视”</a:t>
            </a:r>
          </a:p>
        </p:txBody>
      </p:sp>
      <p:sp>
        <p:nvSpPr>
          <p:cNvPr id="15" name="文本框 14"/>
          <p:cNvSpPr txBox="1"/>
          <p:nvPr/>
        </p:nvSpPr>
        <p:spPr>
          <a:xfrm>
            <a:off x="7094727" y="2443163"/>
            <a:ext cx="3634626" cy="914400"/>
          </a:xfrm>
          <a:prstGeom prst="rect">
            <a:avLst/>
          </a:prstGeom>
          <a:noFill/>
        </p:spPr>
        <p:txBody>
          <a:bodyPr rtlCol="0" wrap="square">
            <a:spAutoFit/>
          </a:bodyPr>
          <a:lstStyle/>
          <a:p>
            <a:r>
              <a:rPr altLang="en-US" lang="zh-CN" smtClean="0">
                <a:solidFill>
                  <a:schemeClr val="bg1"/>
                </a:solidFill>
              </a:rPr>
              <a:t>非竞争性和自足性，互联网2.0公司不应该过多主导内容和服务，不应该参与和用户的竞争。</a:t>
            </a:r>
          </a:p>
        </p:txBody>
      </p:sp>
      <p:cxnSp>
        <p:nvCxnSpPr>
          <p:cNvPr id="16" name="直接连接符 15"/>
          <p:cNvCxnSpPr/>
          <p:nvPr/>
        </p:nvCxnSpPr>
        <p:spPr>
          <a:xfrm>
            <a:off x="6326346" y="4312740"/>
            <a:ext cx="42699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24" idx="4"/>
          </p:cNvCxnSpPr>
          <p:nvPr/>
        </p:nvCxnSpPr>
        <p:spPr>
          <a:xfrm flipH="1">
            <a:off x="5819140" y="4805658"/>
            <a:ext cx="0" cy="14379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5311934" y="3791246"/>
            <a:ext cx="1014412" cy="101441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0" name="椭圆 29"/>
          <p:cNvSpPr/>
          <p:nvPr/>
        </p:nvSpPr>
        <p:spPr>
          <a:xfrm>
            <a:off x="5581162" y="4060474"/>
            <a:ext cx="475955" cy="4759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1" name="椭圆 30"/>
          <p:cNvSpPr/>
          <p:nvPr/>
        </p:nvSpPr>
        <p:spPr>
          <a:xfrm>
            <a:off x="6101082" y="3859463"/>
            <a:ext cx="101898" cy="1018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32" name="椭圆 31"/>
          <p:cNvSpPr/>
          <p:nvPr/>
        </p:nvSpPr>
        <p:spPr>
          <a:xfrm>
            <a:off x="5940931" y="4417765"/>
            <a:ext cx="101898" cy="1018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Tree>
    <p:extLst>
      <p:ext uri="{BB962C8B-B14F-4D97-AF65-F5344CB8AC3E}">
        <p14:creationId val="1669895519"/>
      </p:ext>
    </p:extLst>
  </p:cSld>
  <p:clrMapOvr>
    <a:masterClrMapping/>
  </p:clrMapOvr>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6" name="椭圆 75"/>
          <p:cNvSpPr/>
          <p:nvPr/>
        </p:nvSpPr>
        <p:spPr>
          <a:xfrm>
            <a:off x="5079787" y="3269341"/>
            <a:ext cx="1752637" cy="1752637"/>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600"/>
          </a:p>
        </p:txBody>
      </p:sp>
      <p:sp>
        <p:nvSpPr>
          <p:cNvPr id="4" name="文本框 3"/>
          <p:cNvSpPr txBox="1"/>
          <p:nvPr/>
        </p:nvSpPr>
        <p:spPr>
          <a:xfrm>
            <a:off x="4715767" y="650566"/>
            <a:ext cx="2011680" cy="822960"/>
          </a:xfrm>
          <a:prstGeom prst="rect">
            <a:avLst/>
          </a:prstGeom>
          <a:noFill/>
        </p:spPr>
        <p:txBody>
          <a:bodyPr rtlCol="0" wrap="none">
            <a:spAutoFit/>
          </a:bodyPr>
          <a:lstStyle/>
          <a:p>
            <a:r>
              <a:rPr altLang="en-US" lang="zh-CN" smtClean="0" sz="4800">
                <a:solidFill>
                  <a:schemeClr val="bg1"/>
                </a:solidFill>
                <a:ea panose="02010601030101010101" typeface="方正大黑简体"/>
              </a:rPr>
              <a:t>云计算</a:t>
            </a:r>
          </a:p>
        </p:txBody>
      </p:sp>
      <p:cxnSp>
        <p:nvCxnSpPr>
          <p:cNvPr id="5" name="直接连接符 4"/>
          <p:cNvCxnSpPr/>
          <p:nvPr/>
        </p:nvCxnSpPr>
        <p:spPr>
          <a:xfrm>
            <a:off x="866577" y="1602874"/>
            <a:ext cx="97297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992083" y="2509061"/>
            <a:ext cx="3234776" cy="3055776"/>
            <a:chOff x="866577" y="1935773"/>
            <a:chExt cx="9514810" cy="1151207"/>
          </a:xfrm>
        </p:grpSpPr>
        <p:sp>
          <p:nvSpPr>
            <p:cNvPr id="3" name="文本框 2"/>
            <p:cNvSpPr txBox="1"/>
            <p:nvPr/>
          </p:nvSpPr>
          <p:spPr>
            <a:xfrm>
              <a:off x="866576" y="1935773"/>
              <a:ext cx="9391428" cy="344483"/>
            </a:xfrm>
            <a:prstGeom prst="rect">
              <a:avLst/>
            </a:prstGeom>
            <a:noFill/>
          </p:spPr>
          <p:txBody>
            <a:bodyPr rtlCol="0" wrap="square">
              <a:spAutoFit/>
            </a:bodyPr>
            <a:lstStyle/>
            <a:p>
              <a:r>
                <a:rPr altLang="en-US" lang="zh-CN">
                  <a:solidFill>
                    <a:schemeClr val="bg1"/>
                  </a:solidFill>
                </a:rPr>
                <a:t>云计算保证用户可以随时随地访问和处理信息，并且可以非常方便地与人共享信息。</a:t>
              </a:r>
            </a:p>
          </p:txBody>
        </p:sp>
        <p:sp>
          <p:nvSpPr>
            <p:cNvPr id="38" name="文本框 37"/>
            <p:cNvSpPr txBox="1"/>
            <p:nvPr/>
          </p:nvSpPr>
          <p:spPr>
            <a:xfrm>
              <a:off x="866577" y="2440649"/>
              <a:ext cx="9514810" cy="447828"/>
            </a:xfrm>
            <a:prstGeom prst="rect">
              <a:avLst/>
            </a:prstGeom>
            <a:noFill/>
          </p:spPr>
          <p:txBody>
            <a:bodyPr rtlCol="0" wrap="square">
              <a:spAutoFit/>
            </a:bodyPr>
            <a:lstStyle/>
            <a:p>
              <a:r>
                <a:rPr altLang="en-US" lang="zh-CN" smtClean="0">
                  <a:solidFill>
                    <a:schemeClr val="bg1"/>
                  </a:solidFill>
                </a:rPr>
                <a:t>云计算保证用户可以使用大量在云端的计算资源，包括处理器CPU和存储器（内存和磁盘），而无需自己购置设备。</a:t>
              </a:r>
            </a:p>
          </p:txBody>
        </p:sp>
      </p:grpSp>
      <p:sp>
        <p:nvSpPr>
          <p:cNvPr id="48" name="Freeform 96"/>
          <p:cNvSpPr>
            <a:spLocks noEditPoints="1"/>
          </p:cNvSpPr>
          <p:nvPr/>
        </p:nvSpPr>
        <p:spPr bwMode="auto">
          <a:xfrm>
            <a:off x="5313425" y="3720327"/>
            <a:ext cx="1261964" cy="784273"/>
          </a:xfrm>
          <a:custGeom>
            <a:gdLst>
              <a:gd fmla="*/ 22 w 100" name="T0"/>
              <a:gd fmla="*/ 62 h 70" name="T1"/>
              <a:gd fmla="*/ 25 w 100" name="T2"/>
              <a:gd fmla="*/ 36 h 70" name="T3"/>
              <a:gd fmla="*/ 36 w 100" name="T4"/>
              <a:gd fmla="*/ 31 h 70" name="T5"/>
              <a:gd fmla="*/ 48 w 100" name="T6"/>
              <a:gd fmla="*/ 18 h 70" name="T7"/>
              <a:gd fmla="*/ 85 w 100" name="T8"/>
              <a:gd fmla="*/ 20 h 70" name="T9"/>
              <a:gd fmla="*/ 94 w 100" name="T10"/>
              <a:gd fmla="*/ 42 h 70" name="T11"/>
              <a:gd fmla="*/ 94 w 100" name="T12"/>
              <a:gd fmla="*/ 44 h 70" name="T13"/>
              <a:gd fmla="*/ 100 w 100" name="T14"/>
              <a:gd fmla="*/ 57 h 70" name="T15"/>
              <a:gd fmla="*/ 93 w 100" name="T16"/>
              <a:gd fmla="*/ 70 h 70" name="T17"/>
              <a:gd fmla="*/ 32 w 100" name="T18"/>
              <a:gd fmla="*/ 70 h 70" name="T19"/>
              <a:gd fmla="*/ 11 w 100" name="T20"/>
              <a:gd fmla="*/ 12 h 70" name="T21"/>
              <a:gd fmla="*/ 0 w 100" name="T22"/>
              <a:gd fmla="*/ 25 h 70" name="T23"/>
              <a:gd fmla="*/ 7 w 100" name="T24"/>
              <a:gd fmla="*/ 37 h 70" name="T25"/>
              <a:gd fmla="*/ 19 w 100" name="T26"/>
              <a:gd fmla="*/ 37 h 70" name="T27"/>
              <a:gd fmla="*/ 24 w 100" name="T28"/>
              <a:gd fmla="*/ 31 h 70" name="T29"/>
              <a:gd fmla="*/ 7 w 100" name="T30"/>
              <a:gd fmla="*/ 29 h 70" name="T31"/>
              <a:gd fmla="*/ 9 w 100" name="T32"/>
              <a:gd fmla="*/ 20 h 70" name="T33"/>
              <a:gd fmla="*/ 18 w 100" name="T34"/>
              <a:gd fmla="*/ 18 h 70" name="T35"/>
              <a:gd fmla="*/ 23 w 100" name="T36"/>
              <a:gd fmla="*/ 23 h 70" name="T37"/>
              <a:gd fmla="*/ 25 w 100" name="T38"/>
              <a:gd fmla="*/ 16 h 70" name="T39"/>
              <a:gd fmla="*/ 18 w 100" name="T40"/>
              <a:gd fmla="*/ 12 h 70" name="T41"/>
              <a:gd fmla="*/ 29 w 100" name="T42"/>
              <a:gd fmla="*/ 6 h 70" name="T43"/>
              <a:gd fmla="*/ 41 w 100" name="T44"/>
              <a:gd fmla="*/ 17 h 70" name="T45"/>
              <a:gd fmla="*/ 42 w 100" name="T46"/>
              <a:gd fmla="*/ 6 h 70" name="T47"/>
              <a:gd fmla="*/ 18 w 100" name="T48"/>
              <a:gd fmla="*/ 4 h 70" name="T49"/>
              <a:gd fmla="*/ 11 w 100" name="T50"/>
              <a:gd fmla="*/ 12 h 70" name="T51"/>
              <a:gd fmla="*/ 44 w 100" name="T52"/>
              <a:gd fmla="*/ 30 h 70" name="T53"/>
              <a:gd fmla="*/ 58 w 100" name="T54"/>
              <a:gd fmla="*/ 37 h 70" name="T55"/>
              <a:gd fmla="*/ 62 w 100" name="T56"/>
              <a:gd fmla="*/ 56 h 70" name="T57"/>
              <a:gd fmla="*/ 56 w 100" name="T58"/>
              <a:gd fmla="*/ 55 h 70" name="T59"/>
              <a:gd fmla="*/ 54 w 100" name="T60"/>
              <a:gd fmla="*/ 41 h 70" name="T61"/>
              <a:gd fmla="*/ 37 w 100" name="T62"/>
              <a:gd fmla="*/ 37 h 70" name="T63"/>
              <a:gd fmla="*/ 25 w 100" name="T64"/>
              <a:gd fmla="*/ 51 h 70" name="T65"/>
              <a:gd fmla="*/ 32 w 100" name="T66"/>
              <a:gd fmla="*/ 64 h 70" name="T67"/>
              <a:gd fmla="*/ 94 w 100" name="T68"/>
              <a:gd fmla="*/ 57 h 70" name="T69"/>
              <a:gd fmla="*/ 89 w 100" name="T70"/>
              <a:gd fmla="*/ 48 h 70" name="T71"/>
              <a:gd fmla="*/ 77 w 100" name="T72"/>
              <a:gd fmla="*/ 47 h 70" name="T73"/>
              <a:gd fmla="*/ 84 w 100" name="T74"/>
              <a:gd fmla="*/ 39 h 70" name="T75"/>
              <a:gd fmla="*/ 81 w 100" name="T76"/>
              <a:gd fmla="*/ 24 h 70" name="T77"/>
              <a:gd fmla="*/ 51 w 100" name="T78"/>
              <a:gd fmla="*/ 22 h 7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0" w="100">
                <a:moveTo>
                  <a:pt x="30" y="69"/>
                </a:moveTo>
                <a:cubicBezTo>
                  <a:pt x="27" y="67"/>
                  <a:pt x="24" y="65"/>
                  <a:pt x="22" y="62"/>
                </a:cubicBezTo>
                <a:cubicBezTo>
                  <a:pt x="20" y="58"/>
                  <a:pt x="19" y="55"/>
                  <a:pt x="19" y="51"/>
                </a:cubicBezTo>
                <a:cubicBezTo>
                  <a:pt x="19" y="45"/>
                  <a:pt x="22" y="40"/>
                  <a:pt x="25" y="36"/>
                </a:cubicBezTo>
                <a:cubicBezTo>
                  <a:pt x="28" y="34"/>
                  <a:pt x="31" y="32"/>
                  <a:pt x="35" y="31"/>
                </a:cubicBezTo>
                <a:cubicBezTo>
                  <a:pt x="35" y="31"/>
                  <a:pt x="36" y="31"/>
                  <a:pt x="36" y="31"/>
                </a:cubicBezTo>
                <a:cubicBezTo>
                  <a:pt x="36" y="31"/>
                  <a:pt x="37" y="30"/>
                  <a:pt x="38" y="30"/>
                </a:cubicBezTo>
                <a:cubicBezTo>
                  <a:pt x="40" y="25"/>
                  <a:pt x="43" y="21"/>
                  <a:pt x="48" y="18"/>
                </a:cubicBezTo>
                <a:cubicBezTo>
                  <a:pt x="52" y="14"/>
                  <a:pt x="58" y="12"/>
                  <a:pt x="65" y="12"/>
                </a:cubicBezTo>
                <a:cubicBezTo>
                  <a:pt x="73" y="12"/>
                  <a:pt x="80" y="15"/>
                  <a:pt x="85" y="20"/>
                </a:cubicBezTo>
                <a:cubicBezTo>
                  <a:pt x="91" y="26"/>
                  <a:pt x="94" y="33"/>
                  <a:pt x="94" y="41"/>
                </a:cubicBezTo>
                <a:cubicBezTo>
                  <a:pt x="94" y="41"/>
                  <a:pt x="94" y="41"/>
                  <a:pt x="94" y="42"/>
                </a:cubicBezTo>
                <a:cubicBezTo>
                  <a:pt x="94" y="42"/>
                  <a:pt x="94" y="43"/>
                  <a:pt x="94" y="43"/>
                </a:cubicBezTo>
                <a:cubicBezTo>
                  <a:pt x="94" y="43"/>
                  <a:pt x="94" y="43"/>
                  <a:pt x="94" y="44"/>
                </a:cubicBezTo>
                <a:cubicBezTo>
                  <a:pt x="96" y="45"/>
                  <a:pt x="97" y="46"/>
                  <a:pt x="98" y="48"/>
                </a:cubicBezTo>
                <a:cubicBezTo>
                  <a:pt x="100" y="51"/>
                  <a:pt x="100" y="54"/>
                  <a:pt x="100" y="57"/>
                </a:cubicBezTo>
                <a:cubicBezTo>
                  <a:pt x="100" y="61"/>
                  <a:pt x="99" y="65"/>
                  <a:pt x="95" y="69"/>
                </a:cubicBezTo>
                <a:cubicBezTo>
                  <a:pt x="95" y="69"/>
                  <a:pt x="94" y="70"/>
                  <a:pt x="93" y="70"/>
                </a:cubicBezTo>
                <a:cubicBezTo>
                  <a:pt x="93" y="70"/>
                  <a:pt x="93" y="70"/>
                  <a:pt x="93" y="70"/>
                </a:cubicBezTo>
                <a:cubicBezTo>
                  <a:pt x="32" y="70"/>
                  <a:pt x="32" y="70"/>
                  <a:pt x="32" y="70"/>
                </a:cubicBezTo>
                <a:cubicBezTo>
                  <a:pt x="31" y="70"/>
                  <a:pt x="31" y="69"/>
                  <a:pt x="30" y="69"/>
                </a:cubicBezTo>
                <a:close/>
                <a:moveTo>
                  <a:pt x="11" y="12"/>
                </a:moveTo>
                <a:cubicBezTo>
                  <a:pt x="8" y="12"/>
                  <a:pt x="6" y="14"/>
                  <a:pt x="4" y="15"/>
                </a:cubicBezTo>
                <a:cubicBezTo>
                  <a:pt x="2" y="18"/>
                  <a:pt x="0" y="21"/>
                  <a:pt x="0" y="25"/>
                </a:cubicBezTo>
                <a:cubicBezTo>
                  <a:pt x="0" y="28"/>
                  <a:pt x="1" y="30"/>
                  <a:pt x="2" y="32"/>
                </a:cubicBezTo>
                <a:cubicBezTo>
                  <a:pt x="3" y="34"/>
                  <a:pt x="5" y="36"/>
                  <a:pt x="7" y="37"/>
                </a:cubicBezTo>
                <a:cubicBezTo>
                  <a:pt x="8" y="37"/>
                  <a:pt x="8" y="37"/>
                  <a:pt x="9" y="37"/>
                </a:cubicBezTo>
                <a:cubicBezTo>
                  <a:pt x="19" y="37"/>
                  <a:pt x="19" y="37"/>
                  <a:pt x="19" y="37"/>
                </a:cubicBezTo>
                <a:cubicBezTo>
                  <a:pt x="20" y="36"/>
                  <a:pt x="21" y="35"/>
                  <a:pt x="22" y="33"/>
                </a:cubicBezTo>
                <a:cubicBezTo>
                  <a:pt x="23" y="33"/>
                  <a:pt x="24" y="32"/>
                  <a:pt x="24" y="31"/>
                </a:cubicBezTo>
                <a:cubicBezTo>
                  <a:pt x="10" y="31"/>
                  <a:pt x="10" y="31"/>
                  <a:pt x="10" y="31"/>
                </a:cubicBezTo>
                <a:cubicBezTo>
                  <a:pt x="9" y="31"/>
                  <a:pt x="8" y="30"/>
                  <a:pt x="7" y="29"/>
                </a:cubicBezTo>
                <a:cubicBezTo>
                  <a:pt x="7" y="28"/>
                  <a:pt x="6" y="26"/>
                  <a:pt x="6" y="25"/>
                </a:cubicBezTo>
                <a:cubicBezTo>
                  <a:pt x="6" y="23"/>
                  <a:pt x="7" y="21"/>
                  <a:pt x="9" y="20"/>
                </a:cubicBezTo>
                <a:cubicBezTo>
                  <a:pt x="10" y="19"/>
                  <a:pt x="11" y="18"/>
                  <a:pt x="12" y="18"/>
                </a:cubicBezTo>
                <a:cubicBezTo>
                  <a:pt x="14" y="17"/>
                  <a:pt x="16" y="17"/>
                  <a:pt x="18" y="18"/>
                </a:cubicBezTo>
                <a:cubicBezTo>
                  <a:pt x="19" y="18"/>
                  <a:pt x="20" y="19"/>
                  <a:pt x="21" y="20"/>
                </a:cubicBezTo>
                <a:cubicBezTo>
                  <a:pt x="22" y="21"/>
                  <a:pt x="22" y="22"/>
                  <a:pt x="23" y="23"/>
                </a:cubicBezTo>
                <a:cubicBezTo>
                  <a:pt x="23" y="26"/>
                  <a:pt x="28" y="25"/>
                  <a:pt x="28" y="22"/>
                </a:cubicBezTo>
                <a:cubicBezTo>
                  <a:pt x="28" y="20"/>
                  <a:pt x="27" y="17"/>
                  <a:pt x="25" y="16"/>
                </a:cubicBezTo>
                <a:cubicBezTo>
                  <a:pt x="24" y="14"/>
                  <a:pt x="22" y="13"/>
                  <a:pt x="19" y="12"/>
                </a:cubicBezTo>
                <a:cubicBezTo>
                  <a:pt x="19" y="12"/>
                  <a:pt x="19" y="12"/>
                  <a:pt x="18" y="12"/>
                </a:cubicBezTo>
                <a:cubicBezTo>
                  <a:pt x="19" y="11"/>
                  <a:pt x="20" y="10"/>
                  <a:pt x="21" y="9"/>
                </a:cubicBezTo>
                <a:cubicBezTo>
                  <a:pt x="23" y="7"/>
                  <a:pt x="26" y="6"/>
                  <a:pt x="29" y="6"/>
                </a:cubicBezTo>
                <a:cubicBezTo>
                  <a:pt x="32" y="6"/>
                  <a:pt x="35" y="8"/>
                  <a:pt x="38" y="10"/>
                </a:cubicBezTo>
                <a:cubicBezTo>
                  <a:pt x="39" y="12"/>
                  <a:pt x="41" y="14"/>
                  <a:pt x="41" y="17"/>
                </a:cubicBezTo>
                <a:cubicBezTo>
                  <a:pt x="42" y="16"/>
                  <a:pt x="44" y="14"/>
                  <a:pt x="46" y="13"/>
                </a:cubicBezTo>
                <a:cubicBezTo>
                  <a:pt x="45" y="10"/>
                  <a:pt x="44" y="8"/>
                  <a:pt x="42" y="6"/>
                </a:cubicBezTo>
                <a:cubicBezTo>
                  <a:pt x="38" y="3"/>
                  <a:pt x="34" y="0"/>
                  <a:pt x="29" y="0"/>
                </a:cubicBezTo>
                <a:cubicBezTo>
                  <a:pt x="25" y="0"/>
                  <a:pt x="21" y="2"/>
                  <a:pt x="18" y="4"/>
                </a:cubicBezTo>
                <a:cubicBezTo>
                  <a:pt x="15" y="6"/>
                  <a:pt x="13" y="9"/>
                  <a:pt x="12" y="12"/>
                </a:cubicBezTo>
                <a:cubicBezTo>
                  <a:pt x="12" y="12"/>
                  <a:pt x="11" y="12"/>
                  <a:pt x="11" y="12"/>
                </a:cubicBezTo>
                <a:cubicBezTo>
                  <a:pt x="11" y="12"/>
                  <a:pt x="11" y="12"/>
                  <a:pt x="11" y="12"/>
                </a:cubicBezTo>
                <a:close/>
                <a:moveTo>
                  <a:pt x="44" y="30"/>
                </a:moveTo>
                <a:cubicBezTo>
                  <a:pt x="46" y="31"/>
                  <a:pt x="47" y="31"/>
                  <a:pt x="48" y="31"/>
                </a:cubicBezTo>
                <a:cubicBezTo>
                  <a:pt x="52" y="32"/>
                  <a:pt x="56" y="34"/>
                  <a:pt x="58" y="37"/>
                </a:cubicBezTo>
                <a:cubicBezTo>
                  <a:pt x="60" y="39"/>
                  <a:pt x="62" y="43"/>
                  <a:pt x="62" y="46"/>
                </a:cubicBezTo>
                <a:cubicBezTo>
                  <a:pt x="63" y="49"/>
                  <a:pt x="63" y="53"/>
                  <a:pt x="62" y="56"/>
                </a:cubicBezTo>
                <a:cubicBezTo>
                  <a:pt x="61" y="58"/>
                  <a:pt x="60" y="59"/>
                  <a:pt x="58" y="58"/>
                </a:cubicBezTo>
                <a:cubicBezTo>
                  <a:pt x="56" y="58"/>
                  <a:pt x="56" y="56"/>
                  <a:pt x="56" y="55"/>
                </a:cubicBezTo>
                <a:cubicBezTo>
                  <a:pt x="57" y="52"/>
                  <a:pt x="57" y="49"/>
                  <a:pt x="56" y="47"/>
                </a:cubicBezTo>
                <a:cubicBezTo>
                  <a:pt x="56" y="45"/>
                  <a:pt x="55" y="42"/>
                  <a:pt x="54" y="41"/>
                </a:cubicBezTo>
                <a:cubicBezTo>
                  <a:pt x="52" y="39"/>
                  <a:pt x="50" y="38"/>
                  <a:pt x="47" y="37"/>
                </a:cubicBezTo>
                <a:cubicBezTo>
                  <a:pt x="44" y="36"/>
                  <a:pt x="41" y="36"/>
                  <a:pt x="37" y="37"/>
                </a:cubicBezTo>
                <a:cubicBezTo>
                  <a:pt x="34" y="37"/>
                  <a:pt x="32" y="39"/>
                  <a:pt x="30" y="41"/>
                </a:cubicBezTo>
                <a:cubicBezTo>
                  <a:pt x="27" y="43"/>
                  <a:pt x="25" y="47"/>
                  <a:pt x="25" y="51"/>
                </a:cubicBezTo>
                <a:cubicBezTo>
                  <a:pt x="25" y="54"/>
                  <a:pt x="26" y="56"/>
                  <a:pt x="27" y="59"/>
                </a:cubicBezTo>
                <a:cubicBezTo>
                  <a:pt x="29" y="61"/>
                  <a:pt x="30" y="62"/>
                  <a:pt x="32" y="64"/>
                </a:cubicBezTo>
                <a:cubicBezTo>
                  <a:pt x="92" y="64"/>
                  <a:pt x="92" y="64"/>
                  <a:pt x="92" y="64"/>
                </a:cubicBezTo>
                <a:cubicBezTo>
                  <a:pt x="93" y="61"/>
                  <a:pt x="94" y="59"/>
                  <a:pt x="94" y="57"/>
                </a:cubicBezTo>
                <a:cubicBezTo>
                  <a:pt x="94" y="55"/>
                  <a:pt x="94" y="53"/>
                  <a:pt x="93" y="51"/>
                </a:cubicBezTo>
                <a:cubicBezTo>
                  <a:pt x="92" y="50"/>
                  <a:pt x="91" y="49"/>
                  <a:pt x="89" y="48"/>
                </a:cubicBezTo>
                <a:cubicBezTo>
                  <a:pt x="87" y="47"/>
                  <a:pt x="84" y="47"/>
                  <a:pt x="80" y="48"/>
                </a:cubicBezTo>
                <a:cubicBezTo>
                  <a:pt x="79" y="48"/>
                  <a:pt x="78" y="48"/>
                  <a:pt x="77" y="47"/>
                </a:cubicBezTo>
                <a:cubicBezTo>
                  <a:pt x="76" y="46"/>
                  <a:pt x="76" y="44"/>
                  <a:pt x="77" y="43"/>
                </a:cubicBezTo>
                <a:cubicBezTo>
                  <a:pt x="79" y="41"/>
                  <a:pt x="82" y="40"/>
                  <a:pt x="84" y="39"/>
                </a:cubicBezTo>
                <a:cubicBezTo>
                  <a:pt x="85" y="39"/>
                  <a:pt x="87" y="39"/>
                  <a:pt x="88" y="39"/>
                </a:cubicBezTo>
                <a:cubicBezTo>
                  <a:pt x="87" y="33"/>
                  <a:pt x="85" y="28"/>
                  <a:pt x="81" y="24"/>
                </a:cubicBezTo>
                <a:cubicBezTo>
                  <a:pt x="77" y="20"/>
                  <a:pt x="71" y="18"/>
                  <a:pt x="65" y="18"/>
                </a:cubicBezTo>
                <a:cubicBezTo>
                  <a:pt x="60" y="18"/>
                  <a:pt x="55" y="19"/>
                  <a:pt x="51" y="22"/>
                </a:cubicBezTo>
                <a:cubicBezTo>
                  <a:pt x="48" y="24"/>
                  <a:pt x="46" y="27"/>
                  <a:pt x="44" y="30"/>
                </a:cubicBezTo>
                <a:close/>
              </a:path>
            </a:pathLst>
          </a:custGeom>
          <a:solidFill>
            <a:schemeClr val="bg1"/>
          </a:solidFill>
          <a:ln>
            <a:noFill/>
          </a:ln>
          <a:extLst/>
        </p:spPr>
        <p:txBody>
          <a:bodyPr anchor="t" anchorCtr="0" bIns="51429" compatLnSpc="1" lIns="102860" numCol="1" rIns="102860" tIns="51429" vert="horz" wrap="square">
            <a:prstTxWarp prst="textNoShape">
              <a:avLst/>
            </a:prstTxWarp>
          </a:bodyPr>
          <a:lstStyle/>
          <a:p>
            <a:pPr defTabSz="1028598" fontAlgn="auto">
              <a:spcBef>
                <a:spcPct val="0"/>
              </a:spcBef>
              <a:spcAft>
                <a:spcPct val="0"/>
              </a:spcAft>
            </a:pPr>
            <a:endParaRPr altLang="en-US" lang="zh-CN">
              <a:solidFill>
                <a:prstClr val="black"/>
              </a:solidFill>
              <a:latin charset="-122" panose="01010104010101010101" pitchFamily="2" typeface="时尚中黑简体"/>
              <a:ea charset="-122" panose="01010104010101010101" pitchFamily="2" typeface="时尚中黑简体"/>
            </a:endParaRPr>
          </a:p>
        </p:txBody>
      </p:sp>
      <p:sp>
        <p:nvSpPr>
          <p:cNvPr id="49" name="Freeform 61"/>
          <p:cNvSpPr>
            <a:spLocks noEditPoints="1"/>
          </p:cNvSpPr>
          <p:nvPr/>
        </p:nvSpPr>
        <p:spPr bwMode="auto">
          <a:xfrm>
            <a:off x="9231126" y="2217631"/>
            <a:ext cx="921403" cy="726722"/>
          </a:xfrm>
          <a:custGeom>
            <a:gdLst>
              <a:gd fmla="*/ 66 w 257" name="T0"/>
              <a:gd fmla="*/ 38 h 189" name="T1"/>
              <a:gd fmla="*/ 59 w 257" name="T2"/>
              <a:gd fmla="*/ 47 h 189" name="T3"/>
              <a:gd fmla="*/ 59 w 257" name="T4"/>
              <a:gd fmla="*/ 158 h 189" name="T5"/>
              <a:gd fmla="*/ 248 w 257" name="T6"/>
              <a:gd fmla="*/ 158 h 189" name="T7"/>
              <a:gd fmla="*/ 257 w 257" name="T8"/>
              <a:gd fmla="*/ 151 h 189" name="T9"/>
              <a:gd fmla="*/ 257 w 257" name="T10"/>
              <a:gd fmla="*/ 38 h 189" name="T11"/>
              <a:gd fmla="*/ 248 w 257" name="T12"/>
              <a:gd fmla="*/ 38 h 189" name="T13"/>
              <a:gd fmla="*/ 104 w 257" name="T14"/>
              <a:gd fmla="*/ 95 h 189" name="T15"/>
              <a:gd fmla="*/ 106 w 257" name="T16"/>
              <a:gd fmla="*/ 97 h 189" name="T17"/>
              <a:gd fmla="*/ 113 w 257" name="T18"/>
              <a:gd fmla="*/ 78 h 189" name="T19"/>
              <a:gd fmla="*/ 125 w 257" name="T20"/>
              <a:gd fmla="*/ 90 h 189" name="T21"/>
              <a:gd fmla="*/ 132 w 257" name="T22"/>
              <a:gd fmla="*/ 80 h 189" name="T23"/>
              <a:gd fmla="*/ 149 w 257" name="T24"/>
              <a:gd fmla="*/ 109 h 189" name="T25"/>
              <a:gd fmla="*/ 153 w 257" name="T26"/>
              <a:gd fmla="*/ 80 h 189" name="T27"/>
              <a:gd fmla="*/ 163 w 257" name="T28"/>
              <a:gd fmla="*/ 95 h 189" name="T29"/>
              <a:gd fmla="*/ 182 w 257" name="T30"/>
              <a:gd fmla="*/ 80 h 189" name="T31"/>
              <a:gd fmla="*/ 191 w 257" name="T32"/>
              <a:gd fmla="*/ 95 h 189" name="T33"/>
              <a:gd fmla="*/ 196 w 257" name="T34"/>
              <a:gd fmla="*/ 90 h 189" name="T35"/>
              <a:gd fmla="*/ 224 w 257" name="T36"/>
              <a:gd fmla="*/ 99 h 189" name="T37"/>
              <a:gd fmla="*/ 196 w 257" name="T38"/>
              <a:gd fmla="*/ 116 h 189" name="T39"/>
              <a:gd fmla="*/ 177 w 257" name="T40"/>
              <a:gd fmla="*/ 92 h 189" name="T41"/>
              <a:gd fmla="*/ 165 w 257" name="T42"/>
              <a:gd fmla="*/ 111 h 189" name="T43"/>
              <a:gd fmla="*/ 158 w 257" name="T44"/>
              <a:gd fmla="*/ 102 h 189" name="T45"/>
              <a:gd fmla="*/ 146 w 257" name="T46"/>
              <a:gd fmla="*/ 123 h 189" name="T47"/>
              <a:gd fmla="*/ 125 w 257" name="T48"/>
              <a:gd fmla="*/ 99 h 189" name="T49"/>
              <a:gd fmla="*/ 120 w 257" name="T50"/>
              <a:gd fmla="*/ 99 h 189" name="T51"/>
              <a:gd fmla="*/ 113 w 257" name="T52"/>
              <a:gd fmla="*/ 114 h 189" name="T53"/>
              <a:gd fmla="*/ 99 w 257" name="T54"/>
              <a:gd fmla="*/ 102 h 189" name="T55"/>
              <a:gd fmla="*/ 90 w 257" name="T56"/>
              <a:gd fmla="*/ 95 h 189" name="T57"/>
              <a:gd fmla="*/ 87 w 257" name="T58"/>
              <a:gd fmla="*/ 189 h 189" name="T59"/>
              <a:gd fmla="*/ 0 w 257" name="T60"/>
              <a:gd fmla="*/ 0 h 189" name="T61"/>
              <a:gd fmla="*/ 87 w 257" name="T62"/>
              <a:gd fmla="*/ 26 h 189" name="T63"/>
              <a:gd fmla="*/ 45 w 257" name="T64"/>
              <a:gd fmla="*/ 26 h 189" name="T65"/>
              <a:gd fmla="*/ 7 w 257" name="T66"/>
              <a:gd fmla="*/ 26 h 189" name="T67"/>
              <a:gd fmla="*/ 7 w 257" name="T68"/>
              <a:gd fmla="*/ 54 h 189" name="T69"/>
              <a:gd fmla="*/ 12 w 257" name="T70"/>
              <a:gd fmla="*/ 57 h 189" name="T71"/>
              <a:gd fmla="*/ 45 w 257" name="T72"/>
              <a:gd fmla="*/ 64 h 189" name="T73"/>
              <a:gd fmla="*/ 7 w 257" name="T74"/>
              <a:gd fmla="*/ 64 h 189" name="T75"/>
              <a:gd fmla="*/ 7 w 257" name="T76"/>
              <a:gd fmla="*/ 92 h 189" name="T77"/>
              <a:gd fmla="*/ 12 w 257" name="T78"/>
              <a:gd fmla="*/ 95 h 189" name="T79"/>
              <a:gd fmla="*/ 45 w 257" name="T80"/>
              <a:gd fmla="*/ 170 h 189" name="T81"/>
              <a:gd fmla="*/ 87 w 257" name="T82"/>
              <a:gd fmla="*/ 189 h 189" name="T83"/>
              <a:gd fmla="*/ 23 w 257" name="T84"/>
              <a:gd fmla="*/ 106 h 189" name="T85"/>
              <a:gd fmla="*/ 9 w 257" name="T86"/>
              <a:gd fmla="*/ 116 h 189" name="T87"/>
              <a:gd fmla="*/ 23 w 257" name="T88"/>
              <a:gd fmla="*/ 106 h 189" name="T89"/>
              <a:gd fmla="*/ 23 w 257" name="T90"/>
              <a:gd fmla="*/ 123 h 189" name="T91"/>
              <a:gd fmla="*/ 9 w 257" name="T92"/>
              <a:gd fmla="*/ 130 h 189" name="T93"/>
              <a:gd fmla="*/ 23 w 257" name="T94"/>
              <a:gd fmla="*/ 123 h 189" name="T95"/>
              <a:gd fmla="*/ 45 w 257" name="T96"/>
              <a:gd fmla="*/ 33 h 189" name="T97"/>
              <a:gd fmla="*/ 16 w 257" name="T98"/>
              <a:gd fmla="*/ 50 h 189" name="T99"/>
              <a:gd fmla="*/ 45 w 257" name="T100"/>
              <a:gd fmla="*/ 33 h 189" name="T101"/>
              <a:gd fmla="*/ 45 w 257" name="T102"/>
              <a:gd fmla="*/ 73 h 189" name="T103"/>
              <a:gd fmla="*/ 16 w 257" name="T104"/>
              <a:gd fmla="*/ 88 h 189" name="T105"/>
              <a:gd fmla="*/ 45 w 257" name="T106"/>
              <a:gd fmla="*/ 73 h 189" name="T107"/>
              <a:gd fmla="*/ 205 w 257" name="T108"/>
              <a:gd fmla="*/ 180 h 189" name="T109"/>
              <a:gd fmla="*/ 191 w 257" name="T110"/>
              <a:gd fmla="*/ 163 h 189" name="T111"/>
              <a:gd fmla="*/ 127 w 257" name="T112"/>
              <a:gd fmla="*/ 180 h 189" name="T113"/>
              <a:gd fmla="*/ 113 w 257" name="T114"/>
              <a:gd fmla="*/ 189 h 189" name="T115"/>
              <a:gd fmla="*/ 205 w 257" name="T116"/>
              <a:gd fmla="*/ 180 h 189" name="T117"/>
              <a:gd fmla="*/ 80 w 257" name="T118"/>
              <a:gd fmla="*/ 59 h 189" name="T119"/>
              <a:gd fmla="*/ 234 w 257" name="T120"/>
              <a:gd fmla="*/ 137 h 189" name="T121"/>
              <a:gd fmla="*/ 80 w 257" name="T122"/>
              <a:gd fmla="*/ 59 h 18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9" w="257">
                <a:moveTo>
                  <a:pt x="248" y="38"/>
                </a:moveTo>
                <a:lnTo>
                  <a:pt x="66" y="38"/>
                </a:lnTo>
                <a:lnTo>
                  <a:pt x="59" y="38"/>
                </a:lnTo>
                <a:lnTo>
                  <a:pt x="59" y="47"/>
                </a:lnTo>
                <a:lnTo>
                  <a:pt x="59" y="151"/>
                </a:lnTo>
                <a:lnTo>
                  <a:pt x="59" y="158"/>
                </a:lnTo>
                <a:lnTo>
                  <a:pt x="66" y="158"/>
                </a:lnTo>
                <a:lnTo>
                  <a:pt x="248" y="158"/>
                </a:lnTo>
                <a:lnTo>
                  <a:pt x="257" y="158"/>
                </a:lnTo>
                <a:lnTo>
                  <a:pt x="257" y="151"/>
                </a:lnTo>
                <a:lnTo>
                  <a:pt x="257" y="47"/>
                </a:lnTo>
                <a:lnTo>
                  <a:pt x="257" y="38"/>
                </a:lnTo>
                <a:lnTo>
                  <a:pt x="248" y="38"/>
                </a:lnTo>
                <a:lnTo>
                  <a:pt x="248" y="38"/>
                </a:lnTo>
                <a:close/>
                <a:moveTo>
                  <a:pt x="90" y="95"/>
                </a:moveTo>
                <a:lnTo>
                  <a:pt x="104" y="95"/>
                </a:lnTo>
                <a:lnTo>
                  <a:pt x="106" y="95"/>
                </a:lnTo>
                <a:lnTo>
                  <a:pt x="106" y="97"/>
                </a:lnTo>
                <a:lnTo>
                  <a:pt x="108" y="99"/>
                </a:lnTo>
                <a:lnTo>
                  <a:pt x="113" y="78"/>
                </a:lnTo>
                <a:lnTo>
                  <a:pt x="120" y="78"/>
                </a:lnTo>
                <a:lnTo>
                  <a:pt x="125" y="90"/>
                </a:lnTo>
                <a:lnTo>
                  <a:pt x="127" y="85"/>
                </a:lnTo>
                <a:lnTo>
                  <a:pt x="132" y="80"/>
                </a:lnTo>
                <a:lnTo>
                  <a:pt x="134" y="88"/>
                </a:lnTo>
                <a:lnTo>
                  <a:pt x="149" y="109"/>
                </a:lnTo>
                <a:lnTo>
                  <a:pt x="151" y="90"/>
                </a:lnTo>
                <a:lnTo>
                  <a:pt x="153" y="80"/>
                </a:lnTo>
                <a:lnTo>
                  <a:pt x="160" y="90"/>
                </a:lnTo>
                <a:lnTo>
                  <a:pt x="163" y="95"/>
                </a:lnTo>
                <a:lnTo>
                  <a:pt x="175" y="80"/>
                </a:lnTo>
                <a:lnTo>
                  <a:pt x="182" y="80"/>
                </a:lnTo>
                <a:lnTo>
                  <a:pt x="191" y="102"/>
                </a:lnTo>
                <a:lnTo>
                  <a:pt x="191" y="95"/>
                </a:lnTo>
                <a:lnTo>
                  <a:pt x="193" y="90"/>
                </a:lnTo>
                <a:lnTo>
                  <a:pt x="196" y="90"/>
                </a:lnTo>
                <a:lnTo>
                  <a:pt x="224" y="90"/>
                </a:lnTo>
                <a:lnTo>
                  <a:pt x="224" y="99"/>
                </a:lnTo>
                <a:lnTo>
                  <a:pt x="201" y="99"/>
                </a:lnTo>
                <a:lnTo>
                  <a:pt x="196" y="116"/>
                </a:lnTo>
                <a:lnTo>
                  <a:pt x="189" y="116"/>
                </a:lnTo>
                <a:lnTo>
                  <a:pt x="177" y="92"/>
                </a:lnTo>
                <a:lnTo>
                  <a:pt x="167" y="106"/>
                </a:lnTo>
                <a:lnTo>
                  <a:pt x="165" y="111"/>
                </a:lnTo>
                <a:lnTo>
                  <a:pt x="160" y="106"/>
                </a:lnTo>
                <a:lnTo>
                  <a:pt x="158" y="102"/>
                </a:lnTo>
                <a:lnTo>
                  <a:pt x="153" y="123"/>
                </a:lnTo>
                <a:lnTo>
                  <a:pt x="146" y="123"/>
                </a:lnTo>
                <a:lnTo>
                  <a:pt x="130" y="95"/>
                </a:lnTo>
                <a:lnTo>
                  <a:pt x="125" y="99"/>
                </a:lnTo>
                <a:lnTo>
                  <a:pt x="120" y="104"/>
                </a:lnTo>
                <a:lnTo>
                  <a:pt x="120" y="99"/>
                </a:lnTo>
                <a:lnTo>
                  <a:pt x="118" y="95"/>
                </a:lnTo>
                <a:lnTo>
                  <a:pt x="113" y="114"/>
                </a:lnTo>
                <a:lnTo>
                  <a:pt x="106" y="114"/>
                </a:lnTo>
                <a:lnTo>
                  <a:pt x="99" y="102"/>
                </a:lnTo>
                <a:lnTo>
                  <a:pt x="90" y="102"/>
                </a:lnTo>
                <a:lnTo>
                  <a:pt x="90" y="95"/>
                </a:lnTo>
                <a:lnTo>
                  <a:pt x="90" y="95"/>
                </a:lnTo>
                <a:close/>
                <a:moveTo>
                  <a:pt x="87" y="189"/>
                </a:moveTo>
                <a:lnTo>
                  <a:pt x="0" y="189"/>
                </a:lnTo>
                <a:lnTo>
                  <a:pt x="0" y="0"/>
                </a:lnTo>
                <a:lnTo>
                  <a:pt x="87" y="0"/>
                </a:lnTo>
                <a:lnTo>
                  <a:pt x="87" y="26"/>
                </a:lnTo>
                <a:lnTo>
                  <a:pt x="61" y="26"/>
                </a:lnTo>
                <a:lnTo>
                  <a:pt x="45" y="26"/>
                </a:lnTo>
                <a:lnTo>
                  <a:pt x="12" y="26"/>
                </a:lnTo>
                <a:lnTo>
                  <a:pt x="7" y="26"/>
                </a:lnTo>
                <a:lnTo>
                  <a:pt x="7" y="31"/>
                </a:lnTo>
                <a:lnTo>
                  <a:pt x="7" y="54"/>
                </a:lnTo>
                <a:lnTo>
                  <a:pt x="7" y="57"/>
                </a:lnTo>
                <a:lnTo>
                  <a:pt x="12" y="57"/>
                </a:lnTo>
                <a:lnTo>
                  <a:pt x="45" y="57"/>
                </a:lnTo>
                <a:lnTo>
                  <a:pt x="45" y="64"/>
                </a:lnTo>
                <a:lnTo>
                  <a:pt x="12" y="64"/>
                </a:lnTo>
                <a:lnTo>
                  <a:pt x="7" y="64"/>
                </a:lnTo>
                <a:lnTo>
                  <a:pt x="7" y="69"/>
                </a:lnTo>
                <a:lnTo>
                  <a:pt x="7" y="92"/>
                </a:lnTo>
                <a:lnTo>
                  <a:pt x="7" y="95"/>
                </a:lnTo>
                <a:lnTo>
                  <a:pt x="12" y="95"/>
                </a:lnTo>
                <a:lnTo>
                  <a:pt x="45" y="95"/>
                </a:lnTo>
                <a:lnTo>
                  <a:pt x="45" y="170"/>
                </a:lnTo>
                <a:lnTo>
                  <a:pt x="87" y="170"/>
                </a:lnTo>
                <a:lnTo>
                  <a:pt x="87" y="189"/>
                </a:lnTo>
                <a:lnTo>
                  <a:pt x="87" y="189"/>
                </a:lnTo>
                <a:close/>
                <a:moveTo>
                  <a:pt x="23" y="106"/>
                </a:moveTo>
                <a:lnTo>
                  <a:pt x="9" y="106"/>
                </a:lnTo>
                <a:lnTo>
                  <a:pt x="9" y="116"/>
                </a:lnTo>
                <a:lnTo>
                  <a:pt x="23" y="116"/>
                </a:lnTo>
                <a:lnTo>
                  <a:pt x="23" y="106"/>
                </a:lnTo>
                <a:lnTo>
                  <a:pt x="23" y="106"/>
                </a:lnTo>
                <a:close/>
                <a:moveTo>
                  <a:pt x="23" y="123"/>
                </a:moveTo>
                <a:lnTo>
                  <a:pt x="9" y="123"/>
                </a:lnTo>
                <a:lnTo>
                  <a:pt x="9" y="130"/>
                </a:lnTo>
                <a:lnTo>
                  <a:pt x="23" y="130"/>
                </a:lnTo>
                <a:lnTo>
                  <a:pt x="23" y="123"/>
                </a:lnTo>
                <a:lnTo>
                  <a:pt x="23" y="123"/>
                </a:lnTo>
                <a:close/>
                <a:moveTo>
                  <a:pt x="45" y="33"/>
                </a:moveTo>
                <a:lnTo>
                  <a:pt x="16" y="33"/>
                </a:lnTo>
                <a:lnTo>
                  <a:pt x="16" y="50"/>
                </a:lnTo>
                <a:lnTo>
                  <a:pt x="45" y="50"/>
                </a:lnTo>
                <a:lnTo>
                  <a:pt x="45" y="33"/>
                </a:lnTo>
                <a:lnTo>
                  <a:pt x="45" y="33"/>
                </a:lnTo>
                <a:close/>
                <a:moveTo>
                  <a:pt x="45" y="73"/>
                </a:moveTo>
                <a:lnTo>
                  <a:pt x="16" y="73"/>
                </a:lnTo>
                <a:lnTo>
                  <a:pt x="16" y="88"/>
                </a:lnTo>
                <a:lnTo>
                  <a:pt x="45" y="88"/>
                </a:lnTo>
                <a:lnTo>
                  <a:pt x="45" y="73"/>
                </a:lnTo>
                <a:lnTo>
                  <a:pt x="45" y="73"/>
                </a:lnTo>
                <a:close/>
                <a:moveTo>
                  <a:pt x="205" y="180"/>
                </a:moveTo>
                <a:lnTo>
                  <a:pt x="191" y="180"/>
                </a:lnTo>
                <a:lnTo>
                  <a:pt x="191" y="163"/>
                </a:lnTo>
                <a:lnTo>
                  <a:pt x="127" y="163"/>
                </a:lnTo>
                <a:lnTo>
                  <a:pt x="127" y="180"/>
                </a:lnTo>
                <a:lnTo>
                  <a:pt x="113" y="180"/>
                </a:lnTo>
                <a:lnTo>
                  <a:pt x="113" y="189"/>
                </a:lnTo>
                <a:lnTo>
                  <a:pt x="205" y="189"/>
                </a:lnTo>
                <a:lnTo>
                  <a:pt x="205" y="180"/>
                </a:lnTo>
                <a:lnTo>
                  <a:pt x="205" y="180"/>
                </a:lnTo>
                <a:close/>
                <a:moveTo>
                  <a:pt x="80" y="59"/>
                </a:moveTo>
                <a:lnTo>
                  <a:pt x="234" y="59"/>
                </a:lnTo>
                <a:lnTo>
                  <a:pt x="234" y="137"/>
                </a:lnTo>
                <a:lnTo>
                  <a:pt x="80" y="137"/>
                </a:lnTo>
                <a:lnTo>
                  <a:pt x="80" y="5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Freeform 61"/>
          <p:cNvSpPr>
            <a:spLocks noEditPoints="1"/>
          </p:cNvSpPr>
          <p:nvPr/>
        </p:nvSpPr>
        <p:spPr bwMode="auto">
          <a:xfrm>
            <a:off x="9231126" y="4553857"/>
            <a:ext cx="921403" cy="726722"/>
          </a:xfrm>
          <a:custGeom>
            <a:gdLst>
              <a:gd fmla="*/ 66 w 257" name="T0"/>
              <a:gd fmla="*/ 38 h 189" name="T1"/>
              <a:gd fmla="*/ 59 w 257" name="T2"/>
              <a:gd fmla="*/ 47 h 189" name="T3"/>
              <a:gd fmla="*/ 59 w 257" name="T4"/>
              <a:gd fmla="*/ 158 h 189" name="T5"/>
              <a:gd fmla="*/ 248 w 257" name="T6"/>
              <a:gd fmla="*/ 158 h 189" name="T7"/>
              <a:gd fmla="*/ 257 w 257" name="T8"/>
              <a:gd fmla="*/ 151 h 189" name="T9"/>
              <a:gd fmla="*/ 257 w 257" name="T10"/>
              <a:gd fmla="*/ 38 h 189" name="T11"/>
              <a:gd fmla="*/ 248 w 257" name="T12"/>
              <a:gd fmla="*/ 38 h 189" name="T13"/>
              <a:gd fmla="*/ 104 w 257" name="T14"/>
              <a:gd fmla="*/ 95 h 189" name="T15"/>
              <a:gd fmla="*/ 106 w 257" name="T16"/>
              <a:gd fmla="*/ 97 h 189" name="T17"/>
              <a:gd fmla="*/ 113 w 257" name="T18"/>
              <a:gd fmla="*/ 78 h 189" name="T19"/>
              <a:gd fmla="*/ 125 w 257" name="T20"/>
              <a:gd fmla="*/ 90 h 189" name="T21"/>
              <a:gd fmla="*/ 132 w 257" name="T22"/>
              <a:gd fmla="*/ 80 h 189" name="T23"/>
              <a:gd fmla="*/ 149 w 257" name="T24"/>
              <a:gd fmla="*/ 109 h 189" name="T25"/>
              <a:gd fmla="*/ 153 w 257" name="T26"/>
              <a:gd fmla="*/ 80 h 189" name="T27"/>
              <a:gd fmla="*/ 163 w 257" name="T28"/>
              <a:gd fmla="*/ 95 h 189" name="T29"/>
              <a:gd fmla="*/ 182 w 257" name="T30"/>
              <a:gd fmla="*/ 80 h 189" name="T31"/>
              <a:gd fmla="*/ 191 w 257" name="T32"/>
              <a:gd fmla="*/ 95 h 189" name="T33"/>
              <a:gd fmla="*/ 196 w 257" name="T34"/>
              <a:gd fmla="*/ 90 h 189" name="T35"/>
              <a:gd fmla="*/ 224 w 257" name="T36"/>
              <a:gd fmla="*/ 99 h 189" name="T37"/>
              <a:gd fmla="*/ 196 w 257" name="T38"/>
              <a:gd fmla="*/ 116 h 189" name="T39"/>
              <a:gd fmla="*/ 177 w 257" name="T40"/>
              <a:gd fmla="*/ 92 h 189" name="T41"/>
              <a:gd fmla="*/ 165 w 257" name="T42"/>
              <a:gd fmla="*/ 111 h 189" name="T43"/>
              <a:gd fmla="*/ 158 w 257" name="T44"/>
              <a:gd fmla="*/ 102 h 189" name="T45"/>
              <a:gd fmla="*/ 146 w 257" name="T46"/>
              <a:gd fmla="*/ 123 h 189" name="T47"/>
              <a:gd fmla="*/ 125 w 257" name="T48"/>
              <a:gd fmla="*/ 99 h 189" name="T49"/>
              <a:gd fmla="*/ 120 w 257" name="T50"/>
              <a:gd fmla="*/ 99 h 189" name="T51"/>
              <a:gd fmla="*/ 113 w 257" name="T52"/>
              <a:gd fmla="*/ 114 h 189" name="T53"/>
              <a:gd fmla="*/ 99 w 257" name="T54"/>
              <a:gd fmla="*/ 102 h 189" name="T55"/>
              <a:gd fmla="*/ 90 w 257" name="T56"/>
              <a:gd fmla="*/ 95 h 189" name="T57"/>
              <a:gd fmla="*/ 87 w 257" name="T58"/>
              <a:gd fmla="*/ 189 h 189" name="T59"/>
              <a:gd fmla="*/ 0 w 257" name="T60"/>
              <a:gd fmla="*/ 0 h 189" name="T61"/>
              <a:gd fmla="*/ 87 w 257" name="T62"/>
              <a:gd fmla="*/ 26 h 189" name="T63"/>
              <a:gd fmla="*/ 45 w 257" name="T64"/>
              <a:gd fmla="*/ 26 h 189" name="T65"/>
              <a:gd fmla="*/ 7 w 257" name="T66"/>
              <a:gd fmla="*/ 26 h 189" name="T67"/>
              <a:gd fmla="*/ 7 w 257" name="T68"/>
              <a:gd fmla="*/ 54 h 189" name="T69"/>
              <a:gd fmla="*/ 12 w 257" name="T70"/>
              <a:gd fmla="*/ 57 h 189" name="T71"/>
              <a:gd fmla="*/ 45 w 257" name="T72"/>
              <a:gd fmla="*/ 64 h 189" name="T73"/>
              <a:gd fmla="*/ 7 w 257" name="T74"/>
              <a:gd fmla="*/ 64 h 189" name="T75"/>
              <a:gd fmla="*/ 7 w 257" name="T76"/>
              <a:gd fmla="*/ 92 h 189" name="T77"/>
              <a:gd fmla="*/ 12 w 257" name="T78"/>
              <a:gd fmla="*/ 95 h 189" name="T79"/>
              <a:gd fmla="*/ 45 w 257" name="T80"/>
              <a:gd fmla="*/ 170 h 189" name="T81"/>
              <a:gd fmla="*/ 87 w 257" name="T82"/>
              <a:gd fmla="*/ 189 h 189" name="T83"/>
              <a:gd fmla="*/ 23 w 257" name="T84"/>
              <a:gd fmla="*/ 106 h 189" name="T85"/>
              <a:gd fmla="*/ 9 w 257" name="T86"/>
              <a:gd fmla="*/ 116 h 189" name="T87"/>
              <a:gd fmla="*/ 23 w 257" name="T88"/>
              <a:gd fmla="*/ 106 h 189" name="T89"/>
              <a:gd fmla="*/ 23 w 257" name="T90"/>
              <a:gd fmla="*/ 123 h 189" name="T91"/>
              <a:gd fmla="*/ 9 w 257" name="T92"/>
              <a:gd fmla="*/ 130 h 189" name="T93"/>
              <a:gd fmla="*/ 23 w 257" name="T94"/>
              <a:gd fmla="*/ 123 h 189" name="T95"/>
              <a:gd fmla="*/ 45 w 257" name="T96"/>
              <a:gd fmla="*/ 33 h 189" name="T97"/>
              <a:gd fmla="*/ 16 w 257" name="T98"/>
              <a:gd fmla="*/ 50 h 189" name="T99"/>
              <a:gd fmla="*/ 45 w 257" name="T100"/>
              <a:gd fmla="*/ 33 h 189" name="T101"/>
              <a:gd fmla="*/ 45 w 257" name="T102"/>
              <a:gd fmla="*/ 73 h 189" name="T103"/>
              <a:gd fmla="*/ 16 w 257" name="T104"/>
              <a:gd fmla="*/ 88 h 189" name="T105"/>
              <a:gd fmla="*/ 45 w 257" name="T106"/>
              <a:gd fmla="*/ 73 h 189" name="T107"/>
              <a:gd fmla="*/ 205 w 257" name="T108"/>
              <a:gd fmla="*/ 180 h 189" name="T109"/>
              <a:gd fmla="*/ 191 w 257" name="T110"/>
              <a:gd fmla="*/ 163 h 189" name="T111"/>
              <a:gd fmla="*/ 127 w 257" name="T112"/>
              <a:gd fmla="*/ 180 h 189" name="T113"/>
              <a:gd fmla="*/ 113 w 257" name="T114"/>
              <a:gd fmla="*/ 189 h 189" name="T115"/>
              <a:gd fmla="*/ 205 w 257" name="T116"/>
              <a:gd fmla="*/ 180 h 189" name="T117"/>
              <a:gd fmla="*/ 80 w 257" name="T118"/>
              <a:gd fmla="*/ 59 h 189" name="T119"/>
              <a:gd fmla="*/ 234 w 257" name="T120"/>
              <a:gd fmla="*/ 137 h 189" name="T121"/>
              <a:gd fmla="*/ 80 w 257" name="T122"/>
              <a:gd fmla="*/ 59 h 18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9" w="257">
                <a:moveTo>
                  <a:pt x="248" y="38"/>
                </a:moveTo>
                <a:lnTo>
                  <a:pt x="66" y="38"/>
                </a:lnTo>
                <a:lnTo>
                  <a:pt x="59" y="38"/>
                </a:lnTo>
                <a:lnTo>
                  <a:pt x="59" y="47"/>
                </a:lnTo>
                <a:lnTo>
                  <a:pt x="59" y="151"/>
                </a:lnTo>
                <a:lnTo>
                  <a:pt x="59" y="158"/>
                </a:lnTo>
                <a:lnTo>
                  <a:pt x="66" y="158"/>
                </a:lnTo>
                <a:lnTo>
                  <a:pt x="248" y="158"/>
                </a:lnTo>
                <a:lnTo>
                  <a:pt x="257" y="158"/>
                </a:lnTo>
                <a:lnTo>
                  <a:pt x="257" y="151"/>
                </a:lnTo>
                <a:lnTo>
                  <a:pt x="257" y="47"/>
                </a:lnTo>
                <a:lnTo>
                  <a:pt x="257" y="38"/>
                </a:lnTo>
                <a:lnTo>
                  <a:pt x="248" y="38"/>
                </a:lnTo>
                <a:lnTo>
                  <a:pt x="248" y="38"/>
                </a:lnTo>
                <a:close/>
                <a:moveTo>
                  <a:pt x="90" y="95"/>
                </a:moveTo>
                <a:lnTo>
                  <a:pt x="104" y="95"/>
                </a:lnTo>
                <a:lnTo>
                  <a:pt x="106" y="95"/>
                </a:lnTo>
                <a:lnTo>
                  <a:pt x="106" y="97"/>
                </a:lnTo>
                <a:lnTo>
                  <a:pt x="108" y="99"/>
                </a:lnTo>
                <a:lnTo>
                  <a:pt x="113" y="78"/>
                </a:lnTo>
                <a:lnTo>
                  <a:pt x="120" y="78"/>
                </a:lnTo>
                <a:lnTo>
                  <a:pt x="125" y="90"/>
                </a:lnTo>
                <a:lnTo>
                  <a:pt x="127" y="85"/>
                </a:lnTo>
                <a:lnTo>
                  <a:pt x="132" y="80"/>
                </a:lnTo>
                <a:lnTo>
                  <a:pt x="134" y="88"/>
                </a:lnTo>
                <a:lnTo>
                  <a:pt x="149" y="109"/>
                </a:lnTo>
                <a:lnTo>
                  <a:pt x="151" y="90"/>
                </a:lnTo>
                <a:lnTo>
                  <a:pt x="153" y="80"/>
                </a:lnTo>
                <a:lnTo>
                  <a:pt x="160" y="90"/>
                </a:lnTo>
                <a:lnTo>
                  <a:pt x="163" y="95"/>
                </a:lnTo>
                <a:lnTo>
                  <a:pt x="175" y="80"/>
                </a:lnTo>
                <a:lnTo>
                  <a:pt x="182" y="80"/>
                </a:lnTo>
                <a:lnTo>
                  <a:pt x="191" y="102"/>
                </a:lnTo>
                <a:lnTo>
                  <a:pt x="191" y="95"/>
                </a:lnTo>
                <a:lnTo>
                  <a:pt x="193" y="90"/>
                </a:lnTo>
                <a:lnTo>
                  <a:pt x="196" y="90"/>
                </a:lnTo>
                <a:lnTo>
                  <a:pt x="224" y="90"/>
                </a:lnTo>
                <a:lnTo>
                  <a:pt x="224" y="99"/>
                </a:lnTo>
                <a:lnTo>
                  <a:pt x="201" y="99"/>
                </a:lnTo>
                <a:lnTo>
                  <a:pt x="196" y="116"/>
                </a:lnTo>
                <a:lnTo>
                  <a:pt x="189" y="116"/>
                </a:lnTo>
                <a:lnTo>
                  <a:pt x="177" y="92"/>
                </a:lnTo>
                <a:lnTo>
                  <a:pt x="167" y="106"/>
                </a:lnTo>
                <a:lnTo>
                  <a:pt x="165" y="111"/>
                </a:lnTo>
                <a:lnTo>
                  <a:pt x="160" y="106"/>
                </a:lnTo>
                <a:lnTo>
                  <a:pt x="158" y="102"/>
                </a:lnTo>
                <a:lnTo>
                  <a:pt x="153" y="123"/>
                </a:lnTo>
                <a:lnTo>
                  <a:pt x="146" y="123"/>
                </a:lnTo>
                <a:lnTo>
                  <a:pt x="130" y="95"/>
                </a:lnTo>
                <a:lnTo>
                  <a:pt x="125" y="99"/>
                </a:lnTo>
                <a:lnTo>
                  <a:pt x="120" y="104"/>
                </a:lnTo>
                <a:lnTo>
                  <a:pt x="120" y="99"/>
                </a:lnTo>
                <a:lnTo>
                  <a:pt x="118" y="95"/>
                </a:lnTo>
                <a:lnTo>
                  <a:pt x="113" y="114"/>
                </a:lnTo>
                <a:lnTo>
                  <a:pt x="106" y="114"/>
                </a:lnTo>
                <a:lnTo>
                  <a:pt x="99" y="102"/>
                </a:lnTo>
                <a:lnTo>
                  <a:pt x="90" y="102"/>
                </a:lnTo>
                <a:lnTo>
                  <a:pt x="90" y="95"/>
                </a:lnTo>
                <a:lnTo>
                  <a:pt x="90" y="95"/>
                </a:lnTo>
                <a:close/>
                <a:moveTo>
                  <a:pt x="87" y="189"/>
                </a:moveTo>
                <a:lnTo>
                  <a:pt x="0" y="189"/>
                </a:lnTo>
                <a:lnTo>
                  <a:pt x="0" y="0"/>
                </a:lnTo>
                <a:lnTo>
                  <a:pt x="87" y="0"/>
                </a:lnTo>
                <a:lnTo>
                  <a:pt x="87" y="26"/>
                </a:lnTo>
                <a:lnTo>
                  <a:pt x="61" y="26"/>
                </a:lnTo>
                <a:lnTo>
                  <a:pt x="45" y="26"/>
                </a:lnTo>
                <a:lnTo>
                  <a:pt x="12" y="26"/>
                </a:lnTo>
                <a:lnTo>
                  <a:pt x="7" y="26"/>
                </a:lnTo>
                <a:lnTo>
                  <a:pt x="7" y="31"/>
                </a:lnTo>
                <a:lnTo>
                  <a:pt x="7" y="54"/>
                </a:lnTo>
                <a:lnTo>
                  <a:pt x="7" y="57"/>
                </a:lnTo>
                <a:lnTo>
                  <a:pt x="12" y="57"/>
                </a:lnTo>
                <a:lnTo>
                  <a:pt x="45" y="57"/>
                </a:lnTo>
                <a:lnTo>
                  <a:pt x="45" y="64"/>
                </a:lnTo>
                <a:lnTo>
                  <a:pt x="12" y="64"/>
                </a:lnTo>
                <a:lnTo>
                  <a:pt x="7" y="64"/>
                </a:lnTo>
                <a:lnTo>
                  <a:pt x="7" y="69"/>
                </a:lnTo>
                <a:lnTo>
                  <a:pt x="7" y="92"/>
                </a:lnTo>
                <a:lnTo>
                  <a:pt x="7" y="95"/>
                </a:lnTo>
                <a:lnTo>
                  <a:pt x="12" y="95"/>
                </a:lnTo>
                <a:lnTo>
                  <a:pt x="45" y="95"/>
                </a:lnTo>
                <a:lnTo>
                  <a:pt x="45" y="170"/>
                </a:lnTo>
                <a:lnTo>
                  <a:pt x="87" y="170"/>
                </a:lnTo>
                <a:lnTo>
                  <a:pt x="87" y="189"/>
                </a:lnTo>
                <a:lnTo>
                  <a:pt x="87" y="189"/>
                </a:lnTo>
                <a:close/>
                <a:moveTo>
                  <a:pt x="23" y="106"/>
                </a:moveTo>
                <a:lnTo>
                  <a:pt x="9" y="106"/>
                </a:lnTo>
                <a:lnTo>
                  <a:pt x="9" y="116"/>
                </a:lnTo>
                <a:lnTo>
                  <a:pt x="23" y="116"/>
                </a:lnTo>
                <a:lnTo>
                  <a:pt x="23" y="106"/>
                </a:lnTo>
                <a:lnTo>
                  <a:pt x="23" y="106"/>
                </a:lnTo>
                <a:close/>
                <a:moveTo>
                  <a:pt x="23" y="123"/>
                </a:moveTo>
                <a:lnTo>
                  <a:pt x="9" y="123"/>
                </a:lnTo>
                <a:lnTo>
                  <a:pt x="9" y="130"/>
                </a:lnTo>
                <a:lnTo>
                  <a:pt x="23" y="130"/>
                </a:lnTo>
                <a:lnTo>
                  <a:pt x="23" y="123"/>
                </a:lnTo>
                <a:lnTo>
                  <a:pt x="23" y="123"/>
                </a:lnTo>
                <a:close/>
                <a:moveTo>
                  <a:pt x="45" y="33"/>
                </a:moveTo>
                <a:lnTo>
                  <a:pt x="16" y="33"/>
                </a:lnTo>
                <a:lnTo>
                  <a:pt x="16" y="50"/>
                </a:lnTo>
                <a:lnTo>
                  <a:pt x="45" y="50"/>
                </a:lnTo>
                <a:lnTo>
                  <a:pt x="45" y="33"/>
                </a:lnTo>
                <a:lnTo>
                  <a:pt x="45" y="33"/>
                </a:lnTo>
                <a:close/>
                <a:moveTo>
                  <a:pt x="45" y="73"/>
                </a:moveTo>
                <a:lnTo>
                  <a:pt x="16" y="73"/>
                </a:lnTo>
                <a:lnTo>
                  <a:pt x="16" y="88"/>
                </a:lnTo>
                <a:lnTo>
                  <a:pt x="45" y="88"/>
                </a:lnTo>
                <a:lnTo>
                  <a:pt x="45" y="73"/>
                </a:lnTo>
                <a:lnTo>
                  <a:pt x="45" y="73"/>
                </a:lnTo>
                <a:close/>
                <a:moveTo>
                  <a:pt x="205" y="180"/>
                </a:moveTo>
                <a:lnTo>
                  <a:pt x="191" y="180"/>
                </a:lnTo>
                <a:lnTo>
                  <a:pt x="191" y="163"/>
                </a:lnTo>
                <a:lnTo>
                  <a:pt x="127" y="163"/>
                </a:lnTo>
                <a:lnTo>
                  <a:pt x="127" y="180"/>
                </a:lnTo>
                <a:lnTo>
                  <a:pt x="113" y="180"/>
                </a:lnTo>
                <a:lnTo>
                  <a:pt x="113" y="189"/>
                </a:lnTo>
                <a:lnTo>
                  <a:pt x="205" y="189"/>
                </a:lnTo>
                <a:lnTo>
                  <a:pt x="205" y="180"/>
                </a:lnTo>
                <a:lnTo>
                  <a:pt x="205" y="180"/>
                </a:lnTo>
                <a:close/>
                <a:moveTo>
                  <a:pt x="80" y="59"/>
                </a:moveTo>
                <a:lnTo>
                  <a:pt x="234" y="59"/>
                </a:lnTo>
                <a:lnTo>
                  <a:pt x="234" y="137"/>
                </a:lnTo>
                <a:lnTo>
                  <a:pt x="80" y="137"/>
                </a:lnTo>
                <a:lnTo>
                  <a:pt x="80" y="5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1" name="Freeform 61"/>
          <p:cNvSpPr>
            <a:spLocks noEditPoints="1"/>
          </p:cNvSpPr>
          <p:nvPr/>
        </p:nvSpPr>
        <p:spPr bwMode="auto">
          <a:xfrm>
            <a:off x="9231126" y="3385744"/>
            <a:ext cx="921403" cy="726722"/>
          </a:xfrm>
          <a:custGeom>
            <a:gdLst>
              <a:gd fmla="*/ 66 w 257" name="T0"/>
              <a:gd fmla="*/ 38 h 189" name="T1"/>
              <a:gd fmla="*/ 59 w 257" name="T2"/>
              <a:gd fmla="*/ 47 h 189" name="T3"/>
              <a:gd fmla="*/ 59 w 257" name="T4"/>
              <a:gd fmla="*/ 158 h 189" name="T5"/>
              <a:gd fmla="*/ 248 w 257" name="T6"/>
              <a:gd fmla="*/ 158 h 189" name="T7"/>
              <a:gd fmla="*/ 257 w 257" name="T8"/>
              <a:gd fmla="*/ 151 h 189" name="T9"/>
              <a:gd fmla="*/ 257 w 257" name="T10"/>
              <a:gd fmla="*/ 38 h 189" name="T11"/>
              <a:gd fmla="*/ 248 w 257" name="T12"/>
              <a:gd fmla="*/ 38 h 189" name="T13"/>
              <a:gd fmla="*/ 104 w 257" name="T14"/>
              <a:gd fmla="*/ 95 h 189" name="T15"/>
              <a:gd fmla="*/ 106 w 257" name="T16"/>
              <a:gd fmla="*/ 97 h 189" name="T17"/>
              <a:gd fmla="*/ 113 w 257" name="T18"/>
              <a:gd fmla="*/ 78 h 189" name="T19"/>
              <a:gd fmla="*/ 125 w 257" name="T20"/>
              <a:gd fmla="*/ 90 h 189" name="T21"/>
              <a:gd fmla="*/ 132 w 257" name="T22"/>
              <a:gd fmla="*/ 80 h 189" name="T23"/>
              <a:gd fmla="*/ 149 w 257" name="T24"/>
              <a:gd fmla="*/ 109 h 189" name="T25"/>
              <a:gd fmla="*/ 153 w 257" name="T26"/>
              <a:gd fmla="*/ 80 h 189" name="T27"/>
              <a:gd fmla="*/ 163 w 257" name="T28"/>
              <a:gd fmla="*/ 95 h 189" name="T29"/>
              <a:gd fmla="*/ 182 w 257" name="T30"/>
              <a:gd fmla="*/ 80 h 189" name="T31"/>
              <a:gd fmla="*/ 191 w 257" name="T32"/>
              <a:gd fmla="*/ 95 h 189" name="T33"/>
              <a:gd fmla="*/ 196 w 257" name="T34"/>
              <a:gd fmla="*/ 90 h 189" name="T35"/>
              <a:gd fmla="*/ 224 w 257" name="T36"/>
              <a:gd fmla="*/ 99 h 189" name="T37"/>
              <a:gd fmla="*/ 196 w 257" name="T38"/>
              <a:gd fmla="*/ 116 h 189" name="T39"/>
              <a:gd fmla="*/ 177 w 257" name="T40"/>
              <a:gd fmla="*/ 92 h 189" name="T41"/>
              <a:gd fmla="*/ 165 w 257" name="T42"/>
              <a:gd fmla="*/ 111 h 189" name="T43"/>
              <a:gd fmla="*/ 158 w 257" name="T44"/>
              <a:gd fmla="*/ 102 h 189" name="T45"/>
              <a:gd fmla="*/ 146 w 257" name="T46"/>
              <a:gd fmla="*/ 123 h 189" name="T47"/>
              <a:gd fmla="*/ 125 w 257" name="T48"/>
              <a:gd fmla="*/ 99 h 189" name="T49"/>
              <a:gd fmla="*/ 120 w 257" name="T50"/>
              <a:gd fmla="*/ 99 h 189" name="T51"/>
              <a:gd fmla="*/ 113 w 257" name="T52"/>
              <a:gd fmla="*/ 114 h 189" name="T53"/>
              <a:gd fmla="*/ 99 w 257" name="T54"/>
              <a:gd fmla="*/ 102 h 189" name="T55"/>
              <a:gd fmla="*/ 90 w 257" name="T56"/>
              <a:gd fmla="*/ 95 h 189" name="T57"/>
              <a:gd fmla="*/ 87 w 257" name="T58"/>
              <a:gd fmla="*/ 189 h 189" name="T59"/>
              <a:gd fmla="*/ 0 w 257" name="T60"/>
              <a:gd fmla="*/ 0 h 189" name="T61"/>
              <a:gd fmla="*/ 87 w 257" name="T62"/>
              <a:gd fmla="*/ 26 h 189" name="T63"/>
              <a:gd fmla="*/ 45 w 257" name="T64"/>
              <a:gd fmla="*/ 26 h 189" name="T65"/>
              <a:gd fmla="*/ 7 w 257" name="T66"/>
              <a:gd fmla="*/ 26 h 189" name="T67"/>
              <a:gd fmla="*/ 7 w 257" name="T68"/>
              <a:gd fmla="*/ 54 h 189" name="T69"/>
              <a:gd fmla="*/ 12 w 257" name="T70"/>
              <a:gd fmla="*/ 57 h 189" name="T71"/>
              <a:gd fmla="*/ 45 w 257" name="T72"/>
              <a:gd fmla="*/ 64 h 189" name="T73"/>
              <a:gd fmla="*/ 7 w 257" name="T74"/>
              <a:gd fmla="*/ 64 h 189" name="T75"/>
              <a:gd fmla="*/ 7 w 257" name="T76"/>
              <a:gd fmla="*/ 92 h 189" name="T77"/>
              <a:gd fmla="*/ 12 w 257" name="T78"/>
              <a:gd fmla="*/ 95 h 189" name="T79"/>
              <a:gd fmla="*/ 45 w 257" name="T80"/>
              <a:gd fmla="*/ 170 h 189" name="T81"/>
              <a:gd fmla="*/ 87 w 257" name="T82"/>
              <a:gd fmla="*/ 189 h 189" name="T83"/>
              <a:gd fmla="*/ 23 w 257" name="T84"/>
              <a:gd fmla="*/ 106 h 189" name="T85"/>
              <a:gd fmla="*/ 9 w 257" name="T86"/>
              <a:gd fmla="*/ 116 h 189" name="T87"/>
              <a:gd fmla="*/ 23 w 257" name="T88"/>
              <a:gd fmla="*/ 106 h 189" name="T89"/>
              <a:gd fmla="*/ 23 w 257" name="T90"/>
              <a:gd fmla="*/ 123 h 189" name="T91"/>
              <a:gd fmla="*/ 9 w 257" name="T92"/>
              <a:gd fmla="*/ 130 h 189" name="T93"/>
              <a:gd fmla="*/ 23 w 257" name="T94"/>
              <a:gd fmla="*/ 123 h 189" name="T95"/>
              <a:gd fmla="*/ 45 w 257" name="T96"/>
              <a:gd fmla="*/ 33 h 189" name="T97"/>
              <a:gd fmla="*/ 16 w 257" name="T98"/>
              <a:gd fmla="*/ 50 h 189" name="T99"/>
              <a:gd fmla="*/ 45 w 257" name="T100"/>
              <a:gd fmla="*/ 33 h 189" name="T101"/>
              <a:gd fmla="*/ 45 w 257" name="T102"/>
              <a:gd fmla="*/ 73 h 189" name="T103"/>
              <a:gd fmla="*/ 16 w 257" name="T104"/>
              <a:gd fmla="*/ 88 h 189" name="T105"/>
              <a:gd fmla="*/ 45 w 257" name="T106"/>
              <a:gd fmla="*/ 73 h 189" name="T107"/>
              <a:gd fmla="*/ 205 w 257" name="T108"/>
              <a:gd fmla="*/ 180 h 189" name="T109"/>
              <a:gd fmla="*/ 191 w 257" name="T110"/>
              <a:gd fmla="*/ 163 h 189" name="T111"/>
              <a:gd fmla="*/ 127 w 257" name="T112"/>
              <a:gd fmla="*/ 180 h 189" name="T113"/>
              <a:gd fmla="*/ 113 w 257" name="T114"/>
              <a:gd fmla="*/ 189 h 189" name="T115"/>
              <a:gd fmla="*/ 205 w 257" name="T116"/>
              <a:gd fmla="*/ 180 h 189" name="T117"/>
              <a:gd fmla="*/ 80 w 257" name="T118"/>
              <a:gd fmla="*/ 59 h 189" name="T119"/>
              <a:gd fmla="*/ 234 w 257" name="T120"/>
              <a:gd fmla="*/ 137 h 189" name="T121"/>
              <a:gd fmla="*/ 80 w 257" name="T122"/>
              <a:gd fmla="*/ 59 h 18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9" w="257">
                <a:moveTo>
                  <a:pt x="248" y="38"/>
                </a:moveTo>
                <a:lnTo>
                  <a:pt x="66" y="38"/>
                </a:lnTo>
                <a:lnTo>
                  <a:pt x="59" y="38"/>
                </a:lnTo>
                <a:lnTo>
                  <a:pt x="59" y="47"/>
                </a:lnTo>
                <a:lnTo>
                  <a:pt x="59" y="151"/>
                </a:lnTo>
                <a:lnTo>
                  <a:pt x="59" y="158"/>
                </a:lnTo>
                <a:lnTo>
                  <a:pt x="66" y="158"/>
                </a:lnTo>
                <a:lnTo>
                  <a:pt x="248" y="158"/>
                </a:lnTo>
                <a:lnTo>
                  <a:pt x="257" y="158"/>
                </a:lnTo>
                <a:lnTo>
                  <a:pt x="257" y="151"/>
                </a:lnTo>
                <a:lnTo>
                  <a:pt x="257" y="47"/>
                </a:lnTo>
                <a:lnTo>
                  <a:pt x="257" y="38"/>
                </a:lnTo>
                <a:lnTo>
                  <a:pt x="248" y="38"/>
                </a:lnTo>
                <a:lnTo>
                  <a:pt x="248" y="38"/>
                </a:lnTo>
                <a:close/>
                <a:moveTo>
                  <a:pt x="90" y="95"/>
                </a:moveTo>
                <a:lnTo>
                  <a:pt x="104" y="95"/>
                </a:lnTo>
                <a:lnTo>
                  <a:pt x="106" y="95"/>
                </a:lnTo>
                <a:lnTo>
                  <a:pt x="106" y="97"/>
                </a:lnTo>
                <a:lnTo>
                  <a:pt x="108" y="99"/>
                </a:lnTo>
                <a:lnTo>
                  <a:pt x="113" y="78"/>
                </a:lnTo>
                <a:lnTo>
                  <a:pt x="120" y="78"/>
                </a:lnTo>
                <a:lnTo>
                  <a:pt x="125" y="90"/>
                </a:lnTo>
                <a:lnTo>
                  <a:pt x="127" y="85"/>
                </a:lnTo>
                <a:lnTo>
                  <a:pt x="132" y="80"/>
                </a:lnTo>
                <a:lnTo>
                  <a:pt x="134" y="88"/>
                </a:lnTo>
                <a:lnTo>
                  <a:pt x="149" y="109"/>
                </a:lnTo>
                <a:lnTo>
                  <a:pt x="151" y="90"/>
                </a:lnTo>
                <a:lnTo>
                  <a:pt x="153" y="80"/>
                </a:lnTo>
                <a:lnTo>
                  <a:pt x="160" y="90"/>
                </a:lnTo>
                <a:lnTo>
                  <a:pt x="163" y="95"/>
                </a:lnTo>
                <a:lnTo>
                  <a:pt x="175" y="80"/>
                </a:lnTo>
                <a:lnTo>
                  <a:pt x="182" y="80"/>
                </a:lnTo>
                <a:lnTo>
                  <a:pt x="191" y="102"/>
                </a:lnTo>
                <a:lnTo>
                  <a:pt x="191" y="95"/>
                </a:lnTo>
                <a:lnTo>
                  <a:pt x="193" y="90"/>
                </a:lnTo>
                <a:lnTo>
                  <a:pt x="196" y="90"/>
                </a:lnTo>
                <a:lnTo>
                  <a:pt x="224" y="90"/>
                </a:lnTo>
                <a:lnTo>
                  <a:pt x="224" y="99"/>
                </a:lnTo>
                <a:lnTo>
                  <a:pt x="201" y="99"/>
                </a:lnTo>
                <a:lnTo>
                  <a:pt x="196" y="116"/>
                </a:lnTo>
                <a:lnTo>
                  <a:pt x="189" y="116"/>
                </a:lnTo>
                <a:lnTo>
                  <a:pt x="177" y="92"/>
                </a:lnTo>
                <a:lnTo>
                  <a:pt x="167" y="106"/>
                </a:lnTo>
                <a:lnTo>
                  <a:pt x="165" y="111"/>
                </a:lnTo>
                <a:lnTo>
                  <a:pt x="160" y="106"/>
                </a:lnTo>
                <a:lnTo>
                  <a:pt x="158" y="102"/>
                </a:lnTo>
                <a:lnTo>
                  <a:pt x="153" y="123"/>
                </a:lnTo>
                <a:lnTo>
                  <a:pt x="146" y="123"/>
                </a:lnTo>
                <a:lnTo>
                  <a:pt x="130" y="95"/>
                </a:lnTo>
                <a:lnTo>
                  <a:pt x="125" y="99"/>
                </a:lnTo>
                <a:lnTo>
                  <a:pt x="120" y="104"/>
                </a:lnTo>
                <a:lnTo>
                  <a:pt x="120" y="99"/>
                </a:lnTo>
                <a:lnTo>
                  <a:pt x="118" y="95"/>
                </a:lnTo>
                <a:lnTo>
                  <a:pt x="113" y="114"/>
                </a:lnTo>
                <a:lnTo>
                  <a:pt x="106" y="114"/>
                </a:lnTo>
                <a:lnTo>
                  <a:pt x="99" y="102"/>
                </a:lnTo>
                <a:lnTo>
                  <a:pt x="90" y="102"/>
                </a:lnTo>
                <a:lnTo>
                  <a:pt x="90" y="95"/>
                </a:lnTo>
                <a:lnTo>
                  <a:pt x="90" y="95"/>
                </a:lnTo>
                <a:close/>
                <a:moveTo>
                  <a:pt x="87" y="189"/>
                </a:moveTo>
                <a:lnTo>
                  <a:pt x="0" y="189"/>
                </a:lnTo>
                <a:lnTo>
                  <a:pt x="0" y="0"/>
                </a:lnTo>
                <a:lnTo>
                  <a:pt x="87" y="0"/>
                </a:lnTo>
                <a:lnTo>
                  <a:pt x="87" y="26"/>
                </a:lnTo>
                <a:lnTo>
                  <a:pt x="61" y="26"/>
                </a:lnTo>
                <a:lnTo>
                  <a:pt x="45" y="26"/>
                </a:lnTo>
                <a:lnTo>
                  <a:pt x="12" y="26"/>
                </a:lnTo>
                <a:lnTo>
                  <a:pt x="7" y="26"/>
                </a:lnTo>
                <a:lnTo>
                  <a:pt x="7" y="31"/>
                </a:lnTo>
                <a:lnTo>
                  <a:pt x="7" y="54"/>
                </a:lnTo>
                <a:lnTo>
                  <a:pt x="7" y="57"/>
                </a:lnTo>
                <a:lnTo>
                  <a:pt x="12" y="57"/>
                </a:lnTo>
                <a:lnTo>
                  <a:pt x="45" y="57"/>
                </a:lnTo>
                <a:lnTo>
                  <a:pt x="45" y="64"/>
                </a:lnTo>
                <a:lnTo>
                  <a:pt x="12" y="64"/>
                </a:lnTo>
                <a:lnTo>
                  <a:pt x="7" y="64"/>
                </a:lnTo>
                <a:lnTo>
                  <a:pt x="7" y="69"/>
                </a:lnTo>
                <a:lnTo>
                  <a:pt x="7" y="92"/>
                </a:lnTo>
                <a:lnTo>
                  <a:pt x="7" y="95"/>
                </a:lnTo>
                <a:lnTo>
                  <a:pt x="12" y="95"/>
                </a:lnTo>
                <a:lnTo>
                  <a:pt x="45" y="95"/>
                </a:lnTo>
                <a:lnTo>
                  <a:pt x="45" y="170"/>
                </a:lnTo>
                <a:lnTo>
                  <a:pt x="87" y="170"/>
                </a:lnTo>
                <a:lnTo>
                  <a:pt x="87" y="189"/>
                </a:lnTo>
                <a:lnTo>
                  <a:pt x="87" y="189"/>
                </a:lnTo>
                <a:close/>
                <a:moveTo>
                  <a:pt x="23" y="106"/>
                </a:moveTo>
                <a:lnTo>
                  <a:pt x="9" y="106"/>
                </a:lnTo>
                <a:lnTo>
                  <a:pt x="9" y="116"/>
                </a:lnTo>
                <a:lnTo>
                  <a:pt x="23" y="116"/>
                </a:lnTo>
                <a:lnTo>
                  <a:pt x="23" y="106"/>
                </a:lnTo>
                <a:lnTo>
                  <a:pt x="23" y="106"/>
                </a:lnTo>
                <a:close/>
                <a:moveTo>
                  <a:pt x="23" y="123"/>
                </a:moveTo>
                <a:lnTo>
                  <a:pt x="9" y="123"/>
                </a:lnTo>
                <a:lnTo>
                  <a:pt x="9" y="130"/>
                </a:lnTo>
                <a:lnTo>
                  <a:pt x="23" y="130"/>
                </a:lnTo>
                <a:lnTo>
                  <a:pt x="23" y="123"/>
                </a:lnTo>
                <a:lnTo>
                  <a:pt x="23" y="123"/>
                </a:lnTo>
                <a:close/>
                <a:moveTo>
                  <a:pt x="45" y="33"/>
                </a:moveTo>
                <a:lnTo>
                  <a:pt x="16" y="33"/>
                </a:lnTo>
                <a:lnTo>
                  <a:pt x="16" y="50"/>
                </a:lnTo>
                <a:lnTo>
                  <a:pt x="45" y="50"/>
                </a:lnTo>
                <a:lnTo>
                  <a:pt x="45" y="33"/>
                </a:lnTo>
                <a:lnTo>
                  <a:pt x="45" y="33"/>
                </a:lnTo>
                <a:close/>
                <a:moveTo>
                  <a:pt x="45" y="73"/>
                </a:moveTo>
                <a:lnTo>
                  <a:pt x="16" y="73"/>
                </a:lnTo>
                <a:lnTo>
                  <a:pt x="16" y="88"/>
                </a:lnTo>
                <a:lnTo>
                  <a:pt x="45" y="88"/>
                </a:lnTo>
                <a:lnTo>
                  <a:pt x="45" y="73"/>
                </a:lnTo>
                <a:lnTo>
                  <a:pt x="45" y="73"/>
                </a:lnTo>
                <a:close/>
                <a:moveTo>
                  <a:pt x="205" y="180"/>
                </a:moveTo>
                <a:lnTo>
                  <a:pt x="191" y="180"/>
                </a:lnTo>
                <a:lnTo>
                  <a:pt x="191" y="163"/>
                </a:lnTo>
                <a:lnTo>
                  <a:pt x="127" y="163"/>
                </a:lnTo>
                <a:lnTo>
                  <a:pt x="127" y="180"/>
                </a:lnTo>
                <a:lnTo>
                  <a:pt x="113" y="180"/>
                </a:lnTo>
                <a:lnTo>
                  <a:pt x="113" y="189"/>
                </a:lnTo>
                <a:lnTo>
                  <a:pt x="205" y="189"/>
                </a:lnTo>
                <a:lnTo>
                  <a:pt x="205" y="180"/>
                </a:lnTo>
                <a:lnTo>
                  <a:pt x="205" y="180"/>
                </a:lnTo>
                <a:close/>
                <a:moveTo>
                  <a:pt x="80" y="59"/>
                </a:moveTo>
                <a:lnTo>
                  <a:pt x="234" y="59"/>
                </a:lnTo>
                <a:lnTo>
                  <a:pt x="234" y="137"/>
                </a:lnTo>
                <a:lnTo>
                  <a:pt x="80" y="137"/>
                </a:lnTo>
                <a:lnTo>
                  <a:pt x="80" y="5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3" name="文本框 52"/>
          <p:cNvSpPr txBox="1"/>
          <p:nvPr/>
        </p:nvSpPr>
        <p:spPr>
          <a:xfrm>
            <a:off x="9120254" y="5306471"/>
            <a:ext cx="1477336" cy="822960"/>
          </a:xfrm>
          <a:prstGeom prst="rect">
            <a:avLst/>
          </a:prstGeom>
          <a:noFill/>
        </p:spPr>
        <p:txBody>
          <a:bodyPr rtlCol="0" wrap="square">
            <a:spAutoFit/>
          </a:bodyPr>
          <a:lstStyle/>
          <a:p>
            <a:r>
              <a:rPr altLang="zh-CN" lang="en-US" smtClean="0" sz="4800">
                <a:solidFill>
                  <a:schemeClr val="bg1"/>
                </a:solidFill>
              </a:rPr>
              <a:t>……</a:t>
            </a:r>
          </a:p>
        </p:txBody>
      </p:sp>
      <p:cxnSp>
        <p:nvCxnSpPr>
          <p:cNvPr id="54" name="直接连接符 53"/>
          <p:cNvCxnSpPr/>
          <p:nvPr/>
        </p:nvCxnSpPr>
        <p:spPr>
          <a:xfrm>
            <a:off x="992083" y="5721969"/>
            <a:ext cx="29075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0" name="组合 69"/>
          <p:cNvGrpSpPr/>
          <p:nvPr/>
        </p:nvGrpSpPr>
        <p:grpSpPr>
          <a:xfrm>
            <a:off x="7087085" y="2296242"/>
            <a:ext cx="1628165" cy="3632447"/>
            <a:chOff x="7004847" y="2703012"/>
            <a:chExt cx="1628165" cy="3175764"/>
          </a:xfrm>
        </p:grpSpPr>
        <p:cxnSp>
          <p:nvCxnSpPr>
            <p:cNvPr id="59" name="直接连接符 58"/>
            <p:cNvCxnSpPr/>
            <p:nvPr/>
          </p:nvCxnSpPr>
          <p:spPr>
            <a:xfrm flipH="1">
              <a:off x="7537842" y="2703012"/>
              <a:ext cx="0" cy="317576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77" idx="6"/>
            </p:cNvCxnSpPr>
            <p:nvPr/>
          </p:nvCxnSpPr>
          <p:spPr>
            <a:xfrm>
              <a:off x="7004847" y="4290892"/>
              <a:ext cx="532995" cy="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7537842" y="2703012"/>
              <a:ext cx="10951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537842" y="3761600"/>
              <a:ext cx="10951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7537842" y="4820188"/>
              <a:ext cx="10951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7537842" y="5878776"/>
              <a:ext cx="109517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1" name="椭圆 70"/>
          <p:cNvSpPr/>
          <p:nvPr/>
        </p:nvSpPr>
        <p:spPr>
          <a:xfrm>
            <a:off x="8664302" y="2245293"/>
            <a:ext cx="101898" cy="1018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72" name="椭圆 71"/>
          <p:cNvSpPr/>
          <p:nvPr/>
        </p:nvSpPr>
        <p:spPr>
          <a:xfrm>
            <a:off x="8664301" y="3461715"/>
            <a:ext cx="101898" cy="1018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73" name="椭圆 72"/>
          <p:cNvSpPr/>
          <p:nvPr/>
        </p:nvSpPr>
        <p:spPr>
          <a:xfrm>
            <a:off x="8664301" y="4678136"/>
            <a:ext cx="101898" cy="1018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74" name="椭圆 73"/>
          <p:cNvSpPr/>
          <p:nvPr/>
        </p:nvSpPr>
        <p:spPr>
          <a:xfrm>
            <a:off x="8664301" y="5894557"/>
            <a:ext cx="101898" cy="1018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75" name="椭圆 74"/>
          <p:cNvSpPr/>
          <p:nvPr/>
        </p:nvSpPr>
        <p:spPr>
          <a:xfrm>
            <a:off x="4948577" y="3116634"/>
            <a:ext cx="1991661" cy="1991661"/>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9600"/>
          </a:p>
        </p:txBody>
      </p:sp>
      <p:sp>
        <p:nvSpPr>
          <p:cNvPr id="77" name="椭圆 76"/>
          <p:cNvSpPr/>
          <p:nvPr/>
        </p:nvSpPr>
        <p:spPr>
          <a:xfrm>
            <a:off x="6689775" y="3913808"/>
            <a:ext cx="397310" cy="39731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Tree>
    <p:extLst>
      <p:ext uri="{BB962C8B-B14F-4D97-AF65-F5344CB8AC3E}">
        <p14:creationId val="217794649"/>
      </p:ext>
    </p:extLst>
  </p:cSld>
  <p:clrMapOvr>
    <a:masterClrMapping/>
  </p:clrMapOvr>
  <p:transition/>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0" y="2259106"/>
            <a:ext cx="12192000" cy="2635623"/>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986117" y="2991446"/>
            <a:ext cx="10219765" cy="1463040"/>
          </a:xfrm>
          <a:prstGeom prst="rect">
            <a:avLst/>
          </a:prstGeom>
          <a:noFill/>
        </p:spPr>
        <p:txBody>
          <a:bodyPr rtlCol="0" wrap="square">
            <a:spAutoFit/>
          </a:bodyPr>
          <a:lstStyle/>
          <a:p>
            <a:r>
              <a:rPr altLang="en-US" lang="zh-CN" smtClean="0">
                <a:solidFill>
                  <a:schemeClr val="bg1"/>
                </a:solidFill>
                <a:latin typeface="+mn-ea"/>
              </a:rPr>
              <a:t>读完这本书有一种“呕心沥血”的感觉，每一章都丰满的像一本书一样。这样的一本书翻看三四遍也不为过，细细咀嚼，慢慢消化，才能吸收其营养精华。</a:t>
            </a:r>
          </a:p>
          <a:p>
            <a:endParaRPr altLang="en-US" lang="zh-CN" smtClean="0">
              <a:solidFill>
                <a:schemeClr val="bg1"/>
              </a:solidFill>
              <a:latin typeface="+mn-ea"/>
            </a:endParaRPr>
          </a:p>
          <a:p>
            <a:endParaRPr altLang="en-US" lang="zh-CN" smtClean="0">
              <a:solidFill>
                <a:schemeClr val="bg1"/>
              </a:solidFill>
              <a:latin typeface="+mn-ea"/>
            </a:endParaRPr>
          </a:p>
          <a:p>
            <a:r>
              <a:rPr altLang="en-US" lang="zh-CN" smtClean="0">
                <a:solidFill>
                  <a:schemeClr val="bg1"/>
                </a:solidFill>
                <a:latin typeface="+mn-ea"/>
              </a:rPr>
              <a:t>——暁荻</a:t>
            </a:r>
          </a:p>
        </p:txBody>
      </p:sp>
    </p:spTree>
    <p:extLst>
      <p:ext uri="{BB962C8B-B14F-4D97-AF65-F5344CB8AC3E}">
        <p14:creationId val="1890292307"/>
      </p:ext>
    </p:extLst>
  </p:cSld>
  <p:clrMapOvr>
    <a:masterClrMapping/>
  </p:clrMapOvr>
  <p:transition/>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1889760" y="2978708"/>
            <a:ext cx="3108642" cy="1310640"/>
          </a:xfrm>
          <a:prstGeom prst="rect">
            <a:avLst/>
          </a:prstGeom>
          <a:noFill/>
        </p:spPr>
        <p:txBody>
          <a:bodyPr rtlCol="0" wrap="none">
            <a:spAutoFit/>
          </a:bodyPr>
          <a:lstStyle/>
          <a:p>
            <a:r>
              <a:rPr altLang="zh-CN" lang="en-US" smtClean="0" sz="8000">
                <a:solidFill>
                  <a:schemeClr val="bg1"/>
                </a:solidFill>
                <a:latin charset="0" panose="04040905080b02020502" pitchFamily="82" typeface="Broadway"/>
              </a:rPr>
              <a:t>Thank you</a:t>
            </a:r>
          </a:p>
        </p:txBody>
      </p:sp>
      <p:cxnSp>
        <p:nvCxnSpPr>
          <p:cNvPr id="5" name="直接连接符 4"/>
          <p:cNvCxnSpPr/>
          <p:nvPr/>
        </p:nvCxnSpPr>
        <p:spPr>
          <a:xfrm flipH="1">
            <a:off x="8186166" y="3488920"/>
            <a:ext cx="0" cy="813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730496" y="4117481"/>
            <a:ext cx="3154680" cy="365760"/>
          </a:xfrm>
          <a:prstGeom prst="rect">
            <a:avLst/>
          </a:prstGeom>
          <a:noFill/>
        </p:spPr>
        <p:txBody>
          <a:bodyPr rtlCol="0" wrap="none">
            <a:spAutoFit/>
          </a:bodyPr>
          <a:lstStyle/>
          <a:p>
            <a:r>
              <a:rPr altLang="en-US" lang="zh-CN" smtClean="0">
                <a:solidFill>
                  <a:schemeClr val="bg1"/>
                </a:solidFill>
              </a:rPr>
              <a:t>赶上浪潮，如此，便不枉此生</a:t>
            </a:r>
          </a:p>
        </p:txBody>
      </p:sp>
      <p:sp>
        <p:nvSpPr>
          <p:cNvPr id="11" name="文本框 10"/>
          <p:cNvSpPr txBox="1"/>
          <p:nvPr/>
        </p:nvSpPr>
        <p:spPr>
          <a:xfrm>
            <a:off x="8186167" y="3501927"/>
            <a:ext cx="1312647" cy="365760"/>
          </a:xfrm>
          <a:prstGeom prst="rect">
            <a:avLst/>
          </a:prstGeom>
          <a:noFill/>
        </p:spPr>
        <p:txBody>
          <a:bodyPr rtlCol="0" wrap="none">
            <a:spAutoFit/>
          </a:bodyPr>
          <a:lstStyle/>
          <a:p>
            <a:r>
              <a:rPr altLang="zh-CN" lang="en-US" smtClean="0">
                <a:solidFill>
                  <a:schemeClr val="bg1"/>
                </a:solidFill>
              </a:rPr>
              <a:t>PPT by 暁荻</a:t>
            </a:r>
          </a:p>
        </p:txBody>
      </p:sp>
      <p:sp>
        <p:nvSpPr>
          <p:cNvPr id="12" name="矩形 11"/>
          <p:cNvSpPr/>
          <p:nvPr/>
        </p:nvSpPr>
        <p:spPr>
          <a:xfrm>
            <a:off x="8186166" y="3501927"/>
            <a:ext cx="2339796" cy="404876"/>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729625463"/>
      </p:ext>
    </p:extLst>
  </p:cSld>
  <p:clrMapOvr>
    <a:masterClrMapping/>
  </p:clrMapOvr>
  <p:transition/>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2396389" y="3953872"/>
            <a:ext cx="7425927" cy="1301778"/>
            <a:chOff x="0" y="3359571"/>
            <a:chExt cx="9169004" cy="1607344"/>
          </a:xfrm>
        </p:grpSpPr>
        <p:sp>
          <p:nvSpPr>
            <p:cNvPr id="5" name="矩形 4"/>
            <p:cNvSpPr/>
            <p:nvPr/>
          </p:nvSpPr>
          <p:spPr>
            <a:xfrm>
              <a:off x="1245141" y="3973770"/>
              <a:ext cx="4572002" cy="540056"/>
            </a:xfrm>
            <a:prstGeom prst="rect">
              <a:avLst/>
            </a:prstGeom>
          </p:spPr>
          <p:txBody>
            <a:bodyPr>
              <a:spAutoFit/>
            </a:bodyPr>
            <a:lstStyle/>
            <a:p>
              <a:pPr defTabSz="74502">
                <a:defRPr/>
              </a:pPr>
              <a:br>
                <a:rPr altLang="zh-CN" kern="0" lang="en-US" sz="1135">
                  <a:solidFill>
                    <a:prstClr val="black"/>
                  </a:solidFill>
                </a:rPr>
              </a:br>
            </a:p>
          </p:txBody>
        </p:sp>
        <p:sp>
          <p:nvSpPr>
            <p:cNvPr id="6" name="矩形 5"/>
            <p:cNvSpPr/>
            <p:nvPr/>
          </p:nvSpPr>
          <p:spPr>
            <a:xfrm>
              <a:off x="0" y="3359571"/>
              <a:ext cx="9169004" cy="1297781"/>
            </a:xfrm>
            <a:prstGeom prst="rect">
              <a:avLst/>
            </a:prstGeom>
            <a:solidFill>
              <a:srgbClr val="E50515"/>
            </a:solidFill>
            <a:ln algn="ctr" cap="flat" cmpd="sng" w="12700">
              <a:noFill/>
              <a:prstDash val="solid"/>
              <a:miter lim="800000"/>
            </a:ln>
            <a:effectLst>
              <a:outerShdw algn="t" blurRad="152400" dir="5400000" dist="127000" rotWithShape="0">
                <a:prstClr val="black">
                  <a:alpha val="40000"/>
                </a:prstClr>
              </a:outerShdw>
            </a:effectLst>
          </p:spPr>
          <p:txBody>
            <a:bodyPr anchor="ctr"/>
            <a:lstStyle/>
            <a:p>
              <a:pPr algn="ctr" defTabSz="555429" fontAlgn="base">
                <a:spcBef>
                  <a:spcPct val="0"/>
                </a:spcBef>
                <a:spcAft>
                  <a:spcPct val="0"/>
                </a:spcAft>
                <a:defRPr/>
              </a:pPr>
              <a:endParaRPr altLang="en-US" kern="0" lang="zh-CN" sz="1095">
                <a:solidFill>
                  <a:prstClr val="white"/>
                </a:solidFill>
              </a:endParaRPr>
            </a:p>
          </p:txBody>
        </p:sp>
        <p:sp>
          <p:nvSpPr>
            <p:cNvPr id="7" name="圆角矩形 6"/>
            <p:cNvSpPr/>
            <p:nvPr/>
          </p:nvSpPr>
          <p:spPr>
            <a:xfrm>
              <a:off x="4692254" y="4134667"/>
              <a:ext cx="3763565" cy="485775"/>
            </a:xfrm>
            <a:prstGeom prst="roundRect">
              <a:avLst/>
            </a:prstGeom>
            <a:solidFill>
              <a:srgbClr val="3E404D"/>
            </a:solidFill>
            <a:ln algn="ctr" cap="flat" cmpd="sng" w="12700">
              <a:noFill/>
              <a:prstDash val="solid"/>
              <a:miter lim="800000"/>
            </a:ln>
            <a:effectLst/>
          </p:spPr>
          <p:txBody>
            <a:bodyPr anchor="ctr"/>
            <a:lstStyle/>
            <a:p>
              <a:pPr algn="ctr" defTabSz="555429" eaLnBrk="0" fontAlgn="base" hangingPunct="0">
                <a:spcBef>
                  <a:spcPct val="0"/>
                </a:spcBef>
                <a:spcAft>
                  <a:spcPct val="0"/>
                </a:spcAft>
                <a:defRPr/>
              </a:pPr>
              <a:endParaRPr altLang="en-US" kern="0" lang="zh-CN" sz="852">
                <a:solidFill>
                  <a:prstClr val="white"/>
                </a:solidFill>
              </a:endParaRPr>
            </a:p>
          </p:txBody>
        </p:sp>
        <p:pic>
          <p:nvPicPr>
            <p:cNvPr id="8" name="图片 17"/>
            <p:cNvPicPr>
              <a:picLocks noChangeAspect="1"/>
            </p:cNvPicPr>
            <p:nvPr/>
          </p:nvPicPr>
          <p:blipFill>
            <a:blip r:embed="rId2">
              <a:extLst>
                <a:ext uri="{28A0092B-C50C-407E-A947-70E740481C1C}">
                  <a14:useLocalDpi val="0"/>
                </a:ext>
              </a:extLst>
            </a:blip>
            <a:srcRect b="18564"/>
            <a:stretch>
              <a:fillRect/>
            </a:stretch>
          </p:blipFill>
          <p:spPr bwMode="auto">
            <a:xfrm>
              <a:off x="3392092" y="3423865"/>
              <a:ext cx="1172765" cy="123110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9" name="文本框 9"/>
            <p:cNvSpPr txBox="1">
              <a:spLocks noChangeArrowheads="1"/>
            </p:cNvSpPr>
            <p:nvPr/>
          </p:nvSpPr>
          <p:spPr bwMode="auto">
            <a:xfrm>
              <a:off x="4647013" y="3613176"/>
              <a:ext cx="594123" cy="57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555429" fontAlgn="base">
                <a:lnSpc>
                  <a:spcPct val="100000"/>
                </a:lnSpc>
                <a:spcBef>
                  <a:spcPct val="0"/>
                </a:spcBef>
                <a:spcAft>
                  <a:spcPct val="0"/>
                </a:spcAft>
                <a:buFont charset="0" panose="020b0604020202020204" pitchFamily="34" typeface="Arial"/>
                <a:buNone/>
                <a:defRPr/>
              </a:pPr>
              <a:r>
                <a:rPr altLang="en-US" kern="0" lang="zh-CN" sz="2431">
                  <a:solidFill>
                    <a:prstClr val="white"/>
                  </a:solidFill>
                  <a:effectLst>
                    <a:outerShdw algn="tl" blurRad="38100" dir="2700000" dist="38100">
                      <a:srgbClr val="000000">
                        <a:alpha val="43137"/>
                      </a:srgbClr>
                    </a:outerShdw>
                  </a:effectLst>
                  <a:latin charset="-122" panose="02000000000000000000" pitchFamily="2" typeface="方正正中黑简体"/>
                  <a:ea charset="-122" panose="02000000000000000000" pitchFamily="2" typeface="方正正中黑简体"/>
                </a:rPr>
                <a:t>搜</a:t>
              </a:r>
            </a:p>
          </p:txBody>
        </p:sp>
        <p:sp>
          <p:nvSpPr>
            <p:cNvPr id="10" name="矩形 13"/>
            <p:cNvSpPr>
              <a:spLocks noChangeArrowheads="1"/>
            </p:cNvSpPr>
            <p:nvPr/>
          </p:nvSpPr>
          <p:spPr bwMode="auto">
            <a:xfrm>
              <a:off x="5160170" y="3441723"/>
              <a:ext cx="2824942" cy="478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555429" fontAlgn="base">
                <a:lnSpc>
                  <a:spcPct val="100000"/>
                </a:lnSpc>
                <a:spcBef>
                  <a:spcPct val="0"/>
                </a:spcBef>
                <a:spcAft>
                  <a:spcPct val="0"/>
                </a:spcAft>
                <a:buFont charset="0" panose="020b0604020202020204" pitchFamily="34" typeface="Arial"/>
                <a:buNone/>
                <a:defRPr/>
              </a:pPr>
              <a:r>
                <a:rPr altLang="en-US" kern="0" lang="zh-CN" sz="1944">
                  <a:solidFill>
                    <a:srgbClr val="FA7F6E"/>
                  </a:solidFill>
                  <a:effectLst>
                    <a:outerShdw algn="tl" blurRad="38100" dir="2700000" dist="38100">
                      <a:srgbClr val="000000">
                        <a:alpha val="43137"/>
                      </a:srgbClr>
                    </a:outerShdw>
                  </a:effectLst>
                  <a:latin charset="-122" panose="02000000000000000000" pitchFamily="2" typeface="方正正中黑简体"/>
                  <a:ea charset="-122" panose="02000000000000000000" pitchFamily="2" typeface="方正正中黑简体"/>
                </a:rPr>
                <a:t>和 秋叶 一起学PPT</a:t>
              </a:r>
            </a:p>
          </p:txBody>
        </p:sp>
        <p:grpSp>
          <p:nvGrpSpPr>
            <p:cNvPr id="11" name="组合 10"/>
            <p:cNvGrpSpPr/>
            <p:nvPr/>
          </p:nvGrpSpPr>
          <p:grpSpPr>
            <a:xfrm>
              <a:off x="4802924" y="4185981"/>
              <a:ext cx="393496" cy="413243"/>
              <a:chOff x="9704022" y="1833544"/>
              <a:chExt cx="2309787" cy="2425700"/>
            </a:xfrm>
            <a:effectLst>
              <a:outerShdw algn="ctr" blurRad="228600" rotWithShape="0" sx="108000" sy="108000">
                <a:prstClr val="black">
                  <a:alpha val="36000"/>
                </a:prstClr>
              </a:outerShdw>
            </a:effectLst>
          </p:grpSpPr>
          <p:sp>
            <p:nvSpPr>
              <p:cNvPr id="23" name="矩形 5"/>
              <p:cNvSpPr/>
              <p:nvPr/>
            </p:nvSpPr>
            <p:spPr>
              <a:xfrm>
                <a:off x="9704022" y="2120283"/>
                <a:ext cx="2309787" cy="1754805"/>
              </a:xfrm>
              <a:custGeom>
                <a:gdLst>
                  <a:gd fmla="*/ 0 w 2322140" name="connsiteX0"/>
                  <a:gd fmla="*/ 0 h 1754805" name="connsiteY0"/>
                  <a:gd fmla="*/ 2294005 w 2322140" name="connsiteX1"/>
                  <a:gd fmla="*/ 0 h 1754805" name="connsiteY1"/>
                  <a:gd fmla="*/ 2322140 w 2322140" name="connsiteX2"/>
                  <a:gd fmla="*/ 1628196 h 1754805" name="connsiteY2"/>
                  <a:gd fmla="*/ 0 w 2322140" name="connsiteX3"/>
                  <a:gd fmla="*/ 1754805 h 1754805" name="connsiteY3"/>
                  <a:gd fmla="*/ 0 w 2322140" name="connsiteX4"/>
                  <a:gd fmla="*/ 0 h 175480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754805" w="2322140">
                    <a:moveTo>
                      <a:pt x="0" y="0"/>
                    </a:moveTo>
                    <a:lnTo>
                      <a:pt x="2294005" y="0"/>
                    </a:lnTo>
                    <a:lnTo>
                      <a:pt x="2322140" y="1628196"/>
                    </a:lnTo>
                    <a:lnTo>
                      <a:pt x="0" y="1754805"/>
                    </a:lnTo>
                    <a:lnTo>
                      <a:pt x="0" y="0"/>
                    </a:lnTo>
                    <a:close/>
                  </a:path>
                </a:pathLst>
              </a:custGeom>
              <a:solidFill>
                <a:srgbClr val="999A9A"/>
              </a:solidFill>
              <a:ln algn="ctr" cap="flat" cmpd="sng" w="12700">
                <a:noFill/>
                <a:prstDash val="solid"/>
                <a:miter lim="800000"/>
              </a:ln>
              <a:effectLst/>
            </p:spPr>
            <p:txBody>
              <a:bodyPr anchor="ctr"/>
              <a:lstStyle/>
              <a:p>
                <a:pPr algn="ctr" defTabSz="555429" eaLnBrk="0" fontAlgn="base" hangingPunct="0">
                  <a:spcBef>
                    <a:spcPct val="0"/>
                  </a:spcBef>
                  <a:spcAft>
                    <a:spcPct val="0"/>
                  </a:spcAft>
                  <a:defRPr/>
                </a:pPr>
                <a:endParaRPr altLang="en-US" kern="0" lang="zh-CN" sz="852">
                  <a:solidFill>
                    <a:prstClr val="white"/>
                  </a:solidFill>
                </a:endParaRPr>
              </a:p>
            </p:txBody>
          </p:sp>
          <p:sp>
            <p:nvSpPr>
              <p:cNvPr id="24" name="任意多边形 23"/>
              <p:cNvSpPr/>
              <p:nvPr/>
            </p:nvSpPr>
            <p:spPr>
              <a:xfrm>
                <a:off x="9718090" y="2001444"/>
                <a:ext cx="2295719" cy="1828421"/>
              </a:xfrm>
              <a:custGeom>
                <a:gdLst>
                  <a:gd fmla="*/ 0 w 2209800" name="connsiteX0"/>
                  <a:gd fmla="*/ 228600 h 1930400" name="connsiteY0"/>
                  <a:gd fmla="*/ 12700 w 2209800" name="connsiteX1"/>
                  <a:gd fmla="*/ 1930400 h 1930400" name="connsiteY1"/>
                  <a:gd fmla="*/ 777240 w 2209800" name="connsiteX2"/>
                  <a:gd fmla="*/ 1862546 h 1930400" name="connsiteY2"/>
                  <a:gd fmla="*/ 986971 w 2209800" name="connsiteX3"/>
                  <a:gd fmla="*/ 1830615 h 1930400" name="connsiteY3"/>
                  <a:gd fmla="*/ 1384300 w 2209800" name="connsiteX4"/>
                  <a:gd fmla="*/ 1790700 h 1930400" name="connsiteY4"/>
                  <a:gd fmla="*/ 2209800 w 2209800" name="connsiteX5"/>
                  <a:gd fmla="*/ 1651000 h 1930400" name="connsiteY5"/>
                  <a:gd fmla="*/ 2184400 w 2209800" name="connsiteX6"/>
                  <a:gd fmla="*/ 0 h 1930400" name="connsiteY6"/>
                  <a:gd fmla="*/ 0 w 2209800" name="connsiteX7"/>
                  <a:gd fmla="*/ 228600 h 19304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1930400" w="2209800">
                    <a:moveTo>
                      <a:pt x="0" y="228600"/>
                    </a:moveTo>
                    <a:cubicBezTo>
                      <a:pt x="4233" y="795867"/>
                      <a:pt x="8467" y="1363133"/>
                      <a:pt x="12700" y="1930400"/>
                    </a:cubicBezTo>
                    <a:lnTo>
                      <a:pt x="777240" y="1862546"/>
                    </a:lnTo>
                    <a:cubicBezTo>
                      <a:pt x="939619" y="1845915"/>
                      <a:pt x="885794" y="1842589"/>
                      <a:pt x="986971" y="1830615"/>
                    </a:cubicBezTo>
                    <a:cubicBezTo>
                      <a:pt x="1088148" y="1818641"/>
                      <a:pt x="1180495" y="1820636"/>
                      <a:pt x="1384300" y="1790700"/>
                    </a:cubicBezTo>
                    <a:lnTo>
                      <a:pt x="2209800" y="1651000"/>
                    </a:lnTo>
                    <a:lnTo>
                      <a:pt x="2184400" y="0"/>
                    </a:lnTo>
                    <a:lnTo>
                      <a:pt x="0" y="228600"/>
                    </a:lnTo>
                    <a:close/>
                  </a:path>
                </a:pathLst>
              </a:custGeom>
              <a:solidFill>
                <a:sysClr lastClr="FFFFFF" val="window"/>
              </a:solidFill>
              <a:ln algn="ctr" cap="flat" cmpd="sng" w="12700">
                <a:noFill/>
                <a:prstDash val="solid"/>
                <a:miter lim="800000"/>
              </a:ln>
              <a:effectLst/>
            </p:spPr>
            <p:txBody>
              <a:bodyPr anchor="ctr"/>
              <a:lstStyle/>
              <a:p>
                <a:pPr algn="ctr" defTabSz="555429" eaLnBrk="0" fontAlgn="base" hangingPunct="0">
                  <a:spcBef>
                    <a:spcPct val="0"/>
                  </a:spcBef>
                  <a:spcAft>
                    <a:spcPct val="0"/>
                  </a:spcAft>
                  <a:defRPr/>
                </a:pPr>
                <a:endParaRPr altLang="en-US" kern="0" lang="zh-CN" sz="852">
                  <a:solidFill>
                    <a:prstClr val="white"/>
                  </a:solidFill>
                </a:endParaRPr>
              </a:p>
            </p:txBody>
          </p:sp>
          <p:sp>
            <p:nvSpPr>
              <p:cNvPr id="25" name="任意多边形 24"/>
              <p:cNvSpPr/>
              <p:nvPr/>
            </p:nvSpPr>
            <p:spPr>
              <a:xfrm>
                <a:off x="9704022" y="1833544"/>
                <a:ext cx="2209800" cy="2425700"/>
              </a:xfrm>
              <a:custGeom>
                <a:gdLst>
                  <a:gd fmla="*/ 0 w 2209800" name="connsiteX0"/>
                  <a:gd fmla="*/ 228600 h 2425700" name="connsiteY0"/>
                  <a:gd fmla="*/ 12700 w 2209800" name="connsiteX1"/>
                  <a:gd fmla="*/ 1930400 h 2425700" name="connsiteY1"/>
                  <a:gd fmla="*/ 777240 w 2209800" name="connsiteX2"/>
                  <a:gd fmla="*/ 1877060 h 2425700" name="connsiteY2"/>
                  <a:gd fmla="*/ 711200 w 2209800" name="connsiteX3"/>
                  <a:gd fmla="*/ 2425700 h 2425700" name="connsiteY3"/>
                  <a:gd fmla="*/ 1384300 w 2209800" name="connsiteX4"/>
                  <a:gd fmla="*/ 1790700 h 2425700" name="connsiteY4"/>
                  <a:gd fmla="*/ 2209800 w 2209800" name="connsiteX5"/>
                  <a:gd fmla="*/ 1651000 h 2425700" name="connsiteY5"/>
                  <a:gd fmla="*/ 2184400 w 2209800" name="connsiteX6"/>
                  <a:gd fmla="*/ 0 h 2425700" name="connsiteY6"/>
                  <a:gd fmla="*/ 0 w 2209800" name="connsiteX7"/>
                  <a:gd fmla="*/ 228600 h 2425700"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2425700" w="2209800">
                    <a:moveTo>
                      <a:pt x="0" y="228600"/>
                    </a:moveTo>
                    <a:cubicBezTo>
                      <a:pt x="4233" y="795867"/>
                      <a:pt x="8467" y="1363133"/>
                      <a:pt x="12700" y="1930400"/>
                    </a:cubicBezTo>
                    <a:lnTo>
                      <a:pt x="777240" y="1877060"/>
                    </a:lnTo>
                    <a:lnTo>
                      <a:pt x="711200" y="2425700"/>
                    </a:lnTo>
                    <a:lnTo>
                      <a:pt x="1384300" y="1790700"/>
                    </a:lnTo>
                    <a:lnTo>
                      <a:pt x="2209800" y="1651000"/>
                    </a:lnTo>
                    <a:lnTo>
                      <a:pt x="2184400" y="0"/>
                    </a:lnTo>
                    <a:lnTo>
                      <a:pt x="0" y="228600"/>
                    </a:lnTo>
                    <a:close/>
                  </a:path>
                </a:pathLst>
              </a:custGeom>
              <a:solidFill>
                <a:srgbClr val="21A557"/>
              </a:solidFill>
              <a:ln algn="ctr" cap="flat" cmpd="sng" w="12700">
                <a:noFill/>
                <a:prstDash val="solid"/>
                <a:miter lim="800000"/>
              </a:ln>
              <a:effectLst/>
            </p:spPr>
            <p:txBody>
              <a:bodyPr anchor="ctr"/>
              <a:lstStyle/>
              <a:p>
                <a:pPr algn="ctr" defTabSz="555429" eaLnBrk="0" fontAlgn="base" hangingPunct="0">
                  <a:spcBef>
                    <a:spcPct val="0"/>
                  </a:spcBef>
                  <a:spcAft>
                    <a:spcPct val="0"/>
                  </a:spcAft>
                  <a:defRPr/>
                </a:pPr>
                <a:endParaRPr altLang="en-US" kern="0" lang="zh-CN" sz="852">
                  <a:solidFill>
                    <a:prstClr val="white"/>
                  </a:solidFill>
                </a:endParaRPr>
              </a:p>
            </p:txBody>
          </p:sp>
        </p:grpSp>
        <p:sp>
          <p:nvSpPr>
            <p:cNvPr id="12" name="文本框 11"/>
            <p:cNvSpPr txBox="1">
              <a:spLocks noChangeArrowheads="1"/>
            </p:cNvSpPr>
            <p:nvPr/>
          </p:nvSpPr>
          <p:spPr bwMode="auto">
            <a:xfrm>
              <a:off x="5110679" y="4188245"/>
              <a:ext cx="1709734" cy="433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555429" eaLnBrk="0" fontAlgn="base" hangingPunct="0">
                <a:lnSpc>
                  <a:spcPct val="100000"/>
                </a:lnSpc>
                <a:spcBef>
                  <a:spcPct val="0"/>
                </a:spcBef>
                <a:spcAft>
                  <a:spcPct val="0"/>
                </a:spcAft>
                <a:buFont charset="0" panose="020b0604020202020204" pitchFamily="34" typeface="Arial"/>
                <a:buNone/>
                <a:defRPr/>
              </a:pPr>
              <a:r>
                <a:rPr altLang="en-US" kern="0" lang="zh-CN" sz="1703">
                  <a:solidFill>
                    <a:srgbClr val="FFFFFF"/>
                  </a:solidFill>
                  <a:latin charset="-122" panose="02000000000000000000" pitchFamily="2" typeface="方正正中黑简体"/>
                  <a:ea charset="-122" panose="02000000000000000000" pitchFamily="2" typeface="方正正中黑简体"/>
                </a:rPr>
                <a:t>网易云课堂</a:t>
              </a:r>
            </a:p>
          </p:txBody>
        </p:sp>
        <p:sp>
          <p:nvSpPr>
            <p:cNvPr id="13" name="矩形 12"/>
            <p:cNvSpPr/>
            <p:nvPr/>
          </p:nvSpPr>
          <p:spPr>
            <a:xfrm>
              <a:off x="6697267" y="4179911"/>
              <a:ext cx="1650206" cy="395288"/>
            </a:xfrm>
            <a:prstGeom prst="rect">
              <a:avLst/>
            </a:prstGeom>
            <a:solidFill>
              <a:sysClr lastClr="FFFFFF" val="window"/>
            </a:solidFill>
            <a:ln algn="ctr" cap="flat" cmpd="sng" w="12700">
              <a:noFill/>
              <a:prstDash val="solid"/>
              <a:miter lim="800000"/>
            </a:ln>
            <a:effectLst/>
          </p:spPr>
          <p:txBody>
            <a:bodyPr anchor="ctr"/>
            <a:lstStyle/>
            <a:p>
              <a:pPr algn="ctr" defTabSz="555429" eaLnBrk="0" fontAlgn="base" hangingPunct="0">
                <a:spcBef>
                  <a:spcPct val="0"/>
                </a:spcBef>
                <a:spcAft>
                  <a:spcPct val="0"/>
                </a:spcAft>
                <a:defRPr/>
              </a:pPr>
              <a:endParaRPr altLang="en-US" kern="0" lang="zh-CN" sz="852">
                <a:solidFill>
                  <a:prstClr val="white"/>
                </a:solidFill>
              </a:endParaRPr>
            </a:p>
          </p:txBody>
        </p:sp>
        <p:grpSp>
          <p:nvGrpSpPr>
            <p:cNvPr id="14" name="组合 13"/>
            <p:cNvGrpSpPr/>
            <p:nvPr/>
          </p:nvGrpSpPr>
          <p:grpSpPr>
            <a:xfrm>
              <a:off x="6742510" y="4271590"/>
              <a:ext cx="291703" cy="205978"/>
              <a:chOff x="6744072" y="3965894"/>
              <a:chExt cx="409599" cy="289318"/>
            </a:xfrm>
          </p:grpSpPr>
          <p:sp>
            <p:nvSpPr>
              <p:cNvPr id="21" name="同心圆 20"/>
              <p:cNvSpPr/>
              <p:nvPr/>
            </p:nvSpPr>
            <p:spPr>
              <a:xfrm>
                <a:off x="6744072" y="3965894"/>
                <a:ext cx="265821" cy="265905"/>
              </a:xfrm>
              <a:prstGeom prst="donut">
                <a:avLst>
                  <a:gd fmla="val 18732" name="adj"/>
                </a:avLst>
              </a:prstGeom>
              <a:solidFill>
                <a:srgbClr val="C2C2C4"/>
              </a:solidFill>
              <a:ln algn="ctr" cap="flat" cmpd="sng" w="12700">
                <a:noFill/>
                <a:prstDash val="solid"/>
                <a:miter lim="800000"/>
              </a:ln>
              <a:effectLst/>
            </p:spPr>
            <p:txBody>
              <a:bodyPr anchor="ctr"/>
              <a:lstStyle/>
              <a:p>
                <a:pPr algn="ctr" defTabSz="555429" eaLnBrk="0" fontAlgn="base" hangingPunct="0">
                  <a:spcBef>
                    <a:spcPct val="0"/>
                  </a:spcBef>
                  <a:spcAft>
                    <a:spcPct val="0"/>
                  </a:spcAft>
                  <a:defRPr/>
                </a:pPr>
                <a:endParaRPr altLang="en-US" kern="0" lang="zh-CN" sz="852">
                  <a:solidFill>
                    <a:prstClr val="black"/>
                  </a:solidFill>
                </a:endParaRPr>
              </a:p>
            </p:txBody>
          </p:sp>
          <p:sp>
            <p:nvSpPr>
              <p:cNvPr id="22" name="流程图: 终止 21"/>
              <p:cNvSpPr/>
              <p:nvPr/>
            </p:nvSpPr>
            <p:spPr>
              <a:xfrm rot="2172947">
                <a:off x="6938005" y="4210059"/>
                <a:ext cx="215666" cy="45153"/>
              </a:xfrm>
              <a:prstGeom prst="flowChartTerminator">
                <a:avLst/>
              </a:prstGeom>
              <a:solidFill>
                <a:srgbClr val="C2C2C4"/>
              </a:solidFill>
              <a:ln algn="ctr" cap="flat" cmpd="sng" w="12700">
                <a:noFill/>
                <a:prstDash val="solid"/>
                <a:miter lim="800000"/>
              </a:ln>
              <a:effectLst/>
            </p:spPr>
            <p:txBody>
              <a:bodyPr anchor="ctr"/>
              <a:lstStyle/>
              <a:p>
                <a:pPr algn="ctr" defTabSz="555429" eaLnBrk="0" fontAlgn="base" hangingPunct="0">
                  <a:spcBef>
                    <a:spcPct val="0"/>
                  </a:spcBef>
                  <a:spcAft>
                    <a:spcPct val="0"/>
                  </a:spcAft>
                  <a:defRPr/>
                </a:pPr>
                <a:endParaRPr altLang="en-US" kern="0" lang="zh-CN" sz="852">
                  <a:solidFill>
                    <a:prstClr val="white"/>
                  </a:solidFill>
                </a:endParaRPr>
              </a:p>
            </p:txBody>
          </p:sp>
        </p:grpSp>
        <p:sp>
          <p:nvSpPr>
            <p:cNvPr id="15" name="文本框 14"/>
            <p:cNvSpPr txBox="1">
              <a:spLocks noChangeArrowheads="1"/>
            </p:cNvSpPr>
            <p:nvPr/>
          </p:nvSpPr>
          <p:spPr bwMode="auto">
            <a:xfrm>
              <a:off x="7008019" y="4183481"/>
              <a:ext cx="757239" cy="43336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555429" eaLnBrk="0" fontAlgn="base" hangingPunct="0">
                <a:lnSpc>
                  <a:spcPct val="100000"/>
                </a:lnSpc>
                <a:spcBef>
                  <a:spcPct val="0"/>
                </a:spcBef>
                <a:spcAft>
                  <a:spcPct val="0"/>
                </a:spcAft>
                <a:buFont charset="0" panose="020b0604020202020204" pitchFamily="34" typeface="Arial"/>
                <a:buNone/>
                <a:defRPr/>
              </a:pPr>
              <a:r>
                <a:rPr altLang="en-US" b="1" kern="0" lang="zh-CN" sz="1703">
                  <a:solidFill>
                    <a:prstClr val="black"/>
                  </a:solidFill>
                  <a:latin charset="-122" panose="020b0503020204020204" pitchFamily="34" typeface="微软雅黑"/>
                  <a:ea charset="-122" panose="020b0503020204020204" pitchFamily="34" typeface="微软雅黑"/>
                </a:rPr>
                <a:t>秋叶</a:t>
              </a:r>
            </a:p>
          </p:txBody>
        </p:sp>
        <p:sp>
          <p:nvSpPr>
            <p:cNvPr id="16" name="流程图: 终止 15"/>
            <p:cNvSpPr/>
            <p:nvPr/>
          </p:nvSpPr>
          <p:spPr>
            <a:xfrm rot="2459239">
              <a:off x="7556898" y="4838327"/>
              <a:ext cx="607219" cy="128588"/>
            </a:xfrm>
            <a:prstGeom prst="flowChartTerminator">
              <a:avLst/>
            </a:prstGeom>
            <a:solidFill>
              <a:srgbClr val="5D6175"/>
            </a:solidFill>
            <a:ln algn="ctr" cap="flat" cmpd="sng" w="12700">
              <a:noFill/>
              <a:prstDash val="solid"/>
              <a:miter lim="800000"/>
            </a:ln>
            <a:effectLst/>
          </p:spPr>
          <p:txBody>
            <a:bodyPr anchor="ctr"/>
            <a:lstStyle/>
            <a:p>
              <a:pPr algn="ctr" defTabSz="555429" eaLnBrk="0" fontAlgn="base" hangingPunct="0">
                <a:spcBef>
                  <a:spcPct val="0"/>
                </a:spcBef>
                <a:spcAft>
                  <a:spcPct val="0"/>
                </a:spcAft>
                <a:defRPr/>
              </a:pPr>
              <a:endParaRPr altLang="en-US" kern="0" lang="zh-CN" sz="1095">
                <a:solidFill>
                  <a:prstClr val="white"/>
                </a:solidFill>
              </a:endParaRPr>
            </a:p>
          </p:txBody>
        </p:sp>
        <p:grpSp>
          <p:nvGrpSpPr>
            <p:cNvPr id="17" name="组合 7"/>
            <p:cNvGrpSpPr/>
            <p:nvPr/>
          </p:nvGrpSpPr>
          <p:grpSpPr>
            <a:xfrm>
              <a:off x="6967538" y="4056086"/>
              <a:ext cx="846535" cy="846535"/>
              <a:chOff x="9216452" y="7221413"/>
              <a:chExt cx="998633" cy="998634"/>
            </a:xfrm>
          </p:grpSpPr>
          <p:sp>
            <p:nvSpPr>
              <p:cNvPr id="19" name="同心圆 18"/>
              <p:cNvSpPr/>
              <p:nvPr/>
            </p:nvSpPr>
            <p:spPr>
              <a:xfrm>
                <a:off x="9216452" y="7221413"/>
                <a:ext cx="998633" cy="998634"/>
              </a:xfrm>
              <a:prstGeom prst="donut">
                <a:avLst>
                  <a:gd fmla="val 8808" name="adj"/>
                </a:avLst>
              </a:prstGeom>
              <a:solidFill>
                <a:srgbClr val="5D6175"/>
              </a:solidFill>
              <a:ln algn="ctr" cap="flat" cmpd="sng" w="12700">
                <a:noFill/>
                <a:prstDash val="solid"/>
                <a:miter lim="800000"/>
              </a:ln>
              <a:effectLst/>
            </p:spPr>
            <p:txBody>
              <a:bodyPr anchor="ctr"/>
              <a:lstStyle/>
              <a:p>
                <a:pPr algn="ctr" defTabSz="555429" eaLnBrk="0" fontAlgn="base" hangingPunct="0">
                  <a:spcBef>
                    <a:spcPct val="0"/>
                  </a:spcBef>
                  <a:spcAft>
                    <a:spcPct val="0"/>
                  </a:spcAft>
                  <a:defRPr/>
                </a:pPr>
                <a:endParaRPr altLang="en-US" kern="0" lang="zh-CN" sz="1095">
                  <a:solidFill>
                    <a:prstClr val="black"/>
                  </a:solidFill>
                </a:endParaRPr>
              </a:p>
            </p:txBody>
          </p:sp>
          <p:pic>
            <p:nvPicPr>
              <p:cNvPr id="20" name="图片 19"/>
              <p:cNvPicPr>
                <a:picLocks noChangeAspect="1"/>
              </p:cNvPicPr>
              <p:nvPr/>
            </p:nvPicPr>
            <p:blipFill>
              <a:blip r:embed="rId3"/>
              <a:stretch>
                <a:fillRect/>
              </a:stretch>
            </p:blipFill>
            <p:spPr>
              <a:xfrm>
                <a:off x="9293373" y="7298335"/>
                <a:ext cx="844790" cy="844790"/>
              </a:xfrm>
              <a:prstGeom prst="ellipse">
                <a:avLst/>
              </a:prstGeom>
            </p:spPr>
          </p:pic>
        </p:grpSp>
        <p:sp>
          <p:nvSpPr>
            <p:cNvPr id="18" name="矩形 23"/>
            <p:cNvSpPr>
              <a:spLocks noChangeArrowheads="1"/>
            </p:cNvSpPr>
            <p:nvPr/>
          </p:nvSpPr>
          <p:spPr bwMode="auto">
            <a:xfrm>
              <a:off x="20243" y="4353746"/>
              <a:ext cx="3077798" cy="341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lnSpc>
                  <a:spcPct val="90000"/>
                </a:lnSpc>
                <a:spcBef>
                  <a:spcPts val="1000"/>
                </a:spcBef>
                <a:buFont charset="0" panose="020b0604020202020204" pitchFamily="34" typeface="Arial"/>
                <a:buChar char="•"/>
                <a:defRPr sz="2800">
                  <a:solidFill>
                    <a:schemeClr val="tx1"/>
                  </a:solidFill>
                  <a:latin charset="0" panose="020f0502020204030204" pitchFamily="34" typeface="Calibri"/>
                  <a:ea charset="-122" panose="02010600030101010101" pitchFamily="2" typeface="宋体"/>
                </a:defRPr>
              </a:lvl1pPr>
              <a:lvl2pPr indent="-285750" marL="742950">
                <a:lnSpc>
                  <a:spcPct val="90000"/>
                </a:lnSpc>
                <a:spcBef>
                  <a:spcPts val="500"/>
                </a:spcBef>
                <a:buFont charset="0" panose="020b0604020202020204" pitchFamily="34" typeface="Arial"/>
                <a:buChar char="•"/>
                <a:defRPr sz="2400">
                  <a:solidFill>
                    <a:schemeClr val="tx1"/>
                  </a:solidFill>
                  <a:latin charset="0" panose="020f0502020204030204" pitchFamily="34" typeface="Calibri"/>
                  <a:ea charset="-122" panose="02010600030101010101" pitchFamily="2" typeface="宋体"/>
                </a:defRPr>
              </a:lvl2pPr>
              <a:lvl3pPr indent="-228600" marL="1143000">
                <a:lnSpc>
                  <a:spcPct val="90000"/>
                </a:lnSpc>
                <a:spcBef>
                  <a:spcPts val="500"/>
                </a:spcBef>
                <a:buFont charset="0" panose="020b0604020202020204" pitchFamily="34" typeface="Arial"/>
                <a:buChar char="•"/>
                <a:defRPr sz="2000">
                  <a:solidFill>
                    <a:schemeClr val="tx1"/>
                  </a:solidFill>
                  <a:latin charset="0" panose="020f0502020204030204" pitchFamily="34" typeface="Calibri"/>
                  <a:ea charset="-122" panose="02010600030101010101" pitchFamily="2" typeface="宋体"/>
                </a:defRPr>
              </a:lvl3pPr>
              <a:lvl4pPr indent="-228600" marL="16002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4pPr>
              <a:lvl5pPr indent="-228600" marL="2057400">
                <a:lnSpc>
                  <a:spcPct val="90000"/>
                </a:lnSpc>
                <a:spcBef>
                  <a:spcPts val="500"/>
                </a:spcBef>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lnSpc>
                  <a:spcPct val="90000"/>
                </a:lnSpc>
                <a:spcBef>
                  <a:spcPts val="500"/>
                </a:spcBef>
                <a:spcAft>
                  <a:spcPct val="0"/>
                </a:spcAft>
                <a:buFont charset="0" panose="020b0604020202020204" pitchFamily="34" typeface="Arial"/>
                <a:buChar char="•"/>
                <a:defRPr>
                  <a:solidFill>
                    <a:schemeClr val="tx1"/>
                  </a:solidFill>
                  <a:latin charset="0" panose="020f0502020204030204" pitchFamily="34" typeface="Calibri"/>
                  <a:ea charset="-122" panose="02010600030101010101" pitchFamily="2" typeface="宋体"/>
                </a:defRPr>
              </a:lvl9pPr>
            </a:lstStyle>
            <a:p>
              <a:pPr defTabSz="555429" fontAlgn="base">
                <a:lnSpc>
                  <a:spcPct val="100000"/>
                </a:lnSpc>
                <a:spcBef>
                  <a:spcPct val="0"/>
                </a:spcBef>
                <a:spcAft>
                  <a:spcPct val="0"/>
                </a:spcAft>
                <a:buFont charset="0" panose="020b0604020202020204" pitchFamily="34" typeface="Arial"/>
                <a:buNone/>
                <a:defRPr/>
              </a:pPr>
              <a:r>
                <a:rPr altLang="en-US" kern="0" lang="zh-CN" sz="1216">
                  <a:solidFill>
                    <a:srgbClr val="F96551"/>
                  </a:solidFill>
                  <a:latin charset="-122" panose="02000000000000000000" pitchFamily="2" typeface="方正正黑简体"/>
                  <a:ea charset="-122" panose="02000000000000000000" pitchFamily="2" typeface="方正正黑简体"/>
                </a:rPr>
                <a:t>网易云课堂最受欢迎的付费职场课</a:t>
              </a:r>
            </a:p>
          </p:txBody>
        </p:sp>
      </p:grpSp>
      <p:sp>
        <p:nvSpPr>
          <p:cNvPr id="26" name="文本框 25"/>
          <p:cNvSpPr txBox="1"/>
          <p:nvPr/>
        </p:nvSpPr>
        <p:spPr>
          <a:xfrm>
            <a:off x="3500712" y="1387842"/>
            <a:ext cx="5190581" cy="2757831"/>
          </a:xfrm>
          <a:prstGeom prst="rect">
            <a:avLst/>
          </a:prstGeom>
          <a:noFill/>
        </p:spPr>
        <p:txBody>
          <a:bodyPr rtlCol="0" wrap="square">
            <a:spAutoFit/>
          </a:bodyPr>
          <a:lstStyle/>
          <a:p>
            <a:pPr algn="ctr"/>
            <a:r>
              <a:rPr altLang="zh-CN" b="1" lang="en-US" sz="2916">
                <a:solidFill>
                  <a:srgbClr val="E50515"/>
                </a:solidFill>
                <a:latin charset="-122" panose="020b0503020204020204" pitchFamily="34" typeface="微软雅黑"/>
                <a:ea charset="-122" panose="020b0503020204020204" pitchFamily="34" typeface="微软雅黑"/>
              </a:rPr>
              <a:t>#和秋叶一起学PPT#</a:t>
            </a:r>
          </a:p>
          <a:p>
            <a:pPr algn="ctr"/>
            <a:r>
              <a:rPr altLang="zh-CN" b="1" lang="en-US" sz="2916">
                <a:solidFill>
                  <a:srgbClr val="E50515"/>
                </a:solidFill>
                <a:latin charset="-122" panose="020b0503020204020204" pitchFamily="34" typeface="微软雅黑"/>
                <a:ea charset="-122" panose="020b0503020204020204" pitchFamily="34" typeface="微软雅黑"/>
              </a:rPr>
              <a:t>学员寒假读书笔记090号</a:t>
            </a:r>
          </a:p>
          <a:p>
            <a:pPr algn="ctr"/>
            <a:r>
              <a:rPr altLang="zh-CN" b="1" lang="en-US" sz="2916">
                <a:solidFill>
                  <a:srgbClr val="E50515"/>
                </a:solidFill>
                <a:latin charset="-122" panose="020b0503020204020204" pitchFamily="34" typeface="微软雅黑"/>
                <a:ea charset="-122" panose="020b0503020204020204" pitchFamily="34" typeface="微软雅黑"/>
              </a:rPr>
              <a:t>你也想做？请马上@时间卡片 约定</a:t>
            </a:r>
          </a:p>
          <a:p>
            <a:pPr algn="ctr"/>
            <a:r>
              <a:rPr altLang="zh-CN" b="1" lang="en-US" sz="2916">
                <a:solidFill>
                  <a:srgbClr val="E50515"/>
                </a:solidFill>
                <a:latin charset="-122" panose="020b0503020204020204" pitchFamily="34" typeface="微软雅黑"/>
                <a:ea charset="-122" panose="020b0503020204020204" pitchFamily="34" typeface="微软雅黑"/>
              </a:rPr>
              <a:t>我们免费指导你做出好读书笔记PPT！</a:t>
            </a:r>
          </a:p>
        </p:txBody>
      </p:sp>
    </p:spTree>
    <p:extLst>
      <p:ext uri="{BB962C8B-B14F-4D97-AF65-F5344CB8AC3E}">
        <p14:creationId val="3468107425"/>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9" name="矩形 58"/>
          <p:cNvSpPr/>
          <p:nvPr/>
        </p:nvSpPr>
        <p:spPr>
          <a:xfrm>
            <a:off x="1409307" y="3293074"/>
            <a:ext cx="6115050" cy="2633331"/>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a:off x="990648" y="2494985"/>
            <a:ext cx="619274" cy="678071"/>
          </a:xfrm>
          <a:custGeom>
            <a:gdLst>
              <a:gd fmla="*/ 464278 w 844464" name="connsiteX0"/>
              <a:gd fmla="*/ 0 h 924641" name="connsiteY0"/>
              <a:gd fmla="*/ 792572 w 844464" name="connsiteX1"/>
              <a:gd fmla="*/ 135984 h 924641" name="connsiteY1"/>
              <a:gd fmla="*/ 844464 w 844464" name="connsiteX2"/>
              <a:gd fmla="*/ 198877 h 924641" name="connsiteY2"/>
              <a:gd fmla="*/ 425444 w 844464" name="connsiteX3"/>
              <a:gd fmla="*/ 924641 h 924641" name="connsiteY3"/>
              <a:gd fmla="*/ 370710 w 844464" name="connsiteX4"/>
              <a:gd fmla="*/ 919124 h 924641" name="connsiteY4"/>
              <a:gd fmla="*/ 0 w 844464" name="connsiteX5"/>
              <a:gd fmla="*/ 464278 h 924641" name="connsiteY5"/>
              <a:gd fmla="*/ 464278 w 844464" name="connsiteX6"/>
              <a:gd fmla="*/ 0 h 924641"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24641" w="844464">
                <a:moveTo>
                  <a:pt x="464278" y="0"/>
                </a:moveTo>
                <a:cubicBezTo>
                  <a:pt x="592485" y="0"/>
                  <a:pt x="708555" y="51966"/>
                  <a:pt x="792572" y="135984"/>
                </a:cubicBezTo>
                <a:lnTo>
                  <a:pt x="844464" y="198877"/>
                </a:lnTo>
                <a:lnTo>
                  <a:pt x="425444" y="924641"/>
                </a:lnTo>
                <a:lnTo>
                  <a:pt x="370710" y="919124"/>
                </a:lnTo>
                <a:cubicBezTo>
                  <a:pt x="159146" y="875832"/>
                  <a:pt x="0" y="688640"/>
                  <a:pt x="0" y="464278"/>
                </a:cubicBezTo>
                <a:cubicBezTo>
                  <a:pt x="0" y="207864"/>
                  <a:pt x="207864" y="0"/>
                  <a:pt x="464278" y="0"/>
                </a:cubicBezTo>
                <a:close/>
              </a:path>
            </a:pathLst>
          </a:cu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1025158" y="2705024"/>
            <a:ext cx="5421630" cy="365760"/>
          </a:xfrm>
          <a:prstGeom prst="rect">
            <a:avLst/>
          </a:prstGeom>
          <a:noFill/>
        </p:spPr>
        <p:txBody>
          <a:bodyPr rtlCol="0" wrap="none">
            <a:spAutoFit/>
          </a:bodyPr>
          <a:lstStyle/>
          <a:p>
            <a:r>
              <a:rPr altLang="en-US" b="1" lang="zh-CN" smtClean="0">
                <a:solidFill>
                  <a:schemeClr val="bg1"/>
                </a:solidFill>
              </a:rPr>
              <a:t>二    以下术语是否知晓其深意，如知晓请在前方打勾。</a:t>
            </a:r>
          </a:p>
        </p:txBody>
      </p:sp>
      <p:sp>
        <p:nvSpPr>
          <p:cNvPr id="20" name="矩形 19"/>
          <p:cNvSpPr/>
          <p:nvPr/>
        </p:nvSpPr>
        <p:spPr>
          <a:xfrm>
            <a:off x="1695052" y="3482780"/>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1695052" y="3988592"/>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1695052" y="5506029"/>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1695052" y="5000216"/>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1695052" y="4494404"/>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5189742" y="3482780"/>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5189742" y="3988592"/>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5189742" y="5506029"/>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29"/>
          <p:cNvSpPr/>
          <p:nvPr/>
        </p:nvSpPr>
        <p:spPr>
          <a:xfrm>
            <a:off x="5189742" y="5000216"/>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5189742" y="4494404"/>
            <a:ext cx="236483" cy="23648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文本框 31"/>
          <p:cNvSpPr txBox="1"/>
          <p:nvPr/>
        </p:nvSpPr>
        <p:spPr>
          <a:xfrm>
            <a:off x="2237669" y="3416355"/>
            <a:ext cx="1097280" cy="365760"/>
          </a:xfrm>
          <a:prstGeom prst="rect">
            <a:avLst/>
          </a:prstGeom>
          <a:noFill/>
        </p:spPr>
        <p:txBody>
          <a:bodyPr rtlCol="0" wrap="none">
            <a:spAutoFit/>
          </a:bodyPr>
          <a:lstStyle/>
          <a:p>
            <a:r>
              <a:rPr altLang="en-US" lang="zh-CN" smtClean="0">
                <a:solidFill>
                  <a:schemeClr val="bg1"/>
                </a:solidFill>
              </a:rPr>
              <a:t>摩尔定律</a:t>
            </a:r>
          </a:p>
        </p:txBody>
      </p:sp>
      <p:sp>
        <p:nvSpPr>
          <p:cNvPr id="33" name="文本框 32"/>
          <p:cNvSpPr txBox="1"/>
          <p:nvPr/>
        </p:nvSpPr>
        <p:spPr>
          <a:xfrm>
            <a:off x="2237669" y="3917653"/>
            <a:ext cx="1652905" cy="365760"/>
          </a:xfrm>
          <a:prstGeom prst="rect">
            <a:avLst/>
          </a:prstGeom>
          <a:noFill/>
        </p:spPr>
        <p:txBody>
          <a:bodyPr rtlCol="0" wrap="none">
            <a:spAutoFit/>
          </a:bodyPr>
          <a:lstStyle/>
          <a:p>
            <a:r>
              <a:rPr altLang="en-US" lang="zh-CN" smtClean="0">
                <a:solidFill>
                  <a:schemeClr val="bg1"/>
                </a:solidFill>
              </a:rPr>
              <a:t>安迪-比尔定律</a:t>
            </a:r>
          </a:p>
        </p:txBody>
      </p:sp>
      <p:sp>
        <p:nvSpPr>
          <p:cNvPr id="40" name="文本框 39"/>
          <p:cNvSpPr txBox="1"/>
          <p:nvPr/>
        </p:nvSpPr>
        <p:spPr>
          <a:xfrm>
            <a:off x="2237669" y="4430530"/>
            <a:ext cx="1325880" cy="365760"/>
          </a:xfrm>
          <a:prstGeom prst="rect">
            <a:avLst/>
          </a:prstGeom>
          <a:noFill/>
        </p:spPr>
        <p:txBody>
          <a:bodyPr rtlCol="0" wrap="none">
            <a:spAutoFit/>
          </a:bodyPr>
          <a:lstStyle/>
          <a:p>
            <a:r>
              <a:rPr altLang="en-US" lang="zh-CN" smtClean="0">
                <a:solidFill>
                  <a:schemeClr val="bg1"/>
                </a:solidFill>
              </a:rPr>
              <a:t>反摩尔定律</a:t>
            </a:r>
          </a:p>
        </p:txBody>
      </p:sp>
      <p:sp>
        <p:nvSpPr>
          <p:cNvPr id="41" name="文本框 40"/>
          <p:cNvSpPr txBox="1"/>
          <p:nvPr/>
        </p:nvSpPr>
        <p:spPr>
          <a:xfrm>
            <a:off x="2237669" y="4931828"/>
            <a:ext cx="1475105" cy="365760"/>
          </a:xfrm>
          <a:prstGeom prst="rect">
            <a:avLst/>
          </a:prstGeom>
          <a:noFill/>
        </p:spPr>
        <p:txBody>
          <a:bodyPr rtlCol="0" wrap="none">
            <a:spAutoFit/>
          </a:bodyPr>
          <a:lstStyle/>
          <a:p>
            <a:r>
              <a:rPr altLang="zh-CN" lang="en-US" smtClean="0">
                <a:solidFill>
                  <a:schemeClr val="bg1"/>
                </a:solidFill>
              </a:rPr>
              <a:t>70-20-10定律</a:t>
            </a:r>
          </a:p>
        </p:txBody>
      </p:sp>
      <p:sp>
        <p:nvSpPr>
          <p:cNvPr id="42" name="文本框 41"/>
          <p:cNvSpPr txBox="1"/>
          <p:nvPr/>
        </p:nvSpPr>
        <p:spPr>
          <a:xfrm>
            <a:off x="2237669" y="5432589"/>
            <a:ext cx="1325880" cy="365760"/>
          </a:xfrm>
          <a:prstGeom prst="rect">
            <a:avLst/>
          </a:prstGeom>
          <a:noFill/>
        </p:spPr>
        <p:txBody>
          <a:bodyPr rtlCol="0" wrap="none">
            <a:spAutoFit/>
          </a:bodyPr>
          <a:lstStyle/>
          <a:p>
            <a:r>
              <a:rPr altLang="en-US" lang="zh-CN" smtClean="0">
                <a:solidFill>
                  <a:schemeClr val="bg1"/>
                </a:solidFill>
              </a:rPr>
              <a:t>诺威格定律</a:t>
            </a:r>
          </a:p>
        </p:txBody>
      </p:sp>
      <p:sp>
        <p:nvSpPr>
          <p:cNvPr id="43" name="文本框 42"/>
          <p:cNvSpPr txBox="1"/>
          <p:nvPr/>
        </p:nvSpPr>
        <p:spPr>
          <a:xfrm>
            <a:off x="5817484" y="3416355"/>
            <a:ext cx="1554480" cy="365760"/>
          </a:xfrm>
          <a:prstGeom prst="rect">
            <a:avLst/>
          </a:prstGeom>
          <a:noFill/>
        </p:spPr>
        <p:txBody>
          <a:bodyPr rtlCol="0" wrap="none">
            <a:spAutoFit/>
          </a:bodyPr>
          <a:lstStyle/>
          <a:p>
            <a:r>
              <a:rPr altLang="en-US" lang="zh-CN" smtClean="0">
                <a:solidFill>
                  <a:schemeClr val="bg1"/>
                </a:solidFill>
              </a:rPr>
              <a:t>基因决定定律</a:t>
            </a:r>
          </a:p>
        </p:txBody>
      </p:sp>
      <p:sp>
        <p:nvSpPr>
          <p:cNvPr id="44" name="文本框 43"/>
          <p:cNvSpPr txBox="1"/>
          <p:nvPr/>
        </p:nvSpPr>
        <p:spPr>
          <a:xfrm>
            <a:off x="5817484" y="3902378"/>
            <a:ext cx="1157605" cy="365760"/>
          </a:xfrm>
          <a:prstGeom prst="rect">
            <a:avLst/>
          </a:prstGeom>
          <a:noFill/>
        </p:spPr>
        <p:txBody>
          <a:bodyPr rtlCol="0" wrap="none">
            <a:spAutoFit/>
          </a:bodyPr>
          <a:lstStyle/>
          <a:p>
            <a:r>
              <a:rPr altLang="en-US" lang="zh-CN" smtClean="0">
                <a:solidFill>
                  <a:schemeClr val="bg1"/>
                </a:solidFill>
              </a:rPr>
              <a:t>互联网2.0</a:t>
            </a:r>
          </a:p>
        </p:txBody>
      </p:sp>
      <p:sp>
        <p:nvSpPr>
          <p:cNvPr id="45" name="文本框 44"/>
          <p:cNvSpPr txBox="1"/>
          <p:nvPr/>
        </p:nvSpPr>
        <p:spPr>
          <a:xfrm>
            <a:off x="5817485" y="4434094"/>
            <a:ext cx="980996" cy="365760"/>
          </a:xfrm>
          <a:prstGeom prst="rect">
            <a:avLst/>
          </a:prstGeom>
          <a:noFill/>
        </p:spPr>
        <p:txBody>
          <a:bodyPr rtlCol="0" wrap="square">
            <a:spAutoFit/>
          </a:bodyPr>
          <a:lstStyle/>
          <a:p>
            <a:r>
              <a:rPr altLang="en-US" lang="zh-CN" smtClean="0">
                <a:solidFill>
                  <a:schemeClr val="bg1"/>
                </a:solidFill>
              </a:rPr>
              <a:t>云计算</a:t>
            </a:r>
          </a:p>
        </p:txBody>
      </p:sp>
      <p:sp>
        <p:nvSpPr>
          <p:cNvPr id="46" name="文本框 45"/>
          <p:cNvSpPr txBox="1"/>
          <p:nvPr/>
        </p:nvSpPr>
        <p:spPr>
          <a:xfrm>
            <a:off x="5817485" y="4947508"/>
            <a:ext cx="640080" cy="365760"/>
          </a:xfrm>
          <a:prstGeom prst="rect">
            <a:avLst/>
          </a:prstGeom>
          <a:noFill/>
        </p:spPr>
        <p:txBody>
          <a:bodyPr rtlCol="0" wrap="none">
            <a:spAutoFit/>
          </a:bodyPr>
          <a:lstStyle/>
          <a:p>
            <a:r>
              <a:rPr altLang="en-US" lang="zh-CN" smtClean="0">
                <a:solidFill>
                  <a:schemeClr val="bg1"/>
                </a:solidFill>
              </a:rPr>
              <a:t>硅谷</a:t>
            </a:r>
          </a:p>
        </p:txBody>
      </p:sp>
      <p:sp>
        <p:nvSpPr>
          <p:cNvPr id="47" name="文本框 46"/>
          <p:cNvSpPr txBox="1"/>
          <p:nvPr/>
        </p:nvSpPr>
        <p:spPr>
          <a:xfrm>
            <a:off x="5817484" y="5414288"/>
            <a:ext cx="1097280" cy="365760"/>
          </a:xfrm>
          <a:prstGeom prst="rect">
            <a:avLst/>
          </a:prstGeom>
          <a:noFill/>
        </p:spPr>
        <p:txBody>
          <a:bodyPr rtlCol="0" wrap="none">
            <a:spAutoFit/>
          </a:bodyPr>
          <a:lstStyle/>
          <a:p>
            <a:r>
              <a:rPr altLang="en-US" lang="zh-CN" smtClean="0">
                <a:solidFill>
                  <a:schemeClr val="bg1"/>
                </a:solidFill>
              </a:rPr>
              <a:t>风险投资</a:t>
            </a:r>
          </a:p>
        </p:txBody>
      </p:sp>
      <p:sp>
        <p:nvSpPr>
          <p:cNvPr id="53" name="椭圆 52"/>
          <p:cNvSpPr/>
          <p:nvPr/>
        </p:nvSpPr>
        <p:spPr>
          <a:xfrm rot="5400000">
            <a:off x="8697244" y="3087551"/>
            <a:ext cx="2033872" cy="203387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空心弧 53"/>
          <p:cNvSpPr/>
          <p:nvPr/>
        </p:nvSpPr>
        <p:spPr>
          <a:xfrm rot="5400000">
            <a:off x="8490498" y="2880805"/>
            <a:ext cx="2447365" cy="2447365"/>
          </a:xfrm>
          <a:prstGeom prst="blockArc">
            <a:avLst>
              <a:gd fmla="val 10800000" name="adj1"/>
              <a:gd fmla="val 21899" name="adj2"/>
              <a:gd fmla="val 11452" name="adj3"/>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55" name="文本框 54"/>
          <p:cNvSpPr txBox="1"/>
          <p:nvPr/>
        </p:nvSpPr>
        <p:spPr>
          <a:xfrm rot="5400000">
            <a:off x="9221894" y="3366852"/>
            <a:ext cx="1025842" cy="914400"/>
          </a:xfrm>
          <a:prstGeom prst="rect">
            <a:avLst/>
          </a:prstGeom>
          <a:noFill/>
        </p:spPr>
        <p:txBody>
          <a:bodyPr rtlCol="0" wrap="none">
            <a:spAutoFit/>
          </a:bodyPr>
          <a:lstStyle/>
          <a:p>
            <a:r>
              <a:rPr altLang="zh-CN" lang="en-US" sz="5400">
                <a:solidFill>
                  <a:schemeClr val="bg1"/>
                </a:solidFill>
                <a:latin charset="0" panose="04040905080b02020502" pitchFamily="82" typeface="Broadway"/>
              </a:rPr>
              <a:t>50%</a:t>
            </a:r>
          </a:p>
        </p:txBody>
      </p:sp>
      <p:sp>
        <p:nvSpPr>
          <p:cNvPr id="56" name="文本框 55"/>
          <p:cNvSpPr txBox="1"/>
          <p:nvPr/>
        </p:nvSpPr>
        <p:spPr>
          <a:xfrm>
            <a:off x="1639257" y="6074405"/>
            <a:ext cx="9433243" cy="365760"/>
          </a:xfrm>
          <a:prstGeom prst="rect">
            <a:avLst/>
          </a:prstGeom>
          <a:noFill/>
        </p:spPr>
        <p:txBody>
          <a:bodyPr rtlCol="0" wrap="none">
            <a:spAutoFit/>
          </a:bodyPr>
          <a:lstStyle/>
          <a:p>
            <a:r>
              <a:rPr altLang="en-US" lang="zh-CN" smtClean="0">
                <a:solidFill>
                  <a:schemeClr val="bg1"/>
                </a:solidFill>
              </a:rPr>
              <a:t>如果你和我一样是个非IT人士，以上术语超过50%你都不知道其意何为，那么请看看这本书吧</a:t>
            </a:r>
          </a:p>
        </p:txBody>
      </p:sp>
      <p:sp>
        <p:nvSpPr>
          <p:cNvPr id="35" name="任意多边形 34"/>
          <p:cNvSpPr/>
          <p:nvPr/>
        </p:nvSpPr>
        <p:spPr>
          <a:xfrm rot="16200000">
            <a:off x="7527333" y="3396375"/>
            <a:ext cx="2911264" cy="1465464"/>
          </a:xfrm>
          <a:custGeom>
            <a:gdLst>
              <a:gd fmla="*/ 2911264 w 2911264" name="connsiteX0"/>
              <a:gd fmla="*/ 1455632 h 1465464" name="connsiteY0"/>
              <a:gd fmla="*/ 2910768 w 2911264" name="connsiteX1"/>
              <a:gd fmla="*/ 1465464 h 1465464" name="connsiteY1"/>
              <a:gd fmla="*/ 497 w 2911264" name="connsiteX2"/>
              <a:gd fmla="*/ 1465464 h 1465464" name="connsiteY2"/>
              <a:gd fmla="*/ 0 w 2911264" name="connsiteX3"/>
              <a:gd fmla="*/ 1455632 h 1465464" name="connsiteY3"/>
              <a:gd fmla="*/ 1455632 w 2911264" name="connsiteX4"/>
              <a:gd fmla="*/ 0 h 1465464" name="connsiteY4"/>
              <a:gd fmla="*/ 2911264 w 2911264" name="connsiteX5"/>
              <a:gd fmla="*/ 1455632 h 1465464"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1465464" w="2911264">
                <a:moveTo>
                  <a:pt x="2911264" y="1455632"/>
                </a:moveTo>
                <a:lnTo>
                  <a:pt x="2910768" y="1465464"/>
                </a:lnTo>
                <a:lnTo>
                  <a:pt x="497" y="1465464"/>
                </a:lnTo>
                <a:lnTo>
                  <a:pt x="0" y="1455632"/>
                </a:lnTo>
                <a:cubicBezTo>
                  <a:pt x="0" y="651709"/>
                  <a:pt x="651709" y="0"/>
                  <a:pt x="1455632" y="0"/>
                </a:cubicBezTo>
                <a:cubicBezTo>
                  <a:pt x="2259555" y="0"/>
                  <a:pt x="2911264" y="651709"/>
                  <a:pt x="2911264" y="1455632"/>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nvGrpSpPr>
          <p:cNvPr id="37" name="组合 36"/>
          <p:cNvGrpSpPr/>
          <p:nvPr/>
        </p:nvGrpSpPr>
        <p:grpSpPr>
          <a:xfrm>
            <a:off x="200997" y="571383"/>
            <a:ext cx="11675334" cy="1321951"/>
            <a:chOff x="200997" y="571383"/>
            <a:chExt cx="11675334" cy="1321951"/>
          </a:xfrm>
        </p:grpSpPr>
        <p:sp>
          <p:nvSpPr>
            <p:cNvPr id="38" name="矩形 37"/>
            <p:cNvSpPr/>
            <p:nvPr/>
          </p:nvSpPr>
          <p:spPr>
            <a:xfrm>
              <a:off x="2553572" y="1340824"/>
              <a:ext cx="9066278" cy="55251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文本框 56"/>
            <p:cNvSpPr txBox="1"/>
            <p:nvPr/>
          </p:nvSpPr>
          <p:spPr>
            <a:xfrm>
              <a:off x="2971329" y="571383"/>
              <a:ext cx="5770880" cy="762000"/>
            </a:xfrm>
            <a:prstGeom prst="rect">
              <a:avLst/>
            </a:prstGeom>
            <a:noFill/>
          </p:spPr>
          <p:txBody>
            <a:bodyPr rtlCol="0" wrap="none">
              <a:spAutoFit/>
            </a:bodyPr>
            <a:lstStyle/>
            <a:p>
              <a:r>
                <a:rPr altLang="en-US" lang="zh-CN" sz="4400">
                  <a:solidFill>
                    <a:schemeClr val="bg1"/>
                  </a:solidFill>
                  <a:latin charset="-122" panose="020b0503020204020204" pitchFamily="34" typeface="微软雅黑"/>
                  <a:ea charset="-122" panose="020b0503020204020204" pitchFamily="34" typeface="微软雅黑"/>
                </a:rPr>
                <a:t>一个小测试引发的阅读</a:t>
              </a:r>
            </a:p>
          </p:txBody>
        </p:sp>
        <p:cxnSp>
          <p:nvCxnSpPr>
            <p:cNvPr id="61" name="直接连接符 60"/>
            <p:cNvCxnSpPr/>
            <p:nvPr/>
          </p:nvCxnSpPr>
          <p:spPr>
            <a:xfrm>
              <a:off x="200997" y="1343634"/>
              <a:ext cx="247918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2971329" y="1412264"/>
              <a:ext cx="8564880" cy="396240"/>
            </a:xfrm>
            <a:prstGeom prst="rect">
              <a:avLst/>
            </a:prstGeom>
            <a:noFill/>
          </p:spPr>
          <p:txBody>
            <a:bodyPr rtlCol="0" wrap="none">
              <a:spAutoFit/>
            </a:bodyPr>
            <a:lstStyle/>
            <a:p>
              <a:r>
                <a:rPr altLang="en-US" lang="zh-CN" sz="2000">
                  <a:solidFill>
                    <a:schemeClr val="bg1">
                      <a:lumMod val="50000"/>
                    </a:schemeClr>
                  </a:solidFill>
                  <a:latin charset="-122" panose="020b0503020204020204" pitchFamily="34" typeface="微软雅黑"/>
                  <a:ea charset="-122" panose="020b0503020204020204" pitchFamily="34" typeface="微软雅黑"/>
                </a:rPr>
                <a:t>一个弄潮的年轻人，最幸运的，莫过于赶上一波大潮。随潮而读，受益匪浅。</a:t>
              </a:r>
            </a:p>
          </p:txBody>
        </p:sp>
        <p:sp>
          <p:nvSpPr>
            <p:cNvPr id="63" name="矩形 62"/>
            <p:cNvSpPr/>
            <p:nvPr/>
          </p:nvSpPr>
          <p:spPr>
            <a:xfrm>
              <a:off x="2553572" y="669136"/>
              <a:ext cx="305904" cy="1224198"/>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065419807"/>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椭圆 6"/>
          <p:cNvSpPr/>
          <p:nvPr/>
        </p:nvSpPr>
        <p:spPr>
          <a:xfrm>
            <a:off x="4128247" y="551330"/>
            <a:ext cx="3375212" cy="337521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sz="9600"/>
              <a:t>1</a:t>
            </a:r>
          </a:p>
        </p:txBody>
      </p:sp>
      <p:sp>
        <p:nvSpPr>
          <p:cNvPr id="8" name="弦形 7"/>
          <p:cNvSpPr/>
          <p:nvPr/>
        </p:nvSpPr>
        <p:spPr>
          <a:xfrm rot="17100000">
            <a:off x="4106459" y="529542"/>
            <a:ext cx="3418786" cy="3418786"/>
          </a:xfrm>
          <a:prstGeom prst="chord">
            <a:avLst>
              <a:gd fmla="val 8633478" name="adj1"/>
              <a:gd fmla="val 16200000" name="adj2"/>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 name="直接连接符 9"/>
          <p:cNvCxnSpPr/>
          <p:nvPr/>
        </p:nvCxnSpPr>
        <p:spPr>
          <a:xfrm>
            <a:off x="3517784" y="1240376"/>
            <a:ext cx="3595710" cy="3210600"/>
          </a:xfrm>
          <a:prstGeom prst="line">
            <a:avLst/>
          </a:prstGeom>
          <a:ln>
            <a:solidFill>
              <a:srgbClr val="FE5A3E"/>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3785046" y="4738472"/>
            <a:ext cx="6278880" cy="822960"/>
          </a:xfrm>
          <a:prstGeom prst="rect">
            <a:avLst/>
          </a:prstGeom>
          <a:noFill/>
        </p:spPr>
        <p:txBody>
          <a:bodyPr rtlCol="0" wrap="none">
            <a:spAutoFit/>
          </a:bodyPr>
          <a:lstStyle>
            <a:defPPr>
              <a:defRPr lang="zh-CN"/>
            </a:defPPr>
            <a:lvl1pPr>
              <a:defRPr sz="4800">
                <a:solidFill>
                  <a:schemeClr val="bg1"/>
                </a:solidFill>
                <a:latin charset="-122" panose="02010601030101010101" pitchFamily="2" typeface="方正大黑简体"/>
                <a:ea charset="-122" panose="02010601030101010101" pitchFamily="2" typeface="方正大黑简体"/>
              </a:defRPr>
            </a:lvl1pPr>
          </a:lstStyle>
          <a:p>
            <a:r>
              <a:rPr altLang="en-US" lang="zh-CN"/>
              <a:t>那些           定律 </a:t>
            </a:r>
          </a:p>
        </p:txBody>
      </p:sp>
      <p:cxnSp>
        <p:nvCxnSpPr>
          <p:cNvPr id="14" name="直接连接符 13"/>
          <p:cNvCxnSpPr/>
          <p:nvPr/>
        </p:nvCxnSpPr>
        <p:spPr>
          <a:xfrm>
            <a:off x="1243094" y="5179792"/>
            <a:ext cx="215901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458200" y="5176046"/>
            <a:ext cx="2151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5368876" y="4852881"/>
            <a:ext cx="1325880" cy="640080"/>
          </a:xfrm>
          <a:prstGeom prst="rect">
            <a:avLst/>
          </a:prstGeom>
          <a:noFill/>
        </p:spPr>
        <p:txBody>
          <a:bodyPr rtlCol="0" wrap="none">
            <a:spAutoFit/>
          </a:bodyPr>
          <a:lstStyle/>
          <a:p>
            <a:pPr algn="ctr"/>
            <a:r>
              <a:rPr altLang="en-US" lang="zh-CN" smtClean="0">
                <a:solidFill>
                  <a:schemeClr val="bg1"/>
                </a:solidFill>
                <a:ea panose="02010601030101010101" typeface="方正大黑简体"/>
              </a:rPr>
              <a:t>并不深奥</a:t>
            </a:r>
          </a:p>
          <a:p>
            <a:pPr algn="ctr"/>
            <a:r>
              <a:rPr altLang="en-US" lang="zh-CN" smtClean="0">
                <a:solidFill>
                  <a:schemeClr val="bg1"/>
                </a:solidFill>
                <a:ea panose="02010601030101010101" typeface="方正大黑简体"/>
              </a:rPr>
              <a:t>但极为有用</a:t>
            </a:r>
          </a:p>
        </p:txBody>
      </p:sp>
    </p:spTree>
    <p:extLst>
      <p:ext uri="{BB962C8B-B14F-4D97-AF65-F5344CB8AC3E}">
        <p14:creationId val="1671229016"/>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8" name="组合 47"/>
          <p:cNvGrpSpPr/>
          <p:nvPr/>
        </p:nvGrpSpPr>
        <p:grpSpPr>
          <a:xfrm>
            <a:off x="1207776" y="285580"/>
            <a:ext cx="9231616" cy="3923520"/>
            <a:chOff x="1028490" y="605116"/>
            <a:chExt cx="9231616" cy="3923520"/>
          </a:xfrm>
        </p:grpSpPr>
        <p:sp>
          <p:nvSpPr>
            <p:cNvPr id="3" name="矩形 2"/>
            <p:cNvSpPr/>
            <p:nvPr/>
          </p:nvSpPr>
          <p:spPr>
            <a:xfrm>
              <a:off x="8846065" y="3697639"/>
              <a:ext cx="1811655" cy="822960"/>
            </a:xfrm>
            <a:prstGeom prst="rect">
              <a:avLst/>
            </a:prstGeom>
          </p:spPr>
          <p:txBody>
            <a:bodyPr wrap="none">
              <a:spAutoFit/>
            </a:bodyPr>
            <a:lstStyle/>
            <a:p>
              <a:r>
                <a:rPr altLang="zh-CN" lang="en-US" smtClean="0" sz="4800">
                  <a:solidFill>
                    <a:schemeClr val="bg1"/>
                  </a:solidFill>
                  <a:latin charset="0" panose="04040905080b02020502" pitchFamily="82" typeface="Broadway"/>
                </a:rPr>
                <a:t>18个月</a:t>
              </a:r>
            </a:p>
          </p:txBody>
        </p:sp>
        <p:sp>
          <p:nvSpPr>
            <p:cNvPr id="13" name="Freeform 60"/>
            <p:cNvSpPr>
              <a:spLocks noEditPoints="1"/>
            </p:cNvSpPr>
            <p:nvPr/>
          </p:nvSpPr>
          <p:spPr bwMode="auto">
            <a:xfrm>
              <a:off x="7991030" y="2454405"/>
              <a:ext cx="481329" cy="425241"/>
            </a:xfrm>
            <a:custGeom>
              <a:gdLst>
                <a:gd fmla="*/ 19 w 102" name="T0"/>
                <a:gd fmla="*/ 33 h 85" name="T1"/>
                <a:gd fmla="*/ 9 w 102" name="T2"/>
                <a:gd fmla="*/ 32 h 85" name="T3"/>
                <a:gd fmla="*/ 18 w 102" name="T4"/>
                <a:gd fmla="*/ 35 h 85" name="T5"/>
                <a:gd fmla="*/ 28 w 102" name="T6"/>
                <a:gd fmla="*/ 37 h 85" name="T7"/>
                <a:gd fmla="*/ 88 w 102" name="T8"/>
                <a:gd fmla="*/ 51 h 85" name="T9"/>
                <a:gd fmla="*/ 102 w 102" name="T10"/>
                <a:gd fmla="*/ 47 h 85" name="T11"/>
                <a:gd fmla="*/ 88 w 102" name="T12"/>
                <a:gd fmla="*/ 85 h 85" name="T13"/>
                <a:gd fmla="*/ 70 w 102" name="T14"/>
                <a:gd fmla="*/ 72 h 85" name="T15"/>
                <a:gd fmla="*/ 3 w 102" name="T16"/>
                <a:gd fmla="*/ 65 h 85" name="T17"/>
                <a:gd fmla="*/ 0 w 102" name="T18"/>
                <a:gd fmla="*/ 58 h 85" name="T19"/>
                <a:gd fmla="*/ 0 w 102" name="T20"/>
                <a:gd fmla="*/ 51 h 85" name="T21"/>
                <a:gd fmla="*/ 31 w 102" name="T22"/>
                <a:gd fmla="*/ 53 h 85" name="T23"/>
                <a:gd fmla="*/ 54 w 102" name="T24"/>
                <a:gd fmla="*/ 45 h 85" name="T25"/>
                <a:gd fmla="*/ 40 w 102" name="T26"/>
                <a:gd fmla="*/ 37 h 85" name="T27"/>
                <a:gd fmla="*/ 86 w 102" name="T28"/>
                <a:gd fmla="*/ 50 h 85" name="T29"/>
                <a:gd fmla="*/ 19 w 102" name="T30"/>
                <a:gd fmla="*/ 32 h 85" name="T31"/>
                <a:gd fmla="*/ 31 w 102" name="T32"/>
                <a:gd fmla="*/ 37 h 85" name="T33"/>
                <a:gd fmla="*/ 30 w 102" name="T34"/>
                <a:gd fmla="*/ 43 h 85" name="T35"/>
                <a:gd fmla="*/ 5 w 102" name="T36"/>
                <a:gd fmla="*/ 38 h 85" name="T37"/>
                <a:gd fmla="*/ 6 w 102" name="T38"/>
                <a:gd fmla="*/ 31 h 85" name="T39"/>
                <a:gd fmla="*/ 11 w 102" name="T40"/>
                <a:gd fmla="*/ 30 h 85" name="T41"/>
                <a:gd fmla="*/ 38 w 102" name="T42"/>
                <a:gd fmla="*/ 27 h 85" name="T43"/>
                <a:gd fmla="*/ 31 w 102" name="T44"/>
                <a:gd fmla="*/ 13 h 85" name="T45"/>
                <a:gd fmla="*/ 30 w 102" name="T46"/>
                <a:gd fmla="*/ 14 h 85" name="T47"/>
                <a:gd fmla="*/ 37 w 102" name="T48"/>
                <a:gd fmla="*/ 28 h 85" name="T49"/>
                <a:gd fmla="*/ 38 w 102" name="T50"/>
                <a:gd fmla="*/ 27 h 85" name="T51"/>
                <a:gd fmla="*/ 40 w 102" name="T52"/>
                <a:gd fmla="*/ 27 h 85" name="T53"/>
                <a:gd fmla="*/ 40 w 102" name="T54"/>
                <a:gd fmla="*/ 32 h 85" name="T55"/>
                <a:gd fmla="*/ 34 w 102" name="T56"/>
                <a:gd fmla="*/ 35 h 85" name="T57"/>
                <a:gd fmla="*/ 23 w 102" name="T58"/>
                <a:gd fmla="*/ 12 h 85" name="T59"/>
                <a:gd fmla="*/ 29 w 102" name="T60"/>
                <a:gd fmla="*/ 9 h 85" name="T61"/>
                <a:gd fmla="*/ 37 w 102" name="T62"/>
                <a:gd fmla="*/ 19 h 85" name="T63"/>
                <a:gd fmla="*/ 45 w 102" name="T64"/>
                <a:gd fmla="*/ 11 h 85" name="T65"/>
                <a:gd fmla="*/ 43 w 102" name="T66"/>
                <a:gd fmla="*/ 19 h 85" name="T67"/>
                <a:gd fmla="*/ 47 w 102" name="T68"/>
                <a:gd fmla="*/ 12 h 85" name="T69"/>
                <a:gd fmla="*/ 49 w 102" name="T70"/>
                <a:gd fmla="*/ 3 h 85" name="T71"/>
                <a:gd fmla="*/ 43 w 102" name="T72"/>
                <a:gd fmla="*/ 10 h 85" name="T73"/>
                <a:gd fmla="*/ 41 w 102" name="T74"/>
                <a:gd fmla="*/ 21 h 85" name="T75"/>
                <a:gd fmla="*/ 46 w 102" name="T76"/>
                <a:gd fmla="*/ 24 h 85" name="T77"/>
                <a:gd fmla="*/ 56 w 102" name="T78"/>
                <a:gd fmla="*/ 3 h 85" name="T79"/>
                <a:gd fmla="*/ 50 w 102" name="T80"/>
                <a:gd fmla="*/ 0 h 85" name="T81"/>
                <a:gd fmla="*/ 47 w 102" name="T82"/>
                <a:gd fmla="*/ 3 h 8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5" w="102">
                  <a:moveTo>
                    <a:pt x="26" y="36"/>
                  </a:moveTo>
                  <a:cubicBezTo>
                    <a:pt x="25" y="35"/>
                    <a:pt x="22" y="34"/>
                    <a:pt x="19" y="33"/>
                  </a:cubicBezTo>
                  <a:cubicBezTo>
                    <a:pt x="16" y="33"/>
                    <a:pt x="13" y="32"/>
                    <a:pt x="11" y="32"/>
                  </a:cubicBezTo>
                  <a:cubicBezTo>
                    <a:pt x="10" y="32"/>
                    <a:pt x="9" y="32"/>
                    <a:pt x="9" y="32"/>
                  </a:cubicBezTo>
                  <a:cubicBezTo>
                    <a:pt x="9" y="32"/>
                    <a:pt x="10" y="32"/>
                    <a:pt x="11" y="33"/>
                  </a:cubicBezTo>
                  <a:cubicBezTo>
                    <a:pt x="13" y="34"/>
                    <a:pt x="15" y="35"/>
                    <a:pt x="18" y="35"/>
                  </a:cubicBezTo>
                  <a:cubicBezTo>
                    <a:pt x="21" y="36"/>
                    <a:pt x="24" y="37"/>
                    <a:pt x="26" y="37"/>
                  </a:cubicBezTo>
                  <a:cubicBezTo>
                    <a:pt x="28" y="37"/>
                    <a:pt x="28" y="37"/>
                    <a:pt x="28" y="37"/>
                  </a:cubicBezTo>
                  <a:cubicBezTo>
                    <a:pt x="28" y="37"/>
                    <a:pt x="28" y="36"/>
                    <a:pt x="26" y="36"/>
                  </a:cubicBezTo>
                  <a:close/>
                  <a:moveTo>
                    <a:pt x="88" y="51"/>
                  </a:moveTo>
                  <a:cubicBezTo>
                    <a:pt x="88" y="47"/>
                    <a:pt x="88" y="47"/>
                    <a:pt x="88" y="47"/>
                  </a:cubicBezTo>
                  <a:cubicBezTo>
                    <a:pt x="102" y="47"/>
                    <a:pt x="102" y="47"/>
                    <a:pt x="102" y="47"/>
                  </a:cubicBezTo>
                  <a:cubicBezTo>
                    <a:pt x="102" y="85"/>
                    <a:pt x="102" y="85"/>
                    <a:pt x="102" y="85"/>
                  </a:cubicBezTo>
                  <a:cubicBezTo>
                    <a:pt x="88" y="85"/>
                    <a:pt x="88" y="85"/>
                    <a:pt x="88" y="85"/>
                  </a:cubicBezTo>
                  <a:cubicBezTo>
                    <a:pt x="88" y="79"/>
                    <a:pt x="88" y="79"/>
                    <a:pt x="88" y="79"/>
                  </a:cubicBezTo>
                  <a:cubicBezTo>
                    <a:pt x="70" y="72"/>
                    <a:pt x="70" y="72"/>
                    <a:pt x="70" y="72"/>
                  </a:cubicBezTo>
                  <a:cubicBezTo>
                    <a:pt x="27" y="77"/>
                    <a:pt x="27" y="77"/>
                    <a:pt x="27" y="77"/>
                  </a:cubicBezTo>
                  <a:cubicBezTo>
                    <a:pt x="3" y="65"/>
                    <a:pt x="3" y="65"/>
                    <a:pt x="3" y="65"/>
                  </a:cubicBezTo>
                  <a:cubicBezTo>
                    <a:pt x="4" y="60"/>
                    <a:pt x="4" y="60"/>
                    <a:pt x="4" y="60"/>
                  </a:cubicBezTo>
                  <a:cubicBezTo>
                    <a:pt x="0" y="58"/>
                    <a:pt x="0" y="58"/>
                    <a:pt x="0" y="58"/>
                  </a:cubicBezTo>
                  <a:cubicBezTo>
                    <a:pt x="1" y="53"/>
                    <a:pt x="1" y="53"/>
                    <a:pt x="1" y="53"/>
                  </a:cubicBezTo>
                  <a:cubicBezTo>
                    <a:pt x="0" y="51"/>
                    <a:pt x="0" y="51"/>
                    <a:pt x="0" y="51"/>
                  </a:cubicBezTo>
                  <a:cubicBezTo>
                    <a:pt x="2" y="44"/>
                    <a:pt x="2" y="44"/>
                    <a:pt x="2" y="44"/>
                  </a:cubicBezTo>
                  <a:cubicBezTo>
                    <a:pt x="31" y="53"/>
                    <a:pt x="31" y="53"/>
                    <a:pt x="31" y="53"/>
                  </a:cubicBezTo>
                  <a:cubicBezTo>
                    <a:pt x="54" y="47"/>
                    <a:pt x="54" y="47"/>
                    <a:pt x="54" y="47"/>
                  </a:cubicBezTo>
                  <a:cubicBezTo>
                    <a:pt x="54" y="45"/>
                    <a:pt x="54" y="45"/>
                    <a:pt x="54" y="45"/>
                  </a:cubicBezTo>
                  <a:cubicBezTo>
                    <a:pt x="36" y="45"/>
                    <a:pt x="36" y="45"/>
                    <a:pt x="36" y="45"/>
                  </a:cubicBezTo>
                  <a:cubicBezTo>
                    <a:pt x="40" y="37"/>
                    <a:pt x="40" y="37"/>
                    <a:pt x="40" y="37"/>
                  </a:cubicBezTo>
                  <a:cubicBezTo>
                    <a:pt x="72" y="31"/>
                    <a:pt x="72" y="31"/>
                    <a:pt x="72" y="31"/>
                  </a:cubicBezTo>
                  <a:cubicBezTo>
                    <a:pt x="86" y="50"/>
                    <a:pt x="86" y="50"/>
                    <a:pt x="86" y="50"/>
                  </a:cubicBezTo>
                  <a:cubicBezTo>
                    <a:pt x="88" y="51"/>
                    <a:pt x="88" y="51"/>
                    <a:pt x="88" y="51"/>
                  </a:cubicBezTo>
                  <a:close/>
                  <a:moveTo>
                    <a:pt x="19" y="32"/>
                  </a:moveTo>
                  <a:cubicBezTo>
                    <a:pt x="23" y="32"/>
                    <a:pt x="25" y="33"/>
                    <a:pt x="27" y="34"/>
                  </a:cubicBezTo>
                  <a:cubicBezTo>
                    <a:pt x="29" y="35"/>
                    <a:pt x="30" y="36"/>
                    <a:pt x="31" y="37"/>
                  </a:cubicBezTo>
                  <a:cubicBezTo>
                    <a:pt x="31" y="37"/>
                    <a:pt x="31" y="38"/>
                    <a:pt x="31" y="38"/>
                  </a:cubicBezTo>
                  <a:cubicBezTo>
                    <a:pt x="31" y="40"/>
                    <a:pt x="30" y="42"/>
                    <a:pt x="30" y="43"/>
                  </a:cubicBezTo>
                  <a:cubicBezTo>
                    <a:pt x="30" y="44"/>
                    <a:pt x="29" y="44"/>
                    <a:pt x="29" y="44"/>
                  </a:cubicBezTo>
                  <a:cubicBezTo>
                    <a:pt x="25" y="46"/>
                    <a:pt x="7" y="42"/>
                    <a:pt x="5" y="38"/>
                  </a:cubicBezTo>
                  <a:cubicBezTo>
                    <a:pt x="5" y="38"/>
                    <a:pt x="4" y="37"/>
                    <a:pt x="5" y="37"/>
                  </a:cubicBezTo>
                  <a:cubicBezTo>
                    <a:pt x="5" y="35"/>
                    <a:pt x="6" y="33"/>
                    <a:pt x="6" y="31"/>
                  </a:cubicBezTo>
                  <a:cubicBezTo>
                    <a:pt x="6" y="31"/>
                    <a:pt x="6" y="31"/>
                    <a:pt x="7" y="30"/>
                  </a:cubicBezTo>
                  <a:cubicBezTo>
                    <a:pt x="8" y="30"/>
                    <a:pt x="9" y="30"/>
                    <a:pt x="11" y="30"/>
                  </a:cubicBezTo>
                  <a:cubicBezTo>
                    <a:pt x="13" y="30"/>
                    <a:pt x="16" y="31"/>
                    <a:pt x="19" y="32"/>
                  </a:cubicBezTo>
                  <a:close/>
                  <a:moveTo>
                    <a:pt x="38" y="27"/>
                  </a:moveTo>
                  <a:cubicBezTo>
                    <a:pt x="38" y="25"/>
                    <a:pt x="36" y="23"/>
                    <a:pt x="35" y="20"/>
                  </a:cubicBezTo>
                  <a:cubicBezTo>
                    <a:pt x="33" y="17"/>
                    <a:pt x="32" y="15"/>
                    <a:pt x="31" y="13"/>
                  </a:cubicBezTo>
                  <a:cubicBezTo>
                    <a:pt x="30" y="12"/>
                    <a:pt x="29" y="12"/>
                    <a:pt x="29" y="12"/>
                  </a:cubicBezTo>
                  <a:cubicBezTo>
                    <a:pt x="29" y="12"/>
                    <a:pt x="29" y="12"/>
                    <a:pt x="30" y="14"/>
                  </a:cubicBezTo>
                  <a:cubicBezTo>
                    <a:pt x="30" y="16"/>
                    <a:pt x="32" y="18"/>
                    <a:pt x="33" y="21"/>
                  </a:cubicBezTo>
                  <a:cubicBezTo>
                    <a:pt x="35" y="24"/>
                    <a:pt x="36" y="26"/>
                    <a:pt x="37" y="28"/>
                  </a:cubicBezTo>
                  <a:cubicBezTo>
                    <a:pt x="38" y="29"/>
                    <a:pt x="39" y="29"/>
                    <a:pt x="39" y="29"/>
                  </a:cubicBezTo>
                  <a:cubicBezTo>
                    <a:pt x="39" y="29"/>
                    <a:pt x="39" y="28"/>
                    <a:pt x="38" y="27"/>
                  </a:cubicBezTo>
                  <a:close/>
                  <a:moveTo>
                    <a:pt x="37" y="19"/>
                  </a:moveTo>
                  <a:cubicBezTo>
                    <a:pt x="38" y="22"/>
                    <a:pt x="39" y="25"/>
                    <a:pt x="40" y="27"/>
                  </a:cubicBezTo>
                  <a:cubicBezTo>
                    <a:pt x="41" y="29"/>
                    <a:pt x="41" y="30"/>
                    <a:pt x="41" y="31"/>
                  </a:cubicBezTo>
                  <a:cubicBezTo>
                    <a:pt x="41" y="32"/>
                    <a:pt x="40" y="32"/>
                    <a:pt x="40" y="32"/>
                  </a:cubicBezTo>
                  <a:cubicBezTo>
                    <a:pt x="38" y="33"/>
                    <a:pt x="37" y="34"/>
                    <a:pt x="35" y="35"/>
                  </a:cubicBezTo>
                  <a:cubicBezTo>
                    <a:pt x="34" y="35"/>
                    <a:pt x="34" y="35"/>
                    <a:pt x="34" y="35"/>
                  </a:cubicBezTo>
                  <a:cubicBezTo>
                    <a:pt x="30" y="33"/>
                    <a:pt x="21" y="17"/>
                    <a:pt x="22" y="13"/>
                  </a:cubicBezTo>
                  <a:cubicBezTo>
                    <a:pt x="22" y="12"/>
                    <a:pt x="22" y="12"/>
                    <a:pt x="23" y="12"/>
                  </a:cubicBezTo>
                  <a:cubicBezTo>
                    <a:pt x="24" y="11"/>
                    <a:pt x="26" y="10"/>
                    <a:pt x="27" y="9"/>
                  </a:cubicBezTo>
                  <a:cubicBezTo>
                    <a:pt x="28" y="9"/>
                    <a:pt x="28" y="9"/>
                    <a:pt x="29" y="9"/>
                  </a:cubicBezTo>
                  <a:cubicBezTo>
                    <a:pt x="30" y="9"/>
                    <a:pt x="31" y="10"/>
                    <a:pt x="32" y="12"/>
                  </a:cubicBezTo>
                  <a:cubicBezTo>
                    <a:pt x="33" y="14"/>
                    <a:pt x="35" y="16"/>
                    <a:pt x="37" y="19"/>
                  </a:cubicBezTo>
                  <a:close/>
                  <a:moveTo>
                    <a:pt x="48" y="4"/>
                  </a:moveTo>
                  <a:cubicBezTo>
                    <a:pt x="47" y="6"/>
                    <a:pt x="46" y="8"/>
                    <a:pt x="45" y="11"/>
                  </a:cubicBezTo>
                  <a:cubicBezTo>
                    <a:pt x="44" y="13"/>
                    <a:pt x="43" y="16"/>
                    <a:pt x="43" y="18"/>
                  </a:cubicBezTo>
                  <a:cubicBezTo>
                    <a:pt x="43" y="19"/>
                    <a:pt x="42" y="19"/>
                    <a:pt x="43" y="19"/>
                  </a:cubicBezTo>
                  <a:cubicBezTo>
                    <a:pt x="43" y="19"/>
                    <a:pt x="43" y="19"/>
                    <a:pt x="44" y="18"/>
                  </a:cubicBezTo>
                  <a:cubicBezTo>
                    <a:pt x="45" y="16"/>
                    <a:pt x="46" y="14"/>
                    <a:pt x="47" y="12"/>
                  </a:cubicBezTo>
                  <a:cubicBezTo>
                    <a:pt x="48" y="9"/>
                    <a:pt x="49" y="7"/>
                    <a:pt x="49" y="5"/>
                  </a:cubicBezTo>
                  <a:cubicBezTo>
                    <a:pt x="49" y="4"/>
                    <a:pt x="49" y="3"/>
                    <a:pt x="49" y="3"/>
                  </a:cubicBezTo>
                  <a:cubicBezTo>
                    <a:pt x="49" y="3"/>
                    <a:pt x="49" y="3"/>
                    <a:pt x="48" y="4"/>
                  </a:cubicBezTo>
                  <a:close/>
                  <a:moveTo>
                    <a:pt x="43" y="10"/>
                  </a:moveTo>
                  <a:cubicBezTo>
                    <a:pt x="42" y="13"/>
                    <a:pt x="42" y="16"/>
                    <a:pt x="41" y="17"/>
                  </a:cubicBezTo>
                  <a:cubicBezTo>
                    <a:pt x="41" y="19"/>
                    <a:pt x="41" y="21"/>
                    <a:pt x="41" y="21"/>
                  </a:cubicBezTo>
                  <a:cubicBezTo>
                    <a:pt x="41" y="22"/>
                    <a:pt x="41" y="22"/>
                    <a:pt x="42" y="22"/>
                  </a:cubicBezTo>
                  <a:cubicBezTo>
                    <a:pt x="43" y="23"/>
                    <a:pt x="45" y="23"/>
                    <a:pt x="46" y="24"/>
                  </a:cubicBezTo>
                  <a:cubicBezTo>
                    <a:pt x="47" y="24"/>
                    <a:pt x="47" y="24"/>
                    <a:pt x="48" y="24"/>
                  </a:cubicBezTo>
                  <a:cubicBezTo>
                    <a:pt x="51" y="22"/>
                    <a:pt x="57" y="7"/>
                    <a:pt x="56" y="3"/>
                  </a:cubicBezTo>
                  <a:cubicBezTo>
                    <a:pt x="56" y="3"/>
                    <a:pt x="56" y="3"/>
                    <a:pt x="55" y="2"/>
                  </a:cubicBezTo>
                  <a:cubicBezTo>
                    <a:pt x="54" y="2"/>
                    <a:pt x="52" y="1"/>
                    <a:pt x="50" y="0"/>
                  </a:cubicBezTo>
                  <a:cubicBezTo>
                    <a:pt x="50" y="0"/>
                    <a:pt x="50" y="0"/>
                    <a:pt x="49" y="1"/>
                  </a:cubicBezTo>
                  <a:cubicBezTo>
                    <a:pt x="49" y="1"/>
                    <a:pt x="48" y="2"/>
                    <a:pt x="47" y="3"/>
                  </a:cubicBezTo>
                  <a:cubicBezTo>
                    <a:pt x="46" y="5"/>
                    <a:pt x="45" y="8"/>
                    <a:pt x="43" y="1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61"/>
            <p:cNvSpPr>
              <a:spLocks noEditPoints="1"/>
            </p:cNvSpPr>
            <p:nvPr/>
          </p:nvSpPr>
          <p:spPr bwMode="auto">
            <a:xfrm>
              <a:off x="1285271" y="1658548"/>
              <a:ext cx="457231" cy="420704"/>
            </a:xfrm>
            <a:custGeom>
              <a:gdLst>
                <a:gd fmla="*/ 66 w 257" name="T0"/>
                <a:gd fmla="*/ 38 h 189" name="T1"/>
                <a:gd fmla="*/ 59 w 257" name="T2"/>
                <a:gd fmla="*/ 47 h 189" name="T3"/>
                <a:gd fmla="*/ 59 w 257" name="T4"/>
                <a:gd fmla="*/ 158 h 189" name="T5"/>
                <a:gd fmla="*/ 248 w 257" name="T6"/>
                <a:gd fmla="*/ 158 h 189" name="T7"/>
                <a:gd fmla="*/ 257 w 257" name="T8"/>
                <a:gd fmla="*/ 151 h 189" name="T9"/>
                <a:gd fmla="*/ 257 w 257" name="T10"/>
                <a:gd fmla="*/ 38 h 189" name="T11"/>
                <a:gd fmla="*/ 248 w 257" name="T12"/>
                <a:gd fmla="*/ 38 h 189" name="T13"/>
                <a:gd fmla="*/ 104 w 257" name="T14"/>
                <a:gd fmla="*/ 95 h 189" name="T15"/>
                <a:gd fmla="*/ 106 w 257" name="T16"/>
                <a:gd fmla="*/ 97 h 189" name="T17"/>
                <a:gd fmla="*/ 113 w 257" name="T18"/>
                <a:gd fmla="*/ 78 h 189" name="T19"/>
                <a:gd fmla="*/ 125 w 257" name="T20"/>
                <a:gd fmla="*/ 90 h 189" name="T21"/>
                <a:gd fmla="*/ 132 w 257" name="T22"/>
                <a:gd fmla="*/ 80 h 189" name="T23"/>
                <a:gd fmla="*/ 149 w 257" name="T24"/>
                <a:gd fmla="*/ 109 h 189" name="T25"/>
                <a:gd fmla="*/ 153 w 257" name="T26"/>
                <a:gd fmla="*/ 80 h 189" name="T27"/>
                <a:gd fmla="*/ 163 w 257" name="T28"/>
                <a:gd fmla="*/ 95 h 189" name="T29"/>
                <a:gd fmla="*/ 182 w 257" name="T30"/>
                <a:gd fmla="*/ 80 h 189" name="T31"/>
                <a:gd fmla="*/ 191 w 257" name="T32"/>
                <a:gd fmla="*/ 95 h 189" name="T33"/>
                <a:gd fmla="*/ 196 w 257" name="T34"/>
                <a:gd fmla="*/ 90 h 189" name="T35"/>
                <a:gd fmla="*/ 224 w 257" name="T36"/>
                <a:gd fmla="*/ 99 h 189" name="T37"/>
                <a:gd fmla="*/ 196 w 257" name="T38"/>
                <a:gd fmla="*/ 116 h 189" name="T39"/>
                <a:gd fmla="*/ 177 w 257" name="T40"/>
                <a:gd fmla="*/ 92 h 189" name="T41"/>
                <a:gd fmla="*/ 165 w 257" name="T42"/>
                <a:gd fmla="*/ 111 h 189" name="T43"/>
                <a:gd fmla="*/ 158 w 257" name="T44"/>
                <a:gd fmla="*/ 102 h 189" name="T45"/>
                <a:gd fmla="*/ 146 w 257" name="T46"/>
                <a:gd fmla="*/ 123 h 189" name="T47"/>
                <a:gd fmla="*/ 125 w 257" name="T48"/>
                <a:gd fmla="*/ 99 h 189" name="T49"/>
                <a:gd fmla="*/ 120 w 257" name="T50"/>
                <a:gd fmla="*/ 99 h 189" name="T51"/>
                <a:gd fmla="*/ 113 w 257" name="T52"/>
                <a:gd fmla="*/ 114 h 189" name="T53"/>
                <a:gd fmla="*/ 99 w 257" name="T54"/>
                <a:gd fmla="*/ 102 h 189" name="T55"/>
                <a:gd fmla="*/ 90 w 257" name="T56"/>
                <a:gd fmla="*/ 95 h 189" name="T57"/>
                <a:gd fmla="*/ 87 w 257" name="T58"/>
                <a:gd fmla="*/ 189 h 189" name="T59"/>
                <a:gd fmla="*/ 0 w 257" name="T60"/>
                <a:gd fmla="*/ 0 h 189" name="T61"/>
                <a:gd fmla="*/ 87 w 257" name="T62"/>
                <a:gd fmla="*/ 26 h 189" name="T63"/>
                <a:gd fmla="*/ 45 w 257" name="T64"/>
                <a:gd fmla="*/ 26 h 189" name="T65"/>
                <a:gd fmla="*/ 7 w 257" name="T66"/>
                <a:gd fmla="*/ 26 h 189" name="T67"/>
                <a:gd fmla="*/ 7 w 257" name="T68"/>
                <a:gd fmla="*/ 54 h 189" name="T69"/>
                <a:gd fmla="*/ 12 w 257" name="T70"/>
                <a:gd fmla="*/ 57 h 189" name="T71"/>
                <a:gd fmla="*/ 45 w 257" name="T72"/>
                <a:gd fmla="*/ 64 h 189" name="T73"/>
                <a:gd fmla="*/ 7 w 257" name="T74"/>
                <a:gd fmla="*/ 64 h 189" name="T75"/>
                <a:gd fmla="*/ 7 w 257" name="T76"/>
                <a:gd fmla="*/ 92 h 189" name="T77"/>
                <a:gd fmla="*/ 12 w 257" name="T78"/>
                <a:gd fmla="*/ 95 h 189" name="T79"/>
                <a:gd fmla="*/ 45 w 257" name="T80"/>
                <a:gd fmla="*/ 170 h 189" name="T81"/>
                <a:gd fmla="*/ 87 w 257" name="T82"/>
                <a:gd fmla="*/ 189 h 189" name="T83"/>
                <a:gd fmla="*/ 23 w 257" name="T84"/>
                <a:gd fmla="*/ 106 h 189" name="T85"/>
                <a:gd fmla="*/ 9 w 257" name="T86"/>
                <a:gd fmla="*/ 116 h 189" name="T87"/>
                <a:gd fmla="*/ 23 w 257" name="T88"/>
                <a:gd fmla="*/ 106 h 189" name="T89"/>
                <a:gd fmla="*/ 23 w 257" name="T90"/>
                <a:gd fmla="*/ 123 h 189" name="T91"/>
                <a:gd fmla="*/ 9 w 257" name="T92"/>
                <a:gd fmla="*/ 130 h 189" name="T93"/>
                <a:gd fmla="*/ 23 w 257" name="T94"/>
                <a:gd fmla="*/ 123 h 189" name="T95"/>
                <a:gd fmla="*/ 45 w 257" name="T96"/>
                <a:gd fmla="*/ 33 h 189" name="T97"/>
                <a:gd fmla="*/ 16 w 257" name="T98"/>
                <a:gd fmla="*/ 50 h 189" name="T99"/>
                <a:gd fmla="*/ 45 w 257" name="T100"/>
                <a:gd fmla="*/ 33 h 189" name="T101"/>
                <a:gd fmla="*/ 45 w 257" name="T102"/>
                <a:gd fmla="*/ 73 h 189" name="T103"/>
                <a:gd fmla="*/ 16 w 257" name="T104"/>
                <a:gd fmla="*/ 88 h 189" name="T105"/>
                <a:gd fmla="*/ 45 w 257" name="T106"/>
                <a:gd fmla="*/ 73 h 189" name="T107"/>
                <a:gd fmla="*/ 205 w 257" name="T108"/>
                <a:gd fmla="*/ 180 h 189" name="T109"/>
                <a:gd fmla="*/ 191 w 257" name="T110"/>
                <a:gd fmla="*/ 163 h 189" name="T111"/>
                <a:gd fmla="*/ 127 w 257" name="T112"/>
                <a:gd fmla="*/ 180 h 189" name="T113"/>
                <a:gd fmla="*/ 113 w 257" name="T114"/>
                <a:gd fmla="*/ 189 h 189" name="T115"/>
                <a:gd fmla="*/ 205 w 257" name="T116"/>
                <a:gd fmla="*/ 180 h 189" name="T117"/>
                <a:gd fmla="*/ 80 w 257" name="T118"/>
                <a:gd fmla="*/ 59 h 189" name="T119"/>
                <a:gd fmla="*/ 234 w 257" name="T120"/>
                <a:gd fmla="*/ 137 h 189" name="T121"/>
                <a:gd fmla="*/ 80 w 257" name="T122"/>
                <a:gd fmla="*/ 59 h 18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9" w="257">
                  <a:moveTo>
                    <a:pt x="248" y="38"/>
                  </a:moveTo>
                  <a:lnTo>
                    <a:pt x="66" y="38"/>
                  </a:lnTo>
                  <a:lnTo>
                    <a:pt x="59" y="38"/>
                  </a:lnTo>
                  <a:lnTo>
                    <a:pt x="59" y="47"/>
                  </a:lnTo>
                  <a:lnTo>
                    <a:pt x="59" y="151"/>
                  </a:lnTo>
                  <a:lnTo>
                    <a:pt x="59" y="158"/>
                  </a:lnTo>
                  <a:lnTo>
                    <a:pt x="66" y="158"/>
                  </a:lnTo>
                  <a:lnTo>
                    <a:pt x="248" y="158"/>
                  </a:lnTo>
                  <a:lnTo>
                    <a:pt x="257" y="158"/>
                  </a:lnTo>
                  <a:lnTo>
                    <a:pt x="257" y="151"/>
                  </a:lnTo>
                  <a:lnTo>
                    <a:pt x="257" y="47"/>
                  </a:lnTo>
                  <a:lnTo>
                    <a:pt x="257" y="38"/>
                  </a:lnTo>
                  <a:lnTo>
                    <a:pt x="248" y="38"/>
                  </a:lnTo>
                  <a:lnTo>
                    <a:pt x="248" y="38"/>
                  </a:lnTo>
                  <a:close/>
                  <a:moveTo>
                    <a:pt x="90" y="95"/>
                  </a:moveTo>
                  <a:lnTo>
                    <a:pt x="104" y="95"/>
                  </a:lnTo>
                  <a:lnTo>
                    <a:pt x="106" y="95"/>
                  </a:lnTo>
                  <a:lnTo>
                    <a:pt x="106" y="97"/>
                  </a:lnTo>
                  <a:lnTo>
                    <a:pt x="108" y="99"/>
                  </a:lnTo>
                  <a:lnTo>
                    <a:pt x="113" y="78"/>
                  </a:lnTo>
                  <a:lnTo>
                    <a:pt x="120" y="78"/>
                  </a:lnTo>
                  <a:lnTo>
                    <a:pt x="125" y="90"/>
                  </a:lnTo>
                  <a:lnTo>
                    <a:pt x="127" y="85"/>
                  </a:lnTo>
                  <a:lnTo>
                    <a:pt x="132" y="80"/>
                  </a:lnTo>
                  <a:lnTo>
                    <a:pt x="134" y="88"/>
                  </a:lnTo>
                  <a:lnTo>
                    <a:pt x="149" y="109"/>
                  </a:lnTo>
                  <a:lnTo>
                    <a:pt x="151" y="90"/>
                  </a:lnTo>
                  <a:lnTo>
                    <a:pt x="153" y="80"/>
                  </a:lnTo>
                  <a:lnTo>
                    <a:pt x="160" y="90"/>
                  </a:lnTo>
                  <a:lnTo>
                    <a:pt x="163" y="95"/>
                  </a:lnTo>
                  <a:lnTo>
                    <a:pt x="175" y="80"/>
                  </a:lnTo>
                  <a:lnTo>
                    <a:pt x="182" y="80"/>
                  </a:lnTo>
                  <a:lnTo>
                    <a:pt x="191" y="102"/>
                  </a:lnTo>
                  <a:lnTo>
                    <a:pt x="191" y="95"/>
                  </a:lnTo>
                  <a:lnTo>
                    <a:pt x="193" y="90"/>
                  </a:lnTo>
                  <a:lnTo>
                    <a:pt x="196" y="90"/>
                  </a:lnTo>
                  <a:lnTo>
                    <a:pt x="224" y="90"/>
                  </a:lnTo>
                  <a:lnTo>
                    <a:pt x="224" y="99"/>
                  </a:lnTo>
                  <a:lnTo>
                    <a:pt x="201" y="99"/>
                  </a:lnTo>
                  <a:lnTo>
                    <a:pt x="196" y="116"/>
                  </a:lnTo>
                  <a:lnTo>
                    <a:pt x="189" y="116"/>
                  </a:lnTo>
                  <a:lnTo>
                    <a:pt x="177" y="92"/>
                  </a:lnTo>
                  <a:lnTo>
                    <a:pt x="167" y="106"/>
                  </a:lnTo>
                  <a:lnTo>
                    <a:pt x="165" y="111"/>
                  </a:lnTo>
                  <a:lnTo>
                    <a:pt x="160" y="106"/>
                  </a:lnTo>
                  <a:lnTo>
                    <a:pt x="158" y="102"/>
                  </a:lnTo>
                  <a:lnTo>
                    <a:pt x="153" y="123"/>
                  </a:lnTo>
                  <a:lnTo>
                    <a:pt x="146" y="123"/>
                  </a:lnTo>
                  <a:lnTo>
                    <a:pt x="130" y="95"/>
                  </a:lnTo>
                  <a:lnTo>
                    <a:pt x="125" y="99"/>
                  </a:lnTo>
                  <a:lnTo>
                    <a:pt x="120" y="104"/>
                  </a:lnTo>
                  <a:lnTo>
                    <a:pt x="120" y="99"/>
                  </a:lnTo>
                  <a:lnTo>
                    <a:pt x="118" y="95"/>
                  </a:lnTo>
                  <a:lnTo>
                    <a:pt x="113" y="114"/>
                  </a:lnTo>
                  <a:lnTo>
                    <a:pt x="106" y="114"/>
                  </a:lnTo>
                  <a:lnTo>
                    <a:pt x="99" y="102"/>
                  </a:lnTo>
                  <a:lnTo>
                    <a:pt x="90" y="102"/>
                  </a:lnTo>
                  <a:lnTo>
                    <a:pt x="90" y="95"/>
                  </a:lnTo>
                  <a:lnTo>
                    <a:pt x="90" y="95"/>
                  </a:lnTo>
                  <a:close/>
                  <a:moveTo>
                    <a:pt x="87" y="189"/>
                  </a:moveTo>
                  <a:lnTo>
                    <a:pt x="0" y="189"/>
                  </a:lnTo>
                  <a:lnTo>
                    <a:pt x="0" y="0"/>
                  </a:lnTo>
                  <a:lnTo>
                    <a:pt x="87" y="0"/>
                  </a:lnTo>
                  <a:lnTo>
                    <a:pt x="87" y="26"/>
                  </a:lnTo>
                  <a:lnTo>
                    <a:pt x="61" y="26"/>
                  </a:lnTo>
                  <a:lnTo>
                    <a:pt x="45" y="26"/>
                  </a:lnTo>
                  <a:lnTo>
                    <a:pt x="12" y="26"/>
                  </a:lnTo>
                  <a:lnTo>
                    <a:pt x="7" y="26"/>
                  </a:lnTo>
                  <a:lnTo>
                    <a:pt x="7" y="31"/>
                  </a:lnTo>
                  <a:lnTo>
                    <a:pt x="7" y="54"/>
                  </a:lnTo>
                  <a:lnTo>
                    <a:pt x="7" y="57"/>
                  </a:lnTo>
                  <a:lnTo>
                    <a:pt x="12" y="57"/>
                  </a:lnTo>
                  <a:lnTo>
                    <a:pt x="45" y="57"/>
                  </a:lnTo>
                  <a:lnTo>
                    <a:pt x="45" y="64"/>
                  </a:lnTo>
                  <a:lnTo>
                    <a:pt x="12" y="64"/>
                  </a:lnTo>
                  <a:lnTo>
                    <a:pt x="7" y="64"/>
                  </a:lnTo>
                  <a:lnTo>
                    <a:pt x="7" y="69"/>
                  </a:lnTo>
                  <a:lnTo>
                    <a:pt x="7" y="92"/>
                  </a:lnTo>
                  <a:lnTo>
                    <a:pt x="7" y="95"/>
                  </a:lnTo>
                  <a:lnTo>
                    <a:pt x="12" y="95"/>
                  </a:lnTo>
                  <a:lnTo>
                    <a:pt x="45" y="95"/>
                  </a:lnTo>
                  <a:lnTo>
                    <a:pt x="45" y="170"/>
                  </a:lnTo>
                  <a:lnTo>
                    <a:pt x="87" y="170"/>
                  </a:lnTo>
                  <a:lnTo>
                    <a:pt x="87" y="189"/>
                  </a:lnTo>
                  <a:lnTo>
                    <a:pt x="87" y="189"/>
                  </a:lnTo>
                  <a:close/>
                  <a:moveTo>
                    <a:pt x="23" y="106"/>
                  </a:moveTo>
                  <a:lnTo>
                    <a:pt x="9" y="106"/>
                  </a:lnTo>
                  <a:lnTo>
                    <a:pt x="9" y="116"/>
                  </a:lnTo>
                  <a:lnTo>
                    <a:pt x="23" y="116"/>
                  </a:lnTo>
                  <a:lnTo>
                    <a:pt x="23" y="106"/>
                  </a:lnTo>
                  <a:lnTo>
                    <a:pt x="23" y="106"/>
                  </a:lnTo>
                  <a:close/>
                  <a:moveTo>
                    <a:pt x="23" y="123"/>
                  </a:moveTo>
                  <a:lnTo>
                    <a:pt x="9" y="123"/>
                  </a:lnTo>
                  <a:lnTo>
                    <a:pt x="9" y="130"/>
                  </a:lnTo>
                  <a:lnTo>
                    <a:pt x="23" y="130"/>
                  </a:lnTo>
                  <a:lnTo>
                    <a:pt x="23" y="123"/>
                  </a:lnTo>
                  <a:lnTo>
                    <a:pt x="23" y="123"/>
                  </a:lnTo>
                  <a:close/>
                  <a:moveTo>
                    <a:pt x="45" y="33"/>
                  </a:moveTo>
                  <a:lnTo>
                    <a:pt x="16" y="33"/>
                  </a:lnTo>
                  <a:lnTo>
                    <a:pt x="16" y="50"/>
                  </a:lnTo>
                  <a:lnTo>
                    <a:pt x="45" y="50"/>
                  </a:lnTo>
                  <a:lnTo>
                    <a:pt x="45" y="33"/>
                  </a:lnTo>
                  <a:lnTo>
                    <a:pt x="45" y="33"/>
                  </a:lnTo>
                  <a:close/>
                  <a:moveTo>
                    <a:pt x="45" y="73"/>
                  </a:moveTo>
                  <a:lnTo>
                    <a:pt x="16" y="73"/>
                  </a:lnTo>
                  <a:lnTo>
                    <a:pt x="16" y="88"/>
                  </a:lnTo>
                  <a:lnTo>
                    <a:pt x="45" y="88"/>
                  </a:lnTo>
                  <a:lnTo>
                    <a:pt x="45" y="73"/>
                  </a:lnTo>
                  <a:lnTo>
                    <a:pt x="45" y="73"/>
                  </a:lnTo>
                  <a:close/>
                  <a:moveTo>
                    <a:pt x="205" y="180"/>
                  </a:moveTo>
                  <a:lnTo>
                    <a:pt x="191" y="180"/>
                  </a:lnTo>
                  <a:lnTo>
                    <a:pt x="191" y="163"/>
                  </a:lnTo>
                  <a:lnTo>
                    <a:pt x="127" y="163"/>
                  </a:lnTo>
                  <a:lnTo>
                    <a:pt x="127" y="180"/>
                  </a:lnTo>
                  <a:lnTo>
                    <a:pt x="113" y="180"/>
                  </a:lnTo>
                  <a:lnTo>
                    <a:pt x="113" y="189"/>
                  </a:lnTo>
                  <a:lnTo>
                    <a:pt x="205" y="189"/>
                  </a:lnTo>
                  <a:lnTo>
                    <a:pt x="205" y="180"/>
                  </a:lnTo>
                  <a:lnTo>
                    <a:pt x="205" y="180"/>
                  </a:lnTo>
                  <a:close/>
                  <a:moveTo>
                    <a:pt x="80" y="59"/>
                  </a:moveTo>
                  <a:lnTo>
                    <a:pt x="234" y="59"/>
                  </a:lnTo>
                  <a:lnTo>
                    <a:pt x="234" y="137"/>
                  </a:lnTo>
                  <a:lnTo>
                    <a:pt x="80" y="137"/>
                  </a:lnTo>
                  <a:lnTo>
                    <a:pt x="80" y="5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cxnSp>
          <p:nvCxnSpPr>
            <p:cNvPr id="19" name="直接连接符 18"/>
            <p:cNvCxnSpPr/>
            <p:nvPr/>
          </p:nvCxnSpPr>
          <p:spPr>
            <a:xfrm>
              <a:off x="1196577" y="3777552"/>
              <a:ext cx="90635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028490" y="3670726"/>
              <a:ext cx="1606867" cy="822960"/>
            </a:xfrm>
            <a:prstGeom prst="rect">
              <a:avLst/>
            </a:prstGeom>
          </p:spPr>
          <p:txBody>
            <a:bodyPr wrap="none">
              <a:spAutoFit/>
            </a:bodyPr>
            <a:lstStyle/>
            <a:p>
              <a:r>
                <a:rPr altLang="zh-CN" lang="en-US" smtClean="0" sz="4800">
                  <a:solidFill>
                    <a:schemeClr val="bg1"/>
                  </a:solidFill>
                  <a:latin charset="0" panose="04040905080b02020502" pitchFamily="82" typeface="Broadway"/>
                </a:rPr>
                <a:t>0个月</a:t>
              </a:r>
            </a:p>
          </p:txBody>
        </p:sp>
        <p:sp>
          <p:nvSpPr>
            <p:cNvPr id="30" name="矩形 29"/>
            <p:cNvSpPr/>
            <p:nvPr/>
          </p:nvSpPr>
          <p:spPr>
            <a:xfrm>
              <a:off x="1344706" y="2200860"/>
              <a:ext cx="457200" cy="1566606"/>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2256556" y="2200860"/>
              <a:ext cx="457200" cy="15766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8003131" y="2995335"/>
              <a:ext cx="457200" cy="7721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8914981" y="605116"/>
              <a:ext cx="457200" cy="3162351"/>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右大括号 33"/>
            <p:cNvSpPr/>
            <p:nvPr/>
          </p:nvSpPr>
          <p:spPr>
            <a:xfrm>
              <a:off x="2695122" y="2213770"/>
              <a:ext cx="291743" cy="1566607"/>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36" name="直接连接符 35"/>
            <p:cNvCxnSpPr/>
            <p:nvPr/>
          </p:nvCxnSpPr>
          <p:spPr>
            <a:xfrm>
              <a:off x="3028575" y="2998159"/>
              <a:ext cx="543175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7" name="右大括号 36"/>
            <p:cNvSpPr/>
            <p:nvPr/>
          </p:nvSpPr>
          <p:spPr>
            <a:xfrm flipH="1">
              <a:off x="8562634" y="631004"/>
              <a:ext cx="329841" cy="3136463"/>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38" name="直接连接符 37"/>
            <p:cNvCxnSpPr/>
            <p:nvPr/>
          </p:nvCxnSpPr>
          <p:spPr>
            <a:xfrm>
              <a:off x="1344706" y="2200860"/>
              <a:ext cx="7115625"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1801906" y="1552904"/>
              <a:ext cx="2468880" cy="640080"/>
            </a:xfrm>
            <a:prstGeom prst="rect">
              <a:avLst/>
            </a:prstGeom>
          </p:spPr>
          <p:txBody>
            <a:bodyPr wrap="none">
              <a:spAutoFit/>
            </a:bodyPr>
            <a:lstStyle/>
            <a:p>
              <a:r>
                <a:rPr altLang="en-US" lang="zh-CN" smtClean="0" sz="3600">
                  <a:solidFill>
                    <a:schemeClr val="bg1"/>
                  </a:solidFill>
                </a:rPr>
                <a:t>性能翻一番</a:t>
              </a:r>
            </a:p>
          </p:txBody>
        </p:sp>
        <p:sp>
          <p:nvSpPr>
            <p:cNvPr id="40" name="矩形 39"/>
            <p:cNvSpPr/>
            <p:nvPr/>
          </p:nvSpPr>
          <p:spPr>
            <a:xfrm>
              <a:off x="6139385" y="2323252"/>
              <a:ext cx="2468880" cy="640080"/>
            </a:xfrm>
            <a:prstGeom prst="rect">
              <a:avLst/>
            </a:prstGeom>
          </p:spPr>
          <p:txBody>
            <a:bodyPr wrap="none">
              <a:spAutoFit/>
            </a:bodyPr>
            <a:lstStyle/>
            <a:p>
              <a:r>
                <a:rPr altLang="en-US" lang="zh-CN" smtClean="0" sz="3600">
                  <a:solidFill>
                    <a:schemeClr val="bg1"/>
                  </a:solidFill>
                </a:rPr>
                <a:t>价钱降一半</a:t>
              </a:r>
            </a:p>
          </p:txBody>
        </p:sp>
      </p:grpSp>
      <p:grpSp>
        <p:nvGrpSpPr>
          <p:cNvPr id="51" name="组合 50"/>
          <p:cNvGrpSpPr/>
          <p:nvPr/>
        </p:nvGrpSpPr>
        <p:grpSpPr>
          <a:xfrm>
            <a:off x="484094" y="4286682"/>
            <a:ext cx="11707906" cy="2204888"/>
            <a:chOff x="363071" y="4183072"/>
            <a:chExt cx="11707906" cy="2379793"/>
          </a:xfrm>
        </p:grpSpPr>
        <p:sp>
          <p:nvSpPr>
            <p:cNvPr id="49" name="矩形 48"/>
            <p:cNvSpPr/>
            <p:nvPr/>
          </p:nvSpPr>
          <p:spPr>
            <a:xfrm>
              <a:off x="3536577" y="4183072"/>
              <a:ext cx="8534400" cy="2379793"/>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363071" y="4314865"/>
              <a:ext cx="3015232" cy="10362826"/>
            </a:xfrm>
            <a:prstGeom prst="rect">
              <a:avLst/>
            </a:prstGeom>
            <a:noFill/>
          </p:spPr>
          <p:txBody>
            <a:bodyPr rtlCol="0" wrap="square">
              <a:spAutoFit/>
            </a:bodyPr>
            <a:lstStyle/>
            <a:p>
              <a:r>
                <a:rPr altLang="en-US" lang="zh-CN" sz="4800">
                  <a:solidFill>
                    <a:schemeClr val="bg1"/>
                  </a:solidFill>
                  <a:ea panose="02010601030101010101" typeface="方正大黑简体"/>
                </a:rPr>
                <a:t>摩尔定律</a:t>
              </a:r>
            </a:p>
            <a:p>
              <a:r>
                <a:rPr altLang="en-US" lang="zh-CN" sz="4800">
                  <a:solidFill>
                    <a:schemeClr val="bg1"/>
                  </a:solidFill>
                  <a:ea panose="02010601030101010101" typeface="方正大黑简体"/>
                </a:rPr>
                <a:t>每18个月，计算机等IT产品的性能会翻一番；或者说相同性能的计算机等IT产品，每18个月价钱会降一半。</a:t>
              </a:r>
            </a:p>
          </p:txBody>
        </p:sp>
        <p:sp>
          <p:nvSpPr>
            <p:cNvPr id="50" name="文本框 49"/>
            <p:cNvSpPr txBox="1"/>
            <p:nvPr/>
          </p:nvSpPr>
          <p:spPr>
            <a:xfrm>
              <a:off x="3704917" y="4634305"/>
              <a:ext cx="6921818" cy="1579097"/>
            </a:xfrm>
            <a:prstGeom prst="rect">
              <a:avLst/>
            </a:prstGeom>
            <a:noFill/>
          </p:spPr>
          <p:txBody>
            <a:bodyPr rtlCol="0" wrap="none">
              <a:spAutoFit/>
            </a:bodyPr>
            <a:lstStyle/>
            <a:p>
              <a:pPr indent="-285750" marL="285750">
                <a:buFont charset="0" panose="020b0604020202020204" pitchFamily="34" typeface="Arial"/>
                <a:buChar char="•"/>
              </a:pPr>
              <a:r>
                <a:rPr altLang="zh-CN" lang="en-US" smtClean="0">
                  <a:solidFill>
                    <a:schemeClr val="bg1"/>
                  </a:solidFill>
                </a:rPr>
                <a:t>IT公司必须在比较短的时间内完成下一代产品的开发</a:t>
              </a:r>
            </a:p>
            <a:p>
              <a:pPr indent="-285750" marL="285750">
                <a:buFont charset="0" panose="020b0604020202020204" pitchFamily="34" typeface="Arial"/>
                <a:buChar char="•"/>
              </a:pPr>
              <a:endParaRPr altLang="zh-CN" lang="en-US" smtClean="0">
                <a:solidFill>
                  <a:schemeClr val="bg1"/>
                </a:solidFill>
              </a:endParaRPr>
            </a:p>
            <a:p>
              <a:pPr indent="-285750" marL="285750">
                <a:buFont charset="0" panose="020b0604020202020204" pitchFamily="34" typeface="Arial"/>
                <a:buChar char="•"/>
              </a:pPr>
              <a:r>
                <a:rPr altLang="zh-CN" lang="en-US" smtClean="0">
                  <a:solidFill>
                    <a:schemeClr val="bg1"/>
                  </a:solidFill>
                </a:rPr>
                <a:t>由于有了强有力的硬件支持， 以前想不都敢想的应用会不断涌现</a:t>
              </a:r>
            </a:p>
            <a:p>
              <a:pPr indent="-285750" marL="285750">
                <a:buFont charset="0" panose="020b0604020202020204" pitchFamily="34" typeface="Arial"/>
                <a:buChar char="•"/>
              </a:pPr>
              <a:endParaRPr altLang="zh-CN" lang="en-US" smtClean="0">
                <a:solidFill>
                  <a:schemeClr val="bg1"/>
                </a:solidFill>
              </a:endParaRPr>
            </a:p>
            <a:p>
              <a:pPr indent="-285750" marL="285750">
                <a:buFont charset="0" panose="020b0604020202020204" pitchFamily="34" typeface="Arial"/>
                <a:buChar char="•"/>
              </a:pPr>
              <a:r>
                <a:rPr altLang="zh-CN" lang="en-US" smtClean="0">
                  <a:solidFill>
                    <a:schemeClr val="bg1"/>
                  </a:solidFill>
                </a:rPr>
                <a:t>各个公司现在的研发必须针对多年后的市场</a:t>
              </a:r>
            </a:p>
          </p:txBody>
        </p:sp>
      </p:grpSp>
      <p:cxnSp>
        <p:nvCxnSpPr>
          <p:cNvPr id="55" name="直接连接符 54"/>
          <p:cNvCxnSpPr/>
          <p:nvPr/>
        </p:nvCxnSpPr>
        <p:spPr>
          <a:xfrm flipH="1">
            <a:off x="11567833" y="-121024"/>
            <a:ext cx="0" cy="71807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椭圆 55"/>
          <p:cNvSpPr/>
          <p:nvPr/>
        </p:nvSpPr>
        <p:spPr>
          <a:xfrm>
            <a:off x="11283764" y="870698"/>
            <a:ext cx="568137" cy="568137"/>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p:nvPr/>
        </p:nvSpPr>
        <p:spPr>
          <a:xfrm>
            <a:off x="11399745" y="191116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11399745" y="2854139"/>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a:off x="11389660" y="379711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a:off x="11399745" y="4740089"/>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a:off x="11399745" y="5683063"/>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554109425"/>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7" name="组合 16"/>
          <p:cNvGrpSpPr/>
          <p:nvPr/>
        </p:nvGrpSpPr>
        <p:grpSpPr>
          <a:xfrm>
            <a:off x="545474" y="401984"/>
            <a:ext cx="11646525" cy="1845356"/>
            <a:chOff x="424451" y="4252465"/>
            <a:chExt cx="11646525" cy="2215991"/>
          </a:xfrm>
        </p:grpSpPr>
        <p:sp>
          <p:nvSpPr>
            <p:cNvPr id="18" name="矩形 17"/>
            <p:cNvSpPr/>
            <p:nvPr/>
          </p:nvSpPr>
          <p:spPr>
            <a:xfrm>
              <a:off x="4410635" y="4252465"/>
              <a:ext cx="7660341" cy="2215991"/>
            </a:xfrm>
            <a:prstGeom prst="rect">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424451" y="4611426"/>
              <a:ext cx="3867963" cy="2305915"/>
            </a:xfrm>
            <a:prstGeom prst="rect">
              <a:avLst/>
            </a:prstGeom>
            <a:noFill/>
          </p:spPr>
          <p:txBody>
            <a:bodyPr rtlCol="0" wrap="square">
              <a:spAutoFit/>
            </a:bodyPr>
            <a:lstStyle/>
            <a:p>
              <a:r>
                <a:rPr altLang="en-US" b="1" lang="zh-CN" smtClean="0" sz="4000">
                  <a:solidFill>
                    <a:schemeClr val="bg1"/>
                  </a:solidFill>
                </a:rPr>
                <a:t>安迪比尔定律</a:t>
              </a:r>
            </a:p>
            <a:p>
              <a:r>
                <a:rPr altLang="en-US" b="1" lang="zh-CN" smtClean="0" sz="4000">
                  <a:solidFill>
                    <a:schemeClr val="bg1"/>
                  </a:solidFill>
                </a:rPr>
                <a:t>What Andy gives, Bill takes away</a:t>
              </a:r>
            </a:p>
          </p:txBody>
        </p:sp>
      </p:grpSp>
      <p:cxnSp>
        <p:nvCxnSpPr>
          <p:cNvPr id="10" name="直接连接符 9"/>
          <p:cNvCxnSpPr/>
          <p:nvPr/>
        </p:nvCxnSpPr>
        <p:spPr>
          <a:xfrm flipH="1">
            <a:off x="11567833" y="-121024"/>
            <a:ext cx="0" cy="71807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1389660" y="986678"/>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11399745" y="2854139"/>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11389660" y="379711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11399745" y="4740089"/>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椭圆 15"/>
          <p:cNvSpPr/>
          <p:nvPr/>
        </p:nvSpPr>
        <p:spPr>
          <a:xfrm>
            <a:off x="11399745" y="5683063"/>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4772306" y="722689"/>
            <a:ext cx="6175001" cy="1188720"/>
          </a:xfrm>
          <a:prstGeom prst="rect">
            <a:avLst/>
          </a:prstGeom>
        </p:spPr>
        <p:txBody>
          <a:bodyPr wrap="square">
            <a:spAutoFit/>
          </a:bodyPr>
          <a:lstStyle/>
          <a:p>
            <a:r>
              <a:rPr altLang="en-US" lang="zh-CN">
                <a:solidFill>
                  <a:schemeClr val="bg1"/>
                </a:solidFill>
                <a:latin charset="-122" panose="020b0503020204020204" pitchFamily="34" typeface="微软雅黑"/>
                <a:ea charset="-122" panose="020b0503020204020204" pitchFamily="34" typeface="微软雅黑"/>
              </a:rPr>
              <a:t>英特尔处理器的速度每十八个月翻一番，计算机内存和硬盘的容量以更快的速度在增长。但是，微软的操作系统等应用软件越来越慢，也越做越大。所以，现在的计算机虽然比十年前快了一百倍，运行软件感觉上还是和以前差不多。</a:t>
            </a:r>
          </a:p>
        </p:txBody>
      </p:sp>
      <p:sp>
        <p:nvSpPr>
          <p:cNvPr id="11" name="椭圆 10"/>
          <p:cNvSpPr/>
          <p:nvPr/>
        </p:nvSpPr>
        <p:spPr>
          <a:xfrm>
            <a:off x="11283764" y="1813672"/>
            <a:ext cx="568137" cy="568137"/>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791330" y="3187685"/>
            <a:ext cx="10343237" cy="2831554"/>
            <a:chOff x="791330" y="3187685"/>
            <a:chExt cx="10343237" cy="2831554"/>
          </a:xfrm>
        </p:grpSpPr>
        <p:sp>
          <p:nvSpPr>
            <p:cNvPr id="26" name="椭圆 25"/>
            <p:cNvSpPr/>
            <p:nvPr/>
          </p:nvSpPr>
          <p:spPr>
            <a:xfrm>
              <a:off x="791526" y="3195588"/>
              <a:ext cx="808506" cy="808506"/>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61"/>
            <p:cNvSpPr>
              <a:spLocks noEditPoints="1"/>
            </p:cNvSpPr>
            <p:nvPr/>
          </p:nvSpPr>
          <p:spPr bwMode="auto">
            <a:xfrm>
              <a:off x="967164" y="3363803"/>
              <a:ext cx="457231" cy="420704"/>
            </a:xfrm>
            <a:custGeom>
              <a:gdLst>
                <a:gd fmla="*/ 66 w 257" name="T0"/>
                <a:gd fmla="*/ 38 h 189" name="T1"/>
                <a:gd fmla="*/ 59 w 257" name="T2"/>
                <a:gd fmla="*/ 47 h 189" name="T3"/>
                <a:gd fmla="*/ 59 w 257" name="T4"/>
                <a:gd fmla="*/ 158 h 189" name="T5"/>
                <a:gd fmla="*/ 248 w 257" name="T6"/>
                <a:gd fmla="*/ 158 h 189" name="T7"/>
                <a:gd fmla="*/ 257 w 257" name="T8"/>
                <a:gd fmla="*/ 151 h 189" name="T9"/>
                <a:gd fmla="*/ 257 w 257" name="T10"/>
                <a:gd fmla="*/ 38 h 189" name="T11"/>
                <a:gd fmla="*/ 248 w 257" name="T12"/>
                <a:gd fmla="*/ 38 h 189" name="T13"/>
                <a:gd fmla="*/ 104 w 257" name="T14"/>
                <a:gd fmla="*/ 95 h 189" name="T15"/>
                <a:gd fmla="*/ 106 w 257" name="T16"/>
                <a:gd fmla="*/ 97 h 189" name="T17"/>
                <a:gd fmla="*/ 113 w 257" name="T18"/>
                <a:gd fmla="*/ 78 h 189" name="T19"/>
                <a:gd fmla="*/ 125 w 257" name="T20"/>
                <a:gd fmla="*/ 90 h 189" name="T21"/>
                <a:gd fmla="*/ 132 w 257" name="T22"/>
                <a:gd fmla="*/ 80 h 189" name="T23"/>
                <a:gd fmla="*/ 149 w 257" name="T24"/>
                <a:gd fmla="*/ 109 h 189" name="T25"/>
                <a:gd fmla="*/ 153 w 257" name="T26"/>
                <a:gd fmla="*/ 80 h 189" name="T27"/>
                <a:gd fmla="*/ 163 w 257" name="T28"/>
                <a:gd fmla="*/ 95 h 189" name="T29"/>
                <a:gd fmla="*/ 182 w 257" name="T30"/>
                <a:gd fmla="*/ 80 h 189" name="T31"/>
                <a:gd fmla="*/ 191 w 257" name="T32"/>
                <a:gd fmla="*/ 95 h 189" name="T33"/>
                <a:gd fmla="*/ 196 w 257" name="T34"/>
                <a:gd fmla="*/ 90 h 189" name="T35"/>
                <a:gd fmla="*/ 224 w 257" name="T36"/>
                <a:gd fmla="*/ 99 h 189" name="T37"/>
                <a:gd fmla="*/ 196 w 257" name="T38"/>
                <a:gd fmla="*/ 116 h 189" name="T39"/>
                <a:gd fmla="*/ 177 w 257" name="T40"/>
                <a:gd fmla="*/ 92 h 189" name="T41"/>
                <a:gd fmla="*/ 165 w 257" name="T42"/>
                <a:gd fmla="*/ 111 h 189" name="T43"/>
                <a:gd fmla="*/ 158 w 257" name="T44"/>
                <a:gd fmla="*/ 102 h 189" name="T45"/>
                <a:gd fmla="*/ 146 w 257" name="T46"/>
                <a:gd fmla="*/ 123 h 189" name="T47"/>
                <a:gd fmla="*/ 125 w 257" name="T48"/>
                <a:gd fmla="*/ 99 h 189" name="T49"/>
                <a:gd fmla="*/ 120 w 257" name="T50"/>
                <a:gd fmla="*/ 99 h 189" name="T51"/>
                <a:gd fmla="*/ 113 w 257" name="T52"/>
                <a:gd fmla="*/ 114 h 189" name="T53"/>
                <a:gd fmla="*/ 99 w 257" name="T54"/>
                <a:gd fmla="*/ 102 h 189" name="T55"/>
                <a:gd fmla="*/ 90 w 257" name="T56"/>
                <a:gd fmla="*/ 95 h 189" name="T57"/>
                <a:gd fmla="*/ 87 w 257" name="T58"/>
                <a:gd fmla="*/ 189 h 189" name="T59"/>
                <a:gd fmla="*/ 0 w 257" name="T60"/>
                <a:gd fmla="*/ 0 h 189" name="T61"/>
                <a:gd fmla="*/ 87 w 257" name="T62"/>
                <a:gd fmla="*/ 26 h 189" name="T63"/>
                <a:gd fmla="*/ 45 w 257" name="T64"/>
                <a:gd fmla="*/ 26 h 189" name="T65"/>
                <a:gd fmla="*/ 7 w 257" name="T66"/>
                <a:gd fmla="*/ 26 h 189" name="T67"/>
                <a:gd fmla="*/ 7 w 257" name="T68"/>
                <a:gd fmla="*/ 54 h 189" name="T69"/>
                <a:gd fmla="*/ 12 w 257" name="T70"/>
                <a:gd fmla="*/ 57 h 189" name="T71"/>
                <a:gd fmla="*/ 45 w 257" name="T72"/>
                <a:gd fmla="*/ 64 h 189" name="T73"/>
                <a:gd fmla="*/ 7 w 257" name="T74"/>
                <a:gd fmla="*/ 64 h 189" name="T75"/>
                <a:gd fmla="*/ 7 w 257" name="T76"/>
                <a:gd fmla="*/ 92 h 189" name="T77"/>
                <a:gd fmla="*/ 12 w 257" name="T78"/>
                <a:gd fmla="*/ 95 h 189" name="T79"/>
                <a:gd fmla="*/ 45 w 257" name="T80"/>
                <a:gd fmla="*/ 170 h 189" name="T81"/>
                <a:gd fmla="*/ 87 w 257" name="T82"/>
                <a:gd fmla="*/ 189 h 189" name="T83"/>
                <a:gd fmla="*/ 23 w 257" name="T84"/>
                <a:gd fmla="*/ 106 h 189" name="T85"/>
                <a:gd fmla="*/ 9 w 257" name="T86"/>
                <a:gd fmla="*/ 116 h 189" name="T87"/>
                <a:gd fmla="*/ 23 w 257" name="T88"/>
                <a:gd fmla="*/ 106 h 189" name="T89"/>
                <a:gd fmla="*/ 23 w 257" name="T90"/>
                <a:gd fmla="*/ 123 h 189" name="T91"/>
                <a:gd fmla="*/ 9 w 257" name="T92"/>
                <a:gd fmla="*/ 130 h 189" name="T93"/>
                <a:gd fmla="*/ 23 w 257" name="T94"/>
                <a:gd fmla="*/ 123 h 189" name="T95"/>
                <a:gd fmla="*/ 45 w 257" name="T96"/>
                <a:gd fmla="*/ 33 h 189" name="T97"/>
                <a:gd fmla="*/ 16 w 257" name="T98"/>
                <a:gd fmla="*/ 50 h 189" name="T99"/>
                <a:gd fmla="*/ 45 w 257" name="T100"/>
                <a:gd fmla="*/ 33 h 189" name="T101"/>
                <a:gd fmla="*/ 45 w 257" name="T102"/>
                <a:gd fmla="*/ 73 h 189" name="T103"/>
                <a:gd fmla="*/ 16 w 257" name="T104"/>
                <a:gd fmla="*/ 88 h 189" name="T105"/>
                <a:gd fmla="*/ 45 w 257" name="T106"/>
                <a:gd fmla="*/ 73 h 189" name="T107"/>
                <a:gd fmla="*/ 205 w 257" name="T108"/>
                <a:gd fmla="*/ 180 h 189" name="T109"/>
                <a:gd fmla="*/ 191 w 257" name="T110"/>
                <a:gd fmla="*/ 163 h 189" name="T111"/>
                <a:gd fmla="*/ 127 w 257" name="T112"/>
                <a:gd fmla="*/ 180 h 189" name="T113"/>
                <a:gd fmla="*/ 113 w 257" name="T114"/>
                <a:gd fmla="*/ 189 h 189" name="T115"/>
                <a:gd fmla="*/ 205 w 257" name="T116"/>
                <a:gd fmla="*/ 180 h 189" name="T117"/>
                <a:gd fmla="*/ 80 w 257" name="T118"/>
                <a:gd fmla="*/ 59 h 189" name="T119"/>
                <a:gd fmla="*/ 234 w 257" name="T120"/>
                <a:gd fmla="*/ 137 h 189" name="T121"/>
                <a:gd fmla="*/ 80 w 257" name="T122"/>
                <a:gd fmla="*/ 59 h 18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9" w="257">
                  <a:moveTo>
                    <a:pt x="248" y="38"/>
                  </a:moveTo>
                  <a:lnTo>
                    <a:pt x="66" y="38"/>
                  </a:lnTo>
                  <a:lnTo>
                    <a:pt x="59" y="38"/>
                  </a:lnTo>
                  <a:lnTo>
                    <a:pt x="59" y="47"/>
                  </a:lnTo>
                  <a:lnTo>
                    <a:pt x="59" y="151"/>
                  </a:lnTo>
                  <a:lnTo>
                    <a:pt x="59" y="158"/>
                  </a:lnTo>
                  <a:lnTo>
                    <a:pt x="66" y="158"/>
                  </a:lnTo>
                  <a:lnTo>
                    <a:pt x="248" y="158"/>
                  </a:lnTo>
                  <a:lnTo>
                    <a:pt x="257" y="158"/>
                  </a:lnTo>
                  <a:lnTo>
                    <a:pt x="257" y="151"/>
                  </a:lnTo>
                  <a:lnTo>
                    <a:pt x="257" y="47"/>
                  </a:lnTo>
                  <a:lnTo>
                    <a:pt x="257" y="38"/>
                  </a:lnTo>
                  <a:lnTo>
                    <a:pt x="248" y="38"/>
                  </a:lnTo>
                  <a:lnTo>
                    <a:pt x="248" y="38"/>
                  </a:lnTo>
                  <a:close/>
                  <a:moveTo>
                    <a:pt x="90" y="95"/>
                  </a:moveTo>
                  <a:lnTo>
                    <a:pt x="104" y="95"/>
                  </a:lnTo>
                  <a:lnTo>
                    <a:pt x="106" y="95"/>
                  </a:lnTo>
                  <a:lnTo>
                    <a:pt x="106" y="97"/>
                  </a:lnTo>
                  <a:lnTo>
                    <a:pt x="108" y="99"/>
                  </a:lnTo>
                  <a:lnTo>
                    <a:pt x="113" y="78"/>
                  </a:lnTo>
                  <a:lnTo>
                    <a:pt x="120" y="78"/>
                  </a:lnTo>
                  <a:lnTo>
                    <a:pt x="125" y="90"/>
                  </a:lnTo>
                  <a:lnTo>
                    <a:pt x="127" y="85"/>
                  </a:lnTo>
                  <a:lnTo>
                    <a:pt x="132" y="80"/>
                  </a:lnTo>
                  <a:lnTo>
                    <a:pt x="134" y="88"/>
                  </a:lnTo>
                  <a:lnTo>
                    <a:pt x="149" y="109"/>
                  </a:lnTo>
                  <a:lnTo>
                    <a:pt x="151" y="90"/>
                  </a:lnTo>
                  <a:lnTo>
                    <a:pt x="153" y="80"/>
                  </a:lnTo>
                  <a:lnTo>
                    <a:pt x="160" y="90"/>
                  </a:lnTo>
                  <a:lnTo>
                    <a:pt x="163" y="95"/>
                  </a:lnTo>
                  <a:lnTo>
                    <a:pt x="175" y="80"/>
                  </a:lnTo>
                  <a:lnTo>
                    <a:pt x="182" y="80"/>
                  </a:lnTo>
                  <a:lnTo>
                    <a:pt x="191" y="102"/>
                  </a:lnTo>
                  <a:lnTo>
                    <a:pt x="191" y="95"/>
                  </a:lnTo>
                  <a:lnTo>
                    <a:pt x="193" y="90"/>
                  </a:lnTo>
                  <a:lnTo>
                    <a:pt x="196" y="90"/>
                  </a:lnTo>
                  <a:lnTo>
                    <a:pt x="224" y="90"/>
                  </a:lnTo>
                  <a:lnTo>
                    <a:pt x="224" y="99"/>
                  </a:lnTo>
                  <a:lnTo>
                    <a:pt x="201" y="99"/>
                  </a:lnTo>
                  <a:lnTo>
                    <a:pt x="196" y="116"/>
                  </a:lnTo>
                  <a:lnTo>
                    <a:pt x="189" y="116"/>
                  </a:lnTo>
                  <a:lnTo>
                    <a:pt x="177" y="92"/>
                  </a:lnTo>
                  <a:lnTo>
                    <a:pt x="167" y="106"/>
                  </a:lnTo>
                  <a:lnTo>
                    <a:pt x="165" y="111"/>
                  </a:lnTo>
                  <a:lnTo>
                    <a:pt x="160" y="106"/>
                  </a:lnTo>
                  <a:lnTo>
                    <a:pt x="158" y="102"/>
                  </a:lnTo>
                  <a:lnTo>
                    <a:pt x="153" y="123"/>
                  </a:lnTo>
                  <a:lnTo>
                    <a:pt x="146" y="123"/>
                  </a:lnTo>
                  <a:lnTo>
                    <a:pt x="130" y="95"/>
                  </a:lnTo>
                  <a:lnTo>
                    <a:pt x="125" y="99"/>
                  </a:lnTo>
                  <a:lnTo>
                    <a:pt x="120" y="104"/>
                  </a:lnTo>
                  <a:lnTo>
                    <a:pt x="120" y="99"/>
                  </a:lnTo>
                  <a:lnTo>
                    <a:pt x="118" y="95"/>
                  </a:lnTo>
                  <a:lnTo>
                    <a:pt x="113" y="114"/>
                  </a:lnTo>
                  <a:lnTo>
                    <a:pt x="106" y="114"/>
                  </a:lnTo>
                  <a:lnTo>
                    <a:pt x="99" y="102"/>
                  </a:lnTo>
                  <a:lnTo>
                    <a:pt x="90" y="102"/>
                  </a:lnTo>
                  <a:lnTo>
                    <a:pt x="90" y="95"/>
                  </a:lnTo>
                  <a:lnTo>
                    <a:pt x="90" y="95"/>
                  </a:lnTo>
                  <a:close/>
                  <a:moveTo>
                    <a:pt x="87" y="189"/>
                  </a:moveTo>
                  <a:lnTo>
                    <a:pt x="0" y="189"/>
                  </a:lnTo>
                  <a:lnTo>
                    <a:pt x="0" y="0"/>
                  </a:lnTo>
                  <a:lnTo>
                    <a:pt x="87" y="0"/>
                  </a:lnTo>
                  <a:lnTo>
                    <a:pt x="87" y="26"/>
                  </a:lnTo>
                  <a:lnTo>
                    <a:pt x="61" y="26"/>
                  </a:lnTo>
                  <a:lnTo>
                    <a:pt x="45" y="26"/>
                  </a:lnTo>
                  <a:lnTo>
                    <a:pt x="12" y="26"/>
                  </a:lnTo>
                  <a:lnTo>
                    <a:pt x="7" y="26"/>
                  </a:lnTo>
                  <a:lnTo>
                    <a:pt x="7" y="31"/>
                  </a:lnTo>
                  <a:lnTo>
                    <a:pt x="7" y="54"/>
                  </a:lnTo>
                  <a:lnTo>
                    <a:pt x="7" y="57"/>
                  </a:lnTo>
                  <a:lnTo>
                    <a:pt x="12" y="57"/>
                  </a:lnTo>
                  <a:lnTo>
                    <a:pt x="45" y="57"/>
                  </a:lnTo>
                  <a:lnTo>
                    <a:pt x="45" y="64"/>
                  </a:lnTo>
                  <a:lnTo>
                    <a:pt x="12" y="64"/>
                  </a:lnTo>
                  <a:lnTo>
                    <a:pt x="7" y="64"/>
                  </a:lnTo>
                  <a:lnTo>
                    <a:pt x="7" y="69"/>
                  </a:lnTo>
                  <a:lnTo>
                    <a:pt x="7" y="92"/>
                  </a:lnTo>
                  <a:lnTo>
                    <a:pt x="7" y="95"/>
                  </a:lnTo>
                  <a:lnTo>
                    <a:pt x="12" y="95"/>
                  </a:lnTo>
                  <a:lnTo>
                    <a:pt x="45" y="95"/>
                  </a:lnTo>
                  <a:lnTo>
                    <a:pt x="45" y="170"/>
                  </a:lnTo>
                  <a:lnTo>
                    <a:pt x="87" y="170"/>
                  </a:lnTo>
                  <a:lnTo>
                    <a:pt x="87" y="189"/>
                  </a:lnTo>
                  <a:lnTo>
                    <a:pt x="87" y="189"/>
                  </a:lnTo>
                  <a:close/>
                  <a:moveTo>
                    <a:pt x="23" y="106"/>
                  </a:moveTo>
                  <a:lnTo>
                    <a:pt x="9" y="106"/>
                  </a:lnTo>
                  <a:lnTo>
                    <a:pt x="9" y="116"/>
                  </a:lnTo>
                  <a:lnTo>
                    <a:pt x="23" y="116"/>
                  </a:lnTo>
                  <a:lnTo>
                    <a:pt x="23" y="106"/>
                  </a:lnTo>
                  <a:lnTo>
                    <a:pt x="23" y="106"/>
                  </a:lnTo>
                  <a:close/>
                  <a:moveTo>
                    <a:pt x="23" y="123"/>
                  </a:moveTo>
                  <a:lnTo>
                    <a:pt x="9" y="123"/>
                  </a:lnTo>
                  <a:lnTo>
                    <a:pt x="9" y="130"/>
                  </a:lnTo>
                  <a:lnTo>
                    <a:pt x="23" y="130"/>
                  </a:lnTo>
                  <a:lnTo>
                    <a:pt x="23" y="123"/>
                  </a:lnTo>
                  <a:lnTo>
                    <a:pt x="23" y="123"/>
                  </a:lnTo>
                  <a:close/>
                  <a:moveTo>
                    <a:pt x="45" y="33"/>
                  </a:moveTo>
                  <a:lnTo>
                    <a:pt x="16" y="33"/>
                  </a:lnTo>
                  <a:lnTo>
                    <a:pt x="16" y="50"/>
                  </a:lnTo>
                  <a:lnTo>
                    <a:pt x="45" y="50"/>
                  </a:lnTo>
                  <a:lnTo>
                    <a:pt x="45" y="33"/>
                  </a:lnTo>
                  <a:lnTo>
                    <a:pt x="45" y="33"/>
                  </a:lnTo>
                  <a:close/>
                  <a:moveTo>
                    <a:pt x="45" y="73"/>
                  </a:moveTo>
                  <a:lnTo>
                    <a:pt x="16" y="73"/>
                  </a:lnTo>
                  <a:lnTo>
                    <a:pt x="16" y="88"/>
                  </a:lnTo>
                  <a:lnTo>
                    <a:pt x="45" y="88"/>
                  </a:lnTo>
                  <a:lnTo>
                    <a:pt x="45" y="73"/>
                  </a:lnTo>
                  <a:lnTo>
                    <a:pt x="45" y="73"/>
                  </a:lnTo>
                  <a:close/>
                  <a:moveTo>
                    <a:pt x="205" y="180"/>
                  </a:moveTo>
                  <a:lnTo>
                    <a:pt x="191" y="180"/>
                  </a:lnTo>
                  <a:lnTo>
                    <a:pt x="191" y="163"/>
                  </a:lnTo>
                  <a:lnTo>
                    <a:pt x="127" y="163"/>
                  </a:lnTo>
                  <a:lnTo>
                    <a:pt x="127" y="180"/>
                  </a:lnTo>
                  <a:lnTo>
                    <a:pt x="113" y="180"/>
                  </a:lnTo>
                  <a:lnTo>
                    <a:pt x="113" y="189"/>
                  </a:lnTo>
                  <a:lnTo>
                    <a:pt x="205" y="189"/>
                  </a:lnTo>
                  <a:lnTo>
                    <a:pt x="205" y="180"/>
                  </a:lnTo>
                  <a:lnTo>
                    <a:pt x="205" y="180"/>
                  </a:lnTo>
                  <a:close/>
                  <a:moveTo>
                    <a:pt x="80" y="59"/>
                  </a:moveTo>
                  <a:lnTo>
                    <a:pt x="234" y="59"/>
                  </a:lnTo>
                  <a:lnTo>
                    <a:pt x="234" y="137"/>
                  </a:lnTo>
                  <a:lnTo>
                    <a:pt x="80" y="137"/>
                  </a:lnTo>
                  <a:lnTo>
                    <a:pt x="80" y="59"/>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矩形 24"/>
            <p:cNvSpPr/>
            <p:nvPr/>
          </p:nvSpPr>
          <p:spPr>
            <a:xfrm>
              <a:off x="1592483" y="3415175"/>
              <a:ext cx="2278380" cy="365760"/>
            </a:xfrm>
            <a:prstGeom prst="rect">
              <a:avLst/>
            </a:prstGeom>
          </p:spPr>
          <p:txBody>
            <a:bodyPr wrap="none">
              <a:spAutoFit/>
            </a:bodyPr>
            <a:lstStyle/>
            <a:p>
              <a:r>
                <a:rPr altLang="zh-CN" lang="en-US">
                  <a:solidFill>
                    <a:schemeClr val="bg1"/>
                  </a:solidFill>
                  <a:latin charset="-122" panose="020b0503020204020204" pitchFamily="34" typeface="微软雅黑"/>
                  <a:ea charset="-122" panose="020b0503020204020204" pitchFamily="34" typeface="微软雅黑"/>
                </a:rPr>
                <a:t>18个月硬件性能提升</a:t>
              </a:r>
            </a:p>
          </p:txBody>
        </p:sp>
        <p:sp>
          <p:nvSpPr>
            <p:cNvPr id="27" name="椭圆 26"/>
            <p:cNvSpPr/>
            <p:nvPr/>
          </p:nvSpPr>
          <p:spPr>
            <a:xfrm>
              <a:off x="4568752" y="3190315"/>
              <a:ext cx="808506" cy="808506"/>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矩形 28"/>
            <p:cNvSpPr/>
            <p:nvPr/>
          </p:nvSpPr>
          <p:spPr>
            <a:xfrm>
              <a:off x="5369709" y="3296337"/>
              <a:ext cx="2240803" cy="640080"/>
            </a:xfrm>
            <a:prstGeom prst="rect">
              <a:avLst/>
            </a:prstGeom>
          </p:spPr>
          <p:txBody>
            <a:bodyPr wrap="square">
              <a:spAutoFit/>
            </a:bodyPr>
            <a:lstStyle/>
            <a:p>
              <a:r>
                <a:rPr altLang="en-US" lang="zh-CN">
                  <a:solidFill>
                    <a:schemeClr val="bg1"/>
                  </a:solidFill>
                  <a:latin charset="-122" panose="020b0503020204020204" pitchFamily="34" typeface="微软雅黑"/>
                  <a:ea charset="-122" panose="020b0503020204020204" pitchFamily="34" typeface="微软雅黑"/>
                </a:rPr>
                <a:t>软件升级消耗硬件提升的性能</a:t>
              </a:r>
            </a:p>
          </p:txBody>
        </p:sp>
        <p:sp>
          <p:nvSpPr>
            <p:cNvPr id="33" name="椭圆 32"/>
            <p:cNvSpPr/>
            <p:nvPr/>
          </p:nvSpPr>
          <p:spPr>
            <a:xfrm>
              <a:off x="8436420" y="3191654"/>
              <a:ext cx="808506" cy="808506"/>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矩形 34"/>
            <p:cNvSpPr/>
            <p:nvPr/>
          </p:nvSpPr>
          <p:spPr>
            <a:xfrm>
              <a:off x="9237376" y="3411241"/>
              <a:ext cx="1554480" cy="365760"/>
            </a:xfrm>
            <a:prstGeom prst="rect">
              <a:avLst/>
            </a:prstGeom>
          </p:spPr>
          <p:txBody>
            <a:bodyPr wrap="none">
              <a:spAutoFit/>
            </a:bodyPr>
            <a:lstStyle/>
            <a:p>
              <a:r>
                <a:rPr altLang="en-US" lang="zh-CN">
                  <a:solidFill>
                    <a:schemeClr val="bg1"/>
                  </a:solidFill>
                  <a:latin typeface="+mn-ea"/>
                </a:rPr>
                <a:t>用户更新机器</a:t>
              </a:r>
            </a:p>
          </p:txBody>
        </p:sp>
        <p:sp>
          <p:nvSpPr>
            <p:cNvPr id="36" name="椭圆 35"/>
            <p:cNvSpPr/>
            <p:nvPr/>
          </p:nvSpPr>
          <p:spPr>
            <a:xfrm>
              <a:off x="6649160" y="4812424"/>
              <a:ext cx="808506" cy="808506"/>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7450117" y="5032011"/>
              <a:ext cx="2926080" cy="365760"/>
            </a:xfrm>
            <a:prstGeom prst="rect">
              <a:avLst/>
            </a:prstGeom>
          </p:spPr>
          <p:txBody>
            <a:bodyPr wrap="none">
              <a:spAutoFit/>
            </a:bodyPr>
            <a:lstStyle/>
            <a:p>
              <a:r>
                <a:rPr altLang="en-US" lang="zh-CN">
                  <a:solidFill>
                    <a:schemeClr val="bg1"/>
                  </a:solidFill>
                  <a:latin charset="-122" panose="020b0503020204020204" pitchFamily="34" typeface="微软雅黑"/>
                  <a:ea charset="-122" panose="020b0503020204020204" pitchFamily="34" typeface="微软雅黑"/>
                </a:rPr>
                <a:t>电脑商获益采购芯片、外设</a:t>
              </a:r>
            </a:p>
          </p:txBody>
        </p:sp>
        <p:sp>
          <p:nvSpPr>
            <p:cNvPr id="39" name="椭圆 38"/>
            <p:cNvSpPr/>
            <p:nvPr/>
          </p:nvSpPr>
          <p:spPr>
            <a:xfrm>
              <a:off x="2284310" y="4812424"/>
              <a:ext cx="808506" cy="808506"/>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矩形 40"/>
            <p:cNvSpPr/>
            <p:nvPr/>
          </p:nvSpPr>
          <p:spPr>
            <a:xfrm>
              <a:off x="3085267" y="5032011"/>
              <a:ext cx="2468880" cy="365760"/>
            </a:xfrm>
            <a:prstGeom prst="rect">
              <a:avLst/>
            </a:prstGeom>
          </p:spPr>
          <p:txBody>
            <a:bodyPr wrap="none">
              <a:spAutoFit/>
            </a:bodyPr>
            <a:lstStyle/>
            <a:p>
              <a:r>
                <a:rPr altLang="en-US" lang="zh-CN">
                  <a:solidFill>
                    <a:schemeClr val="bg1"/>
                  </a:solidFill>
                  <a:latin charset="-122" panose="020b0503020204020204" pitchFamily="34" typeface="微软雅黑"/>
                  <a:ea charset="-122" panose="020b0503020204020204" pitchFamily="34" typeface="微软雅黑"/>
                </a:rPr>
                <a:t>半导体厂、外设厂获益</a:t>
              </a:r>
            </a:p>
          </p:txBody>
        </p:sp>
        <p:sp>
          <p:nvSpPr>
            <p:cNvPr id="42" name="Freeform 51"/>
            <p:cNvSpPr>
              <a:spLocks noEditPoints="1"/>
            </p:cNvSpPr>
            <p:nvPr/>
          </p:nvSpPr>
          <p:spPr bwMode="auto">
            <a:xfrm>
              <a:off x="4758671" y="3340930"/>
              <a:ext cx="421120" cy="458581"/>
            </a:xfrm>
            <a:custGeom>
              <a:gdLst>
                <a:gd fmla="*/ 44 w 88" name="T0"/>
                <a:gd fmla="*/ 13 h 105" name="T1"/>
                <a:gd fmla="*/ 53 w 88" name="T2"/>
                <a:gd fmla="*/ 13 h 105" name="T3"/>
                <a:gd fmla="*/ 52 w 88" name="T4"/>
                <a:gd fmla="*/ 11 h 105" name="T5"/>
                <a:gd fmla="*/ 49 w 88" name="T6"/>
                <a:gd fmla="*/ 10 h 105" name="T7"/>
                <a:gd fmla="*/ 39 w 88" name="T8"/>
                <a:gd fmla="*/ 10 h 105" name="T9"/>
                <a:gd fmla="*/ 36 w 88" name="T10"/>
                <a:gd fmla="*/ 11 h 105" name="T11"/>
                <a:gd fmla="*/ 35 w 88" name="T12"/>
                <a:gd fmla="*/ 13 h 105" name="T13"/>
                <a:gd fmla="*/ 35 w 88" name="T14"/>
                <a:gd fmla="*/ 25 h 105" name="T15"/>
                <a:gd fmla="*/ 25 w 88" name="T16"/>
                <a:gd fmla="*/ 25 h 105" name="T17"/>
                <a:gd fmla="*/ 25 w 88" name="T18"/>
                <a:gd fmla="*/ 13 h 105" name="T19"/>
                <a:gd fmla="*/ 29 w 88" name="T20"/>
                <a:gd fmla="*/ 4 h 105" name="T21"/>
                <a:gd fmla="*/ 39 w 88" name="T22"/>
                <a:gd fmla="*/ 0 h 105" name="T23"/>
                <a:gd fmla="*/ 49 w 88" name="T24"/>
                <a:gd fmla="*/ 0 h 105" name="T25"/>
                <a:gd fmla="*/ 59 w 88" name="T26"/>
                <a:gd fmla="*/ 4 h 105" name="T27"/>
                <a:gd fmla="*/ 63 w 88" name="T28"/>
                <a:gd fmla="*/ 13 h 105" name="T29"/>
                <a:gd fmla="*/ 63 w 88" name="T30"/>
                <a:gd fmla="*/ 25 h 105" name="T31"/>
                <a:gd fmla="*/ 53 w 88" name="T32"/>
                <a:gd fmla="*/ 25 h 105" name="T33"/>
                <a:gd fmla="*/ 53 w 88" name="T34"/>
                <a:gd fmla="*/ 23 h 105" name="T35"/>
                <a:gd fmla="*/ 44 w 88" name="T36"/>
                <a:gd fmla="*/ 23 h 105" name="T37"/>
                <a:gd fmla="*/ 39 w 88" name="T38"/>
                <a:gd fmla="*/ 23 h 105" name="T39"/>
                <a:gd fmla="*/ 39 w 88" name="T40"/>
                <a:gd fmla="*/ 13 h 105" name="T41"/>
                <a:gd fmla="*/ 44 w 88" name="T42"/>
                <a:gd fmla="*/ 13 h 105" name="T43"/>
                <a:gd fmla="*/ 19 w 88" name="T44"/>
                <a:gd fmla="*/ 42 h 105" name="T45"/>
                <a:gd fmla="*/ 29 w 88" name="T46"/>
                <a:gd fmla="*/ 43 h 105" name="T47"/>
                <a:gd fmla="*/ 29 w 88" name="T48"/>
                <a:gd fmla="*/ 89 h 105" name="T49"/>
                <a:gd fmla="*/ 21 w 88" name="T50"/>
                <a:gd fmla="*/ 87 h 105" name="T51"/>
                <a:gd fmla="*/ 19 w 88" name="T52"/>
                <a:gd fmla="*/ 42 h 105" name="T53"/>
                <a:gd fmla="*/ 39 w 88" name="T54"/>
                <a:gd fmla="*/ 43 h 105" name="T55"/>
                <a:gd fmla="*/ 50 w 88" name="T56"/>
                <a:gd fmla="*/ 43 h 105" name="T57"/>
                <a:gd fmla="*/ 50 w 88" name="T58"/>
                <a:gd fmla="*/ 90 h 105" name="T59"/>
                <a:gd fmla="*/ 39 w 88" name="T60"/>
                <a:gd fmla="*/ 90 h 105" name="T61"/>
                <a:gd fmla="*/ 39 w 88" name="T62"/>
                <a:gd fmla="*/ 43 h 105" name="T63"/>
                <a:gd fmla="*/ 70 w 88" name="T64"/>
                <a:gd fmla="*/ 42 h 105" name="T65"/>
                <a:gd fmla="*/ 60 w 88" name="T66"/>
                <a:gd fmla="*/ 43 h 105" name="T67"/>
                <a:gd fmla="*/ 59 w 88" name="T68"/>
                <a:gd fmla="*/ 89 h 105" name="T69"/>
                <a:gd fmla="*/ 68 w 88" name="T70"/>
                <a:gd fmla="*/ 87 h 105" name="T71"/>
                <a:gd fmla="*/ 70 w 88" name="T72"/>
                <a:gd fmla="*/ 42 h 105" name="T73"/>
                <a:gd fmla="*/ 5 w 88" name="T74"/>
                <a:gd fmla="*/ 33 h 105" name="T75"/>
                <a:gd fmla="*/ 8 w 88" name="T76"/>
                <a:gd fmla="*/ 87 h 105" name="T77"/>
                <a:gd fmla="*/ 5 w 88" name="T78"/>
                <a:gd fmla="*/ 92 h 105" name="T79"/>
                <a:gd fmla="*/ 19 w 88" name="T80"/>
                <a:gd fmla="*/ 103 h 105" name="T81"/>
                <a:gd fmla="*/ 44 w 88" name="T82"/>
                <a:gd fmla="*/ 105 h 105" name="T83"/>
                <a:gd fmla="*/ 69 w 88" name="T84"/>
                <a:gd fmla="*/ 103 h 105" name="T85"/>
                <a:gd fmla="*/ 84 w 88" name="T86"/>
                <a:gd fmla="*/ 92 h 105" name="T87"/>
                <a:gd fmla="*/ 81 w 88" name="T88"/>
                <a:gd fmla="*/ 87 h 105" name="T89"/>
                <a:gd fmla="*/ 83 w 88" name="T90"/>
                <a:gd fmla="*/ 33 h 105" name="T91"/>
                <a:gd fmla="*/ 88 w 88" name="T92"/>
                <a:gd fmla="*/ 26 h 105" name="T93"/>
                <a:gd fmla="*/ 73 w 88" name="T94"/>
                <a:gd fmla="*/ 15 h 105" name="T95"/>
                <a:gd fmla="*/ 67 w 88" name="T96"/>
                <a:gd fmla="*/ 14 h 105" name="T97"/>
                <a:gd fmla="*/ 67 w 88" name="T98"/>
                <a:gd fmla="*/ 24 h 105" name="T99"/>
                <a:gd fmla="*/ 71 w 88" name="T100"/>
                <a:gd fmla="*/ 25 h 105" name="T101"/>
                <a:gd fmla="*/ 76 w 88" name="T102"/>
                <a:gd fmla="*/ 26 h 105" name="T103"/>
                <a:gd fmla="*/ 71 w 88" name="T104"/>
                <a:gd fmla="*/ 27 h 105" name="T105"/>
                <a:gd fmla="*/ 44 w 88" name="T106"/>
                <a:gd fmla="*/ 30 h 105" name="T107"/>
                <a:gd fmla="*/ 18 w 88" name="T108"/>
                <a:gd fmla="*/ 27 h 105" name="T109"/>
                <a:gd fmla="*/ 13 w 88" name="T110"/>
                <a:gd fmla="*/ 26 h 105" name="T111"/>
                <a:gd fmla="*/ 18 w 88" name="T112"/>
                <a:gd fmla="*/ 25 h 105" name="T113"/>
                <a:gd fmla="*/ 21 w 88" name="T114"/>
                <a:gd fmla="*/ 25 h 105" name="T115"/>
                <a:gd fmla="*/ 21 w 88" name="T116"/>
                <a:gd fmla="*/ 15 h 105" name="T117"/>
                <a:gd fmla="*/ 16 w 88" name="T118"/>
                <a:gd fmla="*/ 15 h 105" name="T119"/>
                <a:gd fmla="*/ 0 w 88" name="T120"/>
                <a:gd fmla="*/ 26 h 105" name="T121"/>
                <a:gd fmla="*/ 5 w 88" name="T122"/>
                <a:gd fmla="*/ 33 h 10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5" w="88">
                  <a:moveTo>
                    <a:pt x="44" y="13"/>
                  </a:moveTo>
                  <a:cubicBezTo>
                    <a:pt x="47" y="13"/>
                    <a:pt x="50" y="13"/>
                    <a:pt x="53" y="13"/>
                  </a:cubicBezTo>
                  <a:cubicBezTo>
                    <a:pt x="53" y="12"/>
                    <a:pt x="52" y="11"/>
                    <a:pt x="52" y="11"/>
                  </a:cubicBezTo>
                  <a:cubicBezTo>
                    <a:pt x="51" y="10"/>
                    <a:pt x="50" y="10"/>
                    <a:pt x="49" y="10"/>
                  </a:cubicBezTo>
                  <a:cubicBezTo>
                    <a:pt x="39" y="10"/>
                    <a:pt x="39" y="10"/>
                    <a:pt x="39" y="10"/>
                  </a:cubicBezTo>
                  <a:cubicBezTo>
                    <a:pt x="38" y="10"/>
                    <a:pt x="37" y="10"/>
                    <a:pt x="36" y="11"/>
                  </a:cubicBezTo>
                  <a:cubicBezTo>
                    <a:pt x="35" y="11"/>
                    <a:pt x="35" y="12"/>
                    <a:pt x="35" y="13"/>
                  </a:cubicBezTo>
                  <a:cubicBezTo>
                    <a:pt x="35" y="25"/>
                    <a:pt x="35" y="25"/>
                    <a:pt x="35" y="25"/>
                  </a:cubicBezTo>
                  <a:cubicBezTo>
                    <a:pt x="25" y="25"/>
                    <a:pt x="25" y="25"/>
                    <a:pt x="25" y="25"/>
                  </a:cubicBezTo>
                  <a:cubicBezTo>
                    <a:pt x="25" y="13"/>
                    <a:pt x="25" y="13"/>
                    <a:pt x="25" y="13"/>
                  </a:cubicBezTo>
                  <a:cubicBezTo>
                    <a:pt x="25" y="9"/>
                    <a:pt x="27" y="6"/>
                    <a:pt x="29" y="4"/>
                  </a:cubicBezTo>
                  <a:cubicBezTo>
                    <a:pt x="32" y="1"/>
                    <a:pt x="35" y="0"/>
                    <a:pt x="39" y="0"/>
                  </a:cubicBezTo>
                  <a:cubicBezTo>
                    <a:pt x="49" y="0"/>
                    <a:pt x="49" y="0"/>
                    <a:pt x="49" y="0"/>
                  </a:cubicBezTo>
                  <a:cubicBezTo>
                    <a:pt x="53" y="0"/>
                    <a:pt x="56" y="1"/>
                    <a:pt x="59" y="4"/>
                  </a:cubicBezTo>
                  <a:cubicBezTo>
                    <a:pt x="61" y="6"/>
                    <a:pt x="63" y="9"/>
                    <a:pt x="63" y="13"/>
                  </a:cubicBezTo>
                  <a:cubicBezTo>
                    <a:pt x="63" y="25"/>
                    <a:pt x="63" y="25"/>
                    <a:pt x="63" y="25"/>
                  </a:cubicBezTo>
                  <a:cubicBezTo>
                    <a:pt x="53" y="25"/>
                    <a:pt x="53" y="25"/>
                    <a:pt x="53" y="25"/>
                  </a:cubicBezTo>
                  <a:cubicBezTo>
                    <a:pt x="53" y="23"/>
                    <a:pt x="53" y="23"/>
                    <a:pt x="53" y="23"/>
                  </a:cubicBezTo>
                  <a:cubicBezTo>
                    <a:pt x="50" y="23"/>
                    <a:pt x="47" y="23"/>
                    <a:pt x="44" y="23"/>
                  </a:cubicBezTo>
                  <a:cubicBezTo>
                    <a:pt x="42" y="23"/>
                    <a:pt x="41" y="23"/>
                    <a:pt x="39" y="23"/>
                  </a:cubicBezTo>
                  <a:cubicBezTo>
                    <a:pt x="39" y="13"/>
                    <a:pt x="39" y="13"/>
                    <a:pt x="39" y="13"/>
                  </a:cubicBezTo>
                  <a:cubicBezTo>
                    <a:pt x="41" y="13"/>
                    <a:pt x="42" y="13"/>
                    <a:pt x="44" y="13"/>
                  </a:cubicBezTo>
                  <a:close/>
                  <a:moveTo>
                    <a:pt x="19" y="42"/>
                  </a:moveTo>
                  <a:cubicBezTo>
                    <a:pt x="29" y="43"/>
                    <a:pt x="29" y="43"/>
                    <a:pt x="29" y="43"/>
                  </a:cubicBezTo>
                  <a:cubicBezTo>
                    <a:pt x="29" y="89"/>
                    <a:pt x="29" y="89"/>
                    <a:pt x="29" y="89"/>
                  </a:cubicBezTo>
                  <a:cubicBezTo>
                    <a:pt x="21" y="87"/>
                    <a:pt x="21" y="87"/>
                    <a:pt x="21" y="87"/>
                  </a:cubicBezTo>
                  <a:cubicBezTo>
                    <a:pt x="19" y="42"/>
                    <a:pt x="19" y="42"/>
                    <a:pt x="19" y="42"/>
                  </a:cubicBezTo>
                  <a:close/>
                  <a:moveTo>
                    <a:pt x="39" y="43"/>
                  </a:moveTo>
                  <a:cubicBezTo>
                    <a:pt x="50" y="43"/>
                    <a:pt x="50" y="43"/>
                    <a:pt x="50" y="43"/>
                  </a:cubicBezTo>
                  <a:cubicBezTo>
                    <a:pt x="50" y="90"/>
                    <a:pt x="50" y="90"/>
                    <a:pt x="50" y="90"/>
                  </a:cubicBezTo>
                  <a:cubicBezTo>
                    <a:pt x="39" y="90"/>
                    <a:pt x="39" y="90"/>
                    <a:pt x="39" y="90"/>
                  </a:cubicBezTo>
                  <a:cubicBezTo>
                    <a:pt x="39" y="43"/>
                    <a:pt x="39" y="43"/>
                    <a:pt x="39" y="43"/>
                  </a:cubicBezTo>
                  <a:close/>
                  <a:moveTo>
                    <a:pt x="70" y="42"/>
                  </a:moveTo>
                  <a:cubicBezTo>
                    <a:pt x="60" y="43"/>
                    <a:pt x="60" y="43"/>
                    <a:pt x="60" y="43"/>
                  </a:cubicBezTo>
                  <a:cubicBezTo>
                    <a:pt x="59" y="89"/>
                    <a:pt x="59" y="89"/>
                    <a:pt x="59" y="89"/>
                  </a:cubicBezTo>
                  <a:cubicBezTo>
                    <a:pt x="68" y="87"/>
                    <a:pt x="68" y="87"/>
                    <a:pt x="68" y="87"/>
                  </a:cubicBezTo>
                  <a:cubicBezTo>
                    <a:pt x="70" y="42"/>
                    <a:pt x="70" y="42"/>
                    <a:pt x="70" y="42"/>
                  </a:cubicBezTo>
                  <a:close/>
                  <a:moveTo>
                    <a:pt x="5" y="33"/>
                  </a:moveTo>
                  <a:cubicBezTo>
                    <a:pt x="8" y="87"/>
                    <a:pt x="8" y="87"/>
                    <a:pt x="8" y="87"/>
                  </a:cubicBezTo>
                  <a:cubicBezTo>
                    <a:pt x="6" y="88"/>
                    <a:pt x="5" y="90"/>
                    <a:pt x="5" y="92"/>
                  </a:cubicBezTo>
                  <a:cubicBezTo>
                    <a:pt x="5" y="97"/>
                    <a:pt x="10" y="101"/>
                    <a:pt x="19" y="103"/>
                  </a:cubicBezTo>
                  <a:cubicBezTo>
                    <a:pt x="25" y="104"/>
                    <a:pt x="34" y="105"/>
                    <a:pt x="44" y="105"/>
                  </a:cubicBezTo>
                  <a:cubicBezTo>
                    <a:pt x="54" y="105"/>
                    <a:pt x="63" y="104"/>
                    <a:pt x="69" y="103"/>
                  </a:cubicBezTo>
                  <a:cubicBezTo>
                    <a:pt x="78" y="101"/>
                    <a:pt x="84" y="97"/>
                    <a:pt x="84" y="92"/>
                  </a:cubicBezTo>
                  <a:cubicBezTo>
                    <a:pt x="84" y="90"/>
                    <a:pt x="82" y="88"/>
                    <a:pt x="81" y="87"/>
                  </a:cubicBezTo>
                  <a:cubicBezTo>
                    <a:pt x="83" y="33"/>
                    <a:pt x="83" y="33"/>
                    <a:pt x="83" y="33"/>
                  </a:cubicBezTo>
                  <a:cubicBezTo>
                    <a:pt x="86" y="31"/>
                    <a:pt x="88" y="29"/>
                    <a:pt x="88" y="26"/>
                  </a:cubicBezTo>
                  <a:cubicBezTo>
                    <a:pt x="88" y="21"/>
                    <a:pt x="82" y="17"/>
                    <a:pt x="73" y="15"/>
                  </a:cubicBezTo>
                  <a:cubicBezTo>
                    <a:pt x="71" y="15"/>
                    <a:pt x="69" y="15"/>
                    <a:pt x="67" y="14"/>
                  </a:cubicBezTo>
                  <a:cubicBezTo>
                    <a:pt x="67" y="24"/>
                    <a:pt x="67" y="24"/>
                    <a:pt x="67" y="24"/>
                  </a:cubicBezTo>
                  <a:cubicBezTo>
                    <a:pt x="68" y="24"/>
                    <a:pt x="69" y="25"/>
                    <a:pt x="71" y="25"/>
                  </a:cubicBezTo>
                  <a:cubicBezTo>
                    <a:pt x="75" y="26"/>
                    <a:pt x="76" y="26"/>
                    <a:pt x="76" y="26"/>
                  </a:cubicBezTo>
                  <a:cubicBezTo>
                    <a:pt x="76" y="26"/>
                    <a:pt x="75" y="26"/>
                    <a:pt x="71" y="27"/>
                  </a:cubicBezTo>
                  <a:cubicBezTo>
                    <a:pt x="64" y="29"/>
                    <a:pt x="54" y="30"/>
                    <a:pt x="44" y="30"/>
                  </a:cubicBezTo>
                  <a:cubicBezTo>
                    <a:pt x="34" y="30"/>
                    <a:pt x="24" y="29"/>
                    <a:pt x="18" y="27"/>
                  </a:cubicBezTo>
                  <a:cubicBezTo>
                    <a:pt x="13" y="26"/>
                    <a:pt x="13" y="26"/>
                    <a:pt x="13" y="26"/>
                  </a:cubicBezTo>
                  <a:cubicBezTo>
                    <a:pt x="13" y="26"/>
                    <a:pt x="13" y="26"/>
                    <a:pt x="18" y="25"/>
                  </a:cubicBezTo>
                  <a:cubicBezTo>
                    <a:pt x="19" y="25"/>
                    <a:pt x="19" y="25"/>
                    <a:pt x="21" y="25"/>
                  </a:cubicBezTo>
                  <a:cubicBezTo>
                    <a:pt x="21" y="15"/>
                    <a:pt x="21" y="15"/>
                    <a:pt x="21" y="15"/>
                  </a:cubicBezTo>
                  <a:cubicBezTo>
                    <a:pt x="18" y="15"/>
                    <a:pt x="18" y="15"/>
                    <a:pt x="16" y="15"/>
                  </a:cubicBezTo>
                  <a:cubicBezTo>
                    <a:pt x="6" y="17"/>
                    <a:pt x="0" y="21"/>
                    <a:pt x="0" y="26"/>
                  </a:cubicBezTo>
                  <a:cubicBezTo>
                    <a:pt x="0" y="29"/>
                    <a:pt x="2" y="31"/>
                    <a:pt x="5" y="3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48" name="组合 47"/>
            <p:cNvGrpSpPr/>
            <p:nvPr/>
          </p:nvGrpSpPr>
          <p:grpSpPr>
            <a:xfrm>
              <a:off x="8545494" y="3366007"/>
              <a:ext cx="500243" cy="465937"/>
              <a:chOff x="3336925" y="3833813"/>
              <a:chExt cx="784225" cy="730444"/>
            </a:xfrm>
          </p:grpSpPr>
          <p:grpSp>
            <p:nvGrpSpPr>
              <p:cNvPr id="43" name="Group 296"/>
              <p:cNvGrpSpPr/>
              <p:nvPr/>
            </p:nvGrpSpPr>
            <p:grpSpPr>
              <a:xfrm>
                <a:off x="3336925" y="3833813"/>
                <a:ext cx="784225" cy="722312"/>
                <a:chOff x="2109" y="3849"/>
                <a:chExt cx="536" cy="494"/>
              </a:xfrm>
              <a:solidFill>
                <a:schemeClr val="bg1"/>
              </a:solidFill>
            </p:grpSpPr>
            <p:sp>
              <p:nvSpPr>
                <p:cNvPr id="44" name="Freeform 292"/>
                <p:cNvSpPr/>
                <p:nvPr/>
              </p:nvSpPr>
              <p:spPr bwMode="auto">
                <a:xfrm>
                  <a:off x="2109" y="3849"/>
                  <a:ext cx="536" cy="360"/>
                </a:xfrm>
                <a:custGeom>
                  <a:gdLst>
                    <a:gd fmla="*/ 85 w 529" name="T0"/>
                    <a:gd fmla="*/ 35 h 752" name="T1"/>
                    <a:gd fmla="*/ 8 w 529" name="T2"/>
                    <a:gd fmla="*/ 0 h 752" name="T3"/>
                    <a:gd fmla="*/ 0 w 529" name="T4"/>
                    <a:gd fmla="*/ 58 h 752" name="T5"/>
                    <a:gd fmla="*/ 60 w 529" name="T6"/>
                    <a:gd fmla="*/ 85 h 752" name="T7"/>
                    <a:gd fmla="*/ 156 w 529" name="T8"/>
                    <a:gd fmla="*/ 561 h 752" name="T9"/>
                    <a:gd fmla="*/ 156 w 529" name="T10"/>
                    <a:gd fmla="*/ 561 h 752" name="T11"/>
                    <a:gd fmla="*/ 195 w 529" name="T12"/>
                    <a:gd fmla="*/ 752 h 752" name="T13"/>
                    <a:gd fmla="*/ 452 w 529" name="T14"/>
                    <a:gd fmla="*/ 752 h 752" name="T15"/>
                    <a:gd fmla="*/ 452 w 529" name="T16"/>
                    <a:gd fmla="*/ 692 h 752" name="T17"/>
                    <a:gd fmla="*/ 218 w 529" name="T18"/>
                    <a:gd fmla="*/ 692 h 752" name="T19"/>
                    <a:gd fmla="*/ 192 w 529" name="T20"/>
                    <a:gd fmla="*/ 561 h 752" name="T21"/>
                    <a:gd fmla="*/ 473 w 529" name="T22"/>
                    <a:gd fmla="*/ 561 h 752" name="T23"/>
                    <a:gd fmla="*/ 529 w 529" name="T24"/>
                    <a:gd fmla="*/ 120 h 752" name="T25"/>
                    <a:gd fmla="*/ 102 w 529" name="T26"/>
                    <a:gd fmla="*/ 120 h 752" name="T27"/>
                    <a:gd fmla="*/ 85 w 529" name="T28"/>
                    <a:gd fmla="*/ 35 h 75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52" w="529">
                      <a:moveTo>
                        <a:pt x="85" y="35"/>
                      </a:moveTo>
                      <a:lnTo>
                        <a:pt x="8" y="0"/>
                      </a:lnTo>
                      <a:lnTo>
                        <a:pt x="0" y="58"/>
                      </a:lnTo>
                      <a:lnTo>
                        <a:pt x="60" y="85"/>
                      </a:lnTo>
                      <a:lnTo>
                        <a:pt x="156" y="561"/>
                      </a:lnTo>
                      <a:lnTo>
                        <a:pt x="156" y="561"/>
                      </a:lnTo>
                      <a:lnTo>
                        <a:pt x="195" y="752"/>
                      </a:lnTo>
                      <a:lnTo>
                        <a:pt x="452" y="752"/>
                      </a:lnTo>
                      <a:lnTo>
                        <a:pt x="452" y="692"/>
                      </a:lnTo>
                      <a:lnTo>
                        <a:pt x="218" y="692"/>
                      </a:lnTo>
                      <a:lnTo>
                        <a:pt x="192" y="561"/>
                      </a:lnTo>
                      <a:lnTo>
                        <a:pt x="473" y="561"/>
                      </a:lnTo>
                      <a:lnTo>
                        <a:pt x="529" y="120"/>
                      </a:lnTo>
                      <a:lnTo>
                        <a:pt x="102" y="120"/>
                      </a:lnTo>
                      <a:lnTo>
                        <a:pt x="85" y="35"/>
                      </a:lnTo>
                      <a:close/>
                    </a:path>
                  </a:pathLst>
                </a:custGeom>
                <a:gr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46" name="AutoShape 295"/>
                <p:cNvSpPr>
                  <a:spLocks noChangeArrowheads="1"/>
                </p:cNvSpPr>
                <p:nvPr/>
              </p:nvSpPr>
              <p:spPr bwMode="auto">
                <a:xfrm>
                  <a:off x="2488" y="4239"/>
                  <a:ext cx="104" cy="104"/>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9525">
                  <a:noFill/>
                  <a:round/>
                </a:ln>
                <a:effectLst/>
                <a:extLs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grpSp>
          <p:sp>
            <p:nvSpPr>
              <p:cNvPr id="47" name="AutoShape 295"/>
              <p:cNvSpPr>
                <a:spLocks noChangeArrowheads="1"/>
              </p:cNvSpPr>
              <p:nvPr/>
            </p:nvSpPr>
            <p:spPr bwMode="auto">
              <a:xfrm>
                <a:off x="3607375" y="4412191"/>
                <a:ext cx="152163" cy="152066"/>
              </a:xfrm>
              <a:custGeom>
                <a:gdLst>
                  <a:gd fmla="+- 5400 0 0" name="G0"/>
                  <a:gd fmla="+- 21600 0 5400" name="G1"/>
                  <a:gd fmla="+- 21600 0 5400" name="G2"/>
                  <a:gd fmla="*/ G0 2929 10000" name="G3"/>
                  <a:gd fmla="+- 21600 0 G3" name="G4"/>
                  <a:gd fmla="+- 21600 0 G3" name="G5"/>
                  <a:gd fmla="*/ 10800 w 21600" name="T0"/>
                  <a:gd fmla="*/ 0 h 21600" name="T1"/>
                  <a:gd fmla="*/ 3163 w 21600" name="T2"/>
                  <a:gd fmla="*/ 3163 h 21600" name="T3"/>
                  <a:gd fmla="*/ 0 w 21600" name="T4"/>
                  <a:gd fmla="*/ 10800 h 21600" name="T5"/>
                  <a:gd fmla="*/ 3163 w 21600" name="T6"/>
                  <a:gd fmla="*/ 18437 h 21600" name="T7"/>
                  <a:gd fmla="*/ 10800 w 21600" name="T8"/>
                  <a:gd fmla="*/ 21600 h 21600" name="T9"/>
                  <a:gd fmla="*/ 18437 w 21600" name="T10"/>
                  <a:gd fmla="*/ 18437 h 21600" name="T11"/>
                  <a:gd fmla="*/ 21600 w 21600" name="T12"/>
                  <a:gd fmla="*/ 10800 h 21600" name="T13"/>
                  <a:gd fmla="*/ 18437 w 21600" name="T14"/>
                  <a:gd fmla="*/ 3163 h 21600" name="T15"/>
                  <a:gd fmla="*/ 3163 w 21600" name="T16"/>
                  <a:gd fmla="*/ 3163 h 21600" name="T17"/>
                  <a:gd fmla="*/ 18437 w 21600" name="T18"/>
                  <a:gd fmla="*/ 18437 h 21600" name="T19"/>
                </a:gdLst>
                <a:cxnLst>
                  <a:cxn ang="0">
                    <a:pos x="T0" y="T1"/>
                  </a:cxn>
                  <a:cxn ang="0">
                    <a:pos x="T2" y="T3"/>
                  </a:cxn>
                  <a:cxn ang="0">
                    <a:pos x="T4" y="T5"/>
                  </a:cxn>
                  <a:cxn ang="0">
                    <a:pos x="T6" y="T7"/>
                  </a:cxn>
                  <a:cxn ang="0">
                    <a:pos x="T8" y="T9"/>
                  </a:cxn>
                  <a:cxn ang="0">
                    <a:pos x="T10" y="T11"/>
                  </a:cxn>
                  <a:cxn ang="0">
                    <a:pos x="T12" y="T13"/>
                  </a:cxn>
                  <a:cxn ang="0">
                    <a:pos x="T14" y="T15"/>
                  </a:cxn>
                </a:cxnLst>
                <a:rect b="T19" l="T16" r="T18" t="T17"/>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bg1"/>
              </a:solidFill>
              <a:ln w="9525">
                <a:noFill/>
                <a:round/>
              </a:ln>
              <a:effectLst/>
              <a:extLs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p>
            </p:txBody>
          </p:sp>
        </p:grpSp>
        <p:sp>
          <p:nvSpPr>
            <p:cNvPr id="49" name="Freeform 67"/>
            <p:cNvSpPr>
              <a:spLocks noEditPoints="1"/>
            </p:cNvSpPr>
            <p:nvPr/>
          </p:nvSpPr>
          <p:spPr bwMode="auto">
            <a:xfrm>
              <a:off x="6806005" y="4958109"/>
              <a:ext cx="497064" cy="475215"/>
            </a:xfrm>
            <a:custGeom>
              <a:gdLst>
                <a:gd fmla="*/ 0 w 77" name="T0"/>
                <a:gd fmla="*/ 85 h 98" name="T1"/>
                <a:gd fmla="*/ 29 w 77" name="T2"/>
                <a:gd fmla="*/ 98 h 98" name="T3"/>
                <a:gd fmla="*/ 30 w 77" name="T4"/>
                <a:gd fmla="*/ 98 h 98" name="T5"/>
                <a:gd fmla="*/ 30 w 77" name="T6"/>
                <a:gd fmla="*/ 98 h 98" name="T7"/>
                <a:gd fmla="*/ 31 w 77" name="T8"/>
                <a:gd fmla="*/ 98 h 98" name="T9"/>
                <a:gd fmla="*/ 33 w 77" name="T10"/>
                <a:gd fmla="*/ 98 h 98" name="T11"/>
                <a:gd fmla="*/ 33 w 77" name="T12"/>
                <a:gd fmla="*/ 98 h 98" name="T13"/>
                <a:gd fmla="*/ 34 w 77" name="T14"/>
                <a:gd fmla="*/ 98 h 98" name="T15"/>
                <a:gd fmla="*/ 35 w 77" name="T16"/>
                <a:gd fmla="*/ 98 h 98" name="T17"/>
                <a:gd fmla="*/ 36 w 77" name="T18"/>
                <a:gd fmla="*/ 98 h 98" name="T19"/>
                <a:gd fmla="*/ 37 w 77" name="T20"/>
                <a:gd fmla="*/ 98 h 98" name="T21"/>
                <a:gd fmla="*/ 38 w 77" name="T22"/>
                <a:gd fmla="*/ 98 h 98" name="T23"/>
                <a:gd fmla="*/ 39 w 77" name="T24"/>
                <a:gd fmla="*/ 98 h 98" name="T25"/>
                <a:gd fmla="*/ 40 w 77" name="T26"/>
                <a:gd fmla="*/ 98 h 98" name="T27"/>
                <a:gd fmla="*/ 41 w 77" name="T28"/>
                <a:gd fmla="*/ 98 h 98" name="T29"/>
                <a:gd fmla="*/ 42 w 77" name="T30"/>
                <a:gd fmla="*/ 98 h 98" name="T31"/>
                <a:gd fmla="*/ 43 w 77" name="T32"/>
                <a:gd fmla="*/ 98 h 98" name="T33"/>
                <a:gd fmla="*/ 43 w 77" name="T34"/>
                <a:gd fmla="*/ 98 h 98" name="T35"/>
                <a:gd fmla="*/ 44 w 77" name="T36"/>
                <a:gd fmla="*/ 98 h 98" name="T37"/>
                <a:gd fmla="*/ 45 w 77" name="T38"/>
                <a:gd fmla="*/ 98 h 98" name="T39"/>
                <a:gd fmla="*/ 46 w 77" name="T40"/>
                <a:gd fmla="*/ 98 h 98" name="T41"/>
                <a:gd fmla="*/ 47 w 77" name="T42"/>
                <a:gd fmla="*/ 98 h 98" name="T43"/>
                <a:gd fmla="*/ 47 w 77" name="T44"/>
                <a:gd fmla="*/ 98 h 98" name="T45"/>
                <a:gd fmla="*/ 77 w 77" name="T46"/>
                <a:gd fmla="*/ 85 h 98" name="T47"/>
                <a:gd fmla="*/ 22 w 77" name="T48"/>
                <a:gd fmla="*/ 33 h 98" name="T49"/>
                <a:gd fmla="*/ 25 w 77" name="T50"/>
                <a:gd fmla="*/ 20 h 98" name="T51"/>
                <a:gd fmla="*/ 22 w 77" name="T52"/>
                <a:gd fmla="*/ 0 h 98" name="T53"/>
                <a:gd fmla="*/ 27 w 77" name="T54"/>
                <a:gd fmla="*/ 6 h 98" name="T55"/>
                <a:gd fmla="*/ 35 w 77" name="T56"/>
                <a:gd fmla="*/ 0 h 98" name="T57"/>
                <a:gd fmla="*/ 40 w 77" name="T58"/>
                <a:gd fmla="*/ 6 h 98" name="T59"/>
                <a:gd fmla="*/ 48 w 77" name="T60"/>
                <a:gd fmla="*/ 0 h 98" name="T61"/>
                <a:gd fmla="*/ 50 w 77" name="T62"/>
                <a:gd fmla="*/ 6 h 98" name="T63"/>
                <a:gd fmla="*/ 59 w 77" name="T64"/>
                <a:gd fmla="*/ 1 h 98" name="T65"/>
                <a:gd fmla="*/ 18 w 77" name="T66"/>
                <a:gd fmla="*/ 31 h 98" name="T67"/>
                <a:gd fmla="*/ 18 w 77" name="T68"/>
                <a:gd fmla="*/ 22 h 98" name="T69"/>
                <a:gd fmla="*/ 63 w 77" name="T70"/>
                <a:gd fmla="*/ 26 h 98" name="T71"/>
                <a:gd fmla="*/ 18 w 77" name="T72"/>
                <a:gd fmla="*/ 31 h 98" name="T73"/>
                <a:gd fmla="*/ 43 w 77" name="T74"/>
                <a:gd fmla="*/ 86 h 98" name="T75"/>
                <a:gd fmla="*/ 35 w 77" name="T76"/>
                <a:gd fmla="*/ 84 h 98" name="T77"/>
                <a:gd fmla="*/ 30 w 77" name="T78"/>
                <a:gd fmla="*/ 69 h 98" name="T79"/>
                <a:gd fmla="*/ 37 w 77" name="T80"/>
                <a:gd fmla="*/ 78 h 98" name="T81"/>
                <a:gd fmla="*/ 40 w 77" name="T82"/>
                <a:gd fmla="*/ 78 h 98" name="T83"/>
                <a:gd fmla="*/ 39 w 77" name="T84"/>
                <a:gd fmla="*/ 70 h 98" name="T85"/>
                <a:gd fmla="*/ 30 w 77" name="T86"/>
                <a:gd fmla="*/ 57 h 98" name="T87"/>
                <a:gd fmla="*/ 35 w 77" name="T88"/>
                <a:gd fmla="*/ 46 h 98" name="T89"/>
                <a:gd fmla="*/ 43 w 77" name="T90"/>
                <a:gd fmla="*/ 44 h 98" name="T91"/>
                <a:gd fmla="*/ 48 w 77" name="T92"/>
                <a:gd fmla="*/ 53 h 98" name="T93"/>
                <a:gd fmla="*/ 40 w 77" name="T94"/>
                <a:gd fmla="*/ 59 h 98" name="T95"/>
                <a:gd fmla="*/ 39 w 77" name="T96"/>
                <a:gd fmla="*/ 51 h 98" name="T97"/>
                <a:gd fmla="*/ 38 w 77" name="T98"/>
                <a:gd fmla="*/ 56 h 98" name="T99"/>
                <a:gd fmla="*/ 47 w 77" name="T100"/>
                <a:gd fmla="*/ 68 h 98" name="T101"/>
                <a:gd fmla="*/ 49 w 77" name="T102"/>
                <a:gd fmla="*/ 77 h 98"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98" w="77">
                  <a:moveTo>
                    <a:pt x="22" y="33"/>
                  </a:moveTo>
                  <a:cubicBezTo>
                    <a:pt x="11" y="49"/>
                    <a:pt x="4" y="66"/>
                    <a:pt x="0" y="85"/>
                  </a:cubicBezTo>
                  <a:cubicBezTo>
                    <a:pt x="1" y="91"/>
                    <a:pt x="5" y="96"/>
                    <a:pt x="11" y="98"/>
                  </a:cubicBezTo>
                  <a:cubicBezTo>
                    <a:pt x="29" y="98"/>
                    <a:pt x="29" y="98"/>
                    <a:pt x="29" y="98"/>
                  </a:cubicBezTo>
                  <a:cubicBezTo>
                    <a:pt x="30" y="98"/>
                    <a:pt x="30" y="98"/>
                    <a:pt x="30" y="98"/>
                  </a:cubicBezTo>
                  <a:cubicBezTo>
                    <a:pt x="30" y="98"/>
                    <a:pt x="30" y="98"/>
                    <a:pt x="30" y="98"/>
                  </a:cubicBezTo>
                  <a:cubicBezTo>
                    <a:pt x="30" y="98"/>
                    <a:pt x="30" y="98"/>
                    <a:pt x="30" y="98"/>
                  </a:cubicBezTo>
                  <a:cubicBezTo>
                    <a:pt x="30" y="98"/>
                    <a:pt x="30" y="98"/>
                    <a:pt x="30" y="98"/>
                  </a:cubicBezTo>
                  <a:cubicBezTo>
                    <a:pt x="31" y="98"/>
                    <a:pt x="31" y="98"/>
                    <a:pt x="31" y="98"/>
                  </a:cubicBezTo>
                  <a:cubicBezTo>
                    <a:pt x="31" y="98"/>
                    <a:pt x="31" y="98"/>
                    <a:pt x="31" y="98"/>
                  </a:cubicBezTo>
                  <a:cubicBezTo>
                    <a:pt x="32" y="98"/>
                    <a:pt x="32" y="98"/>
                    <a:pt x="32" y="98"/>
                  </a:cubicBezTo>
                  <a:cubicBezTo>
                    <a:pt x="33" y="98"/>
                    <a:pt x="33" y="98"/>
                    <a:pt x="33" y="98"/>
                  </a:cubicBezTo>
                  <a:cubicBezTo>
                    <a:pt x="33" y="98"/>
                    <a:pt x="33" y="98"/>
                    <a:pt x="33" y="98"/>
                  </a:cubicBezTo>
                  <a:cubicBezTo>
                    <a:pt x="33" y="98"/>
                    <a:pt x="33" y="98"/>
                    <a:pt x="33" y="98"/>
                  </a:cubicBezTo>
                  <a:cubicBezTo>
                    <a:pt x="34" y="98"/>
                    <a:pt x="34" y="98"/>
                    <a:pt x="34" y="98"/>
                  </a:cubicBezTo>
                  <a:cubicBezTo>
                    <a:pt x="34" y="98"/>
                    <a:pt x="34" y="98"/>
                    <a:pt x="34" y="98"/>
                  </a:cubicBezTo>
                  <a:cubicBezTo>
                    <a:pt x="34" y="98"/>
                    <a:pt x="34" y="98"/>
                    <a:pt x="34" y="98"/>
                  </a:cubicBezTo>
                  <a:cubicBezTo>
                    <a:pt x="35" y="98"/>
                    <a:pt x="35" y="98"/>
                    <a:pt x="35" y="98"/>
                  </a:cubicBezTo>
                  <a:cubicBezTo>
                    <a:pt x="35" y="98"/>
                    <a:pt x="35" y="98"/>
                    <a:pt x="35" y="98"/>
                  </a:cubicBezTo>
                  <a:cubicBezTo>
                    <a:pt x="36" y="98"/>
                    <a:pt x="36" y="98"/>
                    <a:pt x="36" y="98"/>
                  </a:cubicBezTo>
                  <a:cubicBezTo>
                    <a:pt x="37" y="98"/>
                    <a:pt x="37" y="98"/>
                    <a:pt x="37" y="98"/>
                  </a:cubicBezTo>
                  <a:cubicBezTo>
                    <a:pt x="37" y="98"/>
                    <a:pt x="37" y="98"/>
                    <a:pt x="37" y="98"/>
                  </a:cubicBezTo>
                  <a:cubicBezTo>
                    <a:pt x="37" y="98"/>
                    <a:pt x="37" y="98"/>
                    <a:pt x="37" y="98"/>
                  </a:cubicBezTo>
                  <a:cubicBezTo>
                    <a:pt x="38" y="98"/>
                    <a:pt x="38" y="98"/>
                    <a:pt x="38" y="98"/>
                  </a:cubicBezTo>
                  <a:cubicBezTo>
                    <a:pt x="38" y="98"/>
                    <a:pt x="38" y="98"/>
                    <a:pt x="38" y="98"/>
                  </a:cubicBezTo>
                  <a:cubicBezTo>
                    <a:pt x="39" y="98"/>
                    <a:pt x="39" y="98"/>
                    <a:pt x="39" y="98"/>
                  </a:cubicBezTo>
                  <a:cubicBezTo>
                    <a:pt x="39" y="98"/>
                    <a:pt x="39" y="98"/>
                    <a:pt x="39" y="98"/>
                  </a:cubicBezTo>
                  <a:cubicBezTo>
                    <a:pt x="40" y="98"/>
                    <a:pt x="40" y="98"/>
                    <a:pt x="40" y="98"/>
                  </a:cubicBezTo>
                  <a:cubicBezTo>
                    <a:pt x="40" y="98"/>
                    <a:pt x="40" y="98"/>
                    <a:pt x="40" y="98"/>
                  </a:cubicBezTo>
                  <a:cubicBezTo>
                    <a:pt x="41" y="98"/>
                    <a:pt x="41" y="98"/>
                    <a:pt x="41" y="98"/>
                  </a:cubicBezTo>
                  <a:cubicBezTo>
                    <a:pt x="41" y="98"/>
                    <a:pt x="41" y="98"/>
                    <a:pt x="41" y="98"/>
                  </a:cubicBezTo>
                  <a:cubicBezTo>
                    <a:pt x="42" y="98"/>
                    <a:pt x="42" y="98"/>
                    <a:pt x="42" y="98"/>
                  </a:cubicBezTo>
                  <a:cubicBezTo>
                    <a:pt x="42" y="98"/>
                    <a:pt x="42" y="98"/>
                    <a:pt x="42" y="98"/>
                  </a:cubicBezTo>
                  <a:cubicBezTo>
                    <a:pt x="43" y="98"/>
                    <a:pt x="43" y="98"/>
                    <a:pt x="43" y="98"/>
                  </a:cubicBezTo>
                  <a:cubicBezTo>
                    <a:pt x="43" y="98"/>
                    <a:pt x="43" y="98"/>
                    <a:pt x="43" y="98"/>
                  </a:cubicBezTo>
                  <a:cubicBezTo>
                    <a:pt x="43" y="98"/>
                    <a:pt x="43" y="98"/>
                    <a:pt x="43" y="98"/>
                  </a:cubicBezTo>
                  <a:cubicBezTo>
                    <a:pt x="43" y="98"/>
                    <a:pt x="43" y="98"/>
                    <a:pt x="43" y="98"/>
                  </a:cubicBezTo>
                  <a:cubicBezTo>
                    <a:pt x="44" y="98"/>
                    <a:pt x="44" y="98"/>
                    <a:pt x="44" y="98"/>
                  </a:cubicBezTo>
                  <a:cubicBezTo>
                    <a:pt x="45" y="98"/>
                    <a:pt x="45" y="98"/>
                    <a:pt x="45" y="98"/>
                  </a:cubicBezTo>
                  <a:cubicBezTo>
                    <a:pt x="45" y="98"/>
                    <a:pt x="45" y="98"/>
                    <a:pt x="45" y="98"/>
                  </a:cubicBezTo>
                  <a:cubicBezTo>
                    <a:pt x="46" y="98"/>
                    <a:pt x="46" y="98"/>
                    <a:pt x="46" y="98"/>
                  </a:cubicBezTo>
                  <a:cubicBezTo>
                    <a:pt x="46" y="98"/>
                    <a:pt x="46" y="98"/>
                    <a:pt x="46" y="98"/>
                  </a:cubicBezTo>
                  <a:cubicBezTo>
                    <a:pt x="46" y="98"/>
                    <a:pt x="46" y="98"/>
                    <a:pt x="46" y="98"/>
                  </a:cubicBezTo>
                  <a:cubicBezTo>
                    <a:pt x="47" y="98"/>
                    <a:pt x="47" y="98"/>
                    <a:pt x="47" y="98"/>
                  </a:cubicBezTo>
                  <a:cubicBezTo>
                    <a:pt x="47" y="98"/>
                    <a:pt x="47" y="98"/>
                    <a:pt x="47" y="98"/>
                  </a:cubicBezTo>
                  <a:cubicBezTo>
                    <a:pt x="47" y="98"/>
                    <a:pt x="47" y="98"/>
                    <a:pt x="47" y="98"/>
                  </a:cubicBezTo>
                  <a:cubicBezTo>
                    <a:pt x="66" y="98"/>
                    <a:pt x="66" y="98"/>
                    <a:pt x="66" y="98"/>
                  </a:cubicBezTo>
                  <a:cubicBezTo>
                    <a:pt x="72" y="96"/>
                    <a:pt x="75" y="91"/>
                    <a:pt x="77" y="85"/>
                  </a:cubicBezTo>
                  <a:cubicBezTo>
                    <a:pt x="72" y="66"/>
                    <a:pt x="66" y="49"/>
                    <a:pt x="55" y="33"/>
                  </a:cubicBezTo>
                  <a:cubicBezTo>
                    <a:pt x="44" y="33"/>
                    <a:pt x="33" y="33"/>
                    <a:pt x="22" y="33"/>
                  </a:cubicBezTo>
                  <a:close/>
                  <a:moveTo>
                    <a:pt x="50" y="20"/>
                  </a:moveTo>
                  <a:cubicBezTo>
                    <a:pt x="42" y="20"/>
                    <a:pt x="34" y="20"/>
                    <a:pt x="25" y="20"/>
                  </a:cubicBezTo>
                  <a:cubicBezTo>
                    <a:pt x="16" y="1"/>
                    <a:pt x="16" y="1"/>
                    <a:pt x="16" y="1"/>
                  </a:cubicBezTo>
                  <a:cubicBezTo>
                    <a:pt x="22" y="0"/>
                    <a:pt x="22" y="0"/>
                    <a:pt x="22" y="0"/>
                  </a:cubicBezTo>
                  <a:cubicBezTo>
                    <a:pt x="25" y="6"/>
                    <a:pt x="25" y="6"/>
                    <a:pt x="25" y="6"/>
                  </a:cubicBezTo>
                  <a:cubicBezTo>
                    <a:pt x="27" y="6"/>
                    <a:pt x="27" y="6"/>
                    <a:pt x="27" y="6"/>
                  </a:cubicBezTo>
                  <a:cubicBezTo>
                    <a:pt x="27" y="0"/>
                    <a:pt x="27" y="0"/>
                    <a:pt x="27" y="0"/>
                  </a:cubicBezTo>
                  <a:cubicBezTo>
                    <a:pt x="35" y="0"/>
                    <a:pt x="35" y="0"/>
                    <a:pt x="35" y="0"/>
                  </a:cubicBezTo>
                  <a:cubicBezTo>
                    <a:pt x="36" y="6"/>
                    <a:pt x="36" y="6"/>
                    <a:pt x="36" y="6"/>
                  </a:cubicBezTo>
                  <a:cubicBezTo>
                    <a:pt x="40" y="6"/>
                    <a:pt x="40" y="6"/>
                    <a:pt x="40" y="6"/>
                  </a:cubicBezTo>
                  <a:cubicBezTo>
                    <a:pt x="40" y="0"/>
                    <a:pt x="40" y="0"/>
                    <a:pt x="40" y="0"/>
                  </a:cubicBezTo>
                  <a:cubicBezTo>
                    <a:pt x="48" y="0"/>
                    <a:pt x="48" y="0"/>
                    <a:pt x="48" y="0"/>
                  </a:cubicBezTo>
                  <a:cubicBezTo>
                    <a:pt x="48" y="6"/>
                    <a:pt x="48" y="6"/>
                    <a:pt x="48" y="6"/>
                  </a:cubicBezTo>
                  <a:cubicBezTo>
                    <a:pt x="50" y="6"/>
                    <a:pt x="50" y="6"/>
                    <a:pt x="50" y="6"/>
                  </a:cubicBezTo>
                  <a:cubicBezTo>
                    <a:pt x="53" y="0"/>
                    <a:pt x="53" y="0"/>
                    <a:pt x="53" y="0"/>
                  </a:cubicBezTo>
                  <a:cubicBezTo>
                    <a:pt x="59" y="1"/>
                    <a:pt x="59" y="1"/>
                    <a:pt x="59" y="1"/>
                  </a:cubicBezTo>
                  <a:cubicBezTo>
                    <a:pt x="50" y="20"/>
                    <a:pt x="50" y="20"/>
                    <a:pt x="50" y="20"/>
                  </a:cubicBezTo>
                  <a:close/>
                  <a:moveTo>
                    <a:pt x="18" y="31"/>
                  </a:moveTo>
                  <a:cubicBezTo>
                    <a:pt x="16" y="31"/>
                    <a:pt x="14" y="29"/>
                    <a:pt x="14" y="26"/>
                  </a:cubicBezTo>
                  <a:cubicBezTo>
                    <a:pt x="14" y="24"/>
                    <a:pt x="16" y="22"/>
                    <a:pt x="18" y="22"/>
                  </a:cubicBezTo>
                  <a:cubicBezTo>
                    <a:pt x="59" y="22"/>
                    <a:pt x="59" y="22"/>
                    <a:pt x="59" y="22"/>
                  </a:cubicBezTo>
                  <a:cubicBezTo>
                    <a:pt x="61" y="22"/>
                    <a:pt x="63" y="24"/>
                    <a:pt x="63" y="26"/>
                  </a:cubicBezTo>
                  <a:cubicBezTo>
                    <a:pt x="63" y="29"/>
                    <a:pt x="61" y="31"/>
                    <a:pt x="59" y="31"/>
                  </a:cubicBezTo>
                  <a:cubicBezTo>
                    <a:pt x="18" y="31"/>
                    <a:pt x="18" y="31"/>
                    <a:pt x="18" y="31"/>
                  </a:cubicBezTo>
                  <a:close/>
                  <a:moveTo>
                    <a:pt x="43" y="84"/>
                  </a:moveTo>
                  <a:cubicBezTo>
                    <a:pt x="43" y="86"/>
                    <a:pt x="43" y="86"/>
                    <a:pt x="43" y="86"/>
                  </a:cubicBezTo>
                  <a:cubicBezTo>
                    <a:pt x="35" y="86"/>
                    <a:pt x="35" y="86"/>
                    <a:pt x="35" y="86"/>
                  </a:cubicBezTo>
                  <a:cubicBezTo>
                    <a:pt x="35" y="84"/>
                    <a:pt x="35" y="84"/>
                    <a:pt x="35" y="84"/>
                  </a:cubicBezTo>
                  <a:cubicBezTo>
                    <a:pt x="32" y="83"/>
                    <a:pt x="30" y="81"/>
                    <a:pt x="30" y="77"/>
                  </a:cubicBezTo>
                  <a:cubicBezTo>
                    <a:pt x="30" y="69"/>
                    <a:pt x="30" y="69"/>
                    <a:pt x="30" y="69"/>
                  </a:cubicBezTo>
                  <a:cubicBezTo>
                    <a:pt x="37" y="69"/>
                    <a:pt x="37" y="69"/>
                    <a:pt x="37" y="69"/>
                  </a:cubicBezTo>
                  <a:cubicBezTo>
                    <a:pt x="37" y="78"/>
                    <a:pt x="37" y="78"/>
                    <a:pt x="37" y="78"/>
                  </a:cubicBezTo>
                  <a:cubicBezTo>
                    <a:pt x="37" y="78"/>
                    <a:pt x="38" y="79"/>
                    <a:pt x="39" y="79"/>
                  </a:cubicBezTo>
                  <a:cubicBezTo>
                    <a:pt x="40" y="79"/>
                    <a:pt x="40" y="78"/>
                    <a:pt x="40" y="78"/>
                  </a:cubicBezTo>
                  <a:cubicBezTo>
                    <a:pt x="40" y="73"/>
                    <a:pt x="40" y="73"/>
                    <a:pt x="40" y="73"/>
                  </a:cubicBezTo>
                  <a:cubicBezTo>
                    <a:pt x="40" y="72"/>
                    <a:pt x="40" y="71"/>
                    <a:pt x="39" y="70"/>
                  </a:cubicBezTo>
                  <a:cubicBezTo>
                    <a:pt x="38" y="69"/>
                    <a:pt x="36" y="67"/>
                    <a:pt x="32" y="63"/>
                  </a:cubicBezTo>
                  <a:cubicBezTo>
                    <a:pt x="31" y="61"/>
                    <a:pt x="30" y="59"/>
                    <a:pt x="30" y="57"/>
                  </a:cubicBezTo>
                  <a:cubicBezTo>
                    <a:pt x="30" y="53"/>
                    <a:pt x="30" y="53"/>
                    <a:pt x="30" y="53"/>
                  </a:cubicBezTo>
                  <a:cubicBezTo>
                    <a:pt x="30" y="49"/>
                    <a:pt x="32" y="47"/>
                    <a:pt x="35" y="46"/>
                  </a:cubicBezTo>
                  <a:cubicBezTo>
                    <a:pt x="35" y="44"/>
                    <a:pt x="35" y="44"/>
                    <a:pt x="35" y="44"/>
                  </a:cubicBezTo>
                  <a:cubicBezTo>
                    <a:pt x="43" y="44"/>
                    <a:pt x="43" y="44"/>
                    <a:pt x="43" y="44"/>
                  </a:cubicBezTo>
                  <a:cubicBezTo>
                    <a:pt x="43" y="46"/>
                    <a:pt x="43" y="46"/>
                    <a:pt x="43" y="46"/>
                  </a:cubicBezTo>
                  <a:cubicBezTo>
                    <a:pt x="46" y="47"/>
                    <a:pt x="48" y="49"/>
                    <a:pt x="48" y="53"/>
                  </a:cubicBezTo>
                  <a:cubicBezTo>
                    <a:pt x="48" y="59"/>
                    <a:pt x="48" y="59"/>
                    <a:pt x="48" y="59"/>
                  </a:cubicBezTo>
                  <a:cubicBezTo>
                    <a:pt x="40" y="59"/>
                    <a:pt x="40" y="59"/>
                    <a:pt x="40" y="59"/>
                  </a:cubicBezTo>
                  <a:cubicBezTo>
                    <a:pt x="40" y="52"/>
                    <a:pt x="40" y="52"/>
                    <a:pt x="40" y="52"/>
                  </a:cubicBezTo>
                  <a:cubicBezTo>
                    <a:pt x="40" y="51"/>
                    <a:pt x="40" y="51"/>
                    <a:pt x="39" y="51"/>
                  </a:cubicBezTo>
                  <a:cubicBezTo>
                    <a:pt x="38" y="51"/>
                    <a:pt x="38" y="52"/>
                    <a:pt x="38" y="53"/>
                  </a:cubicBezTo>
                  <a:cubicBezTo>
                    <a:pt x="38" y="56"/>
                    <a:pt x="38" y="56"/>
                    <a:pt x="38" y="56"/>
                  </a:cubicBezTo>
                  <a:cubicBezTo>
                    <a:pt x="38" y="57"/>
                    <a:pt x="39" y="59"/>
                    <a:pt x="41" y="61"/>
                  </a:cubicBezTo>
                  <a:cubicBezTo>
                    <a:pt x="44" y="64"/>
                    <a:pt x="47" y="67"/>
                    <a:pt x="47" y="68"/>
                  </a:cubicBezTo>
                  <a:cubicBezTo>
                    <a:pt x="48" y="69"/>
                    <a:pt x="49" y="71"/>
                    <a:pt x="49" y="72"/>
                  </a:cubicBezTo>
                  <a:cubicBezTo>
                    <a:pt x="49" y="77"/>
                    <a:pt x="49" y="77"/>
                    <a:pt x="49" y="77"/>
                  </a:cubicBezTo>
                  <a:cubicBezTo>
                    <a:pt x="49" y="81"/>
                    <a:pt x="47" y="83"/>
                    <a:pt x="43" y="8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Freeform 62"/>
            <p:cNvSpPr>
              <a:spLocks noEditPoints="1"/>
            </p:cNvSpPr>
            <p:nvPr/>
          </p:nvSpPr>
          <p:spPr bwMode="auto">
            <a:xfrm>
              <a:off x="2436536" y="4998112"/>
              <a:ext cx="432800" cy="403231"/>
            </a:xfrm>
            <a:custGeom>
              <a:gdLst>
                <a:gd fmla="*/ 41 w 96" name="T0"/>
                <a:gd fmla="*/ 67 h 95" name="T1"/>
                <a:gd fmla="*/ 49 w 96" name="T2"/>
                <a:gd fmla="*/ 80 h 95" name="T3"/>
                <a:gd fmla="*/ 43 w 96" name="T4"/>
                <a:gd fmla="*/ 91 h 95" name="T5"/>
                <a:gd fmla="*/ 5 w 96" name="T6"/>
                <a:gd fmla="*/ 91 h 95" name="T7"/>
                <a:gd fmla="*/ 9 w 96" name="T8"/>
                <a:gd fmla="*/ 78 h 95" name="T9"/>
                <a:gd fmla="*/ 1 w 96" name="T10"/>
                <a:gd fmla="*/ 68 h 95" name="T11"/>
                <a:gd fmla="*/ 9 w 96" name="T12"/>
                <a:gd fmla="*/ 55 h 95" name="T13"/>
                <a:gd fmla="*/ 7 w 96" name="T14"/>
                <a:gd fmla="*/ 43 h 95" name="T15"/>
                <a:gd fmla="*/ 1 w 96" name="T16"/>
                <a:gd fmla="*/ 29 h 95" name="T17"/>
                <a:gd fmla="*/ 39 w 96" name="T18"/>
                <a:gd fmla="*/ 29 h 95" name="T19"/>
                <a:gd fmla="*/ 41 w 96" name="T20"/>
                <a:gd fmla="*/ 41 h 95" name="T21"/>
                <a:gd fmla="*/ 47 w 96" name="T22"/>
                <a:gd fmla="*/ 56 h 95" name="T23"/>
                <a:gd fmla="*/ 60 w 96" name="T24"/>
                <a:gd fmla="*/ 1 h 95" name="T25"/>
                <a:gd fmla="*/ 54 w 96" name="T26"/>
                <a:gd fmla="*/ 15 h 95" name="T27"/>
                <a:gd fmla="*/ 47 w 96" name="T28"/>
                <a:gd fmla="*/ 20 h 95" name="T29"/>
                <a:gd fmla="*/ 55 w 96" name="T30"/>
                <a:gd fmla="*/ 33 h 95" name="T31"/>
                <a:gd fmla="*/ 54 w 96" name="T32"/>
                <a:gd fmla="*/ 45 h 95" name="T33"/>
                <a:gd fmla="*/ 54 w 96" name="T34"/>
                <a:gd fmla="*/ 58 h 95" name="T35"/>
                <a:gd fmla="*/ 57 w 96" name="T36"/>
                <a:gd fmla="*/ 64 h 95" name="T37"/>
                <a:gd fmla="*/ 55 w 96" name="T38"/>
                <a:gd fmla="*/ 77 h 95" name="T39"/>
                <a:gd fmla="*/ 61 w 96" name="T40"/>
                <a:gd fmla="*/ 92 h 95" name="T41"/>
                <a:gd fmla="*/ 94 w 96" name="T42"/>
                <a:gd fmla="*/ 88 h 95" name="T43"/>
                <a:gd fmla="*/ 95 w 96" name="T44"/>
                <a:gd fmla="*/ 75 h 95" name="T45"/>
                <a:gd fmla="*/ 91 w 96" name="T46"/>
                <a:gd fmla="*/ 61 h 95" name="T47"/>
                <a:gd fmla="*/ 93 w 96" name="T48"/>
                <a:gd fmla="*/ 48 h 95" name="T49"/>
                <a:gd fmla="*/ 93 w 96" name="T50"/>
                <a:gd fmla="*/ 35 h 95" name="T51"/>
                <a:gd fmla="*/ 86 w 96" name="T52"/>
                <a:gd fmla="*/ 30 h 95" name="T53"/>
                <a:gd fmla="*/ 85 w 96" name="T54"/>
                <a:gd fmla="*/ 18 h 95" name="T55"/>
                <a:gd fmla="*/ 93 w 96" name="T56"/>
                <a:gd fmla="*/ 5 h 95" name="T57"/>
                <a:gd fmla="*/ 78 w 96" name="T58"/>
                <a:gd fmla="*/ 18 h 95" name="T59"/>
                <a:gd fmla="*/ 67 w 96" name="T60"/>
                <a:gd fmla="*/ 21 h 95" name="T61"/>
                <a:gd fmla="*/ 63 w 96" name="T62"/>
                <a:gd fmla="*/ 18 h 95" name="T63"/>
                <a:gd fmla="*/ 88 w 96" name="T64"/>
                <a:gd fmla="*/ 5 h 95" name="T65"/>
                <a:gd fmla="*/ 58 w 96" name="T66"/>
                <a:gd fmla="*/ 5 h 95" name="T67"/>
                <a:gd fmla="*/ 78 w 96" name="T68"/>
                <a:gd fmla="*/ 33 h 95" name="T69"/>
                <a:gd fmla="*/ 73 w 96" name="T70"/>
                <a:gd fmla="*/ 36 h 95" name="T71"/>
                <a:gd fmla="*/ 63 w 96" name="T72"/>
                <a:gd fmla="*/ 33 h 95" name="T73"/>
                <a:gd fmla="*/ 86 w 96" name="T74"/>
                <a:gd fmla="*/ 48 h 95" name="T75"/>
                <a:gd fmla="*/ 62 w 96" name="T76"/>
                <a:gd fmla="*/ 50 h 95" name="T77"/>
                <a:gd fmla="*/ 73 w 96" name="T78"/>
                <a:gd fmla="*/ 48 h 95" name="T79"/>
                <a:gd fmla="*/ 92 w 96" name="T80"/>
                <a:gd fmla="*/ 64 h 95" name="T81"/>
                <a:gd fmla="*/ 62 w 96" name="T82"/>
                <a:gd fmla="*/ 64 h 95" name="T83"/>
                <a:gd fmla="*/ 83 w 96" name="T84"/>
                <a:gd fmla="*/ 63 h 95" name="T85"/>
                <a:gd fmla="*/ 86 w 96" name="T86"/>
                <a:gd fmla="*/ 79 h 95" name="T87"/>
                <a:gd fmla="*/ 62 w 96" name="T88"/>
                <a:gd fmla="*/ 78 h 95" name="T89"/>
                <a:gd fmla="*/ 9 w 96" name="T90"/>
                <a:gd fmla="*/ 81 h 95" name="T91"/>
                <a:gd fmla="*/ 40 w 96" name="T92"/>
                <a:gd fmla="*/ 70 h 95" name="T93"/>
                <a:gd fmla="*/ 41 w 96" name="T94"/>
                <a:gd fmla="*/ 71 h 95" name="T95"/>
                <a:gd fmla="*/ 33 w 96" name="T96"/>
                <a:gd fmla="*/ 43 h 95" name="T97"/>
                <a:gd fmla="*/ 13 w 96" name="T98"/>
                <a:gd fmla="*/ 45 h 95" name="T99"/>
                <a:gd fmla="*/ 43 w 96" name="T100"/>
                <a:gd fmla="*/ 45 h 95" name="T101"/>
                <a:gd fmla="*/ 20 w 96" name="T102"/>
                <a:gd fmla="*/ 29 h 95" name="T103"/>
                <a:gd fmla="*/ 20 w 96" name="T104"/>
                <a:gd fmla="*/ 32 h 95" name="T105"/>
                <a:gd fmla="*/ 34 w 96" name="T106"/>
                <a:gd fmla="*/ 59 h 95" name="T107"/>
                <a:gd fmla="*/ 9 w 96" name="T108"/>
                <a:gd fmla="*/ 58 h 95" name="T109"/>
                <a:gd fmla="*/ 33 w 96" name="T110"/>
                <a:gd fmla="*/ 60 h 95"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95" w="96">
                  <a:moveTo>
                    <a:pt x="40" y="58"/>
                  </a:moveTo>
                  <a:cubicBezTo>
                    <a:pt x="40" y="58"/>
                    <a:pt x="40" y="58"/>
                    <a:pt x="40" y="58"/>
                  </a:cubicBezTo>
                  <a:cubicBezTo>
                    <a:pt x="41" y="59"/>
                    <a:pt x="41" y="59"/>
                    <a:pt x="41" y="60"/>
                  </a:cubicBezTo>
                  <a:cubicBezTo>
                    <a:pt x="41" y="67"/>
                    <a:pt x="41" y="67"/>
                    <a:pt x="41" y="67"/>
                  </a:cubicBezTo>
                  <a:cubicBezTo>
                    <a:pt x="41" y="67"/>
                    <a:pt x="41" y="67"/>
                    <a:pt x="42" y="67"/>
                  </a:cubicBezTo>
                  <a:cubicBezTo>
                    <a:pt x="45" y="68"/>
                    <a:pt x="47" y="69"/>
                    <a:pt x="48" y="70"/>
                  </a:cubicBezTo>
                  <a:cubicBezTo>
                    <a:pt x="48" y="70"/>
                    <a:pt x="49" y="71"/>
                    <a:pt x="49" y="71"/>
                  </a:cubicBezTo>
                  <a:cubicBezTo>
                    <a:pt x="49" y="74"/>
                    <a:pt x="49" y="77"/>
                    <a:pt x="49" y="80"/>
                  </a:cubicBezTo>
                  <a:cubicBezTo>
                    <a:pt x="48" y="81"/>
                    <a:pt x="48" y="81"/>
                    <a:pt x="48" y="81"/>
                  </a:cubicBezTo>
                  <a:cubicBezTo>
                    <a:pt x="47" y="82"/>
                    <a:pt x="46" y="83"/>
                    <a:pt x="44" y="83"/>
                  </a:cubicBezTo>
                  <a:cubicBezTo>
                    <a:pt x="44" y="90"/>
                    <a:pt x="44" y="90"/>
                    <a:pt x="44" y="90"/>
                  </a:cubicBezTo>
                  <a:cubicBezTo>
                    <a:pt x="44" y="91"/>
                    <a:pt x="44" y="91"/>
                    <a:pt x="43" y="91"/>
                  </a:cubicBezTo>
                  <a:cubicBezTo>
                    <a:pt x="42" y="92"/>
                    <a:pt x="40" y="93"/>
                    <a:pt x="37" y="94"/>
                  </a:cubicBezTo>
                  <a:cubicBezTo>
                    <a:pt x="34" y="94"/>
                    <a:pt x="29" y="95"/>
                    <a:pt x="24" y="95"/>
                  </a:cubicBezTo>
                  <a:cubicBezTo>
                    <a:pt x="19" y="95"/>
                    <a:pt x="15" y="94"/>
                    <a:pt x="11" y="94"/>
                  </a:cubicBezTo>
                  <a:cubicBezTo>
                    <a:pt x="8" y="93"/>
                    <a:pt x="6" y="92"/>
                    <a:pt x="5" y="91"/>
                  </a:cubicBezTo>
                  <a:cubicBezTo>
                    <a:pt x="5" y="91"/>
                    <a:pt x="4" y="91"/>
                    <a:pt x="4" y="90"/>
                  </a:cubicBezTo>
                  <a:cubicBezTo>
                    <a:pt x="4" y="87"/>
                    <a:pt x="4" y="84"/>
                    <a:pt x="4" y="81"/>
                  </a:cubicBezTo>
                  <a:cubicBezTo>
                    <a:pt x="4" y="81"/>
                    <a:pt x="4" y="80"/>
                    <a:pt x="5" y="80"/>
                  </a:cubicBezTo>
                  <a:cubicBezTo>
                    <a:pt x="6" y="79"/>
                    <a:pt x="7" y="78"/>
                    <a:pt x="9" y="78"/>
                  </a:cubicBezTo>
                  <a:cubicBezTo>
                    <a:pt x="9" y="72"/>
                    <a:pt x="9" y="72"/>
                    <a:pt x="9" y="72"/>
                  </a:cubicBezTo>
                  <a:cubicBezTo>
                    <a:pt x="9" y="72"/>
                    <a:pt x="8" y="72"/>
                    <a:pt x="8" y="72"/>
                  </a:cubicBezTo>
                  <a:cubicBezTo>
                    <a:pt x="5" y="72"/>
                    <a:pt x="3" y="71"/>
                    <a:pt x="2" y="70"/>
                  </a:cubicBezTo>
                  <a:cubicBezTo>
                    <a:pt x="1" y="69"/>
                    <a:pt x="1" y="69"/>
                    <a:pt x="1" y="68"/>
                  </a:cubicBezTo>
                  <a:cubicBezTo>
                    <a:pt x="1" y="65"/>
                    <a:pt x="1" y="62"/>
                    <a:pt x="1" y="60"/>
                  </a:cubicBezTo>
                  <a:cubicBezTo>
                    <a:pt x="1" y="59"/>
                    <a:pt x="1" y="59"/>
                    <a:pt x="2" y="58"/>
                  </a:cubicBezTo>
                  <a:cubicBezTo>
                    <a:pt x="3" y="57"/>
                    <a:pt x="5" y="56"/>
                    <a:pt x="8" y="56"/>
                  </a:cubicBezTo>
                  <a:cubicBezTo>
                    <a:pt x="8" y="56"/>
                    <a:pt x="9" y="56"/>
                    <a:pt x="9" y="55"/>
                  </a:cubicBezTo>
                  <a:cubicBezTo>
                    <a:pt x="9" y="55"/>
                    <a:pt x="8" y="55"/>
                    <a:pt x="8" y="54"/>
                  </a:cubicBezTo>
                  <a:cubicBezTo>
                    <a:pt x="8" y="51"/>
                    <a:pt x="8" y="48"/>
                    <a:pt x="8" y="45"/>
                  </a:cubicBezTo>
                  <a:cubicBezTo>
                    <a:pt x="8" y="45"/>
                    <a:pt x="9" y="44"/>
                    <a:pt x="9" y="44"/>
                  </a:cubicBezTo>
                  <a:cubicBezTo>
                    <a:pt x="8" y="44"/>
                    <a:pt x="8" y="44"/>
                    <a:pt x="7" y="43"/>
                  </a:cubicBezTo>
                  <a:cubicBezTo>
                    <a:pt x="4" y="43"/>
                    <a:pt x="2" y="42"/>
                    <a:pt x="1" y="41"/>
                  </a:cubicBezTo>
                  <a:cubicBezTo>
                    <a:pt x="0" y="41"/>
                    <a:pt x="0" y="40"/>
                    <a:pt x="0" y="39"/>
                  </a:cubicBezTo>
                  <a:cubicBezTo>
                    <a:pt x="0" y="37"/>
                    <a:pt x="0" y="34"/>
                    <a:pt x="0" y="31"/>
                  </a:cubicBezTo>
                  <a:cubicBezTo>
                    <a:pt x="0" y="30"/>
                    <a:pt x="0" y="30"/>
                    <a:pt x="1" y="29"/>
                  </a:cubicBezTo>
                  <a:cubicBezTo>
                    <a:pt x="2" y="28"/>
                    <a:pt x="4" y="27"/>
                    <a:pt x="7" y="27"/>
                  </a:cubicBezTo>
                  <a:cubicBezTo>
                    <a:pt x="10" y="26"/>
                    <a:pt x="15" y="26"/>
                    <a:pt x="20" y="26"/>
                  </a:cubicBezTo>
                  <a:cubicBezTo>
                    <a:pt x="25" y="26"/>
                    <a:pt x="29" y="26"/>
                    <a:pt x="33" y="27"/>
                  </a:cubicBezTo>
                  <a:cubicBezTo>
                    <a:pt x="36" y="27"/>
                    <a:pt x="38" y="28"/>
                    <a:pt x="39" y="29"/>
                  </a:cubicBezTo>
                  <a:cubicBezTo>
                    <a:pt x="39" y="30"/>
                    <a:pt x="40" y="30"/>
                    <a:pt x="40" y="31"/>
                  </a:cubicBezTo>
                  <a:cubicBezTo>
                    <a:pt x="40" y="34"/>
                    <a:pt x="40" y="37"/>
                    <a:pt x="40" y="39"/>
                  </a:cubicBezTo>
                  <a:cubicBezTo>
                    <a:pt x="39" y="40"/>
                    <a:pt x="39" y="41"/>
                    <a:pt x="39" y="41"/>
                  </a:cubicBezTo>
                  <a:cubicBezTo>
                    <a:pt x="40" y="41"/>
                    <a:pt x="40" y="41"/>
                    <a:pt x="41" y="41"/>
                  </a:cubicBezTo>
                  <a:cubicBezTo>
                    <a:pt x="44" y="42"/>
                    <a:pt x="46" y="43"/>
                    <a:pt x="47" y="44"/>
                  </a:cubicBezTo>
                  <a:cubicBezTo>
                    <a:pt x="48" y="44"/>
                    <a:pt x="48" y="45"/>
                    <a:pt x="48" y="45"/>
                  </a:cubicBezTo>
                  <a:cubicBezTo>
                    <a:pt x="48" y="48"/>
                    <a:pt x="48" y="51"/>
                    <a:pt x="48" y="54"/>
                  </a:cubicBezTo>
                  <a:cubicBezTo>
                    <a:pt x="48" y="55"/>
                    <a:pt x="48" y="55"/>
                    <a:pt x="47" y="56"/>
                  </a:cubicBezTo>
                  <a:cubicBezTo>
                    <a:pt x="46" y="56"/>
                    <a:pt x="44" y="57"/>
                    <a:pt x="41" y="58"/>
                  </a:cubicBezTo>
                  <a:cubicBezTo>
                    <a:pt x="41" y="58"/>
                    <a:pt x="40" y="58"/>
                    <a:pt x="40" y="58"/>
                  </a:cubicBezTo>
                  <a:close/>
                  <a:moveTo>
                    <a:pt x="73" y="0"/>
                  </a:moveTo>
                  <a:cubicBezTo>
                    <a:pt x="68" y="0"/>
                    <a:pt x="64" y="1"/>
                    <a:pt x="60" y="1"/>
                  </a:cubicBezTo>
                  <a:cubicBezTo>
                    <a:pt x="58" y="2"/>
                    <a:pt x="55" y="3"/>
                    <a:pt x="54" y="4"/>
                  </a:cubicBezTo>
                  <a:cubicBezTo>
                    <a:pt x="54" y="4"/>
                    <a:pt x="54" y="4"/>
                    <a:pt x="54" y="5"/>
                  </a:cubicBezTo>
                  <a:cubicBezTo>
                    <a:pt x="54" y="8"/>
                    <a:pt x="54" y="11"/>
                    <a:pt x="54" y="14"/>
                  </a:cubicBezTo>
                  <a:cubicBezTo>
                    <a:pt x="54" y="14"/>
                    <a:pt x="54" y="15"/>
                    <a:pt x="54" y="15"/>
                  </a:cubicBezTo>
                  <a:cubicBezTo>
                    <a:pt x="55" y="16"/>
                    <a:pt x="55" y="16"/>
                    <a:pt x="55" y="16"/>
                  </a:cubicBezTo>
                  <a:cubicBezTo>
                    <a:pt x="55" y="16"/>
                    <a:pt x="55" y="16"/>
                    <a:pt x="54" y="16"/>
                  </a:cubicBezTo>
                  <a:cubicBezTo>
                    <a:pt x="51" y="17"/>
                    <a:pt x="49" y="17"/>
                    <a:pt x="48" y="18"/>
                  </a:cubicBezTo>
                  <a:cubicBezTo>
                    <a:pt x="48" y="19"/>
                    <a:pt x="47" y="19"/>
                    <a:pt x="47" y="20"/>
                  </a:cubicBezTo>
                  <a:cubicBezTo>
                    <a:pt x="47" y="23"/>
                    <a:pt x="47" y="26"/>
                    <a:pt x="47" y="28"/>
                  </a:cubicBezTo>
                  <a:cubicBezTo>
                    <a:pt x="47" y="29"/>
                    <a:pt x="48" y="30"/>
                    <a:pt x="48" y="30"/>
                  </a:cubicBezTo>
                  <a:cubicBezTo>
                    <a:pt x="49" y="31"/>
                    <a:pt x="51" y="32"/>
                    <a:pt x="54" y="32"/>
                  </a:cubicBezTo>
                  <a:cubicBezTo>
                    <a:pt x="54" y="32"/>
                    <a:pt x="55" y="33"/>
                    <a:pt x="55" y="33"/>
                  </a:cubicBezTo>
                  <a:cubicBezTo>
                    <a:pt x="54" y="33"/>
                    <a:pt x="54" y="33"/>
                    <a:pt x="54" y="33"/>
                  </a:cubicBezTo>
                  <a:cubicBezTo>
                    <a:pt x="53" y="34"/>
                    <a:pt x="53" y="34"/>
                    <a:pt x="53" y="35"/>
                  </a:cubicBezTo>
                  <a:cubicBezTo>
                    <a:pt x="53" y="38"/>
                    <a:pt x="53" y="41"/>
                    <a:pt x="53" y="43"/>
                  </a:cubicBezTo>
                  <a:cubicBezTo>
                    <a:pt x="53" y="44"/>
                    <a:pt x="53" y="44"/>
                    <a:pt x="54" y="45"/>
                  </a:cubicBezTo>
                  <a:cubicBezTo>
                    <a:pt x="55" y="46"/>
                    <a:pt x="56" y="46"/>
                    <a:pt x="57" y="47"/>
                  </a:cubicBezTo>
                  <a:cubicBezTo>
                    <a:pt x="56" y="47"/>
                    <a:pt x="55" y="48"/>
                    <a:pt x="55" y="48"/>
                  </a:cubicBezTo>
                  <a:cubicBezTo>
                    <a:pt x="54" y="49"/>
                    <a:pt x="54" y="49"/>
                    <a:pt x="54" y="50"/>
                  </a:cubicBezTo>
                  <a:cubicBezTo>
                    <a:pt x="54" y="52"/>
                    <a:pt x="54" y="55"/>
                    <a:pt x="54" y="58"/>
                  </a:cubicBezTo>
                  <a:cubicBezTo>
                    <a:pt x="54" y="59"/>
                    <a:pt x="54" y="59"/>
                    <a:pt x="55" y="60"/>
                  </a:cubicBezTo>
                  <a:cubicBezTo>
                    <a:pt x="56" y="61"/>
                    <a:pt x="57" y="61"/>
                    <a:pt x="59" y="62"/>
                  </a:cubicBezTo>
                  <a:cubicBezTo>
                    <a:pt x="59" y="62"/>
                    <a:pt x="58" y="62"/>
                    <a:pt x="58" y="63"/>
                  </a:cubicBezTo>
                  <a:cubicBezTo>
                    <a:pt x="57" y="63"/>
                    <a:pt x="57" y="64"/>
                    <a:pt x="57" y="64"/>
                  </a:cubicBezTo>
                  <a:cubicBezTo>
                    <a:pt x="57" y="67"/>
                    <a:pt x="57" y="70"/>
                    <a:pt x="57" y="73"/>
                  </a:cubicBezTo>
                  <a:cubicBezTo>
                    <a:pt x="57" y="74"/>
                    <a:pt x="57" y="74"/>
                    <a:pt x="58" y="75"/>
                  </a:cubicBezTo>
                  <a:cubicBezTo>
                    <a:pt x="58" y="75"/>
                    <a:pt x="58" y="75"/>
                    <a:pt x="59" y="76"/>
                  </a:cubicBezTo>
                  <a:cubicBezTo>
                    <a:pt x="57" y="76"/>
                    <a:pt x="56" y="77"/>
                    <a:pt x="55" y="77"/>
                  </a:cubicBezTo>
                  <a:cubicBezTo>
                    <a:pt x="54" y="78"/>
                    <a:pt x="54" y="78"/>
                    <a:pt x="54" y="79"/>
                  </a:cubicBezTo>
                  <a:cubicBezTo>
                    <a:pt x="54" y="82"/>
                    <a:pt x="54" y="85"/>
                    <a:pt x="54" y="88"/>
                  </a:cubicBezTo>
                  <a:cubicBezTo>
                    <a:pt x="54" y="88"/>
                    <a:pt x="54" y="89"/>
                    <a:pt x="55" y="89"/>
                  </a:cubicBezTo>
                  <a:cubicBezTo>
                    <a:pt x="56" y="90"/>
                    <a:pt x="58" y="91"/>
                    <a:pt x="61" y="92"/>
                  </a:cubicBezTo>
                  <a:cubicBezTo>
                    <a:pt x="64" y="92"/>
                    <a:pt x="69" y="92"/>
                    <a:pt x="74" y="92"/>
                  </a:cubicBezTo>
                  <a:cubicBezTo>
                    <a:pt x="79" y="92"/>
                    <a:pt x="84" y="92"/>
                    <a:pt x="87" y="92"/>
                  </a:cubicBezTo>
                  <a:cubicBezTo>
                    <a:pt x="90" y="91"/>
                    <a:pt x="92" y="90"/>
                    <a:pt x="93" y="89"/>
                  </a:cubicBezTo>
                  <a:cubicBezTo>
                    <a:pt x="93" y="89"/>
                    <a:pt x="94" y="89"/>
                    <a:pt x="94" y="88"/>
                  </a:cubicBezTo>
                  <a:cubicBezTo>
                    <a:pt x="94" y="85"/>
                    <a:pt x="94" y="82"/>
                    <a:pt x="94" y="79"/>
                  </a:cubicBezTo>
                  <a:cubicBezTo>
                    <a:pt x="94" y="78"/>
                    <a:pt x="94" y="78"/>
                    <a:pt x="93" y="77"/>
                  </a:cubicBezTo>
                  <a:cubicBezTo>
                    <a:pt x="93" y="77"/>
                    <a:pt x="92" y="77"/>
                    <a:pt x="92" y="76"/>
                  </a:cubicBezTo>
                  <a:cubicBezTo>
                    <a:pt x="93" y="76"/>
                    <a:pt x="95" y="75"/>
                    <a:pt x="95" y="75"/>
                  </a:cubicBezTo>
                  <a:cubicBezTo>
                    <a:pt x="96" y="74"/>
                    <a:pt x="96" y="74"/>
                    <a:pt x="96" y="73"/>
                  </a:cubicBezTo>
                  <a:cubicBezTo>
                    <a:pt x="96" y="70"/>
                    <a:pt x="96" y="67"/>
                    <a:pt x="96" y="64"/>
                  </a:cubicBezTo>
                  <a:cubicBezTo>
                    <a:pt x="96" y="64"/>
                    <a:pt x="96" y="63"/>
                    <a:pt x="96" y="63"/>
                  </a:cubicBezTo>
                  <a:cubicBezTo>
                    <a:pt x="95" y="62"/>
                    <a:pt x="93" y="61"/>
                    <a:pt x="91" y="61"/>
                  </a:cubicBezTo>
                  <a:cubicBezTo>
                    <a:pt x="92" y="61"/>
                    <a:pt x="92" y="60"/>
                    <a:pt x="93" y="60"/>
                  </a:cubicBezTo>
                  <a:cubicBezTo>
                    <a:pt x="93" y="59"/>
                    <a:pt x="94" y="59"/>
                    <a:pt x="94" y="58"/>
                  </a:cubicBezTo>
                  <a:cubicBezTo>
                    <a:pt x="94" y="55"/>
                    <a:pt x="94" y="52"/>
                    <a:pt x="94" y="50"/>
                  </a:cubicBezTo>
                  <a:cubicBezTo>
                    <a:pt x="94" y="49"/>
                    <a:pt x="94" y="49"/>
                    <a:pt x="93" y="48"/>
                  </a:cubicBezTo>
                  <a:cubicBezTo>
                    <a:pt x="92" y="47"/>
                    <a:pt x="91" y="47"/>
                    <a:pt x="90" y="46"/>
                  </a:cubicBezTo>
                  <a:cubicBezTo>
                    <a:pt x="91" y="46"/>
                    <a:pt x="91" y="46"/>
                    <a:pt x="92" y="45"/>
                  </a:cubicBezTo>
                  <a:cubicBezTo>
                    <a:pt x="92" y="45"/>
                    <a:pt x="93" y="44"/>
                    <a:pt x="93" y="43"/>
                  </a:cubicBezTo>
                  <a:cubicBezTo>
                    <a:pt x="93" y="41"/>
                    <a:pt x="93" y="38"/>
                    <a:pt x="93" y="35"/>
                  </a:cubicBezTo>
                  <a:cubicBezTo>
                    <a:pt x="93" y="34"/>
                    <a:pt x="92" y="34"/>
                    <a:pt x="92" y="33"/>
                  </a:cubicBezTo>
                  <a:cubicBezTo>
                    <a:pt x="91" y="32"/>
                    <a:pt x="89" y="31"/>
                    <a:pt x="86" y="31"/>
                  </a:cubicBezTo>
                  <a:cubicBezTo>
                    <a:pt x="86" y="31"/>
                    <a:pt x="85" y="31"/>
                    <a:pt x="85" y="31"/>
                  </a:cubicBezTo>
                  <a:cubicBezTo>
                    <a:pt x="86" y="31"/>
                    <a:pt x="86" y="30"/>
                    <a:pt x="86" y="30"/>
                  </a:cubicBezTo>
                  <a:cubicBezTo>
                    <a:pt x="87" y="30"/>
                    <a:pt x="87" y="29"/>
                    <a:pt x="87" y="28"/>
                  </a:cubicBezTo>
                  <a:cubicBezTo>
                    <a:pt x="87" y="26"/>
                    <a:pt x="87" y="23"/>
                    <a:pt x="87" y="20"/>
                  </a:cubicBezTo>
                  <a:cubicBezTo>
                    <a:pt x="87" y="19"/>
                    <a:pt x="87" y="19"/>
                    <a:pt x="86" y="18"/>
                  </a:cubicBezTo>
                  <a:cubicBezTo>
                    <a:pt x="86" y="18"/>
                    <a:pt x="86" y="18"/>
                    <a:pt x="85" y="18"/>
                  </a:cubicBezTo>
                  <a:cubicBezTo>
                    <a:pt x="86" y="18"/>
                    <a:pt x="86" y="18"/>
                    <a:pt x="86" y="18"/>
                  </a:cubicBezTo>
                  <a:cubicBezTo>
                    <a:pt x="89" y="17"/>
                    <a:pt x="91" y="16"/>
                    <a:pt x="92" y="15"/>
                  </a:cubicBezTo>
                  <a:cubicBezTo>
                    <a:pt x="93" y="15"/>
                    <a:pt x="93" y="15"/>
                    <a:pt x="93" y="14"/>
                  </a:cubicBezTo>
                  <a:cubicBezTo>
                    <a:pt x="93" y="11"/>
                    <a:pt x="93" y="8"/>
                    <a:pt x="93" y="5"/>
                  </a:cubicBezTo>
                  <a:cubicBezTo>
                    <a:pt x="93" y="5"/>
                    <a:pt x="93" y="4"/>
                    <a:pt x="92" y="3"/>
                  </a:cubicBezTo>
                  <a:cubicBezTo>
                    <a:pt x="91" y="2"/>
                    <a:pt x="89" y="2"/>
                    <a:pt x="86" y="1"/>
                  </a:cubicBezTo>
                  <a:cubicBezTo>
                    <a:pt x="83" y="1"/>
                    <a:pt x="78" y="0"/>
                    <a:pt x="73" y="0"/>
                  </a:cubicBezTo>
                  <a:close/>
                  <a:moveTo>
                    <a:pt x="78" y="18"/>
                  </a:moveTo>
                  <a:cubicBezTo>
                    <a:pt x="78" y="19"/>
                    <a:pt x="79" y="19"/>
                    <a:pt x="79" y="19"/>
                  </a:cubicBezTo>
                  <a:cubicBezTo>
                    <a:pt x="81" y="19"/>
                    <a:pt x="82" y="19"/>
                    <a:pt x="82" y="19"/>
                  </a:cubicBezTo>
                  <a:cubicBezTo>
                    <a:pt x="82" y="20"/>
                    <a:pt x="81" y="20"/>
                    <a:pt x="79" y="20"/>
                  </a:cubicBezTo>
                  <a:cubicBezTo>
                    <a:pt x="76" y="21"/>
                    <a:pt x="72" y="21"/>
                    <a:pt x="67" y="21"/>
                  </a:cubicBezTo>
                  <a:cubicBezTo>
                    <a:pt x="62" y="21"/>
                    <a:pt x="58" y="21"/>
                    <a:pt x="55" y="20"/>
                  </a:cubicBezTo>
                  <a:cubicBezTo>
                    <a:pt x="53" y="20"/>
                    <a:pt x="52" y="20"/>
                    <a:pt x="52" y="19"/>
                  </a:cubicBezTo>
                  <a:cubicBezTo>
                    <a:pt x="52" y="19"/>
                    <a:pt x="53" y="19"/>
                    <a:pt x="55" y="19"/>
                  </a:cubicBezTo>
                  <a:cubicBezTo>
                    <a:pt x="57" y="18"/>
                    <a:pt x="60" y="18"/>
                    <a:pt x="63" y="18"/>
                  </a:cubicBezTo>
                  <a:cubicBezTo>
                    <a:pt x="66" y="18"/>
                    <a:pt x="69" y="19"/>
                    <a:pt x="73" y="19"/>
                  </a:cubicBezTo>
                  <a:cubicBezTo>
                    <a:pt x="75" y="19"/>
                    <a:pt x="76" y="19"/>
                    <a:pt x="78" y="18"/>
                  </a:cubicBezTo>
                  <a:close/>
                  <a:moveTo>
                    <a:pt x="85" y="4"/>
                  </a:moveTo>
                  <a:cubicBezTo>
                    <a:pt x="87" y="4"/>
                    <a:pt x="88" y="4"/>
                    <a:pt x="88" y="5"/>
                  </a:cubicBezTo>
                  <a:cubicBezTo>
                    <a:pt x="88" y="5"/>
                    <a:pt x="87" y="5"/>
                    <a:pt x="85" y="5"/>
                  </a:cubicBezTo>
                  <a:cubicBezTo>
                    <a:pt x="82" y="6"/>
                    <a:pt x="78" y="6"/>
                    <a:pt x="73" y="6"/>
                  </a:cubicBezTo>
                  <a:cubicBezTo>
                    <a:pt x="69" y="6"/>
                    <a:pt x="64" y="6"/>
                    <a:pt x="61" y="5"/>
                  </a:cubicBezTo>
                  <a:cubicBezTo>
                    <a:pt x="59" y="5"/>
                    <a:pt x="58" y="5"/>
                    <a:pt x="58" y="5"/>
                  </a:cubicBezTo>
                  <a:cubicBezTo>
                    <a:pt x="58" y="4"/>
                    <a:pt x="59" y="4"/>
                    <a:pt x="61" y="4"/>
                  </a:cubicBezTo>
                  <a:cubicBezTo>
                    <a:pt x="64" y="3"/>
                    <a:pt x="69" y="3"/>
                    <a:pt x="73" y="3"/>
                  </a:cubicBezTo>
                  <a:cubicBezTo>
                    <a:pt x="78" y="3"/>
                    <a:pt x="82" y="3"/>
                    <a:pt x="85" y="4"/>
                  </a:cubicBezTo>
                  <a:close/>
                  <a:moveTo>
                    <a:pt x="78" y="33"/>
                  </a:moveTo>
                  <a:cubicBezTo>
                    <a:pt x="80" y="33"/>
                    <a:pt x="83" y="33"/>
                    <a:pt x="85" y="34"/>
                  </a:cubicBezTo>
                  <a:cubicBezTo>
                    <a:pt x="87" y="34"/>
                    <a:pt x="88" y="34"/>
                    <a:pt x="88" y="34"/>
                  </a:cubicBezTo>
                  <a:cubicBezTo>
                    <a:pt x="88" y="35"/>
                    <a:pt x="87" y="35"/>
                    <a:pt x="85" y="35"/>
                  </a:cubicBezTo>
                  <a:cubicBezTo>
                    <a:pt x="82" y="36"/>
                    <a:pt x="78" y="36"/>
                    <a:pt x="73" y="36"/>
                  </a:cubicBezTo>
                  <a:cubicBezTo>
                    <a:pt x="68" y="36"/>
                    <a:pt x="64" y="36"/>
                    <a:pt x="61" y="35"/>
                  </a:cubicBezTo>
                  <a:cubicBezTo>
                    <a:pt x="59" y="35"/>
                    <a:pt x="58" y="35"/>
                    <a:pt x="58" y="34"/>
                  </a:cubicBezTo>
                  <a:cubicBezTo>
                    <a:pt x="58" y="34"/>
                    <a:pt x="59" y="34"/>
                    <a:pt x="61" y="34"/>
                  </a:cubicBezTo>
                  <a:cubicBezTo>
                    <a:pt x="61" y="33"/>
                    <a:pt x="62" y="33"/>
                    <a:pt x="63" y="33"/>
                  </a:cubicBezTo>
                  <a:cubicBezTo>
                    <a:pt x="64" y="33"/>
                    <a:pt x="66" y="33"/>
                    <a:pt x="67" y="33"/>
                  </a:cubicBezTo>
                  <a:cubicBezTo>
                    <a:pt x="71" y="33"/>
                    <a:pt x="75" y="33"/>
                    <a:pt x="78" y="33"/>
                  </a:cubicBezTo>
                  <a:close/>
                  <a:moveTo>
                    <a:pt x="82" y="48"/>
                  </a:moveTo>
                  <a:cubicBezTo>
                    <a:pt x="83" y="48"/>
                    <a:pt x="85" y="48"/>
                    <a:pt x="86" y="48"/>
                  </a:cubicBezTo>
                  <a:cubicBezTo>
                    <a:pt x="88" y="49"/>
                    <a:pt x="89" y="49"/>
                    <a:pt x="89" y="49"/>
                  </a:cubicBezTo>
                  <a:cubicBezTo>
                    <a:pt x="89" y="49"/>
                    <a:pt x="88" y="50"/>
                    <a:pt x="86" y="50"/>
                  </a:cubicBezTo>
                  <a:cubicBezTo>
                    <a:pt x="83" y="50"/>
                    <a:pt x="79" y="51"/>
                    <a:pt x="74" y="51"/>
                  </a:cubicBezTo>
                  <a:cubicBezTo>
                    <a:pt x="69" y="51"/>
                    <a:pt x="65" y="50"/>
                    <a:pt x="62" y="50"/>
                  </a:cubicBezTo>
                  <a:cubicBezTo>
                    <a:pt x="60" y="50"/>
                    <a:pt x="59" y="49"/>
                    <a:pt x="59" y="49"/>
                  </a:cubicBezTo>
                  <a:cubicBezTo>
                    <a:pt x="59" y="49"/>
                    <a:pt x="60" y="49"/>
                    <a:pt x="62" y="48"/>
                  </a:cubicBezTo>
                  <a:cubicBezTo>
                    <a:pt x="63" y="48"/>
                    <a:pt x="64" y="48"/>
                    <a:pt x="65" y="48"/>
                  </a:cubicBezTo>
                  <a:cubicBezTo>
                    <a:pt x="68" y="48"/>
                    <a:pt x="70" y="48"/>
                    <a:pt x="73" y="48"/>
                  </a:cubicBezTo>
                  <a:cubicBezTo>
                    <a:pt x="76" y="48"/>
                    <a:pt x="79" y="48"/>
                    <a:pt x="82" y="48"/>
                  </a:cubicBezTo>
                  <a:close/>
                  <a:moveTo>
                    <a:pt x="83" y="63"/>
                  </a:moveTo>
                  <a:cubicBezTo>
                    <a:pt x="85" y="63"/>
                    <a:pt x="87" y="63"/>
                    <a:pt x="89" y="63"/>
                  </a:cubicBezTo>
                  <a:cubicBezTo>
                    <a:pt x="91" y="64"/>
                    <a:pt x="92" y="64"/>
                    <a:pt x="92" y="64"/>
                  </a:cubicBezTo>
                  <a:cubicBezTo>
                    <a:pt x="92" y="64"/>
                    <a:pt x="91" y="64"/>
                    <a:pt x="89" y="65"/>
                  </a:cubicBezTo>
                  <a:cubicBezTo>
                    <a:pt x="86" y="65"/>
                    <a:pt x="81" y="66"/>
                    <a:pt x="77" y="66"/>
                  </a:cubicBezTo>
                  <a:cubicBezTo>
                    <a:pt x="72" y="66"/>
                    <a:pt x="68" y="65"/>
                    <a:pt x="65" y="65"/>
                  </a:cubicBezTo>
                  <a:cubicBezTo>
                    <a:pt x="62" y="64"/>
                    <a:pt x="62" y="64"/>
                    <a:pt x="62" y="64"/>
                  </a:cubicBezTo>
                  <a:cubicBezTo>
                    <a:pt x="62" y="64"/>
                    <a:pt x="62" y="64"/>
                    <a:pt x="65" y="63"/>
                  </a:cubicBezTo>
                  <a:cubicBezTo>
                    <a:pt x="65" y="63"/>
                    <a:pt x="66" y="63"/>
                    <a:pt x="67" y="63"/>
                  </a:cubicBezTo>
                  <a:cubicBezTo>
                    <a:pt x="69" y="63"/>
                    <a:pt x="72" y="63"/>
                    <a:pt x="74" y="63"/>
                  </a:cubicBezTo>
                  <a:cubicBezTo>
                    <a:pt x="77" y="63"/>
                    <a:pt x="81" y="63"/>
                    <a:pt x="83" y="63"/>
                  </a:cubicBezTo>
                  <a:close/>
                  <a:moveTo>
                    <a:pt x="84" y="78"/>
                  </a:moveTo>
                  <a:cubicBezTo>
                    <a:pt x="85" y="78"/>
                    <a:pt x="85" y="78"/>
                    <a:pt x="86" y="78"/>
                  </a:cubicBezTo>
                  <a:cubicBezTo>
                    <a:pt x="88" y="78"/>
                    <a:pt x="89" y="78"/>
                    <a:pt x="89" y="79"/>
                  </a:cubicBezTo>
                  <a:cubicBezTo>
                    <a:pt x="89" y="79"/>
                    <a:pt x="88" y="79"/>
                    <a:pt x="86" y="79"/>
                  </a:cubicBezTo>
                  <a:cubicBezTo>
                    <a:pt x="83" y="80"/>
                    <a:pt x="79" y="80"/>
                    <a:pt x="74" y="80"/>
                  </a:cubicBezTo>
                  <a:cubicBezTo>
                    <a:pt x="69" y="80"/>
                    <a:pt x="65" y="80"/>
                    <a:pt x="62" y="79"/>
                  </a:cubicBezTo>
                  <a:cubicBezTo>
                    <a:pt x="60" y="79"/>
                    <a:pt x="59" y="79"/>
                    <a:pt x="59" y="79"/>
                  </a:cubicBezTo>
                  <a:cubicBezTo>
                    <a:pt x="59" y="78"/>
                    <a:pt x="60" y="78"/>
                    <a:pt x="62" y="78"/>
                  </a:cubicBezTo>
                  <a:cubicBezTo>
                    <a:pt x="63" y="78"/>
                    <a:pt x="65" y="77"/>
                    <a:pt x="66" y="77"/>
                  </a:cubicBezTo>
                  <a:cubicBezTo>
                    <a:pt x="69" y="78"/>
                    <a:pt x="73" y="78"/>
                    <a:pt x="77" y="78"/>
                  </a:cubicBezTo>
                  <a:cubicBezTo>
                    <a:pt x="79" y="78"/>
                    <a:pt x="82" y="78"/>
                    <a:pt x="84" y="78"/>
                  </a:cubicBezTo>
                  <a:close/>
                  <a:moveTo>
                    <a:pt x="9" y="81"/>
                  </a:moveTo>
                  <a:cubicBezTo>
                    <a:pt x="9" y="81"/>
                    <a:pt x="9" y="81"/>
                    <a:pt x="9" y="81"/>
                  </a:cubicBezTo>
                  <a:cubicBezTo>
                    <a:pt x="9" y="81"/>
                    <a:pt x="9" y="81"/>
                    <a:pt x="9" y="81"/>
                  </a:cubicBezTo>
                  <a:cubicBezTo>
                    <a:pt x="9" y="81"/>
                    <a:pt x="9" y="81"/>
                    <a:pt x="9" y="81"/>
                  </a:cubicBezTo>
                  <a:close/>
                  <a:moveTo>
                    <a:pt x="40" y="70"/>
                  </a:moveTo>
                  <a:cubicBezTo>
                    <a:pt x="40" y="70"/>
                    <a:pt x="40" y="70"/>
                    <a:pt x="40" y="70"/>
                  </a:cubicBezTo>
                  <a:cubicBezTo>
                    <a:pt x="39" y="71"/>
                    <a:pt x="37" y="72"/>
                    <a:pt x="34" y="72"/>
                  </a:cubicBezTo>
                  <a:cubicBezTo>
                    <a:pt x="34" y="72"/>
                    <a:pt x="33" y="72"/>
                    <a:pt x="33" y="72"/>
                  </a:cubicBezTo>
                  <a:cubicBezTo>
                    <a:pt x="36" y="72"/>
                    <a:pt x="39" y="72"/>
                    <a:pt x="41" y="71"/>
                  </a:cubicBezTo>
                  <a:cubicBezTo>
                    <a:pt x="43" y="71"/>
                    <a:pt x="44" y="71"/>
                    <a:pt x="44" y="71"/>
                  </a:cubicBezTo>
                  <a:cubicBezTo>
                    <a:pt x="44" y="71"/>
                    <a:pt x="43" y="70"/>
                    <a:pt x="41" y="70"/>
                  </a:cubicBezTo>
                  <a:cubicBezTo>
                    <a:pt x="41" y="70"/>
                    <a:pt x="40" y="70"/>
                    <a:pt x="40" y="70"/>
                  </a:cubicBezTo>
                  <a:close/>
                  <a:moveTo>
                    <a:pt x="33" y="43"/>
                  </a:moveTo>
                  <a:cubicBezTo>
                    <a:pt x="33" y="43"/>
                    <a:pt x="33" y="43"/>
                    <a:pt x="33" y="43"/>
                  </a:cubicBezTo>
                  <a:cubicBezTo>
                    <a:pt x="29" y="44"/>
                    <a:pt x="25" y="44"/>
                    <a:pt x="20" y="44"/>
                  </a:cubicBezTo>
                  <a:cubicBezTo>
                    <a:pt x="18" y="44"/>
                    <a:pt x="17" y="44"/>
                    <a:pt x="15" y="44"/>
                  </a:cubicBezTo>
                  <a:cubicBezTo>
                    <a:pt x="14" y="44"/>
                    <a:pt x="13" y="45"/>
                    <a:pt x="13" y="45"/>
                  </a:cubicBezTo>
                  <a:cubicBezTo>
                    <a:pt x="13" y="45"/>
                    <a:pt x="14" y="45"/>
                    <a:pt x="16" y="46"/>
                  </a:cubicBezTo>
                  <a:cubicBezTo>
                    <a:pt x="19" y="46"/>
                    <a:pt x="23" y="46"/>
                    <a:pt x="28" y="46"/>
                  </a:cubicBezTo>
                  <a:cubicBezTo>
                    <a:pt x="33" y="46"/>
                    <a:pt x="37" y="46"/>
                    <a:pt x="40" y="46"/>
                  </a:cubicBezTo>
                  <a:cubicBezTo>
                    <a:pt x="42" y="45"/>
                    <a:pt x="43" y="45"/>
                    <a:pt x="43" y="45"/>
                  </a:cubicBezTo>
                  <a:cubicBezTo>
                    <a:pt x="43" y="45"/>
                    <a:pt x="42" y="44"/>
                    <a:pt x="40" y="44"/>
                  </a:cubicBezTo>
                  <a:cubicBezTo>
                    <a:pt x="38" y="44"/>
                    <a:pt x="36" y="43"/>
                    <a:pt x="33" y="43"/>
                  </a:cubicBezTo>
                  <a:close/>
                  <a:moveTo>
                    <a:pt x="32" y="30"/>
                  </a:moveTo>
                  <a:cubicBezTo>
                    <a:pt x="29" y="29"/>
                    <a:pt x="25" y="29"/>
                    <a:pt x="20" y="29"/>
                  </a:cubicBezTo>
                  <a:cubicBezTo>
                    <a:pt x="15" y="29"/>
                    <a:pt x="11" y="29"/>
                    <a:pt x="8" y="30"/>
                  </a:cubicBezTo>
                  <a:cubicBezTo>
                    <a:pt x="6" y="30"/>
                    <a:pt x="5" y="30"/>
                    <a:pt x="5" y="30"/>
                  </a:cubicBezTo>
                  <a:cubicBezTo>
                    <a:pt x="5" y="31"/>
                    <a:pt x="6" y="31"/>
                    <a:pt x="8" y="31"/>
                  </a:cubicBezTo>
                  <a:cubicBezTo>
                    <a:pt x="11" y="32"/>
                    <a:pt x="15" y="32"/>
                    <a:pt x="20" y="32"/>
                  </a:cubicBezTo>
                  <a:cubicBezTo>
                    <a:pt x="25" y="32"/>
                    <a:pt x="29" y="32"/>
                    <a:pt x="32" y="31"/>
                  </a:cubicBezTo>
                  <a:cubicBezTo>
                    <a:pt x="34" y="31"/>
                    <a:pt x="35" y="31"/>
                    <a:pt x="35" y="30"/>
                  </a:cubicBezTo>
                  <a:cubicBezTo>
                    <a:pt x="35" y="30"/>
                    <a:pt x="34" y="30"/>
                    <a:pt x="32" y="30"/>
                  </a:cubicBezTo>
                  <a:close/>
                  <a:moveTo>
                    <a:pt x="34" y="59"/>
                  </a:moveTo>
                  <a:cubicBezTo>
                    <a:pt x="32" y="59"/>
                    <a:pt x="30" y="59"/>
                    <a:pt x="28" y="59"/>
                  </a:cubicBezTo>
                  <a:cubicBezTo>
                    <a:pt x="23" y="59"/>
                    <a:pt x="19" y="58"/>
                    <a:pt x="15" y="58"/>
                  </a:cubicBezTo>
                  <a:cubicBezTo>
                    <a:pt x="15" y="58"/>
                    <a:pt x="15" y="58"/>
                    <a:pt x="15" y="58"/>
                  </a:cubicBezTo>
                  <a:cubicBezTo>
                    <a:pt x="13" y="58"/>
                    <a:pt x="11" y="58"/>
                    <a:pt x="9" y="58"/>
                  </a:cubicBezTo>
                  <a:cubicBezTo>
                    <a:pt x="7" y="59"/>
                    <a:pt x="6" y="59"/>
                    <a:pt x="6" y="59"/>
                  </a:cubicBezTo>
                  <a:cubicBezTo>
                    <a:pt x="6" y="59"/>
                    <a:pt x="7" y="60"/>
                    <a:pt x="9" y="60"/>
                  </a:cubicBezTo>
                  <a:cubicBezTo>
                    <a:pt x="12" y="60"/>
                    <a:pt x="16" y="61"/>
                    <a:pt x="21" y="61"/>
                  </a:cubicBezTo>
                  <a:cubicBezTo>
                    <a:pt x="26" y="61"/>
                    <a:pt x="30" y="60"/>
                    <a:pt x="33" y="60"/>
                  </a:cubicBezTo>
                  <a:cubicBezTo>
                    <a:pt x="35" y="60"/>
                    <a:pt x="36" y="59"/>
                    <a:pt x="36" y="59"/>
                  </a:cubicBezTo>
                  <a:cubicBezTo>
                    <a:pt x="36" y="59"/>
                    <a:pt x="35" y="59"/>
                    <a:pt x="34" y="59"/>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1" name="弧形 50"/>
            <p:cNvSpPr/>
            <p:nvPr/>
          </p:nvSpPr>
          <p:spPr>
            <a:xfrm rot="13500000">
              <a:off x="4408072" y="3189675"/>
              <a:ext cx="808506" cy="80850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2" name="弧形 51"/>
            <p:cNvSpPr/>
            <p:nvPr/>
          </p:nvSpPr>
          <p:spPr>
            <a:xfrm rot="13500000">
              <a:off x="8286753" y="3187685"/>
              <a:ext cx="808506" cy="80850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3" name="弧形 52"/>
            <p:cNvSpPr/>
            <p:nvPr/>
          </p:nvSpPr>
          <p:spPr>
            <a:xfrm rot="8100000">
              <a:off x="6665467" y="4927767"/>
              <a:ext cx="808506" cy="80850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4" name="弧形 53"/>
            <p:cNvSpPr/>
            <p:nvPr/>
          </p:nvSpPr>
          <p:spPr>
            <a:xfrm rot="18900000">
              <a:off x="2293589" y="4672012"/>
              <a:ext cx="808506" cy="808506"/>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5" name="弧形 54"/>
            <p:cNvSpPr/>
            <p:nvPr/>
          </p:nvSpPr>
          <p:spPr>
            <a:xfrm rot="8100000">
              <a:off x="791330" y="3286078"/>
              <a:ext cx="808506" cy="831394"/>
            </a:xfrm>
            <a:prstGeom prst="arc">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cxnSp>
          <p:nvCxnSpPr>
            <p:cNvPr id="57" name="直接连接符 56"/>
            <p:cNvCxnSpPr/>
            <p:nvPr/>
          </p:nvCxnSpPr>
          <p:spPr>
            <a:xfrm>
              <a:off x="3893113" y="3560095"/>
              <a:ext cx="508876"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7758953" y="3560607"/>
              <a:ext cx="53100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10807037" y="3575851"/>
              <a:ext cx="32753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H="1">
              <a:off x="11134567" y="3575851"/>
              <a:ext cx="0" cy="244338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7073153" y="6019239"/>
              <a:ext cx="4061414"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7064188" y="5710419"/>
              <a:ext cx="0" cy="30882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7064188" y="4409645"/>
              <a:ext cx="0" cy="238404"/>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2702859" y="4409645"/>
              <a:ext cx="4370294"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H="1">
              <a:off x="2702859" y="4411467"/>
              <a:ext cx="0" cy="238404"/>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1201271" y="4110730"/>
              <a:ext cx="0" cy="1032771"/>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1201271" y="5143501"/>
              <a:ext cx="924870"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556218961"/>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4" name="直接连接符 3"/>
          <p:cNvCxnSpPr/>
          <p:nvPr/>
        </p:nvCxnSpPr>
        <p:spPr>
          <a:xfrm flipH="1">
            <a:off x="11567833" y="-121024"/>
            <a:ext cx="0" cy="71807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1283764" y="2808754"/>
            <a:ext cx="568137" cy="568137"/>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11399745" y="191116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11399745" y="914401"/>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11389660" y="379711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11399745" y="4740089"/>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11399745" y="5683063"/>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672353" y="772545"/>
            <a:ext cx="10443324" cy="3017520"/>
          </a:xfrm>
          <a:prstGeom prst="rect">
            <a:avLst/>
          </a:prstGeom>
          <a:noFill/>
        </p:spPr>
        <p:txBody>
          <a:bodyPr rtlCol="0" wrap="square">
            <a:spAutoFit/>
          </a:bodyPr>
          <a:lstStyle/>
          <a:p>
            <a:r>
              <a:rPr altLang="en-US" lang="zh-CN" sz="4800">
                <a:solidFill>
                  <a:schemeClr val="bg1"/>
                </a:solidFill>
                <a:ea panose="02010601030101010101" typeface="方正大黑简体"/>
              </a:rPr>
              <a:t>反摩尔定律</a:t>
            </a:r>
          </a:p>
          <a:p>
            <a:r>
              <a:rPr altLang="en-US" lang="zh-CN" sz="4800">
                <a:solidFill>
                  <a:schemeClr val="bg1"/>
                </a:solidFill>
                <a:ea panose="02010601030101010101" typeface="方正大黑简体"/>
              </a:rPr>
              <a:t>一个IT公司如果今天和18个月前卖掉同样多的、同样的产品，它的营业额就要降一半。</a:t>
            </a:r>
          </a:p>
        </p:txBody>
      </p:sp>
      <p:grpSp>
        <p:nvGrpSpPr>
          <p:cNvPr id="2" name="组合 1"/>
          <p:cNvGrpSpPr/>
          <p:nvPr/>
        </p:nvGrpSpPr>
        <p:grpSpPr>
          <a:xfrm>
            <a:off x="1126184" y="2588684"/>
            <a:ext cx="9125516" cy="3499471"/>
            <a:chOff x="1126184" y="2588684"/>
            <a:chExt cx="9125516" cy="3499471"/>
          </a:xfrm>
        </p:grpSpPr>
        <p:grpSp>
          <p:nvGrpSpPr>
            <p:cNvPr id="34" name="组合 33"/>
            <p:cNvGrpSpPr/>
            <p:nvPr/>
          </p:nvGrpSpPr>
          <p:grpSpPr>
            <a:xfrm>
              <a:off x="1126184" y="2699494"/>
              <a:ext cx="9125516" cy="3388661"/>
              <a:chOff x="1126184" y="2699494"/>
              <a:chExt cx="9125516" cy="3388661"/>
            </a:xfrm>
          </p:grpSpPr>
          <p:sp>
            <p:nvSpPr>
              <p:cNvPr id="29" name="椭圆 28"/>
              <p:cNvSpPr/>
              <p:nvPr/>
            </p:nvSpPr>
            <p:spPr>
              <a:xfrm>
                <a:off x="1126184" y="2699496"/>
                <a:ext cx="3388659" cy="338865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p:nvPr/>
            </p:nvSpPr>
            <p:spPr>
              <a:xfrm>
                <a:off x="4001965" y="2699495"/>
                <a:ext cx="3388659" cy="338865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31" name="椭圆 30"/>
              <p:cNvSpPr/>
              <p:nvPr/>
            </p:nvSpPr>
            <p:spPr>
              <a:xfrm>
                <a:off x="6863041" y="2699494"/>
                <a:ext cx="3388659" cy="338865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6" name="椭圆 35"/>
            <p:cNvSpPr/>
            <p:nvPr/>
          </p:nvSpPr>
          <p:spPr>
            <a:xfrm>
              <a:off x="7233108" y="2602636"/>
              <a:ext cx="1158885" cy="1158885"/>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椭圆 34"/>
            <p:cNvSpPr/>
            <p:nvPr/>
          </p:nvSpPr>
          <p:spPr>
            <a:xfrm>
              <a:off x="4256214" y="2588684"/>
              <a:ext cx="1158885" cy="1158885"/>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p:nvPr/>
          </p:nvSpPr>
          <p:spPr>
            <a:xfrm>
              <a:off x="1303812" y="2611797"/>
              <a:ext cx="1158885" cy="1158885"/>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1252109" y="2813048"/>
              <a:ext cx="1198880" cy="701040"/>
            </a:xfrm>
            <a:prstGeom prst="rect">
              <a:avLst/>
            </a:prstGeom>
            <a:noFill/>
          </p:spPr>
          <p:txBody>
            <a:bodyPr rtlCol="0" wrap="none">
              <a:spAutoFit/>
            </a:bodyPr>
            <a:lstStyle/>
            <a:p>
              <a:r>
                <a:rPr altLang="en-US" b="1" lang="zh-CN" smtClean="0" sz="4000">
                  <a:solidFill>
                    <a:schemeClr val="bg1"/>
                  </a:solidFill>
                </a:rPr>
                <a:t>共存</a:t>
              </a:r>
            </a:p>
          </p:txBody>
        </p:sp>
        <p:sp>
          <p:nvSpPr>
            <p:cNvPr id="16" name="文本框 15"/>
            <p:cNvSpPr txBox="1"/>
            <p:nvPr/>
          </p:nvSpPr>
          <p:spPr>
            <a:xfrm>
              <a:off x="1821965" y="3780348"/>
              <a:ext cx="2037966" cy="1188720"/>
            </a:xfrm>
            <a:prstGeom prst="rect">
              <a:avLst/>
            </a:prstGeom>
            <a:noFill/>
          </p:spPr>
          <p:txBody>
            <a:bodyPr rtlCol="0" wrap="square">
              <a:spAutoFit/>
            </a:bodyPr>
            <a:lstStyle/>
            <a:p>
              <a:r>
                <a:rPr altLang="en-US" lang="zh-CN" smtClean="0">
                  <a:solidFill>
                    <a:schemeClr val="bg1"/>
                  </a:solidFill>
                </a:rPr>
                <a:t>促成科技领域质的进步，并为新兴公司提供生存和发展的可能。</a:t>
              </a:r>
            </a:p>
          </p:txBody>
        </p:sp>
        <p:sp>
          <p:nvSpPr>
            <p:cNvPr id="25" name="文本框 24"/>
            <p:cNvSpPr txBox="1"/>
            <p:nvPr/>
          </p:nvSpPr>
          <p:spPr>
            <a:xfrm>
              <a:off x="4242090" y="2813048"/>
              <a:ext cx="1198880" cy="701040"/>
            </a:xfrm>
            <a:prstGeom prst="rect">
              <a:avLst/>
            </a:prstGeom>
            <a:noFill/>
          </p:spPr>
          <p:txBody>
            <a:bodyPr rtlCol="0" wrap="none">
              <a:spAutoFit/>
            </a:bodyPr>
            <a:lstStyle/>
            <a:p>
              <a:r>
                <a:rPr altLang="en-US" b="1" lang="zh-CN" sz="4000">
                  <a:solidFill>
                    <a:schemeClr val="bg1"/>
                  </a:solidFill>
                </a:rPr>
                <a:t>创造</a:t>
              </a:r>
            </a:p>
          </p:txBody>
        </p:sp>
        <p:sp>
          <p:nvSpPr>
            <p:cNvPr id="26" name="文本框 25"/>
            <p:cNvSpPr txBox="1"/>
            <p:nvPr/>
          </p:nvSpPr>
          <p:spPr>
            <a:xfrm>
              <a:off x="4735807" y="3713951"/>
              <a:ext cx="2038147" cy="1463040"/>
            </a:xfrm>
            <a:prstGeom prst="rect">
              <a:avLst/>
            </a:prstGeom>
            <a:noFill/>
          </p:spPr>
          <p:txBody>
            <a:bodyPr rtlCol="0" wrap="square">
              <a:spAutoFit/>
            </a:bodyPr>
            <a:lstStyle/>
            <a:p>
              <a:r>
                <a:rPr altLang="zh-CN" lang="en-US" smtClean="0">
                  <a:solidFill>
                    <a:schemeClr val="bg1"/>
                  </a:solidFill>
                </a:rPr>
                <a:t>IT行业不可能像石油工业或飞机制造业那样只追求量变，而必须不断寻找革命性的的发明创造。</a:t>
              </a:r>
            </a:p>
          </p:txBody>
        </p:sp>
        <p:sp>
          <p:nvSpPr>
            <p:cNvPr id="27" name="文本框 26"/>
            <p:cNvSpPr txBox="1"/>
            <p:nvPr/>
          </p:nvSpPr>
          <p:spPr>
            <a:xfrm>
              <a:off x="7195582" y="2813048"/>
              <a:ext cx="1198880" cy="701040"/>
            </a:xfrm>
            <a:prstGeom prst="rect">
              <a:avLst/>
            </a:prstGeom>
            <a:noFill/>
          </p:spPr>
          <p:txBody>
            <a:bodyPr rtlCol="0" wrap="none">
              <a:spAutoFit/>
            </a:bodyPr>
            <a:lstStyle/>
            <a:p>
              <a:r>
                <a:rPr altLang="en-US" b="1" lang="zh-CN" smtClean="0" sz="4000">
                  <a:solidFill>
                    <a:schemeClr val="bg1"/>
                  </a:solidFill>
                </a:rPr>
                <a:t>同步</a:t>
              </a:r>
            </a:p>
          </p:txBody>
        </p:sp>
        <p:sp>
          <p:nvSpPr>
            <p:cNvPr id="28" name="文本框 27"/>
            <p:cNvSpPr txBox="1"/>
            <p:nvPr/>
          </p:nvSpPr>
          <p:spPr>
            <a:xfrm>
              <a:off x="7689024" y="3839090"/>
              <a:ext cx="2049799" cy="1188720"/>
            </a:xfrm>
            <a:prstGeom prst="rect">
              <a:avLst/>
            </a:prstGeom>
            <a:noFill/>
          </p:spPr>
          <p:txBody>
            <a:bodyPr rtlCol="0" wrap="square">
              <a:spAutoFit/>
            </a:bodyPr>
            <a:lstStyle/>
            <a:p>
              <a:r>
                <a:rPr altLang="en-US" lang="zh-CN" smtClean="0">
                  <a:solidFill>
                    <a:schemeClr val="bg1"/>
                  </a:solidFill>
                </a:rPr>
                <a:t>新兴的小公司有可能在发展新技术方面和大公司处在同一起跑线上。</a:t>
              </a:r>
            </a:p>
          </p:txBody>
        </p:sp>
        <p:sp>
          <p:nvSpPr>
            <p:cNvPr id="37" name="弦形 36"/>
            <p:cNvSpPr/>
            <p:nvPr/>
          </p:nvSpPr>
          <p:spPr>
            <a:xfrm>
              <a:off x="1303812" y="2602636"/>
              <a:ext cx="1158885" cy="1158885"/>
            </a:xfrm>
            <a:prstGeom prst="chord">
              <a:avLst>
                <a:gd fmla="val 5382386" name="adj1"/>
                <a:gd fmla="val 16200000" name="adj2"/>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弦形 37"/>
            <p:cNvSpPr/>
            <p:nvPr/>
          </p:nvSpPr>
          <p:spPr>
            <a:xfrm rot="5400000">
              <a:off x="4256212" y="2591069"/>
              <a:ext cx="1158885" cy="1158885"/>
            </a:xfrm>
            <a:prstGeom prst="chord">
              <a:avLst>
                <a:gd fmla="val 5382386" name="adj1"/>
                <a:gd fmla="val 16200000" name="adj2"/>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弦形 38"/>
            <p:cNvSpPr/>
            <p:nvPr/>
          </p:nvSpPr>
          <p:spPr>
            <a:xfrm rot="10800000">
              <a:off x="7233107" y="2597844"/>
              <a:ext cx="1158885" cy="1158885"/>
            </a:xfrm>
            <a:prstGeom prst="chord">
              <a:avLst>
                <a:gd fmla="val 5382386" name="adj1"/>
                <a:gd fmla="val 16200000" name="adj2"/>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823940500"/>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0" name="直接连接符 19"/>
          <p:cNvCxnSpPr/>
          <p:nvPr/>
        </p:nvCxnSpPr>
        <p:spPr>
          <a:xfrm>
            <a:off x="3772088" y="3112917"/>
            <a:ext cx="1982835" cy="11363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3511131" y="4225814"/>
            <a:ext cx="2224674" cy="2519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5273377" y="4266021"/>
            <a:ext cx="515072" cy="22581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1567833" y="-121024"/>
            <a:ext cx="0" cy="71807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11283764" y="3681133"/>
            <a:ext cx="568137" cy="568137"/>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11399745" y="1911164"/>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11399745" y="914401"/>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11399745" y="2854138"/>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11399745" y="4740089"/>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11399745" y="5683063"/>
            <a:ext cx="336176" cy="336176"/>
          </a:xfrm>
          <a:prstGeom prst="ellipse">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672354" y="696579"/>
            <a:ext cx="10443324" cy="2286000"/>
          </a:xfrm>
          <a:prstGeom prst="rect">
            <a:avLst/>
          </a:prstGeom>
          <a:noFill/>
        </p:spPr>
        <p:txBody>
          <a:bodyPr rtlCol="0" wrap="square">
            <a:spAutoFit/>
          </a:bodyPr>
          <a:lstStyle/>
          <a:p>
            <a:r>
              <a:rPr altLang="zh-CN" lang="en-US" smtClean="0" sz="4800">
                <a:solidFill>
                  <a:schemeClr val="bg1"/>
                </a:solidFill>
                <a:latin charset="0" panose="04040905080b02020502" pitchFamily="82" typeface="Broadway"/>
              </a:rPr>
              <a:t>70-20-10律</a:t>
            </a:r>
          </a:p>
          <a:p>
            <a:r>
              <a:rPr altLang="zh-CN" lang="en-US" smtClean="0" sz="4800">
                <a:solidFill>
                  <a:schemeClr val="bg1"/>
                </a:solidFill>
                <a:latin charset="0" panose="04040905080b02020502" pitchFamily="82" typeface="Broadway"/>
              </a:rPr>
              <a:t>信息科技领域，主导者占70%市场份额，老二占20%-30%，小企业占10%。</a:t>
            </a:r>
          </a:p>
        </p:txBody>
      </p:sp>
      <p:graphicFrame>
        <p:nvGraphicFramePr>
          <p:cNvPr id="55" name="图表 54"/>
          <p:cNvGraphicFramePr/>
          <p:nvPr>
            <p:extLst>
              <p:ext uri="{D42A27DB-BD31-4B8C-83A1-F6EECF244321}">
                <p14:modId val="4076590516"/>
              </p:ext>
            </p:extLst>
          </p:nvPr>
        </p:nvGraphicFramePr>
        <p:xfrm>
          <a:off x="3711717" y="2634959"/>
          <a:ext cx="4086412" cy="3245560"/>
        </p:xfrm>
        <a:graphic>
          <a:graphicData uri="http://schemas.openxmlformats.org/drawingml/2006/chart">
            <c:chart xmlns:c="http://schemas.openxmlformats.org/drawingml/2006/chart" r:id="rId2"/>
          </a:graphicData>
        </a:graphic>
      </p:graphicFrame>
      <p:sp>
        <p:nvSpPr>
          <p:cNvPr id="16" name="椭圆 15"/>
          <p:cNvSpPr/>
          <p:nvPr/>
        </p:nvSpPr>
        <p:spPr>
          <a:xfrm>
            <a:off x="5352984" y="3885794"/>
            <a:ext cx="765642" cy="765642"/>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3832412" y="2296597"/>
            <a:ext cx="3905346" cy="3905346"/>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a:off x="3479731" y="1943916"/>
            <a:ext cx="4610708" cy="4610708"/>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46"/>
          <p:cNvSpPr/>
          <p:nvPr/>
        </p:nvSpPr>
        <p:spPr>
          <a:xfrm>
            <a:off x="6965823" y="3757206"/>
            <a:ext cx="257175" cy="2571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椭圆 47"/>
          <p:cNvSpPr/>
          <p:nvPr/>
        </p:nvSpPr>
        <p:spPr>
          <a:xfrm>
            <a:off x="4623468" y="5076265"/>
            <a:ext cx="257175" cy="2571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4270497" y="3794989"/>
            <a:ext cx="257175" cy="257175"/>
          </a:xfrm>
          <a:prstGeom prst="ellipse">
            <a:avLst/>
          </a:prstGeom>
          <a:solidFill>
            <a:srgbClr val="FE5A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矩形 55"/>
          <p:cNvSpPr/>
          <p:nvPr/>
        </p:nvSpPr>
        <p:spPr>
          <a:xfrm>
            <a:off x="7235924" y="3333324"/>
            <a:ext cx="3016440" cy="1737360"/>
          </a:xfrm>
          <a:prstGeom prst="rect">
            <a:avLst/>
          </a:prstGeom>
        </p:spPr>
        <p:txBody>
          <a:bodyPr wrap="square">
            <a:spAutoFit/>
          </a:bodyPr>
          <a:lstStyle/>
          <a:p>
            <a:r>
              <a:rPr altLang="zh-CN" lang="en-US" smtClean="0" sz="5400">
                <a:solidFill>
                  <a:schemeClr val="bg1"/>
                </a:solidFill>
                <a:latin charset="0" panose="04040905080b02020502" pitchFamily="82" typeface="Broadway"/>
              </a:rPr>
              <a:t>70%行业领导者</a:t>
            </a:r>
          </a:p>
        </p:txBody>
      </p:sp>
      <p:sp>
        <p:nvSpPr>
          <p:cNvPr id="57" name="矩形 56"/>
          <p:cNvSpPr/>
          <p:nvPr/>
        </p:nvSpPr>
        <p:spPr>
          <a:xfrm>
            <a:off x="2136041" y="5029395"/>
            <a:ext cx="3224655" cy="365760"/>
          </a:xfrm>
          <a:prstGeom prst="rect">
            <a:avLst/>
          </a:prstGeom>
        </p:spPr>
        <p:txBody>
          <a:bodyPr wrap="square">
            <a:spAutoFit/>
          </a:bodyPr>
          <a:lstStyle/>
          <a:p>
            <a:r>
              <a:rPr altLang="en-US" lang="zh-CN" smtClean="0">
                <a:solidFill>
                  <a:schemeClr val="bg1"/>
                </a:solidFill>
                <a:latin charset="0" panose="04040905080b02020502" pitchFamily="82" typeface="Broadway"/>
              </a:rPr>
              <a:t>行业老二20%</a:t>
            </a:r>
          </a:p>
        </p:txBody>
      </p:sp>
      <p:sp>
        <p:nvSpPr>
          <p:cNvPr id="58" name="矩形 57"/>
          <p:cNvSpPr/>
          <p:nvPr/>
        </p:nvSpPr>
        <p:spPr>
          <a:xfrm>
            <a:off x="1888082" y="3440199"/>
            <a:ext cx="3183297" cy="365760"/>
          </a:xfrm>
          <a:prstGeom prst="rect">
            <a:avLst/>
          </a:prstGeom>
        </p:spPr>
        <p:txBody>
          <a:bodyPr wrap="square">
            <a:spAutoFit/>
          </a:bodyPr>
          <a:lstStyle/>
          <a:p>
            <a:r>
              <a:rPr altLang="en-US" lang="zh-CN">
                <a:solidFill>
                  <a:schemeClr val="bg1"/>
                </a:solidFill>
                <a:latin charset="0" panose="04040905080b02020502" pitchFamily="82" typeface="Broadway"/>
              </a:rPr>
              <a:t>小企业10%</a:t>
            </a:r>
          </a:p>
        </p:txBody>
      </p:sp>
    </p:spTree>
    <p:extLst>
      <p:ext uri="{BB962C8B-B14F-4D97-AF65-F5344CB8AC3E}">
        <p14:creationId val="3840547680"/>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Light"/>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E5A3E"/>
        </a:solidFill>
        <a:ln>
          <a:noFill/>
        </a:ln>
      </a:spPr>
      <a:bodyPr anchor="ctr" rtlCol="0"/>
      <a:lstStyle>
        <a:defPPr algn="ctr">
          <a:defRPr dirty="0" sz="320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294</Paragraphs>
  <Slides>35</Slides>
  <Notes>0</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35</vt:i4>
      </vt:variant>
    </vt:vector>
  </HeadingPairs>
  <TitlesOfParts>
    <vt:vector baseType="lpstr" size="47">
      <vt:lpstr>Arial</vt:lpstr>
      <vt:lpstr>Calibri Light</vt:lpstr>
      <vt:lpstr>微软雅黑</vt:lpstr>
      <vt:lpstr>Calibri</vt:lpstr>
      <vt:lpstr>方正大黑简体</vt:lpstr>
      <vt:lpstr>Broadway</vt:lpstr>
      <vt:lpstr>arial</vt:lpstr>
      <vt:lpstr>时尚中黑简体</vt:lpstr>
      <vt:lpstr>宋体</vt:lpstr>
      <vt:lpstr>方正正中黑简体</vt:lpstr>
      <vt:lpstr>方正正黑简体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2021-08-22T11:51:20Z</dcterms:created>
  <cp:lastPrinted>2021-08-22T11:51:20Z</cp:lastPrinted>
  <dcterms:modified xsi:type="dcterms:W3CDTF">2021-08-22T05:41:02Z</dcterms:modified>
  <cp:revision>1</cp:revision>
</cp:coreProperties>
</file>