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82" r:id="rId5"/>
    <p:sldId id="287" r:id="rId6"/>
    <p:sldId id="283" r:id="rId7"/>
    <p:sldId id="264" r:id="rId8"/>
    <p:sldId id="284" r:id="rId9"/>
    <p:sldId id="285" r:id="rId10"/>
    <p:sldId id="286" r:id="rId11"/>
    <p:sldId id="269" r:id="rId12"/>
    <p:sldId id="270" r:id="rId13"/>
    <p:sldId id="274" r:id="rId14"/>
    <p:sldId id="272" r:id="rId15"/>
    <p:sldId id="275" r:id="rId16"/>
    <p:sldId id="273" r:id="rId17"/>
    <p:sldId id="276" r:id="rId18"/>
    <p:sldId id="279" r:id="rId19"/>
    <p:sldId id="278" r:id="rId20"/>
    <p:sldId id="281" r:id="rId21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1" userDrawn="1">
          <p15:clr>
            <a:srgbClr val="A4A3A4"/>
          </p15:clr>
        </p15:guide>
        <p15:guide id="2" pos="7333" userDrawn="1">
          <p15:clr>
            <a:srgbClr val="A4A3A4"/>
          </p15:clr>
        </p15:guide>
        <p15:guide id="3" pos="8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>
        <p:guide orient="horz" pos="2341"/>
        <p:guide pos="7333"/>
        <p:guide pos="89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tags/tag1.xml" Type="http://schemas.openxmlformats.org/officeDocument/2006/relationships/tags"/><Relationship Id="rId23" Target="presProps.xml" Type="http://schemas.openxmlformats.org/officeDocument/2006/relationships/presProps"/><Relationship Id="rId24" Target="viewProps.xml" Type="http://schemas.openxmlformats.org/officeDocument/2006/relationships/viewProps"/><Relationship Id="rId25" Target="theme/theme1.xml" Type="http://schemas.openxmlformats.org/officeDocument/2006/relationships/theme"/><Relationship Id="rId26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 sz="26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读书数量</a:t>
            </a:r>
            <a:endParaRPr lang="zh-CN" altLang="en-US" sz="2600">
              <a:latin typeface="微软雅黑" panose="020b0503020204020204" pitchFamily="34" charset="-122"/>
              <a:ea typeface="微软雅黑" pitchFamily="34" charset="-122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2800" b="0" i="0" u="none" strike="noStrike" kern="1200" spc="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  <a:endParaRPr sz="2800" b="0" i="0" u="none" strike="noStrike" kern="1200" spc="0" baseline="0" smtId="4294967295">
            <a:solidFill>
              <a:schemeClr val="tx1">
                <a:lumMod val="65000"/>
                <a:lumOff val="3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+mn-cs"/>
          </a:endParaRPr>
        </a:p>
      </c:txPr>
    </c:title>
    <c:autoTitleDeleted val="0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2013完成数</c:v>
                </c:pt>
              </c:strCache>
            </c:strRef>
          </c:tx>
          <c:spPr>
            <a:ln w="28575" cap="rnd">
              <a:solidFill>
                <a:srgbClr val="969696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春季</c:v>
                </c:pt>
                <c:pt idx="1">
                  <c:v>夏季</c:v>
                </c:pt>
                <c:pt idx="2">
                  <c:v>秋季</c:v>
                </c:pt>
                <c:pt idx="3">
                  <c:v>冬季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2013目标数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春季</c:v>
                </c:pt>
                <c:pt idx="1">
                  <c:v>夏季</c:v>
                </c:pt>
                <c:pt idx="2">
                  <c:v>秋季</c:v>
                </c:pt>
                <c:pt idx="3">
                  <c:v>冬季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2014目标数</c:v>
                </c:pt>
              </c:strCache>
            </c:strRef>
          </c:tx>
          <c:spPr>
            <a:ln w="28575" cap="rnd">
              <a:solidFill>
                <a:srgbClr val="0089F0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春季</c:v>
                </c:pt>
                <c:pt idx="1">
                  <c:v>夏季</c:v>
                </c:pt>
                <c:pt idx="2">
                  <c:v>秋季</c:v>
                </c:pt>
                <c:pt idx="3">
                  <c:v>冬季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9</c:v>
                </c:pt>
                <c:pt idx="3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-222887488"/>
        <c:axId val="-222878240"/>
      </c:lineChart>
      <c:catAx>
        <c:axId val="-222887488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20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20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-222878240"/>
        <c:crosses val="autoZero"/>
        <c:auto val="0"/>
        <c:lblAlgn val="ctr"/>
        <c:lblOffset/>
        <c:noMultiLvlLbl val="0"/>
      </c:catAx>
      <c:valAx>
        <c:axId val="-222878240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-222887488"/>
        <c:crosses val="autoZero"/>
        <c:crossBetween val="between"/>
      </c:valAx>
      <c:spPr>
        <a:noFill/>
        <a:ln>
          <a:noFill/>
        </a:ln>
        <a:effectLst/>
      </c:spPr>
    </c:plotArea>
    <c:legend>
      <c:legendPos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20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  <a:endParaRPr sz="2000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9928A-C516-4423-A43C-8E116814F7F3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F29CC-CE69-46B3-B36E-2CC2E0385C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19072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38128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0050917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5338071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864532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9596236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5424600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8083362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2751214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3923379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5418011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9697132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3047553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5256726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95731385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4577963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3662313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7453540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978748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6964118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0204270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2170323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8199900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6569336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42A5-8F6F-4D20-B8C6-B2BFBB1B68D7}" type="datetimeFigureOut">
              <a:rPr lang="zh-CN" altLang="en-US" smtClean="0"/>
              <a:t>2021/4/20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8C080-396E-4062-87AB-D0CEA3DFD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5992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7538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charts/chart1.xml" Type="http://schemas.openxmlformats.org/officeDocument/2006/relationships/char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-1" y="2996953"/>
            <a:ext cx="12192001" cy="1696778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6095998" y="3091289"/>
            <a:ext cx="4275786" cy="1493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4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麦肯锡</a:t>
            </a:r>
          </a:p>
          <a:p>
            <a:pPr algn="ctr"/>
            <a:r>
              <a:rPr altLang="en-US" b="1" lang="zh-CN" sz="4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教我的思考武器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593" l="16873" r="16564" t="2742"/>
          <a:stretch>
            <a:fillRect/>
          </a:stretch>
        </p:blipFill>
        <p:spPr>
          <a:xfrm>
            <a:off x="1159099" y="1021976"/>
            <a:ext cx="3507030" cy="4935071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294899" y="4730552"/>
            <a:ext cx="38404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2400">
                <a:solidFill>
                  <a:srgbClr val="0089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从逻辑思考到真正解决问题</a:t>
            </a:r>
          </a:p>
        </p:txBody>
      </p:sp>
      <p:sp>
        <p:nvSpPr>
          <p:cNvPr id="11" name="矩形 10"/>
          <p:cNvSpPr/>
          <p:nvPr/>
        </p:nvSpPr>
        <p:spPr>
          <a:xfrm>
            <a:off x="7084711" y="5206912"/>
            <a:ext cx="1517967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>
                <a:solidFill>
                  <a:srgbClr val="404040"/>
                </a:solidFill>
                <a:ea typeface="微软雅黑"/>
                <a:cs charset="0" panose="02020603050405020304" pitchFamily="18" typeface="Times New Roman"/>
              </a:rPr>
              <a:t>[日] 安宅和人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139442" y="5576244"/>
            <a:ext cx="168615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rgbClr val="404040"/>
                </a:solidFill>
                <a:latin typeface="Arial"/>
                <a:ea typeface="微软雅黑"/>
              </a:rPr>
              <a:t>译：郭菀琪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734142" y="5961677"/>
            <a:ext cx="223393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lang="zh-CN">
                <a:solidFill>
                  <a:srgbClr val="404040"/>
                </a:solidFill>
                <a:latin typeface="Arial"/>
                <a:ea typeface="微软雅黑"/>
              </a:rPr>
              <a:t>读书PPT：@欣沐阳</a:t>
            </a:r>
          </a:p>
        </p:txBody>
      </p:sp>
    </p:spTree>
    <p:extLst>
      <p:ext uri="{BB962C8B-B14F-4D97-AF65-F5344CB8AC3E}">
        <p14:creationId val="411696111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0" name="肘形连接符 19"/>
          <p:cNvCxnSpPr>
            <a:stCxn id="25" idx="2"/>
            <a:endCxn id="9" idx="0"/>
          </p:cNvCxnSpPr>
          <p:nvPr/>
        </p:nvCxnSpPr>
        <p:spPr>
          <a:xfrm rot="10800000">
            <a:off x="4319754" y="795366"/>
            <a:ext cx="7169459" cy="5642428"/>
          </a:xfrm>
          <a:prstGeom prst="bentConnector3">
            <a:avLst>
              <a:gd fmla="val -2142" name="adj1"/>
            </a:avLst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H="1">
            <a:off x="1055688" y="-484092"/>
            <a:ext cx="0" cy="1183339"/>
          </a:xfrm>
          <a:prstGeom prst="line">
            <a:avLst/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11364242" y="504864"/>
            <a:ext cx="553791" cy="553791"/>
            <a:chOff x="10757678" y="457928"/>
            <a:chExt cx="553791" cy="553791"/>
          </a:xfrm>
        </p:grpSpPr>
        <p:sp>
          <p:nvSpPr>
            <p:cNvPr id="39" name="椭圆 38"/>
            <p:cNvSpPr/>
            <p:nvPr/>
          </p:nvSpPr>
          <p:spPr>
            <a:xfrm>
              <a:off x="10882648" y="553792"/>
              <a:ext cx="309093" cy="334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同心圆 33"/>
            <p:cNvSpPr/>
            <p:nvPr/>
          </p:nvSpPr>
          <p:spPr>
            <a:xfrm>
              <a:off x="10757678" y="457928"/>
              <a:ext cx="553791" cy="553791"/>
            </a:xfrm>
            <a:prstGeom prst="donu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9" name="剪去对角的矩形 8"/>
          <p:cNvSpPr/>
          <p:nvPr/>
        </p:nvSpPr>
        <p:spPr>
          <a:xfrm>
            <a:off x="725214" y="346841"/>
            <a:ext cx="3594539" cy="897049"/>
          </a:xfrm>
          <a:prstGeom prst="snip2DiagRect">
            <a:avLst>
              <a:gd fmla="val 0" name="adj1"/>
              <a:gd fmla="val 28559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lvl="0"/>
            <a:r>
              <a:rPr altLang="zh-CN" b="1" lang="en-US" smtClean="0" sz="33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5.从目标 倒推</a:t>
            </a:r>
          </a:p>
        </p:txBody>
      </p:sp>
      <p:sp>
        <p:nvSpPr>
          <p:cNvPr id="4" name="形状 3"/>
          <p:cNvSpPr/>
          <p:nvPr/>
        </p:nvSpPr>
        <p:spPr>
          <a:xfrm rot="4396374">
            <a:off x="994161" y="2463817"/>
            <a:ext cx="4677714" cy="3262122"/>
          </a:xfrm>
          <a:prstGeom prst="swooshArrow">
            <a:avLst>
              <a:gd fmla="val 16310" name="adj1"/>
              <a:gd fmla="val 31370" name="adj2"/>
            </a:avLst>
          </a:pr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5" name="椭圆 4"/>
          <p:cNvSpPr/>
          <p:nvPr/>
        </p:nvSpPr>
        <p:spPr>
          <a:xfrm>
            <a:off x="2946125" y="3034987"/>
            <a:ext cx="118126" cy="118126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6" name="椭圆 5"/>
          <p:cNvSpPr/>
          <p:nvPr/>
        </p:nvSpPr>
        <p:spPr>
          <a:xfrm>
            <a:off x="3974913" y="4037982"/>
            <a:ext cx="118126" cy="118126"/>
          </a:xfrm>
          <a:prstGeom prst="ellipse">
            <a:avLst/>
          </a:prstGeom>
          <a:solidFill>
            <a:srgbClr val="BFBFB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7" name="任意多边形 6"/>
          <p:cNvSpPr/>
          <p:nvPr/>
        </p:nvSpPr>
        <p:spPr>
          <a:xfrm>
            <a:off x="680581" y="1385545"/>
            <a:ext cx="2205397" cy="866986"/>
          </a:xfrm>
          <a:custGeom>
            <a:gdLst>
              <a:gd fmla="*/ 0 w 2205397" name="connsiteX0"/>
              <a:gd fmla="*/ 0 h 866986" name="connsiteY0"/>
              <a:gd fmla="*/ 2205397 w 2205397" name="connsiteX1"/>
              <a:gd fmla="*/ 0 h 866986" name="connsiteY1"/>
              <a:gd fmla="*/ 2205397 w 2205397" name="connsiteX2"/>
              <a:gd fmla="*/ 866986 h 866986" name="connsiteY2"/>
              <a:gd fmla="*/ 0 w 2205397" name="connsiteX3"/>
              <a:gd fmla="*/ 866986 h 866986" name="connsiteY3"/>
              <a:gd fmla="*/ 0 w 2205397" name="connsiteX4"/>
              <a:gd fmla="*/ 0 h 866986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66986" w="2205397">
                <a:moveTo>
                  <a:pt x="0" y="0"/>
                </a:moveTo>
                <a:lnTo>
                  <a:pt x="2205397" y="0"/>
                </a:lnTo>
                <a:lnTo>
                  <a:pt x="2205397" y="866986"/>
                </a:lnTo>
                <a:lnTo>
                  <a:pt x="0" y="86698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48260" lIns="48260" numCol="1" rIns="48260" spcCol="1270" spcFirstLastPara="0" tIns="48260" vert="horz" wrap="square">
            <a:noAutofit/>
          </a:bodyPr>
          <a:lstStyle/>
          <a:p>
            <a:pPr algn="ctr" defTabSz="16891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zh-CN" kern="1200" lang="en-US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5年目标</a:t>
            </a:r>
          </a:p>
        </p:txBody>
      </p:sp>
      <p:sp>
        <p:nvSpPr>
          <p:cNvPr id="10" name="任意多边形 9"/>
          <p:cNvSpPr/>
          <p:nvPr/>
        </p:nvSpPr>
        <p:spPr>
          <a:xfrm>
            <a:off x="3601242" y="2660557"/>
            <a:ext cx="3039872" cy="866986"/>
          </a:xfrm>
          <a:custGeom>
            <a:gdLst>
              <a:gd fmla="*/ 0 w 3039872" name="connsiteX0"/>
              <a:gd fmla="*/ 0 h 866986" name="connsiteY0"/>
              <a:gd fmla="*/ 3039872 w 3039872" name="connsiteX1"/>
              <a:gd fmla="*/ 0 h 866986" name="connsiteY1"/>
              <a:gd fmla="*/ 3039872 w 3039872" name="connsiteX2"/>
              <a:gd fmla="*/ 866986 h 866986" name="connsiteY2"/>
              <a:gd fmla="*/ 0 w 3039872" name="connsiteX3"/>
              <a:gd fmla="*/ 866986 h 866986" name="connsiteY3"/>
              <a:gd fmla="*/ 0 w 3039872" name="connsiteX4"/>
              <a:gd fmla="*/ 0 h 866986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66986" w="3039872">
                <a:moveTo>
                  <a:pt x="0" y="0"/>
                </a:moveTo>
                <a:lnTo>
                  <a:pt x="3039872" y="0"/>
                </a:lnTo>
                <a:lnTo>
                  <a:pt x="3039872" y="866986"/>
                </a:lnTo>
                <a:lnTo>
                  <a:pt x="0" y="86698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48260" lIns="48260" numCol="1" rIns="48260" spcCol="1270" spcFirstLastPara="0" tIns="48260" vert="horz" wrap="square">
            <a:noAutofit/>
          </a:bodyPr>
          <a:lstStyle/>
          <a:p>
            <a:pPr algn="l" defTabSz="16891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zh-CN" kern="1200" lang="en-US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3年目标</a:t>
            </a:r>
          </a:p>
        </p:txBody>
      </p:sp>
      <p:sp>
        <p:nvSpPr>
          <p:cNvPr id="12" name="任意多边形 11"/>
          <p:cNvSpPr/>
          <p:nvPr/>
        </p:nvSpPr>
        <p:spPr>
          <a:xfrm>
            <a:off x="680581" y="3663552"/>
            <a:ext cx="2980266" cy="866986"/>
          </a:xfrm>
          <a:custGeom>
            <a:gdLst>
              <a:gd fmla="*/ 0 w 2980266" name="connsiteX0"/>
              <a:gd fmla="*/ 0 h 866986" name="connsiteY0"/>
              <a:gd fmla="*/ 2980266 w 2980266" name="connsiteX1"/>
              <a:gd fmla="*/ 0 h 866986" name="connsiteY1"/>
              <a:gd fmla="*/ 2980266 w 2980266" name="connsiteX2"/>
              <a:gd fmla="*/ 866986 h 866986" name="connsiteY2"/>
              <a:gd fmla="*/ 0 w 2980266" name="connsiteX3"/>
              <a:gd fmla="*/ 866986 h 866986" name="connsiteY3"/>
              <a:gd fmla="*/ 0 w 2980266" name="connsiteX4"/>
              <a:gd fmla="*/ 0 h 866986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66986" w="2980266">
                <a:moveTo>
                  <a:pt x="0" y="0"/>
                </a:moveTo>
                <a:lnTo>
                  <a:pt x="2980266" y="0"/>
                </a:lnTo>
                <a:lnTo>
                  <a:pt x="2980266" y="866986"/>
                </a:lnTo>
                <a:lnTo>
                  <a:pt x="0" y="86698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48260" lIns="48260" numCol="1" rIns="48260" spcCol="1270" spcFirstLastPara="0" tIns="48260" vert="horz" wrap="square">
            <a:noAutofit/>
          </a:bodyPr>
          <a:lstStyle/>
          <a:p>
            <a:pPr algn="r" defTabSz="16891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今年目标</a:t>
            </a:r>
          </a:p>
        </p:txBody>
      </p:sp>
      <p:sp>
        <p:nvSpPr>
          <p:cNvPr id="13" name="任意多边形 12"/>
          <p:cNvSpPr/>
          <p:nvPr/>
        </p:nvSpPr>
        <p:spPr>
          <a:xfrm>
            <a:off x="3660847" y="6017908"/>
            <a:ext cx="2980266" cy="866986"/>
          </a:xfrm>
          <a:custGeom>
            <a:gdLst>
              <a:gd fmla="*/ 0 w 2980266" name="connsiteX0"/>
              <a:gd fmla="*/ 0 h 866986" name="connsiteY0"/>
              <a:gd fmla="*/ 2980266 w 2980266" name="connsiteX1"/>
              <a:gd fmla="*/ 0 h 866986" name="connsiteY1"/>
              <a:gd fmla="*/ 2980266 w 2980266" name="connsiteX2"/>
              <a:gd fmla="*/ 866986 h 866986" name="connsiteY2"/>
              <a:gd fmla="*/ 0 w 2980266" name="connsiteX3"/>
              <a:gd fmla="*/ 866986 h 866986" name="connsiteY3"/>
              <a:gd fmla="*/ 0 w 2980266" name="connsiteX4"/>
              <a:gd fmla="*/ 0 h 866986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866986" w="2980266">
                <a:moveTo>
                  <a:pt x="0" y="0"/>
                </a:moveTo>
                <a:lnTo>
                  <a:pt x="2980266" y="0"/>
                </a:lnTo>
                <a:lnTo>
                  <a:pt x="2980266" y="866986"/>
                </a:lnTo>
                <a:lnTo>
                  <a:pt x="0" y="86698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48260" lIns="48260" numCol="1" rIns="48260" spcCol="1270" spcFirstLastPara="0" tIns="48260" vert="horz" wrap="square">
            <a:noAutofit/>
          </a:bodyPr>
          <a:lstStyle/>
          <a:p>
            <a:pPr algn="ctr" defTabSz="16891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当前任务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125614" y="1467678"/>
            <a:ext cx="545476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从目标倒推</a:t>
            </a:r>
          </a:p>
          <a:p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帮助我们识别重要问题</a:t>
            </a:r>
          </a:p>
        </p:txBody>
      </p:sp>
      <p:sp>
        <p:nvSpPr>
          <p:cNvPr id="23" name="矩形 22"/>
          <p:cNvSpPr/>
          <p:nvPr/>
        </p:nvSpPr>
        <p:spPr>
          <a:xfrm>
            <a:off x="5918447" y="1600200"/>
            <a:ext cx="189465" cy="9979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0000"/>
              </a:solidFill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11364242" y="6174505"/>
            <a:ext cx="553791" cy="553791"/>
            <a:chOff x="10757678" y="457928"/>
            <a:chExt cx="553791" cy="553791"/>
          </a:xfrm>
        </p:grpSpPr>
        <p:sp>
          <p:nvSpPr>
            <p:cNvPr id="25" name="椭圆 24"/>
            <p:cNvSpPr/>
            <p:nvPr/>
          </p:nvSpPr>
          <p:spPr>
            <a:xfrm>
              <a:off x="10882648" y="553792"/>
              <a:ext cx="309093" cy="334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同心圆 25"/>
            <p:cNvSpPr/>
            <p:nvPr/>
          </p:nvSpPr>
          <p:spPr>
            <a:xfrm>
              <a:off x="10757678" y="457928"/>
              <a:ext cx="553791" cy="553791"/>
            </a:xfrm>
            <a:prstGeom prst="donu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val="2721374394"/>
      </p:ext>
    </p:extLst>
  </p:cSld>
  <p:clrMapOvr>
    <a:masterClrMapping/>
  </p:clrMapOvr>
  <p:transition spd="slow">
    <p:push dir="u"/>
  </p:transition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0089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/>
          <p:cNvSpPr txBox="1"/>
          <p:nvPr/>
        </p:nvSpPr>
        <p:spPr>
          <a:xfrm>
            <a:off x="1853963" y="3617896"/>
            <a:ext cx="4778657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pc="300" sz="4400">
                <a:solidFill>
                  <a:schemeClr val="bg1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03</a:t>
            </a:r>
          </a:p>
          <a:p>
            <a:r>
              <a:rPr altLang="zh-CN" lang="en-US" smtClean="0" spc="300" sz="4400">
                <a:solidFill>
                  <a:schemeClr val="bg1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如何分解问题？</a:t>
            </a:r>
          </a:p>
        </p:txBody>
      </p:sp>
      <p:cxnSp>
        <p:nvCxnSpPr>
          <p:cNvPr id="9" name="直接连接符 8"/>
          <p:cNvCxnSpPr/>
          <p:nvPr/>
        </p:nvCxnSpPr>
        <p:spPr bwMode="auto">
          <a:xfrm flipH="1" flipV="1">
            <a:off x="1515168" y="3736260"/>
            <a:ext cx="0" cy="1209822"/>
          </a:xfrm>
          <a:prstGeom prst="line">
            <a:avLst/>
          </a:prstGeom>
          <a:ln cmpd="thickThin" w="177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913038597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" name="直接连接符 7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/>
          <p:nvPr/>
        </p:nvSpPr>
        <p:spPr>
          <a:xfrm>
            <a:off x="817965" y="410242"/>
            <a:ext cx="1993900" cy="396240"/>
          </a:xfrm>
          <a:prstGeom prst="rect">
            <a:avLst/>
          </a:prstGeom>
          <a:solidFill>
            <a:srgbClr val="0089F0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为什么分解问题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489551" y="697031"/>
            <a:ext cx="5992906" cy="12862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lnSpc>
                <a:spcPct val="140000"/>
              </a:lnSpc>
              <a:buClr>
                <a:srgbClr val="0089F0"/>
              </a:buClr>
              <a:buFont charset="2" panose="05030102010509060703" pitchFamily="18" typeface="Webdings"/>
              <a:buChar char="þ"/>
            </a:pPr>
            <a:r>
              <a:rPr altLang="zh-CN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更容易审视问题的全貌</a:t>
            </a:r>
          </a:p>
          <a:p>
            <a:pPr indent="-457200" marL="457200">
              <a:lnSpc>
                <a:spcPct val="140000"/>
              </a:lnSpc>
              <a:buClr>
                <a:srgbClr val="0089F0"/>
              </a:buClr>
              <a:buFont charset="2" panose="05030102010509060703" pitchFamily="18" typeface="Webdings"/>
              <a:buChar char="þ"/>
            </a:pPr>
            <a:r>
              <a:rPr altLang="zh-CN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更容易识别重要的次级问题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6118494" y="438847"/>
            <a:ext cx="4104000" cy="1204857"/>
            <a:chOff x="2236288" y="2170357"/>
            <a:chExt cx="4104000" cy="1204857"/>
          </a:xfrm>
        </p:grpSpPr>
        <p:cxnSp>
          <p:nvCxnSpPr>
            <p:cNvPr id="18" name="直接连接符 17"/>
            <p:cNvCxnSpPr/>
            <p:nvPr/>
          </p:nvCxnSpPr>
          <p:spPr>
            <a:xfrm>
              <a:off x="2236288" y="2428541"/>
              <a:ext cx="4104000" cy="0"/>
            </a:xfrm>
            <a:prstGeom prst="line">
              <a:avLst/>
            </a:prstGeom>
            <a:ln w="19050">
              <a:gradFill>
                <a:gsLst>
                  <a:gs pos="0">
                    <a:schemeClr val="tx2">
                      <a:lumMod val="75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H="1">
              <a:off x="2376138" y="2170357"/>
              <a:ext cx="0" cy="1204857"/>
            </a:xfrm>
            <a:prstGeom prst="line">
              <a:avLst/>
            </a:prstGeom>
            <a:ln w="19050">
              <a:gradFill>
                <a:gsLst>
                  <a:gs pos="0">
                    <a:schemeClr val="tx2">
                      <a:lumMod val="75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组合 19"/>
          <p:cNvGrpSpPr/>
          <p:nvPr/>
        </p:nvGrpSpPr>
        <p:grpSpPr>
          <a:xfrm>
            <a:off x="7993871" y="1610966"/>
            <a:ext cx="4104000" cy="1204857"/>
            <a:chOff x="6325986" y="2627350"/>
            <a:chExt cx="4104000" cy="1204857"/>
          </a:xfrm>
        </p:grpSpPr>
        <p:cxnSp>
          <p:nvCxnSpPr>
            <p:cNvPr id="21" name="直接连接符 20"/>
            <p:cNvCxnSpPr/>
            <p:nvPr/>
          </p:nvCxnSpPr>
          <p:spPr>
            <a:xfrm rot="10800000">
              <a:off x="6325986" y="3574023"/>
              <a:ext cx="4104000" cy="0"/>
            </a:xfrm>
            <a:prstGeom prst="line">
              <a:avLst/>
            </a:prstGeom>
            <a:ln w="19050">
              <a:gradFill>
                <a:gsLst>
                  <a:gs pos="0">
                    <a:schemeClr val="tx2">
                      <a:lumMod val="75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 rot="10800000">
              <a:off x="10290136" y="2627350"/>
              <a:ext cx="0" cy="1204857"/>
            </a:xfrm>
            <a:prstGeom prst="line">
              <a:avLst/>
            </a:prstGeom>
            <a:ln w="19050">
              <a:gradFill>
                <a:gsLst>
                  <a:gs pos="0">
                    <a:schemeClr val="tx2">
                      <a:lumMod val="75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矩形 22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圆角矩形 1"/>
          <p:cNvSpPr/>
          <p:nvPr/>
        </p:nvSpPr>
        <p:spPr>
          <a:xfrm>
            <a:off x="5713803" y="3077732"/>
            <a:ext cx="1653988" cy="564777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旅游地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2326684" y="4351021"/>
            <a:ext cx="1088503" cy="738484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景色</a:t>
            </a:r>
          </a:p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权重10</a:t>
            </a:r>
          </a:p>
        </p:txBody>
      </p:sp>
      <p:sp>
        <p:nvSpPr>
          <p:cNvPr id="25" name="圆角矩形 24"/>
          <p:cNvSpPr/>
          <p:nvPr/>
        </p:nvSpPr>
        <p:spPr>
          <a:xfrm>
            <a:off x="4213641" y="4348972"/>
            <a:ext cx="1088503" cy="738484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费用</a:t>
            </a:r>
          </a:p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权重6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5996546" y="4361653"/>
            <a:ext cx="1088503" cy="738484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居住</a:t>
            </a:r>
          </a:p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权重4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7987556" y="4361653"/>
            <a:ext cx="1088503" cy="738484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饮食</a:t>
            </a:r>
          </a:p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权重6</a:t>
            </a:r>
          </a:p>
        </p:txBody>
      </p:sp>
      <p:sp>
        <p:nvSpPr>
          <p:cNvPr id="28" name="圆角矩形 27"/>
          <p:cNvSpPr/>
          <p:nvPr/>
        </p:nvSpPr>
        <p:spPr>
          <a:xfrm>
            <a:off x="9874514" y="4361653"/>
            <a:ext cx="1088503" cy="738484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旅途</a:t>
            </a:r>
          </a:p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权重4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589183" y="3166934"/>
            <a:ext cx="1032104" cy="467054"/>
            <a:chOff x="257205" y="1558933"/>
            <a:chExt cx="1032104" cy="467054"/>
          </a:xfrm>
        </p:grpSpPr>
        <p:sp>
          <p:nvSpPr>
            <p:cNvPr id="10" name="文本框 9"/>
            <p:cNvSpPr txBox="1"/>
            <p:nvPr/>
          </p:nvSpPr>
          <p:spPr>
            <a:xfrm>
              <a:off x="301434" y="1616514"/>
              <a:ext cx="9878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目标层</a:t>
              </a: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257205" y="1558933"/>
              <a:ext cx="1008428" cy="467054"/>
            </a:xfrm>
            <a:prstGeom prst="round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89183" y="4442255"/>
            <a:ext cx="1032104" cy="645201"/>
            <a:chOff x="257205" y="1558933"/>
            <a:chExt cx="1032104" cy="473518"/>
          </a:xfrm>
        </p:grpSpPr>
        <p:sp>
          <p:nvSpPr>
            <p:cNvPr id="33" name="文本框 32"/>
            <p:cNvSpPr txBox="1"/>
            <p:nvPr/>
          </p:nvSpPr>
          <p:spPr>
            <a:xfrm>
              <a:off x="301434" y="1663119"/>
              <a:ext cx="987875" cy="26843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准则层</a:t>
              </a:r>
            </a:p>
          </p:txBody>
        </p:sp>
        <p:sp>
          <p:nvSpPr>
            <p:cNvPr id="34" name="圆角矩形 33"/>
            <p:cNvSpPr/>
            <p:nvPr/>
          </p:nvSpPr>
          <p:spPr>
            <a:xfrm>
              <a:off x="257205" y="1558933"/>
              <a:ext cx="1008428" cy="467054"/>
            </a:xfrm>
            <a:prstGeom prst="round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cxnSp>
        <p:nvCxnSpPr>
          <p:cNvPr id="38" name="直接连接符 37"/>
          <p:cNvCxnSpPr>
            <a:stCxn id="2" idx="2"/>
            <a:endCxn id="27" idx="0"/>
          </p:cNvCxnSpPr>
          <p:nvPr/>
        </p:nvCxnSpPr>
        <p:spPr>
          <a:xfrm>
            <a:off x="6540797" y="3642509"/>
            <a:ext cx="1991011" cy="71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>
            <a:stCxn id="28" idx="0"/>
            <a:endCxn id="2" idx="2"/>
          </p:cNvCxnSpPr>
          <p:nvPr/>
        </p:nvCxnSpPr>
        <p:spPr>
          <a:xfrm flipH="1" flipV="1">
            <a:off x="6540797" y="3642509"/>
            <a:ext cx="3877969" cy="71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>
            <a:stCxn id="26" idx="0"/>
            <a:endCxn id="2" idx="2"/>
          </p:cNvCxnSpPr>
          <p:nvPr/>
        </p:nvCxnSpPr>
        <p:spPr>
          <a:xfrm flipH="1" flipV="1">
            <a:off x="6540797" y="3642509"/>
            <a:ext cx="1" cy="71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25" idx="0"/>
            <a:endCxn id="2" idx="2"/>
          </p:cNvCxnSpPr>
          <p:nvPr/>
        </p:nvCxnSpPr>
        <p:spPr>
          <a:xfrm flipV="1">
            <a:off x="4757893" y="3642509"/>
            <a:ext cx="1782904" cy="706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>
            <a:stCxn id="3" idx="0"/>
            <a:endCxn id="2" idx="2"/>
          </p:cNvCxnSpPr>
          <p:nvPr/>
        </p:nvCxnSpPr>
        <p:spPr>
          <a:xfrm flipV="1">
            <a:off x="2870936" y="3642509"/>
            <a:ext cx="3669861" cy="70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414008520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" name="直接连接符 7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/>
          <p:nvPr/>
        </p:nvSpPr>
        <p:spPr>
          <a:xfrm>
            <a:off x="815067" y="390429"/>
            <a:ext cx="1993900" cy="396240"/>
          </a:xfrm>
          <a:prstGeom prst="rect">
            <a:avLst/>
          </a:prstGeom>
          <a:solidFill>
            <a:srgbClr val="0089F0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MECE原则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45641" y="1541030"/>
            <a:ext cx="3982460" cy="7741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40000"/>
              </a:lnSpc>
              <a:buClr>
                <a:srgbClr val="0089F0"/>
              </a:buClr>
            </a:pPr>
            <a:r>
              <a:rPr altLang="en-US" b="1" lang="zh-CN" smtClean="0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相互独立，完全穷尽</a:t>
            </a:r>
          </a:p>
        </p:txBody>
      </p:sp>
      <p:sp>
        <p:nvSpPr>
          <p:cNvPr id="13" name="剪去对角的矩形 12"/>
          <p:cNvSpPr/>
          <p:nvPr/>
        </p:nvSpPr>
        <p:spPr>
          <a:xfrm>
            <a:off x="4870075" y="318197"/>
            <a:ext cx="2451849" cy="584200"/>
          </a:xfrm>
          <a:prstGeom prst="snip2DiagRect">
            <a:avLst>
              <a:gd fmla="val 0" name="adj1"/>
              <a:gd fmla="val 34245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举个例子</a:t>
            </a:r>
          </a:p>
        </p:txBody>
      </p:sp>
      <p:sp>
        <p:nvSpPr>
          <p:cNvPr id="21" name="矩形 20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6" name="组合 45"/>
          <p:cNvGrpSpPr/>
          <p:nvPr/>
        </p:nvGrpSpPr>
        <p:grpSpPr>
          <a:xfrm>
            <a:off x="4810243" y="1102375"/>
            <a:ext cx="6880162" cy="4684695"/>
            <a:chOff x="1109100" y="1245754"/>
            <a:chExt cx="6880162" cy="4684695"/>
          </a:xfrm>
        </p:grpSpPr>
        <p:sp>
          <p:nvSpPr>
            <p:cNvPr id="15" name="圆角矩形 14"/>
            <p:cNvSpPr/>
            <p:nvPr/>
          </p:nvSpPr>
          <p:spPr>
            <a:xfrm>
              <a:off x="1109100" y="3528115"/>
              <a:ext cx="1323108" cy="661554"/>
            </a:xfrm>
            <a:prstGeom prst="roundRect">
              <a:avLst>
                <a:gd fmla="val 38607" name="adj"/>
              </a:avLst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kern="1200" lang="zh-CN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头痛</a:t>
              </a:r>
            </a:p>
          </p:txBody>
        </p:sp>
        <p:sp>
          <p:nvSpPr>
            <p:cNvPr id="16" name="任意多边形 15"/>
            <p:cNvSpPr/>
            <p:nvPr/>
          </p:nvSpPr>
          <p:spPr>
            <a:xfrm rot="17692822">
              <a:off x="2067864" y="3276031"/>
              <a:ext cx="1257931" cy="24541"/>
            </a:xfrm>
            <a:custGeom>
              <a:gdLst>
                <a:gd fmla="*/ 0 w 1257931" name="connsiteX0"/>
                <a:gd fmla="*/ 12270 h 24541" name="connsiteY0"/>
                <a:gd fmla="*/ 1257931 w 1257931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1257931">
                  <a:moveTo>
                    <a:pt x="0" y="12270"/>
                  </a:moveTo>
                  <a:lnTo>
                    <a:pt x="1257931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500"/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2961451" y="2386935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生理性</a:t>
              </a:r>
            </a:p>
          </p:txBody>
        </p:sp>
        <p:sp>
          <p:nvSpPr>
            <p:cNvPr id="24" name="任意多边形 23"/>
            <p:cNvSpPr/>
            <p:nvPr/>
          </p:nvSpPr>
          <p:spPr>
            <a:xfrm rot="18289468">
              <a:off x="4085798" y="2325047"/>
              <a:ext cx="926766" cy="24541"/>
            </a:xfrm>
            <a:custGeom>
              <a:gdLst>
                <a:gd fmla="*/ 0 w 926766" name="connsiteX0"/>
                <a:gd fmla="*/ 12270 h 24541" name="connsiteY0"/>
                <a:gd fmla="*/ 926766 w 926766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926765">
                  <a:moveTo>
                    <a:pt x="0" y="12270"/>
                  </a:moveTo>
                  <a:lnTo>
                    <a:pt x="926766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813803" y="1626147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外部</a:t>
              </a:r>
            </a:p>
          </p:txBody>
        </p:sp>
        <p:sp>
          <p:nvSpPr>
            <p:cNvPr id="26" name="任意多边形 25"/>
            <p:cNvSpPr/>
            <p:nvPr/>
          </p:nvSpPr>
          <p:spPr>
            <a:xfrm rot="19457600">
              <a:off x="6075650" y="1754457"/>
              <a:ext cx="651765" cy="24541"/>
            </a:xfrm>
            <a:custGeom>
              <a:gdLst>
                <a:gd fmla="*/ 0 w 651765" name="connsiteX0"/>
                <a:gd fmla="*/ 12270 h 24541" name="connsiteY0"/>
                <a:gd fmla="*/ 651765 w 651765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651765">
                  <a:moveTo>
                    <a:pt x="0" y="12270"/>
                  </a:moveTo>
                  <a:lnTo>
                    <a:pt x="651765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6666154" y="1245754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过敏</a:t>
              </a:r>
            </a:p>
          </p:txBody>
        </p:sp>
        <p:sp>
          <p:nvSpPr>
            <p:cNvPr id="28" name="任意多边形 27"/>
            <p:cNvSpPr/>
            <p:nvPr/>
          </p:nvSpPr>
          <p:spPr>
            <a:xfrm rot="2142401">
              <a:off x="6075650" y="2134850"/>
              <a:ext cx="651765" cy="24541"/>
            </a:xfrm>
            <a:custGeom>
              <a:gdLst>
                <a:gd fmla="*/ 0 w 651765" name="connsiteX0"/>
                <a:gd fmla="*/ 12270 h 24541" name="connsiteY0"/>
                <a:gd fmla="*/ 651765 w 651765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651765">
                  <a:moveTo>
                    <a:pt x="0" y="12270"/>
                  </a:moveTo>
                  <a:lnTo>
                    <a:pt x="651765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6666154" y="2006541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撞伤</a:t>
              </a:r>
            </a:p>
          </p:txBody>
        </p:sp>
        <p:sp>
          <p:nvSpPr>
            <p:cNvPr id="30" name="任意多边形 29"/>
            <p:cNvSpPr/>
            <p:nvPr/>
          </p:nvSpPr>
          <p:spPr>
            <a:xfrm rot="3310531">
              <a:off x="4085798" y="3085834"/>
              <a:ext cx="926766" cy="24541"/>
            </a:xfrm>
            <a:custGeom>
              <a:gdLst>
                <a:gd fmla="*/ 0 w 926766" name="connsiteX0"/>
                <a:gd fmla="*/ 12270 h 24541" name="connsiteY0"/>
                <a:gd fmla="*/ 926766 w 926766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926765">
                  <a:moveTo>
                    <a:pt x="0" y="12270"/>
                  </a:moveTo>
                  <a:lnTo>
                    <a:pt x="926766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813803" y="3147722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内部</a:t>
              </a:r>
            </a:p>
          </p:txBody>
        </p:sp>
        <p:sp>
          <p:nvSpPr>
            <p:cNvPr id="32" name="任意多边形 31"/>
            <p:cNvSpPr/>
            <p:nvPr/>
          </p:nvSpPr>
          <p:spPr>
            <a:xfrm rot="19457600">
              <a:off x="6075650" y="3276031"/>
              <a:ext cx="651765" cy="24541"/>
            </a:xfrm>
            <a:custGeom>
              <a:gdLst>
                <a:gd fmla="*/ 0 w 651765" name="connsiteX0"/>
                <a:gd fmla="*/ 12270 h 24541" name="connsiteY0"/>
                <a:gd fmla="*/ 651765 w 651765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651765">
                  <a:moveTo>
                    <a:pt x="0" y="12270"/>
                  </a:moveTo>
                  <a:lnTo>
                    <a:pt x="651765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6666154" y="2767328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肿瘤</a:t>
              </a:r>
            </a:p>
          </p:txBody>
        </p:sp>
        <p:sp>
          <p:nvSpPr>
            <p:cNvPr id="34" name="任意多边形 33"/>
            <p:cNvSpPr/>
            <p:nvPr/>
          </p:nvSpPr>
          <p:spPr>
            <a:xfrm rot="2142401">
              <a:off x="6075650" y="3656425"/>
              <a:ext cx="651765" cy="24541"/>
            </a:xfrm>
            <a:custGeom>
              <a:gdLst>
                <a:gd fmla="*/ 0 w 651765" name="connsiteX0"/>
                <a:gd fmla="*/ 12270 h 24541" name="connsiteY0"/>
                <a:gd fmla="*/ 651765 w 651765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651765">
                  <a:moveTo>
                    <a:pt x="0" y="12270"/>
                  </a:moveTo>
                  <a:lnTo>
                    <a:pt x="651765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6666154" y="3528115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脑积水</a:t>
              </a:r>
            </a:p>
          </p:txBody>
        </p:sp>
        <p:sp>
          <p:nvSpPr>
            <p:cNvPr id="36" name="任意多边形 35"/>
            <p:cNvSpPr/>
            <p:nvPr/>
          </p:nvSpPr>
          <p:spPr>
            <a:xfrm rot="3907178">
              <a:off x="2067864" y="4417212"/>
              <a:ext cx="1257931" cy="24541"/>
            </a:xfrm>
            <a:custGeom>
              <a:gdLst>
                <a:gd fmla="*/ 0 w 1257931" name="connsiteX0"/>
                <a:gd fmla="*/ 12270 h 24541" name="connsiteY0"/>
                <a:gd fmla="*/ 1257931 w 1257931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1257931">
                  <a:moveTo>
                    <a:pt x="0" y="12270"/>
                  </a:moveTo>
                  <a:lnTo>
                    <a:pt x="1257931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37" name="任意多边形 36"/>
            <p:cNvSpPr/>
            <p:nvPr/>
          </p:nvSpPr>
          <p:spPr>
            <a:xfrm>
              <a:off x="2961451" y="4669296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心理性</a:t>
              </a:r>
            </a:p>
          </p:txBody>
        </p:sp>
        <p:sp>
          <p:nvSpPr>
            <p:cNvPr id="39" name="任意多边形 38"/>
            <p:cNvSpPr/>
            <p:nvPr/>
          </p:nvSpPr>
          <p:spPr>
            <a:xfrm>
              <a:off x="4813803" y="4081164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压力</a:t>
              </a:r>
            </a:p>
          </p:txBody>
        </p:sp>
        <p:sp>
          <p:nvSpPr>
            <p:cNvPr id="38" name="任意多边形 37"/>
            <p:cNvSpPr/>
            <p:nvPr/>
          </p:nvSpPr>
          <p:spPr>
            <a:xfrm rot="18589248">
              <a:off x="4120955" y="4606580"/>
              <a:ext cx="917357" cy="131630"/>
            </a:xfrm>
            <a:custGeom>
              <a:gdLst>
                <a:gd fmla="*/ 0 w 926766" name="connsiteX0"/>
                <a:gd fmla="*/ 12270 h 24541" name="connsiteY0"/>
                <a:gd fmla="*/ 926766 w 926766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926765">
                  <a:moveTo>
                    <a:pt x="0" y="12270"/>
                  </a:moveTo>
                  <a:lnTo>
                    <a:pt x="926766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42" name="任意多边形 41"/>
            <p:cNvSpPr/>
            <p:nvPr/>
          </p:nvSpPr>
          <p:spPr>
            <a:xfrm flipV="1" rot="2641264">
              <a:off x="4150792" y="5236227"/>
              <a:ext cx="1002259" cy="251212"/>
            </a:xfrm>
            <a:custGeom>
              <a:gdLst>
                <a:gd fmla="*/ 0 w 926766" name="connsiteX0"/>
                <a:gd fmla="*/ 12270 h 24541" name="connsiteY0"/>
                <a:gd fmla="*/ 926766 w 926766" name="connsiteX1"/>
                <a:gd fmla="*/ 12270 h 24541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24541" w="926765">
                  <a:moveTo>
                    <a:pt x="0" y="12270"/>
                  </a:moveTo>
                  <a:lnTo>
                    <a:pt x="926766" y="12270"/>
                  </a:lnTo>
                </a:path>
              </a:pathLst>
            </a:custGeom>
            <a:noFill/>
            <a:ln>
              <a:solidFill>
                <a:srgbClr val="0089F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-19178" lIns="610216" numCol="1" rIns="610218" spcCol="1270" spcFirstLastPara="0" tIns="-19178" vert="horz" wrap="square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 sz="500"/>
            </a:p>
          </p:txBody>
        </p:sp>
        <p:sp>
          <p:nvSpPr>
            <p:cNvPr id="43" name="任意多边形 42"/>
            <p:cNvSpPr/>
            <p:nvPr/>
          </p:nvSpPr>
          <p:spPr>
            <a:xfrm>
              <a:off x="4813803" y="5268895"/>
              <a:ext cx="1323108" cy="661554"/>
            </a:xfrm>
            <a:custGeom>
              <a:gdLst>
                <a:gd fmla="*/ 0 w 1323108" name="connsiteX0"/>
                <a:gd fmla="*/ 66155 h 661554" name="connsiteY0"/>
                <a:gd fmla="*/ 66155 w 1323108" name="connsiteX1"/>
                <a:gd fmla="*/ 0 h 661554" name="connsiteY1"/>
                <a:gd fmla="*/ 1256953 w 1323108" name="connsiteX2"/>
                <a:gd fmla="*/ 0 h 661554" name="connsiteY2"/>
                <a:gd fmla="*/ 1323108 w 1323108" name="connsiteX3"/>
                <a:gd fmla="*/ 66155 h 661554" name="connsiteY3"/>
                <a:gd fmla="*/ 1323108 w 1323108" name="connsiteX4"/>
                <a:gd fmla="*/ 595399 h 661554" name="connsiteY4"/>
                <a:gd fmla="*/ 1256953 w 1323108" name="connsiteX5"/>
                <a:gd fmla="*/ 661554 h 661554" name="connsiteY5"/>
                <a:gd fmla="*/ 66155 w 1323108" name="connsiteX6"/>
                <a:gd fmla="*/ 661554 h 661554" name="connsiteY6"/>
                <a:gd fmla="*/ 0 w 1323108" name="connsiteX7"/>
                <a:gd fmla="*/ 595399 h 661554" name="connsiteY7"/>
                <a:gd fmla="*/ 0 w 1323108" name="connsiteX8"/>
                <a:gd fmla="*/ 66155 h 661554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661554" w="1323108">
                  <a:moveTo>
                    <a:pt x="0" y="66155"/>
                  </a:moveTo>
                  <a:cubicBezTo>
                    <a:pt x="0" y="29619"/>
                    <a:pt x="29619" y="0"/>
                    <a:pt x="66155" y="0"/>
                  </a:cubicBezTo>
                  <a:lnTo>
                    <a:pt x="1256953" y="0"/>
                  </a:lnTo>
                  <a:cubicBezTo>
                    <a:pt x="1293489" y="0"/>
                    <a:pt x="1323108" y="29619"/>
                    <a:pt x="1323108" y="66155"/>
                  </a:cubicBezTo>
                  <a:lnTo>
                    <a:pt x="1323108" y="595399"/>
                  </a:lnTo>
                  <a:cubicBezTo>
                    <a:pt x="1323108" y="631935"/>
                    <a:pt x="1293489" y="661554"/>
                    <a:pt x="1256953" y="661554"/>
                  </a:cubicBezTo>
                  <a:lnTo>
                    <a:pt x="66155" y="661554"/>
                  </a:lnTo>
                  <a:cubicBezTo>
                    <a:pt x="29619" y="661554"/>
                    <a:pt x="0" y="631935"/>
                    <a:pt x="0" y="595399"/>
                  </a:cubicBezTo>
                  <a:lnTo>
                    <a:pt x="0" y="66155"/>
                  </a:lnTo>
                  <a:close/>
                </a:path>
              </a:pathLst>
            </a:custGeom>
            <a:solidFill>
              <a:srgbClr val="0089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32076" lIns="32076" numCol="1" rIns="32076" spcCol="1270" spcFirstLastPara="0" tIns="32076" vert="horz" wrap="square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抑郁症</a:t>
              </a:r>
            </a:p>
          </p:txBody>
        </p:sp>
      </p:grpSp>
      <p:sp>
        <p:nvSpPr>
          <p:cNvPr id="48" name="文本框 47"/>
          <p:cNvSpPr txBox="1"/>
          <p:nvPr/>
        </p:nvSpPr>
        <p:spPr>
          <a:xfrm>
            <a:off x="513499" y="3217397"/>
            <a:ext cx="193828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基本步骤：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673153" y="3766196"/>
            <a:ext cx="2989943" cy="111556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514350" marL="5143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确认问题</a:t>
            </a:r>
          </a:p>
          <a:p>
            <a:pPr indent="-514350" marL="5143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逐层分解</a:t>
            </a:r>
          </a:p>
        </p:txBody>
      </p:sp>
      <p:sp>
        <p:nvSpPr>
          <p:cNvPr id="49" name="圆角矩形 48"/>
          <p:cNvSpPr/>
          <p:nvPr/>
        </p:nvSpPr>
        <p:spPr>
          <a:xfrm>
            <a:off x="600583" y="3809738"/>
            <a:ext cx="2208384" cy="1073326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064002840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7387"/>
          <a:stretch>
            <a:fillRect/>
          </a:stretch>
        </p:blipFill>
        <p:spPr>
          <a:xfrm>
            <a:off x="408800" y="3532476"/>
            <a:ext cx="2811865" cy="3036145"/>
          </a:xfrm>
          <a:prstGeom prst="rect">
            <a:avLst/>
          </a:prstGeom>
        </p:spPr>
      </p:pic>
      <p:sp>
        <p:nvSpPr>
          <p:cNvPr id="4" name="圆角矩形 3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5W2H 分解模板</a:t>
            </a:r>
          </a:p>
        </p:txBody>
      </p:sp>
      <p:sp>
        <p:nvSpPr>
          <p:cNvPr id="5" name="椭圆 4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" name="直接连接符 7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2" name="组合 11"/>
          <p:cNvGrpSpPr/>
          <p:nvPr/>
        </p:nvGrpSpPr>
        <p:grpSpPr>
          <a:xfrm>
            <a:off x="3745376" y="1318098"/>
            <a:ext cx="8486135" cy="3789564"/>
            <a:chOff x="415011" y="1358515"/>
            <a:chExt cx="7974246" cy="3560975"/>
          </a:xfrm>
        </p:grpSpPr>
        <p:sp>
          <p:nvSpPr>
            <p:cNvPr id="11" name="文本框 10"/>
            <p:cNvSpPr txBox="1"/>
            <p:nvPr/>
          </p:nvSpPr>
          <p:spPr>
            <a:xfrm>
              <a:off x="415010" y="1358515"/>
              <a:ext cx="2554515" cy="345415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What  </a:t>
              </a:r>
            </a:p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How     </a:t>
              </a:r>
            </a:p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Why   </a:t>
              </a:r>
            </a:p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When </a:t>
              </a:r>
            </a:p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Where</a:t>
              </a:r>
            </a:p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Who</a:t>
              </a:r>
            </a:p>
            <a:p>
              <a:pPr indent="-342900" marL="3429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zh-CN" b="1" lang="en-US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How much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577643" y="1358515"/>
              <a:ext cx="5811615" cy="345415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是什么？目的是什么？做什么工作？</a:t>
              </a:r>
            </a:p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怎么做？如何提高效率？如何实施？</a:t>
              </a:r>
            </a:p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为什么？为什么要这么做？理由何在？</a:t>
              </a:r>
            </a:p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何时？什么时间完成？什么时机最适宜？</a:t>
              </a:r>
            </a:p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何处？在哪里做？从哪里入手？</a:t>
              </a:r>
            </a:p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谁？由谁来承担？谁来完成？谁负责？</a:t>
              </a:r>
            </a:p>
            <a:p>
              <a:pPr>
                <a:lnSpc>
                  <a:spcPct val="140000"/>
                </a:lnSpc>
              </a:pPr>
              <a:r>
                <a:rPr altLang="zh-CN" b="1" lang="zh-CN" sz="24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成本多少？做到什么程度？数量如何？</a:t>
              </a:r>
            </a:p>
          </p:txBody>
        </p:sp>
      </p:grpSp>
      <p:sp>
        <p:nvSpPr>
          <p:cNvPr id="15" name="圆角矩形 14"/>
          <p:cNvSpPr/>
          <p:nvPr/>
        </p:nvSpPr>
        <p:spPr>
          <a:xfrm>
            <a:off x="3647405" y="1117601"/>
            <a:ext cx="8026401" cy="4209143"/>
          </a:xfrm>
          <a:prstGeom prst="roundRect">
            <a:avLst>
              <a:gd fmla="val 4727" name="adj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013970556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缺乏模板，则倒推</a:t>
            </a:r>
          </a:p>
        </p:txBody>
      </p:sp>
      <p:sp>
        <p:nvSpPr>
          <p:cNvPr id="5" name="椭圆 4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" name="直接连接符 7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任意多边形 13"/>
          <p:cNvSpPr/>
          <p:nvPr/>
        </p:nvSpPr>
        <p:spPr>
          <a:xfrm>
            <a:off x="2035621" y="2548533"/>
            <a:ext cx="2041917" cy="1020958"/>
          </a:xfrm>
          <a:custGeom>
            <a:gdLst>
              <a:gd fmla="*/ 0 w 2041917" name="connsiteX0"/>
              <a:gd fmla="*/ 102096 h 1020958" name="connsiteY0"/>
              <a:gd fmla="*/ 102096 w 2041917" name="connsiteX1"/>
              <a:gd fmla="*/ 0 h 1020958" name="connsiteY1"/>
              <a:gd fmla="*/ 1939821 w 2041917" name="connsiteX2"/>
              <a:gd fmla="*/ 0 h 1020958" name="connsiteY2"/>
              <a:gd fmla="*/ 2041917 w 2041917" name="connsiteX3"/>
              <a:gd fmla="*/ 102096 h 1020958" name="connsiteY3"/>
              <a:gd fmla="*/ 2041917 w 2041917" name="connsiteX4"/>
              <a:gd fmla="*/ 918862 h 1020958" name="connsiteY4"/>
              <a:gd fmla="*/ 1939821 w 2041917" name="connsiteX5"/>
              <a:gd fmla="*/ 1020958 h 1020958" name="connsiteY5"/>
              <a:gd fmla="*/ 102096 w 2041917" name="connsiteX6"/>
              <a:gd fmla="*/ 1020958 h 1020958" name="connsiteY6"/>
              <a:gd fmla="*/ 0 w 2041917" name="connsiteX7"/>
              <a:gd fmla="*/ 918862 h 1020958" name="connsiteY7"/>
              <a:gd fmla="*/ 0 w 2041917" name="connsiteX8"/>
              <a:gd fmla="*/ 102096 h 102095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20958" w="2041917">
                <a:moveTo>
                  <a:pt x="0" y="102096"/>
                </a:moveTo>
                <a:cubicBezTo>
                  <a:pt x="0" y="45710"/>
                  <a:pt x="45710" y="0"/>
                  <a:pt x="102096" y="0"/>
                </a:cubicBezTo>
                <a:lnTo>
                  <a:pt x="1939821" y="0"/>
                </a:lnTo>
                <a:cubicBezTo>
                  <a:pt x="1996207" y="0"/>
                  <a:pt x="2041917" y="45710"/>
                  <a:pt x="2041917" y="102096"/>
                </a:cubicBezTo>
                <a:lnTo>
                  <a:pt x="2041917" y="918862"/>
                </a:lnTo>
                <a:cubicBezTo>
                  <a:pt x="2041917" y="975248"/>
                  <a:pt x="1996207" y="1020958"/>
                  <a:pt x="1939821" y="1020958"/>
                </a:cubicBezTo>
                <a:lnTo>
                  <a:pt x="102096" y="1020958"/>
                </a:lnTo>
                <a:cubicBezTo>
                  <a:pt x="45710" y="1020958"/>
                  <a:pt x="0" y="975248"/>
                  <a:pt x="0" y="918862"/>
                </a:cubicBezTo>
                <a:lnTo>
                  <a:pt x="0" y="102096"/>
                </a:ln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6413" lIns="46413" numCol="1" rIns="46413" spcCol="1270" spcFirstLastPara="0" tIns="46413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latin charset="-122" panose="020b0503020204020204" pitchFamily="34" typeface="微软雅黑"/>
                <a:ea charset="-122" panose="020b0503020204020204" pitchFamily="34" typeface="微软雅黑"/>
              </a:rPr>
              <a:t>读书笔记PPT</a:t>
            </a:r>
          </a:p>
        </p:txBody>
      </p:sp>
      <p:sp>
        <p:nvSpPr>
          <p:cNvPr id="15" name="任意多边形 14"/>
          <p:cNvSpPr/>
          <p:nvPr/>
        </p:nvSpPr>
        <p:spPr>
          <a:xfrm rot="18770822">
            <a:off x="3885396" y="2600970"/>
            <a:ext cx="1201051" cy="35507"/>
          </a:xfrm>
          <a:custGeom>
            <a:gdLst>
              <a:gd fmla="*/ 0 w 1201051" name="connsiteX0"/>
              <a:gd fmla="*/ 17753 h 35507" name="connsiteY0"/>
              <a:gd fmla="*/ 1201051 w 1201051" name="connsiteX1"/>
              <a:gd fmla="*/ 17753 h 35507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35507" w="1201051">
                <a:moveTo>
                  <a:pt x="0" y="17753"/>
                </a:moveTo>
                <a:lnTo>
                  <a:pt x="1201051" y="17753"/>
                </a:lnTo>
              </a:path>
            </a:pathLst>
          </a:custGeom>
          <a:noFill/>
          <a:ln>
            <a:solidFill>
              <a:srgbClr val="0089F0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-12274" lIns="583198" numCol="1" rIns="583200" spcCol="1270" spcFirstLastPara="0" tIns="-12272" vert="horz" wrap="square">
            <a:noAutofit/>
          </a:bodyPr>
          <a:lstStyle/>
          <a:p>
            <a:pPr algn="ctr" defTabSz="2222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500"/>
          </a:p>
        </p:txBody>
      </p:sp>
      <p:sp>
        <p:nvSpPr>
          <p:cNvPr id="16" name="任意多边形 15"/>
          <p:cNvSpPr/>
          <p:nvPr/>
        </p:nvSpPr>
        <p:spPr>
          <a:xfrm>
            <a:off x="4894305" y="1667956"/>
            <a:ext cx="2041917" cy="1020958"/>
          </a:xfrm>
          <a:custGeom>
            <a:gdLst>
              <a:gd fmla="*/ 0 w 2041917" name="connsiteX0"/>
              <a:gd fmla="*/ 102096 h 1020958" name="connsiteY0"/>
              <a:gd fmla="*/ 102096 w 2041917" name="connsiteX1"/>
              <a:gd fmla="*/ 0 h 1020958" name="connsiteY1"/>
              <a:gd fmla="*/ 1939821 w 2041917" name="connsiteX2"/>
              <a:gd fmla="*/ 0 h 1020958" name="connsiteY2"/>
              <a:gd fmla="*/ 2041917 w 2041917" name="connsiteX3"/>
              <a:gd fmla="*/ 102096 h 1020958" name="connsiteY3"/>
              <a:gd fmla="*/ 2041917 w 2041917" name="connsiteX4"/>
              <a:gd fmla="*/ 918862 h 1020958" name="connsiteY4"/>
              <a:gd fmla="*/ 1939821 w 2041917" name="connsiteX5"/>
              <a:gd fmla="*/ 1020958 h 1020958" name="connsiteY5"/>
              <a:gd fmla="*/ 102096 w 2041917" name="connsiteX6"/>
              <a:gd fmla="*/ 1020958 h 1020958" name="connsiteY6"/>
              <a:gd fmla="*/ 0 w 2041917" name="connsiteX7"/>
              <a:gd fmla="*/ 918862 h 1020958" name="connsiteY7"/>
              <a:gd fmla="*/ 0 w 2041917" name="connsiteX8"/>
              <a:gd fmla="*/ 102096 h 102095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20958" w="2041917">
                <a:moveTo>
                  <a:pt x="0" y="102096"/>
                </a:moveTo>
                <a:cubicBezTo>
                  <a:pt x="0" y="45710"/>
                  <a:pt x="45710" y="0"/>
                  <a:pt x="102096" y="0"/>
                </a:cubicBezTo>
                <a:lnTo>
                  <a:pt x="1939821" y="0"/>
                </a:lnTo>
                <a:cubicBezTo>
                  <a:pt x="1996207" y="0"/>
                  <a:pt x="2041917" y="45710"/>
                  <a:pt x="2041917" y="102096"/>
                </a:cubicBezTo>
                <a:lnTo>
                  <a:pt x="2041917" y="918862"/>
                </a:lnTo>
                <a:cubicBezTo>
                  <a:pt x="2041917" y="975248"/>
                  <a:pt x="1996207" y="1020958"/>
                  <a:pt x="1939821" y="1020958"/>
                </a:cubicBezTo>
                <a:lnTo>
                  <a:pt x="102096" y="1020958"/>
                </a:lnTo>
                <a:cubicBezTo>
                  <a:pt x="45710" y="1020958"/>
                  <a:pt x="0" y="975248"/>
                  <a:pt x="0" y="918862"/>
                </a:cubicBezTo>
                <a:lnTo>
                  <a:pt x="0" y="102096"/>
                </a:ln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6413" lIns="46413" numCol="1" rIns="46413" spcCol="1270" spcFirstLastPara="0" tIns="46413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latin charset="-122" panose="020b0503020204020204" pitchFamily="34" typeface="微软雅黑"/>
                <a:ea charset="-122" panose="020b0503020204020204" pitchFamily="34" typeface="微软雅黑"/>
              </a:rPr>
              <a:t>理性思维</a:t>
            </a:r>
          </a:p>
        </p:txBody>
      </p:sp>
      <p:sp>
        <p:nvSpPr>
          <p:cNvPr id="17" name="任意多边形 16"/>
          <p:cNvSpPr/>
          <p:nvPr/>
        </p:nvSpPr>
        <p:spPr>
          <a:xfrm rot="19457600">
            <a:off x="6841680" y="1867156"/>
            <a:ext cx="1005851" cy="35507"/>
          </a:xfrm>
          <a:custGeom>
            <a:gdLst>
              <a:gd fmla="*/ 0 w 1005851" name="connsiteX0"/>
              <a:gd fmla="*/ 17753 h 35507" name="connsiteY0"/>
              <a:gd fmla="*/ 1005851 w 1005851" name="connsiteX1"/>
              <a:gd fmla="*/ 17753 h 35507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35507" w="1005850">
                <a:moveTo>
                  <a:pt x="0" y="17753"/>
                </a:moveTo>
                <a:lnTo>
                  <a:pt x="1005851" y="17753"/>
                </a:lnTo>
              </a:path>
            </a:pathLst>
          </a:custGeom>
          <a:noFill/>
          <a:ln>
            <a:solidFill>
              <a:srgbClr val="0089F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-7394" lIns="490479" numCol="1" rIns="490479" spcCol="1270" spcFirstLastPara="0" tIns="-7392" vert="horz" wrap="square">
            <a:noAutofit/>
          </a:bodyPr>
          <a:lstStyle/>
          <a:p>
            <a:pPr algn="ctr" defTabSz="2222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500"/>
          </a:p>
        </p:txBody>
      </p:sp>
      <p:sp>
        <p:nvSpPr>
          <p:cNvPr id="18" name="任意多边形 17"/>
          <p:cNvSpPr/>
          <p:nvPr/>
        </p:nvSpPr>
        <p:spPr>
          <a:xfrm>
            <a:off x="7752990" y="1080905"/>
            <a:ext cx="2041917" cy="1020958"/>
          </a:xfrm>
          <a:custGeom>
            <a:gdLst>
              <a:gd fmla="*/ 0 w 2041917" name="connsiteX0"/>
              <a:gd fmla="*/ 102096 h 1020958" name="connsiteY0"/>
              <a:gd fmla="*/ 102096 w 2041917" name="connsiteX1"/>
              <a:gd fmla="*/ 0 h 1020958" name="connsiteY1"/>
              <a:gd fmla="*/ 1939821 w 2041917" name="connsiteX2"/>
              <a:gd fmla="*/ 0 h 1020958" name="connsiteY2"/>
              <a:gd fmla="*/ 2041917 w 2041917" name="connsiteX3"/>
              <a:gd fmla="*/ 102096 h 1020958" name="connsiteY3"/>
              <a:gd fmla="*/ 2041917 w 2041917" name="connsiteX4"/>
              <a:gd fmla="*/ 918862 h 1020958" name="connsiteY4"/>
              <a:gd fmla="*/ 1939821 w 2041917" name="connsiteX5"/>
              <a:gd fmla="*/ 1020958 h 1020958" name="connsiteY5"/>
              <a:gd fmla="*/ 102096 w 2041917" name="connsiteX6"/>
              <a:gd fmla="*/ 1020958 h 1020958" name="connsiteY6"/>
              <a:gd fmla="*/ 0 w 2041917" name="connsiteX7"/>
              <a:gd fmla="*/ 918862 h 1020958" name="connsiteY7"/>
              <a:gd fmla="*/ 0 w 2041917" name="connsiteX8"/>
              <a:gd fmla="*/ 102096 h 102095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20958" w="2041917">
                <a:moveTo>
                  <a:pt x="0" y="102096"/>
                </a:moveTo>
                <a:cubicBezTo>
                  <a:pt x="0" y="45710"/>
                  <a:pt x="45710" y="0"/>
                  <a:pt x="102096" y="0"/>
                </a:cubicBezTo>
                <a:lnTo>
                  <a:pt x="1939821" y="0"/>
                </a:lnTo>
                <a:cubicBezTo>
                  <a:pt x="1996207" y="0"/>
                  <a:pt x="2041917" y="45710"/>
                  <a:pt x="2041917" y="102096"/>
                </a:cubicBezTo>
                <a:lnTo>
                  <a:pt x="2041917" y="918862"/>
                </a:lnTo>
                <a:cubicBezTo>
                  <a:pt x="2041917" y="975248"/>
                  <a:pt x="1996207" y="1020958"/>
                  <a:pt x="1939821" y="1020958"/>
                </a:cubicBezTo>
                <a:lnTo>
                  <a:pt x="102096" y="1020958"/>
                </a:lnTo>
                <a:cubicBezTo>
                  <a:pt x="45710" y="1020958"/>
                  <a:pt x="0" y="975248"/>
                  <a:pt x="0" y="918862"/>
                </a:cubicBezTo>
                <a:lnTo>
                  <a:pt x="0" y="102096"/>
                </a:ln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6413" lIns="46413" numCol="1" rIns="46413" spcCol="1270" spcFirstLastPara="0" tIns="46413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latin charset="-122" panose="020b0503020204020204" pitchFamily="34" typeface="微软雅黑"/>
                <a:ea charset="-122" panose="020b0503020204020204" pitchFamily="34" typeface="微软雅黑"/>
              </a:rPr>
              <a:t>确定目标</a:t>
            </a:r>
          </a:p>
        </p:txBody>
      </p:sp>
      <p:sp>
        <p:nvSpPr>
          <p:cNvPr id="25" name="任意多边形 24"/>
          <p:cNvSpPr/>
          <p:nvPr/>
        </p:nvSpPr>
        <p:spPr>
          <a:xfrm rot="2142401">
            <a:off x="6841680" y="2454207"/>
            <a:ext cx="1005851" cy="35507"/>
          </a:xfrm>
          <a:custGeom>
            <a:gdLst>
              <a:gd fmla="*/ 0 w 1005851" name="connsiteX0"/>
              <a:gd fmla="*/ 17753 h 35507" name="connsiteY0"/>
              <a:gd fmla="*/ 1005851 w 1005851" name="connsiteX1"/>
              <a:gd fmla="*/ 17753 h 35507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35507" w="1005850">
                <a:moveTo>
                  <a:pt x="0" y="17753"/>
                </a:moveTo>
                <a:lnTo>
                  <a:pt x="1005851" y="17753"/>
                </a:lnTo>
              </a:path>
            </a:pathLst>
          </a:custGeom>
          <a:noFill/>
          <a:ln>
            <a:solidFill>
              <a:srgbClr val="0089F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-7393" lIns="490480" numCol="1" rIns="490478" spcCol="1270" spcFirstLastPara="0" tIns="-7393" vert="horz" wrap="square">
            <a:noAutofit/>
          </a:bodyPr>
          <a:lstStyle/>
          <a:p>
            <a:pPr algn="ctr" defTabSz="2222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500"/>
          </a:p>
        </p:txBody>
      </p:sp>
      <p:sp>
        <p:nvSpPr>
          <p:cNvPr id="26" name="任意多边形 25"/>
          <p:cNvSpPr/>
          <p:nvPr/>
        </p:nvSpPr>
        <p:spPr>
          <a:xfrm>
            <a:off x="7752990" y="2255008"/>
            <a:ext cx="2041917" cy="1020958"/>
          </a:xfrm>
          <a:custGeom>
            <a:gdLst>
              <a:gd fmla="*/ 0 w 2041917" name="connsiteX0"/>
              <a:gd fmla="*/ 102096 h 1020958" name="connsiteY0"/>
              <a:gd fmla="*/ 102096 w 2041917" name="connsiteX1"/>
              <a:gd fmla="*/ 0 h 1020958" name="connsiteY1"/>
              <a:gd fmla="*/ 1939821 w 2041917" name="connsiteX2"/>
              <a:gd fmla="*/ 0 h 1020958" name="connsiteY2"/>
              <a:gd fmla="*/ 2041917 w 2041917" name="connsiteX3"/>
              <a:gd fmla="*/ 102096 h 1020958" name="connsiteY3"/>
              <a:gd fmla="*/ 2041917 w 2041917" name="connsiteX4"/>
              <a:gd fmla="*/ 918862 h 1020958" name="connsiteY4"/>
              <a:gd fmla="*/ 1939821 w 2041917" name="connsiteX5"/>
              <a:gd fmla="*/ 1020958 h 1020958" name="connsiteY5"/>
              <a:gd fmla="*/ 102096 w 2041917" name="connsiteX6"/>
              <a:gd fmla="*/ 1020958 h 1020958" name="connsiteY6"/>
              <a:gd fmla="*/ 0 w 2041917" name="connsiteX7"/>
              <a:gd fmla="*/ 918862 h 1020958" name="connsiteY7"/>
              <a:gd fmla="*/ 0 w 2041917" name="connsiteX8"/>
              <a:gd fmla="*/ 102096 h 102095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20958" w="2041917">
                <a:moveTo>
                  <a:pt x="0" y="102096"/>
                </a:moveTo>
                <a:cubicBezTo>
                  <a:pt x="0" y="45710"/>
                  <a:pt x="45710" y="0"/>
                  <a:pt x="102096" y="0"/>
                </a:cubicBezTo>
                <a:lnTo>
                  <a:pt x="1939821" y="0"/>
                </a:lnTo>
                <a:cubicBezTo>
                  <a:pt x="1996207" y="0"/>
                  <a:pt x="2041917" y="45710"/>
                  <a:pt x="2041917" y="102096"/>
                </a:cubicBezTo>
                <a:lnTo>
                  <a:pt x="2041917" y="918862"/>
                </a:lnTo>
                <a:cubicBezTo>
                  <a:pt x="2041917" y="975248"/>
                  <a:pt x="1996207" y="1020958"/>
                  <a:pt x="1939821" y="1020958"/>
                </a:cubicBezTo>
                <a:lnTo>
                  <a:pt x="102096" y="1020958"/>
                </a:lnTo>
                <a:cubicBezTo>
                  <a:pt x="45710" y="1020958"/>
                  <a:pt x="0" y="975248"/>
                  <a:pt x="0" y="918862"/>
                </a:cubicBezTo>
                <a:lnTo>
                  <a:pt x="0" y="102096"/>
                </a:ln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6413" lIns="46413" numCol="1" rIns="46413" spcCol="1270" spcFirstLastPara="0" tIns="46413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latin charset="-122" panose="020b0503020204020204" pitchFamily="34" typeface="微软雅黑"/>
                <a:ea charset="-122" panose="020b0503020204020204" pitchFamily="34" typeface="微软雅黑"/>
              </a:rPr>
              <a:t>整体构思</a:t>
            </a:r>
          </a:p>
        </p:txBody>
      </p:sp>
      <p:sp>
        <p:nvSpPr>
          <p:cNvPr id="27" name="任意多边形 26"/>
          <p:cNvSpPr/>
          <p:nvPr/>
        </p:nvSpPr>
        <p:spPr>
          <a:xfrm rot="2829178">
            <a:off x="3885396" y="3481547"/>
            <a:ext cx="1201051" cy="35507"/>
          </a:xfrm>
          <a:custGeom>
            <a:gdLst>
              <a:gd fmla="*/ 0 w 1201051" name="connsiteX0"/>
              <a:gd fmla="*/ 17753 h 35507" name="connsiteY0"/>
              <a:gd fmla="*/ 1201051 w 1201051" name="connsiteX1"/>
              <a:gd fmla="*/ 17753 h 35507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35507" w="1201051">
                <a:moveTo>
                  <a:pt x="0" y="17753"/>
                </a:moveTo>
                <a:lnTo>
                  <a:pt x="1201051" y="17753"/>
                </a:lnTo>
              </a:path>
            </a:pathLst>
          </a:custGeom>
          <a:noFill/>
          <a:ln>
            <a:solidFill>
              <a:srgbClr val="0089F0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-12272" lIns="583200" numCol="1" rIns="583198" spcCol="1270" spcFirstLastPara="0" tIns="-12274" vert="horz" wrap="square">
            <a:noAutofit/>
          </a:bodyPr>
          <a:lstStyle/>
          <a:p>
            <a:pPr algn="ctr" defTabSz="2222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500"/>
          </a:p>
        </p:txBody>
      </p:sp>
      <p:sp>
        <p:nvSpPr>
          <p:cNvPr id="28" name="任意多边形 27"/>
          <p:cNvSpPr/>
          <p:nvPr/>
        </p:nvSpPr>
        <p:spPr>
          <a:xfrm>
            <a:off x="4894305" y="3429110"/>
            <a:ext cx="2041917" cy="1020958"/>
          </a:xfrm>
          <a:custGeom>
            <a:gdLst>
              <a:gd fmla="*/ 0 w 2041917" name="connsiteX0"/>
              <a:gd fmla="*/ 102096 h 1020958" name="connsiteY0"/>
              <a:gd fmla="*/ 102096 w 2041917" name="connsiteX1"/>
              <a:gd fmla="*/ 0 h 1020958" name="connsiteY1"/>
              <a:gd fmla="*/ 1939821 w 2041917" name="connsiteX2"/>
              <a:gd fmla="*/ 0 h 1020958" name="connsiteY2"/>
              <a:gd fmla="*/ 2041917 w 2041917" name="connsiteX3"/>
              <a:gd fmla="*/ 102096 h 1020958" name="connsiteY3"/>
              <a:gd fmla="*/ 2041917 w 2041917" name="connsiteX4"/>
              <a:gd fmla="*/ 918862 h 1020958" name="connsiteY4"/>
              <a:gd fmla="*/ 1939821 w 2041917" name="connsiteX5"/>
              <a:gd fmla="*/ 1020958 h 1020958" name="connsiteY5"/>
              <a:gd fmla="*/ 102096 w 2041917" name="connsiteX6"/>
              <a:gd fmla="*/ 1020958 h 1020958" name="connsiteY6"/>
              <a:gd fmla="*/ 0 w 2041917" name="connsiteX7"/>
              <a:gd fmla="*/ 918862 h 1020958" name="connsiteY7"/>
              <a:gd fmla="*/ 0 w 2041917" name="connsiteX8"/>
              <a:gd fmla="*/ 102096 h 102095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20958" w="2041917">
                <a:moveTo>
                  <a:pt x="0" y="102096"/>
                </a:moveTo>
                <a:cubicBezTo>
                  <a:pt x="0" y="45710"/>
                  <a:pt x="45710" y="0"/>
                  <a:pt x="102096" y="0"/>
                </a:cubicBezTo>
                <a:lnTo>
                  <a:pt x="1939821" y="0"/>
                </a:lnTo>
                <a:cubicBezTo>
                  <a:pt x="1996207" y="0"/>
                  <a:pt x="2041917" y="45710"/>
                  <a:pt x="2041917" y="102096"/>
                </a:cubicBezTo>
                <a:lnTo>
                  <a:pt x="2041917" y="918862"/>
                </a:lnTo>
                <a:cubicBezTo>
                  <a:pt x="2041917" y="975248"/>
                  <a:pt x="1996207" y="1020958"/>
                  <a:pt x="1939821" y="1020958"/>
                </a:cubicBezTo>
                <a:lnTo>
                  <a:pt x="102096" y="1020958"/>
                </a:lnTo>
                <a:cubicBezTo>
                  <a:pt x="45710" y="1020958"/>
                  <a:pt x="0" y="975248"/>
                  <a:pt x="0" y="918862"/>
                </a:cubicBezTo>
                <a:lnTo>
                  <a:pt x="0" y="102096"/>
                </a:ln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6413" lIns="46413" numCol="1" rIns="46413" spcCol="1270" spcFirstLastPara="0" tIns="46413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latin charset="-122" panose="020b0503020204020204" pitchFamily="34" typeface="微软雅黑"/>
                <a:ea charset="-122" panose="020b0503020204020204" pitchFamily="34" typeface="微软雅黑"/>
              </a:rPr>
              <a:t>感性思维</a:t>
            </a:r>
          </a:p>
        </p:txBody>
      </p:sp>
      <p:sp>
        <p:nvSpPr>
          <p:cNvPr id="29" name="任意多边形 28"/>
          <p:cNvSpPr/>
          <p:nvPr/>
        </p:nvSpPr>
        <p:spPr>
          <a:xfrm>
            <a:off x="6936223" y="3921836"/>
            <a:ext cx="1004400" cy="35507"/>
          </a:xfrm>
          <a:custGeom>
            <a:gdLst>
              <a:gd fmla="*/ 0 w 816766" name="connsiteX0"/>
              <a:gd fmla="*/ 17753 h 35507" name="connsiteY0"/>
              <a:gd fmla="*/ 816766 w 816766" name="connsiteX1"/>
              <a:gd fmla="*/ 17753 h 35507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35507" w="816766">
                <a:moveTo>
                  <a:pt x="0" y="17753"/>
                </a:moveTo>
                <a:lnTo>
                  <a:pt x="816766" y="17753"/>
                </a:lnTo>
              </a:path>
            </a:pathLst>
          </a:custGeom>
          <a:noFill/>
          <a:ln>
            <a:solidFill>
              <a:srgbClr val="0089F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ctr" anchorCtr="0" bIns="-2665" lIns="400664" numCol="1" rIns="400664" spcCol="1270" spcFirstLastPara="0" tIns="-2666" vert="horz" wrap="square">
            <a:noAutofit/>
          </a:bodyPr>
          <a:lstStyle/>
          <a:p>
            <a:pPr algn="ctr" defTabSz="2222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500"/>
          </a:p>
        </p:txBody>
      </p:sp>
      <p:sp>
        <p:nvSpPr>
          <p:cNvPr id="30" name="任意多边形 29"/>
          <p:cNvSpPr/>
          <p:nvPr/>
        </p:nvSpPr>
        <p:spPr>
          <a:xfrm>
            <a:off x="7752990" y="3429110"/>
            <a:ext cx="2041917" cy="1020958"/>
          </a:xfrm>
          <a:custGeom>
            <a:gdLst>
              <a:gd fmla="*/ 0 w 2041917" name="connsiteX0"/>
              <a:gd fmla="*/ 102096 h 1020958" name="connsiteY0"/>
              <a:gd fmla="*/ 102096 w 2041917" name="connsiteX1"/>
              <a:gd fmla="*/ 0 h 1020958" name="connsiteY1"/>
              <a:gd fmla="*/ 1939821 w 2041917" name="connsiteX2"/>
              <a:gd fmla="*/ 0 h 1020958" name="connsiteY2"/>
              <a:gd fmla="*/ 2041917 w 2041917" name="connsiteX3"/>
              <a:gd fmla="*/ 102096 h 1020958" name="connsiteY3"/>
              <a:gd fmla="*/ 2041917 w 2041917" name="connsiteX4"/>
              <a:gd fmla="*/ 918862 h 1020958" name="connsiteY4"/>
              <a:gd fmla="*/ 1939821 w 2041917" name="connsiteX5"/>
              <a:gd fmla="*/ 1020958 h 1020958" name="connsiteY5"/>
              <a:gd fmla="*/ 102096 w 2041917" name="connsiteX6"/>
              <a:gd fmla="*/ 1020958 h 1020958" name="connsiteY6"/>
              <a:gd fmla="*/ 0 w 2041917" name="connsiteX7"/>
              <a:gd fmla="*/ 918862 h 1020958" name="connsiteY7"/>
              <a:gd fmla="*/ 0 w 2041917" name="connsiteX8"/>
              <a:gd fmla="*/ 102096 h 102095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020958" w="2041917">
                <a:moveTo>
                  <a:pt x="0" y="102096"/>
                </a:moveTo>
                <a:cubicBezTo>
                  <a:pt x="0" y="45710"/>
                  <a:pt x="45710" y="0"/>
                  <a:pt x="102096" y="0"/>
                </a:cubicBezTo>
                <a:lnTo>
                  <a:pt x="1939821" y="0"/>
                </a:lnTo>
                <a:cubicBezTo>
                  <a:pt x="1996207" y="0"/>
                  <a:pt x="2041917" y="45710"/>
                  <a:pt x="2041917" y="102096"/>
                </a:cubicBezTo>
                <a:lnTo>
                  <a:pt x="2041917" y="918862"/>
                </a:lnTo>
                <a:cubicBezTo>
                  <a:pt x="2041917" y="975248"/>
                  <a:pt x="1996207" y="1020958"/>
                  <a:pt x="1939821" y="1020958"/>
                </a:cubicBezTo>
                <a:lnTo>
                  <a:pt x="102096" y="1020958"/>
                </a:lnTo>
                <a:cubicBezTo>
                  <a:pt x="45710" y="1020958"/>
                  <a:pt x="0" y="975248"/>
                  <a:pt x="0" y="918862"/>
                </a:cubicBezTo>
                <a:lnTo>
                  <a:pt x="0" y="102096"/>
                </a:ln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6413" lIns="46413" numCol="1" rIns="46413" spcCol="1270" spcFirstLastPara="0" tIns="46413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latin charset="-122" panose="020b0503020204020204" pitchFamily="34" typeface="微软雅黑"/>
                <a:ea charset="-122" panose="020b0503020204020204" pitchFamily="34" typeface="微软雅黑"/>
              </a:rPr>
              <a:t>设计美化</a:t>
            </a:r>
          </a:p>
        </p:txBody>
      </p:sp>
      <p:sp>
        <p:nvSpPr>
          <p:cNvPr id="11" name="虚尾箭头 10"/>
          <p:cNvSpPr/>
          <p:nvPr/>
        </p:nvSpPr>
        <p:spPr>
          <a:xfrm>
            <a:off x="2881715" y="4800532"/>
            <a:ext cx="6266329" cy="976564"/>
          </a:xfrm>
          <a:prstGeom prst="stripedRightArrow">
            <a:avLst>
              <a:gd fmla="val 36885" name="adj1"/>
              <a:gd fmla="val 88338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0089F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244353" y="5088759"/>
            <a:ext cx="179518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pc="30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从目标倒推</a:t>
            </a:r>
          </a:p>
        </p:txBody>
      </p:sp>
      <p:sp>
        <p:nvSpPr>
          <p:cNvPr id="32" name="矩形 31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547592960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0089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/>
          <p:cNvSpPr txBox="1"/>
          <p:nvPr/>
        </p:nvSpPr>
        <p:spPr>
          <a:xfrm>
            <a:off x="1853963" y="3617896"/>
            <a:ext cx="4430927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pc="300" sz="4400">
                <a:solidFill>
                  <a:schemeClr val="bg1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04</a:t>
            </a:r>
          </a:p>
          <a:p>
            <a:r>
              <a:rPr altLang="zh-CN" lang="en-US" smtClean="0" spc="300" sz="4400">
                <a:solidFill>
                  <a:schemeClr val="bg1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如何组织线索?</a:t>
            </a:r>
          </a:p>
        </p:txBody>
      </p:sp>
      <p:cxnSp>
        <p:nvCxnSpPr>
          <p:cNvPr id="9" name="直接连接符 8"/>
          <p:cNvCxnSpPr/>
          <p:nvPr/>
        </p:nvCxnSpPr>
        <p:spPr bwMode="auto">
          <a:xfrm flipH="1" flipV="1">
            <a:off x="1515168" y="3736260"/>
            <a:ext cx="0" cy="1209822"/>
          </a:xfrm>
          <a:prstGeom prst="line">
            <a:avLst/>
          </a:prstGeom>
          <a:ln cmpd="thickThin" w="177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519160438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" name="直接连接符 7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/>
          <p:nvPr/>
        </p:nvSpPr>
        <p:spPr>
          <a:xfrm>
            <a:off x="817783" y="410005"/>
            <a:ext cx="1993900" cy="396240"/>
          </a:xfrm>
          <a:prstGeom prst="rect">
            <a:avLst/>
          </a:prstGeom>
          <a:solidFill>
            <a:srgbClr val="0089F0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为什么组织线索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6269659" y="88403"/>
            <a:ext cx="6298112" cy="3011687"/>
            <a:chOff x="6310747" y="1761814"/>
            <a:chExt cx="6298112" cy="3011687"/>
          </a:xfrm>
        </p:grpSpPr>
        <p:sp>
          <p:nvSpPr>
            <p:cNvPr id="34" name="文本框 33"/>
            <p:cNvSpPr txBox="1"/>
            <p:nvPr/>
          </p:nvSpPr>
          <p:spPr>
            <a:xfrm>
              <a:off x="6615954" y="2019997"/>
              <a:ext cx="5992906" cy="188366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457200" marL="4572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en-US" lang="zh-CN" smtClean="0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线索可以帮助你整体构思</a:t>
              </a:r>
            </a:p>
            <a:p>
              <a:pPr indent="-457200" marL="4572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en-US" lang="zh-CN" smtClean="0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线索帮助别人理解你的idea</a:t>
              </a:r>
            </a:p>
            <a:p>
              <a:pPr indent="-457200" marL="457200">
                <a:lnSpc>
                  <a:spcPct val="140000"/>
                </a:lnSpc>
                <a:buClr>
                  <a:srgbClr val="0089F0"/>
                </a:buClr>
                <a:buFont charset="2" panose="05030102010509060703" pitchFamily="18" typeface="Webdings"/>
                <a:buChar char="þ"/>
              </a:pPr>
              <a:r>
                <a:rPr altLang="en-US" lang="zh-CN" smtClean="0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线索可以提升你的说服力</a:t>
              </a:r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6310747" y="1761814"/>
              <a:ext cx="4104000" cy="1204857"/>
              <a:chOff x="2236288" y="2170357"/>
              <a:chExt cx="4104000" cy="1204857"/>
            </a:xfrm>
          </p:grpSpPr>
          <p:cxnSp>
            <p:nvCxnSpPr>
              <p:cNvPr id="35" name="直接连接符 34"/>
              <p:cNvCxnSpPr/>
              <p:nvPr/>
            </p:nvCxnSpPr>
            <p:spPr>
              <a:xfrm>
                <a:off x="2236288" y="2428541"/>
                <a:ext cx="4104000" cy="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 flipH="1">
                <a:off x="2376138" y="2170357"/>
                <a:ext cx="0" cy="1204857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/>
          </p:nvGrpSpPr>
          <p:grpSpPr>
            <a:xfrm>
              <a:off x="7832057" y="3568644"/>
              <a:ext cx="4104000" cy="1204857"/>
              <a:chOff x="6325986" y="2627350"/>
              <a:chExt cx="4104000" cy="1204857"/>
            </a:xfrm>
          </p:grpSpPr>
          <p:cxnSp>
            <p:nvCxnSpPr>
              <p:cNvPr id="37" name="直接连接符 36"/>
              <p:cNvCxnSpPr/>
              <p:nvPr/>
            </p:nvCxnSpPr>
            <p:spPr>
              <a:xfrm rot="10800000">
                <a:off x="6325986" y="3574023"/>
                <a:ext cx="4104000" cy="0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/>
            </p:nvCxnSpPr>
            <p:spPr>
              <a:xfrm flipH="1" rot="10800000">
                <a:off x="10290136" y="2627350"/>
                <a:ext cx="0" cy="1204857"/>
              </a:xfrm>
              <a:prstGeom prst="line">
                <a:avLst/>
              </a:prstGeom>
              <a:ln w="19050"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" name="矩形 38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L 形 21"/>
          <p:cNvSpPr/>
          <p:nvPr/>
        </p:nvSpPr>
        <p:spPr>
          <a:xfrm rot="5400000">
            <a:off x="1116256" y="4870895"/>
            <a:ext cx="1109442" cy="1846087"/>
          </a:xfrm>
          <a:prstGeom prst="corner">
            <a:avLst>
              <a:gd fmla="val 16120" name="adj1"/>
              <a:gd fmla="val 16110" name="adj2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3" name="任意多边形 22"/>
          <p:cNvSpPr/>
          <p:nvPr/>
        </p:nvSpPr>
        <p:spPr>
          <a:xfrm>
            <a:off x="931063" y="5422477"/>
            <a:ext cx="1666657" cy="1460923"/>
          </a:xfrm>
          <a:custGeom>
            <a:gdLst>
              <a:gd fmla="*/ 0 w 1666657" name="connsiteX0"/>
              <a:gd fmla="*/ 0 h 1460923" name="connsiteY0"/>
              <a:gd fmla="*/ 1666657 w 1666657" name="connsiteX1"/>
              <a:gd fmla="*/ 0 h 1460923" name="connsiteY1"/>
              <a:gd fmla="*/ 1666657 w 1666657" name="connsiteX2"/>
              <a:gd fmla="*/ 1460923 h 1460923" name="connsiteY2"/>
              <a:gd fmla="*/ 0 w 1666657" name="connsiteX3"/>
              <a:gd fmla="*/ 1460923 h 1460923" name="connsiteY3"/>
              <a:gd fmla="*/ 0 w 1666657" name="connsiteX4"/>
              <a:gd fmla="*/ 0 h 14609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60923" w="1666657">
                <a:moveTo>
                  <a:pt x="0" y="0"/>
                </a:moveTo>
                <a:lnTo>
                  <a:pt x="1666657" y="0"/>
                </a:lnTo>
                <a:lnTo>
                  <a:pt x="1666657" y="1460923"/>
                </a:lnTo>
                <a:lnTo>
                  <a:pt x="0" y="14609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06680" lIns="106680" numCol="1" rIns="106680" spcCol="1270" spcFirstLastPara="0" tIns="106680" vert="horz" wrap="square">
            <a:noAutofit/>
          </a:bodyPr>
          <a:lstStyle/>
          <a:p>
            <a:pPr algn="l" defTabSz="12446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项目背景</a:t>
            </a:r>
          </a:p>
        </p:txBody>
      </p:sp>
      <p:sp>
        <p:nvSpPr>
          <p:cNvPr id="24" name="等腰三角形 23"/>
          <p:cNvSpPr/>
          <p:nvPr/>
        </p:nvSpPr>
        <p:spPr>
          <a:xfrm>
            <a:off x="2283257" y="4734984"/>
            <a:ext cx="314463" cy="314463"/>
          </a:xfrm>
          <a:prstGeom prst="triangle">
            <a:avLst>
              <a:gd fmla="val 100000" name="adj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5" name="L 形 24"/>
          <p:cNvSpPr/>
          <p:nvPr/>
        </p:nvSpPr>
        <p:spPr>
          <a:xfrm rot="5400000">
            <a:off x="3156571" y="4366017"/>
            <a:ext cx="1109442" cy="1846087"/>
          </a:xfrm>
          <a:prstGeom prst="corner">
            <a:avLst>
              <a:gd fmla="val 16120" name="adj1"/>
              <a:gd fmla="val 16110" name="adj2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6" name="任意多边形 25"/>
          <p:cNvSpPr/>
          <p:nvPr/>
        </p:nvSpPr>
        <p:spPr>
          <a:xfrm>
            <a:off x="2971378" y="4917599"/>
            <a:ext cx="1666657" cy="1460923"/>
          </a:xfrm>
          <a:custGeom>
            <a:gdLst>
              <a:gd fmla="*/ 0 w 1666657" name="connsiteX0"/>
              <a:gd fmla="*/ 0 h 1460923" name="connsiteY0"/>
              <a:gd fmla="*/ 1666657 w 1666657" name="connsiteX1"/>
              <a:gd fmla="*/ 0 h 1460923" name="connsiteY1"/>
              <a:gd fmla="*/ 1666657 w 1666657" name="connsiteX2"/>
              <a:gd fmla="*/ 1460923 h 1460923" name="connsiteY2"/>
              <a:gd fmla="*/ 0 w 1666657" name="connsiteX3"/>
              <a:gd fmla="*/ 1460923 h 1460923" name="connsiteY3"/>
              <a:gd fmla="*/ 0 w 1666657" name="connsiteX4"/>
              <a:gd fmla="*/ 0 h 14609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60923" w="1666657">
                <a:moveTo>
                  <a:pt x="0" y="0"/>
                </a:moveTo>
                <a:lnTo>
                  <a:pt x="1666657" y="0"/>
                </a:lnTo>
                <a:lnTo>
                  <a:pt x="1666657" y="1460923"/>
                </a:lnTo>
                <a:lnTo>
                  <a:pt x="0" y="14609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06680" lIns="106680" numCol="1" rIns="106680" spcCol="1270" spcFirstLastPara="0" tIns="106680" vert="horz" wrap="square">
            <a:noAutofit/>
          </a:bodyPr>
          <a:lstStyle/>
          <a:p>
            <a:pPr algn="l" defTabSz="12446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问题分析</a:t>
            </a:r>
          </a:p>
        </p:txBody>
      </p:sp>
      <p:sp>
        <p:nvSpPr>
          <p:cNvPr id="27" name="等腰三角形 26"/>
          <p:cNvSpPr/>
          <p:nvPr/>
        </p:nvSpPr>
        <p:spPr>
          <a:xfrm>
            <a:off x="4323572" y="4230106"/>
            <a:ext cx="314463" cy="314463"/>
          </a:xfrm>
          <a:prstGeom prst="triangle">
            <a:avLst>
              <a:gd fmla="val 100000" name="adj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8" name="L 形 27"/>
          <p:cNvSpPr/>
          <p:nvPr/>
        </p:nvSpPr>
        <p:spPr>
          <a:xfrm rot="5400000">
            <a:off x="5196886" y="3861139"/>
            <a:ext cx="1109442" cy="1846087"/>
          </a:xfrm>
          <a:prstGeom prst="corner">
            <a:avLst>
              <a:gd fmla="val 16120" name="adj1"/>
              <a:gd fmla="val 16110" name="adj2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9" name="任意多边形 28"/>
          <p:cNvSpPr/>
          <p:nvPr/>
        </p:nvSpPr>
        <p:spPr>
          <a:xfrm>
            <a:off x="5011692" y="4412721"/>
            <a:ext cx="1666657" cy="1460923"/>
          </a:xfrm>
          <a:custGeom>
            <a:gdLst>
              <a:gd fmla="*/ 0 w 1666657" name="connsiteX0"/>
              <a:gd fmla="*/ 0 h 1460923" name="connsiteY0"/>
              <a:gd fmla="*/ 1666657 w 1666657" name="connsiteX1"/>
              <a:gd fmla="*/ 0 h 1460923" name="connsiteY1"/>
              <a:gd fmla="*/ 1666657 w 1666657" name="connsiteX2"/>
              <a:gd fmla="*/ 1460923 h 1460923" name="connsiteY2"/>
              <a:gd fmla="*/ 0 w 1666657" name="connsiteX3"/>
              <a:gd fmla="*/ 1460923 h 1460923" name="connsiteY3"/>
              <a:gd fmla="*/ 0 w 1666657" name="connsiteX4"/>
              <a:gd fmla="*/ 0 h 14609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60923" w="1666657">
                <a:moveTo>
                  <a:pt x="0" y="0"/>
                </a:moveTo>
                <a:lnTo>
                  <a:pt x="1666657" y="0"/>
                </a:lnTo>
                <a:lnTo>
                  <a:pt x="1666657" y="1460923"/>
                </a:lnTo>
                <a:lnTo>
                  <a:pt x="0" y="14609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06680" lIns="106680" numCol="1" rIns="106680" spcCol="1270" spcFirstLastPara="0" tIns="106680" vert="horz" wrap="square">
            <a:noAutofit/>
          </a:bodyPr>
          <a:lstStyle/>
          <a:p>
            <a:pPr algn="l" defTabSz="12446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解决对策</a:t>
            </a:r>
          </a:p>
        </p:txBody>
      </p:sp>
      <p:sp>
        <p:nvSpPr>
          <p:cNvPr id="30" name="等腰三角形 29"/>
          <p:cNvSpPr/>
          <p:nvPr/>
        </p:nvSpPr>
        <p:spPr>
          <a:xfrm>
            <a:off x="6363887" y="3725228"/>
            <a:ext cx="314463" cy="314463"/>
          </a:xfrm>
          <a:prstGeom prst="triangle">
            <a:avLst>
              <a:gd fmla="val 100000" name="adj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31" name="L 形 30"/>
          <p:cNvSpPr/>
          <p:nvPr/>
        </p:nvSpPr>
        <p:spPr>
          <a:xfrm rot="5400000">
            <a:off x="7237201" y="3356261"/>
            <a:ext cx="1109442" cy="1846087"/>
          </a:xfrm>
          <a:prstGeom prst="corner">
            <a:avLst>
              <a:gd fmla="val 16120" name="adj1"/>
              <a:gd fmla="val 16110" name="adj2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32" name="任意多边形 31"/>
          <p:cNvSpPr/>
          <p:nvPr/>
        </p:nvSpPr>
        <p:spPr>
          <a:xfrm>
            <a:off x="7052007" y="3907843"/>
            <a:ext cx="1666657" cy="1460923"/>
          </a:xfrm>
          <a:custGeom>
            <a:gdLst>
              <a:gd fmla="*/ 0 w 1666657" name="connsiteX0"/>
              <a:gd fmla="*/ 0 h 1460923" name="connsiteY0"/>
              <a:gd fmla="*/ 1666657 w 1666657" name="connsiteX1"/>
              <a:gd fmla="*/ 0 h 1460923" name="connsiteY1"/>
              <a:gd fmla="*/ 1666657 w 1666657" name="connsiteX2"/>
              <a:gd fmla="*/ 1460923 h 1460923" name="connsiteY2"/>
              <a:gd fmla="*/ 0 w 1666657" name="connsiteX3"/>
              <a:gd fmla="*/ 1460923 h 1460923" name="connsiteY3"/>
              <a:gd fmla="*/ 0 w 1666657" name="connsiteX4"/>
              <a:gd fmla="*/ 0 h 14609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60923" w="1666657">
                <a:moveTo>
                  <a:pt x="0" y="0"/>
                </a:moveTo>
                <a:lnTo>
                  <a:pt x="1666657" y="0"/>
                </a:lnTo>
                <a:lnTo>
                  <a:pt x="1666657" y="1460923"/>
                </a:lnTo>
                <a:lnTo>
                  <a:pt x="0" y="14609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06680" lIns="106680" numCol="1" rIns="106680" spcCol="1270" spcFirstLastPara="0" tIns="106680" vert="horz" wrap="square">
            <a:noAutofit/>
          </a:bodyPr>
          <a:lstStyle/>
          <a:p>
            <a:pPr algn="l" defTabSz="12446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实施计划</a:t>
            </a:r>
          </a:p>
        </p:txBody>
      </p:sp>
      <p:sp>
        <p:nvSpPr>
          <p:cNvPr id="33" name="等腰三角形 32"/>
          <p:cNvSpPr/>
          <p:nvPr/>
        </p:nvSpPr>
        <p:spPr>
          <a:xfrm>
            <a:off x="8404202" y="3220350"/>
            <a:ext cx="314463" cy="314463"/>
          </a:xfrm>
          <a:prstGeom prst="triangle">
            <a:avLst>
              <a:gd fmla="val 100000" name="adj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40" name="L 形 39"/>
          <p:cNvSpPr/>
          <p:nvPr/>
        </p:nvSpPr>
        <p:spPr>
          <a:xfrm rot="5400000">
            <a:off x="9277516" y="2851383"/>
            <a:ext cx="1109442" cy="1846087"/>
          </a:xfrm>
          <a:prstGeom prst="corner">
            <a:avLst>
              <a:gd fmla="val 16120" name="adj1"/>
              <a:gd fmla="val 16110" name="adj2"/>
            </a:avLst>
          </a:prstGeom>
          <a:solidFill>
            <a:srgbClr val="0089F0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41" name="任意多边形 40"/>
          <p:cNvSpPr/>
          <p:nvPr/>
        </p:nvSpPr>
        <p:spPr>
          <a:xfrm>
            <a:off x="9092322" y="3402965"/>
            <a:ext cx="1666657" cy="1460923"/>
          </a:xfrm>
          <a:custGeom>
            <a:gdLst>
              <a:gd fmla="*/ 0 w 1666657" name="connsiteX0"/>
              <a:gd fmla="*/ 0 h 1460923" name="connsiteY0"/>
              <a:gd fmla="*/ 1666657 w 1666657" name="connsiteX1"/>
              <a:gd fmla="*/ 0 h 1460923" name="connsiteY1"/>
              <a:gd fmla="*/ 1666657 w 1666657" name="connsiteX2"/>
              <a:gd fmla="*/ 1460923 h 1460923" name="connsiteY2"/>
              <a:gd fmla="*/ 0 w 1666657" name="connsiteX3"/>
              <a:gd fmla="*/ 1460923 h 1460923" name="connsiteY3"/>
              <a:gd fmla="*/ 0 w 1666657" name="connsiteX4"/>
              <a:gd fmla="*/ 0 h 14609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60923" w="1666657">
                <a:moveTo>
                  <a:pt x="0" y="0"/>
                </a:moveTo>
                <a:lnTo>
                  <a:pt x="1666657" y="0"/>
                </a:lnTo>
                <a:lnTo>
                  <a:pt x="1666657" y="1460923"/>
                </a:lnTo>
                <a:lnTo>
                  <a:pt x="0" y="14609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06680" lIns="106680" numCol="1" rIns="106680" spcCol="1270" spcFirstLastPara="0" tIns="106680" vert="horz" wrap="square">
            <a:noAutofit/>
          </a:bodyPr>
          <a:lstStyle/>
          <a:p>
            <a:pPr algn="l" defTabSz="12446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检查反馈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944480" y="3264493"/>
            <a:ext cx="2989943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altLang="en-US" b="1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如何组织线索</a:t>
            </a:r>
          </a:p>
        </p:txBody>
      </p:sp>
      <p:sp>
        <p:nvSpPr>
          <p:cNvPr id="44" name="圆角矩形 43"/>
          <p:cNvSpPr/>
          <p:nvPr/>
        </p:nvSpPr>
        <p:spPr>
          <a:xfrm>
            <a:off x="589183" y="3268475"/>
            <a:ext cx="2451100" cy="527984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76095987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" name="组合 10"/>
          <p:cNvGrpSpPr/>
          <p:nvPr/>
        </p:nvGrpSpPr>
        <p:grpSpPr>
          <a:xfrm>
            <a:off x="2034563" y="1368054"/>
            <a:ext cx="8122875" cy="4121892"/>
            <a:chOff x="1868716" y="1090635"/>
            <a:chExt cx="8122875" cy="4121892"/>
          </a:xfrm>
        </p:grpSpPr>
        <p:sp>
          <p:nvSpPr>
            <p:cNvPr id="5" name="L 形 4"/>
            <p:cNvSpPr/>
            <p:nvPr/>
          </p:nvSpPr>
          <p:spPr>
            <a:xfrm>
              <a:off x="1868716" y="4704559"/>
              <a:ext cx="507968" cy="507968"/>
            </a:xfrm>
            <a:prstGeom prst="corner">
              <a:avLst>
                <a:gd fmla="val 14295" name="adj1"/>
                <a:gd fmla="val 14295" name="adj2"/>
              </a:avLst>
            </a:prstGeom>
            <a:solidFill>
              <a:srgbClr val="0089F0"/>
            </a:solidFill>
            <a:ln>
              <a:noFill/>
            </a:ln>
            <a:effectLst>
              <a:outerShdw algn="bl" blurRad="50800" dir="189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L 形 5"/>
            <p:cNvSpPr/>
            <p:nvPr/>
          </p:nvSpPr>
          <p:spPr>
            <a:xfrm flipV="1">
              <a:off x="1868716" y="1090635"/>
              <a:ext cx="507968" cy="507968"/>
            </a:xfrm>
            <a:prstGeom prst="corner">
              <a:avLst>
                <a:gd fmla="val 14295" name="adj1"/>
                <a:gd fmla="val 14295" name="adj2"/>
              </a:avLst>
            </a:prstGeom>
            <a:solidFill>
              <a:srgbClr val="0089F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L 形 7"/>
            <p:cNvSpPr/>
            <p:nvPr/>
          </p:nvSpPr>
          <p:spPr>
            <a:xfrm flipH="1">
              <a:off x="9483623" y="4704559"/>
              <a:ext cx="507968" cy="507968"/>
            </a:xfrm>
            <a:prstGeom prst="corner">
              <a:avLst>
                <a:gd fmla="val 14295" name="adj1"/>
                <a:gd fmla="val 14295" name="adj2"/>
              </a:avLst>
            </a:prstGeom>
            <a:solidFill>
              <a:srgbClr val="0089F0"/>
            </a:solidFill>
            <a:ln>
              <a:noFill/>
            </a:ln>
            <a:effectLst>
              <a:outerShdw algn="br" blurRad="50800" dir="135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L 形 8"/>
            <p:cNvSpPr/>
            <p:nvPr/>
          </p:nvSpPr>
          <p:spPr>
            <a:xfrm flipH="1" flipV="1">
              <a:off x="9483623" y="1090635"/>
              <a:ext cx="507968" cy="507968"/>
            </a:xfrm>
            <a:prstGeom prst="corner">
              <a:avLst>
                <a:gd fmla="val 14295" name="adj1"/>
                <a:gd fmla="val 14295" name="adj2"/>
              </a:avLst>
            </a:prstGeom>
            <a:solidFill>
              <a:srgbClr val="0089F0"/>
            </a:solidFill>
            <a:ln>
              <a:noFill/>
            </a:ln>
            <a:effectLst>
              <a:outerShdw algn="tr" blurRad="50800" dir="81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1591235" y="2321005"/>
            <a:ext cx="9009530" cy="2194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3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谢谢观赏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圆角矩形 12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5" name="直接连接符 14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椭圆 15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7" name="直接连接符 16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3"/>
          <p:cNvSpPr txBox="1"/>
          <p:nvPr/>
        </p:nvSpPr>
        <p:spPr>
          <a:xfrm>
            <a:off x="747933" y="419084"/>
            <a:ext cx="1993900" cy="396240"/>
          </a:xfrm>
          <a:prstGeom prst="rect">
            <a:avLst/>
          </a:prstGeom>
          <a:solidFill>
            <a:srgbClr val="0089F0"/>
          </a:solidFill>
        </p:spPr>
        <p:txBody>
          <a:bodyPr rtlCol="0" wrap="square">
            <a:spAutoFit/>
          </a:bodyPr>
          <a:lstStyle/>
          <a:p>
            <a:pPr lvl="1"/>
            <a:r>
              <a:rPr altLang="zh-CN" b="1" lang="en-US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THE END</a:t>
            </a:r>
          </a:p>
        </p:txBody>
      </p:sp>
    </p:spTree>
    <p:extLst>
      <p:ext uri="{BB962C8B-B14F-4D97-AF65-F5344CB8AC3E}">
        <p14:creationId val="273766975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矩形 17"/>
          <p:cNvSpPr/>
          <p:nvPr/>
        </p:nvSpPr>
        <p:spPr>
          <a:xfrm>
            <a:off x="0" y="6112014"/>
            <a:ext cx="12192001" cy="6117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-1" y="6259131"/>
            <a:ext cx="12192001" cy="611747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37895" y="4567718"/>
            <a:ext cx="1803043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3600">
                <a:solidFill>
                  <a:srgbClr val="0089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191622" y="5152041"/>
            <a:ext cx="2904377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solidFill>
                  <a:srgbClr val="0089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6497202" y="2588916"/>
            <a:ext cx="5055149" cy="581622"/>
            <a:chOff x="6703264" y="178937"/>
            <a:chExt cx="5055149" cy="581622"/>
          </a:xfrm>
        </p:grpSpPr>
        <p:sp>
          <p:nvSpPr>
            <p:cNvPr id="7" name="剪去对角的矩形 6"/>
            <p:cNvSpPr/>
            <p:nvPr/>
          </p:nvSpPr>
          <p:spPr>
            <a:xfrm>
              <a:off x="7675811" y="178938"/>
              <a:ext cx="4082602" cy="581621"/>
            </a:xfrm>
            <a:prstGeom prst="snip2Diag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zh-CN" b="1" lang="en-US" sz="2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什么是有价值的问题？</a:t>
              </a: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6703264" y="178937"/>
              <a:ext cx="624817" cy="581621"/>
            </a:xfrm>
            <a:prstGeom prst="round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497202" y="3397676"/>
            <a:ext cx="5055149" cy="608514"/>
            <a:chOff x="6703264" y="928508"/>
            <a:chExt cx="5055149" cy="608514"/>
          </a:xfrm>
        </p:grpSpPr>
        <p:sp>
          <p:nvSpPr>
            <p:cNvPr id="10" name="剪去对角的矩形 9"/>
            <p:cNvSpPr/>
            <p:nvPr/>
          </p:nvSpPr>
          <p:spPr>
            <a:xfrm>
              <a:off x="7675811" y="928509"/>
              <a:ext cx="4082602" cy="608513"/>
            </a:xfrm>
            <a:prstGeom prst="snip2Diag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b="1" lang="zh-CN" smtClean="0" sz="2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如何找到有价值的问题？</a:t>
              </a: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6703264" y="928508"/>
              <a:ext cx="624817" cy="608513"/>
            </a:xfrm>
            <a:prstGeom prst="round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800">
                  <a:solidFill>
                    <a:schemeClr val="bg1"/>
                  </a:solidFill>
                  <a:latin charset="0" panose="020b0806030902050204" pitchFamily="34" typeface="Impact"/>
                  <a:ea charset="-122" panose="02010601030101010101" pitchFamily="2" typeface="方正超粗黑简体"/>
                </a:rPr>
                <a:t>2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6497202" y="5068981"/>
            <a:ext cx="5055149" cy="608514"/>
            <a:chOff x="6703264" y="4360435"/>
            <a:chExt cx="5055149" cy="608514"/>
          </a:xfrm>
        </p:grpSpPr>
        <p:sp>
          <p:nvSpPr>
            <p:cNvPr id="16" name="剪去对角的矩形 15"/>
            <p:cNvSpPr/>
            <p:nvPr/>
          </p:nvSpPr>
          <p:spPr>
            <a:xfrm>
              <a:off x="7675811" y="4360436"/>
              <a:ext cx="4082602" cy="608513"/>
            </a:xfrm>
            <a:prstGeom prst="snip2Diag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b="1" lang="zh-CN" smtClean="0" sz="2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如何组织线索？</a:t>
              </a: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6703264" y="4360435"/>
              <a:ext cx="624817" cy="608513"/>
            </a:xfrm>
            <a:prstGeom prst="round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chemeClr val="bg1"/>
                  </a:solidFill>
                  <a:latin charset="0" panose="020b0806030902050204" pitchFamily="34" typeface="Impact"/>
                  <a:ea charset="-122" panose="02010601030101010101" pitchFamily="2" typeface="方正超粗黑简体"/>
                </a:rPr>
                <a:t>4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6497202" y="4233328"/>
            <a:ext cx="5055149" cy="608514"/>
            <a:chOff x="6703264" y="2628086"/>
            <a:chExt cx="5055149" cy="608514"/>
          </a:xfrm>
        </p:grpSpPr>
        <p:sp>
          <p:nvSpPr>
            <p:cNvPr id="12" name="剪去对角的矩形 11"/>
            <p:cNvSpPr/>
            <p:nvPr/>
          </p:nvSpPr>
          <p:spPr>
            <a:xfrm>
              <a:off x="7675811" y="2628087"/>
              <a:ext cx="4082602" cy="608513"/>
            </a:xfrm>
            <a:prstGeom prst="snip2Diag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800">
                  <a:solidFill>
                    <a:schemeClr val="bg1"/>
                  </a:solidFill>
                  <a:latin charset="0" panose="020b0806030902050204" pitchFamily="34" typeface="Impact"/>
                  <a:ea charset="-122" panose="02010601030101010101" pitchFamily="2" typeface="方正超粗黑简体"/>
                </a:rPr>
                <a:t>  如何分解问题？</a:t>
              </a:r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6703264" y="2628086"/>
              <a:ext cx="624817" cy="608513"/>
            </a:xfrm>
            <a:prstGeom prst="roundRec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chemeClr val="bg1"/>
                  </a:solidFill>
                  <a:latin charset="0" panose="020b0806030902050204" pitchFamily="34" typeface="Impact"/>
                  <a:ea charset="-122" panose="02010601030101010101" pitchFamily="2" typeface="方正超粗黑简体"/>
                </a:rPr>
                <a:t>3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944484" y="1159941"/>
            <a:ext cx="4127667" cy="2751778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190500">
            <a:solidFill>
              <a:srgbClr val="FFFFFF"/>
            </a:solidFill>
            <a:miter lim="800000"/>
          </a:ln>
          <a:effectLst>
            <a:outerShdw algn="tl" blurRad="65000" dir="12900000" dist="50800" kx="195000" ky="145000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dir="t" rig="twoPt">
              <a:rot lat="0" lon="0" rev="7200000"/>
            </a:lightRig>
          </a:scene3d>
          <a:sp3d contourW="12700">
            <a:bevelT h="19050" w="25400"/>
            <a:contourClr>
              <a:srgbClr val="969696"/>
            </a:contourClr>
          </a:sp3d>
        </p:spPr>
      </p:pic>
      <p:sp>
        <p:nvSpPr>
          <p:cNvPr id="3" name="文本框 2"/>
          <p:cNvSpPr txBox="1"/>
          <p:nvPr/>
        </p:nvSpPr>
        <p:spPr>
          <a:xfrm>
            <a:off x="7469748" y="754602"/>
            <a:ext cx="293488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FFFFF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319500747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0089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/>
          <p:cNvSpPr txBox="1"/>
          <p:nvPr/>
        </p:nvSpPr>
        <p:spPr>
          <a:xfrm>
            <a:off x="1853963" y="3605017"/>
            <a:ext cx="8539089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pc="300" sz="4400">
                <a:solidFill>
                  <a:prstClr val="white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01</a:t>
            </a:r>
          </a:p>
          <a:p>
            <a:r>
              <a:rPr altLang="zh-CN" lang="en-US" smtClean="0" spc="300" sz="4400">
                <a:solidFill>
                  <a:prstClr val="white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什么是有价值的问题？</a:t>
            </a:r>
          </a:p>
        </p:txBody>
      </p:sp>
      <p:cxnSp>
        <p:nvCxnSpPr>
          <p:cNvPr id="12" name="直接连接符 11"/>
          <p:cNvCxnSpPr/>
          <p:nvPr/>
        </p:nvCxnSpPr>
        <p:spPr bwMode="auto">
          <a:xfrm flipH="1" flipV="1">
            <a:off x="1515168" y="3723381"/>
            <a:ext cx="0" cy="1209822"/>
          </a:xfrm>
          <a:prstGeom prst="line">
            <a:avLst/>
          </a:prstGeom>
          <a:ln cmpd="thinThick" w="177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8688483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4"/>
          <p:cNvSpPr/>
          <p:nvPr/>
        </p:nvSpPr>
        <p:spPr>
          <a:xfrm>
            <a:off x="589183" y="343597"/>
            <a:ext cx="2451100" cy="533400"/>
          </a:xfrm>
          <a:prstGeom prst="round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747933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2" name="直接连接符 11"/>
          <p:cNvCxnSpPr/>
          <p:nvPr/>
        </p:nvCxnSpPr>
        <p:spPr>
          <a:xfrm flipH="1" flipV="1">
            <a:off x="769795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2811865" y="368997"/>
            <a:ext cx="69850" cy="69850"/>
          </a:xfrm>
          <a:prstGeom prst="ellipse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0" name="直接连接符 9"/>
          <p:cNvCxnSpPr/>
          <p:nvPr/>
        </p:nvCxnSpPr>
        <p:spPr>
          <a:xfrm flipH="1" flipV="1">
            <a:off x="2833727" y="-240603"/>
            <a:ext cx="0" cy="584200"/>
          </a:xfrm>
          <a:prstGeom prst="line">
            <a:avLst/>
          </a:prstGeom>
          <a:ln>
            <a:solidFill>
              <a:srgbClr val="0089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3"/>
          <p:cNvSpPr txBox="1"/>
          <p:nvPr/>
        </p:nvSpPr>
        <p:spPr>
          <a:xfrm>
            <a:off x="815067" y="390429"/>
            <a:ext cx="1993900" cy="396240"/>
          </a:xfrm>
          <a:prstGeom prst="rect">
            <a:avLst/>
          </a:prstGeom>
          <a:solidFill>
            <a:srgbClr val="0089F0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定义价值</a:t>
            </a:r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/>
          </p:nvPr>
        </p:nvGraphicFramePr>
        <p:xfrm>
          <a:off x="1573921" y="1691115"/>
          <a:ext cx="4320000" cy="32400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160000"/>
                <a:gridCol w="2160000"/>
              </a:tblGrid>
              <a:tr h="1608828">
                <a:tc>
                  <a:txBody>
                    <a:bodyPr vert="horz" wrap="square"/>
                    <a:lstStyle/>
                    <a:p>
                      <a:pPr algn="ctr"/>
                      <a:endParaRPr altLang="en-US" lang="zh-CN" sz="2300"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>
                    <a:lnL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mtClean="0" sz="2300"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有价值的问题</a:t>
                      </a:r>
                      <a:endParaRPr altLang="en-US" lang="zh-CN" sz="2300"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>
                    <a:lnL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0089F0"/>
                    </a:solidFill>
                  </a:tcPr>
                </a:tc>
              </a:tr>
              <a:tr h="1631172">
                <a:tc>
                  <a:txBody>
                    <a:bodyPr vert="horz" wrap="square"/>
                    <a:lstStyle/>
                    <a:p>
                      <a:endParaRPr altLang="en-US" lang="zh-CN" sz="2300"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>
                    <a:lnL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endParaRPr altLang="en-US" lang="zh-CN" sz="2300">
                        <a:latin charset="-122" panose="020b0503020204020204" pitchFamily="34" typeface="微软雅黑"/>
                        <a:ea typeface="+mn-ea"/>
                      </a:endParaRPr>
                    </a:p>
                  </a:txBody>
                  <a:tcPr>
                    <a:lnL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89F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右箭头 14"/>
          <p:cNvSpPr/>
          <p:nvPr/>
        </p:nvSpPr>
        <p:spPr>
          <a:xfrm>
            <a:off x="3376246" y="5064369"/>
            <a:ext cx="2552037" cy="25321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右箭头 15"/>
          <p:cNvSpPr/>
          <p:nvPr/>
        </p:nvSpPr>
        <p:spPr>
          <a:xfrm rot="16200000">
            <a:off x="356665" y="2461015"/>
            <a:ext cx="1796523" cy="25902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文本框 16"/>
          <p:cNvSpPr txBox="1"/>
          <p:nvPr/>
        </p:nvSpPr>
        <p:spPr>
          <a:xfrm>
            <a:off x="3073791" y="5373858"/>
            <a:ext cx="3156947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找出该问题答案的必要性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38068" y="1612140"/>
            <a:ext cx="457200" cy="3400241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zh-CN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该问题的答案的明确性</a:t>
            </a:r>
          </a:p>
        </p:txBody>
      </p:sp>
      <p:sp>
        <p:nvSpPr>
          <p:cNvPr id="52" name="任意多边形 51"/>
          <p:cNvSpPr/>
          <p:nvPr/>
        </p:nvSpPr>
        <p:spPr>
          <a:xfrm>
            <a:off x="2053883" y="2897945"/>
            <a:ext cx="3094892" cy="1772529"/>
          </a:xfrm>
          <a:custGeom>
            <a:gdLst>
              <a:gd fmla="*/ 0 w 3094892" name="connsiteX0"/>
              <a:gd fmla="*/ 1772529 h 1772529" name="connsiteY0"/>
              <a:gd fmla="*/ 2405575 w 3094892" name="connsiteX1"/>
              <a:gd fmla="*/ 1448972 h 1772529" name="connsiteY1"/>
              <a:gd fmla="*/ 3094892 w 3094892" name="connsiteX2"/>
              <a:gd fmla="*/ 0 h 17725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772529" w="3094892">
                <a:moveTo>
                  <a:pt x="0" y="1772529"/>
                </a:moveTo>
                <a:cubicBezTo>
                  <a:pt x="944880" y="1758461"/>
                  <a:pt x="1889760" y="1744393"/>
                  <a:pt x="2405575" y="1448972"/>
                </a:cubicBezTo>
                <a:cubicBezTo>
                  <a:pt x="2921390" y="1153550"/>
                  <a:pt x="3008141" y="576775"/>
                  <a:pt x="3094892" y="0"/>
                </a:cubicBezTo>
              </a:path>
            </a:pathLst>
          </a:custGeom>
          <a:noFill/>
          <a:ln w="63500">
            <a:solidFill>
              <a:srgbClr val="BFBFB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等腰三角形 52"/>
          <p:cNvSpPr/>
          <p:nvPr/>
        </p:nvSpPr>
        <p:spPr>
          <a:xfrm>
            <a:off x="4930726" y="2778369"/>
            <a:ext cx="379827" cy="365760"/>
          </a:xfrm>
          <a:prstGeom prst="triangle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6" name="文本框 55"/>
          <p:cNvSpPr txBox="1"/>
          <p:nvPr/>
        </p:nvSpPr>
        <p:spPr>
          <a:xfrm>
            <a:off x="5801336" y="553491"/>
            <a:ext cx="6137655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b="1" lang="zh-CN" smtClean="0" sz="4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契合目标</a:t>
            </a:r>
          </a:p>
          <a:p>
            <a:pPr algn="r"/>
            <a:r>
              <a:rPr altLang="zh-CN" b="1" lang="zh-CN" smtClean="0" sz="4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可以产出明确的成果</a:t>
            </a:r>
          </a:p>
        </p:txBody>
      </p:sp>
      <p:sp>
        <p:nvSpPr>
          <p:cNvPr id="18" name="矩形 17"/>
          <p:cNvSpPr/>
          <p:nvPr/>
        </p:nvSpPr>
        <p:spPr>
          <a:xfrm>
            <a:off x="0" y="6360459"/>
            <a:ext cx="12192000" cy="497541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6110592" y="2556180"/>
            <a:ext cx="6398454" cy="470001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例如：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我的目标：成为一个优秀的PPTer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有价值的问题：我是否应该给同学们培训PPT？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原因：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1.对我的目标有帮助：备课和答疑有助于提高自己的水平</a:t>
            </a:r>
          </a:p>
          <a:p>
            <a:pPr>
              <a:lnSpc>
                <a:spcPct val="12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2.能够产出明显成果：加深对PPT的理解，获得同学认可</a:t>
            </a:r>
          </a:p>
        </p:txBody>
      </p:sp>
    </p:spTree>
    <p:extLst>
      <p:ext uri="{BB962C8B-B14F-4D97-AF65-F5344CB8AC3E}">
        <p14:creationId val="90652933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0089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/>
          <p:cNvSpPr txBox="1"/>
          <p:nvPr/>
        </p:nvSpPr>
        <p:spPr>
          <a:xfrm>
            <a:off x="1853963" y="3617896"/>
            <a:ext cx="8539089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pc="300" sz="4400">
                <a:solidFill>
                  <a:schemeClr val="bg1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02</a:t>
            </a:r>
          </a:p>
          <a:p>
            <a:r>
              <a:rPr altLang="zh-CN" lang="en-US" smtClean="0" spc="300" sz="4400">
                <a:solidFill>
                  <a:schemeClr val="bg1"/>
                </a:solidFill>
                <a:latin charset="0" panose="020b0806030902050204" pitchFamily="34" typeface="Impact"/>
                <a:ea charset="-122" panose="020b0503020204020204" pitchFamily="34" typeface="微软雅黑"/>
              </a:rPr>
              <a:t>如何找到有价值的问题？</a:t>
            </a:r>
          </a:p>
        </p:txBody>
      </p:sp>
      <p:cxnSp>
        <p:nvCxnSpPr>
          <p:cNvPr id="9" name="直接连接符 8"/>
          <p:cNvCxnSpPr/>
          <p:nvPr/>
        </p:nvCxnSpPr>
        <p:spPr bwMode="auto">
          <a:xfrm flipH="1" flipV="1">
            <a:off x="1515168" y="3736260"/>
            <a:ext cx="0" cy="1209822"/>
          </a:xfrm>
          <a:prstGeom prst="line">
            <a:avLst/>
          </a:prstGeom>
          <a:ln cmpd="thickThin" w="177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26118856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3" name="组合 32"/>
          <p:cNvGrpSpPr/>
          <p:nvPr/>
        </p:nvGrpSpPr>
        <p:grpSpPr>
          <a:xfrm>
            <a:off x="5112943" y="1457250"/>
            <a:ext cx="5246589" cy="5220903"/>
            <a:chOff x="3784735" y="1807116"/>
            <a:chExt cx="4776607" cy="4753222"/>
          </a:xfrm>
        </p:grpSpPr>
        <p:sp>
          <p:nvSpPr>
            <p:cNvPr id="24" name="任意多边形 23"/>
            <p:cNvSpPr/>
            <p:nvPr/>
          </p:nvSpPr>
          <p:spPr>
            <a:xfrm>
              <a:off x="4207713" y="2060896"/>
              <a:ext cx="4099511" cy="4099511"/>
            </a:xfrm>
            <a:custGeom>
              <a:gdLst>
                <a:gd fmla="*/ 2049755 w 4099511" name="connsiteX0"/>
                <a:gd fmla="*/ 0 h 4099511" name="connsiteY0"/>
                <a:gd fmla="*/ 3824896 w 4099511" name="connsiteX1"/>
                <a:gd fmla="*/ 1024878 h 4099511" name="connsiteY1"/>
                <a:gd fmla="*/ 3824896 w 4099511" name="connsiteX2"/>
                <a:gd fmla="*/ 3074634 h 4099511" name="connsiteY2"/>
                <a:gd fmla="*/ 2049756 w 4099511" name="connsiteX3"/>
                <a:gd fmla="*/ 2049756 h 4099511" name="connsiteY3"/>
                <a:gd fmla="*/ 2049755 w 4099511" name="connsiteX4"/>
                <a:gd fmla="*/ 0 h 409951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099510" w="4099510">
                  <a:moveTo>
                    <a:pt x="2049755" y="0"/>
                  </a:moveTo>
                  <a:cubicBezTo>
                    <a:pt x="2782062" y="0"/>
                    <a:pt x="3458742" y="390681"/>
                    <a:pt x="3824896" y="1024878"/>
                  </a:cubicBezTo>
                  <a:cubicBezTo>
                    <a:pt x="4191050" y="1659075"/>
                    <a:pt x="4191050" y="2440437"/>
                    <a:pt x="3824896" y="3074634"/>
                  </a:cubicBezTo>
                  <a:lnTo>
                    <a:pt x="2049756" y="2049756"/>
                  </a:lnTo>
                  <a:cubicBezTo>
                    <a:pt x="2049756" y="1366504"/>
                    <a:pt x="2049755" y="683252"/>
                    <a:pt x="2049755" y="0"/>
                  </a:cubicBezTo>
                  <a:close/>
                </a:path>
              </a:pathLst>
            </a:custGeom>
            <a:solidFill>
              <a:srgbClr val="0089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045003" lIns="2194830" numCol="1" rIns="509150" spcCol="1270" spcFirstLastPara="0" tIns="902996" vert="horz" wrap="square">
              <a:noAutofit/>
            </a:bodyPr>
            <a:lstStyle/>
            <a:p>
              <a:pPr algn="ctr" defTabSz="12001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b="1" kern="1200" lang="zh-CN" smtClean="0" sz="2700"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了解</a:t>
              </a:r>
            </a:p>
            <a:p>
              <a:pPr algn="ctr" defTabSz="12001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b="1" kern="1200" lang="zh-CN" smtClean="0" sz="2700"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真实情况 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123283" y="2207307"/>
              <a:ext cx="4099511" cy="4099511"/>
            </a:xfrm>
            <a:custGeom>
              <a:gdLst>
                <a:gd fmla="*/ 3824896 w 4099511" name="connsiteX0"/>
                <a:gd fmla="*/ 3074633 h 4099511" name="connsiteY0"/>
                <a:gd fmla="*/ 2049755 w 4099511" name="connsiteX1"/>
                <a:gd fmla="*/ 4099511 h 4099511" name="connsiteY1"/>
                <a:gd fmla="*/ 274614 w 4099511" name="connsiteX2"/>
                <a:gd fmla="*/ 3074633 h 4099511" name="connsiteY2"/>
                <a:gd fmla="*/ 2049756 w 4099511" name="connsiteX3"/>
                <a:gd fmla="*/ 2049756 h 4099511" name="connsiteY3"/>
                <a:gd fmla="*/ 3824896 w 4099511" name="connsiteX4"/>
                <a:gd fmla="*/ 3074633 h 409951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099510" w="4099510">
                  <a:moveTo>
                    <a:pt x="3824896" y="3074633"/>
                  </a:moveTo>
                  <a:cubicBezTo>
                    <a:pt x="3458742" y="3708830"/>
                    <a:pt x="2782063" y="4099511"/>
                    <a:pt x="2049755" y="4099511"/>
                  </a:cubicBezTo>
                  <a:cubicBezTo>
                    <a:pt x="1317448" y="4099511"/>
                    <a:pt x="640768" y="3708830"/>
                    <a:pt x="274614" y="3074633"/>
                  </a:cubicBezTo>
                  <a:lnTo>
                    <a:pt x="2049756" y="2049756"/>
                  </a:lnTo>
                  <a:lnTo>
                    <a:pt x="3824896" y="3074633"/>
                  </a:lnTo>
                  <a:close/>
                </a:path>
              </a:pathLst>
            </a:custGeom>
            <a:solidFill>
              <a:srgbClr val="0089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400318" lIns="1010364" numCol="1" rIns="961561" spcCol="1270" spcFirstLastPara="0" tIns="2694092" vert="horz" wrap="square">
              <a:noAutofit/>
            </a:bodyPr>
            <a:lstStyle/>
            <a:p>
              <a:pPr algn="ctr" defTabSz="12001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b="1" kern="1200" lang="zh-CN" smtClean="0" sz="2700"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获取</a:t>
              </a:r>
            </a:p>
            <a:p>
              <a:pPr algn="ctr" defTabSz="12001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b="1" kern="1200" lang="zh-CN" smtClean="0" sz="2700"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新的视角</a:t>
              </a:r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4038852" y="2060896"/>
              <a:ext cx="4099511" cy="4099511"/>
            </a:xfrm>
            <a:custGeom>
              <a:gdLst>
                <a:gd fmla="*/ 274615 w 4099511" name="connsiteX0"/>
                <a:gd fmla="*/ 3074633 h 4099511" name="connsiteY0"/>
                <a:gd fmla="*/ 274615 w 4099511" name="connsiteX1"/>
                <a:gd fmla="*/ 1024877 h 4099511" name="connsiteY1"/>
                <a:gd fmla="*/ 2049756 w 4099511" name="connsiteX2"/>
                <a:gd fmla="*/ -1 h 4099511" name="connsiteY2"/>
                <a:gd fmla="*/ 2049756 w 4099511" name="connsiteX3"/>
                <a:gd fmla="*/ 2049756 h 4099511" name="connsiteY3"/>
                <a:gd fmla="*/ 274615 w 4099511" name="connsiteX4"/>
                <a:gd fmla="*/ 3074633 h 409951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099510" w="4099510">
                  <a:moveTo>
                    <a:pt x="274615" y="3074633"/>
                  </a:moveTo>
                  <a:cubicBezTo>
                    <a:pt x="-91539" y="2440436"/>
                    <a:pt x="-91539" y="1659074"/>
                    <a:pt x="274615" y="1024877"/>
                  </a:cubicBezTo>
                  <a:cubicBezTo>
                    <a:pt x="640769" y="390680"/>
                    <a:pt x="1317448" y="-1"/>
                    <a:pt x="2049756" y="-1"/>
                  </a:cubicBezTo>
                  <a:lnTo>
                    <a:pt x="2049756" y="2049756"/>
                  </a:lnTo>
                  <a:lnTo>
                    <a:pt x="274615" y="3074633"/>
                  </a:lnTo>
                  <a:close/>
                </a:path>
              </a:pathLst>
            </a:custGeom>
            <a:solidFill>
              <a:srgbClr val="0089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045003" lIns="509150" numCol="1" rIns="2194830" spcCol="1270" spcFirstLastPara="0" tIns="902996" vert="horz" wrap="square">
              <a:noAutofit/>
            </a:bodyPr>
            <a:lstStyle/>
            <a:p>
              <a:pPr algn="ctr" defTabSz="12001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2700"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汲取</a:t>
              </a:r>
            </a:p>
            <a:p>
              <a:pPr algn="ctr" defTabSz="12001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2700"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他人智慧</a:t>
              </a:r>
            </a:p>
          </p:txBody>
        </p:sp>
        <p:sp>
          <p:nvSpPr>
            <p:cNvPr id="27" name="环形箭头 26"/>
            <p:cNvSpPr/>
            <p:nvPr/>
          </p:nvSpPr>
          <p:spPr>
            <a:xfrm>
              <a:off x="3954272" y="1807116"/>
              <a:ext cx="4607070" cy="4607070"/>
            </a:xfrm>
            <a:prstGeom prst="circularArrow">
              <a:avLst>
                <a:gd fmla="val 5085" name="adj1"/>
                <a:gd fmla="val 327528" name="adj2"/>
                <a:gd fmla="val 1472472" name="adj3"/>
                <a:gd fmla="val 16199432" name="adj4"/>
                <a:gd fmla="val 5932" name="adj5"/>
              </a:avLst>
            </a:prstGeom>
            <a:solidFill>
              <a:srgbClr val="BFBFBF"/>
            </a:solidFill>
            <a:ln>
              <a:noFill/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环形箭头 27"/>
            <p:cNvSpPr/>
            <p:nvPr/>
          </p:nvSpPr>
          <p:spPr>
            <a:xfrm>
              <a:off x="3869503" y="1953268"/>
              <a:ext cx="4607070" cy="4607070"/>
            </a:xfrm>
            <a:prstGeom prst="circularArrow">
              <a:avLst>
                <a:gd fmla="val 5085" name="adj1"/>
                <a:gd fmla="val 327528" name="adj2"/>
                <a:gd fmla="val 8671970" name="adj3"/>
                <a:gd fmla="val 1800502" name="adj4"/>
                <a:gd fmla="val 5932" name="adj5"/>
              </a:avLst>
            </a:prstGeom>
            <a:solidFill>
              <a:srgbClr val="BFBFBF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环形箭头 28"/>
            <p:cNvSpPr/>
            <p:nvPr/>
          </p:nvSpPr>
          <p:spPr>
            <a:xfrm>
              <a:off x="3784735" y="1807116"/>
              <a:ext cx="4607070" cy="4607070"/>
            </a:xfrm>
            <a:prstGeom prst="circularArrow">
              <a:avLst>
                <a:gd fmla="val 5085" name="adj1"/>
                <a:gd fmla="val 327528" name="adj2"/>
                <a:gd fmla="val 15873039" name="adj3"/>
                <a:gd fmla="val 9000000" name="adj4"/>
                <a:gd fmla="val 5932" name="adj5"/>
              </a:avLst>
            </a:prstGeom>
            <a:solidFill>
              <a:srgbClr val="BFBFBF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cxnSp>
        <p:nvCxnSpPr>
          <p:cNvPr id="36" name="肘形连接符 35"/>
          <p:cNvCxnSpPr/>
          <p:nvPr/>
        </p:nvCxnSpPr>
        <p:spPr>
          <a:xfrm>
            <a:off x="4319753" y="795366"/>
            <a:ext cx="11105171" cy="7619061"/>
          </a:xfrm>
          <a:prstGeom prst="bentConnector3">
            <a:avLst>
              <a:gd fmla="val 66032" name="adj1"/>
            </a:avLst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11362795" y="518469"/>
            <a:ext cx="553791" cy="553791"/>
            <a:chOff x="10757678" y="457928"/>
            <a:chExt cx="553791" cy="553791"/>
          </a:xfrm>
        </p:grpSpPr>
        <p:sp>
          <p:nvSpPr>
            <p:cNvPr id="39" name="椭圆 38"/>
            <p:cNvSpPr/>
            <p:nvPr/>
          </p:nvSpPr>
          <p:spPr>
            <a:xfrm>
              <a:off x="10882648" y="553792"/>
              <a:ext cx="309093" cy="334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同心圆 33"/>
            <p:cNvSpPr/>
            <p:nvPr/>
          </p:nvSpPr>
          <p:spPr>
            <a:xfrm>
              <a:off x="10757678" y="457928"/>
              <a:ext cx="553791" cy="553791"/>
            </a:xfrm>
            <a:prstGeom prst="donu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813180" y="1423000"/>
            <a:ext cx="4063484" cy="1200329"/>
            <a:chOff x="758662" y="2160392"/>
            <a:chExt cx="4063484" cy="1200329"/>
          </a:xfrm>
        </p:grpSpPr>
        <p:sp>
          <p:nvSpPr>
            <p:cNvPr id="15" name="矩形 14"/>
            <p:cNvSpPr/>
            <p:nvPr/>
          </p:nvSpPr>
          <p:spPr>
            <a:xfrm>
              <a:off x="758662" y="2218565"/>
              <a:ext cx="186218" cy="1080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FF0000"/>
                </a:solidFill>
              </a:endParaRP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944880" y="2160392"/>
              <a:ext cx="3877266" cy="2042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32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原始信息</a:t>
              </a:r>
            </a:p>
            <a:p>
              <a:r>
                <a:rPr altLang="en-US" b="1" lang="zh-CN" smtClean="0" sz="32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即一手信息，</a:t>
              </a:r>
            </a:p>
            <a:p>
              <a:r>
                <a:rPr altLang="en-US" b="1" lang="zh-CN" smtClean="0" sz="3200">
                  <a:solidFill>
                    <a:srgbClr val="0089F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未经任何加工过滤的信息</a:t>
              </a:r>
            </a:p>
          </p:txBody>
        </p:sp>
      </p:grpSp>
      <p:sp>
        <p:nvSpPr>
          <p:cNvPr id="4" name="圆角矩形 3"/>
          <p:cNvSpPr/>
          <p:nvPr/>
        </p:nvSpPr>
        <p:spPr>
          <a:xfrm>
            <a:off x="1074839" y="3001912"/>
            <a:ext cx="2847182" cy="1587874"/>
          </a:xfrm>
          <a:prstGeom prst="roundRect">
            <a:avLst>
              <a:gd fmla="val 6168" name="adj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4" name="剪去对角的矩形 53"/>
          <p:cNvSpPr/>
          <p:nvPr/>
        </p:nvSpPr>
        <p:spPr>
          <a:xfrm>
            <a:off x="725214" y="346841"/>
            <a:ext cx="3594539" cy="897049"/>
          </a:xfrm>
          <a:prstGeom prst="snip2DiagRect">
            <a:avLst>
              <a:gd fmla="val 0" name="adj1"/>
              <a:gd fmla="val 28559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r>
              <a:rPr altLang="zh-CN" b="1" lang="en-US" sz="33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1.接触 原始信息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17845" y="3011020"/>
            <a:ext cx="3640372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例如：</a:t>
            </a:r>
          </a:p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和一线同事 聊聊天</a:t>
            </a:r>
          </a:p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找重要顾客 说说话</a:t>
            </a:r>
          </a:p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到基层门店 码码货</a:t>
            </a:r>
          </a:p>
        </p:txBody>
      </p:sp>
    </p:spTree>
    <p:extLst>
      <p:ext uri="{BB962C8B-B14F-4D97-AF65-F5344CB8AC3E}">
        <p14:creationId val="87170291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0" name="肘形连接符 19"/>
          <p:cNvCxnSpPr/>
          <p:nvPr/>
        </p:nvCxnSpPr>
        <p:spPr>
          <a:xfrm flipV="1" rot="10800000">
            <a:off x="1055689" y="-441886"/>
            <a:ext cx="10015541" cy="1356286"/>
          </a:xfrm>
          <a:prstGeom prst="bentConnector3">
            <a:avLst>
              <a:gd fmla="val -5718" name="adj1"/>
            </a:avLst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剪去对角的矩形 53"/>
          <p:cNvSpPr/>
          <p:nvPr/>
        </p:nvSpPr>
        <p:spPr>
          <a:xfrm>
            <a:off x="8075068" y="439606"/>
            <a:ext cx="3594539" cy="897049"/>
          </a:xfrm>
          <a:prstGeom prst="snip2DiagRect">
            <a:avLst>
              <a:gd fmla="val 0" name="adj1"/>
              <a:gd fmla="val 28559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r>
              <a:rPr altLang="zh-CN" b="1" lang="en-US" smtClean="0" sz="33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2.掌握 基本知识</a:t>
            </a:r>
          </a:p>
        </p:txBody>
      </p:sp>
      <p:cxnSp>
        <p:nvCxnSpPr>
          <p:cNvPr id="44" name="直接连接符 43"/>
          <p:cNvCxnSpPr/>
          <p:nvPr/>
        </p:nvCxnSpPr>
        <p:spPr>
          <a:xfrm flipH="1">
            <a:off x="1055689" y="914401"/>
            <a:ext cx="0" cy="6203575"/>
          </a:xfrm>
          <a:prstGeom prst="line">
            <a:avLst/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778792" y="607595"/>
            <a:ext cx="553791" cy="553791"/>
            <a:chOff x="10757678" y="457928"/>
            <a:chExt cx="553791" cy="553791"/>
          </a:xfrm>
        </p:grpSpPr>
        <p:sp>
          <p:nvSpPr>
            <p:cNvPr id="39" name="椭圆 38"/>
            <p:cNvSpPr/>
            <p:nvPr/>
          </p:nvSpPr>
          <p:spPr>
            <a:xfrm>
              <a:off x="10882648" y="553792"/>
              <a:ext cx="309093" cy="334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同心圆 33"/>
            <p:cNvSpPr/>
            <p:nvPr/>
          </p:nvSpPr>
          <p:spPr>
            <a:xfrm>
              <a:off x="10757678" y="457928"/>
              <a:ext cx="553791" cy="553791"/>
            </a:xfrm>
            <a:prstGeom prst="donu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47" name="矩形 46"/>
          <p:cNvSpPr/>
          <p:nvPr/>
        </p:nvSpPr>
        <p:spPr>
          <a:xfrm>
            <a:off x="8115069" y="1854067"/>
            <a:ext cx="208660" cy="71432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0000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8314734" y="1795894"/>
            <a:ext cx="387726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基本知识：</a:t>
            </a:r>
          </a:p>
          <a:p>
            <a:r>
              <a:rPr altLang="en-US" b="1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即业内常识，思考结构等</a:t>
            </a:r>
          </a:p>
        </p:txBody>
      </p:sp>
      <p:sp>
        <p:nvSpPr>
          <p:cNvPr id="56" name="任意多边形 55"/>
          <p:cNvSpPr/>
          <p:nvPr/>
        </p:nvSpPr>
        <p:spPr>
          <a:xfrm>
            <a:off x="3853838" y="3145339"/>
            <a:ext cx="1424781" cy="1424781"/>
          </a:xfrm>
          <a:custGeom>
            <a:gdLst>
              <a:gd fmla="*/ 0 w 1424781" name="connsiteX0"/>
              <a:gd fmla="*/ 712391 h 1424781" name="connsiteY0"/>
              <a:gd fmla="*/ 712391 w 1424781" name="connsiteX1"/>
              <a:gd fmla="*/ 0 h 1424781" name="connsiteY1"/>
              <a:gd fmla="*/ 1424782 w 1424781" name="connsiteX2"/>
              <a:gd fmla="*/ 712391 h 1424781" name="connsiteY2"/>
              <a:gd fmla="*/ 712391 w 1424781" name="connsiteX3"/>
              <a:gd fmla="*/ 1424782 h 1424781" name="connsiteY3"/>
              <a:gd fmla="*/ 0 w 1424781" name="connsiteX4"/>
              <a:gd fmla="*/ 712391 h 14247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24781" w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239134" lIns="239134" numCol="1" rIns="239134" spcCol="1270" spcFirstLastPara="0" tIns="239134" vert="horz" wrap="square">
            <a:noAutofit/>
          </a:bodyPr>
          <a:lstStyle/>
          <a:p>
            <a:pPr algn="ctr" defTabSz="1066800" lvl="0">
              <a:spcBef>
                <a:spcPct val="0"/>
              </a:spcBef>
              <a:spcAft>
                <a:spcPts val="100"/>
              </a:spcAft>
            </a:pPr>
            <a:r>
              <a:rPr b="1" kern="1200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业内</a:t>
            </a:r>
          </a:p>
          <a:p>
            <a:pPr algn="ctr" defTabSz="1066800" lvl="0">
              <a:spcBef>
                <a:spcPct val="0"/>
              </a:spcBef>
              <a:spcAft>
                <a:spcPts val="100"/>
              </a:spcAft>
            </a:pPr>
            <a:r>
              <a:rPr b="1" kern="1200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竞争者</a:t>
            </a:r>
          </a:p>
        </p:txBody>
      </p:sp>
      <p:sp>
        <p:nvSpPr>
          <p:cNvPr id="57" name="任意多边形 56"/>
          <p:cNvSpPr/>
          <p:nvPr/>
        </p:nvSpPr>
        <p:spPr>
          <a:xfrm flipV="1" rot="5400000">
            <a:off x="4415398" y="2627079"/>
            <a:ext cx="301660" cy="484425"/>
          </a:xfrm>
          <a:custGeom>
            <a:gdLst>
              <a:gd fmla="*/ 0 w 301660" name="connsiteX0"/>
              <a:gd fmla="*/ 96885 h 484425" name="connsiteY0"/>
              <a:gd fmla="*/ 150830 w 301660" name="connsiteX1"/>
              <a:gd fmla="*/ 96885 h 484425" name="connsiteY1"/>
              <a:gd fmla="*/ 150830 w 301660" name="connsiteX2"/>
              <a:gd fmla="*/ 0 h 484425" name="connsiteY2"/>
              <a:gd fmla="*/ 301660 w 301660" name="connsiteX3"/>
              <a:gd fmla="*/ 242213 h 484425" name="connsiteY3"/>
              <a:gd fmla="*/ 150830 w 301660" name="connsiteX4"/>
              <a:gd fmla="*/ 484425 h 484425" name="connsiteY4"/>
              <a:gd fmla="*/ 150830 w 301660" name="connsiteX5"/>
              <a:gd fmla="*/ 387540 h 484425" name="connsiteY5"/>
              <a:gd fmla="*/ 0 w 301660" name="connsiteX6"/>
              <a:gd fmla="*/ 387540 h 484425" name="connsiteY6"/>
              <a:gd fmla="*/ 0 w 301660" name="connsiteX7"/>
              <a:gd fmla="*/ 96885 h 48442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484425" w="301660">
                <a:moveTo>
                  <a:pt x="0" y="96885"/>
                </a:moveTo>
                <a:lnTo>
                  <a:pt x="150830" y="96885"/>
                </a:lnTo>
                <a:lnTo>
                  <a:pt x="150830" y="0"/>
                </a:lnTo>
                <a:lnTo>
                  <a:pt x="301660" y="242213"/>
                </a:lnTo>
                <a:lnTo>
                  <a:pt x="150830" y="484425"/>
                </a:lnTo>
                <a:lnTo>
                  <a:pt x="150830" y="387540"/>
                </a:lnTo>
                <a:lnTo>
                  <a:pt x="0" y="387540"/>
                </a:lnTo>
                <a:lnTo>
                  <a:pt x="0" y="96885"/>
                </a:lnTo>
                <a:close/>
              </a:path>
            </a:pathLst>
          </a:custGeom>
          <a:solidFill>
            <a:srgbClr val="BFBFB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96885" lIns="-1" numCol="1" rIns="90498" spcCol="1270" spcFirstLastPara="0" tIns="96884" vert="horz" wrap="square">
            <a:noAutofit/>
          </a:bodyPr>
          <a:lstStyle/>
          <a:p>
            <a:pPr algn="ctr" defTabSz="8445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1900"/>
          </a:p>
        </p:txBody>
      </p:sp>
      <p:sp>
        <p:nvSpPr>
          <p:cNvPr id="58" name="任意多边形 57"/>
          <p:cNvSpPr/>
          <p:nvPr/>
        </p:nvSpPr>
        <p:spPr>
          <a:xfrm>
            <a:off x="3853838" y="1151387"/>
            <a:ext cx="1424781" cy="1424781"/>
          </a:xfrm>
          <a:custGeom>
            <a:gdLst>
              <a:gd fmla="*/ 0 w 1424781" name="connsiteX0"/>
              <a:gd fmla="*/ 712391 h 1424781" name="connsiteY0"/>
              <a:gd fmla="*/ 712391 w 1424781" name="connsiteX1"/>
              <a:gd fmla="*/ 0 h 1424781" name="connsiteY1"/>
              <a:gd fmla="*/ 1424782 w 1424781" name="connsiteX2"/>
              <a:gd fmla="*/ 712391 h 1424781" name="connsiteY2"/>
              <a:gd fmla="*/ 712391 w 1424781" name="connsiteX3"/>
              <a:gd fmla="*/ 1424782 h 1424781" name="connsiteY3"/>
              <a:gd fmla="*/ 0 w 1424781" name="connsiteX4"/>
              <a:gd fmla="*/ 712391 h 14247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24781" w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237864" lIns="237864" numCol="1" rIns="237864" spcCol="1270" spcFirstLastPara="0" tIns="237864" vert="horz" wrap="square">
            <a:noAutofit/>
          </a:bodyPr>
          <a:lstStyle/>
          <a:p>
            <a:pPr algn="ctr" defTabSz="1022350">
              <a:spcBef>
                <a:spcPct val="0"/>
              </a:spcBef>
              <a:spcAft>
                <a:spcPts val="100"/>
              </a:spcAft>
            </a:pPr>
            <a:r>
              <a:rPr b="1" lang="zh-CN" sz="2300">
                <a:latin charset="-122" panose="020b0503020204020204" pitchFamily="34" typeface="微软雅黑"/>
                <a:ea charset="-122" panose="020b0503020204020204" pitchFamily="34" typeface="微软雅黑"/>
              </a:rPr>
              <a:t>潜在</a:t>
            </a:r>
          </a:p>
          <a:p>
            <a:pPr algn="ctr" defTabSz="1022350">
              <a:spcBef>
                <a:spcPct val="0"/>
              </a:spcBef>
              <a:spcAft>
                <a:spcPts val="100"/>
              </a:spcAft>
            </a:pPr>
            <a:r>
              <a:rPr b="1" lang="zh-CN" sz="2300">
                <a:latin charset="-122" panose="020b0503020204020204" pitchFamily="34" typeface="微软雅黑"/>
                <a:ea charset="-122" panose="020b0503020204020204" pitchFamily="34" typeface="微软雅黑"/>
              </a:rPr>
              <a:t>进入者</a:t>
            </a:r>
          </a:p>
        </p:txBody>
      </p:sp>
      <p:sp>
        <p:nvSpPr>
          <p:cNvPr id="59" name="任意多边形 58"/>
          <p:cNvSpPr/>
          <p:nvPr/>
        </p:nvSpPr>
        <p:spPr>
          <a:xfrm flipH="1">
            <a:off x="5403837" y="3615517"/>
            <a:ext cx="301660" cy="484425"/>
          </a:xfrm>
          <a:custGeom>
            <a:gdLst>
              <a:gd fmla="*/ 0 w 301660" name="connsiteX0"/>
              <a:gd fmla="*/ 96885 h 484425" name="connsiteY0"/>
              <a:gd fmla="*/ 150830 w 301660" name="connsiteX1"/>
              <a:gd fmla="*/ 96885 h 484425" name="connsiteY1"/>
              <a:gd fmla="*/ 150830 w 301660" name="connsiteX2"/>
              <a:gd fmla="*/ 0 h 484425" name="connsiteY2"/>
              <a:gd fmla="*/ 301660 w 301660" name="connsiteX3"/>
              <a:gd fmla="*/ 242213 h 484425" name="connsiteY3"/>
              <a:gd fmla="*/ 150830 w 301660" name="connsiteX4"/>
              <a:gd fmla="*/ 484425 h 484425" name="connsiteY4"/>
              <a:gd fmla="*/ 150830 w 301660" name="connsiteX5"/>
              <a:gd fmla="*/ 387540 h 484425" name="connsiteY5"/>
              <a:gd fmla="*/ 0 w 301660" name="connsiteX6"/>
              <a:gd fmla="*/ 387540 h 484425" name="connsiteY6"/>
              <a:gd fmla="*/ 0 w 301660" name="connsiteX7"/>
              <a:gd fmla="*/ 96885 h 48442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484425" w="301660">
                <a:moveTo>
                  <a:pt x="0" y="96885"/>
                </a:moveTo>
                <a:lnTo>
                  <a:pt x="150830" y="96885"/>
                </a:lnTo>
                <a:lnTo>
                  <a:pt x="150830" y="0"/>
                </a:lnTo>
                <a:lnTo>
                  <a:pt x="301660" y="242213"/>
                </a:lnTo>
                <a:lnTo>
                  <a:pt x="150830" y="484425"/>
                </a:lnTo>
                <a:lnTo>
                  <a:pt x="150830" y="387540"/>
                </a:lnTo>
                <a:lnTo>
                  <a:pt x="0" y="387540"/>
                </a:lnTo>
                <a:lnTo>
                  <a:pt x="0" y="96885"/>
                </a:lnTo>
                <a:close/>
              </a:path>
            </a:pathLst>
          </a:custGeom>
          <a:solidFill>
            <a:srgbClr val="BFBFB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96885" lIns="0" numCol="1" rIns="90498" spcCol="1270" spcFirstLastPara="0" tIns="96885" vert="horz" wrap="square">
            <a:noAutofit/>
          </a:bodyPr>
          <a:lstStyle/>
          <a:p>
            <a:pPr algn="ctr" defTabSz="8445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1900"/>
          </a:p>
        </p:txBody>
      </p:sp>
      <p:sp>
        <p:nvSpPr>
          <p:cNvPr id="60" name="任意多边形 59"/>
          <p:cNvSpPr/>
          <p:nvPr/>
        </p:nvSpPr>
        <p:spPr>
          <a:xfrm>
            <a:off x="5847790" y="3145339"/>
            <a:ext cx="1424781" cy="1424781"/>
          </a:xfrm>
          <a:custGeom>
            <a:gdLst>
              <a:gd fmla="*/ 0 w 1424781" name="connsiteX0"/>
              <a:gd fmla="*/ 712391 h 1424781" name="connsiteY0"/>
              <a:gd fmla="*/ 712391 w 1424781" name="connsiteX1"/>
              <a:gd fmla="*/ 0 h 1424781" name="connsiteY1"/>
              <a:gd fmla="*/ 1424782 w 1424781" name="connsiteX2"/>
              <a:gd fmla="*/ 712391 h 1424781" name="connsiteY2"/>
              <a:gd fmla="*/ 712391 w 1424781" name="connsiteX3"/>
              <a:gd fmla="*/ 1424782 h 1424781" name="connsiteY3"/>
              <a:gd fmla="*/ 0 w 1424781" name="connsiteX4"/>
              <a:gd fmla="*/ 712391 h 14247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24781" w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237864" lIns="237864" numCol="1" rIns="237864" spcCol="1270" spcFirstLastPara="0" tIns="237864" vert="horz" wrap="square">
            <a:noAutofit/>
          </a:bodyPr>
          <a:lstStyle/>
          <a:p>
            <a:pPr algn="ctr" defTabSz="1022350" lvl="0">
              <a:spcBef>
                <a:spcPct val="0"/>
              </a:spcBef>
              <a:spcAft>
                <a:spcPts val="100"/>
              </a:spcAft>
            </a:pPr>
            <a:r>
              <a:rPr b="1" kern="1200" lang="zh-CN" smtClean="0" sz="2300">
                <a:latin charset="-122" panose="020b0503020204020204" pitchFamily="34" typeface="微软雅黑"/>
                <a:ea charset="-122" panose="020b0503020204020204" pitchFamily="34" typeface="微软雅黑"/>
              </a:rPr>
              <a:t>业务</a:t>
            </a:r>
          </a:p>
          <a:p>
            <a:pPr algn="ctr" defTabSz="1022350" lvl="0">
              <a:spcBef>
                <a:spcPct val="0"/>
              </a:spcBef>
              <a:spcAft>
                <a:spcPts val="100"/>
              </a:spcAft>
            </a:pPr>
            <a:r>
              <a:rPr b="1" kern="1200" lang="zh-CN" smtClean="0" sz="2300">
                <a:latin charset="-122" panose="020b0503020204020204" pitchFamily="34" typeface="微软雅黑"/>
                <a:ea charset="-122" panose="020b0503020204020204" pitchFamily="34" typeface="微软雅黑"/>
              </a:rPr>
              <a:t>上游</a:t>
            </a:r>
          </a:p>
        </p:txBody>
      </p:sp>
      <p:sp>
        <p:nvSpPr>
          <p:cNvPr id="61" name="任意多边形 60"/>
          <p:cNvSpPr/>
          <p:nvPr/>
        </p:nvSpPr>
        <p:spPr>
          <a:xfrm flipV="1" rot="16200000">
            <a:off x="4415398" y="4603956"/>
            <a:ext cx="301660" cy="484425"/>
          </a:xfrm>
          <a:custGeom>
            <a:gdLst>
              <a:gd fmla="*/ 0 w 301660" name="connsiteX0"/>
              <a:gd fmla="*/ 96885 h 484425" name="connsiteY0"/>
              <a:gd fmla="*/ 150830 w 301660" name="connsiteX1"/>
              <a:gd fmla="*/ 96885 h 484425" name="connsiteY1"/>
              <a:gd fmla="*/ 150830 w 301660" name="connsiteX2"/>
              <a:gd fmla="*/ 0 h 484425" name="connsiteY2"/>
              <a:gd fmla="*/ 301660 w 301660" name="connsiteX3"/>
              <a:gd fmla="*/ 242213 h 484425" name="connsiteY3"/>
              <a:gd fmla="*/ 150830 w 301660" name="connsiteX4"/>
              <a:gd fmla="*/ 484425 h 484425" name="connsiteY4"/>
              <a:gd fmla="*/ 150830 w 301660" name="connsiteX5"/>
              <a:gd fmla="*/ 387540 h 484425" name="connsiteY5"/>
              <a:gd fmla="*/ 0 w 301660" name="connsiteX6"/>
              <a:gd fmla="*/ 387540 h 484425" name="connsiteY6"/>
              <a:gd fmla="*/ 0 w 301660" name="connsiteX7"/>
              <a:gd fmla="*/ 96885 h 48442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484425" w="301660">
                <a:moveTo>
                  <a:pt x="0" y="96885"/>
                </a:moveTo>
                <a:lnTo>
                  <a:pt x="150830" y="96885"/>
                </a:lnTo>
                <a:lnTo>
                  <a:pt x="150830" y="0"/>
                </a:lnTo>
                <a:lnTo>
                  <a:pt x="301660" y="242213"/>
                </a:lnTo>
                <a:lnTo>
                  <a:pt x="150830" y="484425"/>
                </a:lnTo>
                <a:lnTo>
                  <a:pt x="150830" y="387540"/>
                </a:lnTo>
                <a:lnTo>
                  <a:pt x="0" y="387540"/>
                </a:lnTo>
                <a:lnTo>
                  <a:pt x="0" y="96885"/>
                </a:lnTo>
                <a:close/>
              </a:path>
            </a:pathLst>
          </a:custGeom>
          <a:solidFill>
            <a:srgbClr val="BFBFB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96885" lIns="0" numCol="1" rIns="90497" spcCol="1270" spcFirstLastPara="0" tIns="96884" vert="horz" wrap="square">
            <a:noAutofit/>
          </a:bodyPr>
          <a:lstStyle/>
          <a:p>
            <a:pPr algn="ctr" defTabSz="8445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1900"/>
          </a:p>
        </p:txBody>
      </p:sp>
      <p:sp>
        <p:nvSpPr>
          <p:cNvPr id="62" name="任意多边形 61"/>
          <p:cNvSpPr/>
          <p:nvPr/>
        </p:nvSpPr>
        <p:spPr>
          <a:xfrm>
            <a:off x="3853838" y="5139291"/>
            <a:ext cx="1424781" cy="1424781"/>
          </a:xfrm>
          <a:custGeom>
            <a:gdLst>
              <a:gd fmla="*/ 0 w 1424781" name="connsiteX0"/>
              <a:gd fmla="*/ 712391 h 1424781" name="connsiteY0"/>
              <a:gd fmla="*/ 712391 w 1424781" name="connsiteX1"/>
              <a:gd fmla="*/ 0 h 1424781" name="connsiteY1"/>
              <a:gd fmla="*/ 1424782 w 1424781" name="connsiteX2"/>
              <a:gd fmla="*/ 712391 h 1424781" name="connsiteY2"/>
              <a:gd fmla="*/ 712391 w 1424781" name="connsiteX3"/>
              <a:gd fmla="*/ 1424782 h 1424781" name="connsiteY3"/>
              <a:gd fmla="*/ 0 w 1424781" name="connsiteX4"/>
              <a:gd fmla="*/ 712391 h 14247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24781" w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237864" lIns="237864" numCol="1" rIns="237864" spcCol="1270" spcFirstLastPara="0" tIns="237864" vert="horz" wrap="square">
            <a:noAutofit/>
          </a:bodyPr>
          <a:lstStyle/>
          <a:p>
            <a:pPr algn="ctr" defTabSz="10223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300">
                <a:latin charset="-122" panose="020b0503020204020204" pitchFamily="34" typeface="微软雅黑"/>
                <a:ea charset="-122" panose="020b0503020204020204" pitchFamily="34" typeface="微软雅黑"/>
              </a:rPr>
              <a:t>替代品</a:t>
            </a:r>
          </a:p>
        </p:txBody>
      </p:sp>
      <p:sp>
        <p:nvSpPr>
          <p:cNvPr id="63" name="任意多边形 62"/>
          <p:cNvSpPr/>
          <p:nvPr/>
        </p:nvSpPr>
        <p:spPr>
          <a:xfrm flipH="1">
            <a:off x="3426960" y="3615516"/>
            <a:ext cx="301661" cy="484426"/>
          </a:xfrm>
          <a:custGeom>
            <a:gdLst>
              <a:gd fmla="*/ 0 w 301660" name="connsiteX0"/>
              <a:gd fmla="*/ 96885 h 484425" name="connsiteY0"/>
              <a:gd fmla="*/ 150830 w 301660" name="connsiteX1"/>
              <a:gd fmla="*/ 96885 h 484425" name="connsiteY1"/>
              <a:gd fmla="*/ 150830 w 301660" name="connsiteX2"/>
              <a:gd fmla="*/ 0 h 484425" name="connsiteY2"/>
              <a:gd fmla="*/ 301660 w 301660" name="connsiteX3"/>
              <a:gd fmla="*/ 242213 h 484425" name="connsiteY3"/>
              <a:gd fmla="*/ 150830 w 301660" name="connsiteX4"/>
              <a:gd fmla="*/ 484425 h 484425" name="connsiteY4"/>
              <a:gd fmla="*/ 150830 w 301660" name="connsiteX5"/>
              <a:gd fmla="*/ 387540 h 484425" name="connsiteY5"/>
              <a:gd fmla="*/ 0 w 301660" name="connsiteX6"/>
              <a:gd fmla="*/ 387540 h 484425" name="connsiteY6"/>
              <a:gd fmla="*/ 0 w 301660" name="connsiteX7"/>
              <a:gd fmla="*/ 96885 h 48442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484425" w="301660">
                <a:moveTo>
                  <a:pt x="301660" y="387540"/>
                </a:moveTo>
                <a:lnTo>
                  <a:pt x="150830" y="387540"/>
                </a:lnTo>
                <a:lnTo>
                  <a:pt x="150830" y="484425"/>
                </a:lnTo>
                <a:lnTo>
                  <a:pt x="0" y="242212"/>
                </a:lnTo>
                <a:lnTo>
                  <a:pt x="150830" y="0"/>
                </a:lnTo>
                <a:lnTo>
                  <a:pt x="150830" y="96885"/>
                </a:lnTo>
                <a:lnTo>
                  <a:pt x="301660" y="96885"/>
                </a:lnTo>
                <a:lnTo>
                  <a:pt x="301660" y="387540"/>
                </a:lnTo>
                <a:close/>
              </a:path>
            </a:pathLst>
          </a:custGeom>
          <a:solidFill>
            <a:srgbClr val="BFBFB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96885" lIns="90498" numCol="1" rIns="1" spcCol="1270" spcFirstLastPara="0" tIns="96886" vert="horz" wrap="square">
            <a:noAutofit/>
          </a:bodyPr>
          <a:lstStyle/>
          <a:p>
            <a:pPr algn="ctr" defTabSz="8445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altLang="en-US" kern="1200" lang="zh-CN" sz="1900"/>
          </a:p>
        </p:txBody>
      </p:sp>
      <p:sp>
        <p:nvSpPr>
          <p:cNvPr id="64" name="任意多边形 63"/>
          <p:cNvSpPr/>
          <p:nvPr/>
        </p:nvSpPr>
        <p:spPr>
          <a:xfrm>
            <a:off x="1859886" y="3145339"/>
            <a:ext cx="1424781" cy="1424781"/>
          </a:xfrm>
          <a:custGeom>
            <a:gdLst>
              <a:gd fmla="*/ 0 w 1424781" name="connsiteX0"/>
              <a:gd fmla="*/ 712391 h 1424781" name="connsiteY0"/>
              <a:gd fmla="*/ 712391 w 1424781" name="connsiteX1"/>
              <a:gd fmla="*/ 0 h 1424781" name="connsiteY1"/>
              <a:gd fmla="*/ 1424782 w 1424781" name="connsiteX2"/>
              <a:gd fmla="*/ 712391 h 1424781" name="connsiteY2"/>
              <a:gd fmla="*/ 712391 w 1424781" name="connsiteX3"/>
              <a:gd fmla="*/ 1424782 h 1424781" name="connsiteY3"/>
              <a:gd fmla="*/ 0 w 1424781" name="connsiteX4"/>
              <a:gd fmla="*/ 712391 h 14247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24781" w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rgbClr val="0089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237864" lIns="237864" numCol="1" rIns="237864" spcCol="1270" spcFirstLastPara="0" tIns="237864" vert="horz" wrap="square">
            <a:noAutofit/>
          </a:bodyPr>
          <a:lstStyle/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ts val="100"/>
              </a:spcAft>
            </a:pPr>
            <a:r>
              <a:rPr b="1" lang="zh-CN" sz="2300">
                <a:latin charset="-122" panose="020b0503020204020204" pitchFamily="34" typeface="微软雅黑"/>
                <a:ea charset="-122" panose="020b0503020204020204" pitchFamily="34" typeface="微软雅黑"/>
              </a:rPr>
              <a:t>业务</a:t>
            </a:r>
          </a:p>
          <a:p>
            <a:pPr algn="ctr" defTabSz="1022350">
              <a:lnSpc>
                <a:spcPct val="90000"/>
              </a:lnSpc>
              <a:spcBef>
                <a:spcPct val="0"/>
              </a:spcBef>
              <a:spcAft>
                <a:spcPts val="100"/>
              </a:spcAft>
            </a:pPr>
            <a:r>
              <a:rPr b="1" lang="zh-CN" sz="2300">
                <a:latin charset="-122" panose="020b0503020204020204" pitchFamily="34" typeface="微软雅黑"/>
                <a:ea charset="-122" panose="020b0503020204020204" pitchFamily="34" typeface="微软雅黑"/>
              </a:rPr>
              <a:t>下游</a:t>
            </a:r>
          </a:p>
        </p:txBody>
      </p:sp>
      <p:grpSp>
        <p:nvGrpSpPr>
          <p:cNvPr id="53" name="组合 52"/>
          <p:cNvGrpSpPr/>
          <p:nvPr/>
        </p:nvGrpSpPr>
        <p:grpSpPr>
          <a:xfrm>
            <a:off x="8366266" y="2718461"/>
            <a:ext cx="3012142" cy="482407"/>
            <a:chOff x="1609480" y="273418"/>
            <a:chExt cx="3012142" cy="482407"/>
          </a:xfrm>
          <a:solidFill>
            <a:schemeClr val="bg1">
              <a:lumMod val="95000"/>
            </a:schemeClr>
          </a:solidFill>
        </p:grpSpPr>
        <p:sp>
          <p:nvSpPr>
            <p:cNvPr id="52" name="圆角矩形 51"/>
            <p:cNvSpPr/>
            <p:nvPr/>
          </p:nvSpPr>
          <p:spPr>
            <a:xfrm>
              <a:off x="1609480" y="273418"/>
              <a:ext cx="2764761" cy="48240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1609479" y="330756"/>
              <a:ext cx="301214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举个例子：企业环境要素</a:t>
              </a:r>
            </a:p>
          </p:txBody>
        </p:sp>
      </p:grpSp>
    </p:spTree>
    <p:extLst>
      <p:ext uri="{BB962C8B-B14F-4D97-AF65-F5344CB8AC3E}">
        <p14:creationId val="2458037282"/>
      </p:ext>
    </p:extLst>
  </p:cSld>
  <p:clrMapOvr>
    <a:masterClrMapping/>
  </p:clrMapOvr>
  <p:transition spd="slow">
    <p:push dir="u"/>
  </p:transition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0" name="肘形连接符 19"/>
          <p:cNvCxnSpPr>
            <a:endCxn id="9" idx="0"/>
          </p:cNvCxnSpPr>
          <p:nvPr/>
        </p:nvCxnSpPr>
        <p:spPr>
          <a:xfrm rot="10800000">
            <a:off x="4319753" y="795366"/>
            <a:ext cx="6745122" cy="6170210"/>
          </a:xfrm>
          <a:prstGeom prst="bentConnector3">
            <a:avLst>
              <a:gd fmla="val -8612" name="adj1"/>
            </a:avLst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H="1">
            <a:off x="1055688" y="-484092"/>
            <a:ext cx="0" cy="1183339"/>
          </a:xfrm>
          <a:prstGeom prst="line">
            <a:avLst/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11364242" y="518469"/>
            <a:ext cx="553791" cy="553791"/>
            <a:chOff x="10757678" y="457928"/>
            <a:chExt cx="553791" cy="553791"/>
          </a:xfrm>
        </p:grpSpPr>
        <p:sp>
          <p:nvSpPr>
            <p:cNvPr id="39" name="椭圆 38"/>
            <p:cNvSpPr/>
            <p:nvPr/>
          </p:nvSpPr>
          <p:spPr>
            <a:xfrm>
              <a:off x="10882648" y="553792"/>
              <a:ext cx="309093" cy="334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同心圆 33"/>
            <p:cNvSpPr/>
            <p:nvPr/>
          </p:nvSpPr>
          <p:spPr>
            <a:xfrm>
              <a:off x="10757678" y="457928"/>
              <a:ext cx="553791" cy="553791"/>
            </a:xfrm>
            <a:prstGeom prst="donu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9" name="剪去对角的矩形 8"/>
          <p:cNvSpPr/>
          <p:nvPr/>
        </p:nvSpPr>
        <p:spPr>
          <a:xfrm>
            <a:off x="725214" y="346841"/>
            <a:ext cx="3594539" cy="897049"/>
          </a:xfrm>
          <a:prstGeom prst="snip2DiagRect">
            <a:avLst>
              <a:gd fmla="val 0" name="adj1"/>
              <a:gd fmla="val 28559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r>
              <a:rPr altLang="zh-CN" b="1" lang="en-US" smtClean="0" sz="33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3.删减 琐碎问题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976604" y="2577715"/>
            <a:ext cx="4887017" cy="12862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4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分析问题的紧急重要度</a:t>
            </a:r>
          </a:p>
          <a:p>
            <a:pPr>
              <a:lnSpc>
                <a:spcPct val="140000"/>
              </a:lnSpc>
            </a:pPr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找出并删减琐碎的问题</a:t>
            </a: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845453" y="6242833"/>
            <a:ext cx="5810148" cy="0"/>
          </a:xfrm>
          <a:prstGeom prst="straightConnector1">
            <a:avLst/>
          </a:prstGeom>
          <a:ln w="28575">
            <a:solidFill>
              <a:srgbClr val="0089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 flipV="1">
            <a:off x="832576" y="2043737"/>
            <a:ext cx="12878" cy="4199096"/>
          </a:xfrm>
          <a:prstGeom prst="straightConnector1">
            <a:avLst/>
          </a:prstGeom>
          <a:ln w="28575">
            <a:solidFill>
              <a:srgbClr val="0089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任意多边形 29"/>
          <p:cNvSpPr/>
          <p:nvPr/>
        </p:nvSpPr>
        <p:spPr>
          <a:xfrm>
            <a:off x="336334" y="2136530"/>
            <a:ext cx="239880" cy="207396"/>
          </a:xfrm>
          <a:custGeom>
            <a:gdLst>
              <a:gd fmla="*/ 154547 w 309093" name="connsiteX0"/>
              <a:gd fmla="*/ 0 h 267236" name="connsiteY0"/>
              <a:gd fmla="*/ 309093 w 309093" name="connsiteX1"/>
              <a:gd fmla="*/ 267236 h 267236" name="connsiteY1"/>
              <a:gd fmla="*/ 301095 w 309093" name="connsiteX2"/>
              <a:gd fmla="*/ 267236 h 267236" name="connsiteY2"/>
              <a:gd fmla="*/ 154547 w 309093" name="connsiteX3"/>
              <a:gd fmla="*/ 168864 h 267236" name="connsiteY3"/>
              <a:gd fmla="*/ 7999 w 309093" name="connsiteX4"/>
              <a:gd fmla="*/ 267236 h 267236" name="connsiteY4"/>
              <a:gd fmla="*/ 0 w 309093" name="connsiteX5"/>
              <a:gd fmla="*/ 267236 h 267236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67236" w="309093">
                <a:moveTo>
                  <a:pt x="154547" y="0"/>
                </a:moveTo>
                <a:lnTo>
                  <a:pt x="309093" y="267236"/>
                </a:lnTo>
                <a:lnTo>
                  <a:pt x="301095" y="267236"/>
                </a:lnTo>
                <a:lnTo>
                  <a:pt x="154547" y="168864"/>
                </a:lnTo>
                <a:lnTo>
                  <a:pt x="7999" y="267236"/>
                </a:lnTo>
                <a:lnTo>
                  <a:pt x="0" y="267236"/>
                </a:lnTo>
                <a:close/>
              </a:path>
            </a:pathLst>
          </a:cu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任意多边形 30"/>
          <p:cNvSpPr/>
          <p:nvPr/>
        </p:nvSpPr>
        <p:spPr>
          <a:xfrm flipV="1">
            <a:off x="336334" y="5863391"/>
            <a:ext cx="239880" cy="207396"/>
          </a:xfrm>
          <a:custGeom>
            <a:gdLst>
              <a:gd fmla="*/ 154547 w 309093" name="connsiteX0"/>
              <a:gd fmla="*/ 0 h 267236" name="connsiteY0"/>
              <a:gd fmla="*/ 309093 w 309093" name="connsiteX1"/>
              <a:gd fmla="*/ 267236 h 267236" name="connsiteY1"/>
              <a:gd fmla="*/ 301095 w 309093" name="connsiteX2"/>
              <a:gd fmla="*/ 267236 h 267236" name="connsiteY2"/>
              <a:gd fmla="*/ 154547 w 309093" name="connsiteX3"/>
              <a:gd fmla="*/ 168864 h 267236" name="connsiteY3"/>
              <a:gd fmla="*/ 7999 w 309093" name="connsiteX4"/>
              <a:gd fmla="*/ 267236 h 267236" name="connsiteY4"/>
              <a:gd fmla="*/ 0 w 309093" name="connsiteX5"/>
              <a:gd fmla="*/ 267236 h 267236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67236" w="309093">
                <a:moveTo>
                  <a:pt x="154547" y="0"/>
                </a:moveTo>
                <a:lnTo>
                  <a:pt x="309093" y="267236"/>
                </a:lnTo>
                <a:lnTo>
                  <a:pt x="301095" y="267236"/>
                </a:lnTo>
                <a:lnTo>
                  <a:pt x="154547" y="168864"/>
                </a:lnTo>
                <a:lnTo>
                  <a:pt x="7999" y="267236"/>
                </a:lnTo>
                <a:lnTo>
                  <a:pt x="0" y="267236"/>
                </a:lnTo>
                <a:close/>
              </a:path>
            </a:pathLst>
          </a:cu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任意多边形 34"/>
          <p:cNvSpPr/>
          <p:nvPr/>
        </p:nvSpPr>
        <p:spPr>
          <a:xfrm rot="16200000">
            <a:off x="953086" y="6416033"/>
            <a:ext cx="239880" cy="207396"/>
          </a:xfrm>
          <a:custGeom>
            <a:gdLst>
              <a:gd fmla="*/ 154547 w 309093" name="connsiteX0"/>
              <a:gd fmla="*/ 0 h 267236" name="connsiteY0"/>
              <a:gd fmla="*/ 309093 w 309093" name="connsiteX1"/>
              <a:gd fmla="*/ 267236 h 267236" name="connsiteY1"/>
              <a:gd fmla="*/ 301095 w 309093" name="connsiteX2"/>
              <a:gd fmla="*/ 267236 h 267236" name="connsiteY2"/>
              <a:gd fmla="*/ 154547 w 309093" name="connsiteX3"/>
              <a:gd fmla="*/ 168864 h 267236" name="connsiteY3"/>
              <a:gd fmla="*/ 7999 w 309093" name="connsiteX4"/>
              <a:gd fmla="*/ 267236 h 267236" name="connsiteY4"/>
              <a:gd fmla="*/ 0 w 309093" name="connsiteX5"/>
              <a:gd fmla="*/ 267236 h 267236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67236" w="309093">
                <a:moveTo>
                  <a:pt x="154547" y="0"/>
                </a:moveTo>
                <a:lnTo>
                  <a:pt x="309093" y="267236"/>
                </a:lnTo>
                <a:lnTo>
                  <a:pt x="301095" y="267236"/>
                </a:lnTo>
                <a:lnTo>
                  <a:pt x="154547" y="168864"/>
                </a:lnTo>
                <a:lnTo>
                  <a:pt x="7999" y="267236"/>
                </a:lnTo>
                <a:lnTo>
                  <a:pt x="0" y="267236"/>
                </a:lnTo>
                <a:close/>
              </a:path>
            </a:pathLst>
          </a:cu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任意多边形 35"/>
          <p:cNvSpPr/>
          <p:nvPr/>
        </p:nvSpPr>
        <p:spPr>
          <a:xfrm flipV="1" rot="16200000">
            <a:off x="6272138" y="6416033"/>
            <a:ext cx="239880" cy="207396"/>
          </a:xfrm>
          <a:custGeom>
            <a:gdLst>
              <a:gd fmla="*/ 154547 w 309093" name="connsiteX0"/>
              <a:gd fmla="*/ 0 h 267236" name="connsiteY0"/>
              <a:gd fmla="*/ 309093 w 309093" name="connsiteX1"/>
              <a:gd fmla="*/ 267236 h 267236" name="connsiteY1"/>
              <a:gd fmla="*/ 301095 w 309093" name="connsiteX2"/>
              <a:gd fmla="*/ 267236 h 267236" name="connsiteY2"/>
              <a:gd fmla="*/ 154547 w 309093" name="connsiteX3"/>
              <a:gd fmla="*/ 168864 h 267236" name="connsiteY3"/>
              <a:gd fmla="*/ 7999 w 309093" name="connsiteX4"/>
              <a:gd fmla="*/ 267236 h 267236" name="connsiteY4"/>
              <a:gd fmla="*/ 0 w 309093" name="connsiteX5"/>
              <a:gd fmla="*/ 267236 h 267236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67236" w="309093">
                <a:moveTo>
                  <a:pt x="154547" y="0"/>
                </a:moveTo>
                <a:lnTo>
                  <a:pt x="309093" y="267236"/>
                </a:lnTo>
                <a:lnTo>
                  <a:pt x="301095" y="267236"/>
                </a:lnTo>
                <a:lnTo>
                  <a:pt x="154547" y="168864"/>
                </a:lnTo>
                <a:lnTo>
                  <a:pt x="7999" y="267236"/>
                </a:lnTo>
                <a:lnTo>
                  <a:pt x="0" y="267236"/>
                </a:lnTo>
                <a:close/>
              </a:path>
            </a:pathLst>
          </a:cu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3375896" y="6288897"/>
            <a:ext cx="80938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紧急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179275" y="3823458"/>
            <a:ext cx="548640" cy="902383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en-US" b="1" lang="zh-CN" sz="24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重要</a:t>
            </a:r>
          </a:p>
        </p:txBody>
      </p:sp>
      <p:sp>
        <p:nvSpPr>
          <p:cNvPr id="28" name="矩形 27"/>
          <p:cNvSpPr/>
          <p:nvPr/>
        </p:nvSpPr>
        <p:spPr>
          <a:xfrm>
            <a:off x="990521" y="4532779"/>
            <a:ext cx="2677501" cy="1541618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和新成员谈心</a:t>
            </a:r>
          </a:p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（删减或外包）</a:t>
            </a:r>
          </a:p>
        </p:txBody>
      </p:sp>
      <p:sp>
        <p:nvSpPr>
          <p:cNvPr id="46" name="矩形 45"/>
          <p:cNvSpPr/>
          <p:nvPr/>
        </p:nvSpPr>
        <p:spPr>
          <a:xfrm>
            <a:off x="3862539" y="4532779"/>
            <a:ext cx="2677501" cy="154161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通知报道时间</a:t>
            </a:r>
          </a:p>
          <a:p>
            <a:pPr algn="ctr"/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（碎片时间做）</a:t>
            </a:r>
          </a:p>
        </p:txBody>
      </p:sp>
      <p:sp>
        <p:nvSpPr>
          <p:cNvPr id="48" name="矩形 47"/>
          <p:cNvSpPr/>
          <p:nvPr/>
        </p:nvSpPr>
        <p:spPr>
          <a:xfrm>
            <a:off x="990521" y="2528242"/>
            <a:ext cx="2677501" cy="154161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准备销售培训</a:t>
            </a:r>
          </a:p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（纳入工作清单）</a:t>
            </a:r>
          </a:p>
        </p:txBody>
      </p:sp>
      <p:sp>
        <p:nvSpPr>
          <p:cNvPr id="49" name="矩形 48"/>
          <p:cNvSpPr/>
          <p:nvPr/>
        </p:nvSpPr>
        <p:spPr>
          <a:xfrm>
            <a:off x="3862539" y="2528242"/>
            <a:ext cx="2677501" cy="1541618"/>
          </a:xfrm>
          <a:prstGeom prst="rect">
            <a:avLst/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成员纳新</a:t>
            </a:r>
          </a:p>
          <a:p>
            <a:pPr algn="ctr"/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（立即行动）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4541273" y="2098670"/>
            <a:ext cx="1944979" cy="381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19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紧急且重要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1576029" y="2098670"/>
            <a:ext cx="1944979" cy="381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19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重要但不紧急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1508794" y="4115923"/>
            <a:ext cx="1944979" cy="381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19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不重要也不紧急</a:t>
            </a:r>
          </a:p>
        </p:txBody>
      </p:sp>
      <p:sp>
        <p:nvSpPr>
          <p:cNvPr id="54" name="文本框 53"/>
          <p:cNvSpPr txBox="1"/>
          <p:nvPr/>
        </p:nvSpPr>
        <p:spPr>
          <a:xfrm>
            <a:off x="4457476" y="4115923"/>
            <a:ext cx="1944979" cy="381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19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紧急但不重要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2292328" y="1464501"/>
            <a:ext cx="376245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课题：联通开学促销</a:t>
            </a:r>
          </a:p>
        </p:txBody>
      </p:sp>
      <p:sp>
        <p:nvSpPr>
          <p:cNvPr id="55" name="圆角矩形 54"/>
          <p:cNvSpPr/>
          <p:nvPr/>
        </p:nvSpPr>
        <p:spPr>
          <a:xfrm>
            <a:off x="2292328" y="1402585"/>
            <a:ext cx="2508273" cy="502367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8" name="圆角矩形 57"/>
          <p:cNvSpPr/>
          <p:nvPr/>
        </p:nvSpPr>
        <p:spPr>
          <a:xfrm>
            <a:off x="6874284" y="2604610"/>
            <a:ext cx="4436169" cy="1643526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587350678"/>
      </p:ext>
    </p:extLst>
  </p:cSld>
  <p:clrMapOvr>
    <a:masterClrMapping/>
  </p:clrMapOvr>
  <p:transition spd="slow">
    <p:push dir="u"/>
  </p:transition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0" name="肘形连接符 19"/>
          <p:cNvCxnSpPr/>
          <p:nvPr/>
        </p:nvCxnSpPr>
        <p:spPr>
          <a:xfrm flipV="1" rot="10800000">
            <a:off x="1055689" y="-441886"/>
            <a:ext cx="10015541" cy="1356286"/>
          </a:xfrm>
          <a:prstGeom prst="bentConnector3">
            <a:avLst>
              <a:gd fmla="val -5718" name="adj1"/>
            </a:avLst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剪去对角的矩形 53"/>
          <p:cNvSpPr/>
          <p:nvPr/>
        </p:nvSpPr>
        <p:spPr>
          <a:xfrm>
            <a:off x="8424690" y="439606"/>
            <a:ext cx="3594539" cy="897049"/>
          </a:xfrm>
          <a:prstGeom prst="snip2DiagRect">
            <a:avLst>
              <a:gd fmla="val 0" name="adj1"/>
              <a:gd fmla="val 28559" name="adj2"/>
            </a:avLst>
          </a:prstGeom>
          <a:solidFill>
            <a:srgbClr val="008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lvl="0"/>
            <a:r>
              <a:rPr altLang="zh-CN" b="1" lang="en-US" smtClean="0" sz="33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4.视觉化 分析</a:t>
            </a:r>
          </a:p>
        </p:txBody>
      </p:sp>
      <p:cxnSp>
        <p:nvCxnSpPr>
          <p:cNvPr id="44" name="直接连接符 43"/>
          <p:cNvCxnSpPr/>
          <p:nvPr/>
        </p:nvCxnSpPr>
        <p:spPr>
          <a:xfrm flipH="1">
            <a:off x="1055689" y="914401"/>
            <a:ext cx="0" cy="6203575"/>
          </a:xfrm>
          <a:prstGeom prst="line">
            <a:avLst/>
          </a:prstGeom>
          <a:ln w="63500">
            <a:solidFill>
              <a:srgbClr val="BFBFB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778792" y="607595"/>
            <a:ext cx="553791" cy="553791"/>
            <a:chOff x="10757678" y="457928"/>
            <a:chExt cx="553791" cy="553791"/>
          </a:xfrm>
        </p:grpSpPr>
        <p:sp>
          <p:nvSpPr>
            <p:cNvPr id="39" name="椭圆 38"/>
            <p:cNvSpPr/>
            <p:nvPr/>
          </p:nvSpPr>
          <p:spPr>
            <a:xfrm>
              <a:off x="10882648" y="553792"/>
              <a:ext cx="309093" cy="334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同心圆 33"/>
            <p:cNvSpPr/>
            <p:nvPr/>
          </p:nvSpPr>
          <p:spPr>
            <a:xfrm>
              <a:off x="10757678" y="457928"/>
              <a:ext cx="553791" cy="553791"/>
            </a:xfrm>
            <a:prstGeom prst="donut">
              <a:avLst/>
            </a:prstGeom>
            <a:solidFill>
              <a:srgbClr val="0089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47" name="矩形 46"/>
          <p:cNvSpPr/>
          <p:nvPr/>
        </p:nvSpPr>
        <p:spPr>
          <a:xfrm>
            <a:off x="9054942" y="1905000"/>
            <a:ext cx="254158" cy="8650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0000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9269471" y="1795894"/>
            <a:ext cx="1972266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3200">
                <a:solidFill>
                  <a:srgbClr val="0089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图表分析</a:t>
            </a:r>
          </a:p>
          <a:p>
            <a:r>
              <a:rPr altLang="en-US" b="1" lang="zh-CN" sz="3200">
                <a:solidFill>
                  <a:srgbClr val="0089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形象直观</a:t>
            </a:r>
          </a:p>
        </p:txBody>
      </p:sp>
      <p:graphicFrame>
        <p:nvGraphicFramePr>
          <p:cNvPr id="14" name="图表 13"/>
          <p:cNvGraphicFramePr/>
          <p:nvPr>
            <p:extLst>
              <p:ext uri="{D42A27DB-BD31-4B8C-83A1-F6EECF244321}">
                <p14:modId val="4091282237"/>
              </p:ext>
            </p:extLst>
          </p:nvPr>
        </p:nvGraphicFramePr>
        <p:xfrm>
          <a:off x="1332582" y="1004442"/>
          <a:ext cx="7722359" cy="5575611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2139721725"/>
      </p:ext>
    </p:extLst>
  </p:cSld>
  <p:clrMapOvr>
    <a:masterClrMapping/>
  </p:clrMapOvr>
  <p:transition spd="slow">
    <p:push dir="u"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159</Paragraphs>
  <Slides>18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baseType="lpstr" size="27">
      <vt:lpstr>Arial</vt:lpstr>
      <vt:lpstr>Calibri Light</vt:lpstr>
      <vt:lpstr>Calibri</vt:lpstr>
      <vt:lpstr>微软雅黑</vt:lpstr>
      <vt:lpstr>Times New Roman</vt:lpstr>
      <vt:lpstr>Impact</vt:lpstr>
      <vt:lpstr>方正超粗黑简体</vt:lpstr>
      <vt:lpstr>Webdings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2021-08-22T11:53:44Z</dcterms:created>
  <cp:lastPrinted>2021-08-22T11:53:44Z</cp:lastPrinted>
  <dcterms:modified xsi:type="dcterms:W3CDTF">2021-08-22T05:34:26Z</dcterms:modified>
  <cp:revision>1</cp:revision>
</cp:coreProperties>
</file>