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6" r:id="rId18"/>
    <p:sldId id="273" r:id="rId19"/>
    <p:sldId id="275" r:id="rId20"/>
    <p:sldId id="274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9" r:id="rId33"/>
    <p:sldId id="288" r:id="rId34"/>
    <p:sldId id="292" r:id="rId35"/>
  </p:sldIdLst>
  <p:sldSz cx="12192000" cy="6858000"/>
  <p:notesSz cx="6858000" cy="9144000"/>
  <p:custDataLst>
    <p:tags r:id="rId3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54" y="78"/>
      </p:cViewPr>
      <p:guideLst>
        <p:guide orient="horz" pos="22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slides/slide26.xml" Type="http://schemas.openxmlformats.org/officeDocument/2006/relationships/slide"/><Relationship Id="rId3" Target="notesMasters/notesMaster1.xml" Type="http://schemas.openxmlformats.org/officeDocument/2006/relationships/notesMaster"/><Relationship Id="rId30" Target="slides/slide27.xml" Type="http://schemas.openxmlformats.org/officeDocument/2006/relationships/slide"/><Relationship Id="rId31" Target="slides/slide28.xml" Type="http://schemas.openxmlformats.org/officeDocument/2006/relationships/slide"/><Relationship Id="rId32" Target="slides/slide29.xml" Type="http://schemas.openxmlformats.org/officeDocument/2006/relationships/slide"/><Relationship Id="rId33" Target="slides/slide30.xml" Type="http://schemas.openxmlformats.org/officeDocument/2006/relationships/slide"/><Relationship Id="rId34" Target="slides/slide31.xml" Type="http://schemas.openxmlformats.org/officeDocument/2006/relationships/slide"/><Relationship Id="rId35" Target="slides/slide32.xml" Type="http://schemas.openxmlformats.org/officeDocument/2006/relationships/slide"/><Relationship Id="rId36" Target="tags/tag1.xml" Type="http://schemas.openxmlformats.org/officeDocument/2006/relationships/tags"/><Relationship Id="rId37" Target="presProps.xml" Type="http://schemas.openxmlformats.org/officeDocument/2006/relationships/presProps"/><Relationship Id="rId38" Target="viewProps.xml" Type="http://schemas.openxmlformats.org/officeDocument/2006/relationships/viewProps"/><Relationship Id="rId39" Target="theme/theme1.xml" Type="http://schemas.openxmlformats.org/officeDocument/2006/relationships/theme"/><Relationship Id="rId4" Target="slides/slide1.xml" Type="http://schemas.openxmlformats.org/officeDocument/2006/relationships/slide"/><Relationship Id="rId40" Target="tableStyles.xml" Type="http://schemas.openxmlformats.org/officeDocument/2006/relationships/tableStyles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F1F87-275D-4DEA-88BB-73A2857271F6}" type="datetimeFigureOut">
              <a:rPr lang="zh-CN" altLang="en-US" smtClean="0"/>
              <a:t>2021/1/18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4EFBF-4AE9-4684-B44C-910F9880C22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2674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5.xml.rels><?xml version="1.0" encoding="UTF-8" standalone="yes"?><Relationships xmlns="http://schemas.openxmlformats.org/package/2006/relationships"><Relationship Id="rId1" Target="../slides/slide2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6.xml.rels><?xml version="1.0" encoding="UTF-8" standalone="yes"?><Relationships xmlns="http://schemas.openxmlformats.org/package/2006/relationships"><Relationship Id="rId1" Target="../slides/slide2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7.xml.rels><?xml version="1.0" encoding="UTF-8" standalone="yes"?><Relationships xmlns="http://schemas.openxmlformats.org/package/2006/relationships"><Relationship Id="rId1" Target="../slides/slide2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8.xml.rels><?xml version="1.0" encoding="UTF-8" standalone="yes"?><Relationships xmlns="http://schemas.openxmlformats.org/package/2006/relationships"><Relationship Id="rId1" Target="../slides/slide2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9.xml.rels><?xml version="1.0" encoding="UTF-8" standalone="yes"?><Relationships xmlns="http://schemas.openxmlformats.org/package/2006/relationships"><Relationship Id="rId1" Target="../slides/slide2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0.xml.rels><?xml version="1.0" encoding="UTF-8" standalone="yes"?><Relationships xmlns="http://schemas.openxmlformats.org/package/2006/relationships"><Relationship Id="rId1" Target="../slides/slide3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1.xml.rels><?xml version="1.0" encoding="UTF-8" standalone="yes"?><Relationships xmlns="http://schemas.openxmlformats.org/package/2006/relationships"><Relationship Id="rId1" Target="../slides/slide3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2.xml.rels><?xml version="1.0" encoding="UTF-8" standalone="yes"?><Relationships xmlns="http://schemas.openxmlformats.org/package/2006/relationships"><Relationship Id="rId1" Target="../slides/slide3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1707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677814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123311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067330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145242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76354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394391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974584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161572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5347385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57998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562559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587964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963110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58301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783634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337957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075447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79408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496335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652416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30710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308759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9484323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4064609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66160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07568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822156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26779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62257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747115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94081797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FF16-AB62-4254-AD83-0F876399CA2F}" type="datetimeFigureOut">
              <a:rPr lang="zh-CN" altLang="en-US" smtClean="0"/>
              <a:t>2021/1/18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5532-8856-4867-8A70-FD60EA2985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05157579"/>
      </p:ext>
    </p:extLst>
  </p:cSld>
  <p:clrMapOvr>
    <a:masterClrMapping/>
  </p:clrMapOvr>
  <mc:AlternateContent>
    <mc:Choice Requires="p14">
      <p:transition spd="slow" advClick="0" advTm="4000" p14:dur="1250">
        <p14:prism/>
      </p:transition>
    </mc:Choice>
    <mc:Fallback>
      <p:transition spd="slow" advClick="0" advTm="4000">
        <p:fade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FF16-AB62-4254-AD83-0F876399CA2F}" type="datetimeFigureOut">
              <a:rPr lang="zh-CN" altLang="en-US" smtClean="0"/>
              <a:t>2021/1/18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5532-8856-4867-8A70-FD60EA2985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45351706"/>
      </p:ext>
    </p:extLst>
  </p:cSld>
  <p:clrMapOvr>
    <a:masterClrMapping/>
  </p:clrMapOvr>
  <mc:AlternateContent>
    <mc:Choice Requires="p14">
      <p:transition spd="slow" advClick="0" advTm="4000" p14:dur="1250">
        <p14:prism/>
      </p:transition>
    </mc:Choice>
    <mc:Fallback>
      <p:transition spd="slow" advClick="0" advTm="4000">
        <p:fade/>
      </p:transition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FF16-AB62-4254-AD83-0F876399CA2F}" type="datetimeFigureOut">
              <a:rPr lang="zh-CN" altLang="en-US" smtClean="0"/>
              <a:t>2021/1/18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5532-8856-4867-8A70-FD60EA2985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25222779"/>
      </p:ext>
    </p:extLst>
  </p:cSld>
  <p:clrMapOvr>
    <a:masterClrMapping/>
  </p:clrMapOvr>
  <mc:AlternateContent>
    <mc:Choice Requires="p14">
      <p:transition spd="slow" advClick="0" advTm="4000" p14:dur="1250">
        <p14:prism/>
      </p:transition>
    </mc:Choice>
    <mc:Fallback>
      <p:transition spd="slow" advClick="0" advTm="4000">
        <p:fade/>
      </p:transition>
    </mc:Fallback>
  </mc:AlternateContent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4401020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1549113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51481134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05482701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22669150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08831562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28707863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1452468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FF16-AB62-4254-AD83-0F876399CA2F}" type="datetimeFigureOut">
              <a:rPr lang="zh-CN" altLang="en-US" smtClean="0"/>
              <a:t>2021/1/18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5532-8856-4867-8A70-FD60EA2985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50413693"/>
      </p:ext>
    </p:extLst>
  </p:cSld>
  <p:clrMapOvr>
    <a:masterClrMapping/>
  </p:clrMapOvr>
  <mc:AlternateContent>
    <mc:Choice Requires="p14">
      <p:transition spd="slow" advClick="0" advTm="4000" p14:dur="1250">
        <p14:prism/>
      </p:transition>
    </mc:Choice>
    <mc:Fallback>
      <p:transition spd="slow" advClick="0" advTm="4000">
        <p:fade/>
      </p:transition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42745969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61246773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22548666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FF16-AB62-4254-AD83-0F876399CA2F}" type="datetimeFigureOut">
              <a:rPr lang="zh-CN" altLang="en-US" smtClean="0"/>
              <a:t>2021/1/18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5532-8856-4867-8A70-FD60EA2985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59781573"/>
      </p:ext>
    </p:extLst>
  </p:cSld>
  <p:clrMapOvr>
    <a:masterClrMapping/>
  </p:clrMapOvr>
  <mc:AlternateContent>
    <mc:Choice Requires="p14">
      <p:transition spd="slow" advClick="0" advTm="4000" p14:dur="1250">
        <p14:prism/>
      </p:transition>
    </mc:Choice>
    <mc:Fallback>
      <p:transition spd="slow" advClick="0" advTm="4000">
        <p:fade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FF16-AB62-4254-AD83-0F876399CA2F}" type="datetimeFigureOut">
              <a:rPr lang="zh-CN" altLang="en-US" smtClean="0"/>
              <a:t>2021/1/18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5532-8856-4867-8A70-FD60EA2985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41380442"/>
      </p:ext>
    </p:extLst>
  </p:cSld>
  <p:clrMapOvr>
    <a:masterClrMapping/>
  </p:clrMapOvr>
  <mc:AlternateContent>
    <mc:Choice Requires="p14">
      <p:transition spd="slow" advClick="0" advTm="4000" p14:dur="1250">
        <p14:prism/>
      </p:transition>
    </mc:Choice>
    <mc:Fallback>
      <p:transition spd="slow" advClick="0" advTm="4000">
        <p:fade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FF16-AB62-4254-AD83-0F876399CA2F}" type="datetimeFigureOut">
              <a:rPr lang="zh-CN" altLang="en-US" smtClean="0"/>
              <a:t>2021/1/18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5532-8856-4867-8A70-FD60EA2985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714997810"/>
      </p:ext>
    </p:extLst>
  </p:cSld>
  <p:clrMapOvr>
    <a:masterClrMapping/>
  </p:clrMapOvr>
  <mc:AlternateContent>
    <mc:Choice Requires="p14">
      <p:transition spd="slow" advClick="0" advTm="4000" p14:dur="1250">
        <p14:prism/>
      </p:transition>
    </mc:Choice>
    <mc:Fallback>
      <p:transition spd="slow" advClick="0" advTm="4000">
        <p:fade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FF16-AB62-4254-AD83-0F876399CA2F}" type="datetimeFigureOut">
              <a:rPr lang="zh-CN" altLang="en-US" smtClean="0"/>
              <a:t>2021/1/18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5532-8856-4867-8A70-FD60EA2985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2860255"/>
      </p:ext>
    </p:extLst>
  </p:cSld>
  <p:clrMapOvr>
    <a:masterClrMapping/>
  </p:clrMapOvr>
  <mc:AlternateContent>
    <mc:Choice Requires="p14">
      <p:transition spd="slow" advClick="0" advTm="4000" p14:dur="1250">
        <p14:prism/>
      </p:transition>
    </mc:Choice>
    <mc:Fallback>
      <p:transition spd="slow" advClick="0" advTm="4000">
        <p:fade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FF16-AB62-4254-AD83-0F876399CA2F}" type="datetimeFigureOut">
              <a:rPr lang="zh-CN" altLang="en-US" smtClean="0"/>
              <a:t>2021/1/18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5532-8856-4867-8A70-FD60EA2985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49928277"/>
      </p:ext>
    </p:extLst>
  </p:cSld>
  <p:clrMapOvr>
    <a:masterClrMapping/>
  </p:clrMapOvr>
  <mc:AlternateContent>
    <mc:Choice Requires="p14">
      <p:transition spd="slow" advClick="0" advTm="4000" p14:dur="1250">
        <p14:prism/>
      </p:transition>
    </mc:Choice>
    <mc:Fallback>
      <p:transition spd="slow" advClick="0" advTm="4000">
        <p:fade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FF16-AB62-4254-AD83-0F876399CA2F}" type="datetimeFigureOut">
              <a:rPr lang="zh-CN" altLang="en-US" smtClean="0"/>
              <a:t>2021/1/18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5532-8856-4867-8A70-FD60EA2985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93616907"/>
      </p:ext>
    </p:extLst>
  </p:cSld>
  <p:clrMapOvr>
    <a:masterClrMapping/>
  </p:clrMapOvr>
  <mc:AlternateContent>
    <mc:Choice Requires="p14">
      <p:transition spd="slow" advClick="0" advTm="4000" p14:dur="1250">
        <p14:prism/>
      </p:transition>
    </mc:Choice>
    <mc:Fallback>
      <p:transition spd="slow" advClick="0" advTm="4000">
        <p:fade/>
      </p:transition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5FF16-AB62-4254-AD83-0F876399CA2F}" type="datetimeFigureOut">
              <a:rPr lang="zh-CN" altLang="en-US" smtClean="0"/>
              <a:t>2021/1/18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C5532-8856-4867-8A70-FD60EA2985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266945434"/>
      </p:ext>
    </p:extLst>
  </p:cSld>
  <p:clrMapOvr>
    <a:masterClrMapping/>
  </p:clrMapOvr>
  <mc:AlternateContent>
    <mc:Choice Requires="p14">
      <p:transition spd="slow" advClick="0" advTm="4000" p14:dur="1250">
        <p14:prism/>
      </p:transition>
    </mc:Choice>
    <mc:Fallback>
      <p:transition spd="slow" advClick="0" advTm="4000">
        <p:fade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5FF16-AB62-4254-AD83-0F876399CA2F}" type="datetimeFigureOut">
              <a:rPr lang="zh-CN" altLang="en-US" smtClean="0"/>
              <a:t>2021/1/18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C5532-8856-4867-8A70-FD60EA2985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0731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>
    <mc:Choice Requires="p14">
      <p:transition spd="slow" advClick="0" advTm="4000" p14:dur="1250">
        <p14:prism/>
      </p:transition>
    </mc:Choice>
    <mc:Fallback>
      <p:transition spd="slow" advClick="0" advTm="4000">
        <p:fade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40870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11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12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2.xml" Type="http://schemas.openxmlformats.org/officeDocument/2006/relationships/notesSlide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13.png" Type="http://schemas.openxmlformats.org/officeDocument/2006/relationships/image"/><Relationship Id="rId4" Target="../media/image14.png" Type="http://schemas.openxmlformats.org/officeDocument/2006/relationships/image"/><Relationship Id="rId5" Target="../media/image15.png" Type="http://schemas.openxmlformats.org/officeDocument/2006/relationships/image"/><Relationship Id="rId6" Target="../media/image16.pn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17.png" Type="http://schemas.openxmlformats.org/officeDocument/2006/relationships/image"/><Relationship Id="rId4" Target="../media/image18.pn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5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7.xml" Type="http://schemas.openxmlformats.org/officeDocument/2006/relationships/notesSlide"/></Relationships>
</file>

<file path=ppt/slides/_rels/slide1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8.xml" Type="http://schemas.openxmlformats.org/officeDocument/2006/relationships/notesSlide"/></Relationships>
</file>

<file path=ppt/slides/_rels/slide1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9.xml" Type="http://schemas.openxmlformats.org/officeDocument/2006/relationships/notesSlide"/><Relationship Id="rId3" Target="slide1.xml" Type="http://schemas.openxmlformats.org/officeDocument/2006/relationships/slid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3.jpe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0.xml" Type="http://schemas.openxmlformats.org/officeDocument/2006/relationships/notesSlide"/></Relationships>
</file>

<file path=ppt/slides/_rels/slide2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1.xml" Type="http://schemas.openxmlformats.org/officeDocument/2006/relationships/notesSlide"/></Relationships>
</file>

<file path=ppt/slides/_rels/slide2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2.xml" Type="http://schemas.openxmlformats.org/officeDocument/2006/relationships/notesSlide"/></Relationships>
</file>

<file path=ppt/slides/_rels/slide2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3.xml" Type="http://schemas.openxmlformats.org/officeDocument/2006/relationships/notesSlide"/></Relationships>
</file>

<file path=ppt/slides/_rels/slide2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4.xml" Type="http://schemas.openxmlformats.org/officeDocument/2006/relationships/notesSlide"/></Relationships>
</file>

<file path=ppt/slides/_rels/slide2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5.xml" Type="http://schemas.openxmlformats.org/officeDocument/2006/relationships/notesSlide"/></Relationships>
</file>

<file path=ppt/slides/_rels/slide2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6.xml" Type="http://schemas.openxmlformats.org/officeDocument/2006/relationships/notesSlide"/></Relationships>
</file>

<file path=ppt/slides/_rels/slide2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7.xml" Type="http://schemas.openxmlformats.org/officeDocument/2006/relationships/notesSlide"/></Relationships>
</file>

<file path=ppt/slides/_rels/slide2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8.xml" Type="http://schemas.openxmlformats.org/officeDocument/2006/relationships/notesSlide"/></Relationships>
</file>

<file path=ppt/slides/_rels/slide2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9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3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0.xml" Type="http://schemas.openxmlformats.org/officeDocument/2006/relationships/notesSlide"/><Relationship Id="rId3" Target="../media/image19.jpeg" Type="http://schemas.openxmlformats.org/officeDocument/2006/relationships/image"/><Relationship Id="rId4" Target="../media/image20.jpeg" Type="http://schemas.openxmlformats.org/officeDocument/2006/relationships/image"/></Relationships>
</file>

<file path=ppt/slides/_rels/slide3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1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3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2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1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4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5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6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7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8.png" Type="http://schemas.openxmlformats.org/officeDocument/2006/relationships/image"/><Relationship Id="rId4" Target="../media/image9.png" Type="http://schemas.openxmlformats.org/officeDocument/2006/relationships/image"/><Relationship Id="rId5" Target="../media/image10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" name="文本框 21">
            <a:extLst>
              <a:ext uri="{FF2B5EF4-FFF2-40B4-BE49-F238E27FC236}">
                <a16:creationId xmlns:a16="http://schemas.microsoft.com/office/drawing/2014/main" id="{9AAAC0DA-0F31-4D31-B7E3-77913839865F}"/>
              </a:ext>
            </a:extLst>
          </p:cNvPr>
          <p:cNvSpPr txBox="1"/>
          <p:nvPr/>
        </p:nvSpPr>
        <p:spPr>
          <a:xfrm flipH="1">
            <a:off x="998413" y="598143"/>
            <a:ext cx="10195172" cy="155448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dist"/>
            <a:r>
              <a:rPr altLang="zh-CN" b="1" lang="en-US" spc="-300" sz="9600">
                <a:solidFill>
                  <a:schemeClr val="tx1">
                    <a:lumMod val="75000"/>
                    <a:lumOff val="25000"/>
                    <a:alpha val="30000"/>
                  </a:schemeClr>
                </a:solidFill>
                <a:cs typeface="+mn-ea"/>
                <a:sym typeface="+mn-lt"/>
              </a:rPr>
              <a:t>NURSINGCASES </a:t>
            </a: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25A86B90-0CFC-46F7-BE9B-2B0D98E7D552}"/>
              </a:ext>
            </a:extLst>
          </p:cNvPr>
          <p:cNvGrpSpPr/>
          <p:nvPr/>
        </p:nvGrpSpPr>
        <p:grpSpPr>
          <a:xfrm>
            <a:off x="0" y="1107300"/>
            <a:ext cx="12192000" cy="5748576"/>
            <a:chOff x="0" y="1107300"/>
            <a:chExt cx="12192000" cy="5748576"/>
          </a:xfrm>
          <a:effectLst>
            <a:outerShdw blurRad="177800" dir="16200000" rotWithShape="0">
              <a:prstClr val="black">
                <a:alpha val="20000"/>
              </a:prstClr>
            </a:outerShdw>
          </a:effectLst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74D886E8-1A83-4DC2-B22B-F87460AE0F83}"/>
                </a:ext>
              </a:extLst>
            </p:cNvPr>
            <p:cNvSpPr/>
            <p:nvPr/>
          </p:nvSpPr>
          <p:spPr>
            <a:xfrm>
              <a:off x="0" y="3428999"/>
              <a:ext cx="12192000" cy="342687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2" name="椭圆 11">
              <a:extLst>
                <a:ext uri="{FF2B5EF4-FFF2-40B4-BE49-F238E27FC236}">
                  <a16:creationId xmlns:a16="http://schemas.microsoft.com/office/drawing/2014/main" id="{21663F2D-BBC9-424E-9B6A-9A9F813D9F95}"/>
                </a:ext>
              </a:extLst>
            </p:cNvPr>
            <p:cNvSpPr/>
            <p:nvPr/>
          </p:nvSpPr>
          <p:spPr>
            <a:xfrm>
              <a:off x="6550189" y="1107300"/>
              <a:ext cx="4643398" cy="4643398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  <a:ln w="114300">
              <a:solidFill>
                <a:srgbClr val="9EE0F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25" name="文本框 24">
            <a:extLst>
              <a:ext uri="{FF2B5EF4-FFF2-40B4-BE49-F238E27FC236}">
                <a16:creationId xmlns:a16="http://schemas.microsoft.com/office/drawing/2014/main" id="{356077B5-0DD1-4E01-8113-4224D28D5130}"/>
              </a:ext>
            </a:extLst>
          </p:cNvPr>
          <p:cNvSpPr txBox="1"/>
          <p:nvPr/>
        </p:nvSpPr>
        <p:spPr>
          <a:xfrm flipH="1">
            <a:off x="1060073" y="4461673"/>
            <a:ext cx="5338222" cy="640080"/>
          </a:xfrm>
          <a:prstGeom prst="rect">
            <a:avLst/>
          </a:prstGeom>
          <a:noFill/>
          <a:effectLst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r>
              <a:rPr altLang="zh-CN" lang="en-US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For the benefit of you, Baotu Network and the original creator, please do not copyFor the benefit of you, Baotu Network and the original creator</a:t>
            </a:r>
          </a:p>
        </p:txBody>
      </p:sp>
      <p:sp>
        <p:nvSpPr>
          <p:cNvPr id="26" name="Oval 38">
            <a:extLst>
              <a:ext uri="{FF2B5EF4-FFF2-40B4-BE49-F238E27FC236}">
                <a16:creationId xmlns:a16="http://schemas.microsoft.com/office/drawing/2014/main" id="{59BD92FA-9C89-4549-B32F-7134C0BBD09A}"/>
              </a:ext>
            </a:extLst>
          </p:cNvPr>
          <p:cNvSpPr/>
          <p:nvPr/>
        </p:nvSpPr>
        <p:spPr>
          <a:xfrm flipH="1">
            <a:off x="1234458" y="5424165"/>
            <a:ext cx="538445" cy="538094"/>
          </a:xfrm>
          <a:custGeom>
            <a:gdLst>
              <a:gd fmla="*/ 5362 w 6291" name="T0"/>
              <a:gd fmla="*/ 3145 h 6291" name="T1"/>
              <a:gd fmla="*/ 5328 w 6291" name="T2"/>
              <a:gd fmla="*/ 3214 h 6291" name="T3"/>
              <a:gd fmla="*/ 3214 w 6291" name="T4"/>
              <a:gd fmla="*/ 4839 h 6291" name="T5"/>
              <a:gd fmla="*/ 3162 w 6291" name="T6"/>
              <a:gd fmla="*/ 4857 h 6291" name="T7"/>
              <a:gd fmla="*/ 3110 w 6291" name="T8"/>
              <a:gd fmla="*/ 4840 h 6291" name="T9"/>
              <a:gd fmla="*/ 3082 w 6291" name="T10"/>
              <a:gd fmla="*/ 4739 h 6291" name="T11"/>
              <a:gd fmla="*/ 3507 w 6291" name="T12"/>
              <a:gd fmla="*/ 3663 h 6291" name="T13"/>
              <a:gd fmla="*/ 1015 w 6291" name="T14"/>
              <a:gd fmla="*/ 3663 h 6291" name="T15"/>
              <a:gd fmla="*/ 929 w 6291" name="T16"/>
              <a:gd fmla="*/ 3577 h 6291" name="T17"/>
              <a:gd fmla="*/ 929 w 6291" name="T18"/>
              <a:gd fmla="*/ 2714 h 6291" name="T19"/>
              <a:gd fmla="*/ 1016 w 6291" name="T20"/>
              <a:gd fmla="*/ 2628 h 6291" name="T21"/>
              <a:gd fmla="*/ 3507 w 6291" name="T22"/>
              <a:gd fmla="*/ 2628 h 6291" name="T23"/>
              <a:gd fmla="*/ 3082 w 6291" name="T24"/>
              <a:gd fmla="*/ 1552 h 6291" name="T25"/>
              <a:gd fmla="*/ 3110 w 6291" name="T26"/>
              <a:gd fmla="*/ 1451 h 6291" name="T27"/>
              <a:gd fmla="*/ 3215 w 6291" name="T28"/>
              <a:gd fmla="*/ 1452 h 6291" name="T29"/>
              <a:gd fmla="*/ 5329 w 6291" name="T30"/>
              <a:gd fmla="*/ 3077 h 6291" name="T31"/>
              <a:gd fmla="*/ 5362 w 6291" name="T32"/>
              <a:gd fmla="*/ 3145 h 6291" name="T33"/>
              <a:gd fmla="*/ 6291 w 6291" name="T34"/>
              <a:gd fmla="*/ 3146 h 6291" name="T35"/>
              <a:gd fmla="*/ 3146 w 6291" name="T36"/>
              <a:gd fmla="*/ 6291 h 6291" name="T37"/>
              <a:gd fmla="*/ 0 w 6291" name="T38"/>
              <a:gd fmla="*/ 3146 h 6291" name="T39"/>
              <a:gd fmla="*/ 3146 w 6291" name="T40"/>
              <a:gd fmla="*/ 0 h 6291" name="T41"/>
              <a:gd fmla="*/ 6291 w 6291" name="T42"/>
              <a:gd fmla="*/ 3146 h 6291" name="T43"/>
              <a:gd fmla="*/ 5946 w 6291" name="T44"/>
              <a:gd fmla="*/ 3146 h 6291" name="T45"/>
              <a:gd fmla="*/ 3146 w 6291" name="T46"/>
              <a:gd fmla="*/ 345 h 6291" name="T47"/>
              <a:gd fmla="*/ 345 w 6291" name="T48"/>
              <a:gd fmla="*/ 3146 h 6291" name="T49"/>
              <a:gd fmla="*/ 3146 w 6291" name="T50"/>
              <a:gd fmla="*/ 5946 h 6291" name="T51"/>
              <a:gd fmla="*/ 5946 w 6291" name="T52"/>
              <a:gd fmla="*/ 3146 h 6291" name="T5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b="b" l="0" r="r" t="0"/>
            <a:pathLst>
              <a:path h="6291" w="6291">
                <a:moveTo>
                  <a:pt x="5362" y="3145"/>
                </a:moveTo>
                <a:cubicBezTo>
                  <a:pt x="5362" y="3172"/>
                  <a:pt x="5350" y="3198"/>
                  <a:pt x="5328" y="3214"/>
                </a:cubicBezTo>
                <a:lnTo>
                  <a:pt x="3214" y="4839"/>
                </a:lnTo>
                <a:cubicBezTo>
                  <a:pt x="3199" y="4851"/>
                  <a:pt x="3180" y="4857"/>
                  <a:pt x="3162" y="4857"/>
                </a:cubicBezTo>
                <a:cubicBezTo>
                  <a:pt x="3144" y="4857"/>
                  <a:pt x="3125" y="4851"/>
                  <a:pt x="3110" y="4840"/>
                </a:cubicBezTo>
                <a:cubicBezTo>
                  <a:pt x="3079" y="4816"/>
                  <a:pt x="3067" y="4775"/>
                  <a:pt x="3082" y="4739"/>
                </a:cubicBezTo>
                <a:lnTo>
                  <a:pt x="3507" y="3663"/>
                </a:lnTo>
                <a:lnTo>
                  <a:pt x="1015" y="3663"/>
                </a:lnTo>
                <a:cubicBezTo>
                  <a:pt x="968" y="3663"/>
                  <a:pt x="929" y="3624"/>
                  <a:pt x="929" y="3577"/>
                </a:cubicBezTo>
                <a:lnTo>
                  <a:pt x="929" y="2714"/>
                </a:lnTo>
                <a:cubicBezTo>
                  <a:pt x="929" y="2667"/>
                  <a:pt x="968" y="2628"/>
                  <a:pt x="1016" y="2628"/>
                </a:cubicBezTo>
                <a:lnTo>
                  <a:pt x="3507" y="2628"/>
                </a:lnTo>
                <a:lnTo>
                  <a:pt x="3082" y="1552"/>
                </a:lnTo>
                <a:cubicBezTo>
                  <a:pt x="3068" y="1516"/>
                  <a:pt x="3079" y="1475"/>
                  <a:pt x="3110" y="1451"/>
                </a:cubicBezTo>
                <a:cubicBezTo>
                  <a:pt x="3141" y="1428"/>
                  <a:pt x="3184" y="1428"/>
                  <a:pt x="3215" y="1452"/>
                </a:cubicBezTo>
                <a:lnTo>
                  <a:pt x="5329" y="3077"/>
                </a:lnTo>
                <a:cubicBezTo>
                  <a:pt x="5350" y="3093"/>
                  <a:pt x="5362" y="3119"/>
                  <a:pt x="5362" y="3145"/>
                </a:cubicBezTo>
                <a:close/>
                <a:moveTo>
                  <a:pt x="6291" y="3146"/>
                </a:moveTo>
                <a:cubicBezTo>
                  <a:pt x="6291" y="4880"/>
                  <a:pt x="4880" y="6291"/>
                  <a:pt x="3146" y="6291"/>
                </a:cubicBezTo>
                <a:cubicBezTo>
                  <a:pt x="1411" y="6291"/>
                  <a:pt x="0" y="4880"/>
                  <a:pt x="0" y="3146"/>
                </a:cubicBezTo>
                <a:cubicBezTo>
                  <a:pt x="0" y="1411"/>
                  <a:pt x="1411" y="0"/>
                  <a:pt x="3146" y="0"/>
                </a:cubicBezTo>
                <a:cubicBezTo>
                  <a:pt x="4880" y="0"/>
                  <a:pt x="6291" y="1411"/>
                  <a:pt x="6291" y="3146"/>
                </a:cubicBezTo>
                <a:close/>
                <a:moveTo>
                  <a:pt x="5946" y="3146"/>
                </a:moveTo>
                <a:cubicBezTo>
                  <a:pt x="5946" y="1601"/>
                  <a:pt x="4690" y="345"/>
                  <a:pt x="3146" y="345"/>
                </a:cubicBezTo>
                <a:cubicBezTo>
                  <a:pt x="1601" y="345"/>
                  <a:pt x="345" y="1601"/>
                  <a:pt x="345" y="3146"/>
                </a:cubicBezTo>
                <a:cubicBezTo>
                  <a:pt x="345" y="4690"/>
                  <a:pt x="1601" y="5946"/>
                  <a:pt x="3146" y="5946"/>
                </a:cubicBezTo>
                <a:cubicBezTo>
                  <a:pt x="4690" y="5946"/>
                  <a:pt x="5946" y="4690"/>
                  <a:pt x="5946" y="3146"/>
                </a:cubicBezTo>
                <a:close/>
              </a:path>
            </a:pathLst>
          </a:custGeom>
          <a:solidFill>
            <a:srgbClr val="020C6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en-US"/>
            </a:defPPr>
            <a:lvl1pPr algn="l" defTabSz="4572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98413" y="2459503"/>
            <a:ext cx="7793526" cy="192024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r>
              <a:rPr altLang="en-US" b="1" lang="zh-CN" sz="6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脑出血的</a:t>
            </a:r>
          </a:p>
          <a:p>
            <a:r>
              <a:rPr altLang="en-US" b="1" lang="zh-CN" sz="6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护理个案分享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1922292" y="5485720"/>
            <a:ext cx="2205825" cy="39624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r>
              <a:rPr altLang="en-US" b="1" lang="zh-CN" sz="2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汇报人：优页PPT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DDFE5F80-8B91-4CFE-8E2C-A8ED4EDC12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5278" l="13408" r="19052" t="5278"/>
          <a:stretch>
            <a:fillRect/>
          </a:stretch>
        </p:blipFill>
        <p:spPr>
          <a:xfrm>
            <a:off x="10870734" y="270187"/>
            <a:ext cx="949489" cy="898027"/>
          </a:xfrm>
          <a:prstGeom prst="rect">
            <a:avLst/>
          </a:prstGeom>
        </p:spPr>
      </p:pic>
    </p:spTree>
    <p:extLst>
      <p:ext uri="{BB962C8B-B14F-4D97-AF65-F5344CB8AC3E}">
        <p14:creationId val="3553354359"/>
      </p:ext>
    </p:extLst>
  </p:cSld>
  <p:clrMapOvr>
    <a:masterClrMapping/>
  </p:clrMapOvr>
  <mc:AlternateContent>
    <mc:Choice Requires="p14">
      <p:transition advClick="0" advTm="3000" p14:dur="0"/>
    </mc:Choice>
    <mc:Fallback>
      <p:transition advClick="0" advTm="3000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7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2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2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3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2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27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3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32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33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4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2"/>
      <p:bldP grpId="0" spid="25"/>
      <p:bldP grpId="0" spid="26"/>
      <p:bldP grpId="0" spid="17"/>
      <p:bldP grpId="0" spid="20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8" name="图片 17">
            <a:extLst>
              <a:ext uri="{FF2B5EF4-FFF2-40B4-BE49-F238E27FC236}">
                <a16:creationId xmlns:a16="http://schemas.microsoft.com/office/drawing/2014/main" id="{23CAE565-2B0B-410D-82B8-412D1F7B5D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004280" y="3640768"/>
            <a:ext cx="2352675" cy="2352675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B4008438-BB8E-45D5-8486-2B4A86C89F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013750" y="1047749"/>
            <a:ext cx="2352675" cy="2352675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CEE11496-1193-4235-9C21-177B5E5C66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509015" y="2281239"/>
            <a:ext cx="2352675" cy="2352675"/>
          </a:xfrm>
          <a:prstGeom prst="rect">
            <a:avLst/>
          </a:prstGeom>
        </p:spPr>
      </p:pic>
      <p:sp>
        <p:nvSpPr>
          <p:cNvPr id="5" name="Text Box 21"/>
          <p:cNvSpPr txBox="1">
            <a:spLocks noChangeArrowheads="1"/>
          </p:cNvSpPr>
          <p:nvPr/>
        </p:nvSpPr>
        <p:spPr bwMode="auto">
          <a:xfrm>
            <a:off x="4848315" y="2142362"/>
            <a:ext cx="7483667" cy="105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GCS为14分，左侧肢体肌力IV级，右侧肢体肌力II级。</a:t>
            </a:r>
          </a:p>
          <a:p>
            <a:pPr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示意头部胀痛予氨酚羟考酮330mg胃管注入。</a:t>
            </a:r>
          </a:p>
          <a:p>
            <a:pPr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予拔除尿管后仍无法自排小便予重置尿管。</a:t>
            </a: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4848315" y="3588402"/>
            <a:ext cx="7048570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间诉头颈部胀痛，予红外线照射及外涂扶他林，</a:t>
            </a:r>
          </a:p>
          <a:p>
            <a:pPr>
              <a:lnSpc>
                <a:spcPct val="1500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床边吞咽功能训练及肢体训练</a:t>
            </a:r>
          </a:p>
        </p:txBody>
      </p: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4935334" y="5323854"/>
            <a:ext cx="6961551" cy="41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患者仍诉右颜面部及右颈部放电样疼痛，请疼痛科会诊</a:t>
            </a:r>
          </a:p>
        </p:txBody>
      </p:sp>
      <p:sp>
        <p:nvSpPr>
          <p:cNvPr id="12" name="等腰三角形 11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190088" y="381398"/>
            <a:ext cx="336227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诊疗经过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F0497612-9D26-453B-B836-DB6B5AA0400E}"/>
              </a:ext>
            </a:extLst>
          </p:cNvPr>
          <p:cNvSpPr/>
          <p:nvPr/>
        </p:nvSpPr>
        <p:spPr>
          <a:xfrm>
            <a:off x="3525214" y="2410710"/>
            <a:ext cx="1065530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 sz="1600">
                <a:solidFill>
                  <a:schemeClr val="tx2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10月28日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C3C7B1B-3679-435B-A814-690CF7426C7D}"/>
              </a:ext>
            </a:extLst>
          </p:cNvPr>
          <p:cNvSpPr/>
          <p:nvPr/>
        </p:nvSpPr>
        <p:spPr>
          <a:xfrm>
            <a:off x="3037445" y="3640768"/>
            <a:ext cx="1065530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 sz="1600">
                <a:solidFill>
                  <a:schemeClr val="tx2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10月29日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058850C6-DAB5-4F86-8AEA-00457DB82D70}"/>
              </a:ext>
            </a:extLst>
          </p:cNvPr>
          <p:cNvSpPr/>
          <p:nvPr/>
        </p:nvSpPr>
        <p:spPr>
          <a:xfrm>
            <a:off x="2542795" y="5000297"/>
            <a:ext cx="1065530" cy="3352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 sz="1600">
                <a:solidFill>
                  <a:schemeClr val="tx2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10月30日</a:t>
            </a:r>
          </a:p>
        </p:txBody>
      </p:sp>
    </p:spTree>
    <p:extLst>
      <p:ext uri="{BB962C8B-B14F-4D97-AF65-F5344CB8AC3E}">
        <p14:creationId val="115139368"/>
      </p:ext>
    </p:extLst>
  </p:cSld>
  <p:clrMapOvr>
    <a:masterClrMapping/>
  </p:clrMapOvr>
  <p:transition advClick="0" advTm="3000"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  <p:cond delay="0" evt="onBegin">
                          <p:tn val="30"/>
                        </p:cond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7"/>
      <p:bldP grpId="0" spid="12"/>
      <p:bldP grpId="0" spid="13"/>
      <p:bldP grpId="0" spid="2"/>
      <p:bldP grpId="0" spid="3"/>
      <p:bldP grpId="0" spid="14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等腰三角形 11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190088" y="381398"/>
            <a:ext cx="336227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用药情况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044548" y="2008167"/>
            <a:ext cx="5999434" cy="3375579"/>
            <a:chOff x="1618888" y="2592363"/>
            <a:chExt cx="2657870" cy="1495449"/>
          </a:xfrm>
        </p:grpSpPr>
        <p:sp>
          <p:nvSpPr>
            <p:cNvPr id="16" name="Oval 37"/>
            <p:cNvSpPr/>
            <p:nvPr/>
          </p:nvSpPr>
          <p:spPr>
            <a:xfrm>
              <a:off x="1618888" y="2674889"/>
              <a:ext cx="565150" cy="565150"/>
            </a:xfrm>
            <a:prstGeom prst="ellipse">
              <a:avLst/>
            </a:pr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baseline="0" cap="none" i="0" kern="0" kumimoji="0" lang="en-GB" noProof="0" normalizeH="0" spc="0" strike="noStrike" sz="4000" u="none">
                  <a:ln>
                    <a:noFill/>
                  </a:ln>
                  <a:solidFill>
                    <a:schemeClr val="tx2"/>
                  </a:solidFill>
                  <a:uLnTx/>
                  <a:uFillTx/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22" name="Oval 100"/>
            <p:cNvSpPr/>
            <p:nvPr/>
          </p:nvSpPr>
          <p:spPr>
            <a:xfrm>
              <a:off x="1618888" y="3457541"/>
              <a:ext cx="565150" cy="565150"/>
            </a:xfrm>
            <a:prstGeom prst="ellipse">
              <a:avLst/>
            </a:prstGeom>
            <a:solidFill>
              <a:sysClr lastClr="FFFFFF" val="window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 rtlCol="0"/>
            <a:lstStyle/>
            <a:p>
              <a:pPr algn="ctr" defTabSz="914400" eaLnBrk="1" fontAlgn="auto" hangingPunct="1" indent="0" latinLnBrk="0" lvl="0" marL="0" marR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zh-CN" baseline="0" cap="none" i="0" kern="0" kumimoji="0" lang="en-US" noProof="0" normalizeH="0" spc="0" strike="noStrike" sz="3600" u="none">
                  <a:ln>
                    <a:noFill/>
                  </a:ln>
                  <a:solidFill>
                    <a:schemeClr val="tx2"/>
                  </a:solidFill>
                  <a:uLnTx/>
                  <a:uFillTx/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26" name="TextBox 58"/>
            <p:cNvSpPr txBox="1"/>
            <p:nvPr/>
          </p:nvSpPr>
          <p:spPr>
            <a:xfrm>
              <a:off x="2184038" y="2592363"/>
              <a:ext cx="2092720" cy="68866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1600">
                  <a:solidFill>
                    <a:schemeClr val="tx2"/>
                  </a:solidFill>
                  <a:cs typeface="+mn-ea"/>
                  <a:sym typeface="+mn-lt"/>
                </a:rPr>
                <a:t>脱水药：20%甘露醇      降压药：硝酸甘油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600">
                  <a:solidFill>
                    <a:schemeClr val="tx2"/>
                  </a:solidFill>
                  <a:cs typeface="+mn-ea"/>
                  <a:sym typeface="+mn-lt"/>
                </a:rPr>
                <a:t>止血药：尖吻蝮蛇血凝酶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600">
                  <a:solidFill>
                    <a:schemeClr val="tx2"/>
                  </a:solidFill>
                  <a:cs typeface="+mn-ea"/>
                  <a:sym typeface="+mn-lt"/>
                </a:rPr>
                <a:t>营养神经：申捷、依达拉奉、纳美芬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600">
                  <a:solidFill>
                    <a:schemeClr val="tx2"/>
                  </a:solidFill>
                  <a:cs typeface="+mn-ea"/>
                  <a:sym typeface="+mn-lt"/>
                </a:rPr>
                <a:t>抗感染：甲磺酸左氧沙星      护胃：奥美拉唑</a:t>
              </a:r>
            </a:p>
          </p:txBody>
        </p:sp>
        <p:sp>
          <p:nvSpPr>
            <p:cNvPr id="27" name="TextBox 144"/>
            <p:cNvSpPr txBox="1"/>
            <p:nvPr/>
          </p:nvSpPr>
          <p:spPr>
            <a:xfrm>
              <a:off x="2184038" y="3392421"/>
              <a:ext cx="1169555" cy="688666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1600">
                  <a:solidFill>
                    <a:schemeClr val="tx2"/>
                  </a:solidFill>
                  <a:cs typeface="+mn-ea"/>
                  <a:sym typeface="+mn-lt"/>
                </a:rPr>
                <a:t>氯化钾缓释片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600">
                  <a:solidFill>
                    <a:schemeClr val="tx2"/>
                  </a:solidFill>
                  <a:cs typeface="+mn-ea"/>
                  <a:sym typeface="+mn-lt"/>
                </a:rPr>
                <a:t>硝苯地平片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600">
                  <a:solidFill>
                    <a:schemeClr val="tx2"/>
                  </a:solidFill>
                  <a:cs typeface="+mn-ea"/>
                  <a:sym typeface="+mn-lt"/>
                </a:rPr>
                <a:t>氟哌噻吨美利曲辛片</a:t>
              </a:r>
            </a:p>
            <a:p>
              <a:pPr>
                <a:lnSpc>
                  <a:spcPct val="150000"/>
                </a:lnSpc>
              </a:pPr>
              <a:r>
                <a:rPr altLang="en-US" lang="zh-CN" sz="1600">
                  <a:solidFill>
                    <a:schemeClr val="tx2"/>
                  </a:solidFill>
                  <a:cs typeface="+mn-ea"/>
                  <a:sym typeface="+mn-lt"/>
                </a:rPr>
                <a:t>氨酚羟考酮</a:t>
              </a:r>
            </a:p>
          </p:txBody>
        </p:sp>
      </p:grpSp>
      <p:pic>
        <p:nvPicPr>
          <p:cNvPr id="5" name="图片 4">
            <a:extLst>
              <a:ext uri="{FF2B5EF4-FFF2-40B4-BE49-F238E27FC236}">
                <a16:creationId xmlns:a16="http://schemas.microsoft.com/office/drawing/2014/main" id="{7A106290-4F78-41B4-801A-92B745EB0D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690781" y="2180631"/>
            <a:ext cx="5456671" cy="4677369"/>
          </a:xfrm>
          <a:prstGeom prst="rect">
            <a:avLst/>
          </a:prstGeom>
        </p:spPr>
      </p:pic>
    </p:spTree>
    <p:extLst>
      <p:ext uri="{BB962C8B-B14F-4D97-AF65-F5344CB8AC3E}">
        <p14:creationId val="2422244159"/>
      </p:ext>
    </p:extLst>
  </p:cSld>
  <p:clrMapOvr>
    <a:masterClrMapping/>
  </p:clrMapOvr>
  <p:transition advClick="0" advTm="3000"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16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  <p:cond delay="0" evt="onBegin">
                          <p:tn val="16"/>
                        </p:cond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2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2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25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26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27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28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9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3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31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32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33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34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  <p:bldP grpId="0" spid="13"/>
    </p:bld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等腰三角形 3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84358" y="381398"/>
            <a:ext cx="482328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实验室指标（一）</a:t>
            </a:r>
          </a:p>
        </p:txBody>
      </p:sp>
      <p:graphicFrame>
        <p:nvGraphicFramePr>
          <p:cNvPr id="6" name="Group 2"/>
          <p:cNvGraphicFramePr>
            <a:graphicFrameLocks noGrp="1"/>
          </p:cNvGraphicFramePr>
          <p:nvPr>
            <p:extLst>
              <p:ext uri="{D42A27DB-BD31-4B8C-83A1-F6EECF244321}">
                <p14:modId val="2405967250"/>
              </p:ext>
            </p:extLst>
          </p:nvPr>
        </p:nvGraphicFramePr>
        <p:xfrm>
          <a:off x="899590" y="1913636"/>
          <a:ext cx="10392817" cy="4631245"/>
        </p:xfrm>
        <a:graphic>
          <a:graphicData uri="http://schemas.openxmlformats.org/drawingml/2006/table">
            <a:tbl>
              <a:tblPr/>
              <a:tblGrid>
                <a:gridCol w="1579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6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4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7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65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70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8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432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5618"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altLang="zh-CN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    </a:t>
                      </a:r>
                      <a:r>
                        <a:rPr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项目</a:t>
                      </a:r>
                    </a:p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日期</a:t>
                      </a:r>
                    </a:p>
                  </a:txBody>
                  <a:tcPr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白细胞</a:t>
                      </a:r>
                    </a:p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*</a:t>
                      </a:r>
                      <a:r>
                        <a:rPr altLang="zh-CN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10</a:t>
                      </a:r>
                      <a:r>
                        <a:rPr altLang="zh-CN" b="0" baseline="3000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9</a:t>
                      </a:r>
                      <a:r>
                        <a:rPr altLang="zh-CN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/L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anose="05000000000000000000" pitchFamily="2" typeface="Wingdings"/>
                        <a:buNone/>
                      </a:pPr>
                      <a:r>
                        <a:rPr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血红蛋白</a:t>
                      </a:r>
                    </a:p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anose="05000000000000000000" pitchFamily="2" typeface="Wingdings"/>
                        <a:buNone/>
                      </a:pPr>
                      <a:r>
                        <a:rPr altLang="zh-CN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g/L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红细胞总数*</a:t>
                      </a:r>
                      <a:r>
                        <a:rPr altLang="zh-CN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10</a:t>
                      </a:r>
                      <a:r>
                        <a:rPr altLang="zh-CN" b="0" baseline="3000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9</a:t>
                      </a:r>
                      <a:r>
                        <a:rPr altLang="zh-CN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/L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总蛋白</a:t>
                      </a:r>
                      <a:endParaRPr b="0" baseline="0" cap="none" i="0" kumimoji="0" lang="en-US" normalizeH="0" strike="noStrike" sz="2000" u="none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algn="tl" blurRad="38100" dir="2700000" dist="38100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g/L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白蛋白</a:t>
                      </a:r>
                      <a:endParaRPr b="0" baseline="0" cap="none" i="0" kumimoji="0" lang="en-US" normalizeH="0" strike="noStrike" sz="2000" u="none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algn="tl" blurRad="38100" dir="2700000" dist="38100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g/L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K</a:t>
                      </a:r>
                      <a:r>
                        <a:rPr b="0" baseline="3000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+</a:t>
                      </a:r>
                      <a:endParaRPr altLang="en-US" b="0" baseline="3000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algn="tl" blurRad="38100" dir="2700000" dist="38100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mmol/L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anose="05000000000000000000" pitchFamily="2" typeface="Wingdings"/>
                        <a:buNone/>
                      </a:pP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Na</a:t>
                      </a:r>
                      <a:r>
                        <a:rPr b="0" baseline="3000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+</a:t>
                      </a:r>
                    </a:p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anose="05000000000000000000" pitchFamily="2" typeface="Wingdings"/>
                        <a:buNone/>
                      </a:pPr>
                      <a:r>
                        <a:rPr b="0" baseline="0" cap="none" err="1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mmol/L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349"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正常范围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4-10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110-150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3.5-5.3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60-85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altLang="zh-CN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34-54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3.5-5.3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135-145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886"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201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5</a:t>
                      </a: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-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-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19</a:t>
                      </a:r>
                      <a:endParaRPr b="0" baseline="0" cap="none" i="0" kumimoji="0" lang="en-US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altLang="zh-CN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14.89↑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126</a:t>
                      </a:r>
                      <a:endParaRPr b="0" baseline="0" cap="none" i="0" kumimoji="0" lang="en-US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altLang="zh-CN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4.28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78.9</a:t>
                      </a:r>
                      <a:endParaRPr b="0" baseline="0" cap="none" i="0" kumimoji="0" lang="en-US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43.6</a:t>
                      </a:r>
                      <a:endParaRPr b="0" baseline="0" cap="none" i="0" kumimoji="0" lang="en-US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3.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↓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45</a:t>
                      </a:r>
                      <a:endParaRPr b="0" baseline="0" cap="none" i="0" kumimoji="0" lang="en-US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410"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201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5</a:t>
                      </a: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-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-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20</a:t>
                      </a:r>
                      <a:endParaRPr b="0" baseline="0" cap="none" i="0" kumimoji="0" lang="en-US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b="0" baseline="0" cap="none" i="0" kumimoji="0" lang="en-US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3.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6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43.0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3410"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201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5</a:t>
                      </a: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-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-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21</a:t>
                      </a:r>
                      <a:endParaRPr b="0" baseline="0" cap="none" i="0" kumimoji="0" lang="en-US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3.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4</a:t>
                      </a: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↓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43.2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3410"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201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5</a:t>
                      </a: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-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-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</a:t>
                      </a: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altLang="zh-CN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3.6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altLang="zh-CN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141.9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410"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  <a:defRPr/>
                      </a:pP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201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5</a:t>
                      </a: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-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-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</a:t>
                      </a:r>
                      <a:r>
                        <a:rPr altLang="zh-CN"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7</a:t>
                      </a:r>
                      <a:endParaRPr b="0" baseline="0" cap="none" i="0" kumimoji="0" lang="en-US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altLang="zh-CN"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3.6</a:t>
                      </a: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altLang="zh-CN"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139.3</a:t>
                      </a: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410"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  <a:defRPr/>
                      </a:pP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201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5</a:t>
                      </a: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-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r>
                        <a:rPr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-</a:t>
                      </a:r>
                      <a:r>
                        <a:rPr altLang="en-US" b="0" baseline="0" cap="none" i="0" kumimoji="0" lang="zh-CN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</a:t>
                      </a:r>
                      <a:r>
                        <a:rPr altLang="zh-CN"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8</a:t>
                      </a:r>
                      <a:endParaRPr b="0" baseline="0" cap="none" i="0" kumimoji="0" lang="en-US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altLang="zh-CN"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8.95</a:t>
                      </a: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altLang="zh-CN"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112</a:t>
                      </a: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r>
                        <a:rPr altLang="zh-CN" b="0" baseline="0" cap="none" i="0" kumimoji="0" lang="en-US" normalizeH="0" strike="noStrike" sz="20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3.79</a:t>
                      </a: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10000"/>
                        </a:lnSpc>
                        <a:spcBef>
                          <a:spcPts val="18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SzPct val="70000"/>
                        <a:buFont charset="2" pitchFamily="18" typeface="Wingdings 2"/>
                        <a:buNone/>
                      </a:pPr>
                      <a:endParaRPr altLang="zh-CN" b="0" baseline="0" cap="none" i="0" kumimoji="0" lang="zh-CN" normalizeH="0" strike="noStrike" sz="20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 Box 72"/>
          <p:cNvSpPr txBox="1">
            <a:spLocks noChangeArrowheads="1"/>
          </p:cNvSpPr>
          <p:nvPr/>
        </p:nvSpPr>
        <p:spPr bwMode="auto">
          <a:xfrm>
            <a:off x="4524611" y="4001469"/>
            <a:ext cx="3142773" cy="1368816"/>
          </a:xfrm>
          <a:prstGeom prst="roundRect">
            <a:avLst>
              <a:gd fmla="val 7124" name="adj"/>
            </a:avLst>
          </a:prstGeom>
          <a:solidFill>
            <a:schemeClr val="accent2"/>
          </a:solidFill>
          <a:ln>
            <a:noFill/>
          </a:ln>
        </p:spPr>
        <p:txBody>
          <a:bodyPr bIns="46990" lIns="90170" rIns="90170" tIns="4699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>
              <a:lnSpc>
                <a:spcPct val="150000"/>
              </a:lnSpc>
            </a:pPr>
            <a:r>
              <a:rPr altLang="en-US" lang="zh-CN" sz="2000">
                <a:latin typeface="+mn-lt"/>
                <a:ea typeface="+mn-ea"/>
                <a:cs typeface="+mn-ea"/>
                <a:sym typeface="+mn-lt"/>
              </a:rPr>
              <a:t>提示存在感染及</a:t>
            </a:r>
          </a:p>
          <a:p>
            <a:pPr algn="ctr">
              <a:lnSpc>
                <a:spcPct val="150000"/>
              </a:lnSpc>
            </a:pPr>
            <a:r>
              <a:rPr altLang="en-US" lang="zh-CN" sz="2000">
                <a:latin typeface="+mn-lt"/>
                <a:ea typeface="+mn-ea"/>
                <a:cs typeface="+mn-ea"/>
                <a:sym typeface="+mn-lt"/>
              </a:rPr>
              <a:t>电解质紊乱</a:t>
            </a:r>
          </a:p>
        </p:txBody>
      </p:sp>
    </p:spTree>
    <p:extLst>
      <p:ext uri="{BB962C8B-B14F-4D97-AF65-F5344CB8AC3E}">
        <p14:creationId val="2220782895"/>
      </p:ext>
    </p:extLst>
  </p:cSld>
  <p:clrMapOvr>
    <a:masterClrMapping/>
  </p:clrMapOvr>
  <p:transition advClick="0" advTm="3000"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1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8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7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等腰三角形 3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90088" y="381398"/>
            <a:ext cx="336227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影像学资料</a:t>
            </a:r>
          </a:p>
        </p:txBody>
      </p:sp>
      <p:pic>
        <p:nvPicPr>
          <p:cNvPr id="23" name="Picture 5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 bwMode="auto">
          <a:xfrm>
            <a:off x="5976108" y="2120539"/>
            <a:ext cx="2838994" cy="2536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0"/>
          <p:cNvPicPr>
            <a:picLocks noChangeArrowheads="1"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3166798" y="2120539"/>
            <a:ext cx="2495217" cy="2536449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dir="2700000" dist="17961" prst="shdw17">
              <a:schemeClr val="accent1">
                <a:gamma/>
                <a:shade val="60000"/>
                <a:invGamma/>
              </a:schemeClr>
            </a:prstShdw>
          </a:effectLst>
        </p:spPr>
      </p:pic>
      <p:pic>
        <p:nvPicPr>
          <p:cNvPr id="25" name="Picture 11"/>
          <p:cNvPicPr>
            <a:picLocks noChangeArrowheads="1" noChangeAspect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9129195" y="2120539"/>
            <a:ext cx="2775419" cy="2536449"/>
          </a:xfrm>
          <a:prstGeom prst="rect">
            <a:avLst/>
          </a:prstGeom>
          <a:noFill/>
          <a:ln w="9525">
            <a:noFill/>
            <a:miter lim="800000"/>
          </a:ln>
          <a:effectLst>
            <a:prstShdw dir="2700000" dist="17961" prst="shdw17">
              <a:schemeClr val="accent1">
                <a:gamma/>
                <a:shade val="60000"/>
                <a:invGamma/>
              </a:schemeClr>
            </a:prstShdw>
          </a:effectLst>
        </p:spPr>
      </p:pic>
      <p:grpSp>
        <p:nvGrpSpPr>
          <p:cNvPr id="26" name="组合 25"/>
          <p:cNvGrpSpPr/>
          <p:nvPr/>
        </p:nvGrpSpPr>
        <p:grpSpPr>
          <a:xfrm>
            <a:off x="612377" y="2120539"/>
            <a:ext cx="2240328" cy="2386843"/>
            <a:chOff x="1857375" y="550863"/>
            <a:chExt cx="5448300" cy="6097587"/>
          </a:xfrm>
        </p:grpSpPr>
        <p:pic>
          <p:nvPicPr>
            <p:cNvPr descr="ct.bmp" id="27" name="图片 2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 bwMode="auto">
            <a:xfrm>
              <a:off x="1857375" y="550863"/>
              <a:ext cx="5448300" cy="6097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矩形 27"/>
            <p:cNvSpPr/>
            <p:nvPr/>
          </p:nvSpPr>
          <p:spPr>
            <a:xfrm>
              <a:off x="2795588" y="857250"/>
              <a:ext cx="481012" cy="1952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 typeface="Arial"/>
                <a:buNone/>
                <a:defRPr/>
              </a:pPr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6372225" y="1123950"/>
              <a:ext cx="479425" cy="1968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 typeface="Arial"/>
                <a:buNone/>
                <a:defRPr/>
              </a:pPr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30" name="Oval 9"/>
          <p:cNvSpPr>
            <a:spLocks noChangeArrowheads="1"/>
          </p:cNvSpPr>
          <p:nvPr/>
        </p:nvSpPr>
        <p:spPr bwMode="auto">
          <a:xfrm>
            <a:off x="4021499" y="3388763"/>
            <a:ext cx="785813" cy="285750"/>
          </a:xfrm>
          <a:prstGeom prst="ellipse">
            <a:avLst/>
          </a:prstGeom>
          <a:noFill/>
          <a:ln cmpd="dbl" w="38100">
            <a:solidFill>
              <a:srgbClr val="C00000"/>
            </a:solidFill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 wrap="none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>
              <a:solidFill>
                <a:srgbClr val="FF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1" name="Oval 9"/>
          <p:cNvSpPr>
            <a:spLocks noChangeArrowheads="1"/>
          </p:cNvSpPr>
          <p:nvPr/>
        </p:nvSpPr>
        <p:spPr bwMode="auto">
          <a:xfrm>
            <a:off x="7055130" y="3119932"/>
            <a:ext cx="785813" cy="285750"/>
          </a:xfrm>
          <a:prstGeom prst="ellipse">
            <a:avLst/>
          </a:prstGeom>
          <a:noFill/>
          <a:ln cmpd="dbl" w="38100">
            <a:solidFill>
              <a:srgbClr val="C00000"/>
            </a:solidFill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 wrap="none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>
              <a:solidFill>
                <a:srgbClr val="FF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Oval 9"/>
          <p:cNvSpPr>
            <a:spLocks noChangeArrowheads="1"/>
          </p:cNvSpPr>
          <p:nvPr/>
        </p:nvSpPr>
        <p:spPr bwMode="auto">
          <a:xfrm>
            <a:off x="10123997" y="3405682"/>
            <a:ext cx="785813" cy="285750"/>
          </a:xfrm>
          <a:prstGeom prst="ellipse">
            <a:avLst/>
          </a:prstGeom>
          <a:noFill/>
          <a:ln cmpd="dbl" w="38100">
            <a:solidFill>
              <a:srgbClr val="C00000"/>
            </a:solidFill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ctr" wrap="none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/>
            <a:endParaRPr altLang="en-US" lang="zh-CN">
              <a:solidFill>
                <a:srgbClr val="FF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7" name="圆角矩形 36"/>
          <p:cNvSpPr/>
          <p:nvPr/>
        </p:nvSpPr>
        <p:spPr>
          <a:xfrm>
            <a:off x="519490" y="4828538"/>
            <a:ext cx="2333216" cy="501108"/>
          </a:xfrm>
          <a:prstGeom prst="roundRect">
            <a:avLst>
              <a:gd fmla="val 6029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dist"/>
            <a:r>
              <a:rPr altLang="zh-CN" lang="en-US" sz="2000">
                <a:solidFill>
                  <a:schemeClr val="tx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 10月19日CT</a:t>
            </a:r>
          </a:p>
        </p:txBody>
      </p:sp>
      <p:sp>
        <p:nvSpPr>
          <p:cNvPr id="38" name="圆角矩形 37"/>
          <p:cNvSpPr/>
          <p:nvPr/>
        </p:nvSpPr>
        <p:spPr>
          <a:xfrm>
            <a:off x="3166798" y="4828538"/>
            <a:ext cx="2333216" cy="501108"/>
          </a:xfrm>
          <a:prstGeom prst="roundRect">
            <a:avLst>
              <a:gd fmla="val 6029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dist"/>
            <a:r>
              <a:rPr altLang="zh-CN" lang="en-US" sz="1600">
                <a:solidFill>
                  <a:schemeClr val="tx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10月28日MRI冠状面</a:t>
            </a:r>
          </a:p>
        </p:txBody>
      </p:sp>
      <p:sp>
        <p:nvSpPr>
          <p:cNvPr id="39" name="圆角矩形 38"/>
          <p:cNvSpPr/>
          <p:nvPr/>
        </p:nvSpPr>
        <p:spPr>
          <a:xfrm>
            <a:off x="6228997" y="4828538"/>
            <a:ext cx="2333216" cy="501108"/>
          </a:xfrm>
          <a:prstGeom prst="roundRect">
            <a:avLst>
              <a:gd fmla="val 6029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dist"/>
            <a:r>
              <a:rPr altLang="zh-CN" lang="de-DE" sz="2000">
                <a:solidFill>
                  <a:schemeClr val="tx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 10月28日MRI</a:t>
            </a:r>
          </a:p>
        </p:txBody>
      </p:sp>
      <p:sp>
        <p:nvSpPr>
          <p:cNvPr id="40" name="圆角矩形 39"/>
          <p:cNvSpPr/>
          <p:nvPr/>
        </p:nvSpPr>
        <p:spPr>
          <a:xfrm>
            <a:off x="9291196" y="4828538"/>
            <a:ext cx="2333216" cy="501108"/>
          </a:xfrm>
          <a:prstGeom prst="roundRect">
            <a:avLst>
              <a:gd fmla="val 6029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dist"/>
            <a:r>
              <a:rPr altLang="zh-CN" lang="en-US" sz="2000">
                <a:solidFill>
                  <a:schemeClr val="tx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 10月20日CT</a:t>
            </a:r>
          </a:p>
        </p:txBody>
      </p:sp>
    </p:spTree>
    <p:extLst>
      <p:ext uri="{BB962C8B-B14F-4D97-AF65-F5344CB8AC3E}">
        <p14:creationId val="2689996513"/>
      </p:ext>
    </p:extLst>
  </p:cSld>
  <p:clrMapOvr>
    <a:masterClrMapping/>
  </p:clrMapOvr>
  <p:transition advClick="0" advTm="3000" spd="slow">
    <p:comb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  <p:cond delay="0" evt="onBegin">
                          <p:tn val="12"/>
                        </p:cond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2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3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9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5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2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5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56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7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5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6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4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30"/>
      <p:bldP grpId="0" spid="31"/>
      <p:bldP grpId="0" spid="32"/>
      <p:bldP grpId="0" spid="37"/>
      <p:bldP grpId="0" spid="38"/>
      <p:bldP grpId="0" spid="39"/>
      <p:bldP grpId="0" spid="40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等腰三角形 3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90088" y="381398"/>
            <a:ext cx="336227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辅助检查</a:t>
            </a:r>
          </a:p>
        </p:txBody>
      </p:sp>
      <p:pic>
        <p:nvPicPr>
          <p:cNvPr id="6" name="Picture 3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 bwMode="auto">
          <a:xfrm>
            <a:off x="1195387" y="1926336"/>
            <a:ext cx="4900613" cy="4429125"/>
          </a:xfrm>
          <a:prstGeom prst="rect">
            <a:avLst/>
          </a:prstGeom>
          <a:noFill/>
          <a:ln w="9525">
            <a:solidFill>
              <a:srgbClr val="0073C2"/>
            </a:solidFill>
            <a:miter lim="800000"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组合 1"/>
          <p:cNvGrpSpPr/>
          <p:nvPr/>
        </p:nvGrpSpPr>
        <p:grpSpPr>
          <a:xfrm>
            <a:off x="6413210" y="1913636"/>
            <a:ext cx="4576762" cy="4441825"/>
            <a:chOff x="4567238" y="1773238"/>
            <a:chExt cx="4576762" cy="4441825"/>
          </a:xfrm>
        </p:grpSpPr>
        <p:pic>
          <p:nvPicPr>
            <p:cNvPr descr="x.bmp" id="8" name="图片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 bwMode="auto">
            <a:xfrm>
              <a:off x="4567238" y="1773238"/>
              <a:ext cx="4576762" cy="4441825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矩形 8"/>
            <p:cNvSpPr/>
            <p:nvPr/>
          </p:nvSpPr>
          <p:spPr>
            <a:xfrm>
              <a:off x="5532438" y="2152650"/>
              <a:ext cx="479425" cy="1968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 typeface="Arial"/>
                <a:buNone/>
                <a:defRPr/>
              </a:pPr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8181975" y="2382838"/>
              <a:ext cx="479425" cy="19526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 typeface="Arial"/>
                <a:buNone/>
                <a:defRPr/>
              </a:pPr>
              <a:endParaRPr altLang="en-US" lang="zh-CN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val="1780514802"/>
      </p:ext>
    </p:extLst>
  </p:cSld>
  <p:clrMapOvr>
    <a:masterClrMapping/>
  </p:clrMapOvr>
  <mc:AlternateContent>
    <mc:Choice Requires="p14">
      <p:transition advClick="0" advTm="3000" p14:dur="1250" spd="slow">
        <p14:flythrough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1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9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20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21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22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23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4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25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27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8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29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31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34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35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36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37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38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39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4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41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42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43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44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45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46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8" name="组合 17">
            <a:extLst>
              <a:ext uri="{FF2B5EF4-FFF2-40B4-BE49-F238E27FC236}">
                <a16:creationId xmlns:a16="http://schemas.microsoft.com/office/drawing/2014/main" id="{46A137B7-1562-426A-B139-D387BB6ED22B}"/>
              </a:ext>
            </a:extLst>
          </p:cNvPr>
          <p:cNvGrpSpPr/>
          <p:nvPr/>
        </p:nvGrpSpPr>
        <p:grpSpPr>
          <a:xfrm>
            <a:off x="0" y="1107300"/>
            <a:ext cx="12192000" cy="5748576"/>
            <a:chOff x="0" y="1107300"/>
            <a:chExt cx="12192000" cy="5748576"/>
          </a:xfrm>
          <a:effectLst>
            <a:outerShdw blurRad="177800" dir="16200000" rotWithShape="0">
              <a:prstClr val="black">
                <a:alpha val="20000"/>
              </a:prstClr>
            </a:outerShdw>
          </a:effectLst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2F461947-0783-47C1-A5CC-487BD4794C32}"/>
                </a:ext>
              </a:extLst>
            </p:cNvPr>
            <p:cNvSpPr/>
            <p:nvPr/>
          </p:nvSpPr>
          <p:spPr>
            <a:xfrm>
              <a:off x="0" y="3428999"/>
              <a:ext cx="12192000" cy="342687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20" name="椭圆 19">
              <a:extLst>
                <a:ext uri="{FF2B5EF4-FFF2-40B4-BE49-F238E27FC236}">
                  <a16:creationId xmlns:a16="http://schemas.microsoft.com/office/drawing/2014/main" id="{29751D0A-E46E-49C0-8486-B043B2BF1A5B}"/>
                </a:ext>
              </a:extLst>
            </p:cNvPr>
            <p:cNvSpPr/>
            <p:nvPr/>
          </p:nvSpPr>
          <p:spPr>
            <a:xfrm>
              <a:off x="6550189" y="1107300"/>
              <a:ext cx="4643398" cy="4643398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  <a:ln w="114300">
              <a:solidFill>
                <a:srgbClr val="9EE0F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21" name="文本框 20">
            <a:extLst>
              <a:ext uri="{FF2B5EF4-FFF2-40B4-BE49-F238E27FC236}">
                <a16:creationId xmlns:a16="http://schemas.microsoft.com/office/drawing/2014/main" id="{55E06907-863B-4B29-8B00-047844C1AE17}"/>
              </a:ext>
            </a:extLst>
          </p:cNvPr>
          <p:cNvSpPr txBox="1"/>
          <p:nvPr/>
        </p:nvSpPr>
        <p:spPr>
          <a:xfrm>
            <a:off x="7581210" y="2321003"/>
            <a:ext cx="2237105" cy="21945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i="1" lang="en-US" sz="13800">
                <a:solidFill>
                  <a:schemeClr val="bg1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D28DF8E6-81D3-49AB-BED4-A437BDB6CCB4}"/>
              </a:ext>
            </a:extLst>
          </p:cNvPr>
          <p:cNvSpPr txBox="1"/>
          <p:nvPr/>
        </p:nvSpPr>
        <p:spPr>
          <a:xfrm>
            <a:off x="-440136" y="2356006"/>
            <a:ext cx="7045744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lvl="1">
              <a:lnSpc>
                <a:spcPct val="90000"/>
              </a:lnSpc>
              <a:spcAft>
                <a:spcPct val="15000"/>
              </a:spcAft>
            </a:pPr>
            <a:r>
              <a:rPr altLang="en-US" b="1" lang="zh-CN" sz="4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病史护理评估</a:t>
            </a:r>
          </a:p>
          <a:p>
            <a:pPr algn="ctr" lvl="1">
              <a:lnSpc>
                <a:spcPct val="90000"/>
              </a:lnSpc>
              <a:spcAft>
                <a:spcPct val="15000"/>
              </a:spcAft>
            </a:pPr>
            <a:r>
              <a:rPr altLang="en-US" b="1" lang="zh-CN" sz="4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护理措施</a:t>
            </a:r>
          </a:p>
          <a:p>
            <a:pPr algn="ctr" lvl="1">
              <a:lnSpc>
                <a:spcPct val="90000"/>
              </a:lnSpc>
              <a:spcAft>
                <a:spcPct val="15000"/>
              </a:spcAft>
            </a:pPr>
            <a:r>
              <a:rPr altLang="en-US" b="1" lang="zh-CN" sz="4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护理结局</a:t>
            </a:r>
          </a:p>
        </p:txBody>
      </p:sp>
      <p:sp>
        <p:nvSpPr>
          <p:cNvPr id="24" name="Oval 38">
            <a:extLst>
              <a:ext uri="{FF2B5EF4-FFF2-40B4-BE49-F238E27FC236}">
                <a16:creationId xmlns:a16="http://schemas.microsoft.com/office/drawing/2014/main" id="{03B145EC-DF6F-4791-9918-1AF182D92F77}"/>
              </a:ext>
            </a:extLst>
          </p:cNvPr>
          <p:cNvSpPr/>
          <p:nvPr/>
        </p:nvSpPr>
        <p:spPr>
          <a:xfrm>
            <a:off x="2940463" y="5103997"/>
            <a:ext cx="669264" cy="668329"/>
          </a:xfrm>
          <a:custGeom>
            <a:gdLst>
              <a:gd fmla="*/ 5362 w 6291" name="T0"/>
              <a:gd fmla="*/ 3145 h 6291" name="T1"/>
              <a:gd fmla="*/ 5328 w 6291" name="T2"/>
              <a:gd fmla="*/ 3214 h 6291" name="T3"/>
              <a:gd fmla="*/ 3214 w 6291" name="T4"/>
              <a:gd fmla="*/ 4839 h 6291" name="T5"/>
              <a:gd fmla="*/ 3162 w 6291" name="T6"/>
              <a:gd fmla="*/ 4857 h 6291" name="T7"/>
              <a:gd fmla="*/ 3110 w 6291" name="T8"/>
              <a:gd fmla="*/ 4840 h 6291" name="T9"/>
              <a:gd fmla="*/ 3082 w 6291" name="T10"/>
              <a:gd fmla="*/ 4739 h 6291" name="T11"/>
              <a:gd fmla="*/ 3507 w 6291" name="T12"/>
              <a:gd fmla="*/ 3663 h 6291" name="T13"/>
              <a:gd fmla="*/ 1015 w 6291" name="T14"/>
              <a:gd fmla="*/ 3663 h 6291" name="T15"/>
              <a:gd fmla="*/ 929 w 6291" name="T16"/>
              <a:gd fmla="*/ 3577 h 6291" name="T17"/>
              <a:gd fmla="*/ 929 w 6291" name="T18"/>
              <a:gd fmla="*/ 2714 h 6291" name="T19"/>
              <a:gd fmla="*/ 1016 w 6291" name="T20"/>
              <a:gd fmla="*/ 2628 h 6291" name="T21"/>
              <a:gd fmla="*/ 3507 w 6291" name="T22"/>
              <a:gd fmla="*/ 2628 h 6291" name="T23"/>
              <a:gd fmla="*/ 3082 w 6291" name="T24"/>
              <a:gd fmla="*/ 1552 h 6291" name="T25"/>
              <a:gd fmla="*/ 3110 w 6291" name="T26"/>
              <a:gd fmla="*/ 1451 h 6291" name="T27"/>
              <a:gd fmla="*/ 3215 w 6291" name="T28"/>
              <a:gd fmla="*/ 1452 h 6291" name="T29"/>
              <a:gd fmla="*/ 5329 w 6291" name="T30"/>
              <a:gd fmla="*/ 3077 h 6291" name="T31"/>
              <a:gd fmla="*/ 5362 w 6291" name="T32"/>
              <a:gd fmla="*/ 3145 h 6291" name="T33"/>
              <a:gd fmla="*/ 6291 w 6291" name="T34"/>
              <a:gd fmla="*/ 3146 h 6291" name="T35"/>
              <a:gd fmla="*/ 3146 w 6291" name="T36"/>
              <a:gd fmla="*/ 6291 h 6291" name="T37"/>
              <a:gd fmla="*/ 0 w 6291" name="T38"/>
              <a:gd fmla="*/ 3146 h 6291" name="T39"/>
              <a:gd fmla="*/ 3146 w 6291" name="T40"/>
              <a:gd fmla="*/ 0 h 6291" name="T41"/>
              <a:gd fmla="*/ 6291 w 6291" name="T42"/>
              <a:gd fmla="*/ 3146 h 6291" name="T43"/>
              <a:gd fmla="*/ 5946 w 6291" name="T44"/>
              <a:gd fmla="*/ 3146 h 6291" name="T45"/>
              <a:gd fmla="*/ 3146 w 6291" name="T46"/>
              <a:gd fmla="*/ 345 h 6291" name="T47"/>
              <a:gd fmla="*/ 345 w 6291" name="T48"/>
              <a:gd fmla="*/ 3146 h 6291" name="T49"/>
              <a:gd fmla="*/ 3146 w 6291" name="T50"/>
              <a:gd fmla="*/ 5946 h 6291" name="T51"/>
              <a:gd fmla="*/ 5946 w 6291" name="T52"/>
              <a:gd fmla="*/ 3146 h 6291" name="T5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b="b" l="0" r="r" t="0"/>
            <a:pathLst>
              <a:path h="6291" w="6291">
                <a:moveTo>
                  <a:pt x="5362" y="3145"/>
                </a:moveTo>
                <a:cubicBezTo>
                  <a:pt x="5362" y="3172"/>
                  <a:pt x="5350" y="3198"/>
                  <a:pt x="5328" y="3214"/>
                </a:cubicBezTo>
                <a:lnTo>
                  <a:pt x="3214" y="4839"/>
                </a:lnTo>
                <a:cubicBezTo>
                  <a:pt x="3199" y="4851"/>
                  <a:pt x="3180" y="4857"/>
                  <a:pt x="3162" y="4857"/>
                </a:cubicBezTo>
                <a:cubicBezTo>
                  <a:pt x="3144" y="4857"/>
                  <a:pt x="3125" y="4851"/>
                  <a:pt x="3110" y="4840"/>
                </a:cubicBezTo>
                <a:cubicBezTo>
                  <a:pt x="3079" y="4816"/>
                  <a:pt x="3067" y="4775"/>
                  <a:pt x="3082" y="4739"/>
                </a:cubicBezTo>
                <a:lnTo>
                  <a:pt x="3507" y="3663"/>
                </a:lnTo>
                <a:lnTo>
                  <a:pt x="1015" y="3663"/>
                </a:lnTo>
                <a:cubicBezTo>
                  <a:pt x="968" y="3663"/>
                  <a:pt x="929" y="3624"/>
                  <a:pt x="929" y="3577"/>
                </a:cubicBezTo>
                <a:lnTo>
                  <a:pt x="929" y="2714"/>
                </a:lnTo>
                <a:cubicBezTo>
                  <a:pt x="929" y="2667"/>
                  <a:pt x="968" y="2628"/>
                  <a:pt x="1016" y="2628"/>
                </a:cubicBezTo>
                <a:lnTo>
                  <a:pt x="3507" y="2628"/>
                </a:lnTo>
                <a:lnTo>
                  <a:pt x="3082" y="1552"/>
                </a:lnTo>
                <a:cubicBezTo>
                  <a:pt x="3068" y="1516"/>
                  <a:pt x="3079" y="1475"/>
                  <a:pt x="3110" y="1451"/>
                </a:cubicBezTo>
                <a:cubicBezTo>
                  <a:pt x="3141" y="1428"/>
                  <a:pt x="3184" y="1428"/>
                  <a:pt x="3215" y="1452"/>
                </a:cubicBezTo>
                <a:lnTo>
                  <a:pt x="5329" y="3077"/>
                </a:lnTo>
                <a:cubicBezTo>
                  <a:pt x="5350" y="3093"/>
                  <a:pt x="5362" y="3119"/>
                  <a:pt x="5362" y="3145"/>
                </a:cubicBezTo>
                <a:close/>
                <a:moveTo>
                  <a:pt x="6291" y="3146"/>
                </a:moveTo>
                <a:cubicBezTo>
                  <a:pt x="6291" y="4880"/>
                  <a:pt x="4880" y="6291"/>
                  <a:pt x="3146" y="6291"/>
                </a:cubicBezTo>
                <a:cubicBezTo>
                  <a:pt x="1411" y="6291"/>
                  <a:pt x="0" y="4880"/>
                  <a:pt x="0" y="3146"/>
                </a:cubicBezTo>
                <a:cubicBezTo>
                  <a:pt x="0" y="1411"/>
                  <a:pt x="1411" y="0"/>
                  <a:pt x="3146" y="0"/>
                </a:cubicBezTo>
                <a:cubicBezTo>
                  <a:pt x="4880" y="0"/>
                  <a:pt x="6291" y="1411"/>
                  <a:pt x="6291" y="3146"/>
                </a:cubicBezTo>
                <a:close/>
                <a:moveTo>
                  <a:pt x="5946" y="3146"/>
                </a:moveTo>
                <a:cubicBezTo>
                  <a:pt x="5946" y="1601"/>
                  <a:pt x="4690" y="345"/>
                  <a:pt x="3146" y="345"/>
                </a:cubicBezTo>
                <a:cubicBezTo>
                  <a:pt x="1601" y="345"/>
                  <a:pt x="345" y="1601"/>
                  <a:pt x="345" y="3146"/>
                </a:cubicBezTo>
                <a:cubicBezTo>
                  <a:pt x="345" y="4690"/>
                  <a:pt x="1601" y="5946"/>
                  <a:pt x="3146" y="5946"/>
                </a:cubicBezTo>
                <a:cubicBezTo>
                  <a:pt x="4690" y="5946"/>
                  <a:pt x="5946" y="4690"/>
                  <a:pt x="5946" y="3146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en-US"/>
            </a:defPPr>
            <a:lvl1pPr algn="l" defTabSz="4572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3443728410"/>
      </p:ext>
    </p:extLst>
  </p:cSld>
  <p:clrMapOvr>
    <a:masterClrMapping/>
  </p:clrMapOvr>
  <mc:AlternateContent>
    <mc:Choice Requires="p14">
      <p:transition advClick="0" advTm="3000" p14:dur="1250" spd="slow">
        <p14:flythrough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1"/>
      <p:bldP grpId="0" spid="22"/>
      <p:bldP grpId="0" spid="24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等腰三角形 3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90088" y="381398"/>
            <a:ext cx="336227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护理问题</a:t>
            </a:r>
          </a:p>
        </p:txBody>
      </p:sp>
      <p:sp>
        <p:nvSpPr>
          <p:cNvPr id="34" name="TextBox 21"/>
          <p:cNvSpPr txBox="1">
            <a:spLocks noChangeArrowheads="1"/>
          </p:cNvSpPr>
          <p:nvPr/>
        </p:nvSpPr>
        <p:spPr bwMode="auto">
          <a:xfrm>
            <a:off x="1188617" y="3421919"/>
            <a:ext cx="3231776" cy="109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 indent="-457200" marL="457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 indent="0" marL="0">
              <a:lnSpc>
                <a:spcPct val="150000"/>
              </a:lnSpc>
              <a:buClr>
                <a:srgbClr val="0073C2"/>
              </a:buClr>
            </a:pPr>
            <a:r>
              <a:rPr altLang="en-US" lang="zh-CN" sz="1100">
                <a:latin typeface="+mn-lt"/>
                <a:ea typeface="+mn-ea"/>
                <a:cs typeface="+mn-ea"/>
                <a:sym typeface="+mn-lt"/>
              </a:rPr>
              <a:t>意识障碍潜在并发症：脑疝</a:t>
            </a:r>
          </a:p>
          <a:p>
            <a:pPr eaLnBrk="1" hangingPunct="1" indent="0" marL="0">
              <a:lnSpc>
                <a:spcPct val="150000"/>
              </a:lnSpc>
              <a:buClr>
                <a:srgbClr val="0073C2"/>
              </a:buClr>
            </a:pPr>
            <a:r>
              <a:rPr altLang="en-US" lang="zh-CN" sz="1100">
                <a:latin typeface="+mn-lt"/>
                <a:ea typeface="+mn-ea"/>
                <a:cs typeface="+mn-ea"/>
                <a:sym typeface="+mn-lt"/>
              </a:rPr>
              <a:t>清理呼吸道无效排尿型态改变－</a:t>
            </a:r>
          </a:p>
          <a:p>
            <a:pPr eaLnBrk="1" hangingPunct="1" indent="0" marL="0">
              <a:lnSpc>
                <a:spcPct val="150000"/>
              </a:lnSpc>
              <a:buClr>
                <a:srgbClr val="0073C2"/>
              </a:buClr>
            </a:pPr>
            <a:r>
              <a:rPr altLang="en-US" lang="zh-CN" sz="1100">
                <a:latin typeface="+mn-lt"/>
                <a:ea typeface="+mn-ea"/>
                <a:cs typeface="+mn-ea"/>
                <a:sym typeface="+mn-lt"/>
              </a:rPr>
              <a:t>尿潴留</a:t>
            </a:r>
          </a:p>
          <a:p>
            <a:pPr eaLnBrk="1" hangingPunct="1" indent="0" marL="0">
              <a:lnSpc>
                <a:spcPct val="150000"/>
              </a:lnSpc>
              <a:buClr>
                <a:srgbClr val="0073C2"/>
              </a:buClr>
            </a:pPr>
            <a:r>
              <a:rPr altLang="en-US" lang="zh-CN" sz="1100">
                <a:latin typeface="+mn-lt"/>
                <a:ea typeface="+mn-ea"/>
                <a:cs typeface="+mn-ea"/>
                <a:sym typeface="+mn-lt"/>
              </a:rPr>
              <a:t>误吸的风险DVT风险</a:t>
            </a:r>
          </a:p>
        </p:txBody>
      </p:sp>
      <p:sp>
        <p:nvSpPr>
          <p:cNvPr id="35" name="TextBox 23"/>
          <p:cNvSpPr txBox="1">
            <a:spLocks noChangeArrowheads="1"/>
          </p:cNvSpPr>
          <p:nvPr/>
        </p:nvSpPr>
        <p:spPr bwMode="auto">
          <a:xfrm>
            <a:off x="8538774" y="2209242"/>
            <a:ext cx="2508227" cy="105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0073C2"/>
              </a:buClr>
            </a:pPr>
            <a:r>
              <a:rPr altLang="en-US" lang="zh-CN" sz="1400">
                <a:latin typeface="+mn-lt"/>
                <a:ea typeface="+mn-ea"/>
                <a:cs typeface="+mn-ea"/>
                <a:sym typeface="+mn-lt"/>
              </a:rPr>
              <a:t>有皮肤完整性受损的危险</a:t>
            </a:r>
          </a:p>
          <a:p>
            <a:pPr eaLnBrk="1" hangingPunct="1">
              <a:lnSpc>
                <a:spcPct val="150000"/>
              </a:lnSpc>
              <a:buClr>
                <a:srgbClr val="0073C2"/>
              </a:buClr>
            </a:pPr>
            <a:r>
              <a:rPr altLang="en-US" lang="zh-CN" sz="1400">
                <a:latin typeface="+mn-lt"/>
                <a:ea typeface="+mn-ea"/>
                <a:cs typeface="+mn-ea"/>
                <a:sym typeface="+mn-lt"/>
              </a:rPr>
              <a:t>营养失调－低于机体需要量</a:t>
            </a:r>
          </a:p>
          <a:p>
            <a:pPr eaLnBrk="1" hangingPunct="1">
              <a:lnSpc>
                <a:spcPct val="150000"/>
              </a:lnSpc>
              <a:buClr>
                <a:srgbClr val="0073C2"/>
              </a:buClr>
            </a:pPr>
            <a:r>
              <a:rPr altLang="en-US" lang="zh-CN" sz="1400">
                <a:latin typeface="+mn-lt"/>
                <a:ea typeface="+mn-ea"/>
                <a:cs typeface="+mn-ea"/>
                <a:sym typeface="+mn-lt"/>
              </a:rPr>
              <a:t>废用性肌萎缩危险</a:t>
            </a:r>
          </a:p>
        </p:txBody>
      </p:sp>
      <p:sp>
        <p:nvSpPr>
          <p:cNvPr id="36" name="TextBox 25"/>
          <p:cNvSpPr txBox="1">
            <a:spLocks noChangeArrowheads="1"/>
          </p:cNvSpPr>
          <p:nvPr/>
        </p:nvSpPr>
        <p:spPr bwMode="auto">
          <a:xfrm>
            <a:off x="8557801" y="4233153"/>
            <a:ext cx="2489200" cy="105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 indent="-457200" marL="457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 indent="0" marL="0">
              <a:lnSpc>
                <a:spcPct val="150000"/>
              </a:lnSpc>
              <a:buClr>
                <a:srgbClr val="0073C2"/>
              </a:buClr>
            </a:pPr>
            <a:r>
              <a:rPr altLang="en-US" lang="zh-CN" sz="1400">
                <a:latin typeface="+mn-lt"/>
                <a:ea typeface="+mn-ea"/>
                <a:cs typeface="+mn-ea"/>
                <a:sym typeface="+mn-lt"/>
              </a:rPr>
              <a:t>自理能力缺陷</a:t>
            </a:r>
          </a:p>
          <a:p>
            <a:pPr eaLnBrk="1" hangingPunct="1" indent="0" marL="0">
              <a:lnSpc>
                <a:spcPct val="150000"/>
              </a:lnSpc>
              <a:buClr>
                <a:srgbClr val="0073C2"/>
              </a:buClr>
            </a:pPr>
            <a:r>
              <a:rPr altLang="en-US" lang="zh-CN" sz="1400">
                <a:latin typeface="+mn-lt"/>
                <a:ea typeface="+mn-ea"/>
                <a:cs typeface="+mn-ea"/>
                <a:sym typeface="+mn-lt"/>
              </a:rPr>
              <a:t>躯体移动障</a:t>
            </a:r>
          </a:p>
          <a:p>
            <a:pPr eaLnBrk="1" hangingPunct="1" indent="0" marL="0">
              <a:lnSpc>
                <a:spcPct val="150000"/>
              </a:lnSpc>
              <a:buClr>
                <a:srgbClr val="0073C2"/>
              </a:buClr>
            </a:pPr>
            <a:r>
              <a:rPr altLang="en-US" lang="zh-CN" sz="1400">
                <a:latin typeface="+mn-lt"/>
                <a:ea typeface="+mn-ea"/>
                <a:cs typeface="+mn-ea"/>
                <a:sym typeface="+mn-lt"/>
              </a:rPr>
              <a:t>知识缺乏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9E13CA0-4504-42E9-9FCF-44CB47AB3D3B}"/>
              </a:ext>
            </a:extLst>
          </p:cNvPr>
          <p:cNvSpPr/>
          <p:nvPr/>
        </p:nvSpPr>
        <p:spPr>
          <a:xfrm>
            <a:off x="1194471" y="2478226"/>
            <a:ext cx="1198880" cy="8229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z="1600">
                <a:solidFill>
                  <a:schemeClr val="tx2"/>
                </a:solidFill>
                <a:cs typeface="+mn-ea"/>
                <a:sym typeface="+mn-lt"/>
              </a:rPr>
              <a:t>入院时急需</a:t>
            </a:r>
          </a:p>
          <a:p>
            <a:pPr algn="ctr">
              <a:lnSpc>
                <a:spcPct val="150000"/>
              </a:lnSpc>
            </a:pPr>
            <a:r>
              <a:rPr altLang="en-US" lang="zh-CN" sz="1600">
                <a:solidFill>
                  <a:schemeClr val="tx2"/>
                </a:solidFill>
                <a:cs typeface="+mn-ea"/>
                <a:sym typeface="+mn-lt"/>
              </a:rPr>
              <a:t>解决的问题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66DC6982-2E27-486B-BACC-1325F4E28077}"/>
              </a:ext>
            </a:extLst>
          </p:cNvPr>
          <p:cNvSpPr/>
          <p:nvPr/>
        </p:nvSpPr>
        <p:spPr>
          <a:xfrm>
            <a:off x="8543637" y="1661644"/>
            <a:ext cx="9956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z="1600">
                <a:cs typeface="+mn-ea"/>
                <a:sym typeface="+mn-lt"/>
              </a:rPr>
              <a:t>潜在问题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0E14C5CF-E0FE-4257-BD32-F0F127F51129}"/>
              </a:ext>
            </a:extLst>
          </p:cNvPr>
          <p:cNvSpPr/>
          <p:nvPr/>
        </p:nvSpPr>
        <p:spPr>
          <a:xfrm>
            <a:off x="8562663" y="3814962"/>
            <a:ext cx="995680" cy="457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z="1600">
                <a:solidFill>
                  <a:schemeClr val="tx2"/>
                </a:solidFill>
                <a:cs typeface="+mn-ea"/>
                <a:sym typeface="+mn-lt"/>
              </a:rPr>
              <a:t>长期目标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93892E41-60F9-4C46-B791-DE400E52E7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2725469" y="1150839"/>
            <a:ext cx="5973410" cy="5118603"/>
          </a:xfrm>
          <a:prstGeom prst="rect">
            <a:avLst/>
          </a:prstGeom>
        </p:spPr>
      </p:pic>
    </p:spTree>
    <p:extLst>
      <p:ext uri="{BB962C8B-B14F-4D97-AF65-F5344CB8AC3E}">
        <p14:creationId val="4030197730"/>
      </p:ext>
    </p:extLst>
  </p:cSld>
  <p:clrMapOvr>
    <a:masterClrMapping/>
  </p:clrMapOvr>
  <mc:AlternateContent>
    <mc:Choice Requires="p14">
      <p:transition advClick="0" advTm="3000" p14:dur="1250" spd="slow">
        <p14:flythrough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3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3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0" nodeType="clickPar">
                      <p:stCondLst>
                        <p:cond delay="indefinite"/>
                      </p:stCondLst>
                      <p:childTnLst>
                        <p:par>
                          <p:cTn fill="hold" id="5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34"/>
      <p:bldP grpId="0" spid="35"/>
      <p:bldP grpId="0" spid="36"/>
      <p:bldP grpId="0" spid="2"/>
      <p:bldP grpId="0" spid="3"/>
      <p:bldP grpId="0" spid="6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等腰三角形 3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90088" y="381398"/>
            <a:ext cx="336227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护理问题</a:t>
            </a:r>
          </a:p>
        </p:txBody>
      </p:sp>
      <p:graphicFrame>
        <p:nvGraphicFramePr>
          <p:cNvPr id="6" name="Group 112"/>
          <p:cNvGraphicFramePr>
            <a:graphicFrameLocks noGrp="1"/>
          </p:cNvGraphicFramePr>
          <p:nvPr>
            <p:extLst>
              <p:ext uri="{D42A27DB-BD31-4B8C-83A1-F6EECF244321}">
                <p14:modId val="1816819228"/>
              </p:ext>
            </p:extLst>
          </p:nvPr>
        </p:nvGraphicFramePr>
        <p:xfrm>
          <a:off x="913308" y="1795833"/>
          <a:ext cx="10365383" cy="4577781"/>
        </p:xfrm>
        <a:graphic>
          <a:graphicData uri="http://schemas.openxmlformats.org/drawingml/2006/table">
            <a:tbl>
              <a:tblPr/>
              <a:tblGrid>
                <a:gridCol w="1003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31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97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4576"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时间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依据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护理问题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护理措施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结局评价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9079">
                <a:tc>
                  <a:txBody>
                    <a:bodyPr vert="horz" wrap="square"/>
                    <a:lstStyle/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kern="1200" lang="en-US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19/1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en-US" b="0" baseline="0" cap="none" i="0" kumimoji="0" lang="zh-CN" normalizeH="0" strike="noStrike" sz="16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</a:t>
                      </a:r>
                      <a:r>
                        <a:rPr altLang="en-US" b="0" lang="zh-CN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 GCS评分3分，四肢肌力</a:t>
                      </a:r>
                      <a:r>
                        <a:rPr altLang="zh-CN" b="0" lang="en-US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altLang="en-US" b="0" lang="zh-CN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级</a:t>
                      </a:r>
                      <a:r>
                        <a:rPr altLang="zh-CN" b="0" lang="en-US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-II</a:t>
                      </a:r>
                      <a:r>
                        <a:rPr altLang="en-US" b="0" lang="zh-CN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级；</a:t>
                      </a:r>
                      <a:endParaRPr altLang="zh-CN" b="0" baseline="0" cap="none" i="0" kumimoji="0" lang="en-US" normalizeH="0" strike="noStrike" sz="16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2.CT</a:t>
                      </a:r>
                      <a:r>
                        <a:rPr altLang="en-US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显示为脑干出血，出血量为</a:t>
                      </a:r>
                      <a:r>
                        <a:rPr altLang="zh-CN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5ml</a:t>
                      </a:r>
                      <a:endParaRPr altLang="en-US" b="0" baseline="0" cap="none" i="0" kumimoji="0" lang="zh-CN" normalizeH="0" strike="noStrike" sz="16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en-US" b="0" baseline="0" cap="none" i="0" kern="1200" kumimoji="0" lang="zh-CN" normalizeH="0" strike="noStrike" sz="1600" u="sng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altLang="zh-CN" b="0" kern="1200" lang="en-US" sz="1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en-US" b="0" kern="1200" lang="zh-CN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潜在并发症：再出血，脑疝</a:t>
                      </a:r>
                      <a:endParaRPr altLang="zh-CN" b="0" kern="1200" lang="en-US" sz="1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kern="1200" lang="en-US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1.</a:t>
                      </a:r>
                      <a:r>
                        <a:rPr altLang="en-US" b="0" kern="1200" lang="zh-CN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病情观察：</a:t>
                      </a:r>
                      <a:r>
                        <a:rPr altLang="zh-CN" b="0" kern="1200" lang="en-US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Q1h</a:t>
                      </a:r>
                      <a:r>
                        <a:rPr altLang="en-US" b="0" kern="1200" lang="zh-CN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观察患者的神志瞳孔、心率、呼吸、血压的变化，监测有无颅高压的表现：头痛，喷射性呕吐。</a:t>
                      </a:r>
                      <a:endParaRPr altLang="zh-CN" b="0" kern="1200" lang="en-US" sz="1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kern="1200" lang="en-US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2.</a:t>
                      </a:r>
                      <a:r>
                        <a:rPr altLang="en-US" b="0" kern="1200" lang="zh-CN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遵医嘱予甘露醇脱水、止血等处理；</a:t>
                      </a:r>
                      <a:endParaRPr altLang="zh-CN" b="0" kern="1200" lang="en-US" sz="1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kern="1200" lang="en-US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3.</a:t>
                      </a:r>
                      <a:r>
                        <a:rPr altLang="en-US" b="0" kern="1200" lang="zh-CN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控制血压：硝酸甘油、硝苯地平降压</a:t>
                      </a:r>
                      <a:r>
                        <a:rPr altLang="zh-CN" b="0" kern="1200" lang="en-US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,</a:t>
                      </a:r>
                      <a:r>
                        <a:rPr altLang="en-US" b="0" kern="1200" lang="zh-CN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患者血压稳定在</a:t>
                      </a:r>
                      <a:r>
                        <a:rPr altLang="zh-CN" b="0" kern="1200" lang="en-US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132-142/92-98mmHg</a:t>
                      </a:r>
                      <a:r>
                        <a:rPr altLang="en-US" b="0" kern="1200" lang="zh-CN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。</a:t>
                      </a:r>
                      <a:endParaRPr altLang="zh-CN" b="0" kern="1200" lang="en-US" sz="1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kern="1200" lang="en-US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4.</a:t>
                      </a:r>
                      <a:r>
                        <a:rPr altLang="en-US" b="0" kern="1200" lang="zh-CN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避免诱发脑疝：保持大便通畅，卧床休息，保持病人舒适</a:t>
                      </a:r>
                      <a:r>
                        <a:rPr altLang="zh-CN" b="0" kern="1200" lang="en-US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,</a:t>
                      </a:r>
                      <a:r>
                        <a:rPr altLang="en-US" b="0" kern="1200" lang="zh-CN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环境安静。</a:t>
                      </a:r>
                      <a:endParaRPr altLang="zh-CN" b="0" kern="1200" lang="en-US" sz="1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kern="1200" lang="en-US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5.</a:t>
                      </a:r>
                      <a:r>
                        <a:rPr altLang="en-US" b="0" kern="1200" lang="zh-CN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摇高床头</a:t>
                      </a:r>
                      <a:r>
                        <a:rPr altLang="zh-CN" b="0" kern="1200" lang="zh-CN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15-30°</a:t>
                      </a:r>
                      <a:r>
                        <a:rPr altLang="en-US" b="0" kern="1200" lang="zh-CN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促进颈静脉回流</a:t>
                      </a:r>
                      <a:endParaRPr altLang="zh-CN" b="0" kern="1200" lang="en-US" sz="1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</a:t>
                      </a:r>
                      <a:r>
                        <a:rPr altLang="en-US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患者</a:t>
                      </a:r>
                      <a:r>
                        <a:rPr altLang="zh-CN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GCS</a:t>
                      </a:r>
                      <a:r>
                        <a:rPr altLang="en-US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评分由</a:t>
                      </a:r>
                      <a:r>
                        <a:rPr altLang="zh-CN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</a:t>
                      </a:r>
                      <a:r>
                        <a:rPr altLang="en-US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分</a:t>
                      </a:r>
                      <a:r>
                        <a:rPr altLang="zh-CN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-7</a:t>
                      </a:r>
                      <a:r>
                        <a:rPr altLang="en-US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分</a:t>
                      </a:r>
                      <a:r>
                        <a:rPr altLang="zh-CN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-10</a:t>
                      </a:r>
                      <a:r>
                        <a:rPr altLang="en-US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分</a:t>
                      </a:r>
                      <a:r>
                        <a:rPr altLang="zh-CN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-12</a:t>
                      </a:r>
                      <a:r>
                        <a:rPr altLang="en-US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分</a:t>
                      </a:r>
                      <a:r>
                        <a:rPr altLang="zh-CN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-14</a:t>
                      </a:r>
                      <a:r>
                        <a:rPr altLang="en-US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分</a:t>
                      </a:r>
                      <a:endParaRPr altLang="zh-CN" b="0" baseline="0" cap="none" i="0" kumimoji="0" lang="en-US" normalizeH="0" strike="noStrike" sz="16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2. 29/1MRI</a:t>
                      </a:r>
                      <a:r>
                        <a:rPr altLang="en-US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显示脑干水肿较前吸收，但仍肿胀；无再出血；</a:t>
                      </a:r>
                      <a:endParaRPr altLang="zh-CN" b="0" baseline="0" cap="none" i="0" kumimoji="0" lang="en-US" normalizeH="0" strike="noStrike" sz="16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altLang="en-US" b="0" baseline="0" cap="none" i="0" kumimoji="0" lang="zh-CN" normalizeH="0" strike="noStrike" sz="16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-533400" latinLnBrk="0" lvl="0" marL="53340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zh-CN" b="0" baseline="0" cap="none" i="0" kumimoji="0" lang="en-US" normalizeH="0" strike="noStrike" sz="16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val="1184464011"/>
      </p:ext>
    </p:extLst>
  </p:cSld>
  <p:clrMapOvr>
    <a:masterClrMapping/>
  </p:clrMapOvr>
  <mc:AlternateContent>
    <mc:Choice Requires="p14">
      <p:transition advClick="0" advTm="3000" p14:dur="1250" spd="slow">
        <p14:flythrough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1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9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20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21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22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23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4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25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27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8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29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等腰三角形 3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90088" y="381398"/>
            <a:ext cx="336227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护理问题</a:t>
            </a:r>
          </a:p>
        </p:txBody>
      </p:sp>
      <p:graphicFrame>
        <p:nvGraphicFramePr>
          <p:cNvPr id="7" name="Group 112"/>
          <p:cNvGraphicFramePr>
            <a:graphicFrameLocks noGrp="1"/>
          </p:cNvGraphicFramePr>
          <p:nvPr>
            <p:extLst>
              <p:ext uri="{D42A27DB-BD31-4B8C-83A1-F6EECF244321}">
                <p14:modId val="3089659735"/>
              </p:ext>
            </p:extLst>
          </p:nvPr>
        </p:nvGraphicFramePr>
        <p:xfrm>
          <a:off x="913308" y="1913636"/>
          <a:ext cx="10365383" cy="3474684"/>
        </p:xfrm>
        <a:graphic>
          <a:graphicData uri="http://schemas.openxmlformats.org/drawingml/2006/table">
            <a:tbl>
              <a:tblPr/>
              <a:tblGrid>
                <a:gridCol w="1003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31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97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92151"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时间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依据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护理问题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护理措施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结局评价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9722">
                <a:tc>
                  <a:txBody>
                    <a:bodyPr vert="horz" wrap="square"/>
                    <a:lstStyle/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kern="1200" lang="en-US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19/1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en-US" b="0" baseline="0" cap="none" i="0" kumimoji="0" lang="zh-CN" normalizeH="0" strike="noStrike" sz="16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血钾为</a:t>
                      </a:r>
                      <a:r>
                        <a:rPr altLang="en-US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3.</a:t>
                      </a:r>
                      <a:r>
                        <a:rPr altLang="en-US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r>
                        <a:rPr altLang="zh-CN" b="0" baseline="0" cap="none" err="1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mmol/L</a:t>
                      </a:r>
                      <a:endParaRPr altLang="en-US" b="0" baseline="0" cap="none" i="0" kumimoji="0" lang="en-US" normalizeH="0" strike="noStrike" sz="16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电解质紊乱：与低钾血症有关</a:t>
                      </a:r>
                      <a:endParaRPr altLang="zh-CN" b="0" baseline="0" cap="none" i="0" kumimoji="0" lang="en-US" normalizeH="0" strike="noStrike" sz="16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zh-CN" b="0" baseline="0" cap="none" i="0" kumimoji="0" lang="en-US" normalizeH="0" strike="noStrike" sz="1600" u="sng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zh-CN" b="0" baseline="0" cap="none" i="0" kumimoji="0" lang="en-US" normalizeH="0" strike="noStrike" sz="1600" u="sng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</a:t>
                      </a:r>
                      <a:r>
                        <a:rPr altLang="en-US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与胃管内注入氯化钾缓释片，橙汁胃管注入；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2.</a:t>
                      </a:r>
                      <a:r>
                        <a:rPr altLang="en-US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观察患者心电图的表现、观察有无腹胀；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3.</a:t>
                      </a:r>
                      <a:r>
                        <a:rPr altLang="en-US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动态关注电解质情况；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</a:t>
                      </a:r>
                      <a:r>
                        <a:rPr altLang="zh-CN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23/1</a:t>
                      </a:r>
                      <a:r>
                        <a:rPr altLang="en-US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血钾为</a:t>
                      </a:r>
                      <a:r>
                        <a:rPr altLang="zh-CN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3.6mmol/L</a:t>
                      </a:r>
                      <a:endParaRPr altLang="zh-CN" b="0" baseline="0" cap="none" i="0" kumimoji="0" lang="en-US" normalizeH="0" strike="noStrike" sz="16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.</a:t>
                      </a:r>
                      <a:endParaRPr altLang="zh-CN" b="0" baseline="0" cap="none" i="0" kumimoji="0" lang="en-US" normalizeH="0" strike="noStrike" sz="16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val="3771902432"/>
      </p:ext>
    </p:extLst>
  </p:cSld>
  <p:clrMapOvr>
    <a:masterClrMapping/>
  </p:clrMapOvr>
  <mc:AlternateContent>
    <mc:Choice Requires="p14">
      <p:transition advClick="0" advTm="3000" p14:dur="1250" spd="slow">
        <p14:flythrough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等腰三角形 3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90088" y="381398"/>
            <a:ext cx="336227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护理问题</a:t>
            </a:r>
          </a:p>
        </p:txBody>
      </p:sp>
      <p:graphicFrame>
        <p:nvGraphicFramePr>
          <p:cNvPr id="7" name="Group 112"/>
          <p:cNvGraphicFramePr>
            <a:graphicFrameLocks noGrp="1"/>
          </p:cNvGraphicFramePr>
          <p:nvPr>
            <p:extLst>
              <p:ext uri="{D42A27DB-BD31-4B8C-83A1-F6EECF244321}">
                <p14:modId val="1224426238"/>
              </p:ext>
            </p:extLst>
          </p:nvPr>
        </p:nvGraphicFramePr>
        <p:xfrm>
          <a:off x="913308" y="1913636"/>
          <a:ext cx="10365383" cy="4084272"/>
        </p:xfrm>
        <a:graphic>
          <a:graphicData uri="http://schemas.openxmlformats.org/drawingml/2006/table">
            <a:tbl>
              <a:tblPr/>
              <a:tblGrid>
                <a:gridCol w="1003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31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97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92151"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时间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依据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护理问题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护理措施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结局评价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79722">
                <a:tc>
                  <a:txBody>
                    <a:bodyPr vert="horz" wrap="square"/>
                    <a:lstStyle/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kern="1200" lang="en-US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19/1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en-US" b="0" baseline="0" cap="none" i="0" kumimoji="0" lang="zh-CN" normalizeH="0" strike="noStrike" sz="16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b="0" baseline="0" cap="none" err="1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Autar</a:t>
                      </a:r>
                      <a:r>
                        <a:rPr altLang="en-US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深静脉血栓风险评估为</a:t>
                      </a:r>
                      <a:r>
                        <a:rPr altLang="zh-CN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15</a:t>
                      </a:r>
                      <a:r>
                        <a:rPr altLang="en-US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分，属于高危、</a:t>
                      </a:r>
                      <a:r>
                        <a:rPr altLang="zh-CN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D-</a:t>
                      </a:r>
                      <a:r>
                        <a:rPr altLang="en-US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二聚体为</a:t>
                      </a:r>
                      <a:r>
                        <a:rPr altLang="zh-CN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45</a:t>
                      </a:r>
                      <a:endParaRPr altLang="en-US" b="0" baseline="0" cap="none" i="0" kumimoji="0" lang="zh-CN" normalizeH="0" strike="noStrike" sz="16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 marB="45705" marL="91447" marR="91447" marT="45705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ern="120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有下肢深静脉血栓的风险</a:t>
                      </a:r>
                    </a:p>
                  </a:txBody>
                  <a:tcPr horzOverflow="overflow" marB="45705" marL="91447" marR="91447" marT="45705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</a:t>
                      </a:r>
                      <a:r>
                        <a:rPr altLang="en-US" b="0" baseline="0" cap="none" i="0" kern="120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密切观察双下肢皮温、颜色、足背动脉搏动情况；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b="0" baseline="0" cap="none" i="0" kern="120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2.</a:t>
                      </a:r>
                      <a:r>
                        <a:rPr altLang="en-US" b="0" baseline="0" cap="none" i="0" kern="120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指导患者家属行预防</a:t>
                      </a:r>
                      <a:r>
                        <a:rPr altLang="zh-CN" b="0" baseline="0" cap="none" i="0" kern="120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DVT</a:t>
                      </a:r>
                      <a:r>
                        <a:rPr altLang="en-US" b="0" baseline="0" cap="none" i="0" kern="120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发生的</a:t>
                      </a:r>
                      <a:r>
                        <a:rPr altLang="en-US" b="0" baseline="0" cap="none" i="0" kern="120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  <a:hlinkClick action="ppaction://noaction"/>
                        </a:rPr>
                        <a:t>功能锻炼</a:t>
                      </a:r>
                      <a:r>
                        <a:rPr altLang="en-US" b="0" baseline="0" cap="none" i="0" kern="120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，并每日登记护理剂量</a:t>
                      </a:r>
                      <a:endParaRPr altLang="zh-CN" b="0" baseline="0" cap="none" i="0" kern="1200" kumimoji="0" lang="en-US" normalizeH="0" strike="noStrike" sz="16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b="0" baseline="0" cap="none" i="0" kern="120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3. </a:t>
                      </a:r>
                      <a:r>
                        <a:rPr altLang="en-US" b="0" baseline="0" cap="none" i="0" kern="120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监测患者的</a:t>
                      </a:r>
                      <a:r>
                        <a:rPr altLang="zh-CN" b="0" baseline="0" cap="none" i="0" kern="120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D-</a:t>
                      </a:r>
                      <a:r>
                        <a:rPr altLang="en-US" b="0" baseline="0" cap="none" i="0" kern="120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二聚体及凝血四项的结果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ern="120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4.</a:t>
                      </a:r>
                      <a:r>
                        <a:rPr altLang="en-US" b="0" baseline="0" cap="none" i="0" kern="120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建议患者家属购买弹力袜</a:t>
                      </a:r>
                      <a:endParaRPr altLang="zh-CN" b="0" baseline="0" cap="none" i="0" kern="1200" kumimoji="0" lang="en-US" normalizeH="0" strike="noStrike" sz="16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b="0" baseline="0" cap="none" i="0" kern="120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5.</a:t>
                      </a:r>
                      <a:r>
                        <a:rPr altLang="en-US" b="0" baseline="0" cap="none" i="0" kern="120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与主管医生联系</a:t>
                      </a:r>
                      <a:r>
                        <a:rPr altLang="en-US" b="0" baseline="0" cap="none" i="0" kern="120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  <a:hlinkClick action="ppaction://hlinksldjump" r:id="rId3"/>
                        </a:rPr>
                        <a:t>行四肢静脉血管彩超</a:t>
                      </a:r>
                      <a:endParaRPr altLang="en-US" b="0" baseline="0" cap="none" i="0" kern="1200" kumimoji="0" lang="zh-CN" normalizeH="0" strike="noStrike" sz="16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en-US" b="0" baseline="0" cap="none" i="0" kern="1200" kumimoji="0" lang="zh-CN" normalizeH="0" strike="noStrike" sz="16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 marB="45705" marL="91447" marR="91447" marT="45705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t" hangingPunct="0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r>
                        <a:rPr altLang="zh-CN" b="0" baseline="0" cap="none" i="0" kern="120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.</a:t>
                      </a:r>
                      <a:r>
                        <a:rPr altLang="en-US" b="0" baseline="0" cap="none" i="0" kern="120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家属掌握预防血栓形成的锻炼方法。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2. </a:t>
                      </a:r>
                      <a:r>
                        <a:rPr altLang="en-US" b="0" baseline="0" cap="none" i="0" kumimoji="0" lang="zh-CN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患者四肢彩超没有发生深静脉血栓</a:t>
                      </a:r>
                      <a:endParaRPr altLang="zh-CN" b="0" baseline="0" cap="none" i="0" kumimoji="0" lang="en-US" normalizeH="0" strike="noStrike" sz="16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 marB="45705" marL="91447" marR="91447" marT="45705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ext Box 72"/>
          <p:cNvSpPr txBox="1">
            <a:spLocks noChangeArrowheads="1"/>
          </p:cNvSpPr>
          <p:nvPr/>
        </p:nvSpPr>
        <p:spPr bwMode="auto">
          <a:xfrm>
            <a:off x="8517615" y="4822978"/>
            <a:ext cx="3142773" cy="1368816"/>
          </a:xfrm>
          <a:prstGeom prst="roundRect">
            <a:avLst>
              <a:gd fmla="val 7124" name="adj"/>
            </a:avLst>
          </a:prstGeom>
          <a:solidFill>
            <a:schemeClr val="accent2"/>
          </a:solidFill>
          <a:ln>
            <a:noFill/>
          </a:ln>
        </p:spPr>
        <p:txBody>
          <a:bodyPr bIns="46990" lIns="90170" rIns="90170" tIns="4699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>
              <a:lnSpc>
                <a:spcPct val="150000"/>
              </a:lnSpc>
            </a:pPr>
            <a:r>
              <a:rPr altLang="zh-CN" lang="en-US" sz="2800">
                <a:latin typeface="+mn-lt"/>
                <a:ea typeface="+mn-ea"/>
                <a:cs typeface="+mn-ea"/>
                <a:sym typeface="+mn-lt"/>
              </a:rPr>
              <a:t>26/1D-二聚体为587</a:t>
            </a:r>
          </a:p>
        </p:txBody>
      </p:sp>
    </p:spTree>
    <p:extLst>
      <p:ext uri="{BB962C8B-B14F-4D97-AF65-F5344CB8AC3E}">
        <p14:creationId val="3533975680"/>
      </p:ext>
    </p:extLst>
  </p:cSld>
  <p:clrMapOvr>
    <a:masterClrMapping/>
  </p:clrMapOvr>
  <mc:AlternateContent>
    <mc:Choice Requires="p14">
      <p:transition advClick="0" advTm="3000" p14:dur="2000" spd="slow">
        <p14:ferris dir="l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6" name="圆角矩形 115"/>
          <p:cNvSpPr/>
          <p:nvPr/>
        </p:nvSpPr>
        <p:spPr>
          <a:xfrm>
            <a:off x="6843627" y="2905722"/>
            <a:ext cx="2360094" cy="1351264"/>
          </a:xfrm>
          <a:prstGeom prst="roundRect">
            <a:avLst>
              <a:gd fmla="val 6029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b="1" lang="zh-CN" sz="1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72178" y="389765"/>
            <a:ext cx="1770538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800">
                <a:solidFill>
                  <a:schemeClr val="accent1"/>
                </a:solidFill>
                <a:cs typeface="+mn-ea"/>
                <a:sym typeface="+mn-lt"/>
              </a:rPr>
              <a:t>前言</a:t>
            </a:r>
          </a:p>
        </p:txBody>
      </p:sp>
      <p:pic>
        <p:nvPicPr>
          <p:cNvPr descr="c:\users\ADMINI~1\appdata\roaming\360se6\USERDA~1\Temp\A0184-1.JPG" id="9" name="Picture 2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 bwMode="auto">
          <a:xfrm>
            <a:off x="9670036" y="389765"/>
            <a:ext cx="2521964" cy="6250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reeform 5"/>
          <p:cNvSpPr/>
          <p:nvPr/>
        </p:nvSpPr>
        <p:spPr bwMode="auto">
          <a:xfrm flipH="1">
            <a:off x="2137454" y="1521989"/>
            <a:ext cx="2184442" cy="4383350"/>
          </a:xfrm>
          <a:custGeom>
            <a:gdLst>
              <a:gd fmla="*/ 761 w 761" name="T0"/>
              <a:gd fmla="*/ 1493 h 1528" name="T1"/>
              <a:gd fmla="*/ 709 w 761" name="T2"/>
              <a:gd fmla="*/ 1458 h 1528" name="T3"/>
              <a:gd fmla="*/ 709 w 761" name="T4"/>
              <a:gd fmla="*/ 1486 h 1528" name="T5"/>
              <a:gd fmla="*/ 13 w 761" name="T6"/>
              <a:gd fmla="*/ 761 h 1528" name="T7"/>
              <a:gd fmla="*/ 696 w 761" name="T8"/>
              <a:gd fmla="*/ 37 h 1528" name="T9"/>
              <a:gd fmla="*/ 725 w 761" name="T10"/>
              <a:gd fmla="*/ 61 h 1528" name="T11"/>
              <a:gd fmla="*/ 755 w 761" name="T12"/>
              <a:gd fmla="*/ 31 h 1528" name="T13"/>
              <a:gd fmla="*/ 725 w 761" name="T14"/>
              <a:gd fmla="*/ 0 h 1528" name="T15"/>
              <a:gd fmla="*/ 696 w 761" name="T16"/>
              <a:gd fmla="*/ 24 h 1528" name="T17"/>
              <a:gd fmla="*/ 0 w 761" name="T18"/>
              <a:gd fmla="*/ 761 h 1528" name="T19"/>
              <a:gd fmla="*/ 709 w 761" name="T20"/>
              <a:gd fmla="*/ 1498 h 1528" name="T21"/>
              <a:gd fmla="*/ 709 w 761" name="T22"/>
              <a:gd fmla="*/ 1528 h 1528" name="T23"/>
              <a:gd fmla="*/ 761 w 761" name="T24"/>
              <a:gd fmla="*/ 1493 h 1528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1528" w="761">
                <a:moveTo>
                  <a:pt x="761" y="1493"/>
                </a:moveTo>
                <a:cubicBezTo>
                  <a:pt x="709" y="1458"/>
                  <a:pt x="709" y="1458"/>
                  <a:pt x="709" y="1458"/>
                </a:cubicBezTo>
                <a:cubicBezTo>
                  <a:pt x="709" y="1486"/>
                  <a:pt x="709" y="1486"/>
                  <a:pt x="709" y="1486"/>
                </a:cubicBezTo>
                <a:cubicBezTo>
                  <a:pt x="323" y="1470"/>
                  <a:pt x="13" y="1151"/>
                  <a:pt x="13" y="761"/>
                </a:cubicBezTo>
                <a:cubicBezTo>
                  <a:pt x="13" y="375"/>
                  <a:pt x="316" y="59"/>
                  <a:pt x="696" y="37"/>
                </a:cubicBezTo>
                <a:cubicBezTo>
                  <a:pt x="699" y="51"/>
                  <a:pt x="711" y="61"/>
                  <a:pt x="725" y="61"/>
                </a:cubicBezTo>
                <a:cubicBezTo>
                  <a:pt x="742" y="61"/>
                  <a:pt x="755" y="47"/>
                  <a:pt x="755" y="31"/>
                </a:cubicBezTo>
                <a:cubicBezTo>
                  <a:pt x="755" y="14"/>
                  <a:pt x="742" y="0"/>
                  <a:pt x="725" y="0"/>
                </a:cubicBezTo>
                <a:cubicBezTo>
                  <a:pt x="711" y="0"/>
                  <a:pt x="698" y="11"/>
                  <a:pt x="696" y="24"/>
                </a:cubicBezTo>
                <a:cubicBezTo>
                  <a:pt x="308" y="46"/>
                  <a:pt x="0" y="368"/>
                  <a:pt x="0" y="761"/>
                </a:cubicBezTo>
                <a:cubicBezTo>
                  <a:pt x="0" y="1158"/>
                  <a:pt x="315" y="1483"/>
                  <a:pt x="709" y="1498"/>
                </a:cubicBezTo>
                <a:cubicBezTo>
                  <a:pt x="709" y="1528"/>
                  <a:pt x="709" y="1528"/>
                  <a:pt x="709" y="1528"/>
                </a:cubicBezTo>
                <a:lnTo>
                  <a:pt x="761" y="149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b="1" lang="en-US">
              <a:cs typeface="+mn-ea"/>
              <a:sym typeface="+mn-lt"/>
            </a:endParaRPr>
          </a:p>
        </p:txBody>
      </p:sp>
      <p:grpSp>
        <p:nvGrpSpPr>
          <p:cNvPr id="11" name="Group 3"/>
          <p:cNvGrpSpPr/>
          <p:nvPr/>
        </p:nvGrpSpPr>
        <p:grpSpPr>
          <a:xfrm>
            <a:off x="2989169" y="1511139"/>
            <a:ext cx="1148279" cy="1146470"/>
            <a:chOff x="2568254" y="1916548"/>
            <a:chExt cx="1148279" cy="1146470"/>
          </a:xfrm>
        </p:grpSpPr>
        <p:sp>
          <p:nvSpPr>
            <p:cNvPr id="12" name="Oval 6"/>
            <p:cNvSpPr>
              <a:spLocks noChangeArrowheads="1"/>
            </p:cNvSpPr>
            <p:nvPr/>
          </p:nvSpPr>
          <p:spPr bwMode="auto">
            <a:xfrm flipH="1">
              <a:off x="2568254" y="1916548"/>
              <a:ext cx="1148279" cy="11464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b="1" lang="en-US">
                <a:cs typeface="+mn-ea"/>
                <a:sym typeface="+mn-lt"/>
              </a:endParaRPr>
            </a:p>
          </p:txBody>
        </p:sp>
        <p:sp>
          <p:nvSpPr>
            <p:cNvPr id="13" name="Oval 9"/>
            <p:cNvSpPr>
              <a:spLocks noChangeArrowheads="1"/>
            </p:cNvSpPr>
            <p:nvPr/>
          </p:nvSpPr>
          <p:spPr bwMode="auto">
            <a:xfrm flipH="1">
              <a:off x="2680369" y="2026856"/>
              <a:ext cx="924049" cy="92404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b="1" lang="en-US">
                <a:cs typeface="+mn-ea"/>
                <a:sym typeface="+mn-lt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746853" y="3106071"/>
            <a:ext cx="1148279" cy="1150087"/>
            <a:chOff x="3325938" y="3511480"/>
            <a:chExt cx="1148279" cy="1150087"/>
          </a:xfrm>
        </p:grpSpPr>
        <p:sp>
          <p:nvSpPr>
            <p:cNvPr id="15" name="Oval 7"/>
            <p:cNvSpPr>
              <a:spLocks noChangeArrowheads="1"/>
            </p:cNvSpPr>
            <p:nvPr/>
          </p:nvSpPr>
          <p:spPr bwMode="auto">
            <a:xfrm flipH="1">
              <a:off x="3325938" y="3511480"/>
              <a:ext cx="1148279" cy="1150087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b="1" lang="en-US">
                <a:cs typeface="+mn-ea"/>
                <a:sym typeface="+mn-lt"/>
              </a:endParaRPr>
            </a:p>
          </p:txBody>
        </p:sp>
        <p:sp>
          <p:nvSpPr>
            <p:cNvPr id="16" name="Oval 10"/>
            <p:cNvSpPr>
              <a:spLocks noChangeArrowheads="1"/>
            </p:cNvSpPr>
            <p:nvPr/>
          </p:nvSpPr>
          <p:spPr bwMode="auto">
            <a:xfrm flipH="1">
              <a:off x="3438053" y="3621787"/>
              <a:ext cx="924049" cy="92766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b="1" lang="en-US">
                <a:cs typeface="+mn-ea"/>
                <a:sym typeface="+mn-lt"/>
              </a:endParaRPr>
            </a:p>
          </p:txBody>
        </p:sp>
      </p:grpSp>
      <p:grpSp>
        <p:nvGrpSpPr>
          <p:cNvPr id="17" name="Group 14"/>
          <p:cNvGrpSpPr/>
          <p:nvPr/>
        </p:nvGrpSpPr>
        <p:grpSpPr>
          <a:xfrm>
            <a:off x="2989169" y="4702812"/>
            <a:ext cx="1148279" cy="1148279"/>
            <a:chOff x="2568254" y="5108221"/>
            <a:chExt cx="1148279" cy="1148279"/>
          </a:xfrm>
        </p:grpSpPr>
        <p:sp>
          <p:nvSpPr>
            <p:cNvPr id="18" name="Oval 8"/>
            <p:cNvSpPr>
              <a:spLocks noChangeArrowheads="1"/>
            </p:cNvSpPr>
            <p:nvPr/>
          </p:nvSpPr>
          <p:spPr bwMode="auto">
            <a:xfrm flipH="1">
              <a:off x="2568254" y="5108221"/>
              <a:ext cx="1148279" cy="114827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b="1" lang="en-US">
                <a:cs typeface="+mn-ea"/>
                <a:sym typeface="+mn-lt"/>
              </a:endParaRPr>
            </a:p>
          </p:txBody>
        </p:sp>
        <p:sp>
          <p:nvSpPr>
            <p:cNvPr id="19" name="Oval 11"/>
            <p:cNvSpPr>
              <a:spLocks noChangeArrowheads="1"/>
            </p:cNvSpPr>
            <p:nvPr/>
          </p:nvSpPr>
          <p:spPr bwMode="auto">
            <a:xfrm flipH="1">
              <a:off x="2680369" y="5220336"/>
              <a:ext cx="924049" cy="92404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b="1" lang="en-US">
                <a:cs typeface="+mn-ea"/>
                <a:sym typeface="+mn-lt"/>
              </a:endParaRPr>
            </a:p>
          </p:txBody>
        </p:sp>
      </p:grpSp>
      <p:sp>
        <p:nvSpPr>
          <p:cNvPr id="20" name="Oval 12"/>
          <p:cNvSpPr>
            <a:spLocks noChangeArrowheads="1"/>
          </p:cNvSpPr>
          <p:nvPr/>
        </p:nvSpPr>
        <p:spPr bwMode="auto">
          <a:xfrm flipH="1">
            <a:off x="772178" y="2297285"/>
            <a:ext cx="2902342" cy="290021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b="1" lang="en-US">
              <a:cs typeface="+mn-ea"/>
              <a:sym typeface="+mn-lt"/>
            </a:endParaRPr>
          </a:p>
        </p:txBody>
      </p:sp>
      <p:sp>
        <p:nvSpPr>
          <p:cNvPr id="24" name="Freeform 182"/>
          <p:cNvSpPr>
            <a:spLocks noEditPoints="1"/>
          </p:cNvSpPr>
          <p:nvPr/>
        </p:nvSpPr>
        <p:spPr bwMode="auto">
          <a:xfrm>
            <a:off x="3314802" y="5028446"/>
            <a:ext cx="497014" cy="497012"/>
          </a:xfrm>
          <a:custGeom>
            <a:cxnLst>
              <a:cxn ang="0">
                <a:pos x="128" y="256"/>
              </a:cxn>
              <a:cxn ang="0">
                <a:pos x="0" y="128"/>
              </a:cxn>
              <a:cxn ang="0">
                <a:pos x="128" y="0"/>
              </a:cxn>
              <a:cxn ang="0">
                <a:pos x="256" y="128"/>
              </a:cxn>
              <a:cxn ang="0">
                <a:pos x="128" y="256"/>
              </a:cxn>
              <a:cxn ang="0">
                <a:pos x="128" y="24"/>
              </a:cxn>
              <a:cxn ang="0">
                <a:pos x="24" y="128"/>
              </a:cxn>
              <a:cxn ang="0">
                <a:pos x="128" y="232"/>
              </a:cxn>
              <a:cxn ang="0">
                <a:pos x="232" y="128"/>
              </a:cxn>
              <a:cxn ang="0">
                <a:pos x="128" y="24"/>
              </a:cxn>
              <a:cxn ang="0">
                <a:pos x="180" y="140"/>
              </a:cxn>
              <a:cxn ang="0">
                <a:pos x="156" y="140"/>
              </a:cxn>
              <a:cxn ang="0">
                <a:pos x="140" y="140"/>
              </a:cxn>
              <a:cxn ang="0">
                <a:pos x="128" y="140"/>
              </a:cxn>
              <a:cxn ang="0">
                <a:pos x="116" y="128"/>
              </a:cxn>
              <a:cxn ang="0">
                <a:pos x="116" y="56"/>
              </a:cxn>
              <a:cxn ang="0">
                <a:pos x="128" y="44"/>
              </a:cxn>
              <a:cxn ang="0">
                <a:pos x="140" y="56"/>
              </a:cxn>
              <a:cxn ang="0">
                <a:pos x="140" y="116"/>
              </a:cxn>
              <a:cxn ang="0">
                <a:pos x="156" y="116"/>
              </a:cxn>
              <a:cxn ang="0">
                <a:pos x="180" y="116"/>
              </a:cxn>
              <a:cxn ang="0">
                <a:pos x="192" y="128"/>
              </a:cxn>
              <a:cxn ang="0">
                <a:pos x="180" y="140"/>
              </a:cxn>
            </a:cxnLst>
            <a:rect b="b" l="0" r="r" t="0"/>
            <a:pathLst>
              <a:path h="256" w="256">
                <a:moveTo>
                  <a:pt x="128" y="256"/>
                </a:moveTo>
                <a:cubicBezTo>
                  <a:pt x="57" y="256"/>
                  <a:pt x="0" y="199"/>
                  <a:pt x="0" y="128"/>
                </a:cubicBezTo>
                <a:cubicBezTo>
                  <a:pt x="0" y="57"/>
                  <a:pt x="57" y="0"/>
                  <a:pt x="128" y="0"/>
                </a:cubicBezTo>
                <a:cubicBezTo>
                  <a:pt x="199" y="0"/>
                  <a:pt x="256" y="57"/>
                  <a:pt x="256" y="128"/>
                </a:cubicBezTo>
                <a:cubicBezTo>
                  <a:pt x="256" y="199"/>
                  <a:pt x="199" y="256"/>
                  <a:pt x="128" y="256"/>
                </a:cubicBezTo>
                <a:moveTo>
                  <a:pt x="128" y="24"/>
                </a:moveTo>
                <a:cubicBezTo>
                  <a:pt x="71" y="24"/>
                  <a:pt x="24" y="71"/>
                  <a:pt x="24" y="128"/>
                </a:cubicBezTo>
                <a:cubicBezTo>
                  <a:pt x="24" y="185"/>
                  <a:pt x="71" y="232"/>
                  <a:pt x="128" y="232"/>
                </a:cubicBezTo>
                <a:cubicBezTo>
                  <a:pt x="185" y="232"/>
                  <a:pt x="232" y="185"/>
                  <a:pt x="232" y="128"/>
                </a:cubicBezTo>
                <a:cubicBezTo>
                  <a:pt x="232" y="71"/>
                  <a:pt x="185" y="24"/>
                  <a:pt x="128" y="24"/>
                </a:cubicBezTo>
                <a:moveTo>
                  <a:pt x="180" y="140"/>
                </a:moveTo>
                <a:cubicBezTo>
                  <a:pt x="156" y="140"/>
                  <a:pt x="156" y="140"/>
                  <a:pt x="156" y="140"/>
                </a:cubicBezTo>
                <a:cubicBezTo>
                  <a:pt x="140" y="140"/>
                  <a:pt x="140" y="140"/>
                  <a:pt x="140" y="140"/>
                </a:cubicBezTo>
                <a:cubicBezTo>
                  <a:pt x="128" y="140"/>
                  <a:pt x="128" y="140"/>
                  <a:pt x="128" y="140"/>
                </a:cubicBezTo>
                <a:cubicBezTo>
                  <a:pt x="121" y="140"/>
                  <a:pt x="116" y="135"/>
                  <a:pt x="116" y="128"/>
                </a:cubicBezTo>
                <a:cubicBezTo>
                  <a:pt x="116" y="56"/>
                  <a:pt x="116" y="56"/>
                  <a:pt x="116" y="56"/>
                </a:cubicBezTo>
                <a:cubicBezTo>
                  <a:pt x="116" y="49"/>
                  <a:pt x="121" y="44"/>
                  <a:pt x="128" y="44"/>
                </a:cubicBezTo>
                <a:cubicBezTo>
                  <a:pt x="135" y="44"/>
                  <a:pt x="140" y="49"/>
                  <a:pt x="140" y="56"/>
                </a:cubicBezTo>
                <a:cubicBezTo>
                  <a:pt x="140" y="116"/>
                  <a:pt x="140" y="116"/>
                  <a:pt x="140" y="116"/>
                </a:cubicBezTo>
                <a:cubicBezTo>
                  <a:pt x="156" y="116"/>
                  <a:pt x="156" y="116"/>
                  <a:pt x="156" y="116"/>
                </a:cubicBezTo>
                <a:cubicBezTo>
                  <a:pt x="180" y="116"/>
                  <a:pt x="180" y="116"/>
                  <a:pt x="180" y="116"/>
                </a:cubicBezTo>
                <a:cubicBezTo>
                  <a:pt x="187" y="116"/>
                  <a:pt x="192" y="121"/>
                  <a:pt x="192" y="128"/>
                </a:cubicBezTo>
                <a:cubicBezTo>
                  <a:pt x="192" y="135"/>
                  <a:pt x="187" y="140"/>
                  <a:pt x="180" y="140"/>
                </a:cubicBezTo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b="1" lang="en-US">
              <a:cs typeface="+mn-ea"/>
              <a:sym typeface="+mn-lt"/>
            </a:endParaRPr>
          </a:p>
        </p:txBody>
      </p:sp>
      <p:sp>
        <p:nvSpPr>
          <p:cNvPr id="25" name="Freeform 191"/>
          <p:cNvSpPr/>
          <p:nvPr/>
        </p:nvSpPr>
        <p:spPr bwMode="auto">
          <a:xfrm>
            <a:off x="4091981" y="3459373"/>
            <a:ext cx="458022" cy="443482"/>
          </a:xfrm>
          <a:custGeom>
            <a:cxnLst>
              <a:cxn ang="0">
                <a:pos x="256" y="236"/>
              </a:cxn>
              <a:cxn ang="0">
                <a:pos x="256" y="236"/>
              </a:cxn>
              <a:cxn ang="0">
                <a:pos x="244" y="248"/>
              </a:cxn>
              <a:cxn ang="0">
                <a:pos x="12" y="248"/>
              </a:cxn>
              <a:cxn ang="0">
                <a:pos x="0" y="236"/>
              </a:cxn>
              <a:cxn ang="0">
                <a:pos x="0" y="236"/>
              </a:cxn>
              <a:cxn ang="0">
                <a:pos x="0" y="236"/>
              </a:cxn>
              <a:cxn ang="0">
                <a:pos x="32" y="176"/>
              </a:cxn>
              <a:cxn ang="0">
                <a:pos x="69" y="164"/>
              </a:cxn>
              <a:cxn ang="0">
                <a:pos x="100" y="150"/>
              </a:cxn>
              <a:cxn ang="0">
                <a:pos x="100" y="127"/>
              </a:cxn>
              <a:cxn ang="0">
                <a:pos x="88" y="97"/>
              </a:cxn>
              <a:cxn ang="0">
                <a:pos x="80" y="85"/>
              </a:cxn>
              <a:cxn ang="0">
                <a:pos x="84" y="65"/>
              </a:cxn>
              <a:cxn ang="0">
                <a:pos x="82" y="39"/>
              </a:cxn>
              <a:cxn ang="0">
                <a:pos x="128" y="0"/>
              </a:cxn>
              <a:cxn ang="0">
                <a:pos x="175" y="39"/>
              </a:cxn>
              <a:cxn ang="0">
                <a:pos x="172" y="65"/>
              </a:cxn>
              <a:cxn ang="0">
                <a:pos x="176" y="85"/>
              </a:cxn>
              <a:cxn ang="0">
                <a:pos x="168" y="97"/>
              </a:cxn>
              <a:cxn ang="0">
                <a:pos x="156" y="126"/>
              </a:cxn>
              <a:cxn ang="0">
                <a:pos x="156" y="150"/>
              </a:cxn>
              <a:cxn ang="0">
                <a:pos x="187" y="164"/>
              </a:cxn>
              <a:cxn ang="0">
                <a:pos x="224" y="176"/>
              </a:cxn>
              <a:cxn ang="0">
                <a:pos x="256" y="236"/>
              </a:cxn>
            </a:cxnLst>
            <a:rect b="b" l="0" r="r" t="0"/>
            <a:pathLst>
              <a:path h="248" w="256">
                <a:moveTo>
                  <a:pt x="256" y="236"/>
                </a:moveTo>
                <a:cubicBezTo>
                  <a:pt x="256" y="236"/>
                  <a:pt x="256" y="236"/>
                  <a:pt x="256" y="236"/>
                </a:cubicBezTo>
                <a:cubicBezTo>
                  <a:pt x="256" y="243"/>
                  <a:pt x="251" y="248"/>
                  <a:pt x="244" y="248"/>
                </a:cubicBezTo>
                <a:cubicBezTo>
                  <a:pt x="12" y="248"/>
                  <a:pt x="12" y="248"/>
                  <a:pt x="12" y="248"/>
                </a:cubicBezTo>
                <a:cubicBezTo>
                  <a:pt x="5" y="248"/>
                  <a:pt x="0" y="243"/>
                  <a:pt x="0" y="236"/>
                </a:cubicBezTo>
                <a:cubicBezTo>
                  <a:pt x="0" y="236"/>
                  <a:pt x="0" y="236"/>
                  <a:pt x="0" y="236"/>
                </a:cubicBezTo>
                <a:cubicBezTo>
                  <a:pt x="0" y="236"/>
                  <a:pt x="0" y="236"/>
                  <a:pt x="0" y="236"/>
                </a:cubicBezTo>
                <a:cubicBezTo>
                  <a:pt x="0" y="236"/>
                  <a:pt x="0" y="192"/>
                  <a:pt x="32" y="176"/>
                </a:cubicBezTo>
                <a:cubicBezTo>
                  <a:pt x="52" y="166"/>
                  <a:pt x="44" y="174"/>
                  <a:pt x="69" y="164"/>
                </a:cubicBezTo>
                <a:cubicBezTo>
                  <a:pt x="94" y="154"/>
                  <a:pt x="100" y="150"/>
                  <a:pt x="100" y="150"/>
                </a:cubicBezTo>
                <a:cubicBezTo>
                  <a:pt x="100" y="127"/>
                  <a:pt x="100" y="127"/>
                  <a:pt x="100" y="127"/>
                </a:cubicBezTo>
                <a:cubicBezTo>
                  <a:pt x="100" y="127"/>
                  <a:pt x="91" y="119"/>
                  <a:pt x="88" y="97"/>
                </a:cubicBezTo>
                <a:cubicBezTo>
                  <a:pt x="82" y="99"/>
                  <a:pt x="80" y="90"/>
                  <a:pt x="80" y="85"/>
                </a:cubicBezTo>
                <a:cubicBezTo>
                  <a:pt x="80" y="80"/>
                  <a:pt x="77" y="63"/>
                  <a:pt x="84" y="65"/>
                </a:cubicBezTo>
                <a:cubicBezTo>
                  <a:pt x="82" y="54"/>
                  <a:pt x="81" y="44"/>
                  <a:pt x="82" y="39"/>
                </a:cubicBezTo>
                <a:cubicBezTo>
                  <a:pt x="83" y="21"/>
                  <a:pt x="101" y="1"/>
                  <a:pt x="128" y="0"/>
                </a:cubicBezTo>
                <a:cubicBezTo>
                  <a:pt x="160" y="1"/>
                  <a:pt x="173" y="21"/>
                  <a:pt x="175" y="39"/>
                </a:cubicBezTo>
                <a:cubicBezTo>
                  <a:pt x="175" y="44"/>
                  <a:pt x="174" y="54"/>
                  <a:pt x="172" y="65"/>
                </a:cubicBezTo>
                <a:cubicBezTo>
                  <a:pt x="180" y="63"/>
                  <a:pt x="177" y="80"/>
                  <a:pt x="176" y="85"/>
                </a:cubicBezTo>
                <a:cubicBezTo>
                  <a:pt x="176" y="90"/>
                  <a:pt x="174" y="99"/>
                  <a:pt x="168" y="97"/>
                </a:cubicBezTo>
                <a:cubicBezTo>
                  <a:pt x="165" y="119"/>
                  <a:pt x="156" y="126"/>
                  <a:pt x="156" y="126"/>
                </a:cubicBezTo>
                <a:cubicBezTo>
                  <a:pt x="156" y="150"/>
                  <a:pt x="156" y="150"/>
                  <a:pt x="156" y="150"/>
                </a:cubicBezTo>
                <a:cubicBezTo>
                  <a:pt x="156" y="150"/>
                  <a:pt x="162" y="153"/>
                  <a:pt x="187" y="164"/>
                </a:cubicBezTo>
                <a:cubicBezTo>
                  <a:pt x="212" y="174"/>
                  <a:pt x="204" y="166"/>
                  <a:pt x="224" y="176"/>
                </a:cubicBezTo>
                <a:cubicBezTo>
                  <a:pt x="256" y="192"/>
                  <a:pt x="256" y="236"/>
                  <a:pt x="256" y="236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b="1" lang="en-US">
              <a:cs typeface="+mn-ea"/>
              <a:sym typeface="+mn-lt"/>
            </a:endParaRPr>
          </a:p>
        </p:txBody>
      </p:sp>
      <p:sp>
        <p:nvSpPr>
          <p:cNvPr id="26" name="Freeform 206"/>
          <p:cNvSpPr>
            <a:spLocks noEditPoints="1"/>
          </p:cNvSpPr>
          <p:nvPr/>
        </p:nvSpPr>
        <p:spPr bwMode="auto">
          <a:xfrm>
            <a:off x="3326723" y="1821380"/>
            <a:ext cx="503112" cy="503112"/>
          </a:xfrm>
          <a:custGeom>
            <a:cxnLst>
              <a:cxn ang="0">
                <a:pos x="249" y="215"/>
              </a:cxn>
              <a:cxn ang="0">
                <a:pos x="256" y="232"/>
              </a:cxn>
              <a:cxn ang="0">
                <a:pos x="232" y="256"/>
              </a:cxn>
              <a:cxn ang="0">
                <a:pos x="215" y="249"/>
              </a:cxn>
              <a:cxn ang="0">
                <a:pos x="145" y="179"/>
              </a:cxn>
              <a:cxn ang="0">
                <a:pos x="96" y="192"/>
              </a:cxn>
              <a:cxn ang="0">
                <a:pos x="0" y="96"/>
              </a:cxn>
              <a:cxn ang="0">
                <a:pos x="96" y="0"/>
              </a:cxn>
              <a:cxn ang="0">
                <a:pos x="192" y="96"/>
              </a:cxn>
              <a:cxn ang="0">
                <a:pos x="179" y="145"/>
              </a:cxn>
              <a:cxn ang="0">
                <a:pos x="249" y="215"/>
              </a:cxn>
              <a:cxn ang="0">
                <a:pos x="96" y="24"/>
              </a:cxn>
              <a:cxn ang="0">
                <a:pos x="24" y="96"/>
              </a:cxn>
              <a:cxn ang="0">
                <a:pos x="96" y="168"/>
              </a:cxn>
              <a:cxn ang="0">
                <a:pos x="168" y="96"/>
              </a:cxn>
              <a:cxn ang="0">
                <a:pos x="96" y="24"/>
              </a:cxn>
            </a:cxnLst>
            <a:rect b="b" l="0" r="r" t="0"/>
            <a:pathLst>
              <a:path h="256" w="256">
                <a:moveTo>
                  <a:pt x="249" y="215"/>
                </a:moveTo>
                <a:cubicBezTo>
                  <a:pt x="253" y="219"/>
                  <a:pt x="256" y="225"/>
                  <a:pt x="256" y="232"/>
                </a:cubicBezTo>
                <a:cubicBezTo>
                  <a:pt x="256" y="245"/>
                  <a:pt x="245" y="256"/>
                  <a:pt x="232" y="256"/>
                </a:cubicBezTo>
                <a:cubicBezTo>
                  <a:pt x="225" y="256"/>
                  <a:pt x="219" y="253"/>
                  <a:pt x="215" y="249"/>
                </a:cubicBezTo>
                <a:cubicBezTo>
                  <a:pt x="145" y="179"/>
                  <a:pt x="145" y="179"/>
                  <a:pt x="145" y="179"/>
                </a:cubicBezTo>
                <a:cubicBezTo>
                  <a:pt x="130" y="187"/>
                  <a:pt x="114" y="192"/>
                  <a:pt x="96" y="192"/>
                </a:cubicBezTo>
                <a:cubicBezTo>
                  <a:pt x="43" y="192"/>
                  <a:pt x="0" y="149"/>
                  <a:pt x="0" y="96"/>
                </a:cubicBezTo>
                <a:cubicBezTo>
                  <a:pt x="0" y="43"/>
                  <a:pt x="43" y="0"/>
                  <a:pt x="96" y="0"/>
                </a:cubicBezTo>
                <a:cubicBezTo>
                  <a:pt x="149" y="0"/>
                  <a:pt x="192" y="43"/>
                  <a:pt x="192" y="96"/>
                </a:cubicBezTo>
                <a:cubicBezTo>
                  <a:pt x="192" y="114"/>
                  <a:pt x="187" y="130"/>
                  <a:pt x="179" y="145"/>
                </a:cubicBezTo>
                <a:lnTo>
                  <a:pt x="249" y="215"/>
                </a:lnTo>
                <a:close/>
                <a:moveTo>
                  <a:pt x="96" y="24"/>
                </a:moveTo>
                <a:cubicBezTo>
                  <a:pt x="56" y="24"/>
                  <a:pt x="24" y="56"/>
                  <a:pt x="24" y="96"/>
                </a:cubicBezTo>
                <a:cubicBezTo>
                  <a:pt x="24" y="136"/>
                  <a:pt x="56" y="168"/>
                  <a:pt x="96" y="168"/>
                </a:cubicBezTo>
                <a:cubicBezTo>
                  <a:pt x="136" y="168"/>
                  <a:pt x="168" y="136"/>
                  <a:pt x="168" y="96"/>
                </a:cubicBezTo>
                <a:cubicBezTo>
                  <a:pt x="168" y="56"/>
                  <a:pt x="136" y="24"/>
                  <a:pt x="96" y="24"/>
                </a:cubicBezTo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b="1" lang="en-US">
              <a:cs typeface="+mn-ea"/>
              <a:sym typeface="+mn-lt"/>
            </a:endParaRPr>
          </a:p>
        </p:txBody>
      </p:sp>
      <p:sp>
        <p:nvSpPr>
          <p:cNvPr id="111" name="Rectangle 86"/>
          <p:cNvSpPr>
            <a:spLocks noChangeArrowheads="1"/>
          </p:cNvSpPr>
          <p:nvPr/>
        </p:nvSpPr>
        <p:spPr bwMode="auto">
          <a:xfrm>
            <a:off x="984984" y="2690795"/>
            <a:ext cx="2547938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altLang="en-US" lang="zh-CN" sz="16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病变位于脑桥腹外侧部，接近于延髓，损伤了外展神经、面神经、锥体束、脊髓丘脑束和内侧丘系。水肿下移可能压迫后组颅神经及呼吸中枢.</a:t>
            </a:r>
          </a:p>
        </p:txBody>
      </p:sp>
      <p:sp>
        <p:nvSpPr>
          <p:cNvPr id="112" name="Rectangle 83"/>
          <p:cNvSpPr>
            <a:spLocks noChangeArrowheads="1"/>
          </p:cNvSpPr>
          <p:nvPr/>
        </p:nvSpPr>
        <p:spPr bwMode="auto">
          <a:xfrm>
            <a:off x="4212813" y="1464795"/>
            <a:ext cx="21145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altLang="en-US" lang="zh-CN">
                <a:latin typeface="+mn-lt"/>
                <a:ea typeface="+mn-ea"/>
                <a:cs typeface="+mn-ea"/>
                <a:sym typeface="+mn-lt"/>
              </a:rPr>
              <a:t>同侧面瘫、同侧外展神经麻痹</a:t>
            </a:r>
          </a:p>
        </p:txBody>
      </p:sp>
      <p:sp>
        <p:nvSpPr>
          <p:cNvPr id="113" name="Rectangle 84"/>
          <p:cNvSpPr>
            <a:spLocks noChangeArrowheads="1"/>
          </p:cNvSpPr>
          <p:nvPr/>
        </p:nvSpPr>
        <p:spPr bwMode="auto">
          <a:xfrm>
            <a:off x="4857264" y="3258595"/>
            <a:ext cx="1763669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altLang="en-US" lang="zh-CN">
                <a:latin typeface="+mn-lt"/>
                <a:ea typeface="+mn-ea"/>
                <a:cs typeface="+mn-ea"/>
                <a:sym typeface="+mn-lt"/>
              </a:rPr>
              <a:t>对侧肢体偏瘫，感觉障碍</a:t>
            </a:r>
          </a:p>
        </p:txBody>
      </p:sp>
      <p:sp>
        <p:nvSpPr>
          <p:cNvPr id="114" name="Rectangle 85"/>
          <p:cNvSpPr>
            <a:spLocks noChangeArrowheads="1"/>
          </p:cNvSpPr>
          <p:nvPr/>
        </p:nvSpPr>
        <p:spPr bwMode="auto">
          <a:xfrm>
            <a:off x="4091981" y="5170717"/>
            <a:ext cx="2644654" cy="502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altLang="en-US" lang="zh-CN">
                <a:latin typeface="+mn-lt"/>
                <a:ea typeface="+mn-ea"/>
                <a:cs typeface="+mn-ea"/>
                <a:sym typeface="+mn-lt"/>
              </a:rPr>
              <a:t>吞咽困难，声音嘶哑</a:t>
            </a:r>
          </a:p>
        </p:txBody>
      </p:sp>
      <p:sp>
        <p:nvSpPr>
          <p:cNvPr id="115" name="Rectangle 87"/>
          <p:cNvSpPr>
            <a:spLocks noChangeArrowheads="1"/>
          </p:cNvSpPr>
          <p:nvPr/>
        </p:nvSpPr>
        <p:spPr bwMode="auto">
          <a:xfrm>
            <a:off x="6935762" y="2996086"/>
            <a:ext cx="2068077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altLang="en-US" lang="zh-CN" sz="12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ea"/>
                <a:sym typeface="+mn-lt"/>
              </a:rPr>
              <a:t>脑桥腹外侧综合征（Millard-Gubler syndrome）</a:t>
            </a:r>
          </a:p>
        </p:txBody>
      </p:sp>
      <p:sp>
        <p:nvSpPr>
          <p:cNvPr id="117" name="左中括号 116"/>
          <p:cNvSpPr/>
          <p:nvPr/>
        </p:nvSpPr>
        <p:spPr>
          <a:xfrm flipH="1">
            <a:off x="6129368" y="1220762"/>
            <a:ext cx="417696" cy="4684577"/>
          </a:xfrm>
          <a:prstGeom prst="leftBracke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b="1" lang="zh-CN"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3065608169"/>
      </p:ext>
    </p:extLst>
  </p:cSld>
  <p:clrMapOvr>
    <a:masterClrMapping/>
  </p:clrMapOvr>
  <mc:AlternateContent>
    <mc:Choice Requires="p14">
      <p:transition advClick="0" advTm="3000" p14:dur="2000" spd="slow">
        <p14:ferris dir="l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16" presetSubtype="4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1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  <p:cond delay="0" evt="onBegin">
                          <p:tn val="23"/>
                        </p:cond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6" nodeType="clickEffect" presetClass="entr" presetID="21" presetSubtype="3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3)" transition="in">
                                      <p:cBhvr>
                                        <p:cTn dur="1000" id="2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9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3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5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3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9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42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7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48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3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54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5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5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9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60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6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6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5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6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68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9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70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2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3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7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6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7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fill="hold" grpId="0" id="78" nodeType="after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8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1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8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4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5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7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8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9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1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2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16"/>
      <p:bldP grpId="0" spid="6"/>
      <p:bldP grpId="0" spid="10"/>
      <p:bldP grpId="0" spid="20"/>
      <p:bldP grpId="0" spid="24"/>
      <p:bldP grpId="0" spid="25"/>
      <p:bldP grpId="0" spid="26"/>
      <p:bldP grpId="0" spid="111"/>
      <p:bldP grpId="0" spid="112"/>
      <p:bldP grpId="0" spid="113"/>
      <p:bldP grpId="0" spid="114"/>
      <p:bldP grpId="0" spid="115"/>
      <p:bldP grpId="0" spid="117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等腰三角形 3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90088" y="381398"/>
            <a:ext cx="336227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护理问题</a:t>
            </a:r>
          </a:p>
        </p:txBody>
      </p:sp>
      <p:graphicFrame>
        <p:nvGraphicFramePr>
          <p:cNvPr id="6" name="Group 112"/>
          <p:cNvGraphicFramePr>
            <a:graphicFrameLocks noGrp="1"/>
          </p:cNvGraphicFramePr>
          <p:nvPr>
            <p:extLst>
              <p:ext uri="{D42A27DB-BD31-4B8C-83A1-F6EECF244321}">
                <p14:modId val="3184631087"/>
              </p:ext>
            </p:extLst>
          </p:nvPr>
        </p:nvGraphicFramePr>
        <p:xfrm>
          <a:off x="913308" y="1795833"/>
          <a:ext cx="10365383" cy="4577781"/>
        </p:xfrm>
        <a:graphic>
          <a:graphicData uri="http://schemas.openxmlformats.org/drawingml/2006/table">
            <a:tbl>
              <a:tblPr/>
              <a:tblGrid>
                <a:gridCol w="1003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31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97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4576"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时间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依据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护理问题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护理措施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结局评价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9079">
                <a:tc>
                  <a:txBody>
                    <a:bodyPr vert="horz" wrap="square"/>
                    <a:lstStyle/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kern="1200" lang="en-US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19/1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en-US" b="0" baseline="0" cap="none" i="0" kumimoji="0" lang="zh-CN" normalizeH="0" strike="noStrike" sz="16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ern="120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患者昏迷，小便失禁</a:t>
                      </a:r>
                    </a:p>
                  </a:txBody>
                  <a:tcPr horzOverflow="overflow" marB="45688" marL="91447" marR="91447" marT="45688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just" defTabSz="914400" eaLnBrk="1" fontAlgn="auto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Tx/>
                        <a:buNone/>
                        <a:defRPr/>
                      </a:pPr>
                      <a:r>
                        <a:rPr altLang="en-US" b="0" baseline="0" cap="none" i="0" kern="120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排尿障碍</a:t>
                      </a:r>
                    </a:p>
                  </a:txBody>
                  <a:tcPr horzOverflow="overflow" marB="45688" marL="91447" marR="91447" marT="45688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6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r>
                        <a:rPr altLang="zh-CN" b="0" baseline="0" cap="none" i="0" kern="120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.</a:t>
                      </a:r>
                      <a:r>
                        <a:rPr altLang="en-US" b="0" baseline="0" cap="none" i="0" kern="120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停留尿管常规护理，定时夹闭尿管锻炼膀胱功能，争取早期拔出尿管；</a:t>
                      </a:r>
                      <a:endParaRPr altLang="zh-CN" b="0" baseline="0" cap="none" i="0" kern="120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ern="120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2.24/1</a:t>
                      </a:r>
                      <a:r>
                        <a:rPr altLang="en-US" b="0" baseline="0" cap="none" i="0" kern="120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拔出尿管后患者可自排小便一次后出现膀胱胀，予再次留置尿管；</a:t>
                      </a:r>
                      <a:endParaRPr altLang="zh-CN" b="0" baseline="0" cap="none" i="0" kern="120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ern="120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3.28/1</a:t>
                      </a:r>
                      <a:r>
                        <a:rPr altLang="en-US" b="0" baseline="0" cap="none" i="0" kern="120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再次拔出尿管，使用葱白泥外敷肚脐</a:t>
                      </a:r>
                      <a:r>
                        <a:rPr altLang="zh-CN" b="0" baseline="0" cap="none" i="0" kern="120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+</a:t>
                      </a:r>
                      <a:r>
                        <a:rPr altLang="en-US" b="0" baseline="0" cap="none" i="0" kern="120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红外线灯照射</a:t>
                      </a:r>
                      <a:r>
                        <a:rPr altLang="zh-CN" b="0" baseline="0" cap="none" i="0" kern="120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40min</a:t>
                      </a:r>
                      <a:r>
                        <a:rPr altLang="en-US" b="0" baseline="0" cap="none" i="0" kern="120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，</a:t>
                      </a:r>
                      <a:r>
                        <a:rPr altLang="zh-CN" b="0" baseline="0" cap="none" i="0" kern="120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</a:t>
                      </a:r>
                      <a:r>
                        <a:rPr altLang="en-US" b="0" baseline="0" cap="none" i="0" kern="120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小时内患者仍未排尿，予留置尿管。</a:t>
                      </a:r>
                    </a:p>
                  </a:txBody>
                  <a:tcPr horzOverflow="overflow" marB="45688" marL="91447" marR="91447" marT="45688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1" fontAlgn="base" hangingPunct="1" indent="-342900" latinLnBrk="0" lvl="0" marL="34290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患者尿常规正常；</a:t>
                      </a:r>
                      <a:endParaRPr altLang="zh-CN" b="0" baseline="0" cap="none" i="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-342900" latinLnBrk="0" lvl="0" marL="34290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仍未拔出尿管。</a:t>
                      </a:r>
                      <a:endParaRPr altLang="zh-CN" b="0" baseline="0" cap="none" i="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 marB="45688" marL="91447" marR="91447" marT="45688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val="1721864910"/>
      </p:ext>
    </p:extLst>
  </p:cSld>
  <p:clrMapOvr>
    <a:masterClrMapping/>
  </p:clrMapOvr>
  <mc:AlternateContent>
    <mc:Choice Requires="p14">
      <p:transition advClick="0" advTm="3000" p14:dur="2000" spd="slow">
        <p14:ferris dir="l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500" id="1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等腰三角形 3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90088" y="381398"/>
            <a:ext cx="336227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护理问题</a:t>
            </a:r>
          </a:p>
        </p:txBody>
      </p:sp>
      <p:graphicFrame>
        <p:nvGraphicFramePr>
          <p:cNvPr id="6" name="Group 112"/>
          <p:cNvGraphicFramePr>
            <a:graphicFrameLocks noGrp="1"/>
          </p:cNvGraphicFramePr>
          <p:nvPr>
            <p:extLst>
              <p:ext uri="{D42A27DB-BD31-4B8C-83A1-F6EECF244321}">
                <p14:modId val="2605333118"/>
              </p:ext>
            </p:extLst>
          </p:nvPr>
        </p:nvGraphicFramePr>
        <p:xfrm>
          <a:off x="537617" y="1655098"/>
          <a:ext cx="10973892" cy="5202903"/>
        </p:xfrm>
        <a:graphic>
          <a:graphicData uri="http://schemas.openxmlformats.org/drawingml/2006/table">
            <a:tbl>
              <a:tblPr/>
              <a:tblGrid>
                <a:gridCol w="1061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9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2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134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72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59604"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时间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依据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护理问题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护理措施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结局评价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8349">
                <a:tc>
                  <a:txBody>
                    <a:bodyPr vert="horz" wrap="square"/>
                    <a:lstStyle/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kern="1200" lang="en-US" sz="16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19/1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en-US" b="0" baseline="0" cap="none" i="0" kumimoji="0" lang="zh-CN" normalizeH="0" strike="noStrike" sz="16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患者卧床，甘露醇脱水、禁食，血钾低</a:t>
                      </a:r>
                    </a:p>
                  </a:txBody>
                  <a:tcPr horzOverflow="overflow" marB="45712" marL="91447" marR="91447" marT="45712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有便秘的风险</a:t>
                      </a:r>
                    </a:p>
                  </a:txBody>
                  <a:tcPr horzOverflow="overflow" marB="45712" marL="91447" marR="91447" marT="45712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遵医嘱予补钾；</a:t>
                      </a:r>
                      <a:endParaRPr altLang="zh-CN" b="0" baseline="0" cap="none" i="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2.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次日开禁后予从胃管注入橙汁，患者制定注水计划表，每次注入温开水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200~ 250 ml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，分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5~ 6 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次注水，每天注水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1000~1500 ml.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3.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指导患者进行腹部顺时针环形按摩，每日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2-3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次，以促进肠蠕动。指导家属为患者行被动活动肢体，循序渐进，以不引起患者疲劳为准。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4.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至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21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日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天内未排便，予开塞露注肛</a:t>
                      </a:r>
                      <a:endParaRPr altLang="zh-CN" b="0" baseline="0" cap="none" i="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5.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与主管医生沟通，加用乳果糖、多潘立酮片。</a:t>
                      </a:r>
                    </a:p>
                  </a:txBody>
                  <a:tcPr horzOverflow="overflow" marB="45712" marL="91447" marR="91447" marT="45712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t" hangingPunct="0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10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月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21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日后每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1-2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日排成型大便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次</a:t>
                      </a:r>
                      <a:endParaRPr altLang="zh-CN" b="0" baseline="0" cap="none" i="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 marB="45712" marL="91447" marR="91447" marT="45712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val="2850599231"/>
      </p:ext>
    </p:extLst>
  </p:cSld>
  <p:clrMapOvr>
    <a:masterClrMapping/>
  </p:clrMapOvr>
  <mc:AlternateContent>
    <mc:Choice Requires="p14">
      <p:transition advClick="0" advTm="3000" p14:dur="2000" spd="slow">
        <p14:ferris dir="l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等腰三角形 3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90088" y="381398"/>
            <a:ext cx="336227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护理问题</a:t>
            </a:r>
          </a:p>
        </p:txBody>
      </p:sp>
      <p:graphicFrame>
        <p:nvGraphicFramePr>
          <p:cNvPr id="6" name="Group 112"/>
          <p:cNvGraphicFramePr>
            <a:graphicFrameLocks noGrp="1"/>
          </p:cNvGraphicFramePr>
          <p:nvPr>
            <p:extLst>
              <p:ext uri="{D42A27DB-BD31-4B8C-83A1-F6EECF244321}">
                <p14:modId val="1146811106"/>
              </p:ext>
            </p:extLst>
          </p:nvPr>
        </p:nvGraphicFramePr>
        <p:xfrm>
          <a:off x="913308" y="1717456"/>
          <a:ext cx="10365383" cy="4577781"/>
        </p:xfrm>
        <a:graphic>
          <a:graphicData uri="http://schemas.openxmlformats.org/drawingml/2006/table">
            <a:tbl>
              <a:tblPr/>
              <a:tblGrid>
                <a:gridCol w="1003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4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81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6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4576"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时间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依据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护理问题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护理措施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结局评价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9079">
                <a:tc>
                  <a:txBody>
                    <a:bodyPr vert="horz" wrap="square"/>
                    <a:lstStyle/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kern="120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19/1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en-US" b="0" baseline="0" cap="none" i="0" kumimoji="0" lang="zh-CN" normalizeH="0" strike="noStrike" sz="14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左上肢</a:t>
                      </a: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级，左下肢</a:t>
                      </a: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II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级，右侧</a:t>
                      </a: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级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2Barthel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指数评分由</a:t>
                      </a: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</a:t>
                      </a:r>
                      <a:endParaRPr altLang="en-US" b="0" baseline="0" cap="none" i="0" kern="1200" kumimoji="0" lang="zh-CN" normalizeH="0" strike="noStrike" sz="14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 marB="45710" marL="91446" marR="91446" marT="4571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躯体移动障碍</a:t>
                      </a:r>
                      <a:endParaRPr altLang="zh-CN" b="0" baseline="0" cap="none" i="0" kern="1200" kumimoji="0" lang="en-US" normalizeH="0" strike="noStrike" sz="14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2.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废用性肌萎缩</a:t>
                      </a:r>
                    </a:p>
                  </a:txBody>
                  <a:tcPr horzOverflow="overflow" marB="45710" marL="91446" marR="91446" marT="4571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</a:t>
                      </a:r>
                      <a:r>
                        <a:rPr altLang="en-US" b="0" baseline="0" cap="none" i="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入院第一天给予良肢位摆放 ，防止下肢屈曲挛缩和足下垂</a:t>
                      </a:r>
                      <a:endParaRPr altLang="zh-CN" b="0" baseline="0" cap="none" i="0" kumimoji="0" lang="en-US" normalizeH="0" strike="noStrike" sz="14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2.</a:t>
                      </a:r>
                      <a:r>
                        <a:rPr altLang="en-US" b="0" baseline="0" cap="none" i="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入院第二天生命体征平稳后与肢体被动为主，主动功能锻炼为辅，手指操及足趾训练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</a:t>
                      </a:r>
                      <a:r>
                        <a:rPr altLang="en-US" b="0" baseline="0" cap="none" i="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第三天辅以抗阻力运动及被动</a:t>
                      </a:r>
                      <a:r>
                        <a:rPr altLang="zh-CN" b="0" baseline="0" cap="none" i="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</a:t>
                      </a:r>
                      <a:r>
                        <a:rPr altLang="en-US" b="0" baseline="0" cap="none" i="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主动上肢运动</a:t>
                      </a:r>
                      <a:r>
                        <a:rPr altLang="zh-CN" b="0" baseline="0" cap="none" i="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3-4</a:t>
                      </a:r>
                      <a:r>
                        <a:rPr altLang="en-US" b="0" baseline="0" cap="none" i="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次</a:t>
                      </a:r>
                      <a:r>
                        <a:rPr altLang="zh-CN" b="0" baseline="0" cap="none" i="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</a:t>
                      </a:r>
                      <a:r>
                        <a:rPr altLang="en-US" b="0" baseline="0" cap="none" i="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天、被动</a:t>
                      </a:r>
                      <a:r>
                        <a:rPr altLang="zh-CN" b="0" baseline="0" cap="none" i="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</a:t>
                      </a:r>
                      <a:r>
                        <a:rPr altLang="en-US" b="0" baseline="0" cap="none" i="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主动下肢运动</a:t>
                      </a:r>
                      <a:r>
                        <a:rPr altLang="zh-CN" b="0" baseline="0" cap="none" i="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3-4</a:t>
                      </a:r>
                      <a:r>
                        <a:rPr altLang="en-US" b="0" baseline="0" cap="none" i="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次</a:t>
                      </a:r>
                      <a:r>
                        <a:rPr altLang="zh-CN" b="0" baseline="0" cap="none" i="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</a:t>
                      </a:r>
                      <a:r>
                        <a:rPr altLang="en-US" b="0" baseline="0" cap="none" i="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天、</a:t>
                      </a:r>
                      <a:r>
                        <a:rPr altLang="zh-CN" b="0" baseline="0" cap="none" i="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10</a:t>
                      </a:r>
                      <a:r>
                        <a:rPr altLang="en-US" b="0" baseline="0" cap="none" i="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次</a:t>
                      </a:r>
                      <a:r>
                        <a:rPr altLang="zh-CN" b="0" baseline="0" cap="none" i="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</a:t>
                      </a:r>
                      <a:r>
                        <a:rPr altLang="en-US" b="0" baseline="0" cap="none" i="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次。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4.</a:t>
                      </a:r>
                      <a:r>
                        <a:rPr altLang="en-US" b="0" baseline="0" cap="none" i="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鼓励支持：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28/1</a:t>
                      </a:r>
                      <a:r>
                        <a:rPr altLang="en-US" b="0" baseline="0" cap="none" i="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请康复科会诊行床边肢体功能锻炼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29/1</a:t>
                      </a:r>
                      <a:r>
                        <a:rPr altLang="en-US" b="0" baseline="0" cap="none" i="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坐位训练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鼓励患者左手做力所能及的日常生活活动：洗脸、梳头等。</a:t>
                      </a:r>
                    </a:p>
                  </a:txBody>
                  <a:tcPr horzOverflow="overflow" marB="45710" marL="91446" marR="91446" marT="4571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左侧肢体肌力</a:t>
                      </a: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IV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级，右上肢</a:t>
                      </a: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II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级，右下肢</a:t>
                      </a: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III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级。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2Barthel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指数评分由</a:t>
                      </a: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分</a:t>
                      </a: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20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分，可坐，勉强洗脸</a:t>
                      </a:r>
                    </a:p>
                  </a:txBody>
                  <a:tcPr horzOverflow="overflow" marB="45710" marL="91446" marR="91446" marT="4571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val="1708351862"/>
      </p:ext>
    </p:extLst>
  </p:cSld>
  <p:clrMapOvr>
    <a:masterClrMapping/>
  </p:clrMapOvr>
  <mc:AlternateContent>
    <mc:Choice Requires="p14">
      <p:transition advClick="0" advTm="3000" p14:dur="2000" spd="slow">
        <p14:ferris dir="l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等腰三角形 3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90088" y="381398"/>
            <a:ext cx="336227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护理问题</a:t>
            </a:r>
          </a:p>
        </p:txBody>
      </p:sp>
      <p:graphicFrame>
        <p:nvGraphicFramePr>
          <p:cNvPr id="6" name="Group 112"/>
          <p:cNvGraphicFramePr>
            <a:graphicFrameLocks noGrp="1"/>
          </p:cNvGraphicFramePr>
          <p:nvPr>
            <p:extLst>
              <p:ext uri="{D42A27DB-BD31-4B8C-83A1-F6EECF244321}">
                <p14:modId val="4197498442"/>
              </p:ext>
            </p:extLst>
          </p:nvPr>
        </p:nvGraphicFramePr>
        <p:xfrm>
          <a:off x="913308" y="1717457"/>
          <a:ext cx="10365383" cy="3592139"/>
        </p:xfrm>
        <a:graphic>
          <a:graphicData uri="http://schemas.openxmlformats.org/drawingml/2006/table">
            <a:tbl>
              <a:tblPr/>
              <a:tblGrid>
                <a:gridCol w="1003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24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81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6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42993"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1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时间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1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依据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1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护理问题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1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护理措施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1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结局评价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3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3437">
                <a:tc>
                  <a:txBody>
                    <a:bodyPr vert="horz" wrap="square"/>
                    <a:lstStyle/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kern="1200" lang="en-US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19/1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en-US" b="0" baseline="0" cap="none" i="0" kumimoji="0" lang="zh-CN" normalizeH="0" strike="noStrike" sz="1400" u="none">
                        <a:ln>
                          <a:noFill/>
                        </a:ln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左上肢</a:t>
                      </a: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级，左下肢</a:t>
                      </a: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II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级，右侧</a:t>
                      </a: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级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2Barthel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指数评分由</a:t>
                      </a: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</a:t>
                      </a:r>
                      <a:endParaRPr altLang="en-US" b="0" baseline="0" cap="none" i="0" kern="1200" kumimoji="0" lang="zh-CN" normalizeH="0" strike="noStrike" sz="14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 marB="45710" marL="91446" marR="91446" marT="4571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躯体移动障碍</a:t>
                      </a:r>
                      <a:endParaRPr altLang="zh-CN" b="0" baseline="0" cap="none" i="0" kern="1200" kumimoji="0" lang="en-US" normalizeH="0" strike="noStrike" sz="14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2.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废用性肌萎缩</a:t>
                      </a:r>
                    </a:p>
                  </a:txBody>
                  <a:tcPr horzOverflow="overflow" marB="45710" marL="91446" marR="91446" marT="4571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4.</a:t>
                      </a:r>
                      <a:r>
                        <a:rPr altLang="en-US" b="0" baseline="0" cap="none" i="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鼓励支持：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28/1</a:t>
                      </a:r>
                      <a:r>
                        <a:rPr altLang="en-US" b="0" baseline="0" cap="none" i="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请康复科会诊行床边肢体功能锻炼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29/1</a:t>
                      </a:r>
                      <a:r>
                        <a:rPr altLang="en-US" b="0" baseline="0" cap="none" i="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坐位训练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鼓励患者左手做力所能及的日常生活活动：洗脸、梳头等。</a:t>
                      </a:r>
                    </a:p>
                  </a:txBody>
                  <a:tcPr horzOverflow="overflow" marB="45710" marL="91446" marR="91446" marT="4571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左侧肢体肌力</a:t>
                      </a: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IV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级，右上肢</a:t>
                      </a: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II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级，右下肢</a:t>
                      </a: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III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级。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2Barthel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指数评分由</a:t>
                      </a: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分</a:t>
                      </a:r>
                      <a:r>
                        <a:rPr altLang="zh-CN" b="0" baseline="0" cap="none" i="0" kern="1200" kumimoji="0" lang="en-US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20</a:t>
                      </a:r>
                      <a:r>
                        <a:rPr altLang="en-US" b="0" baseline="0" cap="none" i="0" kern="1200" kumimoji="0" lang="zh-CN" normalizeH="0" strike="noStrike" sz="14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分，可坐，勉强洗脸</a:t>
                      </a:r>
                    </a:p>
                  </a:txBody>
                  <a:tcPr horzOverflow="overflow" marB="45710" marL="91446" marR="91446" marT="4571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Rounded Rectangle 7"/>
          <p:cNvSpPr/>
          <p:nvPr/>
        </p:nvSpPr>
        <p:spPr>
          <a:xfrm>
            <a:off x="4190088" y="4718550"/>
            <a:ext cx="3643313" cy="1643062"/>
          </a:xfrm>
          <a:prstGeom prst="roundRect">
            <a:avLst/>
          </a:prstGeom>
          <a:solidFill>
            <a:schemeClr val="accent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50000"/>
              </a:lnSpc>
              <a:buFont typeface="Arial"/>
              <a:buNone/>
              <a:defRPr/>
            </a:pPr>
            <a:r>
              <a:rPr altLang="en-US" lang="zh-CN" sz="1400">
                <a:solidFill>
                  <a:schemeClr val="tx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用双手握住患者脚趾，使患者反复感觉足趾曲和伸的动作，同时摩擦足背面肌肉以刺激患者对足趾屈伸的感觉。每次20次，每日训练3-4次</a:t>
            </a:r>
          </a:p>
        </p:txBody>
      </p:sp>
      <p:grpSp>
        <p:nvGrpSpPr>
          <p:cNvPr id="8" name="组合 6"/>
          <p:cNvGrpSpPr/>
          <p:nvPr/>
        </p:nvGrpSpPr>
        <p:grpSpPr>
          <a:xfrm>
            <a:off x="9385011" y="649140"/>
            <a:ext cx="2357438" cy="4324338"/>
            <a:chOff x="8786843" y="1357286"/>
            <a:chExt cx="2357438" cy="4325015"/>
          </a:xfrm>
          <a:solidFill>
            <a:srgbClr val="0073C2"/>
          </a:solidFill>
        </p:grpSpPr>
        <p:sp>
          <p:nvSpPr>
            <p:cNvPr id="9" name="圆角矩形标注 8"/>
            <p:cNvSpPr/>
            <p:nvPr/>
          </p:nvSpPr>
          <p:spPr>
            <a:xfrm>
              <a:off x="8786843" y="1357286"/>
              <a:ext cx="2357438" cy="4286921"/>
            </a:xfrm>
            <a:prstGeom prst="wedgeRoundRectCallout">
              <a:avLst>
                <a:gd fmla="val -71072" name="adj1"/>
                <a:gd fmla="val 16811" name="adj2"/>
                <a:gd fmla="val 16667" name="adj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ct val="150000"/>
                </a:lnSpc>
                <a:defRPr/>
              </a:pPr>
              <a:endParaRPr altLang="en-US" lang="zh-CN" sz="1400">
                <a:solidFill>
                  <a:schemeClr val="tx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0" name="TextBox 5"/>
            <p:cNvSpPr txBox="1">
              <a:spLocks noChangeArrowheads="1"/>
            </p:cNvSpPr>
            <p:nvPr/>
          </p:nvSpPr>
          <p:spPr bwMode="auto">
            <a:xfrm>
              <a:off x="8929735" y="1711361"/>
              <a:ext cx="2214546" cy="361244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altLang="en-US" lang="zh-CN" sz="1400" u="sng">
                  <a:effectLst>
                    <a:outerShdw algn="tl" blurRad="38100" dir="2700000" dist="38100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  <a:cs typeface="+mn-ea"/>
                  <a:sym typeface="+mn-lt"/>
                </a:rPr>
                <a:t>专科护士指导：床头渐抬高坐位训练：初次坐起时，预防直立性低血压，应采用逐渐增加角度的被动坐起方法。可先将床头垫起15-30度，休息3-5分钟，逐渐加大角度，每次增加10-15度，增加坐位时间5-10分钟，直至能床边坐起，无靠位平衡练习。每天坐起1h/2-3次/天,</a:t>
              </a:r>
            </a:p>
          </p:txBody>
        </p:sp>
      </p:grpSp>
    </p:spTree>
    <p:extLst>
      <p:ext uri="{BB962C8B-B14F-4D97-AF65-F5344CB8AC3E}">
        <p14:creationId val="301754059"/>
      </p:ext>
    </p:extLst>
  </p:cSld>
  <p:clrMapOvr>
    <a:masterClrMapping/>
  </p:clrMapOvr>
  <mc:AlternateContent>
    <mc:Choice Requires="p14">
      <p:transition advClick="0" advTm="3000" p14:dur="2000" spd="slow">
        <p14:ferris dir="l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8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3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id="2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7"/>
    </p:bld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等腰三角形 3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90088" y="381398"/>
            <a:ext cx="336227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护理问题</a:t>
            </a:r>
          </a:p>
        </p:txBody>
      </p:sp>
      <p:graphicFrame>
        <p:nvGraphicFramePr>
          <p:cNvPr id="6" name="Group 112"/>
          <p:cNvGraphicFramePr>
            <a:graphicFrameLocks noGrp="1"/>
          </p:cNvGraphicFramePr>
          <p:nvPr>
            <p:extLst>
              <p:ext uri="{D42A27DB-BD31-4B8C-83A1-F6EECF244321}">
                <p14:modId val="4138633410"/>
              </p:ext>
            </p:extLst>
          </p:nvPr>
        </p:nvGraphicFramePr>
        <p:xfrm>
          <a:off x="913308" y="1795834"/>
          <a:ext cx="10365383" cy="3437405"/>
        </p:xfrm>
        <a:graphic>
          <a:graphicData uri="http://schemas.openxmlformats.org/drawingml/2006/table">
            <a:tbl>
              <a:tblPr/>
              <a:tblGrid>
                <a:gridCol w="1003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31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97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8721"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时间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依据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护理问题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护理措施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结局评价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703"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ern="1200" kumimoji="0" lang="en-US" normalizeH="0" strike="noStrike" sz="1800" u="sng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20/1</a:t>
                      </a:r>
                      <a:endParaRPr altLang="en-US" b="0" baseline="0" cap="none" i="0" kern="1200" kumimoji="0" lang="zh-CN" normalizeH="0" strike="noStrike" sz="1800" u="sng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45702" marL="91439" marR="91439" marT="45702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NRS2002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评分为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分</a:t>
                      </a:r>
                    </a:p>
                  </a:txBody>
                  <a:tcPr anchor="ctr" horzOverflow="overflow" marB="45702" marL="91439" marR="91439" marT="45702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ern="1200" kumimoji="0" lang="zh-CN" normalizeH="0" strike="noStrike" sz="1800" u="sng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营养失调的风险</a:t>
                      </a:r>
                    </a:p>
                  </a:txBody>
                  <a:tcPr anchor="ctr" horzOverflow="overflow" marB="45702" marL="91439" marR="91439" marT="45702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ern="120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</a:t>
                      </a:r>
                      <a:r>
                        <a:rPr altLang="en-US" b="0" baseline="0" cap="none" i="0" kern="120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予力全平持续胃管泵入，现滴速</a:t>
                      </a:r>
                      <a:r>
                        <a:rPr altLang="zh-CN" b="0" baseline="0" cap="none" i="0" kern="120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65ml/h</a:t>
                      </a:r>
                      <a:endParaRPr altLang="en-US" b="0" baseline="0" cap="none" i="0" kern="1200" kumimoji="0" lang="zh-CN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ern="120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2.</a:t>
                      </a:r>
                      <a:r>
                        <a:rPr altLang="en-US" b="0" baseline="0" cap="none" i="0" kern="120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每天胃管注入瘦肉汤150-200ML；</a:t>
                      </a: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ern="120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3.</a:t>
                      </a:r>
                      <a:r>
                        <a:rPr altLang="en-US" b="0" baseline="0" cap="none" i="0" kern="120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指导患者买益力佳，每天加6勺</a:t>
                      </a:r>
                      <a:endParaRPr altLang="zh-CN" b="0" baseline="0" cap="none" i="0" kern="120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 </a:t>
                      </a:r>
                      <a:endParaRPr altLang="zh-CN" b="0" baseline="0" cap="none" i="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45702" marL="91439" marR="91439" marT="45702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1.28/1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血红蛋白为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112g/L,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红细胞总数为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3.79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*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10</a:t>
                      </a:r>
                      <a:r>
                        <a:rPr altLang="zh-CN" b="0" baseline="3000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9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/L</a:t>
                      </a:r>
                      <a:endParaRPr altLang="en-US" b="0" baseline="0" cap="none" i="0" kumimoji="0" lang="zh-CN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45702" marL="91439" marR="91439" marT="45702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val="2309739093"/>
      </p:ext>
    </p:extLst>
  </p:cSld>
  <p:clrMapOvr>
    <a:masterClrMapping/>
  </p:clrMapOvr>
  <mc:AlternateContent>
    <mc:Choice Requires="p14">
      <p:transition advClick="0" advTm="3000" p14:dur="2000" spd="slow">
        <p14:ferris dir="l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等腰三角形 3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90088" y="381398"/>
            <a:ext cx="336227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护理问题</a:t>
            </a:r>
          </a:p>
        </p:txBody>
      </p:sp>
      <p:graphicFrame>
        <p:nvGraphicFramePr>
          <p:cNvPr id="6" name="Group 112"/>
          <p:cNvGraphicFramePr>
            <a:graphicFrameLocks noGrp="1"/>
          </p:cNvGraphicFramePr>
          <p:nvPr>
            <p:extLst>
              <p:ext uri="{D42A27DB-BD31-4B8C-83A1-F6EECF244321}">
                <p14:modId val="2016134905"/>
              </p:ext>
            </p:extLst>
          </p:nvPr>
        </p:nvGraphicFramePr>
        <p:xfrm>
          <a:off x="913308" y="1795834"/>
          <a:ext cx="10365383" cy="4379939"/>
        </p:xfrm>
        <a:graphic>
          <a:graphicData uri="http://schemas.openxmlformats.org/drawingml/2006/table">
            <a:tbl>
              <a:tblPr/>
              <a:tblGrid>
                <a:gridCol w="1003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31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97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8721"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时间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依据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护理问题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护理措施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结局评价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703"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19/1</a:t>
                      </a:r>
                      <a:endParaRPr altLang="en-US" b="0" baseline="0" cap="none" i="0" kumimoji="0" lang="zh-CN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45710" marL="91447" marR="91447" marT="4571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患者左面瘫，</a:t>
                      </a:r>
                      <a:r>
                        <a:rPr altLang="en-US" b="0" kern="100" lang="zh-CN" sz="18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患者左侧面瘫、流涎、吞咽启动延迟、音质嘶哑、洼田饮水</a:t>
                      </a:r>
                      <a:r>
                        <a:rPr altLang="zh-CN" b="0" kern="100" lang="en-US" sz="18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ea"/>
                          <a:sym typeface="+mn-lt"/>
                        </a:rPr>
                        <a:t>V</a:t>
                      </a:r>
                      <a:endParaRPr altLang="en-US" b="0" baseline="0" cap="none" i="0" kumimoji="0" lang="zh-CN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45710" marL="91447" marR="91447" marT="4571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1800" u="sng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吞咽障碍：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与疾病有关</a:t>
                      </a:r>
                    </a:p>
                  </a:txBody>
                  <a:tcPr anchor="ctr" horzOverflow="overflow" marB="45710" marL="91447" marR="91447" marT="4571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颜面部按摩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800" u="sng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2.</a:t>
                      </a:r>
                      <a:r>
                        <a:rPr altLang="en-US" b="0" baseline="0" cap="none" i="0" kumimoji="0" lang="zh-CN" normalizeH="0" strike="noStrike" sz="1800" u="sng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口腔操、鼓腮、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3.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请康复科会诊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1800" u="sng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指导家属购买凝固粉：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每日用凝固粉训练患者的吞咽功能</a:t>
                      </a:r>
                      <a:endParaRPr altLang="zh-CN" b="0" baseline="0" cap="none" i="0" kumimoji="0" lang="en-US" normalizeH="0" strike="noStrike" sz="1800" u="sng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en-US" b="0" baseline="0" cap="none" i="0" kumimoji="0" lang="zh-CN" normalizeH="0" strike="noStrike" sz="1800" u="sng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床边吞咽功能训练（腹式呼吸、有效咳嗽、推撑运动、唇舌练习、咽部电刺激）</a:t>
                      </a:r>
                    </a:p>
                  </a:txBody>
                  <a:tcPr anchor="ctr" horzOverflow="overflow" marB="45710" marL="91447" marR="91447" marT="4571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 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患者能配合吞咽功能训练</a:t>
                      </a:r>
                    </a:p>
                  </a:txBody>
                  <a:tcPr anchor="ctr" horzOverflow="overflow" marB="45710" marL="91447" marR="91447" marT="4571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val="1738559557"/>
      </p:ext>
    </p:extLst>
  </p:cSld>
  <p:clrMapOvr>
    <a:masterClrMapping/>
  </p:clrMapOvr>
  <mc:AlternateContent>
    <mc:Choice Requires="p14">
      <p:transition advClick="0" advTm="3000" p14:dur="1250" spd="slow">
        <p14:flythrough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1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9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20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21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22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23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4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25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27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8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29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等腰三角形 3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90088" y="381398"/>
            <a:ext cx="3362273" cy="762000"/>
          </a:xfrm>
          <a:prstGeom prst="rect">
            <a:avLst/>
          </a:prstGeom>
          <a:solidFill>
            <a:schemeClr val="accent2"/>
          </a:solidFill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护理问题</a:t>
            </a:r>
          </a:p>
        </p:txBody>
      </p:sp>
      <p:graphicFrame>
        <p:nvGraphicFramePr>
          <p:cNvPr id="6" name="Group 112"/>
          <p:cNvGraphicFramePr>
            <a:graphicFrameLocks noGrp="1"/>
          </p:cNvGraphicFramePr>
          <p:nvPr>
            <p:extLst>
              <p:ext uri="{D42A27DB-BD31-4B8C-83A1-F6EECF244321}">
                <p14:modId val="3199123838"/>
              </p:ext>
            </p:extLst>
          </p:nvPr>
        </p:nvGraphicFramePr>
        <p:xfrm>
          <a:off x="913308" y="1795834"/>
          <a:ext cx="10365383" cy="4681657"/>
        </p:xfrm>
        <a:graphic>
          <a:graphicData uri="http://schemas.openxmlformats.org/drawingml/2006/table">
            <a:tbl>
              <a:tblPr/>
              <a:tblGrid>
                <a:gridCol w="1003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3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319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97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8721"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时间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依据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4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护理问题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护理措施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结局评价</a:t>
                      </a:r>
                    </a:p>
                  </a:txBody>
                  <a:tcPr anchor="ctr" horzOverflow="overflow" marB="45711" marT="45711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703"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10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月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27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日</a:t>
                      </a:r>
                    </a:p>
                  </a:txBody>
                  <a:tcPr anchor="ctr" horzOverflow="overflow" marB="45693" marL="91447" marR="91447" marT="45693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b="0" baseline="0" cap="none" i="0" kern="120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r>
                        <a:rPr altLang="en-US" b="0" baseline="0" cap="none" i="0" kern="120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患者自述右颜面部、肩颈呈放电样疼痛</a:t>
                      </a:r>
                      <a:endParaRPr altLang="zh-CN" b="0" baseline="0" cap="none" i="0" kern="120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b="0" baseline="0" cap="none" i="0" kern="120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</a:t>
                      </a:r>
                      <a:r>
                        <a:rPr altLang="en-US" b="0" baseline="0" cap="none" i="0" kern="120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夜间睡眠差</a:t>
                      </a:r>
                      <a:endParaRPr altLang="zh-CN" b="0" baseline="0" cap="none" i="0" kern="120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b="0" baseline="0" cap="none" i="0" kern="120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</a:t>
                      </a:r>
                      <a:r>
                        <a:rPr altLang="en-US" b="0" baseline="0" cap="none" i="0" kern="120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数字疼痛评分为</a:t>
                      </a:r>
                      <a:r>
                        <a:rPr altLang="zh-CN" b="0" baseline="0" cap="none" i="0" kern="120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8</a:t>
                      </a:r>
                      <a:r>
                        <a:rPr altLang="en-US" b="0" baseline="0" cap="none" i="0" kern="120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分</a:t>
                      </a:r>
                    </a:p>
                  </a:txBody>
                  <a:tcPr anchor="ctr" horzOverflow="overflow" marB="45693" marL="91447" marR="91447" marT="45693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-533400" latinLnBrk="0" lvl="0" marL="53340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ern="1200" kumimoji="0" lang="zh-CN" normalizeH="0" strike="noStrike" sz="1800" u="sng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疼痛</a:t>
                      </a:r>
                    </a:p>
                  </a:txBody>
                  <a:tcPr anchor="ctr" horzOverflow="overflow" marB="45693" marL="91447" marR="91447" marT="45693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1800" u="sng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播放轻音乐分散患者的注意力</a:t>
                      </a:r>
                      <a:endParaRPr altLang="zh-CN" b="0" baseline="0" cap="none" i="0" kumimoji="0" lang="en-US" normalizeH="0" strike="noStrike" sz="1800" u="sng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1800" u="sng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鼓励支持：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与患者配偶、女儿沟通，让其安抚患者 ，录制孙子的视频与其分享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1800" u="sng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药物：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使用氨酚羟考酮片口服并注意其不良反应，扶他林外涂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5-6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次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/d,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红外线照射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次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/d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en-US" b="0" baseline="0" cap="none" i="0" kumimoji="0" lang="zh-CN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45693" marL="91447" marR="91447" marT="45693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en-US" b="0" baseline="0" cap="none" i="0" kumimoji="0" lang="zh-CN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30/1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患者疼痛评分为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6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分</a:t>
                      </a:r>
                    </a:p>
                  </a:txBody>
                  <a:tcPr anchor="ctr" horzOverflow="overflow" marB="45693" marL="91447" marR="91447" marT="45693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val="524005847"/>
      </p:ext>
    </p:extLst>
  </p:cSld>
  <p:clrMapOvr>
    <a:masterClrMapping/>
  </p:clrMapOvr>
  <mc:AlternateContent>
    <mc:Choice Requires="p14">
      <p:transition advClick="0" advTm="3000" p14:dur="1250" spd="slow">
        <p14:flythrough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2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等腰三角形 3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90088" y="381398"/>
            <a:ext cx="336227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护理问题</a:t>
            </a:r>
          </a:p>
        </p:txBody>
      </p:sp>
      <p:graphicFrame>
        <p:nvGraphicFramePr>
          <p:cNvPr id="7" name="Group 63"/>
          <p:cNvGraphicFramePr>
            <a:graphicFrameLocks noGrp="1"/>
          </p:cNvGraphicFramePr>
          <p:nvPr>
            <p:extLst>
              <p:ext uri="{D42A27DB-BD31-4B8C-83A1-F6EECF244321}">
                <p14:modId val="700661796"/>
              </p:ext>
            </p:extLst>
          </p:nvPr>
        </p:nvGraphicFramePr>
        <p:xfrm>
          <a:off x="881335" y="1836565"/>
          <a:ext cx="10429330" cy="4835056"/>
        </p:xfrm>
        <a:graphic>
          <a:graphicData uri="http://schemas.openxmlformats.org/drawingml/2006/table">
            <a:tbl>
              <a:tblPr/>
              <a:tblGrid>
                <a:gridCol w="1634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45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5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42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0462"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32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时间</a:t>
                      </a:r>
                    </a:p>
                  </a:txBody>
                  <a:tcPr anchor="ctr" horzOverflow="overflow" marB="45700" marL="91447" marR="91447" marT="4570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32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依据</a:t>
                      </a:r>
                    </a:p>
                  </a:txBody>
                  <a:tcPr anchor="ctr" horzOverflow="overflow" marB="45700" marL="91447" marR="91447" marT="4570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en-US" b="0" baseline="0" cap="none" i="0" kumimoji="0" lang="zh-CN" normalizeH="0" strike="noStrike" sz="28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护理诊断</a:t>
                      </a:r>
                    </a:p>
                  </a:txBody>
                  <a:tcPr anchor="ctr" horzOverflow="overflow" marB="45700" marL="91447" marR="91447" marT="4570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32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护理措施</a:t>
                      </a:r>
                    </a:p>
                  </a:txBody>
                  <a:tcPr anchor="ctr" horzOverflow="overflow" marB="45700" marL="91447" marR="91447" marT="4570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32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结局评价</a:t>
                      </a:r>
                    </a:p>
                  </a:txBody>
                  <a:tcPr anchor="ctr" horzOverflow="overflow" marB="45700" marL="91447" marR="91447" marT="4570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0462">
                <a:tc rowSpan="4"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10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月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27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日</a:t>
                      </a:r>
                    </a:p>
                  </a:txBody>
                  <a:tcPr horzOverflow="overflow" marB="45700" marL="91447" marR="91447" marT="4570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b="0" baseline="0" cap="none" i="0" kern="120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r>
                        <a:rPr altLang="en-US" b="0" baseline="0" cap="none" i="0" kern="120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患者表现出心情低落</a:t>
                      </a:r>
                      <a:endParaRPr altLang="zh-CN" b="0" baseline="0" cap="none" i="0" kern="120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b="0" baseline="0" cap="none" i="0" kern="120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</a:t>
                      </a:r>
                      <a:r>
                        <a:rPr altLang="en-US" b="0" baseline="0" cap="none" i="0" kern="120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面部表情少露微笑</a:t>
                      </a:r>
                      <a:endParaRPr altLang="zh-CN" b="0" baseline="0" cap="none" i="0" kern="120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b="0" baseline="0" cap="none" i="0" kern="120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</a:t>
                      </a:r>
                      <a:r>
                        <a:rPr altLang="en-US" b="0" baseline="0" cap="none" i="0" kern="120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拒绝打针</a:t>
                      </a:r>
                      <a:endParaRPr altLang="zh-CN" b="0" baseline="0" cap="none" i="0" kern="120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b="0" baseline="0" cap="none" i="0" kern="120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4</a:t>
                      </a:r>
                      <a:r>
                        <a:rPr altLang="en-US" b="0" baseline="0" cap="none" i="0" kern="120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想拔除胃管经口进食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en-US" b="0" baseline="0" cap="none" i="0" kumimoji="0" lang="zh-CN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 marB="45700" marL="91447" marR="91447" marT="4570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 vert="horz" wrap="square"/>
                    <a:lstStyle/>
                    <a:p>
                      <a:pPr algn="l" defTabSz="914400" eaLnBrk="0" fontAlgn="base" hangingPunct="0" indent="-533400" latinLnBrk="0" lvl="0" marL="53340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ern="1200" kumimoji="0" lang="zh-CN" normalizeH="0" strike="noStrike" sz="1800" u="sng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焦虑</a:t>
                      </a:r>
                    </a:p>
                  </a:txBody>
                  <a:tcPr horzOverflow="overflow" marB="45700" marL="91447" marR="91447" marT="4570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1.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主动与患者沟通，鼓励其内心的想法，对疾病预后以及身体缺陷的看法</a:t>
                      </a:r>
                    </a:p>
                  </a:txBody>
                  <a:tcPr horzOverflow="overflow" marB="45700" marL="91447" marR="91447" marT="4570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患者积极配合治疗，间中情绪不佳</a:t>
                      </a:r>
                    </a:p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en-US" b="0" baseline="0" cap="none" i="0" kumimoji="0" lang="zh-CN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 marB="45700" marL="91447" marR="91447" marT="4570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501">
                <a:tc v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vMerge="1"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en-US" b="0" baseline="0" cap="none" i="0" kumimoji="0" lang="zh-CN" normalizeH="0" strike="noStrike" sz="2800" u="none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</a:endParaRPr>
                    </a:p>
                  </a:txBody>
                  <a:tcPr horzOverflow="overflow" marB="45705" marL="91447" marR="91447" marT="45705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 vMerge="1">
                  <a:txBody>
                    <a:bodyPr vert="horz" wrap="square"/>
                    <a:lstStyle/>
                    <a:p>
                      <a:pPr algn="l" defTabSz="914400" eaLnBrk="0" fontAlgn="base" hangingPunct="0" indent="-533400" latinLnBrk="0" lvl="0" marL="53340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en-US" b="0" baseline="0" cap="none" i="0" kumimoji="0" lang="zh-CN" normalizeH="0" strike="noStrike" sz="1200" u="none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charset="0" panose="02020603050405020304" pitchFamily="18" typeface="Times New Roman"/>
                        <a:ea charset="-122" panose="02010600030101010101" pitchFamily="2" typeface="宋体"/>
                        <a:cs charset="0" panose="02020603050405020304" pitchFamily="18" typeface="Times New Roman"/>
                      </a:endParaRPr>
                    </a:p>
                  </a:txBody>
                  <a:tcPr horzOverflow="overflow" marB="45705" marL="91447" marR="91447" marT="45705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2.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向患者和家属讲解康复程度</a:t>
                      </a:r>
                    </a:p>
                  </a:txBody>
                  <a:tcPr horzOverflow="overflow" marB="45700" marL="91447" marR="91447" marT="4570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 vert="horz" wrap="square"/>
                    <a:lstStyle/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zh-CN" b="0" baseline="0" cap="none" i="0" kumimoji="0" lang="en-US" normalizeH="0" strike="noStrike" sz="1200" u="none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charset="0" panose="02020603050405020304" pitchFamily="18" typeface="Times New Roman"/>
                        <a:ea charset="-122" panose="02010600030101010101" pitchFamily="2" typeface="宋体"/>
                        <a:cs charset="0" panose="02020603050405020304" pitchFamily="18" typeface="Times New Roman"/>
                      </a:endParaRPr>
                    </a:p>
                  </a:txBody>
                  <a:tcPr horzOverflow="overflow" marB="45705" marL="91447" marR="91447" marT="45705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2310">
                <a:tc v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vMerge="1"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en-US" b="0" baseline="0" cap="none" i="0" kumimoji="0" lang="zh-CN" normalizeH="0" strike="noStrike" sz="2800" u="none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</a:endParaRPr>
                    </a:p>
                  </a:txBody>
                  <a:tcPr horzOverflow="overflow" marB="45705" marL="91447" marR="91447" marT="45705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 vMerge="1">
                  <a:txBody>
                    <a:bodyPr vert="horz" wrap="square"/>
                    <a:lstStyle/>
                    <a:p>
                      <a:pPr algn="l" defTabSz="914400" eaLnBrk="0" fontAlgn="base" hangingPunct="0" indent="-533400" latinLnBrk="0" lvl="0" marL="53340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en-US" b="0" baseline="0" cap="none" i="0" kumimoji="0" lang="zh-CN" normalizeH="0" strike="noStrike" sz="2800" u="none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</a:endParaRPr>
                    </a:p>
                  </a:txBody>
                  <a:tcPr horzOverflow="overflow" marB="45705" marL="91447" marR="91447" marT="45705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3.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与患者配偶、女儿沟通，让其安抚患者 ，录制孙子的视频与其分享</a:t>
                      </a:r>
                    </a:p>
                  </a:txBody>
                  <a:tcPr horzOverflow="overflow" marB="45700" marL="91447" marR="91447" marT="4570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 vert="horz" wrap="square"/>
                    <a:lstStyle/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zh-CN" b="1" baseline="0" cap="none" i="0" kumimoji="0" lang="en-US" normalizeH="0" strike="noStrike" sz="1800" u="none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</a:endParaRPr>
                    </a:p>
                  </a:txBody>
                  <a:tcPr horzOverflow="overflow" marB="45705" marL="91447" marR="91447" marT="45705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90594">
                <a:tc v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 vMerge="1"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en-US" b="0" baseline="0" cap="none" i="0" kumimoji="0" lang="zh-CN" normalizeH="0" strike="noStrike" sz="2800" u="none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</a:endParaRPr>
                    </a:p>
                  </a:txBody>
                  <a:tcPr horzOverflow="overflow" marB="45705" marL="91447" marR="91447" marT="45705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 vMerge="1">
                  <a:txBody>
                    <a:bodyPr vert="horz" wrap="square"/>
                    <a:lstStyle/>
                    <a:p>
                      <a:pPr algn="l" defTabSz="914400" eaLnBrk="0" fontAlgn="base" hangingPunct="0" indent="-533400" latinLnBrk="0" lvl="0" marL="533400" marR="0" rtl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en-US" b="0" baseline="0" cap="none" i="0" kumimoji="0" lang="zh-CN" normalizeH="0" strike="noStrike" sz="2800" u="none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</a:endParaRPr>
                    </a:p>
                  </a:txBody>
                  <a:tcPr horzOverflow="overflow" marB="45705" marL="91447" marR="91447" marT="45705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l" defTabSz="914400" eaLnBrk="0" fontAlgn="base" hangingPunct="0" indent="0" latinLnBrk="0" lvl="0" marL="0" marR="0" rtl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altLang="zh-CN" b="0" baseline="0" cap="none" i="0" kumimoji="0" lang="en-US" normalizeH="0" strike="noStrike" sz="1800" u="sng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4.</a:t>
                      </a:r>
                      <a:r>
                        <a:rPr altLang="en-US" b="0" baseline="0" cap="none" i="0" kumimoji="0" lang="zh-CN" normalizeH="0" strike="noStrike" sz="1800" u="sng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药物：</a:t>
                      </a:r>
                      <a:r>
                        <a:rPr altLang="en-US" b="0" baseline="0" cap="none" i="0" kern="120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使用黛力新并注意其不良反应，</a:t>
                      </a:r>
                      <a:r>
                        <a:rPr altLang="zh-CN" b="0" baseline="0" cap="none" i="0" kern="120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10</a:t>
                      </a:r>
                      <a:r>
                        <a:rPr altLang="en-US" b="0" baseline="0" cap="none" i="0" kern="120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月</a:t>
                      </a:r>
                      <a:r>
                        <a:rPr altLang="zh-CN" b="0" baseline="0" cap="none" i="0" kern="120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30</a:t>
                      </a:r>
                      <a:r>
                        <a:rPr altLang="en-US" b="0" baseline="0" cap="none" i="0" kern="120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日与主管医生沟通，加用奥氮平。</a:t>
                      </a:r>
                    </a:p>
                  </a:txBody>
                  <a:tcPr horzOverflow="overflow" marB="45700" marL="91447" marR="91447" marT="45700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 vert="horz" wrap="square"/>
                    <a:lstStyle/>
                    <a:p>
                      <a:pPr algn="l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altLang="zh-CN" b="1" baseline="0" cap="none" i="0" kumimoji="0" lang="en-US" normalizeH="0" strike="noStrike" sz="1800" u="none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charset="0" panose="020b0604020202020204" pitchFamily="34" typeface="Arial"/>
                        <a:ea charset="-122" panose="02010600030101010101" pitchFamily="2" typeface="宋体"/>
                      </a:endParaRPr>
                    </a:p>
                  </a:txBody>
                  <a:tcPr horzOverflow="overflow" marB="45705" marL="91447" marR="91447" marT="45705">
                    <a:lnL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381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bg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val="1649355691"/>
      </p:ext>
    </p:extLst>
  </p:cSld>
  <p:clrMapOvr>
    <a:masterClrMapping/>
  </p:clrMapOvr>
  <mc:AlternateContent>
    <mc:Choice Requires="p14">
      <p:transition advClick="0" advTm="3000" p14:dur="1250" spd="slow">
        <p14:flythrough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21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heel(1)" transition="in">
                                      <p:cBhvr>
                                        <p:cTn dur="2000" id="1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</p:bldLst>
  </p:timing>
</p:sld>
</file>

<file path=ppt/slides/slide2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4" name="Group 3"/>
          <p:cNvGraphicFramePr>
            <a:graphicFrameLocks noGrp="1"/>
          </p:cNvGraphicFramePr>
          <p:nvPr>
            <p:extLst>
              <p:ext uri="{D42A27DB-BD31-4B8C-83A1-F6EECF244321}">
                <p14:modId val="4100279266"/>
              </p:ext>
            </p:extLst>
          </p:nvPr>
        </p:nvGraphicFramePr>
        <p:xfrm>
          <a:off x="418011" y="1695450"/>
          <a:ext cx="11355977" cy="5038456"/>
        </p:xfrm>
        <a:graphic>
          <a:graphicData uri="http://schemas.openxmlformats.org/drawingml/2006/table">
            <a:tbl>
              <a:tblPr/>
              <a:tblGrid>
                <a:gridCol w="1802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1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42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8913">
                <a:tc>
                  <a:txBody>
                    <a:bodyPr vert="horz" wrap="square"/>
                    <a:lstStyle/>
                    <a:p>
                      <a:pPr algn="ctr" defTabSz="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Pct val="70000"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trike="noStrike" sz="36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时间</a:t>
                      </a:r>
                      <a:endParaRPr b="0" baseline="0" cap="none" i="0" kumimoji="0" lang="en-US" normalizeH="0" strike="noStrike" sz="3600" u="none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algn="tl" blurRad="38100" dir="2700000" dist="38100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Pct val="70000"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trike="noStrike" sz="36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护理问题</a:t>
                      </a:r>
                      <a:endParaRPr b="0" baseline="0" cap="none" i="0" kumimoji="0" lang="en-US" normalizeH="0" strike="noStrike" sz="3600" u="none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algn="tl" blurRad="38100" dir="2700000" dist="38100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 vert="horz" wrap="square"/>
                    <a:lstStyle/>
                    <a:p>
                      <a:pPr algn="ctr" defTabSz="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Pct val="70000"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trike="noStrike" sz="3600" u="none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algn="tl" blurRad="38100" dir="2700000" dist="38100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ea"/>
                          <a:sym typeface="+mn-lt"/>
                        </a:rPr>
                        <a:t>解决程度</a:t>
                      </a:r>
                      <a:endParaRPr b="0" baseline="0" cap="none" i="0" kumimoji="0" lang="en-US" normalizeH="0" strike="noStrike" sz="3600" u="none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algn="tl" blurRad="38100" dir="2700000" dist="38100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800">
                <a:tc rowSpan="9">
                  <a:txBody>
                    <a:bodyPr vert="horz" wrap="square"/>
                    <a:lstStyle/>
                    <a:p>
                      <a:pPr algn="ctr" defTabSz="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Pct val="70000"/>
                        <a:buFont charset="0" panose="020b0604020202020204" pitchFamily="34" typeface="Arial"/>
                        <a:buNone/>
                      </a:pP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10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月1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9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至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30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日</a:t>
                      </a:r>
                      <a:endParaRPr b="0" baseline="0" cap="none" i="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Pct val="70000"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意识障碍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Pct val="70000"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患者GCS评分由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分改善为1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4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分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55">
                <a:tc v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有误吸的风险</a:t>
                      </a:r>
                      <a:endParaRPr b="0" baseline="0" cap="none" i="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91440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患者未发生误吸，但未拔除胃管</a:t>
                      </a:r>
                      <a:endParaRPr b="0" baseline="0" cap="none" i="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55">
                <a:tc v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 defTabSz="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Pct val="70000"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排便型态改变-便秘</a:t>
                      </a:r>
                      <a:endParaRPr b="0" baseline="0" cap="none" i="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Pct val="70000"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已解决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460">
                <a:tc v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 defTabSz="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Pct val="70000"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排尿异常-与泌尿系感染有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Pct val="70000"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仍留置尿管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55">
                <a:tc v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 defTabSz="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Pct val="70000"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有营养失调的风险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Pct val="70000"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血红蛋白及白蛋白正常，但仍有风险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3230">
                <a:tc v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 defTabSz="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Pct val="70000"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自理能力缺陷、移动障碍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Pct val="70000"/>
                        <a:buFont charset="0" panose="020b0604020202020204" pitchFamily="34" typeface="Arial"/>
                        <a:buNone/>
                      </a:pP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ADL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评分由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分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-25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分，患者的左上肢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级，左下肢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II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级，右侧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级改善为左侧肢体肌力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IV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级，右侧肢体肌力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II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级。</a:t>
                      </a: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555">
                <a:tc v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 defTabSz="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Pct val="70000"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有皮肤完整性受损</a:t>
                      </a:r>
                      <a:endParaRPr b="0" baseline="0" cap="none" i="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Pct val="70000"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患者未发生压疮</a:t>
                      </a:r>
                      <a:endParaRPr b="0" baseline="0" cap="none" i="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1553">
                <a:tc v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 defTabSz="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Pct val="70000"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焦虑</a:t>
                      </a:r>
                      <a:endParaRPr altLang="en-US" b="0" baseline="0" cap="none" i="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Pct val="70000"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患者基本配合治疗，间中情绪不好</a:t>
                      </a:r>
                      <a:endParaRPr b="0" baseline="0" cap="none" i="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1553">
                <a:tc vMerge="1">
                  <a:txBody>
                    <a:bodyPr vert="horz" wrap="square"/>
                    <a:lstStyle/>
                    <a:p>
                      <a:endParaRPr altLang="en-US" lang="zh-CN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algn="ctr" defTabSz="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Pct val="70000"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疼痛</a:t>
                      </a:r>
                      <a:endParaRPr altLang="en-US" b="0" baseline="0" cap="none" i="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algn="ctr" defTabSz="0" eaLnBrk="1" fontAlgn="base" hangingPunct="1" indent="0" latinLnBrk="0" lvl="0" marL="0" marR="0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400"/>
                        </a:spcAft>
                        <a:buClrTx/>
                        <a:buSzPct val="70000"/>
                        <a:buFont charset="0" panose="020b0604020202020204" pitchFamily="34" typeface="Arial"/>
                        <a:buNone/>
                      </a:pP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疼痛为</a:t>
                      </a:r>
                      <a:r>
                        <a:rPr altLang="zh-CN" b="0" baseline="0" cap="none" i="0" kumimoji="0" lang="en-US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6</a:t>
                      </a:r>
                      <a:r>
                        <a:rPr altLang="en-US" b="0" baseline="0" cap="none" i="0" kumimoji="0" lang="zh-CN" normalizeH="0" strike="noStrike" sz="1800" u="none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分</a:t>
                      </a:r>
                      <a:endParaRPr b="0" baseline="0" cap="none" i="0" kumimoji="0" lang="en-US" normalizeH="0" strike="noStrike" sz="1800" u="none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 marB="0" marL="0" marR="0" marT="0">
                    <a:lnL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L>
                    <a:lnR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R>
                    <a:lnT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T>
                    <a:lnB algn="ctr" cap="flat" cmpd="sng" w="12700">
                      <a:solidFill>
                        <a:schemeClr val="tx1"/>
                      </a:solidFill>
                      <a:prstDash val="solid"/>
                      <a:round/>
                      <a:headEnd len="med" type="none" w="med"/>
                      <a:tailEnd len="med" type="none" w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等腰三角形 4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190088" y="381398"/>
            <a:ext cx="336227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护理问题</a:t>
            </a:r>
          </a:p>
        </p:txBody>
      </p:sp>
    </p:spTree>
    <p:extLst>
      <p:ext uri="{BB962C8B-B14F-4D97-AF65-F5344CB8AC3E}">
        <p14:creationId val="4252636738"/>
      </p:ext>
    </p:extLst>
  </p:cSld>
  <p:clrMapOvr>
    <a:masterClrMapping/>
  </p:clrMapOvr>
  <mc:AlternateContent>
    <mc:Choice Requires="p14">
      <p:transition advClick="0" advTm="3000" p14:dur="1250" spd="slow">
        <p14:flythrough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16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</p:bldLst>
  </p:timing>
</p:sld>
</file>

<file path=ppt/slides/slide2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8" name="组合 17">
            <a:extLst>
              <a:ext uri="{FF2B5EF4-FFF2-40B4-BE49-F238E27FC236}">
                <a16:creationId xmlns:a16="http://schemas.microsoft.com/office/drawing/2014/main" id="{700AE9DF-874F-44DD-A337-162DAD9831DB}"/>
              </a:ext>
            </a:extLst>
          </p:cNvPr>
          <p:cNvGrpSpPr/>
          <p:nvPr/>
        </p:nvGrpSpPr>
        <p:grpSpPr>
          <a:xfrm>
            <a:off x="0" y="1107300"/>
            <a:ext cx="12192000" cy="5748576"/>
            <a:chOff x="0" y="1107300"/>
            <a:chExt cx="12192000" cy="5748576"/>
          </a:xfrm>
          <a:effectLst>
            <a:outerShdw blurRad="177800" dir="16200000" rotWithShape="0">
              <a:prstClr val="black">
                <a:alpha val="20000"/>
              </a:prstClr>
            </a:outerShdw>
          </a:effectLst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0265B498-A47A-464C-B65D-BFE28F2F419D}"/>
                </a:ext>
              </a:extLst>
            </p:cNvPr>
            <p:cNvSpPr/>
            <p:nvPr/>
          </p:nvSpPr>
          <p:spPr>
            <a:xfrm>
              <a:off x="0" y="3428999"/>
              <a:ext cx="12192000" cy="342687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20" name="椭圆 19">
              <a:extLst>
                <a:ext uri="{FF2B5EF4-FFF2-40B4-BE49-F238E27FC236}">
                  <a16:creationId xmlns:a16="http://schemas.microsoft.com/office/drawing/2014/main" id="{A9DF7B36-B986-4CC7-B2B2-3EA3B7326961}"/>
                </a:ext>
              </a:extLst>
            </p:cNvPr>
            <p:cNvSpPr/>
            <p:nvPr/>
          </p:nvSpPr>
          <p:spPr>
            <a:xfrm>
              <a:off x="6550189" y="1107300"/>
              <a:ext cx="4643398" cy="4643398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  <a:ln w="114300">
              <a:solidFill>
                <a:srgbClr val="9EE0F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21" name="文本框 20">
            <a:extLst>
              <a:ext uri="{FF2B5EF4-FFF2-40B4-BE49-F238E27FC236}">
                <a16:creationId xmlns:a16="http://schemas.microsoft.com/office/drawing/2014/main" id="{80D8D15B-74E6-4AC7-8570-EA7657C53ACA}"/>
              </a:ext>
            </a:extLst>
          </p:cNvPr>
          <p:cNvSpPr txBox="1"/>
          <p:nvPr/>
        </p:nvSpPr>
        <p:spPr>
          <a:xfrm>
            <a:off x="7581210" y="2321003"/>
            <a:ext cx="2237105" cy="21945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i="1" lang="en-US" sz="13800">
                <a:solidFill>
                  <a:schemeClr val="bg1"/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26863EEE-42A7-49D2-B7DB-3747A1D23034}"/>
              </a:ext>
            </a:extLst>
          </p:cNvPr>
          <p:cNvSpPr txBox="1"/>
          <p:nvPr/>
        </p:nvSpPr>
        <p:spPr>
          <a:xfrm>
            <a:off x="1213795" y="2319720"/>
            <a:ext cx="4373880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z="6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反思与不足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C4A64B04-8E4B-4279-8A59-ABD1C87EEC8B}"/>
              </a:ext>
            </a:extLst>
          </p:cNvPr>
          <p:cNvSpPr txBox="1"/>
          <p:nvPr/>
        </p:nvSpPr>
        <p:spPr>
          <a:xfrm>
            <a:off x="1438500" y="3606613"/>
            <a:ext cx="3924472" cy="64008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For the benefit of you, Baotu Network and the original creator, please do not copyFor the benefit of you, Baotu Network and the original creator</a:t>
            </a:r>
          </a:p>
        </p:txBody>
      </p:sp>
      <p:sp>
        <p:nvSpPr>
          <p:cNvPr id="24" name="Oval 38">
            <a:extLst>
              <a:ext uri="{FF2B5EF4-FFF2-40B4-BE49-F238E27FC236}">
                <a16:creationId xmlns:a16="http://schemas.microsoft.com/office/drawing/2014/main" id="{0EF67412-B478-46ED-AADD-AA073CD5F437}"/>
              </a:ext>
            </a:extLst>
          </p:cNvPr>
          <p:cNvSpPr/>
          <p:nvPr/>
        </p:nvSpPr>
        <p:spPr>
          <a:xfrm>
            <a:off x="3066104" y="4692611"/>
            <a:ext cx="669264" cy="668329"/>
          </a:xfrm>
          <a:custGeom>
            <a:gdLst>
              <a:gd fmla="*/ 5362 w 6291" name="T0"/>
              <a:gd fmla="*/ 3145 h 6291" name="T1"/>
              <a:gd fmla="*/ 5328 w 6291" name="T2"/>
              <a:gd fmla="*/ 3214 h 6291" name="T3"/>
              <a:gd fmla="*/ 3214 w 6291" name="T4"/>
              <a:gd fmla="*/ 4839 h 6291" name="T5"/>
              <a:gd fmla="*/ 3162 w 6291" name="T6"/>
              <a:gd fmla="*/ 4857 h 6291" name="T7"/>
              <a:gd fmla="*/ 3110 w 6291" name="T8"/>
              <a:gd fmla="*/ 4840 h 6291" name="T9"/>
              <a:gd fmla="*/ 3082 w 6291" name="T10"/>
              <a:gd fmla="*/ 4739 h 6291" name="T11"/>
              <a:gd fmla="*/ 3507 w 6291" name="T12"/>
              <a:gd fmla="*/ 3663 h 6291" name="T13"/>
              <a:gd fmla="*/ 1015 w 6291" name="T14"/>
              <a:gd fmla="*/ 3663 h 6291" name="T15"/>
              <a:gd fmla="*/ 929 w 6291" name="T16"/>
              <a:gd fmla="*/ 3577 h 6291" name="T17"/>
              <a:gd fmla="*/ 929 w 6291" name="T18"/>
              <a:gd fmla="*/ 2714 h 6291" name="T19"/>
              <a:gd fmla="*/ 1016 w 6291" name="T20"/>
              <a:gd fmla="*/ 2628 h 6291" name="T21"/>
              <a:gd fmla="*/ 3507 w 6291" name="T22"/>
              <a:gd fmla="*/ 2628 h 6291" name="T23"/>
              <a:gd fmla="*/ 3082 w 6291" name="T24"/>
              <a:gd fmla="*/ 1552 h 6291" name="T25"/>
              <a:gd fmla="*/ 3110 w 6291" name="T26"/>
              <a:gd fmla="*/ 1451 h 6291" name="T27"/>
              <a:gd fmla="*/ 3215 w 6291" name="T28"/>
              <a:gd fmla="*/ 1452 h 6291" name="T29"/>
              <a:gd fmla="*/ 5329 w 6291" name="T30"/>
              <a:gd fmla="*/ 3077 h 6291" name="T31"/>
              <a:gd fmla="*/ 5362 w 6291" name="T32"/>
              <a:gd fmla="*/ 3145 h 6291" name="T33"/>
              <a:gd fmla="*/ 6291 w 6291" name="T34"/>
              <a:gd fmla="*/ 3146 h 6291" name="T35"/>
              <a:gd fmla="*/ 3146 w 6291" name="T36"/>
              <a:gd fmla="*/ 6291 h 6291" name="T37"/>
              <a:gd fmla="*/ 0 w 6291" name="T38"/>
              <a:gd fmla="*/ 3146 h 6291" name="T39"/>
              <a:gd fmla="*/ 3146 w 6291" name="T40"/>
              <a:gd fmla="*/ 0 h 6291" name="T41"/>
              <a:gd fmla="*/ 6291 w 6291" name="T42"/>
              <a:gd fmla="*/ 3146 h 6291" name="T43"/>
              <a:gd fmla="*/ 5946 w 6291" name="T44"/>
              <a:gd fmla="*/ 3146 h 6291" name="T45"/>
              <a:gd fmla="*/ 3146 w 6291" name="T46"/>
              <a:gd fmla="*/ 345 h 6291" name="T47"/>
              <a:gd fmla="*/ 345 w 6291" name="T48"/>
              <a:gd fmla="*/ 3146 h 6291" name="T49"/>
              <a:gd fmla="*/ 3146 w 6291" name="T50"/>
              <a:gd fmla="*/ 5946 h 6291" name="T51"/>
              <a:gd fmla="*/ 5946 w 6291" name="T52"/>
              <a:gd fmla="*/ 3146 h 6291" name="T5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b="b" l="0" r="r" t="0"/>
            <a:pathLst>
              <a:path h="6291" w="6291">
                <a:moveTo>
                  <a:pt x="5362" y="3145"/>
                </a:moveTo>
                <a:cubicBezTo>
                  <a:pt x="5362" y="3172"/>
                  <a:pt x="5350" y="3198"/>
                  <a:pt x="5328" y="3214"/>
                </a:cubicBezTo>
                <a:lnTo>
                  <a:pt x="3214" y="4839"/>
                </a:lnTo>
                <a:cubicBezTo>
                  <a:pt x="3199" y="4851"/>
                  <a:pt x="3180" y="4857"/>
                  <a:pt x="3162" y="4857"/>
                </a:cubicBezTo>
                <a:cubicBezTo>
                  <a:pt x="3144" y="4857"/>
                  <a:pt x="3125" y="4851"/>
                  <a:pt x="3110" y="4840"/>
                </a:cubicBezTo>
                <a:cubicBezTo>
                  <a:pt x="3079" y="4816"/>
                  <a:pt x="3067" y="4775"/>
                  <a:pt x="3082" y="4739"/>
                </a:cubicBezTo>
                <a:lnTo>
                  <a:pt x="3507" y="3663"/>
                </a:lnTo>
                <a:lnTo>
                  <a:pt x="1015" y="3663"/>
                </a:lnTo>
                <a:cubicBezTo>
                  <a:pt x="968" y="3663"/>
                  <a:pt x="929" y="3624"/>
                  <a:pt x="929" y="3577"/>
                </a:cubicBezTo>
                <a:lnTo>
                  <a:pt x="929" y="2714"/>
                </a:lnTo>
                <a:cubicBezTo>
                  <a:pt x="929" y="2667"/>
                  <a:pt x="968" y="2628"/>
                  <a:pt x="1016" y="2628"/>
                </a:cubicBezTo>
                <a:lnTo>
                  <a:pt x="3507" y="2628"/>
                </a:lnTo>
                <a:lnTo>
                  <a:pt x="3082" y="1552"/>
                </a:lnTo>
                <a:cubicBezTo>
                  <a:pt x="3068" y="1516"/>
                  <a:pt x="3079" y="1475"/>
                  <a:pt x="3110" y="1451"/>
                </a:cubicBezTo>
                <a:cubicBezTo>
                  <a:pt x="3141" y="1428"/>
                  <a:pt x="3184" y="1428"/>
                  <a:pt x="3215" y="1452"/>
                </a:cubicBezTo>
                <a:lnTo>
                  <a:pt x="5329" y="3077"/>
                </a:lnTo>
                <a:cubicBezTo>
                  <a:pt x="5350" y="3093"/>
                  <a:pt x="5362" y="3119"/>
                  <a:pt x="5362" y="3145"/>
                </a:cubicBezTo>
                <a:close/>
                <a:moveTo>
                  <a:pt x="6291" y="3146"/>
                </a:moveTo>
                <a:cubicBezTo>
                  <a:pt x="6291" y="4880"/>
                  <a:pt x="4880" y="6291"/>
                  <a:pt x="3146" y="6291"/>
                </a:cubicBezTo>
                <a:cubicBezTo>
                  <a:pt x="1411" y="6291"/>
                  <a:pt x="0" y="4880"/>
                  <a:pt x="0" y="3146"/>
                </a:cubicBezTo>
                <a:cubicBezTo>
                  <a:pt x="0" y="1411"/>
                  <a:pt x="1411" y="0"/>
                  <a:pt x="3146" y="0"/>
                </a:cubicBezTo>
                <a:cubicBezTo>
                  <a:pt x="4880" y="0"/>
                  <a:pt x="6291" y="1411"/>
                  <a:pt x="6291" y="3146"/>
                </a:cubicBezTo>
                <a:close/>
                <a:moveTo>
                  <a:pt x="5946" y="3146"/>
                </a:moveTo>
                <a:cubicBezTo>
                  <a:pt x="5946" y="1601"/>
                  <a:pt x="4690" y="345"/>
                  <a:pt x="3146" y="345"/>
                </a:cubicBezTo>
                <a:cubicBezTo>
                  <a:pt x="1601" y="345"/>
                  <a:pt x="345" y="1601"/>
                  <a:pt x="345" y="3146"/>
                </a:cubicBezTo>
                <a:cubicBezTo>
                  <a:pt x="345" y="4690"/>
                  <a:pt x="1601" y="5946"/>
                  <a:pt x="3146" y="5946"/>
                </a:cubicBezTo>
                <a:cubicBezTo>
                  <a:pt x="4690" y="5946"/>
                  <a:pt x="5946" y="4690"/>
                  <a:pt x="5946" y="3146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en-US"/>
            </a:defPPr>
            <a:lvl1pPr algn="l" defTabSz="4572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3478788392"/>
      </p:ext>
    </p:extLst>
  </p:cSld>
  <p:clrMapOvr>
    <a:masterClrMapping/>
  </p:clrMapOvr>
  <mc:AlternateContent>
    <mc:Choice Requires="p14">
      <p:transition advClick="0" advTm="3000" p14:dur="1250" spd="slow">
        <p14:flythrough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1"/>
      <p:bldP grpId="0" spid="22"/>
      <p:bldP grpId="0" spid="23"/>
      <p:bldP grpId="0" spid="24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8" name="组合 17">
            <a:extLst>
              <a:ext uri="{FF2B5EF4-FFF2-40B4-BE49-F238E27FC236}">
                <a16:creationId xmlns:a16="http://schemas.microsoft.com/office/drawing/2014/main" id="{29E06DF4-4E1C-46DE-8740-3982515E91B1}"/>
              </a:ext>
            </a:extLst>
          </p:cNvPr>
          <p:cNvGrpSpPr/>
          <p:nvPr/>
        </p:nvGrpSpPr>
        <p:grpSpPr>
          <a:xfrm>
            <a:off x="0" y="1107300"/>
            <a:ext cx="12192000" cy="5748576"/>
            <a:chOff x="0" y="1107300"/>
            <a:chExt cx="12192000" cy="5748576"/>
          </a:xfrm>
          <a:effectLst>
            <a:outerShdw blurRad="177800" dir="16200000" rotWithShape="0">
              <a:prstClr val="black">
                <a:alpha val="20000"/>
              </a:prstClr>
            </a:outerShdw>
          </a:effectLst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50F1C95C-C126-4E32-922A-EFD33A0E179E}"/>
                </a:ext>
              </a:extLst>
            </p:cNvPr>
            <p:cNvSpPr/>
            <p:nvPr/>
          </p:nvSpPr>
          <p:spPr>
            <a:xfrm>
              <a:off x="0" y="3428999"/>
              <a:ext cx="12192000" cy="342687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20" name="椭圆 19">
              <a:extLst>
                <a:ext uri="{FF2B5EF4-FFF2-40B4-BE49-F238E27FC236}">
                  <a16:creationId xmlns:a16="http://schemas.microsoft.com/office/drawing/2014/main" id="{38024970-C971-4F98-8A92-80C01A32146F}"/>
                </a:ext>
              </a:extLst>
            </p:cNvPr>
            <p:cNvSpPr/>
            <p:nvPr/>
          </p:nvSpPr>
          <p:spPr>
            <a:xfrm>
              <a:off x="6550189" y="1107300"/>
              <a:ext cx="4643398" cy="4643398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  <a:ln w="114300">
              <a:solidFill>
                <a:srgbClr val="9EE0F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7541394" y="2705724"/>
            <a:ext cx="2660990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i="1" lang="zh-CN" sz="8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目录</a:t>
            </a:r>
          </a:p>
        </p:txBody>
      </p:sp>
      <p:sp>
        <p:nvSpPr>
          <p:cNvPr id="9" name="矩形 8"/>
          <p:cNvSpPr/>
          <p:nvPr/>
        </p:nvSpPr>
        <p:spPr>
          <a:xfrm>
            <a:off x="818445" y="1916077"/>
            <a:ext cx="5243204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591740" y="1359586"/>
            <a:ext cx="476256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123825" lIns="247650" rIns="247650" tIns="123825"/>
          <a:lstStyle>
            <a:lvl1pPr eaLnBrk="0" hangingPunct="0"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171450" marL="1714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 lvl="1">
              <a:lnSpc>
                <a:spcPct val="90000"/>
              </a:lnSpc>
              <a:spcAft>
                <a:spcPct val="15000"/>
              </a:spcAft>
            </a:pPr>
            <a:r>
              <a:rPr altLang="en-US" b="1" 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病史介绍</a:t>
            </a:r>
          </a:p>
        </p:txBody>
      </p:sp>
      <p:sp>
        <p:nvSpPr>
          <p:cNvPr id="31" name="圆角矩形 30"/>
          <p:cNvSpPr/>
          <p:nvPr/>
        </p:nvSpPr>
        <p:spPr>
          <a:xfrm>
            <a:off x="818446" y="1255501"/>
            <a:ext cx="803022" cy="610909"/>
          </a:xfrm>
          <a:prstGeom prst="roundRect">
            <a:avLst>
              <a:gd fmla="val 6029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pc="-300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0  1</a:t>
            </a:r>
          </a:p>
        </p:txBody>
      </p:sp>
      <p:sp>
        <p:nvSpPr>
          <p:cNvPr id="39" name="矩形 38"/>
          <p:cNvSpPr/>
          <p:nvPr/>
        </p:nvSpPr>
        <p:spPr>
          <a:xfrm>
            <a:off x="818445" y="4285273"/>
            <a:ext cx="5243204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1591740" y="3728782"/>
            <a:ext cx="476256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123825" lIns="247650" rIns="247650" tIns="123825"/>
          <a:lstStyle>
            <a:lvl1pPr eaLnBrk="0" hangingPunct="0"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171450" marL="1714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 lvl="1">
              <a:lnSpc>
                <a:spcPct val="90000"/>
              </a:lnSpc>
              <a:spcAft>
                <a:spcPct val="15000"/>
              </a:spcAft>
            </a:pPr>
            <a:r>
              <a:rPr altLang="en-US" b="1" 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反思与不足</a:t>
            </a:r>
          </a:p>
        </p:txBody>
      </p:sp>
      <p:sp>
        <p:nvSpPr>
          <p:cNvPr id="41" name="圆角矩形 40"/>
          <p:cNvSpPr/>
          <p:nvPr/>
        </p:nvSpPr>
        <p:spPr>
          <a:xfrm>
            <a:off x="818446" y="3624697"/>
            <a:ext cx="803022" cy="610909"/>
          </a:xfrm>
          <a:prstGeom prst="roundRect">
            <a:avLst>
              <a:gd fmla="val 6029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pc="-300" sz="28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0  3</a:t>
            </a:r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1577925" y="2399453"/>
            <a:ext cx="4979583" cy="796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123825" lIns="247650" rIns="247650" tIns="123825"/>
          <a:lstStyle>
            <a:lvl1pPr eaLnBrk="0" hangingPunct="0"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171450" marL="1714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 lvl="1">
              <a:lnSpc>
                <a:spcPct val="90000"/>
              </a:lnSpc>
              <a:spcAft>
                <a:spcPct val="15000"/>
              </a:spcAft>
            </a:pPr>
            <a:r>
              <a:rPr altLang="en-US" b="1" 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护理评估、护理措施、护理结局</a:t>
            </a:r>
          </a:p>
        </p:txBody>
      </p:sp>
      <p:sp>
        <p:nvSpPr>
          <p:cNvPr id="37" name="圆角矩形 36"/>
          <p:cNvSpPr/>
          <p:nvPr/>
        </p:nvSpPr>
        <p:spPr>
          <a:xfrm>
            <a:off x="818446" y="2476640"/>
            <a:ext cx="803022" cy="610909"/>
          </a:xfrm>
          <a:prstGeom prst="roundRect">
            <a:avLst>
              <a:gd fmla="val 6029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pc="-300" sz="2800"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0  2</a:t>
            </a:r>
          </a:p>
        </p:txBody>
      </p:sp>
      <p:sp>
        <p:nvSpPr>
          <p:cNvPr id="54" name="矩形 53"/>
          <p:cNvSpPr/>
          <p:nvPr/>
        </p:nvSpPr>
        <p:spPr>
          <a:xfrm>
            <a:off x="818445" y="3152750"/>
            <a:ext cx="5243204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1591741" y="4861305"/>
            <a:ext cx="476256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123825" lIns="247650" rIns="247650" tIns="123825"/>
          <a:lstStyle>
            <a:lvl1pPr eaLnBrk="0" hangingPunct="0" indent="-342900" marL="3429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171450" marL="1714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 lvl="1">
              <a:lnSpc>
                <a:spcPct val="90000"/>
              </a:lnSpc>
              <a:spcAft>
                <a:spcPct val="15000"/>
              </a:spcAft>
            </a:pPr>
            <a:r>
              <a:rPr altLang="en-US" b="1" lang="zh-CN" sz="2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讨论</a:t>
            </a:r>
          </a:p>
        </p:txBody>
      </p:sp>
      <p:sp>
        <p:nvSpPr>
          <p:cNvPr id="45" name="圆角矩形 44"/>
          <p:cNvSpPr/>
          <p:nvPr/>
        </p:nvSpPr>
        <p:spPr>
          <a:xfrm>
            <a:off x="818447" y="4757220"/>
            <a:ext cx="803022" cy="610909"/>
          </a:xfrm>
          <a:prstGeom prst="roundRect">
            <a:avLst>
              <a:gd fmla="val 6029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pc="-300" sz="28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0  4</a:t>
            </a:r>
          </a:p>
        </p:txBody>
      </p:sp>
      <p:sp>
        <p:nvSpPr>
          <p:cNvPr id="55" name="矩形 54"/>
          <p:cNvSpPr/>
          <p:nvPr/>
        </p:nvSpPr>
        <p:spPr>
          <a:xfrm>
            <a:off x="818445" y="5452695"/>
            <a:ext cx="5243204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3918531851"/>
      </p:ext>
    </p:extLst>
  </p:cSld>
  <p:clrMapOvr>
    <a:masterClrMapping/>
  </p:clrMapOvr>
  <mc:AlternateContent>
    <mc:Choice Requires="p14">
      <p:transition advClick="0" advTm="3000" p14:dur="2000" spd="slow">
        <p14:ferris dir="l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7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9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2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2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24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2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27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2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3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32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34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35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fill="hold" grpId="0" id="37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39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4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1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fill="hold" grpId="0" id="42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44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45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fill="hold" grpId="0" id="47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49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5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1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fill="hold" grpId="0" id="52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54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55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56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fill="hold" grpId="0" id="57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59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6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1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fill="hold" grpId="0" id="62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64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65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66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fill="hold" grpId="0" id="67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69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7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71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fill="hold" grpId="0" id="72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4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75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  <p:bldP grpId="0" spid="9"/>
      <p:bldP grpId="0" spid="14"/>
      <p:bldP grpId="0" spid="31"/>
      <p:bldP grpId="0" spid="39"/>
      <p:bldP grpId="0" spid="40"/>
      <p:bldP grpId="0" spid="41"/>
      <p:bldP grpId="0" spid="36"/>
      <p:bldP grpId="0" spid="37"/>
      <p:bldP grpId="0" spid="54"/>
      <p:bldP grpId="0" spid="44"/>
      <p:bldP grpId="0" spid="45"/>
      <p:bldP grpId="0" spid="55"/>
    </p:bldLst>
  </p:timing>
</p:sld>
</file>

<file path=ppt/slides/slide3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等腰三角形 4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190088" y="381398"/>
            <a:ext cx="336227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困惑与不足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6383382" y="2277733"/>
            <a:ext cx="3779801" cy="251843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2067061" y="2277733"/>
            <a:ext cx="3778037" cy="2518434"/>
          </a:xfrm>
          <a:prstGeom prst="rect">
            <a:avLst/>
          </a:prstGeom>
        </p:spPr>
      </p:pic>
      <p:sp>
        <p:nvSpPr>
          <p:cNvPr id="8" name="圆角矩形 7"/>
          <p:cNvSpPr/>
          <p:nvPr/>
        </p:nvSpPr>
        <p:spPr>
          <a:xfrm>
            <a:off x="2067061" y="4796167"/>
            <a:ext cx="3778037" cy="544117"/>
          </a:xfrm>
          <a:prstGeom prst="roundRect">
            <a:avLst>
              <a:gd fmla="val 6029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z="2400">
                <a:solidFill>
                  <a:schemeClr val="tx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拔尿管困难的干预不到位</a:t>
            </a:r>
          </a:p>
        </p:txBody>
      </p:sp>
      <p:sp>
        <p:nvSpPr>
          <p:cNvPr id="10" name="圆角矩形 9"/>
          <p:cNvSpPr/>
          <p:nvPr/>
        </p:nvSpPr>
        <p:spPr>
          <a:xfrm>
            <a:off x="6383382" y="4796166"/>
            <a:ext cx="3778037" cy="544117"/>
          </a:xfrm>
          <a:prstGeom prst="roundRect">
            <a:avLst>
              <a:gd fmla="val 6029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z="2400">
                <a:solidFill>
                  <a:schemeClr val="tx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对患者的疼痛管理不及时</a:t>
            </a:r>
          </a:p>
        </p:txBody>
      </p:sp>
    </p:spTree>
    <p:extLst>
      <p:ext uri="{BB962C8B-B14F-4D97-AF65-F5344CB8AC3E}">
        <p14:creationId val="1130624250"/>
      </p:ext>
    </p:extLst>
  </p:cSld>
  <p:clrMapOvr>
    <a:masterClrMapping/>
  </p:clrMapOvr>
  <mc:AlternateContent>
    <mc:Choice Requires="p14">
      <p:transition advClick="0" advTm="3000" p14:dur="1250" spd="slow">
        <p14:flythrough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1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22" nodeType="afterEffect" presetClass="entr" presetID="5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 transition="in">
                                      <p:cBhvr>
                                        <p:cTn dur="500" id="2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2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8"/>
      <p:bldP grpId="0" spid="10"/>
    </p:bldLst>
  </p:timing>
</p:sld>
</file>

<file path=ppt/slides/slide3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13071485-E6FC-45BC-90C5-FC8206916B3A}"/>
              </a:ext>
            </a:extLst>
          </p:cNvPr>
          <p:cNvGrpSpPr/>
          <p:nvPr/>
        </p:nvGrpSpPr>
        <p:grpSpPr>
          <a:xfrm>
            <a:off x="0" y="1107300"/>
            <a:ext cx="12192000" cy="5748576"/>
            <a:chOff x="0" y="1107300"/>
            <a:chExt cx="12192000" cy="5748576"/>
          </a:xfrm>
          <a:effectLst>
            <a:outerShdw blurRad="177800" dir="16200000" rotWithShape="0">
              <a:prstClr val="black">
                <a:alpha val="20000"/>
              </a:prstClr>
            </a:outerShdw>
          </a:effectLst>
        </p:grpSpPr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743CB3D9-EF4F-42E8-9E14-44CE6D107E96}"/>
                </a:ext>
              </a:extLst>
            </p:cNvPr>
            <p:cNvSpPr/>
            <p:nvPr/>
          </p:nvSpPr>
          <p:spPr>
            <a:xfrm>
              <a:off x="0" y="3428999"/>
              <a:ext cx="12192000" cy="342687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2" name="椭圆 11">
              <a:extLst>
                <a:ext uri="{FF2B5EF4-FFF2-40B4-BE49-F238E27FC236}">
                  <a16:creationId xmlns:a16="http://schemas.microsoft.com/office/drawing/2014/main" id="{9ABC606D-F811-4DDD-8BBC-A901E0E8AECE}"/>
                </a:ext>
              </a:extLst>
            </p:cNvPr>
            <p:cNvSpPr/>
            <p:nvPr/>
          </p:nvSpPr>
          <p:spPr>
            <a:xfrm>
              <a:off x="6550189" y="1107300"/>
              <a:ext cx="4643398" cy="4643398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  <a:ln w="114300">
              <a:solidFill>
                <a:srgbClr val="9EE0F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id="{1B77E7A8-8C70-4957-AE55-55F84BDBE6B1}"/>
              </a:ext>
            </a:extLst>
          </p:cNvPr>
          <p:cNvSpPr txBox="1"/>
          <p:nvPr/>
        </p:nvSpPr>
        <p:spPr>
          <a:xfrm>
            <a:off x="7581210" y="2321003"/>
            <a:ext cx="2237105" cy="21945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i="1" lang="en-US" sz="13800">
                <a:solidFill>
                  <a:schemeClr val="bg1"/>
                </a:solidFill>
                <a:cs typeface="+mn-ea"/>
                <a:sym typeface="+mn-lt"/>
              </a:rPr>
              <a:t>04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CDF3ED7A-728C-489B-A162-7CA1A1135DC5}"/>
              </a:ext>
            </a:extLst>
          </p:cNvPr>
          <p:cNvSpPr txBox="1"/>
          <p:nvPr/>
        </p:nvSpPr>
        <p:spPr>
          <a:xfrm>
            <a:off x="2471096" y="2319720"/>
            <a:ext cx="1859280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z="6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讨论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B9EE01DC-8E43-4D9A-9308-45421179CAD4}"/>
              </a:ext>
            </a:extLst>
          </p:cNvPr>
          <p:cNvSpPr txBox="1"/>
          <p:nvPr/>
        </p:nvSpPr>
        <p:spPr>
          <a:xfrm>
            <a:off x="1438500" y="3606613"/>
            <a:ext cx="3924472" cy="64008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For the benefit of you, Baotu Network and the original creator, please do not copyFor the benefit of you, Baotu Network and the original creator</a:t>
            </a:r>
          </a:p>
        </p:txBody>
      </p:sp>
      <p:sp>
        <p:nvSpPr>
          <p:cNvPr id="16" name="Oval 38">
            <a:extLst>
              <a:ext uri="{FF2B5EF4-FFF2-40B4-BE49-F238E27FC236}">
                <a16:creationId xmlns:a16="http://schemas.microsoft.com/office/drawing/2014/main" id="{B58B7D7F-0520-45AE-A60B-48E64151D599}"/>
              </a:ext>
            </a:extLst>
          </p:cNvPr>
          <p:cNvSpPr/>
          <p:nvPr/>
        </p:nvSpPr>
        <p:spPr>
          <a:xfrm>
            <a:off x="3066104" y="4692611"/>
            <a:ext cx="669264" cy="668329"/>
          </a:xfrm>
          <a:custGeom>
            <a:gdLst>
              <a:gd fmla="*/ 5362 w 6291" name="T0"/>
              <a:gd fmla="*/ 3145 h 6291" name="T1"/>
              <a:gd fmla="*/ 5328 w 6291" name="T2"/>
              <a:gd fmla="*/ 3214 h 6291" name="T3"/>
              <a:gd fmla="*/ 3214 w 6291" name="T4"/>
              <a:gd fmla="*/ 4839 h 6291" name="T5"/>
              <a:gd fmla="*/ 3162 w 6291" name="T6"/>
              <a:gd fmla="*/ 4857 h 6291" name="T7"/>
              <a:gd fmla="*/ 3110 w 6291" name="T8"/>
              <a:gd fmla="*/ 4840 h 6291" name="T9"/>
              <a:gd fmla="*/ 3082 w 6291" name="T10"/>
              <a:gd fmla="*/ 4739 h 6291" name="T11"/>
              <a:gd fmla="*/ 3507 w 6291" name="T12"/>
              <a:gd fmla="*/ 3663 h 6291" name="T13"/>
              <a:gd fmla="*/ 1015 w 6291" name="T14"/>
              <a:gd fmla="*/ 3663 h 6291" name="T15"/>
              <a:gd fmla="*/ 929 w 6291" name="T16"/>
              <a:gd fmla="*/ 3577 h 6291" name="T17"/>
              <a:gd fmla="*/ 929 w 6291" name="T18"/>
              <a:gd fmla="*/ 2714 h 6291" name="T19"/>
              <a:gd fmla="*/ 1016 w 6291" name="T20"/>
              <a:gd fmla="*/ 2628 h 6291" name="T21"/>
              <a:gd fmla="*/ 3507 w 6291" name="T22"/>
              <a:gd fmla="*/ 2628 h 6291" name="T23"/>
              <a:gd fmla="*/ 3082 w 6291" name="T24"/>
              <a:gd fmla="*/ 1552 h 6291" name="T25"/>
              <a:gd fmla="*/ 3110 w 6291" name="T26"/>
              <a:gd fmla="*/ 1451 h 6291" name="T27"/>
              <a:gd fmla="*/ 3215 w 6291" name="T28"/>
              <a:gd fmla="*/ 1452 h 6291" name="T29"/>
              <a:gd fmla="*/ 5329 w 6291" name="T30"/>
              <a:gd fmla="*/ 3077 h 6291" name="T31"/>
              <a:gd fmla="*/ 5362 w 6291" name="T32"/>
              <a:gd fmla="*/ 3145 h 6291" name="T33"/>
              <a:gd fmla="*/ 6291 w 6291" name="T34"/>
              <a:gd fmla="*/ 3146 h 6291" name="T35"/>
              <a:gd fmla="*/ 3146 w 6291" name="T36"/>
              <a:gd fmla="*/ 6291 h 6291" name="T37"/>
              <a:gd fmla="*/ 0 w 6291" name="T38"/>
              <a:gd fmla="*/ 3146 h 6291" name="T39"/>
              <a:gd fmla="*/ 3146 w 6291" name="T40"/>
              <a:gd fmla="*/ 0 h 6291" name="T41"/>
              <a:gd fmla="*/ 6291 w 6291" name="T42"/>
              <a:gd fmla="*/ 3146 h 6291" name="T43"/>
              <a:gd fmla="*/ 5946 w 6291" name="T44"/>
              <a:gd fmla="*/ 3146 h 6291" name="T45"/>
              <a:gd fmla="*/ 3146 w 6291" name="T46"/>
              <a:gd fmla="*/ 345 h 6291" name="T47"/>
              <a:gd fmla="*/ 345 w 6291" name="T48"/>
              <a:gd fmla="*/ 3146 h 6291" name="T49"/>
              <a:gd fmla="*/ 3146 w 6291" name="T50"/>
              <a:gd fmla="*/ 5946 h 6291" name="T51"/>
              <a:gd fmla="*/ 5946 w 6291" name="T52"/>
              <a:gd fmla="*/ 3146 h 6291" name="T5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b="b" l="0" r="r" t="0"/>
            <a:pathLst>
              <a:path h="6291" w="6291">
                <a:moveTo>
                  <a:pt x="5362" y="3145"/>
                </a:moveTo>
                <a:cubicBezTo>
                  <a:pt x="5362" y="3172"/>
                  <a:pt x="5350" y="3198"/>
                  <a:pt x="5328" y="3214"/>
                </a:cubicBezTo>
                <a:lnTo>
                  <a:pt x="3214" y="4839"/>
                </a:lnTo>
                <a:cubicBezTo>
                  <a:pt x="3199" y="4851"/>
                  <a:pt x="3180" y="4857"/>
                  <a:pt x="3162" y="4857"/>
                </a:cubicBezTo>
                <a:cubicBezTo>
                  <a:pt x="3144" y="4857"/>
                  <a:pt x="3125" y="4851"/>
                  <a:pt x="3110" y="4840"/>
                </a:cubicBezTo>
                <a:cubicBezTo>
                  <a:pt x="3079" y="4816"/>
                  <a:pt x="3067" y="4775"/>
                  <a:pt x="3082" y="4739"/>
                </a:cubicBezTo>
                <a:lnTo>
                  <a:pt x="3507" y="3663"/>
                </a:lnTo>
                <a:lnTo>
                  <a:pt x="1015" y="3663"/>
                </a:lnTo>
                <a:cubicBezTo>
                  <a:pt x="968" y="3663"/>
                  <a:pt x="929" y="3624"/>
                  <a:pt x="929" y="3577"/>
                </a:cubicBezTo>
                <a:lnTo>
                  <a:pt x="929" y="2714"/>
                </a:lnTo>
                <a:cubicBezTo>
                  <a:pt x="929" y="2667"/>
                  <a:pt x="968" y="2628"/>
                  <a:pt x="1016" y="2628"/>
                </a:cubicBezTo>
                <a:lnTo>
                  <a:pt x="3507" y="2628"/>
                </a:lnTo>
                <a:lnTo>
                  <a:pt x="3082" y="1552"/>
                </a:lnTo>
                <a:cubicBezTo>
                  <a:pt x="3068" y="1516"/>
                  <a:pt x="3079" y="1475"/>
                  <a:pt x="3110" y="1451"/>
                </a:cubicBezTo>
                <a:cubicBezTo>
                  <a:pt x="3141" y="1428"/>
                  <a:pt x="3184" y="1428"/>
                  <a:pt x="3215" y="1452"/>
                </a:cubicBezTo>
                <a:lnTo>
                  <a:pt x="5329" y="3077"/>
                </a:lnTo>
                <a:cubicBezTo>
                  <a:pt x="5350" y="3093"/>
                  <a:pt x="5362" y="3119"/>
                  <a:pt x="5362" y="3145"/>
                </a:cubicBezTo>
                <a:close/>
                <a:moveTo>
                  <a:pt x="6291" y="3146"/>
                </a:moveTo>
                <a:cubicBezTo>
                  <a:pt x="6291" y="4880"/>
                  <a:pt x="4880" y="6291"/>
                  <a:pt x="3146" y="6291"/>
                </a:cubicBezTo>
                <a:cubicBezTo>
                  <a:pt x="1411" y="6291"/>
                  <a:pt x="0" y="4880"/>
                  <a:pt x="0" y="3146"/>
                </a:cubicBezTo>
                <a:cubicBezTo>
                  <a:pt x="0" y="1411"/>
                  <a:pt x="1411" y="0"/>
                  <a:pt x="3146" y="0"/>
                </a:cubicBezTo>
                <a:cubicBezTo>
                  <a:pt x="4880" y="0"/>
                  <a:pt x="6291" y="1411"/>
                  <a:pt x="6291" y="3146"/>
                </a:cubicBezTo>
                <a:close/>
                <a:moveTo>
                  <a:pt x="5946" y="3146"/>
                </a:moveTo>
                <a:cubicBezTo>
                  <a:pt x="5946" y="1601"/>
                  <a:pt x="4690" y="345"/>
                  <a:pt x="3146" y="345"/>
                </a:cubicBezTo>
                <a:cubicBezTo>
                  <a:pt x="1601" y="345"/>
                  <a:pt x="345" y="1601"/>
                  <a:pt x="345" y="3146"/>
                </a:cubicBezTo>
                <a:cubicBezTo>
                  <a:pt x="345" y="4690"/>
                  <a:pt x="1601" y="5946"/>
                  <a:pt x="3146" y="5946"/>
                </a:cubicBezTo>
                <a:cubicBezTo>
                  <a:pt x="4690" y="5946"/>
                  <a:pt x="5946" y="4690"/>
                  <a:pt x="5946" y="3146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en-US"/>
            </a:defPPr>
            <a:lvl1pPr algn="l" defTabSz="4572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2089295009"/>
      </p:ext>
    </p:extLst>
  </p:cSld>
  <p:clrMapOvr>
    <a:masterClrMapping/>
  </p:clrMapOvr>
  <mc:AlternateContent>
    <mc:Choice Requires="p14">
      <p:transition advClick="0" advTm="3000" p14:dur="1250" spd="slow">
        <p14:flythrough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15"/>
      <p:bldP grpId="0" spid="16"/>
    </p:bldLst>
  </p:timing>
</p:sld>
</file>

<file path=ppt/slides/slide3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" name="文本框 26">
            <a:extLst>
              <a:ext uri="{FF2B5EF4-FFF2-40B4-BE49-F238E27FC236}">
                <a16:creationId xmlns:a16="http://schemas.microsoft.com/office/drawing/2014/main" id="{2FB11D0D-8BF9-4766-9DC1-7968CF9945C8}"/>
              </a:ext>
            </a:extLst>
          </p:cNvPr>
          <p:cNvSpPr txBox="1"/>
          <p:nvPr/>
        </p:nvSpPr>
        <p:spPr>
          <a:xfrm flipH="1">
            <a:off x="998413" y="598143"/>
            <a:ext cx="10195172" cy="155448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dist"/>
            <a:r>
              <a:rPr altLang="zh-CN" b="1" lang="en-US" spc="-300" sz="9600">
                <a:solidFill>
                  <a:schemeClr val="tx1">
                    <a:lumMod val="75000"/>
                    <a:lumOff val="25000"/>
                    <a:alpha val="30000"/>
                  </a:schemeClr>
                </a:solidFill>
                <a:cs typeface="+mn-ea"/>
                <a:sym typeface="+mn-lt"/>
              </a:rPr>
              <a:t>NURSINGCASES </a:t>
            </a:r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C83A65AA-4B7D-4816-A82C-B1AA57D90B7A}"/>
              </a:ext>
            </a:extLst>
          </p:cNvPr>
          <p:cNvGrpSpPr/>
          <p:nvPr/>
        </p:nvGrpSpPr>
        <p:grpSpPr>
          <a:xfrm>
            <a:off x="0" y="1107300"/>
            <a:ext cx="12192000" cy="5748576"/>
            <a:chOff x="0" y="1107300"/>
            <a:chExt cx="12192000" cy="5748576"/>
          </a:xfrm>
          <a:effectLst>
            <a:outerShdw blurRad="177800" dir="16200000" rotWithShape="0">
              <a:prstClr val="black">
                <a:alpha val="20000"/>
              </a:prstClr>
            </a:outerShdw>
          </a:effectLst>
        </p:grpSpPr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97F0D166-6C88-4515-A22C-F5D2EBB7F487}"/>
                </a:ext>
              </a:extLst>
            </p:cNvPr>
            <p:cNvSpPr/>
            <p:nvPr/>
          </p:nvSpPr>
          <p:spPr>
            <a:xfrm>
              <a:off x="0" y="3428999"/>
              <a:ext cx="12192000" cy="342687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30" name="椭圆 29">
              <a:extLst>
                <a:ext uri="{FF2B5EF4-FFF2-40B4-BE49-F238E27FC236}">
                  <a16:creationId xmlns:a16="http://schemas.microsoft.com/office/drawing/2014/main" id="{DAE3D332-505E-40FD-BBB1-C7981523322B}"/>
                </a:ext>
              </a:extLst>
            </p:cNvPr>
            <p:cNvSpPr/>
            <p:nvPr/>
          </p:nvSpPr>
          <p:spPr>
            <a:xfrm>
              <a:off x="6550189" y="1107300"/>
              <a:ext cx="4643398" cy="4643398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  <a:ln w="114300">
              <a:solidFill>
                <a:srgbClr val="9EE0F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31" name="文本框 30">
            <a:extLst>
              <a:ext uri="{FF2B5EF4-FFF2-40B4-BE49-F238E27FC236}">
                <a16:creationId xmlns:a16="http://schemas.microsoft.com/office/drawing/2014/main" id="{4D35D671-4508-449B-BF29-73C3517D797A}"/>
              </a:ext>
            </a:extLst>
          </p:cNvPr>
          <p:cNvSpPr txBox="1"/>
          <p:nvPr/>
        </p:nvSpPr>
        <p:spPr>
          <a:xfrm flipH="1">
            <a:off x="1060073" y="4461673"/>
            <a:ext cx="5338222" cy="640080"/>
          </a:xfrm>
          <a:prstGeom prst="rect">
            <a:avLst/>
          </a:prstGeom>
          <a:noFill/>
          <a:effectLst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r>
              <a:rPr altLang="zh-CN" lang="en-US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For the benefit of you, Baotu Network and the original creator, please do not copyFor the benefit of you, Baotu Network and the original creator</a:t>
            </a:r>
          </a:p>
        </p:txBody>
      </p:sp>
      <p:sp>
        <p:nvSpPr>
          <p:cNvPr id="32" name="Oval 38">
            <a:extLst>
              <a:ext uri="{FF2B5EF4-FFF2-40B4-BE49-F238E27FC236}">
                <a16:creationId xmlns:a16="http://schemas.microsoft.com/office/drawing/2014/main" id="{672815A1-F9A8-4B15-9015-984344E034A8}"/>
              </a:ext>
            </a:extLst>
          </p:cNvPr>
          <p:cNvSpPr/>
          <p:nvPr/>
        </p:nvSpPr>
        <p:spPr>
          <a:xfrm flipH="1">
            <a:off x="1234458" y="5424165"/>
            <a:ext cx="538445" cy="538094"/>
          </a:xfrm>
          <a:custGeom>
            <a:gdLst>
              <a:gd fmla="*/ 5362 w 6291" name="T0"/>
              <a:gd fmla="*/ 3145 h 6291" name="T1"/>
              <a:gd fmla="*/ 5328 w 6291" name="T2"/>
              <a:gd fmla="*/ 3214 h 6291" name="T3"/>
              <a:gd fmla="*/ 3214 w 6291" name="T4"/>
              <a:gd fmla="*/ 4839 h 6291" name="T5"/>
              <a:gd fmla="*/ 3162 w 6291" name="T6"/>
              <a:gd fmla="*/ 4857 h 6291" name="T7"/>
              <a:gd fmla="*/ 3110 w 6291" name="T8"/>
              <a:gd fmla="*/ 4840 h 6291" name="T9"/>
              <a:gd fmla="*/ 3082 w 6291" name="T10"/>
              <a:gd fmla="*/ 4739 h 6291" name="T11"/>
              <a:gd fmla="*/ 3507 w 6291" name="T12"/>
              <a:gd fmla="*/ 3663 h 6291" name="T13"/>
              <a:gd fmla="*/ 1015 w 6291" name="T14"/>
              <a:gd fmla="*/ 3663 h 6291" name="T15"/>
              <a:gd fmla="*/ 929 w 6291" name="T16"/>
              <a:gd fmla="*/ 3577 h 6291" name="T17"/>
              <a:gd fmla="*/ 929 w 6291" name="T18"/>
              <a:gd fmla="*/ 2714 h 6291" name="T19"/>
              <a:gd fmla="*/ 1016 w 6291" name="T20"/>
              <a:gd fmla="*/ 2628 h 6291" name="T21"/>
              <a:gd fmla="*/ 3507 w 6291" name="T22"/>
              <a:gd fmla="*/ 2628 h 6291" name="T23"/>
              <a:gd fmla="*/ 3082 w 6291" name="T24"/>
              <a:gd fmla="*/ 1552 h 6291" name="T25"/>
              <a:gd fmla="*/ 3110 w 6291" name="T26"/>
              <a:gd fmla="*/ 1451 h 6291" name="T27"/>
              <a:gd fmla="*/ 3215 w 6291" name="T28"/>
              <a:gd fmla="*/ 1452 h 6291" name="T29"/>
              <a:gd fmla="*/ 5329 w 6291" name="T30"/>
              <a:gd fmla="*/ 3077 h 6291" name="T31"/>
              <a:gd fmla="*/ 5362 w 6291" name="T32"/>
              <a:gd fmla="*/ 3145 h 6291" name="T33"/>
              <a:gd fmla="*/ 6291 w 6291" name="T34"/>
              <a:gd fmla="*/ 3146 h 6291" name="T35"/>
              <a:gd fmla="*/ 3146 w 6291" name="T36"/>
              <a:gd fmla="*/ 6291 h 6291" name="T37"/>
              <a:gd fmla="*/ 0 w 6291" name="T38"/>
              <a:gd fmla="*/ 3146 h 6291" name="T39"/>
              <a:gd fmla="*/ 3146 w 6291" name="T40"/>
              <a:gd fmla="*/ 0 h 6291" name="T41"/>
              <a:gd fmla="*/ 6291 w 6291" name="T42"/>
              <a:gd fmla="*/ 3146 h 6291" name="T43"/>
              <a:gd fmla="*/ 5946 w 6291" name="T44"/>
              <a:gd fmla="*/ 3146 h 6291" name="T45"/>
              <a:gd fmla="*/ 3146 w 6291" name="T46"/>
              <a:gd fmla="*/ 345 h 6291" name="T47"/>
              <a:gd fmla="*/ 345 w 6291" name="T48"/>
              <a:gd fmla="*/ 3146 h 6291" name="T49"/>
              <a:gd fmla="*/ 3146 w 6291" name="T50"/>
              <a:gd fmla="*/ 5946 h 6291" name="T51"/>
              <a:gd fmla="*/ 5946 w 6291" name="T52"/>
              <a:gd fmla="*/ 3146 h 6291" name="T5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b="b" l="0" r="r" t="0"/>
            <a:pathLst>
              <a:path h="6291" w="6291">
                <a:moveTo>
                  <a:pt x="5362" y="3145"/>
                </a:moveTo>
                <a:cubicBezTo>
                  <a:pt x="5362" y="3172"/>
                  <a:pt x="5350" y="3198"/>
                  <a:pt x="5328" y="3214"/>
                </a:cubicBezTo>
                <a:lnTo>
                  <a:pt x="3214" y="4839"/>
                </a:lnTo>
                <a:cubicBezTo>
                  <a:pt x="3199" y="4851"/>
                  <a:pt x="3180" y="4857"/>
                  <a:pt x="3162" y="4857"/>
                </a:cubicBezTo>
                <a:cubicBezTo>
                  <a:pt x="3144" y="4857"/>
                  <a:pt x="3125" y="4851"/>
                  <a:pt x="3110" y="4840"/>
                </a:cubicBezTo>
                <a:cubicBezTo>
                  <a:pt x="3079" y="4816"/>
                  <a:pt x="3067" y="4775"/>
                  <a:pt x="3082" y="4739"/>
                </a:cubicBezTo>
                <a:lnTo>
                  <a:pt x="3507" y="3663"/>
                </a:lnTo>
                <a:lnTo>
                  <a:pt x="1015" y="3663"/>
                </a:lnTo>
                <a:cubicBezTo>
                  <a:pt x="968" y="3663"/>
                  <a:pt x="929" y="3624"/>
                  <a:pt x="929" y="3577"/>
                </a:cubicBezTo>
                <a:lnTo>
                  <a:pt x="929" y="2714"/>
                </a:lnTo>
                <a:cubicBezTo>
                  <a:pt x="929" y="2667"/>
                  <a:pt x="968" y="2628"/>
                  <a:pt x="1016" y="2628"/>
                </a:cubicBezTo>
                <a:lnTo>
                  <a:pt x="3507" y="2628"/>
                </a:lnTo>
                <a:lnTo>
                  <a:pt x="3082" y="1552"/>
                </a:lnTo>
                <a:cubicBezTo>
                  <a:pt x="3068" y="1516"/>
                  <a:pt x="3079" y="1475"/>
                  <a:pt x="3110" y="1451"/>
                </a:cubicBezTo>
                <a:cubicBezTo>
                  <a:pt x="3141" y="1428"/>
                  <a:pt x="3184" y="1428"/>
                  <a:pt x="3215" y="1452"/>
                </a:cubicBezTo>
                <a:lnTo>
                  <a:pt x="5329" y="3077"/>
                </a:lnTo>
                <a:cubicBezTo>
                  <a:pt x="5350" y="3093"/>
                  <a:pt x="5362" y="3119"/>
                  <a:pt x="5362" y="3145"/>
                </a:cubicBezTo>
                <a:close/>
                <a:moveTo>
                  <a:pt x="6291" y="3146"/>
                </a:moveTo>
                <a:cubicBezTo>
                  <a:pt x="6291" y="4880"/>
                  <a:pt x="4880" y="6291"/>
                  <a:pt x="3146" y="6291"/>
                </a:cubicBezTo>
                <a:cubicBezTo>
                  <a:pt x="1411" y="6291"/>
                  <a:pt x="0" y="4880"/>
                  <a:pt x="0" y="3146"/>
                </a:cubicBezTo>
                <a:cubicBezTo>
                  <a:pt x="0" y="1411"/>
                  <a:pt x="1411" y="0"/>
                  <a:pt x="3146" y="0"/>
                </a:cubicBezTo>
                <a:cubicBezTo>
                  <a:pt x="4880" y="0"/>
                  <a:pt x="6291" y="1411"/>
                  <a:pt x="6291" y="3146"/>
                </a:cubicBezTo>
                <a:close/>
                <a:moveTo>
                  <a:pt x="5946" y="3146"/>
                </a:moveTo>
                <a:cubicBezTo>
                  <a:pt x="5946" y="1601"/>
                  <a:pt x="4690" y="345"/>
                  <a:pt x="3146" y="345"/>
                </a:cubicBezTo>
                <a:cubicBezTo>
                  <a:pt x="1601" y="345"/>
                  <a:pt x="345" y="1601"/>
                  <a:pt x="345" y="3146"/>
                </a:cubicBezTo>
                <a:cubicBezTo>
                  <a:pt x="345" y="4690"/>
                  <a:pt x="1601" y="5946"/>
                  <a:pt x="3146" y="5946"/>
                </a:cubicBezTo>
                <a:cubicBezTo>
                  <a:pt x="4690" y="5946"/>
                  <a:pt x="5946" y="4690"/>
                  <a:pt x="5946" y="3146"/>
                </a:cubicBezTo>
                <a:close/>
              </a:path>
            </a:pathLst>
          </a:custGeom>
          <a:solidFill>
            <a:srgbClr val="020C6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en-US"/>
            </a:defPPr>
            <a:lvl1pPr algn="l" defTabSz="4572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F0A39707-1FC5-4823-93DC-D2AA398AEA7D}"/>
              </a:ext>
            </a:extLst>
          </p:cNvPr>
          <p:cNvSpPr txBox="1"/>
          <p:nvPr/>
        </p:nvSpPr>
        <p:spPr>
          <a:xfrm>
            <a:off x="998413" y="2459503"/>
            <a:ext cx="7793526" cy="192024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r>
              <a:rPr altLang="en-US" b="1" lang="zh-CN" sz="6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演示完毕 </a:t>
            </a:r>
          </a:p>
          <a:p>
            <a:r>
              <a:rPr altLang="en-US" b="1" lang="zh-CN" sz="6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感谢观看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C52C03C7-FAB8-4C5D-8E5D-61CC5F28837C}"/>
              </a:ext>
            </a:extLst>
          </p:cNvPr>
          <p:cNvSpPr txBox="1"/>
          <p:nvPr/>
        </p:nvSpPr>
        <p:spPr>
          <a:xfrm>
            <a:off x="1922292" y="5485720"/>
            <a:ext cx="2223580" cy="39624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r>
              <a:rPr altLang="en-US" b="1" lang="zh-CN" sz="20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汇报人：优页PPT</a:t>
            </a:r>
          </a:p>
        </p:txBody>
      </p:sp>
      <p:pic>
        <p:nvPicPr>
          <p:cNvPr id="35" name="图片 34">
            <a:extLst>
              <a:ext uri="{FF2B5EF4-FFF2-40B4-BE49-F238E27FC236}">
                <a16:creationId xmlns:a16="http://schemas.microsoft.com/office/drawing/2014/main" id="{827E3FAF-AEA9-4393-90D3-FC2D852843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rcRect b="5278" l="13408" r="19052" t="5278"/>
          <a:stretch>
            <a:fillRect/>
          </a:stretch>
        </p:blipFill>
        <p:spPr>
          <a:xfrm>
            <a:off x="10870734" y="270187"/>
            <a:ext cx="949489" cy="898027"/>
          </a:xfrm>
          <a:prstGeom prst="rect">
            <a:avLst/>
          </a:prstGeom>
        </p:spPr>
      </p:pic>
    </p:spTree>
    <p:extLst>
      <p:ext uri="{BB962C8B-B14F-4D97-AF65-F5344CB8AC3E}">
        <p14:creationId val="2914575027"/>
      </p:ext>
    </p:extLst>
  </p:cSld>
  <p:clrMapOvr>
    <a:masterClrMapping/>
  </p:clrMapOvr>
  <mc:AlternateContent>
    <mc:Choice Requires="p14">
      <p:transition advClick="0" advTm="9000" p14:dur="1250" spd="slow">
        <p14:flythrough/>
      </p:transition>
    </mc:Choice>
    <mc:Fallback>
      <p:transition advClick="0" advTm="9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7" nodeType="after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19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2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21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3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26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27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37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ecel="100000" dur="900" fill="hold" id="32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accel="100000" dur="100" fill="hold" id="33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5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37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38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750" fill="hold" id="41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750" fill="hold" id="42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7"/>
      <p:bldP grpId="0" spid="31"/>
      <p:bldP grpId="0" spid="32"/>
      <p:bldP grpId="0" spid="33"/>
      <p:bldP grpId="0" spid="34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7007483F-FBFC-4F3C-83C4-AF84D9D11AB3}"/>
              </a:ext>
            </a:extLst>
          </p:cNvPr>
          <p:cNvGrpSpPr/>
          <p:nvPr/>
        </p:nvGrpSpPr>
        <p:grpSpPr>
          <a:xfrm>
            <a:off x="0" y="1107300"/>
            <a:ext cx="12192000" cy="5748576"/>
            <a:chOff x="0" y="1107300"/>
            <a:chExt cx="12192000" cy="5748576"/>
          </a:xfrm>
          <a:effectLst>
            <a:outerShdw blurRad="177800" dir="16200000" rotWithShape="0">
              <a:prstClr val="black">
                <a:alpha val="20000"/>
              </a:prstClr>
            </a:outerShdw>
          </a:effectLst>
        </p:grpSpPr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8999D740-6ACB-4342-A23F-DE1BA7EC239F}"/>
                </a:ext>
              </a:extLst>
            </p:cNvPr>
            <p:cNvSpPr/>
            <p:nvPr/>
          </p:nvSpPr>
          <p:spPr>
            <a:xfrm>
              <a:off x="0" y="3428999"/>
              <a:ext cx="12192000" cy="3426877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20" name="椭圆 19">
              <a:extLst>
                <a:ext uri="{FF2B5EF4-FFF2-40B4-BE49-F238E27FC236}">
                  <a16:creationId xmlns:a16="http://schemas.microsoft.com/office/drawing/2014/main" id="{3BBA206B-0198-4B49-8B31-1870189E4EDB}"/>
                </a:ext>
              </a:extLst>
            </p:cNvPr>
            <p:cNvSpPr/>
            <p:nvPr/>
          </p:nvSpPr>
          <p:spPr>
            <a:xfrm>
              <a:off x="6550189" y="1107300"/>
              <a:ext cx="4643398" cy="4643398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  <a:ln w="114300">
              <a:solidFill>
                <a:srgbClr val="9EE0F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id="{5A094C55-77E4-468A-AF69-83FB5CB0F847}"/>
              </a:ext>
            </a:extLst>
          </p:cNvPr>
          <p:cNvSpPr txBox="1"/>
          <p:nvPr/>
        </p:nvSpPr>
        <p:spPr>
          <a:xfrm>
            <a:off x="7581210" y="2321003"/>
            <a:ext cx="2237105" cy="21945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i="1" lang="en-US" sz="13800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AB1BFF1D-1B91-4D31-8364-F37BA78BF848}"/>
              </a:ext>
            </a:extLst>
          </p:cNvPr>
          <p:cNvSpPr txBox="1"/>
          <p:nvPr/>
        </p:nvSpPr>
        <p:spPr>
          <a:xfrm>
            <a:off x="1632896" y="2319720"/>
            <a:ext cx="3535680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b="1" lang="zh-CN" sz="6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病史介绍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841D77B4-28F6-457F-83A7-405FE0BB41E3}"/>
              </a:ext>
            </a:extLst>
          </p:cNvPr>
          <p:cNvSpPr txBox="1"/>
          <p:nvPr/>
        </p:nvSpPr>
        <p:spPr>
          <a:xfrm>
            <a:off x="1438500" y="3606613"/>
            <a:ext cx="3924472" cy="640080"/>
          </a:xfrm>
          <a:prstGeom prst="rect">
            <a:avLst/>
          </a:prstGeom>
          <a:noFill/>
        </p:spPr>
        <p:txBody>
          <a:bodyPr rtlCol="0" wrap="square">
            <a:spAutoFit/>
            <a:scene3d>
              <a:camera prst="orthographicFront"/>
              <a:lightRig dir="t" rig="threePt"/>
            </a:scene3d>
            <a:sp3d contourW="12700"/>
          </a:bodyPr>
          <a:lstStyle/>
          <a:p>
            <a:pPr algn="ctr"/>
            <a:r>
              <a:rPr altLang="zh-CN" lang="en-US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For the benefit of you, Baotu Network and the original creator, please do not copyFor the benefit of you, Baotu Network and the original creator</a:t>
            </a:r>
          </a:p>
        </p:txBody>
      </p:sp>
      <p:sp>
        <p:nvSpPr>
          <p:cNvPr id="17" name="Oval 38">
            <a:extLst>
              <a:ext uri="{FF2B5EF4-FFF2-40B4-BE49-F238E27FC236}">
                <a16:creationId xmlns:a16="http://schemas.microsoft.com/office/drawing/2014/main" id="{6CAEF4BE-5551-4567-9C86-3F9952F3B814}"/>
              </a:ext>
            </a:extLst>
          </p:cNvPr>
          <p:cNvSpPr/>
          <p:nvPr/>
        </p:nvSpPr>
        <p:spPr>
          <a:xfrm>
            <a:off x="3066104" y="4692611"/>
            <a:ext cx="669264" cy="668329"/>
          </a:xfrm>
          <a:custGeom>
            <a:gdLst>
              <a:gd fmla="*/ 5362 w 6291" name="T0"/>
              <a:gd fmla="*/ 3145 h 6291" name="T1"/>
              <a:gd fmla="*/ 5328 w 6291" name="T2"/>
              <a:gd fmla="*/ 3214 h 6291" name="T3"/>
              <a:gd fmla="*/ 3214 w 6291" name="T4"/>
              <a:gd fmla="*/ 4839 h 6291" name="T5"/>
              <a:gd fmla="*/ 3162 w 6291" name="T6"/>
              <a:gd fmla="*/ 4857 h 6291" name="T7"/>
              <a:gd fmla="*/ 3110 w 6291" name="T8"/>
              <a:gd fmla="*/ 4840 h 6291" name="T9"/>
              <a:gd fmla="*/ 3082 w 6291" name="T10"/>
              <a:gd fmla="*/ 4739 h 6291" name="T11"/>
              <a:gd fmla="*/ 3507 w 6291" name="T12"/>
              <a:gd fmla="*/ 3663 h 6291" name="T13"/>
              <a:gd fmla="*/ 1015 w 6291" name="T14"/>
              <a:gd fmla="*/ 3663 h 6291" name="T15"/>
              <a:gd fmla="*/ 929 w 6291" name="T16"/>
              <a:gd fmla="*/ 3577 h 6291" name="T17"/>
              <a:gd fmla="*/ 929 w 6291" name="T18"/>
              <a:gd fmla="*/ 2714 h 6291" name="T19"/>
              <a:gd fmla="*/ 1016 w 6291" name="T20"/>
              <a:gd fmla="*/ 2628 h 6291" name="T21"/>
              <a:gd fmla="*/ 3507 w 6291" name="T22"/>
              <a:gd fmla="*/ 2628 h 6291" name="T23"/>
              <a:gd fmla="*/ 3082 w 6291" name="T24"/>
              <a:gd fmla="*/ 1552 h 6291" name="T25"/>
              <a:gd fmla="*/ 3110 w 6291" name="T26"/>
              <a:gd fmla="*/ 1451 h 6291" name="T27"/>
              <a:gd fmla="*/ 3215 w 6291" name="T28"/>
              <a:gd fmla="*/ 1452 h 6291" name="T29"/>
              <a:gd fmla="*/ 5329 w 6291" name="T30"/>
              <a:gd fmla="*/ 3077 h 6291" name="T31"/>
              <a:gd fmla="*/ 5362 w 6291" name="T32"/>
              <a:gd fmla="*/ 3145 h 6291" name="T33"/>
              <a:gd fmla="*/ 6291 w 6291" name="T34"/>
              <a:gd fmla="*/ 3146 h 6291" name="T35"/>
              <a:gd fmla="*/ 3146 w 6291" name="T36"/>
              <a:gd fmla="*/ 6291 h 6291" name="T37"/>
              <a:gd fmla="*/ 0 w 6291" name="T38"/>
              <a:gd fmla="*/ 3146 h 6291" name="T39"/>
              <a:gd fmla="*/ 3146 w 6291" name="T40"/>
              <a:gd fmla="*/ 0 h 6291" name="T41"/>
              <a:gd fmla="*/ 6291 w 6291" name="T42"/>
              <a:gd fmla="*/ 3146 h 6291" name="T43"/>
              <a:gd fmla="*/ 5946 w 6291" name="T44"/>
              <a:gd fmla="*/ 3146 h 6291" name="T45"/>
              <a:gd fmla="*/ 3146 w 6291" name="T46"/>
              <a:gd fmla="*/ 345 h 6291" name="T47"/>
              <a:gd fmla="*/ 345 w 6291" name="T48"/>
              <a:gd fmla="*/ 3146 h 6291" name="T49"/>
              <a:gd fmla="*/ 3146 w 6291" name="T50"/>
              <a:gd fmla="*/ 5946 h 6291" name="T51"/>
              <a:gd fmla="*/ 5946 w 6291" name="T52"/>
              <a:gd fmla="*/ 3146 h 6291" name="T5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b="b" l="0" r="r" t="0"/>
            <a:pathLst>
              <a:path h="6291" w="6291">
                <a:moveTo>
                  <a:pt x="5362" y="3145"/>
                </a:moveTo>
                <a:cubicBezTo>
                  <a:pt x="5362" y="3172"/>
                  <a:pt x="5350" y="3198"/>
                  <a:pt x="5328" y="3214"/>
                </a:cubicBezTo>
                <a:lnTo>
                  <a:pt x="3214" y="4839"/>
                </a:lnTo>
                <a:cubicBezTo>
                  <a:pt x="3199" y="4851"/>
                  <a:pt x="3180" y="4857"/>
                  <a:pt x="3162" y="4857"/>
                </a:cubicBezTo>
                <a:cubicBezTo>
                  <a:pt x="3144" y="4857"/>
                  <a:pt x="3125" y="4851"/>
                  <a:pt x="3110" y="4840"/>
                </a:cubicBezTo>
                <a:cubicBezTo>
                  <a:pt x="3079" y="4816"/>
                  <a:pt x="3067" y="4775"/>
                  <a:pt x="3082" y="4739"/>
                </a:cubicBezTo>
                <a:lnTo>
                  <a:pt x="3507" y="3663"/>
                </a:lnTo>
                <a:lnTo>
                  <a:pt x="1015" y="3663"/>
                </a:lnTo>
                <a:cubicBezTo>
                  <a:pt x="968" y="3663"/>
                  <a:pt x="929" y="3624"/>
                  <a:pt x="929" y="3577"/>
                </a:cubicBezTo>
                <a:lnTo>
                  <a:pt x="929" y="2714"/>
                </a:lnTo>
                <a:cubicBezTo>
                  <a:pt x="929" y="2667"/>
                  <a:pt x="968" y="2628"/>
                  <a:pt x="1016" y="2628"/>
                </a:cubicBezTo>
                <a:lnTo>
                  <a:pt x="3507" y="2628"/>
                </a:lnTo>
                <a:lnTo>
                  <a:pt x="3082" y="1552"/>
                </a:lnTo>
                <a:cubicBezTo>
                  <a:pt x="3068" y="1516"/>
                  <a:pt x="3079" y="1475"/>
                  <a:pt x="3110" y="1451"/>
                </a:cubicBezTo>
                <a:cubicBezTo>
                  <a:pt x="3141" y="1428"/>
                  <a:pt x="3184" y="1428"/>
                  <a:pt x="3215" y="1452"/>
                </a:cubicBezTo>
                <a:lnTo>
                  <a:pt x="5329" y="3077"/>
                </a:lnTo>
                <a:cubicBezTo>
                  <a:pt x="5350" y="3093"/>
                  <a:pt x="5362" y="3119"/>
                  <a:pt x="5362" y="3145"/>
                </a:cubicBezTo>
                <a:close/>
                <a:moveTo>
                  <a:pt x="6291" y="3146"/>
                </a:moveTo>
                <a:cubicBezTo>
                  <a:pt x="6291" y="4880"/>
                  <a:pt x="4880" y="6291"/>
                  <a:pt x="3146" y="6291"/>
                </a:cubicBezTo>
                <a:cubicBezTo>
                  <a:pt x="1411" y="6291"/>
                  <a:pt x="0" y="4880"/>
                  <a:pt x="0" y="3146"/>
                </a:cubicBezTo>
                <a:cubicBezTo>
                  <a:pt x="0" y="1411"/>
                  <a:pt x="1411" y="0"/>
                  <a:pt x="3146" y="0"/>
                </a:cubicBezTo>
                <a:cubicBezTo>
                  <a:pt x="4880" y="0"/>
                  <a:pt x="6291" y="1411"/>
                  <a:pt x="6291" y="3146"/>
                </a:cubicBezTo>
                <a:close/>
                <a:moveTo>
                  <a:pt x="5946" y="3146"/>
                </a:moveTo>
                <a:cubicBezTo>
                  <a:pt x="5946" y="1601"/>
                  <a:pt x="4690" y="345"/>
                  <a:pt x="3146" y="345"/>
                </a:cubicBezTo>
                <a:cubicBezTo>
                  <a:pt x="1601" y="345"/>
                  <a:pt x="345" y="1601"/>
                  <a:pt x="345" y="3146"/>
                </a:cubicBezTo>
                <a:cubicBezTo>
                  <a:pt x="345" y="4690"/>
                  <a:pt x="1601" y="5946"/>
                  <a:pt x="3146" y="5946"/>
                </a:cubicBezTo>
                <a:cubicBezTo>
                  <a:pt x="4690" y="5946"/>
                  <a:pt x="5946" y="4690"/>
                  <a:pt x="5946" y="3146"/>
                </a:cubicBez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en-US"/>
            </a:defPPr>
            <a:lvl1pPr algn="l" defTabSz="457200" eaLnBrk="1" hangingPunct="1" latinLnBrk="0" marL="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457200" eaLnBrk="1" hangingPunct="1" latinLnBrk="0" marL="457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457200" eaLnBrk="1" hangingPunct="1" latinLnBrk="0" marL="914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457200" eaLnBrk="1" hangingPunct="1" latinLnBrk="0" marL="1371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457200" eaLnBrk="1" hangingPunct="1" latinLnBrk="0" marL="18288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457200" eaLnBrk="1" hangingPunct="1" latinLnBrk="0" marL="22860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457200" eaLnBrk="1" hangingPunct="1" latinLnBrk="0" marL="27432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457200" eaLnBrk="1" hangingPunct="1" latinLnBrk="0" marL="32004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457200" eaLnBrk="1" hangingPunct="1" latinLnBrk="0" marL="3657600" rtl="0">
              <a:defRPr kern="1200" sz="18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lang="zh-CN"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3226844984"/>
      </p:ext>
    </p:extLst>
  </p:cSld>
  <p:clrMapOvr>
    <a:masterClrMapping/>
  </p:clrMapOvr>
  <mc:AlternateContent>
    <mc:Choice Requires="p14">
      <p:transition advClick="0" advTm="3000" p14:dur="2000" spd="slow">
        <p14:ferris dir="l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2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fill="hold" grpId="0" id="26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3"/>
      <p:bldP grpId="0" spid="14"/>
      <p:bldP grpId="0" spid="16"/>
      <p:bldP grpId="0" spid="17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等腰三角形 4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190088" y="381398"/>
            <a:ext cx="336227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个案情况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1134847" y="2711326"/>
            <a:ext cx="8802598" cy="2950310"/>
            <a:chOff x="1134847" y="2711326"/>
            <a:chExt cx="8802598" cy="2950310"/>
          </a:xfrm>
        </p:grpSpPr>
        <p:sp>
          <p:nvSpPr>
            <p:cNvPr id="15" name="Rectangle 83"/>
            <p:cNvSpPr>
              <a:spLocks noChangeArrowheads="1"/>
            </p:cNvSpPr>
            <p:nvPr/>
          </p:nvSpPr>
          <p:spPr bwMode="auto">
            <a:xfrm>
              <a:off x="1134847" y="4321397"/>
              <a:ext cx="8802598" cy="1818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ts val="3400"/>
                </a:lnSpc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患者于4小时前，无明显诱因突发意识障碍，     呼之不应伴恶心、呕吐，呕吐物为胃内容物，后症状进行性加重，无肢体抽搐、口角抽搐,大小便失禁。急诊送往我院，查头颅CT提示“1、脑干脑出血。2、双侧基底节区、放射冠区多发腔隙性梗塞灶。3、脑萎缩。4、脑白质脱髓鞘样变。”</a:t>
              </a:r>
            </a:p>
          </p:txBody>
        </p:sp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CD5520FD-C3BA-4F9A-B67E-993BDFF045FD}"/>
                </a:ext>
              </a:extLst>
            </p:cNvPr>
            <p:cNvSpPr/>
            <p:nvPr/>
          </p:nvSpPr>
          <p:spPr>
            <a:xfrm>
              <a:off x="1134847" y="2711326"/>
              <a:ext cx="5766118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dist"/>
              <a:r>
                <a:rPr altLang="en-US" lang="zh-CN">
                  <a:solidFill>
                    <a:schemeClr val="tx2"/>
                  </a:solidFill>
                  <a:cs typeface="+mn-ea"/>
                  <a:sym typeface="+mn-lt"/>
                </a:rPr>
                <a:t>床号：16床     姓名：陈xx     性 别：女      年龄：64岁</a:t>
              </a:r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5FDA21C2-031C-47CA-8AF2-E3F6B61BAE80}"/>
                </a:ext>
              </a:extLst>
            </p:cNvPr>
            <p:cNvSpPr/>
            <p:nvPr/>
          </p:nvSpPr>
          <p:spPr>
            <a:xfrm>
              <a:off x="1134847" y="3533312"/>
              <a:ext cx="4918393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>
                  <a:solidFill>
                    <a:schemeClr val="tx2"/>
                  </a:solidFill>
                  <a:cs typeface="+mn-ea"/>
                  <a:sym typeface="+mn-lt"/>
                </a:rPr>
                <a:t>入院时间： 2015-1-19 06:45  由急诊收入我科</a:t>
              </a:r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DCFE004F-FB91-400D-8643-6FC290235735}"/>
                </a:ext>
              </a:extLst>
            </p:cNvPr>
            <p:cNvSpPr/>
            <p:nvPr/>
          </p:nvSpPr>
          <p:spPr>
            <a:xfrm>
              <a:off x="1134847" y="3122319"/>
              <a:ext cx="31038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dist"/>
              <a:r>
                <a:rPr altLang="en-US" lang="zh-CN">
                  <a:solidFill>
                    <a:schemeClr val="tx2"/>
                  </a:solidFill>
                  <a:cs typeface="+mn-ea"/>
                  <a:sym typeface="+mn-lt"/>
                </a:rPr>
                <a:t>主    诉：突发意识障碍4小时。</a:t>
              </a: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7C9DB615-A2E7-4755-A113-E7E7EA2AA69C}"/>
                </a:ext>
              </a:extLst>
            </p:cNvPr>
            <p:cNvSpPr/>
            <p:nvPr/>
          </p:nvSpPr>
          <p:spPr>
            <a:xfrm>
              <a:off x="1134847" y="3952065"/>
              <a:ext cx="1005205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dist"/>
              <a:r>
                <a:rPr altLang="en-US" lang="zh-CN">
                  <a:cs typeface="+mn-ea"/>
                  <a:sym typeface="+mn-lt"/>
                </a:rPr>
                <a:t>现 病 史</a:t>
              </a:r>
            </a:p>
          </p:txBody>
        </p:sp>
      </p:grpSp>
      <p:pic>
        <p:nvPicPr>
          <p:cNvPr id="19" name="图片 18">
            <a:extLst>
              <a:ext uri="{FF2B5EF4-FFF2-40B4-BE49-F238E27FC236}">
                <a16:creationId xmlns:a16="http://schemas.microsoft.com/office/drawing/2014/main" id="{F7A79C89-AA10-4FD6-AC23-C183628213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552361" y="821110"/>
            <a:ext cx="4190427" cy="4190427"/>
          </a:xfrm>
          <a:prstGeom prst="rect">
            <a:avLst/>
          </a:prstGeom>
        </p:spPr>
      </p:pic>
    </p:spTree>
    <p:extLst>
      <p:ext uri="{BB962C8B-B14F-4D97-AF65-F5344CB8AC3E}">
        <p14:creationId val="1541132185"/>
      </p:ext>
    </p:extLst>
  </p:cSld>
  <p:clrMapOvr>
    <a:masterClrMapping/>
  </p:clrMapOvr>
  <mc:AlternateContent>
    <mc:Choice Requires="p14">
      <p:transition advClick="0" advTm="3000" p14:dur="2000" spd="slow">
        <p14:ferris dir="l"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  <p:cond delay="0" evt="onBegin">
                          <p:tn val="12"/>
                        </p:cond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6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80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822" id="1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19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3"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664" id="20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9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32" id="21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27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64" id="22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#ppt_y-sin(pi*$)/81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dur="26" id="23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decel="50000" dur="166" id="24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5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decel="50000" dur="166" id="26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7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decel="50000" dur="166" id="28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dur="26" id="29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decel="50000" dur="166" id="3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  <p:cond delay="0" evt="onBegin">
                          <p:tn val="30"/>
                        </p:cond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" name="等腰三角形 15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855260" y="291769"/>
            <a:ext cx="4212507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个案基本资料</a:t>
            </a:r>
          </a:p>
        </p:txBody>
      </p:sp>
      <p:sp>
        <p:nvSpPr>
          <p:cNvPr id="15" name="Rectangle 83"/>
          <p:cNvSpPr>
            <a:spLocks noChangeArrowheads="1"/>
          </p:cNvSpPr>
          <p:nvPr/>
        </p:nvSpPr>
        <p:spPr bwMode="auto">
          <a:xfrm>
            <a:off x="7424178" y="3132980"/>
            <a:ext cx="3623544" cy="181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 eaLnBrk="1" hangingPunct="1">
              <a:lnSpc>
                <a:spcPts val="3400"/>
              </a:lnSpc>
            </a:pPr>
            <a:r>
              <a:rPr altLang="en-US" lang="zh-CN"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神志深昏迷，GCS评分：3分；双侧瞳孔等大等圆直径约2mm，对光反射灵敏；肌力：左上肢I级，左下肢II级，右侧I级；肌张力正常。急诊带入尿管。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8554731" y="1745165"/>
            <a:ext cx="2492990" cy="982369"/>
            <a:chOff x="8554731" y="1745165"/>
            <a:chExt cx="2492990" cy="982369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8F6D8FBC-EDB6-4F34-B58F-4A3C2957F83B}"/>
                </a:ext>
              </a:extLst>
            </p:cNvPr>
            <p:cNvSpPr/>
            <p:nvPr/>
          </p:nvSpPr>
          <p:spPr>
            <a:xfrm>
              <a:off x="8554732" y="1745165"/>
              <a:ext cx="2468880" cy="3962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dist"/>
              <a:r>
                <a:rPr altLang="en-US" lang="zh-CN" sz="2000">
                  <a:solidFill>
                    <a:schemeClr val="tx2"/>
                  </a:solidFill>
                  <a:cs typeface="+mn-ea"/>
                  <a:sym typeface="+mn-lt"/>
                </a:rPr>
                <a:t>入院诊断：脑干出血</a:t>
              </a:r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E65A01CC-CE3C-4F4B-A9B8-18BBF1CC72B1}"/>
                </a:ext>
              </a:extLst>
            </p:cNvPr>
            <p:cNvSpPr/>
            <p:nvPr/>
          </p:nvSpPr>
          <p:spPr>
            <a:xfrm>
              <a:off x="8554732" y="2327424"/>
              <a:ext cx="2468880" cy="3962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dist"/>
              <a:r>
                <a:rPr altLang="en-US" lang="zh-CN" sz="2000">
                  <a:solidFill>
                    <a:schemeClr val="tx2"/>
                  </a:solidFill>
                  <a:cs typeface="+mn-ea"/>
                  <a:sym typeface="+mn-lt"/>
                </a:rPr>
                <a:t>专科体查及一般情况</a:t>
              </a:r>
            </a:p>
          </p:txBody>
        </p:sp>
      </p:grpSp>
      <p:pic>
        <p:nvPicPr>
          <p:cNvPr id="5" name="图片 4">
            <a:extLst>
              <a:ext uri="{FF2B5EF4-FFF2-40B4-BE49-F238E27FC236}">
                <a16:creationId xmlns:a16="http://schemas.microsoft.com/office/drawing/2014/main" id="{93892E41-60F9-4C46-B791-DE400E52E7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50565" y="1532238"/>
            <a:ext cx="5973410" cy="5118603"/>
          </a:xfrm>
          <a:prstGeom prst="rect">
            <a:avLst/>
          </a:prstGeom>
        </p:spPr>
      </p:pic>
    </p:spTree>
    <p:extLst>
      <p:ext uri="{BB962C8B-B14F-4D97-AF65-F5344CB8AC3E}">
        <p14:creationId val="1972732178"/>
      </p:ext>
    </p:extLst>
  </p:cSld>
  <p:clrMapOvr>
    <a:masterClrMapping/>
  </p:clrMapOvr>
  <mc:AlternateContent>
    <mc:Choice Requires="p14">
      <p:transition advClick="0" advTm="3000" p14:dur="1250" spd="slow">
        <p14:prism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grpId="0" id="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  <p:cond delay="0" evt="onBegin">
                          <p:tn val="19"/>
                        </p:cond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  <p:cond delay="0" evt="onBegin">
                          <p:tn val="26"/>
                        </p:cond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6"/>
      <p:bldP grpId="0" spid="6"/>
      <p:bldP grpId="0" spid="15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等腰三角形 9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855260" y="291769"/>
            <a:ext cx="4212507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个案基本资料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1013405" y="1474188"/>
            <a:ext cx="4173555" cy="4099404"/>
            <a:chOff x="1013405" y="1474188"/>
            <a:chExt cx="4173555" cy="4099404"/>
          </a:xfrm>
        </p:grpSpPr>
        <p:sp>
          <p:nvSpPr>
            <p:cNvPr id="15" name="Rectangle 83"/>
            <p:cNvSpPr>
              <a:spLocks noChangeArrowheads="1"/>
            </p:cNvSpPr>
            <p:nvPr/>
          </p:nvSpPr>
          <p:spPr bwMode="auto">
            <a:xfrm>
              <a:off x="1013405" y="4233353"/>
              <a:ext cx="4173555" cy="1386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ctr" eaLnBrk="1" hangingPunct="1">
                <a:lnSpc>
                  <a:spcPts val="3400"/>
                </a:lnSpc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社 会 支 持：广州市本地居民，已婚，退休，育有1女，生病前在家带9个月大的孙子。住院期间主要由女儿、先生及护工阿姨照顾。</a:t>
              </a:r>
            </a:p>
          </p:txBody>
        </p:sp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3CDE8D0E-822F-48E2-A7E4-9EB55CA382F4}"/>
                </a:ext>
              </a:extLst>
            </p:cNvPr>
            <p:cNvSpPr/>
            <p:nvPr/>
          </p:nvSpPr>
          <p:spPr>
            <a:xfrm>
              <a:off x="1013405" y="1474188"/>
              <a:ext cx="2124392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dist"/>
              <a:r>
                <a:rPr altLang="en-US" lang="zh-CN">
                  <a:solidFill>
                    <a:schemeClr val="tx2"/>
                  </a:solidFill>
                  <a:cs typeface="+mn-ea"/>
                  <a:sym typeface="+mn-lt"/>
                </a:rPr>
                <a:t>既  往  史：高血压 </a:t>
              </a:r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3B7F4EE5-D685-4E8C-9D82-CC200FA90D7E}"/>
                </a:ext>
              </a:extLst>
            </p:cNvPr>
            <p:cNvSpPr/>
            <p:nvPr/>
          </p:nvSpPr>
          <p:spPr>
            <a:xfrm>
              <a:off x="1013405" y="2155887"/>
              <a:ext cx="159893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dist"/>
              <a:r>
                <a:rPr altLang="en-US" lang="zh-CN">
                  <a:solidFill>
                    <a:schemeClr val="tx2"/>
                  </a:solidFill>
                  <a:cs typeface="+mn-ea"/>
                  <a:sym typeface="+mn-lt"/>
                </a:rPr>
                <a:t>过  敏  史：无</a:t>
              </a:r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60E1EAC5-0D2A-4187-AFF1-CE38354F8C50}"/>
                </a:ext>
              </a:extLst>
            </p:cNvPr>
            <p:cNvSpPr/>
            <p:nvPr/>
          </p:nvSpPr>
          <p:spPr>
            <a:xfrm>
              <a:off x="1013405" y="2896543"/>
              <a:ext cx="17830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dist"/>
              <a:r>
                <a:rPr altLang="en-US" lang="zh-CN">
                  <a:solidFill>
                    <a:schemeClr val="tx2"/>
                  </a:solidFill>
                  <a:cs typeface="+mn-ea"/>
                  <a:sym typeface="+mn-lt"/>
                </a:rPr>
                <a:t>吸烟、饮酒：无</a:t>
              </a:r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C64D7676-2617-4833-BD79-31E2FB5CB6FF}"/>
                </a:ext>
              </a:extLst>
            </p:cNvPr>
            <p:cNvSpPr/>
            <p:nvPr/>
          </p:nvSpPr>
          <p:spPr>
            <a:xfrm>
              <a:off x="1013405" y="3565164"/>
              <a:ext cx="388493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dist"/>
              <a:r>
                <a:rPr altLang="en-US" lang="zh-CN">
                  <a:solidFill>
                    <a:schemeClr val="tx2"/>
                  </a:solidFill>
                  <a:cs typeface="+mn-ea"/>
                  <a:sym typeface="+mn-lt"/>
                </a:rPr>
                <a:t>家  族  史：无遗传病史，无类似患者</a:t>
              </a:r>
            </a:p>
          </p:txBody>
        </p:sp>
      </p:grpSp>
      <p:pic>
        <p:nvPicPr>
          <p:cNvPr id="9" name="图片 8">
            <a:extLst>
              <a:ext uri="{FF2B5EF4-FFF2-40B4-BE49-F238E27FC236}">
                <a16:creationId xmlns:a16="http://schemas.microsoft.com/office/drawing/2014/main" id="{F4AEB81B-8F09-48A2-BFD5-CE8A500093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538788" y="952500"/>
            <a:ext cx="5905500" cy="5905500"/>
          </a:xfrm>
          <a:prstGeom prst="rect">
            <a:avLst/>
          </a:prstGeom>
        </p:spPr>
      </p:pic>
    </p:spTree>
    <p:extLst>
      <p:ext uri="{BB962C8B-B14F-4D97-AF65-F5344CB8AC3E}">
        <p14:creationId val="1818102158"/>
      </p:ext>
    </p:extLst>
  </p:cSld>
  <p:clrMapOvr>
    <a:masterClrMapping/>
  </p:clrMapOvr>
  <mc:AlternateContent>
    <mc:Choice Requires="p14">
      <p:transition advClick="0" advTm="3000" p14:dur="1250" spd="slow">
        <p14:prism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  <p:cond delay="0" evt="onBegin">
                          <p:tn val="13"/>
                        </p:cond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  <p:cond delay="0" evt="onBegin">
                          <p:tn val="20"/>
                        </p:cond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2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0"/>
      <p:bldP grpId="0" spid="12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等腰三角形 4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855260" y="291769"/>
            <a:ext cx="4212507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个案基本资料</a:t>
            </a:r>
          </a:p>
        </p:txBody>
      </p:sp>
      <p:sp>
        <p:nvSpPr>
          <p:cNvPr id="19" name="Inhaltsplatzhalter 4"/>
          <p:cNvSpPr txBox="1"/>
          <p:nvPr/>
        </p:nvSpPr>
        <p:spPr>
          <a:xfrm>
            <a:off x="4430656" y="1709809"/>
            <a:ext cx="3038517" cy="487680"/>
          </a:xfrm>
          <a:prstGeom prst="rect">
            <a:avLst/>
          </a:prstGeom>
          <a:noFill/>
        </p:spPr>
        <p:txBody>
          <a:bodyPr anchor="ctr" bIns="0" lIns="0" rIns="0" tIns="0" wrap="square">
            <a:spAutoFit/>
          </a:bodyPr>
          <a:lstStyle>
            <a:lvl1pPr algn="l" defTabSz="914127" eaLnBrk="1" hangingPunct="1" indent="-272967" latinLnBrk="0" marL="272967" rtl="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charset="2" panose="05000000000000000000" pitchFamily="2" typeface="Wingdings"/>
              <a:buChar char="§"/>
              <a:defRPr kern="1200" sz="2300">
                <a:solidFill>
                  <a:schemeClr val="bg1"/>
                </a:solidFill>
                <a:latin charset="0" panose="020f0302020204030204" pitchFamily="34" typeface="Calibri Light"/>
                <a:ea typeface="+mn-ea"/>
                <a:cs typeface="+mn-cs"/>
              </a:defRPr>
            </a:lvl1pPr>
            <a:lvl2pPr algn="l" defTabSz="914127" eaLnBrk="1" hangingPunct="1" indent="-272967" latinLnBrk="0" marL="807798" rtl="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charset="2" panose="05050102010706020507" pitchFamily="18" typeface="Symbol"/>
              <a:buChar char="-"/>
              <a:defRPr kern="1200" sz="2000">
                <a:solidFill>
                  <a:schemeClr val="bg1"/>
                </a:solidFill>
                <a:latin charset="0" panose="020f0302020204030204" pitchFamily="34" typeface="Calibri Light"/>
                <a:ea typeface="+mn-ea"/>
                <a:cs typeface="+mn-cs"/>
              </a:defRPr>
            </a:lvl2pPr>
            <a:lvl3pPr algn="l" defTabSz="914127" eaLnBrk="1" hangingPunct="1" indent="-177748" latinLnBrk="0" marL="1080764" rtl="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charset="2" panose="05050102010706020507" pitchFamily="18" typeface="Symbol"/>
              <a:buChar char="-"/>
              <a:defRPr kern="1200" sz="1900">
                <a:solidFill>
                  <a:schemeClr val="bg1"/>
                </a:solidFill>
                <a:latin charset="0" panose="020f0302020204030204" pitchFamily="34" typeface="Calibri Light"/>
                <a:ea typeface="+mn-ea"/>
                <a:cs typeface="+mn-cs"/>
              </a:defRPr>
            </a:lvl3pPr>
            <a:lvl4pPr algn="l" defTabSz="914127" eaLnBrk="1" hangingPunct="1" indent="-177748" latinLnBrk="0" marL="1436256" rtl="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charset="2" panose="05050102010706020507" pitchFamily="18" typeface="Symbol"/>
              <a:buChar char="-"/>
              <a:defRPr kern="1200" sz="1600">
                <a:solidFill>
                  <a:schemeClr val="bg1"/>
                </a:solidFill>
                <a:latin charset="0" panose="020f0302020204030204" pitchFamily="34" typeface="Calibri Light"/>
                <a:ea typeface="+mn-ea"/>
                <a:cs typeface="+mn-cs"/>
              </a:defRPr>
            </a:lvl4pPr>
            <a:lvl5pPr algn="l" defTabSz="914127" eaLnBrk="1" hangingPunct="1" indent="-179335" latinLnBrk="0" marL="1793335" rtl="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Font charset="2" panose="05050102010706020507" pitchFamily="18" typeface="Symbol"/>
              <a:buChar char="-"/>
              <a:defRPr kern="1200" sz="1600">
                <a:solidFill>
                  <a:schemeClr val="bg1"/>
                </a:solidFill>
                <a:latin charset="0" panose="020f0302020204030204" pitchFamily="34" typeface="Calibri Light"/>
                <a:ea typeface="+mn-ea"/>
                <a:cs typeface="+mn-cs"/>
              </a:defRPr>
            </a:lvl5pPr>
            <a:lvl6pPr algn="l" defTabSz="914127" eaLnBrk="1" hangingPunct="1" indent="-228532" latinLnBrk="0" marL="2513847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127" eaLnBrk="1" hangingPunct="1" indent="-228532" latinLnBrk="0" marL="2970910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127" eaLnBrk="1" hangingPunct="1" indent="-228532" latinLnBrk="0" marL="3427972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127" eaLnBrk="1" hangingPunct="1" indent="-228532" latinLnBrk="0" marL="3885034" rtl="0">
              <a:spcBef>
                <a:spcPct val="200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>
              <a:lnSpc>
                <a:spcPct val="100000"/>
              </a:lnSpc>
              <a:spcAft>
                <a:spcPts val="1200"/>
              </a:spcAft>
              <a:buNone/>
            </a:pPr>
            <a:r>
              <a:rPr altLang="en-US" lang="zh-CN" sz="3200">
                <a:solidFill>
                  <a:schemeClr val="accent2"/>
                </a:solidFill>
                <a:latin typeface="+mn-lt"/>
                <a:cs typeface="+mn-ea"/>
                <a:sym typeface="+mn-lt"/>
              </a:rPr>
              <a:t>入院护理评估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788770" y="2582192"/>
            <a:ext cx="4511947" cy="2009611"/>
            <a:chOff x="-224458" y="2397573"/>
            <a:chExt cx="4511947" cy="2009611"/>
          </a:xfrm>
        </p:grpSpPr>
        <p:sp>
          <p:nvSpPr>
            <p:cNvPr id="23" name="Rectangle 83"/>
            <p:cNvSpPr>
              <a:spLocks noChangeArrowheads="1"/>
            </p:cNvSpPr>
            <p:nvPr/>
          </p:nvSpPr>
          <p:spPr bwMode="auto">
            <a:xfrm>
              <a:off x="-224458" y="3945518"/>
              <a:ext cx="3543099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altLang="zh-CN" 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Autar深静脉血栓风险评分：15分</a:t>
              </a:r>
            </a:p>
          </p:txBody>
        </p:sp>
        <p:sp>
          <p:nvSpPr>
            <p:cNvPr id="31" name="Rectangle 83"/>
            <p:cNvSpPr>
              <a:spLocks noChangeArrowheads="1"/>
            </p:cNvSpPr>
            <p:nvPr/>
          </p:nvSpPr>
          <p:spPr bwMode="auto">
            <a:xfrm>
              <a:off x="-224458" y="3299158"/>
              <a:ext cx="3543099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无破损，压疮风险评分23分</a:t>
              </a:r>
            </a:p>
          </p:txBody>
        </p:sp>
        <p:sp>
          <p:nvSpPr>
            <p:cNvPr id="33" name="Rectangle 83"/>
            <p:cNvSpPr>
              <a:spLocks noChangeArrowheads="1"/>
            </p:cNvSpPr>
            <p:nvPr/>
          </p:nvSpPr>
          <p:spPr bwMode="auto">
            <a:xfrm>
              <a:off x="-224458" y="2681825"/>
              <a:ext cx="451194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altLang="zh-CN" 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NRS2002评分为 3 分，BMI19.22,留置胃管</a:t>
              </a:r>
            </a:p>
          </p:txBody>
        </p:sp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0F3D2C04-5494-4DE3-9A0C-777249EC4816}"/>
                </a:ext>
              </a:extLst>
            </p:cNvPr>
            <p:cNvSpPr/>
            <p:nvPr/>
          </p:nvSpPr>
          <p:spPr>
            <a:xfrm>
              <a:off x="-224458" y="2397573"/>
              <a:ext cx="10972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>
                  <a:cs typeface="+mn-ea"/>
                  <a:sym typeface="+mn-lt"/>
                </a:rPr>
                <a:t>营养状态</a:t>
              </a:r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586244A9-8037-4903-BB41-F447398D9792}"/>
                </a:ext>
              </a:extLst>
            </p:cNvPr>
            <p:cNvSpPr/>
            <p:nvPr/>
          </p:nvSpPr>
          <p:spPr>
            <a:xfrm>
              <a:off x="-224458" y="3056754"/>
              <a:ext cx="10972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>
                  <a:cs typeface="+mn-ea"/>
                  <a:sym typeface="+mn-lt"/>
                </a:rPr>
                <a:t>皮肤黏膜</a:t>
              </a:r>
            </a:p>
          </p:txBody>
        </p:sp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9D33B011-0F4F-4216-81B9-5B9E6B3A9B98}"/>
                </a:ext>
              </a:extLst>
            </p:cNvPr>
            <p:cNvSpPr/>
            <p:nvPr/>
          </p:nvSpPr>
          <p:spPr>
            <a:xfrm>
              <a:off x="-224458" y="3703115"/>
              <a:ext cx="1557655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>
                  <a:cs typeface="+mn-ea"/>
                  <a:sym typeface="+mn-lt"/>
                </a:rPr>
                <a:t>DVT风险评估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7999799" y="2370003"/>
            <a:ext cx="3142814" cy="2227548"/>
            <a:chOff x="10148164" y="2304018"/>
            <a:chExt cx="3142814" cy="2227548"/>
          </a:xfrm>
        </p:grpSpPr>
        <p:sp>
          <p:nvSpPr>
            <p:cNvPr id="25" name="Rectangle 83"/>
            <p:cNvSpPr>
              <a:spLocks noChangeArrowheads="1"/>
            </p:cNvSpPr>
            <p:nvPr/>
          </p:nvSpPr>
          <p:spPr bwMode="auto">
            <a:xfrm>
              <a:off x="10148165" y="2602029"/>
              <a:ext cx="3142814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r" eaLnBrk="1" hangingPunct="1">
                <a:lnSpc>
                  <a:spcPct val="150000"/>
                </a:lnSpc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留置尿管，入院前大便正常</a:t>
              </a:r>
            </a:p>
          </p:txBody>
        </p:sp>
        <p:sp>
          <p:nvSpPr>
            <p:cNvPr id="27" name="Rectangle 83"/>
            <p:cNvSpPr>
              <a:spLocks noChangeArrowheads="1"/>
            </p:cNvSpPr>
            <p:nvPr/>
          </p:nvSpPr>
          <p:spPr bwMode="auto">
            <a:xfrm>
              <a:off x="10148165" y="3339185"/>
              <a:ext cx="3142814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r" eaLnBrk="1" hangingPunct="1">
                <a:lnSpc>
                  <a:spcPct val="150000"/>
                </a:lnSpc>
              </a:pPr>
              <a:r>
                <a:rPr altLang="zh-CN" 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0分,重度依赖</a:t>
              </a:r>
            </a:p>
          </p:txBody>
        </p:sp>
        <p:sp>
          <p:nvSpPr>
            <p:cNvPr id="29" name="Rectangle 83"/>
            <p:cNvSpPr>
              <a:spLocks noChangeArrowheads="1"/>
            </p:cNvSpPr>
            <p:nvPr/>
          </p:nvSpPr>
          <p:spPr bwMode="auto">
            <a:xfrm>
              <a:off x="10148165" y="4069900"/>
              <a:ext cx="3142814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buFont charset="0" panose="020b0604020202020204" pitchFamily="34" typeface="Arial"/>
                <a:defRPr>
                  <a:solidFill>
                    <a:schemeClr val="tx1"/>
                  </a:solidFill>
                  <a:latin charset="0" panose="020b0604020202020204" pitchFamily="34" typeface="Arial"/>
                  <a:ea charset="-122" panose="02010600030101010101" pitchFamily="2" typeface="宋体"/>
                </a:defRPr>
              </a:lvl9pPr>
            </a:lstStyle>
            <a:p>
              <a:pPr algn="r" eaLnBrk="1" hangingPunct="1">
                <a:lnSpc>
                  <a:spcPct val="150000"/>
                </a:lnSpc>
              </a:pPr>
              <a:r>
                <a:rPr altLang="en-US" lang="zh-CN" sz="16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昏迷</a:t>
              </a: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65A7B9F8-81D1-42C2-906C-3E455B0CFF44}"/>
                </a:ext>
              </a:extLst>
            </p:cNvPr>
            <p:cNvSpPr/>
            <p:nvPr/>
          </p:nvSpPr>
          <p:spPr>
            <a:xfrm>
              <a:off x="12650898" y="2304018"/>
              <a:ext cx="6400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altLang="en-US" lang="zh-CN">
                  <a:cs typeface="+mn-ea"/>
                  <a:sym typeface="+mn-lt"/>
                </a:rPr>
                <a:t>排泄</a:t>
              </a: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87318BC5-AE68-4219-9EE9-62C5C808552E}"/>
                </a:ext>
              </a:extLst>
            </p:cNvPr>
            <p:cNvSpPr/>
            <p:nvPr/>
          </p:nvSpPr>
          <p:spPr>
            <a:xfrm>
              <a:off x="12198462" y="3012424"/>
              <a:ext cx="1092517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altLang="zh-CN" lang="en-US">
                  <a:cs typeface="+mn-ea"/>
                  <a:sym typeface="+mn-lt"/>
                </a:rPr>
                <a:t>ADL评分</a:t>
              </a:r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4266574A-0DD8-4D7C-84E1-2B26F1CCA0FF}"/>
                </a:ext>
              </a:extLst>
            </p:cNvPr>
            <p:cNvSpPr/>
            <p:nvPr/>
          </p:nvSpPr>
          <p:spPr>
            <a:xfrm>
              <a:off x="12193699" y="3743141"/>
              <a:ext cx="109728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altLang="en-US" lang="zh-CN">
                  <a:cs typeface="+mn-ea"/>
                  <a:sym typeface="+mn-lt"/>
                </a:rPr>
                <a:t>精神状态</a:t>
              </a:r>
            </a:p>
          </p:txBody>
        </p:sp>
      </p:grpSp>
      <p:pic>
        <p:nvPicPr>
          <p:cNvPr id="15" name="图片 14">
            <a:extLst>
              <a:ext uri="{FF2B5EF4-FFF2-40B4-BE49-F238E27FC236}">
                <a16:creationId xmlns:a16="http://schemas.microsoft.com/office/drawing/2014/main" id="{ACF7BAF5-D6F5-436A-870C-0535548754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456700" y="2093502"/>
            <a:ext cx="4511947" cy="4511947"/>
          </a:xfrm>
          <a:prstGeom prst="rect">
            <a:avLst/>
          </a:prstGeom>
        </p:spPr>
      </p:pic>
    </p:spTree>
    <p:extLst>
      <p:ext uri="{BB962C8B-B14F-4D97-AF65-F5344CB8AC3E}">
        <p14:creationId val="4059658125"/>
      </p:ext>
    </p:extLst>
  </p:cSld>
  <p:clrMapOvr>
    <a:masterClrMapping/>
  </p:clrMapOvr>
  <mc:AlternateContent>
    <mc:Choice Requires="p14">
      <p:transition advClick="0" advTm="3000" p14:dur="1250" spd="slow">
        <p14:prism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  <p:cond delay="0" evt="onBegin">
                          <p:tn val="21"/>
                        </p:cond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45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26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2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#ppt_w*sin(2.5*pi*$)"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2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9" nodeType="clickPar">
                      <p:stCondLst>
                        <p:cond delay="indefinite"/>
                        <p:cond delay="0" evt="onBegin">
                          <p:tn val="28"/>
                        </p:cond>
                      </p:stCondLst>
                      <p:childTnLst>
                        <p:par>
                          <p:cTn fill="hold" id="3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1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3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34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3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19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2" name="图片 21">
            <a:extLst>
              <a:ext uri="{FF2B5EF4-FFF2-40B4-BE49-F238E27FC236}">
                <a16:creationId xmlns:a16="http://schemas.microsoft.com/office/drawing/2014/main" id="{B72E7BD5-CB14-4483-8F55-8FE277BE59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40224" y="3888142"/>
            <a:ext cx="3113468" cy="1801029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92606C7A-0701-4758-AA6D-8C13CD6387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18246" y="5124445"/>
            <a:ext cx="3113468" cy="1801030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73F9DF20-1A55-4830-AE49-6291DFB319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62202" y="2572722"/>
            <a:ext cx="3113468" cy="1769658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E1C82D59-008D-49BA-907D-1190BD4A9C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018246" y="1219237"/>
            <a:ext cx="3113468" cy="1666486"/>
          </a:xfrm>
          <a:prstGeom prst="rect">
            <a:avLst/>
          </a:prstGeom>
        </p:spPr>
      </p:pic>
      <p:sp>
        <p:nvSpPr>
          <p:cNvPr id="5" name="等腰三角形 4"/>
          <p:cNvSpPr/>
          <p:nvPr/>
        </p:nvSpPr>
        <p:spPr>
          <a:xfrm flipH="1" flipV="1">
            <a:off x="0" y="0"/>
            <a:ext cx="12192000" cy="1532238"/>
          </a:xfrm>
          <a:prstGeom prst="triangle">
            <a:avLst>
              <a:gd fmla="val 50203" name="adj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190088" y="381398"/>
            <a:ext cx="336227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诊疗经过</a:t>
            </a:r>
          </a:p>
        </p:txBody>
      </p:sp>
      <p:sp>
        <p:nvSpPr>
          <p:cNvPr id="35" name="Text Box 21"/>
          <p:cNvSpPr txBox="1">
            <a:spLocks noChangeArrowheads="1"/>
          </p:cNvSpPr>
          <p:nvPr/>
        </p:nvSpPr>
        <p:spPr bwMode="auto">
          <a:xfrm>
            <a:off x="4368798" y="1657404"/>
            <a:ext cx="7483667" cy="105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病人情况：GCS为3分，瞳孔等大等圆，对光反射灵敏。左上肢I级，左下肢II级，右侧I级。入院后呕吐两次Bp：176/104mmHg,血钾：3.1mmol/L</a:t>
            </a:r>
          </a:p>
          <a:p>
            <a:pPr>
              <a:lnSpc>
                <a:spcPct val="1500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处理：予止血、脱水、补钾等对症治疗，予ＮＧ静脉滴注,滴速3ml/h。禁食。</a:t>
            </a:r>
          </a:p>
        </p:txBody>
      </p:sp>
      <p:sp>
        <p:nvSpPr>
          <p:cNvPr id="36" name="Text Box 22"/>
          <p:cNvSpPr txBox="1">
            <a:spLocks noChangeArrowheads="1"/>
          </p:cNvSpPr>
          <p:nvPr/>
        </p:nvSpPr>
        <p:spPr bwMode="auto">
          <a:xfrm>
            <a:off x="4368799" y="3103444"/>
            <a:ext cx="7048570" cy="105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病人情况：GCS为7分，瞳孔等大等圆，肌力：左侧II级，右侧I级。Bp：149-151/98-100mmHg,</a:t>
            </a:r>
          </a:p>
          <a:p>
            <a:pPr>
              <a:lnSpc>
                <a:spcPct val="150000"/>
              </a:lnSpc>
            </a:pP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处理：持续ＮＧ控制血压。予停留胃管</a:t>
            </a:r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4368799" y="4549484"/>
            <a:ext cx="6961551" cy="1136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altLang="zh-CN" 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GCS为10分，肌力：左侧III级，右上肢II级，右下肢I级。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altLang="zh-CN" 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血压为132-142/92-98mmHg予暂停硝酸甘油。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altLang="zh-CN" 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T:38.7℃予尼美舒利0.1g胃管注入及物理降温后复测体温为37.0℃。</a:t>
            </a:r>
          </a:p>
        </p:txBody>
      </p:sp>
      <p:sp>
        <p:nvSpPr>
          <p:cNvPr id="38" name="Text Box 24"/>
          <p:cNvSpPr txBox="1">
            <a:spLocks noChangeArrowheads="1"/>
          </p:cNvSpPr>
          <p:nvPr/>
        </p:nvSpPr>
        <p:spPr bwMode="auto">
          <a:xfrm>
            <a:off x="4368798" y="5964739"/>
            <a:ext cx="6352415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>
              <a:lnSpc>
                <a:spcPct val="150000"/>
              </a:lnSpc>
            </a:pPr>
            <a:r>
              <a:rPr altLang="zh-CN" lang="en-US"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GCS为12分，瞳孔等大等圆，左上肢IV级，左下肢III级，右上肢III级,右下肢II级。予拔出尿管后仍不能自排小便重置尿管。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698677B1-0941-4F90-8CBF-E877277E19BB}"/>
              </a:ext>
            </a:extLst>
          </p:cNvPr>
          <p:cNvSpPr/>
          <p:nvPr/>
        </p:nvSpPr>
        <p:spPr>
          <a:xfrm>
            <a:off x="1625004" y="1932675"/>
            <a:ext cx="1857692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altLang="zh-CN" lang="en-US">
                <a:solidFill>
                  <a:schemeClr val="tx2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10月19日7:10分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2556E4A7-76F5-4F37-9419-6FEB24E8DFFC}"/>
              </a:ext>
            </a:extLst>
          </p:cNvPr>
          <p:cNvSpPr/>
          <p:nvPr/>
        </p:nvSpPr>
        <p:spPr>
          <a:xfrm>
            <a:off x="1589431" y="3387759"/>
            <a:ext cx="1991042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altLang="zh-CN" lang="en-US">
                <a:solidFill>
                  <a:schemeClr val="tx2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10月19日11:50分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E7FD8C7B-2481-4D4A-9476-B2B6D57418AE}"/>
              </a:ext>
            </a:extLst>
          </p:cNvPr>
          <p:cNvSpPr/>
          <p:nvPr/>
        </p:nvSpPr>
        <p:spPr>
          <a:xfrm>
            <a:off x="1988239" y="4677677"/>
            <a:ext cx="11734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>
                <a:solidFill>
                  <a:schemeClr val="tx2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10月20日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07130C3-CB03-4197-84A8-7475C4362356}"/>
              </a:ext>
            </a:extLst>
          </p:cNvPr>
          <p:cNvSpPr/>
          <p:nvPr/>
        </p:nvSpPr>
        <p:spPr>
          <a:xfrm>
            <a:off x="1976182" y="5951273"/>
            <a:ext cx="11734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lang="en-US">
                <a:solidFill>
                  <a:schemeClr val="tx2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10月24日</a:t>
            </a:r>
          </a:p>
        </p:txBody>
      </p:sp>
    </p:spTree>
    <p:extLst>
      <p:ext uri="{BB962C8B-B14F-4D97-AF65-F5344CB8AC3E}">
        <p14:creationId val="2703349950"/>
      </p:ext>
    </p:extLst>
  </p:cSld>
  <p:clrMapOvr>
    <a:masterClrMapping/>
  </p:clrMapOvr>
  <mc:AlternateContent>
    <mc:Choice Requires="p14">
      <p:transition advClick="0" advTm="3000" p14:dur="1250" spd="slow">
        <p14:prism/>
      </p:transition>
    </mc:Choice>
    <mc:Fallback>
      <p:transition advClick="0" advTm="3000" spd="slow">
        <p:fade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14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7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9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20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26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1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grpId="0" id="32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7" nodeType="clickPar">
                      <p:stCondLst>
                        <p:cond delay="indefinite"/>
                        <p:cond delay="0" evt="onBegin">
                          <p:tn val="36"/>
                        </p:cond>
                      </p:stCondLst>
                      <p:childTnLst>
                        <p:par>
                          <p:cTn fill="hold" id="3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9" nodeType="click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2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4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47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53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56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5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16" presetSubtype="2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inVertical)" transition="in">
                                      <p:cBhvr>
                                        <p:cTn dur="500" id="6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35"/>
      <p:bldP grpId="0" spid="36"/>
      <p:bldP grpId="0" spid="37"/>
      <p:bldP grpId="0" spid="38"/>
      <p:bldP grpId="0" spid="2"/>
      <p:bldP grpId="0" spid="3"/>
      <p:bldP grpId="0" spid="4"/>
      <p:bldP grpId="0" spid="7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PowerPoint 演示文稿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气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gvhvh45c">
      <a:majorFont>
        <a:latin typeface="微软雅黑" panose="020f0302020204030204"/>
        <a:ea typeface="微软雅黑"/>
        <a:cs typeface="Arial"/>
      </a:majorFont>
      <a:minorFont>
        <a:latin typeface="微软雅黑" panose="020f0302020204030204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144</Paragraphs>
  <Slides>32</Slides>
  <Notes>32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baseType="lpstr" size="44">
      <vt:lpstr>Arial</vt:lpstr>
      <vt:lpstr>微软雅黑</vt:lpstr>
      <vt:lpstr>Calibri Light</vt:lpstr>
      <vt:lpstr>Calibri</vt:lpstr>
      <vt:lpstr>等线 Light</vt:lpstr>
      <vt:lpstr>等线</vt:lpstr>
      <vt:lpstr>宋体</vt:lpstr>
      <vt:lpstr>Wingdings</vt:lpstr>
      <vt:lpstr>Symbol</vt:lpstr>
      <vt:lpstr>Wingdings 2</vt:lpstr>
      <vt:lpstr>Times New Roman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2021-08-22T11:47:26Z</dcterms:created>
  <cp:lastPrinted>2021-08-22T11:47:26Z</cp:lastPrinted>
  <dcterms:modified xsi:type="dcterms:W3CDTF">2021-08-22T05:34:05Z</dcterms:modified>
  <cp:revision>1</cp:revision>
</cp:coreProperties>
</file>