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73" r:id="rId4"/>
    <p:sldId id="309" r:id="rId5"/>
    <p:sldId id="274" r:id="rId6"/>
    <p:sldId id="275" r:id="rId7"/>
    <p:sldId id="276" r:id="rId8"/>
    <p:sldId id="277" r:id="rId9"/>
    <p:sldId id="278" r:id="rId10"/>
    <p:sldId id="308" r:id="rId11"/>
    <p:sldId id="305" r:id="rId12"/>
    <p:sldId id="306" r:id="rId13"/>
    <p:sldId id="307" r:id="rId14"/>
    <p:sldId id="293" r:id="rId15"/>
    <p:sldId id="291" r:id="rId16"/>
    <p:sldId id="311" r:id="rId17"/>
    <p:sldId id="286" r:id="rId18"/>
    <p:sldId id="279" r:id="rId19"/>
    <p:sldId id="297" r:id="rId20"/>
    <p:sldId id="290" r:id="rId21"/>
    <p:sldId id="310" r:id="rId22"/>
    <p:sldId id="280" r:id="rId23"/>
    <p:sldId id="281" r:id="rId24"/>
    <p:sldId id="282" r:id="rId25"/>
    <p:sldId id="283" r:id="rId26"/>
    <p:sldId id="284" r:id="rId27"/>
    <p:sldId id="285" r:id="rId28"/>
    <p:sldId id="294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34" userDrawn="1">
          <p15:clr>
            <a:srgbClr val="A4A3A4"/>
          </p15:clr>
        </p15:guide>
        <p15:guide id="3" orient="horz" pos="1230" userDrawn="1">
          <p15:clr>
            <a:srgbClr val="A4A3A4"/>
          </p15:clr>
        </p15:guide>
        <p15:guide id="4" pos="6675" userDrawn="1">
          <p15:clr>
            <a:srgbClr val="A4A3A4"/>
          </p15:clr>
        </p15:guide>
        <p15:guide id="5" pos="1980" userDrawn="1">
          <p15:clr>
            <a:srgbClr val="A4A3A4"/>
          </p15:clr>
        </p15:guide>
        <p15:guide id="6" orient="horz" pos="3566" userDrawn="1">
          <p15:clr>
            <a:srgbClr val="A4A3A4"/>
          </p15:clr>
        </p15:guide>
        <p15:guide id="7" pos="10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96" y="132"/>
      </p:cViewPr>
      <p:guideLst>
        <p:guide pos="2434"/>
        <p:guide orient="horz" pos="1230"/>
        <p:guide pos="6675"/>
        <p:guide pos="1980"/>
        <p:guide orient="horz" pos="3566"/>
        <p:guide pos="10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0C4C2-D057-4D2D-A825-A4ADA65B0797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E1E2B-D901-47C0-885A-019EACB3D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4470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297278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95F-45BE-47F0-89EA-DD557A828526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34BE-2A95-4804-A303-174555195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96440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95F-45BE-47F0-89EA-DD557A828526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34BE-2A95-4804-A303-174555195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0003901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95F-45BE-47F0-89EA-DD557A828526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34BE-2A95-4804-A303-174555195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326458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95F-45BE-47F0-89EA-DD557A828526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34BE-2A95-4804-A303-174555195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2248612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019603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492082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155873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513724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007593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925530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50877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95F-45BE-47F0-89EA-DD557A828526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34BE-2A95-4804-A303-174555195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703943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610717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469632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472052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375693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95F-45BE-47F0-89EA-DD557A828526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34BE-2A95-4804-A303-174555195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361201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95F-45BE-47F0-89EA-DD557A828526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34BE-2A95-4804-A303-174555195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713081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95F-45BE-47F0-89EA-DD557A828526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34BE-2A95-4804-A303-174555195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527923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95F-45BE-47F0-89EA-DD557A828526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34BE-2A95-4804-A303-174555195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597626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95F-45BE-47F0-89EA-DD557A828526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34BE-2A95-4804-A303-17455519541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0" y="6308725"/>
            <a:ext cx="1060173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 flipH="1">
            <a:off x="10588818" y="5751195"/>
            <a:ext cx="0" cy="56515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 userDrawn="1"/>
        </p:nvSpPr>
        <p:spPr>
          <a:xfrm>
            <a:off x="10630975" y="5772160"/>
            <a:ext cx="545342" cy="523220"/>
          </a:xfrm>
          <a:prstGeom prst="rect">
            <a:avLst/>
          </a:prstGeom>
          <a:solidFill>
            <a:srgbClr val="2E75B6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跨</a:t>
            </a:r>
            <a:endParaRPr lang="zh-CN" altLang="en-US" sz="2800" b="1"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11176317" y="5772160"/>
            <a:ext cx="545342" cy="5232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rgbClr val="2E75B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界</a:t>
            </a:r>
            <a:endParaRPr lang="zh-CN" altLang="en-US" sz="2800" b="1">
              <a:solidFill>
                <a:srgbClr val="2E75B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148312" y="73138"/>
            <a:ext cx="549275" cy="549275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/>
        </p:nvSpPr>
        <p:spPr>
          <a:xfrm>
            <a:off x="488381" y="395400"/>
            <a:ext cx="402997" cy="402997"/>
          </a:xfrm>
          <a:prstGeom prst="rect">
            <a:avLst/>
          </a:prstGeom>
          <a:noFill/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4162395332"/>
      </p:ext>
    </p:extLst>
  </p:cSld>
  <p:clrMapOvr>
    <a:masterClrMapping/>
  </p:clrMapOvr>
  <p:transition/>
  <p:timing/>
  <p:extLst mod="1">
    <p:ext uri="{DCECCB84-F9BA-43D5-87BE-67443E8EF086}">
      <p15:sldGuideLst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95F-45BE-47F0-89EA-DD557A828526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34BE-2A95-4804-A303-174555195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6713089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95F-45BE-47F0-89EA-DD557A828526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34BE-2A95-4804-A303-174555195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195859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media/image1.jpe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3">
            <a:lum/>
          </a:blip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C95F-45BE-47F0-89EA-DD557A828526}" type="datetimeFigureOut">
              <a:rPr lang="zh-CN" altLang="en-US" smtClean="0"/>
              <a:t>2016/2/3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D34BE-2A95-4804-A303-174555195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638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034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wdp" Type="http://schemas.microsoft.com/office/2007/relationships/hdphoto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Relationship Id="rId3" Target="../media/image27.jpeg" Type="http://schemas.openxmlformats.org/officeDocument/2006/relationships/image"/><Relationship Id="rId4" Target="../media/image28.jpeg" Type="http://schemas.openxmlformats.org/officeDocument/2006/relationships/image"/><Relationship Id="rId5" Target="../media/image29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Relationship Id="rId3" Target="../media/image3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Relationship Id="rId3" Target="../media/image4.jpeg" Type="http://schemas.openxmlformats.org/officeDocument/2006/relationships/image"/><Relationship Id="rId4" Target="../media/image3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wdp" Type="http://schemas.microsoft.com/office/2007/relationships/hdphoto"/><Relationship Id="rId5" Target="../media/image7.png" Type="http://schemas.openxmlformats.org/officeDocument/2006/relationships/image"/><Relationship Id="rId6" Target="../media/image8.wdp" Type="http://schemas.microsoft.com/office/2007/relationships/hdphoto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14.wdp" Type="http://schemas.microsoft.com/office/2007/relationships/hdphoto"/><Relationship Id="rId5" Target="../media/image1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524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54541" y="2790970"/>
            <a:ext cx="4823278" cy="671513"/>
          </a:xfrm>
          <a:prstGeom prst="rect">
            <a:avLst/>
          </a:prstGeom>
          <a:solidFill>
            <a:srgbClr val="40606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400">
                <a:latin charset="-122" panose="02000000000000000000" pitchFamily="2" typeface="方正兰亭细黑_GBK"/>
                <a:ea charset="-122" panose="02000000000000000000" pitchFamily="2" typeface="方正兰亭细黑_GBK"/>
              </a:rPr>
              <a:t>开启互联网与传统行业融合新趋势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72900" y="1058876"/>
            <a:ext cx="4507706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1500">
                <a:solidFill>
                  <a:schemeClr val="bg1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跨 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60032" y="5194578"/>
            <a:ext cx="2087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38545E"/>
                </a:solidFill>
                <a:latin charset="-122" panose="02000000000000000000" pitchFamily="2" typeface="方正兰亭细黑_GBK"/>
                <a:ea charset="-122" panose="02000000000000000000" pitchFamily="2" typeface="方正兰亭细黑_GBK"/>
              </a:rPr>
              <a:t>腾讯科技频道/著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75689" y="5594687"/>
            <a:ext cx="2811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38545E"/>
                </a:solidFill>
                <a:latin charset="-122" panose="02000000000000000000" pitchFamily="2" typeface="方正兰亭细黑_GBK"/>
                <a:ea charset="-122" panose="02000000000000000000" pitchFamily="2" typeface="方正兰亭细黑_GBK"/>
              </a:rPr>
              <a:t>读书笔记BY@会变形的耳塞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600" y="174171"/>
            <a:ext cx="1224335" cy="1218533"/>
          </a:xfrm>
          <a:prstGeom prst="rect">
            <a:avLst/>
          </a:prstGeom>
        </p:spPr>
      </p:pic>
    </p:spTree>
    <p:extLst>
      <p:ext uri="{BB962C8B-B14F-4D97-AF65-F5344CB8AC3E}">
        <p14:creationId val="367400410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观察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43626" y="1867353"/>
            <a:ext cx="4256555" cy="4846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砸钱贴补乘客司机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2013年，腾讯的“滴滴”和阿里的“快的”交战，战场是“打车软件”。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重金投入只为发展自己的支付用户。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培养支付用户，最重要的环节是让用户支付一次。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“咽喉”加通之后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打车软件目前盈利模式不清晰。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双方急需寻找一项清晰盈利模式的O2O服务。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630710" y="1418133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  <p:sp>
        <p:nvSpPr>
          <p:cNvPr id="9" name="TextBox 13"/>
          <p:cNvSpPr txBox="1"/>
          <p:nvPr/>
        </p:nvSpPr>
        <p:spPr>
          <a:xfrm>
            <a:off x="2448157" y="810944"/>
            <a:ext cx="8609605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1218892" lvl="0">
              <a:defRPr/>
            </a:pPr>
            <a:r>
              <a:rPr altLang="en-US" b="1" kern="0" lang="zh-CN" smtClean="0" sz="2800">
                <a:solidFill>
                  <a:srgbClr val="2E75B6"/>
                </a:solidFill>
                <a:latin typeface="+mn-ea"/>
              </a:rPr>
              <a:t>千团大战和打车软件催醒了O2O</a:t>
            </a:r>
          </a:p>
        </p:txBody>
      </p:sp>
      <p:sp>
        <p:nvSpPr>
          <p:cNvPr id="10" name="椭圆 9"/>
          <p:cNvSpPr/>
          <p:nvPr/>
        </p:nvSpPr>
        <p:spPr bwMode="auto">
          <a:xfrm>
            <a:off x="1630710" y="840758"/>
            <a:ext cx="534988" cy="533400"/>
          </a:xfrm>
          <a:prstGeom prst="ellipse">
            <a:avLst/>
          </a:prstGeom>
          <a:solidFill>
            <a:srgbClr val="E77F24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defTabSz="110523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itchFamily="34" typeface="Arial Unicode MS"/>
              <a:ea charset="-122" pitchFamily="34" typeface="Arial Unicode MS"/>
              <a:cs charset="-122" pitchFamily="34" typeface="Arial Unicode M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30710" y="876626"/>
            <a:ext cx="67341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ern="0" lang="en-US" smtClean="0" sz="2400">
                <a:solidFill>
                  <a:prstClr val="white"/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1-2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5999" y="1952625"/>
            <a:ext cx="4537075" cy="3024716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reflection algn="bl" blurRad="6350" dir="5400000" endA="300" endPos="35000" rotWithShape="0" stA="52000" sy="-100000"/>
          </a:effectLst>
        </p:spPr>
      </p:pic>
    </p:spTree>
    <p:extLst>
      <p:ext uri="{BB962C8B-B14F-4D97-AF65-F5344CB8AC3E}">
        <p14:creationId val="44474513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观察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39424" y="4040192"/>
            <a:ext cx="3886202" cy="2072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阿里投向导航、地图类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先投资，后全资，将高德收入帐下。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和老百姓生活密切要关，且想象空间很大。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630710" y="1418133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  <p:sp>
        <p:nvSpPr>
          <p:cNvPr id="9" name="文本框 8"/>
          <p:cNvSpPr txBox="1"/>
          <p:nvPr/>
        </p:nvSpPr>
        <p:spPr>
          <a:xfrm>
            <a:off x="6037943" y="4040192"/>
            <a:ext cx="4599771" cy="3261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腾讯投向大众点评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餐饮点评比打车软件更有看得见的价值。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可以预见，大众点评会成为餐饮行业的上游，控制大大小小店铺的未来。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交易是最能说明问题的数据库，大众点评关于餐饮行业的数据库可用以盈利。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2448157" y="810944"/>
            <a:ext cx="8609605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1218892" lvl="0">
              <a:defRPr/>
            </a:pPr>
            <a:r>
              <a:rPr altLang="en-US" b="1" kern="0" lang="zh-CN" smtClean="0" sz="2800">
                <a:solidFill>
                  <a:srgbClr val="2E75B6"/>
                </a:solidFill>
                <a:latin typeface="+mn-ea"/>
              </a:rPr>
              <a:t>千团大战和打车软件催醒了O2O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1630710" y="840758"/>
            <a:ext cx="534988" cy="533400"/>
          </a:xfrm>
          <a:prstGeom prst="ellipse">
            <a:avLst/>
          </a:prstGeom>
          <a:solidFill>
            <a:srgbClr val="E77F24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defTabSz="110523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itchFamily="34" typeface="Arial Unicode MS"/>
              <a:ea charset="-122" pitchFamily="34" typeface="Arial Unicode MS"/>
              <a:cs charset="-122" pitchFamily="34" typeface="Arial Unicode M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710" y="876626"/>
            <a:ext cx="67341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ern="0" lang="en-US" smtClean="0" sz="2400">
                <a:solidFill>
                  <a:prstClr val="white"/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1-3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128407" y="1443038"/>
            <a:ext cx="0" cy="4872037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494929" y="1952625"/>
            <a:ext cx="3447117" cy="2035197"/>
          </a:xfrm>
          <a:prstGeom prst="rect">
            <a:avLst/>
          </a:prstGeom>
          <a:solidFill>
            <a:srgbClr val="85653D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6580644" y="2440278"/>
            <a:ext cx="3302583" cy="1059891"/>
            <a:chOff x="4649788" y="3382963"/>
            <a:chExt cx="2943225" cy="944563"/>
          </a:xfrm>
        </p:grpSpPr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5759450" y="3416301"/>
              <a:ext cx="1822450" cy="473075"/>
            </a:xfrm>
            <a:custGeom>
              <a:gdLst>
                <a:gd fmla="*/ 85 w 485" name="T0"/>
                <a:gd fmla="*/ 42 h 125" name="T1"/>
                <a:gd fmla="*/ 7 w 485" name="T2"/>
                <a:gd fmla="*/ 105 h 125" name="T3"/>
                <a:gd fmla="*/ 8 w 485" name="T4"/>
                <a:gd fmla="*/ 98 h 125" name="T5"/>
                <a:gd fmla="*/ 9 w 485" name="T6"/>
                <a:gd fmla="*/ 63 h 125" name="T7"/>
                <a:gd fmla="*/ 53 w 485" name="T8"/>
                <a:gd fmla="*/ 12 h 125" name="T9"/>
                <a:gd fmla="*/ 45 w 485" name="T10"/>
                <a:gd fmla="*/ 21 h 125" name="T11"/>
                <a:gd fmla="*/ 50 w 485" name="T12"/>
                <a:gd fmla="*/ 81 h 125" name="T13"/>
                <a:gd fmla="*/ 90 w 485" name="T14"/>
                <a:gd fmla="*/ 107 h 125" name="T15"/>
                <a:gd fmla="*/ 62 w 485" name="T16"/>
                <a:gd fmla="*/ 80 h 125" name="T17"/>
                <a:gd fmla="*/ 184 w 485" name="T18"/>
                <a:gd fmla="*/ 18 h 125" name="T19"/>
                <a:gd fmla="*/ 132 w 485" name="T20"/>
                <a:gd fmla="*/ 59 h 125" name="T21"/>
                <a:gd fmla="*/ 169 w 485" name="T22"/>
                <a:gd fmla="*/ 9 h 125" name="T23"/>
                <a:gd fmla="*/ 182 w 485" name="T24"/>
                <a:gd fmla="*/ 50 h 125" name="T25"/>
                <a:gd fmla="*/ 204 w 485" name="T26"/>
                <a:gd fmla="*/ 36 h 125" name="T27"/>
                <a:gd fmla="*/ 174 w 485" name="T28"/>
                <a:gd fmla="*/ 37 h 125" name="T29"/>
                <a:gd fmla="*/ 189 w 485" name="T30"/>
                <a:gd fmla="*/ 84 h 125" name="T31"/>
                <a:gd fmla="*/ 183 w 485" name="T32"/>
                <a:gd fmla="*/ 56 h 125" name="T33"/>
                <a:gd fmla="*/ 160 w 485" name="T34"/>
                <a:gd fmla="*/ 88 h 125" name="T35"/>
                <a:gd fmla="*/ 159 w 485" name="T36"/>
                <a:gd fmla="*/ 78 h 125" name="T37"/>
                <a:gd fmla="*/ 157 w 485" name="T38"/>
                <a:gd fmla="*/ 56 h 125" name="T39"/>
                <a:gd fmla="*/ 122 w 485" name="T40"/>
                <a:gd fmla="*/ 111 h 125" name="T41"/>
                <a:gd fmla="*/ 147 w 485" name="T42"/>
                <a:gd fmla="*/ 92 h 125" name="T43"/>
                <a:gd fmla="*/ 199 w 485" name="T44"/>
                <a:gd fmla="*/ 95 h 125" name="T45"/>
                <a:gd fmla="*/ 232 w 485" name="T46"/>
                <a:gd fmla="*/ 103 h 125" name="T47"/>
                <a:gd fmla="*/ 305 w 485" name="T48"/>
                <a:gd fmla="*/ 48 h 125" name="T49"/>
                <a:gd fmla="*/ 322 w 485" name="T50"/>
                <a:gd fmla="*/ 75 h 125" name="T51"/>
                <a:gd fmla="*/ 293 w 485" name="T52"/>
                <a:gd fmla="*/ 86 h 125" name="T53"/>
                <a:gd fmla="*/ 282 w 485" name="T54"/>
                <a:gd fmla="*/ 81 h 125" name="T55"/>
                <a:gd fmla="*/ 276 w 485" name="T56"/>
                <a:gd fmla="*/ 49 h 125" name="T57"/>
                <a:gd fmla="*/ 283 w 485" name="T58"/>
                <a:gd fmla="*/ 50 h 125" name="T59"/>
                <a:gd fmla="*/ 288 w 485" name="T60"/>
                <a:gd fmla="*/ 13 h 125" name="T61"/>
                <a:gd fmla="*/ 321 w 485" name="T62"/>
                <a:gd fmla="*/ 18 h 125" name="T63"/>
                <a:gd fmla="*/ 305 w 485" name="T64"/>
                <a:gd fmla="*/ 48 h 125" name="T65"/>
                <a:gd fmla="*/ 304 w 485" name="T66"/>
                <a:gd fmla="*/ 62 h 125" name="T67"/>
                <a:gd fmla="*/ 259 w 485" name="T68"/>
                <a:gd fmla="*/ 99 h 125" name="T69"/>
                <a:gd fmla="*/ 257 w 485" name="T70"/>
                <a:gd fmla="*/ 113 h 125" name="T71"/>
                <a:gd fmla="*/ 292 w 485" name="T72"/>
                <a:gd fmla="*/ 105 h 125" name="T73"/>
                <a:gd fmla="*/ 336 w 485" name="T74"/>
                <a:gd fmla="*/ 96 h 125" name="T75"/>
                <a:gd fmla="*/ 335 w 485" name="T76"/>
                <a:gd fmla="*/ 104 h 125" name="T77"/>
                <a:gd fmla="*/ 346 w 485" name="T78"/>
                <a:gd fmla="*/ 88 h 125" name="T79"/>
                <a:gd fmla="*/ 288 w 485" name="T80"/>
                <a:gd fmla="*/ 96 h 125" name="T81"/>
                <a:gd fmla="*/ 395 w 485" name="T82"/>
                <a:gd fmla="*/ 8 h 125" name="T83"/>
                <a:gd fmla="*/ 395 w 485" name="T84"/>
                <a:gd fmla="*/ 27 h 125" name="T85"/>
                <a:gd fmla="*/ 452 w 485" name="T86"/>
                <a:gd fmla="*/ 50 h 125" name="T87"/>
                <a:gd fmla="*/ 457 w 485" name="T88"/>
                <a:gd fmla="*/ 25 h 125" name="T89"/>
                <a:gd fmla="*/ 457 w 485" name="T90"/>
                <a:gd fmla="*/ 4 h 125" name="T91"/>
                <a:gd fmla="*/ 423 w 485" name="T92"/>
                <a:gd fmla="*/ 14 h 125" name="T93"/>
                <a:gd fmla="*/ 415 w 485" name="T94"/>
                <a:gd fmla="*/ 45 h 125" name="T95"/>
                <a:gd fmla="*/ 439 w 485" name="T96"/>
                <a:gd fmla="*/ 50 h 125" name="T97"/>
                <a:gd fmla="*/ 402 w 485" name="T98"/>
                <a:gd fmla="*/ 76 h 125" name="T99"/>
                <a:gd fmla="*/ 399 w 485" name="T100"/>
                <a:gd fmla="*/ 33 h 125" name="T101"/>
                <a:gd fmla="*/ 363 w 485" name="T102"/>
                <a:gd fmla="*/ 45 h 125" name="T103"/>
                <a:gd fmla="*/ 390 w 485" name="T104"/>
                <a:gd fmla="*/ 55 h 125" name="T105"/>
                <a:gd fmla="*/ 396 w 485" name="T106"/>
                <a:gd fmla="*/ 97 h 125" name="T107"/>
                <a:gd fmla="*/ 419 w 485" name="T108"/>
                <a:gd fmla="*/ 73 h 125" name="T109"/>
                <a:gd fmla="*/ 452 w 485" name="T110"/>
                <a:gd fmla="*/ 63 h 125" name="T111"/>
                <a:gd fmla="*/ 472 w 485" name="T112"/>
                <a:gd fmla="*/ 50 h 125" name="T113"/>
                <a:gd fmla="*/ 460 w 485" name="T114"/>
                <a:gd fmla="*/ 51 h 125" name="T115"/>
                <a:gd fmla="*/ 432 w 485" name="T116"/>
                <a:gd fmla="*/ 25 h 125" name="T117"/>
                <a:gd fmla="*/ 450 w 485" name="T118"/>
                <a:gd fmla="*/ 39 h 125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25" w="485">
                  <a:moveTo>
                    <a:pt x="57" y="32"/>
                  </a:moveTo>
                  <a:cubicBezTo>
                    <a:pt x="59" y="34"/>
                    <a:pt x="61" y="35"/>
                    <a:pt x="63" y="35"/>
                  </a:cubicBezTo>
                  <a:cubicBezTo>
                    <a:pt x="66" y="35"/>
                    <a:pt x="68" y="35"/>
                    <a:pt x="70" y="35"/>
                  </a:cubicBezTo>
                  <a:cubicBezTo>
                    <a:pt x="72" y="34"/>
                    <a:pt x="73" y="34"/>
                    <a:pt x="74" y="34"/>
                  </a:cubicBezTo>
                  <a:cubicBezTo>
                    <a:pt x="77" y="34"/>
                    <a:pt x="80" y="35"/>
                    <a:pt x="82" y="37"/>
                  </a:cubicBezTo>
                  <a:cubicBezTo>
                    <a:pt x="84" y="38"/>
                    <a:pt x="85" y="40"/>
                    <a:pt x="85" y="42"/>
                  </a:cubicBezTo>
                  <a:cubicBezTo>
                    <a:pt x="85" y="44"/>
                    <a:pt x="85" y="44"/>
                    <a:pt x="84" y="45"/>
                  </a:cubicBezTo>
                  <a:cubicBezTo>
                    <a:pt x="84" y="45"/>
                    <a:pt x="82" y="46"/>
                    <a:pt x="79" y="47"/>
                  </a:cubicBezTo>
                  <a:cubicBezTo>
                    <a:pt x="73" y="49"/>
                    <a:pt x="67" y="52"/>
                    <a:pt x="60" y="57"/>
                  </a:cubicBezTo>
                  <a:cubicBezTo>
                    <a:pt x="53" y="62"/>
                    <a:pt x="48" y="68"/>
                    <a:pt x="44" y="74"/>
                  </a:cubicBezTo>
                  <a:cubicBezTo>
                    <a:pt x="40" y="89"/>
                    <a:pt x="36" y="98"/>
                    <a:pt x="32" y="101"/>
                  </a:cubicBezTo>
                  <a:cubicBezTo>
                    <a:pt x="28" y="104"/>
                    <a:pt x="20" y="105"/>
                    <a:pt x="7" y="105"/>
                  </a:cubicBezTo>
                  <a:cubicBezTo>
                    <a:pt x="2" y="105"/>
                    <a:pt x="0" y="104"/>
                    <a:pt x="0" y="102"/>
                  </a:cubicBezTo>
                  <a:cubicBezTo>
                    <a:pt x="0" y="101"/>
                    <a:pt x="1" y="100"/>
                    <a:pt x="3" y="97"/>
                  </a:cubicBezTo>
                  <a:cubicBezTo>
                    <a:pt x="5" y="95"/>
                    <a:pt x="6" y="94"/>
                    <a:pt x="7" y="94"/>
                  </a:cubicBezTo>
                  <a:cubicBezTo>
                    <a:pt x="8" y="94"/>
                    <a:pt x="9" y="94"/>
                    <a:pt x="9" y="95"/>
                  </a:cubicBezTo>
                  <a:cubicBezTo>
                    <a:pt x="9" y="95"/>
                    <a:pt x="9" y="96"/>
                    <a:pt x="9" y="96"/>
                  </a:cubicBezTo>
                  <a:cubicBezTo>
                    <a:pt x="8" y="97"/>
                    <a:pt x="8" y="98"/>
                    <a:pt x="8" y="98"/>
                  </a:cubicBezTo>
                  <a:cubicBezTo>
                    <a:pt x="8" y="99"/>
                    <a:pt x="9" y="99"/>
                    <a:pt x="9" y="99"/>
                  </a:cubicBezTo>
                  <a:cubicBezTo>
                    <a:pt x="10" y="99"/>
                    <a:pt x="12" y="98"/>
                    <a:pt x="16" y="96"/>
                  </a:cubicBezTo>
                  <a:cubicBezTo>
                    <a:pt x="20" y="94"/>
                    <a:pt x="23" y="92"/>
                    <a:pt x="25" y="89"/>
                  </a:cubicBezTo>
                  <a:cubicBezTo>
                    <a:pt x="27" y="86"/>
                    <a:pt x="28" y="82"/>
                    <a:pt x="30" y="77"/>
                  </a:cubicBezTo>
                  <a:cubicBezTo>
                    <a:pt x="22" y="75"/>
                    <a:pt x="16" y="73"/>
                    <a:pt x="14" y="69"/>
                  </a:cubicBezTo>
                  <a:cubicBezTo>
                    <a:pt x="11" y="66"/>
                    <a:pt x="9" y="64"/>
                    <a:pt x="9" y="63"/>
                  </a:cubicBezTo>
                  <a:cubicBezTo>
                    <a:pt x="9" y="62"/>
                    <a:pt x="10" y="61"/>
                    <a:pt x="11" y="61"/>
                  </a:cubicBezTo>
                  <a:cubicBezTo>
                    <a:pt x="19" y="61"/>
                    <a:pt x="28" y="57"/>
                    <a:pt x="39" y="50"/>
                  </a:cubicBezTo>
                  <a:cubicBezTo>
                    <a:pt x="40" y="44"/>
                    <a:pt x="42" y="36"/>
                    <a:pt x="45" y="25"/>
                  </a:cubicBezTo>
                  <a:cubicBezTo>
                    <a:pt x="40" y="19"/>
                    <a:pt x="38" y="15"/>
                    <a:pt x="38" y="13"/>
                  </a:cubicBezTo>
                  <a:cubicBezTo>
                    <a:pt x="38" y="10"/>
                    <a:pt x="39" y="9"/>
                    <a:pt x="43" y="9"/>
                  </a:cubicBezTo>
                  <a:cubicBezTo>
                    <a:pt x="45" y="9"/>
                    <a:pt x="49" y="10"/>
                    <a:pt x="53" y="12"/>
                  </a:cubicBezTo>
                  <a:cubicBezTo>
                    <a:pt x="57" y="13"/>
                    <a:pt x="59" y="16"/>
                    <a:pt x="59" y="20"/>
                  </a:cubicBezTo>
                  <a:cubicBezTo>
                    <a:pt x="59" y="21"/>
                    <a:pt x="58" y="25"/>
                    <a:pt x="57" y="32"/>
                  </a:cubicBezTo>
                  <a:close/>
                  <a:moveTo>
                    <a:pt x="45" y="21"/>
                  </a:moveTo>
                  <a:cubicBezTo>
                    <a:pt x="45" y="18"/>
                    <a:pt x="44" y="17"/>
                    <a:pt x="43" y="17"/>
                  </a:cubicBezTo>
                  <a:cubicBezTo>
                    <a:pt x="43" y="17"/>
                    <a:pt x="43" y="17"/>
                    <a:pt x="43" y="18"/>
                  </a:cubicBezTo>
                  <a:cubicBezTo>
                    <a:pt x="43" y="19"/>
                    <a:pt x="43" y="20"/>
                    <a:pt x="45" y="21"/>
                  </a:cubicBezTo>
                  <a:close/>
                  <a:moveTo>
                    <a:pt x="60" y="38"/>
                  </a:moveTo>
                  <a:cubicBezTo>
                    <a:pt x="59" y="37"/>
                    <a:pt x="57" y="36"/>
                    <a:pt x="56" y="35"/>
                  </a:cubicBezTo>
                  <a:cubicBezTo>
                    <a:pt x="55" y="37"/>
                    <a:pt x="55" y="39"/>
                    <a:pt x="54" y="41"/>
                  </a:cubicBezTo>
                  <a:cubicBezTo>
                    <a:pt x="55" y="41"/>
                    <a:pt x="57" y="40"/>
                    <a:pt x="60" y="38"/>
                  </a:cubicBezTo>
                  <a:close/>
                  <a:moveTo>
                    <a:pt x="62" y="80"/>
                  </a:moveTo>
                  <a:cubicBezTo>
                    <a:pt x="58" y="80"/>
                    <a:pt x="55" y="80"/>
                    <a:pt x="50" y="81"/>
                  </a:cubicBezTo>
                  <a:cubicBezTo>
                    <a:pt x="46" y="81"/>
                    <a:pt x="44" y="82"/>
                    <a:pt x="44" y="82"/>
                  </a:cubicBezTo>
                  <a:cubicBezTo>
                    <a:pt x="44" y="82"/>
                    <a:pt x="45" y="82"/>
                    <a:pt x="46" y="83"/>
                  </a:cubicBezTo>
                  <a:cubicBezTo>
                    <a:pt x="51" y="83"/>
                    <a:pt x="54" y="84"/>
                    <a:pt x="56" y="84"/>
                  </a:cubicBezTo>
                  <a:cubicBezTo>
                    <a:pt x="57" y="85"/>
                    <a:pt x="59" y="86"/>
                    <a:pt x="61" y="87"/>
                  </a:cubicBezTo>
                  <a:cubicBezTo>
                    <a:pt x="67" y="92"/>
                    <a:pt x="72" y="96"/>
                    <a:pt x="78" y="99"/>
                  </a:cubicBezTo>
                  <a:cubicBezTo>
                    <a:pt x="83" y="103"/>
                    <a:pt x="87" y="106"/>
                    <a:pt x="90" y="107"/>
                  </a:cubicBezTo>
                  <a:cubicBezTo>
                    <a:pt x="93" y="108"/>
                    <a:pt x="95" y="109"/>
                    <a:pt x="96" y="109"/>
                  </a:cubicBezTo>
                  <a:cubicBezTo>
                    <a:pt x="98" y="109"/>
                    <a:pt x="99" y="107"/>
                    <a:pt x="99" y="104"/>
                  </a:cubicBezTo>
                  <a:cubicBezTo>
                    <a:pt x="99" y="100"/>
                    <a:pt x="99" y="97"/>
                    <a:pt x="97" y="95"/>
                  </a:cubicBezTo>
                  <a:cubicBezTo>
                    <a:pt x="96" y="92"/>
                    <a:pt x="93" y="90"/>
                    <a:pt x="90" y="88"/>
                  </a:cubicBezTo>
                  <a:cubicBezTo>
                    <a:pt x="87" y="86"/>
                    <a:pt x="82" y="85"/>
                    <a:pt x="75" y="83"/>
                  </a:cubicBezTo>
                  <a:cubicBezTo>
                    <a:pt x="69" y="81"/>
                    <a:pt x="64" y="80"/>
                    <a:pt x="62" y="80"/>
                  </a:cubicBezTo>
                  <a:close/>
                  <a:moveTo>
                    <a:pt x="172" y="0"/>
                  </a:moveTo>
                  <a:cubicBezTo>
                    <a:pt x="172" y="0"/>
                    <a:pt x="173" y="1"/>
                    <a:pt x="174" y="2"/>
                  </a:cubicBezTo>
                  <a:cubicBezTo>
                    <a:pt x="175" y="3"/>
                    <a:pt x="177" y="5"/>
                    <a:pt x="180" y="5"/>
                  </a:cubicBezTo>
                  <a:cubicBezTo>
                    <a:pt x="181" y="5"/>
                    <a:pt x="182" y="6"/>
                    <a:pt x="185" y="8"/>
                  </a:cubicBezTo>
                  <a:cubicBezTo>
                    <a:pt x="187" y="9"/>
                    <a:pt x="188" y="11"/>
                    <a:pt x="188" y="13"/>
                  </a:cubicBezTo>
                  <a:cubicBezTo>
                    <a:pt x="188" y="15"/>
                    <a:pt x="187" y="17"/>
                    <a:pt x="184" y="18"/>
                  </a:cubicBezTo>
                  <a:cubicBezTo>
                    <a:pt x="182" y="19"/>
                    <a:pt x="179" y="21"/>
                    <a:pt x="177" y="24"/>
                  </a:cubicBezTo>
                  <a:cubicBezTo>
                    <a:pt x="175" y="26"/>
                    <a:pt x="171" y="30"/>
                    <a:pt x="166" y="37"/>
                  </a:cubicBezTo>
                  <a:cubicBezTo>
                    <a:pt x="159" y="46"/>
                    <a:pt x="153" y="52"/>
                    <a:pt x="147" y="56"/>
                  </a:cubicBezTo>
                  <a:cubicBezTo>
                    <a:pt x="141" y="61"/>
                    <a:pt x="137" y="63"/>
                    <a:pt x="135" y="63"/>
                  </a:cubicBezTo>
                  <a:cubicBezTo>
                    <a:pt x="135" y="63"/>
                    <a:pt x="134" y="62"/>
                    <a:pt x="133" y="61"/>
                  </a:cubicBezTo>
                  <a:cubicBezTo>
                    <a:pt x="133" y="60"/>
                    <a:pt x="132" y="59"/>
                    <a:pt x="132" y="59"/>
                  </a:cubicBezTo>
                  <a:cubicBezTo>
                    <a:pt x="132" y="58"/>
                    <a:pt x="133" y="57"/>
                    <a:pt x="133" y="57"/>
                  </a:cubicBezTo>
                  <a:cubicBezTo>
                    <a:pt x="133" y="57"/>
                    <a:pt x="134" y="57"/>
                    <a:pt x="134" y="57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36" y="57"/>
                    <a:pt x="138" y="55"/>
                    <a:pt x="140" y="51"/>
                  </a:cubicBezTo>
                  <a:cubicBezTo>
                    <a:pt x="143" y="47"/>
                    <a:pt x="148" y="39"/>
                    <a:pt x="155" y="29"/>
                  </a:cubicBezTo>
                  <a:cubicBezTo>
                    <a:pt x="163" y="18"/>
                    <a:pt x="168" y="11"/>
                    <a:pt x="169" y="9"/>
                  </a:cubicBezTo>
                  <a:cubicBezTo>
                    <a:pt x="171" y="6"/>
                    <a:pt x="172" y="4"/>
                    <a:pt x="172" y="4"/>
                  </a:cubicBezTo>
                  <a:cubicBezTo>
                    <a:pt x="171" y="3"/>
                    <a:pt x="171" y="2"/>
                    <a:pt x="171" y="1"/>
                  </a:cubicBezTo>
                  <a:cubicBezTo>
                    <a:pt x="171" y="1"/>
                    <a:pt x="171" y="0"/>
                    <a:pt x="172" y="0"/>
                  </a:cubicBezTo>
                  <a:close/>
                  <a:moveTo>
                    <a:pt x="159" y="54"/>
                  </a:moveTo>
                  <a:cubicBezTo>
                    <a:pt x="163" y="52"/>
                    <a:pt x="167" y="51"/>
                    <a:pt x="169" y="51"/>
                  </a:cubicBezTo>
                  <a:cubicBezTo>
                    <a:pt x="172" y="50"/>
                    <a:pt x="176" y="50"/>
                    <a:pt x="182" y="50"/>
                  </a:cubicBezTo>
                  <a:cubicBezTo>
                    <a:pt x="189" y="50"/>
                    <a:pt x="194" y="50"/>
                    <a:pt x="197" y="51"/>
                  </a:cubicBezTo>
                  <a:cubicBezTo>
                    <a:pt x="198" y="51"/>
                    <a:pt x="199" y="51"/>
                    <a:pt x="199" y="51"/>
                  </a:cubicBezTo>
                  <a:cubicBezTo>
                    <a:pt x="202" y="51"/>
                    <a:pt x="204" y="50"/>
                    <a:pt x="206" y="48"/>
                  </a:cubicBezTo>
                  <a:cubicBezTo>
                    <a:pt x="208" y="47"/>
                    <a:pt x="209" y="45"/>
                    <a:pt x="209" y="43"/>
                  </a:cubicBezTo>
                  <a:cubicBezTo>
                    <a:pt x="209" y="42"/>
                    <a:pt x="209" y="41"/>
                    <a:pt x="209" y="40"/>
                  </a:cubicBezTo>
                  <a:cubicBezTo>
                    <a:pt x="208" y="39"/>
                    <a:pt x="207" y="38"/>
                    <a:pt x="204" y="36"/>
                  </a:cubicBezTo>
                  <a:cubicBezTo>
                    <a:pt x="202" y="35"/>
                    <a:pt x="199" y="34"/>
                    <a:pt x="197" y="33"/>
                  </a:cubicBezTo>
                  <a:cubicBezTo>
                    <a:pt x="195" y="32"/>
                    <a:pt x="193" y="32"/>
                    <a:pt x="191" y="32"/>
                  </a:cubicBezTo>
                  <a:cubicBezTo>
                    <a:pt x="191" y="32"/>
                    <a:pt x="189" y="32"/>
                    <a:pt x="185" y="33"/>
                  </a:cubicBezTo>
                  <a:cubicBezTo>
                    <a:pt x="181" y="33"/>
                    <a:pt x="177" y="34"/>
                    <a:pt x="175" y="34"/>
                  </a:cubicBezTo>
                  <a:cubicBezTo>
                    <a:pt x="173" y="34"/>
                    <a:pt x="172" y="34"/>
                    <a:pt x="172" y="35"/>
                  </a:cubicBezTo>
                  <a:cubicBezTo>
                    <a:pt x="172" y="36"/>
                    <a:pt x="173" y="36"/>
                    <a:pt x="174" y="37"/>
                  </a:cubicBezTo>
                  <a:cubicBezTo>
                    <a:pt x="175" y="37"/>
                    <a:pt x="176" y="38"/>
                    <a:pt x="178" y="39"/>
                  </a:cubicBezTo>
                  <a:cubicBezTo>
                    <a:pt x="181" y="41"/>
                    <a:pt x="182" y="42"/>
                    <a:pt x="182" y="43"/>
                  </a:cubicBezTo>
                  <a:cubicBezTo>
                    <a:pt x="182" y="43"/>
                    <a:pt x="181" y="44"/>
                    <a:pt x="178" y="45"/>
                  </a:cubicBezTo>
                  <a:cubicBezTo>
                    <a:pt x="170" y="47"/>
                    <a:pt x="166" y="49"/>
                    <a:pt x="164" y="50"/>
                  </a:cubicBezTo>
                  <a:cubicBezTo>
                    <a:pt x="162" y="51"/>
                    <a:pt x="160" y="53"/>
                    <a:pt x="159" y="54"/>
                  </a:cubicBezTo>
                  <a:close/>
                  <a:moveTo>
                    <a:pt x="189" y="84"/>
                  </a:moveTo>
                  <a:cubicBezTo>
                    <a:pt x="190" y="81"/>
                    <a:pt x="191" y="78"/>
                    <a:pt x="193" y="75"/>
                  </a:cubicBezTo>
                  <a:cubicBezTo>
                    <a:pt x="195" y="72"/>
                    <a:pt x="196" y="70"/>
                    <a:pt x="198" y="69"/>
                  </a:cubicBezTo>
                  <a:cubicBezTo>
                    <a:pt x="199" y="68"/>
                    <a:pt x="200" y="67"/>
                    <a:pt x="200" y="65"/>
                  </a:cubicBezTo>
                  <a:cubicBezTo>
                    <a:pt x="200" y="63"/>
                    <a:pt x="199" y="61"/>
                    <a:pt x="195" y="58"/>
                  </a:cubicBezTo>
                  <a:cubicBezTo>
                    <a:pt x="192" y="56"/>
                    <a:pt x="189" y="55"/>
                    <a:pt x="186" y="55"/>
                  </a:cubicBezTo>
                  <a:cubicBezTo>
                    <a:pt x="185" y="55"/>
                    <a:pt x="184" y="55"/>
                    <a:pt x="183" y="56"/>
                  </a:cubicBezTo>
                  <a:cubicBezTo>
                    <a:pt x="182" y="56"/>
                    <a:pt x="182" y="57"/>
                    <a:pt x="181" y="58"/>
                  </a:cubicBezTo>
                  <a:cubicBezTo>
                    <a:pt x="182" y="58"/>
                    <a:pt x="183" y="59"/>
                    <a:pt x="183" y="60"/>
                  </a:cubicBezTo>
                  <a:cubicBezTo>
                    <a:pt x="183" y="62"/>
                    <a:pt x="181" y="66"/>
                    <a:pt x="177" y="74"/>
                  </a:cubicBezTo>
                  <a:cubicBezTo>
                    <a:pt x="173" y="82"/>
                    <a:pt x="169" y="88"/>
                    <a:pt x="165" y="95"/>
                  </a:cubicBezTo>
                  <a:cubicBezTo>
                    <a:pt x="164" y="92"/>
                    <a:pt x="163" y="91"/>
                    <a:pt x="161" y="90"/>
                  </a:cubicBezTo>
                  <a:cubicBezTo>
                    <a:pt x="160" y="89"/>
                    <a:pt x="160" y="89"/>
                    <a:pt x="160" y="88"/>
                  </a:cubicBezTo>
                  <a:cubicBezTo>
                    <a:pt x="160" y="86"/>
                    <a:pt x="160" y="85"/>
                    <a:pt x="159" y="85"/>
                  </a:cubicBezTo>
                  <a:cubicBezTo>
                    <a:pt x="159" y="85"/>
                    <a:pt x="158" y="86"/>
                    <a:pt x="157" y="87"/>
                  </a:cubicBezTo>
                  <a:cubicBezTo>
                    <a:pt x="157" y="88"/>
                    <a:pt x="156" y="88"/>
                    <a:pt x="155" y="88"/>
                  </a:cubicBezTo>
                  <a:cubicBezTo>
                    <a:pt x="154" y="88"/>
                    <a:pt x="152" y="88"/>
                    <a:pt x="151" y="88"/>
                  </a:cubicBezTo>
                  <a:cubicBezTo>
                    <a:pt x="152" y="85"/>
                    <a:pt x="153" y="83"/>
                    <a:pt x="155" y="81"/>
                  </a:cubicBezTo>
                  <a:cubicBezTo>
                    <a:pt x="156" y="79"/>
                    <a:pt x="158" y="78"/>
                    <a:pt x="159" y="78"/>
                  </a:cubicBezTo>
                  <a:cubicBezTo>
                    <a:pt x="159" y="78"/>
                    <a:pt x="160" y="77"/>
                    <a:pt x="161" y="76"/>
                  </a:cubicBezTo>
                  <a:cubicBezTo>
                    <a:pt x="162" y="75"/>
                    <a:pt x="163" y="74"/>
                    <a:pt x="163" y="73"/>
                  </a:cubicBezTo>
                  <a:cubicBezTo>
                    <a:pt x="163" y="72"/>
                    <a:pt x="162" y="71"/>
                    <a:pt x="161" y="69"/>
                  </a:cubicBezTo>
                  <a:cubicBezTo>
                    <a:pt x="160" y="68"/>
                    <a:pt x="158" y="67"/>
                    <a:pt x="155" y="66"/>
                  </a:cubicBezTo>
                  <a:cubicBezTo>
                    <a:pt x="154" y="66"/>
                    <a:pt x="153" y="65"/>
                    <a:pt x="153" y="63"/>
                  </a:cubicBezTo>
                  <a:cubicBezTo>
                    <a:pt x="153" y="61"/>
                    <a:pt x="155" y="59"/>
                    <a:pt x="157" y="56"/>
                  </a:cubicBezTo>
                  <a:cubicBezTo>
                    <a:pt x="155" y="58"/>
                    <a:pt x="153" y="60"/>
                    <a:pt x="152" y="62"/>
                  </a:cubicBezTo>
                  <a:cubicBezTo>
                    <a:pt x="150" y="63"/>
                    <a:pt x="147" y="68"/>
                    <a:pt x="143" y="76"/>
                  </a:cubicBezTo>
                  <a:cubicBezTo>
                    <a:pt x="138" y="84"/>
                    <a:pt x="134" y="89"/>
                    <a:pt x="132" y="92"/>
                  </a:cubicBezTo>
                  <a:cubicBezTo>
                    <a:pt x="130" y="95"/>
                    <a:pt x="127" y="99"/>
                    <a:pt x="122" y="104"/>
                  </a:cubicBezTo>
                  <a:cubicBezTo>
                    <a:pt x="121" y="105"/>
                    <a:pt x="121" y="106"/>
                    <a:pt x="121" y="107"/>
                  </a:cubicBezTo>
                  <a:cubicBezTo>
                    <a:pt x="121" y="108"/>
                    <a:pt x="121" y="110"/>
                    <a:pt x="122" y="111"/>
                  </a:cubicBezTo>
                  <a:cubicBezTo>
                    <a:pt x="123" y="112"/>
                    <a:pt x="123" y="113"/>
                    <a:pt x="124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6" y="112"/>
                    <a:pt x="127" y="112"/>
                    <a:pt x="128" y="110"/>
                  </a:cubicBezTo>
                  <a:cubicBezTo>
                    <a:pt x="130" y="109"/>
                    <a:pt x="132" y="107"/>
                    <a:pt x="134" y="105"/>
                  </a:cubicBezTo>
                  <a:cubicBezTo>
                    <a:pt x="137" y="103"/>
                    <a:pt x="139" y="101"/>
                    <a:pt x="141" y="99"/>
                  </a:cubicBezTo>
                  <a:cubicBezTo>
                    <a:pt x="143" y="97"/>
                    <a:pt x="145" y="94"/>
                    <a:pt x="147" y="92"/>
                  </a:cubicBezTo>
                  <a:cubicBezTo>
                    <a:pt x="154" y="98"/>
                    <a:pt x="158" y="102"/>
                    <a:pt x="159" y="105"/>
                  </a:cubicBezTo>
                  <a:cubicBezTo>
                    <a:pt x="160" y="106"/>
                    <a:pt x="161" y="106"/>
                    <a:pt x="163" y="106"/>
                  </a:cubicBezTo>
                  <a:cubicBezTo>
                    <a:pt x="164" y="106"/>
                    <a:pt x="166" y="105"/>
                    <a:pt x="168" y="104"/>
                  </a:cubicBezTo>
                  <a:cubicBezTo>
                    <a:pt x="171" y="103"/>
                    <a:pt x="174" y="100"/>
                    <a:pt x="178" y="96"/>
                  </a:cubicBezTo>
                  <a:cubicBezTo>
                    <a:pt x="182" y="92"/>
                    <a:pt x="185" y="89"/>
                    <a:pt x="188" y="86"/>
                  </a:cubicBezTo>
                  <a:cubicBezTo>
                    <a:pt x="190" y="87"/>
                    <a:pt x="193" y="90"/>
                    <a:pt x="199" y="95"/>
                  </a:cubicBezTo>
                  <a:cubicBezTo>
                    <a:pt x="200" y="97"/>
                    <a:pt x="203" y="99"/>
                    <a:pt x="208" y="100"/>
                  </a:cubicBezTo>
                  <a:cubicBezTo>
                    <a:pt x="209" y="101"/>
                    <a:pt x="212" y="103"/>
                    <a:pt x="216" y="105"/>
                  </a:cubicBezTo>
                  <a:cubicBezTo>
                    <a:pt x="220" y="107"/>
                    <a:pt x="223" y="109"/>
                    <a:pt x="224" y="110"/>
                  </a:cubicBezTo>
                  <a:cubicBezTo>
                    <a:pt x="225" y="110"/>
                    <a:pt x="227" y="111"/>
                    <a:pt x="229" y="111"/>
                  </a:cubicBezTo>
                  <a:cubicBezTo>
                    <a:pt x="230" y="111"/>
                    <a:pt x="231" y="110"/>
                    <a:pt x="231" y="109"/>
                  </a:cubicBezTo>
                  <a:cubicBezTo>
                    <a:pt x="231" y="108"/>
                    <a:pt x="232" y="106"/>
                    <a:pt x="232" y="103"/>
                  </a:cubicBezTo>
                  <a:cubicBezTo>
                    <a:pt x="232" y="100"/>
                    <a:pt x="231" y="98"/>
                    <a:pt x="230" y="96"/>
                  </a:cubicBezTo>
                  <a:cubicBezTo>
                    <a:pt x="229" y="94"/>
                    <a:pt x="227" y="92"/>
                    <a:pt x="223" y="91"/>
                  </a:cubicBezTo>
                  <a:cubicBezTo>
                    <a:pt x="220" y="89"/>
                    <a:pt x="215" y="88"/>
                    <a:pt x="208" y="86"/>
                  </a:cubicBezTo>
                  <a:cubicBezTo>
                    <a:pt x="201" y="84"/>
                    <a:pt x="196" y="84"/>
                    <a:pt x="191" y="84"/>
                  </a:cubicBezTo>
                  <a:cubicBezTo>
                    <a:pt x="190" y="84"/>
                    <a:pt x="189" y="84"/>
                    <a:pt x="189" y="84"/>
                  </a:cubicBezTo>
                  <a:close/>
                  <a:moveTo>
                    <a:pt x="305" y="48"/>
                  </a:moveTo>
                  <a:cubicBezTo>
                    <a:pt x="309" y="45"/>
                    <a:pt x="313" y="44"/>
                    <a:pt x="316" y="44"/>
                  </a:cubicBezTo>
                  <a:cubicBezTo>
                    <a:pt x="319" y="44"/>
                    <a:pt x="322" y="45"/>
                    <a:pt x="326" y="47"/>
                  </a:cubicBezTo>
                  <a:cubicBezTo>
                    <a:pt x="329" y="50"/>
                    <a:pt x="331" y="53"/>
                    <a:pt x="331" y="56"/>
                  </a:cubicBezTo>
                  <a:cubicBezTo>
                    <a:pt x="331" y="58"/>
                    <a:pt x="330" y="59"/>
                    <a:pt x="330" y="60"/>
                  </a:cubicBezTo>
                  <a:cubicBezTo>
                    <a:pt x="324" y="66"/>
                    <a:pt x="321" y="70"/>
                    <a:pt x="321" y="73"/>
                  </a:cubicBezTo>
                  <a:cubicBezTo>
                    <a:pt x="321" y="74"/>
                    <a:pt x="322" y="74"/>
                    <a:pt x="322" y="75"/>
                  </a:cubicBezTo>
                  <a:cubicBezTo>
                    <a:pt x="322" y="76"/>
                    <a:pt x="323" y="77"/>
                    <a:pt x="323" y="78"/>
                  </a:cubicBezTo>
                  <a:cubicBezTo>
                    <a:pt x="323" y="79"/>
                    <a:pt x="322" y="80"/>
                    <a:pt x="320" y="80"/>
                  </a:cubicBezTo>
                  <a:cubicBezTo>
                    <a:pt x="319" y="80"/>
                    <a:pt x="319" y="80"/>
                    <a:pt x="318" y="80"/>
                  </a:cubicBezTo>
                  <a:cubicBezTo>
                    <a:pt x="317" y="80"/>
                    <a:pt x="317" y="80"/>
                    <a:pt x="316" y="80"/>
                  </a:cubicBezTo>
                  <a:cubicBezTo>
                    <a:pt x="313" y="80"/>
                    <a:pt x="309" y="80"/>
                    <a:pt x="305" y="82"/>
                  </a:cubicBezTo>
                  <a:cubicBezTo>
                    <a:pt x="301" y="83"/>
                    <a:pt x="297" y="84"/>
                    <a:pt x="293" y="86"/>
                  </a:cubicBezTo>
                  <a:cubicBezTo>
                    <a:pt x="293" y="88"/>
                    <a:pt x="292" y="89"/>
                    <a:pt x="291" y="89"/>
                  </a:cubicBezTo>
                  <a:cubicBezTo>
                    <a:pt x="290" y="89"/>
                    <a:pt x="288" y="88"/>
                    <a:pt x="284" y="85"/>
                  </a:cubicBezTo>
                  <a:cubicBezTo>
                    <a:pt x="281" y="85"/>
                    <a:pt x="278" y="85"/>
                    <a:pt x="276" y="87"/>
                  </a:cubicBezTo>
                  <a:cubicBezTo>
                    <a:pt x="273" y="88"/>
                    <a:pt x="272" y="89"/>
                    <a:pt x="272" y="89"/>
                  </a:cubicBezTo>
                  <a:cubicBezTo>
                    <a:pt x="271" y="89"/>
                    <a:pt x="271" y="89"/>
                    <a:pt x="271" y="89"/>
                  </a:cubicBezTo>
                  <a:cubicBezTo>
                    <a:pt x="271" y="88"/>
                    <a:pt x="275" y="85"/>
                    <a:pt x="282" y="81"/>
                  </a:cubicBezTo>
                  <a:cubicBezTo>
                    <a:pt x="281" y="73"/>
                    <a:pt x="281" y="68"/>
                    <a:pt x="280" y="66"/>
                  </a:cubicBezTo>
                  <a:cubicBezTo>
                    <a:pt x="279" y="63"/>
                    <a:pt x="278" y="62"/>
                    <a:pt x="278" y="61"/>
                  </a:cubicBezTo>
                  <a:cubicBezTo>
                    <a:pt x="276" y="60"/>
                    <a:pt x="274" y="58"/>
                    <a:pt x="273" y="56"/>
                  </a:cubicBezTo>
                  <a:cubicBezTo>
                    <a:pt x="272" y="53"/>
                    <a:pt x="271" y="52"/>
                    <a:pt x="271" y="50"/>
                  </a:cubicBezTo>
                  <a:cubicBezTo>
                    <a:pt x="271" y="49"/>
                    <a:pt x="272" y="48"/>
                    <a:pt x="273" y="48"/>
                  </a:cubicBezTo>
                  <a:cubicBezTo>
                    <a:pt x="274" y="48"/>
                    <a:pt x="275" y="49"/>
                    <a:pt x="276" y="49"/>
                  </a:cubicBezTo>
                  <a:cubicBezTo>
                    <a:pt x="276" y="50"/>
                    <a:pt x="277" y="51"/>
                    <a:pt x="278" y="51"/>
                  </a:cubicBezTo>
                  <a:cubicBezTo>
                    <a:pt x="279" y="51"/>
                    <a:pt x="281" y="51"/>
                    <a:pt x="283" y="53"/>
                  </a:cubicBezTo>
                  <a:cubicBezTo>
                    <a:pt x="285" y="54"/>
                    <a:pt x="286" y="55"/>
                    <a:pt x="288" y="56"/>
                  </a:cubicBezTo>
                  <a:cubicBezTo>
                    <a:pt x="289" y="56"/>
                    <a:pt x="291" y="56"/>
                    <a:pt x="292" y="54"/>
                  </a:cubicBezTo>
                  <a:cubicBezTo>
                    <a:pt x="290" y="52"/>
                    <a:pt x="287" y="51"/>
                    <a:pt x="284" y="51"/>
                  </a:cubicBezTo>
                  <a:cubicBezTo>
                    <a:pt x="283" y="50"/>
                    <a:pt x="283" y="50"/>
                    <a:pt x="283" y="50"/>
                  </a:cubicBezTo>
                  <a:cubicBezTo>
                    <a:pt x="283" y="50"/>
                    <a:pt x="283" y="49"/>
                    <a:pt x="285" y="49"/>
                  </a:cubicBezTo>
                  <a:cubicBezTo>
                    <a:pt x="291" y="49"/>
                    <a:pt x="295" y="46"/>
                    <a:pt x="295" y="39"/>
                  </a:cubicBezTo>
                  <a:cubicBezTo>
                    <a:pt x="295" y="38"/>
                    <a:pt x="295" y="35"/>
                    <a:pt x="294" y="31"/>
                  </a:cubicBezTo>
                  <a:cubicBezTo>
                    <a:pt x="294" y="27"/>
                    <a:pt x="294" y="24"/>
                    <a:pt x="293" y="23"/>
                  </a:cubicBezTo>
                  <a:cubicBezTo>
                    <a:pt x="293" y="21"/>
                    <a:pt x="292" y="20"/>
                    <a:pt x="291" y="18"/>
                  </a:cubicBezTo>
                  <a:cubicBezTo>
                    <a:pt x="290" y="17"/>
                    <a:pt x="289" y="15"/>
                    <a:pt x="288" y="13"/>
                  </a:cubicBezTo>
                  <a:cubicBezTo>
                    <a:pt x="287" y="11"/>
                    <a:pt x="287" y="9"/>
                    <a:pt x="287" y="8"/>
                  </a:cubicBezTo>
                  <a:cubicBezTo>
                    <a:pt x="287" y="7"/>
                    <a:pt x="288" y="6"/>
                    <a:pt x="289" y="6"/>
                  </a:cubicBezTo>
                  <a:cubicBezTo>
                    <a:pt x="290" y="6"/>
                    <a:pt x="293" y="7"/>
                    <a:pt x="298" y="9"/>
                  </a:cubicBezTo>
                  <a:cubicBezTo>
                    <a:pt x="303" y="11"/>
                    <a:pt x="306" y="13"/>
                    <a:pt x="307" y="14"/>
                  </a:cubicBezTo>
                  <a:cubicBezTo>
                    <a:pt x="308" y="15"/>
                    <a:pt x="309" y="17"/>
                    <a:pt x="310" y="19"/>
                  </a:cubicBezTo>
                  <a:cubicBezTo>
                    <a:pt x="314" y="18"/>
                    <a:pt x="318" y="18"/>
                    <a:pt x="321" y="18"/>
                  </a:cubicBezTo>
                  <a:cubicBezTo>
                    <a:pt x="324" y="18"/>
                    <a:pt x="326" y="19"/>
                    <a:pt x="328" y="21"/>
                  </a:cubicBezTo>
                  <a:cubicBezTo>
                    <a:pt x="331" y="23"/>
                    <a:pt x="332" y="25"/>
                    <a:pt x="332" y="27"/>
                  </a:cubicBezTo>
                  <a:cubicBezTo>
                    <a:pt x="332" y="29"/>
                    <a:pt x="331" y="30"/>
                    <a:pt x="329" y="31"/>
                  </a:cubicBezTo>
                  <a:cubicBezTo>
                    <a:pt x="327" y="32"/>
                    <a:pt x="324" y="34"/>
                    <a:pt x="320" y="36"/>
                  </a:cubicBezTo>
                  <a:cubicBezTo>
                    <a:pt x="317" y="38"/>
                    <a:pt x="313" y="39"/>
                    <a:pt x="309" y="39"/>
                  </a:cubicBezTo>
                  <a:cubicBezTo>
                    <a:pt x="309" y="43"/>
                    <a:pt x="307" y="45"/>
                    <a:pt x="305" y="48"/>
                  </a:cubicBezTo>
                  <a:close/>
                  <a:moveTo>
                    <a:pt x="292" y="75"/>
                  </a:moveTo>
                  <a:cubicBezTo>
                    <a:pt x="302" y="73"/>
                    <a:pt x="308" y="70"/>
                    <a:pt x="310" y="67"/>
                  </a:cubicBezTo>
                  <a:cubicBezTo>
                    <a:pt x="312" y="64"/>
                    <a:pt x="313" y="62"/>
                    <a:pt x="313" y="61"/>
                  </a:cubicBezTo>
                  <a:cubicBezTo>
                    <a:pt x="313" y="61"/>
                    <a:pt x="313" y="60"/>
                    <a:pt x="312" y="60"/>
                  </a:cubicBezTo>
                  <a:cubicBezTo>
                    <a:pt x="312" y="60"/>
                    <a:pt x="311" y="60"/>
                    <a:pt x="310" y="61"/>
                  </a:cubicBezTo>
                  <a:cubicBezTo>
                    <a:pt x="308" y="61"/>
                    <a:pt x="307" y="62"/>
                    <a:pt x="304" y="62"/>
                  </a:cubicBezTo>
                  <a:cubicBezTo>
                    <a:pt x="301" y="63"/>
                    <a:pt x="299" y="63"/>
                    <a:pt x="298" y="63"/>
                  </a:cubicBezTo>
                  <a:cubicBezTo>
                    <a:pt x="296" y="63"/>
                    <a:pt x="295" y="63"/>
                    <a:pt x="294" y="63"/>
                  </a:cubicBezTo>
                  <a:cubicBezTo>
                    <a:pt x="293" y="63"/>
                    <a:pt x="293" y="62"/>
                    <a:pt x="292" y="62"/>
                  </a:cubicBezTo>
                  <a:cubicBezTo>
                    <a:pt x="291" y="62"/>
                    <a:pt x="291" y="63"/>
                    <a:pt x="290" y="63"/>
                  </a:cubicBezTo>
                  <a:cubicBezTo>
                    <a:pt x="291" y="65"/>
                    <a:pt x="292" y="69"/>
                    <a:pt x="292" y="75"/>
                  </a:cubicBezTo>
                  <a:close/>
                  <a:moveTo>
                    <a:pt x="259" y="99"/>
                  </a:moveTo>
                  <a:cubicBezTo>
                    <a:pt x="259" y="97"/>
                    <a:pt x="259" y="95"/>
                    <a:pt x="258" y="94"/>
                  </a:cubicBezTo>
                  <a:cubicBezTo>
                    <a:pt x="258" y="93"/>
                    <a:pt x="258" y="92"/>
                    <a:pt x="257" y="92"/>
                  </a:cubicBezTo>
                  <a:cubicBezTo>
                    <a:pt x="256" y="92"/>
                    <a:pt x="255" y="93"/>
                    <a:pt x="254" y="95"/>
                  </a:cubicBezTo>
                  <a:cubicBezTo>
                    <a:pt x="252" y="97"/>
                    <a:pt x="251" y="99"/>
                    <a:pt x="251" y="102"/>
                  </a:cubicBezTo>
                  <a:cubicBezTo>
                    <a:pt x="251" y="104"/>
                    <a:pt x="252" y="107"/>
                    <a:pt x="253" y="109"/>
                  </a:cubicBezTo>
                  <a:cubicBezTo>
                    <a:pt x="255" y="112"/>
                    <a:pt x="256" y="113"/>
                    <a:pt x="257" y="113"/>
                  </a:cubicBezTo>
                  <a:cubicBezTo>
                    <a:pt x="258" y="113"/>
                    <a:pt x="259" y="113"/>
                    <a:pt x="260" y="112"/>
                  </a:cubicBezTo>
                  <a:cubicBezTo>
                    <a:pt x="267" y="106"/>
                    <a:pt x="271" y="103"/>
                    <a:pt x="273" y="101"/>
                  </a:cubicBezTo>
                  <a:cubicBezTo>
                    <a:pt x="275" y="100"/>
                    <a:pt x="276" y="99"/>
                    <a:pt x="277" y="99"/>
                  </a:cubicBezTo>
                  <a:cubicBezTo>
                    <a:pt x="278" y="99"/>
                    <a:pt x="280" y="101"/>
                    <a:pt x="282" y="104"/>
                  </a:cubicBezTo>
                  <a:cubicBezTo>
                    <a:pt x="284" y="106"/>
                    <a:pt x="286" y="107"/>
                    <a:pt x="288" y="107"/>
                  </a:cubicBezTo>
                  <a:cubicBezTo>
                    <a:pt x="290" y="107"/>
                    <a:pt x="292" y="106"/>
                    <a:pt x="292" y="105"/>
                  </a:cubicBezTo>
                  <a:cubicBezTo>
                    <a:pt x="294" y="103"/>
                    <a:pt x="297" y="101"/>
                    <a:pt x="301" y="98"/>
                  </a:cubicBezTo>
                  <a:cubicBezTo>
                    <a:pt x="305" y="95"/>
                    <a:pt x="307" y="93"/>
                    <a:pt x="307" y="93"/>
                  </a:cubicBezTo>
                  <a:cubicBezTo>
                    <a:pt x="308" y="93"/>
                    <a:pt x="308" y="94"/>
                    <a:pt x="309" y="95"/>
                  </a:cubicBezTo>
                  <a:cubicBezTo>
                    <a:pt x="312" y="101"/>
                    <a:pt x="316" y="104"/>
                    <a:pt x="320" y="104"/>
                  </a:cubicBezTo>
                  <a:cubicBezTo>
                    <a:pt x="321" y="104"/>
                    <a:pt x="323" y="104"/>
                    <a:pt x="324" y="103"/>
                  </a:cubicBezTo>
                  <a:cubicBezTo>
                    <a:pt x="327" y="100"/>
                    <a:pt x="331" y="98"/>
                    <a:pt x="336" y="96"/>
                  </a:cubicBezTo>
                  <a:cubicBezTo>
                    <a:pt x="340" y="94"/>
                    <a:pt x="343" y="93"/>
                    <a:pt x="343" y="93"/>
                  </a:cubicBezTo>
                  <a:cubicBezTo>
                    <a:pt x="344" y="93"/>
                    <a:pt x="345" y="93"/>
                    <a:pt x="345" y="95"/>
                  </a:cubicBezTo>
                  <a:cubicBezTo>
                    <a:pt x="345" y="96"/>
                    <a:pt x="345" y="98"/>
                    <a:pt x="344" y="98"/>
                  </a:cubicBezTo>
                  <a:cubicBezTo>
                    <a:pt x="343" y="99"/>
                    <a:pt x="340" y="100"/>
                    <a:pt x="337" y="101"/>
                  </a:cubicBezTo>
                  <a:cubicBezTo>
                    <a:pt x="335" y="102"/>
                    <a:pt x="334" y="103"/>
                    <a:pt x="334" y="103"/>
                  </a:cubicBezTo>
                  <a:cubicBezTo>
                    <a:pt x="334" y="104"/>
                    <a:pt x="334" y="104"/>
                    <a:pt x="335" y="104"/>
                  </a:cubicBezTo>
                  <a:cubicBezTo>
                    <a:pt x="335" y="104"/>
                    <a:pt x="336" y="105"/>
                    <a:pt x="338" y="105"/>
                  </a:cubicBezTo>
                  <a:cubicBezTo>
                    <a:pt x="340" y="106"/>
                    <a:pt x="343" y="106"/>
                    <a:pt x="346" y="107"/>
                  </a:cubicBezTo>
                  <a:cubicBezTo>
                    <a:pt x="350" y="107"/>
                    <a:pt x="352" y="107"/>
                    <a:pt x="353" y="107"/>
                  </a:cubicBezTo>
                  <a:cubicBezTo>
                    <a:pt x="356" y="107"/>
                    <a:pt x="357" y="106"/>
                    <a:pt x="357" y="103"/>
                  </a:cubicBezTo>
                  <a:cubicBezTo>
                    <a:pt x="357" y="98"/>
                    <a:pt x="356" y="94"/>
                    <a:pt x="353" y="92"/>
                  </a:cubicBezTo>
                  <a:cubicBezTo>
                    <a:pt x="350" y="89"/>
                    <a:pt x="348" y="88"/>
                    <a:pt x="346" y="88"/>
                  </a:cubicBezTo>
                  <a:cubicBezTo>
                    <a:pt x="344" y="88"/>
                    <a:pt x="341" y="88"/>
                    <a:pt x="337" y="89"/>
                  </a:cubicBezTo>
                  <a:cubicBezTo>
                    <a:pt x="331" y="91"/>
                    <a:pt x="326" y="93"/>
                    <a:pt x="323" y="93"/>
                  </a:cubicBezTo>
                  <a:cubicBezTo>
                    <a:pt x="319" y="93"/>
                    <a:pt x="316" y="92"/>
                    <a:pt x="315" y="91"/>
                  </a:cubicBezTo>
                  <a:cubicBezTo>
                    <a:pt x="313" y="90"/>
                    <a:pt x="311" y="89"/>
                    <a:pt x="308" y="89"/>
                  </a:cubicBezTo>
                  <a:cubicBezTo>
                    <a:pt x="305" y="89"/>
                    <a:pt x="302" y="90"/>
                    <a:pt x="298" y="92"/>
                  </a:cubicBezTo>
                  <a:cubicBezTo>
                    <a:pt x="294" y="95"/>
                    <a:pt x="290" y="96"/>
                    <a:pt x="288" y="96"/>
                  </a:cubicBezTo>
                  <a:cubicBezTo>
                    <a:pt x="286" y="96"/>
                    <a:pt x="285" y="95"/>
                    <a:pt x="284" y="94"/>
                  </a:cubicBezTo>
                  <a:cubicBezTo>
                    <a:pt x="283" y="94"/>
                    <a:pt x="282" y="93"/>
                    <a:pt x="279" y="93"/>
                  </a:cubicBezTo>
                  <a:cubicBezTo>
                    <a:pt x="277" y="93"/>
                    <a:pt x="275" y="94"/>
                    <a:pt x="273" y="94"/>
                  </a:cubicBezTo>
                  <a:cubicBezTo>
                    <a:pt x="268" y="97"/>
                    <a:pt x="263" y="99"/>
                    <a:pt x="259" y="99"/>
                  </a:cubicBezTo>
                  <a:close/>
                  <a:moveTo>
                    <a:pt x="401" y="15"/>
                  </a:moveTo>
                  <a:cubicBezTo>
                    <a:pt x="398" y="13"/>
                    <a:pt x="397" y="10"/>
                    <a:pt x="395" y="8"/>
                  </a:cubicBezTo>
                  <a:cubicBezTo>
                    <a:pt x="394" y="6"/>
                    <a:pt x="394" y="4"/>
                    <a:pt x="394" y="4"/>
                  </a:cubicBezTo>
                  <a:cubicBezTo>
                    <a:pt x="394" y="3"/>
                    <a:pt x="394" y="3"/>
                    <a:pt x="396" y="3"/>
                  </a:cubicBezTo>
                  <a:cubicBezTo>
                    <a:pt x="402" y="3"/>
                    <a:pt x="407" y="4"/>
                    <a:pt x="411" y="5"/>
                  </a:cubicBezTo>
                  <a:cubicBezTo>
                    <a:pt x="416" y="7"/>
                    <a:pt x="418" y="10"/>
                    <a:pt x="418" y="14"/>
                  </a:cubicBezTo>
                  <a:cubicBezTo>
                    <a:pt x="418" y="17"/>
                    <a:pt x="416" y="20"/>
                    <a:pt x="411" y="21"/>
                  </a:cubicBezTo>
                  <a:cubicBezTo>
                    <a:pt x="406" y="23"/>
                    <a:pt x="401" y="25"/>
                    <a:pt x="395" y="27"/>
                  </a:cubicBezTo>
                  <a:cubicBezTo>
                    <a:pt x="386" y="30"/>
                    <a:pt x="381" y="32"/>
                    <a:pt x="378" y="32"/>
                  </a:cubicBezTo>
                  <a:cubicBezTo>
                    <a:pt x="378" y="32"/>
                    <a:pt x="378" y="32"/>
                    <a:pt x="378" y="32"/>
                  </a:cubicBezTo>
                  <a:cubicBezTo>
                    <a:pt x="378" y="31"/>
                    <a:pt x="379" y="31"/>
                    <a:pt x="381" y="30"/>
                  </a:cubicBezTo>
                  <a:cubicBezTo>
                    <a:pt x="386" y="27"/>
                    <a:pt x="393" y="22"/>
                    <a:pt x="401" y="15"/>
                  </a:cubicBezTo>
                  <a:close/>
                  <a:moveTo>
                    <a:pt x="451" y="53"/>
                  </a:moveTo>
                  <a:cubicBezTo>
                    <a:pt x="451" y="51"/>
                    <a:pt x="451" y="51"/>
                    <a:pt x="452" y="50"/>
                  </a:cubicBezTo>
                  <a:cubicBezTo>
                    <a:pt x="452" y="50"/>
                    <a:pt x="453" y="48"/>
                    <a:pt x="456" y="47"/>
                  </a:cubicBezTo>
                  <a:cubicBezTo>
                    <a:pt x="459" y="45"/>
                    <a:pt x="461" y="43"/>
                    <a:pt x="464" y="41"/>
                  </a:cubicBezTo>
                  <a:cubicBezTo>
                    <a:pt x="466" y="38"/>
                    <a:pt x="468" y="37"/>
                    <a:pt x="468" y="36"/>
                  </a:cubicBezTo>
                  <a:cubicBezTo>
                    <a:pt x="468" y="35"/>
                    <a:pt x="469" y="35"/>
                    <a:pt x="469" y="34"/>
                  </a:cubicBezTo>
                  <a:cubicBezTo>
                    <a:pt x="469" y="32"/>
                    <a:pt x="467" y="30"/>
                    <a:pt x="465" y="28"/>
                  </a:cubicBezTo>
                  <a:cubicBezTo>
                    <a:pt x="462" y="26"/>
                    <a:pt x="460" y="25"/>
                    <a:pt x="457" y="25"/>
                  </a:cubicBezTo>
                  <a:cubicBezTo>
                    <a:pt x="455" y="25"/>
                    <a:pt x="453" y="25"/>
                    <a:pt x="450" y="27"/>
                  </a:cubicBezTo>
                  <a:cubicBezTo>
                    <a:pt x="450" y="26"/>
                    <a:pt x="449" y="24"/>
                    <a:pt x="449" y="21"/>
                  </a:cubicBezTo>
                  <a:cubicBezTo>
                    <a:pt x="454" y="19"/>
                    <a:pt x="459" y="17"/>
                    <a:pt x="462" y="15"/>
                  </a:cubicBezTo>
                  <a:cubicBezTo>
                    <a:pt x="466" y="13"/>
                    <a:pt x="468" y="11"/>
                    <a:pt x="468" y="10"/>
                  </a:cubicBezTo>
                  <a:cubicBezTo>
                    <a:pt x="468" y="9"/>
                    <a:pt x="467" y="8"/>
                    <a:pt x="465" y="6"/>
                  </a:cubicBezTo>
                  <a:cubicBezTo>
                    <a:pt x="464" y="4"/>
                    <a:pt x="461" y="4"/>
                    <a:pt x="457" y="4"/>
                  </a:cubicBezTo>
                  <a:cubicBezTo>
                    <a:pt x="456" y="4"/>
                    <a:pt x="453" y="4"/>
                    <a:pt x="449" y="6"/>
                  </a:cubicBezTo>
                  <a:cubicBezTo>
                    <a:pt x="444" y="7"/>
                    <a:pt x="438" y="10"/>
                    <a:pt x="430" y="13"/>
                  </a:cubicBezTo>
                  <a:cubicBezTo>
                    <a:pt x="430" y="13"/>
                    <a:pt x="429" y="13"/>
                    <a:pt x="429" y="13"/>
                  </a:cubicBezTo>
                  <a:cubicBezTo>
                    <a:pt x="428" y="13"/>
                    <a:pt x="427" y="13"/>
                    <a:pt x="426" y="13"/>
                  </a:cubicBezTo>
                  <a:cubicBezTo>
                    <a:pt x="425" y="12"/>
                    <a:pt x="424" y="12"/>
                    <a:pt x="424" y="12"/>
                  </a:cubicBezTo>
                  <a:cubicBezTo>
                    <a:pt x="423" y="12"/>
                    <a:pt x="423" y="13"/>
                    <a:pt x="423" y="14"/>
                  </a:cubicBezTo>
                  <a:cubicBezTo>
                    <a:pt x="423" y="15"/>
                    <a:pt x="423" y="16"/>
                    <a:pt x="425" y="18"/>
                  </a:cubicBezTo>
                  <a:cubicBezTo>
                    <a:pt x="426" y="20"/>
                    <a:pt x="427" y="22"/>
                    <a:pt x="430" y="25"/>
                  </a:cubicBezTo>
                  <a:cubicBezTo>
                    <a:pt x="427" y="27"/>
                    <a:pt x="424" y="29"/>
                    <a:pt x="422" y="32"/>
                  </a:cubicBezTo>
                  <a:cubicBezTo>
                    <a:pt x="419" y="34"/>
                    <a:pt x="418" y="36"/>
                    <a:pt x="416" y="38"/>
                  </a:cubicBezTo>
                  <a:cubicBezTo>
                    <a:pt x="415" y="40"/>
                    <a:pt x="414" y="41"/>
                    <a:pt x="414" y="42"/>
                  </a:cubicBezTo>
                  <a:cubicBezTo>
                    <a:pt x="414" y="43"/>
                    <a:pt x="415" y="44"/>
                    <a:pt x="415" y="45"/>
                  </a:cubicBezTo>
                  <a:cubicBezTo>
                    <a:pt x="416" y="46"/>
                    <a:pt x="416" y="47"/>
                    <a:pt x="416" y="48"/>
                  </a:cubicBezTo>
                  <a:cubicBezTo>
                    <a:pt x="416" y="50"/>
                    <a:pt x="417" y="51"/>
                    <a:pt x="418" y="52"/>
                  </a:cubicBezTo>
                  <a:cubicBezTo>
                    <a:pt x="419" y="54"/>
                    <a:pt x="420" y="54"/>
                    <a:pt x="422" y="54"/>
                  </a:cubicBezTo>
                  <a:cubicBezTo>
                    <a:pt x="423" y="54"/>
                    <a:pt x="424" y="54"/>
                    <a:pt x="426" y="52"/>
                  </a:cubicBezTo>
                  <a:cubicBezTo>
                    <a:pt x="427" y="51"/>
                    <a:pt x="431" y="47"/>
                    <a:pt x="439" y="40"/>
                  </a:cubicBezTo>
                  <a:cubicBezTo>
                    <a:pt x="439" y="43"/>
                    <a:pt x="439" y="46"/>
                    <a:pt x="439" y="50"/>
                  </a:cubicBezTo>
                  <a:cubicBezTo>
                    <a:pt x="434" y="54"/>
                    <a:pt x="429" y="57"/>
                    <a:pt x="425" y="59"/>
                  </a:cubicBezTo>
                  <a:cubicBezTo>
                    <a:pt x="421" y="61"/>
                    <a:pt x="418" y="62"/>
                    <a:pt x="416" y="62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4" y="62"/>
                    <a:pt x="414" y="62"/>
                    <a:pt x="413" y="62"/>
                  </a:cubicBezTo>
                  <a:cubicBezTo>
                    <a:pt x="411" y="62"/>
                    <a:pt x="409" y="63"/>
                    <a:pt x="407" y="67"/>
                  </a:cubicBezTo>
                  <a:cubicBezTo>
                    <a:pt x="404" y="73"/>
                    <a:pt x="402" y="76"/>
                    <a:pt x="402" y="76"/>
                  </a:cubicBezTo>
                  <a:cubicBezTo>
                    <a:pt x="401" y="76"/>
                    <a:pt x="401" y="75"/>
                    <a:pt x="401" y="73"/>
                  </a:cubicBezTo>
                  <a:cubicBezTo>
                    <a:pt x="401" y="72"/>
                    <a:pt x="402" y="68"/>
                    <a:pt x="402" y="62"/>
                  </a:cubicBezTo>
                  <a:cubicBezTo>
                    <a:pt x="403" y="55"/>
                    <a:pt x="405" y="50"/>
                    <a:pt x="406" y="44"/>
                  </a:cubicBezTo>
                  <a:cubicBezTo>
                    <a:pt x="407" y="43"/>
                    <a:pt x="407" y="42"/>
                    <a:pt x="407" y="41"/>
                  </a:cubicBezTo>
                  <a:cubicBezTo>
                    <a:pt x="407" y="39"/>
                    <a:pt x="406" y="37"/>
                    <a:pt x="404" y="35"/>
                  </a:cubicBezTo>
                  <a:cubicBezTo>
                    <a:pt x="402" y="33"/>
                    <a:pt x="400" y="33"/>
                    <a:pt x="399" y="33"/>
                  </a:cubicBezTo>
                  <a:cubicBezTo>
                    <a:pt x="397" y="33"/>
                    <a:pt x="395" y="33"/>
                    <a:pt x="394" y="34"/>
                  </a:cubicBezTo>
                  <a:cubicBezTo>
                    <a:pt x="393" y="35"/>
                    <a:pt x="391" y="37"/>
                    <a:pt x="387" y="38"/>
                  </a:cubicBezTo>
                  <a:cubicBezTo>
                    <a:pt x="380" y="42"/>
                    <a:pt x="375" y="44"/>
                    <a:pt x="372" y="46"/>
                  </a:cubicBezTo>
                  <a:cubicBezTo>
                    <a:pt x="370" y="47"/>
                    <a:pt x="369" y="48"/>
                    <a:pt x="368" y="48"/>
                  </a:cubicBezTo>
                  <a:cubicBezTo>
                    <a:pt x="367" y="48"/>
                    <a:pt x="366" y="48"/>
                    <a:pt x="365" y="47"/>
                  </a:cubicBezTo>
                  <a:cubicBezTo>
                    <a:pt x="364" y="46"/>
                    <a:pt x="363" y="45"/>
                    <a:pt x="363" y="45"/>
                  </a:cubicBezTo>
                  <a:cubicBezTo>
                    <a:pt x="363" y="45"/>
                    <a:pt x="363" y="45"/>
                    <a:pt x="363" y="46"/>
                  </a:cubicBezTo>
                  <a:cubicBezTo>
                    <a:pt x="363" y="46"/>
                    <a:pt x="364" y="48"/>
                    <a:pt x="366" y="52"/>
                  </a:cubicBezTo>
                  <a:cubicBezTo>
                    <a:pt x="368" y="56"/>
                    <a:pt x="370" y="59"/>
                    <a:pt x="373" y="60"/>
                  </a:cubicBezTo>
                  <a:cubicBezTo>
                    <a:pt x="375" y="61"/>
                    <a:pt x="377" y="62"/>
                    <a:pt x="379" y="62"/>
                  </a:cubicBezTo>
                  <a:cubicBezTo>
                    <a:pt x="380" y="62"/>
                    <a:pt x="382" y="61"/>
                    <a:pt x="384" y="60"/>
                  </a:cubicBezTo>
                  <a:cubicBezTo>
                    <a:pt x="386" y="59"/>
                    <a:pt x="388" y="57"/>
                    <a:pt x="390" y="55"/>
                  </a:cubicBezTo>
                  <a:cubicBezTo>
                    <a:pt x="392" y="52"/>
                    <a:pt x="393" y="51"/>
                    <a:pt x="393" y="51"/>
                  </a:cubicBezTo>
                  <a:cubicBezTo>
                    <a:pt x="394" y="51"/>
                    <a:pt x="394" y="52"/>
                    <a:pt x="394" y="52"/>
                  </a:cubicBezTo>
                  <a:cubicBezTo>
                    <a:pt x="394" y="53"/>
                    <a:pt x="394" y="54"/>
                    <a:pt x="393" y="55"/>
                  </a:cubicBezTo>
                  <a:cubicBezTo>
                    <a:pt x="392" y="58"/>
                    <a:pt x="392" y="67"/>
                    <a:pt x="392" y="82"/>
                  </a:cubicBezTo>
                  <a:cubicBezTo>
                    <a:pt x="392" y="86"/>
                    <a:pt x="392" y="89"/>
                    <a:pt x="392" y="90"/>
                  </a:cubicBezTo>
                  <a:cubicBezTo>
                    <a:pt x="393" y="92"/>
                    <a:pt x="394" y="94"/>
                    <a:pt x="396" y="97"/>
                  </a:cubicBezTo>
                  <a:cubicBezTo>
                    <a:pt x="399" y="100"/>
                    <a:pt x="400" y="102"/>
                    <a:pt x="401" y="102"/>
                  </a:cubicBezTo>
                  <a:cubicBezTo>
                    <a:pt x="403" y="102"/>
                    <a:pt x="403" y="100"/>
                    <a:pt x="403" y="98"/>
                  </a:cubicBezTo>
                  <a:cubicBezTo>
                    <a:pt x="403" y="96"/>
                    <a:pt x="403" y="94"/>
                    <a:pt x="403" y="93"/>
                  </a:cubicBezTo>
                  <a:cubicBezTo>
                    <a:pt x="403" y="92"/>
                    <a:pt x="404" y="90"/>
                    <a:pt x="405" y="87"/>
                  </a:cubicBezTo>
                  <a:cubicBezTo>
                    <a:pt x="406" y="84"/>
                    <a:pt x="409" y="78"/>
                    <a:pt x="412" y="69"/>
                  </a:cubicBezTo>
                  <a:cubicBezTo>
                    <a:pt x="415" y="72"/>
                    <a:pt x="418" y="73"/>
                    <a:pt x="419" y="73"/>
                  </a:cubicBezTo>
                  <a:cubicBezTo>
                    <a:pt x="421" y="73"/>
                    <a:pt x="423" y="73"/>
                    <a:pt x="425" y="72"/>
                  </a:cubicBezTo>
                  <a:cubicBezTo>
                    <a:pt x="431" y="69"/>
                    <a:pt x="436" y="67"/>
                    <a:pt x="438" y="66"/>
                  </a:cubicBezTo>
                  <a:cubicBezTo>
                    <a:pt x="439" y="83"/>
                    <a:pt x="439" y="98"/>
                    <a:pt x="440" y="108"/>
                  </a:cubicBezTo>
                  <a:cubicBezTo>
                    <a:pt x="441" y="119"/>
                    <a:pt x="442" y="125"/>
                    <a:pt x="443" y="125"/>
                  </a:cubicBezTo>
                  <a:cubicBezTo>
                    <a:pt x="445" y="125"/>
                    <a:pt x="446" y="120"/>
                    <a:pt x="448" y="109"/>
                  </a:cubicBezTo>
                  <a:cubicBezTo>
                    <a:pt x="450" y="99"/>
                    <a:pt x="452" y="84"/>
                    <a:pt x="452" y="63"/>
                  </a:cubicBezTo>
                  <a:cubicBezTo>
                    <a:pt x="456" y="62"/>
                    <a:pt x="460" y="62"/>
                    <a:pt x="462" y="62"/>
                  </a:cubicBezTo>
                  <a:cubicBezTo>
                    <a:pt x="465" y="62"/>
                    <a:pt x="466" y="63"/>
                    <a:pt x="468" y="63"/>
                  </a:cubicBezTo>
                  <a:cubicBezTo>
                    <a:pt x="469" y="64"/>
                    <a:pt x="472" y="64"/>
                    <a:pt x="475" y="64"/>
                  </a:cubicBezTo>
                  <a:cubicBezTo>
                    <a:pt x="482" y="64"/>
                    <a:pt x="485" y="63"/>
                    <a:pt x="485" y="61"/>
                  </a:cubicBezTo>
                  <a:cubicBezTo>
                    <a:pt x="485" y="59"/>
                    <a:pt x="484" y="57"/>
                    <a:pt x="482" y="54"/>
                  </a:cubicBezTo>
                  <a:cubicBezTo>
                    <a:pt x="479" y="52"/>
                    <a:pt x="476" y="50"/>
                    <a:pt x="472" y="50"/>
                  </a:cubicBezTo>
                  <a:cubicBezTo>
                    <a:pt x="466" y="51"/>
                    <a:pt x="466" y="51"/>
                    <a:pt x="466" y="51"/>
                  </a:cubicBezTo>
                  <a:cubicBezTo>
                    <a:pt x="464" y="51"/>
                    <a:pt x="462" y="50"/>
                    <a:pt x="461" y="50"/>
                  </a:cubicBezTo>
                  <a:cubicBezTo>
                    <a:pt x="460" y="49"/>
                    <a:pt x="460" y="49"/>
                    <a:pt x="460" y="49"/>
                  </a:cubicBezTo>
                  <a:cubicBezTo>
                    <a:pt x="459" y="49"/>
                    <a:pt x="459" y="49"/>
                    <a:pt x="459" y="49"/>
                  </a:cubicBezTo>
                  <a:cubicBezTo>
                    <a:pt x="459" y="49"/>
                    <a:pt x="459" y="50"/>
                    <a:pt x="460" y="50"/>
                  </a:cubicBezTo>
                  <a:cubicBezTo>
                    <a:pt x="460" y="51"/>
                    <a:pt x="460" y="51"/>
                    <a:pt x="460" y="51"/>
                  </a:cubicBezTo>
                  <a:cubicBezTo>
                    <a:pt x="460" y="52"/>
                    <a:pt x="460" y="52"/>
                    <a:pt x="458" y="52"/>
                  </a:cubicBezTo>
                  <a:cubicBezTo>
                    <a:pt x="457" y="52"/>
                    <a:pt x="455" y="52"/>
                    <a:pt x="451" y="53"/>
                  </a:cubicBezTo>
                  <a:close/>
                  <a:moveTo>
                    <a:pt x="439" y="32"/>
                  </a:moveTo>
                  <a:cubicBezTo>
                    <a:pt x="438" y="29"/>
                    <a:pt x="438" y="27"/>
                    <a:pt x="438" y="26"/>
                  </a:cubicBezTo>
                  <a:cubicBezTo>
                    <a:pt x="437" y="26"/>
                    <a:pt x="436" y="26"/>
                    <a:pt x="435" y="26"/>
                  </a:cubicBezTo>
                  <a:cubicBezTo>
                    <a:pt x="434" y="26"/>
                    <a:pt x="433" y="26"/>
                    <a:pt x="432" y="25"/>
                  </a:cubicBezTo>
                  <a:cubicBezTo>
                    <a:pt x="427" y="28"/>
                    <a:pt x="424" y="30"/>
                    <a:pt x="422" y="33"/>
                  </a:cubicBezTo>
                  <a:cubicBezTo>
                    <a:pt x="419" y="36"/>
                    <a:pt x="418" y="38"/>
                    <a:pt x="418" y="39"/>
                  </a:cubicBezTo>
                  <a:cubicBezTo>
                    <a:pt x="418" y="41"/>
                    <a:pt x="419" y="42"/>
                    <a:pt x="420" y="42"/>
                  </a:cubicBezTo>
                  <a:cubicBezTo>
                    <a:pt x="421" y="42"/>
                    <a:pt x="423" y="41"/>
                    <a:pt x="424" y="41"/>
                  </a:cubicBezTo>
                  <a:cubicBezTo>
                    <a:pt x="429" y="37"/>
                    <a:pt x="434" y="34"/>
                    <a:pt x="439" y="32"/>
                  </a:cubicBezTo>
                  <a:close/>
                  <a:moveTo>
                    <a:pt x="450" y="39"/>
                  </a:moveTo>
                  <a:cubicBezTo>
                    <a:pt x="450" y="35"/>
                    <a:pt x="450" y="33"/>
                    <a:pt x="450" y="31"/>
                  </a:cubicBezTo>
                  <a:cubicBezTo>
                    <a:pt x="452" y="30"/>
                    <a:pt x="454" y="29"/>
                    <a:pt x="454" y="29"/>
                  </a:cubicBezTo>
                  <a:cubicBezTo>
                    <a:pt x="455" y="29"/>
                    <a:pt x="455" y="29"/>
                    <a:pt x="455" y="30"/>
                  </a:cubicBezTo>
                  <a:cubicBezTo>
                    <a:pt x="455" y="31"/>
                    <a:pt x="455" y="32"/>
                    <a:pt x="454" y="33"/>
                  </a:cubicBezTo>
                  <a:cubicBezTo>
                    <a:pt x="453" y="35"/>
                    <a:pt x="452" y="37"/>
                    <a:pt x="450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729288" y="3927476"/>
              <a:ext cx="1863725" cy="287338"/>
            </a:xfrm>
            <a:custGeom>
              <a:gdLst>
                <a:gd fmla="*/ 40 w 496" name="T0"/>
                <a:gd fmla="*/ 47 h 76" name="T1"/>
                <a:gd fmla="*/ 0 w 496" name="T2"/>
                <a:gd fmla="*/ 38 h 76" name="T3"/>
                <a:gd fmla="*/ 21 w 496" name="T4"/>
                <a:gd fmla="*/ 18 h 76" name="T5"/>
                <a:gd fmla="*/ 27 w 496" name="T6"/>
                <a:gd fmla="*/ 25 h 76" name="T7"/>
                <a:gd fmla="*/ 12 w 496" name="T8"/>
                <a:gd fmla="*/ 48 h 76" name="T9"/>
                <a:gd fmla="*/ 35 w 496" name="T10"/>
                <a:gd fmla="*/ 0 h 76" name="T11"/>
                <a:gd fmla="*/ 60 w 496" name="T12"/>
                <a:gd fmla="*/ 18 h 76" name="T13"/>
                <a:gd fmla="*/ 53 w 496" name="T14"/>
                <a:gd fmla="*/ 4 h 76" name="T15"/>
                <a:gd fmla="*/ 60 w 496" name="T16"/>
                <a:gd fmla="*/ 10 h 76" name="T17"/>
                <a:gd fmla="*/ 103 w 496" name="T18"/>
                <a:gd fmla="*/ 57 h 76" name="T19"/>
                <a:gd fmla="*/ 80 w 496" name="T20"/>
                <a:gd fmla="*/ 28 h 76" name="T21"/>
                <a:gd fmla="*/ 95 w 496" name="T22"/>
                <a:gd fmla="*/ 51 h 76" name="T23"/>
                <a:gd fmla="*/ 89 w 496" name="T24"/>
                <a:gd fmla="*/ 58 h 76" name="T25"/>
                <a:gd fmla="*/ 68 w 496" name="T26"/>
                <a:gd fmla="*/ 38 h 76" name="T27"/>
                <a:gd fmla="*/ 109 w 496" name="T28"/>
                <a:gd fmla="*/ 28 h 76" name="T29"/>
                <a:gd fmla="*/ 103 w 496" name="T30"/>
                <a:gd fmla="*/ 57 h 76" name="T31"/>
                <a:gd fmla="*/ 138 w 496" name="T32"/>
                <a:gd fmla="*/ 17 h 76" name="T33"/>
                <a:gd fmla="*/ 149 w 496" name="T34"/>
                <a:gd fmla="*/ 57 h 76" name="T35"/>
                <a:gd fmla="*/ 131 w 496" name="T36"/>
                <a:gd fmla="*/ 27 h 76" name="T37"/>
                <a:gd fmla="*/ 165 w 496" name="T38"/>
                <a:gd fmla="*/ 75 h 76" name="T39"/>
                <a:gd fmla="*/ 176 w 496" name="T40"/>
                <a:gd fmla="*/ 20 h 76" name="T41"/>
                <a:gd fmla="*/ 207 w 496" name="T42"/>
                <a:gd fmla="*/ 45 h 76" name="T43"/>
                <a:gd fmla="*/ 181 w 496" name="T44"/>
                <a:gd fmla="*/ 57 h 76" name="T45"/>
                <a:gd fmla="*/ 187 w 496" name="T46"/>
                <a:gd fmla="*/ 51 h 76" name="T47"/>
                <a:gd fmla="*/ 187 w 496" name="T48"/>
                <a:gd fmla="*/ 24 h 76" name="T49"/>
                <a:gd fmla="*/ 165 w 496" name="T50"/>
                <a:gd fmla="*/ 75 h 76" name="T51"/>
                <a:gd fmla="*/ 224 w 496" name="T52"/>
                <a:gd fmla="*/ 57 h 76" name="T53"/>
                <a:gd fmla="*/ 220 w 496" name="T54"/>
                <a:gd fmla="*/ 3 h 76" name="T55"/>
                <a:gd fmla="*/ 220 w 496" name="T56"/>
                <a:gd fmla="*/ 11 h 76" name="T57"/>
                <a:gd fmla="*/ 234 w 496" name="T58"/>
                <a:gd fmla="*/ 36 h 76" name="T59"/>
                <a:gd fmla="*/ 270 w 496" name="T60"/>
                <a:gd fmla="*/ 36 h 76" name="T61"/>
                <a:gd fmla="*/ 260 w 496" name="T62"/>
                <a:gd fmla="*/ 27 h 76" name="T63"/>
                <a:gd fmla="*/ 241 w 496" name="T64"/>
                <a:gd fmla="*/ 57 h 76" name="T65"/>
                <a:gd fmla="*/ 298 w 496" name="T66"/>
                <a:gd fmla="*/ 76 h 76" name="T67"/>
                <a:gd fmla="*/ 293 w 496" name="T68"/>
                <a:gd fmla="*/ 69 h 76" name="T69"/>
                <a:gd fmla="*/ 313 w 496" name="T70"/>
                <a:gd fmla="*/ 38 h 76" name="T71"/>
                <a:gd fmla="*/ 285 w 496" name="T72"/>
                <a:gd fmla="*/ 38 h 76" name="T73"/>
                <a:gd fmla="*/ 310 w 496" name="T74"/>
                <a:gd fmla="*/ 48 h 76" name="T75"/>
                <a:gd fmla="*/ 292 w 496" name="T76"/>
                <a:gd fmla="*/ 57 h 76" name="T77"/>
                <a:gd fmla="*/ 284 w 496" name="T78"/>
                <a:gd fmla="*/ 23 h 76" name="T79"/>
                <a:gd fmla="*/ 320 w 496" name="T80"/>
                <a:gd fmla="*/ 33 h 76" name="T81"/>
                <a:gd fmla="*/ 333 w 496" name="T82"/>
                <a:gd fmla="*/ 50 h 76" name="T83"/>
                <a:gd fmla="*/ 341 w 496" name="T84"/>
                <a:gd fmla="*/ 57 h 76" name="T85"/>
                <a:gd fmla="*/ 381 w 496" name="T86"/>
                <a:gd fmla="*/ 25 h 76" name="T87"/>
                <a:gd fmla="*/ 364 w 496" name="T88"/>
                <a:gd fmla="*/ 47 h 76" name="T89"/>
                <a:gd fmla="*/ 377 w 496" name="T90"/>
                <a:gd fmla="*/ 57 h 76" name="T91"/>
                <a:gd fmla="*/ 361 w 496" name="T92"/>
                <a:gd fmla="*/ 22 h 76" name="T93"/>
                <a:gd fmla="*/ 381 w 496" name="T94"/>
                <a:gd fmla="*/ 25 h 76" name="T95"/>
                <a:gd fmla="*/ 417 w 496" name="T96"/>
                <a:gd fmla="*/ 47 h 76" name="T97"/>
                <a:gd fmla="*/ 398 w 496" name="T98"/>
                <a:gd fmla="*/ 28 h 76" name="T99"/>
                <a:gd fmla="*/ 392 w 496" name="T100"/>
                <a:gd fmla="*/ 23 h 76" name="T101"/>
                <a:gd fmla="*/ 423 w 496" name="T102"/>
                <a:gd fmla="*/ 23 h 76" name="T103"/>
                <a:gd fmla="*/ 423 w 496" name="T104"/>
                <a:gd fmla="*/ 52 h 76" name="T105"/>
                <a:gd fmla="*/ 392 w 496" name="T106"/>
                <a:gd fmla="*/ 52 h 76" name="T107"/>
                <a:gd fmla="*/ 436 w 496" name="T108"/>
                <a:gd fmla="*/ 35 h 76" name="T109"/>
                <a:gd fmla="*/ 466 w 496" name="T110"/>
                <a:gd fmla="*/ 23 h 76" name="T111"/>
                <a:gd fmla="*/ 496 w 496" name="T112"/>
                <a:gd fmla="*/ 35 h 76" name="T113"/>
                <a:gd fmla="*/ 486 w 496" name="T114"/>
                <a:gd fmla="*/ 27 h 76" name="T115"/>
                <a:gd fmla="*/ 470 w 496" name="T116"/>
                <a:gd fmla="*/ 57 h 76" name="T117"/>
                <a:gd fmla="*/ 453 w 496" name="T118"/>
                <a:gd fmla="*/ 24 h 76" name="T119"/>
                <a:gd fmla="*/ 436 w 496" name="T120"/>
                <a:gd fmla="*/ 57 h 76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76" w="496">
                  <a:moveTo>
                    <a:pt x="43" y="0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8"/>
                    <a:pt x="43" y="41"/>
                    <a:pt x="42" y="43"/>
                  </a:cubicBezTo>
                  <a:cubicBezTo>
                    <a:pt x="42" y="44"/>
                    <a:pt x="41" y="46"/>
                    <a:pt x="40" y="47"/>
                  </a:cubicBezTo>
                  <a:cubicBezTo>
                    <a:pt x="39" y="51"/>
                    <a:pt x="36" y="53"/>
                    <a:pt x="33" y="55"/>
                  </a:cubicBezTo>
                  <a:cubicBezTo>
                    <a:pt x="29" y="57"/>
                    <a:pt x="26" y="58"/>
                    <a:pt x="21" y="58"/>
                  </a:cubicBezTo>
                  <a:cubicBezTo>
                    <a:pt x="15" y="58"/>
                    <a:pt x="10" y="56"/>
                    <a:pt x="6" y="52"/>
                  </a:cubicBezTo>
                  <a:cubicBezTo>
                    <a:pt x="2" y="49"/>
                    <a:pt x="0" y="44"/>
                    <a:pt x="0" y="38"/>
                  </a:cubicBezTo>
                  <a:cubicBezTo>
                    <a:pt x="0" y="35"/>
                    <a:pt x="0" y="33"/>
                    <a:pt x="1" y="30"/>
                  </a:cubicBezTo>
                  <a:cubicBezTo>
                    <a:pt x="2" y="28"/>
                    <a:pt x="4" y="26"/>
                    <a:pt x="6" y="24"/>
                  </a:cubicBezTo>
                  <a:cubicBezTo>
                    <a:pt x="8" y="22"/>
                    <a:pt x="10" y="20"/>
                    <a:pt x="13" y="19"/>
                  </a:cubicBezTo>
                  <a:cubicBezTo>
                    <a:pt x="15" y="18"/>
                    <a:pt x="18" y="18"/>
                    <a:pt x="21" y="18"/>
                  </a:cubicBezTo>
                  <a:cubicBezTo>
                    <a:pt x="23" y="18"/>
                    <a:pt x="25" y="18"/>
                    <a:pt x="27" y="18"/>
                  </a:cubicBezTo>
                  <a:cubicBezTo>
                    <a:pt x="29" y="19"/>
                    <a:pt x="31" y="19"/>
                    <a:pt x="33" y="20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1" y="27"/>
                    <a:pt x="29" y="26"/>
                    <a:pt x="27" y="25"/>
                  </a:cubicBezTo>
                  <a:cubicBezTo>
                    <a:pt x="26" y="24"/>
                    <a:pt x="24" y="24"/>
                    <a:pt x="22" y="24"/>
                  </a:cubicBezTo>
                  <a:cubicBezTo>
                    <a:pt x="18" y="24"/>
                    <a:pt x="14" y="25"/>
                    <a:pt x="12" y="28"/>
                  </a:cubicBezTo>
                  <a:cubicBezTo>
                    <a:pt x="9" y="31"/>
                    <a:pt x="8" y="34"/>
                    <a:pt x="8" y="38"/>
                  </a:cubicBezTo>
                  <a:cubicBezTo>
                    <a:pt x="8" y="42"/>
                    <a:pt x="9" y="45"/>
                    <a:pt x="12" y="48"/>
                  </a:cubicBezTo>
                  <a:cubicBezTo>
                    <a:pt x="14" y="50"/>
                    <a:pt x="17" y="52"/>
                    <a:pt x="21" y="52"/>
                  </a:cubicBezTo>
                  <a:cubicBezTo>
                    <a:pt x="26" y="52"/>
                    <a:pt x="29" y="50"/>
                    <a:pt x="31" y="48"/>
                  </a:cubicBezTo>
                  <a:cubicBezTo>
                    <a:pt x="34" y="45"/>
                    <a:pt x="35" y="42"/>
                    <a:pt x="35" y="38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  <a:moveTo>
                    <a:pt x="52" y="57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57"/>
                    <a:pt x="60" y="57"/>
                    <a:pt x="60" y="57"/>
                  </a:cubicBezTo>
                  <a:lnTo>
                    <a:pt x="52" y="57"/>
                  </a:lnTo>
                  <a:close/>
                  <a:moveTo>
                    <a:pt x="52" y="7"/>
                  </a:moveTo>
                  <a:cubicBezTo>
                    <a:pt x="52" y="6"/>
                    <a:pt x="52" y="5"/>
                    <a:pt x="53" y="4"/>
                  </a:cubicBezTo>
                  <a:cubicBezTo>
                    <a:pt x="54" y="3"/>
                    <a:pt x="55" y="3"/>
                    <a:pt x="56" y="3"/>
                  </a:cubicBezTo>
                  <a:cubicBezTo>
                    <a:pt x="58" y="3"/>
                    <a:pt x="59" y="3"/>
                    <a:pt x="60" y="4"/>
                  </a:cubicBezTo>
                  <a:cubicBezTo>
                    <a:pt x="60" y="5"/>
                    <a:pt x="61" y="6"/>
                    <a:pt x="61" y="7"/>
                  </a:cubicBezTo>
                  <a:cubicBezTo>
                    <a:pt x="61" y="8"/>
                    <a:pt x="60" y="9"/>
                    <a:pt x="60" y="10"/>
                  </a:cubicBezTo>
                  <a:cubicBezTo>
                    <a:pt x="59" y="11"/>
                    <a:pt x="58" y="11"/>
                    <a:pt x="56" y="11"/>
                  </a:cubicBezTo>
                  <a:cubicBezTo>
                    <a:pt x="55" y="11"/>
                    <a:pt x="54" y="11"/>
                    <a:pt x="53" y="10"/>
                  </a:cubicBezTo>
                  <a:cubicBezTo>
                    <a:pt x="52" y="9"/>
                    <a:pt x="52" y="8"/>
                    <a:pt x="52" y="7"/>
                  </a:cubicBezTo>
                  <a:close/>
                  <a:moveTo>
                    <a:pt x="103" y="57"/>
                  </a:moveTo>
                  <a:cubicBezTo>
                    <a:pt x="103" y="38"/>
                    <a:pt x="103" y="38"/>
                    <a:pt x="103" y="38"/>
                  </a:cubicBezTo>
                  <a:cubicBezTo>
                    <a:pt x="103" y="34"/>
                    <a:pt x="102" y="30"/>
                    <a:pt x="99" y="28"/>
                  </a:cubicBezTo>
                  <a:cubicBezTo>
                    <a:pt x="97" y="25"/>
                    <a:pt x="94" y="24"/>
                    <a:pt x="90" y="24"/>
                  </a:cubicBezTo>
                  <a:cubicBezTo>
                    <a:pt x="86" y="24"/>
                    <a:pt x="82" y="25"/>
                    <a:pt x="80" y="28"/>
                  </a:cubicBezTo>
                  <a:cubicBezTo>
                    <a:pt x="77" y="30"/>
                    <a:pt x="76" y="34"/>
                    <a:pt x="76" y="38"/>
                  </a:cubicBezTo>
                  <a:cubicBezTo>
                    <a:pt x="76" y="42"/>
                    <a:pt x="77" y="45"/>
                    <a:pt x="80" y="48"/>
                  </a:cubicBezTo>
                  <a:cubicBezTo>
                    <a:pt x="82" y="50"/>
                    <a:pt x="86" y="51"/>
                    <a:pt x="90" y="51"/>
                  </a:cubicBezTo>
                  <a:cubicBezTo>
                    <a:pt x="92" y="51"/>
                    <a:pt x="94" y="51"/>
                    <a:pt x="95" y="51"/>
                  </a:cubicBezTo>
                  <a:cubicBezTo>
                    <a:pt x="97" y="50"/>
                    <a:pt x="99" y="49"/>
                    <a:pt x="101" y="48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99" y="56"/>
                    <a:pt x="97" y="57"/>
                    <a:pt x="95" y="57"/>
                  </a:cubicBezTo>
                  <a:cubicBezTo>
                    <a:pt x="93" y="58"/>
                    <a:pt x="91" y="58"/>
                    <a:pt x="89" y="58"/>
                  </a:cubicBezTo>
                  <a:cubicBezTo>
                    <a:pt x="87" y="58"/>
                    <a:pt x="85" y="58"/>
                    <a:pt x="83" y="57"/>
                  </a:cubicBezTo>
                  <a:cubicBezTo>
                    <a:pt x="81" y="57"/>
                    <a:pt x="79" y="56"/>
                    <a:pt x="78" y="55"/>
                  </a:cubicBezTo>
                  <a:cubicBezTo>
                    <a:pt x="74" y="53"/>
                    <a:pt x="72" y="50"/>
                    <a:pt x="71" y="48"/>
                  </a:cubicBezTo>
                  <a:cubicBezTo>
                    <a:pt x="69" y="45"/>
                    <a:pt x="68" y="41"/>
                    <a:pt x="68" y="38"/>
                  </a:cubicBezTo>
                  <a:cubicBezTo>
                    <a:pt x="68" y="32"/>
                    <a:pt x="70" y="27"/>
                    <a:pt x="74" y="23"/>
                  </a:cubicBezTo>
                  <a:cubicBezTo>
                    <a:pt x="78" y="19"/>
                    <a:pt x="83" y="17"/>
                    <a:pt x="89" y="17"/>
                  </a:cubicBezTo>
                  <a:cubicBezTo>
                    <a:pt x="94" y="17"/>
                    <a:pt x="97" y="18"/>
                    <a:pt x="101" y="20"/>
                  </a:cubicBezTo>
                  <a:cubicBezTo>
                    <a:pt x="104" y="22"/>
                    <a:pt x="107" y="25"/>
                    <a:pt x="109" y="28"/>
                  </a:cubicBezTo>
                  <a:cubicBezTo>
                    <a:pt x="109" y="30"/>
                    <a:pt x="110" y="31"/>
                    <a:pt x="110" y="33"/>
                  </a:cubicBezTo>
                  <a:cubicBezTo>
                    <a:pt x="111" y="35"/>
                    <a:pt x="111" y="37"/>
                    <a:pt x="111" y="41"/>
                  </a:cubicBezTo>
                  <a:cubicBezTo>
                    <a:pt x="111" y="57"/>
                    <a:pt x="111" y="57"/>
                    <a:pt x="111" y="57"/>
                  </a:cubicBezTo>
                  <a:lnTo>
                    <a:pt x="103" y="57"/>
                  </a:lnTo>
                  <a:close/>
                  <a:moveTo>
                    <a:pt x="120" y="57"/>
                  </a:moveTo>
                  <a:cubicBezTo>
                    <a:pt x="120" y="36"/>
                    <a:pt x="120" y="36"/>
                    <a:pt x="120" y="36"/>
                  </a:cubicBezTo>
                  <a:cubicBezTo>
                    <a:pt x="120" y="30"/>
                    <a:pt x="122" y="26"/>
                    <a:pt x="125" y="22"/>
                  </a:cubicBezTo>
                  <a:cubicBezTo>
                    <a:pt x="128" y="19"/>
                    <a:pt x="133" y="17"/>
                    <a:pt x="138" y="17"/>
                  </a:cubicBezTo>
                  <a:cubicBezTo>
                    <a:pt x="144" y="17"/>
                    <a:pt x="148" y="19"/>
                    <a:pt x="151" y="22"/>
                  </a:cubicBezTo>
                  <a:cubicBezTo>
                    <a:pt x="155" y="26"/>
                    <a:pt x="156" y="30"/>
                    <a:pt x="156" y="36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49" y="57"/>
                    <a:pt x="149" y="57"/>
                    <a:pt x="149" y="57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2"/>
                    <a:pt x="148" y="29"/>
                    <a:pt x="146" y="27"/>
                  </a:cubicBezTo>
                  <a:cubicBezTo>
                    <a:pt x="144" y="25"/>
                    <a:pt x="141" y="24"/>
                    <a:pt x="138" y="24"/>
                  </a:cubicBezTo>
                  <a:cubicBezTo>
                    <a:pt x="135" y="24"/>
                    <a:pt x="133" y="25"/>
                    <a:pt x="131" y="27"/>
                  </a:cubicBezTo>
                  <a:cubicBezTo>
                    <a:pt x="129" y="29"/>
                    <a:pt x="128" y="32"/>
                    <a:pt x="128" y="35"/>
                  </a:cubicBezTo>
                  <a:cubicBezTo>
                    <a:pt x="128" y="57"/>
                    <a:pt x="128" y="57"/>
                    <a:pt x="128" y="57"/>
                  </a:cubicBezTo>
                  <a:lnTo>
                    <a:pt x="120" y="57"/>
                  </a:lnTo>
                  <a:close/>
                  <a:moveTo>
                    <a:pt x="165" y="75"/>
                  </a:moveTo>
                  <a:cubicBezTo>
                    <a:pt x="165" y="41"/>
                    <a:pt x="165" y="41"/>
                    <a:pt x="165" y="41"/>
                  </a:cubicBezTo>
                  <a:cubicBezTo>
                    <a:pt x="165" y="38"/>
                    <a:pt x="166" y="35"/>
                    <a:pt x="166" y="33"/>
                  </a:cubicBezTo>
                  <a:cubicBezTo>
                    <a:pt x="166" y="31"/>
                    <a:pt x="167" y="30"/>
                    <a:pt x="168" y="28"/>
                  </a:cubicBezTo>
                  <a:cubicBezTo>
                    <a:pt x="170" y="25"/>
                    <a:pt x="172" y="22"/>
                    <a:pt x="176" y="20"/>
                  </a:cubicBezTo>
                  <a:cubicBezTo>
                    <a:pt x="179" y="18"/>
                    <a:pt x="183" y="17"/>
                    <a:pt x="187" y="17"/>
                  </a:cubicBezTo>
                  <a:cubicBezTo>
                    <a:pt x="193" y="17"/>
                    <a:pt x="198" y="19"/>
                    <a:pt x="202" y="23"/>
                  </a:cubicBezTo>
                  <a:cubicBezTo>
                    <a:pt x="206" y="27"/>
                    <a:pt x="208" y="32"/>
                    <a:pt x="208" y="38"/>
                  </a:cubicBezTo>
                  <a:cubicBezTo>
                    <a:pt x="208" y="40"/>
                    <a:pt x="208" y="43"/>
                    <a:pt x="207" y="45"/>
                  </a:cubicBezTo>
                  <a:cubicBezTo>
                    <a:pt x="206" y="48"/>
                    <a:pt x="204" y="50"/>
                    <a:pt x="203" y="52"/>
                  </a:cubicBezTo>
                  <a:cubicBezTo>
                    <a:pt x="201" y="54"/>
                    <a:pt x="198" y="55"/>
                    <a:pt x="196" y="56"/>
                  </a:cubicBezTo>
                  <a:cubicBezTo>
                    <a:pt x="193" y="58"/>
                    <a:pt x="190" y="58"/>
                    <a:pt x="187" y="58"/>
                  </a:cubicBezTo>
                  <a:cubicBezTo>
                    <a:pt x="185" y="58"/>
                    <a:pt x="183" y="58"/>
                    <a:pt x="181" y="57"/>
                  </a:cubicBezTo>
                  <a:cubicBezTo>
                    <a:pt x="179" y="57"/>
                    <a:pt x="177" y="56"/>
                    <a:pt x="176" y="55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9"/>
                    <a:pt x="179" y="50"/>
                    <a:pt x="181" y="51"/>
                  </a:cubicBezTo>
                  <a:cubicBezTo>
                    <a:pt x="183" y="51"/>
                    <a:pt x="185" y="51"/>
                    <a:pt x="187" y="51"/>
                  </a:cubicBezTo>
                  <a:cubicBezTo>
                    <a:pt x="191" y="51"/>
                    <a:pt x="194" y="50"/>
                    <a:pt x="197" y="48"/>
                  </a:cubicBezTo>
                  <a:cubicBezTo>
                    <a:pt x="199" y="45"/>
                    <a:pt x="201" y="42"/>
                    <a:pt x="201" y="38"/>
                  </a:cubicBezTo>
                  <a:cubicBezTo>
                    <a:pt x="201" y="34"/>
                    <a:pt x="199" y="30"/>
                    <a:pt x="197" y="28"/>
                  </a:cubicBezTo>
                  <a:cubicBezTo>
                    <a:pt x="194" y="25"/>
                    <a:pt x="191" y="24"/>
                    <a:pt x="187" y="24"/>
                  </a:cubicBezTo>
                  <a:cubicBezTo>
                    <a:pt x="183" y="24"/>
                    <a:pt x="179" y="25"/>
                    <a:pt x="177" y="28"/>
                  </a:cubicBezTo>
                  <a:cubicBezTo>
                    <a:pt x="174" y="30"/>
                    <a:pt x="173" y="34"/>
                    <a:pt x="173" y="38"/>
                  </a:cubicBezTo>
                  <a:cubicBezTo>
                    <a:pt x="173" y="75"/>
                    <a:pt x="173" y="75"/>
                    <a:pt x="173" y="75"/>
                  </a:cubicBezTo>
                  <a:lnTo>
                    <a:pt x="165" y="75"/>
                  </a:lnTo>
                  <a:close/>
                  <a:moveTo>
                    <a:pt x="216" y="57"/>
                  </a:moveTo>
                  <a:cubicBezTo>
                    <a:pt x="216" y="18"/>
                    <a:pt x="216" y="18"/>
                    <a:pt x="216" y="18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4" y="57"/>
                    <a:pt x="224" y="57"/>
                    <a:pt x="224" y="57"/>
                  </a:cubicBezTo>
                  <a:lnTo>
                    <a:pt x="216" y="57"/>
                  </a:lnTo>
                  <a:close/>
                  <a:moveTo>
                    <a:pt x="215" y="7"/>
                  </a:moveTo>
                  <a:cubicBezTo>
                    <a:pt x="215" y="6"/>
                    <a:pt x="216" y="5"/>
                    <a:pt x="217" y="4"/>
                  </a:cubicBezTo>
                  <a:cubicBezTo>
                    <a:pt x="218" y="3"/>
                    <a:pt x="219" y="3"/>
                    <a:pt x="220" y="3"/>
                  </a:cubicBezTo>
                  <a:cubicBezTo>
                    <a:pt x="221" y="3"/>
                    <a:pt x="222" y="3"/>
                    <a:pt x="223" y="4"/>
                  </a:cubicBezTo>
                  <a:cubicBezTo>
                    <a:pt x="224" y="5"/>
                    <a:pt x="225" y="6"/>
                    <a:pt x="225" y="7"/>
                  </a:cubicBezTo>
                  <a:cubicBezTo>
                    <a:pt x="225" y="8"/>
                    <a:pt x="224" y="9"/>
                    <a:pt x="223" y="10"/>
                  </a:cubicBezTo>
                  <a:cubicBezTo>
                    <a:pt x="222" y="11"/>
                    <a:pt x="221" y="11"/>
                    <a:pt x="220" y="11"/>
                  </a:cubicBezTo>
                  <a:cubicBezTo>
                    <a:pt x="219" y="11"/>
                    <a:pt x="218" y="11"/>
                    <a:pt x="217" y="10"/>
                  </a:cubicBezTo>
                  <a:cubicBezTo>
                    <a:pt x="216" y="9"/>
                    <a:pt x="215" y="8"/>
                    <a:pt x="215" y="7"/>
                  </a:cubicBezTo>
                  <a:close/>
                  <a:moveTo>
                    <a:pt x="234" y="57"/>
                  </a:moveTo>
                  <a:cubicBezTo>
                    <a:pt x="234" y="36"/>
                    <a:pt x="234" y="36"/>
                    <a:pt x="234" y="36"/>
                  </a:cubicBezTo>
                  <a:cubicBezTo>
                    <a:pt x="234" y="30"/>
                    <a:pt x="235" y="26"/>
                    <a:pt x="239" y="22"/>
                  </a:cubicBezTo>
                  <a:cubicBezTo>
                    <a:pt x="242" y="19"/>
                    <a:pt x="246" y="17"/>
                    <a:pt x="252" y="17"/>
                  </a:cubicBezTo>
                  <a:cubicBezTo>
                    <a:pt x="257" y="17"/>
                    <a:pt x="262" y="19"/>
                    <a:pt x="265" y="22"/>
                  </a:cubicBezTo>
                  <a:cubicBezTo>
                    <a:pt x="268" y="26"/>
                    <a:pt x="270" y="30"/>
                    <a:pt x="270" y="36"/>
                  </a:cubicBezTo>
                  <a:cubicBezTo>
                    <a:pt x="270" y="57"/>
                    <a:pt x="270" y="57"/>
                    <a:pt x="270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35"/>
                    <a:pt x="262" y="35"/>
                    <a:pt x="262" y="35"/>
                  </a:cubicBezTo>
                  <a:cubicBezTo>
                    <a:pt x="262" y="32"/>
                    <a:pt x="261" y="29"/>
                    <a:pt x="260" y="27"/>
                  </a:cubicBezTo>
                  <a:cubicBezTo>
                    <a:pt x="258" y="25"/>
                    <a:pt x="255" y="24"/>
                    <a:pt x="252" y="24"/>
                  </a:cubicBezTo>
                  <a:cubicBezTo>
                    <a:pt x="249" y="24"/>
                    <a:pt x="246" y="25"/>
                    <a:pt x="244" y="27"/>
                  </a:cubicBezTo>
                  <a:cubicBezTo>
                    <a:pt x="242" y="29"/>
                    <a:pt x="241" y="32"/>
                    <a:pt x="241" y="35"/>
                  </a:cubicBezTo>
                  <a:cubicBezTo>
                    <a:pt x="241" y="57"/>
                    <a:pt x="241" y="57"/>
                    <a:pt x="241" y="57"/>
                  </a:cubicBezTo>
                  <a:lnTo>
                    <a:pt x="234" y="57"/>
                  </a:lnTo>
                  <a:close/>
                  <a:moveTo>
                    <a:pt x="320" y="55"/>
                  </a:moveTo>
                  <a:cubicBezTo>
                    <a:pt x="320" y="62"/>
                    <a:pt x="318" y="67"/>
                    <a:pt x="314" y="70"/>
                  </a:cubicBezTo>
                  <a:cubicBezTo>
                    <a:pt x="311" y="74"/>
                    <a:pt x="305" y="76"/>
                    <a:pt x="298" y="76"/>
                  </a:cubicBezTo>
                  <a:cubicBezTo>
                    <a:pt x="296" y="76"/>
                    <a:pt x="294" y="76"/>
                    <a:pt x="292" y="75"/>
                  </a:cubicBezTo>
                  <a:cubicBezTo>
                    <a:pt x="290" y="75"/>
                    <a:pt x="287" y="74"/>
                    <a:pt x="285" y="74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91" y="68"/>
                    <a:pt x="293" y="69"/>
                  </a:cubicBezTo>
                  <a:cubicBezTo>
                    <a:pt x="295" y="69"/>
                    <a:pt x="297" y="69"/>
                    <a:pt x="299" y="69"/>
                  </a:cubicBezTo>
                  <a:cubicBezTo>
                    <a:pt x="303" y="69"/>
                    <a:pt x="306" y="68"/>
                    <a:pt x="309" y="66"/>
                  </a:cubicBezTo>
                  <a:cubicBezTo>
                    <a:pt x="311" y="63"/>
                    <a:pt x="313" y="60"/>
                    <a:pt x="313" y="56"/>
                  </a:cubicBezTo>
                  <a:cubicBezTo>
                    <a:pt x="313" y="38"/>
                    <a:pt x="313" y="38"/>
                    <a:pt x="313" y="38"/>
                  </a:cubicBezTo>
                  <a:cubicBezTo>
                    <a:pt x="313" y="34"/>
                    <a:pt x="311" y="30"/>
                    <a:pt x="309" y="28"/>
                  </a:cubicBezTo>
                  <a:cubicBezTo>
                    <a:pt x="306" y="25"/>
                    <a:pt x="303" y="24"/>
                    <a:pt x="299" y="24"/>
                  </a:cubicBezTo>
                  <a:cubicBezTo>
                    <a:pt x="295" y="24"/>
                    <a:pt x="292" y="25"/>
                    <a:pt x="289" y="28"/>
                  </a:cubicBezTo>
                  <a:cubicBezTo>
                    <a:pt x="287" y="30"/>
                    <a:pt x="285" y="34"/>
                    <a:pt x="285" y="38"/>
                  </a:cubicBezTo>
                  <a:cubicBezTo>
                    <a:pt x="285" y="42"/>
                    <a:pt x="287" y="45"/>
                    <a:pt x="289" y="48"/>
                  </a:cubicBezTo>
                  <a:cubicBezTo>
                    <a:pt x="292" y="50"/>
                    <a:pt x="295" y="51"/>
                    <a:pt x="299" y="51"/>
                  </a:cubicBezTo>
                  <a:cubicBezTo>
                    <a:pt x="301" y="51"/>
                    <a:pt x="303" y="51"/>
                    <a:pt x="305" y="51"/>
                  </a:cubicBezTo>
                  <a:cubicBezTo>
                    <a:pt x="306" y="50"/>
                    <a:pt x="308" y="49"/>
                    <a:pt x="310" y="48"/>
                  </a:cubicBezTo>
                  <a:cubicBezTo>
                    <a:pt x="310" y="55"/>
                    <a:pt x="310" y="55"/>
                    <a:pt x="310" y="55"/>
                  </a:cubicBezTo>
                  <a:cubicBezTo>
                    <a:pt x="308" y="56"/>
                    <a:pt x="306" y="57"/>
                    <a:pt x="305" y="57"/>
                  </a:cubicBezTo>
                  <a:cubicBezTo>
                    <a:pt x="303" y="58"/>
                    <a:pt x="301" y="58"/>
                    <a:pt x="298" y="58"/>
                  </a:cubicBezTo>
                  <a:cubicBezTo>
                    <a:pt x="296" y="58"/>
                    <a:pt x="294" y="58"/>
                    <a:pt x="292" y="57"/>
                  </a:cubicBezTo>
                  <a:cubicBezTo>
                    <a:pt x="290" y="57"/>
                    <a:pt x="289" y="56"/>
                    <a:pt x="287" y="55"/>
                  </a:cubicBezTo>
                  <a:cubicBezTo>
                    <a:pt x="284" y="53"/>
                    <a:pt x="282" y="50"/>
                    <a:pt x="280" y="48"/>
                  </a:cubicBezTo>
                  <a:cubicBezTo>
                    <a:pt x="278" y="45"/>
                    <a:pt x="278" y="41"/>
                    <a:pt x="278" y="38"/>
                  </a:cubicBezTo>
                  <a:cubicBezTo>
                    <a:pt x="278" y="32"/>
                    <a:pt x="280" y="27"/>
                    <a:pt x="284" y="23"/>
                  </a:cubicBezTo>
                  <a:cubicBezTo>
                    <a:pt x="288" y="19"/>
                    <a:pt x="293" y="17"/>
                    <a:pt x="299" y="17"/>
                  </a:cubicBezTo>
                  <a:cubicBezTo>
                    <a:pt x="303" y="17"/>
                    <a:pt x="307" y="18"/>
                    <a:pt x="310" y="20"/>
                  </a:cubicBezTo>
                  <a:cubicBezTo>
                    <a:pt x="314" y="22"/>
                    <a:pt x="316" y="25"/>
                    <a:pt x="318" y="28"/>
                  </a:cubicBezTo>
                  <a:cubicBezTo>
                    <a:pt x="319" y="30"/>
                    <a:pt x="319" y="31"/>
                    <a:pt x="320" y="33"/>
                  </a:cubicBezTo>
                  <a:cubicBezTo>
                    <a:pt x="320" y="35"/>
                    <a:pt x="320" y="37"/>
                    <a:pt x="320" y="41"/>
                  </a:cubicBezTo>
                  <a:lnTo>
                    <a:pt x="320" y="55"/>
                  </a:lnTo>
                  <a:close/>
                  <a:moveTo>
                    <a:pt x="332" y="53"/>
                  </a:moveTo>
                  <a:cubicBezTo>
                    <a:pt x="332" y="52"/>
                    <a:pt x="332" y="51"/>
                    <a:pt x="333" y="50"/>
                  </a:cubicBezTo>
                  <a:cubicBezTo>
                    <a:pt x="334" y="49"/>
                    <a:pt x="335" y="49"/>
                    <a:pt x="337" y="49"/>
                  </a:cubicBezTo>
                  <a:cubicBezTo>
                    <a:pt x="338" y="49"/>
                    <a:pt x="340" y="49"/>
                    <a:pt x="341" y="50"/>
                  </a:cubicBezTo>
                  <a:cubicBezTo>
                    <a:pt x="342" y="51"/>
                    <a:pt x="342" y="52"/>
                    <a:pt x="342" y="53"/>
                  </a:cubicBezTo>
                  <a:cubicBezTo>
                    <a:pt x="342" y="55"/>
                    <a:pt x="342" y="56"/>
                    <a:pt x="341" y="57"/>
                  </a:cubicBezTo>
                  <a:cubicBezTo>
                    <a:pt x="340" y="58"/>
                    <a:pt x="338" y="58"/>
                    <a:pt x="337" y="58"/>
                  </a:cubicBezTo>
                  <a:cubicBezTo>
                    <a:pt x="335" y="58"/>
                    <a:pt x="334" y="58"/>
                    <a:pt x="333" y="57"/>
                  </a:cubicBezTo>
                  <a:cubicBezTo>
                    <a:pt x="332" y="56"/>
                    <a:pt x="332" y="55"/>
                    <a:pt x="332" y="53"/>
                  </a:cubicBezTo>
                  <a:close/>
                  <a:moveTo>
                    <a:pt x="381" y="25"/>
                  </a:moveTo>
                  <a:cubicBezTo>
                    <a:pt x="377" y="25"/>
                    <a:pt x="377" y="25"/>
                    <a:pt x="377" y="25"/>
                  </a:cubicBezTo>
                  <a:cubicBezTo>
                    <a:pt x="372" y="25"/>
                    <a:pt x="368" y="26"/>
                    <a:pt x="364" y="28"/>
                  </a:cubicBezTo>
                  <a:cubicBezTo>
                    <a:pt x="361" y="31"/>
                    <a:pt x="360" y="34"/>
                    <a:pt x="360" y="38"/>
                  </a:cubicBezTo>
                  <a:cubicBezTo>
                    <a:pt x="360" y="42"/>
                    <a:pt x="361" y="45"/>
                    <a:pt x="364" y="47"/>
                  </a:cubicBezTo>
                  <a:cubicBezTo>
                    <a:pt x="368" y="50"/>
                    <a:pt x="372" y="51"/>
                    <a:pt x="377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77" y="57"/>
                    <a:pt x="377" y="57"/>
                    <a:pt x="377" y="57"/>
                  </a:cubicBezTo>
                  <a:cubicBezTo>
                    <a:pt x="369" y="57"/>
                    <a:pt x="363" y="56"/>
                    <a:pt x="358" y="52"/>
                  </a:cubicBezTo>
                  <a:cubicBezTo>
                    <a:pt x="354" y="48"/>
                    <a:pt x="352" y="44"/>
                    <a:pt x="352" y="38"/>
                  </a:cubicBezTo>
                  <a:cubicBezTo>
                    <a:pt x="352" y="35"/>
                    <a:pt x="352" y="32"/>
                    <a:pt x="354" y="29"/>
                  </a:cubicBezTo>
                  <a:cubicBezTo>
                    <a:pt x="356" y="26"/>
                    <a:pt x="358" y="24"/>
                    <a:pt x="361" y="22"/>
                  </a:cubicBezTo>
                  <a:cubicBezTo>
                    <a:pt x="363" y="20"/>
                    <a:pt x="365" y="20"/>
                    <a:pt x="368" y="19"/>
                  </a:cubicBezTo>
                  <a:cubicBezTo>
                    <a:pt x="370" y="18"/>
                    <a:pt x="373" y="18"/>
                    <a:pt x="377" y="18"/>
                  </a:cubicBezTo>
                  <a:cubicBezTo>
                    <a:pt x="381" y="18"/>
                    <a:pt x="381" y="18"/>
                    <a:pt x="381" y="18"/>
                  </a:cubicBezTo>
                  <a:lnTo>
                    <a:pt x="381" y="25"/>
                  </a:lnTo>
                  <a:close/>
                  <a:moveTo>
                    <a:pt x="394" y="38"/>
                  </a:moveTo>
                  <a:cubicBezTo>
                    <a:pt x="394" y="42"/>
                    <a:pt x="395" y="45"/>
                    <a:pt x="398" y="47"/>
                  </a:cubicBezTo>
                  <a:cubicBezTo>
                    <a:pt x="400" y="50"/>
                    <a:pt x="404" y="51"/>
                    <a:pt x="407" y="51"/>
                  </a:cubicBezTo>
                  <a:cubicBezTo>
                    <a:pt x="411" y="51"/>
                    <a:pt x="414" y="50"/>
                    <a:pt x="417" y="47"/>
                  </a:cubicBezTo>
                  <a:cubicBezTo>
                    <a:pt x="420" y="45"/>
                    <a:pt x="421" y="42"/>
                    <a:pt x="421" y="38"/>
                  </a:cubicBezTo>
                  <a:cubicBezTo>
                    <a:pt x="421" y="34"/>
                    <a:pt x="420" y="31"/>
                    <a:pt x="417" y="28"/>
                  </a:cubicBezTo>
                  <a:cubicBezTo>
                    <a:pt x="414" y="25"/>
                    <a:pt x="411" y="24"/>
                    <a:pt x="407" y="24"/>
                  </a:cubicBezTo>
                  <a:cubicBezTo>
                    <a:pt x="404" y="24"/>
                    <a:pt x="400" y="25"/>
                    <a:pt x="398" y="28"/>
                  </a:cubicBezTo>
                  <a:cubicBezTo>
                    <a:pt x="395" y="31"/>
                    <a:pt x="394" y="34"/>
                    <a:pt x="394" y="38"/>
                  </a:cubicBezTo>
                  <a:close/>
                  <a:moveTo>
                    <a:pt x="386" y="38"/>
                  </a:moveTo>
                  <a:cubicBezTo>
                    <a:pt x="386" y="35"/>
                    <a:pt x="386" y="32"/>
                    <a:pt x="387" y="30"/>
                  </a:cubicBezTo>
                  <a:cubicBezTo>
                    <a:pt x="389" y="28"/>
                    <a:pt x="390" y="25"/>
                    <a:pt x="392" y="23"/>
                  </a:cubicBezTo>
                  <a:cubicBezTo>
                    <a:pt x="394" y="21"/>
                    <a:pt x="397" y="20"/>
                    <a:pt x="399" y="19"/>
                  </a:cubicBezTo>
                  <a:cubicBezTo>
                    <a:pt x="402" y="18"/>
                    <a:pt x="405" y="17"/>
                    <a:pt x="407" y="17"/>
                  </a:cubicBezTo>
                  <a:cubicBezTo>
                    <a:pt x="410" y="17"/>
                    <a:pt x="413" y="18"/>
                    <a:pt x="416" y="19"/>
                  </a:cubicBezTo>
                  <a:cubicBezTo>
                    <a:pt x="418" y="20"/>
                    <a:pt x="421" y="21"/>
                    <a:pt x="423" y="23"/>
                  </a:cubicBezTo>
                  <a:cubicBezTo>
                    <a:pt x="425" y="25"/>
                    <a:pt x="426" y="27"/>
                    <a:pt x="427" y="30"/>
                  </a:cubicBezTo>
                  <a:cubicBezTo>
                    <a:pt x="428" y="32"/>
                    <a:pt x="429" y="35"/>
                    <a:pt x="429" y="38"/>
                  </a:cubicBezTo>
                  <a:cubicBezTo>
                    <a:pt x="429" y="41"/>
                    <a:pt x="428" y="43"/>
                    <a:pt x="427" y="46"/>
                  </a:cubicBezTo>
                  <a:cubicBezTo>
                    <a:pt x="426" y="48"/>
                    <a:pt x="425" y="50"/>
                    <a:pt x="423" y="52"/>
                  </a:cubicBezTo>
                  <a:cubicBezTo>
                    <a:pt x="421" y="54"/>
                    <a:pt x="418" y="56"/>
                    <a:pt x="416" y="57"/>
                  </a:cubicBezTo>
                  <a:cubicBezTo>
                    <a:pt x="413" y="58"/>
                    <a:pt x="410" y="58"/>
                    <a:pt x="407" y="58"/>
                  </a:cubicBezTo>
                  <a:cubicBezTo>
                    <a:pt x="405" y="58"/>
                    <a:pt x="402" y="58"/>
                    <a:pt x="399" y="57"/>
                  </a:cubicBezTo>
                  <a:cubicBezTo>
                    <a:pt x="397" y="56"/>
                    <a:pt x="394" y="54"/>
                    <a:pt x="392" y="52"/>
                  </a:cubicBezTo>
                  <a:cubicBezTo>
                    <a:pt x="390" y="50"/>
                    <a:pt x="389" y="48"/>
                    <a:pt x="387" y="46"/>
                  </a:cubicBezTo>
                  <a:cubicBezTo>
                    <a:pt x="386" y="43"/>
                    <a:pt x="386" y="41"/>
                    <a:pt x="386" y="38"/>
                  </a:cubicBezTo>
                  <a:close/>
                  <a:moveTo>
                    <a:pt x="436" y="57"/>
                  </a:moveTo>
                  <a:cubicBezTo>
                    <a:pt x="436" y="35"/>
                    <a:pt x="436" y="35"/>
                    <a:pt x="436" y="35"/>
                  </a:cubicBezTo>
                  <a:cubicBezTo>
                    <a:pt x="436" y="29"/>
                    <a:pt x="438" y="25"/>
                    <a:pt x="441" y="22"/>
                  </a:cubicBezTo>
                  <a:cubicBezTo>
                    <a:pt x="444" y="19"/>
                    <a:pt x="448" y="17"/>
                    <a:pt x="453" y="17"/>
                  </a:cubicBezTo>
                  <a:cubicBezTo>
                    <a:pt x="456" y="17"/>
                    <a:pt x="458" y="18"/>
                    <a:pt x="460" y="19"/>
                  </a:cubicBezTo>
                  <a:cubicBezTo>
                    <a:pt x="463" y="20"/>
                    <a:pt x="465" y="22"/>
                    <a:pt x="466" y="23"/>
                  </a:cubicBezTo>
                  <a:cubicBezTo>
                    <a:pt x="468" y="21"/>
                    <a:pt x="470" y="20"/>
                    <a:pt x="472" y="19"/>
                  </a:cubicBezTo>
                  <a:cubicBezTo>
                    <a:pt x="474" y="18"/>
                    <a:pt x="477" y="17"/>
                    <a:pt x="479" y="17"/>
                  </a:cubicBezTo>
                  <a:cubicBezTo>
                    <a:pt x="484" y="17"/>
                    <a:pt x="488" y="19"/>
                    <a:pt x="492" y="22"/>
                  </a:cubicBezTo>
                  <a:cubicBezTo>
                    <a:pt x="495" y="25"/>
                    <a:pt x="496" y="29"/>
                    <a:pt x="496" y="35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9" y="31"/>
                    <a:pt x="488" y="28"/>
                    <a:pt x="486" y="27"/>
                  </a:cubicBezTo>
                  <a:cubicBezTo>
                    <a:pt x="484" y="25"/>
                    <a:pt x="482" y="24"/>
                    <a:pt x="479" y="24"/>
                  </a:cubicBezTo>
                  <a:cubicBezTo>
                    <a:pt x="477" y="24"/>
                    <a:pt x="474" y="25"/>
                    <a:pt x="473" y="27"/>
                  </a:cubicBezTo>
                  <a:cubicBezTo>
                    <a:pt x="471" y="28"/>
                    <a:pt x="470" y="31"/>
                    <a:pt x="470" y="33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62" y="57"/>
                    <a:pt x="462" y="57"/>
                    <a:pt x="462" y="57"/>
                  </a:cubicBezTo>
                  <a:cubicBezTo>
                    <a:pt x="462" y="33"/>
                    <a:pt x="462" y="33"/>
                    <a:pt x="462" y="33"/>
                  </a:cubicBezTo>
                  <a:cubicBezTo>
                    <a:pt x="462" y="31"/>
                    <a:pt x="462" y="28"/>
                    <a:pt x="460" y="27"/>
                  </a:cubicBezTo>
                  <a:cubicBezTo>
                    <a:pt x="458" y="25"/>
                    <a:pt x="456" y="24"/>
                    <a:pt x="453" y="24"/>
                  </a:cubicBezTo>
                  <a:cubicBezTo>
                    <a:pt x="450" y="24"/>
                    <a:pt x="448" y="25"/>
                    <a:pt x="446" y="27"/>
                  </a:cubicBezTo>
                  <a:cubicBezTo>
                    <a:pt x="445" y="28"/>
                    <a:pt x="444" y="31"/>
                    <a:pt x="444" y="33"/>
                  </a:cubicBezTo>
                  <a:cubicBezTo>
                    <a:pt x="444" y="57"/>
                    <a:pt x="444" y="57"/>
                    <a:pt x="444" y="57"/>
                  </a:cubicBezTo>
                  <a:lnTo>
                    <a:pt x="4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867275" y="3382963"/>
              <a:ext cx="315913" cy="290513"/>
            </a:xfrm>
            <a:prstGeom prst="ellipse">
              <a:avLst/>
            </a:prstGeom>
            <a:solidFill>
              <a:srgbClr val="F398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649788" y="3409951"/>
              <a:ext cx="744538" cy="411163"/>
            </a:xfrm>
            <a:custGeom>
              <a:gdLst>
                <a:gd fmla="*/ 192 w 198" name="T0"/>
                <a:gd fmla="*/ 0 h 109" name="T1"/>
                <a:gd fmla="*/ 198 w 198" name="T2"/>
                <a:gd fmla="*/ 26 h 109" name="T3"/>
                <a:gd fmla="*/ 167 w 198" name="T4"/>
                <a:gd fmla="*/ 85 h 109" name="T5"/>
                <a:gd fmla="*/ 98 w 198" name="T6"/>
                <a:gd fmla="*/ 109 h 109" name="T7"/>
                <a:gd fmla="*/ 28 w 198" name="T8"/>
                <a:gd fmla="*/ 85 h 109" name="T9"/>
                <a:gd fmla="*/ 0 w 198" name="T10"/>
                <a:gd fmla="*/ 43 h 109" name="T11"/>
                <a:gd fmla="*/ 35 w 198" name="T12"/>
                <a:gd fmla="*/ 35 h 109" name="T13"/>
                <a:gd fmla="*/ 52 w 198" name="T14"/>
                <a:gd fmla="*/ 60 h 109" name="T15"/>
                <a:gd fmla="*/ 98 w 198" name="T16"/>
                <a:gd fmla="*/ 76 h 109" name="T17"/>
                <a:gd fmla="*/ 144 w 198" name="T18"/>
                <a:gd fmla="*/ 60 h 109" name="T19"/>
                <a:gd fmla="*/ 161 w 198" name="T20"/>
                <a:gd fmla="*/ 26 h 109" name="T21"/>
                <a:gd fmla="*/ 157 w 198" name="T22"/>
                <a:gd fmla="*/ 8 h 109" name="T23"/>
                <a:gd fmla="*/ 192 w 198" name="T24"/>
                <a:gd fmla="*/ 0 h 10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9" w="198">
                  <a:moveTo>
                    <a:pt x="192" y="0"/>
                  </a:moveTo>
                  <a:cubicBezTo>
                    <a:pt x="196" y="8"/>
                    <a:pt x="198" y="17"/>
                    <a:pt x="198" y="26"/>
                  </a:cubicBezTo>
                  <a:cubicBezTo>
                    <a:pt x="198" y="49"/>
                    <a:pt x="186" y="70"/>
                    <a:pt x="167" y="85"/>
                  </a:cubicBezTo>
                  <a:cubicBezTo>
                    <a:pt x="149" y="100"/>
                    <a:pt x="125" y="109"/>
                    <a:pt x="98" y="109"/>
                  </a:cubicBezTo>
                  <a:cubicBezTo>
                    <a:pt x="71" y="109"/>
                    <a:pt x="46" y="100"/>
                    <a:pt x="28" y="85"/>
                  </a:cubicBezTo>
                  <a:cubicBezTo>
                    <a:pt x="15" y="74"/>
                    <a:pt x="5" y="60"/>
                    <a:pt x="0" y="4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8" y="45"/>
                    <a:pt x="44" y="54"/>
                    <a:pt x="52" y="60"/>
                  </a:cubicBezTo>
                  <a:cubicBezTo>
                    <a:pt x="64" y="70"/>
                    <a:pt x="80" y="76"/>
                    <a:pt x="98" y="76"/>
                  </a:cubicBezTo>
                  <a:cubicBezTo>
                    <a:pt x="116" y="76"/>
                    <a:pt x="132" y="70"/>
                    <a:pt x="144" y="60"/>
                  </a:cubicBezTo>
                  <a:cubicBezTo>
                    <a:pt x="155" y="52"/>
                    <a:pt x="161" y="39"/>
                    <a:pt x="161" y="26"/>
                  </a:cubicBezTo>
                  <a:cubicBezTo>
                    <a:pt x="161" y="20"/>
                    <a:pt x="160" y="14"/>
                    <a:pt x="157" y="8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F398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4743450" y="3798888"/>
              <a:ext cx="898525" cy="528638"/>
            </a:xfrm>
            <a:custGeom>
              <a:gdLst>
                <a:gd fmla="*/ 122 w 239" name="T0"/>
                <a:gd fmla="*/ 0 h 140" name="T1"/>
                <a:gd fmla="*/ 208 w 239" name="T2"/>
                <a:gd fmla="*/ 35 h 140" name="T3"/>
                <a:gd fmla="*/ 239 w 239" name="T4"/>
                <a:gd fmla="*/ 88 h 140" name="T5"/>
                <a:gd fmla="*/ 194 w 239" name="T6"/>
                <a:gd fmla="*/ 98 h 140" name="T7"/>
                <a:gd fmla="*/ 174 w 239" name="T8"/>
                <a:gd fmla="*/ 64 h 140" name="T9"/>
                <a:gd fmla="*/ 122 w 239" name="T10"/>
                <a:gd fmla="*/ 43 h 140" name="T11"/>
                <a:gd fmla="*/ 70 w 239" name="T12"/>
                <a:gd fmla="*/ 64 h 140" name="T13"/>
                <a:gd fmla="*/ 47 w 239" name="T14"/>
                <a:gd fmla="*/ 117 h 140" name="T15"/>
                <a:gd fmla="*/ 48 w 239" name="T16"/>
                <a:gd fmla="*/ 130 h 140" name="T17"/>
                <a:gd fmla="*/ 3 w 239" name="T18"/>
                <a:gd fmla="*/ 140 h 140" name="T19"/>
                <a:gd fmla="*/ 0 w 239" name="T20"/>
                <a:gd fmla="*/ 117 h 140" name="T21"/>
                <a:gd fmla="*/ 36 w 239" name="T22"/>
                <a:gd fmla="*/ 35 h 140" name="T23"/>
                <a:gd fmla="*/ 122 w 239" name="T24"/>
                <a:gd fmla="*/ 0 h 14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0" w="239">
                  <a:moveTo>
                    <a:pt x="122" y="0"/>
                  </a:moveTo>
                  <a:cubicBezTo>
                    <a:pt x="156" y="0"/>
                    <a:pt x="186" y="13"/>
                    <a:pt x="208" y="35"/>
                  </a:cubicBezTo>
                  <a:cubicBezTo>
                    <a:pt x="223" y="49"/>
                    <a:pt x="234" y="67"/>
                    <a:pt x="239" y="8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0" y="85"/>
                    <a:pt x="183" y="73"/>
                    <a:pt x="174" y="64"/>
                  </a:cubicBezTo>
                  <a:cubicBezTo>
                    <a:pt x="161" y="51"/>
                    <a:pt x="142" y="43"/>
                    <a:pt x="122" y="43"/>
                  </a:cubicBezTo>
                  <a:cubicBezTo>
                    <a:pt x="102" y="43"/>
                    <a:pt x="83" y="51"/>
                    <a:pt x="70" y="64"/>
                  </a:cubicBezTo>
                  <a:cubicBezTo>
                    <a:pt x="56" y="78"/>
                    <a:pt x="47" y="97"/>
                    <a:pt x="47" y="117"/>
                  </a:cubicBezTo>
                  <a:cubicBezTo>
                    <a:pt x="47" y="122"/>
                    <a:pt x="48" y="126"/>
                    <a:pt x="48" y="13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33"/>
                    <a:pt x="0" y="125"/>
                    <a:pt x="0" y="117"/>
                  </a:cubicBezTo>
                  <a:cubicBezTo>
                    <a:pt x="0" y="85"/>
                    <a:pt x="14" y="56"/>
                    <a:pt x="36" y="35"/>
                  </a:cubicBezTo>
                  <a:cubicBezTo>
                    <a:pt x="58" y="13"/>
                    <a:pt x="88" y="0"/>
                    <a:pt x="122" y="0"/>
                  </a:cubicBezTo>
                  <a:close/>
                </a:path>
              </a:pathLst>
            </a:custGeom>
            <a:solidFill>
              <a:srgbClr val="F398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40735" l="7863" r="8755" t="25956"/>
          <a:stretch>
            <a:fillRect/>
          </a:stretch>
        </p:blipFill>
        <p:spPr>
          <a:xfrm>
            <a:off x="1990165" y="1952625"/>
            <a:ext cx="3388659" cy="2030506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grpSp>
        <p:nvGrpSpPr>
          <p:cNvPr id="28" name="组合 27"/>
          <p:cNvGrpSpPr/>
          <p:nvPr/>
        </p:nvGrpSpPr>
        <p:grpSpPr>
          <a:xfrm rot="19544732">
            <a:off x="2368293" y="2474823"/>
            <a:ext cx="966748" cy="644240"/>
            <a:chOff x="9928603" y="1288528"/>
            <a:chExt cx="611893" cy="407765"/>
          </a:xfrm>
        </p:grpSpPr>
        <p:sp>
          <p:nvSpPr>
            <p:cNvPr id="24" name="Freeform 23"/>
            <p:cNvSpPr/>
            <p:nvPr/>
          </p:nvSpPr>
          <p:spPr bwMode="auto">
            <a:xfrm>
              <a:off x="10290464" y="1477028"/>
              <a:ext cx="13674" cy="22464"/>
            </a:xfrm>
            <a:custGeom>
              <a:gdLst>
                <a:gd fmla="*/ 6 w 15" name="T0"/>
                <a:gd fmla="*/ 25 h 25" name="T1"/>
                <a:gd fmla="*/ 0 w 15" name="T2"/>
                <a:gd fmla="*/ 2 h 25" name="T3"/>
                <a:gd fmla="*/ 10 w 15" name="T4"/>
                <a:gd fmla="*/ 0 h 25" name="T5"/>
                <a:gd fmla="*/ 15 w 15" name="T6"/>
                <a:gd fmla="*/ 23 h 25" name="T7"/>
                <a:gd fmla="*/ 6 w 15" name="T8"/>
                <a:gd fmla="*/ 25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15">
                  <a:moveTo>
                    <a:pt x="6" y="25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6" y="0"/>
                    <a:pt x="10" y="0"/>
                    <a:pt x="10" y="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2" y="24"/>
                    <a:pt x="6" y="25"/>
                  </a:cubicBezTo>
                  <a:close/>
                </a:path>
              </a:pathLst>
            </a:custGeom>
            <a:solidFill>
              <a:srgbClr val="1DBE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0048247" y="1288528"/>
              <a:ext cx="492249" cy="322794"/>
            </a:xfrm>
            <a:custGeom>
              <a:gdLst>
                <a:gd fmla="*/ 0 w 1008" name="T0"/>
                <a:gd fmla="*/ 661 h 661" name="T1"/>
                <a:gd fmla="*/ 208 w 1008" name="T2"/>
                <a:gd fmla="*/ 566 h 661" name="T3"/>
                <a:gd fmla="*/ 1008 w 1008" name="T4"/>
                <a:gd fmla="*/ 0 h 661" name="T5"/>
                <a:gd fmla="*/ 0 w 1008" name="T6"/>
                <a:gd fmla="*/ 661 h 6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61" w="1006">
                  <a:moveTo>
                    <a:pt x="0" y="661"/>
                  </a:moveTo>
                  <a:lnTo>
                    <a:pt x="208" y="566"/>
                  </a:lnTo>
                  <a:lnTo>
                    <a:pt x="1008" y="0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C1250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10048247" y="1288528"/>
              <a:ext cx="492249" cy="322794"/>
            </a:xfrm>
            <a:custGeom>
              <a:gdLst>
                <a:gd fmla="*/ 34 w 1008" name="T0"/>
                <a:gd fmla="*/ 364 h 661" name="T1"/>
                <a:gd fmla="*/ 0 w 1008" name="T2"/>
                <a:gd fmla="*/ 661 h 661" name="T3"/>
                <a:gd fmla="*/ 1008 w 1008" name="T4"/>
                <a:gd fmla="*/ 0 h 661" name="T5"/>
                <a:gd fmla="*/ 34 w 1008" name="T6"/>
                <a:gd fmla="*/ 364 h 6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61" w="1006">
                  <a:moveTo>
                    <a:pt x="34" y="364"/>
                  </a:moveTo>
                  <a:lnTo>
                    <a:pt x="0" y="661"/>
                  </a:lnTo>
                  <a:lnTo>
                    <a:pt x="1008" y="0"/>
                  </a:lnTo>
                  <a:lnTo>
                    <a:pt x="34" y="364"/>
                  </a:lnTo>
                  <a:close/>
                </a:path>
              </a:pathLst>
            </a:custGeom>
            <a:solidFill>
              <a:srgbClr val="CC270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9928603" y="1288528"/>
              <a:ext cx="611892" cy="407765"/>
            </a:xfrm>
            <a:custGeom>
              <a:gdLst>
                <a:gd fmla="*/ 0 w 1253" name="T0"/>
                <a:gd fmla="*/ 152 h 835" name="T1"/>
                <a:gd fmla="*/ 275 w 1253" name="T2"/>
                <a:gd fmla="*/ 403 h 835" name="T3"/>
                <a:gd fmla="*/ 1253 w 1253" name="T4"/>
                <a:gd fmla="*/ 0 h 835" name="T5"/>
                <a:gd fmla="*/ 453 w 1253" name="T6"/>
                <a:gd fmla="*/ 566 h 835" name="T7"/>
                <a:gd fmla="*/ 750 w 1253" name="T8"/>
                <a:gd fmla="*/ 835 h 835" name="T9"/>
                <a:gd fmla="*/ 1253 w 1253" name="T10"/>
                <a:gd fmla="*/ 0 h 835" name="T11"/>
                <a:gd fmla="*/ 0 w 1253" name="T12"/>
                <a:gd fmla="*/ 152 h 8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35" w="1253">
                  <a:moveTo>
                    <a:pt x="0" y="152"/>
                  </a:moveTo>
                  <a:lnTo>
                    <a:pt x="275" y="403"/>
                  </a:lnTo>
                  <a:lnTo>
                    <a:pt x="1253" y="0"/>
                  </a:lnTo>
                  <a:lnTo>
                    <a:pt x="453" y="566"/>
                  </a:lnTo>
                  <a:lnTo>
                    <a:pt x="750" y="835"/>
                  </a:lnTo>
                  <a:lnTo>
                    <a:pt x="1253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E2710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</p:spTree>
    <p:extLst>
      <p:ext uri="{BB962C8B-B14F-4D97-AF65-F5344CB8AC3E}">
        <p14:creationId val="155598754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1505"/>
          <p:cNvSpPr/>
          <p:nvPr/>
        </p:nvSpPr>
        <p:spPr bwMode="auto">
          <a:xfrm>
            <a:off x="3391733" y="2600731"/>
            <a:ext cx="3929469" cy="978884"/>
          </a:xfrm>
          <a:custGeom>
            <a:gdLst>
              <a:gd fmla="*/ 540 w 583" name="T0"/>
              <a:gd fmla="*/ 0 h 172" name="T1"/>
              <a:gd fmla="*/ 287 w 583" name="T2"/>
              <a:gd fmla="*/ 0 h 172" name="T3"/>
              <a:gd fmla="*/ 255 w 583" name="T4"/>
              <a:gd fmla="*/ 0 h 172" name="T5"/>
              <a:gd fmla="*/ 1 w 583" name="T6"/>
              <a:gd fmla="*/ 0 h 172" name="T7"/>
              <a:gd fmla="*/ 28 w 583" name="T8"/>
              <a:gd fmla="*/ 86 h 172" name="T9"/>
              <a:gd fmla="*/ 0 w 583" name="T10"/>
              <a:gd fmla="*/ 172 h 172" name="T11"/>
              <a:gd fmla="*/ 253 w 583" name="T12"/>
              <a:gd fmla="*/ 172 h 172" name="T13"/>
              <a:gd fmla="*/ 287 w 583" name="T14"/>
              <a:gd fmla="*/ 172 h 172" name="T15"/>
              <a:gd fmla="*/ 540 w 583" name="T16"/>
              <a:gd fmla="*/ 172 h 172" name="T17"/>
              <a:gd fmla="*/ 583 w 583" name="T18"/>
              <a:gd fmla="*/ 86 h 172" name="T19"/>
              <a:gd fmla="*/ 540 w 583" name="T20"/>
              <a:gd fmla="*/ 0 h 17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72" w="583">
                <a:moveTo>
                  <a:pt x="540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8" y="34"/>
                  <a:pt x="28" y="86"/>
                </a:cubicBezTo>
                <a:cubicBezTo>
                  <a:pt x="28" y="146"/>
                  <a:pt x="0" y="172"/>
                  <a:pt x="0" y="172"/>
                </a:cubicBezTo>
                <a:cubicBezTo>
                  <a:pt x="253" y="172"/>
                  <a:pt x="253" y="172"/>
                  <a:pt x="253" y="172"/>
                </a:cubicBezTo>
                <a:cubicBezTo>
                  <a:pt x="287" y="172"/>
                  <a:pt x="287" y="172"/>
                  <a:pt x="287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64" y="172"/>
                  <a:pt x="583" y="134"/>
                  <a:pt x="583" y="86"/>
                </a:cubicBezTo>
                <a:cubicBezTo>
                  <a:pt x="583" y="38"/>
                  <a:pt x="564" y="0"/>
                  <a:pt x="540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1506"/>
          <p:cNvSpPr>
            <a:spLocks noEditPoints="1"/>
          </p:cNvSpPr>
          <p:nvPr/>
        </p:nvSpPr>
        <p:spPr bwMode="auto">
          <a:xfrm>
            <a:off x="3349552" y="2571713"/>
            <a:ext cx="6454848" cy="1013792"/>
          </a:xfrm>
          <a:custGeom>
            <a:gdLst>
              <a:gd fmla="*/ 546 w 590" name="T0"/>
              <a:gd fmla="*/ 178 h 178" name="T1"/>
              <a:gd fmla="*/ 0 w 590" name="T2"/>
              <a:gd fmla="*/ 178 h 178" name="T3"/>
              <a:gd fmla="*/ 5 w 590" name="T4"/>
              <a:gd fmla="*/ 173 h 178" name="T5"/>
              <a:gd fmla="*/ 32 w 590" name="T6"/>
              <a:gd fmla="*/ 89 h 178" name="T7"/>
              <a:gd fmla="*/ 7 w 590" name="T8"/>
              <a:gd fmla="*/ 5 h 178" name="T9"/>
              <a:gd fmla="*/ 3 w 590" name="T10"/>
              <a:gd fmla="*/ 0 h 178" name="T11"/>
              <a:gd fmla="*/ 546 w 590" name="T12"/>
              <a:gd fmla="*/ 0 h 178" name="T13"/>
              <a:gd fmla="*/ 590 w 590" name="T14"/>
              <a:gd fmla="*/ 89 h 178" name="T15"/>
              <a:gd fmla="*/ 546 w 590" name="T16"/>
              <a:gd fmla="*/ 178 h 178" name="T17"/>
              <a:gd fmla="*/ 10 w 590" name="T18"/>
              <a:gd fmla="*/ 173 h 178" name="T19"/>
              <a:gd fmla="*/ 546 w 590" name="T20"/>
              <a:gd fmla="*/ 173 h 178" name="T21"/>
              <a:gd fmla="*/ 587 w 590" name="T22"/>
              <a:gd fmla="*/ 89 h 178" name="T23"/>
              <a:gd fmla="*/ 546 w 590" name="T24"/>
              <a:gd fmla="*/ 5 h 178" name="T25"/>
              <a:gd fmla="*/ 11 w 590" name="T26"/>
              <a:gd fmla="*/ 5 h 178" name="T27"/>
              <a:gd fmla="*/ 35 w 590" name="T28"/>
              <a:gd fmla="*/ 89 h 178" name="T29"/>
              <a:gd fmla="*/ 10 w 590" name="T30"/>
              <a:gd fmla="*/ 173 h 17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78" w="590">
                <a:moveTo>
                  <a:pt x="546" y="178"/>
                </a:moveTo>
                <a:cubicBezTo>
                  <a:pt x="0" y="178"/>
                  <a:pt x="0" y="178"/>
                  <a:pt x="0" y="178"/>
                </a:cubicBezTo>
                <a:cubicBezTo>
                  <a:pt x="5" y="173"/>
                  <a:pt x="5" y="173"/>
                  <a:pt x="5" y="173"/>
                </a:cubicBezTo>
                <a:cubicBezTo>
                  <a:pt x="5" y="173"/>
                  <a:pt x="32" y="146"/>
                  <a:pt x="32" y="89"/>
                </a:cubicBezTo>
                <a:cubicBezTo>
                  <a:pt x="32" y="39"/>
                  <a:pt x="7" y="5"/>
                  <a:pt x="7" y="5"/>
                </a:cubicBezTo>
                <a:cubicBezTo>
                  <a:pt x="3" y="0"/>
                  <a:pt x="3" y="0"/>
                  <a:pt x="3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71" y="0"/>
                  <a:pt x="590" y="40"/>
                  <a:pt x="590" y="89"/>
                </a:cubicBezTo>
                <a:cubicBezTo>
                  <a:pt x="590" y="138"/>
                  <a:pt x="571" y="178"/>
                  <a:pt x="546" y="178"/>
                </a:cubicBezTo>
                <a:close/>
                <a:moveTo>
                  <a:pt x="10" y="173"/>
                </a:moveTo>
                <a:cubicBezTo>
                  <a:pt x="546" y="173"/>
                  <a:pt x="546" y="173"/>
                  <a:pt x="546" y="173"/>
                </a:cubicBezTo>
                <a:cubicBezTo>
                  <a:pt x="569" y="173"/>
                  <a:pt x="587" y="135"/>
                  <a:pt x="587" y="89"/>
                </a:cubicBezTo>
                <a:cubicBezTo>
                  <a:pt x="587" y="43"/>
                  <a:pt x="569" y="5"/>
                  <a:pt x="546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9" y="16"/>
                  <a:pt x="35" y="47"/>
                  <a:pt x="35" y="89"/>
                </a:cubicBezTo>
                <a:cubicBezTo>
                  <a:pt x="35" y="135"/>
                  <a:pt x="18" y="163"/>
                  <a:pt x="10" y="173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1507"/>
          <p:cNvSpPr>
            <a:spLocks noEditPoints="1"/>
          </p:cNvSpPr>
          <p:nvPr/>
        </p:nvSpPr>
        <p:spPr bwMode="auto">
          <a:xfrm>
            <a:off x="2561208" y="2459718"/>
            <a:ext cx="1114153" cy="1197060"/>
          </a:xfrm>
          <a:custGeom>
            <a:gdLst>
              <a:gd fmla="*/ 59 w 118" name="T0"/>
              <a:gd fmla="*/ 0 h 210" name="T1"/>
              <a:gd fmla="*/ 0 w 118" name="T2"/>
              <a:gd fmla="*/ 105 h 210" name="T3"/>
              <a:gd fmla="*/ 59 w 118" name="T4"/>
              <a:gd fmla="*/ 210 h 210" name="T5"/>
              <a:gd fmla="*/ 118 w 118" name="T6"/>
              <a:gd fmla="*/ 105 h 210" name="T7"/>
              <a:gd fmla="*/ 59 w 118" name="T8"/>
              <a:gd fmla="*/ 0 h 210" name="T9"/>
              <a:gd fmla="*/ 59 w 118" name="T10"/>
              <a:gd fmla="*/ 188 h 210" name="T11"/>
              <a:gd fmla="*/ 12 w 118" name="T12"/>
              <a:gd fmla="*/ 105 h 210" name="T13"/>
              <a:gd fmla="*/ 59 w 118" name="T14"/>
              <a:gd fmla="*/ 22 h 210" name="T15"/>
              <a:gd fmla="*/ 105 w 118" name="T16"/>
              <a:gd fmla="*/ 105 h 210" name="T17"/>
              <a:gd fmla="*/ 59 w 118" name="T18"/>
              <a:gd fmla="*/ 188 h 21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10" w="118">
                <a:moveTo>
                  <a:pt x="59" y="0"/>
                </a:moveTo>
                <a:cubicBezTo>
                  <a:pt x="26" y="0"/>
                  <a:pt x="0" y="47"/>
                  <a:pt x="0" y="105"/>
                </a:cubicBezTo>
                <a:cubicBezTo>
                  <a:pt x="0" y="163"/>
                  <a:pt x="26" y="210"/>
                  <a:pt x="59" y="210"/>
                </a:cubicBezTo>
                <a:cubicBezTo>
                  <a:pt x="91" y="210"/>
                  <a:pt x="118" y="163"/>
                  <a:pt x="118" y="105"/>
                </a:cubicBezTo>
                <a:cubicBezTo>
                  <a:pt x="118" y="47"/>
                  <a:pt x="91" y="0"/>
                  <a:pt x="59" y="0"/>
                </a:cubicBezTo>
                <a:close/>
                <a:moveTo>
                  <a:pt x="59" y="188"/>
                </a:moveTo>
                <a:cubicBezTo>
                  <a:pt x="33" y="188"/>
                  <a:pt x="12" y="151"/>
                  <a:pt x="12" y="105"/>
                </a:cubicBezTo>
                <a:cubicBezTo>
                  <a:pt x="12" y="59"/>
                  <a:pt x="33" y="22"/>
                  <a:pt x="59" y="22"/>
                </a:cubicBezTo>
                <a:cubicBezTo>
                  <a:pt x="84" y="22"/>
                  <a:pt x="105" y="59"/>
                  <a:pt x="105" y="105"/>
                </a:cubicBezTo>
                <a:cubicBezTo>
                  <a:pt x="105" y="151"/>
                  <a:pt x="84" y="188"/>
                  <a:pt x="59" y="188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1508"/>
          <p:cNvSpPr>
            <a:spLocks noEditPoints="1"/>
          </p:cNvSpPr>
          <p:nvPr/>
        </p:nvSpPr>
        <p:spPr bwMode="auto">
          <a:xfrm>
            <a:off x="2584480" y="2485899"/>
            <a:ext cx="1067609" cy="1144697"/>
          </a:xfrm>
          <a:custGeom>
            <a:gdLst>
              <a:gd fmla="*/ 57 w 113" name="T0"/>
              <a:gd fmla="*/ 0 h 201" name="T1"/>
              <a:gd fmla="*/ 0 w 113" name="T2"/>
              <a:gd fmla="*/ 101 h 201" name="T3"/>
              <a:gd fmla="*/ 57 w 113" name="T4"/>
              <a:gd fmla="*/ 201 h 201" name="T5"/>
              <a:gd fmla="*/ 113 w 113" name="T6"/>
              <a:gd fmla="*/ 101 h 201" name="T7"/>
              <a:gd fmla="*/ 57 w 113" name="T8"/>
              <a:gd fmla="*/ 0 h 201" name="T9"/>
              <a:gd fmla="*/ 57 w 113" name="T10"/>
              <a:gd fmla="*/ 180 h 201" name="T11"/>
              <a:gd fmla="*/ 12 w 113" name="T12"/>
              <a:gd fmla="*/ 101 h 201" name="T13"/>
              <a:gd fmla="*/ 57 w 113" name="T14"/>
              <a:gd fmla="*/ 22 h 201" name="T15"/>
              <a:gd fmla="*/ 101 w 113" name="T16"/>
              <a:gd fmla="*/ 101 h 201" name="T17"/>
              <a:gd fmla="*/ 57 w 113" name="T18"/>
              <a:gd fmla="*/ 180 h 20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01" w="113">
                <a:moveTo>
                  <a:pt x="57" y="0"/>
                </a:moveTo>
                <a:cubicBezTo>
                  <a:pt x="26" y="0"/>
                  <a:pt x="0" y="45"/>
                  <a:pt x="0" y="101"/>
                </a:cubicBezTo>
                <a:cubicBezTo>
                  <a:pt x="0" y="156"/>
                  <a:pt x="26" y="201"/>
                  <a:pt x="57" y="201"/>
                </a:cubicBezTo>
                <a:cubicBezTo>
                  <a:pt x="88" y="201"/>
                  <a:pt x="113" y="156"/>
                  <a:pt x="113" y="101"/>
                </a:cubicBezTo>
                <a:cubicBezTo>
                  <a:pt x="113" y="45"/>
                  <a:pt x="88" y="0"/>
                  <a:pt x="57" y="0"/>
                </a:cubicBezTo>
                <a:close/>
                <a:moveTo>
                  <a:pt x="57" y="180"/>
                </a:moveTo>
                <a:cubicBezTo>
                  <a:pt x="32" y="180"/>
                  <a:pt x="12" y="145"/>
                  <a:pt x="12" y="101"/>
                </a:cubicBezTo>
                <a:cubicBezTo>
                  <a:pt x="12" y="57"/>
                  <a:pt x="32" y="22"/>
                  <a:pt x="57" y="22"/>
                </a:cubicBezTo>
                <a:cubicBezTo>
                  <a:pt x="81" y="22"/>
                  <a:pt x="101" y="57"/>
                  <a:pt x="101" y="101"/>
                </a:cubicBezTo>
                <a:cubicBezTo>
                  <a:pt x="101" y="145"/>
                  <a:pt x="81" y="180"/>
                  <a:pt x="57" y="18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Oval 1509"/>
          <p:cNvSpPr>
            <a:spLocks noChangeArrowheads="1"/>
          </p:cNvSpPr>
          <p:nvPr/>
        </p:nvSpPr>
        <p:spPr bwMode="auto">
          <a:xfrm>
            <a:off x="2787767" y="2692867"/>
            <a:ext cx="670529" cy="717072"/>
          </a:xfrm>
          <a:prstGeom prst="ellipse">
            <a:avLst/>
          </a:prstGeom>
          <a:solidFill>
            <a:srgbClr val="FF99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文本框 29"/>
          <p:cNvSpPr txBox="1"/>
          <p:nvPr/>
        </p:nvSpPr>
        <p:spPr>
          <a:xfrm>
            <a:off x="3727941" y="2688465"/>
            <a:ext cx="2316480" cy="822960"/>
          </a:xfrm>
          <a:prstGeom prst="rect">
            <a:avLst/>
          </a:prstGeom>
          <a:solidFill>
            <a:srgbClr val="FF9900"/>
          </a:solidFill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传统培训机构</a:t>
            </a:r>
          </a:p>
          <a:p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体量大、难掉头</a:t>
            </a:r>
          </a:p>
        </p:txBody>
      </p:sp>
      <p:sp>
        <p:nvSpPr>
          <p:cNvPr id="18" name="Freeform 1515"/>
          <p:cNvSpPr/>
          <p:nvPr/>
        </p:nvSpPr>
        <p:spPr bwMode="auto">
          <a:xfrm>
            <a:off x="3410641" y="3886340"/>
            <a:ext cx="3910561" cy="971611"/>
          </a:xfrm>
          <a:custGeom>
            <a:gdLst>
              <a:gd fmla="*/ 540 w 583" name="T0"/>
              <a:gd fmla="*/ 0 h 172" name="T1"/>
              <a:gd fmla="*/ 287 w 583" name="T2"/>
              <a:gd fmla="*/ 0 h 172" name="T3"/>
              <a:gd fmla="*/ 255 w 583" name="T4"/>
              <a:gd fmla="*/ 0 h 172" name="T5"/>
              <a:gd fmla="*/ 1 w 583" name="T6"/>
              <a:gd fmla="*/ 0 h 172" name="T7"/>
              <a:gd fmla="*/ 28 w 583" name="T8"/>
              <a:gd fmla="*/ 86 h 172" name="T9"/>
              <a:gd fmla="*/ 0 w 583" name="T10"/>
              <a:gd fmla="*/ 172 h 172" name="T11"/>
              <a:gd fmla="*/ 253 w 583" name="T12"/>
              <a:gd fmla="*/ 172 h 172" name="T13"/>
              <a:gd fmla="*/ 287 w 583" name="T14"/>
              <a:gd fmla="*/ 172 h 172" name="T15"/>
              <a:gd fmla="*/ 540 w 583" name="T16"/>
              <a:gd fmla="*/ 172 h 172" name="T17"/>
              <a:gd fmla="*/ 583 w 583" name="T18"/>
              <a:gd fmla="*/ 86 h 172" name="T19"/>
              <a:gd fmla="*/ 540 w 583" name="T20"/>
              <a:gd fmla="*/ 0 h 17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72" w="583">
                <a:moveTo>
                  <a:pt x="540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8" y="34"/>
                  <a:pt x="28" y="86"/>
                </a:cubicBezTo>
                <a:cubicBezTo>
                  <a:pt x="28" y="146"/>
                  <a:pt x="0" y="172"/>
                  <a:pt x="0" y="172"/>
                </a:cubicBezTo>
                <a:cubicBezTo>
                  <a:pt x="253" y="172"/>
                  <a:pt x="253" y="172"/>
                  <a:pt x="253" y="172"/>
                </a:cubicBezTo>
                <a:cubicBezTo>
                  <a:pt x="287" y="172"/>
                  <a:pt x="287" y="172"/>
                  <a:pt x="287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64" y="172"/>
                  <a:pt x="583" y="134"/>
                  <a:pt x="583" y="86"/>
                </a:cubicBezTo>
                <a:cubicBezTo>
                  <a:pt x="583" y="38"/>
                  <a:pt x="564" y="0"/>
                  <a:pt x="540" y="0"/>
                </a:cubicBezTo>
                <a:close/>
              </a:path>
            </a:pathLst>
          </a:custGeom>
          <a:solidFill>
            <a:srgbClr val="35AF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1516"/>
          <p:cNvSpPr>
            <a:spLocks noEditPoints="1"/>
          </p:cNvSpPr>
          <p:nvPr/>
        </p:nvSpPr>
        <p:spPr bwMode="auto">
          <a:xfrm>
            <a:off x="3349552" y="3865251"/>
            <a:ext cx="6454848" cy="1013792"/>
          </a:xfrm>
          <a:custGeom>
            <a:gdLst>
              <a:gd fmla="*/ 546 w 590" name="T0"/>
              <a:gd fmla="*/ 178 h 178" name="T1"/>
              <a:gd fmla="*/ 0 w 590" name="T2"/>
              <a:gd fmla="*/ 178 h 178" name="T3"/>
              <a:gd fmla="*/ 5 w 590" name="T4"/>
              <a:gd fmla="*/ 173 h 178" name="T5"/>
              <a:gd fmla="*/ 32 w 590" name="T6"/>
              <a:gd fmla="*/ 89 h 178" name="T7"/>
              <a:gd fmla="*/ 7 w 590" name="T8"/>
              <a:gd fmla="*/ 5 h 178" name="T9"/>
              <a:gd fmla="*/ 3 w 590" name="T10"/>
              <a:gd fmla="*/ 0 h 178" name="T11"/>
              <a:gd fmla="*/ 546 w 590" name="T12"/>
              <a:gd fmla="*/ 0 h 178" name="T13"/>
              <a:gd fmla="*/ 590 w 590" name="T14"/>
              <a:gd fmla="*/ 89 h 178" name="T15"/>
              <a:gd fmla="*/ 546 w 590" name="T16"/>
              <a:gd fmla="*/ 178 h 178" name="T17"/>
              <a:gd fmla="*/ 10 w 590" name="T18"/>
              <a:gd fmla="*/ 173 h 178" name="T19"/>
              <a:gd fmla="*/ 546 w 590" name="T20"/>
              <a:gd fmla="*/ 173 h 178" name="T21"/>
              <a:gd fmla="*/ 587 w 590" name="T22"/>
              <a:gd fmla="*/ 89 h 178" name="T23"/>
              <a:gd fmla="*/ 546 w 590" name="T24"/>
              <a:gd fmla="*/ 5 h 178" name="T25"/>
              <a:gd fmla="*/ 11 w 590" name="T26"/>
              <a:gd fmla="*/ 5 h 178" name="T27"/>
              <a:gd fmla="*/ 35 w 590" name="T28"/>
              <a:gd fmla="*/ 89 h 178" name="T29"/>
              <a:gd fmla="*/ 10 w 590" name="T30"/>
              <a:gd fmla="*/ 173 h 17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78" w="590">
                <a:moveTo>
                  <a:pt x="546" y="178"/>
                </a:moveTo>
                <a:cubicBezTo>
                  <a:pt x="0" y="178"/>
                  <a:pt x="0" y="178"/>
                  <a:pt x="0" y="178"/>
                </a:cubicBezTo>
                <a:cubicBezTo>
                  <a:pt x="5" y="173"/>
                  <a:pt x="5" y="173"/>
                  <a:pt x="5" y="173"/>
                </a:cubicBezTo>
                <a:cubicBezTo>
                  <a:pt x="5" y="173"/>
                  <a:pt x="32" y="147"/>
                  <a:pt x="32" y="89"/>
                </a:cubicBezTo>
                <a:cubicBezTo>
                  <a:pt x="32" y="39"/>
                  <a:pt x="7" y="5"/>
                  <a:pt x="7" y="5"/>
                </a:cubicBezTo>
                <a:cubicBezTo>
                  <a:pt x="3" y="0"/>
                  <a:pt x="3" y="0"/>
                  <a:pt x="3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71" y="0"/>
                  <a:pt x="590" y="40"/>
                  <a:pt x="590" y="89"/>
                </a:cubicBezTo>
                <a:cubicBezTo>
                  <a:pt x="590" y="138"/>
                  <a:pt x="571" y="178"/>
                  <a:pt x="546" y="178"/>
                </a:cubicBezTo>
                <a:close/>
                <a:moveTo>
                  <a:pt x="10" y="173"/>
                </a:moveTo>
                <a:cubicBezTo>
                  <a:pt x="546" y="173"/>
                  <a:pt x="546" y="173"/>
                  <a:pt x="546" y="173"/>
                </a:cubicBezTo>
                <a:cubicBezTo>
                  <a:pt x="569" y="173"/>
                  <a:pt x="587" y="135"/>
                  <a:pt x="587" y="89"/>
                </a:cubicBezTo>
                <a:cubicBezTo>
                  <a:pt x="587" y="43"/>
                  <a:pt x="569" y="5"/>
                  <a:pt x="546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9" y="16"/>
                  <a:pt x="35" y="47"/>
                  <a:pt x="35" y="89"/>
                </a:cubicBezTo>
                <a:cubicBezTo>
                  <a:pt x="35" y="136"/>
                  <a:pt x="18" y="163"/>
                  <a:pt x="10" y="173"/>
                </a:cubicBezTo>
                <a:close/>
              </a:path>
            </a:pathLst>
          </a:custGeom>
          <a:solidFill>
            <a:srgbClr val="35AF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1517"/>
          <p:cNvSpPr>
            <a:spLocks noEditPoints="1"/>
          </p:cNvSpPr>
          <p:nvPr/>
        </p:nvSpPr>
        <p:spPr bwMode="auto">
          <a:xfrm>
            <a:off x="2561208" y="3779435"/>
            <a:ext cx="1114153" cy="1201424"/>
          </a:xfrm>
          <a:custGeom>
            <a:gdLst>
              <a:gd fmla="*/ 59 w 118" name="T0"/>
              <a:gd fmla="*/ 0 h 211" name="T1"/>
              <a:gd fmla="*/ 0 w 118" name="T2"/>
              <a:gd fmla="*/ 105 h 211" name="T3"/>
              <a:gd fmla="*/ 59 w 118" name="T4"/>
              <a:gd fmla="*/ 211 h 211" name="T5"/>
              <a:gd fmla="*/ 118 w 118" name="T6"/>
              <a:gd fmla="*/ 105 h 211" name="T7"/>
              <a:gd fmla="*/ 59 w 118" name="T8"/>
              <a:gd fmla="*/ 0 h 211" name="T9"/>
              <a:gd fmla="*/ 59 w 118" name="T10"/>
              <a:gd fmla="*/ 188 h 211" name="T11"/>
              <a:gd fmla="*/ 12 w 118" name="T12"/>
              <a:gd fmla="*/ 105 h 211" name="T13"/>
              <a:gd fmla="*/ 59 w 118" name="T14"/>
              <a:gd fmla="*/ 22 h 211" name="T15"/>
              <a:gd fmla="*/ 105 w 118" name="T16"/>
              <a:gd fmla="*/ 105 h 211" name="T17"/>
              <a:gd fmla="*/ 59 w 118" name="T18"/>
              <a:gd fmla="*/ 188 h 21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11" w="118">
                <a:moveTo>
                  <a:pt x="59" y="0"/>
                </a:moveTo>
                <a:cubicBezTo>
                  <a:pt x="26" y="0"/>
                  <a:pt x="0" y="47"/>
                  <a:pt x="0" y="105"/>
                </a:cubicBezTo>
                <a:cubicBezTo>
                  <a:pt x="0" y="163"/>
                  <a:pt x="26" y="211"/>
                  <a:pt x="59" y="211"/>
                </a:cubicBezTo>
                <a:cubicBezTo>
                  <a:pt x="91" y="211"/>
                  <a:pt x="118" y="163"/>
                  <a:pt x="118" y="105"/>
                </a:cubicBezTo>
                <a:cubicBezTo>
                  <a:pt x="118" y="47"/>
                  <a:pt x="91" y="0"/>
                  <a:pt x="59" y="0"/>
                </a:cubicBezTo>
                <a:close/>
                <a:moveTo>
                  <a:pt x="59" y="188"/>
                </a:moveTo>
                <a:cubicBezTo>
                  <a:pt x="33" y="188"/>
                  <a:pt x="12" y="151"/>
                  <a:pt x="12" y="105"/>
                </a:cubicBezTo>
                <a:cubicBezTo>
                  <a:pt x="12" y="59"/>
                  <a:pt x="33" y="22"/>
                  <a:pt x="59" y="22"/>
                </a:cubicBezTo>
                <a:cubicBezTo>
                  <a:pt x="84" y="22"/>
                  <a:pt x="105" y="59"/>
                  <a:pt x="105" y="105"/>
                </a:cubicBezTo>
                <a:cubicBezTo>
                  <a:pt x="105" y="151"/>
                  <a:pt x="84" y="188"/>
                  <a:pt x="59" y="188"/>
                </a:cubicBezTo>
                <a:close/>
              </a:path>
            </a:pathLst>
          </a:custGeom>
          <a:solidFill>
            <a:srgbClr val="35AF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1518"/>
          <p:cNvSpPr>
            <a:spLocks noEditPoints="1"/>
          </p:cNvSpPr>
          <p:nvPr/>
        </p:nvSpPr>
        <p:spPr bwMode="auto">
          <a:xfrm>
            <a:off x="2584480" y="3807798"/>
            <a:ext cx="1067609" cy="1144697"/>
          </a:xfrm>
          <a:custGeom>
            <a:gdLst>
              <a:gd fmla="*/ 57 w 113" name="T0"/>
              <a:gd fmla="*/ 0 h 201" name="T1"/>
              <a:gd fmla="*/ 0 w 113" name="T2"/>
              <a:gd fmla="*/ 100 h 201" name="T3"/>
              <a:gd fmla="*/ 57 w 113" name="T4"/>
              <a:gd fmla="*/ 201 h 201" name="T5"/>
              <a:gd fmla="*/ 113 w 113" name="T6"/>
              <a:gd fmla="*/ 100 h 201" name="T7"/>
              <a:gd fmla="*/ 57 w 113" name="T8"/>
              <a:gd fmla="*/ 0 h 201" name="T9"/>
              <a:gd fmla="*/ 57 w 113" name="T10"/>
              <a:gd fmla="*/ 179 h 201" name="T11"/>
              <a:gd fmla="*/ 12 w 113" name="T12"/>
              <a:gd fmla="*/ 100 h 201" name="T13"/>
              <a:gd fmla="*/ 57 w 113" name="T14"/>
              <a:gd fmla="*/ 21 h 201" name="T15"/>
              <a:gd fmla="*/ 101 w 113" name="T16"/>
              <a:gd fmla="*/ 100 h 201" name="T17"/>
              <a:gd fmla="*/ 57 w 113" name="T18"/>
              <a:gd fmla="*/ 179 h 20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01" w="113">
                <a:moveTo>
                  <a:pt x="57" y="0"/>
                </a:moveTo>
                <a:cubicBezTo>
                  <a:pt x="26" y="0"/>
                  <a:pt x="0" y="45"/>
                  <a:pt x="0" y="100"/>
                </a:cubicBezTo>
                <a:cubicBezTo>
                  <a:pt x="0" y="156"/>
                  <a:pt x="26" y="201"/>
                  <a:pt x="57" y="201"/>
                </a:cubicBezTo>
                <a:cubicBezTo>
                  <a:pt x="88" y="201"/>
                  <a:pt x="113" y="156"/>
                  <a:pt x="113" y="100"/>
                </a:cubicBezTo>
                <a:cubicBezTo>
                  <a:pt x="113" y="45"/>
                  <a:pt x="88" y="0"/>
                  <a:pt x="57" y="0"/>
                </a:cubicBezTo>
                <a:close/>
                <a:moveTo>
                  <a:pt x="57" y="179"/>
                </a:moveTo>
                <a:cubicBezTo>
                  <a:pt x="32" y="179"/>
                  <a:pt x="12" y="144"/>
                  <a:pt x="12" y="100"/>
                </a:cubicBezTo>
                <a:cubicBezTo>
                  <a:pt x="12" y="57"/>
                  <a:pt x="32" y="21"/>
                  <a:pt x="57" y="21"/>
                </a:cubicBezTo>
                <a:cubicBezTo>
                  <a:pt x="81" y="21"/>
                  <a:pt x="101" y="57"/>
                  <a:pt x="101" y="100"/>
                </a:cubicBezTo>
                <a:cubicBezTo>
                  <a:pt x="101" y="144"/>
                  <a:pt x="81" y="179"/>
                  <a:pt x="57" y="179"/>
                </a:cubicBezTo>
                <a:close/>
              </a:path>
            </a:pathLst>
          </a:custGeom>
          <a:solidFill>
            <a:srgbClr val="35AF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Oval 1519"/>
          <p:cNvSpPr>
            <a:spLocks noChangeArrowheads="1"/>
          </p:cNvSpPr>
          <p:nvPr/>
        </p:nvSpPr>
        <p:spPr bwMode="auto">
          <a:xfrm>
            <a:off x="2786179" y="4012655"/>
            <a:ext cx="670529" cy="718527"/>
          </a:xfrm>
          <a:prstGeom prst="ellipse">
            <a:avLst/>
          </a:prstGeom>
          <a:solidFill>
            <a:srgbClr val="35AFD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3750994" y="3945115"/>
            <a:ext cx="32308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互联网创业公司</a:t>
            </a:r>
          </a:p>
          <a:p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熟悉互联网、缺乏内容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观察</a:t>
            </a:r>
          </a:p>
        </p:txBody>
      </p:sp>
      <p:sp>
        <p:nvSpPr>
          <p:cNvPr id="34" name="TextBox 13"/>
          <p:cNvSpPr txBox="1"/>
          <p:nvPr/>
        </p:nvSpPr>
        <p:spPr>
          <a:xfrm>
            <a:off x="2622325" y="503415"/>
            <a:ext cx="8609605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1218892" lvl="0">
              <a:defRPr/>
            </a:pPr>
            <a:r>
              <a:rPr altLang="en-US" b="1" baseline="0" cap="none" i="0" kern="0" kumimoji="0" lang="zh-CN" noProof="0" normalizeH="0" smtClean="0" spc="0" strike="noStrike" sz="2800" u="none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+mn-ea"/>
              </a:rPr>
              <a:t>起步的在线教育</a:t>
            </a:r>
          </a:p>
        </p:txBody>
      </p:sp>
      <p:sp>
        <p:nvSpPr>
          <p:cNvPr id="35" name="椭圆 34"/>
          <p:cNvSpPr/>
          <p:nvPr/>
        </p:nvSpPr>
        <p:spPr bwMode="auto">
          <a:xfrm>
            <a:off x="1631950" y="495612"/>
            <a:ext cx="534988" cy="533400"/>
          </a:xfrm>
          <a:prstGeom prst="ellipse">
            <a:avLst/>
          </a:prstGeom>
          <a:solidFill>
            <a:srgbClr val="E77F24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defTabSz="110523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itchFamily="34" typeface="Arial Unicode MS"/>
              <a:ea charset="-122" pitchFamily="34" typeface="Arial Unicode MS"/>
              <a:cs charset="-122" pitchFamily="34" typeface="Arial Unicode M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681798" y="531480"/>
            <a:ext cx="362268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05235" lvl="0">
              <a:defRPr/>
            </a:pPr>
            <a:r>
              <a:rPr altLang="zh-CN" kern="0" lang="en-US" sz="2400">
                <a:solidFill>
                  <a:prstClr val="white"/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2</a:t>
            </a:r>
          </a:p>
        </p:txBody>
      </p:sp>
      <p:sp>
        <p:nvSpPr>
          <p:cNvPr id="40" name="Freeform 1515"/>
          <p:cNvSpPr/>
          <p:nvPr/>
        </p:nvSpPr>
        <p:spPr bwMode="auto">
          <a:xfrm>
            <a:off x="3410641" y="5210420"/>
            <a:ext cx="3910561" cy="971611"/>
          </a:xfrm>
          <a:custGeom>
            <a:gdLst>
              <a:gd fmla="*/ 540 w 583" name="T0"/>
              <a:gd fmla="*/ 0 h 172" name="T1"/>
              <a:gd fmla="*/ 287 w 583" name="T2"/>
              <a:gd fmla="*/ 0 h 172" name="T3"/>
              <a:gd fmla="*/ 255 w 583" name="T4"/>
              <a:gd fmla="*/ 0 h 172" name="T5"/>
              <a:gd fmla="*/ 1 w 583" name="T6"/>
              <a:gd fmla="*/ 0 h 172" name="T7"/>
              <a:gd fmla="*/ 28 w 583" name="T8"/>
              <a:gd fmla="*/ 86 h 172" name="T9"/>
              <a:gd fmla="*/ 0 w 583" name="T10"/>
              <a:gd fmla="*/ 172 h 172" name="T11"/>
              <a:gd fmla="*/ 253 w 583" name="T12"/>
              <a:gd fmla="*/ 172 h 172" name="T13"/>
              <a:gd fmla="*/ 287 w 583" name="T14"/>
              <a:gd fmla="*/ 172 h 172" name="T15"/>
              <a:gd fmla="*/ 540 w 583" name="T16"/>
              <a:gd fmla="*/ 172 h 172" name="T17"/>
              <a:gd fmla="*/ 583 w 583" name="T18"/>
              <a:gd fmla="*/ 86 h 172" name="T19"/>
              <a:gd fmla="*/ 540 w 583" name="T20"/>
              <a:gd fmla="*/ 0 h 17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72" w="583">
                <a:moveTo>
                  <a:pt x="540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8" y="34"/>
                  <a:pt x="28" y="86"/>
                </a:cubicBezTo>
                <a:cubicBezTo>
                  <a:pt x="28" y="146"/>
                  <a:pt x="0" y="172"/>
                  <a:pt x="0" y="172"/>
                </a:cubicBezTo>
                <a:cubicBezTo>
                  <a:pt x="253" y="172"/>
                  <a:pt x="253" y="172"/>
                  <a:pt x="253" y="172"/>
                </a:cubicBezTo>
                <a:cubicBezTo>
                  <a:pt x="287" y="172"/>
                  <a:pt x="287" y="172"/>
                  <a:pt x="287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64" y="172"/>
                  <a:pt x="583" y="134"/>
                  <a:pt x="583" y="86"/>
                </a:cubicBezTo>
                <a:cubicBezTo>
                  <a:pt x="583" y="38"/>
                  <a:pt x="564" y="0"/>
                  <a:pt x="540" y="0"/>
                </a:cubicBezTo>
                <a:close/>
              </a:path>
            </a:pathLst>
          </a:custGeom>
          <a:solidFill>
            <a:srgbClr val="CB3D3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" name="Freeform 1516"/>
          <p:cNvSpPr>
            <a:spLocks noEditPoints="1"/>
          </p:cNvSpPr>
          <p:nvPr/>
        </p:nvSpPr>
        <p:spPr bwMode="auto">
          <a:xfrm>
            <a:off x="3349552" y="5189331"/>
            <a:ext cx="6454848" cy="1013792"/>
          </a:xfrm>
          <a:custGeom>
            <a:gdLst>
              <a:gd fmla="*/ 546 w 590" name="T0"/>
              <a:gd fmla="*/ 178 h 178" name="T1"/>
              <a:gd fmla="*/ 0 w 590" name="T2"/>
              <a:gd fmla="*/ 178 h 178" name="T3"/>
              <a:gd fmla="*/ 5 w 590" name="T4"/>
              <a:gd fmla="*/ 173 h 178" name="T5"/>
              <a:gd fmla="*/ 32 w 590" name="T6"/>
              <a:gd fmla="*/ 89 h 178" name="T7"/>
              <a:gd fmla="*/ 7 w 590" name="T8"/>
              <a:gd fmla="*/ 5 h 178" name="T9"/>
              <a:gd fmla="*/ 3 w 590" name="T10"/>
              <a:gd fmla="*/ 0 h 178" name="T11"/>
              <a:gd fmla="*/ 546 w 590" name="T12"/>
              <a:gd fmla="*/ 0 h 178" name="T13"/>
              <a:gd fmla="*/ 590 w 590" name="T14"/>
              <a:gd fmla="*/ 89 h 178" name="T15"/>
              <a:gd fmla="*/ 546 w 590" name="T16"/>
              <a:gd fmla="*/ 178 h 178" name="T17"/>
              <a:gd fmla="*/ 10 w 590" name="T18"/>
              <a:gd fmla="*/ 173 h 178" name="T19"/>
              <a:gd fmla="*/ 546 w 590" name="T20"/>
              <a:gd fmla="*/ 173 h 178" name="T21"/>
              <a:gd fmla="*/ 587 w 590" name="T22"/>
              <a:gd fmla="*/ 89 h 178" name="T23"/>
              <a:gd fmla="*/ 546 w 590" name="T24"/>
              <a:gd fmla="*/ 5 h 178" name="T25"/>
              <a:gd fmla="*/ 11 w 590" name="T26"/>
              <a:gd fmla="*/ 5 h 178" name="T27"/>
              <a:gd fmla="*/ 35 w 590" name="T28"/>
              <a:gd fmla="*/ 89 h 178" name="T29"/>
              <a:gd fmla="*/ 10 w 590" name="T30"/>
              <a:gd fmla="*/ 173 h 17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78" w="590">
                <a:moveTo>
                  <a:pt x="546" y="178"/>
                </a:moveTo>
                <a:cubicBezTo>
                  <a:pt x="0" y="178"/>
                  <a:pt x="0" y="178"/>
                  <a:pt x="0" y="178"/>
                </a:cubicBezTo>
                <a:cubicBezTo>
                  <a:pt x="5" y="173"/>
                  <a:pt x="5" y="173"/>
                  <a:pt x="5" y="173"/>
                </a:cubicBezTo>
                <a:cubicBezTo>
                  <a:pt x="5" y="173"/>
                  <a:pt x="32" y="147"/>
                  <a:pt x="32" y="89"/>
                </a:cubicBezTo>
                <a:cubicBezTo>
                  <a:pt x="32" y="39"/>
                  <a:pt x="7" y="5"/>
                  <a:pt x="7" y="5"/>
                </a:cubicBezTo>
                <a:cubicBezTo>
                  <a:pt x="3" y="0"/>
                  <a:pt x="3" y="0"/>
                  <a:pt x="3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71" y="0"/>
                  <a:pt x="590" y="40"/>
                  <a:pt x="590" y="89"/>
                </a:cubicBezTo>
                <a:cubicBezTo>
                  <a:pt x="590" y="138"/>
                  <a:pt x="571" y="178"/>
                  <a:pt x="546" y="178"/>
                </a:cubicBezTo>
                <a:close/>
                <a:moveTo>
                  <a:pt x="10" y="173"/>
                </a:moveTo>
                <a:cubicBezTo>
                  <a:pt x="546" y="173"/>
                  <a:pt x="546" y="173"/>
                  <a:pt x="546" y="173"/>
                </a:cubicBezTo>
                <a:cubicBezTo>
                  <a:pt x="569" y="173"/>
                  <a:pt x="587" y="135"/>
                  <a:pt x="587" y="89"/>
                </a:cubicBezTo>
                <a:cubicBezTo>
                  <a:pt x="587" y="43"/>
                  <a:pt x="569" y="5"/>
                  <a:pt x="546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9" y="16"/>
                  <a:pt x="35" y="47"/>
                  <a:pt x="35" y="89"/>
                </a:cubicBezTo>
                <a:cubicBezTo>
                  <a:pt x="35" y="136"/>
                  <a:pt x="18" y="163"/>
                  <a:pt x="10" y="173"/>
                </a:cubicBezTo>
                <a:close/>
              </a:path>
            </a:pathLst>
          </a:custGeom>
          <a:solidFill>
            <a:srgbClr val="CB3D3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" name="Freeform 1517"/>
          <p:cNvSpPr>
            <a:spLocks noEditPoints="1"/>
          </p:cNvSpPr>
          <p:nvPr/>
        </p:nvSpPr>
        <p:spPr bwMode="auto">
          <a:xfrm>
            <a:off x="2561208" y="5103515"/>
            <a:ext cx="1114153" cy="1201424"/>
          </a:xfrm>
          <a:custGeom>
            <a:gdLst>
              <a:gd fmla="*/ 59 w 118" name="T0"/>
              <a:gd fmla="*/ 0 h 211" name="T1"/>
              <a:gd fmla="*/ 0 w 118" name="T2"/>
              <a:gd fmla="*/ 105 h 211" name="T3"/>
              <a:gd fmla="*/ 59 w 118" name="T4"/>
              <a:gd fmla="*/ 211 h 211" name="T5"/>
              <a:gd fmla="*/ 118 w 118" name="T6"/>
              <a:gd fmla="*/ 105 h 211" name="T7"/>
              <a:gd fmla="*/ 59 w 118" name="T8"/>
              <a:gd fmla="*/ 0 h 211" name="T9"/>
              <a:gd fmla="*/ 59 w 118" name="T10"/>
              <a:gd fmla="*/ 188 h 211" name="T11"/>
              <a:gd fmla="*/ 12 w 118" name="T12"/>
              <a:gd fmla="*/ 105 h 211" name="T13"/>
              <a:gd fmla="*/ 59 w 118" name="T14"/>
              <a:gd fmla="*/ 22 h 211" name="T15"/>
              <a:gd fmla="*/ 105 w 118" name="T16"/>
              <a:gd fmla="*/ 105 h 211" name="T17"/>
              <a:gd fmla="*/ 59 w 118" name="T18"/>
              <a:gd fmla="*/ 188 h 21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11" w="118">
                <a:moveTo>
                  <a:pt x="59" y="0"/>
                </a:moveTo>
                <a:cubicBezTo>
                  <a:pt x="26" y="0"/>
                  <a:pt x="0" y="47"/>
                  <a:pt x="0" y="105"/>
                </a:cubicBezTo>
                <a:cubicBezTo>
                  <a:pt x="0" y="163"/>
                  <a:pt x="26" y="211"/>
                  <a:pt x="59" y="211"/>
                </a:cubicBezTo>
                <a:cubicBezTo>
                  <a:pt x="91" y="211"/>
                  <a:pt x="118" y="163"/>
                  <a:pt x="118" y="105"/>
                </a:cubicBezTo>
                <a:cubicBezTo>
                  <a:pt x="118" y="47"/>
                  <a:pt x="91" y="0"/>
                  <a:pt x="59" y="0"/>
                </a:cubicBezTo>
                <a:close/>
                <a:moveTo>
                  <a:pt x="59" y="188"/>
                </a:moveTo>
                <a:cubicBezTo>
                  <a:pt x="33" y="188"/>
                  <a:pt x="12" y="151"/>
                  <a:pt x="12" y="105"/>
                </a:cubicBezTo>
                <a:cubicBezTo>
                  <a:pt x="12" y="59"/>
                  <a:pt x="33" y="22"/>
                  <a:pt x="59" y="22"/>
                </a:cubicBezTo>
                <a:cubicBezTo>
                  <a:pt x="84" y="22"/>
                  <a:pt x="105" y="59"/>
                  <a:pt x="105" y="105"/>
                </a:cubicBezTo>
                <a:cubicBezTo>
                  <a:pt x="105" y="151"/>
                  <a:pt x="84" y="188"/>
                  <a:pt x="59" y="188"/>
                </a:cubicBezTo>
                <a:close/>
              </a:path>
            </a:pathLst>
          </a:custGeom>
          <a:solidFill>
            <a:srgbClr val="CB3D3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" name="Freeform 1518"/>
          <p:cNvSpPr>
            <a:spLocks noEditPoints="1"/>
          </p:cNvSpPr>
          <p:nvPr/>
        </p:nvSpPr>
        <p:spPr bwMode="auto">
          <a:xfrm>
            <a:off x="2584480" y="5131878"/>
            <a:ext cx="1067609" cy="1144697"/>
          </a:xfrm>
          <a:custGeom>
            <a:gdLst>
              <a:gd fmla="*/ 57 w 113" name="T0"/>
              <a:gd fmla="*/ 0 h 201" name="T1"/>
              <a:gd fmla="*/ 0 w 113" name="T2"/>
              <a:gd fmla="*/ 100 h 201" name="T3"/>
              <a:gd fmla="*/ 57 w 113" name="T4"/>
              <a:gd fmla="*/ 201 h 201" name="T5"/>
              <a:gd fmla="*/ 113 w 113" name="T6"/>
              <a:gd fmla="*/ 100 h 201" name="T7"/>
              <a:gd fmla="*/ 57 w 113" name="T8"/>
              <a:gd fmla="*/ 0 h 201" name="T9"/>
              <a:gd fmla="*/ 57 w 113" name="T10"/>
              <a:gd fmla="*/ 179 h 201" name="T11"/>
              <a:gd fmla="*/ 12 w 113" name="T12"/>
              <a:gd fmla="*/ 100 h 201" name="T13"/>
              <a:gd fmla="*/ 57 w 113" name="T14"/>
              <a:gd fmla="*/ 21 h 201" name="T15"/>
              <a:gd fmla="*/ 101 w 113" name="T16"/>
              <a:gd fmla="*/ 100 h 201" name="T17"/>
              <a:gd fmla="*/ 57 w 113" name="T18"/>
              <a:gd fmla="*/ 179 h 20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01" w="113">
                <a:moveTo>
                  <a:pt x="57" y="0"/>
                </a:moveTo>
                <a:cubicBezTo>
                  <a:pt x="26" y="0"/>
                  <a:pt x="0" y="45"/>
                  <a:pt x="0" y="100"/>
                </a:cubicBezTo>
                <a:cubicBezTo>
                  <a:pt x="0" y="156"/>
                  <a:pt x="26" y="201"/>
                  <a:pt x="57" y="201"/>
                </a:cubicBezTo>
                <a:cubicBezTo>
                  <a:pt x="88" y="201"/>
                  <a:pt x="113" y="156"/>
                  <a:pt x="113" y="100"/>
                </a:cubicBezTo>
                <a:cubicBezTo>
                  <a:pt x="113" y="45"/>
                  <a:pt x="88" y="0"/>
                  <a:pt x="57" y="0"/>
                </a:cubicBezTo>
                <a:close/>
                <a:moveTo>
                  <a:pt x="57" y="179"/>
                </a:moveTo>
                <a:cubicBezTo>
                  <a:pt x="32" y="179"/>
                  <a:pt x="12" y="144"/>
                  <a:pt x="12" y="100"/>
                </a:cubicBezTo>
                <a:cubicBezTo>
                  <a:pt x="12" y="57"/>
                  <a:pt x="32" y="21"/>
                  <a:pt x="57" y="21"/>
                </a:cubicBezTo>
                <a:cubicBezTo>
                  <a:pt x="81" y="21"/>
                  <a:pt x="101" y="57"/>
                  <a:pt x="101" y="100"/>
                </a:cubicBezTo>
                <a:cubicBezTo>
                  <a:pt x="101" y="144"/>
                  <a:pt x="81" y="179"/>
                  <a:pt x="57" y="179"/>
                </a:cubicBezTo>
                <a:close/>
              </a:path>
            </a:pathLst>
          </a:custGeom>
          <a:solidFill>
            <a:srgbClr val="CB3D3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" name="Oval 1519"/>
          <p:cNvSpPr>
            <a:spLocks noChangeArrowheads="1"/>
          </p:cNvSpPr>
          <p:nvPr/>
        </p:nvSpPr>
        <p:spPr bwMode="auto">
          <a:xfrm>
            <a:off x="2787767" y="5344736"/>
            <a:ext cx="670529" cy="718527"/>
          </a:xfrm>
          <a:prstGeom prst="ellipse">
            <a:avLst/>
          </a:prstGeom>
          <a:solidFill>
            <a:srgbClr val="CB3D3A"/>
          </a:solidFill>
          <a:ln w="9525">
            <a:solidFill>
              <a:srgbClr val="000000"/>
            </a:solidFill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文本框 50"/>
          <p:cNvSpPr txBox="1"/>
          <p:nvPr/>
        </p:nvSpPr>
        <p:spPr>
          <a:xfrm>
            <a:off x="3727941" y="5315536"/>
            <a:ext cx="35356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互联网巨头</a:t>
            </a:r>
          </a:p>
          <a:p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平台优势明显、加强并购</a:t>
            </a:r>
          </a:p>
        </p:txBody>
      </p:sp>
      <p:sp>
        <p:nvSpPr>
          <p:cNvPr id="72" name="Freeform 1505"/>
          <p:cNvSpPr/>
          <p:nvPr/>
        </p:nvSpPr>
        <p:spPr bwMode="auto">
          <a:xfrm>
            <a:off x="3387369" y="1296353"/>
            <a:ext cx="3913317" cy="978884"/>
          </a:xfrm>
          <a:custGeom>
            <a:gdLst>
              <a:gd fmla="*/ 540 w 583" name="T0"/>
              <a:gd fmla="*/ 0 h 172" name="T1"/>
              <a:gd fmla="*/ 287 w 583" name="T2"/>
              <a:gd fmla="*/ 0 h 172" name="T3"/>
              <a:gd fmla="*/ 255 w 583" name="T4"/>
              <a:gd fmla="*/ 0 h 172" name="T5"/>
              <a:gd fmla="*/ 1 w 583" name="T6"/>
              <a:gd fmla="*/ 0 h 172" name="T7"/>
              <a:gd fmla="*/ 28 w 583" name="T8"/>
              <a:gd fmla="*/ 86 h 172" name="T9"/>
              <a:gd fmla="*/ 0 w 583" name="T10"/>
              <a:gd fmla="*/ 172 h 172" name="T11"/>
              <a:gd fmla="*/ 253 w 583" name="T12"/>
              <a:gd fmla="*/ 172 h 172" name="T13"/>
              <a:gd fmla="*/ 287 w 583" name="T14"/>
              <a:gd fmla="*/ 172 h 172" name="T15"/>
              <a:gd fmla="*/ 540 w 583" name="T16"/>
              <a:gd fmla="*/ 172 h 172" name="T17"/>
              <a:gd fmla="*/ 583 w 583" name="T18"/>
              <a:gd fmla="*/ 86 h 172" name="T19"/>
              <a:gd fmla="*/ 540 w 583" name="T20"/>
              <a:gd fmla="*/ 0 h 17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72" w="583">
                <a:moveTo>
                  <a:pt x="540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8" y="34"/>
                  <a:pt x="28" y="86"/>
                </a:cubicBezTo>
                <a:cubicBezTo>
                  <a:pt x="28" y="146"/>
                  <a:pt x="0" y="172"/>
                  <a:pt x="0" y="172"/>
                </a:cubicBezTo>
                <a:cubicBezTo>
                  <a:pt x="253" y="172"/>
                  <a:pt x="253" y="172"/>
                  <a:pt x="253" y="172"/>
                </a:cubicBezTo>
                <a:cubicBezTo>
                  <a:pt x="287" y="172"/>
                  <a:pt x="287" y="172"/>
                  <a:pt x="287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64" y="172"/>
                  <a:pt x="583" y="134"/>
                  <a:pt x="583" y="86"/>
                </a:cubicBezTo>
                <a:cubicBezTo>
                  <a:pt x="583" y="38"/>
                  <a:pt x="564" y="0"/>
                  <a:pt x="540" y="0"/>
                </a:cubicBezTo>
                <a:close/>
              </a:path>
            </a:pathLst>
          </a:custGeom>
          <a:solidFill>
            <a:srgbClr val="89AD3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3" name="Freeform 1506"/>
          <p:cNvSpPr>
            <a:spLocks noEditPoints="1"/>
          </p:cNvSpPr>
          <p:nvPr/>
        </p:nvSpPr>
        <p:spPr bwMode="auto">
          <a:xfrm>
            <a:off x="3345188" y="1267335"/>
            <a:ext cx="6510012" cy="1013792"/>
          </a:xfrm>
          <a:custGeom>
            <a:gdLst>
              <a:gd fmla="*/ 546 w 590" name="T0"/>
              <a:gd fmla="*/ 178 h 178" name="T1"/>
              <a:gd fmla="*/ 0 w 590" name="T2"/>
              <a:gd fmla="*/ 178 h 178" name="T3"/>
              <a:gd fmla="*/ 5 w 590" name="T4"/>
              <a:gd fmla="*/ 173 h 178" name="T5"/>
              <a:gd fmla="*/ 32 w 590" name="T6"/>
              <a:gd fmla="*/ 89 h 178" name="T7"/>
              <a:gd fmla="*/ 7 w 590" name="T8"/>
              <a:gd fmla="*/ 5 h 178" name="T9"/>
              <a:gd fmla="*/ 3 w 590" name="T10"/>
              <a:gd fmla="*/ 0 h 178" name="T11"/>
              <a:gd fmla="*/ 546 w 590" name="T12"/>
              <a:gd fmla="*/ 0 h 178" name="T13"/>
              <a:gd fmla="*/ 590 w 590" name="T14"/>
              <a:gd fmla="*/ 89 h 178" name="T15"/>
              <a:gd fmla="*/ 546 w 590" name="T16"/>
              <a:gd fmla="*/ 178 h 178" name="T17"/>
              <a:gd fmla="*/ 10 w 590" name="T18"/>
              <a:gd fmla="*/ 173 h 178" name="T19"/>
              <a:gd fmla="*/ 546 w 590" name="T20"/>
              <a:gd fmla="*/ 173 h 178" name="T21"/>
              <a:gd fmla="*/ 587 w 590" name="T22"/>
              <a:gd fmla="*/ 89 h 178" name="T23"/>
              <a:gd fmla="*/ 546 w 590" name="T24"/>
              <a:gd fmla="*/ 5 h 178" name="T25"/>
              <a:gd fmla="*/ 11 w 590" name="T26"/>
              <a:gd fmla="*/ 5 h 178" name="T27"/>
              <a:gd fmla="*/ 35 w 590" name="T28"/>
              <a:gd fmla="*/ 89 h 178" name="T29"/>
              <a:gd fmla="*/ 10 w 590" name="T30"/>
              <a:gd fmla="*/ 173 h 17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78" w="590">
                <a:moveTo>
                  <a:pt x="546" y="178"/>
                </a:moveTo>
                <a:cubicBezTo>
                  <a:pt x="0" y="178"/>
                  <a:pt x="0" y="178"/>
                  <a:pt x="0" y="178"/>
                </a:cubicBezTo>
                <a:cubicBezTo>
                  <a:pt x="5" y="173"/>
                  <a:pt x="5" y="173"/>
                  <a:pt x="5" y="173"/>
                </a:cubicBezTo>
                <a:cubicBezTo>
                  <a:pt x="5" y="173"/>
                  <a:pt x="32" y="146"/>
                  <a:pt x="32" y="89"/>
                </a:cubicBezTo>
                <a:cubicBezTo>
                  <a:pt x="32" y="39"/>
                  <a:pt x="7" y="5"/>
                  <a:pt x="7" y="5"/>
                </a:cubicBezTo>
                <a:cubicBezTo>
                  <a:pt x="3" y="0"/>
                  <a:pt x="3" y="0"/>
                  <a:pt x="3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71" y="0"/>
                  <a:pt x="590" y="40"/>
                  <a:pt x="590" y="89"/>
                </a:cubicBezTo>
                <a:cubicBezTo>
                  <a:pt x="590" y="138"/>
                  <a:pt x="571" y="178"/>
                  <a:pt x="546" y="178"/>
                </a:cubicBezTo>
                <a:close/>
                <a:moveTo>
                  <a:pt x="10" y="173"/>
                </a:moveTo>
                <a:cubicBezTo>
                  <a:pt x="546" y="173"/>
                  <a:pt x="546" y="173"/>
                  <a:pt x="546" y="173"/>
                </a:cubicBezTo>
                <a:cubicBezTo>
                  <a:pt x="569" y="173"/>
                  <a:pt x="587" y="135"/>
                  <a:pt x="587" y="89"/>
                </a:cubicBezTo>
                <a:cubicBezTo>
                  <a:pt x="587" y="43"/>
                  <a:pt x="569" y="5"/>
                  <a:pt x="546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9" y="16"/>
                  <a:pt x="35" y="47"/>
                  <a:pt x="35" y="89"/>
                </a:cubicBezTo>
                <a:cubicBezTo>
                  <a:pt x="35" y="135"/>
                  <a:pt x="18" y="163"/>
                  <a:pt x="10" y="173"/>
                </a:cubicBezTo>
                <a:close/>
              </a:path>
            </a:pathLst>
          </a:custGeom>
          <a:solidFill>
            <a:srgbClr val="89AD3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4" name="Freeform 1507"/>
          <p:cNvSpPr>
            <a:spLocks noEditPoints="1"/>
          </p:cNvSpPr>
          <p:nvPr/>
        </p:nvSpPr>
        <p:spPr bwMode="auto">
          <a:xfrm>
            <a:off x="2556844" y="1155340"/>
            <a:ext cx="1114153" cy="1197060"/>
          </a:xfrm>
          <a:custGeom>
            <a:gdLst>
              <a:gd fmla="*/ 59 w 118" name="T0"/>
              <a:gd fmla="*/ 0 h 210" name="T1"/>
              <a:gd fmla="*/ 0 w 118" name="T2"/>
              <a:gd fmla="*/ 105 h 210" name="T3"/>
              <a:gd fmla="*/ 59 w 118" name="T4"/>
              <a:gd fmla="*/ 210 h 210" name="T5"/>
              <a:gd fmla="*/ 118 w 118" name="T6"/>
              <a:gd fmla="*/ 105 h 210" name="T7"/>
              <a:gd fmla="*/ 59 w 118" name="T8"/>
              <a:gd fmla="*/ 0 h 210" name="T9"/>
              <a:gd fmla="*/ 59 w 118" name="T10"/>
              <a:gd fmla="*/ 188 h 210" name="T11"/>
              <a:gd fmla="*/ 12 w 118" name="T12"/>
              <a:gd fmla="*/ 105 h 210" name="T13"/>
              <a:gd fmla="*/ 59 w 118" name="T14"/>
              <a:gd fmla="*/ 22 h 210" name="T15"/>
              <a:gd fmla="*/ 105 w 118" name="T16"/>
              <a:gd fmla="*/ 105 h 210" name="T17"/>
              <a:gd fmla="*/ 59 w 118" name="T18"/>
              <a:gd fmla="*/ 188 h 21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10" w="118">
                <a:moveTo>
                  <a:pt x="59" y="0"/>
                </a:moveTo>
                <a:cubicBezTo>
                  <a:pt x="26" y="0"/>
                  <a:pt x="0" y="47"/>
                  <a:pt x="0" y="105"/>
                </a:cubicBezTo>
                <a:cubicBezTo>
                  <a:pt x="0" y="163"/>
                  <a:pt x="26" y="210"/>
                  <a:pt x="59" y="210"/>
                </a:cubicBezTo>
                <a:cubicBezTo>
                  <a:pt x="91" y="210"/>
                  <a:pt x="118" y="163"/>
                  <a:pt x="118" y="105"/>
                </a:cubicBezTo>
                <a:cubicBezTo>
                  <a:pt x="118" y="47"/>
                  <a:pt x="91" y="0"/>
                  <a:pt x="59" y="0"/>
                </a:cubicBezTo>
                <a:close/>
                <a:moveTo>
                  <a:pt x="59" y="188"/>
                </a:moveTo>
                <a:cubicBezTo>
                  <a:pt x="33" y="188"/>
                  <a:pt x="12" y="151"/>
                  <a:pt x="12" y="105"/>
                </a:cubicBezTo>
                <a:cubicBezTo>
                  <a:pt x="12" y="59"/>
                  <a:pt x="33" y="22"/>
                  <a:pt x="59" y="22"/>
                </a:cubicBezTo>
                <a:cubicBezTo>
                  <a:pt x="84" y="22"/>
                  <a:pt x="105" y="59"/>
                  <a:pt x="105" y="105"/>
                </a:cubicBezTo>
                <a:cubicBezTo>
                  <a:pt x="105" y="151"/>
                  <a:pt x="84" y="188"/>
                  <a:pt x="59" y="188"/>
                </a:cubicBezTo>
                <a:close/>
              </a:path>
            </a:pathLst>
          </a:custGeom>
          <a:solidFill>
            <a:srgbClr val="89AD3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5" name="Freeform 1508"/>
          <p:cNvSpPr>
            <a:spLocks noEditPoints="1"/>
          </p:cNvSpPr>
          <p:nvPr/>
        </p:nvSpPr>
        <p:spPr bwMode="auto">
          <a:xfrm>
            <a:off x="2580116" y="1181521"/>
            <a:ext cx="1067609" cy="1144697"/>
          </a:xfrm>
          <a:custGeom>
            <a:gdLst>
              <a:gd fmla="*/ 57 w 113" name="T0"/>
              <a:gd fmla="*/ 0 h 201" name="T1"/>
              <a:gd fmla="*/ 0 w 113" name="T2"/>
              <a:gd fmla="*/ 101 h 201" name="T3"/>
              <a:gd fmla="*/ 57 w 113" name="T4"/>
              <a:gd fmla="*/ 201 h 201" name="T5"/>
              <a:gd fmla="*/ 113 w 113" name="T6"/>
              <a:gd fmla="*/ 101 h 201" name="T7"/>
              <a:gd fmla="*/ 57 w 113" name="T8"/>
              <a:gd fmla="*/ 0 h 201" name="T9"/>
              <a:gd fmla="*/ 57 w 113" name="T10"/>
              <a:gd fmla="*/ 180 h 201" name="T11"/>
              <a:gd fmla="*/ 12 w 113" name="T12"/>
              <a:gd fmla="*/ 101 h 201" name="T13"/>
              <a:gd fmla="*/ 57 w 113" name="T14"/>
              <a:gd fmla="*/ 22 h 201" name="T15"/>
              <a:gd fmla="*/ 101 w 113" name="T16"/>
              <a:gd fmla="*/ 101 h 201" name="T17"/>
              <a:gd fmla="*/ 57 w 113" name="T18"/>
              <a:gd fmla="*/ 180 h 20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01" w="113">
                <a:moveTo>
                  <a:pt x="57" y="0"/>
                </a:moveTo>
                <a:cubicBezTo>
                  <a:pt x="26" y="0"/>
                  <a:pt x="0" y="45"/>
                  <a:pt x="0" y="101"/>
                </a:cubicBezTo>
                <a:cubicBezTo>
                  <a:pt x="0" y="156"/>
                  <a:pt x="26" y="201"/>
                  <a:pt x="57" y="201"/>
                </a:cubicBezTo>
                <a:cubicBezTo>
                  <a:pt x="88" y="201"/>
                  <a:pt x="113" y="156"/>
                  <a:pt x="113" y="101"/>
                </a:cubicBezTo>
                <a:cubicBezTo>
                  <a:pt x="113" y="45"/>
                  <a:pt x="88" y="0"/>
                  <a:pt x="57" y="0"/>
                </a:cubicBezTo>
                <a:close/>
                <a:moveTo>
                  <a:pt x="57" y="180"/>
                </a:moveTo>
                <a:cubicBezTo>
                  <a:pt x="32" y="180"/>
                  <a:pt x="12" y="145"/>
                  <a:pt x="12" y="101"/>
                </a:cubicBezTo>
                <a:cubicBezTo>
                  <a:pt x="12" y="57"/>
                  <a:pt x="32" y="22"/>
                  <a:pt x="57" y="22"/>
                </a:cubicBezTo>
                <a:cubicBezTo>
                  <a:pt x="81" y="22"/>
                  <a:pt x="101" y="57"/>
                  <a:pt x="101" y="101"/>
                </a:cubicBezTo>
                <a:cubicBezTo>
                  <a:pt x="101" y="145"/>
                  <a:pt x="81" y="180"/>
                  <a:pt x="57" y="180"/>
                </a:cubicBezTo>
                <a:close/>
              </a:path>
            </a:pathLst>
          </a:custGeom>
          <a:solidFill>
            <a:srgbClr val="89AD3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Oval 1509"/>
          <p:cNvSpPr>
            <a:spLocks noChangeArrowheads="1"/>
          </p:cNvSpPr>
          <p:nvPr/>
        </p:nvSpPr>
        <p:spPr bwMode="auto">
          <a:xfrm>
            <a:off x="2787767" y="1395333"/>
            <a:ext cx="670529" cy="717072"/>
          </a:xfrm>
          <a:prstGeom prst="ellipse">
            <a:avLst/>
          </a:prstGeom>
          <a:solidFill>
            <a:srgbClr val="89AD3F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" name="文本框 81"/>
          <p:cNvSpPr txBox="1"/>
          <p:nvPr/>
        </p:nvSpPr>
        <p:spPr>
          <a:xfrm>
            <a:off x="3723577" y="1384087"/>
            <a:ext cx="35356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传统教育机构</a:t>
            </a:r>
          </a:p>
          <a:p>
            <a:r>
              <a:rPr altLang="en-US" b="1" lang="zh-CN" smtClean="0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内容优势突出、了解教育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7208322" y="288579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如何不致双手互博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7283449" y="4112662"/>
            <a:ext cx="2316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认可度越来越高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7169509" y="5320307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会以投资或并购的</a:t>
            </a:r>
          </a:p>
          <a:p>
            <a:r>
              <a:rPr altLang="en-US" b="1" lang="zh-CN" smtClean="0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方式进入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177932" y="1401836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中小学幼儿园教育</a:t>
            </a:r>
          </a:p>
          <a:p>
            <a:r>
              <a:rPr altLang="en-US" b="1" lang="zh-CN" smtClean="0" sz="2400">
                <a:solidFill>
                  <a:schemeClr val="bg1">
                    <a:lumMod val="95000"/>
                  </a:schemeClr>
                </a:solidFill>
                <a:latin typeface="+mn-ea"/>
              </a:rPr>
              <a:t>(K12)无法试错</a:t>
            </a:r>
          </a:p>
        </p:txBody>
      </p:sp>
      <p:sp>
        <p:nvSpPr>
          <p:cNvPr id="38" name="Freeform 1020"/>
          <p:cNvSpPr/>
          <p:nvPr/>
        </p:nvSpPr>
        <p:spPr bwMode="auto">
          <a:xfrm>
            <a:off x="3009893" y="1795356"/>
            <a:ext cx="176473" cy="166447"/>
          </a:xfrm>
          <a:custGeom>
            <a:gdLst>
              <a:gd fmla="*/ 60 w 99" name="T0"/>
              <a:gd fmla="*/ 46 h 94" name="T1"/>
              <a:gd fmla="*/ 74 w 99" name="T2"/>
              <a:gd fmla="*/ 24 h 94" name="T3"/>
              <a:gd fmla="*/ 50 w 99" name="T4"/>
              <a:gd fmla="*/ 0 h 94" name="T5"/>
              <a:gd fmla="*/ 25 w 99" name="T6"/>
              <a:gd fmla="*/ 24 h 94" name="T7"/>
              <a:gd fmla="*/ 39 w 99" name="T8"/>
              <a:gd fmla="*/ 46 h 94" name="T9"/>
              <a:gd fmla="*/ 0 w 99" name="T10"/>
              <a:gd fmla="*/ 94 h 94" name="T11"/>
              <a:gd fmla="*/ 99 w 99" name="T12"/>
              <a:gd fmla="*/ 94 h 94" name="T13"/>
              <a:gd fmla="*/ 60 w 99" name="T14"/>
              <a:gd fmla="*/ 46 h 9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4" w="99">
                <a:moveTo>
                  <a:pt x="60" y="46"/>
                </a:moveTo>
                <a:cubicBezTo>
                  <a:pt x="69" y="42"/>
                  <a:pt x="74" y="34"/>
                  <a:pt x="74" y="24"/>
                </a:cubicBezTo>
                <a:cubicBezTo>
                  <a:pt x="74" y="11"/>
                  <a:pt x="63" y="0"/>
                  <a:pt x="50" y="0"/>
                </a:cubicBezTo>
                <a:cubicBezTo>
                  <a:pt x="36" y="0"/>
                  <a:pt x="25" y="11"/>
                  <a:pt x="25" y="24"/>
                </a:cubicBezTo>
                <a:cubicBezTo>
                  <a:pt x="25" y="34"/>
                  <a:pt x="31" y="42"/>
                  <a:pt x="39" y="46"/>
                </a:cubicBezTo>
                <a:cubicBezTo>
                  <a:pt x="17" y="51"/>
                  <a:pt x="0" y="71"/>
                  <a:pt x="0" y="94"/>
                </a:cubicBezTo>
                <a:cubicBezTo>
                  <a:pt x="99" y="94"/>
                  <a:pt x="99" y="94"/>
                  <a:pt x="99" y="94"/>
                </a:cubicBezTo>
                <a:cubicBezTo>
                  <a:pt x="99" y="71"/>
                  <a:pt x="82" y="51"/>
                  <a:pt x="60" y="46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" name="Freeform 1021"/>
          <p:cNvSpPr/>
          <p:nvPr/>
        </p:nvSpPr>
        <p:spPr bwMode="auto">
          <a:xfrm>
            <a:off x="3110161" y="1785330"/>
            <a:ext cx="208559" cy="194522"/>
          </a:xfrm>
          <a:custGeom>
            <a:gdLst>
              <a:gd fmla="*/ 74 w 117" name="T0"/>
              <a:gd fmla="*/ 54 h 110" name="T1"/>
              <a:gd fmla="*/ 87 w 117" name="T2"/>
              <a:gd fmla="*/ 29 h 110" name="T3"/>
              <a:gd fmla="*/ 58 w 117" name="T4"/>
              <a:gd fmla="*/ 0 h 110" name="T5"/>
              <a:gd fmla="*/ 29 w 117" name="T6"/>
              <a:gd fmla="*/ 29 h 110" name="T7"/>
              <a:gd fmla="*/ 42 w 117" name="T8"/>
              <a:gd fmla="*/ 54 h 110" name="T9"/>
              <a:gd fmla="*/ 0 w 117" name="T10"/>
              <a:gd fmla="*/ 110 h 110" name="T11"/>
              <a:gd fmla="*/ 117 w 117" name="T12"/>
              <a:gd fmla="*/ 110 h 110" name="T13"/>
              <a:gd fmla="*/ 74 w 117" name="T14"/>
              <a:gd fmla="*/ 54 h 11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0" w="117">
                <a:moveTo>
                  <a:pt x="74" y="54"/>
                </a:moveTo>
                <a:cubicBezTo>
                  <a:pt x="82" y="48"/>
                  <a:pt x="87" y="39"/>
                  <a:pt x="87" y="29"/>
                </a:cubicBezTo>
                <a:cubicBezTo>
                  <a:pt x="87" y="13"/>
                  <a:pt x="74" y="0"/>
                  <a:pt x="58" y="0"/>
                </a:cubicBezTo>
                <a:cubicBezTo>
                  <a:pt x="42" y="0"/>
                  <a:pt x="29" y="13"/>
                  <a:pt x="29" y="29"/>
                </a:cubicBezTo>
                <a:cubicBezTo>
                  <a:pt x="29" y="39"/>
                  <a:pt x="34" y="48"/>
                  <a:pt x="42" y="54"/>
                </a:cubicBezTo>
                <a:cubicBezTo>
                  <a:pt x="18" y="60"/>
                  <a:pt x="0" y="83"/>
                  <a:pt x="0" y="110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83"/>
                  <a:pt x="98" y="60"/>
                  <a:pt x="74" y="54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" name="Freeform 1022"/>
          <p:cNvSpPr/>
          <p:nvPr/>
        </p:nvSpPr>
        <p:spPr bwMode="auto">
          <a:xfrm>
            <a:off x="2935693" y="1558722"/>
            <a:ext cx="274737" cy="208559"/>
          </a:xfrm>
          <a:custGeom>
            <a:gdLst>
              <a:gd fmla="*/ 155 w 155" name="T0"/>
              <a:gd fmla="*/ 21 h 118" name="T1"/>
              <a:gd fmla="*/ 134 w 155" name="T2"/>
              <a:gd fmla="*/ 0 h 118" name="T3"/>
              <a:gd fmla="*/ 21 w 155" name="T4"/>
              <a:gd fmla="*/ 0 h 118" name="T5"/>
              <a:gd fmla="*/ 0 w 155" name="T6"/>
              <a:gd fmla="*/ 21 h 118" name="T7"/>
              <a:gd fmla="*/ 0 w 155" name="T8"/>
              <a:gd fmla="*/ 76 h 118" name="T9"/>
              <a:gd fmla="*/ 0 w 155" name="T10"/>
              <a:gd fmla="*/ 76 h 118" name="T11"/>
              <a:gd fmla="*/ 21 w 155" name="T12"/>
              <a:gd fmla="*/ 97 h 118" name="T13"/>
              <a:gd fmla="*/ 21 w 155" name="T14"/>
              <a:gd fmla="*/ 97 h 118" name="T15"/>
              <a:gd fmla="*/ 92 w 155" name="T16"/>
              <a:gd fmla="*/ 97 h 118" name="T17"/>
              <a:gd fmla="*/ 120 w 155" name="T18"/>
              <a:gd fmla="*/ 118 h 118" name="T19"/>
              <a:gd fmla="*/ 116 w 155" name="T20"/>
              <a:gd fmla="*/ 97 h 118" name="T21"/>
              <a:gd fmla="*/ 134 w 155" name="T22"/>
              <a:gd fmla="*/ 97 h 118" name="T23"/>
              <a:gd fmla="*/ 134 w 155" name="T24"/>
              <a:gd fmla="*/ 97 h 118" name="T25"/>
              <a:gd fmla="*/ 155 w 155" name="T26"/>
              <a:gd fmla="*/ 76 h 118" name="T27"/>
              <a:gd fmla="*/ 155 w 155" name="T28"/>
              <a:gd fmla="*/ 76 h 118" name="T29"/>
              <a:gd fmla="*/ 155 w 155" name="T30"/>
              <a:gd fmla="*/ 21 h 11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18" w="155">
                <a:moveTo>
                  <a:pt x="155" y="21"/>
                </a:moveTo>
                <a:cubicBezTo>
                  <a:pt x="155" y="9"/>
                  <a:pt x="146" y="0"/>
                  <a:pt x="13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8"/>
                  <a:pt x="10" y="97"/>
                  <a:pt x="21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92" y="97"/>
                  <a:pt x="92" y="97"/>
                  <a:pt x="92" y="97"/>
                </a:cubicBezTo>
                <a:cubicBezTo>
                  <a:pt x="98" y="103"/>
                  <a:pt x="111" y="113"/>
                  <a:pt x="120" y="118"/>
                </a:cubicBezTo>
                <a:cubicBezTo>
                  <a:pt x="120" y="118"/>
                  <a:pt x="112" y="105"/>
                  <a:pt x="116" y="97"/>
                </a:cubicBezTo>
                <a:cubicBezTo>
                  <a:pt x="134" y="97"/>
                  <a:pt x="134" y="97"/>
                  <a:pt x="134" y="97"/>
                </a:cubicBezTo>
                <a:cubicBezTo>
                  <a:pt x="134" y="97"/>
                  <a:pt x="134" y="97"/>
                  <a:pt x="134" y="97"/>
                </a:cubicBezTo>
                <a:cubicBezTo>
                  <a:pt x="146" y="97"/>
                  <a:pt x="155" y="88"/>
                  <a:pt x="155" y="76"/>
                </a:cubicBezTo>
                <a:cubicBezTo>
                  <a:pt x="155" y="76"/>
                  <a:pt x="155" y="76"/>
                  <a:pt x="155" y="76"/>
                </a:cubicBezTo>
                <a:lnTo>
                  <a:pt x="155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2927507" y="2849864"/>
            <a:ext cx="391048" cy="403079"/>
            <a:chOff x="2988903" y="2860764"/>
            <a:chExt cx="391048" cy="403079"/>
          </a:xfrm>
        </p:grpSpPr>
        <p:sp>
          <p:nvSpPr>
            <p:cNvPr id="46" name="Freeform 103"/>
            <p:cNvSpPr/>
            <p:nvPr/>
          </p:nvSpPr>
          <p:spPr bwMode="auto">
            <a:xfrm>
              <a:off x="2988903" y="2860764"/>
              <a:ext cx="391048" cy="122328"/>
            </a:xfrm>
            <a:custGeom>
              <a:gdLst>
                <a:gd fmla="*/ 111 w 221" name="T0"/>
                <a:gd fmla="*/ 70 h 70" name="T1"/>
                <a:gd fmla="*/ 221 w 221" name="T2"/>
                <a:gd fmla="*/ 70 h 70" name="T3"/>
                <a:gd fmla="*/ 117 w 221" name="T4"/>
                <a:gd fmla="*/ 4 h 70" name="T5"/>
                <a:gd fmla="*/ 115 w 221" name="T6"/>
                <a:gd fmla="*/ 2 h 70" name="T7"/>
                <a:gd fmla="*/ 111 w 221" name="T8"/>
                <a:gd fmla="*/ 0 h 70" name="T9"/>
                <a:gd fmla="*/ 108 w 221" name="T10"/>
                <a:gd fmla="*/ 1 h 70" name="T11"/>
                <a:gd fmla="*/ 105 w 221" name="T12"/>
                <a:gd fmla="*/ 3 h 70" name="T13"/>
                <a:gd fmla="*/ 0 w 221" name="T14"/>
                <a:gd fmla="*/ 70 h 70" name="T15"/>
                <a:gd fmla="*/ 111 w 221" name="T16"/>
                <a:gd fmla="*/ 70 h 7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0" w="221">
                  <a:moveTo>
                    <a:pt x="111" y="70"/>
                  </a:moveTo>
                  <a:cubicBezTo>
                    <a:pt x="221" y="70"/>
                    <a:pt x="221" y="70"/>
                    <a:pt x="221" y="70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6" y="3"/>
                    <a:pt x="115" y="2"/>
                    <a:pt x="115" y="2"/>
                  </a:cubicBezTo>
                  <a:cubicBezTo>
                    <a:pt x="114" y="1"/>
                    <a:pt x="113" y="0"/>
                    <a:pt x="111" y="0"/>
                  </a:cubicBezTo>
                  <a:cubicBezTo>
                    <a:pt x="109" y="0"/>
                    <a:pt x="108" y="1"/>
                    <a:pt x="108" y="1"/>
                  </a:cubicBezTo>
                  <a:cubicBezTo>
                    <a:pt x="107" y="2"/>
                    <a:pt x="106" y="3"/>
                    <a:pt x="105" y="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11" y="70"/>
                    <a:pt x="111" y="70"/>
                    <a:pt x="111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04"/>
            <p:cNvSpPr>
              <a:spLocks noEditPoints="1"/>
            </p:cNvSpPr>
            <p:nvPr/>
          </p:nvSpPr>
          <p:spPr bwMode="auto">
            <a:xfrm>
              <a:off x="3004946" y="3007155"/>
              <a:ext cx="358962" cy="256688"/>
            </a:xfrm>
            <a:custGeom>
              <a:gdLst>
                <a:gd fmla="*/ 0 w 179" name="T0"/>
                <a:gd fmla="*/ 128 h 128" name="T1"/>
                <a:gd fmla="*/ 179 w 179" name="T2"/>
                <a:gd fmla="*/ 128 h 128" name="T3"/>
                <a:gd fmla="*/ 179 w 179" name="T4"/>
                <a:gd fmla="*/ 0 h 128" name="T5"/>
                <a:gd fmla="*/ 0 w 179" name="T6"/>
                <a:gd fmla="*/ 0 h 128" name="T7"/>
                <a:gd fmla="*/ 0 w 179" name="T8"/>
                <a:gd fmla="*/ 128 h 128" name="T9"/>
                <a:gd fmla="*/ 112 w 179" name="T10"/>
                <a:gd fmla="*/ 54 h 128" name="T11"/>
                <a:gd fmla="*/ 155 w 179" name="T12"/>
                <a:gd fmla="*/ 54 h 128" name="T13"/>
                <a:gd fmla="*/ 155 w 179" name="T14"/>
                <a:gd fmla="*/ 121 h 128" name="T15"/>
                <a:gd fmla="*/ 112 w 179" name="T16"/>
                <a:gd fmla="*/ 121 h 128" name="T17"/>
                <a:gd fmla="*/ 112 w 179" name="T18"/>
                <a:gd fmla="*/ 54 h 128" name="T19"/>
                <a:gd fmla="*/ 84 w 179" name="T20"/>
                <a:gd fmla="*/ 98 h 128" name="T21"/>
                <a:gd fmla="*/ 22 w 179" name="T22"/>
                <a:gd fmla="*/ 98 h 128" name="T23"/>
                <a:gd fmla="*/ 22 w 179" name="T24"/>
                <a:gd fmla="*/ 54 h 128" name="T25"/>
                <a:gd fmla="*/ 84 w 179" name="T26"/>
                <a:gd fmla="*/ 54 h 128" name="T27"/>
                <a:gd fmla="*/ 84 w 179" name="T28"/>
                <a:gd fmla="*/ 98 h 128" name="T29"/>
                <a:gd fmla="*/ 22 w 179" name="T30"/>
                <a:gd fmla="*/ 12 h 128" name="T31"/>
                <a:gd fmla="*/ 64 w 179" name="T32"/>
                <a:gd fmla="*/ 12 h 128" name="T33"/>
                <a:gd fmla="*/ 64 w 179" name="T34"/>
                <a:gd fmla="*/ 40 h 128" name="T35"/>
                <a:gd fmla="*/ 22 w 179" name="T36"/>
                <a:gd fmla="*/ 40 h 128" name="T37"/>
                <a:gd fmla="*/ 22 w 179" name="T38"/>
                <a:gd fmla="*/ 12 h 12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8" w="179">
                  <a:moveTo>
                    <a:pt x="0" y="128"/>
                  </a:moveTo>
                  <a:lnTo>
                    <a:pt x="179" y="128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128"/>
                  </a:lnTo>
                  <a:close/>
                  <a:moveTo>
                    <a:pt x="112" y="54"/>
                  </a:moveTo>
                  <a:lnTo>
                    <a:pt x="155" y="54"/>
                  </a:lnTo>
                  <a:lnTo>
                    <a:pt x="155" y="121"/>
                  </a:lnTo>
                  <a:lnTo>
                    <a:pt x="112" y="121"/>
                  </a:lnTo>
                  <a:lnTo>
                    <a:pt x="112" y="54"/>
                  </a:lnTo>
                  <a:close/>
                  <a:moveTo>
                    <a:pt x="84" y="98"/>
                  </a:moveTo>
                  <a:lnTo>
                    <a:pt x="22" y="98"/>
                  </a:lnTo>
                  <a:lnTo>
                    <a:pt x="22" y="54"/>
                  </a:lnTo>
                  <a:lnTo>
                    <a:pt x="84" y="54"/>
                  </a:lnTo>
                  <a:lnTo>
                    <a:pt x="84" y="98"/>
                  </a:lnTo>
                  <a:close/>
                  <a:moveTo>
                    <a:pt x="22" y="12"/>
                  </a:moveTo>
                  <a:lnTo>
                    <a:pt x="64" y="12"/>
                  </a:lnTo>
                  <a:lnTo>
                    <a:pt x="64" y="40"/>
                  </a:lnTo>
                  <a:lnTo>
                    <a:pt x="22" y="40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07181" y="4158978"/>
            <a:ext cx="428525" cy="425881"/>
            <a:chOff x="5242358" y="4674875"/>
            <a:chExt cx="336351" cy="334276"/>
          </a:xfrm>
          <a:solidFill>
            <a:schemeClr val="bg1"/>
          </a:solidFill>
        </p:grpSpPr>
        <p:sp>
          <p:nvSpPr>
            <p:cNvPr id="48" name="Freeform 148"/>
            <p:cNvSpPr>
              <a:spLocks noEditPoints="1"/>
            </p:cNvSpPr>
            <p:nvPr/>
          </p:nvSpPr>
          <p:spPr bwMode="auto">
            <a:xfrm>
              <a:off x="5242358" y="4674875"/>
              <a:ext cx="336351" cy="334275"/>
            </a:xfrm>
            <a:custGeom>
              <a:gdLst>
                <a:gd fmla="*/ 202 w 403" name="T0"/>
                <a:gd fmla="*/ 403 h 403" name="T1"/>
                <a:gd fmla="*/ 0 w 403" name="T2"/>
                <a:gd fmla="*/ 202 h 403" name="T3"/>
                <a:gd fmla="*/ 202 w 403" name="T4"/>
                <a:gd fmla="*/ 0 h 403" name="T5"/>
                <a:gd fmla="*/ 403 w 403" name="T6"/>
                <a:gd fmla="*/ 202 h 403" name="T7"/>
                <a:gd fmla="*/ 202 w 403" name="T8"/>
                <a:gd fmla="*/ 403 h 403" name="T9"/>
                <a:gd fmla="*/ 202 w 403" name="T10"/>
                <a:gd fmla="*/ 12 h 403" name="T11"/>
                <a:gd fmla="*/ 12 w 403" name="T12"/>
                <a:gd fmla="*/ 202 h 403" name="T13"/>
                <a:gd fmla="*/ 202 w 403" name="T14"/>
                <a:gd fmla="*/ 391 h 403" name="T15"/>
                <a:gd fmla="*/ 391 w 403" name="T16"/>
                <a:gd fmla="*/ 202 h 403" name="T17"/>
                <a:gd fmla="*/ 202 w 403" name="T18"/>
                <a:gd fmla="*/ 12 h 40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02" w="402">
                  <a:moveTo>
                    <a:pt x="202" y="403"/>
                  </a:moveTo>
                  <a:cubicBezTo>
                    <a:pt x="91" y="403"/>
                    <a:pt x="0" y="313"/>
                    <a:pt x="0" y="202"/>
                  </a:cubicBezTo>
                  <a:cubicBezTo>
                    <a:pt x="0" y="91"/>
                    <a:pt x="91" y="0"/>
                    <a:pt x="202" y="0"/>
                  </a:cubicBezTo>
                  <a:cubicBezTo>
                    <a:pt x="313" y="0"/>
                    <a:pt x="403" y="91"/>
                    <a:pt x="403" y="202"/>
                  </a:cubicBezTo>
                  <a:cubicBezTo>
                    <a:pt x="403" y="313"/>
                    <a:pt x="313" y="403"/>
                    <a:pt x="202" y="403"/>
                  </a:cubicBezTo>
                  <a:moveTo>
                    <a:pt x="202" y="12"/>
                  </a:moveTo>
                  <a:cubicBezTo>
                    <a:pt x="97" y="12"/>
                    <a:pt x="12" y="97"/>
                    <a:pt x="12" y="202"/>
                  </a:cubicBezTo>
                  <a:cubicBezTo>
                    <a:pt x="12" y="306"/>
                    <a:pt x="97" y="391"/>
                    <a:pt x="202" y="391"/>
                  </a:cubicBezTo>
                  <a:cubicBezTo>
                    <a:pt x="306" y="391"/>
                    <a:pt x="391" y="306"/>
                    <a:pt x="391" y="202"/>
                  </a:cubicBezTo>
                  <a:cubicBezTo>
                    <a:pt x="391" y="97"/>
                    <a:pt x="306" y="12"/>
                    <a:pt x="202" y="12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49"/>
            <p:cNvSpPr/>
            <p:nvPr/>
          </p:nvSpPr>
          <p:spPr bwMode="auto">
            <a:xfrm>
              <a:off x="5273503" y="4741315"/>
              <a:ext cx="110041" cy="263683"/>
            </a:xfrm>
            <a:custGeom>
              <a:gdLst>
                <a:gd fmla="*/ 124 w 131" name="T0"/>
                <a:gd fmla="*/ 317 h 317" name="T1"/>
                <a:gd fmla="*/ 119 w 131" name="T2"/>
                <a:gd fmla="*/ 315 h 317" name="T3"/>
                <a:gd fmla="*/ 108 w 131" name="T4"/>
                <a:gd fmla="*/ 295 h 317" name="T5"/>
                <a:gd fmla="*/ 104 w 131" name="T6"/>
                <a:gd fmla="*/ 266 h 317" name="T7"/>
                <a:gd fmla="*/ 104 w 131" name="T8"/>
                <a:gd fmla="*/ 251 h 317" name="T9"/>
                <a:gd fmla="*/ 90 w 131" name="T10"/>
                <a:gd fmla="*/ 223 h 317" name="T11"/>
                <a:gd fmla="*/ 83 w 131" name="T12"/>
                <a:gd fmla="*/ 215 h 317" name="T13"/>
                <a:gd fmla="*/ 74 w 131" name="T14"/>
                <a:gd fmla="*/ 162 h 317" name="T15"/>
                <a:gd fmla="*/ 55 w 131" name="T16"/>
                <a:gd fmla="*/ 130 h 317" name="T17"/>
                <a:gd fmla="*/ 34 w 131" name="T18"/>
                <a:gd fmla="*/ 122 h 317" name="T19"/>
                <a:gd fmla="*/ 12 w 131" name="T20"/>
                <a:gd fmla="*/ 61 h 317" name="T21"/>
                <a:gd fmla="*/ 1 w 131" name="T22"/>
                <a:gd fmla="*/ 9 h 317" name="T23"/>
                <a:gd fmla="*/ 4 w 131" name="T24"/>
                <a:gd fmla="*/ 1 h 317" name="T25"/>
                <a:gd fmla="*/ 12 w 131" name="T26"/>
                <a:gd fmla="*/ 4 h 317" name="T27"/>
                <a:gd fmla="*/ 24 w 131" name="T28"/>
                <a:gd fmla="*/ 63 h 317" name="T29"/>
                <a:gd fmla="*/ 40 w 131" name="T30"/>
                <a:gd fmla="*/ 111 h 317" name="T31"/>
                <a:gd fmla="*/ 59 w 131" name="T32"/>
                <a:gd fmla="*/ 118 h 317" name="T33"/>
                <a:gd fmla="*/ 86 w 131" name="T34"/>
                <a:gd fmla="*/ 165 h 317" name="T35"/>
                <a:gd fmla="*/ 92 w 131" name="T36"/>
                <a:gd fmla="*/ 207 h 317" name="T37"/>
                <a:gd fmla="*/ 99 w 131" name="T38"/>
                <a:gd fmla="*/ 214 h 317" name="T39"/>
                <a:gd fmla="*/ 116 w 131" name="T40"/>
                <a:gd fmla="*/ 251 h 317" name="T41"/>
                <a:gd fmla="*/ 116 w 131" name="T42"/>
                <a:gd fmla="*/ 266 h 317" name="T43"/>
                <a:gd fmla="*/ 119 w 131" name="T44"/>
                <a:gd fmla="*/ 290 h 317" name="T45"/>
                <a:gd fmla="*/ 129 w 131" name="T46"/>
                <a:gd fmla="*/ 308 h 317" name="T47"/>
                <a:gd fmla="*/ 128 w 131" name="T48"/>
                <a:gd fmla="*/ 316 h 317" name="T49"/>
                <a:gd fmla="*/ 124 w 131" name="T50"/>
                <a:gd fmla="*/ 317 h 31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17" w="131">
                  <a:moveTo>
                    <a:pt x="124" y="317"/>
                  </a:moveTo>
                  <a:cubicBezTo>
                    <a:pt x="122" y="317"/>
                    <a:pt x="121" y="317"/>
                    <a:pt x="119" y="315"/>
                  </a:cubicBezTo>
                  <a:cubicBezTo>
                    <a:pt x="119" y="315"/>
                    <a:pt x="115" y="310"/>
                    <a:pt x="108" y="295"/>
                  </a:cubicBezTo>
                  <a:cubicBezTo>
                    <a:pt x="102" y="283"/>
                    <a:pt x="103" y="276"/>
                    <a:pt x="104" y="266"/>
                  </a:cubicBezTo>
                  <a:cubicBezTo>
                    <a:pt x="104" y="261"/>
                    <a:pt x="104" y="257"/>
                    <a:pt x="104" y="251"/>
                  </a:cubicBezTo>
                  <a:cubicBezTo>
                    <a:pt x="104" y="236"/>
                    <a:pt x="100" y="232"/>
                    <a:pt x="90" y="223"/>
                  </a:cubicBezTo>
                  <a:cubicBezTo>
                    <a:pt x="88" y="220"/>
                    <a:pt x="85" y="218"/>
                    <a:pt x="83" y="215"/>
                  </a:cubicBezTo>
                  <a:cubicBezTo>
                    <a:pt x="66" y="198"/>
                    <a:pt x="68" y="186"/>
                    <a:pt x="74" y="162"/>
                  </a:cubicBezTo>
                  <a:cubicBezTo>
                    <a:pt x="81" y="137"/>
                    <a:pt x="73" y="135"/>
                    <a:pt x="55" y="130"/>
                  </a:cubicBezTo>
                  <a:cubicBezTo>
                    <a:pt x="49" y="128"/>
                    <a:pt x="41" y="125"/>
                    <a:pt x="34" y="122"/>
                  </a:cubicBezTo>
                  <a:cubicBezTo>
                    <a:pt x="15" y="111"/>
                    <a:pt x="8" y="91"/>
                    <a:pt x="12" y="61"/>
                  </a:cubicBezTo>
                  <a:cubicBezTo>
                    <a:pt x="16" y="36"/>
                    <a:pt x="2" y="9"/>
                    <a:pt x="1" y="9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3" y="5"/>
                    <a:pt x="28" y="34"/>
                    <a:pt x="24" y="63"/>
                  </a:cubicBezTo>
                  <a:cubicBezTo>
                    <a:pt x="20" y="88"/>
                    <a:pt x="25" y="103"/>
                    <a:pt x="40" y="111"/>
                  </a:cubicBezTo>
                  <a:cubicBezTo>
                    <a:pt x="46" y="114"/>
                    <a:pt x="52" y="116"/>
                    <a:pt x="59" y="118"/>
                  </a:cubicBezTo>
                  <a:cubicBezTo>
                    <a:pt x="76" y="123"/>
                    <a:pt x="96" y="129"/>
                    <a:pt x="86" y="165"/>
                  </a:cubicBezTo>
                  <a:cubicBezTo>
                    <a:pt x="80" y="187"/>
                    <a:pt x="79" y="194"/>
                    <a:pt x="92" y="207"/>
                  </a:cubicBezTo>
                  <a:cubicBezTo>
                    <a:pt x="94" y="210"/>
                    <a:pt x="96" y="212"/>
                    <a:pt x="99" y="214"/>
                  </a:cubicBezTo>
                  <a:cubicBezTo>
                    <a:pt x="109" y="224"/>
                    <a:pt x="116" y="231"/>
                    <a:pt x="116" y="251"/>
                  </a:cubicBezTo>
                  <a:cubicBezTo>
                    <a:pt x="116" y="257"/>
                    <a:pt x="116" y="262"/>
                    <a:pt x="116" y="266"/>
                  </a:cubicBezTo>
                  <a:cubicBezTo>
                    <a:pt x="115" y="276"/>
                    <a:pt x="115" y="280"/>
                    <a:pt x="119" y="290"/>
                  </a:cubicBezTo>
                  <a:cubicBezTo>
                    <a:pt x="125" y="303"/>
                    <a:pt x="129" y="308"/>
                    <a:pt x="129" y="308"/>
                  </a:cubicBezTo>
                  <a:cubicBezTo>
                    <a:pt x="131" y="310"/>
                    <a:pt x="130" y="314"/>
                    <a:pt x="128" y="316"/>
                  </a:cubicBezTo>
                  <a:cubicBezTo>
                    <a:pt x="127" y="317"/>
                    <a:pt x="125" y="317"/>
                    <a:pt x="124" y="317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150"/>
            <p:cNvSpPr/>
            <p:nvPr/>
          </p:nvSpPr>
          <p:spPr bwMode="auto">
            <a:xfrm>
              <a:off x="5315027" y="4681105"/>
              <a:ext cx="147414" cy="328046"/>
            </a:xfrm>
            <a:custGeom>
              <a:gdLst>
                <a:gd fmla="*/ 97 w 176" name="T0"/>
                <a:gd fmla="*/ 395 h 395" name="T1"/>
                <a:gd fmla="*/ 91 w 176" name="T2"/>
                <a:gd fmla="*/ 391 h 395" name="T3"/>
                <a:gd fmla="*/ 98 w 176" name="T4"/>
                <a:gd fmla="*/ 337 h 395" name="T5"/>
                <a:gd fmla="*/ 134 w 176" name="T6"/>
                <a:gd fmla="*/ 311 h 395" name="T7"/>
                <a:gd fmla="*/ 151 w 176" name="T8"/>
                <a:gd fmla="*/ 258 h 395" name="T9"/>
                <a:gd fmla="*/ 119 w 176" name="T10"/>
                <a:gd fmla="*/ 225 h 395" name="T11"/>
                <a:gd fmla="*/ 99 w 176" name="T12"/>
                <a:gd fmla="*/ 211 h 395" name="T13"/>
                <a:gd fmla="*/ 60 w 176" name="T14"/>
                <a:gd fmla="*/ 194 h 395" name="T15"/>
                <a:gd fmla="*/ 8 w 176" name="T16"/>
                <a:gd fmla="*/ 167 h 395" name="T17"/>
                <a:gd fmla="*/ 3 w 176" name="T18"/>
                <a:gd fmla="*/ 148 h 395" name="T19"/>
                <a:gd fmla="*/ 22 w 176" name="T20"/>
                <a:gd fmla="*/ 134 h 395" name="T21"/>
                <a:gd fmla="*/ 38 w 176" name="T22"/>
                <a:gd fmla="*/ 140 h 395" name="T23"/>
                <a:gd fmla="*/ 40 w 176" name="T24"/>
                <a:gd fmla="*/ 142 h 395" name="T25"/>
                <a:gd fmla="*/ 40 w 176" name="T26"/>
                <a:gd fmla="*/ 142 h 395" name="T27"/>
                <a:gd fmla="*/ 56 w 176" name="T28"/>
                <a:gd fmla="*/ 126 h 395" name="T29"/>
                <a:gd fmla="*/ 56 w 176" name="T30"/>
                <a:gd fmla="*/ 124 h 395" name="T31"/>
                <a:gd fmla="*/ 58 w 176" name="T32"/>
                <a:gd fmla="*/ 122 h 395" name="T33"/>
                <a:gd fmla="*/ 85 w 176" name="T34"/>
                <a:gd fmla="*/ 61 h 395" name="T35"/>
                <a:gd fmla="*/ 80 w 176" name="T36"/>
                <a:gd fmla="*/ 57 h 395" name="T37"/>
                <a:gd fmla="*/ 54 w 176" name="T38"/>
                <a:gd fmla="*/ 38 h 395" name="T39"/>
                <a:gd fmla="*/ 59 w 176" name="T40"/>
                <a:gd fmla="*/ 22 h 395" name="T41"/>
                <a:gd fmla="*/ 67 w 176" name="T42"/>
                <a:gd fmla="*/ 17 h 395" name="T43"/>
                <a:gd fmla="*/ 75 w 176" name="T44"/>
                <a:gd fmla="*/ 11 h 395" name="T45"/>
                <a:gd fmla="*/ 75 w 176" name="T46"/>
                <a:gd fmla="*/ 3 h 395" name="T47"/>
                <a:gd fmla="*/ 83 w 176" name="T48"/>
                <a:gd fmla="*/ 2 h 395" name="T49"/>
                <a:gd fmla="*/ 88 w 176" name="T50"/>
                <a:gd fmla="*/ 11 h 395" name="T51"/>
                <a:gd fmla="*/ 74 w 176" name="T52"/>
                <a:gd fmla="*/ 27 h 395" name="T53"/>
                <a:gd fmla="*/ 68 w 176" name="T54"/>
                <a:gd fmla="*/ 31 h 395" name="T55"/>
                <a:gd fmla="*/ 66 w 176" name="T56"/>
                <a:gd fmla="*/ 35 h 395" name="T57"/>
                <a:gd fmla="*/ 84 w 176" name="T58"/>
                <a:gd fmla="*/ 46 h 395" name="T59"/>
                <a:gd fmla="*/ 96 w 176" name="T60"/>
                <a:gd fmla="*/ 57 h 395" name="T61"/>
                <a:gd fmla="*/ 68 w 176" name="T62"/>
                <a:gd fmla="*/ 129 h 395" name="T63"/>
                <a:gd fmla="*/ 67 w 176" name="T64"/>
                <a:gd fmla="*/ 131 h 395" name="T65"/>
                <a:gd fmla="*/ 66 w 176" name="T66"/>
                <a:gd fmla="*/ 132 h 395" name="T67"/>
                <a:gd fmla="*/ 40 w 176" name="T68"/>
                <a:gd fmla="*/ 154 h 395" name="T69"/>
                <a:gd fmla="*/ 40 w 176" name="T70"/>
                <a:gd fmla="*/ 154 h 395" name="T71"/>
                <a:gd fmla="*/ 28 w 176" name="T72"/>
                <a:gd fmla="*/ 147 h 395" name="T73"/>
                <a:gd fmla="*/ 23 w 176" name="T74"/>
                <a:gd fmla="*/ 146 h 395" name="T75"/>
                <a:gd fmla="*/ 14 w 176" name="T76"/>
                <a:gd fmla="*/ 152 h 395" name="T77"/>
                <a:gd fmla="*/ 17 w 176" name="T78"/>
                <a:gd fmla="*/ 159 h 395" name="T79"/>
                <a:gd fmla="*/ 55 w 176" name="T80"/>
                <a:gd fmla="*/ 183 h 395" name="T81"/>
                <a:gd fmla="*/ 107 w 176" name="T82"/>
                <a:gd fmla="*/ 202 h 395" name="T83"/>
                <a:gd fmla="*/ 125 w 176" name="T84"/>
                <a:gd fmla="*/ 216 h 395" name="T85"/>
                <a:gd fmla="*/ 162 w 176" name="T86"/>
                <a:gd fmla="*/ 252 h 395" name="T87"/>
                <a:gd fmla="*/ 143 w 176" name="T88"/>
                <a:gd fmla="*/ 319 h 395" name="T89"/>
                <a:gd fmla="*/ 143 w 176" name="T90"/>
                <a:gd fmla="*/ 320 h 395" name="T91"/>
                <a:gd fmla="*/ 105 w 176" name="T92"/>
                <a:gd fmla="*/ 347 h 395" name="T93"/>
                <a:gd fmla="*/ 102 w 176" name="T94"/>
                <a:gd fmla="*/ 387 h 395" name="T95"/>
                <a:gd fmla="*/ 98 w 176" name="T96"/>
                <a:gd fmla="*/ 395 h 395" name="T97"/>
                <a:gd fmla="*/ 97 w 176" name="T98"/>
                <a:gd fmla="*/ 395 h 395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95" w="176">
                  <a:moveTo>
                    <a:pt x="97" y="395"/>
                  </a:moveTo>
                  <a:cubicBezTo>
                    <a:pt x="94" y="395"/>
                    <a:pt x="92" y="394"/>
                    <a:pt x="91" y="391"/>
                  </a:cubicBezTo>
                  <a:cubicBezTo>
                    <a:pt x="90" y="387"/>
                    <a:pt x="78" y="350"/>
                    <a:pt x="98" y="337"/>
                  </a:cubicBezTo>
                  <a:cubicBezTo>
                    <a:pt x="118" y="325"/>
                    <a:pt x="132" y="313"/>
                    <a:pt x="134" y="311"/>
                  </a:cubicBezTo>
                  <a:cubicBezTo>
                    <a:pt x="142" y="301"/>
                    <a:pt x="160" y="272"/>
                    <a:pt x="151" y="258"/>
                  </a:cubicBezTo>
                  <a:cubicBezTo>
                    <a:pt x="142" y="242"/>
                    <a:pt x="131" y="234"/>
                    <a:pt x="119" y="225"/>
                  </a:cubicBezTo>
                  <a:cubicBezTo>
                    <a:pt x="112" y="221"/>
                    <a:pt x="106" y="217"/>
                    <a:pt x="99" y="211"/>
                  </a:cubicBezTo>
                  <a:cubicBezTo>
                    <a:pt x="81" y="195"/>
                    <a:pt x="69" y="190"/>
                    <a:pt x="60" y="194"/>
                  </a:cubicBezTo>
                  <a:cubicBezTo>
                    <a:pt x="43" y="201"/>
                    <a:pt x="27" y="189"/>
                    <a:pt x="8" y="167"/>
                  </a:cubicBezTo>
                  <a:cubicBezTo>
                    <a:pt x="0" y="158"/>
                    <a:pt x="1" y="151"/>
                    <a:pt x="3" y="148"/>
                  </a:cubicBezTo>
                  <a:cubicBezTo>
                    <a:pt x="6" y="140"/>
                    <a:pt x="14" y="135"/>
                    <a:pt x="22" y="134"/>
                  </a:cubicBezTo>
                  <a:cubicBezTo>
                    <a:pt x="29" y="134"/>
                    <a:pt x="35" y="136"/>
                    <a:pt x="38" y="140"/>
                  </a:cubicBezTo>
                  <a:cubicBezTo>
                    <a:pt x="38" y="141"/>
                    <a:pt x="39" y="142"/>
                    <a:pt x="40" y="142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42" y="142"/>
                    <a:pt x="46" y="141"/>
                    <a:pt x="56" y="126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7" y="124"/>
                    <a:pt x="57" y="123"/>
                    <a:pt x="58" y="122"/>
                  </a:cubicBezTo>
                  <a:cubicBezTo>
                    <a:pt x="87" y="80"/>
                    <a:pt x="86" y="65"/>
                    <a:pt x="85" y="61"/>
                  </a:cubicBezTo>
                  <a:cubicBezTo>
                    <a:pt x="84" y="59"/>
                    <a:pt x="83" y="58"/>
                    <a:pt x="80" y="57"/>
                  </a:cubicBezTo>
                  <a:cubicBezTo>
                    <a:pt x="65" y="52"/>
                    <a:pt x="56" y="46"/>
                    <a:pt x="54" y="38"/>
                  </a:cubicBezTo>
                  <a:cubicBezTo>
                    <a:pt x="53" y="33"/>
                    <a:pt x="55" y="27"/>
                    <a:pt x="59" y="22"/>
                  </a:cubicBezTo>
                  <a:cubicBezTo>
                    <a:pt x="61" y="20"/>
                    <a:pt x="64" y="19"/>
                    <a:pt x="67" y="17"/>
                  </a:cubicBezTo>
                  <a:cubicBezTo>
                    <a:pt x="69" y="15"/>
                    <a:pt x="73" y="13"/>
                    <a:pt x="75" y="11"/>
                  </a:cubicBezTo>
                  <a:cubicBezTo>
                    <a:pt x="73" y="9"/>
                    <a:pt x="73" y="6"/>
                    <a:pt x="75" y="3"/>
                  </a:cubicBezTo>
                  <a:cubicBezTo>
                    <a:pt x="77" y="1"/>
                    <a:pt x="81" y="0"/>
                    <a:pt x="83" y="2"/>
                  </a:cubicBezTo>
                  <a:cubicBezTo>
                    <a:pt x="87" y="5"/>
                    <a:pt x="88" y="9"/>
                    <a:pt x="88" y="11"/>
                  </a:cubicBezTo>
                  <a:cubicBezTo>
                    <a:pt x="88" y="18"/>
                    <a:pt x="80" y="22"/>
                    <a:pt x="74" y="27"/>
                  </a:cubicBezTo>
                  <a:cubicBezTo>
                    <a:pt x="71" y="28"/>
                    <a:pt x="69" y="30"/>
                    <a:pt x="68" y="31"/>
                  </a:cubicBezTo>
                  <a:cubicBezTo>
                    <a:pt x="67" y="32"/>
                    <a:pt x="65" y="33"/>
                    <a:pt x="66" y="35"/>
                  </a:cubicBezTo>
                  <a:cubicBezTo>
                    <a:pt x="66" y="36"/>
                    <a:pt x="68" y="41"/>
                    <a:pt x="84" y="46"/>
                  </a:cubicBezTo>
                  <a:cubicBezTo>
                    <a:pt x="90" y="47"/>
                    <a:pt x="94" y="51"/>
                    <a:pt x="96" y="57"/>
                  </a:cubicBezTo>
                  <a:cubicBezTo>
                    <a:pt x="101" y="70"/>
                    <a:pt x="92" y="94"/>
                    <a:pt x="68" y="129"/>
                  </a:cubicBezTo>
                  <a:cubicBezTo>
                    <a:pt x="67" y="130"/>
                    <a:pt x="67" y="131"/>
                    <a:pt x="67" y="131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59" y="143"/>
                    <a:pt x="5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37" y="154"/>
                    <a:pt x="32" y="153"/>
                    <a:pt x="28" y="147"/>
                  </a:cubicBezTo>
                  <a:cubicBezTo>
                    <a:pt x="28" y="147"/>
                    <a:pt x="26" y="146"/>
                    <a:pt x="23" y="146"/>
                  </a:cubicBezTo>
                  <a:cubicBezTo>
                    <a:pt x="19" y="147"/>
                    <a:pt x="15" y="149"/>
                    <a:pt x="14" y="152"/>
                  </a:cubicBezTo>
                  <a:cubicBezTo>
                    <a:pt x="13" y="154"/>
                    <a:pt x="15" y="157"/>
                    <a:pt x="17" y="159"/>
                  </a:cubicBezTo>
                  <a:cubicBezTo>
                    <a:pt x="38" y="183"/>
                    <a:pt x="48" y="186"/>
                    <a:pt x="55" y="183"/>
                  </a:cubicBezTo>
                  <a:cubicBezTo>
                    <a:pt x="73" y="175"/>
                    <a:pt x="91" y="188"/>
                    <a:pt x="107" y="202"/>
                  </a:cubicBezTo>
                  <a:cubicBezTo>
                    <a:pt x="113" y="207"/>
                    <a:pt x="119" y="211"/>
                    <a:pt x="125" y="216"/>
                  </a:cubicBezTo>
                  <a:cubicBezTo>
                    <a:pt x="138" y="224"/>
                    <a:pt x="151" y="233"/>
                    <a:pt x="162" y="252"/>
                  </a:cubicBezTo>
                  <a:cubicBezTo>
                    <a:pt x="176" y="276"/>
                    <a:pt x="147" y="315"/>
                    <a:pt x="143" y="319"/>
                  </a:cubicBezTo>
                  <a:cubicBezTo>
                    <a:pt x="143" y="319"/>
                    <a:pt x="143" y="319"/>
                    <a:pt x="143" y="320"/>
                  </a:cubicBezTo>
                  <a:cubicBezTo>
                    <a:pt x="142" y="320"/>
                    <a:pt x="127" y="333"/>
                    <a:pt x="105" y="347"/>
                  </a:cubicBezTo>
                  <a:cubicBezTo>
                    <a:pt x="94" y="354"/>
                    <a:pt x="100" y="379"/>
                    <a:pt x="102" y="387"/>
                  </a:cubicBezTo>
                  <a:cubicBezTo>
                    <a:pt x="103" y="391"/>
                    <a:pt x="102" y="394"/>
                    <a:pt x="98" y="395"/>
                  </a:cubicBezTo>
                  <a:cubicBezTo>
                    <a:pt x="98" y="395"/>
                    <a:pt x="97" y="395"/>
                    <a:pt x="97" y="395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151"/>
            <p:cNvSpPr/>
            <p:nvPr/>
          </p:nvSpPr>
          <p:spPr bwMode="auto">
            <a:xfrm>
              <a:off x="5458287" y="4689410"/>
              <a:ext cx="93431" cy="242921"/>
            </a:xfrm>
            <a:custGeom>
              <a:gdLst>
                <a:gd fmla="*/ 102 w 113" name="T0"/>
                <a:gd fmla="*/ 291 h 291" name="T1"/>
                <a:gd fmla="*/ 96 w 113" name="T2"/>
                <a:gd fmla="*/ 287 h 291" name="T3"/>
                <a:gd fmla="*/ 96 w 113" name="T4"/>
                <a:gd fmla="*/ 242 h 291" name="T5"/>
                <a:gd fmla="*/ 99 w 113" name="T6"/>
                <a:gd fmla="*/ 220 h 291" name="T7"/>
                <a:gd fmla="*/ 98 w 113" name="T8"/>
                <a:gd fmla="*/ 208 h 291" name="T9"/>
                <a:gd fmla="*/ 91 w 113" name="T10"/>
                <a:gd fmla="*/ 209 h 291" name="T11"/>
                <a:gd fmla="*/ 57 w 113" name="T12"/>
                <a:gd fmla="*/ 208 h 291" name="T13"/>
                <a:gd fmla="*/ 39 w 113" name="T14"/>
                <a:gd fmla="*/ 170 h 291" name="T15"/>
                <a:gd fmla="*/ 46 w 113" name="T16"/>
                <a:gd fmla="*/ 136 h 291" name="T17"/>
                <a:gd fmla="*/ 47 w 113" name="T18"/>
                <a:gd fmla="*/ 132 h 291" name="T19"/>
                <a:gd fmla="*/ 51 w 113" name="T20"/>
                <a:gd fmla="*/ 115 h 291" name="T21"/>
                <a:gd fmla="*/ 49 w 113" name="T22"/>
                <a:gd fmla="*/ 115 h 291" name="T23"/>
                <a:gd fmla="*/ 34 w 113" name="T24"/>
                <a:gd fmla="*/ 78 h 291" name="T25"/>
                <a:gd fmla="*/ 21 w 113" name="T26"/>
                <a:gd fmla="*/ 49 h 291" name="T27"/>
                <a:gd fmla="*/ 17 w 113" name="T28"/>
                <a:gd fmla="*/ 46 h 291" name="T29"/>
                <a:gd fmla="*/ 6 w 113" name="T30"/>
                <a:gd fmla="*/ 5 h 291" name="T31"/>
                <a:gd fmla="*/ 14 w 113" name="T32"/>
                <a:gd fmla="*/ 1 h 291" name="T33"/>
                <a:gd fmla="*/ 18 w 113" name="T34"/>
                <a:gd fmla="*/ 9 h 291" name="T35"/>
                <a:gd fmla="*/ 24 w 113" name="T36"/>
                <a:gd fmla="*/ 36 h 291" name="T37"/>
                <a:gd fmla="*/ 28 w 113" name="T38"/>
                <a:gd fmla="*/ 39 h 291" name="T39"/>
                <a:gd fmla="*/ 45 w 113" name="T40"/>
                <a:gd fmla="*/ 80 h 291" name="T41"/>
                <a:gd fmla="*/ 53 w 113" name="T42"/>
                <a:gd fmla="*/ 103 h 291" name="T43"/>
                <a:gd fmla="*/ 61 w 113" name="T44"/>
                <a:gd fmla="*/ 110 h 291" name="T45"/>
                <a:gd fmla="*/ 58 w 113" name="T46"/>
                <a:gd fmla="*/ 136 h 291" name="T47"/>
                <a:gd fmla="*/ 57 w 113" name="T48"/>
                <a:gd fmla="*/ 140 h 291" name="T49"/>
                <a:gd fmla="*/ 62 w 113" name="T50"/>
                <a:gd fmla="*/ 197 h 291" name="T51"/>
                <a:gd fmla="*/ 85 w 113" name="T52"/>
                <a:gd fmla="*/ 199 h 291" name="T53"/>
                <a:gd fmla="*/ 105 w 113" name="T54"/>
                <a:gd fmla="*/ 199 h 291" name="T55"/>
                <a:gd fmla="*/ 111 w 113" name="T56"/>
                <a:gd fmla="*/ 221 h 291" name="T57"/>
                <a:gd fmla="*/ 108 w 113" name="T58"/>
                <a:gd fmla="*/ 244 h 291" name="T59"/>
                <a:gd fmla="*/ 107 w 113" name="T60"/>
                <a:gd fmla="*/ 283 h 291" name="T61"/>
                <a:gd fmla="*/ 104 w 113" name="T62"/>
                <a:gd fmla="*/ 291 h 291" name="T63"/>
                <a:gd fmla="*/ 102 w 113" name="T64"/>
                <a:gd fmla="*/ 291 h 29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91" w="113">
                  <a:moveTo>
                    <a:pt x="102" y="291"/>
                  </a:moveTo>
                  <a:cubicBezTo>
                    <a:pt x="99" y="291"/>
                    <a:pt x="97" y="290"/>
                    <a:pt x="96" y="287"/>
                  </a:cubicBezTo>
                  <a:cubicBezTo>
                    <a:pt x="91" y="275"/>
                    <a:pt x="93" y="261"/>
                    <a:pt x="96" y="242"/>
                  </a:cubicBezTo>
                  <a:cubicBezTo>
                    <a:pt x="97" y="235"/>
                    <a:pt x="98" y="228"/>
                    <a:pt x="99" y="220"/>
                  </a:cubicBezTo>
                  <a:cubicBezTo>
                    <a:pt x="100" y="213"/>
                    <a:pt x="99" y="209"/>
                    <a:pt x="98" y="208"/>
                  </a:cubicBezTo>
                  <a:cubicBezTo>
                    <a:pt x="96" y="207"/>
                    <a:pt x="92" y="208"/>
                    <a:pt x="91" y="209"/>
                  </a:cubicBezTo>
                  <a:cubicBezTo>
                    <a:pt x="90" y="209"/>
                    <a:pt x="76" y="217"/>
                    <a:pt x="57" y="208"/>
                  </a:cubicBezTo>
                  <a:cubicBezTo>
                    <a:pt x="49" y="203"/>
                    <a:pt x="39" y="193"/>
                    <a:pt x="39" y="170"/>
                  </a:cubicBezTo>
                  <a:cubicBezTo>
                    <a:pt x="39" y="157"/>
                    <a:pt x="43" y="143"/>
                    <a:pt x="46" y="136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9" y="127"/>
                    <a:pt x="52" y="118"/>
                    <a:pt x="51" y="115"/>
                  </a:cubicBezTo>
                  <a:cubicBezTo>
                    <a:pt x="51" y="115"/>
                    <a:pt x="51" y="115"/>
                    <a:pt x="49" y="115"/>
                  </a:cubicBezTo>
                  <a:cubicBezTo>
                    <a:pt x="35" y="110"/>
                    <a:pt x="29" y="104"/>
                    <a:pt x="34" y="78"/>
                  </a:cubicBezTo>
                  <a:cubicBezTo>
                    <a:pt x="37" y="61"/>
                    <a:pt x="34" y="59"/>
                    <a:pt x="21" y="49"/>
                  </a:cubicBezTo>
                  <a:cubicBezTo>
                    <a:pt x="20" y="48"/>
                    <a:pt x="18" y="47"/>
                    <a:pt x="17" y="46"/>
                  </a:cubicBezTo>
                  <a:cubicBezTo>
                    <a:pt x="0" y="34"/>
                    <a:pt x="3" y="14"/>
                    <a:pt x="6" y="5"/>
                  </a:cubicBezTo>
                  <a:cubicBezTo>
                    <a:pt x="8" y="2"/>
                    <a:pt x="11" y="0"/>
                    <a:pt x="14" y="1"/>
                  </a:cubicBezTo>
                  <a:cubicBezTo>
                    <a:pt x="17" y="3"/>
                    <a:pt x="19" y="6"/>
                    <a:pt x="18" y="9"/>
                  </a:cubicBezTo>
                  <a:cubicBezTo>
                    <a:pt x="17" y="10"/>
                    <a:pt x="11" y="26"/>
                    <a:pt x="24" y="36"/>
                  </a:cubicBezTo>
                  <a:cubicBezTo>
                    <a:pt x="25" y="37"/>
                    <a:pt x="27" y="38"/>
                    <a:pt x="28" y="39"/>
                  </a:cubicBezTo>
                  <a:cubicBezTo>
                    <a:pt x="43" y="50"/>
                    <a:pt x="50" y="56"/>
                    <a:pt x="45" y="80"/>
                  </a:cubicBezTo>
                  <a:cubicBezTo>
                    <a:pt x="42" y="100"/>
                    <a:pt x="45" y="101"/>
                    <a:pt x="53" y="103"/>
                  </a:cubicBezTo>
                  <a:cubicBezTo>
                    <a:pt x="58" y="105"/>
                    <a:pt x="60" y="108"/>
                    <a:pt x="61" y="110"/>
                  </a:cubicBezTo>
                  <a:cubicBezTo>
                    <a:pt x="65" y="117"/>
                    <a:pt x="62" y="127"/>
                    <a:pt x="58" y="136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3" y="152"/>
                    <a:pt x="44" y="188"/>
                    <a:pt x="62" y="197"/>
                  </a:cubicBezTo>
                  <a:cubicBezTo>
                    <a:pt x="75" y="204"/>
                    <a:pt x="85" y="199"/>
                    <a:pt x="85" y="199"/>
                  </a:cubicBezTo>
                  <a:cubicBezTo>
                    <a:pt x="87" y="198"/>
                    <a:pt x="97" y="193"/>
                    <a:pt x="105" y="199"/>
                  </a:cubicBezTo>
                  <a:cubicBezTo>
                    <a:pt x="111" y="203"/>
                    <a:pt x="113" y="210"/>
                    <a:pt x="111" y="221"/>
                  </a:cubicBezTo>
                  <a:cubicBezTo>
                    <a:pt x="110" y="230"/>
                    <a:pt x="109" y="237"/>
                    <a:pt x="108" y="244"/>
                  </a:cubicBezTo>
                  <a:cubicBezTo>
                    <a:pt x="105" y="262"/>
                    <a:pt x="103" y="273"/>
                    <a:pt x="107" y="283"/>
                  </a:cubicBezTo>
                  <a:cubicBezTo>
                    <a:pt x="108" y="286"/>
                    <a:pt x="107" y="290"/>
                    <a:pt x="104" y="291"/>
                  </a:cubicBezTo>
                  <a:cubicBezTo>
                    <a:pt x="103" y="291"/>
                    <a:pt x="102" y="291"/>
                    <a:pt x="102" y="291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152"/>
            <p:cNvSpPr/>
            <p:nvPr/>
          </p:nvSpPr>
          <p:spPr bwMode="auto">
            <a:xfrm>
              <a:off x="5518499" y="4749620"/>
              <a:ext cx="43602" cy="35297"/>
            </a:xfrm>
            <a:custGeom>
              <a:gdLst>
                <a:gd fmla="*/ 32 w 52" name="T0"/>
                <a:gd fmla="*/ 43 h 43" name="T1"/>
                <a:gd fmla="*/ 23 w 52" name="T2"/>
                <a:gd fmla="*/ 41 h 43" name="T3"/>
                <a:gd fmla="*/ 1 w 52" name="T4"/>
                <a:gd fmla="*/ 19 h 43" name="T5"/>
                <a:gd fmla="*/ 10 w 52" name="T6"/>
                <a:gd fmla="*/ 8 h 43" name="T7"/>
                <a:gd fmla="*/ 20 w 52" name="T8"/>
                <a:gd fmla="*/ 5 h 43" name="T9"/>
                <a:gd fmla="*/ 38 w 52" name="T10"/>
                <a:gd fmla="*/ 4 h 43" name="T11"/>
                <a:gd fmla="*/ 39 w 52" name="T12"/>
                <a:gd fmla="*/ 12 h 43" name="T13"/>
                <a:gd fmla="*/ 31 w 52" name="T14"/>
                <a:gd fmla="*/ 14 h 43" name="T15"/>
                <a:gd fmla="*/ 25 w 52" name="T16"/>
                <a:gd fmla="*/ 16 h 43" name="T17"/>
                <a:gd fmla="*/ 13 w 52" name="T18"/>
                <a:gd fmla="*/ 20 h 43" name="T19"/>
                <a:gd fmla="*/ 27 w 52" name="T20"/>
                <a:gd fmla="*/ 30 h 43" name="T21"/>
                <a:gd fmla="*/ 39 w 52" name="T22"/>
                <a:gd fmla="*/ 26 h 43" name="T23"/>
                <a:gd fmla="*/ 47 w 52" name="T24"/>
                <a:gd fmla="*/ 23 h 43" name="T25"/>
                <a:gd fmla="*/ 51 w 52" name="T26"/>
                <a:gd fmla="*/ 30 h 43" name="T27"/>
                <a:gd fmla="*/ 32 w 52" name="T28"/>
                <a:gd fmla="*/ 43 h 4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3" w="52">
                  <a:moveTo>
                    <a:pt x="32" y="43"/>
                  </a:moveTo>
                  <a:cubicBezTo>
                    <a:pt x="29" y="43"/>
                    <a:pt x="27" y="42"/>
                    <a:pt x="23" y="41"/>
                  </a:cubicBezTo>
                  <a:cubicBezTo>
                    <a:pt x="12" y="37"/>
                    <a:pt x="0" y="28"/>
                    <a:pt x="1" y="19"/>
                  </a:cubicBezTo>
                  <a:cubicBezTo>
                    <a:pt x="1" y="14"/>
                    <a:pt x="4" y="10"/>
                    <a:pt x="10" y="8"/>
                  </a:cubicBezTo>
                  <a:cubicBezTo>
                    <a:pt x="14" y="7"/>
                    <a:pt x="17" y="6"/>
                    <a:pt x="20" y="5"/>
                  </a:cubicBezTo>
                  <a:cubicBezTo>
                    <a:pt x="25" y="2"/>
                    <a:pt x="31" y="0"/>
                    <a:pt x="38" y="4"/>
                  </a:cubicBezTo>
                  <a:cubicBezTo>
                    <a:pt x="40" y="5"/>
                    <a:pt x="41" y="9"/>
                    <a:pt x="39" y="12"/>
                  </a:cubicBezTo>
                  <a:cubicBezTo>
                    <a:pt x="38" y="15"/>
                    <a:pt x="34" y="16"/>
                    <a:pt x="31" y="14"/>
                  </a:cubicBezTo>
                  <a:cubicBezTo>
                    <a:pt x="30" y="13"/>
                    <a:pt x="29" y="14"/>
                    <a:pt x="25" y="16"/>
                  </a:cubicBezTo>
                  <a:cubicBezTo>
                    <a:pt x="22" y="17"/>
                    <a:pt x="18" y="19"/>
                    <a:pt x="13" y="20"/>
                  </a:cubicBezTo>
                  <a:cubicBezTo>
                    <a:pt x="15" y="22"/>
                    <a:pt x="19" y="27"/>
                    <a:pt x="27" y="30"/>
                  </a:cubicBezTo>
                  <a:cubicBezTo>
                    <a:pt x="36" y="33"/>
                    <a:pt x="39" y="27"/>
                    <a:pt x="39" y="26"/>
                  </a:cubicBezTo>
                  <a:cubicBezTo>
                    <a:pt x="41" y="23"/>
                    <a:pt x="44" y="21"/>
                    <a:pt x="47" y="23"/>
                  </a:cubicBezTo>
                  <a:cubicBezTo>
                    <a:pt x="50" y="24"/>
                    <a:pt x="52" y="27"/>
                    <a:pt x="51" y="30"/>
                  </a:cubicBezTo>
                  <a:cubicBezTo>
                    <a:pt x="49" y="35"/>
                    <a:pt x="43" y="43"/>
                    <a:pt x="32" y="43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5" name="Freeform 38"/>
          <p:cNvSpPr>
            <a:spLocks noEditPoints="1"/>
          </p:cNvSpPr>
          <p:nvPr/>
        </p:nvSpPr>
        <p:spPr bwMode="auto">
          <a:xfrm>
            <a:off x="2892317" y="5473800"/>
            <a:ext cx="461428" cy="460398"/>
          </a:xfrm>
          <a:custGeom>
            <a:gdLst>
              <a:gd fmla="*/ 146 w 189" name="T0"/>
              <a:gd fmla="*/ 19 h 188" name="T1"/>
              <a:gd fmla="*/ 42 w 189" name="T2"/>
              <a:gd fmla="*/ 19 h 188" name="T3"/>
              <a:gd fmla="*/ 22 w 189" name="T4"/>
              <a:gd fmla="*/ 83 h 188" name="T5"/>
              <a:gd fmla="*/ 4 w 189" name="T6"/>
              <a:gd fmla="*/ 140 h 188" name="T7"/>
              <a:gd fmla="*/ 26 w 189" name="T8"/>
              <a:gd fmla="*/ 131 h 188" name="T9"/>
              <a:gd fmla="*/ 24 w 189" name="T10"/>
              <a:gd fmla="*/ 130 h 188" name="T11"/>
              <a:gd fmla="*/ 35 w 189" name="T12"/>
              <a:gd fmla="*/ 150 h 188" name="T13"/>
              <a:gd fmla="*/ 35 w 189" name="T14"/>
              <a:gd fmla="*/ 150 h 188" name="T15"/>
              <a:gd fmla="*/ 22 w 189" name="T16"/>
              <a:gd fmla="*/ 159 h 188" name="T17"/>
              <a:gd fmla="*/ 33 w 189" name="T18"/>
              <a:gd fmla="*/ 179 h 188" name="T19"/>
              <a:gd fmla="*/ 102 w 189" name="T20"/>
              <a:gd fmla="*/ 178 h 188" name="T21"/>
              <a:gd fmla="*/ 168 w 189" name="T22"/>
              <a:gd fmla="*/ 169 h 188" name="T23"/>
              <a:gd fmla="*/ 153 w 189" name="T24"/>
              <a:gd fmla="*/ 151 h 188" name="T25"/>
              <a:gd fmla="*/ 153 w 189" name="T26"/>
              <a:gd fmla="*/ 152 h 188" name="T27"/>
              <a:gd fmla="*/ 163 w 189" name="T28"/>
              <a:gd fmla="*/ 133 h 188" name="T29"/>
              <a:gd fmla="*/ 164 w 189" name="T30"/>
              <a:gd fmla="*/ 131 h 188" name="T31"/>
              <a:gd fmla="*/ 161 w 189" name="T32"/>
              <a:gd fmla="*/ 131 h 188" name="T33"/>
              <a:gd fmla="*/ 184 w 189" name="T34"/>
              <a:gd fmla="*/ 140 h 188" name="T35"/>
              <a:gd fmla="*/ 167 w 189" name="T36"/>
              <a:gd fmla="*/ 82 h 188" name="T37"/>
              <a:gd fmla="*/ 182 w 189" name="T38"/>
              <a:gd fmla="*/ 135 h 188" name="T39"/>
              <a:gd fmla="*/ 162 w 189" name="T40"/>
              <a:gd fmla="*/ 126 h 188" name="T41"/>
              <a:gd fmla="*/ 158 w 189" name="T42"/>
              <a:gd fmla="*/ 131 h 188" name="T43"/>
              <a:gd fmla="*/ 148 w 189" name="T44"/>
              <a:gd fmla="*/ 153 h 188" name="T45"/>
              <a:gd fmla="*/ 162 w 189" name="T46"/>
              <a:gd fmla="*/ 163 h 188" name="T47"/>
              <a:gd fmla="*/ 155 w 189" name="T48"/>
              <a:gd fmla="*/ 174 h 188" name="T49"/>
              <a:gd fmla="*/ 105 w 189" name="T50"/>
              <a:gd fmla="*/ 174 h 188" name="T51"/>
              <a:gd fmla="*/ 99 w 189" name="T52"/>
              <a:gd fmla="*/ 172 h 188" name="T53"/>
              <a:gd fmla="*/ 90 w 189" name="T54"/>
              <a:gd fmla="*/ 172 h 188" name="T55"/>
              <a:gd fmla="*/ 89 w 189" name="T56"/>
              <a:gd fmla="*/ 172 h 188" name="T57"/>
              <a:gd fmla="*/ 84 w 189" name="T58"/>
              <a:gd fmla="*/ 174 h 188" name="T59"/>
              <a:gd fmla="*/ 25 w 189" name="T60"/>
              <a:gd fmla="*/ 167 h 188" name="T61"/>
              <a:gd fmla="*/ 35 w 189" name="T62"/>
              <a:gd fmla="*/ 156 h 188" name="T63"/>
              <a:gd fmla="*/ 39 w 189" name="T64"/>
              <a:gd fmla="*/ 147 h 188" name="T65"/>
              <a:gd fmla="*/ 26 w 189" name="T66"/>
              <a:gd fmla="*/ 126 h 188" name="T67"/>
              <a:gd fmla="*/ 5 w 189" name="T68"/>
              <a:gd fmla="*/ 135 h 188" name="T69"/>
              <a:gd fmla="*/ 26 w 189" name="T70"/>
              <a:gd fmla="*/ 86 h 188" name="T71"/>
              <a:gd fmla="*/ 26 w 189" name="T72"/>
              <a:gd fmla="*/ 84 h 188" name="T73"/>
              <a:gd fmla="*/ 94 w 189" name="T74"/>
              <a:gd fmla="*/ 5 h 188" name="T75"/>
              <a:gd fmla="*/ 162 w 189" name="T76"/>
              <a:gd fmla="*/ 84 h 188" name="T77"/>
              <a:gd fmla="*/ 163 w 189" name="T78"/>
              <a:gd fmla="*/ 85 h 188" name="T79"/>
              <a:gd fmla="*/ 182 w 189" name="T80"/>
              <a:gd fmla="*/ 135 h 188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88" w="189">
                <a:moveTo>
                  <a:pt x="167" y="84"/>
                </a:moveTo>
                <a:cubicBezTo>
                  <a:pt x="168" y="68"/>
                  <a:pt x="166" y="39"/>
                  <a:pt x="146" y="19"/>
                </a:cubicBezTo>
                <a:cubicBezTo>
                  <a:pt x="134" y="6"/>
                  <a:pt x="116" y="0"/>
                  <a:pt x="94" y="0"/>
                </a:cubicBezTo>
                <a:cubicBezTo>
                  <a:pt x="72" y="0"/>
                  <a:pt x="54" y="6"/>
                  <a:pt x="42" y="19"/>
                </a:cubicBezTo>
                <a:cubicBezTo>
                  <a:pt x="22" y="39"/>
                  <a:pt x="21" y="68"/>
                  <a:pt x="21" y="84"/>
                </a:cubicBezTo>
                <a:cubicBezTo>
                  <a:pt x="22" y="83"/>
                  <a:pt x="22" y="83"/>
                  <a:pt x="22" y="83"/>
                </a:cubicBezTo>
                <a:cubicBezTo>
                  <a:pt x="9" y="97"/>
                  <a:pt x="0" y="132"/>
                  <a:pt x="2" y="138"/>
                </a:cubicBezTo>
                <a:cubicBezTo>
                  <a:pt x="3" y="140"/>
                  <a:pt x="4" y="140"/>
                  <a:pt x="4" y="140"/>
                </a:cubicBezTo>
                <a:cubicBezTo>
                  <a:pt x="12" y="141"/>
                  <a:pt x="19" y="139"/>
                  <a:pt x="25" y="132"/>
                </a:cubicBezTo>
                <a:cubicBezTo>
                  <a:pt x="26" y="131"/>
                  <a:pt x="26" y="131"/>
                  <a:pt x="26" y="131"/>
                </a:cubicBezTo>
                <a:cubicBezTo>
                  <a:pt x="26" y="131"/>
                  <a:pt x="26" y="131"/>
                  <a:pt x="25" y="131"/>
                </a:cubicBezTo>
                <a:cubicBezTo>
                  <a:pt x="25" y="131"/>
                  <a:pt x="24" y="130"/>
                  <a:pt x="24" y="130"/>
                </a:cubicBezTo>
                <a:cubicBezTo>
                  <a:pt x="25" y="131"/>
                  <a:pt x="25" y="131"/>
                  <a:pt x="25" y="131"/>
                </a:cubicBezTo>
                <a:cubicBezTo>
                  <a:pt x="25" y="134"/>
                  <a:pt x="33" y="147"/>
                  <a:pt x="35" y="150"/>
                </a:cubicBezTo>
                <a:cubicBezTo>
                  <a:pt x="35" y="151"/>
                  <a:pt x="35" y="151"/>
                  <a:pt x="35" y="151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5" y="150"/>
                  <a:pt x="35" y="151"/>
                  <a:pt x="34" y="151"/>
                </a:cubicBezTo>
                <a:cubicBezTo>
                  <a:pt x="31" y="151"/>
                  <a:pt x="26" y="154"/>
                  <a:pt x="22" y="159"/>
                </a:cubicBezTo>
                <a:cubicBezTo>
                  <a:pt x="19" y="163"/>
                  <a:pt x="20" y="166"/>
                  <a:pt x="20" y="169"/>
                </a:cubicBezTo>
                <a:cubicBezTo>
                  <a:pt x="22" y="173"/>
                  <a:pt x="26" y="177"/>
                  <a:pt x="33" y="179"/>
                </a:cubicBezTo>
                <a:cubicBezTo>
                  <a:pt x="61" y="188"/>
                  <a:pt x="81" y="180"/>
                  <a:pt x="86" y="178"/>
                </a:cubicBezTo>
                <a:cubicBezTo>
                  <a:pt x="92" y="176"/>
                  <a:pt x="97" y="176"/>
                  <a:pt x="102" y="178"/>
                </a:cubicBezTo>
                <a:cubicBezTo>
                  <a:pt x="108" y="181"/>
                  <a:pt x="132" y="187"/>
                  <a:pt x="156" y="178"/>
                </a:cubicBezTo>
                <a:cubicBezTo>
                  <a:pt x="163" y="176"/>
                  <a:pt x="167" y="173"/>
                  <a:pt x="168" y="169"/>
                </a:cubicBezTo>
                <a:cubicBezTo>
                  <a:pt x="169" y="166"/>
                  <a:pt x="168" y="163"/>
                  <a:pt x="166" y="160"/>
                </a:cubicBezTo>
                <a:cubicBezTo>
                  <a:pt x="163" y="155"/>
                  <a:pt x="159" y="152"/>
                  <a:pt x="153" y="151"/>
                </a:cubicBezTo>
                <a:cubicBezTo>
                  <a:pt x="152" y="150"/>
                  <a:pt x="152" y="150"/>
                  <a:pt x="152" y="150"/>
                </a:cubicBezTo>
                <a:cubicBezTo>
                  <a:pt x="153" y="151"/>
                  <a:pt x="153" y="151"/>
                  <a:pt x="153" y="152"/>
                </a:cubicBezTo>
                <a:cubicBezTo>
                  <a:pt x="153" y="152"/>
                  <a:pt x="153" y="152"/>
                  <a:pt x="153" y="151"/>
                </a:cubicBezTo>
                <a:cubicBezTo>
                  <a:pt x="155" y="148"/>
                  <a:pt x="162" y="135"/>
                  <a:pt x="163" y="133"/>
                </a:cubicBezTo>
                <a:cubicBezTo>
                  <a:pt x="163" y="132"/>
                  <a:pt x="163" y="132"/>
                  <a:pt x="163" y="132"/>
                </a:cubicBezTo>
                <a:cubicBezTo>
                  <a:pt x="163" y="132"/>
                  <a:pt x="163" y="131"/>
                  <a:pt x="164" y="131"/>
                </a:cubicBezTo>
                <a:cubicBezTo>
                  <a:pt x="164" y="131"/>
                  <a:pt x="163" y="131"/>
                  <a:pt x="163" y="131"/>
                </a:cubicBezTo>
                <a:cubicBezTo>
                  <a:pt x="162" y="131"/>
                  <a:pt x="162" y="131"/>
                  <a:pt x="161" y="131"/>
                </a:cubicBezTo>
                <a:cubicBezTo>
                  <a:pt x="162" y="131"/>
                  <a:pt x="162" y="131"/>
                  <a:pt x="162" y="131"/>
                </a:cubicBezTo>
                <a:cubicBezTo>
                  <a:pt x="166" y="137"/>
                  <a:pt x="176" y="143"/>
                  <a:pt x="184" y="140"/>
                </a:cubicBezTo>
                <a:cubicBezTo>
                  <a:pt x="185" y="140"/>
                  <a:pt x="186" y="139"/>
                  <a:pt x="187" y="137"/>
                </a:cubicBezTo>
                <a:cubicBezTo>
                  <a:pt x="189" y="127"/>
                  <a:pt x="176" y="95"/>
                  <a:pt x="167" y="82"/>
                </a:cubicBezTo>
                <a:cubicBezTo>
                  <a:pt x="167" y="84"/>
                  <a:pt x="167" y="84"/>
                  <a:pt x="167" y="84"/>
                </a:cubicBezTo>
                <a:moveTo>
                  <a:pt x="182" y="135"/>
                </a:moveTo>
                <a:cubicBezTo>
                  <a:pt x="177" y="137"/>
                  <a:pt x="169" y="133"/>
                  <a:pt x="166" y="128"/>
                </a:cubicBezTo>
                <a:cubicBezTo>
                  <a:pt x="165" y="127"/>
                  <a:pt x="163" y="126"/>
                  <a:pt x="162" y="126"/>
                </a:cubicBezTo>
                <a:cubicBezTo>
                  <a:pt x="160" y="127"/>
                  <a:pt x="159" y="129"/>
                  <a:pt x="158" y="130"/>
                </a:cubicBezTo>
                <a:cubicBezTo>
                  <a:pt x="158" y="131"/>
                  <a:pt x="158" y="131"/>
                  <a:pt x="158" y="131"/>
                </a:cubicBezTo>
                <a:cubicBezTo>
                  <a:pt x="157" y="133"/>
                  <a:pt x="151" y="146"/>
                  <a:pt x="149" y="148"/>
                </a:cubicBezTo>
                <a:cubicBezTo>
                  <a:pt x="148" y="149"/>
                  <a:pt x="147" y="151"/>
                  <a:pt x="148" y="153"/>
                </a:cubicBezTo>
                <a:cubicBezTo>
                  <a:pt x="149" y="155"/>
                  <a:pt x="151" y="155"/>
                  <a:pt x="152" y="156"/>
                </a:cubicBezTo>
                <a:cubicBezTo>
                  <a:pt x="156" y="157"/>
                  <a:pt x="159" y="159"/>
                  <a:pt x="162" y="163"/>
                </a:cubicBezTo>
                <a:cubicBezTo>
                  <a:pt x="163" y="164"/>
                  <a:pt x="164" y="166"/>
                  <a:pt x="163" y="167"/>
                </a:cubicBezTo>
                <a:cubicBezTo>
                  <a:pt x="162" y="170"/>
                  <a:pt x="159" y="172"/>
                  <a:pt x="155" y="174"/>
                </a:cubicBezTo>
                <a:cubicBezTo>
                  <a:pt x="131" y="182"/>
                  <a:pt x="110" y="176"/>
                  <a:pt x="105" y="174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4" y="174"/>
                  <a:pt x="103" y="173"/>
                  <a:pt x="102" y="173"/>
                </a:cubicBezTo>
                <a:cubicBezTo>
                  <a:pt x="101" y="173"/>
                  <a:pt x="100" y="172"/>
                  <a:pt x="99" y="172"/>
                </a:cubicBezTo>
                <a:cubicBezTo>
                  <a:pt x="99" y="172"/>
                  <a:pt x="97" y="171"/>
                  <a:pt x="94" y="171"/>
                </a:cubicBezTo>
                <a:cubicBezTo>
                  <a:pt x="90" y="172"/>
                  <a:pt x="90" y="172"/>
                  <a:pt x="90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9" y="172"/>
                  <a:pt x="88" y="172"/>
                  <a:pt x="87" y="172"/>
                </a:cubicBezTo>
                <a:cubicBezTo>
                  <a:pt x="85" y="173"/>
                  <a:pt x="84" y="173"/>
                  <a:pt x="84" y="174"/>
                </a:cubicBezTo>
                <a:cubicBezTo>
                  <a:pt x="84" y="174"/>
                  <a:pt x="63" y="183"/>
                  <a:pt x="35" y="174"/>
                </a:cubicBezTo>
                <a:cubicBezTo>
                  <a:pt x="30" y="172"/>
                  <a:pt x="26" y="170"/>
                  <a:pt x="25" y="167"/>
                </a:cubicBezTo>
                <a:cubicBezTo>
                  <a:pt x="25" y="165"/>
                  <a:pt x="25" y="164"/>
                  <a:pt x="26" y="162"/>
                </a:cubicBezTo>
                <a:cubicBezTo>
                  <a:pt x="29" y="159"/>
                  <a:pt x="33" y="156"/>
                  <a:pt x="35" y="156"/>
                </a:cubicBezTo>
                <a:cubicBezTo>
                  <a:pt x="36" y="156"/>
                  <a:pt x="39" y="155"/>
                  <a:pt x="40" y="153"/>
                </a:cubicBezTo>
                <a:cubicBezTo>
                  <a:pt x="41" y="150"/>
                  <a:pt x="39" y="148"/>
                  <a:pt x="39" y="147"/>
                </a:cubicBezTo>
                <a:cubicBezTo>
                  <a:pt x="37" y="144"/>
                  <a:pt x="30" y="131"/>
                  <a:pt x="29" y="130"/>
                </a:cubicBezTo>
                <a:cubicBezTo>
                  <a:pt x="29" y="128"/>
                  <a:pt x="28" y="126"/>
                  <a:pt x="26" y="126"/>
                </a:cubicBezTo>
                <a:cubicBezTo>
                  <a:pt x="24" y="126"/>
                  <a:pt x="23" y="127"/>
                  <a:pt x="22" y="128"/>
                </a:cubicBezTo>
                <a:cubicBezTo>
                  <a:pt x="16" y="134"/>
                  <a:pt x="11" y="136"/>
                  <a:pt x="5" y="135"/>
                </a:cubicBezTo>
                <a:cubicBezTo>
                  <a:pt x="6" y="135"/>
                  <a:pt x="7" y="136"/>
                  <a:pt x="7" y="136"/>
                </a:cubicBezTo>
                <a:cubicBezTo>
                  <a:pt x="5" y="132"/>
                  <a:pt x="14" y="100"/>
                  <a:pt x="26" y="86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4"/>
                  <a:pt x="26" y="84"/>
                  <a:pt x="26" y="84"/>
                </a:cubicBezTo>
                <a:cubicBezTo>
                  <a:pt x="26" y="69"/>
                  <a:pt x="27" y="41"/>
                  <a:pt x="45" y="23"/>
                </a:cubicBezTo>
                <a:cubicBezTo>
                  <a:pt x="57" y="11"/>
                  <a:pt x="73" y="5"/>
                  <a:pt x="94" y="5"/>
                </a:cubicBezTo>
                <a:cubicBezTo>
                  <a:pt x="115" y="5"/>
                  <a:pt x="131" y="11"/>
                  <a:pt x="143" y="23"/>
                </a:cubicBezTo>
                <a:cubicBezTo>
                  <a:pt x="161" y="41"/>
                  <a:pt x="163" y="69"/>
                  <a:pt x="162" y="84"/>
                </a:cubicBezTo>
                <a:cubicBezTo>
                  <a:pt x="162" y="84"/>
                  <a:pt x="162" y="84"/>
                  <a:pt x="162" y="84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73" y="99"/>
                  <a:pt x="184" y="131"/>
                  <a:pt x="182" y="136"/>
                </a:cubicBezTo>
                <a:cubicBezTo>
                  <a:pt x="182" y="135"/>
                  <a:pt x="182" y="135"/>
                  <a:pt x="182" y="135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48301012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观察</a:t>
            </a:r>
          </a:p>
        </p:txBody>
      </p:sp>
      <p:sp>
        <p:nvSpPr>
          <p:cNvPr id="4" name="TextBox 13"/>
          <p:cNvSpPr txBox="1"/>
          <p:nvPr/>
        </p:nvSpPr>
        <p:spPr>
          <a:xfrm>
            <a:off x="2454151" y="994969"/>
            <a:ext cx="8609605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1218892" lvl="0">
              <a:defRPr/>
            </a:pPr>
            <a:r>
              <a:rPr altLang="en-US" b="1" kern="0" lang="zh-CN" noProof="0" smtClean="0" sz="2800">
                <a:solidFill>
                  <a:srgbClr val="2E75B6"/>
                </a:solidFill>
                <a:latin typeface="+mn-ea"/>
              </a:rPr>
              <a:t>发端于支付的互联网金融</a:t>
            </a:r>
          </a:p>
        </p:txBody>
      </p:sp>
      <p:sp>
        <p:nvSpPr>
          <p:cNvPr id="5" name="椭圆 4"/>
          <p:cNvSpPr/>
          <p:nvPr/>
        </p:nvSpPr>
        <p:spPr bwMode="auto">
          <a:xfrm>
            <a:off x="1630710" y="970774"/>
            <a:ext cx="534988" cy="533400"/>
          </a:xfrm>
          <a:prstGeom prst="ellipse">
            <a:avLst/>
          </a:prstGeom>
          <a:solidFill>
            <a:srgbClr val="E77F24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defTabSz="110523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itchFamily="34" typeface="Arial Unicode MS"/>
              <a:ea charset="-122" pitchFamily="34" typeface="Arial Unicode MS"/>
              <a:cs charset="-122" pitchFamily="34" typeface="Arial Unicode MS"/>
            </a:endParaRPr>
          </a:p>
        </p:txBody>
      </p:sp>
      <p:sp>
        <p:nvSpPr>
          <p:cNvPr id="7" name="文本占位符 2"/>
          <p:cNvSpPr txBox="1"/>
          <p:nvPr/>
        </p:nvSpPr>
        <p:spPr>
          <a:xfrm>
            <a:off x="1543626" y="5059923"/>
            <a:ext cx="8929340" cy="8268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30000"/>
              </a:lnSpc>
              <a:buNone/>
            </a:pPr>
            <a:r>
              <a:rPr altLang="en-US" kern="100" lang="zh-CN" smtClean="0" sz="20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未来的消费很大程度上将被切割成两个部分：交易归交易，支付归交付。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1950" y="1780885"/>
            <a:ext cx="4709186" cy="3139457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28681"/>
          <a:stretch>
            <a:fillRect/>
          </a:stretch>
        </p:blipFill>
        <p:spPr>
          <a:xfrm>
            <a:off x="7663996" y="1810139"/>
            <a:ext cx="2969079" cy="3176270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1643166" y="1006642"/>
            <a:ext cx="67341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ern="0" lang="en-US" sz="2400">
                <a:solidFill>
                  <a:prstClr val="white"/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3-1</a:t>
            </a:r>
          </a:p>
        </p:txBody>
      </p:sp>
      <p:sp>
        <p:nvSpPr>
          <p:cNvPr id="3" name="加号 2"/>
          <p:cNvSpPr/>
          <p:nvPr/>
        </p:nvSpPr>
        <p:spPr>
          <a:xfrm>
            <a:off x="6645379" y="3071812"/>
            <a:ext cx="714375" cy="714375"/>
          </a:xfrm>
          <a:prstGeom prst="mathPlus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3" name="直接连接符 12"/>
          <p:cNvCxnSpPr/>
          <p:nvPr/>
        </p:nvCxnSpPr>
        <p:spPr>
          <a:xfrm>
            <a:off x="1630710" y="1600566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</p:spTree>
    <p:extLst>
      <p:ext uri="{BB962C8B-B14F-4D97-AF65-F5344CB8AC3E}">
        <p14:creationId val="39978668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文本框 42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观察</a:t>
            </a:r>
          </a:p>
        </p:txBody>
      </p:sp>
      <p:sp>
        <p:nvSpPr>
          <p:cNvPr id="44" name="TextBox 13"/>
          <p:cNvSpPr txBox="1"/>
          <p:nvPr/>
        </p:nvSpPr>
        <p:spPr>
          <a:xfrm>
            <a:off x="2587053" y="503415"/>
            <a:ext cx="8609605" cy="518160"/>
          </a:xfrm>
          <a:prstGeom prst="rect">
            <a:avLst/>
          </a:prstGeom>
          <a:noFill/>
          <a:ln>
            <a:noFill/>
          </a:ln>
        </p:spPr>
        <p:txBody>
          <a:bodyPr rtlCol="0" vert="horz" wrap="square">
            <a:spAutoFit/>
          </a:bodyPr>
          <a:lstStyle/>
          <a:p>
            <a:pPr defTabSz="1218892" lvl="0">
              <a:defRPr/>
            </a:pPr>
            <a:r>
              <a:rPr altLang="en-US" b="1" kern="0" lang="zh-CN" noProof="0" smtClean="0" sz="2800">
                <a:solidFill>
                  <a:srgbClr val="2E75B6"/>
                </a:solidFill>
                <a:latin typeface="+mn-ea"/>
              </a:rPr>
              <a:t>发端于支付的互联网金融</a:t>
            </a:r>
          </a:p>
        </p:txBody>
      </p:sp>
      <p:sp>
        <p:nvSpPr>
          <p:cNvPr id="45" name="椭圆 44"/>
          <p:cNvSpPr/>
          <p:nvPr/>
        </p:nvSpPr>
        <p:spPr bwMode="auto">
          <a:xfrm>
            <a:off x="1595438" y="495612"/>
            <a:ext cx="534988" cy="533400"/>
          </a:xfrm>
          <a:prstGeom prst="ellipse">
            <a:avLst/>
          </a:prstGeom>
          <a:solidFill>
            <a:srgbClr val="E77F24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defTabSz="110523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itchFamily="34" typeface="Arial Unicode MS"/>
              <a:ea charset="-122" pitchFamily="34" typeface="Arial Unicode MS"/>
              <a:cs charset="-122" pitchFamily="34" typeface="Arial Unicode M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607894" y="531480"/>
            <a:ext cx="67341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ern="0" lang="en-US" sz="2400">
                <a:solidFill>
                  <a:prstClr val="white"/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3-2</a:t>
            </a:r>
          </a:p>
        </p:txBody>
      </p:sp>
      <p:sp>
        <p:nvSpPr>
          <p:cNvPr id="64" name="TextBox 16"/>
          <p:cNvSpPr txBox="1">
            <a:spLocks noChangeArrowheads="1"/>
          </p:cNvSpPr>
          <p:nvPr/>
        </p:nvSpPr>
        <p:spPr bwMode="auto">
          <a:xfrm flipH="1">
            <a:off x="1772071" y="1894478"/>
            <a:ext cx="182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/>
            <a:endParaRPr altLang="zh-CN" b="1" lang="en-US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144" name="组合 143"/>
          <p:cNvGrpSpPr/>
          <p:nvPr/>
        </p:nvGrpSpPr>
        <p:grpSpPr>
          <a:xfrm flipH="1">
            <a:off x="3894590" y="1050182"/>
            <a:ext cx="4365220" cy="283373"/>
            <a:chOff x="2593781" y="1170007"/>
            <a:chExt cx="3981949" cy="258493"/>
          </a:xfrm>
        </p:grpSpPr>
        <p:cxnSp>
          <p:nvCxnSpPr>
            <p:cNvPr id="62" name="直接连接符​​ 14"/>
            <p:cNvCxnSpPr/>
            <p:nvPr/>
          </p:nvCxnSpPr>
          <p:spPr bwMode="auto">
            <a:xfrm flipH="1" flipV="1">
              <a:off x="2593781" y="1425587"/>
              <a:ext cx="2793482" cy="2913"/>
            </a:xfrm>
            <a:prstGeom prst="line">
              <a:avLst/>
            </a:prstGeom>
            <a:ln w="57150">
              <a:solidFill>
                <a:srgbClr val="B14B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矩形​​ 17"/>
            <p:cNvSpPr/>
            <p:nvPr/>
          </p:nvSpPr>
          <p:spPr bwMode="auto">
            <a:xfrm flipH="1">
              <a:off x="4527954" y="1170007"/>
              <a:ext cx="2047776" cy="247597"/>
            </a:xfrm>
            <a:prstGeom prst="rect">
              <a:avLst/>
            </a:prstGeom>
            <a:solidFill>
              <a:srgbClr val="B14B46"/>
            </a:solidFill>
            <a:ln w="57150">
              <a:solidFill>
                <a:srgbClr val="B14B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b="1" lang="zh-CN" smtClean="0" sz="1600">
                  <a:solidFill>
                    <a:schemeClr val="bg1"/>
                  </a:solidFill>
                  <a:latin typeface="+mn-ea"/>
                </a:rPr>
                <a:t>第三方支付</a:t>
              </a:r>
            </a:p>
          </p:txBody>
        </p:sp>
      </p:grpSp>
      <p:grpSp>
        <p:nvGrpSpPr>
          <p:cNvPr id="145" name="组合 144"/>
          <p:cNvGrpSpPr/>
          <p:nvPr/>
        </p:nvGrpSpPr>
        <p:grpSpPr>
          <a:xfrm flipH="1">
            <a:off x="3143250" y="2270289"/>
            <a:ext cx="4365220" cy="271428"/>
            <a:chOff x="3387223" y="2494794"/>
            <a:chExt cx="3981949" cy="247597"/>
          </a:xfrm>
        </p:grpSpPr>
        <p:cxnSp>
          <p:nvCxnSpPr>
            <p:cNvPr id="78" name="直接连接符​​ 14"/>
            <p:cNvCxnSpPr/>
            <p:nvPr/>
          </p:nvCxnSpPr>
          <p:spPr bwMode="auto">
            <a:xfrm flipH="1" flipV="1">
              <a:off x="3387223" y="2737340"/>
              <a:ext cx="2793482" cy="2913"/>
            </a:xfrm>
            <a:prstGeom prst="line">
              <a:avLst/>
            </a:prstGeom>
            <a:ln w="57150">
              <a:solidFill>
                <a:srgbClr val="639F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​​ 17"/>
            <p:cNvSpPr/>
            <p:nvPr/>
          </p:nvSpPr>
          <p:spPr bwMode="auto">
            <a:xfrm flipH="1">
              <a:off x="5321396" y="2494794"/>
              <a:ext cx="2047776" cy="247597"/>
            </a:xfrm>
            <a:prstGeom prst="rect">
              <a:avLst/>
            </a:prstGeom>
            <a:solidFill>
              <a:srgbClr val="639FD7"/>
            </a:solidFill>
            <a:ln w="57150">
              <a:solidFill>
                <a:srgbClr val="639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  <a:latin typeface="+mn-ea"/>
                </a:rPr>
                <a:t>金融产品线上销售</a:t>
              </a:r>
            </a:p>
          </p:txBody>
        </p:sp>
      </p:grpSp>
      <p:grpSp>
        <p:nvGrpSpPr>
          <p:cNvPr id="146" name="组合 145"/>
          <p:cNvGrpSpPr/>
          <p:nvPr/>
        </p:nvGrpSpPr>
        <p:grpSpPr>
          <a:xfrm flipH="1">
            <a:off x="3913390" y="3536002"/>
            <a:ext cx="4365220" cy="271428"/>
            <a:chOff x="4143863" y="3820827"/>
            <a:chExt cx="3981949" cy="247597"/>
          </a:xfrm>
        </p:grpSpPr>
        <p:cxnSp>
          <p:nvCxnSpPr>
            <p:cNvPr id="92" name="直接连接符​​ 14"/>
            <p:cNvCxnSpPr/>
            <p:nvPr/>
          </p:nvCxnSpPr>
          <p:spPr bwMode="auto">
            <a:xfrm flipH="1" flipV="1">
              <a:off x="4143863" y="4063373"/>
              <a:ext cx="2793482" cy="2913"/>
            </a:xfrm>
            <a:prstGeom prst="line">
              <a:avLst/>
            </a:prstGeom>
            <a:ln w="57150">
              <a:solidFill>
                <a:srgbClr val="96A9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​​ 17"/>
            <p:cNvSpPr/>
            <p:nvPr/>
          </p:nvSpPr>
          <p:spPr bwMode="auto">
            <a:xfrm flipH="1">
              <a:off x="6078036" y="3820827"/>
              <a:ext cx="2047776" cy="247597"/>
            </a:xfrm>
            <a:prstGeom prst="rect">
              <a:avLst/>
            </a:prstGeom>
            <a:solidFill>
              <a:srgbClr val="96A92C"/>
            </a:solidFill>
            <a:ln w="57150">
              <a:solidFill>
                <a:srgbClr val="96A9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zh-CN" b="1" lang="en-US" sz="1600">
                  <a:solidFill>
                    <a:schemeClr val="bg1"/>
                  </a:solidFill>
                  <a:latin typeface="+mn-ea"/>
                </a:rPr>
                <a:t>P2P理财</a:t>
              </a:r>
            </a:p>
          </p:txBody>
        </p:sp>
      </p:grpSp>
      <p:cxnSp>
        <p:nvCxnSpPr>
          <p:cNvPr id="106" name="直接连接符​​ 14"/>
          <p:cNvCxnSpPr/>
          <p:nvPr/>
        </p:nvCxnSpPr>
        <p:spPr bwMode="auto">
          <a:xfrm flipV="1">
            <a:off x="4408582" y="5047896"/>
            <a:ext cx="3062360" cy="3193"/>
          </a:xfrm>
          <a:prstGeom prst="line">
            <a:avLst/>
          </a:prstGeom>
          <a:ln w="57150">
            <a:solidFill>
              <a:srgbClr val="E77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15"/>
          <p:cNvGrpSpPr/>
          <p:nvPr/>
        </p:nvGrpSpPr>
        <p:grpSpPr>
          <a:xfrm rot="16200000">
            <a:off x="8128439" y="993765"/>
            <a:ext cx="1653004" cy="1424691"/>
            <a:chOff x="2447764" y="1124744"/>
            <a:chExt cx="2232248" cy="1924352"/>
          </a:xfrm>
        </p:grpSpPr>
        <p:sp>
          <p:nvSpPr>
            <p:cNvPr id="73" name="六边形 72"/>
            <p:cNvSpPr/>
            <p:nvPr/>
          </p:nvSpPr>
          <p:spPr>
            <a:xfrm>
              <a:off x="2447765" y="1124448"/>
              <a:ext cx="2232248" cy="1924648"/>
            </a:xfrm>
            <a:prstGeom prst="hexagon">
              <a:avLst>
                <a:gd fmla="val 28044" name="adj"/>
                <a:gd fmla="val 115470" name="vf"/>
              </a:avLst>
            </a:prstGeom>
            <a:solidFill>
              <a:srgbClr val="E3AC9A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4" name="椭圆​​ 36"/>
            <p:cNvSpPr/>
            <p:nvPr/>
          </p:nvSpPr>
          <p:spPr>
            <a:xfrm>
              <a:off x="2696411" y="1220958"/>
              <a:ext cx="1734956" cy="1731626"/>
            </a:xfrm>
            <a:prstGeom prst="ellipse">
              <a:avLst/>
            </a:prstGeom>
            <a:solidFill>
              <a:srgbClr val="B14B46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79" name="组合 15"/>
          <p:cNvGrpSpPr/>
          <p:nvPr/>
        </p:nvGrpSpPr>
        <p:grpSpPr>
          <a:xfrm rot="16200000">
            <a:off x="7379879" y="2231317"/>
            <a:ext cx="1653004" cy="1424691"/>
            <a:chOff x="2447764" y="1124744"/>
            <a:chExt cx="2232248" cy="1924352"/>
          </a:xfrm>
        </p:grpSpPr>
        <p:sp>
          <p:nvSpPr>
            <p:cNvPr id="89" name="六边形 88"/>
            <p:cNvSpPr/>
            <p:nvPr/>
          </p:nvSpPr>
          <p:spPr>
            <a:xfrm>
              <a:off x="2447765" y="1124448"/>
              <a:ext cx="2232248" cy="1924648"/>
            </a:xfrm>
            <a:prstGeom prst="hexagon">
              <a:avLst>
                <a:gd fmla="val 28044" name="adj"/>
                <a:gd fmla="val 115470" name="vf"/>
              </a:avLst>
            </a:prstGeom>
            <a:solidFill>
              <a:srgbClr val="A8CAE9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0" name="椭圆​​ 36"/>
            <p:cNvSpPr/>
            <p:nvPr/>
          </p:nvSpPr>
          <p:spPr>
            <a:xfrm>
              <a:off x="2696411" y="1220958"/>
              <a:ext cx="1734956" cy="1731626"/>
            </a:xfrm>
            <a:prstGeom prst="ellipse">
              <a:avLst/>
            </a:prstGeom>
            <a:solidFill>
              <a:srgbClr val="639FD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93" name="组合 15"/>
          <p:cNvGrpSpPr/>
          <p:nvPr/>
        </p:nvGrpSpPr>
        <p:grpSpPr>
          <a:xfrm rot="16200000">
            <a:off x="8051928" y="3482342"/>
            <a:ext cx="1653004" cy="1424691"/>
            <a:chOff x="2447764" y="1124744"/>
            <a:chExt cx="2232248" cy="1924352"/>
          </a:xfrm>
        </p:grpSpPr>
        <p:sp>
          <p:nvSpPr>
            <p:cNvPr id="103" name="六边形 102"/>
            <p:cNvSpPr/>
            <p:nvPr/>
          </p:nvSpPr>
          <p:spPr>
            <a:xfrm>
              <a:off x="2447765" y="1124448"/>
              <a:ext cx="2232248" cy="1924648"/>
            </a:xfrm>
            <a:prstGeom prst="hexagon">
              <a:avLst>
                <a:gd fmla="val 28044" name="adj"/>
                <a:gd fmla="val 115470" name="vf"/>
              </a:avLst>
            </a:prstGeom>
            <a:solidFill>
              <a:srgbClr val="DCDE8B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04" name="椭圆​​ 36"/>
            <p:cNvSpPr/>
            <p:nvPr/>
          </p:nvSpPr>
          <p:spPr>
            <a:xfrm>
              <a:off x="2696411" y="1220958"/>
              <a:ext cx="1734956" cy="1731626"/>
            </a:xfrm>
            <a:prstGeom prst="ellipse">
              <a:avLst/>
            </a:prstGeom>
            <a:solidFill>
              <a:srgbClr val="96A92C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07" name="组合 15"/>
          <p:cNvGrpSpPr/>
          <p:nvPr/>
        </p:nvGrpSpPr>
        <p:grpSpPr>
          <a:xfrm rot="16200000">
            <a:off x="7352770" y="4733256"/>
            <a:ext cx="1653004" cy="1424911"/>
            <a:chOff x="2447765" y="1124448"/>
            <a:chExt cx="2232248" cy="1924648"/>
          </a:xfrm>
        </p:grpSpPr>
        <p:sp>
          <p:nvSpPr>
            <p:cNvPr id="117" name="六边形 116"/>
            <p:cNvSpPr/>
            <p:nvPr/>
          </p:nvSpPr>
          <p:spPr>
            <a:xfrm>
              <a:off x="2447765" y="1124448"/>
              <a:ext cx="2232248" cy="1924648"/>
            </a:xfrm>
            <a:prstGeom prst="hexagon">
              <a:avLst>
                <a:gd fmla="val 28044" name="adj"/>
                <a:gd fmla="val 115470" name="vf"/>
              </a:avLst>
            </a:prstGeom>
            <a:solidFill>
              <a:srgbClr val="E99B60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18" name="椭圆​​ 36"/>
            <p:cNvSpPr/>
            <p:nvPr/>
          </p:nvSpPr>
          <p:spPr>
            <a:xfrm>
              <a:off x="2696411" y="1220959"/>
              <a:ext cx="1734957" cy="1731626"/>
            </a:xfrm>
            <a:prstGeom prst="ellipse">
              <a:avLst/>
            </a:prstGeom>
            <a:solidFill>
              <a:srgbClr val="E77F24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09" name="矩形​​ 17"/>
          <p:cNvSpPr/>
          <p:nvPr/>
        </p:nvSpPr>
        <p:spPr bwMode="auto">
          <a:xfrm>
            <a:off x="3191448" y="4767717"/>
            <a:ext cx="2244879" cy="271429"/>
          </a:xfrm>
          <a:prstGeom prst="rect">
            <a:avLst/>
          </a:prstGeom>
          <a:solidFill>
            <a:srgbClr val="E77F24"/>
          </a:solidFill>
          <a:ln w="57150">
            <a:solidFill>
              <a:srgbClr val="E77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typeface="+mn-ea"/>
              </a:rPr>
              <a:t>众筹模式</a:t>
            </a:r>
          </a:p>
        </p:txBody>
      </p:sp>
      <p:sp>
        <p:nvSpPr>
          <p:cNvPr id="147" name="TextBox 45"/>
          <p:cNvSpPr txBox="1"/>
          <p:nvPr/>
        </p:nvSpPr>
        <p:spPr>
          <a:xfrm>
            <a:off x="3753645" y="1423825"/>
            <a:ext cx="329270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最早出现，最具代表性的互联网金融业务，目前规模巨大。.</a:t>
            </a:r>
          </a:p>
        </p:txBody>
      </p:sp>
      <p:sp>
        <p:nvSpPr>
          <p:cNvPr id="152" name="TextBox 45"/>
          <p:cNvSpPr txBox="1"/>
          <p:nvPr/>
        </p:nvSpPr>
        <p:spPr>
          <a:xfrm>
            <a:off x="3028946" y="2638263"/>
            <a:ext cx="329270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以“宝宝”们为代表，目标消费者较低端，方便用户操作。.</a:t>
            </a:r>
          </a:p>
        </p:txBody>
      </p:sp>
      <p:sp>
        <p:nvSpPr>
          <p:cNvPr id="153" name="TextBox 45"/>
          <p:cNvSpPr txBox="1"/>
          <p:nvPr/>
        </p:nvSpPr>
        <p:spPr>
          <a:xfrm>
            <a:off x="3778247" y="3852701"/>
            <a:ext cx="329270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互联网信贷，存在生命力。难题在于企业征信。.</a:t>
            </a:r>
          </a:p>
        </p:txBody>
      </p:sp>
      <p:sp>
        <p:nvSpPr>
          <p:cNvPr id="154" name="TextBox 45"/>
          <p:cNvSpPr txBox="1"/>
          <p:nvPr/>
        </p:nvSpPr>
        <p:spPr>
          <a:xfrm>
            <a:off x="3778247" y="5081426"/>
            <a:ext cx="329270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通过在互联网展示项目来募集公众资金。.</a:t>
            </a:r>
          </a:p>
        </p:txBody>
      </p:sp>
      <p:pic>
        <p:nvPicPr>
          <p:cNvPr id="158" name="图片 1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794011" y="5060450"/>
            <a:ext cx="770523" cy="770523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498354" y="3854176"/>
            <a:ext cx="760152" cy="681023"/>
          </a:xfrm>
          <a:prstGeom prst="rect">
            <a:avLst/>
          </a:prstGeom>
        </p:spPr>
      </p:pic>
      <p:pic>
        <p:nvPicPr>
          <p:cNvPr id="161" name="图片 1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916039" y="2575386"/>
            <a:ext cx="580685" cy="736553"/>
          </a:xfrm>
          <a:prstGeom prst="rect">
            <a:avLst/>
          </a:prstGeom>
        </p:spPr>
      </p:pic>
      <p:grpSp>
        <p:nvGrpSpPr>
          <p:cNvPr id="165" name="组合 164"/>
          <p:cNvGrpSpPr/>
          <p:nvPr/>
        </p:nvGrpSpPr>
        <p:grpSpPr>
          <a:xfrm>
            <a:off x="8637441" y="1325111"/>
            <a:ext cx="635000" cy="761999"/>
            <a:chOff x="1704975" y="2814636"/>
            <a:chExt cx="1571625" cy="1885950"/>
          </a:xfrm>
        </p:grpSpPr>
        <p:sp>
          <p:nvSpPr>
            <p:cNvPr id="164" name="任意多边形 163"/>
            <p:cNvSpPr/>
            <p:nvPr/>
          </p:nvSpPr>
          <p:spPr>
            <a:xfrm>
              <a:off x="1765301" y="2825547"/>
              <a:ext cx="1428750" cy="1809953"/>
            </a:xfrm>
            <a:custGeom>
              <a:gdLst>
                <a:gd fmla="*/ 25400 w 1428750" name="connsiteX0"/>
                <a:gd fmla="*/ 349453 h 1809953" name="connsiteY0"/>
                <a:gd fmla="*/ 371475 w 1428750" name="connsiteX1"/>
                <a:gd fmla="*/ 228803 h 1809953" name="connsiteY1"/>
                <a:gd fmla="*/ 571500 w 1428750" name="connsiteX2"/>
                <a:gd fmla="*/ 51003 h 1809953" name="connsiteY2"/>
                <a:gd fmla="*/ 709612 w 1428750" name="connsiteX3"/>
                <a:gd fmla="*/ 203 h 1809953" name="connsiteY3"/>
                <a:gd fmla="*/ 838200 w 1428750" name="connsiteX4"/>
                <a:gd fmla="*/ 38303 h 1809953" name="connsiteY4"/>
                <a:gd fmla="*/ 1104900 w 1428750" name="connsiteX5"/>
                <a:gd fmla="*/ 246266 h 1809953" name="connsiteY5"/>
                <a:gd fmla="*/ 1365250 w 1428750" name="connsiteX6"/>
                <a:gd fmla="*/ 336753 h 1809953" name="connsiteY6"/>
                <a:gd fmla="*/ 1428750 w 1428750" name="connsiteX7"/>
                <a:gd fmla="*/ 425653 h 1809953" name="connsiteY7"/>
                <a:gd fmla="*/ 1390650 w 1428750" name="connsiteX8"/>
                <a:gd fmla="*/ 1022553 h 1809953" name="connsiteY8"/>
                <a:gd fmla="*/ 1136650 w 1428750" name="connsiteX9"/>
                <a:gd fmla="*/ 1498803 h 1809953" name="connsiteY9"/>
                <a:gd fmla="*/ 717550 w 1428750" name="connsiteX10"/>
                <a:gd fmla="*/ 1809953 h 1809953" name="connsiteY10"/>
                <a:gd fmla="*/ 342900 w 1428750" name="connsiteX11"/>
                <a:gd fmla="*/ 1543253 h 1809953" name="connsiteY11"/>
                <a:gd fmla="*/ 101600 w 1428750" name="connsiteX12"/>
                <a:gd fmla="*/ 1200353 h 1809953" name="connsiteY12"/>
                <a:gd fmla="*/ 0 w 1428750" name="connsiteX13"/>
                <a:gd fmla="*/ 838403 h 1809953" name="connsiteY13"/>
                <a:gd fmla="*/ 0 w 1428750" name="connsiteX14"/>
                <a:gd fmla="*/ 597103 h 1809953" name="connsiteY14"/>
                <a:gd fmla="*/ 0 w 1428750" name="connsiteX15"/>
                <a:gd fmla="*/ 400253 h 1809953" name="connsiteY15"/>
                <a:gd fmla="*/ 25400 w 1428750" name="connsiteX16"/>
                <a:gd fmla="*/ 349453 h 1809953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1809951" w="1428750">
                  <a:moveTo>
                    <a:pt x="25400" y="349453"/>
                  </a:moveTo>
                  <a:lnTo>
                    <a:pt x="371475" y="228803"/>
                  </a:lnTo>
                  <a:lnTo>
                    <a:pt x="571500" y="51003"/>
                  </a:lnTo>
                  <a:cubicBezTo>
                    <a:pt x="628650" y="19253"/>
                    <a:pt x="622300" y="3378"/>
                    <a:pt x="709612" y="203"/>
                  </a:cubicBezTo>
                  <a:cubicBezTo>
                    <a:pt x="796924" y="-2972"/>
                    <a:pt x="793750" y="31953"/>
                    <a:pt x="838200" y="38303"/>
                  </a:cubicBezTo>
                  <a:lnTo>
                    <a:pt x="1104900" y="246266"/>
                  </a:lnTo>
                  <a:lnTo>
                    <a:pt x="1365250" y="336753"/>
                  </a:lnTo>
                  <a:lnTo>
                    <a:pt x="1428750" y="425653"/>
                  </a:lnTo>
                  <a:lnTo>
                    <a:pt x="1390650" y="1022553"/>
                  </a:lnTo>
                  <a:cubicBezTo>
                    <a:pt x="1341967" y="1201411"/>
                    <a:pt x="1277407" y="1348521"/>
                    <a:pt x="1136650" y="1498803"/>
                  </a:cubicBezTo>
                  <a:cubicBezTo>
                    <a:pt x="995893" y="1649085"/>
                    <a:pt x="849842" y="1802545"/>
                    <a:pt x="717550" y="1809953"/>
                  </a:cubicBezTo>
                  <a:cubicBezTo>
                    <a:pt x="592667" y="1721053"/>
                    <a:pt x="448734" y="1655966"/>
                    <a:pt x="342900" y="1543253"/>
                  </a:cubicBezTo>
                  <a:cubicBezTo>
                    <a:pt x="237066" y="1430540"/>
                    <a:pt x="158750" y="1317828"/>
                    <a:pt x="101600" y="1200353"/>
                  </a:cubicBezTo>
                  <a:lnTo>
                    <a:pt x="0" y="838403"/>
                  </a:lnTo>
                  <a:lnTo>
                    <a:pt x="0" y="597103"/>
                  </a:lnTo>
                  <a:lnTo>
                    <a:pt x="0" y="400253"/>
                  </a:lnTo>
                  <a:lnTo>
                    <a:pt x="25400" y="3494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rgbClr val="B6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62" name="图片 16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r:embed="rId6">
                      <a14:imgEffect>
                        <a14:backgroundRemoval b="90000" l="3300" r="29700" t="1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67000"/>
            <a:stretch>
              <a:fillRect/>
            </a:stretch>
          </p:blipFill>
          <p:spPr>
            <a:xfrm>
              <a:off x="1704975" y="2814636"/>
              <a:ext cx="1571625" cy="1885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27361376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10248900" y="5702300"/>
            <a:ext cx="1540467" cy="68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观察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30710" y="965625"/>
            <a:ext cx="9433046" cy="552564"/>
            <a:chOff x="1630710" y="952178"/>
            <a:chExt cx="9433046" cy="552564"/>
          </a:xfrm>
        </p:grpSpPr>
        <p:sp>
          <p:nvSpPr>
            <p:cNvPr id="4" name="TextBox 13"/>
            <p:cNvSpPr txBox="1"/>
            <p:nvPr/>
          </p:nvSpPr>
          <p:spPr>
            <a:xfrm>
              <a:off x="2454151" y="981522"/>
              <a:ext cx="8609605" cy="5181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>
                <a:defRPr/>
              </a:pPr>
              <a:r>
                <a:rPr altLang="en-US" b="1" baseline="0" cap="none" i="0" kern="0" kumimoji="0" lang="zh-CN" noProof="0" normalizeH="0" smtClean="0" spc="0" strike="noStrike" sz="2800" u="none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+mn-ea"/>
                </a:rPr>
                <a:t>即将迎来风口的在线旅游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E77F2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 sz="2400">
                  <a:solidFill>
                    <a:prstClr val="white"/>
                  </a:solidFill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4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933357" y="4134328"/>
            <a:ext cx="182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endParaRPr altLang="en-US" b="1" lang="zh-CN" sz="240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7" name="TextBox 29">
            <a:hlinkClick action="ppaction://hlinkshowjump?jump=nextslide"/>
          </p:cNvPr>
          <p:cNvSpPr txBox="1"/>
          <p:nvPr/>
        </p:nvSpPr>
        <p:spPr>
          <a:xfrm>
            <a:off x="351544" y="5589054"/>
            <a:ext cx="252000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85829">
              <a:defRPr/>
            </a:pPr>
            <a:r>
              <a:rPr altLang="en-US" b="1" kern="100" lang="zh-CN" sz="1600">
                <a:solidFill>
                  <a:schemeClr val="bg1">
                    <a:lumMod val="95000"/>
                  </a:schemeClr>
                </a:solidFill>
                <a:latin typeface="+mn-ea"/>
              </a:rPr>
              <a:t>在线旅游消费生态包括</a:t>
            </a:r>
          </a:p>
          <a:p>
            <a:pPr algn="ctr" defTabSz="1285829">
              <a:defRPr/>
            </a:pPr>
            <a:r>
              <a:rPr altLang="en-US" b="1" kern="100" lang="zh-CN" sz="1600">
                <a:solidFill>
                  <a:schemeClr val="bg1">
                    <a:lumMod val="95000"/>
                  </a:schemeClr>
                </a:solidFill>
                <a:latin typeface="+mn-ea"/>
              </a:rPr>
              <a:t>规划、搜索、预定、在途</a:t>
            </a:r>
          </a:p>
        </p:txBody>
      </p:sp>
      <p:cxnSp>
        <p:nvCxnSpPr>
          <p:cNvPr id="88" name="直接连接符 87"/>
          <p:cNvCxnSpPr/>
          <p:nvPr/>
        </p:nvCxnSpPr>
        <p:spPr>
          <a:xfrm flipV="1">
            <a:off x="419974" y="5589055"/>
            <a:ext cx="2507533" cy="1"/>
          </a:xfrm>
          <a:prstGeom prst="line">
            <a:avLst/>
          </a:prstGeom>
          <a:noFill/>
          <a:ln algn="ctr" cap="flat" cmpd="sng" w="9525">
            <a:solidFill>
              <a:srgbClr val="FF9900"/>
            </a:solidFill>
            <a:prstDash val="dash"/>
          </a:ln>
          <a:effectLst/>
        </p:spPr>
      </p:cxnSp>
      <p:cxnSp>
        <p:nvCxnSpPr>
          <p:cNvPr id="89" name="直接连接符 88"/>
          <p:cNvCxnSpPr/>
          <p:nvPr/>
        </p:nvCxnSpPr>
        <p:spPr>
          <a:xfrm flipV="1">
            <a:off x="407507" y="6165117"/>
            <a:ext cx="2507533" cy="1"/>
          </a:xfrm>
          <a:prstGeom prst="line">
            <a:avLst/>
          </a:prstGeom>
          <a:noFill/>
          <a:ln algn="ctr" cap="flat" cmpd="sng" w="9525">
            <a:solidFill>
              <a:srgbClr val="FF9900"/>
            </a:solidFill>
            <a:prstDash val="dash"/>
          </a:ln>
          <a:effectLst/>
        </p:spPr>
      </p:cxnSp>
      <p:sp>
        <p:nvSpPr>
          <p:cNvPr id="84" name="TextBox 33">
            <a:hlinkClick action="ppaction://hlinkshowjump?jump=nextslide"/>
          </p:cNvPr>
          <p:cNvSpPr txBox="1"/>
          <p:nvPr/>
        </p:nvSpPr>
        <p:spPr>
          <a:xfrm>
            <a:off x="3266370" y="5514447"/>
            <a:ext cx="2654035" cy="725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vl="0">
              <a:lnSpc>
                <a:spcPct val="130000"/>
              </a:lnSpc>
            </a:pPr>
            <a:r>
              <a:rPr altLang="en-US" b="1" kern="100" lang="zh-CN" sz="1600">
                <a:solidFill>
                  <a:schemeClr val="bg1">
                    <a:lumMod val="95000"/>
                  </a:schemeClr>
                </a:solidFill>
                <a:latin typeface="+mn-ea"/>
              </a:rPr>
              <a:t>机票酒店预定市场</a:t>
            </a:r>
          </a:p>
          <a:p>
            <a:pPr algn="ctr" lvl="0">
              <a:lnSpc>
                <a:spcPct val="130000"/>
              </a:lnSpc>
            </a:pPr>
            <a:r>
              <a:rPr altLang="en-US" b="1" kern="100" lang="zh-CN" sz="1600">
                <a:solidFill>
                  <a:schemeClr val="bg1">
                    <a:lumMod val="95000"/>
                  </a:schemeClr>
                </a:solidFill>
                <a:latin typeface="+mn-ea"/>
              </a:rPr>
              <a:t>相对成熟</a:t>
            </a:r>
          </a:p>
        </p:txBody>
      </p:sp>
      <p:cxnSp>
        <p:nvCxnSpPr>
          <p:cNvPr id="85" name="直接连接符 84"/>
          <p:cNvCxnSpPr/>
          <p:nvPr/>
        </p:nvCxnSpPr>
        <p:spPr>
          <a:xfrm flipV="1">
            <a:off x="3372582" y="5589054"/>
            <a:ext cx="2507533" cy="1"/>
          </a:xfrm>
          <a:prstGeom prst="line">
            <a:avLst/>
          </a:prstGeom>
          <a:noFill/>
          <a:ln algn="ctr" cap="flat" cmpd="sng" w="9525">
            <a:solidFill>
              <a:srgbClr val="FF9900"/>
            </a:solidFill>
            <a:prstDash val="dash"/>
          </a:ln>
          <a:effectLst/>
        </p:spPr>
      </p:cxnSp>
      <p:cxnSp>
        <p:nvCxnSpPr>
          <p:cNvPr id="86" name="直接连接符 85"/>
          <p:cNvCxnSpPr/>
          <p:nvPr/>
        </p:nvCxnSpPr>
        <p:spPr>
          <a:xfrm flipV="1">
            <a:off x="3360115" y="6165117"/>
            <a:ext cx="2507533" cy="1"/>
          </a:xfrm>
          <a:prstGeom prst="line">
            <a:avLst/>
          </a:prstGeom>
          <a:noFill/>
          <a:ln algn="ctr" cap="flat" cmpd="sng" w="9525">
            <a:solidFill>
              <a:srgbClr val="FF9900"/>
            </a:solidFill>
            <a:prstDash val="dash"/>
          </a:ln>
          <a:effectLst/>
        </p:spPr>
      </p:cxnSp>
      <p:sp>
        <p:nvSpPr>
          <p:cNvPr id="81" name="TextBox 37">
            <a:hlinkClick action="ppaction://hlinkshowjump?jump=nextslide"/>
          </p:cNvPr>
          <p:cNvSpPr txBox="1"/>
          <p:nvPr/>
        </p:nvSpPr>
        <p:spPr>
          <a:xfrm>
            <a:off x="6291699" y="5501305"/>
            <a:ext cx="2548460" cy="725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vl="0">
              <a:lnSpc>
                <a:spcPct val="130000"/>
              </a:lnSpc>
            </a:pPr>
            <a:r>
              <a:rPr altLang="en-US" b="1" kern="100" lang="zh-CN" sz="1600">
                <a:solidFill>
                  <a:schemeClr val="bg1">
                    <a:lumMod val="95000"/>
                  </a:schemeClr>
                </a:solidFill>
                <a:latin typeface="+mn-ea"/>
              </a:rPr>
              <a:t>商旅增速放缓</a:t>
            </a:r>
          </a:p>
          <a:p>
            <a:pPr algn="ctr" lvl="0">
              <a:lnSpc>
                <a:spcPct val="130000"/>
              </a:lnSpc>
            </a:pPr>
            <a:r>
              <a:rPr altLang="en-US" b="1" kern="100" lang="zh-CN" sz="1600">
                <a:solidFill>
                  <a:schemeClr val="bg1">
                    <a:lumMod val="95000"/>
                  </a:schemeClr>
                </a:solidFill>
                <a:latin typeface="+mn-ea"/>
              </a:rPr>
              <a:t>休闲旅游快速发展</a:t>
            </a:r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6324630" y="5589054"/>
            <a:ext cx="2507533" cy="1"/>
          </a:xfrm>
          <a:prstGeom prst="line">
            <a:avLst/>
          </a:prstGeom>
          <a:noFill/>
          <a:ln algn="ctr" cap="flat" cmpd="sng" w="9525">
            <a:solidFill>
              <a:srgbClr val="FF9900"/>
            </a:solidFill>
            <a:prstDash val="dash"/>
          </a:ln>
          <a:effectLst/>
        </p:spPr>
      </p:cxnSp>
      <p:cxnSp>
        <p:nvCxnSpPr>
          <p:cNvPr id="83" name="直接连接符 82"/>
          <p:cNvCxnSpPr/>
          <p:nvPr/>
        </p:nvCxnSpPr>
        <p:spPr>
          <a:xfrm flipV="1">
            <a:off x="6312163" y="6165117"/>
            <a:ext cx="2507533" cy="1"/>
          </a:xfrm>
          <a:prstGeom prst="line">
            <a:avLst/>
          </a:prstGeom>
          <a:noFill/>
          <a:ln algn="ctr" cap="flat" cmpd="sng" w="9525">
            <a:solidFill>
              <a:srgbClr val="FF9900"/>
            </a:solidFill>
            <a:prstDash val="dash"/>
          </a:ln>
          <a:effectLst/>
        </p:spPr>
      </p:cxnSp>
      <p:sp>
        <p:nvSpPr>
          <p:cNvPr id="78" name="TextBox 41">
            <a:hlinkClick action="ppaction://hlinkshowjump?jump=nextslide"/>
          </p:cNvPr>
          <p:cNvSpPr txBox="1"/>
          <p:nvPr/>
        </p:nvSpPr>
        <p:spPr>
          <a:xfrm>
            <a:off x="9407999" y="5514447"/>
            <a:ext cx="2520001" cy="725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vl="0">
              <a:lnSpc>
                <a:spcPct val="130000"/>
              </a:lnSpc>
            </a:pPr>
            <a:r>
              <a:rPr altLang="en-US" b="1" kern="100" lang="zh-CN" sz="1600">
                <a:solidFill>
                  <a:schemeClr val="bg1">
                    <a:lumMod val="95000"/>
                  </a:schemeClr>
                </a:solidFill>
                <a:latin typeface="+mn-ea"/>
              </a:rPr>
              <a:t>新概念旅游公司</a:t>
            </a:r>
          </a:p>
          <a:p>
            <a:pPr algn="ctr" lvl="0">
              <a:lnSpc>
                <a:spcPct val="130000"/>
              </a:lnSpc>
            </a:pPr>
            <a:r>
              <a:rPr altLang="en-US" b="1" kern="100" lang="zh-CN" sz="1600">
                <a:solidFill>
                  <a:schemeClr val="bg1">
                    <a:lumMod val="95000"/>
                  </a:schemeClr>
                </a:solidFill>
                <a:latin typeface="+mn-ea"/>
              </a:rPr>
              <a:t>在成长</a:t>
            </a:r>
          </a:p>
        </p:txBody>
      </p:sp>
      <p:cxnSp>
        <p:nvCxnSpPr>
          <p:cNvPr id="79" name="直接连接符 78"/>
          <p:cNvCxnSpPr/>
          <p:nvPr/>
        </p:nvCxnSpPr>
        <p:spPr>
          <a:xfrm flipV="1">
            <a:off x="9281834" y="5589054"/>
            <a:ext cx="2507533" cy="1"/>
          </a:xfrm>
          <a:prstGeom prst="line">
            <a:avLst/>
          </a:prstGeom>
          <a:noFill/>
          <a:ln algn="ctr" cap="flat" cmpd="sng" w="9525">
            <a:solidFill>
              <a:srgbClr val="FF9900"/>
            </a:solidFill>
            <a:prstDash val="dash"/>
          </a:ln>
          <a:effectLst/>
        </p:spPr>
      </p:cxnSp>
      <p:pic>
        <p:nvPicPr>
          <p:cNvPr id="91" name="图片 9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-336" l="1039" r="30172" t="336"/>
          <a:stretch>
            <a:fillRect/>
          </a:stretch>
        </p:blipFill>
        <p:spPr>
          <a:xfrm>
            <a:off x="537700" y="1892300"/>
            <a:ext cx="2272081" cy="3399294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92" name="图片 9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33" l="1180" r="50822" t="-333"/>
          <a:stretch>
            <a:fillRect/>
          </a:stretch>
        </p:blipFill>
        <p:spPr>
          <a:xfrm>
            <a:off x="3465062" y="1864170"/>
            <a:ext cx="2295471" cy="3427423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93" name="图片 9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15814" y="1830898"/>
            <a:ext cx="2307131" cy="3460696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95" name="图片 9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378227" y="1819476"/>
            <a:ext cx="2314746" cy="3472118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cxnSp>
        <p:nvCxnSpPr>
          <p:cNvPr id="24" name="直接连接符 23"/>
          <p:cNvCxnSpPr/>
          <p:nvPr/>
        </p:nvCxnSpPr>
        <p:spPr>
          <a:xfrm flipV="1">
            <a:off x="9281834" y="6165117"/>
            <a:ext cx="2507533" cy="1"/>
          </a:xfrm>
          <a:prstGeom prst="line">
            <a:avLst/>
          </a:prstGeom>
          <a:noFill/>
          <a:ln algn="ctr" cap="flat" cmpd="sng" w="9525">
            <a:solidFill>
              <a:srgbClr val="FF9900"/>
            </a:solidFill>
            <a:prstDash val="dash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10248900" y="6310012"/>
            <a:ext cx="1540467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</p:spTree>
    <p:extLst>
      <p:ext uri="{BB962C8B-B14F-4D97-AF65-F5344CB8AC3E}">
        <p14:creationId val="361077050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8090" y="1981593"/>
            <a:ext cx="4623357" cy="30822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观察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30710" y="965625"/>
            <a:ext cx="9433046" cy="552564"/>
            <a:chOff x="1630710" y="952178"/>
            <a:chExt cx="9433046" cy="552564"/>
          </a:xfrm>
        </p:grpSpPr>
        <p:sp>
          <p:nvSpPr>
            <p:cNvPr id="4" name="TextBox 13"/>
            <p:cNvSpPr txBox="1"/>
            <p:nvPr/>
          </p:nvSpPr>
          <p:spPr>
            <a:xfrm>
              <a:off x="2454151" y="981522"/>
              <a:ext cx="8609605" cy="5181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>
                <a:defRPr/>
              </a:pPr>
              <a:r>
                <a:rPr altLang="en-US" b="1" kern="2200" lang="zh-CN" smtClean="0" sz="2800">
                  <a:solidFill>
                    <a:srgbClr val="2E75B6"/>
                  </a:solidFill>
                  <a:latin typeface="+mj-ea"/>
                </a:rPr>
                <a:t>视频领域：制播分离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E77F2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 sz="2400">
                  <a:solidFill>
                    <a:prstClr val="white"/>
                  </a:solidFill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5</a:t>
              </a: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630710" y="1577787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  <p:sp>
        <p:nvSpPr>
          <p:cNvPr id="7" name="矩形 6"/>
          <p:cNvSpPr/>
          <p:nvPr/>
        </p:nvSpPr>
        <p:spPr>
          <a:xfrm>
            <a:off x="6015719" y="1814515"/>
            <a:ext cx="4559300" cy="5242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第四屏争夺战</a:t>
            </a:r>
          </a:p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继电脑、手机、平板电脑之后第四屏争夺战如火如荼。</a:t>
            </a:r>
          </a:p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未来的第四屏自己可以连入网络。在WIFI的环境下，N种设备与它发生通讯。即插即用时代将被替换成即接即用。</a:t>
            </a:r>
          </a:p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制与播</a:t>
            </a:r>
          </a:p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第四屏未来很大程度上取决于政策制定者。“播”受到严格管控，“制” 在蓬勃发展中。</a:t>
            </a:r>
          </a:p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制片领域最火爆的是电影产业，各路土豪介入电影业，BAT入局。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731838" y="1870898"/>
            <a:ext cx="5000625" cy="3122429"/>
          </a:xfrm>
          <a:custGeom>
            <a:gdLst>
              <a:gd fmla="*/ 204789 w 5000625" name="connsiteX0"/>
              <a:gd fmla="*/ 182411 h 3122429" name="connsiteY0"/>
              <a:gd fmla="*/ 204789 w 5000625" name="connsiteX1"/>
              <a:gd fmla="*/ 2907963 h 3122429" name="connsiteY1"/>
              <a:gd fmla="*/ 4786313 w 5000625" name="connsiteX2"/>
              <a:gd fmla="*/ 2907963 h 3122429" name="connsiteY2"/>
              <a:gd fmla="*/ 4786313 w 5000625" name="connsiteX3"/>
              <a:gd fmla="*/ 182411 h 3122429" name="connsiteY3"/>
              <a:gd fmla="*/ 148608 w 5000625" name="connsiteX4"/>
              <a:gd fmla="*/ 0 h 3122429" name="connsiteY4"/>
              <a:gd fmla="*/ 4852017 w 5000625" name="connsiteX5"/>
              <a:gd fmla="*/ 0 h 3122429" name="connsiteY5"/>
              <a:gd fmla="*/ 5000625 w 5000625" name="connsiteX6"/>
              <a:gd fmla="*/ 148608 h 3122429" name="connsiteY6"/>
              <a:gd fmla="*/ 5000625 w 5000625" name="connsiteX7"/>
              <a:gd fmla="*/ 3122429 h 3122429" name="connsiteY7"/>
              <a:gd fmla="*/ 0 w 5000625" name="connsiteX8"/>
              <a:gd fmla="*/ 3122429 h 3122429" name="connsiteY8"/>
              <a:gd fmla="*/ 0 w 5000625" name="connsiteX9"/>
              <a:gd fmla="*/ 148608 h 3122429" name="connsiteY9"/>
              <a:gd fmla="*/ 148608 w 5000625" name="connsiteX10"/>
              <a:gd fmla="*/ 0 h 3122429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3122429" w="5000625">
                <a:moveTo>
                  <a:pt x="204789" y="182411"/>
                </a:moveTo>
                <a:lnTo>
                  <a:pt x="204789" y="2907963"/>
                </a:lnTo>
                <a:lnTo>
                  <a:pt x="4786313" y="2907963"/>
                </a:lnTo>
                <a:lnTo>
                  <a:pt x="4786313" y="182411"/>
                </a:lnTo>
                <a:close/>
                <a:moveTo>
                  <a:pt x="148608" y="0"/>
                </a:moveTo>
                <a:lnTo>
                  <a:pt x="4852017" y="0"/>
                </a:lnTo>
                <a:cubicBezTo>
                  <a:pt x="4934091" y="0"/>
                  <a:pt x="5000625" y="66534"/>
                  <a:pt x="5000625" y="148608"/>
                </a:cubicBezTo>
                <a:lnTo>
                  <a:pt x="5000625" y="3122429"/>
                </a:lnTo>
                <a:lnTo>
                  <a:pt x="0" y="3122429"/>
                </a:lnTo>
                <a:lnTo>
                  <a:pt x="0" y="148608"/>
                </a:lnTo>
                <a:cubicBezTo>
                  <a:pt x="0" y="66534"/>
                  <a:pt x="66534" y="0"/>
                  <a:pt x="1486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>
            <a:off x="731838" y="4966931"/>
            <a:ext cx="4995862" cy="476250"/>
          </a:xfrm>
          <a:custGeom>
            <a:gdLst>
              <a:gd fmla="*/ 0 w 4995862" name="connsiteX0"/>
              <a:gd fmla="*/ 0 h 476250" name="connsiteY0"/>
              <a:gd fmla="*/ 14246 w 4995862" name="connsiteX1"/>
              <a:gd fmla="*/ 0 h 476250" name="connsiteY1"/>
              <a:gd fmla="*/ 14246 w 4995862" name="connsiteX2"/>
              <a:gd fmla="*/ 8874 h 476250" name="connsiteY2"/>
              <a:gd fmla="*/ 4995862 w 4995862" name="connsiteX3"/>
              <a:gd fmla="*/ 8874 h 476250" name="connsiteY3"/>
              <a:gd fmla="*/ 4995862 w 4995862" name="connsiteX4"/>
              <a:gd fmla="*/ 300034 h 476250" name="connsiteY4"/>
              <a:gd fmla="*/ 4820149 w 4995862" name="connsiteX5"/>
              <a:gd fmla="*/ 476250 h 476250" name="connsiteY5"/>
              <a:gd fmla="*/ 175714 w 4995862" name="connsiteX6"/>
              <a:gd fmla="*/ 476250 h 476250" name="connsiteY6"/>
              <a:gd fmla="*/ 0 w 4995862" name="connsiteX7"/>
              <a:gd fmla="*/ 300034 h 47625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76250" w="4995862">
                <a:moveTo>
                  <a:pt x="0" y="0"/>
                </a:moveTo>
                <a:lnTo>
                  <a:pt x="14246" y="0"/>
                </a:lnTo>
                <a:lnTo>
                  <a:pt x="14246" y="8874"/>
                </a:lnTo>
                <a:lnTo>
                  <a:pt x="4995862" y="8874"/>
                </a:lnTo>
                <a:lnTo>
                  <a:pt x="4995862" y="300034"/>
                </a:lnTo>
                <a:cubicBezTo>
                  <a:pt x="4995862" y="397355"/>
                  <a:pt x="4917192" y="476250"/>
                  <a:pt x="4820149" y="476250"/>
                </a:cubicBezTo>
                <a:lnTo>
                  <a:pt x="175714" y="476250"/>
                </a:lnTo>
                <a:cubicBezTo>
                  <a:pt x="78670" y="476250"/>
                  <a:pt x="0" y="397355"/>
                  <a:pt x="0" y="300034"/>
                </a:cubicBezTo>
                <a:close/>
              </a:path>
            </a:pathLst>
          </a:custGeom>
          <a:gradFill>
            <a:gsLst>
              <a:gs pos="0">
                <a:srgbClr val="929398"/>
              </a:gs>
              <a:gs pos="100000">
                <a:srgbClr val="D1D2D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2329657" y="5436191"/>
            <a:ext cx="1800225" cy="590442"/>
            <a:chOff x="2373032" y="5521985"/>
            <a:chExt cx="1800225" cy="590442"/>
          </a:xfrm>
          <a:gradFill>
            <a:gsLst>
              <a:gs pos="67000">
                <a:srgbClr val="CCCCCE"/>
              </a:gs>
              <a:gs pos="32000">
                <a:srgbClr val="F2F2F2"/>
              </a:gs>
              <a:gs pos="13000">
                <a:srgbClr val="929398"/>
              </a:gs>
              <a:gs pos="100000">
                <a:srgbClr val="929398"/>
              </a:gs>
            </a:gsLst>
            <a:lin ang="16200000" scaled="0"/>
          </a:gradFill>
        </p:grpSpPr>
        <p:sp>
          <p:nvSpPr>
            <p:cNvPr id="19" name="圆角矩形 18"/>
            <p:cNvSpPr/>
            <p:nvPr/>
          </p:nvSpPr>
          <p:spPr>
            <a:xfrm>
              <a:off x="2373032" y="6064250"/>
              <a:ext cx="1800225" cy="48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2383629" y="5521985"/>
              <a:ext cx="1779030" cy="566353"/>
            </a:xfrm>
            <a:custGeom>
              <a:gdLst>
                <a:gd fmla="*/ 676748 w 3886200" name="connsiteX0"/>
                <a:gd fmla="*/ 0 h 1237171" name="connsiteY0"/>
                <a:gd fmla="*/ 3209453 w 3886200" name="connsiteX1"/>
                <a:gd fmla="*/ 0 h 1237171" name="connsiteY1"/>
                <a:gd fmla="*/ 3380488 w 3886200" name="connsiteX2"/>
                <a:gd fmla="*/ 1036575 h 1237171" name="connsiteY2"/>
                <a:gd fmla="*/ 3376295 w 3886200" name="connsiteX3"/>
                <a:gd fmla="*/ 1036575 h 1237171" name="connsiteY3"/>
                <a:gd fmla="*/ 3886200 w 3886200" name="connsiteX4"/>
                <a:gd fmla="*/ 1197820 h 1237171" name="connsiteY4"/>
                <a:gd fmla="*/ 3806171 w 3886200" name="connsiteX5"/>
                <a:gd fmla="*/ 1197820 h 1237171" name="connsiteY5"/>
                <a:gd fmla="*/ 3701355 w 3886200" name="connsiteX6"/>
                <a:gd fmla="*/ 1209948 h 1237171" name="connsiteY6"/>
                <a:gd fmla="*/ 1943100 w 3886200" name="connsiteX7"/>
                <a:gd fmla="*/ 1237171 h 1237171" name="connsiteY7"/>
                <a:gd fmla="*/ 184845 w 3886200" name="connsiteX8"/>
                <a:gd fmla="*/ 1209948 h 1237171" name="connsiteY8"/>
                <a:gd fmla="*/ 80030 w 3886200" name="connsiteX9"/>
                <a:gd fmla="*/ 1197820 h 1237171" name="connsiteY9"/>
                <a:gd fmla="*/ 0 w 3886200" name="connsiteX10"/>
                <a:gd fmla="*/ 1197820 h 1237171" name="connsiteY10"/>
                <a:gd fmla="*/ 509906 w 3886200" name="connsiteX11"/>
                <a:gd fmla="*/ 1036575 h 1237171" name="connsiteY11"/>
                <a:gd fmla="*/ 505713 w 3886200" name="connsiteX12"/>
                <a:gd fmla="*/ 1036575 h 1237171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237171" w="3886200">
                  <a:moveTo>
                    <a:pt x="676748" y="0"/>
                  </a:moveTo>
                  <a:lnTo>
                    <a:pt x="3209453" y="0"/>
                  </a:lnTo>
                  <a:lnTo>
                    <a:pt x="3380488" y="1036575"/>
                  </a:lnTo>
                  <a:lnTo>
                    <a:pt x="3376295" y="1036575"/>
                  </a:lnTo>
                  <a:lnTo>
                    <a:pt x="3886200" y="1197820"/>
                  </a:lnTo>
                  <a:lnTo>
                    <a:pt x="3806171" y="1197820"/>
                  </a:lnTo>
                  <a:lnTo>
                    <a:pt x="3701355" y="1209948"/>
                  </a:lnTo>
                  <a:cubicBezTo>
                    <a:pt x="3411673" y="1225946"/>
                    <a:pt x="2733507" y="1237171"/>
                    <a:pt x="1943100" y="1237171"/>
                  </a:cubicBezTo>
                  <a:cubicBezTo>
                    <a:pt x="1152693" y="1237171"/>
                    <a:pt x="474528" y="1225946"/>
                    <a:pt x="184845" y="1209948"/>
                  </a:cubicBezTo>
                  <a:lnTo>
                    <a:pt x="80030" y="1197820"/>
                  </a:lnTo>
                  <a:lnTo>
                    <a:pt x="0" y="1197820"/>
                  </a:lnTo>
                  <a:lnTo>
                    <a:pt x="509906" y="1036575"/>
                  </a:lnTo>
                  <a:lnTo>
                    <a:pt x="505713" y="1036575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40254" y="5467458"/>
            <a:ext cx="1800225" cy="590442"/>
            <a:chOff x="2373032" y="5521985"/>
            <a:chExt cx="1800225" cy="590442"/>
          </a:xfrm>
          <a:gradFill>
            <a:gsLst>
              <a:gs pos="0">
                <a:srgbClr val="0D0D0D">
                  <a:alpha val="9804"/>
                </a:srgbClr>
              </a:gs>
              <a:gs pos="100000">
                <a:srgbClr val="0D0D0D">
                  <a:alpha val="10000"/>
                </a:srgbClr>
              </a:gs>
            </a:gsLst>
            <a:lin ang="5400000" scaled="0"/>
          </a:gradFill>
        </p:grpSpPr>
        <p:sp>
          <p:nvSpPr>
            <p:cNvPr id="17" name="圆角矩形 16"/>
            <p:cNvSpPr/>
            <p:nvPr/>
          </p:nvSpPr>
          <p:spPr>
            <a:xfrm>
              <a:off x="2373032" y="6064250"/>
              <a:ext cx="1800225" cy="48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2383629" y="5521985"/>
              <a:ext cx="1779030" cy="566353"/>
            </a:xfrm>
            <a:custGeom>
              <a:gdLst>
                <a:gd fmla="*/ 676748 w 3886200" name="connsiteX0"/>
                <a:gd fmla="*/ 0 h 1237171" name="connsiteY0"/>
                <a:gd fmla="*/ 3209453 w 3886200" name="connsiteX1"/>
                <a:gd fmla="*/ 0 h 1237171" name="connsiteY1"/>
                <a:gd fmla="*/ 3380488 w 3886200" name="connsiteX2"/>
                <a:gd fmla="*/ 1036575 h 1237171" name="connsiteY2"/>
                <a:gd fmla="*/ 3376295 w 3886200" name="connsiteX3"/>
                <a:gd fmla="*/ 1036575 h 1237171" name="connsiteY3"/>
                <a:gd fmla="*/ 3886200 w 3886200" name="connsiteX4"/>
                <a:gd fmla="*/ 1197820 h 1237171" name="connsiteY4"/>
                <a:gd fmla="*/ 3806171 w 3886200" name="connsiteX5"/>
                <a:gd fmla="*/ 1197820 h 1237171" name="connsiteY5"/>
                <a:gd fmla="*/ 3701355 w 3886200" name="connsiteX6"/>
                <a:gd fmla="*/ 1209948 h 1237171" name="connsiteY6"/>
                <a:gd fmla="*/ 1943100 w 3886200" name="connsiteX7"/>
                <a:gd fmla="*/ 1237171 h 1237171" name="connsiteY7"/>
                <a:gd fmla="*/ 184845 w 3886200" name="connsiteX8"/>
                <a:gd fmla="*/ 1209948 h 1237171" name="connsiteY8"/>
                <a:gd fmla="*/ 80030 w 3886200" name="connsiteX9"/>
                <a:gd fmla="*/ 1197820 h 1237171" name="connsiteY9"/>
                <a:gd fmla="*/ 0 w 3886200" name="connsiteX10"/>
                <a:gd fmla="*/ 1197820 h 1237171" name="connsiteY10"/>
                <a:gd fmla="*/ 509906 w 3886200" name="connsiteX11"/>
                <a:gd fmla="*/ 1036575 h 1237171" name="connsiteY11"/>
                <a:gd fmla="*/ 505713 w 3886200" name="connsiteX12"/>
                <a:gd fmla="*/ 1036575 h 1237171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237171" w="3886200">
                  <a:moveTo>
                    <a:pt x="676748" y="0"/>
                  </a:moveTo>
                  <a:lnTo>
                    <a:pt x="3209453" y="0"/>
                  </a:lnTo>
                  <a:lnTo>
                    <a:pt x="3380488" y="1036575"/>
                  </a:lnTo>
                  <a:lnTo>
                    <a:pt x="3376295" y="1036575"/>
                  </a:lnTo>
                  <a:lnTo>
                    <a:pt x="3886200" y="1197820"/>
                  </a:lnTo>
                  <a:lnTo>
                    <a:pt x="3806171" y="1197820"/>
                  </a:lnTo>
                  <a:lnTo>
                    <a:pt x="3701355" y="1209948"/>
                  </a:lnTo>
                  <a:cubicBezTo>
                    <a:pt x="3411673" y="1225946"/>
                    <a:pt x="2733507" y="1237171"/>
                    <a:pt x="1943100" y="1237171"/>
                  </a:cubicBezTo>
                  <a:cubicBezTo>
                    <a:pt x="1152693" y="1237171"/>
                    <a:pt x="474528" y="1225946"/>
                    <a:pt x="184845" y="1209948"/>
                  </a:cubicBezTo>
                  <a:lnTo>
                    <a:pt x="80030" y="1197820"/>
                  </a:lnTo>
                  <a:lnTo>
                    <a:pt x="0" y="1197820"/>
                  </a:lnTo>
                  <a:lnTo>
                    <a:pt x="509906" y="1036575"/>
                  </a:lnTo>
                  <a:lnTo>
                    <a:pt x="505713" y="1036575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2332037" y="6030891"/>
            <a:ext cx="1800225" cy="0"/>
          </a:xfrm>
          <a:prstGeom prst="line">
            <a:avLst/>
          </a:prstGeom>
          <a:ln w="19050">
            <a:gradFill>
              <a:gsLst>
                <a:gs pos="0">
                  <a:srgbClr val="262626"/>
                </a:gs>
                <a:gs pos="50000">
                  <a:srgbClr val="404040"/>
                </a:gs>
                <a:gs pos="100000">
                  <a:srgbClr val="262626"/>
                </a:gs>
              </a:gsLst>
              <a:lin ang="108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800358" y="5906585"/>
            <a:ext cx="2858822" cy="240096"/>
          </a:xfrm>
          <a:prstGeom prst="ellipse">
            <a:avLst/>
          </a:prstGeom>
          <a:gradFill flip="none" rotWithShape="1">
            <a:gsLst>
              <a:gs pos="0">
                <a:srgbClr val="0D0D0D">
                  <a:alpha val="70000"/>
                </a:srgbClr>
              </a:gs>
              <a:gs pos="100000">
                <a:srgbClr val="0D0D0D">
                  <a:lumMod val="85000"/>
                  <a:lumOff val="15000"/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1722587" y="5944305"/>
            <a:ext cx="3014365" cy="164655"/>
          </a:xfrm>
          <a:prstGeom prst="ellipse">
            <a:avLst/>
          </a:prstGeom>
          <a:gradFill flip="none" rotWithShape="1">
            <a:gsLst>
              <a:gs pos="0">
                <a:srgbClr val="0D0D0D">
                  <a:alpha val="60000"/>
                </a:srgbClr>
              </a:gs>
              <a:gs pos="100000">
                <a:srgbClr val="0D0D0D">
                  <a:lumMod val="85000"/>
                  <a:lumOff val="15000"/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任意多边形 20"/>
          <p:cNvSpPr/>
          <p:nvPr/>
        </p:nvSpPr>
        <p:spPr>
          <a:xfrm>
            <a:off x="3557588" y="1870898"/>
            <a:ext cx="2164962" cy="3141478"/>
          </a:xfrm>
          <a:custGeom>
            <a:gdLst>
              <a:gd fmla="*/ 0 w 1028795" name="connsiteX0"/>
              <a:gd fmla="*/ 0 h 1208881" name="connsiteY0"/>
              <a:gd fmla="*/ 308715 w 1028795" name="connsiteX1"/>
              <a:gd fmla="*/ 0 h 1208881" name="connsiteY1"/>
              <a:gd fmla="*/ 962875 w 1028795" name="connsiteX2"/>
              <a:gd fmla="*/ 0 h 1208881" name="connsiteY2"/>
              <a:gd fmla="*/ 1028795 w 1028795" name="connsiteX3"/>
              <a:gd fmla="*/ 65920 h 1208881" name="connsiteY3"/>
              <a:gd fmla="*/ 1028795 w 1028795" name="connsiteX4"/>
              <a:gd fmla="*/ 1142961 h 1208881" name="connsiteY4"/>
              <a:gd fmla="*/ 962875 w 1028795" name="connsiteX5"/>
              <a:gd fmla="*/ 1208881 h 1208881" name="connsiteY5"/>
              <a:gd fmla="*/ 751614 w 1028795" name="connsiteX6"/>
              <a:gd fmla="*/ 1208881 h 1208881" name="connsiteY6"/>
              <a:gd fmla="*/ 308715 w 1028795" name="connsiteX7"/>
              <a:gd fmla="*/ 1208881 h 1208881" name="connsiteY7"/>
              <a:gd fmla="*/ 212439 w 1028795" name="connsiteX8"/>
              <a:gd fmla="*/ 1208881 h 120888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08881" w="1028795">
                <a:moveTo>
                  <a:pt x="0" y="0"/>
                </a:moveTo>
                <a:lnTo>
                  <a:pt x="308715" y="0"/>
                </a:lnTo>
                <a:lnTo>
                  <a:pt x="962875" y="0"/>
                </a:lnTo>
                <a:cubicBezTo>
                  <a:pt x="999282" y="0"/>
                  <a:pt x="1028795" y="29513"/>
                  <a:pt x="1028795" y="65920"/>
                </a:cubicBezTo>
                <a:lnTo>
                  <a:pt x="1028795" y="1142961"/>
                </a:lnTo>
                <a:cubicBezTo>
                  <a:pt x="1028795" y="1179368"/>
                  <a:pt x="999282" y="1208881"/>
                  <a:pt x="962875" y="1208881"/>
                </a:cubicBezTo>
                <a:lnTo>
                  <a:pt x="751614" y="1208881"/>
                </a:lnTo>
                <a:lnTo>
                  <a:pt x="308715" y="1208881"/>
                </a:lnTo>
                <a:lnTo>
                  <a:pt x="212439" y="1208881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82000"/>
                </a:schemeClr>
              </a:gs>
              <a:gs pos="67000">
                <a:srgbClr val="FFFFFF">
                  <a:alpha val="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6566734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观察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2165698" y="5700434"/>
            <a:ext cx="8609605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1218892" lvl="0">
              <a:defRPr/>
            </a:pPr>
            <a:r>
              <a:rPr altLang="en-US" b="1" kern="0" lang="zh-CN" smtClean="0" sz="2800">
                <a:solidFill>
                  <a:srgbClr val="2E75B6"/>
                </a:solidFill>
                <a:latin typeface="+mn-ea"/>
              </a:rPr>
              <a:t>“可穿戴式设备”炙手可热</a:t>
            </a:r>
          </a:p>
        </p:txBody>
      </p:sp>
      <p:sp>
        <p:nvSpPr>
          <p:cNvPr id="7" name="椭圆 6"/>
          <p:cNvSpPr/>
          <p:nvPr/>
        </p:nvSpPr>
        <p:spPr bwMode="auto">
          <a:xfrm>
            <a:off x="1630710" y="5700434"/>
            <a:ext cx="534988" cy="533400"/>
          </a:xfrm>
          <a:prstGeom prst="ellipse">
            <a:avLst/>
          </a:prstGeom>
          <a:solidFill>
            <a:srgbClr val="E77F24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defTabSz="110523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itchFamily="34" typeface="Arial Unicode MS"/>
              <a:ea charset="-122" pitchFamily="34" typeface="Arial Unicode MS"/>
              <a:cs charset="-122" pitchFamily="34" typeface="Arial Unicode M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2812" t="22053"/>
          <a:stretch>
            <a:fillRect/>
          </a:stretch>
        </p:blipFill>
        <p:spPr>
          <a:xfrm>
            <a:off x="0" y="1000208"/>
            <a:ext cx="12192000" cy="44814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053852"/>
            <a:ext cx="12192000" cy="4465638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91000">
                <a:schemeClr val="tx1">
                  <a:alpha val="60000"/>
                </a:schemeClr>
              </a:gs>
            </a:gsLst>
            <a:path path="circle">
              <a:fillToRect b="100000" l="100000"/>
            </a:path>
            <a:tileRect r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7318" r="60333"/>
          <a:stretch>
            <a:fillRect/>
          </a:stretch>
        </p:blipFill>
        <p:spPr>
          <a:xfrm>
            <a:off x="216095" y="2069069"/>
            <a:ext cx="1091449" cy="3412569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1307544" y="1500664"/>
            <a:ext cx="10293906" cy="1067101"/>
          </a:xfrm>
          <a:prstGeom prst="roundRect">
            <a:avLst>
              <a:gd fmla="val 3950" name="adj"/>
            </a:avLst>
          </a:prstGeom>
          <a:solidFill>
            <a:schemeClr val="tx1">
              <a:alpha val="14902"/>
            </a:schemeClr>
          </a:solidFill>
          <a:ln w="12700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984379" y="1538516"/>
            <a:ext cx="11139688" cy="1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kern="100" lang="zh-CN" sz="4400">
                <a:solidFill>
                  <a:srgbClr val="FF9900"/>
                </a:solidFill>
                <a:latin typeface="+mn-ea"/>
              </a:rPr>
              <a:t>“我们居然要依靠温度计才能感知温度！”</a:t>
            </a:r>
          </a:p>
          <a:p>
            <a:pPr lvl="0">
              <a:lnSpc>
                <a:spcPct val="130000"/>
              </a:lnSpc>
            </a:pPr>
            <a:r>
              <a:rPr altLang="en-US" b="1" kern="100" lang="zh-CN" sz="4400">
                <a:solidFill>
                  <a:srgbClr val="FF9900"/>
                </a:solidFill>
                <a:latin typeface="+mn-ea"/>
              </a:rPr>
              <a:t>                       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57593" y="5767079"/>
            <a:ext cx="590868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ern="0" lang="en-US" sz="2000">
                <a:solidFill>
                  <a:prstClr val="white"/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6-1</a:t>
            </a:r>
          </a:p>
        </p:txBody>
      </p:sp>
    </p:spTree>
    <p:extLst>
      <p:ext uri="{BB962C8B-B14F-4D97-AF65-F5344CB8AC3E}">
        <p14:creationId val="165324842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观察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2454151" y="994969"/>
            <a:ext cx="8609605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1218892" lvl="0">
              <a:defRPr/>
            </a:pPr>
            <a:r>
              <a:rPr altLang="en-US" b="1" kern="0" lang="zh-CN" smtClean="0" sz="2800">
                <a:solidFill>
                  <a:srgbClr val="2E75B6"/>
                </a:solidFill>
                <a:latin typeface="+mn-ea"/>
              </a:rPr>
              <a:t>“可穿戴式设备”炙手可热</a:t>
            </a:r>
          </a:p>
        </p:txBody>
      </p:sp>
      <p:sp>
        <p:nvSpPr>
          <p:cNvPr id="7" name="椭圆 6"/>
          <p:cNvSpPr/>
          <p:nvPr/>
        </p:nvSpPr>
        <p:spPr bwMode="auto">
          <a:xfrm>
            <a:off x="1630710" y="965625"/>
            <a:ext cx="534988" cy="533400"/>
          </a:xfrm>
          <a:prstGeom prst="ellipse">
            <a:avLst/>
          </a:prstGeom>
          <a:solidFill>
            <a:srgbClr val="E77F24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defTabSz="110523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itchFamily="34" typeface="Arial Unicode MS"/>
              <a:ea charset="-122" pitchFamily="34" typeface="Arial Unicode MS"/>
              <a:cs charset="-122" pitchFamily="34" typeface="Arial Unicode M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3430" y="1828143"/>
            <a:ext cx="4701241" cy="445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外部化的核心</a:t>
            </a:r>
          </a:p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核心是数字化，数字化的核心是可存储、可搜索、可调用。</a:t>
            </a:r>
          </a:p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例如健康这个概念被数字化后，被精确地划分为几个维度，并配以一定数量的指标。腕带设备就是通过这些数字来告诉你如何健康地活着。</a:t>
            </a:r>
          </a:p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智能硬件市场</a:t>
            </a:r>
          </a:p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国内外互联网巨头均已进军智能硬件市场，它们均拥有“硬件+去端数据+APP应用”的优势。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57593" y="1032270"/>
            <a:ext cx="590868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ern="0" lang="en-US" sz="2000">
                <a:solidFill>
                  <a:prstClr val="white"/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6-2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13829"/>
          <a:stretch>
            <a:fillRect/>
          </a:stretch>
        </p:blipFill>
        <p:spPr>
          <a:xfrm flipH="1">
            <a:off x="493485" y="1913249"/>
            <a:ext cx="5436507" cy="3747776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reflection algn="bl" blurRad="6350" dir="5400000" endA="300" endPos="15000" rotWithShape="0" stA="52000" sy="-100000"/>
          </a:effectLst>
        </p:spPr>
      </p:pic>
      <p:cxnSp>
        <p:nvCxnSpPr>
          <p:cNvPr id="8" name="直接连接符 7"/>
          <p:cNvCxnSpPr/>
          <p:nvPr/>
        </p:nvCxnSpPr>
        <p:spPr>
          <a:xfrm>
            <a:off x="1616196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</p:spTree>
    <p:extLst>
      <p:ext uri="{BB962C8B-B14F-4D97-AF65-F5344CB8AC3E}">
        <p14:creationId val="129245091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176" l="5117" r="12101" t="30307"/>
          <a:stretch>
            <a:fillRect/>
          </a:stretch>
        </p:blipFill>
        <p:spPr>
          <a:xfrm rot="2572402">
            <a:off x="7977514" y="2426239"/>
            <a:ext cx="2015491" cy="2123244"/>
          </a:xfrm>
          <a:custGeom>
            <a:gdLst>
              <a:gd fmla="*/ 110900 w 2015491" name="connsiteX0"/>
              <a:gd fmla="*/ 96180 h 2123244" name="connsiteY0"/>
              <a:gd fmla="*/ 347443 w 2015491" name="connsiteX1"/>
              <a:gd fmla="*/ 8 h 2123244" name="connsiteY1"/>
              <a:gd fmla="*/ 2015491 w 2015491" name="connsiteX2"/>
              <a:gd fmla="*/ 10913 h 2123244" name="connsiteY2"/>
              <a:gd fmla="*/ 2003847 w 2015491" name="connsiteX3"/>
              <a:gd fmla="*/ 1791800 h 2123244" name="connsiteY3"/>
              <a:gd fmla="*/ 1668049 w 2015491" name="connsiteX4"/>
              <a:gd fmla="*/ 2123237 h 2123244" name="connsiteY4"/>
              <a:gd fmla="*/ 0 w 2015491" name="connsiteX5"/>
              <a:gd fmla="*/ 2112331 h 2123244" name="connsiteY5"/>
              <a:gd fmla="*/ 11644 w 2015491" name="connsiteX6"/>
              <a:gd fmla="*/ 331444 h 2123244" name="connsiteY6"/>
              <a:gd fmla="*/ 110900 w 2015491" name="connsiteX7"/>
              <a:gd fmla="*/ 96180 h 212324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23244" w="2015491">
                <a:moveTo>
                  <a:pt x="110900" y="96180"/>
                </a:moveTo>
                <a:cubicBezTo>
                  <a:pt x="171668" y="36201"/>
                  <a:pt x="255317" y="-595"/>
                  <a:pt x="347443" y="8"/>
                </a:cubicBezTo>
                <a:lnTo>
                  <a:pt x="2015491" y="10913"/>
                </a:lnTo>
                <a:lnTo>
                  <a:pt x="2003847" y="1791800"/>
                </a:lnTo>
                <a:cubicBezTo>
                  <a:pt x="2002643" y="1976052"/>
                  <a:pt x="1852300" y="2124442"/>
                  <a:pt x="1668049" y="2123237"/>
                </a:cubicBezTo>
                <a:lnTo>
                  <a:pt x="0" y="2112331"/>
                </a:lnTo>
                <a:lnTo>
                  <a:pt x="11644" y="331444"/>
                </a:lnTo>
                <a:cubicBezTo>
                  <a:pt x="12246" y="239318"/>
                  <a:pt x="50133" y="156158"/>
                  <a:pt x="110900" y="96180"/>
                </a:cubicBezTo>
                <a:close/>
              </a:path>
            </a:pathLst>
          </a:custGeom>
        </p:spPr>
      </p:pic>
      <p:sp>
        <p:nvSpPr>
          <p:cNvPr id="21" name="对角圆角矩形 20"/>
          <p:cNvSpPr/>
          <p:nvPr/>
        </p:nvSpPr>
        <p:spPr>
          <a:xfrm rot="2594878">
            <a:off x="2174547" y="2428875"/>
            <a:ext cx="2001709" cy="2114550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1702539" y="2149212"/>
            <a:ext cx="2946025" cy="2668533"/>
            <a:chOff x="1702539" y="2149212"/>
            <a:chExt cx="2946025" cy="266853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val="0"/>
                </a:ext>
              </a:extLst>
            </a:blip>
            <a:srcRect b="52549" l="1319" r="81728" t="21125"/>
            <a:stretch>
              <a:fillRect/>
            </a:stretch>
          </p:blipFill>
          <p:spPr>
            <a:xfrm rot="21388492">
              <a:off x="1702539" y="2915156"/>
              <a:ext cx="665740" cy="1292266"/>
            </a:xfrm>
            <a:custGeom>
              <a:gdLst>
                <a:gd fmla="*/ 635109 w 635109" name="connsiteX0"/>
                <a:gd fmla="*/ 0 h 1232808" name="connsiteY0"/>
                <a:gd fmla="*/ 597699 w 635109" name="connsiteX1"/>
                <a:gd fmla="*/ 1232808 h 1232808" name="connsiteY1"/>
                <a:gd fmla="*/ 0 w 635109" name="connsiteX2"/>
                <a:gd fmla="*/ 597699 h 1232808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232808" w="635109">
                  <a:moveTo>
                    <a:pt x="635109" y="0"/>
                  </a:moveTo>
                  <a:lnTo>
                    <a:pt x="597699" y="1232808"/>
                  </a:lnTo>
                  <a:lnTo>
                    <a:pt x="0" y="597699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val="0"/>
                </a:ext>
              </a:extLst>
            </a:blip>
            <a:srcRect b="20578" r="20665" t="6898"/>
            <a:stretch>
              <a:fillRect/>
            </a:stretch>
          </p:blipFill>
          <p:spPr>
            <a:xfrm>
              <a:off x="2313209" y="2149212"/>
              <a:ext cx="2335355" cy="2668533"/>
            </a:xfrm>
            <a:custGeom>
              <a:gdLst>
                <a:gd fmla="*/ 852875 w 2306685" name="connsiteX0"/>
                <a:gd fmla="*/ 158 h 2635773" name="connsiteY0"/>
                <a:gd fmla="*/ 1091660 w 2306685" name="connsiteX1"/>
                <a:gd fmla="*/ 90616 h 2635773" name="connsiteY1"/>
                <a:gd fmla="*/ 2306685 w 2306685" name="connsiteX2"/>
                <a:gd fmla="*/ 1233516 h 2635773" name="connsiteY2"/>
                <a:gd fmla="*/ 1086471 w 2306685" name="connsiteX3"/>
                <a:gd fmla="*/ 2530733 h 2635773" name="connsiteY3"/>
                <a:gd fmla="*/ 614875 w 2306685" name="connsiteX4"/>
                <a:gd fmla="*/ 2545158 h 2635773" name="connsiteY4"/>
                <a:gd fmla="*/ 0 w 2306685" name="connsiteX5"/>
                <a:gd fmla="*/ 1966783 h 2635773" name="connsiteY5"/>
                <a:gd fmla="*/ 0 w 2306685" name="connsiteX6"/>
                <a:gd fmla="*/ 764236 h 2635773" name="connsiteY6"/>
                <a:gd fmla="*/ 620064 w 2306685" name="connsiteX7"/>
                <a:gd fmla="*/ 105041 h 2635773" name="connsiteY7"/>
                <a:gd fmla="*/ 852875 w 2306685" name="connsiteX8"/>
                <a:gd fmla="*/ 158 h 2635773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635773" w="2306685">
                  <a:moveTo>
                    <a:pt x="852875" y="158"/>
                  </a:moveTo>
                  <a:cubicBezTo>
                    <a:pt x="938217" y="-2453"/>
                    <a:pt x="1024555" y="27494"/>
                    <a:pt x="1091660" y="90616"/>
                  </a:cubicBezTo>
                  <a:lnTo>
                    <a:pt x="2306685" y="1233516"/>
                  </a:lnTo>
                  <a:lnTo>
                    <a:pt x="1086471" y="2530733"/>
                  </a:lnTo>
                  <a:cubicBezTo>
                    <a:pt x="960227" y="2664944"/>
                    <a:pt x="749086" y="2671403"/>
                    <a:pt x="614875" y="2545158"/>
                  </a:cubicBezTo>
                  <a:lnTo>
                    <a:pt x="0" y="1966783"/>
                  </a:lnTo>
                  <a:lnTo>
                    <a:pt x="0" y="764236"/>
                  </a:lnTo>
                  <a:lnTo>
                    <a:pt x="620064" y="105041"/>
                  </a:lnTo>
                  <a:cubicBezTo>
                    <a:pt x="683186" y="37936"/>
                    <a:pt x="767533" y="2768"/>
                    <a:pt x="852875" y="158"/>
                  </a:cubicBezTo>
                  <a:close/>
                </a:path>
              </a:pathLst>
            </a:custGeom>
          </p:spPr>
        </p:pic>
      </p:grpSp>
      <p:sp>
        <p:nvSpPr>
          <p:cNvPr id="2" name="文本框 1"/>
          <p:cNvSpPr txBox="1"/>
          <p:nvPr/>
        </p:nvSpPr>
        <p:spPr>
          <a:xfrm>
            <a:off x="2343600" y="3660148"/>
            <a:ext cx="171278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zh-CN" lang="en-US"/>
              <a:t>introduction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560226" y="3075057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40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en-US" lang="zh-CN"/>
              <a:t>引言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83529" y="3075057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0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rPr>
              <a:t>预测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11294" y="3669978"/>
            <a:ext cx="1174571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rPr>
              <a:t>forecast</a:t>
            </a:r>
          </a:p>
        </p:txBody>
      </p:sp>
      <p:sp>
        <p:nvSpPr>
          <p:cNvPr id="16" name="对角圆角矩形 15"/>
          <p:cNvSpPr/>
          <p:nvPr/>
        </p:nvSpPr>
        <p:spPr>
          <a:xfrm rot="2594878">
            <a:off x="5082060" y="2428875"/>
            <a:ext cx="2001709" cy="2114550"/>
          </a:xfrm>
          <a:prstGeom prst="round2DiagRect">
            <a:avLst/>
          </a:prstGeom>
          <a:solidFill>
            <a:srgbClr val="CB3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701" l="17001" r="16444" t="2776"/>
          <a:stretch>
            <a:fillRect/>
          </a:stretch>
        </p:blipFill>
        <p:spPr>
          <a:xfrm>
            <a:off x="4629498" y="2165906"/>
            <a:ext cx="2906834" cy="2635773"/>
          </a:xfrm>
          <a:custGeom>
            <a:gdLst>
              <a:gd fmla="*/ 1453023 w 2906834" name="connsiteX0"/>
              <a:gd fmla="*/ 158 h 2635773" name="connsiteY0"/>
              <a:gd fmla="*/ 1691809 w 2906834" name="connsiteX1"/>
              <a:gd fmla="*/ 90616 h 2635773" name="connsiteY1"/>
              <a:gd fmla="*/ 2906834 w 2906834" name="connsiteX2"/>
              <a:gd fmla="*/ 1233516 h 2635773" name="connsiteY2"/>
              <a:gd fmla="*/ 1686620 w 2906834" name="connsiteX3"/>
              <a:gd fmla="*/ 2530733 h 2635773" name="connsiteY3"/>
              <a:gd fmla="*/ 1215024 w 2906834" name="connsiteX4"/>
              <a:gd fmla="*/ 2545158 h 2635773" name="connsiteY4"/>
              <a:gd fmla="*/ 0 w 2906834" name="connsiteX5"/>
              <a:gd fmla="*/ 1402259 h 2635773" name="connsiteY5"/>
              <a:gd fmla="*/ 1220213 w 2906834" name="connsiteX6"/>
              <a:gd fmla="*/ 105041 h 2635773" name="connsiteY6"/>
              <a:gd fmla="*/ 1453023 w 2906834" name="connsiteX7"/>
              <a:gd fmla="*/ 158 h 263577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635773" w="2906834">
                <a:moveTo>
                  <a:pt x="1453023" y="158"/>
                </a:moveTo>
                <a:cubicBezTo>
                  <a:pt x="1538365" y="-2453"/>
                  <a:pt x="1624703" y="27494"/>
                  <a:pt x="1691809" y="90616"/>
                </a:cubicBezTo>
                <a:lnTo>
                  <a:pt x="2906834" y="1233516"/>
                </a:lnTo>
                <a:lnTo>
                  <a:pt x="1686620" y="2530733"/>
                </a:lnTo>
                <a:cubicBezTo>
                  <a:pt x="1560376" y="2664944"/>
                  <a:pt x="1349235" y="2671403"/>
                  <a:pt x="1215024" y="2545158"/>
                </a:cubicBezTo>
                <a:lnTo>
                  <a:pt x="0" y="1402259"/>
                </a:lnTo>
                <a:lnTo>
                  <a:pt x="1220213" y="105041"/>
                </a:lnTo>
                <a:cubicBezTo>
                  <a:pt x="1283335" y="37936"/>
                  <a:pt x="1367681" y="2768"/>
                  <a:pt x="1453023" y="158"/>
                </a:cubicBez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5511769" y="3075057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40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en-US" lang="zh-CN"/>
              <a:t>观察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78482" y="3669978"/>
            <a:ext cx="164948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zh-CN" lang="en-US"/>
              <a:t>observation</a:t>
            </a:r>
          </a:p>
        </p:txBody>
      </p:sp>
    </p:spTree>
    <p:extLst>
      <p:ext uri="{BB962C8B-B14F-4D97-AF65-F5344CB8AC3E}">
        <p14:creationId val="135148584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对角圆角矩形 20"/>
          <p:cNvSpPr/>
          <p:nvPr/>
        </p:nvSpPr>
        <p:spPr>
          <a:xfrm rot="2594878">
            <a:off x="2174547" y="2428875"/>
            <a:ext cx="2001709" cy="2114550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549" l="1319" r="81728" t="21125"/>
          <a:stretch>
            <a:fillRect/>
          </a:stretch>
        </p:blipFill>
        <p:spPr>
          <a:xfrm rot="21388492">
            <a:off x="1702539" y="2915156"/>
            <a:ext cx="665740" cy="1292266"/>
          </a:xfrm>
          <a:custGeom>
            <a:gdLst>
              <a:gd fmla="*/ 635109 w 635109" name="connsiteX0"/>
              <a:gd fmla="*/ 0 h 1232808" name="connsiteY0"/>
              <a:gd fmla="*/ 597699 w 635109" name="connsiteX1"/>
              <a:gd fmla="*/ 1232808 h 1232808" name="connsiteY1"/>
              <a:gd fmla="*/ 0 w 635109" name="connsiteX2"/>
              <a:gd fmla="*/ 597699 h 1232808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232808" w="635109">
                <a:moveTo>
                  <a:pt x="635109" y="0"/>
                </a:moveTo>
                <a:lnTo>
                  <a:pt x="597699" y="1232808"/>
                </a:lnTo>
                <a:lnTo>
                  <a:pt x="0" y="597699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0578" r="20665" t="6898"/>
          <a:stretch>
            <a:fillRect/>
          </a:stretch>
        </p:blipFill>
        <p:spPr>
          <a:xfrm>
            <a:off x="2313209" y="2149212"/>
            <a:ext cx="2335355" cy="2668533"/>
          </a:xfrm>
          <a:custGeom>
            <a:gdLst>
              <a:gd fmla="*/ 852875 w 2306685" name="connsiteX0"/>
              <a:gd fmla="*/ 158 h 2635773" name="connsiteY0"/>
              <a:gd fmla="*/ 1091660 w 2306685" name="connsiteX1"/>
              <a:gd fmla="*/ 90616 h 2635773" name="connsiteY1"/>
              <a:gd fmla="*/ 2306685 w 2306685" name="connsiteX2"/>
              <a:gd fmla="*/ 1233516 h 2635773" name="connsiteY2"/>
              <a:gd fmla="*/ 1086471 w 2306685" name="connsiteX3"/>
              <a:gd fmla="*/ 2530733 h 2635773" name="connsiteY3"/>
              <a:gd fmla="*/ 614875 w 2306685" name="connsiteX4"/>
              <a:gd fmla="*/ 2545158 h 2635773" name="connsiteY4"/>
              <a:gd fmla="*/ 0 w 2306685" name="connsiteX5"/>
              <a:gd fmla="*/ 1966783 h 2635773" name="connsiteY5"/>
              <a:gd fmla="*/ 0 w 2306685" name="connsiteX6"/>
              <a:gd fmla="*/ 764236 h 2635773" name="connsiteY6"/>
              <a:gd fmla="*/ 620064 w 2306685" name="connsiteX7"/>
              <a:gd fmla="*/ 105041 h 2635773" name="connsiteY7"/>
              <a:gd fmla="*/ 852875 w 2306685" name="connsiteX8"/>
              <a:gd fmla="*/ 158 h 263577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635773" w="2306685">
                <a:moveTo>
                  <a:pt x="852875" y="158"/>
                </a:moveTo>
                <a:cubicBezTo>
                  <a:pt x="938217" y="-2453"/>
                  <a:pt x="1024555" y="27494"/>
                  <a:pt x="1091660" y="90616"/>
                </a:cubicBezTo>
                <a:lnTo>
                  <a:pt x="2306685" y="1233516"/>
                </a:lnTo>
                <a:lnTo>
                  <a:pt x="1086471" y="2530733"/>
                </a:lnTo>
                <a:cubicBezTo>
                  <a:pt x="960227" y="2664944"/>
                  <a:pt x="749086" y="2671403"/>
                  <a:pt x="614875" y="2545158"/>
                </a:cubicBezTo>
                <a:lnTo>
                  <a:pt x="0" y="1966783"/>
                </a:lnTo>
                <a:lnTo>
                  <a:pt x="0" y="764236"/>
                </a:lnTo>
                <a:lnTo>
                  <a:pt x="620064" y="105041"/>
                </a:lnTo>
                <a:cubicBezTo>
                  <a:pt x="683186" y="37936"/>
                  <a:pt x="767533" y="2768"/>
                  <a:pt x="852875" y="158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2343600" y="3660148"/>
            <a:ext cx="171278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zh-CN" lang="en-US"/>
              <a:t>introduction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560226" y="3075057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40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en-US" lang="zh-CN"/>
              <a:t>引言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176" l="5117" r="12101" t="30307"/>
          <a:stretch>
            <a:fillRect/>
          </a:stretch>
        </p:blipFill>
        <p:spPr>
          <a:xfrm rot="2572402">
            <a:off x="7996563" y="2416715"/>
            <a:ext cx="2015491" cy="2123244"/>
          </a:xfrm>
          <a:custGeom>
            <a:gdLst>
              <a:gd fmla="*/ 110900 w 2015491" name="connsiteX0"/>
              <a:gd fmla="*/ 96180 h 2123244" name="connsiteY0"/>
              <a:gd fmla="*/ 347443 w 2015491" name="connsiteX1"/>
              <a:gd fmla="*/ 8 h 2123244" name="connsiteY1"/>
              <a:gd fmla="*/ 2015491 w 2015491" name="connsiteX2"/>
              <a:gd fmla="*/ 10913 h 2123244" name="connsiteY2"/>
              <a:gd fmla="*/ 2003847 w 2015491" name="connsiteX3"/>
              <a:gd fmla="*/ 1791800 h 2123244" name="connsiteY3"/>
              <a:gd fmla="*/ 1668049 w 2015491" name="connsiteX4"/>
              <a:gd fmla="*/ 2123237 h 2123244" name="connsiteY4"/>
              <a:gd fmla="*/ 0 w 2015491" name="connsiteX5"/>
              <a:gd fmla="*/ 2112331 h 2123244" name="connsiteY5"/>
              <a:gd fmla="*/ 11644 w 2015491" name="connsiteX6"/>
              <a:gd fmla="*/ 331444 h 2123244" name="connsiteY6"/>
              <a:gd fmla="*/ 110900 w 2015491" name="connsiteX7"/>
              <a:gd fmla="*/ 96180 h 212324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23244" w="2015491">
                <a:moveTo>
                  <a:pt x="110900" y="96180"/>
                </a:moveTo>
                <a:cubicBezTo>
                  <a:pt x="171668" y="36201"/>
                  <a:pt x="255317" y="-595"/>
                  <a:pt x="347443" y="8"/>
                </a:cubicBezTo>
                <a:lnTo>
                  <a:pt x="2015491" y="10913"/>
                </a:lnTo>
                <a:lnTo>
                  <a:pt x="2003847" y="1791800"/>
                </a:lnTo>
                <a:cubicBezTo>
                  <a:pt x="2002643" y="1976052"/>
                  <a:pt x="1852300" y="2124442"/>
                  <a:pt x="1668049" y="2123237"/>
                </a:cubicBezTo>
                <a:lnTo>
                  <a:pt x="0" y="2112331"/>
                </a:lnTo>
                <a:lnTo>
                  <a:pt x="11644" y="331444"/>
                </a:lnTo>
                <a:cubicBezTo>
                  <a:pt x="12246" y="239318"/>
                  <a:pt x="50133" y="156158"/>
                  <a:pt x="110900" y="96180"/>
                </a:cubicBez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8383529" y="3075057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0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rPr>
              <a:t>预测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11294" y="3669978"/>
            <a:ext cx="1174571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rPr>
              <a:t>forecast</a:t>
            </a:r>
          </a:p>
        </p:txBody>
      </p:sp>
      <p:sp>
        <p:nvSpPr>
          <p:cNvPr id="16" name="对角圆角矩形 15"/>
          <p:cNvSpPr/>
          <p:nvPr/>
        </p:nvSpPr>
        <p:spPr>
          <a:xfrm rot="2594878">
            <a:off x="5082060" y="2428875"/>
            <a:ext cx="2001709" cy="2114550"/>
          </a:xfrm>
          <a:prstGeom prst="round2DiagRect">
            <a:avLst/>
          </a:prstGeom>
          <a:solidFill>
            <a:srgbClr val="CB3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r:embed="rId6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701" l="17001" r="16444" t="2776"/>
          <a:stretch>
            <a:fillRect/>
          </a:stretch>
        </p:blipFill>
        <p:spPr>
          <a:xfrm>
            <a:off x="4629498" y="2165906"/>
            <a:ext cx="2906834" cy="2635773"/>
          </a:xfrm>
          <a:custGeom>
            <a:gdLst>
              <a:gd fmla="*/ 1453023 w 2906834" name="connsiteX0"/>
              <a:gd fmla="*/ 158 h 2635773" name="connsiteY0"/>
              <a:gd fmla="*/ 1691809 w 2906834" name="connsiteX1"/>
              <a:gd fmla="*/ 90616 h 2635773" name="connsiteY1"/>
              <a:gd fmla="*/ 2906834 w 2906834" name="connsiteX2"/>
              <a:gd fmla="*/ 1233516 h 2635773" name="connsiteY2"/>
              <a:gd fmla="*/ 1686620 w 2906834" name="connsiteX3"/>
              <a:gd fmla="*/ 2530733 h 2635773" name="connsiteY3"/>
              <a:gd fmla="*/ 1215024 w 2906834" name="connsiteX4"/>
              <a:gd fmla="*/ 2545158 h 2635773" name="connsiteY4"/>
              <a:gd fmla="*/ 0 w 2906834" name="connsiteX5"/>
              <a:gd fmla="*/ 1402259 h 2635773" name="connsiteY5"/>
              <a:gd fmla="*/ 1220213 w 2906834" name="connsiteX6"/>
              <a:gd fmla="*/ 105041 h 2635773" name="connsiteY6"/>
              <a:gd fmla="*/ 1453023 w 2906834" name="connsiteX7"/>
              <a:gd fmla="*/ 158 h 263577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635773" w="2906834">
                <a:moveTo>
                  <a:pt x="1453023" y="158"/>
                </a:moveTo>
                <a:cubicBezTo>
                  <a:pt x="1538365" y="-2453"/>
                  <a:pt x="1624703" y="27494"/>
                  <a:pt x="1691809" y="90616"/>
                </a:cubicBezTo>
                <a:lnTo>
                  <a:pt x="2906834" y="1233516"/>
                </a:lnTo>
                <a:lnTo>
                  <a:pt x="1686620" y="2530733"/>
                </a:lnTo>
                <a:cubicBezTo>
                  <a:pt x="1560376" y="2664944"/>
                  <a:pt x="1349235" y="2671403"/>
                  <a:pt x="1215024" y="2545158"/>
                </a:cubicBezTo>
                <a:lnTo>
                  <a:pt x="0" y="1402259"/>
                </a:lnTo>
                <a:lnTo>
                  <a:pt x="1220213" y="105041"/>
                </a:lnTo>
                <a:cubicBezTo>
                  <a:pt x="1283335" y="37936"/>
                  <a:pt x="1367681" y="2768"/>
                  <a:pt x="1453023" y="158"/>
                </a:cubicBez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5511769" y="3075057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40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en-US" lang="zh-CN"/>
              <a:t>观察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78482" y="3669978"/>
            <a:ext cx="164948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zh-CN" lang="en-US"/>
              <a:t>observation</a:t>
            </a:r>
          </a:p>
        </p:txBody>
      </p:sp>
    </p:spTree>
    <p:extLst>
      <p:ext uri="{BB962C8B-B14F-4D97-AF65-F5344CB8AC3E}">
        <p14:creationId val="3498043082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95000"/>
                  </a:schemeClr>
                </a:solidFill>
              </a:rPr>
              <a:t>预测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30710" y="965625"/>
            <a:ext cx="9433046" cy="552564"/>
            <a:chOff x="1630710" y="952178"/>
            <a:chExt cx="9433046" cy="552564"/>
          </a:xfrm>
        </p:grpSpPr>
        <p:sp>
          <p:nvSpPr>
            <p:cNvPr id="4" name="TextBox 13"/>
            <p:cNvSpPr txBox="1"/>
            <p:nvPr/>
          </p:nvSpPr>
          <p:spPr>
            <a:xfrm>
              <a:off x="2454151" y="981522"/>
              <a:ext cx="8609605" cy="5181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>
                <a:defRPr/>
              </a:pPr>
              <a:r>
                <a:rPr altLang="en-US" b="1" kern="2200" lang="zh-CN" smtClean="0" sz="2800">
                  <a:solidFill>
                    <a:schemeClr val="bg1"/>
                  </a:solidFill>
                  <a:latin typeface="+mj-ea"/>
                </a:rPr>
                <a:t>移动服务刚刚开启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35AFD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1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744544" y="1906030"/>
            <a:ext cx="8496736" cy="2368459"/>
            <a:chOff x="1744544" y="1577787"/>
            <a:chExt cx="8496736" cy="2368459"/>
          </a:xfrm>
        </p:grpSpPr>
        <p:sp>
          <p:nvSpPr>
            <p:cNvPr id="8" name="Freeform 7"/>
            <p:cNvSpPr/>
            <p:nvPr/>
          </p:nvSpPr>
          <p:spPr bwMode="auto">
            <a:xfrm>
              <a:off x="7476577" y="1577787"/>
              <a:ext cx="2764703" cy="2368459"/>
            </a:xfrm>
            <a:custGeom>
              <a:gdLst>
                <a:gd fmla="*/ 247 w 259" name="T0"/>
                <a:gd fmla="*/ 130 h 219" name="T1"/>
                <a:gd fmla="*/ 247 w 259" name="T2"/>
                <a:gd fmla="*/ 88 h 219" name="T3"/>
                <a:gd fmla="*/ 170 w 259" name="T4"/>
                <a:gd fmla="*/ 11 h 219" name="T5"/>
                <a:gd fmla="*/ 149 w 259" name="T6"/>
                <a:gd fmla="*/ 20 h 219" name="T7"/>
                <a:gd fmla="*/ 149 w 259" name="T8"/>
                <a:gd fmla="*/ 20 h 219" name="T9"/>
                <a:gd fmla="*/ 119 w 259" name="T10"/>
                <a:gd fmla="*/ 50 h 219" name="T11"/>
                <a:gd fmla="*/ 30 w 259" name="T12"/>
                <a:gd fmla="*/ 50 h 219" name="T13"/>
                <a:gd fmla="*/ 0 w 259" name="T14"/>
                <a:gd fmla="*/ 80 h 219" name="T15"/>
                <a:gd fmla="*/ 0 w 259" name="T16"/>
                <a:gd fmla="*/ 139 h 219" name="T17"/>
                <a:gd fmla="*/ 30 w 259" name="T18"/>
                <a:gd fmla="*/ 169 h 219" name="T19"/>
                <a:gd fmla="*/ 119 w 259" name="T20"/>
                <a:gd fmla="*/ 169 h 219" name="T21"/>
                <a:gd fmla="*/ 149 w 259" name="T22"/>
                <a:gd fmla="*/ 199 h 219" name="T23"/>
                <a:gd fmla="*/ 149 w 259" name="T24"/>
                <a:gd fmla="*/ 199 h 219" name="T25"/>
                <a:gd fmla="*/ 170 w 259" name="T26"/>
                <a:gd fmla="*/ 208 h 219" name="T27"/>
                <a:gd fmla="*/ 247 w 259" name="T28"/>
                <a:gd fmla="*/ 130 h 2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9" w="259">
                  <a:moveTo>
                    <a:pt x="247" y="130"/>
                  </a:moveTo>
                  <a:cubicBezTo>
                    <a:pt x="259" y="119"/>
                    <a:pt x="259" y="100"/>
                    <a:pt x="247" y="88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59" y="0"/>
                    <a:pt x="149" y="3"/>
                    <a:pt x="149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9" y="36"/>
                    <a:pt x="136" y="50"/>
                    <a:pt x="11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14" y="50"/>
                    <a:pt x="0" y="63"/>
                    <a:pt x="0" y="8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6"/>
                    <a:pt x="14" y="169"/>
                    <a:pt x="30" y="169"/>
                  </a:cubicBezTo>
                  <a:cubicBezTo>
                    <a:pt x="119" y="169"/>
                    <a:pt x="119" y="169"/>
                    <a:pt x="119" y="169"/>
                  </a:cubicBezTo>
                  <a:cubicBezTo>
                    <a:pt x="136" y="169"/>
                    <a:pt x="149" y="182"/>
                    <a:pt x="149" y="19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49" y="215"/>
                    <a:pt x="159" y="219"/>
                    <a:pt x="170" y="208"/>
                  </a:cubicBezTo>
                  <a:lnTo>
                    <a:pt x="247" y="130"/>
                  </a:lnTo>
                  <a:close/>
                </a:path>
              </a:pathLst>
            </a:custGeom>
            <a:solidFill>
              <a:srgbClr val="CB3D3A"/>
            </a:solidFill>
            <a:ln>
              <a:noFill/>
            </a:ln>
            <a:effectLst>
              <a:outerShdw algn="tl" blurRad="88900" dir="21000000" dist="762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567401" y="1577787"/>
              <a:ext cx="2764703" cy="2368459"/>
            </a:xfrm>
            <a:custGeom>
              <a:gdLst>
                <a:gd fmla="*/ 248 w 259" name="T0"/>
                <a:gd fmla="*/ 130 h 219" name="T1"/>
                <a:gd fmla="*/ 248 w 259" name="T2"/>
                <a:gd fmla="*/ 88 h 219" name="T3"/>
                <a:gd fmla="*/ 170 w 259" name="T4"/>
                <a:gd fmla="*/ 11 h 219" name="T5"/>
                <a:gd fmla="*/ 149 w 259" name="T6"/>
                <a:gd fmla="*/ 20 h 219" name="T7"/>
                <a:gd fmla="*/ 149 w 259" name="T8"/>
                <a:gd fmla="*/ 20 h 219" name="T9"/>
                <a:gd fmla="*/ 120 w 259" name="T10"/>
                <a:gd fmla="*/ 50 h 219" name="T11"/>
                <a:gd fmla="*/ 30 w 259" name="T12"/>
                <a:gd fmla="*/ 50 h 219" name="T13"/>
                <a:gd fmla="*/ 0 w 259" name="T14"/>
                <a:gd fmla="*/ 80 h 219" name="T15"/>
                <a:gd fmla="*/ 0 w 259" name="T16"/>
                <a:gd fmla="*/ 139 h 219" name="T17"/>
                <a:gd fmla="*/ 30 w 259" name="T18"/>
                <a:gd fmla="*/ 169 h 219" name="T19"/>
                <a:gd fmla="*/ 120 w 259" name="T20"/>
                <a:gd fmla="*/ 169 h 219" name="T21"/>
                <a:gd fmla="*/ 149 w 259" name="T22"/>
                <a:gd fmla="*/ 199 h 219" name="T23"/>
                <a:gd fmla="*/ 149 w 259" name="T24"/>
                <a:gd fmla="*/ 199 h 219" name="T25"/>
                <a:gd fmla="*/ 170 w 259" name="T26"/>
                <a:gd fmla="*/ 208 h 219" name="T27"/>
                <a:gd fmla="*/ 248 w 259" name="T28"/>
                <a:gd fmla="*/ 130 h 2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9" w="259">
                  <a:moveTo>
                    <a:pt x="248" y="130"/>
                  </a:moveTo>
                  <a:cubicBezTo>
                    <a:pt x="259" y="119"/>
                    <a:pt x="259" y="100"/>
                    <a:pt x="248" y="88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59" y="0"/>
                    <a:pt x="149" y="3"/>
                    <a:pt x="149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9" y="36"/>
                    <a:pt x="136" y="50"/>
                    <a:pt x="12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14" y="50"/>
                    <a:pt x="0" y="63"/>
                    <a:pt x="0" y="8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6"/>
                    <a:pt x="14" y="169"/>
                    <a:pt x="30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36" y="169"/>
                    <a:pt x="149" y="182"/>
                    <a:pt x="149" y="19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49" y="215"/>
                    <a:pt x="159" y="219"/>
                    <a:pt x="170" y="208"/>
                  </a:cubicBezTo>
                  <a:lnTo>
                    <a:pt x="248" y="130"/>
                  </a:lnTo>
                  <a:close/>
                </a:path>
              </a:pathLst>
            </a:custGeom>
            <a:solidFill>
              <a:srgbClr val="35AFD0"/>
            </a:solidFill>
            <a:ln>
              <a:noFill/>
            </a:ln>
            <a:effectLst>
              <a:outerShdw algn="tl" blurRad="88900" dir="21000000" dist="762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658224" y="1577787"/>
              <a:ext cx="2764703" cy="2368459"/>
            </a:xfrm>
            <a:custGeom>
              <a:gdLst>
                <a:gd fmla="*/ 248 w 259" name="T0"/>
                <a:gd fmla="*/ 130 h 219" name="T1"/>
                <a:gd fmla="*/ 248 w 259" name="T2"/>
                <a:gd fmla="*/ 88 h 219" name="T3"/>
                <a:gd fmla="*/ 171 w 259" name="T4"/>
                <a:gd fmla="*/ 11 h 219" name="T5"/>
                <a:gd fmla="*/ 149 w 259" name="T6"/>
                <a:gd fmla="*/ 20 h 219" name="T7"/>
                <a:gd fmla="*/ 149 w 259" name="T8"/>
                <a:gd fmla="*/ 20 h 219" name="T9"/>
                <a:gd fmla="*/ 120 w 259" name="T10"/>
                <a:gd fmla="*/ 50 h 219" name="T11"/>
                <a:gd fmla="*/ 30 w 259" name="T12"/>
                <a:gd fmla="*/ 50 h 219" name="T13"/>
                <a:gd fmla="*/ 0 w 259" name="T14"/>
                <a:gd fmla="*/ 80 h 219" name="T15"/>
                <a:gd fmla="*/ 0 w 259" name="T16"/>
                <a:gd fmla="*/ 139 h 219" name="T17"/>
                <a:gd fmla="*/ 30 w 259" name="T18"/>
                <a:gd fmla="*/ 169 h 219" name="T19"/>
                <a:gd fmla="*/ 120 w 259" name="T20"/>
                <a:gd fmla="*/ 169 h 219" name="T21"/>
                <a:gd fmla="*/ 149 w 259" name="T22"/>
                <a:gd fmla="*/ 199 h 219" name="T23"/>
                <a:gd fmla="*/ 149 w 259" name="T24"/>
                <a:gd fmla="*/ 199 h 219" name="T25"/>
                <a:gd fmla="*/ 171 w 259" name="T26"/>
                <a:gd fmla="*/ 208 h 219" name="T27"/>
                <a:gd fmla="*/ 248 w 259" name="T28"/>
                <a:gd fmla="*/ 130 h 2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9" w="259">
                  <a:moveTo>
                    <a:pt x="248" y="130"/>
                  </a:moveTo>
                  <a:cubicBezTo>
                    <a:pt x="259" y="119"/>
                    <a:pt x="259" y="100"/>
                    <a:pt x="248" y="88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59" y="0"/>
                    <a:pt x="149" y="3"/>
                    <a:pt x="149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9" y="36"/>
                    <a:pt x="136" y="50"/>
                    <a:pt x="12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14" y="50"/>
                    <a:pt x="0" y="63"/>
                    <a:pt x="0" y="8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6"/>
                    <a:pt x="14" y="169"/>
                    <a:pt x="30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36" y="169"/>
                    <a:pt x="149" y="182"/>
                    <a:pt x="149" y="19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49" y="215"/>
                    <a:pt x="159" y="219"/>
                    <a:pt x="171" y="208"/>
                  </a:cubicBezTo>
                  <a:lnTo>
                    <a:pt x="248" y="130"/>
                  </a:lnTo>
                  <a:close/>
                </a:path>
              </a:pathLst>
            </a:custGeom>
            <a:solidFill>
              <a:srgbClr val="E77F24"/>
            </a:solidFill>
            <a:ln>
              <a:noFill/>
            </a:ln>
            <a:effectLst>
              <a:outerShdw algn="tl" blurRad="88900" dir="21000000" dist="762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744544" y="1577787"/>
              <a:ext cx="2764703" cy="2368459"/>
            </a:xfrm>
            <a:custGeom>
              <a:gdLst>
                <a:gd fmla="*/ 248 w 259" name="T0"/>
                <a:gd fmla="*/ 130 h 219" name="T1"/>
                <a:gd fmla="*/ 248 w 259" name="T2"/>
                <a:gd fmla="*/ 88 h 219" name="T3"/>
                <a:gd fmla="*/ 171 w 259" name="T4"/>
                <a:gd fmla="*/ 11 h 219" name="T5"/>
                <a:gd fmla="*/ 150 w 259" name="T6"/>
                <a:gd fmla="*/ 20 h 219" name="T7"/>
                <a:gd fmla="*/ 150 w 259" name="T8"/>
                <a:gd fmla="*/ 20 h 219" name="T9"/>
                <a:gd fmla="*/ 120 w 259" name="T10"/>
                <a:gd fmla="*/ 50 h 219" name="T11"/>
                <a:gd fmla="*/ 30 w 259" name="T12"/>
                <a:gd fmla="*/ 50 h 219" name="T13"/>
                <a:gd fmla="*/ 0 w 259" name="T14"/>
                <a:gd fmla="*/ 80 h 219" name="T15"/>
                <a:gd fmla="*/ 0 w 259" name="T16"/>
                <a:gd fmla="*/ 139 h 219" name="T17"/>
                <a:gd fmla="*/ 30 w 259" name="T18"/>
                <a:gd fmla="*/ 169 h 219" name="T19"/>
                <a:gd fmla="*/ 120 w 259" name="T20"/>
                <a:gd fmla="*/ 169 h 219" name="T21"/>
                <a:gd fmla="*/ 150 w 259" name="T22"/>
                <a:gd fmla="*/ 199 h 219" name="T23"/>
                <a:gd fmla="*/ 150 w 259" name="T24"/>
                <a:gd fmla="*/ 199 h 219" name="T25"/>
                <a:gd fmla="*/ 171 w 259" name="T26"/>
                <a:gd fmla="*/ 208 h 219" name="T27"/>
                <a:gd fmla="*/ 248 w 259" name="T28"/>
                <a:gd fmla="*/ 130 h 2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9" w="259">
                  <a:moveTo>
                    <a:pt x="248" y="130"/>
                  </a:moveTo>
                  <a:cubicBezTo>
                    <a:pt x="259" y="119"/>
                    <a:pt x="259" y="100"/>
                    <a:pt x="248" y="88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59" y="0"/>
                    <a:pt x="150" y="3"/>
                    <a:pt x="150" y="20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36"/>
                    <a:pt x="136" y="50"/>
                    <a:pt x="12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14" y="50"/>
                    <a:pt x="0" y="63"/>
                    <a:pt x="0" y="8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6"/>
                    <a:pt x="14" y="169"/>
                    <a:pt x="30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36" y="169"/>
                    <a:pt x="150" y="182"/>
                    <a:pt x="150" y="199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50" y="215"/>
                    <a:pt x="159" y="219"/>
                    <a:pt x="171" y="208"/>
                  </a:cubicBezTo>
                  <a:lnTo>
                    <a:pt x="248" y="130"/>
                  </a:lnTo>
                  <a:close/>
                </a:path>
              </a:pathLst>
            </a:custGeom>
            <a:solidFill>
              <a:srgbClr val="89AD3F"/>
            </a:solidFill>
            <a:ln>
              <a:noFill/>
            </a:ln>
            <a:effectLst>
              <a:outerShdw algn="tl" blurRad="88900" dir="21000000" dist="762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453292" y="2412716"/>
              <a:ext cx="9956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kern="100" lang="zh-CN" sz="32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工具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711872" y="2412716"/>
              <a:ext cx="9956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kern="100" lang="zh-CN" sz="32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渠道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588093" y="2412716"/>
              <a:ext cx="9956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32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平台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497270" y="2412716"/>
              <a:ext cx="9956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32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入口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1529732" y="4602732"/>
            <a:ext cx="8929340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kern="100" lang="zh-CN" smtClean="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与桌面类似，移动应用也追寻着这样一种规律：工具、渠道、平台。</a:t>
            </a:r>
          </a:p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kern="100" lang="zh-CN" smtClean="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当一个平台将海量信息重组得更好，然后被高频使用时，“入口”便产生了，比如说微信。</a:t>
            </a:r>
          </a:p>
          <a:p>
            <a:pPr indent="-285750" lvl="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kern="100" lang="zh-CN" smtClean="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工具、渠道、平台、入口。进化得越深，它的优势时间就越长。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1630710" y="1577787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</p:spTree>
    <p:extLst>
      <p:ext uri="{BB962C8B-B14F-4D97-AF65-F5344CB8AC3E}">
        <p14:creationId val="386055984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文本占位符 2"/>
          <p:cNvSpPr txBox="1"/>
          <p:nvPr/>
        </p:nvSpPr>
        <p:spPr>
          <a:xfrm>
            <a:off x="1546222" y="1789478"/>
            <a:ext cx="4549778" cy="3715117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入口之争已经出现</a:t>
            </a:r>
          </a:p>
          <a:p>
            <a:pPr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争夺的入口将更加多元且角逐激烈</a:t>
            </a:r>
          </a:p>
          <a:p>
            <a:pPr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入口这件事</a:t>
            </a:r>
          </a:p>
          <a:p>
            <a:pPr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一旦两头丰裕出现，它就会产业价值。阿里，核心是蚂蚁雄兵的卖方，以及数量更大的买方。</a:t>
            </a:r>
          </a:p>
          <a:p>
            <a:pPr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如果供给方不是数量众多的话，就如同在一条没什么车辆的公路上设卡赚钱，基本上是徒劳无功的。</a:t>
            </a:r>
          </a:p>
          <a:p>
            <a:pPr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有些领域，经过一轮又一轮的竞争后，供给方就剩几个，不太可能出现入口。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95000"/>
                  </a:schemeClr>
                </a:solidFill>
              </a:rPr>
              <a:t>预测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630710" y="965625"/>
            <a:ext cx="9433046" cy="552564"/>
            <a:chOff x="1630710" y="952178"/>
            <a:chExt cx="9433046" cy="552564"/>
          </a:xfrm>
        </p:grpSpPr>
        <p:sp>
          <p:nvSpPr>
            <p:cNvPr id="26" name="TextBox 13"/>
            <p:cNvSpPr txBox="1"/>
            <p:nvPr/>
          </p:nvSpPr>
          <p:spPr>
            <a:xfrm>
              <a:off x="2454151" y="981522"/>
              <a:ext cx="8609605" cy="5181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>
                <a:defRPr/>
              </a:pPr>
              <a:r>
                <a:rPr altLang="en-US" b="1" baseline="0" cap="none" i="0" kern="0" kumimoji="0" lang="zh-CN" noProof="0" normalizeH="0" smtClean="0" spc="0" strike="noStrike" sz="2800" u="none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+mn-ea"/>
                </a:rPr>
                <a:t>入口入口入口</a:t>
              </a: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35AFD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2</a:t>
              </a: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58953" y="1016001"/>
            <a:ext cx="3513560" cy="527034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reflection algn="bl" blurRad="6350" dir="5400000" endA="300" endPos="16000" rotWithShape="0" stA="52000" sy="-100000"/>
          </a:effectLst>
        </p:spPr>
      </p:pic>
    </p:spTree>
    <p:extLst>
      <p:ext uri="{BB962C8B-B14F-4D97-AF65-F5344CB8AC3E}">
        <p14:creationId val="150341915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95000"/>
                  </a:schemeClr>
                </a:solidFill>
              </a:rPr>
              <a:t>预测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30710" y="965625"/>
            <a:ext cx="9433046" cy="552564"/>
            <a:chOff x="1630710" y="952178"/>
            <a:chExt cx="9433046" cy="552564"/>
          </a:xfrm>
        </p:grpSpPr>
        <p:sp>
          <p:nvSpPr>
            <p:cNvPr id="6" name="TextBox 13"/>
            <p:cNvSpPr txBox="1"/>
            <p:nvPr/>
          </p:nvSpPr>
          <p:spPr>
            <a:xfrm>
              <a:off x="2454151" y="981522"/>
              <a:ext cx="8609605" cy="5181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>
                <a:defRPr/>
              </a:pPr>
              <a:r>
                <a:rPr altLang="en-US" b="1" baseline="0" cap="none" i="0" kern="0" kumimoji="0" lang="zh-CN" noProof="0" normalizeH="0" smtClean="0" spc="0" strike="noStrike" sz="2800" u="none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+mn-ea"/>
                </a:rPr>
                <a:t>大热的互联网思维背后</a:t>
              </a: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35AFD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 sz="2400">
                  <a:solidFill>
                    <a:prstClr val="white"/>
                  </a:solidFill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3</a:t>
              </a:r>
            </a:p>
          </p:txBody>
        </p:sp>
      </p:grpSp>
      <p:sp>
        <p:nvSpPr>
          <p:cNvPr id="18" name="Freeform 12"/>
          <p:cNvSpPr/>
          <p:nvPr/>
        </p:nvSpPr>
        <p:spPr bwMode="auto">
          <a:xfrm>
            <a:off x="7095223" y="1663672"/>
            <a:ext cx="260933" cy="838316"/>
          </a:xfrm>
          <a:custGeom>
            <a:gdLst>
              <a:gd fmla="*/ 141 w 141" name="T0"/>
              <a:gd fmla="*/ 0 h 453" name="T1"/>
              <a:gd fmla="*/ 141 w 141" name="T2"/>
              <a:gd fmla="*/ 453 h 453" name="T3"/>
              <a:gd fmla="*/ 0 w 141" name="T4"/>
              <a:gd fmla="*/ 453 h 453" name="T5"/>
              <a:gd fmla="*/ 141 w 141" name="T6"/>
              <a:gd fmla="*/ 0 h 453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52" w="141">
                <a:moveTo>
                  <a:pt x="141" y="0"/>
                </a:moveTo>
                <a:lnTo>
                  <a:pt x="141" y="453"/>
                </a:lnTo>
                <a:lnTo>
                  <a:pt x="0" y="453"/>
                </a:lnTo>
                <a:lnTo>
                  <a:pt x="141" y="0"/>
                </a:lnTo>
                <a:close/>
              </a:path>
            </a:pathLst>
          </a:custGeom>
          <a:solidFill>
            <a:srgbClr val="363A2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直角三角形 16"/>
          <p:cNvSpPr/>
          <p:nvPr/>
        </p:nvSpPr>
        <p:spPr>
          <a:xfrm rot="1873103">
            <a:off x="3795895" y="1518189"/>
            <a:ext cx="411814" cy="1516491"/>
          </a:xfrm>
          <a:custGeom>
            <a:gdLst>
              <a:gd fmla="*/ 0 w 431224" name="connsiteX0"/>
              <a:gd fmla="*/ 1329870 h 1587967" name="connsiteY0"/>
              <a:gd fmla="*/ 0 w 431224" name="connsiteX1"/>
              <a:gd fmla="*/ 0 h 1587967" name="connsiteY1"/>
              <a:gd fmla="*/ 431224 w 431224" name="connsiteX2"/>
              <a:gd fmla="*/ 1587967 h 1587967" name="connsiteY2"/>
              <a:gd fmla="*/ 0 w 431224" name="connsiteX3"/>
              <a:gd fmla="*/ 1329870 h 158796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87967" w="431224">
                <a:moveTo>
                  <a:pt x="0" y="1329870"/>
                </a:moveTo>
                <a:lnTo>
                  <a:pt x="0" y="0"/>
                </a:lnTo>
                <a:lnTo>
                  <a:pt x="431224" y="1587967"/>
                </a:lnTo>
                <a:lnTo>
                  <a:pt x="0" y="1329870"/>
                </a:lnTo>
                <a:close/>
              </a:path>
            </a:pathLst>
          </a:custGeom>
          <a:solidFill>
            <a:srgbClr val="1D1E22">
              <a:alpha val="1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文本占位符 2"/>
          <p:cNvSpPr txBox="1"/>
          <p:nvPr/>
        </p:nvSpPr>
        <p:spPr>
          <a:xfrm>
            <a:off x="6015463" y="1801170"/>
            <a:ext cx="4660210" cy="4351338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中国商业生态的变化</a:t>
            </a:r>
          </a:p>
          <a:p>
            <a:pPr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中国已进入追求效率的阶段。这个阶段，混合着管理、技术、金融三股力量。</a:t>
            </a:r>
          </a:p>
          <a:p>
            <a:pPr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kern="100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所谓互联网思维，在商业上，其实就是这三个方向的混合体：使用技术和金融的力量，提升管理效率，从而压低成本，在与竞争者的肉博中，获得先机。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660384" y="1916113"/>
            <a:ext cx="4435616" cy="4425728"/>
            <a:chOff x="1121624" y="1573533"/>
            <a:chExt cx="4974376" cy="4963287"/>
          </a:xfrm>
        </p:grpSpPr>
        <p:sp>
          <p:nvSpPr>
            <p:cNvPr id="32" name="平行四边形 31"/>
            <p:cNvSpPr/>
            <p:nvPr/>
          </p:nvSpPr>
          <p:spPr>
            <a:xfrm flipV="1" rot="10800000">
              <a:off x="3038628" y="1596767"/>
              <a:ext cx="3057372" cy="3223540"/>
            </a:xfrm>
            <a:prstGeom prst="parallelogram">
              <a:avLst>
                <a:gd fmla="val 60959" name="adj"/>
              </a:avLst>
            </a:prstGeom>
            <a:solidFill>
              <a:srgbClr val="35AFD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1168131" y="1573533"/>
              <a:ext cx="3057372" cy="3223540"/>
            </a:xfrm>
            <a:prstGeom prst="parallelogram">
              <a:avLst>
                <a:gd fmla="val 60959" name="adj"/>
              </a:avLst>
            </a:prstGeom>
            <a:solidFill>
              <a:srgbClr val="E77F2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直角三角形 16"/>
            <p:cNvSpPr/>
            <p:nvPr/>
          </p:nvSpPr>
          <p:spPr>
            <a:xfrm rot="16200000">
              <a:off x="1673963" y="3780650"/>
              <a:ext cx="411814" cy="1516491"/>
            </a:xfrm>
            <a:custGeom>
              <a:gdLst>
                <a:gd fmla="*/ 0 w 431224" name="connsiteX0"/>
                <a:gd fmla="*/ 1329870 h 1587967" name="connsiteY0"/>
                <a:gd fmla="*/ 0 w 431224" name="connsiteX1"/>
                <a:gd fmla="*/ 0 h 1587967" name="connsiteY1"/>
                <a:gd fmla="*/ 431224 w 431224" name="connsiteX2"/>
                <a:gd fmla="*/ 1587967 h 1587967" name="connsiteY2"/>
                <a:gd fmla="*/ 0 w 431224" name="connsiteX3"/>
                <a:gd fmla="*/ 1329870 h 158796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587967" w="431224">
                  <a:moveTo>
                    <a:pt x="0" y="1329870"/>
                  </a:moveTo>
                  <a:lnTo>
                    <a:pt x="0" y="0"/>
                  </a:lnTo>
                  <a:lnTo>
                    <a:pt x="431224" y="1587967"/>
                  </a:lnTo>
                  <a:lnTo>
                    <a:pt x="0" y="1329870"/>
                  </a:lnTo>
                  <a:close/>
                </a:path>
              </a:pathLst>
            </a:custGeom>
            <a:solidFill>
              <a:srgbClr val="1D1E22">
                <a:alpha val="1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任意多边形 35"/>
            <p:cNvSpPr/>
            <p:nvPr/>
          </p:nvSpPr>
          <p:spPr>
            <a:xfrm rot="3600000">
              <a:off x="2232860" y="2856131"/>
              <a:ext cx="3068680" cy="4292698"/>
            </a:xfrm>
            <a:custGeom>
              <a:gdLst>
                <a:gd fmla="*/ 0 w 3213314" name="connsiteX0"/>
                <a:gd fmla="*/ 4495023 h 4495023" name="connsiteY0"/>
                <a:gd fmla="*/ 668495 w 3213314" name="connsiteX1"/>
                <a:gd fmla="*/ 3338791 h 4495023" name="connsiteY1"/>
                <a:gd fmla="*/ 667551 w 3213314" name="connsiteX2"/>
                <a:gd fmla="*/ 3338791 h 4495023" name="connsiteY2"/>
                <a:gd fmla="*/ 2597929 w 3213314" name="connsiteX3"/>
                <a:gd fmla="*/ 0 h 4495023" name="connsiteY3"/>
                <a:gd fmla="*/ 3213314 w 3213314" name="connsiteX4"/>
                <a:gd fmla="*/ 1062717 h 4495023" name="connsiteY4"/>
                <a:gd fmla="*/ 1236304 w 3213314" name="connsiteX5"/>
                <a:gd fmla="*/ 4495023 h 4495023" name="connsiteY5"/>
                <a:gd fmla="*/ 0 w 3213314" name="connsiteX6"/>
                <a:gd fmla="*/ 4495023 h 4495023" name="connsiteY6"/>
                <a:gd fmla="*/ 0 w 3166682" name="connsiteX7"/>
                <a:gd fmla="*/ 4495023 h 449502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495023" w="3213314">
                  <a:moveTo>
                    <a:pt x="0" y="4495023"/>
                  </a:moveTo>
                  <a:lnTo>
                    <a:pt x="668495" y="3338791"/>
                  </a:lnTo>
                  <a:lnTo>
                    <a:pt x="667551" y="3338791"/>
                  </a:lnTo>
                  <a:lnTo>
                    <a:pt x="2597929" y="0"/>
                  </a:lnTo>
                  <a:lnTo>
                    <a:pt x="3213314" y="1062717"/>
                  </a:lnTo>
                  <a:lnTo>
                    <a:pt x="1236304" y="4495023"/>
                  </a:lnTo>
                  <a:lnTo>
                    <a:pt x="0" y="4495023"/>
                  </a:lnTo>
                  <a:close/>
                </a:path>
              </a:pathLst>
            </a:custGeom>
            <a:solidFill>
              <a:srgbClr val="89AD3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V="1" rot="10800000">
              <a:off x="4891008" y="4746816"/>
              <a:ext cx="1204992" cy="1022487"/>
            </a:xfrm>
            <a:custGeom>
              <a:gdLst>
                <a:gd fmla="*/ 12342 w 1261786" name="connsiteX0"/>
                <a:gd fmla="*/ 0 h 1070679" name="connsiteY0"/>
                <a:gd fmla="*/ 0 w 1261786" name="connsiteX1"/>
                <a:gd fmla="*/ 21347 h 1070679" name="connsiteY1"/>
                <a:gd fmla="*/ 605819 w 1261786" name="connsiteX2"/>
                <a:gd fmla="*/ 1070656 h 1070679" name="connsiteY2"/>
                <a:gd fmla="*/ 643198 w 1261786" name="connsiteX3"/>
                <a:gd fmla="*/ 1070679 h 1070679" name="connsiteY3"/>
                <a:gd fmla="*/ 1261786 w 1261786" name="connsiteX4"/>
                <a:gd fmla="*/ 765 h 107067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70679" w="1261786">
                  <a:moveTo>
                    <a:pt x="12342" y="0"/>
                  </a:moveTo>
                  <a:lnTo>
                    <a:pt x="0" y="21347"/>
                  </a:lnTo>
                  <a:lnTo>
                    <a:pt x="605819" y="1070656"/>
                  </a:lnTo>
                  <a:lnTo>
                    <a:pt x="643198" y="1070679"/>
                  </a:lnTo>
                  <a:lnTo>
                    <a:pt x="1261786" y="765"/>
                  </a:lnTo>
                  <a:close/>
                </a:path>
              </a:pathLst>
            </a:custGeom>
            <a:solidFill>
              <a:srgbClr val="35AFD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直角三角形 16"/>
            <p:cNvSpPr/>
            <p:nvPr/>
          </p:nvSpPr>
          <p:spPr>
            <a:xfrm rot="8986164">
              <a:off x="4756722" y="4527544"/>
              <a:ext cx="411814" cy="1516491"/>
            </a:xfrm>
            <a:custGeom>
              <a:gdLst>
                <a:gd fmla="*/ 0 w 431224" name="connsiteX0"/>
                <a:gd fmla="*/ 1329870 h 1587967" name="connsiteY0"/>
                <a:gd fmla="*/ 0 w 431224" name="connsiteX1"/>
                <a:gd fmla="*/ 0 h 1587967" name="connsiteY1"/>
                <a:gd fmla="*/ 431224 w 431224" name="connsiteX2"/>
                <a:gd fmla="*/ 1587967 h 1587967" name="connsiteY2"/>
                <a:gd fmla="*/ 0 w 431224" name="connsiteX3"/>
                <a:gd fmla="*/ 1329870 h 158796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587967" w="431224">
                  <a:moveTo>
                    <a:pt x="0" y="1329870"/>
                  </a:moveTo>
                  <a:lnTo>
                    <a:pt x="0" y="0"/>
                  </a:lnTo>
                  <a:lnTo>
                    <a:pt x="431224" y="1587967"/>
                  </a:lnTo>
                  <a:lnTo>
                    <a:pt x="0" y="1329870"/>
                  </a:lnTo>
                  <a:close/>
                </a:path>
              </a:pathLst>
            </a:custGeom>
            <a:solidFill>
              <a:srgbClr val="1D1E22">
                <a:alpha val="1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文本框 28"/>
            <p:cNvSpPr txBox="1"/>
            <p:nvPr/>
          </p:nvSpPr>
          <p:spPr>
            <a:xfrm rot="3563478">
              <a:off x="3418088" y="3326894"/>
              <a:ext cx="2939666" cy="64946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资源掠夺时代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 rot="18001184">
              <a:off x="1226702" y="2774523"/>
              <a:ext cx="2939666" cy="64946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技术驱动时代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155400" y="5025715"/>
              <a:ext cx="2939666" cy="64946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管理驱动时代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 rot="18001184">
              <a:off x="2059065" y="3143754"/>
              <a:ext cx="1914201" cy="51273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chemeClr val="bg1"/>
                  </a:solidFill>
                  <a:latin typeface="+mj-ea"/>
                  <a:ea typeface="+mj-ea"/>
                </a:rPr>
                <a:t>创使人文化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829345" y="4707418"/>
              <a:ext cx="1572380" cy="51273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chemeClr val="bg1"/>
                  </a:solidFill>
                  <a:latin typeface="+mj-ea"/>
                  <a:ea typeface="+mj-ea"/>
                </a:rPr>
                <a:t>追求效率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 rot="3563478">
              <a:off x="3713579" y="3513112"/>
              <a:ext cx="1572380" cy="51273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chemeClr val="bg1"/>
                  </a:solidFill>
                  <a:latin typeface="+mj-ea"/>
                  <a:ea typeface="+mj-ea"/>
                </a:rPr>
                <a:t>跑马圈地</a:t>
              </a:r>
            </a:p>
          </p:txBody>
        </p:sp>
      </p:grpSp>
      <p:cxnSp>
        <p:nvCxnSpPr>
          <p:cNvPr id="47" name="直接连接符 46"/>
          <p:cNvCxnSpPr/>
          <p:nvPr/>
        </p:nvCxnSpPr>
        <p:spPr>
          <a:xfrm>
            <a:off x="1630710" y="1596767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</p:spTree>
    <p:extLst>
      <p:ext uri="{BB962C8B-B14F-4D97-AF65-F5344CB8AC3E}">
        <p14:creationId val="97050251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95000"/>
                  </a:schemeClr>
                </a:solidFill>
              </a:rPr>
              <a:t>预测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30710" y="965625"/>
            <a:ext cx="9433046" cy="552564"/>
            <a:chOff x="1630710" y="952178"/>
            <a:chExt cx="9433046" cy="552564"/>
          </a:xfrm>
        </p:grpSpPr>
        <p:sp>
          <p:nvSpPr>
            <p:cNvPr id="5" name="TextBox 13"/>
            <p:cNvSpPr txBox="1"/>
            <p:nvPr/>
          </p:nvSpPr>
          <p:spPr>
            <a:xfrm>
              <a:off x="2454151" y="981522"/>
              <a:ext cx="8609605" cy="5181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>
                <a:defRPr/>
              </a:pPr>
              <a:r>
                <a:rPr altLang="en-US" b="1" kern="0" lang="zh-CN" smtClean="0" sz="2800">
                  <a:solidFill>
                    <a:srgbClr val="2E75B6"/>
                  </a:solidFill>
                  <a:latin typeface="+mn-ea"/>
                </a:rPr>
                <a:t>满足需求还是满足解决方案</a:t>
              </a: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35AFD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546222" y="3931321"/>
            <a:ext cx="4464050" cy="162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40000"/>
              </a:lnSpc>
              <a:buFont charset="0" panose="020b0604020202020204" pitchFamily="34" typeface="Arial"/>
              <a:buChar char="•"/>
            </a:pPr>
            <a:r>
              <a:rPr altLang="en-US" kern="100" lang="zh-CN" smtClean="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消费者在这句话里不仅提出了需求，而且还提出了他能想到的“解决方案”。</a:t>
            </a:r>
          </a:p>
          <a:p>
            <a:pPr indent="-285750" marL="285750">
              <a:lnSpc>
                <a:spcPct val="140000"/>
              </a:lnSpc>
              <a:buFont charset="0" panose="020b0604020202020204" pitchFamily="34" typeface="Arial"/>
              <a:buChar char="•"/>
            </a:pPr>
            <a:r>
              <a:rPr altLang="en-US" kern="100" lang="zh-CN" smtClean="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满足需求是颠覆式创新，满足解决方案是微创新，这正是两者根本分界线。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43052" y="2333601"/>
            <a:ext cx="4464050" cy="2998353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reflection algn="bl" blurRad="6350" dir="5400000" endA="300" endPos="29000" rotWithShape="0" stA="52000" sy="-100000"/>
          </a:effectLst>
        </p:spPr>
      </p:pic>
      <p:sp>
        <p:nvSpPr>
          <p:cNvPr id="10" name="文本框 9"/>
          <p:cNvSpPr txBox="1"/>
          <p:nvPr/>
        </p:nvSpPr>
        <p:spPr>
          <a:xfrm>
            <a:off x="781049" y="2062414"/>
            <a:ext cx="54216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ern="100" lang="zh-CN" smtClean="0" sz="3200">
                <a:solidFill>
                  <a:srgbClr val="FF9900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   “我需要一匹更快的马。”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982749" y="2662438"/>
            <a:ext cx="6938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线形标注 2 12"/>
          <p:cNvSpPr/>
          <p:nvPr/>
        </p:nvSpPr>
        <p:spPr>
          <a:xfrm rot="10800000">
            <a:off x="2901135" y="2710367"/>
            <a:ext cx="962840" cy="354418"/>
          </a:xfrm>
          <a:prstGeom prst="borderCallout2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>
            <a:off x="5034595" y="2648151"/>
            <a:ext cx="56152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线形标注 2 15"/>
          <p:cNvSpPr/>
          <p:nvPr/>
        </p:nvSpPr>
        <p:spPr>
          <a:xfrm rot="10800000">
            <a:off x="3863975" y="3111844"/>
            <a:ext cx="994141" cy="378297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222027" name="adj5"/>
              <a:gd fmla="val -49541" name="adj6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3084774" y="2717416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ern="100" lang="zh-CN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需求</a:t>
            </a:r>
          </a:p>
        </p:txBody>
      </p:sp>
      <p:sp>
        <p:nvSpPr>
          <p:cNvPr id="18" name="矩形 17"/>
          <p:cNvSpPr/>
          <p:nvPr/>
        </p:nvSpPr>
        <p:spPr>
          <a:xfrm>
            <a:off x="3863975" y="3145118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解决方案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47607" y="998394"/>
            <a:ext cx="67341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ern="0" lang="en-US" sz="2400">
                <a:solidFill>
                  <a:prstClr val="white"/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4-1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</p:spTree>
    <p:extLst>
      <p:ext uri="{BB962C8B-B14F-4D97-AF65-F5344CB8AC3E}">
        <p14:creationId val="402865943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 txBox="1"/>
          <p:nvPr/>
        </p:nvSpPr>
        <p:spPr>
          <a:xfrm>
            <a:off x="-708212" y="183164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endParaRPr altLang="en-US" kern="100" lang="zh-CN" smtClean="0" sz="2400">
              <a:solidFill>
                <a:schemeClr val="bg1">
                  <a:lumMod val="95000"/>
                </a:schemeClr>
              </a:solidFill>
              <a:latin charset="-122" panose="03000509000000000000" pitchFamily="65" typeface="方正幼线简体"/>
              <a:ea charset="-122" panose="03000509000000000000" pitchFamily="65" typeface="方正幼线简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0272" y="1449346"/>
            <a:ext cx="4464050" cy="431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altLang="zh-CN" kern="100" lang="en-US" smtClean="0">
              <a:solidFill>
                <a:schemeClr val="bg1">
                  <a:lumMod val="95000"/>
                </a:schemeClr>
              </a:solidFill>
              <a:latin charset="-122" panose="03000509000000000000" pitchFamily="65" typeface="方正幼线简体"/>
              <a:ea charset="-122" panose="03000509000000000000" pitchFamily="65" typeface="方正幼线简体"/>
            </a:endParaRPr>
          </a:p>
          <a:p>
            <a:pPr>
              <a:lnSpc>
                <a:spcPct val="140000"/>
              </a:lnSpc>
            </a:pPr>
            <a:r>
              <a:rPr altLang="zh-CN" kern="100" lang="en-US" smtClean="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洞察需求</a:t>
            </a:r>
          </a:p>
          <a:p>
            <a:pPr>
              <a:lnSpc>
                <a:spcPct val="140000"/>
              </a:lnSpc>
            </a:pPr>
            <a:r>
              <a:rPr altLang="zh-CN" kern="100" lang="en-US" smtClean="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要分辨“更快的马”中，究竟“马”是需求？还是“更快”是需求？</a:t>
            </a:r>
          </a:p>
          <a:p>
            <a:pPr>
              <a:lnSpc>
                <a:spcPct val="140000"/>
              </a:lnSpc>
            </a:pPr>
            <a:r>
              <a:rPr altLang="zh-CN" kern="100" lang="en-US" smtClean="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有些需求，线下提供的解决方案不是很好，有利用数字化工具升级之处。</a:t>
            </a:r>
          </a:p>
          <a:p>
            <a:pPr>
              <a:lnSpc>
                <a:spcPct val="140000"/>
              </a:lnSpc>
            </a:pPr>
            <a:r>
              <a:rPr altLang="zh-CN" kern="100" lang="en-US" smtClean="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撼动</a:t>
            </a:r>
          </a:p>
          <a:p>
            <a:pPr>
              <a:lnSpc>
                <a:spcPct val="140000"/>
              </a:lnSpc>
            </a:pPr>
            <a:r>
              <a:rPr altLang="zh-CN" kern="100" lang="en-US" smtClean="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如线下服务提供者的解决方案中配置了稀缺资源，例如，教育资源、医疗资源、出租车牌照等，这使得想要去撼动线下的人，未必那么容易。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4577" y="1990165"/>
            <a:ext cx="4940764" cy="3491473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reflection algn="bl" blurRad="6350" dir="5400000" endA="300" endPos="25000" rotWithShape="0" stA="52000" sy="-100000"/>
          </a:effectLst>
        </p:spPr>
      </p:pic>
      <p:grpSp>
        <p:nvGrpSpPr>
          <p:cNvPr id="7" name="组合 6"/>
          <p:cNvGrpSpPr/>
          <p:nvPr/>
        </p:nvGrpSpPr>
        <p:grpSpPr>
          <a:xfrm>
            <a:off x="1630710" y="965625"/>
            <a:ext cx="9433046" cy="552564"/>
            <a:chOff x="1630710" y="952178"/>
            <a:chExt cx="9433046" cy="552564"/>
          </a:xfrm>
        </p:grpSpPr>
        <p:sp>
          <p:nvSpPr>
            <p:cNvPr id="8" name="TextBox 13"/>
            <p:cNvSpPr txBox="1"/>
            <p:nvPr/>
          </p:nvSpPr>
          <p:spPr>
            <a:xfrm>
              <a:off x="2454151" y="981522"/>
              <a:ext cx="8609605" cy="5181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>
                <a:defRPr/>
              </a:pPr>
              <a:r>
                <a:rPr altLang="en-US" b="1" kern="0" lang="zh-CN" smtClean="0" sz="2800">
                  <a:solidFill>
                    <a:srgbClr val="2E75B6"/>
                  </a:solidFill>
                  <a:latin typeface="+mn-ea"/>
                </a:rPr>
                <a:t>满足需求还是满足解决方案</a:t>
              </a: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35AFD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95000"/>
                  </a:schemeClr>
                </a:solidFill>
              </a:rPr>
              <a:t>预测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47607" y="998394"/>
            <a:ext cx="67341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ern="0" lang="en-US" smtClean="0" sz="2400">
                <a:solidFill>
                  <a:prstClr val="white"/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4-2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</p:spTree>
    <p:extLst>
      <p:ext uri="{BB962C8B-B14F-4D97-AF65-F5344CB8AC3E}">
        <p14:creationId val="63272267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30710" y="965625"/>
            <a:ext cx="9433046" cy="552564"/>
            <a:chOff x="1630710" y="952178"/>
            <a:chExt cx="9433046" cy="552564"/>
          </a:xfrm>
        </p:grpSpPr>
        <p:sp>
          <p:nvSpPr>
            <p:cNvPr id="3" name="TextBox 13"/>
            <p:cNvSpPr txBox="1"/>
            <p:nvPr/>
          </p:nvSpPr>
          <p:spPr>
            <a:xfrm>
              <a:off x="2454151" y="981522"/>
              <a:ext cx="8609605" cy="5181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>
                <a:defRPr/>
              </a:pPr>
              <a:r>
                <a:rPr altLang="en-US" b="1" kern="0" lang="zh-CN" smtClean="0" sz="2800">
                  <a:solidFill>
                    <a:srgbClr val="2E75B6"/>
                  </a:solidFill>
                  <a:latin typeface="+mn-ea"/>
                </a:rPr>
                <a:t>最后一个问题</a:t>
              </a: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35AFD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 smtClean="0" sz="2400">
                  <a:solidFill>
                    <a:prstClr val="white"/>
                  </a:solidFill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5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95000"/>
                  </a:schemeClr>
                </a:solidFill>
              </a:rPr>
              <a:t>预测</a:t>
            </a:r>
          </a:p>
        </p:txBody>
      </p:sp>
      <p:sp>
        <p:nvSpPr>
          <p:cNvPr id="6" name="矩形 5"/>
          <p:cNvSpPr/>
          <p:nvPr/>
        </p:nvSpPr>
        <p:spPr>
          <a:xfrm>
            <a:off x="1595438" y="1629594"/>
            <a:ext cx="8964612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kern="100" lang="zh-CN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一说起互联网，大家第一个念头就是“免费”，基于庞大的用户量，再慢慢折腾商业模式。那 “免费”究竟是不是互联网的基因呢？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92092" y="5349877"/>
            <a:ext cx="7726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b="1" kern="100" lang="zh-CN" sz="4400">
                <a:solidFill>
                  <a:srgbClr val="FF9900"/>
                </a:solidFill>
                <a:latin typeface="+mn-ea"/>
              </a:rPr>
              <a:t>欲知答案,          自己翻书!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58159" y="2650347"/>
            <a:ext cx="2275681" cy="3324349"/>
          </a:xfrm>
          <a:prstGeom prst="rect">
            <a:avLst/>
          </a:prstGeom>
          <a:effectLst>
            <a:innerShdw blurRad="63500" dir="13500000" dist="50800">
              <a:prstClr val="black">
                <a:alpha val="50000"/>
              </a:prstClr>
            </a:innerShdw>
          </a:effectLst>
          <a:scene3d>
            <a:camera prst="orthographicFront"/>
            <a:lightRig dir="t" rig="threePt"/>
          </a:scene3d>
          <a:sp3d>
            <a:bevelT/>
          </a:sp3d>
        </p:spPr>
      </p:pic>
      <p:cxnSp>
        <p:nvCxnSpPr>
          <p:cNvPr id="11" name="直接连接符 10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</p:spTree>
    <p:extLst>
      <p:ext uri="{BB962C8B-B14F-4D97-AF65-F5344CB8AC3E}">
        <p14:creationId val="3436289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0" y="1842655"/>
            <a:ext cx="12192000" cy="360886"/>
          </a:xfrm>
          <a:prstGeom prst="rect">
            <a:avLst/>
          </a:prstGeom>
          <a:solidFill>
            <a:sysClr lastClr="000000" val="windowText">
              <a:lumMod val="75000"/>
              <a:lumOff val="25000"/>
            </a:sysClr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charset="-122" typeface="宋体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630976" y="5772160"/>
            <a:ext cx="538480" cy="518160"/>
          </a:xfrm>
          <a:prstGeom prst="rect">
            <a:avLst/>
          </a:prstGeom>
          <a:solidFill>
            <a:srgbClr val="2E75B6"/>
          </a:solidFill>
        </p:spPr>
        <p:txBody>
          <a:bodyPr rtlCol="0" wrap="none">
            <a:spAutoFit/>
          </a:bodyPr>
          <a:lstStyle/>
          <a:p>
            <a:r>
              <a:rPr altLang="en-US" b="1" lang="zh-CN" smtClean="0" sz="2800">
                <a:solidFill>
                  <a:srgbClr val="FF99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跨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1176318" y="5772160"/>
            <a:ext cx="538480" cy="51816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rtlCol="0" wrap="none">
            <a:spAutoFit/>
          </a:bodyPr>
          <a:lstStyle/>
          <a:p>
            <a:r>
              <a:rPr altLang="en-US" b="1" lang="zh-CN" smtClean="0" sz="2800">
                <a:solidFill>
                  <a:srgbClr val="2E75B6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9652"/>
          <a:stretch>
            <a:fillRect/>
          </a:stretch>
        </p:blipFill>
        <p:spPr>
          <a:xfrm>
            <a:off x="0" y="0"/>
            <a:ext cx="12192000" cy="684325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828800"/>
            <a:ext cx="12192000" cy="278731"/>
          </a:xfrm>
          <a:prstGeom prst="rect">
            <a:avLst/>
          </a:prstGeom>
          <a:solidFill>
            <a:sysClr lastClr="000000" val="windowText">
              <a:lumMod val="75000"/>
              <a:lumOff val="25000"/>
            </a:sysClr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charset="-122" typeface="宋体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07762" y="1855643"/>
            <a:ext cx="3770439" cy="3474088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4891315" y="3759200"/>
            <a:ext cx="295842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800">
                <a:solidFill>
                  <a:schemeClr val="bg1"/>
                </a:solidFill>
              </a:rPr>
              <a:t>谢谢观看</a:t>
            </a:r>
          </a:p>
        </p:txBody>
      </p:sp>
    </p:spTree>
    <p:extLst>
      <p:ext uri="{BB962C8B-B14F-4D97-AF65-F5344CB8AC3E}">
        <p14:creationId val="381673876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399"/>
          <a:stretch>
            <a:fillRect/>
          </a:stretch>
        </p:blipFill>
        <p:spPr>
          <a:xfrm>
            <a:off x="0" y="1005818"/>
            <a:ext cx="12192000" cy="449894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95000"/>
                  </a:schemeClr>
                </a:solidFill>
              </a:rPr>
              <a:t>引言</a:t>
            </a:r>
          </a:p>
        </p:txBody>
      </p:sp>
      <p:sp>
        <p:nvSpPr>
          <p:cNvPr id="16" name="矩形 15"/>
          <p:cNvSpPr/>
          <p:nvPr/>
        </p:nvSpPr>
        <p:spPr>
          <a:xfrm>
            <a:off x="696977" y="3936231"/>
            <a:ext cx="10798046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30000"/>
              </a:lnSpc>
            </a:pPr>
            <a:r>
              <a:rPr altLang="en-US" baseline="0" i="0" kern="100" lang="zh-CN" smtClean="0" strike="noStrike" sz="2800" u="none">
                <a:solidFill>
                  <a:schemeClr val="bg1">
                    <a:lumMod val="95000"/>
                  </a:schemeClr>
                </a:solidFill>
                <a:latin typeface="+mn-ea"/>
              </a:rPr>
              <a:t>互联网带来的跨界浪潮正以前所未有之势颠覆传统行业</a:t>
            </a:r>
          </a:p>
          <a:p>
            <a:pPr algn="ctr" lvl="0">
              <a:lnSpc>
                <a:spcPct val="130000"/>
              </a:lnSpc>
            </a:pPr>
            <a:r>
              <a:rPr altLang="en-US" baseline="0" i="0" kern="100" lang="zh-CN" smtClean="0" strike="noStrike" sz="2800" u="none">
                <a:solidFill>
                  <a:schemeClr val="bg1">
                    <a:lumMod val="95000"/>
                  </a:schemeClr>
                </a:solidFill>
                <a:latin typeface="+mn-ea"/>
              </a:rPr>
              <a:t>互联网作为一个产业将会消失，因为所有产业都将会互联网化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-15584" y="3429000"/>
            <a:ext cx="12569372" cy="2075762"/>
          </a:xfrm>
          <a:prstGeom prst="roundRect">
            <a:avLst>
              <a:gd fmla="val 3950" name="adj"/>
            </a:avLst>
          </a:prstGeom>
          <a:solidFill>
            <a:schemeClr val="bg1">
              <a:alpha val="5000"/>
            </a:schemeClr>
          </a:solidFill>
          <a:ln w="127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9" name="直接连接符 18"/>
          <p:cNvCxnSpPr/>
          <p:nvPr/>
        </p:nvCxnSpPr>
        <p:spPr>
          <a:xfrm>
            <a:off x="696977" y="3867160"/>
            <a:ext cx="1137285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b="50000" l="50000" r="50000" t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 bwMode="auto">
          <a:xfrm>
            <a:off x="1630710" y="392870"/>
            <a:ext cx="534988" cy="533400"/>
          </a:xfrm>
          <a:prstGeom prst="ellipse">
            <a:avLst/>
          </a:pr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defTabSz="110523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1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82677" y="5171840"/>
            <a:ext cx="1137285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b="50000" l="50000" r="50000" t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9465319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630710" y="965625"/>
            <a:ext cx="9433046" cy="552564"/>
            <a:chOff x="1630710" y="952178"/>
            <a:chExt cx="9433046" cy="552564"/>
          </a:xfrm>
        </p:grpSpPr>
        <p:sp>
          <p:nvSpPr>
            <p:cNvPr id="5" name="TextBox 13"/>
            <p:cNvSpPr txBox="1"/>
            <p:nvPr/>
          </p:nvSpPr>
          <p:spPr>
            <a:xfrm>
              <a:off x="2454151" y="981522"/>
              <a:ext cx="8609605" cy="5181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>
                <a:defRPr/>
              </a:pPr>
              <a:r>
                <a:rPr altLang="zh-CN" b="1" kern="2200" lang="en-US" smtClean="0" sz="2800">
                  <a:solidFill>
                    <a:srgbClr val="2E75B6"/>
                  </a:solidFill>
                  <a:latin typeface="+mj-ea"/>
                </a:rPr>
                <a:t>“门口的野蛮人”</a:t>
              </a: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2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6730" t="8415"/>
          <a:stretch>
            <a:fillRect/>
          </a:stretch>
        </p:blipFill>
        <p:spPr>
          <a:xfrm>
            <a:off x="5508099" y="1950266"/>
            <a:ext cx="5053838" cy="3713608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reflection algn="bl" blurRad="25400" dir="5400000" endPos="20000" rotWithShape="0" stA="49000" sy="-100000"/>
          </a:effectLst>
        </p:spPr>
      </p:pic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530350" y="2459684"/>
            <a:ext cx="3839936" cy="3261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lvl="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aseline="0" i="0" kern="100" lang="zh-CN" smtClean="0" strike="noStrike" sz="2000" u="none">
                <a:solidFill>
                  <a:schemeClr val="bg1">
                    <a:lumMod val="95000"/>
                  </a:schemeClr>
                </a:solidFill>
                <a:latin typeface="+mn-ea"/>
              </a:rPr>
              <a:t>门口的野蛮人不懂门内的专业规则，却对门内的市场垂涎三尺。</a:t>
            </a:r>
          </a:p>
          <a:p>
            <a:pPr indent="-342900" lvl="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aseline="0" i="0" kern="100" lang="zh-CN" smtClean="0" strike="noStrike" sz="2000" u="none">
                <a:solidFill>
                  <a:schemeClr val="bg1">
                    <a:lumMod val="95000"/>
                  </a:schemeClr>
                </a:solidFill>
                <a:latin typeface="+mn-ea"/>
              </a:rPr>
              <a:t>门口的野蛮人冲进门内的同时，门内并非毫不触动，他们也在提升自己。</a:t>
            </a:r>
          </a:p>
          <a:p>
            <a:pPr indent="-342900" lvl="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aseline="0" i="0" kern="100" lang="zh-CN" smtClean="0" strike="noStrike" sz="2000" u="none">
                <a:solidFill>
                  <a:schemeClr val="bg1">
                    <a:lumMod val="95000"/>
                  </a:schemeClr>
                </a:solidFill>
                <a:latin typeface="+mn-ea"/>
              </a:rPr>
              <a:t>门打开了，融合产生了，门内门外彼此渗透。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95000"/>
                  </a:schemeClr>
                </a:solidFill>
              </a:rPr>
              <a:t>引言</a:t>
            </a:r>
          </a:p>
        </p:txBody>
      </p:sp>
    </p:spTree>
    <p:extLst>
      <p:ext uri="{BB962C8B-B14F-4D97-AF65-F5344CB8AC3E}">
        <p14:creationId val="177331021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411" t="25357"/>
          <a:stretch>
            <a:fillRect/>
          </a:stretch>
        </p:blipFill>
        <p:spPr>
          <a:xfrm>
            <a:off x="1595438" y="1003134"/>
            <a:ext cx="9737849" cy="4488438"/>
          </a:xfrm>
          <a:prstGeom prst="rect">
            <a:avLst/>
          </a:prstGeom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95000"/>
                  </a:schemeClr>
                </a:solidFill>
              </a:rPr>
              <a:t>引言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30710" y="5659651"/>
            <a:ext cx="9433046" cy="533400"/>
            <a:chOff x="1630710" y="952178"/>
            <a:chExt cx="9433046" cy="533400"/>
          </a:xfrm>
        </p:grpSpPr>
        <p:sp>
          <p:nvSpPr>
            <p:cNvPr id="3" name="TextBox 13"/>
            <p:cNvSpPr txBox="1"/>
            <p:nvPr/>
          </p:nvSpPr>
          <p:spPr>
            <a:xfrm>
              <a:off x="2454151" y="981522"/>
              <a:ext cx="8609605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>
                <a:defRPr/>
              </a:pPr>
              <a:endParaRPr altLang="zh-CN" b="0" baseline="0" cap="none" i="0" kern="0" kumimoji="0" lang="en-US" noProof="0" normalizeH="0" smtClean="0" spc="0" strike="noStrike" sz="2400" u="none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3</a:t>
              </a:r>
            </a:p>
          </p:txBody>
        </p:sp>
      </p:grpSp>
      <p:sp>
        <p:nvSpPr>
          <p:cNvPr id="8" name="TextBox 13"/>
          <p:cNvSpPr txBox="1"/>
          <p:nvPr/>
        </p:nvSpPr>
        <p:spPr>
          <a:xfrm>
            <a:off x="2056944" y="5709993"/>
            <a:ext cx="8609605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1218892">
              <a:defRPr/>
            </a:pPr>
            <a:r>
              <a:rPr altLang="zh-CN" b="1" kern="2200" lang="en-US" smtClean="0" sz="2800">
                <a:solidFill>
                  <a:srgbClr val="2E75B6"/>
                </a:solidFill>
                <a:latin typeface="+mj-ea"/>
              </a:rPr>
              <a:t>“与其说是学习，不如说是恐慌”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7419406" y="2027437"/>
            <a:ext cx="3247144" cy="2737104"/>
          </a:xfrm>
          <a:prstGeom prst="roundRect">
            <a:avLst>
              <a:gd fmla="val 3950" name="adj"/>
            </a:avLst>
          </a:prstGeom>
          <a:solidFill>
            <a:schemeClr val="bg1">
              <a:alpha val="5000"/>
            </a:schemeClr>
          </a:solidFill>
          <a:ln w="127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2" name="直接连接符 21"/>
          <p:cNvCxnSpPr/>
          <p:nvPr/>
        </p:nvCxnSpPr>
        <p:spPr>
          <a:xfrm>
            <a:off x="7419406" y="2612666"/>
            <a:ext cx="3247143" cy="0"/>
          </a:xfrm>
          <a:prstGeom prst="line">
            <a:avLst/>
          </a:prstGeom>
          <a:ln w="127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7410070" y="2027436"/>
            <a:ext cx="3256479" cy="585230"/>
          </a:xfrm>
          <a:prstGeom prst="roundRect">
            <a:avLst>
              <a:gd fmla="val 3950" name="adj"/>
            </a:avLst>
          </a:prstGeom>
          <a:solidFill>
            <a:schemeClr val="bg1"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7391399" y="2111506"/>
            <a:ext cx="3275149" cy="294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lvl="0" marL="4572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baseline="0" i="0" kern="100" lang="zh-CN" smtClean="0" strike="noStrike" sz="2400" u="none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企业家的心情</a:t>
            </a:r>
          </a:p>
          <a:p>
            <a:pPr indent="-457200" lvl="0" marL="4572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baseline="0" i="0" kern="100" lang="zh-CN" smtClean="0" strike="noStrike" sz="2400" u="none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焦急。全新的商业规则正在形成。</a:t>
            </a:r>
          </a:p>
          <a:p>
            <a:pPr indent="-457200" lvl="0" marL="4572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baseline="0" i="0" kern="100" lang="zh-CN" smtClean="0" strike="noStrike" sz="2400" u="none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谨慎。前面是馅饼还是陷阱，后方的阵地是否还安稳。</a:t>
            </a:r>
          </a:p>
        </p:txBody>
      </p:sp>
    </p:spTree>
    <p:extLst>
      <p:ext uri="{BB962C8B-B14F-4D97-AF65-F5344CB8AC3E}">
        <p14:creationId val="122919793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95000"/>
                  </a:schemeClr>
                </a:solidFill>
              </a:rPr>
              <a:t>引言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30710" y="5659651"/>
            <a:ext cx="9433046" cy="533400"/>
            <a:chOff x="1630710" y="952178"/>
            <a:chExt cx="9433046" cy="533400"/>
          </a:xfrm>
        </p:grpSpPr>
        <p:sp>
          <p:nvSpPr>
            <p:cNvPr id="4" name="TextBox 13"/>
            <p:cNvSpPr txBox="1"/>
            <p:nvPr/>
          </p:nvSpPr>
          <p:spPr>
            <a:xfrm>
              <a:off x="2454151" y="981522"/>
              <a:ext cx="8609605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>
                <a:defRPr/>
              </a:pPr>
              <a:endParaRPr altLang="zh-CN" b="0" baseline="0" cap="none" i="0" kern="0" kumimoji="0" lang="en-US" noProof="0" normalizeH="0" smtClean="0" spc="0" strike="noStrike" sz="2400" u="none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4</a:t>
              </a:r>
            </a:p>
          </p:txBody>
        </p:sp>
      </p:grpSp>
      <p:sp>
        <p:nvSpPr>
          <p:cNvPr id="6" name="TextBox 13"/>
          <p:cNvSpPr txBox="1"/>
          <p:nvPr/>
        </p:nvSpPr>
        <p:spPr>
          <a:xfrm>
            <a:off x="2056944" y="5709993"/>
            <a:ext cx="8609605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1218892">
              <a:defRPr/>
            </a:pPr>
            <a:r>
              <a:rPr altLang="zh-CN" b="1" kern="2200" lang="en-US" smtClean="0" sz="2800">
                <a:solidFill>
                  <a:srgbClr val="2E75B6"/>
                </a:solidFill>
                <a:latin typeface="+mn-ea"/>
              </a:rPr>
              <a:t>“谁能拨开迷雾，谁就能占据优势”</a:t>
            </a:r>
          </a:p>
        </p:txBody>
      </p:sp>
      <p:sp>
        <p:nvSpPr>
          <p:cNvPr id="7" name="矩形 6"/>
          <p:cNvSpPr/>
          <p:nvPr/>
        </p:nvSpPr>
        <p:spPr>
          <a:xfrm>
            <a:off x="1544866" y="1494639"/>
            <a:ext cx="4349176" cy="286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lvl="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aseline="0" i="0" kern="100" lang="zh-CN" smtClean="0" strike="noStrike" sz="2000" u="none">
                <a:solidFill>
                  <a:schemeClr val="bg1">
                    <a:lumMod val="95000"/>
                  </a:schemeClr>
                </a:solidFill>
                <a:latin typeface="+mn-ea"/>
              </a:rPr>
              <a:t>本书对诸领域在互联网浪潮下的表现进行观察，并对其在未来10年的趋势加以预测。</a:t>
            </a:r>
          </a:p>
          <a:p>
            <a:pPr indent="-342900" lvl="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aseline="0" i="0" kern="100" lang="zh-CN" smtClean="0" strike="noStrike" sz="2000" u="none">
                <a:solidFill>
                  <a:schemeClr val="bg1">
                    <a:lumMod val="95000"/>
                  </a:schemeClr>
                </a:solidFill>
                <a:latin typeface="+mn-ea"/>
              </a:rPr>
              <a:t>对人们未来的信息处理习惯、支付习惯、新商业生态的变化，以及现象背后的推导逻辑都有精到的表述。</a:t>
            </a:r>
          </a:p>
          <a:p>
            <a:pPr indent="-342900" lvl="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aseline="0" i="0" kern="100" lang="zh-CN" smtClean="0" strike="noStrike" sz="2000" u="none">
                <a:solidFill>
                  <a:schemeClr val="bg1">
                    <a:lumMod val="95000"/>
                  </a:schemeClr>
                </a:solidFill>
                <a:latin typeface="+mn-ea"/>
              </a:rPr>
              <a:t>诸多领域还请各位看官 对号入座！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92101" y="1016000"/>
            <a:ext cx="2980813" cy="4465638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reflection algn="bl" blurRad="6350" dir="5400000" endA="300" endPos="20000" rotWithShape="0" stA="52000" sy="-100000"/>
          </a:effectLst>
        </p:spPr>
      </p:pic>
    </p:spTree>
    <p:extLst>
      <p:ext uri="{BB962C8B-B14F-4D97-AF65-F5344CB8AC3E}">
        <p14:creationId val="143086574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630710" y="965625"/>
            <a:ext cx="9433046" cy="552564"/>
            <a:chOff x="1630710" y="952178"/>
            <a:chExt cx="9433046" cy="552564"/>
          </a:xfrm>
        </p:grpSpPr>
        <p:sp>
          <p:nvSpPr>
            <p:cNvPr id="4" name="TextBox 13"/>
            <p:cNvSpPr txBox="1"/>
            <p:nvPr/>
          </p:nvSpPr>
          <p:spPr>
            <a:xfrm>
              <a:off x="2454151" y="981522"/>
              <a:ext cx="8609605" cy="5181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>
                <a:defRPr/>
              </a:pPr>
              <a:r>
                <a:rPr altLang="en-US" b="1" kern="2200" lang="zh-CN" noProof="0" sz="2800">
                  <a:solidFill>
                    <a:srgbClr val="2E75B6"/>
                  </a:solidFill>
                  <a:latin typeface="+mj-ea"/>
                </a:rPr>
                <a:t>跨界爆发的条件</a:t>
              </a: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5</a:t>
              </a: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631950" y="1581969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95000"/>
                  </a:schemeClr>
                </a:solidFill>
              </a:rPr>
              <a:t>引言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30" t="10391"/>
          <a:stretch>
            <a:fillRect/>
          </a:stretch>
        </p:blipFill>
        <p:spPr>
          <a:xfrm>
            <a:off x="6096000" y="783666"/>
            <a:ext cx="4476750" cy="497757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reflection algn="bl" blurRad="6350" dir="5400000" endA="300" endPos="15000" rotWithShape="0" stA="52000" sy="-100000"/>
          </a:effectLst>
        </p:spPr>
      </p:pic>
      <p:sp>
        <p:nvSpPr>
          <p:cNvPr hidden="1" id="9" name="矩形 8"/>
          <p:cNvSpPr/>
          <p:nvPr/>
        </p:nvSpPr>
        <p:spPr>
          <a:xfrm>
            <a:off x="6130075" y="-38100"/>
            <a:ext cx="6098061" cy="68961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91000">
                <a:schemeClr val="tx1">
                  <a:alpha val="60000"/>
                </a:schemeClr>
              </a:gs>
            </a:gsLst>
            <a:path path="circle">
              <a:fillToRect b="100000" l="100000"/>
            </a:path>
            <a:tileRect r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9" name="组合 28"/>
          <p:cNvGrpSpPr/>
          <p:nvPr/>
        </p:nvGrpSpPr>
        <p:grpSpPr>
          <a:xfrm>
            <a:off x="1622580" y="1648758"/>
            <a:ext cx="4263869" cy="4690492"/>
            <a:chOff x="1753626" y="1657080"/>
            <a:chExt cx="4418296" cy="4690492"/>
          </a:xfrm>
        </p:grpSpPr>
        <p:grpSp>
          <p:nvGrpSpPr>
            <p:cNvPr id="11" name="组合 10"/>
            <p:cNvGrpSpPr/>
            <p:nvPr/>
          </p:nvGrpSpPr>
          <p:grpSpPr>
            <a:xfrm>
              <a:off x="1763336" y="1657080"/>
              <a:ext cx="4330605" cy="1176625"/>
              <a:chOff x="1683005" y="1614713"/>
              <a:chExt cx="3159436" cy="1176625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1683005" y="1614713"/>
                <a:ext cx="3159436" cy="1176625"/>
              </a:xfrm>
              <a:prstGeom prst="roundRect">
                <a:avLst>
                  <a:gd fmla="val 3950" name="adj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1683005" y="1996519"/>
                <a:ext cx="3159436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圆角矩形 11"/>
            <p:cNvSpPr/>
            <p:nvPr/>
          </p:nvSpPr>
          <p:spPr>
            <a:xfrm>
              <a:off x="1763335" y="1658675"/>
              <a:ext cx="4339499" cy="383039"/>
            </a:xfrm>
            <a:prstGeom prst="roundRect">
              <a:avLst>
                <a:gd fmla="val 3950" name="adj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1783600" y="1703309"/>
              <a:ext cx="4388322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Ø"/>
              </a:pPr>
              <a:r>
                <a:rPr altLang="en-US" b="1" lang="zh-CN" smtClean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人与设备是基石</a:t>
              </a:r>
            </a:p>
            <a:p>
              <a:pPr indent="-285750" marL="285750">
                <a:buFont charset="2" panose="05000000000000000000" pitchFamily="2" typeface="Wingdings"/>
                <a:buChar char="Ø"/>
              </a:pPr>
              <a:r>
                <a:rPr altLang="en-US" b="1" lang="zh-CN" smtClean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14年底，全球互联网用户率达到40%</a:t>
              </a:r>
            </a:p>
            <a:p>
              <a:pPr indent="-285750" marL="285750">
                <a:buFont charset="2" panose="05000000000000000000" pitchFamily="2" typeface="Wingdings"/>
                <a:buChar char="Ø"/>
              </a:pPr>
              <a:r>
                <a:rPr altLang="en-US" b="1" lang="zh-CN" smtClean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有68亿台接入设备+30亿网民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763335" y="2855355"/>
              <a:ext cx="4326480" cy="2014532"/>
              <a:chOff x="1686011" y="2980250"/>
              <a:chExt cx="3156430" cy="1478065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686011" y="2980250"/>
                <a:ext cx="3156430" cy="1478065"/>
              </a:xfrm>
              <a:prstGeom prst="roundRect">
                <a:avLst>
                  <a:gd fmla="val 3950" name="adj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1686011" y="3267178"/>
                <a:ext cx="3156429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圆角矩形 17"/>
            <p:cNvSpPr/>
            <p:nvPr/>
          </p:nvSpPr>
          <p:spPr>
            <a:xfrm>
              <a:off x="1763335" y="2847209"/>
              <a:ext cx="4328543" cy="395758"/>
            </a:xfrm>
            <a:prstGeom prst="roundRect">
              <a:avLst>
                <a:gd fmla="val 3950" name="adj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782035" y="2868859"/>
              <a:ext cx="4394112" cy="1463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Ø"/>
              </a:pPr>
              <a:r>
                <a:rPr altLang="en-US" b="1" lang="zh-CN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商业发展是动力</a:t>
              </a:r>
            </a:p>
            <a:p>
              <a:pPr indent="-285750" marL="285750">
                <a:buFont charset="2" panose="05000000000000000000" pitchFamily="2" typeface="Wingdings"/>
                <a:buChar char="Ø"/>
              </a:pPr>
              <a:r>
                <a:rPr altLang="en-US" b="1" lang="zh-CN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原商业路径是复制美国模式（C2C）</a:t>
              </a:r>
            </a:p>
            <a:p>
              <a:pPr indent="-285750" marL="285750">
                <a:buFont charset="2" panose="05000000000000000000" pitchFamily="2" typeface="Wingdings"/>
                <a:buChar char="Ø"/>
              </a:pPr>
              <a:r>
                <a:rPr altLang="en-US" b="1" lang="zh-CN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C2C的胜出取决于融到足够的钱来烧</a:t>
              </a:r>
            </a:p>
            <a:p>
              <a:pPr indent="-285750" marL="285750">
                <a:buFont charset="2" panose="05000000000000000000" pitchFamily="2" typeface="Wingdings"/>
                <a:buChar char="Ø"/>
              </a:pPr>
              <a:r>
                <a:rPr altLang="en-US" b="1" lang="zh-CN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全球本土化（Glocalization）在深化</a:t>
              </a:r>
            </a:p>
            <a:p>
              <a:pPr indent="-285750" marL="285750">
                <a:buFont charset="2" panose="05000000000000000000" pitchFamily="2" typeface="Wingdings"/>
                <a:buChar char="Ø"/>
              </a:pPr>
              <a:r>
                <a:rPr altLang="en-US" b="1" lang="zh-CN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走上“C2C+Glocalization”之路</a:t>
              </a: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1763335" y="4870812"/>
              <a:ext cx="4330601" cy="1476760"/>
            </a:xfrm>
            <a:prstGeom prst="roundRect">
              <a:avLst>
                <a:gd fmla="val 3950" name="adj"/>
              </a:avLst>
            </a:prstGeom>
            <a:solidFill>
              <a:schemeClr val="bg1">
                <a:alpha val="5000"/>
              </a:schemeClr>
            </a:solidFill>
            <a:ln w="127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763335" y="5253867"/>
              <a:ext cx="4330604" cy="0"/>
            </a:xfrm>
            <a:prstGeom prst="line">
              <a:avLst/>
            </a:prstGeom>
            <a:ln w="127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圆角矩形 23"/>
            <p:cNvSpPr/>
            <p:nvPr/>
          </p:nvSpPr>
          <p:spPr>
            <a:xfrm>
              <a:off x="1763334" y="4872662"/>
              <a:ext cx="4328543" cy="381205"/>
            </a:xfrm>
            <a:prstGeom prst="roundRect">
              <a:avLst>
                <a:gd fmla="val 3950" name="adj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1753626" y="4897942"/>
              <a:ext cx="4340310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Ø"/>
              </a:pPr>
              <a:r>
                <a:rPr altLang="en-US" b="1" lang="zh-CN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移动互联网是引爆点</a:t>
              </a:r>
            </a:p>
            <a:p>
              <a:pPr indent="-285750" marL="285750">
                <a:buFont charset="2" panose="05000000000000000000" pitchFamily="2" typeface="Wingdings"/>
                <a:buChar char="Ø"/>
              </a:pPr>
              <a:r>
                <a:rPr altLang="en-US" b="1" lang="zh-CN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改变整整一代人的信息处理习惯</a:t>
              </a:r>
            </a:p>
            <a:p>
              <a:pPr indent="-285750" marL="285750">
                <a:buFont charset="2" panose="05000000000000000000" pitchFamily="2" typeface="Wingdings"/>
                <a:buChar char="Ø"/>
              </a:pPr>
              <a:r>
                <a:rPr altLang="en-US" b="1" lang="zh-CN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Web已死，Internet永生</a:t>
              </a:r>
            </a:p>
            <a:p>
              <a:pPr indent="-285750" marL="285750">
                <a:buFont charset="2" panose="05000000000000000000" pitchFamily="2" typeface="Wingdings"/>
                <a:buChar char="Ø"/>
              </a:pPr>
              <a:r>
                <a:rPr altLang="en-US" b="1" lang="zh-CN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移动互联网只有三年</a:t>
              </a:r>
            </a:p>
          </p:txBody>
        </p:sp>
      </p:grpSp>
    </p:spTree>
    <p:extLst>
      <p:ext uri="{BB962C8B-B14F-4D97-AF65-F5344CB8AC3E}">
        <p14:creationId val="83962319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对角圆角矩形 20"/>
          <p:cNvSpPr/>
          <p:nvPr/>
        </p:nvSpPr>
        <p:spPr>
          <a:xfrm rot="2594878">
            <a:off x="2174547" y="2428875"/>
            <a:ext cx="2001709" cy="2114550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1702539" y="2149212"/>
            <a:ext cx="2946025" cy="2668533"/>
            <a:chOff x="1702539" y="2149212"/>
            <a:chExt cx="2946025" cy="266853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val="0"/>
                </a:ext>
              </a:extLst>
            </a:blip>
            <a:srcRect b="52549" l="1319" r="81728" t="21125"/>
            <a:stretch>
              <a:fillRect/>
            </a:stretch>
          </p:blipFill>
          <p:spPr>
            <a:xfrm rot="21388492">
              <a:off x="1702539" y="2915156"/>
              <a:ext cx="665740" cy="1292266"/>
            </a:xfrm>
            <a:custGeom>
              <a:gdLst>
                <a:gd fmla="*/ 635109 w 635109" name="connsiteX0"/>
                <a:gd fmla="*/ 0 h 1232808" name="connsiteY0"/>
                <a:gd fmla="*/ 597699 w 635109" name="connsiteX1"/>
                <a:gd fmla="*/ 1232808 h 1232808" name="connsiteY1"/>
                <a:gd fmla="*/ 0 w 635109" name="connsiteX2"/>
                <a:gd fmla="*/ 597699 h 1232808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232808" w="635109">
                  <a:moveTo>
                    <a:pt x="635109" y="0"/>
                  </a:moveTo>
                  <a:lnTo>
                    <a:pt x="597699" y="1232808"/>
                  </a:lnTo>
                  <a:lnTo>
                    <a:pt x="0" y="597699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val="0"/>
                </a:ext>
              </a:extLst>
            </a:blip>
            <a:srcRect b="20578" r="20665" t="6898"/>
            <a:stretch>
              <a:fillRect/>
            </a:stretch>
          </p:blipFill>
          <p:spPr>
            <a:xfrm>
              <a:off x="2313209" y="2149212"/>
              <a:ext cx="2335355" cy="2668533"/>
            </a:xfrm>
            <a:custGeom>
              <a:gdLst>
                <a:gd fmla="*/ 852875 w 2306685" name="connsiteX0"/>
                <a:gd fmla="*/ 158 h 2635773" name="connsiteY0"/>
                <a:gd fmla="*/ 1091660 w 2306685" name="connsiteX1"/>
                <a:gd fmla="*/ 90616 h 2635773" name="connsiteY1"/>
                <a:gd fmla="*/ 2306685 w 2306685" name="connsiteX2"/>
                <a:gd fmla="*/ 1233516 h 2635773" name="connsiteY2"/>
                <a:gd fmla="*/ 1086471 w 2306685" name="connsiteX3"/>
                <a:gd fmla="*/ 2530733 h 2635773" name="connsiteY3"/>
                <a:gd fmla="*/ 614875 w 2306685" name="connsiteX4"/>
                <a:gd fmla="*/ 2545158 h 2635773" name="connsiteY4"/>
                <a:gd fmla="*/ 0 w 2306685" name="connsiteX5"/>
                <a:gd fmla="*/ 1966783 h 2635773" name="connsiteY5"/>
                <a:gd fmla="*/ 0 w 2306685" name="connsiteX6"/>
                <a:gd fmla="*/ 764236 h 2635773" name="connsiteY6"/>
                <a:gd fmla="*/ 620064 w 2306685" name="connsiteX7"/>
                <a:gd fmla="*/ 105041 h 2635773" name="connsiteY7"/>
                <a:gd fmla="*/ 852875 w 2306685" name="connsiteX8"/>
                <a:gd fmla="*/ 158 h 2635773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635773" w="2306685">
                  <a:moveTo>
                    <a:pt x="852875" y="158"/>
                  </a:moveTo>
                  <a:cubicBezTo>
                    <a:pt x="938217" y="-2453"/>
                    <a:pt x="1024555" y="27494"/>
                    <a:pt x="1091660" y="90616"/>
                  </a:cubicBezTo>
                  <a:lnTo>
                    <a:pt x="2306685" y="1233516"/>
                  </a:lnTo>
                  <a:lnTo>
                    <a:pt x="1086471" y="2530733"/>
                  </a:lnTo>
                  <a:cubicBezTo>
                    <a:pt x="960227" y="2664944"/>
                    <a:pt x="749086" y="2671403"/>
                    <a:pt x="614875" y="2545158"/>
                  </a:cubicBezTo>
                  <a:lnTo>
                    <a:pt x="0" y="1966783"/>
                  </a:lnTo>
                  <a:lnTo>
                    <a:pt x="0" y="764236"/>
                  </a:lnTo>
                  <a:lnTo>
                    <a:pt x="620064" y="105041"/>
                  </a:lnTo>
                  <a:cubicBezTo>
                    <a:pt x="683186" y="37936"/>
                    <a:pt x="767533" y="2768"/>
                    <a:pt x="852875" y="158"/>
                  </a:cubicBezTo>
                  <a:close/>
                </a:path>
              </a:pathLst>
            </a:custGeom>
          </p:spPr>
        </p:pic>
      </p:grpSp>
      <p:sp>
        <p:nvSpPr>
          <p:cNvPr id="2" name="文本框 1"/>
          <p:cNvSpPr txBox="1"/>
          <p:nvPr/>
        </p:nvSpPr>
        <p:spPr>
          <a:xfrm>
            <a:off x="2343600" y="3660148"/>
            <a:ext cx="171278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zh-CN" lang="en-US"/>
              <a:t>introduction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560226" y="3075057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40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en-US" lang="zh-CN"/>
              <a:t>引言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176" l="5117" r="12101" t="30307"/>
          <a:stretch>
            <a:fillRect/>
          </a:stretch>
        </p:blipFill>
        <p:spPr>
          <a:xfrm rot="2572402">
            <a:off x="7996563" y="2416715"/>
            <a:ext cx="2015491" cy="2123244"/>
          </a:xfrm>
          <a:custGeom>
            <a:gdLst>
              <a:gd fmla="*/ 110900 w 2015491" name="connsiteX0"/>
              <a:gd fmla="*/ 96180 h 2123244" name="connsiteY0"/>
              <a:gd fmla="*/ 347443 w 2015491" name="connsiteX1"/>
              <a:gd fmla="*/ 8 h 2123244" name="connsiteY1"/>
              <a:gd fmla="*/ 2015491 w 2015491" name="connsiteX2"/>
              <a:gd fmla="*/ 10913 h 2123244" name="connsiteY2"/>
              <a:gd fmla="*/ 2003847 w 2015491" name="connsiteX3"/>
              <a:gd fmla="*/ 1791800 h 2123244" name="connsiteY3"/>
              <a:gd fmla="*/ 1668049 w 2015491" name="connsiteX4"/>
              <a:gd fmla="*/ 2123237 h 2123244" name="connsiteY4"/>
              <a:gd fmla="*/ 0 w 2015491" name="connsiteX5"/>
              <a:gd fmla="*/ 2112331 h 2123244" name="connsiteY5"/>
              <a:gd fmla="*/ 11644 w 2015491" name="connsiteX6"/>
              <a:gd fmla="*/ 331444 h 2123244" name="connsiteY6"/>
              <a:gd fmla="*/ 110900 w 2015491" name="connsiteX7"/>
              <a:gd fmla="*/ 96180 h 212324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23244" w="2015491">
                <a:moveTo>
                  <a:pt x="110900" y="96180"/>
                </a:moveTo>
                <a:cubicBezTo>
                  <a:pt x="171668" y="36201"/>
                  <a:pt x="255317" y="-595"/>
                  <a:pt x="347443" y="8"/>
                </a:cubicBezTo>
                <a:lnTo>
                  <a:pt x="2015491" y="10913"/>
                </a:lnTo>
                <a:lnTo>
                  <a:pt x="2003847" y="1791800"/>
                </a:lnTo>
                <a:cubicBezTo>
                  <a:pt x="2002643" y="1976052"/>
                  <a:pt x="1852300" y="2124442"/>
                  <a:pt x="1668049" y="2123237"/>
                </a:cubicBezTo>
                <a:lnTo>
                  <a:pt x="0" y="2112331"/>
                </a:lnTo>
                <a:lnTo>
                  <a:pt x="11644" y="331444"/>
                </a:lnTo>
                <a:cubicBezTo>
                  <a:pt x="12246" y="239318"/>
                  <a:pt x="50133" y="156158"/>
                  <a:pt x="110900" y="96180"/>
                </a:cubicBez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8383529" y="3075057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0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rPr>
              <a:t>预测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11294" y="3669978"/>
            <a:ext cx="1174571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rPr>
              <a:t>forecast</a:t>
            </a:r>
          </a:p>
        </p:txBody>
      </p:sp>
      <p:sp>
        <p:nvSpPr>
          <p:cNvPr id="16" name="对角圆角矩形 15"/>
          <p:cNvSpPr/>
          <p:nvPr/>
        </p:nvSpPr>
        <p:spPr>
          <a:xfrm rot="2594878">
            <a:off x="5082060" y="2428875"/>
            <a:ext cx="2001709" cy="2114550"/>
          </a:xfrm>
          <a:prstGeom prst="round2DiagRect">
            <a:avLst/>
          </a:prstGeom>
          <a:solidFill>
            <a:srgbClr val="CB3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701" l="17001" r="16444" t="2776"/>
          <a:stretch>
            <a:fillRect/>
          </a:stretch>
        </p:blipFill>
        <p:spPr>
          <a:xfrm>
            <a:off x="4629498" y="2165906"/>
            <a:ext cx="2906834" cy="2635773"/>
          </a:xfrm>
          <a:custGeom>
            <a:gdLst>
              <a:gd fmla="*/ 1453023 w 2906834" name="connsiteX0"/>
              <a:gd fmla="*/ 158 h 2635773" name="connsiteY0"/>
              <a:gd fmla="*/ 1691809 w 2906834" name="connsiteX1"/>
              <a:gd fmla="*/ 90616 h 2635773" name="connsiteY1"/>
              <a:gd fmla="*/ 2906834 w 2906834" name="connsiteX2"/>
              <a:gd fmla="*/ 1233516 h 2635773" name="connsiteY2"/>
              <a:gd fmla="*/ 1686620 w 2906834" name="connsiteX3"/>
              <a:gd fmla="*/ 2530733 h 2635773" name="connsiteY3"/>
              <a:gd fmla="*/ 1215024 w 2906834" name="connsiteX4"/>
              <a:gd fmla="*/ 2545158 h 2635773" name="connsiteY4"/>
              <a:gd fmla="*/ 0 w 2906834" name="connsiteX5"/>
              <a:gd fmla="*/ 1402259 h 2635773" name="connsiteY5"/>
              <a:gd fmla="*/ 1220213 w 2906834" name="connsiteX6"/>
              <a:gd fmla="*/ 105041 h 2635773" name="connsiteY6"/>
              <a:gd fmla="*/ 1453023 w 2906834" name="connsiteX7"/>
              <a:gd fmla="*/ 158 h 263577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635773" w="2906834">
                <a:moveTo>
                  <a:pt x="1453023" y="158"/>
                </a:moveTo>
                <a:cubicBezTo>
                  <a:pt x="1538365" y="-2453"/>
                  <a:pt x="1624703" y="27494"/>
                  <a:pt x="1691809" y="90616"/>
                </a:cubicBezTo>
                <a:lnTo>
                  <a:pt x="2906834" y="1233516"/>
                </a:lnTo>
                <a:lnTo>
                  <a:pt x="1686620" y="2530733"/>
                </a:lnTo>
                <a:cubicBezTo>
                  <a:pt x="1560376" y="2664944"/>
                  <a:pt x="1349235" y="2671403"/>
                  <a:pt x="1215024" y="2545158"/>
                </a:cubicBezTo>
                <a:lnTo>
                  <a:pt x="0" y="1402259"/>
                </a:lnTo>
                <a:lnTo>
                  <a:pt x="1220213" y="105041"/>
                </a:lnTo>
                <a:cubicBezTo>
                  <a:pt x="1283335" y="37936"/>
                  <a:pt x="1367681" y="2768"/>
                  <a:pt x="1453023" y="158"/>
                </a:cubicBez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5511769" y="3075057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40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en-US" lang="zh-CN"/>
              <a:t>观察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78482" y="3669978"/>
            <a:ext cx="164948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>
                  <a:outerShdw algn="tl" blurRad="76200" dir="2700000" dist="50800" rotWithShape="0" sx="101000" sy="10100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zh-CN" lang="en-US"/>
              <a:t>observation</a:t>
            </a:r>
          </a:p>
        </p:txBody>
      </p:sp>
    </p:spTree>
    <p:extLst>
      <p:ext uri="{BB962C8B-B14F-4D97-AF65-F5344CB8AC3E}">
        <p14:creationId val="421076320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84379" y="46572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>
                    <a:lumMod val="95000"/>
                  </a:schemeClr>
                </a:solidFill>
              </a:rPr>
              <a:t>观察</a:t>
            </a:r>
          </a:p>
        </p:txBody>
      </p:sp>
      <p:sp>
        <p:nvSpPr>
          <p:cNvPr id="3" name="TextBox 13"/>
          <p:cNvSpPr txBox="1"/>
          <p:nvPr/>
        </p:nvSpPr>
        <p:spPr>
          <a:xfrm>
            <a:off x="2448157" y="810944"/>
            <a:ext cx="8609605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defTabSz="1218892" lvl="0">
              <a:defRPr/>
            </a:pPr>
            <a:r>
              <a:rPr altLang="en-US" b="1" kern="0" lang="zh-CN" smtClean="0" sz="2800">
                <a:solidFill>
                  <a:schemeClr val="bg1">
                    <a:lumMod val="95000"/>
                  </a:schemeClr>
                </a:solidFill>
                <a:latin typeface="+mn-ea"/>
              </a:rPr>
              <a:t>千团大战和打车软件催醒了O2O</a:t>
            </a:r>
          </a:p>
        </p:txBody>
      </p:sp>
      <p:sp>
        <p:nvSpPr>
          <p:cNvPr id="5" name="椭圆 4"/>
          <p:cNvSpPr/>
          <p:nvPr/>
        </p:nvSpPr>
        <p:spPr bwMode="auto">
          <a:xfrm>
            <a:off x="1630710" y="840758"/>
            <a:ext cx="534988" cy="533400"/>
          </a:xfrm>
          <a:prstGeom prst="ellipse">
            <a:avLst/>
          </a:prstGeom>
          <a:solidFill>
            <a:srgbClr val="E77F24"/>
          </a:solidFill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defTabSz="110523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itchFamily="34" typeface="Arial Unicode MS"/>
              <a:ea charset="-122" pitchFamily="34" typeface="Arial Unicode MS"/>
              <a:cs charset="-122" pitchFamily="34" typeface="Arial Unicode M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23430" y="1843543"/>
            <a:ext cx="4256555" cy="563880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百团大战之势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2010年，团购从“百团大战”发展成“千团大战”，蔓延成“万团大战”。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团购网站与其说是“电子商务”，不如说是“广告平台”。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商家的参与是冲着促销和甩卖去的，却很难做到精准和快速。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团购泡沫破灭之后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激战之后，剩者为王。比如“美团”。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本地商家受到“教育”。</a:t>
            </a:r>
          </a:p>
          <a:p>
            <a:pPr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typeface="+mn-ea"/>
              </a:rPr>
              <a:t>团购的最大意义在于：线下商业组织意识到线上是实实在在有用。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630710" y="1418133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FC000"/>
            </a:solidFill>
            <a:prstDash val="dash"/>
          </a:ln>
          <a:effectLst/>
        </p:spPr>
      </p:cxnSp>
      <p:sp>
        <p:nvSpPr>
          <p:cNvPr id="9" name="文本框 8"/>
          <p:cNvSpPr txBox="1"/>
          <p:nvPr/>
        </p:nvSpPr>
        <p:spPr>
          <a:xfrm>
            <a:off x="1630710" y="876626"/>
            <a:ext cx="67341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ern="0" lang="en-US" sz="2400">
                <a:solidFill>
                  <a:prstClr val="white"/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1-1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40275"/>
          <a:stretch>
            <a:fillRect/>
          </a:stretch>
        </p:blipFill>
        <p:spPr>
          <a:xfrm>
            <a:off x="1631950" y="1952625"/>
            <a:ext cx="4290871" cy="3076575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reflection algn="bl" blurRad="6350" dir="5400000" endA="300" endPos="35000" rotWithShape="0" stA="52000" sy="-100000"/>
          </a:effectLst>
        </p:spPr>
      </p:pic>
    </p:spTree>
    <p:extLst>
      <p:ext uri="{BB962C8B-B14F-4D97-AF65-F5344CB8AC3E}">
        <p14:creationId val="125768774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方正兰亭细黑_GBK"/>
        <a:cs typeface="Arial"/>
      </a:majorFont>
      <a:minorFont>
        <a:latin typeface="Calibri"/>
        <a:ea typeface="方正幼线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210</Paragraphs>
  <Slides>26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7">
      <vt:lpstr>Arial</vt:lpstr>
      <vt:lpstr>Times New Roman</vt:lpstr>
      <vt:lpstr>方正兰亭细黑_GBK</vt:lpstr>
      <vt:lpstr>Calibri</vt:lpstr>
      <vt:lpstr>方正幼线简体</vt:lpstr>
      <vt:lpstr>Calibri Light</vt:lpstr>
      <vt:lpstr>Arial Unicode MS</vt:lpstr>
      <vt:lpstr>Wingdings</vt:lpstr>
      <vt:lpstr>宋体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2021-08-22T11:59:37Z</dcterms:created>
  <cp:lastPrinted>2021-08-22T11:59:37Z</cp:lastPrinted>
  <dcterms:modified xsi:type="dcterms:W3CDTF">2021-08-22T05:44:09Z</dcterms:modified>
  <cp:revision>1</cp:revision>
</cp:coreProperties>
</file>