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3"/>
  </p:notesMasterIdLst>
  <p:sldIdLst>
    <p:sldId id="366" r:id="rId4"/>
    <p:sldId id="367" r:id="rId5"/>
    <p:sldId id="369" r:id="rId6"/>
    <p:sldId id="313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65" r:id="rId21"/>
  </p:sldIdLst>
  <p:sldSz cx="9144000" cy="504031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">
          <p15:clr>
            <a:srgbClr val="A4A3A4"/>
          </p15:clr>
        </p15:guide>
        <p15:guide id="2" orient="horz" pos="2579">
          <p15:clr>
            <a:srgbClr val="A4A3A4"/>
          </p15:clr>
        </p15:guide>
        <p15:guide id="3" pos="725">
          <p15:clr>
            <a:srgbClr val="A4A3A4"/>
          </p15:clr>
        </p15:guide>
        <p15:guide id="4" pos="1434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626" autoAdjust="0"/>
  </p:normalViewPr>
  <p:slideViewPr>
    <p:cSldViewPr snapToObjects="1" showGuides="1">
      <p:cViewPr varScale="1">
        <p:scale>
          <a:sx n="113" d="100"/>
          <a:sy n="113" d="100"/>
        </p:scale>
        <p:origin x="576" y="96"/>
      </p:cViewPr>
      <p:guideLst>
        <p:guide orient="horz" pos="510"/>
        <p:guide orient="horz" pos="2579"/>
        <p:guide pos="725"/>
        <p:guide pos="1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3126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45005" cy="45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6204FA-6E96-43EC-AB1A-B65F20E21B5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E2818C-CABE-45D5-BB63-1EFCDB66E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7520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519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130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931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605081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15123" r="25304" b="23000"/>
          <a:stretch>
            <a:fillRect/>
          </a:stretch>
        </p:blipFill>
        <p:spPr bwMode="auto">
          <a:xfrm>
            <a:off x="0" y="0"/>
            <a:ext cx="91440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3175"/>
            <a:ext cx="9144000" cy="5049838"/>
          </a:xfrm>
          <a:prstGeom prst="rect">
            <a:avLst/>
          </a:prstGeom>
          <a:gradFill>
            <a:gsLst>
              <a:gs pos="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65764"/>
            <a:ext cx="7772400" cy="1080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6177"/>
            <a:ext cx="6400800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984C-9002-4BB0-9833-18E6D009654A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94FF34-B918-4D15-A74D-29B06C3250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856233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07FC-18D3-45B7-AD27-B9F59351F6B4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6A5B-D05D-4A32-B3E0-A6C235F70D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879172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48177"/>
            <a:ext cx="2057400" cy="316069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77"/>
            <a:ext cx="6019800" cy="316069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C3CC-33AA-4F01-B8F8-832396A49575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A57C-13CE-4B9A-AB32-C4E6251DB3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042414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24885"/>
            <a:ext cx="6858000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47331"/>
            <a:ext cx="6858000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55C735B4-4C4D-452A-9FF2-120A07418636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1CDFCA7F-D1D9-4821-951E-BD482D4CB1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34589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0EED7A5C-C677-4960-93F8-2F318C728BDB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C0C268C4-622E-48EE-9F19-599ED353A2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110010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56579"/>
            <a:ext cx="7886700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73044"/>
            <a:ext cx="7886700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C98C1AAA-4C20-430F-8883-579B82CA0F87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BB72B013-11A1-440C-B051-1A3ABA3632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525169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1750"/>
            <a:ext cx="3886200" cy="31980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1750"/>
            <a:ext cx="3886200" cy="31980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B5CC743C-8A8E-4EF4-BB0E-25B99592BC3F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CBCC6072-468F-4C0C-98FE-930426F718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663353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68350"/>
            <a:ext cx="7886700" cy="9742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5577"/>
            <a:ext cx="3868340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1114"/>
            <a:ext cx="3868340" cy="2708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5577"/>
            <a:ext cx="3887391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41114"/>
            <a:ext cx="3887391" cy="2708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EE066A93-B138-486A-B51D-4D75EA0D0BE8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77D0CD1A-4638-4B63-85FE-75FEAEF679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75157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721135E8-9BFE-4DAF-B523-2DA72AE175E8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DC1FC5C9-66B7-430A-8B6B-57A3F6B0CF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649460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B737FA14-A30A-4AEC-ABEC-E1A629605EB3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29E6BBD9-D14F-45A2-81F1-0FF4291E75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4259582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36021"/>
            <a:ext cx="2949178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25712"/>
            <a:ext cx="4629150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12094"/>
            <a:ext cx="2949178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9FC7BD42-AD47-4A5A-9F05-052BA3D92D36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06F7777C-086E-4F71-A82B-0B300D9541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87487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A891-5DD1-4C68-BE2A-FD807F2875C6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DDE0-18DB-4935-8A0E-1F1FEF6DC7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196153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36021"/>
            <a:ext cx="2949178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25712"/>
            <a:ext cx="4629150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12094"/>
            <a:ext cx="2949178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8B513B01-EDED-4363-89C0-F4F74C993441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283EA10B-71EA-4572-9014-1F2D844F42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317528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BC52EEB4-570C-44C6-ACA9-C5D3E9A4DCBA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F575596F-0490-4249-8CC7-30D2664C66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653683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68350"/>
            <a:ext cx="1971675" cy="42714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68350"/>
            <a:ext cx="5800725" cy="42714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19E21F57-894C-4F98-80F3-C1B56BF4568A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IKEA Sans" pitchFamily="34" charset="0"/>
              </a:defRPr>
            </a:lvl1pPr>
          </a:lstStyle>
          <a:p>
            <a:pPr>
              <a:defRPr/>
            </a:pPr>
            <a:fld id="{B43320BA-98AB-4C6A-801F-1D51A02375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831087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38868"/>
            <a:ext cx="7772400" cy="1001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36300"/>
            <a:ext cx="7772400" cy="11025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584D-AF01-4022-BC8C-1269D8FDD246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A33E-3580-44E7-AFBB-7A1DA287AE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00429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64554"/>
            <a:ext cx="4038600" cy="24443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64554"/>
            <a:ext cx="4038600" cy="24443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F55E-D745-49EC-8240-E18361BC4ED5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158F-ECFE-4A8A-AE91-D2713820B5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27288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28237"/>
            <a:ext cx="4040188" cy="470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598433"/>
            <a:ext cx="4040188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28237"/>
            <a:ext cx="4041775" cy="470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598433"/>
            <a:ext cx="4041775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47E6-A11F-4DE9-A4BF-F8658D4C5622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105C-6440-4EF5-86B8-9BDC41B086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978641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801B-F179-467E-B165-C3C5478B200D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0DA8-A45C-40D2-8211-47045D2A1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5896978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6"/>
          <p:cNvGrpSpPr/>
          <p:nvPr userDrawn="1"/>
        </p:nvGrpSpPr>
        <p:grpSpPr>
          <a:xfrm>
            <a:off x="7407275" y="0"/>
            <a:ext cx="1260475" cy="433388"/>
            <a:chOff x="7407315" y="-124"/>
            <a:chExt cx="1260140" cy="433563"/>
          </a:xfrm>
        </p:grpSpPr>
        <p:sp>
          <p:nvSpPr>
            <p:cNvPr id="3" name="矩形 2"/>
            <p:cNvSpPr/>
            <p:nvPr/>
          </p:nvSpPr>
          <p:spPr>
            <a:xfrm>
              <a:off x="7407315" y="-124"/>
              <a:ext cx="1260140" cy="3906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">
              <a:grayscl/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421307" y="-124"/>
              <a:ext cx="1246148" cy="43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A662-5F7E-4571-B082-762B02600184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F6A614-A83C-4326-B84D-057E5869AE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404134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0679"/>
            <a:ext cx="3008313" cy="854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0679"/>
            <a:ext cx="5111750" cy="43017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54733"/>
            <a:ext cx="3008313" cy="34477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3FAF-1A54-455F-94B4-62437A507AB0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2A4F-9ADB-452D-ABE2-2DAB80905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78534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28219"/>
            <a:ext cx="5486400" cy="416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0361"/>
            <a:ext cx="5486400" cy="30241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44746"/>
            <a:ext cx="5486400" cy="591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BF43-1306-4983-A045-ED4747E802B1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D1A6-D011-4F40-914F-73356A9C44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4105796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1613"/>
            <a:ext cx="8229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76338"/>
            <a:ext cx="82296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72013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197016-60F2-49B6-8542-43110437BE7A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72013"/>
            <a:ext cx="2895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72013"/>
            <a:ext cx="2133600" cy="268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B064BFC-2C30-4F3B-9367-7834C26EBB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21" r:id="rId7"/>
    <p:sldLayoutId id="2147483716" r:id="rId8"/>
    <p:sldLayoutId id="2147483717" r:id="rId9"/>
    <p:sldLayoutId id="2147483718" r:id="rId10"/>
    <p:sldLayoutId id="214748371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8288"/>
            <a:ext cx="7886700" cy="97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41438"/>
            <a:ext cx="7886700" cy="319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72013"/>
            <a:ext cx="20574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882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7B889E9-77D6-4247-8B4D-AEE6543ABB87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72013"/>
            <a:ext cx="30861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82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72013"/>
            <a:ext cx="20574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882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A8FC9AA-1C8F-48C3-86F9-65A9C7440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/>
  <p:txStyles>
    <p:titleStyle>
      <a:lvl1pPr algn="l" defTabSz="671513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15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715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715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715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715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715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715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715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66688" indent="-166688" algn="l" defTabSz="671513" rtl="0" fontAlgn="base">
        <a:lnSpc>
          <a:spcPct val="90000"/>
        </a:lnSpc>
        <a:spcBef>
          <a:spcPts val="738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166688" algn="l" defTabSz="671513" rtl="0" fontAlgn="base">
        <a:lnSpc>
          <a:spcPct val="90000"/>
        </a:lnSpc>
        <a:spcBef>
          <a:spcPts val="363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788" indent="-166688" algn="l" defTabSz="671513" rtl="0" fontAlgn="base">
        <a:lnSpc>
          <a:spcPct val="90000"/>
        </a:lnSpc>
        <a:spcBef>
          <a:spcPts val="36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50" indent="-166688" algn="l" defTabSz="671513" rtl="0" fontAlgn="base">
        <a:lnSpc>
          <a:spcPct val="90000"/>
        </a:lnSpc>
        <a:spcBef>
          <a:spcPts val="363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indent="-166688" algn="l" defTabSz="671513" rtl="0" fontAlgn="base">
        <a:lnSpc>
          <a:spcPct val="90000"/>
        </a:lnSpc>
        <a:spcBef>
          <a:spcPts val="363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0.png" Type="http://schemas.openxmlformats.org/officeDocument/2006/relationships/image"/><Relationship Id="rId3" Target="http://www.51pptmoban.com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8965" r="6250" t="3558"/>
          <a:stretch>
            <a:fillRect/>
          </a:stretch>
        </p:blipFill>
        <p:spPr bwMode="auto">
          <a:xfrm>
            <a:off x="0" y="0"/>
            <a:ext cx="91440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-85725" y="2070100"/>
            <a:ext cx="9229725" cy="2655888"/>
          </a:xfrm>
          <a:prstGeom prst="rect">
            <a:avLst/>
          </a:prstGeom>
          <a:solidFill>
            <a:srgbClr val="F2F2F2">
              <a:alpha val="78039"/>
            </a:srgbClr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7412" name="组合 15"/>
          <p:cNvGrpSpPr/>
          <p:nvPr/>
        </p:nvGrpSpPr>
        <p:grpSpPr>
          <a:xfrm>
            <a:off x="3132138" y="3635375"/>
            <a:ext cx="3097530" cy="997903"/>
            <a:chOff x="2994485" y="3330246"/>
            <a:chExt cx="3097747" cy="997583"/>
          </a:xfrm>
        </p:grpSpPr>
        <p:grpSp>
          <p:nvGrpSpPr>
            <p:cNvPr id="17416" name="组合 2"/>
            <p:cNvGrpSpPr/>
            <p:nvPr/>
          </p:nvGrpSpPr>
          <p:grpSpPr>
            <a:xfrm>
              <a:off x="3458788" y="3330246"/>
              <a:ext cx="1950708" cy="746203"/>
              <a:chOff x="3145858" y="3366301"/>
              <a:chExt cx="2461257" cy="941503"/>
            </a:xfrm>
          </p:grpSpPr>
          <p:pic>
            <p:nvPicPr>
              <p:cNvPr id="17418" name="Picture 2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r="3479"/>
              <a:stretch>
                <a:fillRect/>
              </a:stretch>
            </p:blipFill>
            <p:spPr bwMode="auto">
              <a:xfrm>
                <a:off x="3145858" y="3366301"/>
                <a:ext cx="2461257" cy="886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355277" y="3981021"/>
                <a:ext cx="2101683" cy="3267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1100">
                    <a:latin typeface="+mn-ea"/>
                    <a:ea typeface="+mn-ea"/>
                  </a:rPr>
                  <a:t>—— 面试技巧集萃——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994485" y="4084067"/>
              <a:ext cx="3097747" cy="2437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000">
                  <a:latin typeface="+mn-ea"/>
                  <a:ea typeface="+mn-ea"/>
                </a:rPr>
                <a:t>搜集  秋叶语录        整理  黄丽娟      PPT制作  曹将</a:t>
              </a:r>
            </a:p>
          </p:txBody>
        </p:sp>
      </p:grpSp>
      <p:grpSp>
        <p:nvGrpSpPr>
          <p:cNvPr id="17413" name="组合 16"/>
          <p:cNvGrpSpPr/>
          <p:nvPr/>
        </p:nvGrpSpPr>
        <p:grpSpPr>
          <a:xfrm>
            <a:off x="3251200" y="2632075"/>
            <a:ext cx="2619693" cy="701040"/>
            <a:chOff x="2791962" y="2350416"/>
            <a:chExt cx="2619905" cy="700902"/>
          </a:xfrm>
        </p:grpSpPr>
        <p:sp>
          <p:nvSpPr>
            <p:cNvPr id="18" name="矩形 17"/>
            <p:cNvSpPr/>
            <p:nvPr/>
          </p:nvSpPr>
          <p:spPr>
            <a:xfrm>
              <a:off x="3196809" y="2350416"/>
              <a:ext cx="2215058" cy="70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4000">
                  <a:latin typeface="+mj-ea"/>
                  <a:ea typeface="+mj-ea"/>
                </a:rPr>
                <a:t>简历制作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791962" y="2536118"/>
              <a:ext cx="404846" cy="40473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2400">
                  <a:latin typeface="+mj-ea"/>
                  <a:ea typeface="+mj-ea"/>
                </a:rPr>
                <a:t>陆</a:t>
              </a:r>
            </a:p>
          </p:txBody>
        </p:sp>
      </p:grpSp>
    </p:spTree>
  </p:cSld>
  <p:clrMapOvr>
    <a:masterClrMapping/>
  </p:clrMapOvr>
  <p:transition spd="med">
    <p:fad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50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·实践经历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70125" y="1516063"/>
            <a:ext cx="6577013" cy="2524125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50938" y="1516063"/>
            <a:ext cx="1030287" cy="25241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285875" y="3633788"/>
            <a:ext cx="9623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1"/>
                </a:solidFill>
              </a:rPr>
              <a:t>范例1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·实践经历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150938" y="1516063"/>
            <a:ext cx="1030287" cy="25241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241425" y="3633788"/>
            <a:ext cx="9623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1"/>
                </a:solidFill>
              </a:rPr>
              <a:t>范例2</a:t>
            </a: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76475" y="1516063"/>
            <a:ext cx="5424488" cy="2524125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·实践经历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150938" y="1516063"/>
            <a:ext cx="1030287" cy="25241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241425" y="3633788"/>
            <a:ext cx="9623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1"/>
                </a:solidFill>
              </a:rPr>
              <a:t>范例3</a:t>
            </a:r>
          </a:p>
        </p:txBody>
      </p:sp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79650" y="1516063"/>
            <a:ext cx="5534025" cy="2524125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22363" y="1430338"/>
            <a:ext cx="59705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94589" y="607408"/>
            <a:ext cx="7060531" cy="1196551"/>
          </a:xfrm>
          <a:prstGeom prst="rect">
            <a:avLst/>
          </a:prstGeom>
          <a:gradFill>
            <a:gsLst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0726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·所获荣誉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sp>
        <p:nvSpPr>
          <p:cNvPr id="12" name="矩形 11"/>
          <p:cNvSpPr/>
          <p:nvPr/>
        </p:nvSpPr>
        <p:spPr>
          <a:xfrm flipV="1">
            <a:off x="694589" y="2179241"/>
            <a:ext cx="7060531" cy="1196551"/>
          </a:xfrm>
          <a:prstGeom prst="rect">
            <a:avLst/>
          </a:prstGeom>
          <a:gradFill>
            <a:gsLst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0730" name="矩形 21"/>
          <p:cNvSpPr>
            <a:spLocks noChangeArrowheads="1"/>
          </p:cNvSpPr>
          <p:nvPr/>
        </p:nvSpPr>
        <p:spPr bwMode="auto">
          <a:xfrm>
            <a:off x="1014413" y="2844800"/>
            <a:ext cx="6167437" cy="92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marL="2286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Tx/>
              <a:buAutoNum type="arabicPlain"/>
            </a:pPr>
            <a:r>
              <a:rPr altLang="en-US" lang="zh-CN" sz="1200">
                <a:solidFill>
                  <a:srgbClr val="FF0000"/>
                </a:solidFill>
              </a:rPr>
              <a:t>标注比例，比如获优秀毕业论文（奖励前5%）这样的写法是最专业的。写简历有个原则，把HR当傻瓜，因为HR一小时可能就要看100多封简历，他根本不会去思考你的奖项比例或是什么的，所以尽量表达清楚，一看就能明白最好。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Tx/>
              <a:buAutoNum type="arabicPlain"/>
            </a:pPr>
            <a:r>
              <a:rPr altLang="en-US" lang="zh-CN" sz="1200">
                <a:solidFill>
                  <a:srgbClr val="FF0000"/>
                </a:solidFill>
              </a:rPr>
              <a:t>无关奖励不要放！比如“军训优秀学员”。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94589" y="607408"/>
            <a:ext cx="7060531" cy="1196551"/>
          </a:xfrm>
          <a:prstGeom prst="rect">
            <a:avLst/>
          </a:prstGeom>
          <a:gradFill>
            <a:gsLst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1749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·相关技能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95613" y="1360488"/>
            <a:ext cx="4759325" cy="1171575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50938" y="1360488"/>
            <a:ext cx="1711325" cy="117157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1752" name="TextBox 12"/>
          <p:cNvSpPr txBox="1">
            <a:spLocks noChangeArrowheads="1"/>
          </p:cNvSpPr>
          <p:nvPr/>
        </p:nvSpPr>
        <p:spPr bwMode="auto">
          <a:xfrm>
            <a:off x="1287463" y="2087563"/>
            <a:ext cx="150844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2800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  <a:cs charset="-122" panose="020b0300000000000000" pitchFamily="34" typeface="Hiragino Sans GB W3"/>
              </a:rPr>
              <a:t>BEFORE</a:t>
            </a:r>
          </a:p>
        </p:txBody>
      </p:sp>
      <p:sp>
        <p:nvSpPr>
          <p:cNvPr id="14" name="矩形 13"/>
          <p:cNvSpPr/>
          <p:nvPr/>
        </p:nvSpPr>
        <p:spPr>
          <a:xfrm>
            <a:off x="1150938" y="2622550"/>
            <a:ext cx="1711325" cy="1171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1536700" y="3349625"/>
            <a:ext cx="125285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2800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  <a:cs charset="-122" panose="020b0300000000000000" pitchFamily="34" typeface="Hiragino Sans GB W3"/>
              </a:rPr>
              <a:t>AFTER</a:t>
            </a:r>
          </a:p>
        </p:txBody>
      </p:sp>
      <p:sp>
        <p:nvSpPr>
          <p:cNvPr id="5" name="矩形 4"/>
          <p:cNvSpPr/>
          <p:nvPr/>
        </p:nvSpPr>
        <p:spPr>
          <a:xfrm>
            <a:off x="2995613" y="2622550"/>
            <a:ext cx="4759325" cy="1171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2995613" y="2622550"/>
            <a:ext cx="4759325" cy="30321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1757" name="TextBox 7"/>
          <p:cNvSpPr txBox="1">
            <a:spLocks noChangeArrowheads="1"/>
          </p:cNvSpPr>
          <p:nvPr/>
        </p:nvSpPr>
        <p:spPr bwMode="auto">
          <a:xfrm>
            <a:off x="2947988" y="2625725"/>
            <a:ext cx="7924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200"/>
              <a:t>相关技能</a:t>
            </a:r>
          </a:p>
        </p:txBody>
      </p:sp>
      <p:sp>
        <p:nvSpPr>
          <p:cNvPr id="31758" name="矩形 21"/>
          <p:cNvSpPr>
            <a:spLocks noChangeArrowheads="1"/>
          </p:cNvSpPr>
          <p:nvPr/>
        </p:nvSpPr>
        <p:spPr bwMode="auto">
          <a:xfrm>
            <a:off x="3013075" y="2935288"/>
            <a:ext cx="1289050" cy="23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marL="2286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z="900"/>
              <a:t>外语能力</a:t>
            </a:r>
          </a:p>
        </p:txBody>
      </p:sp>
      <p:sp>
        <p:nvSpPr>
          <p:cNvPr id="31759" name="TextBox 9"/>
          <p:cNvSpPr txBox="1">
            <a:spLocks noChangeArrowheads="1"/>
          </p:cNvSpPr>
          <p:nvPr/>
        </p:nvSpPr>
        <p:spPr bwMode="auto">
          <a:xfrm>
            <a:off x="3248025" y="3103563"/>
            <a:ext cx="237998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171450" marL="17145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en-US" lang="zh-CN" sz="800"/>
              <a:t>大学英语四级：573分  大学英语六级：586分</a:t>
            </a:r>
          </a:p>
        </p:txBody>
      </p:sp>
      <p:sp>
        <p:nvSpPr>
          <p:cNvPr id="31760" name="矩形 20"/>
          <p:cNvSpPr>
            <a:spLocks noChangeArrowheads="1"/>
          </p:cNvSpPr>
          <p:nvPr/>
        </p:nvSpPr>
        <p:spPr bwMode="auto">
          <a:xfrm>
            <a:off x="3013075" y="3251199"/>
            <a:ext cx="1289050" cy="23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marL="2286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z="900"/>
              <a:t>计算机能力</a:t>
            </a:r>
          </a:p>
        </p:txBody>
      </p:sp>
      <p:sp>
        <p:nvSpPr>
          <p:cNvPr id="31761" name="TextBox 23"/>
          <p:cNvSpPr txBox="1">
            <a:spLocks noChangeArrowheads="1"/>
          </p:cNvSpPr>
          <p:nvPr/>
        </p:nvSpPr>
        <p:spPr bwMode="auto">
          <a:xfrm>
            <a:off x="3248025" y="3419475"/>
            <a:ext cx="329914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171450" marL="17145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en-US" lang="zh-CN" sz="800"/>
              <a:t>能用Word做海报，用Excel做报表，用PowerPoint做简易动画片；</a:t>
            </a:r>
          </a:p>
          <a:p>
            <a:pPr eaLnBrk="1" hangingPunct="1"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en-US" lang="zh-CN" sz="800"/>
              <a:t>能用Photoshop处理图片，用Dreamweaver制作简单网页。</a:t>
            </a:r>
          </a:p>
        </p:txBody>
      </p:sp>
      <p:sp>
        <p:nvSpPr>
          <p:cNvPr id="31762" name="矩形 15"/>
          <p:cNvSpPr>
            <a:spLocks noChangeArrowheads="1"/>
          </p:cNvSpPr>
          <p:nvPr/>
        </p:nvSpPr>
        <p:spPr bwMode="auto">
          <a:xfrm>
            <a:off x="1058863" y="3919538"/>
            <a:ext cx="53419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800"/>
              <a:t>显示出具体能用该软件做的事情，会更有说服力。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94589" y="607408"/>
            <a:ext cx="7060531" cy="1196551"/>
          </a:xfrm>
          <a:prstGeom prst="rect">
            <a:avLst/>
          </a:prstGeom>
          <a:gradFill>
            <a:gsLst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2773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·自我评价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150938" y="1360488"/>
            <a:ext cx="1711325" cy="124936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2775" name="TextBox 12"/>
          <p:cNvSpPr txBox="1">
            <a:spLocks noChangeArrowheads="1"/>
          </p:cNvSpPr>
          <p:nvPr/>
        </p:nvSpPr>
        <p:spPr bwMode="auto">
          <a:xfrm>
            <a:off x="1287463" y="2087563"/>
            <a:ext cx="150844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2800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  <a:cs charset="-122" panose="020b0300000000000000" pitchFamily="34" typeface="Hiragino Sans GB W3"/>
              </a:rPr>
              <a:t>BEFORE</a:t>
            </a:r>
          </a:p>
        </p:txBody>
      </p:sp>
      <p:pic>
        <p:nvPicPr>
          <p:cNvPr id="3277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13075" y="1360488"/>
            <a:ext cx="53387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7" name="组合 11"/>
          <p:cNvGrpSpPr/>
          <p:nvPr/>
        </p:nvGrpSpPr>
        <p:grpSpPr>
          <a:xfrm>
            <a:off x="3013075" y="2317750"/>
            <a:ext cx="5338763" cy="307975"/>
            <a:chOff x="3012777" y="2348556"/>
            <a:chExt cx="5339643" cy="307777"/>
          </a:xfrm>
        </p:grpSpPr>
        <p:sp>
          <p:nvSpPr>
            <p:cNvPr id="3" name="矩形 2"/>
            <p:cNvSpPr/>
            <p:nvPr/>
          </p:nvSpPr>
          <p:spPr>
            <a:xfrm>
              <a:off x="3012777" y="2372354"/>
              <a:ext cx="5339643" cy="26018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2789" name="TextBox 5"/>
            <p:cNvSpPr txBox="1">
              <a:spLocks noChangeArrowheads="1"/>
            </p:cNvSpPr>
            <p:nvPr/>
          </p:nvSpPr>
          <p:spPr bwMode="auto">
            <a:xfrm>
              <a:off x="4513047" y="2348556"/>
              <a:ext cx="2316862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400">
                  <a:latin charset="-122" panose="020b0300000000000000" pitchFamily="34" typeface="Hiragino Sans GB W3"/>
                  <a:ea charset="-122" panose="020b0300000000000000" pitchFamily="34" typeface="Hiragino Sans GB W3"/>
                  <a:cs charset="-122" panose="020b0300000000000000" pitchFamily="34" typeface="Hiragino Sans GB W3"/>
                </a:rPr>
                <a:t>空话，套话，毫无自我特色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1150938" y="2784475"/>
            <a:ext cx="1711325" cy="1250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2779" name="TextBox 25"/>
          <p:cNvSpPr txBox="1">
            <a:spLocks noChangeArrowheads="1"/>
          </p:cNvSpPr>
          <p:nvPr/>
        </p:nvSpPr>
        <p:spPr bwMode="auto">
          <a:xfrm>
            <a:off x="1500188" y="3527425"/>
            <a:ext cx="125285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2800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  <a:cs charset="-122" panose="020b0300000000000000" pitchFamily="34" typeface="Hiragino Sans GB W3"/>
              </a:rPr>
              <a:t>AFTER</a:t>
            </a:r>
          </a:p>
        </p:txBody>
      </p:sp>
      <p:grpSp>
        <p:nvGrpSpPr>
          <p:cNvPr id="32780" name="组合 27"/>
          <p:cNvGrpSpPr/>
          <p:nvPr/>
        </p:nvGrpSpPr>
        <p:grpSpPr>
          <a:xfrm>
            <a:off x="3013075" y="3743325"/>
            <a:ext cx="5338763" cy="306388"/>
            <a:chOff x="3012777" y="2348556"/>
            <a:chExt cx="5339643" cy="307777"/>
          </a:xfrm>
        </p:grpSpPr>
        <p:sp>
          <p:nvSpPr>
            <p:cNvPr id="29" name="矩形 28"/>
            <p:cNvSpPr/>
            <p:nvPr/>
          </p:nvSpPr>
          <p:spPr>
            <a:xfrm>
              <a:off x="3012777" y="2370882"/>
              <a:ext cx="5339643" cy="2631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22710" y="2348556"/>
              <a:ext cx="2494691" cy="306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400">
                  <a:solidFill>
                    <a:schemeClr val="accent6">
                      <a:lumMod val="75000"/>
                    </a:schemeClr>
                  </a:solidFill>
                  <a:latin charset="-122" panose="020b0300000000000000" pitchFamily="34" typeface="Hiragino Sans GB W3"/>
                  <a:ea charset="-122" panose="020b0300000000000000" pitchFamily="34" typeface="Hiragino Sans GB W3"/>
                </a:rPr>
                <a:t>挖掘自己真正与众不同的地方</a:t>
              </a:r>
            </a:p>
          </p:txBody>
        </p:sp>
      </p:grpSp>
      <p:grpSp>
        <p:nvGrpSpPr>
          <p:cNvPr id="32781" name="组合 33"/>
          <p:cNvGrpSpPr/>
          <p:nvPr/>
        </p:nvGrpSpPr>
        <p:grpSpPr>
          <a:xfrm>
            <a:off x="2995613" y="2773363"/>
            <a:ext cx="5356225" cy="914400"/>
            <a:chOff x="2995408" y="1360708"/>
            <a:chExt cx="5357012" cy="914225"/>
          </a:xfrm>
        </p:grpSpPr>
        <p:sp>
          <p:nvSpPr>
            <p:cNvPr id="35" name="矩形 34"/>
            <p:cNvSpPr/>
            <p:nvPr/>
          </p:nvSpPr>
          <p:spPr>
            <a:xfrm>
              <a:off x="2995408" y="1360708"/>
              <a:ext cx="5357012" cy="914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2995408" y="1360708"/>
              <a:ext cx="5357012" cy="24760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2782" name="TextBox 36"/>
          <p:cNvSpPr txBox="1">
            <a:spLocks noChangeArrowheads="1"/>
          </p:cNvSpPr>
          <p:nvPr/>
        </p:nvSpPr>
        <p:spPr bwMode="auto">
          <a:xfrm>
            <a:off x="2965450" y="2760663"/>
            <a:ext cx="7924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200"/>
              <a:t>自我评价</a:t>
            </a:r>
          </a:p>
        </p:txBody>
      </p:sp>
      <p:sp>
        <p:nvSpPr>
          <p:cNvPr id="32783" name="矩形 18"/>
          <p:cNvSpPr>
            <a:spLocks noChangeArrowheads="1"/>
          </p:cNvSpPr>
          <p:nvPr/>
        </p:nvSpPr>
        <p:spPr bwMode="auto">
          <a:xfrm>
            <a:off x="2978150" y="3005138"/>
            <a:ext cx="541813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altLang="en-US" lang="zh-CN" sz="1000"/>
              <a:t>执着而坚韧的蜗牛，求索于交大，在通往理想的道路上跋山涉水。瘦小的身体内蕴含着独特的思维和丰富的表达。在《结网》中净化，在思索中洞悉国内外互联网的变化。从意气风发的社团主席到成熟稳健的Intel大使，Follow my heart的我期望追随Pony的团队一起去创造Internet的神话！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矩形 47"/>
          <p:cNvSpPr/>
          <p:nvPr/>
        </p:nvSpPr>
        <p:spPr>
          <a:xfrm>
            <a:off x="2411413" y="2047875"/>
            <a:ext cx="5310187" cy="630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2411413" y="2746375"/>
            <a:ext cx="5310187" cy="630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0" name="矩形 49"/>
          <p:cNvSpPr/>
          <p:nvPr/>
        </p:nvSpPr>
        <p:spPr>
          <a:xfrm>
            <a:off x="2411413" y="3435350"/>
            <a:ext cx="5310187" cy="630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2411413" y="1349375"/>
            <a:ext cx="5310187" cy="630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4822" name="组合 22"/>
          <p:cNvGrpSpPr/>
          <p:nvPr/>
        </p:nvGrpSpPr>
        <p:grpSpPr>
          <a:xfrm>
            <a:off x="1073150" y="765175"/>
            <a:ext cx="1765300" cy="369888"/>
            <a:chOff x="1072932" y="764961"/>
            <a:chExt cx="1765941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255" y="764961"/>
              <a:ext cx="716540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·总结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678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grpSp>
        <p:nvGrpSpPr>
          <p:cNvPr id="34823" name="组合 21"/>
          <p:cNvGrpSpPr/>
          <p:nvPr/>
        </p:nvGrpSpPr>
        <p:grpSpPr>
          <a:xfrm>
            <a:off x="1162050" y="1349375"/>
            <a:ext cx="1216025" cy="698500"/>
            <a:chOff x="1161770" y="1350026"/>
            <a:chExt cx="654129" cy="697935"/>
          </a:xfrm>
        </p:grpSpPr>
        <p:sp>
          <p:nvSpPr>
            <p:cNvPr id="24" name="矩形 23"/>
            <p:cNvSpPr/>
            <p:nvPr/>
          </p:nvSpPr>
          <p:spPr>
            <a:xfrm>
              <a:off x="1161770" y="1350026"/>
              <a:ext cx="630218" cy="6297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838" name="TextBox 26"/>
            <p:cNvSpPr txBox="1">
              <a:spLocks noChangeArrowheads="1"/>
            </p:cNvSpPr>
            <p:nvPr/>
          </p:nvSpPr>
          <p:spPr bwMode="auto">
            <a:xfrm>
              <a:off x="1275304" y="1463186"/>
              <a:ext cx="535600" cy="57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Hiragino Sans GB W3"/>
                  <a:ea charset="-122" panose="020b0300000000000000" pitchFamily="34" typeface="Hiragino Sans GB W3"/>
                  <a:cs charset="-122" panose="020b0300000000000000" pitchFamily="34" typeface="Hiragino Sans GB W3"/>
                </a:rPr>
                <a:t>整洁</a:t>
              </a:r>
            </a:p>
          </p:txBody>
        </p:sp>
      </p:grpSp>
      <p:grpSp>
        <p:nvGrpSpPr>
          <p:cNvPr id="34824" name="组合 38"/>
          <p:cNvGrpSpPr/>
          <p:nvPr/>
        </p:nvGrpSpPr>
        <p:grpSpPr>
          <a:xfrm>
            <a:off x="1162050" y="2047875"/>
            <a:ext cx="1216025" cy="698500"/>
            <a:chOff x="1161770" y="1350026"/>
            <a:chExt cx="654129" cy="697935"/>
          </a:xfrm>
        </p:grpSpPr>
        <p:sp>
          <p:nvSpPr>
            <p:cNvPr id="40" name="矩形 39"/>
            <p:cNvSpPr/>
            <p:nvPr/>
          </p:nvSpPr>
          <p:spPr>
            <a:xfrm>
              <a:off x="1161770" y="1350026"/>
              <a:ext cx="630218" cy="6297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836" name="TextBox 40"/>
            <p:cNvSpPr txBox="1">
              <a:spLocks noChangeArrowheads="1"/>
            </p:cNvSpPr>
            <p:nvPr/>
          </p:nvSpPr>
          <p:spPr bwMode="auto">
            <a:xfrm>
              <a:off x="1275304" y="1463186"/>
              <a:ext cx="535600" cy="57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Hiragino Sans GB W3"/>
                  <a:ea charset="-122" panose="020b0300000000000000" pitchFamily="34" typeface="Hiragino Sans GB W3"/>
                  <a:cs charset="-122" panose="020b0300000000000000" pitchFamily="34" typeface="Hiragino Sans GB W3"/>
                </a:rPr>
                <a:t>统一</a:t>
              </a:r>
            </a:p>
          </p:txBody>
        </p:sp>
      </p:grpSp>
      <p:grpSp>
        <p:nvGrpSpPr>
          <p:cNvPr id="34825" name="组合 41"/>
          <p:cNvGrpSpPr/>
          <p:nvPr/>
        </p:nvGrpSpPr>
        <p:grpSpPr>
          <a:xfrm>
            <a:off x="1162050" y="2746375"/>
            <a:ext cx="1216025" cy="696913"/>
            <a:chOff x="1161770" y="1350026"/>
            <a:chExt cx="654129" cy="697935"/>
          </a:xfrm>
        </p:grpSpPr>
        <p:sp>
          <p:nvSpPr>
            <p:cNvPr id="43" name="矩形 42"/>
            <p:cNvSpPr/>
            <p:nvPr/>
          </p:nvSpPr>
          <p:spPr>
            <a:xfrm>
              <a:off x="1161770" y="1350026"/>
              <a:ext cx="630218" cy="6295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834" name="TextBox 43"/>
            <p:cNvSpPr txBox="1">
              <a:spLocks noChangeArrowheads="1"/>
            </p:cNvSpPr>
            <p:nvPr/>
          </p:nvSpPr>
          <p:spPr bwMode="auto">
            <a:xfrm>
              <a:off x="1275304" y="1463186"/>
              <a:ext cx="535600" cy="57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Hiragino Sans GB W3"/>
                  <a:ea charset="-122" panose="020b0300000000000000" pitchFamily="34" typeface="Hiragino Sans GB W3"/>
                  <a:cs charset="-122" panose="020b0300000000000000" pitchFamily="34" typeface="Hiragino Sans GB W3"/>
                </a:rPr>
                <a:t>清楚</a:t>
              </a:r>
            </a:p>
          </p:txBody>
        </p:sp>
      </p:grpSp>
      <p:grpSp>
        <p:nvGrpSpPr>
          <p:cNvPr id="34826" name="组合 44"/>
          <p:cNvGrpSpPr/>
          <p:nvPr/>
        </p:nvGrpSpPr>
        <p:grpSpPr>
          <a:xfrm>
            <a:off x="1162050" y="3435350"/>
            <a:ext cx="1216025" cy="698500"/>
            <a:chOff x="1161770" y="1350026"/>
            <a:chExt cx="654129" cy="697935"/>
          </a:xfrm>
        </p:grpSpPr>
        <p:sp>
          <p:nvSpPr>
            <p:cNvPr id="46" name="矩形 45"/>
            <p:cNvSpPr/>
            <p:nvPr/>
          </p:nvSpPr>
          <p:spPr>
            <a:xfrm>
              <a:off x="1161770" y="1350026"/>
              <a:ext cx="630218" cy="6297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832" name="TextBox 46"/>
            <p:cNvSpPr txBox="1">
              <a:spLocks noChangeArrowheads="1"/>
            </p:cNvSpPr>
            <p:nvPr/>
          </p:nvSpPr>
          <p:spPr bwMode="auto">
            <a:xfrm>
              <a:off x="1275304" y="1463185"/>
              <a:ext cx="535600" cy="57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>
                  <a:solidFill>
                    <a:schemeClr val="bg1"/>
                  </a:solidFill>
                  <a:latin charset="-122" panose="020b0300000000000000" pitchFamily="34" typeface="Hiragino Sans GB W3"/>
                  <a:ea charset="-122" panose="020b0300000000000000" pitchFamily="34" typeface="Hiragino Sans GB W3"/>
                  <a:cs charset="-122" panose="020b0300000000000000" pitchFamily="34" typeface="Hiragino Sans GB W3"/>
                </a:rPr>
                <a:t>专业</a:t>
              </a:r>
            </a:p>
          </p:txBody>
        </p:sp>
      </p:grpSp>
      <p:sp>
        <p:nvSpPr>
          <p:cNvPr id="34827" name="矩形 4"/>
          <p:cNvSpPr>
            <a:spLocks noChangeArrowheads="1"/>
          </p:cNvSpPr>
          <p:nvPr/>
        </p:nvSpPr>
        <p:spPr bwMode="auto">
          <a:xfrm>
            <a:off x="2470150" y="1530350"/>
            <a:ext cx="541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400"/>
              <a:t>没有错别字和错误的标点符号，建议仔细审核后，转成ＰＤＦ</a:t>
            </a:r>
          </a:p>
        </p:txBody>
      </p:sp>
      <p:sp>
        <p:nvSpPr>
          <p:cNvPr id="34828" name="矩形 6"/>
          <p:cNvSpPr>
            <a:spLocks noChangeArrowheads="1"/>
          </p:cNvSpPr>
          <p:nvPr/>
        </p:nvSpPr>
        <p:spPr bwMode="auto">
          <a:xfrm>
            <a:off x="2470150" y="2212975"/>
            <a:ext cx="3561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400"/>
              <a:t>格式统一，日期、项目符号、字体、颜色等</a:t>
            </a:r>
          </a:p>
        </p:txBody>
      </p:sp>
      <p:sp>
        <p:nvSpPr>
          <p:cNvPr id="34829" name="矩形 7"/>
          <p:cNvSpPr>
            <a:spLocks noChangeArrowheads="1"/>
          </p:cNvSpPr>
          <p:nvPr/>
        </p:nvSpPr>
        <p:spPr bwMode="auto">
          <a:xfrm>
            <a:off x="2470150" y="2835275"/>
            <a:ext cx="53101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400"/>
              <a:t>所有要表达的东西，清晰表达，有条理不混乱，无关的经历和奖励不需要写！</a:t>
            </a:r>
          </a:p>
        </p:txBody>
      </p:sp>
      <p:sp>
        <p:nvSpPr>
          <p:cNvPr id="34830" name="矩形 9"/>
          <p:cNvSpPr>
            <a:spLocks noChangeArrowheads="1"/>
          </p:cNvSpPr>
          <p:nvPr/>
        </p:nvSpPr>
        <p:spPr bwMode="auto">
          <a:xfrm>
            <a:off x="2470150" y="3481388"/>
            <a:ext cx="53101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400"/>
              <a:t>用词商务化，不要有第一人称的出现，只用动词引导每句开头，如“负责……”，“销售了……”等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150938" y="1349375"/>
            <a:ext cx="7437437" cy="226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6867" name="组合 22"/>
          <p:cNvGrpSpPr/>
          <p:nvPr/>
        </p:nvGrpSpPr>
        <p:grpSpPr>
          <a:xfrm>
            <a:off x="1073150" y="765175"/>
            <a:ext cx="1765300" cy="369888"/>
            <a:chOff x="1072932" y="764961"/>
            <a:chExt cx="1765941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255" y="764961"/>
              <a:ext cx="716540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·推荐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678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pic>
        <p:nvPicPr>
          <p:cNvPr id="7171" name="Picture 3"/>
          <p:cNvPicPr>
            <a:picLocks noChangeArrowheads="1" noChangeAspect="1"/>
          </p:cNvPicPr>
          <p:nvPr/>
        </p:nvPicPr>
        <p:blipFill>
          <a:blip r:embed="rId3"/>
          <a:srcRect b="40228" r="10191"/>
          <a:stretch>
            <a:fillRect/>
          </a:stretch>
        </p:blipFill>
        <p:spPr bwMode="auto">
          <a:xfrm>
            <a:off x="1149350" y="1349375"/>
            <a:ext cx="7439025" cy="22606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06488" y="3722688"/>
            <a:ext cx="298640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latin typeface="+mn-ea"/>
                <a:ea typeface="+mn-ea"/>
              </a:rPr>
              <a:t>一页纸简历  www.70man.com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TextBox 18"/>
          <p:cNvSpPr txBox="1">
            <a:spLocks noChangeArrowheads="1"/>
          </p:cNvSpPr>
          <p:nvPr/>
        </p:nvSpPr>
        <p:spPr bwMode="auto">
          <a:xfrm>
            <a:off x="2185988" y="3014663"/>
            <a:ext cx="47675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1600"/>
              <a:t>搜集  秋叶语录        整理  黄丽娟      PPT制作  曹将</a:t>
            </a:r>
          </a:p>
        </p:txBody>
      </p:sp>
      <p:grpSp>
        <p:nvGrpSpPr>
          <p:cNvPr id="38915" name="组合 3"/>
          <p:cNvGrpSpPr/>
          <p:nvPr/>
        </p:nvGrpSpPr>
        <p:grpSpPr>
          <a:xfrm>
            <a:off x="1649413" y="1357313"/>
            <a:ext cx="5949950" cy="1304925"/>
            <a:chOff x="977410" y="1357688"/>
            <a:chExt cx="5949015" cy="1305145"/>
          </a:xfrm>
        </p:grpSpPr>
        <p:grpSp>
          <p:nvGrpSpPr>
            <p:cNvPr id="38917" name="组合 1"/>
            <p:cNvGrpSpPr/>
            <p:nvPr/>
          </p:nvGrpSpPr>
          <p:grpSpPr>
            <a:xfrm>
              <a:off x="977410" y="1357688"/>
              <a:ext cx="3588729" cy="1305145"/>
              <a:chOff x="1759187" y="1034991"/>
              <a:chExt cx="3588729" cy="1305145"/>
            </a:xfrm>
          </p:grpSpPr>
          <p:pic>
            <p:nvPicPr>
              <p:cNvPr id="38919" name="Picture 2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59187" y="1034991"/>
                <a:ext cx="3588729" cy="1248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636937" y="1940019"/>
                <a:ext cx="2331988" cy="3963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000">
                    <a:latin typeface="+mn-ea"/>
                    <a:ea typeface="+mn-ea"/>
                  </a:rPr>
                  <a:t>—— 面试技巧集萃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014637" y="1357307"/>
                <a:ext cx="71427" cy="9256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432853" y="1524403"/>
              <a:ext cx="1706612" cy="1006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6000">
                  <a:latin typeface="+mj-ea"/>
                  <a:ea typeface="+mj-ea"/>
                </a:rPr>
                <a:t>谢谢！</a:t>
              </a:r>
            </a:p>
          </p:txBody>
        </p:sp>
      </p:grp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2771775" y="5445125"/>
            <a:ext cx="347226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1800">
                <a:ea charset="-122" panose="02010600030101010101" pitchFamily="2" typeface="宋体"/>
                <a:hlinkClick r:id="rId3"/>
              </a:rPr>
              <a:t>www.51pptmoban.com 搜集整理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616450" y="1101725"/>
            <a:ext cx="171323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5400">
                <a:solidFill>
                  <a:srgbClr val="FF0000"/>
                </a:solidFill>
                <a:latin typeface="+mn-ea"/>
                <a:ea typeface="+mn-ea"/>
              </a:rPr>
              <a:t>15秒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2488" y="1951038"/>
            <a:ext cx="3022917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</a:rPr>
              <a:t>筛选简历时HR平均停留时间</a:t>
            </a:r>
          </a:p>
        </p:txBody>
      </p:sp>
      <p:pic>
        <p:nvPicPr>
          <p:cNvPr id="2055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3812" y="1254854"/>
            <a:ext cx="1389638" cy="1800000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chemeClr val="bg2"/>
            </a:outerShdw>
            <a:reflection algn="bl" blurRad="6350" dir="5400000" endA="300" endPos="35000" rotWithShape="0" stA="52000" sy="-100000"/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93012" y="1254854"/>
            <a:ext cx="1528601" cy="1980000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chemeClr val="bg2"/>
            </a:outerShdw>
            <a:reflection algn="bl" blurRad="6350" dir="5400000" endA="300" endPos="35000" rotWithShape="0" stA="52000" sy="-100000"/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01175" y="1254854"/>
            <a:ext cx="1711800" cy="216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</a:ln>
          <a:effectLst>
            <a:outerShdw algn="ctr" dir="2700000" dist="35921" rotWithShape="0">
              <a:schemeClr val="bg2"/>
            </a:outerShdw>
            <a:reflection algn="bl" blurRad="6350" dir="5400000" endA="300" endPos="35000" rotWithShape="0" stA="52000" sy="-100000"/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92538" y="1254854"/>
            <a:ext cx="1808696" cy="234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</a:ln>
          <a:effectLst>
            <a:outerShdw algn="ctr" dir="2700000" dist="35921" rotWithShape="0">
              <a:schemeClr val="bg2"/>
            </a:outerShdw>
            <a:reflection algn="bl" blurRad="6350" dir="5400000" endA="300" endPos="35000" rotWithShape="0" stA="52000" sy="-100000"/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702175" y="1125538"/>
            <a:ext cx="1290955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5400">
                <a:solidFill>
                  <a:srgbClr val="FF0000"/>
                </a:solidFill>
                <a:latin typeface="+mn-ea"/>
                <a:ea typeface="+mn-ea"/>
              </a:rPr>
              <a:t>5秒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2812" y="1973263"/>
            <a:ext cx="36134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</a:rPr>
              <a:t>你的简历必须在最初5秒内吸引HR</a:t>
            </a:r>
          </a:p>
        </p:txBody>
      </p:sp>
      <p:grpSp>
        <p:nvGrpSpPr>
          <p:cNvPr id="20484" name="组合 6"/>
          <p:cNvGrpSpPr/>
          <p:nvPr/>
        </p:nvGrpSpPr>
        <p:grpSpPr>
          <a:xfrm>
            <a:off x="1331913" y="1068388"/>
            <a:ext cx="3624262" cy="3159125"/>
            <a:chOff x="926595" y="873710"/>
            <a:chExt cx="3623748" cy="3159588"/>
          </a:xfrm>
        </p:grpSpPr>
        <p:pic>
          <p:nvPicPr>
            <p:cNvPr id="20485" name="Picture 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0577"/>
            <a:stretch>
              <a:fillRect/>
            </a:stretch>
          </p:blipFill>
          <p:spPr bwMode="auto">
            <a:xfrm>
              <a:off x="926595" y="873710"/>
              <a:ext cx="3060340" cy="3159588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5921" rotWithShape="0">
                <a:schemeClr val="bg2"/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2142448" y="1621532"/>
              <a:ext cx="1844413" cy="1846534"/>
            </a:xfrm>
            <a:prstGeom prst="ellipse">
              <a:avLst/>
            </a:prstGeom>
            <a:gradFill>
              <a:gsLst>
                <a:gs pos="0">
                  <a:schemeClr val="bg1">
                    <a:alpha val="74000"/>
                  </a:schemeClr>
                </a:gs>
                <a:gs pos="50000">
                  <a:schemeClr val="bg1">
                    <a:alpha val="28000"/>
                  </a:schemeClr>
                </a:gs>
                <a:gs pos="100000">
                  <a:schemeClr val="bg1">
                    <a:alpha val="69000"/>
                  </a:schemeClr>
                </a:gs>
              </a:gsLst>
              <a:lin ang="5400000" scaled="0"/>
            </a:gra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 rot="2635033">
              <a:off x="3594804" y="3377564"/>
              <a:ext cx="955539" cy="179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</p:spTree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732" l="3281" r="2368" t="1790"/>
          <a:stretch>
            <a:fillRect/>
          </a:stretch>
        </p:blipFill>
        <p:spPr bwMode="auto">
          <a:xfrm>
            <a:off x="1062038" y="1185863"/>
            <a:ext cx="2835275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2150" y="765175"/>
            <a:ext cx="2418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latin typeface="+mj-ea"/>
                <a:ea typeface="+mj-ea"/>
              </a:rPr>
              <a:t>·哪类简历容易吸引HR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3150" y="765175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j-ea"/>
                <a:ea typeface="+mj-ea"/>
              </a:rPr>
              <a:t>简历制作</a:t>
            </a:r>
          </a:p>
        </p:txBody>
      </p:sp>
      <p:sp>
        <p:nvSpPr>
          <p:cNvPr id="21509" name="矩形 11"/>
          <p:cNvSpPr>
            <a:spLocks noChangeArrowheads="1"/>
          </p:cNvSpPr>
          <p:nvPr/>
        </p:nvSpPr>
        <p:spPr bwMode="auto">
          <a:xfrm>
            <a:off x="4087812" y="2212975"/>
            <a:ext cx="4940300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marL="2286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altLang="en-US" lang="zh-CN" sz="1200"/>
              <a:t>内容清晰、扼要、容易理解，无用语不当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altLang="en-US" lang="zh-CN" sz="1200"/>
              <a:t>完整地详列过往的工作记录，没有出现难以解释的空档期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altLang="en-US" lang="zh-CN" sz="1200"/>
              <a:t>经过修饰，并能引起阅者的兴趣</a:t>
            </a:r>
          </a:p>
        </p:txBody>
      </p:sp>
      <p:sp>
        <p:nvSpPr>
          <p:cNvPr id="13" name="矩形 12"/>
          <p:cNvSpPr/>
          <p:nvPr/>
        </p:nvSpPr>
        <p:spPr>
          <a:xfrm>
            <a:off x="4032250" y="2324100"/>
            <a:ext cx="68263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 spd="med"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8"/>
          <p:cNvSpPr txBox="1"/>
          <p:nvPr/>
        </p:nvSpPr>
        <p:spPr>
          <a:xfrm>
            <a:off x="1962150" y="765175"/>
            <a:ext cx="11734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latin typeface="+mj-ea"/>
                <a:ea typeface="+mj-ea"/>
              </a:rPr>
              <a:t>·两个版本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3150" y="765175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j-ea"/>
                <a:ea typeface="+mj-ea"/>
              </a:rPr>
              <a:t>简历制作</a:t>
            </a:r>
          </a:p>
        </p:txBody>
      </p:sp>
      <p:sp>
        <p:nvSpPr>
          <p:cNvPr id="22532" name="矩形 11"/>
          <p:cNvSpPr>
            <a:spLocks noChangeArrowheads="1"/>
          </p:cNvSpPr>
          <p:nvPr/>
        </p:nvSpPr>
        <p:spPr bwMode="auto">
          <a:xfrm>
            <a:off x="3302000" y="1214438"/>
            <a:ext cx="4556125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1200"/>
              <a:t>在明确自己职业定位求职目的前提下，不针对任何企业只针对相关行业和职种而制作的简历。包括：</a:t>
            </a:r>
          </a:p>
        </p:txBody>
      </p:sp>
      <p:sp>
        <p:nvSpPr>
          <p:cNvPr id="13" name="矩形 12"/>
          <p:cNvSpPr/>
          <p:nvPr/>
        </p:nvSpPr>
        <p:spPr>
          <a:xfrm>
            <a:off x="9432925" y="2544763"/>
            <a:ext cx="68263" cy="541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212850" y="1304925"/>
            <a:ext cx="1935163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212850" y="3175000"/>
            <a:ext cx="1935163" cy="99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536" name="TextBox 2"/>
          <p:cNvSpPr txBox="1">
            <a:spLocks noChangeArrowheads="1"/>
          </p:cNvSpPr>
          <p:nvPr/>
        </p:nvSpPr>
        <p:spPr bwMode="auto">
          <a:xfrm>
            <a:off x="2114550" y="1878013"/>
            <a:ext cx="1097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1"/>
                </a:solidFill>
              </a:rPr>
              <a:t>通用版</a:t>
            </a: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2114550" y="3724275"/>
            <a:ext cx="1097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1"/>
                </a:solidFill>
              </a:rPr>
              <a:t>特殊版</a:t>
            </a:r>
          </a:p>
        </p:txBody>
      </p:sp>
      <p:sp>
        <p:nvSpPr>
          <p:cNvPr id="22538" name="矩形 14"/>
          <p:cNvSpPr>
            <a:spLocks noChangeArrowheads="1"/>
          </p:cNvSpPr>
          <p:nvPr/>
        </p:nvSpPr>
        <p:spPr bwMode="auto">
          <a:xfrm>
            <a:off x="3413125" y="1697038"/>
            <a:ext cx="4445000" cy="129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marL="2286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altLang="en-US" lang="zh-CN" sz="1100">
                <a:solidFill>
                  <a:srgbClr val="FF0000"/>
                </a:solidFill>
              </a:rPr>
              <a:t>职业定位。想要的是什么，自己适合做什么，自己又能做什么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altLang="en-US" lang="zh-CN" sz="1100">
                <a:solidFill>
                  <a:srgbClr val="FF0000"/>
                </a:solidFill>
              </a:rPr>
              <a:t>岗位调研。弄清楚该岗位的通用要求。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altLang="en-US" lang="zh-CN" sz="1100">
                <a:solidFill>
                  <a:srgbClr val="FF0000"/>
                </a:solidFill>
              </a:rPr>
              <a:t>自身相关资质、经历提炼。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altLang="en-US" lang="zh-CN" sz="1100">
                <a:solidFill>
                  <a:srgbClr val="FF0000"/>
                </a:solidFill>
              </a:rPr>
              <a:t>简洁而重点突出地表达。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altLang="en-US" lang="zh-CN" sz="1100">
                <a:solidFill>
                  <a:srgbClr val="FF0000"/>
                </a:solidFill>
              </a:rPr>
              <a:t>细节的适当处理。形式美观、版本控制（两页以内）、错别字检查等。</a:t>
            </a:r>
          </a:p>
        </p:txBody>
      </p:sp>
      <p:sp>
        <p:nvSpPr>
          <p:cNvPr id="22539" name="矩形 15"/>
          <p:cNvSpPr>
            <a:spLocks noChangeArrowheads="1"/>
          </p:cNvSpPr>
          <p:nvPr/>
        </p:nvSpPr>
        <p:spPr bwMode="auto">
          <a:xfrm>
            <a:off x="3302000" y="3094038"/>
            <a:ext cx="455612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1200"/>
              <a:t>找准特定企业的情况下，专门针对该企业而制作的简历。</a:t>
            </a:r>
          </a:p>
        </p:txBody>
      </p:sp>
      <p:sp>
        <p:nvSpPr>
          <p:cNvPr id="22540" name="矩形 6"/>
          <p:cNvSpPr>
            <a:spLocks noChangeArrowheads="1"/>
          </p:cNvSpPr>
          <p:nvPr/>
        </p:nvSpPr>
        <p:spPr bwMode="auto">
          <a:xfrm>
            <a:off x="3413125" y="3362325"/>
            <a:ext cx="457200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100"/>
              <a:t>结合你要应聘的特定企业的岗位职责和任职要求，稍作修改就ok了。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3925" y="1487488"/>
            <a:ext cx="3151188" cy="386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94589" y="1552512"/>
            <a:ext cx="3873069" cy="499010"/>
          </a:xfrm>
          <a:prstGeom prst="rect">
            <a:avLst/>
          </a:prstGeom>
          <a:gradFill>
            <a:gsLst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 flipV="1">
            <a:off x="562398" y="1942456"/>
            <a:ext cx="3873069" cy="3548029"/>
          </a:xfrm>
          <a:prstGeom prst="rect">
            <a:avLst/>
          </a:prstGeom>
          <a:gradFill>
            <a:gsLst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561" name="矩形 21"/>
          <p:cNvSpPr>
            <a:spLocks noChangeArrowheads="1"/>
          </p:cNvSpPr>
          <p:nvPr/>
        </p:nvSpPr>
        <p:spPr bwMode="auto">
          <a:xfrm>
            <a:off x="4105275" y="1803400"/>
            <a:ext cx="32308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200"/>
              <a:t>简历最上方一般只需填姓名、电话、电子邮箱。</a:t>
            </a:r>
          </a:p>
        </p:txBody>
      </p:sp>
      <p:grpSp>
        <p:nvGrpSpPr>
          <p:cNvPr id="23562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·基本信息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sp>
        <p:nvSpPr>
          <p:cNvPr id="23563" name="矩形 23"/>
          <p:cNvSpPr>
            <a:spLocks noChangeArrowheads="1"/>
          </p:cNvSpPr>
          <p:nvPr/>
        </p:nvSpPr>
        <p:spPr bwMode="auto">
          <a:xfrm>
            <a:off x="4321175" y="2051050"/>
            <a:ext cx="4572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71450" marL="17145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r>
              <a:rPr altLang="en-US" lang="zh-CN" sz="1000"/>
              <a:t>如果应聘企业没有具体要求，照片就不用附上，放照片减分比加分的时候多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r>
              <a:rPr altLang="en-US" lang="zh-CN" sz="1000"/>
              <a:t>姓名加粗，因为这是最想让HR记住的信息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r>
              <a:rPr altLang="en-US" lang="zh-CN" sz="1000"/>
              <a:t>手机号码通用写法是434原则（1357-xxx-xxxx）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r>
              <a:rPr altLang="en-US" lang="zh-CN" sz="1000"/>
              <a:t>邮箱推荐Gmail和Yahoo！</a:t>
            </a:r>
          </a:p>
        </p:txBody>
      </p:sp>
      <p:sp>
        <p:nvSpPr>
          <p:cNvPr id="23564" name="矩形 24"/>
          <p:cNvSpPr>
            <a:spLocks noChangeArrowheads="1"/>
          </p:cNvSpPr>
          <p:nvPr/>
        </p:nvSpPr>
        <p:spPr bwMode="auto">
          <a:xfrm>
            <a:off x="4105275" y="282416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FF0000"/>
                </a:solidFill>
              </a:rPr>
              <a:t>求职意向一定写在简历上方，可以放在个人信息前，或者紧跟着个人信息后。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3925" y="855663"/>
            <a:ext cx="3151188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94589" y="854971"/>
            <a:ext cx="3873069" cy="1196551"/>
          </a:xfrm>
          <a:prstGeom prst="rect">
            <a:avLst/>
          </a:prstGeom>
          <a:gradFill>
            <a:gsLst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 flipV="1">
            <a:off x="562398" y="1803957"/>
            <a:ext cx="3873069" cy="4316597"/>
          </a:xfrm>
          <a:prstGeom prst="rect">
            <a:avLst/>
          </a:prstGeom>
          <a:gradFill>
            <a:gsLst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585" name="矩形 21"/>
          <p:cNvSpPr>
            <a:spLocks noChangeArrowheads="1"/>
          </p:cNvSpPr>
          <p:nvPr/>
        </p:nvSpPr>
        <p:spPr bwMode="auto">
          <a:xfrm>
            <a:off x="4105275" y="1803400"/>
            <a:ext cx="4572000" cy="22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marL="22860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Tx/>
              <a:buAutoNum type="arabicPlain"/>
            </a:pPr>
            <a:r>
              <a:rPr altLang="en-US" lang="zh-CN" sz="1200">
                <a:solidFill>
                  <a:srgbClr val="FF0000"/>
                </a:solidFill>
              </a:rPr>
              <a:t>排序。如果你有不止一个学位，并曾就读于不同的学校，那么你可以从最近的教育经历开始，按照时间顺序把具体的学习情况介绍清楚。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Tx/>
              <a:buAutoNum type="arabicPlain"/>
            </a:pPr>
            <a:r>
              <a:rPr altLang="en-US" lang="zh-CN" sz="1200">
                <a:solidFill>
                  <a:srgbClr val="FF0000"/>
                </a:solidFill>
              </a:rPr>
              <a:t>时间。常用的年月写法（2010.09）也可，用09/2010 – 10/2010的这种日期写法也可，但如果投的是外企，建议后一种写法。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Tx/>
              <a:buAutoNum type="arabicPlain"/>
            </a:pPr>
            <a:r>
              <a:rPr altLang="en-US" lang="zh-CN" sz="1200">
                <a:solidFill>
                  <a:srgbClr val="FF0000"/>
                </a:solidFill>
              </a:rPr>
              <a:t>相关课程。根据你应聘的职位是否有关来决定，如果你是数学系的你要去应聘计算机相关职位，你就应该把计算数学，数学实验，C语言各种和计算机有关的放到相关课程中去。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Tx/>
              <a:buAutoNum type="arabicPlain"/>
            </a:pPr>
            <a:r>
              <a:rPr altLang="en-US" lang="zh-CN" sz="1200">
                <a:solidFill>
                  <a:srgbClr val="FF0000"/>
                </a:solidFill>
              </a:rPr>
              <a:t>摆放位置。</a:t>
            </a:r>
          </a:p>
        </p:txBody>
      </p:sp>
      <p:grpSp>
        <p:nvGrpSpPr>
          <p:cNvPr id="24586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·教育经历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4437062" y="3914775"/>
            <a:ext cx="4291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171450" marL="17145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altLang="en-US" lang="zh-CN" sz="1000"/>
              <a:t>学校较好、学业杰出：个人信息之下</a:t>
            </a:r>
          </a:p>
          <a:p>
            <a:pPr eaLnBrk="1" hangingPunct="1">
              <a:spcBef>
                <a:spcPct val="0"/>
              </a:spcBef>
            </a:pPr>
            <a:r>
              <a:rPr altLang="en-US" lang="zh-CN" sz="1000"/>
              <a:t>学校稍微差一些、已经毕业的、实习经历较强：实习（实践）经历之下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1162050" y="2079625"/>
            <a:ext cx="1636713" cy="630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162050" y="2814638"/>
            <a:ext cx="1636713" cy="630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1162050" y="3548063"/>
            <a:ext cx="1636713" cy="630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162050" y="1349375"/>
            <a:ext cx="1636713" cy="630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5606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·实践经历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grpSp>
        <p:nvGrpSpPr>
          <p:cNvPr id="25607" name="组合 5"/>
          <p:cNvGrpSpPr/>
          <p:nvPr/>
        </p:nvGrpSpPr>
        <p:grpSpPr>
          <a:xfrm>
            <a:off x="1162050" y="1349375"/>
            <a:ext cx="665163" cy="730250"/>
            <a:chOff x="1161770" y="1350026"/>
            <a:chExt cx="665941" cy="730360"/>
          </a:xfrm>
        </p:grpSpPr>
        <p:sp>
          <p:nvSpPr>
            <p:cNvPr id="3" name="矩形 2"/>
            <p:cNvSpPr/>
            <p:nvPr/>
          </p:nvSpPr>
          <p:spPr>
            <a:xfrm>
              <a:off x="1161770" y="1350026"/>
              <a:ext cx="629385" cy="6303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5630" name="TextBox 4"/>
            <p:cNvSpPr txBox="1">
              <a:spLocks noChangeArrowheads="1"/>
            </p:cNvSpPr>
            <p:nvPr/>
          </p:nvSpPr>
          <p:spPr bwMode="auto">
            <a:xfrm>
              <a:off x="1333665" y="1434055"/>
              <a:ext cx="446927" cy="64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-122" panose="020b0300000000000000" pitchFamily="34" typeface="Hiragino Sans GB W3"/>
                  <a:ea charset="-122" panose="020b0300000000000000" pitchFamily="34" typeface="Hiragino Sans GB W3"/>
                  <a:cs charset="-122" panose="020b0300000000000000" pitchFamily="34" typeface="Hiragino Sans GB W3"/>
                </a:rPr>
                <a:t>S</a:t>
              </a:r>
            </a:p>
          </p:txBody>
        </p:sp>
      </p:grpSp>
      <p:grpSp>
        <p:nvGrpSpPr>
          <p:cNvPr id="25608" name="组合 14"/>
          <p:cNvGrpSpPr/>
          <p:nvPr/>
        </p:nvGrpSpPr>
        <p:grpSpPr>
          <a:xfrm>
            <a:off x="1162050" y="2084388"/>
            <a:ext cx="665163" cy="730250"/>
            <a:chOff x="1161770" y="1350026"/>
            <a:chExt cx="665941" cy="730360"/>
          </a:xfrm>
        </p:grpSpPr>
        <p:sp>
          <p:nvSpPr>
            <p:cNvPr id="16" name="矩形 15"/>
            <p:cNvSpPr/>
            <p:nvPr/>
          </p:nvSpPr>
          <p:spPr>
            <a:xfrm>
              <a:off x="1161770" y="1350026"/>
              <a:ext cx="629385" cy="630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5628" name="TextBox 17"/>
            <p:cNvSpPr txBox="1">
              <a:spLocks noChangeArrowheads="1"/>
            </p:cNvSpPr>
            <p:nvPr/>
          </p:nvSpPr>
          <p:spPr bwMode="auto">
            <a:xfrm>
              <a:off x="1333665" y="1434055"/>
              <a:ext cx="445338" cy="64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-122" panose="020b0300000000000000" pitchFamily="34" typeface="Hiragino Sans GB W3"/>
                  <a:ea charset="-122" panose="020b0300000000000000" pitchFamily="34" typeface="Hiragino Sans GB W3"/>
                  <a:cs charset="-122" panose="020b0300000000000000" pitchFamily="34" typeface="Hiragino Sans GB W3"/>
                </a:rPr>
                <a:t>T</a:t>
              </a:r>
            </a:p>
          </p:txBody>
        </p:sp>
      </p:grpSp>
      <p:grpSp>
        <p:nvGrpSpPr>
          <p:cNvPr id="25609" name="组合 18"/>
          <p:cNvGrpSpPr/>
          <p:nvPr/>
        </p:nvGrpSpPr>
        <p:grpSpPr>
          <a:xfrm>
            <a:off x="1162050" y="2817813"/>
            <a:ext cx="703263" cy="730250"/>
            <a:chOff x="1161770" y="1350026"/>
            <a:chExt cx="702810" cy="730360"/>
          </a:xfrm>
        </p:grpSpPr>
        <p:sp>
          <p:nvSpPr>
            <p:cNvPr id="20" name="矩形 19"/>
            <p:cNvSpPr/>
            <p:nvPr/>
          </p:nvSpPr>
          <p:spPr>
            <a:xfrm>
              <a:off x="1161770" y="1350026"/>
              <a:ext cx="629832" cy="630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5626" name="TextBox 20"/>
            <p:cNvSpPr txBox="1">
              <a:spLocks noChangeArrowheads="1"/>
            </p:cNvSpPr>
            <p:nvPr/>
          </p:nvSpPr>
          <p:spPr bwMode="auto">
            <a:xfrm>
              <a:off x="1333665" y="1434055"/>
              <a:ext cx="504817" cy="64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-122" panose="020b0300000000000000" pitchFamily="34" typeface="Hiragino Sans GB W3"/>
                  <a:ea charset="-122" panose="020b0300000000000000" pitchFamily="34" typeface="Hiragino Sans GB W3"/>
                  <a:cs charset="-122" panose="020b0300000000000000" pitchFamily="34" typeface="Hiragino Sans GB W3"/>
                </a:rPr>
                <a:t>A</a:t>
              </a:r>
            </a:p>
          </p:txBody>
        </p:sp>
      </p:grpSp>
      <p:grpSp>
        <p:nvGrpSpPr>
          <p:cNvPr id="25610" name="组合 23"/>
          <p:cNvGrpSpPr/>
          <p:nvPr/>
        </p:nvGrpSpPr>
        <p:grpSpPr>
          <a:xfrm>
            <a:off x="1162050" y="3551238"/>
            <a:ext cx="690563" cy="730250"/>
            <a:chOff x="1161770" y="1350026"/>
            <a:chExt cx="691589" cy="730360"/>
          </a:xfrm>
        </p:grpSpPr>
        <p:sp>
          <p:nvSpPr>
            <p:cNvPr id="25" name="矩形 24"/>
            <p:cNvSpPr/>
            <p:nvPr/>
          </p:nvSpPr>
          <p:spPr>
            <a:xfrm>
              <a:off x="1161770" y="1350026"/>
              <a:ext cx="629584" cy="630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5624" name="TextBox 25"/>
            <p:cNvSpPr txBox="1">
              <a:spLocks noChangeArrowheads="1"/>
            </p:cNvSpPr>
            <p:nvPr/>
          </p:nvSpPr>
          <p:spPr bwMode="auto">
            <a:xfrm>
              <a:off x="1333665" y="1434056"/>
              <a:ext cx="482045" cy="64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IKEA Sans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-122" panose="020b0300000000000000" pitchFamily="34" typeface="Hiragino Sans GB W3"/>
                  <a:ea charset="-122" panose="020b0300000000000000" pitchFamily="34" typeface="Hiragino Sans GB W3"/>
                  <a:cs charset="-122" panose="020b0300000000000000" pitchFamily="34" typeface="Hiragino Sans GB W3"/>
                </a:rPr>
                <a:t>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63713" y="1665288"/>
            <a:ext cx="1030605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ituation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3713" y="2420938"/>
            <a:ext cx="9496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a   s   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63713" y="3149600"/>
            <a:ext cx="1003617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c t i o 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3713" y="3867150"/>
            <a:ext cx="979805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e s u l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4660" y="1316038"/>
            <a:ext cx="11734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600">
                <a:solidFill>
                  <a:srgbClr val="FF0000"/>
                </a:solidFill>
                <a:latin typeface="+mn-lt"/>
                <a:ea typeface="+mn-ea"/>
              </a:rPr>
              <a:t>情  景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4660" y="2068513"/>
            <a:ext cx="11734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600">
                <a:solidFill>
                  <a:srgbClr val="FF0000"/>
                </a:solidFill>
                <a:latin typeface="+mn-lt"/>
                <a:ea typeface="+mn-ea"/>
              </a:rPr>
              <a:t>任  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24660" y="2817813"/>
            <a:ext cx="11734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600">
                <a:solidFill>
                  <a:srgbClr val="FF0000"/>
                </a:solidFill>
                <a:latin typeface="+mn-lt"/>
                <a:ea typeface="+mn-ea"/>
              </a:rPr>
              <a:t>行  动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24660" y="3548063"/>
            <a:ext cx="11734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600">
                <a:solidFill>
                  <a:srgbClr val="FF0000"/>
                </a:solidFill>
                <a:latin typeface="+mn-lt"/>
                <a:ea typeface="+mn-ea"/>
              </a:rPr>
              <a:t>结  果</a:t>
            </a:r>
          </a:p>
        </p:txBody>
      </p:sp>
      <p:sp>
        <p:nvSpPr>
          <p:cNvPr id="25619" name="矩形 13"/>
          <p:cNvSpPr>
            <a:spLocks noChangeArrowheads="1"/>
          </p:cNvSpPr>
          <p:nvPr/>
        </p:nvSpPr>
        <p:spPr bwMode="auto">
          <a:xfrm>
            <a:off x="2997200" y="1481138"/>
            <a:ext cx="416750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800"/>
              <a:t>什么时候在什么企业/活动担任什么职位</a:t>
            </a:r>
          </a:p>
        </p:txBody>
      </p:sp>
      <p:sp>
        <p:nvSpPr>
          <p:cNvPr id="25620" name="矩形 36"/>
          <p:cNvSpPr>
            <a:spLocks noChangeArrowheads="1"/>
          </p:cNvSpPr>
          <p:nvPr/>
        </p:nvSpPr>
        <p:spPr bwMode="auto">
          <a:xfrm>
            <a:off x="2997200" y="2214563"/>
            <a:ext cx="4297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800"/>
              <a:t>分配的任务是什么，你负责做哪部分工作</a:t>
            </a:r>
          </a:p>
        </p:txBody>
      </p:sp>
      <p:sp>
        <p:nvSpPr>
          <p:cNvPr id="25621" name="矩形 37"/>
          <p:cNvSpPr>
            <a:spLocks noChangeArrowheads="1"/>
          </p:cNvSpPr>
          <p:nvPr/>
        </p:nvSpPr>
        <p:spPr bwMode="auto">
          <a:xfrm>
            <a:off x="2997200" y="2947988"/>
            <a:ext cx="371030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800"/>
              <a:t>你具体做了哪些事情（量化/事实）</a:t>
            </a:r>
          </a:p>
        </p:txBody>
      </p:sp>
      <p:sp>
        <p:nvSpPr>
          <p:cNvPr id="25622" name="矩形 38"/>
          <p:cNvSpPr>
            <a:spLocks noChangeArrowheads="1"/>
          </p:cNvSpPr>
          <p:nvPr/>
        </p:nvSpPr>
        <p:spPr bwMode="auto">
          <a:xfrm>
            <a:off x="2997200" y="3678238"/>
            <a:ext cx="380873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1800"/>
              <a:t>通过这项工作/活动获得的经验/成绩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矩形 44"/>
          <p:cNvSpPr/>
          <p:nvPr/>
        </p:nvSpPr>
        <p:spPr>
          <a:xfrm>
            <a:off x="3492500" y="2981325"/>
            <a:ext cx="5119688" cy="1404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6627" name="组合 22"/>
          <p:cNvGrpSpPr/>
          <p:nvPr/>
        </p:nvGrpSpPr>
        <p:grpSpPr>
          <a:xfrm>
            <a:off x="1073150" y="765175"/>
            <a:ext cx="2227263" cy="369888"/>
            <a:chOff x="1072932" y="764961"/>
            <a:chExt cx="222760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962069" y="764961"/>
              <a:ext cx="1173661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latin typeface="+mj-ea"/>
                  <a:ea typeface="+mj-ea"/>
                </a:rPr>
                <a:t>·实践经历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2932" y="764961"/>
              <a:ext cx="1097449" cy="365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简历制作</a:t>
              </a:r>
            </a:p>
          </p:txBody>
        </p:sp>
      </p:grpSp>
      <p:pic>
        <p:nvPicPr>
          <p:cNvPr descr="C:\Documents and Settings\ljhuang\Application Data\Tencent\Users\9639504\QQ\WinTemp\RichOle\AVHSD_NA`V61]6B]Z8_A9$6.jpg" id="26628" name="Picture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198"/>
          <a:stretch>
            <a:fillRect/>
          </a:stretch>
        </p:blipFill>
        <p:spPr bwMode="auto">
          <a:xfrm>
            <a:off x="3492500" y="1454150"/>
            <a:ext cx="511968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50938" y="1454150"/>
            <a:ext cx="2205037" cy="14049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1524000" y="2339975"/>
            <a:ext cx="169894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  <a:cs charset="-122" panose="020b0300000000000000" pitchFamily="34" typeface="Hiragino Sans GB W3"/>
              </a:rPr>
              <a:t>BEFORE</a:t>
            </a:r>
          </a:p>
        </p:txBody>
      </p:sp>
      <p:sp>
        <p:nvSpPr>
          <p:cNvPr id="43" name="矩形 42"/>
          <p:cNvSpPr/>
          <p:nvPr/>
        </p:nvSpPr>
        <p:spPr>
          <a:xfrm>
            <a:off x="1150938" y="2970213"/>
            <a:ext cx="2205037" cy="1404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632" name="TextBox 43"/>
          <p:cNvSpPr txBox="1">
            <a:spLocks noChangeArrowheads="1"/>
          </p:cNvSpPr>
          <p:nvPr/>
        </p:nvSpPr>
        <p:spPr bwMode="auto">
          <a:xfrm>
            <a:off x="1841500" y="3857625"/>
            <a:ext cx="140684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IKEA Sans"/>
                <a:ea charset="-122" panose="020b0503020204020204" pitchFamily="34" typeface="微软雅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  <a:cs charset="-122" panose="020b0300000000000000" pitchFamily="34" typeface="Hiragino Sans GB W3"/>
              </a:rPr>
              <a:t>AFTER</a:t>
            </a:r>
          </a:p>
        </p:txBody>
      </p:sp>
      <p:sp>
        <p:nvSpPr>
          <p:cNvPr id="12" name="矩形 11"/>
          <p:cNvSpPr/>
          <p:nvPr/>
        </p:nvSpPr>
        <p:spPr>
          <a:xfrm>
            <a:off x="3870325" y="3014663"/>
            <a:ext cx="5119688" cy="129844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100">
                <a:latin typeface="+mn-ea"/>
                <a:ea typeface="+mn-ea"/>
              </a:rPr>
              <a:t>12/2010至今      　ＸＸ社团     　　 主席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100">
                <a:latin typeface="+mn-ea"/>
                <a:ea typeface="+mn-ea"/>
              </a:rPr>
              <a:t>-管理并支持社团的整体运转，协助完善社团章程与制度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100">
                <a:latin typeface="+mn-ea"/>
                <a:ea typeface="+mn-ea"/>
              </a:rPr>
              <a:t>-负责策划社团ＸＸ活动，获得活动赞助ＸＸ元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100">
                <a:latin typeface="+mn-ea"/>
                <a:ea typeface="+mn-ea"/>
              </a:rPr>
              <a:t>-组织了ＸＸ活动，活动开展XXX，参加人数共计XX人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100">
                <a:latin typeface="+mn-ea"/>
                <a:ea typeface="+mn-ea"/>
              </a:rPr>
              <a:t>-任职期间社团招新共XX人，社团被评为“明星社团”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100">
                <a:latin typeface="+mn-ea"/>
                <a:ea typeface="+mn-ea"/>
              </a:rPr>
              <a:t>-任职期间，提高了团队合作能力、组织能力和领导能力．．．</a:t>
            </a:r>
          </a:p>
        </p:txBody>
      </p:sp>
      <p:grpSp>
        <p:nvGrpSpPr>
          <p:cNvPr id="26634" name="组合 60"/>
          <p:cNvGrpSpPr/>
          <p:nvPr/>
        </p:nvGrpSpPr>
        <p:grpSpPr>
          <a:xfrm>
            <a:off x="3671888" y="3070225"/>
            <a:ext cx="271462" cy="1204913"/>
            <a:chOff x="3672496" y="3070761"/>
            <a:chExt cx="271228" cy="1204590"/>
          </a:xfrm>
        </p:grpSpPr>
        <p:grpSp>
          <p:nvGrpSpPr>
            <p:cNvPr id="26635" name="组合 21"/>
            <p:cNvGrpSpPr/>
            <p:nvPr/>
          </p:nvGrpSpPr>
          <p:grpSpPr>
            <a:xfrm>
              <a:off x="3677305" y="3070761"/>
              <a:ext cx="261610" cy="230832"/>
              <a:chOff x="3677209" y="3070761"/>
              <a:chExt cx="261610" cy="23083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716812" y="3096154"/>
                <a:ext cx="144337" cy="1428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652" name="TextBox 16"/>
              <p:cNvSpPr txBox="1">
                <a:spLocks noChangeArrowheads="1"/>
              </p:cNvSpPr>
              <p:nvPr/>
            </p:nvSpPr>
            <p:spPr bwMode="auto">
              <a:xfrm>
                <a:off x="3677208" y="3070761"/>
                <a:ext cx="249340" cy="22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900">
                    <a:solidFill>
                      <a:schemeClr val="bg1"/>
                    </a:solidFill>
                    <a:latin charset="-122" panose="020b0300000000000000" pitchFamily="34" typeface="Hiragino Sans GB W3"/>
                    <a:ea charset="-122" panose="020b0300000000000000" pitchFamily="34" typeface="Hiragino Sans GB W3"/>
                    <a:cs charset="-122" panose="020b0300000000000000" pitchFamily="34" typeface="Hiragino Sans GB W3"/>
                  </a:rPr>
                  <a:t>S</a:t>
                </a:r>
              </a:p>
            </p:txBody>
          </p:sp>
        </p:grpSp>
        <p:grpSp>
          <p:nvGrpSpPr>
            <p:cNvPr id="26636" name="组合 45"/>
            <p:cNvGrpSpPr/>
            <p:nvPr/>
          </p:nvGrpSpPr>
          <p:grpSpPr>
            <a:xfrm>
              <a:off x="3678106" y="3265513"/>
              <a:ext cx="260008" cy="230832"/>
              <a:chOff x="3677209" y="3066048"/>
              <a:chExt cx="260008" cy="23083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3717596" y="3096661"/>
                <a:ext cx="142752" cy="1428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650" name="TextBox 47"/>
              <p:cNvSpPr txBox="1">
                <a:spLocks noChangeArrowheads="1"/>
              </p:cNvSpPr>
              <p:nvPr/>
            </p:nvSpPr>
            <p:spPr bwMode="auto">
              <a:xfrm>
                <a:off x="3677210" y="3066048"/>
                <a:ext cx="247754" cy="22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900">
                    <a:solidFill>
                      <a:schemeClr val="bg1"/>
                    </a:solidFill>
                    <a:latin charset="-122" panose="020b0300000000000000" pitchFamily="34" typeface="Hiragino Sans GB W3"/>
                    <a:ea charset="-122" panose="020b0300000000000000" pitchFamily="34" typeface="Hiragino Sans GB W3"/>
                    <a:cs charset="-122" panose="020b0300000000000000" pitchFamily="34" typeface="Hiragino Sans GB W3"/>
                  </a:rPr>
                  <a:t>T</a:t>
                </a:r>
              </a:p>
            </p:txBody>
          </p:sp>
        </p:grpSp>
        <p:grpSp>
          <p:nvGrpSpPr>
            <p:cNvPr id="26637" name="组合 48"/>
            <p:cNvGrpSpPr/>
            <p:nvPr/>
          </p:nvGrpSpPr>
          <p:grpSpPr>
            <a:xfrm>
              <a:off x="3672496" y="3460265"/>
              <a:ext cx="271228" cy="230832"/>
              <a:chOff x="3672496" y="3070761"/>
              <a:chExt cx="271228" cy="23083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3716908" y="3095484"/>
                <a:ext cx="144337" cy="14442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648" name="TextBox 50"/>
              <p:cNvSpPr txBox="1">
                <a:spLocks noChangeArrowheads="1"/>
              </p:cNvSpPr>
              <p:nvPr/>
            </p:nvSpPr>
            <p:spPr bwMode="auto">
              <a:xfrm>
                <a:off x="3672496" y="3070761"/>
                <a:ext cx="263615" cy="22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900">
                    <a:solidFill>
                      <a:schemeClr val="bg1"/>
                    </a:solidFill>
                    <a:latin charset="-122" panose="020b0300000000000000" pitchFamily="34" typeface="Hiragino Sans GB W3"/>
                    <a:ea charset="-122" panose="020b0300000000000000" pitchFamily="34" typeface="Hiragino Sans GB W3"/>
                    <a:cs charset="-122" panose="020b0300000000000000" pitchFamily="34" typeface="Hiragino Sans GB W3"/>
                  </a:rPr>
                  <a:t>A</a:t>
                </a:r>
              </a:p>
            </p:txBody>
          </p:sp>
        </p:grpSp>
        <p:grpSp>
          <p:nvGrpSpPr>
            <p:cNvPr id="26638" name="组合 51"/>
            <p:cNvGrpSpPr/>
            <p:nvPr/>
          </p:nvGrpSpPr>
          <p:grpSpPr>
            <a:xfrm>
              <a:off x="3672496" y="3655017"/>
              <a:ext cx="271228" cy="230832"/>
              <a:chOff x="3672496" y="3070761"/>
              <a:chExt cx="271228" cy="230832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3716908" y="3095941"/>
                <a:ext cx="144337" cy="14442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646" name="TextBox 53"/>
              <p:cNvSpPr txBox="1">
                <a:spLocks noChangeArrowheads="1"/>
              </p:cNvSpPr>
              <p:nvPr/>
            </p:nvSpPr>
            <p:spPr bwMode="auto">
              <a:xfrm>
                <a:off x="3672496" y="3070761"/>
                <a:ext cx="263615" cy="22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900">
                    <a:solidFill>
                      <a:schemeClr val="bg1"/>
                    </a:solidFill>
                    <a:latin charset="-122" panose="020b0300000000000000" pitchFamily="34" typeface="Hiragino Sans GB W3"/>
                    <a:ea charset="-122" panose="020b0300000000000000" pitchFamily="34" typeface="Hiragino Sans GB W3"/>
                    <a:cs charset="-122" panose="020b0300000000000000" pitchFamily="34" typeface="Hiragino Sans GB W3"/>
                  </a:rPr>
                  <a:t>A</a:t>
                </a:r>
              </a:p>
            </p:txBody>
          </p:sp>
        </p:grpSp>
        <p:grpSp>
          <p:nvGrpSpPr>
            <p:cNvPr id="26639" name="组合 54"/>
            <p:cNvGrpSpPr/>
            <p:nvPr/>
          </p:nvGrpSpPr>
          <p:grpSpPr>
            <a:xfrm>
              <a:off x="3672496" y="3849769"/>
              <a:ext cx="271228" cy="230832"/>
              <a:chOff x="3672496" y="3070761"/>
              <a:chExt cx="271228" cy="230832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3716908" y="3096400"/>
                <a:ext cx="144337" cy="1428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644" name="TextBox 56"/>
              <p:cNvSpPr txBox="1">
                <a:spLocks noChangeArrowheads="1"/>
              </p:cNvSpPr>
              <p:nvPr/>
            </p:nvSpPr>
            <p:spPr bwMode="auto">
              <a:xfrm>
                <a:off x="3672496" y="3070762"/>
                <a:ext cx="263615" cy="22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900">
                    <a:solidFill>
                      <a:schemeClr val="bg1"/>
                    </a:solidFill>
                    <a:latin charset="-122" panose="020b0300000000000000" pitchFamily="34" typeface="Hiragino Sans GB W3"/>
                    <a:ea charset="-122" panose="020b0300000000000000" pitchFamily="34" typeface="Hiragino Sans GB W3"/>
                    <a:cs charset="-122" panose="020b0300000000000000" pitchFamily="34" typeface="Hiragino Sans GB W3"/>
                  </a:rPr>
                  <a:t>A</a:t>
                </a:r>
              </a:p>
            </p:txBody>
          </p:sp>
        </p:grpSp>
        <p:grpSp>
          <p:nvGrpSpPr>
            <p:cNvPr id="26640" name="组合 57"/>
            <p:cNvGrpSpPr/>
            <p:nvPr/>
          </p:nvGrpSpPr>
          <p:grpSpPr>
            <a:xfrm>
              <a:off x="3674099" y="4044519"/>
              <a:ext cx="268022" cy="230832"/>
              <a:chOff x="3672496" y="3070761"/>
              <a:chExt cx="268022" cy="230832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3716891" y="3096860"/>
                <a:ext cx="144339" cy="1428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642" name="TextBox 59"/>
              <p:cNvSpPr txBox="1">
                <a:spLocks noChangeArrowheads="1"/>
              </p:cNvSpPr>
              <p:nvPr/>
            </p:nvSpPr>
            <p:spPr bwMode="auto">
              <a:xfrm>
                <a:off x="3672495" y="3070761"/>
                <a:ext cx="257271" cy="22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itchFamily="34" typeface="IKEA Sans"/>
                    <a:ea charset="-122" panose="020b0503020204020204" pitchFamily="34" typeface="微软雅黑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900">
                    <a:solidFill>
                      <a:schemeClr val="bg1"/>
                    </a:solidFill>
                    <a:latin charset="-122" panose="020b0300000000000000" pitchFamily="34" typeface="Hiragino Sans GB W3"/>
                    <a:ea charset="-122" panose="020b0300000000000000" pitchFamily="34" typeface="Hiragino Sans GB W3"/>
                    <a:cs charset="-122" panose="020b0300000000000000" pitchFamily="34" typeface="Hiragino Sans GB W3"/>
                  </a:rPr>
                  <a:t>R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IKEA Sans"/>
        <a:ea typeface="华康俪金黑W8(P)"/>
        <a:cs typeface="Arial"/>
      </a:majorFont>
      <a:minorFont>
        <a:latin typeface="IKEA Sans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BFBF"/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微软中国</Company>
  <PresentationFormat>自定义</PresentationFormat>
  <Paragraphs>124</Paragraphs>
  <Slides>18</Slides>
  <Notes>4</Notes>
  <TotalTime>2065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9">
      <vt:lpstr>Arial</vt:lpstr>
      <vt:lpstr>IKEA Sans</vt:lpstr>
      <vt:lpstr>华康俪金黑W8(P)</vt:lpstr>
      <vt:lpstr>微软雅黑</vt:lpstr>
      <vt:lpstr>Calibri</vt:lpstr>
      <vt:lpstr>Calibri Light</vt:lpstr>
      <vt:lpstr>宋体</vt:lpstr>
      <vt:lpstr>华文细黑</vt:lpstr>
      <vt:lpstr>Hiragino Sans GB W3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2012-06-24T08:23:58Z</dcterms:created>
  <cp:lastModifiedBy>优品PPT</cp:lastModifiedBy>
  <dcterms:modified xsi:type="dcterms:W3CDTF">2021-08-20T10:56:08Z</dcterms:modified>
  <cp:revision>230</cp:revision>
  <dc:title>PowerPoint 演示文稿</dc:title>
</cp:coreProperties>
</file>