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8" r:id="rId2"/>
  </p:sldMasterIdLst>
  <p:notesMasterIdLst>
    <p:notesMasterId r:id="rId3"/>
  </p:notesMasterIdLst>
  <p:sldIdLst>
    <p:sldId id="395" r:id="rId4"/>
    <p:sldId id="393" r:id="rId5"/>
    <p:sldId id="311" r:id="rId6"/>
    <p:sldId id="350" r:id="rId7"/>
    <p:sldId id="264" r:id="rId8"/>
    <p:sldId id="351" r:id="rId9"/>
    <p:sldId id="352" r:id="rId10"/>
    <p:sldId id="353" r:id="rId11"/>
    <p:sldId id="354" r:id="rId12"/>
    <p:sldId id="355" r:id="rId13"/>
    <p:sldId id="356" r:id="rId14"/>
    <p:sldId id="357" r:id="rId15"/>
    <p:sldId id="360" r:id="rId16"/>
    <p:sldId id="358" r:id="rId17"/>
    <p:sldId id="359" r:id="rId18"/>
    <p:sldId id="361" r:id="rId19"/>
    <p:sldId id="362" r:id="rId20"/>
    <p:sldId id="363" r:id="rId21"/>
    <p:sldId id="364" r:id="rId22"/>
    <p:sldId id="365" r:id="rId23"/>
    <p:sldId id="366" r:id="rId24"/>
    <p:sldId id="368" r:id="rId25"/>
    <p:sldId id="367"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8" r:id="rId45"/>
    <p:sldId id="389" r:id="rId46"/>
    <p:sldId id="387" r:id="rId47"/>
    <p:sldId id="396" r:id="rId48"/>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08" d="100"/>
          <a:sy n="108" d="100"/>
        </p:scale>
        <p:origin x="714" y="12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tags/tag10.xml" Type="http://schemas.openxmlformats.org/officeDocument/2006/relationships/tags"/><Relationship Id="rId5" Target="slides/slide2.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B8438-60E6-4A95-B5B0-7B6EFCEC3395}" type="datetimeFigureOut">
              <a:rPr lang="zh-CN" altLang="en-US" smtClean="0"/>
              <a:t>2021/1/1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E7C5-ACE1-4508-8693-C55348273561}" type="slidenum">
              <a:rPr lang="zh-CN" altLang="en-US" smtClean="0"/>
              <a:t>‹#›</a:t>
            </a:fld>
            <a:endParaRPr lang="zh-CN" altLang="en-US"/>
          </a:p>
        </p:txBody>
      </p:sp>
    </p:spTree>
    <p:extLst>
      <p:ext uri="{BB962C8B-B14F-4D97-AF65-F5344CB8AC3E}">
        <p14:creationId val="429128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140482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158797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905110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966379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453703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534210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135636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455814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446305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57868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51056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57656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041389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356106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54600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932166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144531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52976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07734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975289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81148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067174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303965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771244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06165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68906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425970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29545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602784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5690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6117975"/>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1952891"/>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968984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7492790"/>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9597616"/>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1594983"/>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359940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758318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594294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84927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1550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84617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80653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723183660"/>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599210746"/>
      </p:ext>
    </p:extLst>
  </p:cSld>
  <p:clrMapOvr>
    <a:masterClrMapping/>
  </p:clrMapOvr>
  <mc:AlternateContent>
    <mc:Choice Requires="p14">
      <p:transition p14:dur="1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4060629892"/>
      </p:ext>
    </p:extLst>
  </p:cSld>
  <p:clrMapOvr>
    <a:masterClrMapping/>
  </p:clrMapOvr>
  <mc:AlternateContent>
    <mc:Choice Requires="p14">
      <p:transition p14:dur="1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1690848066"/>
      </p:ext>
    </p:extLst>
  </p:cSld>
  <p:clrMapOvr>
    <a:masterClrMapping/>
  </p:clrMapOvr>
  <mc:AlternateContent>
    <mc:Choice Requires="p14">
      <p:transition p14:dur="1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2343217716"/>
      </p:ext>
    </p:extLst>
  </p:cSld>
  <p:clrMapOvr>
    <a:masterClrMapping/>
  </p:clrMapOvr>
  <mc:AlternateContent>
    <mc:Choice Requires="p14">
      <p:transition p14:dur="1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spTree>
      <p:nvGrpSpPr>
        <p:cNvPr id="1" name=""/>
        <p:cNvGrpSpPr/>
        <p:nvPr/>
      </p:nvGrpSpPr>
      <p:grpSpPr>
        <a:xfrm>
          <a:off x="0" y="0"/>
          <a:ext cx="0" cy="0"/>
        </a:xfrm>
      </p:grpSpPr>
    </p:spTree>
    <p:extLst>
      <p:ext uri="{BB962C8B-B14F-4D97-AF65-F5344CB8AC3E}">
        <p14:creationId val="3004905141"/>
      </p:ext>
    </p:extLst>
  </p:cSld>
  <p:clrMapOvr>
    <a:masterClrMapping/>
  </p:clrMapOvr>
  <mc:AlternateContent>
    <mc:Choice Requires="p14">
      <p:transition p14:dur="10"/>
    </mc:Choice>
    <mc:Fallback>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spTree>
      <p:nvGrpSpPr>
        <p:cNvPr id="1" name=""/>
        <p:cNvGrpSpPr/>
        <p:nvPr/>
      </p:nvGrpSpPr>
      <p:grpSpPr>
        <a:xfrm>
          <a:off x="0" y="0"/>
          <a:ext cx="0" cy="0"/>
        </a:xfrm>
      </p:grpSpPr>
    </p:spTree>
    <p:extLst>
      <p:ext uri="{BB962C8B-B14F-4D97-AF65-F5344CB8AC3E}">
        <p14:creationId val="3636153222"/>
      </p:ext>
    </p:extLst>
  </p:cSld>
  <p:clrMapOvr>
    <a:masterClrMapping/>
  </p:clrMapOvr>
  <mc:AlternateContent>
    <mc:Choice Requires="p14">
      <p:transition p14:dur="10"/>
    </mc:Choice>
    <mc:Fallback>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spTree>
      <p:nvGrpSpPr>
        <p:cNvPr id="1" name=""/>
        <p:cNvGrpSpPr/>
        <p:nvPr/>
      </p:nvGrpSpPr>
      <p:grpSpPr>
        <a:xfrm>
          <a:off x="0" y="0"/>
          <a:ext cx="0" cy="0"/>
        </a:xfrm>
      </p:grpSpPr>
    </p:spTree>
    <p:extLst>
      <p:ext uri="{BB962C8B-B14F-4D97-AF65-F5344CB8AC3E}">
        <p14:creationId val="1926039352"/>
      </p:ext>
    </p:extLst>
  </p:cSld>
  <p:clrMapOvr>
    <a:masterClrMapping/>
  </p:clrMapOvr>
  <mc:AlternateContent>
    <mc:Choice Requires="p14">
      <p:transition p14:dur="10"/>
    </mc:Choice>
    <mc:Fallback>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656678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91295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0996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230747735"/>
      </p:ext>
    </p:extLst>
  </p:cSld>
  <p:clrMapOvr>
    <a:masterClrMapping/>
  </p:clrMapOvr>
  <mc:AlternateContent>
    <mc:Choice Requires="p14">
      <p:transition p14:dur="1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57384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325722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076357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905336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298794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984815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843165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458431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848331486"/>
      </p:ext>
    </p:extLst>
  </p:cSld>
  <p:clrMapOvr>
    <a:masterClrMapping/>
  </p:clrMapOvr>
  <mc:AlternateContent>
    <mc:Choice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430181462"/>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031636550"/>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3552269129"/>
      </p:ext>
    </p:extLst>
  </p:cSld>
  <p:clrMapOvr>
    <a:masterClrMapping/>
  </p:clrMapOvr>
  <mc:AlternateContent>
    <mc:Choice Requires="p14">
      <p:transition p14:dur="1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784082123"/>
      </p:ext>
    </p:extLst>
  </p:cSld>
  <p:clrMapOvr>
    <a:masterClrMapping/>
  </p:clrMapOvr>
  <mc:AlternateContent>
    <mc:Choice Requires="p14">
      <p:transition p14:dur="1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1620998426"/>
      </p:ext>
    </p:extLst>
  </p:cSld>
  <p:clrMapOvr>
    <a:masterClrMapping/>
  </p:clrMapOvr>
  <mc:AlternateContent>
    <mc:Choice Requires="p14">
      <p:transition p14:dur="1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3969257242"/>
      </p:ext>
    </p:extLst>
  </p:cSld>
  <p:clrMapOvr>
    <a:masterClrMapping/>
  </p:clrMapOvr>
  <mc:AlternateContent>
    <mc:Choice Requires="p14">
      <p:transition p14:dur="1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media/image1.jpeg" Type="http://schemas.openxmlformats.org/officeDocument/2006/relationships/image"/><Relationship Id="rId18" Target="../media/image2.jpeg" Type="http://schemas.openxmlformats.org/officeDocument/2006/relationships/image"/><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8">
            <a:lum/>
          </a:blip>
          <a:stretch>
            <a:fillRect/>
          </a:stretch>
        </a:blipFill>
        <a:effectLst/>
      </p:bgPr>
    </p:bg>
    <p:spTree>
      <p:nvGrpSpPr>
        <p:cNvPr id="1" name=""/>
        <p:cNvGrpSpPr/>
        <p:nvPr/>
      </p:nvGrpSpPr>
      <p:grpSpPr>
        <a:xfrm>
          <a:off x="0" y="0"/>
          <a: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
        <p:nvSpPr>
          <p:cNvPr id="8" name="矩形 7">
            <a:extLst>
              <a:ext uri="{FF2B5EF4-FFF2-40B4-BE49-F238E27FC236}">
                <a16:creationId xmlns:a16="http://schemas.microsoft.com/office/drawing/2014/main" id="{899BA9F4-3A34-4F45-8B04-935EC993E58A}"/>
              </a:ext>
            </a:extLst>
          </p:cNvPr>
          <p:cNvSpPr/>
          <p:nvPr userDrawn="1"/>
        </p:nvSpPr>
        <p:spPr>
          <a:xfrm>
            <a:off x="0" y="0"/>
            <a:ext cx="12192000" cy="6858000"/>
          </a:xfrm>
          <a:prstGeom prst="rect">
            <a:avLst/>
          </a:prstGeom>
          <a:solidFill>
            <a:srgbClr val="FC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DBF6DFAF-264E-4AFE-BF81-DCE2E53653EF}"/>
              </a:ext>
            </a:extLst>
          </p:cNvPr>
          <p:cNvPicPr>
            <a:picLocks noChangeAspect="1"/>
          </p:cNvPicPr>
          <p:nvPr userDrawn="1"/>
        </p:nvPicPr>
        <p:blipFill>
          <a:blip r:embed="rId17">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391273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15728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tags/tag1.xml" Type="http://schemas.openxmlformats.org/officeDocument/2006/relationships/tags"/><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8.xml" Type="http://schemas.openxmlformats.org/officeDocument/2006/relationships/notesSlide"/><Relationship Id="rId3" Target="../tags/tag5.xml" Type="http://schemas.openxmlformats.org/officeDocument/2006/relationships/tags"/><Relationship Id="rId4" Target="../tags/tag6.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3.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5.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6.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7.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8.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9.xml" Type="http://schemas.openxmlformats.org/officeDocument/2006/relationships/notesSlide"/><Relationship Id="rId3" Target="../media/image1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0.xml" Type="http://schemas.openxmlformats.org/officeDocument/2006/relationships/notesSlide"/><Relationship Id="rId3" Target="../media/image1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1.xml" Type="http://schemas.openxmlformats.org/officeDocument/2006/relationships/notesSlide"/><Relationship Id="rId3" Target="../media/image1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2.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3.xml" Type="http://schemas.openxmlformats.org/officeDocument/2006/relationships/notesSlide"/><Relationship Id="rId3" Target="../tags/tag7.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4.xml" Type="http://schemas.openxmlformats.org/officeDocument/2006/relationships/notesSlide"/><Relationship Id="rId3" Target="../tags/tag8.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5.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6.xml" Type="http://schemas.openxmlformats.org/officeDocument/2006/relationships/notesSlide"/><Relationship Id="rId3" Target="../media/image13.png" Type="http://schemas.openxmlformats.org/officeDocument/2006/relationships/image"/><Relationship Id="rId4" Target="../media/image14.wdp" Type="http://schemas.microsoft.com/office/2007/relationships/hdphoto"/></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7.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8.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4.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9.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0.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1.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2.xml" Type="http://schemas.openxmlformats.org/officeDocument/2006/relationships/notesSlide"/><Relationship Id="rId3" Target="../media/image3.jpe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3.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tags/tag9.xml" Type="http://schemas.openxmlformats.org/officeDocument/2006/relationships/tags"/><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706DFC60-A3D4-4DDD-984B-1454BC39F038}"/>
              </a:ext>
            </a:extLst>
          </p:cNvPr>
          <p:cNvPicPr>
            <a:picLocks noChangeAspect="1"/>
          </p:cNvPicPr>
          <p:nvPr/>
        </p:nvPicPr>
        <p:blipFill>
          <a:blip r:embed="rId2">
            <a:extLst>
              <a:ext uri="{28A0092B-C50C-407E-A947-70E740481C1C}">
                <a14:useLocalDpi val="0"/>
              </a:ext>
            </a:extLst>
          </a:blip>
          <a:stretch>
            <a:fillRect/>
          </a:stretch>
        </p:blipFill>
        <p:spPr>
          <a:xfrm>
            <a:off x="-84083" y="352"/>
            <a:ext cx="12276083" cy="6857295"/>
          </a:xfrm>
          <a:prstGeom prst="rect">
            <a:avLst/>
          </a:prstGeom>
        </p:spPr>
      </p:pic>
      <p:pic>
        <p:nvPicPr>
          <p:cNvPr descr="图片包含 游戏机  描述已自动生成" id="6" name="图片 5">
            <a:extLst>
              <a:ext uri="{FF2B5EF4-FFF2-40B4-BE49-F238E27FC236}">
                <a16:creationId xmlns:a16="http://schemas.microsoft.com/office/drawing/2014/main" id="{8DE3246C-46EC-4498-8244-0F9A8A84DBFA}"/>
              </a:ext>
            </a:extLst>
          </p:cNvPr>
          <p:cNvPicPr>
            <a:picLocks noChangeAspect="1"/>
          </p:cNvPicPr>
          <p:nvPr/>
        </p:nvPicPr>
        <p:blipFill>
          <a:blip r:embed="rId3">
            <a:extLst>
              <a:ext uri="{28A0092B-C50C-407E-A947-70E740481C1C}">
                <a14:useLocalDpi val="0"/>
              </a:ext>
            </a:extLst>
          </a:blip>
          <a:srcRect b="83448" r="61735" t="-561"/>
          <a:stretch>
            <a:fillRect/>
          </a:stretch>
        </p:blipFill>
        <p:spPr>
          <a:xfrm>
            <a:off x="-84083" y="-40317"/>
            <a:ext cx="4729656" cy="1109800"/>
          </a:xfrm>
          <a:prstGeom prst="rect">
            <a:avLst/>
          </a:prstGeom>
        </p:spPr>
      </p:pic>
      <p:sp>
        <p:nvSpPr>
          <p:cNvPr id="7" name="矩形 6">
            <a:extLst>
              <a:ext uri="{FF2B5EF4-FFF2-40B4-BE49-F238E27FC236}">
                <a16:creationId xmlns:a16="http://schemas.microsoft.com/office/drawing/2014/main" id="{FDE46F42-557C-4F15-9327-24F559857E43}"/>
              </a:ext>
            </a:extLst>
          </p:cNvPr>
          <p:cNvSpPr/>
          <p:nvPr/>
        </p:nvSpPr>
        <p:spPr>
          <a:xfrm>
            <a:off x="4152985" y="3900209"/>
            <a:ext cx="37388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latin charset="-122" panose="02010601030101010101" pitchFamily="2" typeface="字体视界-NEW魏碑体"/>
                <a:ea charset="-122" panose="02010601030101010101" pitchFamily="2" typeface="字体视界-NEW魏碑体"/>
                <a:cs typeface="+mn-ea"/>
                <a:sym typeface="+mn-lt"/>
              </a:rPr>
              <a:t>汇报人:优页PPT       汇报时间：202X</a:t>
            </a:r>
          </a:p>
        </p:txBody>
      </p:sp>
      <p:sp>
        <p:nvSpPr>
          <p:cNvPr id="8" name="PA-矩形 4">
            <a:extLst>
              <a:ext uri="{FF2B5EF4-FFF2-40B4-BE49-F238E27FC236}">
                <a16:creationId xmlns:a16="http://schemas.microsoft.com/office/drawing/2014/main" id="{8CB484A9-CBD0-4F01-B724-92D02C8F7B23}"/>
              </a:ext>
            </a:extLst>
          </p:cNvPr>
          <p:cNvSpPr/>
          <p:nvPr>
            <p:custDataLst>
              <p:tags r:id="rId4"/>
            </p:custDataLst>
          </p:nvPr>
        </p:nvSpPr>
        <p:spPr>
          <a:xfrm>
            <a:off x="850505" y="2316154"/>
            <a:ext cx="10322824" cy="9144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5400" u="none">
                <a:ln>
                  <a:noFill/>
                </a:ln>
                <a:solidFill>
                  <a:srgbClr val="C00000"/>
                </a:solidFill>
                <a:effectLst/>
                <a:uLnTx/>
                <a:uFillTx/>
                <a:latin charset="-122" panose="020b0503020204020204" pitchFamily="34" typeface="微软雅黑"/>
                <a:ea charset="-122" panose="020b0503020204020204" pitchFamily="34" typeface="微软雅黑"/>
                <a:cs typeface="+mn-cs"/>
              </a:rPr>
              <a:t>国有企业基层组织工作条例</a:t>
            </a:r>
          </a:p>
        </p:txBody>
      </p:sp>
      <p:sp>
        <p:nvSpPr>
          <p:cNvPr id="9" name="矩形 8">
            <a:extLst>
              <a:ext uri="{FF2B5EF4-FFF2-40B4-BE49-F238E27FC236}">
                <a16:creationId xmlns:a16="http://schemas.microsoft.com/office/drawing/2014/main" id="{9381B173-2DB0-4FEA-B447-FDE6596FB82E}"/>
              </a:ext>
            </a:extLst>
          </p:cNvPr>
          <p:cNvSpPr/>
          <p:nvPr/>
        </p:nvSpPr>
        <p:spPr>
          <a:xfrm>
            <a:off x="1934063" y="3277458"/>
            <a:ext cx="8176727" cy="5791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D0000E"/>
                </a:solidFill>
                <a:effectLst/>
                <a:uLnTx/>
                <a:uFillTx/>
                <a:latin typeface="思源黑体 CN Bold"/>
                <a:ea typeface="思源黑体 CN Bold"/>
                <a:cs typeface="+mn-ea"/>
              </a:rPr>
              <a:t>We have many PowerPoint templates that has been specifically designed to help anyone that is stepping into the world of PowerPoint for the very first time.</a:t>
            </a:r>
          </a:p>
        </p:txBody>
      </p:sp>
      <p:pic>
        <p:nvPicPr>
          <p:cNvPr descr="F:\桌面\党政机关\素材\党徽\Nipic_20180988_201509091138025270001.png" id="10" name="Picture 11">
            <a:extLst>
              <a:ext uri="{FF2B5EF4-FFF2-40B4-BE49-F238E27FC236}">
                <a16:creationId xmlns:a16="http://schemas.microsoft.com/office/drawing/2014/main" id="{ECEE901E-D90C-4DA9-95C7-5D64DFD9C0F6}"/>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5364620" y="882100"/>
            <a:ext cx="1233339" cy="1009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图片包含 游戏机, 灯, 笔记本  描述已自动生成" id="11" name="图片 10">
            <a:extLst>
              <a:ext uri="{FF2B5EF4-FFF2-40B4-BE49-F238E27FC236}">
                <a16:creationId xmlns:a16="http://schemas.microsoft.com/office/drawing/2014/main" id="{4ADEFC61-83F4-4A75-85CC-0C33A0ABFF7D}"/>
              </a:ext>
            </a:extLst>
          </p:cNvPr>
          <p:cNvPicPr>
            <a:picLocks noChangeAspect="1"/>
          </p:cNvPicPr>
          <p:nvPr/>
        </p:nvPicPr>
        <p:blipFill>
          <a:blip r:embed="rId6">
            <a:extLst>
              <a:ext uri="{28A0092B-C50C-407E-A947-70E740481C1C}">
                <a14:useLocalDpi val="0"/>
              </a:ext>
            </a:extLst>
          </a:blip>
          <a:stretch>
            <a:fillRect/>
          </a:stretch>
        </p:blipFill>
        <p:spPr>
          <a:xfrm>
            <a:off x="9312862" y="-192535"/>
            <a:ext cx="2524037" cy="2524037"/>
          </a:xfrm>
          <a:prstGeom prst="rect">
            <a:avLst/>
          </a:prstGeom>
        </p:spPr>
      </p:pic>
      <p:pic>
        <p:nvPicPr>
          <p:cNvPr id="13" name="图片 12">
            <a:extLst>
              <a:ext uri="{FF2B5EF4-FFF2-40B4-BE49-F238E27FC236}">
                <a16:creationId xmlns:a16="http://schemas.microsoft.com/office/drawing/2014/main" id="{3302725C-8ECB-438E-AD39-09D0270BE1AC}"/>
              </a:ext>
            </a:extLst>
          </p:cNvPr>
          <p:cNvPicPr>
            <a:picLocks noChangeAspect="1"/>
          </p:cNvPicPr>
          <p:nvPr/>
        </p:nvPicPr>
        <p:blipFill>
          <a:blip r:embed="rId7">
            <a:extLst>
              <a:ext uri="{28A0092B-C50C-407E-A947-70E740481C1C}">
                <a14:useLocalDpi val="0"/>
              </a:ext>
            </a:extLst>
          </a:blip>
          <a:srcRect t="65660"/>
          <a:stretch>
            <a:fillRect/>
          </a:stretch>
        </p:blipFill>
        <p:spPr>
          <a:xfrm>
            <a:off x="0" y="4775550"/>
            <a:ext cx="12192000" cy="2120425"/>
          </a:xfrm>
          <a:prstGeom prst="rect">
            <a:avLst/>
          </a:prstGeom>
        </p:spPr>
      </p:pic>
    </p:spTree>
    <p:extLst>
      <p:ext uri="{BB962C8B-B14F-4D97-AF65-F5344CB8AC3E}">
        <p14:creationId val="58275924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16" presetSubtype="21">
                                  <p:stCondLst>
                                    <p:cond delay="0"/>
                                  </p:stCondLst>
                                  <p:childTnLst>
                                    <p:set>
                                      <p:cBhvr>
                                        <p:cTn dur="1" fill="hold" id="13">
                                          <p:stCondLst>
                                            <p:cond delay="0"/>
                                          </p:stCondLst>
                                        </p:cTn>
                                        <p:tgtEl>
                                          <p:spTgt spid="6"/>
                                        </p:tgtEl>
                                        <p:attrNameLst>
                                          <p:attrName>style.visibility</p:attrName>
                                        </p:attrNameLst>
                                      </p:cBhvr>
                                      <p:to>
                                        <p:strVal val="visible"/>
                                      </p:to>
                                    </p:set>
                                    <p:animEffect filter="barn(inVertical)" transition="in">
                                      <p:cBhvr>
                                        <p:cTn dur="500" id="14"/>
                                        <p:tgtEl>
                                          <p:spTgt spid="6"/>
                                        </p:tgtEl>
                                      </p:cBhvr>
                                    </p:animEffect>
                                  </p:childTnLst>
                                </p:cTn>
                              </p:par>
                              <p:par>
                                <p:cTn decel="70000" fill="hold" grpId="0" id="15" nodeType="withEffect" presetClass="entr" presetID="0" presetSubtype="0">
                                  <p:stCondLst>
                                    <p:cond delay="0"/>
                                  </p:stCondLst>
                                  <p:iterate type="lt">
                                    <p:tmPct val="10000"/>
                                  </p:iterate>
                                  <p:childTnLst>
                                    <p:set>
                                      <p:cBhvr>
                                        <p:cTn dur="855" fill="hold" id="16">
                                          <p:stCondLst>
                                            <p:cond delay="1"/>
                                          </p:stCondLst>
                                        </p:cTn>
                                        <p:tgtEl>
                                          <p:spTgt spid="8"/>
                                        </p:tgtEl>
                                        <p:attrNameLst>
                                          <p:attrName>style.visibility</p:attrName>
                                        </p:attrNameLst>
                                      </p:cBhvr>
                                      <p:to>
                                        <p:strVal val="visible"/>
                                      </p:to>
                                    </p:set>
                                    <p:anim calcmode="lin" to="" valueType="num">
                                      <p:cBhvr>
                                        <p:cTn dur="1" fill="hold" id="17">
                                          <p:stCondLst>
                                            <p:cond delay="0"/>
                                          </p:stCondLst>
                                        </p:cTn>
                                        <p:tgtEl>
                                          <p:spTgt spid="8"/>
                                        </p:tgtEl>
                                        <p:attrNameLst>
                                          <p:attrName>ppt_x</p:attrName>
                                        </p:attrNameLst>
                                      </p:cBhvr>
                                      <p:tavLst>
                                        <p:tav tm="0">
                                          <p:val>
                                            <p:strVal val="#ppt_x"/>
                                          </p:val>
                                        </p:tav>
                                        <p:tav tm="100000">
                                          <p:val>
                                            <p:strVal val="#ppt_x+0.15*sin(rand(0-360)+0)+2"/>
                                          </p:val>
                                        </p:tav>
                                      </p:tavLst>
                                    </p:anim>
                                    <p:anim calcmode="lin" to="" valueType="num">
                                      <p:cBhvr>
                                        <p:cTn dur="1" fill="hold" id="18">
                                          <p:stCondLst>
                                            <p:cond delay="0"/>
                                          </p:stCondLst>
                                        </p:cTn>
                                        <p:tgtEl>
                                          <p:spTgt spid="8"/>
                                        </p:tgtEl>
                                        <p:attrNameLst>
                                          <p:attrName>ppt_y</p:attrName>
                                        </p:attrNameLst>
                                      </p:cBhvr>
                                      <p:tavLst>
                                        <p:tav tm="0">
                                          <p:val>
                                            <p:strVal val="#ppt_y"/>
                                          </p:val>
                                        </p:tav>
                                        <p:tav tm="100000">
                                          <p:val>
                                            <p:strVal val="#ppt_y+0.15*sin(rand(0-360)+0)+2"/>
                                          </p:val>
                                        </p:tav>
                                      </p:tavLst>
                                    </p:anim>
                                    <p:anim calcmode="lin" to="" valueType="num">
                                      <p:cBhvr>
                                        <p:cTn dur="998" fill="hold" id="19">
                                          <p:stCondLst>
                                            <p:cond delay="2"/>
                                          </p:stCondLst>
                                        </p:cTn>
                                        <p:tgtEl>
                                          <p:spTgt spid="8"/>
                                        </p:tgtEl>
                                        <p:attrNameLst>
                                          <p:attrName>style.opacity</p:attrName>
                                        </p:attrNameLst>
                                      </p:cBhvr>
                                      <p:tavLst>
                                        <p:tav tm="0">
                                          <p:val>
                                            <p:strVal val="0"/>
                                          </p:val>
                                        </p:tav>
                                        <p:tav tm="100000">
                                          <p:val>
                                            <p:strVal val="1"/>
                                          </p:val>
                                        </p:tav>
                                      </p:tavLst>
                                    </p:anim>
                                    <p:animScale>
                                      <p:cBhvr>
                                        <p:cTn dur="998" fill="hold" id="20">
                                          <p:stCondLst>
                                            <p:cond delay="1"/>
                                          </p:stCondLst>
                                        </p:cTn>
                                        <p:tgtEl>
                                          <p:spTgt spid="8"/>
                                        </p:tgtEl>
                                      </p:cBhvr>
                                      <p:from x="500000" y="500000"/>
                                      <p:to x="100000" y="100000"/>
                                    </p:animScale>
                                    <p:anim calcmode="lin" to="" valueType="num">
                                      <p:cBhvr>
                                        <p:cTn dur="714" fill="hold" id="21">
                                          <p:stCondLst>
                                            <p:cond delay="286"/>
                                          </p:stCondLst>
                                        </p:cTn>
                                        <p:tgtEl>
                                          <p:spTgt spid="8"/>
                                        </p:tgtEl>
                                        <p:attrNameLst>
                                          <p:attrName>ppt_x</p:attrName>
                                        </p:attrNameLst>
                                      </p:cBhvr>
                                      <p:tavLst>
                                        <p:tav tm="0">
                                          <p:val>
                                            <p:strVal val="ppt_x-2"/>
                                          </p:val>
                                        </p:tav>
                                        <p:tav tm="100000">
                                          <p:val>
                                            <p:strVal val="#ppt_x"/>
                                          </p:val>
                                        </p:tav>
                                      </p:tavLst>
                                    </p:anim>
                                    <p:anim calcmode="lin" to="" valueType="num">
                                      <p:cBhvr>
                                        <p:cTn dur="714" fill="hold" id="22">
                                          <p:stCondLst>
                                            <p:cond delay="286"/>
                                          </p:stCondLst>
                                        </p:cTn>
                                        <p:tgtEl>
                                          <p:spTgt spid="8"/>
                                        </p:tgtEl>
                                        <p:attrNameLst>
                                          <p:attrName>ppt_y</p:attrName>
                                        </p:attrNameLst>
                                      </p:cBhvr>
                                      <p:tavLst>
                                        <p:tav tm="0">
                                          <p:val>
                                            <p:strVal val="ppt_y-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6" presetSubtype="21">
                                  <p:stCondLst>
                                    <p:cond delay="0"/>
                                  </p:stCondLst>
                                  <p:childTnLst>
                                    <p:set>
                                      <p:cBhvr>
                                        <p:cTn dur="1" fill="hold" id="26">
                                          <p:stCondLst>
                                            <p:cond delay="0"/>
                                          </p:stCondLst>
                                        </p:cTn>
                                        <p:tgtEl>
                                          <p:spTgt spid="9">
                                            <p:txEl>
                                              <p:pRg end="0" st="0"/>
                                            </p:txEl>
                                          </p:spTgt>
                                        </p:tgtEl>
                                        <p:attrNameLst>
                                          <p:attrName>style.visibility</p:attrName>
                                        </p:attrNameLst>
                                      </p:cBhvr>
                                      <p:to>
                                        <p:strVal val="visible"/>
                                      </p:to>
                                    </p:set>
                                    <p:animEffect filter="barn(inVertical)" transition="in">
                                      <p:cBhvr>
                                        <p:cTn dur="500" id="27"/>
                                        <p:tgtEl>
                                          <p:spTgt spid="9">
                                            <p:txEl>
                                              <p:pRg end="0" st="0"/>
                                            </p:txEl>
                                          </p:spTgt>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p:cTn dur="1000" fill="hold" id="30"/>
                                        <p:tgtEl>
                                          <p:spTgt spid="7"/>
                                        </p:tgtEl>
                                        <p:attrNameLst>
                                          <p:attrName>ppt_w</p:attrName>
                                        </p:attrNameLst>
                                      </p:cBhvr>
                                      <p:tavLst>
                                        <p:tav tm="0">
                                          <p:val>
                                            <p:fltVal val="0"/>
                                          </p:val>
                                        </p:tav>
                                        <p:tav tm="100000">
                                          <p:val>
                                            <p:strVal val="#ppt_w"/>
                                          </p:val>
                                        </p:tav>
                                      </p:tavLst>
                                    </p:anim>
                                    <p:anim calcmode="lin" valueType="num">
                                      <p:cBhvr>
                                        <p:cTn dur="1000" fill="hold" id="31"/>
                                        <p:tgtEl>
                                          <p:spTgt spid="7"/>
                                        </p:tgtEl>
                                        <p:attrNameLst>
                                          <p:attrName>ppt_h</p:attrName>
                                        </p:attrNameLst>
                                      </p:cBhvr>
                                      <p:tavLst>
                                        <p:tav tm="0">
                                          <p:val>
                                            <p:fltVal val="0"/>
                                          </p:val>
                                        </p:tav>
                                        <p:tav tm="100000">
                                          <p:val>
                                            <p:strVal val="#ppt_h"/>
                                          </p:val>
                                        </p:tav>
                                      </p:tavLst>
                                    </p:anim>
                                    <p:animEffect filter="fade" transition="in">
                                      <p:cBhvr>
                                        <p:cTn dur="1000" id="32"/>
                                        <p:tgtEl>
                                          <p:spTgt spid="7"/>
                                        </p:tgtEl>
                                      </p:cBhvr>
                                    </p:animEffect>
                                  </p:childTnLst>
                                </p:cTn>
                              </p:par>
                              <p:par>
                                <p:cTn accel="50000" decel="50000" fill="hold" grpId="1" id="33" nodeType="withEffect" presetClass="path" presetID="35" presetSubtype="0">
                                  <p:stCondLst>
                                    <p:cond delay="0"/>
                                  </p:stCondLst>
                                  <p:childTnLst>
                                    <p:animMotion origin="layout" path="M -1.875E-06 -2.59259E-06 L 0.31576 -2.59259E-06" pathEditMode="relative" ptsTypes="AA" rAng="0">
                                      <p:cBhvr>
                                        <p:cTn dur="2000" fill="hold" id="34" spd="-100000"/>
                                        <p:tgtEl>
                                          <p:spTgt spid="7"/>
                                        </p:tgtEl>
                                        <p:attrNameLst>
                                          <p:attrName>ppt_x</p:attrName>
                                          <p:attrName>ppt_y</p:attrName>
                                        </p:attrNameLst>
                                      </p:cBhvr>
                                      <p:rCtr x="15781" y="0"/>
                                    </p:animMotion>
                                  </p:childTnLst>
                                </p:cTn>
                              </p:par>
                            </p:childTnLst>
                          </p:cTn>
                        </p:par>
                        <p:par>
                          <p:cTn fill="hold" id="35" nodeType="afterGroup">
                            <p:stCondLst>
                              <p:cond delay="2000"/>
                            </p:stCondLst>
                            <p:childTnLst>
                              <p:par>
                                <p:cTn fill="hold" id="36" nodeType="after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22" presetSubtype="4">
                                  <p:stCondLst>
                                    <p:cond delay="0"/>
                                  </p:stCondLst>
                                  <p:childTnLst>
                                    <p:set>
                                      <p:cBhvr>
                                        <p:cTn dur="1" fill="hold" id="44">
                                          <p:stCondLst>
                                            <p:cond delay="0"/>
                                          </p:stCondLst>
                                        </p:cTn>
                                        <p:tgtEl>
                                          <p:spTgt spid="11"/>
                                        </p:tgtEl>
                                        <p:attrNameLst>
                                          <p:attrName>style.visibility</p:attrName>
                                        </p:attrNameLst>
                                      </p:cBhvr>
                                      <p:to>
                                        <p:strVal val="visible"/>
                                      </p:to>
                                    </p:set>
                                    <p:animEffect filter="wipe(down)" transition="in">
                                      <p:cBhvr>
                                        <p:cTn dur="500" id="4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A1C9791A-2CBB-4AB4-A0C6-4ACBB2F9316A}"/>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4" name="图片 13">
            <a:extLst>
              <a:ext uri="{FF2B5EF4-FFF2-40B4-BE49-F238E27FC236}">
                <a16:creationId xmlns:a16="http://schemas.microsoft.com/office/drawing/2014/main" id="{D62E12A9-1F4B-49BA-BCB8-C6F8C3BBBF82}"/>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5" name="图片 14">
            <a:extLst>
              <a:ext uri="{FF2B5EF4-FFF2-40B4-BE49-F238E27FC236}">
                <a16:creationId xmlns:a16="http://schemas.microsoft.com/office/drawing/2014/main" id="{50EB9566-FEC1-4D6A-90AF-EAA98F6FDA2C}"/>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sp>
        <p:nvSpPr>
          <p:cNvPr id="19" name="文本框 18">
            <a:extLst>
              <a:ext uri="{FF2B5EF4-FFF2-40B4-BE49-F238E27FC236}">
                <a16:creationId xmlns:a16="http://schemas.microsoft.com/office/drawing/2014/main" id="{F263B6E6-8AEA-40E8-AD72-7D43B6ECBAD1}"/>
              </a:ext>
            </a:extLst>
          </p:cNvPr>
          <p:cNvSpPr txBox="1"/>
          <p:nvPr/>
        </p:nvSpPr>
        <p:spPr>
          <a:xfrm>
            <a:off x="747692" y="3212912"/>
            <a:ext cx="10153128" cy="8229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4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《条例》如何贯彻落实</a:t>
            </a:r>
          </a:p>
        </p:txBody>
      </p:sp>
      <p:grpSp>
        <p:nvGrpSpPr>
          <p:cNvPr id="20" name="组合 19">
            <a:extLst>
              <a:ext uri="{FF2B5EF4-FFF2-40B4-BE49-F238E27FC236}">
                <a16:creationId xmlns:a16="http://schemas.microsoft.com/office/drawing/2014/main" id="{FC712B20-8CA2-4AA4-B337-40325A9EB858}"/>
              </a:ext>
            </a:extLst>
          </p:cNvPr>
          <p:cNvGrpSpPr/>
          <p:nvPr/>
        </p:nvGrpSpPr>
        <p:grpSpPr>
          <a:xfrm>
            <a:off x="5509103" y="1899318"/>
            <a:ext cx="3049418" cy="908864"/>
            <a:chOff x="5509103" y="1899318"/>
            <a:chExt cx="3049418"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049418"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602838" y="1899318"/>
              <a:ext cx="261606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第二部分</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939373" y="1727813"/>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38966566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19"/>
                                        </p:tgtEl>
                                        <p:attrNameLst>
                                          <p:attrName>style.visibility</p:attrName>
                                        </p:attrNameLst>
                                      </p:cBhvr>
                                      <p:to>
                                        <p:strVal val="visible"/>
                                      </p:to>
                                    </p:set>
                                    <p:animEffect filter="barn(inVertical)" transition="in">
                                      <p:cBhvr>
                                        <p:cTn dur="500" id="17"/>
                                        <p:tgtEl>
                                          <p:spTgt spid="19"/>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3">
                                  <p:stCondLst>
                                    <p:cond delay="0"/>
                                  </p:stCondLst>
                                  <p:childTnLst>
                                    <p:set>
                                      <p:cBhvr>
                                        <p:cTn dur="1" fill="hold" id="21">
                                          <p:stCondLst>
                                            <p:cond delay="0"/>
                                          </p:stCondLst>
                                        </p:cTn>
                                        <p:tgtEl>
                                          <p:spTgt spid="104"/>
                                        </p:tgtEl>
                                        <p:attrNameLst>
                                          <p:attrName>style.visibility</p:attrName>
                                        </p:attrNameLst>
                                      </p:cBhvr>
                                      <p:to>
                                        <p:strVal val="visible"/>
                                      </p:to>
                                    </p:set>
                                    <p:anim calcmode="lin" valueType="num">
                                      <p:cBhvr additive="base">
                                        <p:cTn dur="500" fill="hold" id="22"/>
                                        <p:tgtEl>
                                          <p:spTgt spid="104"/>
                                        </p:tgtEl>
                                        <p:attrNameLst>
                                          <p:attrName>ppt_x</p:attrName>
                                        </p:attrNameLst>
                                      </p:cBhvr>
                                      <p:tavLst>
                                        <p:tav tm="0">
                                          <p:val>
                                            <p:strVal val="1+#ppt_w/2"/>
                                          </p:val>
                                        </p:tav>
                                        <p:tav tm="100000">
                                          <p:val>
                                            <p:strVal val="#ppt_x"/>
                                          </p:val>
                                        </p:tav>
                                      </p:tavLst>
                                    </p:anim>
                                    <p:anim calcmode="lin" valueType="num">
                                      <p:cBhvr additive="base">
                                        <p:cTn dur="500" fill="hold" id="23"/>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15"/>
                                        </p:tgtEl>
                                        <p:attrNameLst>
                                          <p:attrName>style.visibility</p:attrName>
                                        </p:attrNameLst>
                                      </p:cBhvr>
                                      <p:to>
                                        <p:strVal val="visible"/>
                                      </p:to>
                                    </p:set>
                                    <p:animEffect filter="wipe(down)" transition="in">
                                      <p:cBhvr>
                                        <p:cTn dur="500" id="28"/>
                                        <p:tgtEl>
                                          <p:spTgt spid="15"/>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1000" id="33"/>
                                        <p:tgtEl>
                                          <p:spTgt spid="14"/>
                                        </p:tgtEl>
                                      </p:cBhvr>
                                    </p:animEffect>
                                    <p:anim calcmode="lin" valueType="num">
                                      <p:cBhvr>
                                        <p:cTn dur="1000" fill="hold" id="34"/>
                                        <p:tgtEl>
                                          <p:spTgt spid="14"/>
                                        </p:tgtEl>
                                        <p:attrNameLst>
                                          <p:attrName>ppt_x</p:attrName>
                                        </p:attrNameLst>
                                      </p:cBhvr>
                                      <p:tavLst>
                                        <p:tav tm="0">
                                          <p:val>
                                            <p:strVal val="#ppt_x"/>
                                          </p:val>
                                        </p:tav>
                                        <p:tav tm="100000">
                                          <p:val>
                                            <p:strVal val="#ppt_x"/>
                                          </p:val>
                                        </p:tav>
                                      </p:tavLst>
                                    </p:anim>
                                    <p:anim calcmode="lin" valueType="num">
                                      <p:cBhvr>
                                        <p:cTn dur="1000" fill="hold" id="35"/>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13"/>
                                        </p:tgtEl>
                                        <p:attrNameLst>
                                          <p:attrName>style.visibility</p:attrName>
                                        </p:attrNameLst>
                                      </p:cBhvr>
                                      <p:to>
                                        <p:strVal val="visible"/>
                                      </p:to>
                                    </p:set>
                                    <p:animEffect filter="fade" transition="in">
                                      <p:cBhvr>
                                        <p:cTn dur="1000" id="40"/>
                                        <p:tgtEl>
                                          <p:spTgt spid="13"/>
                                        </p:tgtEl>
                                      </p:cBhvr>
                                    </p:animEffect>
                                    <p:anim calcmode="lin" valueType="num">
                                      <p:cBhvr>
                                        <p:cTn dur="1000" fill="hold" id="41"/>
                                        <p:tgtEl>
                                          <p:spTgt spid="13"/>
                                        </p:tgtEl>
                                        <p:attrNameLst>
                                          <p:attrName>ppt_x</p:attrName>
                                        </p:attrNameLst>
                                      </p:cBhvr>
                                      <p:tavLst>
                                        <p:tav tm="0">
                                          <p:val>
                                            <p:strVal val="#ppt_x"/>
                                          </p:val>
                                        </p:tav>
                                        <p:tav tm="100000">
                                          <p:val>
                                            <p:strVal val="#ppt_x"/>
                                          </p:val>
                                        </p:tav>
                                      </p:tavLst>
                                    </p:anim>
                                    <p:anim calcmode="lin" valueType="num">
                                      <p:cBhvr>
                                        <p:cTn dur="1000" fill="hold" id="4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《条例》如何贯彻落实</a:t>
            </a:r>
          </a:p>
        </p:txBody>
      </p:sp>
      <p:grpSp>
        <p:nvGrpSpPr>
          <p:cNvPr id="17" name="组合 16">
            <a:extLst>
              <a:ext uri="{FF2B5EF4-FFF2-40B4-BE49-F238E27FC236}">
                <a16:creationId xmlns:a16="http://schemas.microsoft.com/office/drawing/2014/main" id="{3D27D5FA-C721-4CB0-88E6-7D4F0393E63C}"/>
              </a:ext>
            </a:extLst>
          </p:cNvPr>
          <p:cNvGrpSpPr/>
          <p:nvPr/>
        </p:nvGrpSpPr>
        <p:grpSpPr>
          <a:xfrm>
            <a:off x="883061" y="2700019"/>
            <a:ext cx="2141011" cy="2141787"/>
            <a:chOff x="304800" y="673100"/>
            <a:chExt cx="4000500" cy="4000500"/>
          </a:xfrm>
          <a:effectLst/>
        </p:grpSpPr>
        <p:sp>
          <p:nvSpPr>
            <p:cNvPr id="18" name="同心圆 2">
              <a:extLst>
                <a:ext uri="{FF2B5EF4-FFF2-40B4-BE49-F238E27FC236}">
                  <a16:creationId xmlns:a16="http://schemas.microsoft.com/office/drawing/2014/main" id="{FC5330E3-F993-43E3-9205-DD68F81DAAD5}"/>
                </a:ext>
              </a:extLst>
            </p:cNvPr>
            <p:cNvSpPr/>
            <p:nvPr/>
          </p:nvSpPr>
          <p:spPr>
            <a:xfrm>
              <a:off x="304800" y="673100"/>
              <a:ext cx="4000500" cy="4000500"/>
            </a:xfrm>
            <a:prstGeom prst="donut">
              <a:avLst>
                <a:gd fmla="val 4879" name="adj"/>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Arial"/>
                <a:sym typeface="+mn-lt"/>
              </a:endParaRPr>
            </a:p>
          </p:txBody>
        </p:sp>
        <p:sp>
          <p:nvSpPr>
            <p:cNvPr id="19" name="椭圆 18">
              <a:extLst>
                <a:ext uri="{FF2B5EF4-FFF2-40B4-BE49-F238E27FC236}">
                  <a16:creationId xmlns:a16="http://schemas.microsoft.com/office/drawing/2014/main" id="{EB420A96-2CC6-4A95-BFDA-C15EC48D7CB7}"/>
                </a:ext>
              </a:extLst>
            </p:cNvPr>
            <p:cNvSpPr/>
            <p:nvPr/>
          </p:nvSpPr>
          <p:spPr>
            <a:xfrm>
              <a:off x="392111" y="760412"/>
              <a:ext cx="3825875" cy="382587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Arial"/>
                <a:sym typeface="+mn-lt"/>
              </a:endParaRPr>
            </a:p>
          </p:txBody>
        </p:sp>
      </p:grpSp>
      <p:sp>
        <p:nvSpPr>
          <p:cNvPr id="20" name="矩形 19">
            <a:extLst>
              <a:ext uri="{FF2B5EF4-FFF2-40B4-BE49-F238E27FC236}">
                <a16:creationId xmlns:a16="http://schemas.microsoft.com/office/drawing/2014/main" id="{84DAF146-E26E-439E-8964-D6EED45429BE}"/>
              </a:ext>
            </a:extLst>
          </p:cNvPr>
          <p:cNvSpPr/>
          <p:nvPr/>
        </p:nvSpPr>
        <p:spPr>
          <a:xfrm>
            <a:off x="1037080" y="3340088"/>
            <a:ext cx="1832974" cy="85331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400" u="none">
                <a:ln>
                  <a:noFill/>
                </a:ln>
                <a:solidFill>
                  <a:prstClr val="white"/>
                </a:solidFill>
                <a:effectLst/>
                <a:uLnTx/>
                <a:uFillTx/>
                <a:latin typeface="字魂35号-经典雅黑"/>
                <a:ea charset="-122" panose="020b0503020204020204" pitchFamily="34" typeface="微软雅黑"/>
                <a:cs charset="-122" panose="02010600030101010101" pitchFamily="2" typeface="胡晓波男神体"/>
              </a:rPr>
              <a:t>通知要求各级党委</a:t>
            </a:r>
          </a:p>
        </p:txBody>
      </p:sp>
      <p:grpSp>
        <p:nvGrpSpPr>
          <p:cNvPr id="8" name="组合 7">
            <a:extLst>
              <a:ext uri="{FF2B5EF4-FFF2-40B4-BE49-F238E27FC236}">
                <a16:creationId xmlns:a16="http://schemas.microsoft.com/office/drawing/2014/main" id="{A05CE049-4F6E-425B-B026-1F6D11592508}"/>
              </a:ext>
            </a:extLst>
          </p:cNvPr>
          <p:cNvGrpSpPr/>
          <p:nvPr/>
        </p:nvGrpSpPr>
        <p:grpSpPr>
          <a:xfrm>
            <a:off x="2181428" y="1921397"/>
            <a:ext cx="2865136" cy="3921384"/>
            <a:chOff x="2181428" y="1921397"/>
            <a:chExt cx="2865136" cy="3921384"/>
          </a:xfrm>
        </p:grpSpPr>
        <p:cxnSp>
          <p:nvCxnSpPr>
            <p:cNvPr id="35" name="直接连接符 34">
              <a:extLst>
                <a:ext uri="{FF2B5EF4-FFF2-40B4-BE49-F238E27FC236}">
                  <a16:creationId xmlns:a16="http://schemas.microsoft.com/office/drawing/2014/main" id="{E8876D5E-90CA-449A-90D4-524A4606E6E2}"/>
                </a:ext>
              </a:extLst>
            </p:cNvPr>
            <p:cNvCxnSpPr/>
            <p:nvPr/>
          </p:nvCxnSpPr>
          <p:spPr>
            <a:xfrm>
              <a:off x="2181428" y="3770913"/>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94DA741C-3876-4C02-89F6-09EF3BE4E792}"/>
                </a:ext>
              </a:extLst>
            </p:cNvPr>
            <p:cNvCxnSpPr/>
            <p:nvPr/>
          </p:nvCxnSpPr>
          <p:spPr>
            <a:xfrm flipH="1">
              <a:off x="3625572" y="1944547"/>
              <a:ext cx="0" cy="389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D3469F8-6E37-4EAB-9C41-0D8C6F597CBD}"/>
                </a:ext>
              </a:extLst>
            </p:cNvPr>
            <p:cNvCxnSpPr/>
            <p:nvPr/>
          </p:nvCxnSpPr>
          <p:spPr>
            <a:xfrm>
              <a:off x="3613997" y="1921397"/>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E6B4BD3-16C0-4536-8890-BC06A3718CA9}"/>
                </a:ext>
              </a:extLst>
            </p:cNvPr>
            <p:cNvCxnSpPr/>
            <p:nvPr/>
          </p:nvCxnSpPr>
          <p:spPr>
            <a:xfrm>
              <a:off x="3613996" y="3228525"/>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B3D95CB-2B4A-4006-ACCA-AFFA16A5CBDE}"/>
                </a:ext>
              </a:extLst>
            </p:cNvPr>
            <p:cNvCxnSpPr/>
            <p:nvPr/>
          </p:nvCxnSpPr>
          <p:spPr>
            <a:xfrm>
              <a:off x="3613995" y="4535653"/>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54F1756-250E-4250-9F2E-24B435FEB1F3}"/>
                </a:ext>
              </a:extLst>
            </p:cNvPr>
            <p:cNvCxnSpPr/>
            <p:nvPr/>
          </p:nvCxnSpPr>
          <p:spPr>
            <a:xfrm>
              <a:off x="3613994" y="5842781"/>
              <a:ext cx="143256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矩形 35">
            <a:extLst>
              <a:ext uri="{FF2B5EF4-FFF2-40B4-BE49-F238E27FC236}">
                <a16:creationId xmlns:a16="http://schemas.microsoft.com/office/drawing/2014/main" id="{9BA3BAE7-6D8F-4A0A-8282-E91CC07EEA6A}"/>
              </a:ext>
            </a:extLst>
          </p:cNvPr>
          <p:cNvSpPr/>
          <p:nvPr/>
        </p:nvSpPr>
        <p:spPr>
          <a:xfrm>
            <a:off x="5046560" y="1561742"/>
            <a:ext cx="5743411" cy="2116466"/>
          </a:xfrm>
          <a:prstGeom prst="rect">
            <a:avLst/>
          </a:prstGeom>
        </p:spPr>
        <p:txBody>
          <a:bodyPr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7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solidFill>
                <a:effectLst/>
                <a:uLnTx/>
                <a:uFillTx/>
                <a:latin charset="-122" panose="020b0503020204020204" pitchFamily="34" typeface="微软雅黑"/>
                <a:ea charset="-122" panose="020b0503020204020204" pitchFamily="34" typeface="微软雅黑"/>
                <a:cs typeface="+mn-cs"/>
              </a:rPr>
              <a:t>要从巩固党的执政基础的高度出发，把国有企业党的建设作为管党治党的重要任务抓紧抓好，采取有力措施，强化责任落实，推动《条例》落到实处、见到实效。</a:t>
            </a:r>
          </a:p>
        </p:txBody>
      </p:sp>
      <p:sp>
        <p:nvSpPr>
          <p:cNvPr id="37" name="矩形 36">
            <a:extLst>
              <a:ext uri="{FF2B5EF4-FFF2-40B4-BE49-F238E27FC236}">
                <a16:creationId xmlns:a16="http://schemas.microsoft.com/office/drawing/2014/main" id="{313E712B-1B05-449E-92B0-FE49D3FA3F39}"/>
              </a:ext>
            </a:extLst>
          </p:cNvPr>
          <p:cNvSpPr/>
          <p:nvPr/>
        </p:nvSpPr>
        <p:spPr>
          <a:xfrm>
            <a:off x="5046560" y="2854988"/>
            <a:ext cx="5984106" cy="2276553"/>
          </a:xfrm>
          <a:prstGeom prst="rect">
            <a:avLst/>
          </a:prstGeom>
        </p:spPr>
        <p:txBody>
          <a:bodyPr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7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solidFill>
                <a:effectLst/>
                <a:uLnTx/>
                <a:uFillTx/>
                <a:latin charset="-122" panose="020b0503020204020204" pitchFamily="34" typeface="微软雅黑"/>
                <a:ea charset="-122" panose="020b0503020204020204" pitchFamily="34" typeface="微软雅黑"/>
                <a:cs typeface="+mn-cs"/>
              </a:rPr>
              <a:t>要认真抓好《条例》学习宣传和贯彻落实，通过集中学习、专题研讨等方式，使各级党组织特别是国有企业党组织和党员、干部深入领会《条例》精神，全面掌握《条例》内容，严格遵守和执行《条例》规定。</a:t>
            </a:r>
          </a:p>
        </p:txBody>
      </p:sp>
      <p:sp>
        <p:nvSpPr>
          <p:cNvPr id="38" name="矩形 37">
            <a:extLst>
              <a:ext uri="{FF2B5EF4-FFF2-40B4-BE49-F238E27FC236}">
                <a16:creationId xmlns:a16="http://schemas.microsoft.com/office/drawing/2014/main" id="{FA5BDE03-851E-4158-AB18-9E1F88DB2130}"/>
              </a:ext>
            </a:extLst>
          </p:cNvPr>
          <p:cNvSpPr/>
          <p:nvPr/>
        </p:nvSpPr>
        <p:spPr>
          <a:xfrm>
            <a:off x="5058138" y="4247757"/>
            <a:ext cx="5243327" cy="1447394"/>
          </a:xfrm>
          <a:prstGeom prst="rect">
            <a:avLst/>
          </a:prstGeom>
        </p:spPr>
        <p:txBody>
          <a:bodyPr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6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solidFill>
                <a:effectLst/>
                <a:uLnTx/>
                <a:uFillTx/>
                <a:latin charset="-122" panose="020b0503020204020204" pitchFamily="34" typeface="微软雅黑"/>
                <a:ea charset="-122" panose="020b0503020204020204" pitchFamily="34" typeface="微软雅黑"/>
                <a:cs typeface="+mn-cs"/>
              </a:rPr>
              <a:t>干事创中央组织部要会同有关部门加强督促指导，确保《条例》各项规定得到贯彻执行。业敢担当</a:t>
            </a:r>
          </a:p>
        </p:txBody>
      </p:sp>
      <p:sp>
        <p:nvSpPr>
          <p:cNvPr id="39" name="矩形 38">
            <a:extLst>
              <a:ext uri="{FF2B5EF4-FFF2-40B4-BE49-F238E27FC236}">
                <a16:creationId xmlns:a16="http://schemas.microsoft.com/office/drawing/2014/main" id="{64D79423-9D77-47FB-B6BC-4E7BF3F8E0AE}"/>
              </a:ext>
            </a:extLst>
          </p:cNvPr>
          <p:cNvSpPr/>
          <p:nvPr/>
        </p:nvSpPr>
        <p:spPr>
          <a:xfrm>
            <a:off x="5046560" y="5536567"/>
            <a:ext cx="6074749" cy="1561795"/>
          </a:xfrm>
          <a:prstGeom prst="rect">
            <a:avLst/>
          </a:prstGeom>
        </p:spPr>
        <p:txBody>
          <a:bodyPr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6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solidFill>
                <a:effectLst/>
                <a:uLnTx/>
                <a:uFillTx/>
                <a:latin charset="-122" panose="020b0503020204020204" pitchFamily="34" typeface="微软雅黑"/>
                <a:ea charset="-122" panose="020b0503020204020204" pitchFamily="34" typeface="微软雅黑"/>
                <a:cs typeface="+mn-cs"/>
              </a:rPr>
              <a:t>各地区各部门在执行《条例》中的重要情况和建议，要及时报告党中央。</a:t>
            </a:r>
          </a:p>
        </p:txBody>
      </p:sp>
    </p:spTree>
    <p:extLst>
      <p:ext uri="{BB962C8B-B14F-4D97-AF65-F5344CB8AC3E}">
        <p14:creationId val="14261003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decel="100000" fill="hold" id="27" nodeType="afterEffect" presetClass="entr" presetID="49"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500" fill="hold" id="29"/>
                                        <p:tgtEl>
                                          <p:spTgt spid="17"/>
                                        </p:tgtEl>
                                        <p:attrNameLst>
                                          <p:attrName>ppt_w</p:attrName>
                                        </p:attrNameLst>
                                      </p:cBhvr>
                                      <p:tavLst>
                                        <p:tav tm="0">
                                          <p:val>
                                            <p:fltVal val="0"/>
                                          </p:val>
                                        </p:tav>
                                        <p:tav tm="100000">
                                          <p:val>
                                            <p:strVal val="#ppt_w"/>
                                          </p:val>
                                        </p:tav>
                                      </p:tavLst>
                                    </p:anim>
                                    <p:anim calcmode="lin" valueType="num">
                                      <p:cBhvr>
                                        <p:cTn dur="500" fill="hold" id="30"/>
                                        <p:tgtEl>
                                          <p:spTgt spid="17"/>
                                        </p:tgtEl>
                                        <p:attrNameLst>
                                          <p:attrName>ppt_h</p:attrName>
                                        </p:attrNameLst>
                                      </p:cBhvr>
                                      <p:tavLst>
                                        <p:tav tm="0">
                                          <p:val>
                                            <p:fltVal val="0"/>
                                          </p:val>
                                        </p:tav>
                                        <p:tav tm="100000">
                                          <p:val>
                                            <p:strVal val="#ppt_h"/>
                                          </p:val>
                                        </p:tav>
                                      </p:tavLst>
                                    </p:anim>
                                    <p:anim calcmode="lin" valueType="num">
                                      <p:cBhvr>
                                        <p:cTn dur="500" fill="hold" id="31"/>
                                        <p:tgtEl>
                                          <p:spTgt spid="17"/>
                                        </p:tgtEl>
                                        <p:attrNameLst>
                                          <p:attrName>style.rotation</p:attrName>
                                        </p:attrNameLst>
                                      </p:cBhvr>
                                      <p:tavLst>
                                        <p:tav tm="0">
                                          <p:val>
                                            <p:fltVal val="360"/>
                                          </p:val>
                                        </p:tav>
                                        <p:tav tm="100000">
                                          <p:val>
                                            <p:fltVal val="0"/>
                                          </p:val>
                                        </p:tav>
                                      </p:tavLst>
                                    </p:anim>
                                    <p:animEffect filter="fade" transition="in">
                                      <p:cBhvr>
                                        <p:cTn dur="500" id="32"/>
                                        <p:tgtEl>
                                          <p:spTgt spid="17"/>
                                        </p:tgtEl>
                                      </p:cBhvr>
                                    </p:animEffect>
                                  </p:childTnLst>
                                </p:cTn>
                              </p:par>
                              <p:par>
                                <p:cTn fill="hold" grpId="0" id="33" nodeType="withEffect" presetClass="entr" presetID="16" presetSubtype="37">
                                  <p:stCondLst>
                                    <p:cond delay="0"/>
                                  </p:stCondLst>
                                  <p:childTnLst>
                                    <p:set>
                                      <p:cBhvr>
                                        <p:cTn dur="1" fill="hold" id="34">
                                          <p:stCondLst>
                                            <p:cond delay="0"/>
                                          </p:stCondLst>
                                        </p:cTn>
                                        <p:tgtEl>
                                          <p:spTgt spid="20"/>
                                        </p:tgtEl>
                                        <p:attrNameLst>
                                          <p:attrName>style.visibility</p:attrName>
                                        </p:attrNameLst>
                                      </p:cBhvr>
                                      <p:to>
                                        <p:strVal val="visible"/>
                                      </p:to>
                                    </p:set>
                                    <p:animEffect filter="barn(outVertical)" transition="in">
                                      <p:cBhvr>
                                        <p:cTn dur="500" id="35"/>
                                        <p:tgtEl>
                                          <p:spTgt spid="20"/>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16" presetSubtype="21">
                                  <p:stCondLst>
                                    <p:cond delay="0"/>
                                  </p:stCondLst>
                                  <p:childTnLst>
                                    <p:set>
                                      <p:cBhvr>
                                        <p:cTn dur="1" fill="hold" id="39">
                                          <p:stCondLst>
                                            <p:cond delay="0"/>
                                          </p:stCondLst>
                                        </p:cTn>
                                        <p:tgtEl>
                                          <p:spTgt spid="8"/>
                                        </p:tgtEl>
                                        <p:attrNameLst>
                                          <p:attrName>style.visibility</p:attrName>
                                        </p:attrNameLst>
                                      </p:cBhvr>
                                      <p:to>
                                        <p:strVal val="visible"/>
                                      </p:to>
                                    </p:set>
                                    <p:animEffect filter="barn(inVertical)" transition="in">
                                      <p:cBhvr>
                                        <p:cTn dur="500" id="40"/>
                                        <p:tgtEl>
                                          <p:spTgt spid="8"/>
                                        </p:tgtEl>
                                      </p:cBhvr>
                                    </p:animEffect>
                                  </p:childTnLst>
                                </p:cTn>
                              </p:par>
                              <p:par>
                                <p:cTn fill="hold" grpId="0" id="41" nodeType="withEffect" presetClass="entr" presetID="42" presetSubtype="0">
                                  <p:stCondLst>
                                    <p:cond delay="0"/>
                                  </p:stCondLst>
                                  <p:childTnLst>
                                    <p:set>
                                      <p:cBhvr>
                                        <p:cTn dur="1" fill="hold" id="42">
                                          <p:stCondLst>
                                            <p:cond delay="0"/>
                                          </p:stCondLst>
                                        </p:cTn>
                                        <p:tgtEl>
                                          <p:spTgt spid="36"/>
                                        </p:tgtEl>
                                        <p:attrNameLst>
                                          <p:attrName>style.visibility</p:attrName>
                                        </p:attrNameLst>
                                      </p:cBhvr>
                                      <p:to>
                                        <p:strVal val="visible"/>
                                      </p:to>
                                    </p:set>
                                    <p:animEffect filter="fade" transition="in">
                                      <p:cBhvr>
                                        <p:cTn dur="1000" id="43"/>
                                        <p:tgtEl>
                                          <p:spTgt spid="36"/>
                                        </p:tgtEl>
                                      </p:cBhvr>
                                    </p:animEffect>
                                    <p:anim calcmode="lin" valueType="num">
                                      <p:cBhvr>
                                        <p:cTn dur="1000" fill="hold" id="44"/>
                                        <p:tgtEl>
                                          <p:spTgt spid="36"/>
                                        </p:tgtEl>
                                        <p:attrNameLst>
                                          <p:attrName>ppt_x</p:attrName>
                                        </p:attrNameLst>
                                      </p:cBhvr>
                                      <p:tavLst>
                                        <p:tav tm="0">
                                          <p:val>
                                            <p:strVal val="#ppt_x"/>
                                          </p:val>
                                        </p:tav>
                                        <p:tav tm="100000">
                                          <p:val>
                                            <p:strVal val="#ppt_x"/>
                                          </p:val>
                                        </p:tav>
                                      </p:tavLst>
                                    </p:anim>
                                    <p:anim calcmode="lin" valueType="num">
                                      <p:cBhvr>
                                        <p:cTn dur="1000" fill="hold" id="45"/>
                                        <p:tgtEl>
                                          <p:spTgt spid="36"/>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37"/>
                                        </p:tgtEl>
                                        <p:attrNameLst>
                                          <p:attrName>style.visibility</p:attrName>
                                        </p:attrNameLst>
                                      </p:cBhvr>
                                      <p:to>
                                        <p:strVal val="visible"/>
                                      </p:to>
                                    </p:set>
                                    <p:animEffect filter="fade" transition="in">
                                      <p:cBhvr>
                                        <p:cTn dur="1000" id="48"/>
                                        <p:tgtEl>
                                          <p:spTgt spid="37"/>
                                        </p:tgtEl>
                                      </p:cBhvr>
                                    </p:animEffect>
                                    <p:anim calcmode="lin" valueType="num">
                                      <p:cBhvr>
                                        <p:cTn dur="1000" fill="hold" id="49"/>
                                        <p:tgtEl>
                                          <p:spTgt spid="37"/>
                                        </p:tgtEl>
                                        <p:attrNameLst>
                                          <p:attrName>ppt_x</p:attrName>
                                        </p:attrNameLst>
                                      </p:cBhvr>
                                      <p:tavLst>
                                        <p:tav tm="0">
                                          <p:val>
                                            <p:strVal val="#ppt_x"/>
                                          </p:val>
                                        </p:tav>
                                        <p:tav tm="100000">
                                          <p:val>
                                            <p:strVal val="#ppt_x"/>
                                          </p:val>
                                        </p:tav>
                                      </p:tavLst>
                                    </p:anim>
                                    <p:anim calcmode="lin" valueType="num">
                                      <p:cBhvr>
                                        <p:cTn dur="1000" fill="hold" id="50"/>
                                        <p:tgtEl>
                                          <p:spTgt spid="3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8"/>
                                        </p:tgtEl>
                                        <p:attrNameLst>
                                          <p:attrName>style.visibility</p:attrName>
                                        </p:attrNameLst>
                                      </p:cBhvr>
                                      <p:to>
                                        <p:strVal val="visible"/>
                                      </p:to>
                                    </p:set>
                                    <p:animEffect filter="fade" transition="in">
                                      <p:cBhvr>
                                        <p:cTn dur="1000" id="53"/>
                                        <p:tgtEl>
                                          <p:spTgt spid="38"/>
                                        </p:tgtEl>
                                      </p:cBhvr>
                                    </p:animEffect>
                                    <p:anim calcmode="lin" valueType="num">
                                      <p:cBhvr>
                                        <p:cTn dur="1000" fill="hold" id="54"/>
                                        <p:tgtEl>
                                          <p:spTgt spid="38"/>
                                        </p:tgtEl>
                                        <p:attrNameLst>
                                          <p:attrName>ppt_x</p:attrName>
                                        </p:attrNameLst>
                                      </p:cBhvr>
                                      <p:tavLst>
                                        <p:tav tm="0">
                                          <p:val>
                                            <p:strVal val="#ppt_x"/>
                                          </p:val>
                                        </p:tav>
                                        <p:tav tm="100000">
                                          <p:val>
                                            <p:strVal val="#ppt_x"/>
                                          </p:val>
                                        </p:tav>
                                      </p:tavLst>
                                    </p:anim>
                                    <p:anim calcmode="lin" valueType="num">
                                      <p:cBhvr>
                                        <p:cTn dur="1000" fill="hold" id="55"/>
                                        <p:tgtEl>
                                          <p:spTgt spid="38"/>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9"/>
                                        </p:tgtEl>
                                        <p:attrNameLst>
                                          <p:attrName>style.visibility</p:attrName>
                                        </p:attrNameLst>
                                      </p:cBhvr>
                                      <p:to>
                                        <p:strVal val="visible"/>
                                      </p:to>
                                    </p:set>
                                    <p:animEffect filter="fade" transition="in">
                                      <p:cBhvr>
                                        <p:cTn dur="1000" id="58"/>
                                        <p:tgtEl>
                                          <p:spTgt spid="39"/>
                                        </p:tgtEl>
                                      </p:cBhvr>
                                    </p:animEffect>
                                    <p:anim calcmode="lin" valueType="num">
                                      <p:cBhvr>
                                        <p:cTn dur="1000" fill="hold" id="59"/>
                                        <p:tgtEl>
                                          <p:spTgt spid="39"/>
                                        </p:tgtEl>
                                        <p:attrNameLst>
                                          <p:attrName>ppt_x</p:attrName>
                                        </p:attrNameLst>
                                      </p:cBhvr>
                                      <p:tavLst>
                                        <p:tav tm="0">
                                          <p:val>
                                            <p:strVal val="#ppt_x"/>
                                          </p:val>
                                        </p:tav>
                                        <p:tav tm="100000">
                                          <p:val>
                                            <p:strVal val="#ppt_x"/>
                                          </p:val>
                                        </p:tav>
                                      </p:tavLst>
                                    </p:anim>
                                    <p:anim calcmode="lin" valueType="num">
                                      <p:cBhvr>
                                        <p:cTn dur="1000" fill="hold" id="60"/>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0"/>
      <p:bldP grpId="0" spid="36"/>
      <p:bldP grpId="0" spid="37"/>
      <p:bldP grpId="0" spid="38"/>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 23">
            <a:extLst>
              <a:ext uri="{FF2B5EF4-FFF2-40B4-BE49-F238E27FC236}">
                <a16:creationId xmlns:a16="http://schemas.microsoft.com/office/drawing/2014/main" id="{5E2C0124-AA41-417A-BDA4-F0A0B3C61A75}"/>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25" name="图片 24">
            <a:extLst>
              <a:ext uri="{FF2B5EF4-FFF2-40B4-BE49-F238E27FC236}">
                <a16:creationId xmlns:a16="http://schemas.microsoft.com/office/drawing/2014/main" id="{EDBDD9AC-DB0C-4794-AC51-252E5E4B7D18}"/>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26" name="图片 25">
            <a:extLst>
              <a:ext uri="{FF2B5EF4-FFF2-40B4-BE49-F238E27FC236}">
                <a16:creationId xmlns:a16="http://schemas.microsoft.com/office/drawing/2014/main" id="{FD0A7940-1ADF-4401-9B93-F04A70D76988}"/>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sp>
        <p:nvSpPr>
          <p:cNvPr id="19" name="文本框 18">
            <a:extLst>
              <a:ext uri="{FF2B5EF4-FFF2-40B4-BE49-F238E27FC236}">
                <a16:creationId xmlns:a16="http://schemas.microsoft.com/office/drawing/2014/main" id="{F263B6E6-8AEA-40E8-AD72-7D43B6ECBAD1}"/>
              </a:ext>
            </a:extLst>
          </p:cNvPr>
          <p:cNvSpPr txBox="1"/>
          <p:nvPr/>
        </p:nvSpPr>
        <p:spPr>
          <a:xfrm>
            <a:off x="992053" y="3102159"/>
            <a:ext cx="10153128" cy="8229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4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《条例》内容逐条学习解读</a:t>
            </a:r>
          </a:p>
        </p:txBody>
      </p:sp>
      <p:grpSp>
        <p:nvGrpSpPr>
          <p:cNvPr id="20" name="组合 19">
            <a:extLst>
              <a:ext uri="{FF2B5EF4-FFF2-40B4-BE49-F238E27FC236}">
                <a16:creationId xmlns:a16="http://schemas.microsoft.com/office/drawing/2014/main" id="{FC712B20-8CA2-4AA4-B337-40325A9EB858}"/>
              </a:ext>
            </a:extLst>
          </p:cNvPr>
          <p:cNvGrpSpPr/>
          <p:nvPr/>
        </p:nvGrpSpPr>
        <p:grpSpPr>
          <a:xfrm>
            <a:off x="5509103" y="1899318"/>
            <a:ext cx="3049418" cy="908864"/>
            <a:chOff x="5509103" y="1899318"/>
            <a:chExt cx="3049418"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049418"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602838" y="1899318"/>
              <a:ext cx="261606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第二部分</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939373" y="1727813"/>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200726436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19"/>
                                        </p:tgtEl>
                                        <p:attrNameLst>
                                          <p:attrName>style.visibility</p:attrName>
                                        </p:attrNameLst>
                                      </p:cBhvr>
                                      <p:to>
                                        <p:strVal val="visible"/>
                                      </p:to>
                                    </p:set>
                                    <p:animEffect filter="barn(inVertical)" transition="in">
                                      <p:cBhvr>
                                        <p:cTn dur="500" id="17"/>
                                        <p:tgtEl>
                                          <p:spTgt spid="19"/>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3">
                                  <p:stCondLst>
                                    <p:cond delay="0"/>
                                  </p:stCondLst>
                                  <p:childTnLst>
                                    <p:set>
                                      <p:cBhvr>
                                        <p:cTn dur="1" fill="hold" id="21">
                                          <p:stCondLst>
                                            <p:cond delay="0"/>
                                          </p:stCondLst>
                                        </p:cTn>
                                        <p:tgtEl>
                                          <p:spTgt spid="104"/>
                                        </p:tgtEl>
                                        <p:attrNameLst>
                                          <p:attrName>style.visibility</p:attrName>
                                        </p:attrNameLst>
                                      </p:cBhvr>
                                      <p:to>
                                        <p:strVal val="visible"/>
                                      </p:to>
                                    </p:set>
                                    <p:anim calcmode="lin" valueType="num">
                                      <p:cBhvr additive="base">
                                        <p:cTn dur="500" fill="hold" id="22"/>
                                        <p:tgtEl>
                                          <p:spTgt spid="104"/>
                                        </p:tgtEl>
                                        <p:attrNameLst>
                                          <p:attrName>ppt_x</p:attrName>
                                        </p:attrNameLst>
                                      </p:cBhvr>
                                      <p:tavLst>
                                        <p:tav tm="0">
                                          <p:val>
                                            <p:strVal val="1+#ppt_w/2"/>
                                          </p:val>
                                        </p:tav>
                                        <p:tav tm="100000">
                                          <p:val>
                                            <p:strVal val="#ppt_x"/>
                                          </p:val>
                                        </p:tav>
                                      </p:tavLst>
                                    </p:anim>
                                    <p:anim calcmode="lin" valueType="num">
                                      <p:cBhvr additive="base">
                                        <p:cTn dur="500" fill="hold" id="23"/>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26"/>
                                        </p:tgtEl>
                                        <p:attrNameLst>
                                          <p:attrName>style.visibility</p:attrName>
                                        </p:attrNameLst>
                                      </p:cBhvr>
                                      <p:to>
                                        <p:strVal val="visible"/>
                                      </p:to>
                                    </p:set>
                                    <p:animEffect filter="wipe(down)" transition="in">
                                      <p:cBhvr>
                                        <p:cTn dur="500" id="28"/>
                                        <p:tgtEl>
                                          <p:spTgt spid="26"/>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25"/>
                                        </p:tgtEl>
                                        <p:attrNameLst>
                                          <p:attrName>style.visibility</p:attrName>
                                        </p:attrNameLst>
                                      </p:cBhvr>
                                      <p:to>
                                        <p:strVal val="visible"/>
                                      </p:to>
                                    </p:set>
                                    <p:animEffect filter="fade" transition="in">
                                      <p:cBhvr>
                                        <p:cTn dur="1000" id="33"/>
                                        <p:tgtEl>
                                          <p:spTgt spid="25"/>
                                        </p:tgtEl>
                                      </p:cBhvr>
                                    </p:animEffect>
                                    <p:anim calcmode="lin" valueType="num">
                                      <p:cBhvr>
                                        <p:cTn dur="1000" fill="hold" id="34"/>
                                        <p:tgtEl>
                                          <p:spTgt spid="25"/>
                                        </p:tgtEl>
                                        <p:attrNameLst>
                                          <p:attrName>ppt_x</p:attrName>
                                        </p:attrNameLst>
                                      </p:cBhvr>
                                      <p:tavLst>
                                        <p:tav tm="0">
                                          <p:val>
                                            <p:strVal val="#ppt_x"/>
                                          </p:val>
                                        </p:tav>
                                        <p:tav tm="100000">
                                          <p:val>
                                            <p:strVal val="#ppt_x"/>
                                          </p:val>
                                        </p:tav>
                                      </p:tavLst>
                                    </p:anim>
                                    <p:anim calcmode="lin" valueType="num">
                                      <p:cBhvr>
                                        <p:cTn dur="1000" fill="hold" id="35"/>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24"/>
                                        </p:tgtEl>
                                        <p:attrNameLst>
                                          <p:attrName>style.visibility</p:attrName>
                                        </p:attrNameLst>
                                      </p:cBhvr>
                                      <p:to>
                                        <p:strVal val="visible"/>
                                      </p:to>
                                    </p:set>
                                    <p:animEffect filter="fade" transition="in">
                                      <p:cBhvr>
                                        <p:cTn dur="1000" id="40"/>
                                        <p:tgtEl>
                                          <p:spTgt spid="24"/>
                                        </p:tgtEl>
                                      </p:cBhvr>
                                    </p:animEffect>
                                    <p:anim calcmode="lin" valueType="num">
                                      <p:cBhvr>
                                        <p:cTn dur="1000" fill="hold" id="41"/>
                                        <p:tgtEl>
                                          <p:spTgt spid="24"/>
                                        </p:tgtEl>
                                        <p:attrNameLst>
                                          <p:attrName>ppt_x</p:attrName>
                                        </p:attrNameLst>
                                      </p:cBhvr>
                                      <p:tavLst>
                                        <p:tav tm="0">
                                          <p:val>
                                            <p:strVal val="#ppt_x"/>
                                          </p:val>
                                        </p:tav>
                                        <p:tav tm="100000">
                                          <p:val>
                                            <p:strVal val="#ppt_x"/>
                                          </p:val>
                                        </p:tav>
                                      </p:tavLst>
                                    </p:anim>
                                    <p:anim calcmode="lin" valueType="num">
                                      <p:cBhvr>
                                        <p:cTn dur="1000" fill="hold" id="42"/>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20428045-A8DD-4732-BE31-1164FA8285EC}"/>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2734FA1A-E244-4C93-9DFA-917226D1D308}"/>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9E2DE365-FE72-4806-8FC6-9859CDD74DD8}"/>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895875" y="2720831"/>
            <a:ext cx="4109459" cy="908864"/>
            <a:chOff x="4979082" y="1877049"/>
            <a:chExt cx="4109459"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049418"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072817" y="1877049"/>
              <a:ext cx="3843262"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第一章：总则</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856166" y="2571595"/>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328587488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总则</a:t>
            </a:r>
          </a:p>
        </p:txBody>
      </p:sp>
      <p:sp>
        <p:nvSpPr>
          <p:cNvPr id="21" name="矩形 20">
            <a:extLst>
              <a:ext uri="{FF2B5EF4-FFF2-40B4-BE49-F238E27FC236}">
                <a16:creationId xmlns:a16="http://schemas.microsoft.com/office/drawing/2014/main" id="{9233CB09-5CBA-4018-8B7C-B19ED474EED4}"/>
              </a:ext>
            </a:extLst>
          </p:cNvPr>
          <p:cNvSpPr/>
          <p:nvPr/>
        </p:nvSpPr>
        <p:spPr>
          <a:xfrm>
            <a:off x="857442" y="2061560"/>
            <a:ext cx="1605280" cy="731520"/>
          </a:xfrm>
          <a:prstGeom prst="rect">
            <a:avLst/>
          </a:prstGeom>
        </p:spPr>
        <p:txBody>
          <a:bodyPr wrap="none">
            <a:spAutoFit/>
          </a:bodyPr>
          <a:lstStyle/>
          <a:p>
            <a:pPr algn="l" defTabSz="1218753"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cs"/>
              </a:rPr>
              <a:t>制定背景</a:t>
            </a:r>
          </a:p>
        </p:txBody>
      </p:sp>
      <p:sp>
        <p:nvSpPr>
          <p:cNvPr id="22" name="Line 106">
            <a:extLst>
              <a:ext uri="{FF2B5EF4-FFF2-40B4-BE49-F238E27FC236}">
                <a16:creationId xmlns:a16="http://schemas.microsoft.com/office/drawing/2014/main" id="{5FFE9880-04D9-4853-9292-BF0FB6F7AC3F}"/>
              </a:ext>
            </a:extLst>
          </p:cNvPr>
          <p:cNvSpPr>
            <a:spLocks noChangeShapeType="1"/>
          </p:cNvSpPr>
          <p:nvPr/>
        </p:nvSpPr>
        <p:spPr bwMode="auto">
          <a:xfrm>
            <a:off x="2478399" y="2506212"/>
            <a:ext cx="4793824" cy="0"/>
          </a:xfrm>
          <a:prstGeom prst="line">
            <a:avLst/>
          </a:prstGeom>
          <a:noFill/>
          <a:ln cap="flat" w="19050">
            <a:solidFill>
              <a:srgbClr val="C00000"/>
            </a:solidFill>
            <a:prstDash val="solid"/>
            <a:miter lim="800000"/>
            <a:tailEnd type="oval"/>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3" name="矩形 22">
            <a:extLst>
              <a:ext uri="{FF2B5EF4-FFF2-40B4-BE49-F238E27FC236}">
                <a16:creationId xmlns:a16="http://schemas.microsoft.com/office/drawing/2014/main" id="{DD180F25-2BBE-4D85-B067-47ED13AB3527}"/>
              </a:ext>
            </a:extLst>
          </p:cNvPr>
          <p:cNvSpPr/>
          <p:nvPr/>
        </p:nvSpPr>
        <p:spPr>
          <a:xfrm>
            <a:off x="857442" y="2616129"/>
            <a:ext cx="6787239" cy="2620168"/>
          </a:xfrm>
          <a:prstGeom prst="rect">
            <a:avLst/>
          </a:prstGeom>
        </p:spPr>
        <p:txBody>
          <a:bodyPr bIns="52784" lIns="105571" rIns="105571" tIns="52784"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200" u="none">
                <a:ln>
                  <a:noFill/>
                </a:ln>
                <a:solidFill>
                  <a:prstClr val="black"/>
                </a:solidFill>
                <a:effectLst/>
                <a:uLnTx/>
                <a:uFillTx/>
                <a:latin panose="020f0302020204030204" typeface="Microsoft YaHei"/>
                <a:ea charset="-122" panose="020b0503020204020204" pitchFamily="34" typeface="微软雅黑"/>
                <a:cs typeface="+mn-ea"/>
                <a:sym typeface="+mn-lt"/>
              </a:rPr>
              <a:t>为了深入贯彻习近平新时代中国特色社会主义思想，贯彻落实新时代党的建设总要求和新时代党的组织路线，坚持和加强党对国有企业的全面领导，提高国有企业党的建设质量，推动国有企业高质量发展，根据《中国共产党章程》和有关法律，制定本条例。</a:t>
            </a:r>
          </a:p>
        </p:txBody>
      </p:sp>
      <p:pic>
        <p:nvPicPr>
          <p:cNvPr id="24" name="图片 23">
            <a:extLst>
              <a:ext uri="{FF2B5EF4-FFF2-40B4-BE49-F238E27FC236}">
                <a16:creationId xmlns:a16="http://schemas.microsoft.com/office/drawing/2014/main" id="{A3FD3979-DC69-47EC-807C-4D6C432E4839}"/>
              </a:ext>
            </a:extLst>
          </p:cNvPr>
          <p:cNvPicPr>
            <a:picLocks noChangeAspect="1"/>
          </p:cNvPicPr>
          <p:nvPr/>
        </p:nvPicPr>
        <p:blipFill>
          <a:blip r:embed="rId3">
            <a:extLst>
              <a:ext uri="{28A0092B-C50C-407E-A947-70E740481C1C}">
                <a14:useLocalDpi val="0"/>
              </a:ext>
            </a:extLst>
          </a:blip>
          <a:stretch>
            <a:fillRect/>
          </a:stretch>
        </p:blipFill>
        <p:spPr>
          <a:xfrm>
            <a:off x="7724466" y="2336807"/>
            <a:ext cx="4221599" cy="3832816"/>
          </a:xfrm>
          <a:prstGeom prst="rect">
            <a:avLst/>
          </a:prstGeom>
        </p:spPr>
      </p:pic>
      <p:sp>
        <p:nvSpPr>
          <p:cNvPr id="25" name="Rectangle 11">
            <a:extLst>
              <a:ext uri="{FF2B5EF4-FFF2-40B4-BE49-F238E27FC236}">
                <a16:creationId xmlns:a16="http://schemas.microsoft.com/office/drawing/2014/main" id="{29C75B78-6812-4292-A07F-BDD07AA5E40D}"/>
              </a:ext>
            </a:extLst>
          </p:cNvPr>
          <p:cNvSpPr>
            <a:spLocks noChangeArrowheads="1"/>
          </p:cNvSpPr>
          <p:nvPr/>
        </p:nvSpPr>
        <p:spPr bwMode="auto">
          <a:xfrm>
            <a:off x="857443" y="5364480"/>
            <a:ext cx="6787238" cy="805145"/>
          </a:xfrm>
          <a:prstGeom prst="roundRect">
            <a:avLst>
              <a:gd fmla="val 0" name="adj"/>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charset="0" pitchFamily="34" typeface="Calibri"/>
                <a:sym charset="0" pitchFamily="34" typeface="Calibri"/>
              </a:rPr>
              <a:t>制定背景</a:t>
            </a:r>
          </a:p>
        </p:txBody>
      </p:sp>
    </p:spTree>
    <p:extLst>
      <p:ext uri="{BB962C8B-B14F-4D97-AF65-F5344CB8AC3E}">
        <p14:creationId val="2149299908"/>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3" presetSubtype="16">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childTnLst>
                                </p:cTn>
                              </p:par>
                            </p:childTnLst>
                          </p:cTn>
                        </p:par>
                        <p:par>
                          <p:cTn fill="hold" id="31" nodeType="afterGroup">
                            <p:stCondLst>
                              <p:cond delay="265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childTnLst>
                          </p:cTn>
                        </p:par>
                        <p:par>
                          <p:cTn fill="hold" id="35" nodeType="afterGroup">
                            <p:stCondLst>
                              <p:cond delay="3150"/>
                            </p:stCondLst>
                            <p:childTnLst>
                              <p:par>
                                <p:cTn fill="hold" grpId="0" id="36" nodeType="afterEffect" presetClass="entr" presetID="22" presetSubtype="1">
                                  <p:stCondLst>
                                    <p:cond delay="0"/>
                                  </p:stCondLst>
                                  <p:childTnLst>
                                    <p:set>
                                      <p:cBhvr>
                                        <p:cTn dur="1" fill="hold" id="37">
                                          <p:stCondLst>
                                            <p:cond delay="0"/>
                                          </p:stCondLst>
                                        </p:cTn>
                                        <p:tgtEl>
                                          <p:spTgt spid="23"/>
                                        </p:tgtEl>
                                        <p:attrNameLst>
                                          <p:attrName>style.visibility</p:attrName>
                                        </p:attrNameLst>
                                      </p:cBhvr>
                                      <p:to>
                                        <p:strVal val="visible"/>
                                      </p:to>
                                    </p:set>
                                    <p:animEffect filter="wipe(up)" transition="in">
                                      <p:cBhvr>
                                        <p:cTn dur="500" id="38"/>
                                        <p:tgtEl>
                                          <p:spTgt spid="23"/>
                                        </p:tgtEl>
                                      </p:cBhvr>
                                    </p:animEffect>
                                  </p:childTnLst>
                                </p:cTn>
                              </p:par>
                            </p:childTnLst>
                          </p:cTn>
                        </p:par>
                        <p:par>
                          <p:cTn fill="hold" id="39" nodeType="afterGroup">
                            <p:stCondLst>
                              <p:cond delay="3650"/>
                            </p:stCondLst>
                            <p:childTnLst>
                              <p:par>
                                <p:cTn fill="hold" id="40" nodeType="afterEffect" presetClass="entr" presetID="14" presetSubtype="10">
                                  <p:stCondLst>
                                    <p:cond delay="0"/>
                                  </p:stCondLst>
                                  <p:childTnLst>
                                    <p:set>
                                      <p:cBhvr>
                                        <p:cTn dur="1" fill="hold" id="41">
                                          <p:stCondLst>
                                            <p:cond delay="0"/>
                                          </p:stCondLst>
                                        </p:cTn>
                                        <p:tgtEl>
                                          <p:spTgt spid="24"/>
                                        </p:tgtEl>
                                        <p:attrNameLst>
                                          <p:attrName>style.visibility</p:attrName>
                                        </p:attrNameLst>
                                      </p:cBhvr>
                                      <p:to>
                                        <p:strVal val="visible"/>
                                      </p:to>
                                    </p:set>
                                    <p:animEffect filter="randombar(horizontal)" transition="in">
                                      <p:cBhvr>
                                        <p:cTn dur="500" id="42"/>
                                        <p:tgtEl>
                                          <p:spTgt spid="24"/>
                                        </p:tgtEl>
                                      </p:cBhvr>
                                    </p:animEffect>
                                  </p:childTnLst>
                                </p:cTn>
                              </p:par>
                            </p:childTnLst>
                          </p:cTn>
                        </p:par>
                        <p:par>
                          <p:cTn fill="hold" id="43" nodeType="afterGroup">
                            <p:stCondLst>
                              <p:cond delay="4150"/>
                            </p:stCondLst>
                            <p:childTnLst>
                              <p:par>
                                <p:cTn fill="hold" grpId="0" id="44" nodeType="afterEffect" presetClass="entr" presetID="2" presetSubtype="8">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0-#ppt_w/2"/>
                                          </p:val>
                                        </p:tav>
                                        <p:tav tm="100000">
                                          <p:val>
                                            <p:strVal val="#ppt_x"/>
                                          </p:val>
                                        </p:tav>
                                      </p:tavLst>
                                    </p:anim>
                                    <p:anim calcmode="lin" valueType="num">
                                      <p:cBhvr additive="base">
                                        <p:cTn dur="500" fill="hold" id="47"/>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1"/>
      <p:bldP grpId="0" spid="22"/>
      <p:bldP grpId="0" spid="23"/>
      <p:bldP grpId="0" spid="2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总则</a:t>
            </a:r>
          </a:p>
        </p:txBody>
      </p:sp>
      <p:grpSp>
        <p:nvGrpSpPr>
          <p:cNvPr id="5" name="组合 4">
            <a:extLst>
              <a:ext uri="{FF2B5EF4-FFF2-40B4-BE49-F238E27FC236}">
                <a16:creationId xmlns:a16="http://schemas.microsoft.com/office/drawing/2014/main" id="{45B8C848-9837-488A-A188-8E67F3E96D43}"/>
              </a:ext>
            </a:extLst>
          </p:cNvPr>
          <p:cNvGrpSpPr/>
          <p:nvPr/>
        </p:nvGrpSpPr>
        <p:grpSpPr>
          <a:xfrm>
            <a:off x="1217743" y="1911028"/>
            <a:ext cx="3433433" cy="936538"/>
            <a:chOff x="1478920" y="1783706"/>
            <a:chExt cx="3433433" cy="936538"/>
          </a:xfrm>
        </p:grpSpPr>
        <p:sp>
          <p:nvSpPr>
            <p:cNvPr id="6" name="矩形 5">
              <a:extLst>
                <a:ext uri="{FF2B5EF4-FFF2-40B4-BE49-F238E27FC236}">
                  <a16:creationId xmlns:a16="http://schemas.microsoft.com/office/drawing/2014/main" id="{77B8EA48-D3E9-4C1C-9CF4-5759ECC80803}"/>
                </a:ext>
              </a:extLst>
            </p:cNvPr>
            <p:cNvSpPr/>
            <p:nvPr/>
          </p:nvSpPr>
          <p:spPr>
            <a:xfrm>
              <a:off x="1478920" y="1863696"/>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7" name="矩形 6">
              <a:extLst>
                <a:ext uri="{FF2B5EF4-FFF2-40B4-BE49-F238E27FC236}">
                  <a16:creationId xmlns:a16="http://schemas.microsoft.com/office/drawing/2014/main" id="{61D777AB-301C-4CB5-AA66-2A9F61247792}"/>
                </a:ext>
              </a:extLst>
            </p:cNvPr>
            <p:cNvSpPr/>
            <p:nvPr/>
          </p:nvSpPr>
          <p:spPr>
            <a:xfrm>
              <a:off x="1602466" y="1972216"/>
              <a:ext cx="595660" cy="595660"/>
            </a:xfrm>
            <a:prstGeom prst="rect">
              <a:avLst/>
            </a:prstGeom>
            <a:solidFill>
              <a:srgbClr val="FFFFFF"/>
            </a:solidFill>
            <a:ln>
              <a:noFill/>
            </a:ln>
            <a:effectLst>
              <a:outerShdw algn="ctr" blurRad="317500" rotWithShape="0" sx="102000" sy="102000">
                <a:prstClr val="black">
                  <a:alpha val="15000"/>
                </a:prstClr>
              </a:outerShdw>
            </a:effectLst>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 name="文本框 61">
              <a:extLst>
                <a:ext uri="{FF2B5EF4-FFF2-40B4-BE49-F238E27FC236}">
                  <a16:creationId xmlns:a16="http://schemas.microsoft.com/office/drawing/2014/main" id="{08412FA3-1698-4D5C-A08E-0CA7EE3C9344}"/>
                </a:ext>
              </a:extLst>
            </p:cNvPr>
            <p:cNvSpPr txBox="1"/>
            <p:nvPr/>
          </p:nvSpPr>
          <p:spPr>
            <a:xfrm>
              <a:off x="1588241" y="2002360"/>
              <a:ext cx="624113"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01</a:t>
              </a:r>
            </a:p>
          </p:txBody>
        </p:sp>
        <p:sp>
          <p:nvSpPr>
            <p:cNvPr id="9" name="文本框 62">
              <a:extLst>
                <a:ext uri="{FF2B5EF4-FFF2-40B4-BE49-F238E27FC236}">
                  <a16:creationId xmlns:a16="http://schemas.microsoft.com/office/drawing/2014/main" id="{06E3C583-10FD-49A0-B1FE-4564F64E98F3}"/>
                </a:ext>
              </a:extLst>
            </p:cNvPr>
            <p:cNvSpPr txBox="1"/>
            <p:nvPr/>
          </p:nvSpPr>
          <p:spPr>
            <a:xfrm>
              <a:off x="2338917" y="1783706"/>
              <a:ext cx="2573437" cy="960120"/>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0000"/>
                  </a:solidFill>
                  <a:effectLst/>
                  <a:uLnTx/>
                  <a:uFillTx/>
                  <a:latin panose="020f0302020204030204" typeface="Microsoft YaHei"/>
                  <a:ea charset="-122" panose="020b0503020204020204" pitchFamily="34" typeface="微软雅黑"/>
                  <a:cs typeface="+mn-ea"/>
                  <a:sym typeface="+mn-lt"/>
                </a:rPr>
                <a:t>坚持加强党的领导和完善公司治理相统一，把党的领导融入公司治理各环节；</a:t>
              </a:r>
            </a:p>
          </p:txBody>
        </p:sp>
      </p:grpSp>
      <p:grpSp>
        <p:nvGrpSpPr>
          <p:cNvPr id="10" name="组合 9">
            <a:extLst>
              <a:ext uri="{FF2B5EF4-FFF2-40B4-BE49-F238E27FC236}">
                <a16:creationId xmlns:a16="http://schemas.microsoft.com/office/drawing/2014/main" id="{1311E11A-C45B-4182-9FF1-FCD80557ADE4}"/>
              </a:ext>
            </a:extLst>
          </p:cNvPr>
          <p:cNvGrpSpPr/>
          <p:nvPr/>
        </p:nvGrpSpPr>
        <p:grpSpPr>
          <a:xfrm>
            <a:off x="6587602" y="1902909"/>
            <a:ext cx="3430417" cy="935128"/>
            <a:chOff x="6848779" y="1775587"/>
            <a:chExt cx="3430417" cy="935128"/>
          </a:xfrm>
        </p:grpSpPr>
        <p:sp>
          <p:nvSpPr>
            <p:cNvPr id="11" name="矩形 10">
              <a:extLst>
                <a:ext uri="{FF2B5EF4-FFF2-40B4-BE49-F238E27FC236}">
                  <a16:creationId xmlns:a16="http://schemas.microsoft.com/office/drawing/2014/main" id="{8ED7E713-50BF-436C-B01F-89B255100757}"/>
                </a:ext>
              </a:extLst>
            </p:cNvPr>
            <p:cNvSpPr/>
            <p:nvPr/>
          </p:nvSpPr>
          <p:spPr>
            <a:xfrm>
              <a:off x="6848779" y="1863696"/>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12" name="矩形 11">
              <a:extLst>
                <a:ext uri="{FF2B5EF4-FFF2-40B4-BE49-F238E27FC236}">
                  <a16:creationId xmlns:a16="http://schemas.microsoft.com/office/drawing/2014/main" id="{DFB683A2-FC54-42C6-9EC9-6CB50B1584D1}"/>
                </a:ext>
              </a:extLst>
            </p:cNvPr>
            <p:cNvSpPr/>
            <p:nvPr/>
          </p:nvSpPr>
          <p:spPr>
            <a:xfrm>
              <a:off x="6972325" y="1972216"/>
              <a:ext cx="595660" cy="595660"/>
            </a:xfrm>
            <a:prstGeom prst="rect">
              <a:avLst/>
            </a:prstGeom>
            <a:solidFill>
              <a:srgbClr val="FFFFFF"/>
            </a:solidFill>
            <a:ln>
              <a:noFill/>
            </a:ln>
            <a:effectLst>
              <a:outerShdw algn="ctr" blurRad="317500" rotWithShape="0" sx="102000" sy="102000">
                <a:prstClr val="black">
                  <a:alpha val="15000"/>
                </a:prstClr>
              </a:outerShdw>
            </a:effectLst>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13" name="文本框 66">
              <a:extLst>
                <a:ext uri="{FF2B5EF4-FFF2-40B4-BE49-F238E27FC236}">
                  <a16:creationId xmlns:a16="http://schemas.microsoft.com/office/drawing/2014/main" id="{AB099008-ECAF-4283-9D87-7DC55CB9C3E1}"/>
                </a:ext>
              </a:extLst>
            </p:cNvPr>
            <p:cNvSpPr txBox="1"/>
            <p:nvPr/>
          </p:nvSpPr>
          <p:spPr>
            <a:xfrm>
              <a:off x="6958099" y="2002360"/>
              <a:ext cx="624113"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02</a:t>
              </a:r>
            </a:p>
          </p:txBody>
        </p:sp>
        <p:sp>
          <p:nvSpPr>
            <p:cNvPr id="14" name="文本框 67">
              <a:extLst>
                <a:ext uri="{FF2B5EF4-FFF2-40B4-BE49-F238E27FC236}">
                  <a16:creationId xmlns:a16="http://schemas.microsoft.com/office/drawing/2014/main" id="{AAF3DD69-BE27-4E0F-9309-1EE0D89F569F}"/>
                </a:ext>
              </a:extLst>
            </p:cNvPr>
            <p:cNvSpPr txBox="1"/>
            <p:nvPr/>
          </p:nvSpPr>
          <p:spPr>
            <a:xfrm>
              <a:off x="7705760" y="1775587"/>
              <a:ext cx="2573437" cy="960120"/>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0000"/>
                  </a:solidFill>
                  <a:effectLst/>
                  <a:uLnTx/>
                  <a:uFillTx/>
                  <a:latin panose="020f0302020204030204" typeface="Microsoft YaHei"/>
                  <a:ea charset="-122" panose="020b0503020204020204" pitchFamily="34" typeface="微软雅黑"/>
                  <a:cs typeface="+mn-ea"/>
                  <a:sym typeface="+mn-lt"/>
                </a:rPr>
                <a:t> 坚持抓基层打基础，突出党支部建设，增强基层党组织生机活力；</a:t>
              </a:r>
            </a:p>
          </p:txBody>
        </p:sp>
      </p:grpSp>
      <p:grpSp>
        <p:nvGrpSpPr>
          <p:cNvPr id="2" name="组合 1">
            <a:extLst>
              <a:ext uri="{FF2B5EF4-FFF2-40B4-BE49-F238E27FC236}">
                <a16:creationId xmlns:a16="http://schemas.microsoft.com/office/drawing/2014/main" id="{D273C2CE-7181-4F3C-99A3-C7A63CD70ED8}"/>
              </a:ext>
            </a:extLst>
          </p:cNvPr>
          <p:cNvGrpSpPr/>
          <p:nvPr/>
        </p:nvGrpSpPr>
        <p:grpSpPr>
          <a:xfrm>
            <a:off x="1217743" y="3379043"/>
            <a:ext cx="3433433" cy="936538"/>
            <a:chOff x="1217743" y="3379043"/>
            <a:chExt cx="3433433" cy="936538"/>
          </a:xfrm>
        </p:grpSpPr>
        <p:sp>
          <p:nvSpPr>
            <p:cNvPr id="15" name="矩形 14">
              <a:extLst>
                <a:ext uri="{FF2B5EF4-FFF2-40B4-BE49-F238E27FC236}">
                  <a16:creationId xmlns:a16="http://schemas.microsoft.com/office/drawing/2014/main" id="{4B5FF988-7D7F-4D8C-B7CC-06C1B803D63F}"/>
                </a:ext>
              </a:extLst>
            </p:cNvPr>
            <p:cNvSpPr/>
            <p:nvPr/>
          </p:nvSpPr>
          <p:spPr>
            <a:xfrm>
              <a:off x="1217743" y="3603660"/>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16" name="矩形 15">
              <a:extLst>
                <a:ext uri="{FF2B5EF4-FFF2-40B4-BE49-F238E27FC236}">
                  <a16:creationId xmlns:a16="http://schemas.microsoft.com/office/drawing/2014/main" id="{50DD2894-DE97-4869-AF2B-16568FC2FBAE}"/>
                </a:ext>
              </a:extLst>
            </p:cNvPr>
            <p:cNvSpPr/>
            <p:nvPr/>
          </p:nvSpPr>
          <p:spPr>
            <a:xfrm>
              <a:off x="1341289" y="3712180"/>
              <a:ext cx="595660" cy="595660"/>
            </a:xfrm>
            <a:prstGeom prst="rect">
              <a:avLst/>
            </a:prstGeom>
            <a:solidFill>
              <a:srgbClr val="FFFFFF"/>
            </a:solidFill>
            <a:ln>
              <a:noFill/>
            </a:ln>
            <a:effectLst>
              <a:outerShdw algn="ctr" blurRad="317500" rotWithShape="0" sx="102000" sy="102000">
                <a:prstClr val="black">
                  <a:alpha val="15000"/>
                </a:prstClr>
              </a:outerShdw>
            </a:effectLst>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17" name="文本框 85">
              <a:extLst>
                <a:ext uri="{FF2B5EF4-FFF2-40B4-BE49-F238E27FC236}">
                  <a16:creationId xmlns:a16="http://schemas.microsoft.com/office/drawing/2014/main" id="{CBEED84F-1BF8-4D61-998F-80E703FF8AA3}"/>
                </a:ext>
              </a:extLst>
            </p:cNvPr>
            <p:cNvSpPr txBox="1"/>
            <p:nvPr/>
          </p:nvSpPr>
          <p:spPr>
            <a:xfrm>
              <a:off x="1327064" y="3742324"/>
              <a:ext cx="624113"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03</a:t>
              </a:r>
            </a:p>
          </p:txBody>
        </p:sp>
        <p:sp>
          <p:nvSpPr>
            <p:cNvPr id="18" name="文本框 86">
              <a:extLst>
                <a:ext uri="{FF2B5EF4-FFF2-40B4-BE49-F238E27FC236}">
                  <a16:creationId xmlns:a16="http://schemas.microsoft.com/office/drawing/2014/main" id="{8ABB50DF-C219-4F25-A69A-84F9F849712D}"/>
                </a:ext>
              </a:extLst>
            </p:cNvPr>
            <p:cNvSpPr txBox="1"/>
            <p:nvPr/>
          </p:nvSpPr>
          <p:spPr>
            <a:xfrm>
              <a:off x="2077739" y="3379044"/>
              <a:ext cx="2573437" cy="960120"/>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0000"/>
                  </a:solidFill>
                  <a:effectLst/>
                  <a:uLnTx/>
                  <a:uFillTx/>
                  <a:latin panose="020f0302020204030204" typeface="Microsoft YaHei"/>
                  <a:ea charset="-122" panose="020b0503020204020204" pitchFamily="34" typeface="微软雅黑"/>
                  <a:cs typeface="+mn-ea"/>
                  <a:sym typeface="+mn-lt"/>
                </a:rPr>
                <a:t>坚持党建工作与生产经营深度融合，以企业改革发展成果检验党组织工作成效；</a:t>
              </a:r>
            </a:p>
          </p:txBody>
        </p:sp>
      </p:grpSp>
      <p:grpSp>
        <p:nvGrpSpPr>
          <p:cNvPr id="19" name="组合 18">
            <a:extLst>
              <a:ext uri="{FF2B5EF4-FFF2-40B4-BE49-F238E27FC236}">
                <a16:creationId xmlns:a16="http://schemas.microsoft.com/office/drawing/2014/main" id="{3CDEEAD2-DCEF-4A40-9872-F39354D71A8F}"/>
              </a:ext>
            </a:extLst>
          </p:cNvPr>
          <p:cNvGrpSpPr/>
          <p:nvPr/>
        </p:nvGrpSpPr>
        <p:grpSpPr>
          <a:xfrm>
            <a:off x="6587602" y="3515551"/>
            <a:ext cx="3430417" cy="936538"/>
            <a:chOff x="6848779" y="3388229"/>
            <a:chExt cx="3430417" cy="936538"/>
          </a:xfrm>
        </p:grpSpPr>
        <p:sp>
          <p:nvSpPr>
            <p:cNvPr id="20" name="矩形 19">
              <a:extLst>
                <a:ext uri="{FF2B5EF4-FFF2-40B4-BE49-F238E27FC236}">
                  <a16:creationId xmlns:a16="http://schemas.microsoft.com/office/drawing/2014/main" id="{A3B6AB0F-95C3-443E-8FC3-85D5D2AD5FEC}"/>
                </a:ext>
              </a:extLst>
            </p:cNvPr>
            <p:cNvSpPr/>
            <p:nvPr/>
          </p:nvSpPr>
          <p:spPr>
            <a:xfrm>
              <a:off x="6848779" y="3476338"/>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21" name="矩形 20">
              <a:extLst>
                <a:ext uri="{FF2B5EF4-FFF2-40B4-BE49-F238E27FC236}">
                  <a16:creationId xmlns:a16="http://schemas.microsoft.com/office/drawing/2014/main" id="{A0968D53-6046-4BCF-9DD0-A527A4A09D85}"/>
                </a:ext>
              </a:extLst>
            </p:cNvPr>
            <p:cNvSpPr/>
            <p:nvPr/>
          </p:nvSpPr>
          <p:spPr>
            <a:xfrm>
              <a:off x="6972325" y="3584858"/>
              <a:ext cx="595660" cy="595660"/>
            </a:xfrm>
            <a:prstGeom prst="rect">
              <a:avLst/>
            </a:prstGeom>
            <a:solidFill>
              <a:srgbClr val="FFFFFF"/>
            </a:solidFill>
            <a:ln>
              <a:noFill/>
            </a:ln>
            <a:effectLst>
              <a:outerShdw algn="ctr" blurRad="317500" rotWithShape="0" sx="102000" sy="102000">
                <a:prstClr val="black">
                  <a:alpha val="15000"/>
                </a:prstClr>
              </a:outerShdw>
            </a:effectLst>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22" name="文本框 90">
              <a:extLst>
                <a:ext uri="{FF2B5EF4-FFF2-40B4-BE49-F238E27FC236}">
                  <a16:creationId xmlns:a16="http://schemas.microsoft.com/office/drawing/2014/main" id="{D1D091D1-E7E8-4064-B51B-AEBACBAF9F8B}"/>
                </a:ext>
              </a:extLst>
            </p:cNvPr>
            <p:cNvSpPr txBox="1"/>
            <p:nvPr/>
          </p:nvSpPr>
          <p:spPr>
            <a:xfrm>
              <a:off x="6958099" y="3615002"/>
              <a:ext cx="624113"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04</a:t>
              </a:r>
            </a:p>
          </p:txBody>
        </p:sp>
        <p:sp>
          <p:nvSpPr>
            <p:cNvPr id="23" name="文本框 91">
              <a:extLst>
                <a:ext uri="{FF2B5EF4-FFF2-40B4-BE49-F238E27FC236}">
                  <a16:creationId xmlns:a16="http://schemas.microsoft.com/office/drawing/2014/main" id="{94C143A6-1537-4002-A64A-EE1A9AEEA5AF}"/>
                </a:ext>
              </a:extLst>
            </p:cNvPr>
            <p:cNvSpPr txBox="1"/>
            <p:nvPr/>
          </p:nvSpPr>
          <p:spPr>
            <a:xfrm>
              <a:off x="7705760" y="3388228"/>
              <a:ext cx="2573437" cy="960120"/>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0000"/>
                  </a:solidFill>
                  <a:effectLst/>
                  <a:uLnTx/>
                  <a:uFillTx/>
                  <a:latin panose="020f0302020204030204" typeface="Microsoft YaHei"/>
                  <a:ea charset="-122" panose="020b0503020204020204" pitchFamily="34" typeface="微软雅黑"/>
                  <a:cs typeface="+mn-ea"/>
                  <a:sym typeface="+mn-lt"/>
                </a:rPr>
                <a:t>坚持全心全意依靠工人阶级，体现企业职工群众主人翁地位，巩固党执政的阶级基础。</a:t>
              </a:r>
            </a:p>
          </p:txBody>
        </p:sp>
      </p:grpSp>
      <p:grpSp>
        <p:nvGrpSpPr>
          <p:cNvPr id="24" name="组合 23">
            <a:extLst>
              <a:ext uri="{FF2B5EF4-FFF2-40B4-BE49-F238E27FC236}">
                <a16:creationId xmlns:a16="http://schemas.microsoft.com/office/drawing/2014/main" id="{D7A140FE-17B8-4FEF-9AC9-39C99BB9F4E1}"/>
              </a:ext>
            </a:extLst>
          </p:cNvPr>
          <p:cNvGrpSpPr/>
          <p:nvPr/>
        </p:nvGrpSpPr>
        <p:grpSpPr>
          <a:xfrm>
            <a:off x="1217743" y="5221704"/>
            <a:ext cx="3433433" cy="936538"/>
            <a:chOff x="1478920" y="5094382"/>
            <a:chExt cx="3433433" cy="936538"/>
          </a:xfrm>
        </p:grpSpPr>
        <p:sp>
          <p:nvSpPr>
            <p:cNvPr id="25" name="矩形 24">
              <a:extLst>
                <a:ext uri="{FF2B5EF4-FFF2-40B4-BE49-F238E27FC236}">
                  <a16:creationId xmlns:a16="http://schemas.microsoft.com/office/drawing/2014/main" id="{C2D64999-072E-4499-B1B1-C3ED6C91CDD1}"/>
                </a:ext>
              </a:extLst>
            </p:cNvPr>
            <p:cNvSpPr/>
            <p:nvPr/>
          </p:nvSpPr>
          <p:spPr>
            <a:xfrm>
              <a:off x="1478920" y="5174372"/>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27" name="矩形 26">
              <a:extLst>
                <a:ext uri="{FF2B5EF4-FFF2-40B4-BE49-F238E27FC236}">
                  <a16:creationId xmlns:a16="http://schemas.microsoft.com/office/drawing/2014/main" id="{E546138C-76E7-45DF-83D1-3D29867AF925}"/>
                </a:ext>
              </a:extLst>
            </p:cNvPr>
            <p:cNvSpPr/>
            <p:nvPr/>
          </p:nvSpPr>
          <p:spPr>
            <a:xfrm>
              <a:off x="1602466" y="5282892"/>
              <a:ext cx="595660" cy="595660"/>
            </a:xfrm>
            <a:prstGeom prst="rect">
              <a:avLst/>
            </a:prstGeom>
            <a:solidFill>
              <a:srgbClr val="FFFFFF"/>
            </a:solidFill>
            <a:ln>
              <a:noFill/>
            </a:ln>
            <a:effectLst>
              <a:outerShdw algn="ctr" blurRad="317500" rotWithShape="0" sx="102000" sy="102000">
                <a:prstClr val="black">
                  <a:alpha val="15000"/>
                </a:prstClr>
              </a:outerShdw>
            </a:effectLst>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29" name="文本框 95">
              <a:extLst>
                <a:ext uri="{FF2B5EF4-FFF2-40B4-BE49-F238E27FC236}">
                  <a16:creationId xmlns:a16="http://schemas.microsoft.com/office/drawing/2014/main" id="{AEF4D433-376A-4AF0-929D-9F60CA08E01B}"/>
                </a:ext>
              </a:extLst>
            </p:cNvPr>
            <p:cNvSpPr txBox="1"/>
            <p:nvPr/>
          </p:nvSpPr>
          <p:spPr>
            <a:xfrm>
              <a:off x="1588241" y="5313036"/>
              <a:ext cx="624113" cy="518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05</a:t>
              </a:r>
            </a:p>
          </p:txBody>
        </p:sp>
        <p:sp>
          <p:nvSpPr>
            <p:cNvPr id="30" name="文本框 96">
              <a:extLst>
                <a:ext uri="{FF2B5EF4-FFF2-40B4-BE49-F238E27FC236}">
                  <a16:creationId xmlns:a16="http://schemas.microsoft.com/office/drawing/2014/main" id="{21B81221-DDA2-4843-97D0-3D888C45E23C}"/>
                </a:ext>
              </a:extLst>
            </p:cNvPr>
            <p:cNvSpPr txBox="1"/>
            <p:nvPr/>
          </p:nvSpPr>
          <p:spPr>
            <a:xfrm>
              <a:off x="2338917" y="5094383"/>
              <a:ext cx="2573437" cy="960120"/>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0000"/>
                  </a:solidFill>
                  <a:effectLst/>
                  <a:uLnTx/>
                  <a:uFillTx/>
                  <a:latin panose="020f0302020204030204" typeface="Microsoft YaHei"/>
                  <a:ea charset="-122" panose="020b0503020204020204" pitchFamily="34" typeface="微软雅黑"/>
                  <a:cs typeface="+mn-ea"/>
                  <a:sym typeface="+mn-lt"/>
                </a:rPr>
                <a:t>坚持党管干部、党管人才，培养高素质专业化企业领导人员队伍和人才队伍；</a:t>
              </a:r>
            </a:p>
          </p:txBody>
        </p:sp>
      </p:grpSp>
      <p:sp>
        <p:nvSpPr>
          <p:cNvPr id="31" name="矩形 30">
            <a:extLst>
              <a:ext uri="{FF2B5EF4-FFF2-40B4-BE49-F238E27FC236}">
                <a16:creationId xmlns:a16="http://schemas.microsoft.com/office/drawing/2014/main" id="{BD42BA14-E839-49C3-AE8D-1777090AF193}"/>
              </a:ext>
            </a:extLst>
          </p:cNvPr>
          <p:cNvSpPr/>
          <p:nvPr/>
        </p:nvSpPr>
        <p:spPr>
          <a:xfrm>
            <a:off x="3461719" y="1185839"/>
            <a:ext cx="4500880" cy="39624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effectLst/>
                <a:uLnTx/>
                <a:uFillTx/>
                <a:latin charset="-122" panose="020b0503020204020204" pitchFamily="34" typeface="微软雅黑"/>
                <a:ea charset="-122" panose="020b0503020204020204" pitchFamily="34" typeface="微软雅黑"/>
                <a:cs charset="-122" panose="02010600030101010101" pitchFamily="2" typeface="胡晓波男神体"/>
                <a:sym charset="-122" panose="00000500000000000000" pitchFamily="2" typeface="印品黑体"/>
              </a:rPr>
              <a:t>国有企业党组织工作应当遵循以下原则</a:t>
            </a:r>
          </a:p>
        </p:txBody>
      </p:sp>
      <p:pic>
        <p:nvPicPr>
          <p:cNvPr id="33" name="图片 32">
            <a:extLst>
              <a:ext uri="{FF2B5EF4-FFF2-40B4-BE49-F238E27FC236}">
                <a16:creationId xmlns:a16="http://schemas.microsoft.com/office/drawing/2014/main" id="{AF1B9AF8-0CD5-4AB1-85C4-3A007913A78B}"/>
              </a:ext>
            </a:extLst>
          </p:cNvPr>
          <p:cNvPicPr>
            <a:picLocks noChangeAspect="1"/>
          </p:cNvPicPr>
          <p:nvPr/>
        </p:nvPicPr>
        <p:blipFill>
          <a:blip r:embed="rId3">
            <a:extLst>
              <a:ext uri="{28A0092B-C50C-407E-A947-70E740481C1C}">
                <a14:useLocalDpi val="0"/>
              </a:ext>
            </a:extLst>
          </a:blip>
          <a:stretch>
            <a:fillRect/>
          </a:stretch>
        </p:blipFill>
        <p:spPr>
          <a:xfrm flipH="1">
            <a:off x="149280" y="4675071"/>
            <a:ext cx="12186048" cy="2236140"/>
          </a:xfrm>
          <a:prstGeom prst="rect">
            <a:avLst/>
          </a:prstGeom>
        </p:spPr>
      </p:pic>
    </p:spTree>
    <p:extLst>
      <p:ext uri="{BB962C8B-B14F-4D97-AF65-F5344CB8AC3E}">
        <p14:creationId val="3761779442"/>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6" presetSubtype="21">
                                  <p:stCondLst>
                                    <p:cond delay="0"/>
                                  </p:stCondLst>
                                  <p:childTnLst>
                                    <p:set>
                                      <p:cBhvr>
                                        <p:cTn dur="1" fill="hold" id="29">
                                          <p:stCondLst>
                                            <p:cond delay="0"/>
                                          </p:stCondLst>
                                        </p:cTn>
                                        <p:tgtEl>
                                          <p:spTgt spid="31"/>
                                        </p:tgtEl>
                                        <p:attrNameLst>
                                          <p:attrName>style.visibility</p:attrName>
                                        </p:attrNameLst>
                                      </p:cBhvr>
                                      <p:to>
                                        <p:strVal val="visible"/>
                                      </p:to>
                                    </p:set>
                                    <p:animEffect filter="barn(inVertical)" transition="in">
                                      <p:cBhvr>
                                        <p:cTn dur="500" id="30"/>
                                        <p:tgtEl>
                                          <p:spTgt spid="31"/>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p:cTn dur="500" fill="hold" id="35"/>
                                        <p:tgtEl>
                                          <p:spTgt spid="5"/>
                                        </p:tgtEl>
                                        <p:attrNameLst>
                                          <p:attrName>ppt_w</p:attrName>
                                        </p:attrNameLst>
                                      </p:cBhvr>
                                      <p:tavLst>
                                        <p:tav tm="0">
                                          <p:val>
                                            <p:fltVal val="0"/>
                                          </p:val>
                                        </p:tav>
                                        <p:tav tm="100000">
                                          <p:val>
                                            <p:strVal val="#ppt_w"/>
                                          </p:val>
                                        </p:tav>
                                      </p:tavLst>
                                    </p:anim>
                                    <p:anim calcmode="lin" valueType="num">
                                      <p:cBhvr>
                                        <p:cTn dur="500" fill="hold" id="36"/>
                                        <p:tgtEl>
                                          <p:spTgt spid="5"/>
                                        </p:tgtEl>
                                        <p:attrNameLst>
                                          <p:attrName>ppt_h</p:attrName>
                                        </p:attrNameLst>
                                      </p:cBhvr>
                                      <p:tavLst>
                                        <p:tav tm="0">
                                          <p:val>
                                            <p:fltVal val="0"/>
                                          </p:val>
                                        </p:tav>
                                        <p:tav tm="100000">
                                          <p:val>
                                            <p:strVal val="#ppt_h"/>
                                          </p:val>
                                        </p:tav>
                                      </p:tavLst>
                                    </p:anim>
                                    <p:animEffect filter="fade" transition="in">
                                      <p:cBhvr>
                                        <p:cTn dur="500" id="37"/>
                                        <p:tgtEl>
                                          <p:spTgt spid="5"/>
                                        </p:tgtEl>
                                      </p:cBhvr>
                                    </p:animEffect>
                                  </p:childTnLst>
                                </p:cTn>
                              </p:par>
                              <p:par>
                                <p:cTn fill="hold" id="38" nodeType="withEffect" presetClass="entr" presetID="53"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Effect filter="fade" transition="in">
                                      <p:cBhvr>
                                        <p:cTn dur="500" id="42"/>
                                        <p:tgtEl>
                                          <p:spTgt spid="10"/>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p:cTn dur="500" fill="hold" id="47"/>
                                        <p:tgtEl>
                                          <p:spTgt spid="2"/>
                                        </p:tgtEl>
                                        <p:attrNameLst>
                                          <p:attrName>ppt_w</p:attrName>
                                        </p:attrNameLst>
                                      </p:cBhvr>
                                      <p:tavLst>
                                        <p:tav tm="0">
                                          <p:val>
                                            <p:fltVal val="0"/>
                                          </p:val>
                                        </p:tav>
                                        <p:tav tm="100000">
                                          <p:val>
                                            <p:strVal val="#ppt_w"/>
                                          </p:val>
                                        </p:tav>
                                      </p:tavLst>
                                    </p:anim>
                                    <p:anim calcmode="lin" valueType="num">
                                      <p:cBhvr>
                                        <p:cTn dur="500" fill="hold" id="48"/>
                                        <p:tgtEl>
                                          <p:spTgt spid="2"/>
                                        </p:tgtEl>
                                        <p:attrNameLst>
                                          <p:attrName>ppt_h</p:attrName>
                                        </p:attrNameLst>
                                      </p:cBhvr>
                                      <p:tavLst>
                                        <p:tav tm="0">
                                          <p:val>
                                            <p:fltVal val="0"/>
                                          </p:val>
                                        </p:tav>
                                        <p:tav tm="100000">
                                          <p:val>
                                            <p:strVal val="#ppt_h"/>
                                          </p:val>
                                        </p:tav>
                                      </p:tavLst>
                                    </p:anim>
                                    <p:animEffect filter="fade" transition="in">
                                      <p:cBhvr>
                                        <p:cTn dur="500" id="49"/>
                                        <p:tgtEl>
                                          <p:spTgt spid="2"/>
                                        </p:tgtEl>
                                      </p:cBhvr>
                                    </p:animEffect>
                                  </p:childTnLst>
                                </p:cTn>
                              </p:par>
                              <p:par>
                                <p:cTn fill="hold" id="50" nodeType="withEffect" presetClass="entr" presetID="53"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500" fill="hold" id="52"/>
                                        <p:tgtEl>
                                          <p:spTgt spid="19"/>
                                        </p:tgtEl>
                                        <p:attrNameLst>
                                          <p:attrName>ppt_w</p:attrName>
                                        </p:attrNameLst>
                                      </p:cBhvr>
                                      <p:tavLst>
                                        <p:tav tm="0">
                                          <p:val>
                                            <p:fltVal val="0"/>
                                          </p:val>
                                        </p:tav>
                                        <p:tav tm="100000">
                                          <p:val>
                                            <p:strVal val="#ppt_w"/>
                                          </p:val>
                                        </p:tav>
                                      </p:tavLst>
                                    </p:anim>
                                    <p:anim calcmode="lin" valueType="num">
                                      <p:cBhvr>
                                        <p:cTn dur="500" fill="hold" id="53"/>
                                        <p:tgtEl>
                                          <p:spTgt spid="19"/>
                                        </p:tgtEl>
                                        <p:attrNameLst>
                                          <p:attrName>ppt_h</p:attrName>
                                        </p:attrNameLst>
                                      </p:cBhvr>
                                      <p:tavLst>
                                        <p:tav tm="0">
                                          <p:val>
                                            <p:fltVal val="0"/>
                                          </p:val>
                                        </p:tav>
                                        <p:tav tm="100000">
                                          <p:val>
                                            <p:strVal val="#ppt_h"/>
                                          </p:val>
                                        </p:tav>
                                      </p:tavLst>
                                    </p:anim>
                                    <p:animEffect filter="fade" transition="in">
                                      <p:cBhvr>
                                        <p:cTn dur="500" id="54"/>
                                        <p:tgtEl>
                                          <p:spTgt spid="19"/>
                                        </p:tgtEl>
                                      </p:cBhvr>
                                    </p:animEffect>
                                  </p:childTnLst>
                                </p:cTn>
                              </p:par>
                              <p:par>
                                <p:cTn fill="hold" id="55" nodeType="withEffect" presetClass="entr" presetID="53" presetSubtype="0">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p:cTn dur="500" fill="hold" id="57"/>
                                        <p:tgtEl>
                                          <p:spTgt spid="24"/>
                                        </p:tgtEl>
                                        <p:attrNameLst>
                                          <p:attrName>ppt_w</p:attrName>
                                        </p:attrNameLst>
                                      </p:cBhvr>
                                      <p:tavLst>
                                        <p:tav tm="0">
                                          <p:val>
                                            <p:fltVal val="0"/>
                                          </p:val>
                                        </p:tav>
                                        <p:tav tm="100000">
                                          <p:val>
                                            <p:strVal val="#ppt_w"/>
                                          </p:val>
                                        </p:tav>
                                      </p:tavLst>
                                    </p:anim>
                                    <p:anim calcmode="lin" valueType="num">
                                      <p:cBhvr>
                                        <p:cTn dur="500" fill="hold" id="58"/>
                                        <p:tgtEl>
                                          <p:spTgt spid="24"/>
                                        </p:tgtEl>
                                        <p:attrNameLst>
                                          <p:attrName>ppt_h</p:attrName>
                                        </p:attrNameLst>
                                      </p:cBhvr>
                                      <p:tavLst>
                                        <p:tav tm="0">
                                          <p:val>
                                            <p:fltVal val="0"/>
                                          </p:val>
                                        </p:tav>
                                        <p:tav tm="100000">
                                          <p:val>
                                            <p:strVal val="#ppt_h"/>
                                          </p:val>
                                        </p:tav>
                                      </p:tavLst>
                                    </p:anim>
                                    <p:animEffect filter="fade" transition="in">
                                      <p:cBhvr>
                                        <p:cTn dur="500" id="59"/>
                                        <p:tgtEl>
                                          <p:spTgt spid="24"/>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42" presetSubtype="0">
                                  <p:stCondLst>
                                    <p:cond delay="0"/>
                                  </p:stCondLst>
                                  <p:childTnLst>
                                    <p:set>
                                      <p:cBhvr>
                                        <p:cTn dur="1" fill="hold" id="63">
                                          <p:stCondLst>
                                            <p:cond delay="0"/>
                                          </p:stCondLst>
                                        </p:cTn>
                                        <p:tgtEl>
                                          <p:spTgt spid="33"/>
                                        </p:tgtEl>
                                        <p:attrNameLst>
                                          <p:attrName>style.visibility</p:attrName>
                                        </p:attrNameLst>
                                      </p:cBhvr>
                                      <p:to>
                                        <p:strVal val="visible"/>
                                      </p:to>
                                    </p:set>
                                    <p:animEffect filter="fade" transition="in">
                                      <p:cBhvr>
                                        <p:cTn dur="1000" id="64"/>
                                        <p:tgtEl>
                                          <p:spTgt spid="33"/>
                                        </p:tgtEl>
                                      </p:cBhvr>
                                    </p:animEffect>
                                    <p:anim calcmode="lin" valueType="num">
                                      <p:cBhvr>
                                        <p:cTn dur="1000" fill="hold" id="65"/>
                                        <p:tgtEl>
                                          <p:spTgt spid="33"/>
                                        </p:tgtEl>
                                        <p:attrNameLst>
                                          <p:attrName>ppt_x</p:attrName>
                                        </p:attrNameLst>
                                      </p:cBhvr>
                                      <p:tavLst>
                                        <p:tav tm="0">
                                          <p:val>
                                            <p:strVal val="#ppt_x"/>
                                          </p:val>
                                        </p:tav>
                                        <p:tav tm="100000">
                                          <p:val>
                                            <p:strVal val="#ppt_x"/>
                                          </p:val>
                                        </p:tav>
                                      </p:tavLst>
                                    </p:anim>
                                    <p:anim calcmode="lin" valueType="num">
                                      <p:cBhvr>
                                        <p:cTn dur="1000" fill="hold" id="66"/>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总则</a:t>
            </a:r>
          </a:p>
        </p:txBody>
      </p:sp>
      <p:sp>
        <p:nvSpPr>
          <p:cNvPr id="33" name="矩形 32">
            <a:extLst>
              <a:ext uri="{FF2B5EF4-FFF2-40B4-BE49-F238E27FC236}">
                <a16:creationId xmlns:a16="http://schemas.microsoft.com/office/drawing/2014/main" id="{C5625D1C-CF80-4FDF-AB95-97207BE9A871}"/>
              </a:ext>
            </a:extLst>
          </p:cNvPr>
          <p:cNvSpPr/>
          <p:nvPr/>
        </p:nvSpPr>
        <p:spPr bwMode="auto">
          <a:xfrm>
            <a:off x="1838185" y="1489771"/>
            <a:ext cx="9076742" cy="1933922"/>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cs"/>
            </a:endParaRPr>
          </a:p>
        </p:txBody>
      </p:sp>
      <p:sp>
        <p:nvSpPr>
          <p:cNvPr id="34" name="Rectangle 7">
            <a:extLst>
              <a:ext uri="{FF2B5EF4-FFF2-40B4-BE49-F238E27FC236}">
                <a16:creationId xmlns:a16="http://schemas.microsoft.com/office/drawing/2014/main" id="{67648B00-1621-4034-81CE-9D3D1CCE7436}"/>
              </a:ext>
            </a:extLst>
          </p:cNvPr>
          <p:cNvSpPr>
            <a:spLocks noChangeArrowheads="1"/>
          </p:cNvSpPr>
          <p:nvPr/>
        </p:nvSpPr>
        <p:spPr bwMode="auto">
          <a:xfrm>
            <a:off x="1060287" y="1871948"/>
            <a:ext cx="1260475" cy="1147763"/>
          </a:xfrm>
          <a:prstGeom prst="rect">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cs"/>
            </a:endParaRPr>
          </a:p>
        </p:txBody>
      </p:sp>
      <p:sp>
        <p:nvSpPr>
          <p:cNvPr id="35" name="矩形 34">
            <a:extLst>
              <a:ext uri="{FF2B5EF4-FFF2-40B4-BE49-F238E27FC236}">
                <a16:creationId xmlns:a16="http://schemas.microsoft.com/office/drawing/2014/main" id="{794A6EE9-8004-4BA2-A713-9BCDE1630482}"/>
              </a:ext>
            </a:extLst>
          </p:cNvPr>
          <p:cNvSpPr/>
          <p:nvPr/>
        </p:nvSpPr>
        <p:spPr>
          <a:xfrm>
            <a:off x="1107387" y="2055455"/>
            <a:ext cx="1153694" cy="8229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E7E6E6"/>
                </a:solidFill>
                <a:effectLst/>
                <a:uLnTx/>
                <a:uFillTx/>
                <a:latin typeface="字魂35号-经典雅黑"/>
                <a:ea typeface="+mj-ea"/>
                <a:cs typeface="+mn-cs"/>
              </a:rPr>
              <a:t>指导</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E7E6E6"/>
                </a:solidFill>
                <a:effectLst/>
                <a:uLnTx/>
                <a:uFillTx/>
                <a:latin typeface="字魂35号-经典雅黑"/>
                <a:ea typeface="+mj-ea"/>
                <a:cs typeface="+mn-cs"/>
              </a:rPr>
              <a:t>思想</a:t>
            </a:r>
          </a:p>
        </p:txBody>
      </p:sp>
      <p:sp>
        <p:nvSpPr>
          <p:cNvPr id="36" name="矩形 35">
            <a:extLst>
              <a:ext uri="{FF2B5EF4-FFF2-40B4-BE49-F238E27FC236}">
                <a16:creationId xmlns:a16="http://schemas.microsoft.com/office/drawing/2014/main" id="{35519CFC-5F16-4C50-8D9A-77CD34747343}"/>
              </a:ext>
            </a:extLst>
          </p:cNvPr>
          <p:cNvSpPr/>
          <p:nvPr/>
        </p:nvSpPr>
        <p:spPr>
          <a:xfrm>
            <a:off x="2422882" y="1877272"/>
            <a:ext cx="8191103" cy="1325880"/>
          </a:xfrm>
          <a:prstGeom prst="rect">
            <a:avLst/>
          </a:prstGeom>
        </p:spPr>
        <p:txBody>
          <a:bodyPr wrap="square">
            <a:spAutoFit/>
          </a:bodyPr>
          <a:lstStyle/>
          <a:p>
            <a:pPr algn="l" defTabSz="914400" eaLnBrk="1" fontAlgn="auto" hangingPunct="1" indent="0" latinLnBrk="0" lvl="0" marL="0" marR="0" rtl="0">
              <a:lnSpc>
                <a:spcPct val="150000"/>
              </a:lnSpc>
              <a:spcBef>
                <a:spcPct val="20000"/>
              </a:spcBef>
              <a:spcAft>
                <a:spcPct val="0"/>
              </a:spcAft>
              <a:buClrTx/>
              <a:buSzTx/>
              <a:buFontTx/>
              <a:buNone/>
              <a:defRPr/>
            </a:pPr>
            <a:r>
              <a:rPr altLang="en-US" b="1" baseline="0" cap="none" i="0" kern="120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typeface="+mn-ea"/>
                <a:sym charset="-122" panose="00000500000000000000" pitchFamily="2" typeface="印品黑体"/>
              </a:rPr>
              <a:t>必须高举中国特色社会主义伟大旗帜，以马克思列宁主义、毛泽东思想、邓小平理论、“三个代表”重要思想、科学发展观、习近平新时代中国特色社会主义思想为指导</a:t>
            </a:r>
          </a:p>
        </p:txBody>
      </p:sp>
      <p:sp>
        <p:nvSpPr>
          <p:cNvPr id="37" name="矩形 36">
            <a:extLst>
              <a:ext uri="{FF2B5EF4-FFF2-40B4-BE49-F238E27FC236}">
                <a16:creationId xmlns:a16="http://schemas.microsoft.com/office/drawing/2014/main" id="{F88DC057-E25F-4E69-9D6F-6F860887B7B6}"/>
              </a:ext>
            </a:extLst>
          </p:cNvPr>
          <p:cNvSpPr/>
          <p:nvPr/>
        </p:nvSpPr>
        <p:spPr bwMode="auto">
          <a:xfrm>
            <a:off x="1838185" y="3855214"/>
            <a:ext cx="9076742" cy="2413166"/>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cs"/>
            </a:endParaRPr>
          </a:p>
        </p:txBody>
      </p:sp>
      <p:sp>
        <p:nvSpPr>
          <p:cNvPr id="38" name="Rectangle 7">
            <a:extLst>
              <a:ext uri="{FF2B5EF4-FFF2-40B4-BE49-F238E27FC236}">
                <a16:creationId xmlns:a16="http://schemas.microsoft.com/office/drawing/2014/main" id="{C7A2824A-BBEC-4E42-9D26-15B38F175521}"/>
              </a:ext>
            </a:extLst>
          </p:cNvPr>
          <p:cNvSpPr>
            <a:spLocks noChangeArrowheads="1"/>
          </p:cNvSpPr>
          <p:nvPr/>
        </p:nvSpPr>
        <p:spPr bwMode="auto">
          <a:xfrm>
            <a:off x="1060287" y="4535748"/>
            <a:ext cx="1260475" cy="1147763"/>
          </a:xfrm>
          <a:prstGeom prst="rect">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cs"/>
            </a:endParaRPr>
          </a:p>
        </p:txBody>
      </p:sp>
      <p:sp>
        <p:nvSpPr>
          <p:cNvPr id="39" name="矩形 38">
            <a:extLst>
              <a:ext uri="{FF2B5EF4-FFF2-40B4-BE49-F238E27FC236}">
                <a16:creationId xmlns:a16="http://schemas.microsoft.com/office/drawing/2014/main" id="{23547AE8-E509-4C98-9083-B0001240D29D}"/>
              </a:ext>
            </a:extLst>
          </p:cNvPr>
          <p:cNvSpPr/>
          <p:nvPr/>
        </p:nvSpPr>
        <p:spPr>
          <a:xfrm>
            <a:off x="1107387" y="4719255"/>
            <a:ext cx="1153694" cy="8229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E7E6E6"/>
                </a:solidFill>
                <a:effectLst/>
                <a:uLnTx/>
                <a:uFillTx/>
                <a:latin typeface="字魂35号-经典雅黑"/>
                <a:cs typeface="+mn-cs"/>
              </a:rPr>
              <a:t>指导</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E7E6E6"/>
                </a:solidFill>
                <a:effectLst/>
                <a:uLnTx/>
                <a:uFillTx/>
                <a:latin typeface="字魂35号-经典雅黑"/>
                <a:cs typeface="+mn-cs"/>
              </a:rPr>
              <a:t>思想</a:t>
            </a:r>
          </a:p>
        </p:txBody>
      </p:sp>
      <p:sp>
        <p:nvSpPr>
          <p:cNvPr id="40" name="矩形 39">
            <a:extLst>
              <a:ext uri="{FF2B5EF4-FFF2-40B4-BE49-F238E27FC236}">
                <a16:creationId xmlns:a16="http://schemas.microsoft.com/office/drawing/2014/main" id="{CD2E35AC-F5ED-49F4-8974-A7C75EB7A5B2}"/>
              </a:ext>
            </a:extLst>
          </p:cNvPr>
          <p:cNvSpPr/>
          <p:nvPr/>
        </p:nvSpPr>
        <p:spPr>
          <a:xfrm>
            <a:off x="2405084" y="4001346"/>
            <a:ext cx="8370946" cy="2148841"/>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typeface="+mn-ea"/>
                <a:sym charset="-122" panose="00000500000000000000" pitchFamily="2" typeface="印品黑体"/>
              </a:rPr>
              <a:t>坚持党的基本理论、基本路线、基本方略，增强“四个意识”、坚定“四个自信”、做到“两个维护”，坚持和加强党的全面领导，坚持党要管党、全面从严治党，突出政治功能，提升组织力，强化使命意识和责任担当，推动国有企业深化改革，完善中国特色现代企业制度，增强国有经济竞争力、创新力、控制力、影响力、抗风险能力，为做强做优做大国有资本提供坚强政治和组织保证。</a:t>
            </a:r>
          </a:p>
        </p:txBody>
      </p:sp>
    </p:spTree>
    <p:extLst>
      <p:ext uri="{BB962C8B-B14F-4D97-AF65-F5344CB8AC3E}">
        <p14:creationId val="642111800"/>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31" presetSubtype="0">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p:cTn dur="500" fill="hold" id="29"/>
                                        <p:tgtEl>
                                          <p:spTgt spid="34"/>
                                        </p:tgtEl>
                                        <p:attrNameLst>
                                          <p:attrName>ppt_w</p:attrName>
                                        </p:attrNameLst>
                                      </p:cBhvr>
                                      <p:tavLst>
                                        <p:tav tm="0">
                                          <p:val>
                                            <p:fltVal val="0"/>
                                          </p:val>
                                        </p:tav>
                                        <p:tav tm="100000">
                                          <p:val>
                                            <p:strVal val="#ppt_w"/>
                                          </p:val>
                                        </p:tav>
                                      </p:tavLst>
                                    </p:anim>
                                    <p:anim calcmode="lin" valueType="num">
                                      <p:cBhvr>
                                        <p:cTn dur="500" fill="hold" id="30"/>
                                        <p:tgtEl>
                                          <p:spTgt spid="34"/>
                                        </p:tgtEl>
                                        <p:attrNameLst>
                                          <p:attrName>ppt_h</p:attrName>
                                        </p:attrNameLst>
                                      </p:cBhvr>
                                      <p:tavLst>
                                        <p:tav tm="0">
                                          <p:val>
                                            <p:fltVal val="0"/>
                                          </p:val>
                                        </p:tav>
                                        <p:tav tm="100000">
                                          <p:val>
                                            <p:strVal val="#ppt_h"/>
                                          </p:val>
                                        </p:tav>
                                      </p:tavLst>
                                    </p:anim>
                                    <p:anim calcmode="lin" valueType="num">
                                      <p:cBhvr>
                                        <p:cTn dur="500" fill="hold" id="31"/>
                                        <p:tgtEl>
                                          <p:spTgt spid="34"/>
                                        </p:tgtEl>
                                        <p:attrNameLst>
                                          <p:attrName>style.rotation</p:attrName>
                                        </p:attrNameLst>
                                      </p:cBhvr>
                                      <p:tavLst>
                                        <p:tav tm="0">
                                          <p:val>
                                            <p:fltVal val="90"/>
                                          </p:val>
                                        </p:tav>
                                        <p:tav tm="100000">
                                          <p:val>
                                            <p:fltVal val="0"/>
                                          </p:val>
                                        </p:tav>
                                      </p:tavLst>
                                    </p:anim>
                                    <p:animEffect filter="fade" transition="in">
                                      <p:cBhvr>
                                        <p:cTn dur="500" id="32"/>
                                        <p:tgtEl>
                                          <p:spTgt spid="34"/>
                                        </p:tgtEl>
                                      </p:cBhvr>
                                    </p:animEffect>
                                  </p:childTnLst>
                                </p:cTn>
                              </p:par>
                              <p:par>
                                <p:cTn fill="hold" grpId="1" id="33" nodeType="withEffect" presetClass="emph" presetID="8" presetSubtype="0">
                                  <p:stCondLst>
                                    <p:cond delay="0"/>
                                  </p:stCondLst>
                                  <p:childTnLst>
                                    <p:animRot by="21600000">
                                      <p:cBhvr>
                                        <p:cTn dur="500" fill="hold" id="34"/>
                                        <p:tgtEl>
                                          <p:spTgt spid="34"/>
                                        </p:tgtEl>
                                        <p:attrNameLst>
                                          <p:attrName>r</p:attrName>
                                        </p:attrNameLst>
                                      </p:cBhvr>
                                    </p:animRot>
                                  </p:childTnLst>
                                </p:cTn>
                              </p:par>
                            </p:childTnLst>
                          </p:cTn>
                        </p:par>
                        <p:par>
                          <p:cTn fill="hold" id="35" nodeType="afterGroup">
                            <p:stCondLst>
                              <p:cond delay="2650"/>
                            </p:stCondLst>
                            <p:childTnLst>
                              <p:par>
                                <p:cTn fill="hold" grpId="0" id="36" nodeType="afterEffect" presetClass="entr" presetID="56" presetSubtype="0">
                                  <p:stCondLst>
                                    <p:cond delay="0"/>
                                  </p:stCondLst>
                                  <p:iterate type="lt">
                                    <p:tmPct val="10000"/>
                                  </p:iterate>
                                  <p:childTnLst>
                                    <p:set>
                                      <p:cBhvr>
                                        <p:cTn dur="1" fill="hold" id="37">
                                          <p:stCondLst>
                                            <p:cond delay="0"/>
                                          </p:stCondLst>
                                        </p:cTn>
                                        <p:tgtEl>
                                          <p:spTgt spid="35"/>
                                        </p:tgtEl>
                                        <p:attrNameLst>
                                          <p:attrName>style.visibility</p:attrName>
                                        </p:attrNameLst>
                                      </p:cBhvr>
                                      <p:to>
                                        <p:strVal val="visible"/>
                                      </p:to>
                                    </p:set>
                                    <p:anim by="(-#ppt_w*2)" calcmode="lin" valueType="num">
                                      <p:cBhvr rctx="PPT">
                                        <p:cTn autoRev="1" dur="250" fill="hold" id="38">
                                          <p:stCondLst>
                                            <p:cond delay="0"/>
                                          </p:stCondLst>
                                        </p:cTn>
                                        <p:tgtEl>
                                          <p:spTgt spid="35"/>
                                        </p:tgtEl>
                                        <p:attrNameLst>
                                          <p:attrName>ppt_w</p:attrName>
                                        </p:attrNameLst>
                                      </p:cBhvr>
                                    </p:anim>
                                    <p:anim by="(#ppt_w*0.50)" calcmode="lin" valueType="num">
                                      <p:cBhvr>
                                        <p:cTn autoRev="1" decel="50000" dur="250" fill="hold" id="39">
                                          <p:stCondLst>
                                            <p:cond delay="0"/>
                                          </p:stCondLst>
                                        </p:cTn>
                                        <p:tgtEl>
                                          <p:spTgt spid="35"/>
                                        </p:tgtEl>
                                        <p:attrNameLst>
                                          <p:attrName>ppt_x</p:attrName>
                                        </p:attrNameLst>
                                      </p:cBhvr>
                                    </p:anim>
                                    <p:anim calcmode="lin" from="(-#ppt_h/2)" to="(#ppt_y)" valueType="num">
                                      <p:cBhvr>
                                        <p:cTn dur="500" fill="hold" id="40">
                                          <p:stCondLst>
                                            <p:cond delay="0"/>
                                          </p:stCondLst>
                                        </p:cTn>
                                        <p:tgtEl>
                                          <p:spTgt spid="35"/>
                                        </p:tgtEl>
                                        <p:attrNameLst>
                                          <p:attrName>ppt_y</p:attrName>
                                        </p:attrNameLst>
                                      </p:cBhvr>
                                    </p:anim>
                                    <p:animRot by="21600000">
                                      <p:cBhvr>
                                        <p:cTn dur="500" fill="hold" id="41">
                                          <p:stCondLst>
                                            <p:cond delay="0"/>
                                          </p:stCondLst>
                                        </p:cTn>
                                        <p:tgtEl>
                                          <p:spTgt spid="35"/>
                                        </p:tgtEl>
                                        <p:attrNameLst>
                                          <p:attrName>r</p:attrName>
                                        </p:attrNameLst>
                                      </p:cBhvr>
                                    </p:animRot>
                                  </p:childTnLst>
                                </p:cTn>
                              </p:par>
                            </p:childTnLst>
                          </p:cTn>
                        </p:par>
                        <p:par>
                          <p:cTn fill="hold" id="42" nodeType="afterGroup">
                            <p:stCondLst>
                              <p:cond delay="3150"/>
                            </p:stCondLst>
                            <p:childTnLst>
                              <p:par>
                                <p:cTn fill="hold" grpId="0" id="43" nodeType="afterEffect" presetClass="entr" presetID="22" presetSubtype="8">
                                  <p:stCondLst>
                                    <p:cond delay="0"/>
                                  </p:stCondLst>
                                  <p:childTnLst>
                                    <p:set>
                                      <p:cBhvr>
                                        <p:cTn dur="1" fill="hold" id="44">
                                          <p:stCondLst>
                                            <p:cond delay="0"/>
                                          </p:stCondLst>
                                        </p:cTn>
                                        <p:tgtEl>
                                          <p:spTgt spid="33"/>
                                        </p:tgtEl>
                                        <p:attrNameLst>
                                          <p:attrName>style.visibility</p:attrName>
                                        </p:attrNameLst>
                                      </p:cBhvr>
                                      <p:to>
                                        <p:strVal val="visible"/>
                                      </p:to>
                                    </p:set>
                                    <p:animEffect filter="wipe(left)" transition="in">
                                      <p:cBhvr>
                                        <p:cTn dur="500" id="45"/>
                                        <p:tgtEl>
                                          <p:spTgt spid="33"/>
                                        </p:tgtEl>
                                      </p:cBhvr>
                                    </p:animEffect>
                                  </p:childTnLst>
                                </p:cTn>
                              </p:par>
                            </p:childTnLst>
                          </p:cTn>
                        </p:par>
                        <p:par>
                          <p:cTn fill="hold" id="46" nodeType="afterGroup">
                            <p:stCondLst>
                              <p:cond delay="3650"/>
                            </p:stCondLst>
                            <p:childTnLst>
                              <p:par>
                                <p:cTn fill="hold" grpId="0" id="47" nodeType="afterEffect" presetClass="entr" presetID="22" presetSubtype="4">
                                  <p:stCondLst>
                                    <p:cond delay="0"/>
                                  </p:stCondLst>
                                  <p:childTnLst>
                                    <p:set>
                                      <p:cBhvr>
                                        <p:cTn dur="1" fill="hold" id="48">
                                          <p:stCondLst>
                                            <p:cond delay="0"/>
                                          </p:stCondLst>
                                        </p:cTn>
                                        <p:tgtEl>
                                          <p:spTgt spid="36"/>
                                        </p:tgtEl>
                                        <p:attrNameLst>
                                          <p:attrName>style.visibility</p:attrName>
                                        </p:attrNameLst>
                                      </p:cBhvr>
                                      <p:to>
                                        <p:strVal val="visible"/>
                                      </p:to>
                                    </p:set>
                                    <p:animEffect filter="wipe(down)" transition="in">
                                      <p:cBhvr>
                                        <p:cTn dur="500" id="49"/>
                                        <p:tgtEl>
                                          <p:spTgt spid="36"/>
                                        </p:tgtEl>
                                      </p:cBhvr>
                                    </p:animEffect>
                                  </p:childTnLst>
                                </p:cTn>
                              </p:par>
                            </p:childTnLst>
                          </p:cTn>
                        </p:par>
                        <p:par>
                          <p:cTn fill="hold" id="50" nodeType="afterGroup">
                            <p:stCondLst>
                              <p:cond delay="4150"/>
                            </p:stCondLst>
                            <p:childTnLst>
                              <p:par>
                                <p:cTn fill="hold" grpId="0" id="51" nodeType="afterEffect" presetClass="entr" presetID="31" presetSubtype="0">
                                  <p:stCondLst>
                                    <p:cond delay="0"/>
                                  </p:stCondLst>
                                  <p:childTnLst>
                                    <p:set>
                                      <p:cBhvr>
                                        <p:cTn dur="1" fill="hold" id="52">
                                          <p:stCondLst>
                                            <p:cond delay="0"/>
                                          </p:stCondLst>
                                        </p:cTn>
                                        <p:tgtEl>
                                          <p:spTgt spid="38"/>
                                        </p:tgtEl>
                                        <p:attrNameLst>
                                          <p:attrName>style.visibility</p:attrName>
                                        </p:attrNameLst>
                                      </p:cBhvr>
                                      <p:to>
                                        <p:strVal val="visible"/>
                                      </p:to>
                                    </p:set>
                                    <p:anim calcmode="lin" valueType="num">
                                      <p:cBhvr>
                                        <p:cTn dur="500" fill="hold" id="53"/>
                                        <p:tgtEl>
                                          <p:spTgt spid="38"/>
                                        </p:tgtEl>
                                        <p:attrNameLst>
                                          <p:attrName>ppt_w</p:attrName>
                                        </p:attrNameLst>
                                      </p:cBhvr>
                                      <p:tavLst>
                                        <p:tav tm="0">
                                          <p:val>
                                            <p:fltVal val="0"/>
                                          </p:val>
                                        </p:tav>
                                        <p:tav tm="100000">
                                          <p:val>
                                            <p:strVal val="#ppt_w"/>
                                          </p:val>
                                        </p:tav>
                                      </p:tavLst>
                                    </p:anim>
                                    <p:anim calcmode="lin" valueType="num">
                                      <p:cBhvr>
                                        <p:cTn dur="500" fill="hold" id="54"/>
                                        <p:tgtEl>
                                          <p:spTgt spid="38"/>
                                        </p:tgtEl>
                                        <p:attrNameLst>
                                          <p:attrName>ppt_h</p:attrName>
                                        </p:attrNameLst>
                                      </p:cBhvr>
                                      <p:tavLst>
                                        <p:tav tm="0">
                                          <p:val>
                                            <p:fltVal val="0"/>
                                          </p:val>
                                        </p:tav>
                                        <p:tav tm="100000">
                                          <p:val>
                                            <p:strVal val="#ppt_h"/>
                                          </p:val>
                                        </p:tav>
                                      </p:tavLst>
                                    </p:anim>
                                    <p:anim calcmode="lin" valueType="num">
                                      <p:cBhvr>
                                        <p:cTn dur="500" fill="hold" id="55"/>
                                        <p:tgtEl>
                                          <p:spTgt spid="38"/>
                                        </p:tgtEl>
                                        <p:attrNameLst>
                                          <p:attrName>style.rotation</p:attrName>
                                        </p:attrNameLst>
                                      </p:cBhvr>
                                      <p:tavLst>
                                        <p:tav tm="0">
                                          <p:val>
                                            <p:fltVal val="90"/>
                                          </p:val>
                                        </p:tav>
                                        <p:tav tm="100000">
                                          <p:val>
                                            <p:fltVal val="0"/>
                                          </p:val>
                                        </p:tav>
                                      </p:tavLst>
                                    </p:anim>
                                    <p:animEffect filter="fade" transition="in">
                                      <p:cBhvr>
                                        <p:cTn dur="500" id="56"/>
                                        <p:tgtEl>
                                          <p:spTgt spid="38"/>
                                        </p:tgtEl>
                                      </p:cBhvr>
                                    </p:animEffect>
                                  </p:childTnLst>
                                </p:cTn>
                              </p:par>
                              <p:par>
                                <p:cTn fill="hold" grpId="1" id="57" nodeType="withEffect" presetClass="emph" presetID="8" presetSubtype="0">
                                  <p:stCondLst>
                                    <p:cond delay="0"/>
                                  </p:stCondLst>
                                  <p:childTnLst>
                                    <p:animRot by="21600000">
                                      <p:cBhvr>
                                        <p:cTn dur="500" fill="hold" id="58"/>
                                        <p:tgtEl>
                                          <p:spTgt spid="38"/>
                                        </p:tgtEl>
                                        <p:attrNameLst>
                                          <p:attrName>r</p:attrName>
                                        </p:attrNameLst>
                                      </p:cBhvr>
                                    </p:animRot>
                                  </p:childTnLst>
                                </p:cTn>
                              </p:par>
                            </p:childTnLst>
                          </p:cTn>
                        </p:par>
                        <p:par>
                          <p:cTn fill="hold" id="59" nodeType="afterGroup">
                            <p:stCondLst>
                              <p:cond delay="4650"/>
                            </p:stCondLst>
                            <p:childTnLst>
                              <p:par>
                                <p:cTn fill="hold" grpId="0" id="60" nodeType="afterEffect" presetClass="entr" presetID="56" presetSubtype="0">
                                  <p:stCondLst>
                                    <p:cond delay="0"/>
                                  </p:stCondLst>
                                  <p:iterate type="lt">
                                    <p:tmPct val="10000"/>
                                  </p:iterate>
                                  <p:childTnLst>
                                    <p:set>
                                      <p:cBhvr>
                                        <p:cTn dur="1" fill="hold" id="61">
                                          <p:stCondLst>
                                            <p:cond delay="0"/>
                                          </p:stCondLst>
                                        </p:cTn>
                                        <p:tgtEl>
                                          <p:spTgt spid="39"/>
                                        </p:tgtEl>
                                        <p:attrNameLst>
                                          <p:attrName>style.visibility</p:attrName>
                                        </p:attrNameLst>
                                      </p:cBhvr>
                                      <p:to>
                                        <p:strVal val="visible"/>
                                      </p:to>
                                    </p:set>
                                    <p:anim by="(-#ppt_w*2)" calcmode="lin" valueType="num">
                                      <p:cBhvr rctx="PPT">
                                        <p:cTn autoRev="1" dur="250" fill="hold" id="62">
                                          <p:stCondLst>
                                            <p:cond delay="0"/>
                                          </p:stCondLst>
                                        </p:cTn>
                                        <p:tgtEl>
                                          <p:spTgt spid="39"/>
                                        </p:tgtEl>
                                        <p:attrNameLst>
                                          <p:attrName>ppt_w</p:attrName>
                                        </p:attrNameLst>
                                      </p:cBhvr>
                                    </p:anim>
                                    <p:anim by="(#ppt_w*0.50)" calcmode="lin" valueType="num">
                                      <p:cBhvr>
                                        <p:cTn autoRev="1" decel="50000" dur="250" fill="hold" id="63">
                                          <p:stCondLst>
                                            <p:cond delay="0"/>
                                          </p:stCondLst>
                                        </p:cTn>
                                        <p:tgtEl>
                                          <p:spTgt spid="39"/>
                                        </p:tgtEl>
                                        <p:attrNameLst>
                                          <p:attrName>ppt_x</p:attrName>
                                        </p:attrNameLst>
                                      </p:cBhvr>
                                    </p:anim>
                                    <p:anim calcmode="lin" from="(-#ppt_h/2)" to="(#ppt_y)" valueType="num">
                                      <p:cBhvr>
                                        <p:cTn dur="500" fill="hold" id="64">
                                          <p:stCondLst>
                                            <p:cond delay="0"/>
                                          </p:stCondLst>
                                        </p:cTn>
                                        <p:tgtEl>
                                          <p:spTgt spid="39"/>
                                        </p:tgtEl>
                                        <p:attrNameLst>
                                          <p:attrName>ppt_y</p:attrName>
                                        </p:attrNameLst>
                                      </p:cBhvr>
                                    </p:anim>
                                    <p:animRot by="21600000">
                                      <p:cBhvr>
                                        <p:cTn dur="500" fill="hold" id="65">
                                          <p:stCondLst>
                                            <p:cond delay="0"/>
                                          </p:stCondLst>
                                        </p:cTn>
                                        <p:tgtEl>
                                          <p:spTgt spid="39"/>
                                        </p:tgtEl>
                                        <p:attrNameLst>
                                          <p:attrName>r</p:attrName>
                                        </p:attrNameLst>
                                      </p:cBhvr>
                                    </p:animRot>
                                  </p:childTnLst>
                                </p:cTn>
                              </p:par>
                            </p:childTnLst>
                          </p:cTn>
                        </p:par>
                        <p:par>
                          <p:cTn fill="hold" id="66" nodeType="afterGroup">
                            <p:stCondLst>
                              <p:cond delay="5150"/>
                            </p:stCondLst>
                            <p:childTnLst>
                              <p:par>
                                <p:cTn fill="hold" grpId="0" id="67" nodeType="afterEffect" presetClass="entr" presetID="22" presetSubtype="8">
                                  <p:stCondLst>
                                    <p:cond delay="0"/>
                                  </p:stCondLst>
                                  <p:childTnLst>
                                    <p:set>
                                      <p:cBhvr>
                                        <p:cTn dur="1" fill="hold" id="68">
                                          <p:stCondLst>
                                            <p:cond delay="0"/>
                                          </p:stCondLst>
                                        </p:cTn>
                                        <p:tgtEl>
                                          <p:spTgt spid="37"/>
                                        </p:tgtEl>
                                        <p:attrNameLst>
                                          <p:attrName>style.visibility</p:attrName>
                                        </p:attrNameLst>
                                      </p:cBhvr>
                                      <p:to>
                                        <p:strVal val="visible"/>
                                      </p:to>
                                    </p:set>
                                    <p:animEffect filter="wipe(left)" transition="in">
                                      <p:cBhvr>
                                        <p:cTn dur="500" id="69"/>
                                        <p:tgtEl>
                                          <p:spTgt spid="37"/>
                                        </p:tgtEl>
                                      </p:cBhvr>
                                    </p:animEffect>
                                  </p:childTnLst>
                                </p:cTn>
                              </p:par>
                            </p:childTnLst>
                          </p:cTn>
                        </p:par>
                        <p:par>
                          <p:cTn fill="hold" id="70" nodeType="afterGroup">
                            <p:stCondLst>
                              <p:cond delay="5650"/>
                            </p:stCondLst>
                            <p:childTnLst>
                              <p:par>
                                <p:cTn fill="hold" grpId="0" id="71" nodeType="afterEffect" presetClass="entr" presetID="22" presetSubtype="4">
                                  <p:stCondLst>
                                    <p:cond delay="0"/>
                                  </p:stCondLst>
                                  <p:childTnLst>
                                    <p:set>
                                      <p:cBhvr>
                                        <p:cTn dur="1" fill="hold" id="72">
                                          <p:stCondLst>
                                            <p:cond delay="0"/>
                                          </p:stCondLst>
                                        </p:cTn>
                                        <p:tgtEl>
                                          <p:spTgt spid="40"/>
                                        </p:tgtEl>
                                        <p:attrNameLst>
                                          <p:attrName>style.visibility</p:attrName>
                                        </p:attrNameLst>
                                      </p:cBhvr>
                                      <p:to>
                                        <p:strVal val="visible"/>
                                      </p:to>
                                    </p:set>
                                    <p:animEffect filter="wipe(down)" transition="in">
                                      <p:cBhvr>
                                        <p:cTn dur="500" id="7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3"/>
      <p:bldP grpId="0" spid="34"/>
      <p:bldP grpId="1" spid="34"/>
      <p:bldP grpId="0" spid="35"/>
      <p:bldP grpId="0" spid="36"/>
      <p:bldP grpId="0" spid="37"/>
      <p:bldP grpId="0" spid="38"/>
      <p:bldP grpId="1" spid="38"/>
      <p:bldP grpId="0" spid="39"/>
      <p:bldP grpId="0" spid="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250C8250-AFA4-4356-A3BE-0C84F7276C50}"/>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EEB75578-33AE-43EF-933F-673B9E8B0A30}"/>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718E4A7E-23F4-449F-9005-6B5249C399AE}"/>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988660" y="2720831"/>
            <a:ext cx="4109459" cy="908864"/>
            <a:chOff x="5396283" y="1877049"/>
            <a:chExt cx="4109459"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490018" y="1877049"/>
              <a:ext cx="3843262"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第二章：组织设置</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531750" y="2571595"/>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56140024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第二章：组织设置</a:t>
            </a:r>
          </a:p>
        </p:txBody>
      </p:sp>
      <p:sp>
        <p:nvSpPr>
          <p:cNvPr id="13" name="i$ḷîḋé">
            <a:extLst>
              <a:ext uri="{FF2B5EF4-FFF2-40B4-BE49-F238E27FC236}">
                <a16:creationId xmlns:a16="http://schemas.microsoft.com/office/drawing/2014/main" id="{3B22829A-21CF-41D1-ABEC-7192AA99E6F0}"/>
              </a:ext>
            </a:extLst>
          </p:cNvPr>
          <p:cNvSpPr/>
          <p:nvPr/>
        </p:nvSpPr>
        <p:spPr>
          <a:xfrm>
            <a:off x="2172965" y="1661968"/>
            <a:ext cx="3022731" cy="728532"/>
          </a:xfrm>
          <a:prstGeom prst="round2DiagRect">
            <a:avLst/>
          </a:prstGeom>
          <a:solidFill>
            <a:srgbClr val="C00000"/>
          </a:solidFill>
          <a:ln algn="ctr" cap="flat" cmpd="sng" w="12700">
            <a:noFill/>
            <a:prstDash val="solid"/>
            <a:miter lim="800000"/>
          </a:ln>
          <a:effectLst>
            <a:outerShdw algn="tl" dir="2700000" dist="38100" rotWithShape="0">
              <a:prstClr val="black">
                <a:alpha val="16000"/>
              </a:prstClr>
            </a:outerShdw>
          </a:effectLst>
        </p:spPr>
        <p:txBody>
          <a:bodyPr anchor="ctr" anchorCtr="0" bIns="62400" compatLnSpc="1" forceAA="0" fromWordArt="0" lIns="120000" numCol="1" rIns="120000" rot="0" rtlCol="0" spcCol="0" spcFirstLastPara="0" tIns="62400" vert="horz" wrap="none">
            <a:prstTxWarp prst="textNoShape">
              <a:avLst/>
            </a:prstTxWarp>
            <a:normAutofit lnSpcReduction="10000"/>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FFFFFF"/>
                </a:solidFill>
                <a:effectLst/>
                <a:uLnTx/>
                <a:uFillTx/>
                <a:latin typeface="思源黑体 CN Regular"/>
                <a:ea charset="-122" panose="020b0503020204020204" pitchFamily="34" typeface="微软雅黑"/>
                <a:cs typeface="+mn-ea"/>
                <a:sym typeface="+mn-lt"/>
              </a:rPr>
              <a:t>国有企业党员人数</a:t>
            </a:r>
          </a:p>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FFFFFF"/>
                </a:solidFill>
                <a:effectLst/>
                <a:uLnTx/>
                <a:uFillTx/>
                <a:latin typeface="思源黑体 CN Regular"/>
                <a:ea charset="-122" panose="020b0503020204020204" pitchFamily="34" typeface="微软雅黑"/>
                <a:cs typeface="+mn-ea"/>
                <a:sym typeface="+mn-lt"/>
              </a:rPr>
              <a:t>100人以上</a:t>
            </a:r>
          </a:p>
        </p:txBody>
      </p:sp>
      <p:sp>
        <p:nvSpPr>
          <p:cNvPr id="14" name="文本框 13">
            <a:extLst>
              <a:ext uri="{FF2B5EF4-FFF2-40B4-BE49-F238E27FC236}">
                <a16:creationId xmlns:a16="http://schemas.microsoft.com/office/drawing/2014/main" id="{0EDB8DCD-9229-4E0D-B8FD-4330D8E7AE21}"/>
              </a:ext>
            </a:extLst>
          </p:cNvPr>
          <p:cNvSpPr txBox="1"/>
          <p:nvPr/>
        </p:nvSpPr>
        <p:spPr>
          <a:xfrm>
            <a:off x="2515865" y="2731330"/>
            <a:ext cx="4509115" cy="365760"/>
          </a:xfrm>
          <a:prstGeom prst="rect">
            <a:avLst/>
          </a:prstGeom>
          <a:noFill/>
          <a:effectLst/>
        </p:spPr>
        <p:txBody>
          <a:bodyPr rtlCol="0" wrap="squar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charset="-122" panose="020b0503020204020204" pitchFamily="34" typeface="微软雅黑"/>
                <a:cs typeface="+mn-ea"/>
                <a:sym typeface="+mn-lt"/>
              </a:rPr>
              <a:t>设立党的基层委员会</a:t>
            </a:r>
          </a:p>
        </p:txBody>
      </p:sp>
      <p:sp>
        <p:nvSpPr>
          <p:cNvPr id="15" name="i$ḷîḋé">
            <a:extLst>
              <a:ext uri="{FF2B5EF4-FFF2-40B4-BE49-F238E27FC236}">
                <a16:creationId xmlns:a16="http://schemas.microsoft.com/office/drawing/2014/main" id="{A51D8A27-A200-4596-BC16-E6D4E71E43CD}"/>
              </a:ext>
            </a:extLst>
          </p:cNvPr>
          <p:cNvSpPr/>
          <p:nvPr/>
        </p:nvSpPr>
        <p:spPr>
          <a:xfrm>
            <a:off x="2172965" y="3555048"/>
            <a:ext cx="3022731" cy="728532"/>
          </a:xfrm>
          <a:prstGeom prst="round2DiagRect">
            <a:avLst/>
          </a:prstGeom>
          <a:solidFill>
            <a:srgbClr val="C00000"/>
          </a:solidFill>
          <a:ln algn="ctr" cap="flat" cmpd="sng" w="12700">
            <a:noFill/>
            <a:prstDash val="solid"/>
            <a:miter lim="800000"/>
          </a:ln>
          <a:effectLst>
            <a:outerShdw algn="tl" dir="2700000" dist="38100" rotWithShape="0">
              <a:prstClr val="black">
                <a:alpha val="16000"/>
              </a:prstClr>
            </a:outerShdw>
          </a:effectLst>
        </p:spPr>
        <p:txBody>
          <a:bodyPr anchor="ctr" anchorCtr="0" bIns="62400" compatLnSpc="1" forceAA="0" fromWordArt="0" lIns="120000" numCol="1" rIns="120000" rot="0" rtlCol="0" spcCol="0" spcFirstLastPara="0" tIns="62400" vert="horz" wrap="none">
            <a:prstTxWarp prst="textNoShape">
              <a:avLst/>
            </a:prstTxWarp>
            <a:normAutofit lnSpcReduction="10000"/>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FFFFFF"/>
                </a:solidFill>
                <a:effectLst/>
                <a:uLnTx/>
                <a:uFillTx/>
                <a:latin typeface="思源黑体 CN Regular"/>
                <a:ea charset="-122" panose="020b0503020204020204" pitchFamily="34" typeface="微软雅黑"/>
                <a:cs typeface="+mn-ea"/>
                <a:sym typeface="+mn-lt"/>
              </a:rPr>
              <a:t>党员人数</a:t>
            </a:r>
          </a:p>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FFFFFF"/>
                </a:solidFill>
                <a:effectLst/>
                <a:uLnTx/>
                <a:uFillTx/>
                <a:latin typeface="思源黑体 CN Regular"/>
                <a:ea charset="-122" panose="020b0503020204020204" pitchFamily="34" typeface="微软雅黑"/>
                <a:cs typeface="+mn-ea"/>
                <a:sym typeface="+mn-lt"/>
              </a:rPr>
              <a:t>50人以上、100人以下</a:t>
            </a:r>
          </a:p>
        </p:txBody>
      </p:sp>
      <p:sp>
        <p:nvSpPr>
          <p:cNvPr id="16" name="文本框 15">
            <a:extLst>
              <a:ext uri="{FF2B5EF4-FFF2-40B4-BE49-F238E27FC236}">
                <a16:creationId xmlns:a16="http://schemas.microsoft.com/office/drawing/2014/main" id="{B2BEBC95-BC01-40C5-ACB9-4A7E675911B6}"/>
              </a:ext>
            </a:extLst>
          </p:cNvPr>
          <p:cNvSpPr txBox="1"/>
          <p:nvPr/>
        </p:nvSpPr>
        <p:spPr>
          <a:xfrm>
            <a:off x="2515864" y="4392569"/>
            <a:ext cx="4509115" cy="365760"/>
          </a:xfrm>
          <a:prstGeom prst="rect">
            <a:avLst/>
          </a:prstGeom>
          <a:noFill/>
          <a:effectLst/>
        </p:spPr>
        <p:txBody>
          <a:bodyPr rtlCol="0" wrap="squar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charset="-122" panose="020b0503020204020204" pitchFamily="34" typeface="微软雅黑"/>
                <a:cs typeface="+mn-ea"/>
                <a:sym typeface="+mn-lt"/>
              </a:rPr>
              <a:t>设立党的总支部委员会</a:t>
            </a:r>
          </a:p>
        </p:txBody>
      </p:sp>
      <p:sp>
        <p:nvSpPr>
          <p:cNvPr id="17" name="矩形 16">
            <a:extLst>
              <a:ext uri="{FF2B5EF4-FFF2-40B4-BE49-F238E27FC236}">
                <a16:creationId xmlns:a16="http://schemas.microsoft.com/office/drawing/2014/main" id="{CBE8BAFF-7D99-4E82-ACDC-E860710EEE23}"/>
              </a:ext>
            </a:extLst>
          </p:cNvPr>
          <p:cNvSpPr/>
          <p:nvPr/>
        </p:nvSpPr>
        <p:spPr>
          <a:xfrm>
            <a:off x="5557646" y="2114985"/>
            <a:ext cx="5111619" cy="9144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Regular"/>
                <a:ea charset="-122" panose="020b0503020204020204" pitchFamily="34" typeface="微软雅黑"/>
                <a:cs typeface="+mn-cs"/>
              </a:rPr>
              <a:t>党员人数不足100人、确因工作需要的，经上级党组织批准，也可以设立党委。</a:t>
            </a:r>
          </a:p>
        </p:txBody>
      </p:sp>
      <p:sp>
        <p:nvSpPr>
          <p:cNvPr id="18" name="矩形 17">
            <a:extLst>
              <a:ext uri="{FF2B5EF4-FFF2-40B4-BE49-F238E27FC236}">
                <a16:creationId xmlns:a16="http://schemas.microsoft.com/office/drawing/2014/main" id="{4BC679E4-71A1-4C30-81C8-04C89CEC8BF7}"/>
              </a:ext>
            </a:extLst>
          </p:cNvPr>
          <p:cNvSpPr/>
          <p:nvPr/>
        </p:nvSpPr>
        <p:spPr>
          <a:xfrm>
            <a:off x="5557646" y="3612198"/>
            <a:ext cx="5111619" cy="9144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Regular"/>
                <a:ea charset="-122" panose="020b0503020204020204" pitchFamily="34" typeface="微软雅黑"/>
                <a:cs typeface="+mn-cs"/>
              </a:rPr>
              <a:t>党员人数不足50人、确因工作需要的，经上级党组织批准，也可以设立党总支。</a:t>
            </a:r>
          </a:p>
        </p:txBody>
      </p:sp>
      <p:grpSp>
        <p:nvGrpSpPr>
          <p:cNvPr id="19" name="组合 18">
            <a:extLst>
              <a:ext uri="{FF2B5EF4-FFF2-40B4-BE49-F238E27FC236}">
                <a16:creationId xmlns:a16="http://schemas.microsoft.com/office/drawing/2014/main" id="{1D98E666-327E-4531-A97D-0EE73C40CBCF}"/>
              </a:ext>
            </a:extLst>
          </p:cNvPr>
          <p:cNvGrpSpPr/>
          <p:nvPr/>
        </p:nvGrpSpPr>
        <p:grpSpPr>
          <a:xfrm>
            <a:off x="2172965" y="5302284"/>
            <a:ext cx="8504361" cy="1006522"/>
            <a:chOff x="3685929" y="4940943"/>
            <a:chExt cx="7076489" cy="1117228"/>
          </a:xfrm>
        </p:grpSpPr>
        <p:sp>
          <p:nvSpPr>
            <p:cNvPr id="20" name="PA-矩形 159">
              <a:extLst>
                <a:ext uri="{FF2B5EF4-FFF2-40B4-BE49-F238E27FC236}">
                  <a16:creationId xmlns:a16="http://schemas.microsoft.com/office/drawing/2014/main" id="{7FE54398-40CE-4471-BD6E-35C1726E1AF2}"/>
                </a:ext>
              </a:extLst>
            </p:cNvPr>
            <p:cNvSpPr/>
            <p:nvPr>
              <p:custDataLst>
                <p:tags r:id="rId3"/>
              </p:custDataLst>
            </p:nvPr>
          </p:nvSpPr>
          <p:spPr>
            <a:xfrm>
              <a:off x="3685929" y="5048980"/>
              <a:ext cx="7034198" cy="901154"/>
            </a:xfrm>
            <a:prstGeom prst="round2Diag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思源黑体 CN Regular"/>
                <a:ea charset="-122" panose="020b0503020204020204" pitchFamily="34" typeface="微软雅黑"/>
                <a:cs typeface="+mn-ea"/>
                <a:sym typeface="+mn-lt"/>
              </a:endParaRPr>
            </a:p>
          </p:txBody>
        </p:sp>
        <p:sp>
          <p:nvSpPr>
            <p:cNvPr id="21" name="PA-矩形 160">
              <a:extLst>
                <a:ext uri="{FF2B5EF4-FFF2-40B4-BE49-F238E27FC236}">
                  <a16:creationId xmlns:a16="http://schemas.microsoft.com/office/drawing/2014/main" id="{DDA5EF07-AC97-4F62-B79A-7E55E0AA857B}"/>
                </a:ext>
              </a:extLst>
            </p:cNvPr>
            <p:cNvSpPr/>
            <p:nvPr>
              <p:custDataLst>
                <p:tags r:id="rId4"/>
              </p:custDataLst>
            </p:nvPr>
          </p:nvSpPr>
          <p:spPr>
            <a:xfrm>
              <a:off x="3692638" y="4940942"/>
              <a:ext cx="6988011" cy="1048671"/>
            </a:xfrm>
            <a:prstGeom prst="round2DiagRect">
              <a:avLst/>
            </a:prstGeom>
          </p:spPr>
          <p:txBody>
            <a:bodyPr bIns="60899" lIns="121798" rIns="121798" tIns="60899"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1800" u="none">
                  <a:ln>
                    <a:noFill/>
                  </a:ln>
                  <a:solidFill>
                    <a:prstClr val="white"/>
                  </a:solidFill>
                  <a:effectLst/>
                  <a:uLnTx/>
                  <a:uFillTx/>
                  <a:latin typeface="思源黑体 CN Regular"/>
                  <a:ea charset="-122" panose="020b0503020204020204" pitchFamily="34" typeface="微软雅黑"/>
                  <a:cs typeface="+mn-ea"/>
                  <a:sym typeface="+mn-lt"/>
                </a:rPr>
                <a:t>正式党员3人以上的，成立党支部。正式党员7人以上的党支部，设立支部委员会。经党中央批准，中管企业一般设立党组，中管金融企业设立党组性质党委</a:t>
              </a:r>
            </a:p>
          </p:txBody>
        </p:sp>
      </p:grpSp>
      <p:sp>
        <p:nvSpPr>
          <p:cNvPr id="22" name="PA-文本框 9">
            <a:extLst>
              <a:ext uri="{FF2B5EF4-FFF2-40B4-BE49-F238E27FC236}">
                <a16:creationId xmlns:a16="http://schemas.microsoft.com/office/drawing/2014/main" id="{4BCBEAEE-27AC-42A7-B825-6CCCAD5F5ADF}"/>
              </a:ext>
            </a:extLst>
          </p:cNvPr>
          <p:cNvSpPr txBox="1"/>
          <p:nvPr>
            <p:custDataLst>
              <p:tags r:id="rId5"/>
            </p:custDataLst>
          </p:nvPr>
        </p:nvSpPr>
        <p:spPr>
          <a:xfrm>
            <a:off x="683488" y="1883628"/>
            <a:ext cx="853440" cy="3566890"/>
          </a:xfrm>
          <a:prstGeom prst="rect">
            <a:avLst/>
          </a:prstGeom>
          <a:noFill/>
        </p:spPr>
        <p:txBody>
          <a:bodyPr rtlCol="0" vert="eaVert" wrap="square">
            <a:spAutoFit/>
          </a:body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0" kumimoji="0" lang="zh-CN" noProof="0" normalizeH="0" spc="300" strike="noStrike" sz="4400" u="none">
                <a:ln>
                  <a:noFill/>
                </a:ln>
                <a:solidFill>
                  <a:srgbClr val="C00000"/>
                </a:solidFill>
                <a:effectLst/>
                <a:uLnTx/>
                <a:uFillTx/>
                <a:latin typeface="思源黑体 CN Regular"/>
                <a:ea charset="-122" panose="020b0503020204020204" pitchFamily="34" typeface="微软雅黑"/>
                <a:cs charset="-122" panose="02010600030101010101" pitchFamily="2" typeface="胡晓波男神体"/>
              </a:rPr>
              <a:t>组织设置</a:t>
            </a:r>
          </a:p>
        </p:txBody>
      </p:sp>
      <p:grpSp>
        <p:nvGrpSpPr>
          <p:cNvPr id="23" name="组合 22">
            <a:extLst>
              <a:ext uri="{FF2B5EF4-FFF2-40B4-BE49-F238E27FC236}">
                <a16:creationId xmlns:a16="http://schemas.microsoft.com/office/drawing/2014/main" id="{2BC4F91D-5206-404B-B313-683DE1395893}"/>
              </a:ext>
            </a:extLst>
          </p:cNvPr>
          <p:cNvGrpSpPr/>
          <p:nvPr/>
        </p:nvGrpSpPr>
        <p:grpSpPr>
          <a:xfrm>
            <a:off x="1722070" y="1951572"/>
            <a:ext cx="509778" cy="3932033"/>
            <a:chOff x="1791518" y="1826110"/>
            <a:chExt cx="509778" cy="3932033"/>
          </a:xfrm>
        </p:grpSpPr>
        <p:cxnSp>
          <p:nvCxnSpPr>
            <p:cNvPr id="24" name="直接连接符 23">
              <a:extLst>
                <a:ext uri="{FF2B5EF4-FFF2-40B4-BE49-F238E27FC236}">
                  <a16:creationId xmlns:a16="http://schemas.microsoft.com/office/drawing/2014/main" id="{D31EC8C1-0981-48FA-9245-123B92811088}"/>
                </a:ext>
              </a:extLst>
            </p:cNvPr>
            <p:cNvCxnSpPr/>
            <p:nvPr/>
          </p:nvCxnSpPr>
          <p:spPr>
            <a:xfrm flipH="1">
              <a:off x="1791518" y="1826110"/>
              <a:ext cx="0" cy="3930786"/>
            </a:xfrm>
            <a:prstGeom prst="line">
              <a:avLst/>
            </a:prstGeom>
            <a:noFill/>
            <a:ln algn="ctr" cap="flat" cmpd="sng" w="6350">
              <a:solidFill>
                <a:srgbClr val="C00000"/>
              </a:solidFill>
              <a:prstDash val="solid"/>
              <a:miter lim="800000"/>
            </a:ln>
            <a:effectLst/>
          </p:spPr>
        </p:cxnSp>
        <p:cxnSp>
          <p:nvCxnSpPr>
            <p:cNvPr id="25" name="直接连接符 24">
              <a:extLst>
                <a:ext uri="{FF2B5EF4-FFF2-40B4-BE49-F238E27FC236}">
                  <a16:creationId xmlns:a16="http://schemas.microsoft.com/office/drawing/2014/main" id="{AB4FEF1A-7952-4815-A55E-6529B453BD52}"/>
                </a:ext>
              </a:extLst>
            </p:cNvPr>
            <p:cNvCxnSpPr/>
            <p:nvPr/>
          </p:nvCxnSpPr>
          <p:spPr>
            <a:xfrm flipH="1" rot="16200000">
              <a:off x="2050419" y="1578144"/>
              <a:ext cx="0" cy="501755"/>
            </a:xfrm>
            <a:prstGeom prst="line">
              <a:avLst/>
            </a:prstGeom>
            <a:noFill/>
            <a:ln algn="ctr" cap="flat" cmpd="sng" w="6350">
              <a:solidFill>
                <a:srgbClr val="C00000"/>
              </a:solidFill>
              <a:prstDash val="solid"/>
              <a:miter lim="800000"/>
            </a:ln>
            <a:effectLst/>
          </p:spPr>
        </p:cxnSp>
        <p:cxnSp>
          <p:nvCxnSpPr>
            <p:cNvPr id="27" name="直接连接符 26">
              <a:extLst>
                <a:ext uri="{FF2B5EF4-FFF2-40B4-BE49-F238E27FC236}">
                  <a16:creationId xmlns:a16="http://schemas.microsoft.com/office/drawing/2014/main" id="{BA725679-DFC0-45F8-BBA9-4D4D14A78A1B}"/>
                </a:ext>
              </a:extLst>
            </p:cNvPr>
            <p:cNvCxnSpPr/>
            <p:nvPr/>
          </p:nvCxnSpPr>
          <p:spPr>
            <a:xfrm flipH="1" rot="16200000">
              <a:off x="2050419" y="3503676"/>
              <a:ext cx="0" cy="501755"/>
            </a:xfrm>
            <a:prstGeom prst="line">
              <a:avLst/>
            </a:prstGeom>
            <a:noFill/>
            <a:ln algn="ctr" cap="flat" cmpd="sng" w="6350">
              <a:solidFill>
                <a:srgbClr val="C00000"/>
              </a:solidFill>
              <a:prstDash val="solid"/>
              <a:miter lim="800000"/>
            </a:ln>
            <a:effectLst/>
          </p:spPr>
        </p:cxnSp>
        <p:cxnSp>
          <p:nvCxnSpPr>
            <p:cNvPr id="29" name="直接连接符 28">
              <a:extLst>
                <a:ext uri="{FF2B5EF4-FFF2-40B4-BE49-F238E27FC236}">
                  <a16:creationId xmlns:a16="http://schemas.microsoft.com/office/drawing/2014/main" id="{593660B8-2B64-49F7-B947-1F4C84D4E4C1}"/>
                </a:ext>
              </a:extLst>
            </p:cNvPr>
            <p:cNvCxnSpPr/>
            <p:nvPr/>
          </p:nvCxnSpPr>
          <p:spPr>
            <a:xfrm flipH="1" rot="16200000">
              <a:off x="2050419" y="5507265"/>
              <a:ext cx="0" cy="501755"/>
            </a:xfrm>
            <a:prstGeom prst="line">
              <a:avLst/>
            </a:prstGeom>
            <a:noFill/>
            <a:ln algn="ctr" cap="flat" cmpd="sng" w="6350">
              <a:solidFill>
                <a:srgbClr val="C00000"/>
              </a:solidFill>
              <a:prstDash val="solid"/>
              <a:miter lim="800000"/>
            </a:ln>
            <a:effectLst/>
          </p:spPr>
        </p:cxnSp>
      </p:grpSp>
    </p:spTree>
    <p:extLst>
      <p:ext uri="{BB962C8B-B14F-4D97-AF65-F5344CB8AC3E}">
        <p14:creationId val="116712725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additive="base">
                                        <p:cTn dur="500" fill="hold" id="30"/>
                                        <p:tgtEl>
                                          <p:spTgt spid="22"/>
                                        </p:tgtEl>
                                        <p:attrNameLst>
                                          <p:attrName>ppt_x</p:attrName>
                                        </p:attrNameLst>
                                      </p:cBhvr>
                                      <p:tavLst>
                                        <p:tav tm="0">
                                          <p:val>
                                            <p:strVal val="#ppt_x"/>
                                          </p:val>
                                        </p:tav>
                                        <p:tav tm="100000">
                                          <p:val>
                                            <p:strVal val="#ppt_x"/>
                                          </p:val>
                                        </p:tav>
                                      </p:tavLst>
                                    </p:anim>
                                    <p:anim calcmode="lin" valueType="num">
                                      <p:cBhvr additive="base">
                                        <p:cTn dur="500" fill="hold" id="31"/>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6" presetSubtype="21">
                                  <p:stCondLst>
                                    <p:cond delay="0"/>
                                  </p:stCondLst>
                                  <p:childTnLst>
                                    <p:set>
                                      <p:cBhvr>
                                        <p:cTn dur="1" fill="hold" id="35">
                                          <p:stCondLst>
                                            <p:cond delay="0"/>
                                          </p:stCondLst>
                                        </p:cTn>
                                        <p:tgtEl>
                                          <p:spTgt spid="23"/>
                                        </p:tgtEl>
                                        <p:attrNameLst>
                                          <p:attrName>style.visibility</p:attrName>
                                        </p:attrNameLst>
                                      </p:cBhvr>
                                      <p:to>
                                        <p:strVal val="visible"/>
                                      </p:to>
                                    </p:set>
                                    <p:animEffect filter="barn(inVertical)" transition="in">
                                      <p:cBhvr>
                                        <p:cTn dur="500" id="36"/>
                                        <p:tgtEl>
                                          <p:spTgt spid="23"/>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14" presetSubtype="10">
                                  <p:stCondLst>
                                    <p:cond delay="0"/>
                                  </p:stCondLst>
                                  <p:childTnLst>
                                    <p:set>
                                      <p:cBhvr>
                                        <p:cTn dur="1" fill="hold" id="40">
                                          <p:stCondLst>
                                            <p:cond delay="0"/>
                                          </p:stCondLst>
                                        </p:cTn>
                                        <p:tgtEl>
                                          <p:spTgt spid="13"/>
                                        </p:tgtEl>
                                        <p:attrNameLst>
                                          <p:attrName>style.visibility</p:attrName>
                                        </p:attrNameLst>
                                      </p:cBhvr>
                                      <p:to>
                                        <p:strVal val="visible"/>
                                      </p:to>
                                    </p:set>
                                    <p:animEffect filter="randombar(horizontal)" transition="in">
                                      <p:cBhvr>
                                        <p:cTn dur="500" id="41"/>
                                        <p:tgtEl>
                                          <p:spTgt spid="13"/>
                                        </p:tgtEl>
                                      </p:cBhvr>
                                    </p:animEffect>
                                  </p:childTnLst>
                                </p:cTn>
                              </p:par>
                            </p:childTnLst>
                          </p:cTn>
                        </p:par>
                        <p:par>
                          <p:cTn fill="hold" id="42" nodeType="afterGroup">
                            <p:stCondLst>
                              <p:cond delay="500"/>
                            </p:stCondLst>
                            <p:childTnLst>
                              <p:par>
                                <p:cTn fill="hold" grpId="0" id="43" nodeType="after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500" id="45"/>
                                        <p:tgtEl>
                                          <p:spTgt spid="14"/>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14" presetSubtype="10">
                                  <p:stCondLst>
                                    <p:cond delay="0"/>
                                  </p:stCondLst>
                                  <p:childTnLst>
                                    <p:set>
                                      <p:cBhvr>
                                        <p:cTn dur="1" fill="hold" id="49">
                                          <p:stCondLst>
                                            <p:cond delay="0"/>
                                          </p:stCondLst>
                                        </p:cTn>
                                        <p:tgtEl>
                                          <p:spTgt spid="15"/>
                                        </p:tgtEl>
                                        <p:attrNameLst>
                                          <p:attrName>style.visibility</p:attrName>
                                        </p:attrNameLst>
                                      </p:cBhvr>
                                      <p:to>
                                        <p:strVal val="visible"/>
                                      </p:to>
                                    </p:set>
                                    <p:animEffect filter="randombar(horizontal)" transition="in">
                                      <p:cBhvr>
                                        <p:cTn dur="500" id="50"/>
                                        <p:tgtEl>
                                          <p:spTgt spid="15"/>
                                        </p:tgtEl>
                                      </p:cBhvr>
                                    </p:animEffect>
                                  </p:childTnLst>
                                </p:cTn>
                              </p:par>
                            </p:childTnLst>
                          </p:cTn>
                        </p:par>
                        <p:par>
                          <p:cTn fill="hold" id="51" nodeType="afterGroup">
                            <p:stCondLst>
                              <p:cond delay="500"/>
                            </p:stCondLst>
                            <p:childTnLst>
                              <p:par>
                                <p:cTn fill="hold" grpId="0" id="52" nodeType="afterEffect" presetClass="entr" presetID="22" presetSubtype="8">
                                  <p:stCondLst>
                                    <p:cond delay="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500" id="54"/>
                                        <p:tgtEl>
                                          <p:spTgt spid="16"/>
                                        </p:tgtEl>
                                      </p:cBhvr>
                                    </p:animEffect>
                                  </p:childTnLst>
                                </p:cTn>
                              </p:par>
                            </p:childTnLst>
                          </p:cTn>
                        </p:par>
                        <p:par>
                          <p:cTn fill="hold" id="55" nodeType="afterGroup">
                            <p:stCondLst>
                              <p:cond delay="1000"/>
                            </p:stCondLst>
                            <p:childTnLst>
                              <p:par>
                                <p:cTn fill="hold" grpId="0" id="56" nodeType="afterEffect" presetClass="entr" presetID="22" presetSubtype="8">
                                  <p:stCondLst>
                                    <p:cond delay="0"/>
                                  </p:stCondLst>
                                  <p:childTnLst>
                                    <p:set>
                                      <p:cBhvr>
                                        <p:cTn dur="1" fill="hold" id="57">
                                          <p:stCondLst>
                                            <p:cond delay="0"/>
                                          </p:stCondLst>
                                        </p:cTn>
                                        <p:tgtEl>
                                          <p:spTgt spid="17"/>
                                        </p:tgtEl>
                                        <p:attrNameLst>
                                          <p:attrName>style.visibility</p:attrName>
                                        </p:attrNameLst>
                                      </p:cBhvr>
                                      <p:to>
                                        <p:strVal val="visible"/>
                                      </p:to>
                                    </p:set>
                                    <p:animEffect filter="wipe(left)" transition="in">
                                      <p:cBhvr>
                                        <p:cTn dur="500" id="58"/>
                                        <p:tgtEl>
                                          <p:spTgt spid="17"/>
                                        </p:tgtEl>
                                      </p:cBhvr>
                                    </p:animEffect>
                                  </p:childTnLst>
                                </p:cTn>
                              </p:par>
                            </p:childTnLst>
                          </p:cTn>
                        </p:par>
                        <p:par>
                          <p:cTn fill="hold" id="59" nodeType="afterGroup">
                            <p:stCondLst>
                              <p:cond delay="1500"/>
                            </p:stCondLst>
                            <p:childTnLst>
                              <p:par>
                                <p:cTn fill="hold" grpId="0" id="60" nodeType="afterEffect" presetClass="entr" presetID="22" presetSubtype="8">
                                  <p:stCondLst>
                                    <p:cond delay="0"/>
                                  </p:stCondLst>
                                  <p:childTnLst>
                                    <p:set>
                                      <p:cBhvr>
                                        <p:cTn dur="1" fill="hold" id="61">
                                          <p:stCondLst>
                                            <p:cond delay="0"/>
                                          </p:stCondLst>
                                        </p:cTn>
                                        <p:tgtEl>
                                          <p:spTgt spid="18"/>
                                        </p:tgtEl>
                                        <p:attrNameLst>
                                          <p:attrName>style.visibility</p:attrName>
                                        </p:attrNameLst>
                                      </p:cBhvr>
                                      <p:to>
                                        <p:strVal val="visible"/>
                                      </p:to>
                                    </p:set>
                                    <p:animEffect filter="wipe(left)" transition="in">
                                      <p:cBhvr>
                                        <p:cTn dur="500" id="62"/>
                                        <p:tgtEl>
                                          <p:spTgt spid="18"/>
                                        </p:tgtEl>
                                      </p:cBhvr>
                                    </p:animEffect>
                                  </p:childTnLst>
                                </p:cTn>
                              </p:par>
                            </p:childTnLst>
                          </p:cTn>
                        </p:par>
                        <p:par>
                          <p:cTn fill="hold" id="63" nodeType="afterGroup">
                            <p:stCondLst>
                              <p:cond delay="2000"/>
                            </p:stCondLst>
                            <p:childTnLst>
                              <p:par>
                                <p:cTn fill="hold" id="64" nodeType="afterEffect" presetClass="entr" presetID="16" presetSubtype="37">
                                  <p:stCondLst>
                                    <p:cond delay="0"/>
                                  </p:stCondLst>
                                  <p:childTnLst>
                                    <p:set>
                                      <p:cBhvr>
                                        <p:cTn dur="1" fill="hold" id="65">
                                          <p:stCondLst>
                                            <p:cond delay="0"/>
                                          </p:stCondLst>
                                        </p:cTn>
                                        <p:tgtEl>
                                          <p:spTgt spid="19"/>
                                        </p:tgtEl>
                                        <p:attrNameLst>
                                          <p:attrName>style.visibility</p:attrName>
                                        </p:attrNameLst>
                                      </p:cBhvr>
                                      <p:to>
                                        <p:strVal val="visible"/>
                                      </p:to>
                                    </p:set>
                                    <p:animEffect filter="barn(outVertical)" transition="in">
                                      <p:cBhvr>
                                        <p:cTn dur="500" id="6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3"/>
      <p:bldP grpId="0" spid="14"/>
      <p:bldP grpId="0" spid="15"/>
      <p:bldP grpId="0" spid="16"/>
      <p:bldP grpId="0" spid="17"/>
      <p:bldP grpId="0" spid="18"/>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第二章：组织设置</a:t>
            </a:r>
          </a:p>
        </p:txBody>
      </p:sp>
      <p:grpSp>
        <p:nvGrpSpPr>
          <p:cNvPr id="30" name="组合 29">
            <a:extLst>
              <a:ext uri="{FF2B5EF4-FFF2-40B4-BE49-F238E27FC236}">
                <a16:creationId xmlns:a16="http://schemas.microsoft.com/office/drawing/2014/main" id="{FDA034C1-5093-463E-A556-F005E45D1048}"/>
              </a:ext>
            </a:extLst>
          </p:cNvPr>
          <p:cNvGrpSpPr/>
          <p:nvPr/>
        </p:nvGrpSpPr>
        <p:grpSpPr>
          <a:xfrm>
            <a:off x="1035066" y="1524395"/>
            <a:ext cx="5937756" cy="803354"/>
            <a:chOff x="1833386" y="2256579"/>
            <a:chExt cx="9390465" cy="281329"/>
          </a:xfrm>
        </p:grpSpPr>
        <p:sp>
          <p:nvSpPr>
            <p:cNvPr id="31" name="矩形: 对角圆角 30">
              <a:extLst>
                <a:ext uri="{FF2B5EF4-FFF2-40B4-BE49-F238E27FC236}">
                  <a16:creationId xmlns:a16="http://schemas.microsoft.com/office/drawing/2014/main" id="{E194F197-D1A5-4371-9AC5-11533737308C}"/>
                </a:ext>
              </a:extLst>
            </p:cNvPr>
            <p:cNvSpPr/>
            <p:nvPr/>
          </p:nvSpPr>
          <p:spPr>
            <a:xfrm>
              <a:off x="1833386" y="2256579"/>
              <a:ext cx="9390465" cy="281329"/>
            </a:xfrm>
            <a:prstGeom prst="round2DiagRect">
              <a:avLst/>
            </a:prstGeom>
            <a:solidFill>
              <a:srgbClr val="C00000"/>
            </a:soli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2667" u="none">
                <a:ln>
                  <a:noFill/>
                </a:ln>
                <a:solidFill>
                  <a:sysClr lastClr="FFFFFF" val="window"/>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typeface="+mn-cs"/>
                <a:sym charset="-122" panose="020b0400000000000000" pitchFamily="34" typeface="思源黑体 CN Normal"/>
              </a:endParaRPr>
            </a:p>
          </p:txBody>
        </p:sp>
        <p:sp>
          <p:nvSpPr>
            <p:cNvPr id="32" name="Text Placeholder 59">
              <a:extLst>
                <a:ext uri="{FF2B5EF4-FFF2-40B4-BE49-F238E27FC236}">
                  <a16:creationId xmlns:a16="http://schemas.microsoft.com/office/drawing/2014/main" id="{822C90E7-64DC-4423-9F48-D295E4379F3F}"/>
                </a:ext>
              </a:extLst>
            </p:cNvPr>
            <p:cNvSpPr txBox="1"/>
            <p:nvPr/>
          </p:nvSpPr>
          <p:spPr>
            <a:xfrm>
              <a:off x="1833386" y="2280426"/>
              <a:ext cx="9218309" cy="230231"/>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2700" u="none">
                  <a:ln>
                    <a:noFill/>
                  </a:ln>
                  <a:gradFill>
                    <a:gsLst>
                      <a:gs pos="100000">
                        <a:prstClr val="white"/>
                      </a:gs>
                      <a:gs pos="0">
                        <a:prstClr val="white">
                          <a:lumMod val="95000"/>
                        </a:prstClr>
                      </a:gs>
                    </a:gsLst>
                    <a:path path="circle">
                      <a:fillToRect b="100000" l="100000"/>
                    </a:path>
                  </a:gra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typeface="+mn-cs"/>
                  <a:sym charset="-122" panose="020b0400000000000000" pitchFamily="34" typeface="思源黑体 CN Normal"/>
                </a:rPr>
                <a:t>党员大会或者党员代表大会选举产生</a:t>
              </a:r>
            </a:p>
          </p:txBody>
        </p:sp>
      </p:grpSp>
      <p:grpSp>
        <p:nvGrpSpPr>
          <p:cNvPr id="33" name="组合 32">
            <a:extLst>
              <a:ext uri="{FF2B5EF4-FFF2-40B4-BE49-F238E27FC236}">
                <a16:creationId xmlns:a16="http://schemas.microsoft.com/office/drawing/2014/main" id="{ACB6C70C-7F7D-4225-8D44-DCB8477024D9}"/>
              </a:ext>
            </a:extLst>
          </p:cNvPr>
          <p:cNvGrpSpPr/>
          <p:nvPr/>
        </p:nvGrpSpPr>
        <p:grpSpPr>
          <a:xfrm>
            <a:off x="7758708" y="1524395"/>
            <a:ext cx="2735925" cy="788617"/>
            <a:chOff x="2679908" y="3372999"/>
            <a:chExt cx="2735925" cy="493690"/>
          </a:xfrm>
        </p:grpSpPr>
        <p:sp>
          <p:nvSpPr>
            <p:cNvPr id="34" name="PA-1022118">
              <a:extLst>
                <a:ext uri="{FF2B5EF4-FFF2-40B4-BE49-F238E27FC236}">
                  <a16:creationId xmlns:a16="http://schemas.microsoft.com/office/drawing/2014/main" id="{CA8001F5-0F59-4F55-A49F-7D5F7B5AB0FF}"/>
                </a:ext>
              </a:extLst>
            </p:cNvPr>
            <p:cNvSpPr/>
            <p:nvPr>
              <p:custDataLst>
                <p:tags r:id="rId3"/>
              </p:custDataLst>
            </p:nvPr>
          </p:nvSpPr>
          <p:spPr>
            <a:xfrm>
              <a:off x="2679908" y="3372999"/>
              <a:ext cx="2735925" cy="493690"/>
            </a:xfrm>
            <a:prstGeom prst="rect">
              <a:avLst/>
            </a:prstGeom>
            <a:noFill/>
            <a:ln cap="flat" w="19050">
              <a:solidFill>
                <a:srgbClr val="C00000"/>
              </a:solidFill>
              <a:prstDash val="solid"/>
              <a:miter lim="800000"/>
            </a:ln>
            <a:effectLst/>
          </p:spPr>
          <p:txBody>
            <a:bodyPr anchor="ctr" anchorCtr="0" bIns="60958" compatLnSpc="1" lIns="121917" numCol="1" rIns="121917" tIns="60958"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1" baseline="0" cap="none" i="0" kern="120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typeface="+mn-cs"/>
                <a:sym typeface="+mn-lt"/>
              </a:endParaRPr>
            </a:p>
          </p:txBody>
        </p:sp>
        <p:sp>
          <p:nvSpPr>
            <p:cNvPr id="35" name="矩形 34">
              <a:extLst>
                <a:ext uri="{FF2B5EF4-FFF2-40B4-BE49-F238E27FC236}">
                  <a16:creationId xmlns:a16="http://schemas.microsoft.com/office/drawing/2014/main" id="{79E4AC23-A258-4A37-9A1D-3730E7FF832D}"/>
                </a:ext>
              </a:extLst>
            </p:cNvPr>
            <p:cNvSpPr/>
            <p:nvPr/>
          </p:nvSpPr>
          <p:spPr>
            <a:xfrm>
              <a:off x="2707232" y="3427286"/>
              <a:ext cx="2708600" cy="362541"/>
            </a:xfrm>
            <a:prstGeom prst="rect">
              <a:avLst/>
            </a:prstGeom>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cs"/>
                  <a:sym typeface="+mn-lt"/>
                </a:rPr>
                <a:t>国有企业党委</a:t>
              </a:r>
            </a:p>
          </p:txBody>
        </p:sp>
      </p:grpSp>
      <p:sp>
        <p:nvSpPr>
          <p:cNvPr id="36" name="右箭头 8">
            <a:extLst>
              <a:ext uri="{FF2B5EF4-FFF2-40B4-BE49-F238E27FC236}">
                <a16:creationId xmlns:a16="http://schemas.microsoft.com/office/drawing/2014/main" id="{7DFCAAFA-2C5B-476F-9030-93A31DDA35F4}"/>
              </a:ext>
            </a:extLst>
          </p:cNvPr>
          <p:cNvSpPr/>
          <p:nvPr/>
        </p:nvSpPr>
        <p:spPr>
          <a:xfrm>
            <a:off x="7102030" y="1655201"/>
            <a:ext cx="560127" cy="497448"/>
          </a:xfrm>
          <a:prstGeom prst="rightArrow">
            <a:avLst/>
          </a:prstGeom>
          <a:solidFill>
            <a:srgbClr val="C00000"/>
          </a:soli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667" u="none">
              <a:ln>
                <a:noFill/>
              </a:ln>
              <a:solidFill>
                <a:sysClr lastClr="FFFFFF" val="window"/>
              </a:solidFill>
              <a:effectLst/>
              <a:uLnTx/>
              <a:uFillTx/>
              <a:latin charset="-122" panose="020b0503020204020204" pitchFamily="34" typeface="微软雅黑"/>
              <a:ea charset="-122" panose="020b0503020204020204" pitchFamily="34" typeface="微软雅黑"/>
              <a:cs typeface="+mn-cs"/>
            </a:endParaRPr>
          </a:p>
        </p:txBody>
      </p:sp>
      <p:grpSp>
        <p:nvGrpSpPr>
          <p:cNvPr id="37" name="组合 36">
            <a:extLst>
              <a:ext uri="{FF2B5EF4-FFF2-40B4-BE49-F238E27FC236}">
                <a16:creationId xmlns:a16="http://schemas.microsoft.com/office/drawing/2014/main" id="{EC11ED6B-AB43-4F1A-A7EA-0A6C4AEE4E2A}"/>
              </a:ext>
            </a:extLst>
          </p:cNvPr>
          <p:cNvGrpSpPr/>
          <p:nvPr/>
        </p:nvGrpSpPr>
        <p:grpSpPr>
          <a:xfrm>
            <a:off x="1035066" y="3251713"/>
            <a:ext cx="5937756" cy="803354"/>
            <a:chOff x="1833386" y="2256579"/>
            <a:chExt cx="9390465" cy="281329"/>
          </a:xfrm>
        </p:grpSpPr>
        <p:sp>
          <p:nvSpPr>
            <p:cNvPr id="38" name="矩形: 对角圆角 37">
              <a:extLst>
                <a:ext uri="{FF2B5EF4-FFF2-40B4-BE49-F238E27FC236}">
                  <a16:creationId xmlns:a16="http://schemas.microsoft.com/office/drawing/2014/main" id="{F8B2C210-8625-4143-A59A-4ED63B2CEBE8}"/>
                </a:ext>
              </a:extLst>
            </p:cNvPr>
            <p:cNvSpPr/>
            <p:nvPr/>
          </p:nvSpPr>
          <p:spPr>
            <a:xfrm>
              <a:off x="1833386" y="2256579"/>
              <a:ext cx="9390465" cy="281329"/>
            </a:xfrm>
            <a:prstGeom prst="round2DiagRect">
              <a:avLst/>
            </a:prstGeom>
            <a:solidFill>
              <a:srgbClr val="C00000"/>
            </a:soli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2667" u="none">
                <a:ln>
                  <a:noFill/>
                </a:ln>
                <a:solidFill>
                  <a:sysClr lastClr="FFFFFF" val="window"/>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typeface="+mn-cs"/>
                <a:sym charset="-122" panose="020b0400000000000000" pitchFamily="34" typeface="思源黑体 CN Normal"/>
              </a:endParaRPr>
            </a:p>
          </p:txBody>
        </p:sp>
        <p:sp>
          <p:nvSpPr>
            <p:cNvPr id="39" name="Text Placeholder 59">
              <a:extLst>
                <a:ext uri="{FF2B5EF4-FFF2-40B4-BE49-F238E27FC236}">
                  <a16:creationId xmlns:a16="http://schemas.microsoft.com/office/drawing/2014/main" id="{61FC4127-D09C-4221-9E8E-65DBBD191F40}"/>
                </a:ext>
              </a:extLst>
            </p:cNvPr>
            <p:cNvSpPr txBox="1"/>
            <p:nvPr/>
          </p:nvSpPr>
          <p:spPr>
            <a:xfrm>
              <a:off x="1833386" y="2280426"/>
              <a:ext cx="9218309" cy="230231"/>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baseline="0" cap="none" i="0" kern="1200" kumimoji="0" lang="zh-CN" noProof="0" normalizeH="0" spc="0" strike="noStrike" sz="2700" u="none">
                  <a:ln>
                    <a:noFill/>
                  </a:ln>
                  <a:gradFill>
                    <a:gsLst>
                      <a:gs pos="100000">
                        <a:prstClr val="white"/>
                      </a:gs>
                      <a:gs pos="0">
                        <a:prstClr val="white">
                          <a:lumMod val="95000"/>
                        </a:prstClr>
                      </a:gs>
                    </a:gsLst>
                    <a:path path="circle">
                      <a:fillToRect b="100000" l="100000"/>
                    </a:path>
                  </a:gra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typeface="+mn-cs"/>
                  <a:sym charset="-122" panose="020b0400000000000000" pitchFamily="34" typeface="思源黑体 CN Normal"/>
                </a:rPr>
                <a:t>党员大会选举产生</a:t>
              </a:r>
            </a:p>
          </p:txBody>
        </p:sp>
      </p:grpSp>
      <p:grpSp>
        <p:nvGrpSpPr>
          <p:cNvPr id="40" name="组合 39">
            <a:extLst>
              <a:ext uri="{FF2B5EF4-FFF2-40B4-BE49-F238E27FC236}">
                <a16:creationId xmlns:a16="http://schemas.microsoft.com/office/drawing/2014/main" id="{893905AA-CD6C-4B97-9E7E-0FC1A4910296}"/>
              </a:ext>
            </a:extLst>
          </p:cNvPr>
          <p:cNvGrpSpPr/>
          <p:nvPr/>
        </p:nvGrpSpPr>
        <p:grpSpPr>
          <a:xfrm>
            <a:off x="7758708" y="3251712"/>
            <a:ext cx="2746811" cy="788617"/>
            <a:chOff x="2679908" y="3372999"/>
            <a:chExt cx="2746811" cy="493690"/>
          </a:xfrm>
        </p:grpSpPr>
        <p:sp>
          <p:nvSpPr>
            <p:cNvPr id="41" name="PA-1022118">
              <a:extLst>
                <a:ext uri="{FF2B5EF4-FFF2-40B4-BE49-F238E27FC236}">
                  <a16:creationId xmlns:a16="http://schemas.microsoft.com/office/drawing/2014/main" id="{B600C27E-CAD5-48A3-BC44-9DF9B131A06D}"/>
                </a:ext>
              </a:extLst>
            </p:cNvPr>
            <p:cNvSpPr/>
            <p:nvPr>
              <p:custDataLst>
                <p:tags r:id="rId4"/>
              </p:custDataLst>
            </p:nvPr>
          </p:nvSpPr>
          <p:spPr>
            <a:xfrm>
              <a:off x="2679908" y="3372999"/>
              <a:ext cx="2735925" cy="493690"/>
            </a:xfrm>
            <a:prstGeom prst="rect">
              <a:avLst/>
            </a:prstGeom>
            <a:noFill/>
            <a:ln cap="flat" w="19050">
              <a:solidFill>
                <a:srgbClr val="C00000"/>
              </a:solidFill>
              <a:prstDash val="solid"/>
              <a:miter lim="800000"/>
            </a:ln>
            <a:effectLst/>
          </p:spPr>
          <p:txBody>
            <a:bodyPr anchor="ctr" anchorCtr="0" bIns="60958" compatLnSpc="1" lIns="121917" numCol="1" rIns="121917" tIns="60958"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1" baseline="0" cap="none" i="0" kern="1200" kumimoji="0" lang="zh-CN" noProof="0" normalizeH="0" spc="0" strike="noStrike" sz="1800" u="none">
                <a:ln>
                  <a:noFill/>
                </a:ln>
                <a:solidFill>
                  <a:srgbClr val="C00000"/>
                </a:solidFill>
                <a:effectLst/>
                <a:uLnTx/>
                <a:uFillTx/>
                <a:latin charset="-122" panose="020b0503020204020204" pitchFamily="34" typeface="微软雅黑"/>
                <a:ea charset="-122" panose="020b0503020204020204" pitchFamily="34" typeface="微软雅黑"/>
                <a:cs typeface="+mn-cs"/>
                <a:sym typeface="+mn-lt"/>
              </a:endParaRPr>
            </a:p>
          </p:txBody>
        </p:sp>
        <p:sp>
          <p:nvSpPr>
            <p:cNvPr id="42" name="矩形 41">
              <a:extLst>
                <a:ext uri="{FF2B5EF4-FFF2-40B4-BE49-F238E27FC236}">
                  <a16:creationId xmlns:a16="http://schemas.microsoft.com/office/drawing/2014/main" id="{CCF1AD1B-1219-4504-9378-B9FE12CF53A2}"/>
                </a:ext>
              </a:extLst>
            </p:cNvPr>
            <p:cNvSpPr/>
            <p:nvPr/>
          </p:nvSpPr>
          <p:spPr>
            <a:xfrm>
              <a:off x="2718118" y="3468176"/>
              <a:ext cx="2708600" cy="286216"/>
            </a:xfrm>
            <a:prstGeom prst="rect">
              <a:avLst/>
            </a:prstGeom>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C00000"/>
                  </a:solidFill>
                  <a:effectLst/>
                  <a:uLnTx/>
                  <a:uFillTx/>
                  <a:latin charset="-122" panose="020b0503020204020204" pitchFamily="34" typeface="微软雅黑"/>
                  <a:ea charset="-122" panose="020b0503020204020204" pitchFamily="34" typeface="微软雅黑"/>
                  <a:cs typeface="+mn-cs"/>
                  <a:sym typeface="+mn-lt"/>
                </a:rPr>
                <a:t>党总支和支部委员</a:t>
              </a:r>
            </a:p>
          </p:txBody>
        </p:sp>
      </p:grpSp>
      <p:sp>
        <p:nvSpPr>
          <p:cNvPr id="43" name="右箭头 18">
            <a:extLst>
              <a:ext uri="{FF2B5EF4-FFF2-40B4-BE49-F238E27FC236}">
                <a16:creationId xmlns:a16="http://schemas.microsoft.com/office/drawing/2014/main" id="{2022D174-9023-4BC9-8963-3373CCA71BD7}"/>
              </a:ext>
            </a:extLst>
          </p:cNvPr>
          <p:cNvSpPr/>
          <p:nvPr/>
        </p:nvSpPr>
        <p:spPr>
          <a:xfrm>
            <a:off x="7102030" y="3382519"/>
            <a:ext cx="560127" cy="497448"/>
          </a:xfrm>
          <a:prstGeom prst="rightArrow">
            <a:avLst/>
          </a:prstGeom>
          <a:solidFill>
            <a:srgbClr val="C00000"/>
          </a:soli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667" u="none">
              <a:ln>
                <a:noFill/>
              </a:ln>
              <a:solidFill>
                <a:sysClr lastClr="FFFFFF" val="window"/>
              </a:solidFill>
              <a:effectLst/>
              <a:uLnTx/>
              <a:uFillTx/>
              <a:latin charset="-122" panose="020b0503020204020204" pitchFamily="34" typeface="微软雅黑"/>
              <a:ea charset="-122" panose="020b0503020204020204" pitchFamily="34" typeface="微软雅黑"/>
              <a:cs typeface="+mn-cs"/>
            </a:endParaRPr>
          </a:p>
        </p:txBody>
      </p:sp>
      <p:sp>
        <p:nvSpPr>
          <p:cNvPr id="44" name="矩形 43">
            <a:extLst>
              <a:ext uri="{FF2B5EF4-FFF2-40B4-BE49-F238E27FC236}">
                <a16:creationId xmlns:a16="http://schemas.microsoft.com/office/drawing/2014/main" id="{275DDB36-C94A-4D70-A5DF-F9B2B1E19558}"/>
              </a:ext>
            </a:extLst>
          </p:cNvPr>
          <p:cNvSpPr/>
          <p:nvPr/>
        </p:nvSpPr>
        <p:spPr>
          <a:xfrm>
            <a:off x="909217" y="4442754"/>
            <a:ext cx="9585417" cy="91440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任期届满应当按期进行换届选举。根据党组织隶属关系和干部管理权限，上级党组织一般应当提前6个月提醒做好换届准备工作。</a:t>
            </a:r>
          </a:p>
        </p:txBody>
      </p:sp>
      <p:sp>
        <p:nvSpPr>
          <p:cNvPr id="45" name="矩形 44">
            <a:extLst>
              <a:ext uri="{FF2B5EF4-FFF2-40B4-BE49-F238E27FC236}">
                <a16:creationId xmlns:a16="http://schemas.microsoft.com/office/drawing/2014/main" id="{69D85DA1-44E0-4C4E-95AE-32888B2AAAF4}"/>
              </a:ext>
            </a:extLst>
          </p:cNvPr>
          <p:cNvSpPr/>
          <p:nvPr/>
        </p:nvSpPr>
        <p:spPr>
          <a:xfrm>
            <a:off x="909216" y="5255442"/>
            <a:ext cx="9596303" cy="132588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中央企业直属企业（单位）党组织换届选举工作，以中央企业党委（党组）为主指导，审批程序按照党内有关规定办理。中央企业及其直属企业（单位）召开党员代表大会，可以为党组织隶属地方党组织的下一级企业（单位）分配代表名额。</a:t>
            </a:r>
          </a:p>
        </p:txBody>
      </p:sp>
      <p:sp>
        <p:nvSpPr>
          <p:cNvPr id="46" name="TextBox 42">
            <a:extLst>
              <a:ext uri="{FF2B5EF4-FFF2-40B4-BE49-F238E27FC236}">
                <a16:creationId xmlns:a16="http://schemas.microsoft.com/office/drawing/2014/main" id="{EBBDCD16-0D5B-464E-8394-101ABF198DAD}"/>
              </a:ext>
            </a:extLst>
          </p:cNvPr>
          <p:cNvSpPr txBox="1"/>
          <p:nvPr/>
        </p:nvSpPr>
        <p:spPr>
          <a:xfrm>
            <a:off x="7887858" y="2140330"/>
            <a:ext cx="2499371" cy="487680"/>
          </a:xfrm>
          <a:prstGeom prst="round2DiagRect">
            <a:avLst/>
          </a:prstGeom>
          <a:solidFill>
            <a:srgbClr val="C00000"/>
          </a:solidFill>
          <a:ln>
            <a:solidFill>
              <a:srgbClr val="C00000"/>
            </a:solid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任期五年</a:t>
            </a:r>
          </a:p>
        </p:txBody>
      </p:sp>
      <p:sp>
        <p:nvSpPr>
          <p:cNvPr id="47" name="TextBox 42">
            <a:extLst>
              <a:ext uri="{FF2B5EF4-FFF2-40B4-BE49-F238E27FC236}">
                <a16:creationId xmlns:a16="http://schemas.microsoft.com/office/drawing/2014/main" id="{E91A5A86-4DB6-4F30-8A72-6236B3B86B19}"/>
              </a:ext>
            </a:extLst>
          </p:cNvPr>
          <p:cNvSpPr txBox="1"/>
          <p:nvPr/>
        </p:nvSpPr>
        <p:spPr>
          <a:xfrm>
            <a:off x="7887858" y="3873336"/>
            <a:ext cx="2499371" cy="487680"/>
          </a:xfrm>
          <a:prstGeom prst="round2DiagRect">
            <a:avLst/>
          </a:prstGeom>
          <a:solidFill>
            <a:srgbClr val="C00000"/>
          </a:solidFill>
          <a:ln>
            <a:solidFill>
              <a:srgbClr val="C00000"/>
            </a:solidFill>
          </a:ln>
        </p:spPr>
        <p:txBody>
          <a:bodyPr anchor="t" anchorCtr="0" bIns="0" compatLnSpc="1" lIns="0" numCol="1" rIns="0" tIns="0" vert="horz" wrap="square">
            <a:spAutoFit/>
          </a:bodyPr>
          <a:lstStyle>
            <a:defPPr>
              <a:defRPr lang="zh-CN"/>
            </a:defPPr>
            <a:lvl1pPr defTabSz="914400" eaLnBrk="1" hangingPunct="1" indent="0" latinLnBrk="0" lvl="0" marL="0" marR="0">
              <a:lnSpc>
                <a:spcPct val="100000"/>
              </a:lnSpc>
              <a:buClrTx/>
              <a:buSzTx/>
              <a:buFontTx/>
              <a:buNone/>
              <a:defRPr b="1" baseline="0" cap="none" i="0" kumimoji="0" normalizeH="0" strike="noStrike" sz="2800" u="none">
                <a:ln>
                  <a:noFill/>
                </a:ln>
                <a:effectLst/>
                <a:latin charset="-122" panose="020b0503020204020204" pitchFamily="34" typeface="微软雅黑"/>
                <a:ea charset="-122" panose="020b0503020204020204" pitchFamily="34" typeface="微软雅黑"/>
                <a:cs charset="-122" panose="02010600030101010101" pitchFamily="2" typeface="宋体"/>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任期三年</a:t>
            </a:r>
          </a:p>
        </p:txBody>
      </p:sp>
    </p:spTree>
    <p:extLst>
      <p:ext uri="{BB962C8B-B14F-4D97-AF65-F5344CB8AC3E}">
        <p14:creationId val="407832389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id="27" nodeType="afterEffect" presetClass="entr" presetID="53" presetSubtype="0">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p:cTn dur="500" fill="hold" id="29"/>
                                        <p:tgtEl>
                                          <p:spTgt spid="30"/>
                                        </p:tgtEl>
                                        <p:attrNameLst>
                                          <p:attrName>ppt_w</p:attrName>
                                        </p:attrNameLst>
                                      </p:cBhvr>
                                      <p:tavLst>
                                        <p:tav tm="0">
                                          <p:val>
                                            <p:fltVal val="0"/>
                                          </p:val>
                                        </p:tav>
                                        <p:tav tm="100000">
                                          <p:val>
                                            <p:strVal val="#ppt_w"/>
                                          </p:val>
                                        </p:tav>
                                      </p:tavLst>
                                    </p:anim>
                                    <p:anim calcmode="lin" valueType="num">
                                      <p:cBhvr>
                                        <p:cTn dur="500" fill="hold" id="30"/>
                                        <p:tgtEl>
                                          <p:spTgt spid="30"/>
                                        </p:tgtEl>
                                        <p:attrNameLst>
                                          <p:attrName>ppt_h</p:attrName>
                                        </p:attrNameLst>
                                      </p:cBhvr>
                                      <p:tavLst>
                                        <p:tav tm="0">
                                          <p:val>
                                            <p:fltVal val="0"/>
                                          </p:val>
                                        </p:tav>
                                        <p:tav tm="100000">
                                          <p:val>
                                            <p:strVal val="#ppt_h"/>
                                          </p:val>
                                        </p:tav>
                                      </p:tavLst>
                                    </p:anim>
                                    <p:animEffect filter="fade" transition="in">
                                      <p:cBhvr>
                                        <p:cTn dur="500" id="31"/>
                                        <p:tgtEl>
                                          <p:spTgt spid="30"/>
                                        </p:tgtEl>
                                      </p:cBhvr>
                                    </p:animEffect>
                                  </p:childTnLst>
                                </p:cTn>
                              </p:par>
                            </p:childTnLst>
                          </p:cTn>
                        </p:par>
                        <p:par>
                          <p:cTn fill="hold" id="32" nodeType="afterGroup">
                            <p:stCondLst>
                              <p:cond delay="2650"/>
                            </p:stCondLst>
                            <p:childTnLst>
                              <p:par>
                                <p:cTn fill="hold" grpId="0" id="33" nodeType="afterEffect" presetClass="entr" presetID="22" presetSubtype="8">
                                  <p:stCondLst>
                                    <p:cond delay="0"/>
                                  </p:stCondLst>
                                  <p:childTnLst>
                                    <p:set>
                                      <p:cBhvr>
                                        <p:cTn dur="1" fill="hold" id="34">
                                          <p:stCondLst>
                                            <p:cond delay="0"/>
                                          </p:stCondLst>
                                        </p:cTn>
                                        <p:tgtEl>
                                          <p:spTgt spid="36"/>
                                        </p:tgtEl>
                                        <p:attrNameLst>
                                          <p:attrName>style.visibility</p:attrName>
                                        </p:attrNameLst>
                                      </p:cBhvr>
                                      <p:to>
                                        <p:strVal val="visible"/>
                                      </p:to>
                                    </p:set>
                                    <p:animEffect filter="wipe(left)" transition="in">
                                      <p:cBhvr>
                                        <p:cTn dur="500" id="35"/>
                                        <p:tgtEl>
                                          <p:spTgt spid="36"/>
                                        </p:tgtEl>
                                      </p:cBhvr>
                                    </p:animEffect>
                                  </p:childTnLst>
                                </p:cTn>
                              </p:par>
                            </p:childTnLst>
                          </p:cTn>
                        </p:par>
                        <p:par>
                          <p:cTn fill="hold" id="36" nodeType="afterGroup">
                            <p:stCondLst>
                              <p:cond delay="3150"/>
                            </p:stCondLst>
                            <p:childTnLst>
                              <p:par>
                                <p:cTn fill="hold" id="37" nodeType="afterEffect" presetClass="entr" presetID="22" presetSubtype="8">
                                  <p:stCondLst>
                                    <p:cond delay="0"/>
                                  </p:stCondLst>
                                  <p:childTnLst>
                                    <p:set>
                                      <p:cBhvr>
                                        <p:cTn dur="1" fill="hold" id="38">
                                          <p:stCondLst>
                                            <p:cond delay="0"/>
                                          </p:stCondLst>
                                        </p:cTn>
                                        <p:tgtEl>
                                          <p:spTgt spid="33"/>
                                        </p:tgtEl>
                                        <p:attrNameLst>
                                          <p:attrName>style.visibility</p:attrName>
                                        </p:attrNameLst>
                                      </p:cBhvr>
                                      <p:to>
                                        <p:strVal val="visible"/>
                                      </p:to>
                                    </p:set>
                                    <p:animEffect filter="wipe(left)" transition="in">
                                      <p:cBhvr>
                                        <p:cTn dur="500" id="39"/>
                                        <p:tgtEl>
                                          <p:spTgt spid="33"/>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22" presetSubtype="1">
                                  <p:stCondLst>
                                    <p:cond delay="0"/>
                                  </p:stCondLst>
                                  <p:childTnLst>
                                    <p:set>
                                      <p:cBhvr>
                                        <p:cTn dur="1" fill="hold" id="43">
                                          <p:stCondLst>
                                            <p:cond delay="0"/>
                                          </p:stCondLst>
                                        </p:cTn>
                                        <p:tgtEl>
                                          <p:spTgt spid="46"/>
                                        </p:tgtEl>
                                        <p:attrNameLst>
                                          <p:attrName>style.visibility</p:attrName>
                                        </p:attrNameLst>
                                      </p:cBhvr>
                                      <p:to>
                                        <p:strVal val="visible"/>
                                      </p:to>
                                    </p:set>
                                    <p:animEffect filter="wipe(up)" transition="in">
                                      <p:cBhvr>
                                        <p:cTn dur="500" id="44"/>
                                        <p:tgtEl>
                                          <p:spTgt spid="46"/>
                                        </p:tgtEl>
                                      </p:cBhvr>
                                    </p:animEffect>
                                  </p:childTnLst>
                                </p:cTn>
                              </p:par>
                            </p:childTnLst>
                          </p:cTn>
                        </p:par>
                        <p:par>
                          <p:cTn fill="hold" id="45" nodeType="afterGroup">
                            <p:stCondLst>
                              <p:cond delay="500"/>
                            </p:stCondLst>
                            <p:childTnLst>
                              <p:par>
                                <p:cTn fill="hold" id="46" nodeType="afterEffect" presetClass="entr" presetID="53" presetSubtype="0">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p:cTn dur="500" fill="hold" id="48"/>
                                        <p:tgtEl>
                                          <p:spTgt spid="37"/>
                                        </p:tgtEl>
                                        <p:attrNameLst>
                                          <p:attrName>ppt_w</p:attrName>
                                        </p:attrNameLst>
                                      </p:cBhvr>
                                      <p:tavLst>
                                        <p:tav tm="0">
                                          <p:val>
                                            <p:fltVal val="0"/>
                                          </p:val>
                                        </p:tav>
                                        <p:tav tm="100000">
                                          <p:val>
                                            <p:strVal val="#ppt_w"/>
                                          </p:val>
                                        </p:tav>
                                      </p:tavLst>
                                    </p:anim>
                                    <p:anim calcmode="lin" valueType="num">
                                      <p:cBhvr>
                                        <p:cTn dur="500" fill="hold" id="49"/>
                                        <p:tgtEl>
                                          <p:spTgt spid="37"/>
                                        </p:tgtEl>
                                        <p:attrNameLst>
                                          <p:attrName>ppt_h</p:attrName>
                                        </p:attrNameLst>
                                      </p:cBhvr>
                                      <p:tavLst>
                                        <p:tav tm="0">
                                          <p:val>
                                            <p:fltVal val="0"/>
                                          </p:val>
                                        </p:tav>
                                        <p:tav tm="100000">
                                          <p:val>
                                            <p:strVal val="#ppt_h"/>
                                          </p:val>
                                        </p:tav>
                                      </p:tavLst>
                                    </p:anim>
                                    <p:animEffect filter="fade" transition="in">
                                      <p:cBhvr>
                                        <p:cTn dur="500" id="50"/>
                                        <p:tgtEl>
                                          <p:spTgt spid="37"/>
                                        </p:tgtEl>
                                      </p:cBhvr>
                                    </p:animEffect>
                                  </p:childTnLst>
                                </p:cTn>
                              </p:par>
                            </p:childTnLst>
                          </p:cTn>
                        </p:par>
                        <p:par>
                          <p:cTn fill="hold" id="51" nodeType="afterGroup">
                            <p:stCondLst>
                              <p:cond delay="1000"/>
                            </p:stCondLst>
                            <p:childTnLst>
                              <p:par>
                                <p:cTn fill="hold" grpId="0" id="52" nodeType="afterEffect" presetClass="entr" presetID="22" presetSubtype="8">
                                  <p:stCondLst>
                                    <p:cond delay="0"/>
                                  </p:stCondLst>
                                  <p:childTnLst>
                                    <p:set>
                                      <p:cBhvr>
                                        <p:cTn dur="1" fill="hold" id="53">
                                          <p:stCondLst>
                                            <p:cond delay="0"/>
                                          </p:stCondLst>
                                        </p:cTn>
                                        <p:tgtEl>
                                          <p:spTgt spid="43"/>
                                        </p:tgtEl>
                                        <p:attrNameLst>
                                          <p:attrName>style.visibility</p:attrName>
                                        </p:attrNameLst>
                                      </p:cBhvr>
                                      <p:to>
                                        <p:strVal val="visible"/>
                                      </p:to>
                                    </p:set>
                                    <p:animEffect filter="wipe(left)" transition="in">
                                      <p:cBhvr>
                                        <p:cTn dur="500" id="54"/>
                                        <p:tgtEl>
                                          <p:spTgt spid="43"/>
                                        </p:tgtEl>
                                      </p:cBhvr>
                                    </p:animEffect>
                                  </p:childTnLst>
                                </p:cTn>
                              </p:par>
                            </p:childTnLst>
                          </p:cTn>
                        </p:par>
                        <p:par>
                          <p:cTn fill="hold" id="55" nodeType="afterGroup">
                            <p:stCondLst>
                              <p:cond delay="1500"/>
                            </p:stCondLst>
                            <p:childTnLst>
                              <p:par>
                                <p:cTn fill="hold" id="56" nodeType="afterEffect" presetClass="entr" presetID="22" presetSubtype="8">
                                  <p:stCondLst>
                                    <p:cond delay="0"/>
                                  </p:stCondLst>
                                  <p:childTnLst>
                                    <p:set>
                                      <p:cBhvr>
                                        <p:cTn dur="1" fill="hold" id="57">
                                          <p:stCondLst>
                                            <p:cond delay="0"/>
                                          </p:stCondLst>
                                        </p:cTn>
                                        <p:tgtEl>
                                          <p:spTgt spid="40"/>
                                        </p:tgtEl>
                                        <p:attrNameLst>
                                          <p:attrName>style.visibility</p:attrName>
                                        </p:attrNameLst>
                                      </p:cBhvr>
                                      <p:to>
                                        <p:strVal val="visible"/>
                                      </p:to>
                                    </p:set>
                                    <p:animEffect filter="wipe(left)" transition="in">
                                      <p:cBhvr>
                                        <p:cTn dur="500" id="58"/>
                                        <p:tgtEl>
                                          <p:spTgt spid="40"/>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2" presetSubtype="1">
                                  <p:stCondLst>
                                    <p:cond delay="0"/>
                                  </p:stCondLst>
                                  <p:childTnLst>
                                    <p:set>
                                      <p:cBhvr>
                                        <p:cTn dur="1" fill="hold" id="62">
                                          <p:stCondLst>
                                            <p:cond delay="0"/>
                                          </p:stCondLst>
                                        </p:cTn>
                                        <p:tgtEl>
                                          <p:spTgt spid="47"/>
                                        </p:tgtEl>
                                        <p:attrNameLst>
                                          <p:attrName>style.visibility</p:attrName>
                                        </p:attrNameLst>
                                      </p:cBhvr>
                                      <p:to>
                                        <p:strVal val="visible"/>
                                      </p:to>
                                    </p:set>
                                    <p:animEffect filter="wipe(up)" transition="in">
                                      <p:cBhvr>
                                        <p:cTn dur="500" id="63"/>
                                        <p:tgtEl>
                                          <p:spTgt spid="47"/>
                                        </p:tgtEl>
                                      </p:cBhvr>
                                    </p:animEffect>
                                  </p:childTnLst>
                                </p:cTn>
                              </p:par>
                            </p:childTnLst>
                          </p:cTn>
                        </p:par>
                        <p:par>
                          <p:cTn fill="hold" id="64" nodeType="afterGroup">
                            <p:stCondLst>
                              <p:cond delay="500"/>
                            </p:stCondLst>
                            <p:childTnLst>
                              <p:par>
                                <p:cTn fill="hold" grpId="0" id="65" nodeType="afterEffect" presetClass="entr" presetID="22" presetSubtype="8">
                                  <p:stCondLst>
                                    <p:cond delay="0"/>
                                  </p:stCondLst>
                                  <p:childTnLst>
                                    <p:set>
                                      <p:cBhvr>
                                        <p:cTn dur="1" fill="hold" id="66">
                                          <p:stCondLst>
                                            <p:cond delay="0"/>
                                          </p:stCondLst>
                                        </p:cTn>
                                        <p:tgtEl>
                                          <p:spTgt spid="44"/>
                                        </p:tgtEl>
                                        <p:attrNameLst>
                                          <p:attrName>style.visibility</p:attrName>
                                        </p:attrNameLst>
                                      </p:cBhvr>
                                      <p:to>
                                        <p:strVal val="visible"/>
                                      </p:to>
                                    </p:set>
                                    <p:animEffect filter="wipe(left)" transition="in">
                                      <p:cBhvr>
                                        <p:cTn dur="500" id="67"/>
                                        <p:tgtEl>
                                          <p:spTgt spid="44"/>
                                        </p:tgtEl>
                                      </p:cBhvr>
                                    </p:animEffect>
                                  </p:childTnLst>
                                </p:cTn>
                              </p:par>
                            </p:childTnLst>
                          </p:cTn>
                        </p:par>
                        <p:par>
                          <p:cTn fill="hold" id="68" nodeType="afterGroup">
                            <p:stCondLst>
                              <p:cond delay="1000"/>
                            </p:stCondLst>
                            <p:childTnLst>
                              <p:par>
                                <p:cTn fill="hold" grpId="0" id="69" nodeType="afterEffect" presetClass="entr" presetID="22" presetSubtype="8">
                                  <p:stCondLst>
                                    <p:cond delay="0"/>
                                  </p:stCondLst>
                                  <p:childTnLst>
                                    <p:set>
                                      <p:cBhvr>
                                        <p:cTn dur="1" fill="hold" id="70">
                                          <p:stCondLst>
                                            <p:cond delay="0"/>
                                          </p:stCondLst>
                                        </p:cTn>
                                        <p:tgtEl>
                                          <p:spTgt spid="45"/>
                                        </p:tgtEl>
                                        <p:attrNameLst>
                                          <p:attrName>style.visibility</p:attrName>
                                        </p:attrNameLst>
                                      </p:cBhvr>
                                      <p:to>
                                        <p:strVal val="visible"/>
                                      </p:to>
                                    </p:set>
                                    <p:animEffect filter="wipe(left)" transition="in">
                                      <p:cBhvr>
                                        <p:cTn dur="500" id="7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6"/>
      <p:bldP grpId="0" spid="43"/>
      <p:bldP grpId="0" spid="44"/>
      <p:bldP grpId="0" spid="45"/>
      <p:bldP grpId="0" spid="46"/>
      <p:bldP grpId="0" spid="4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灯, 笔记本  描述已自动生成" id="16" name="图片 15">
            <a:extLst>
              <a:ext uri="{FF2B5EF4-FFF2-40B4-BE49-F238E27FC236}">
                <a16:creationId xmlns:a16="http://schemas.microsoft.com/office/drawing/2014/main" id="{6289C823-40D1-43F8-A0F6-A2A5E0B21DC9}"/>
              </a:ext>
            </a:extLst>
          </p:cNvPr>
          <p:cNvPicPr>
            <a:picLocks noChangeAspect="1"/>
          </p:cNvPicPr>
          <p:nvPr/>
        </p:nvPicPr>
        <p:blipFill>
          <a:blip r:embed="rId3">
            <a:extLst>
              <a:ext uri="{28A0092B-C50C-407E-A947-70E740481C1C}">
                <a14:useLocalDpi val="0"/>
              </a:ext>
            </a:extLst>
          </a:blip>
          <a:stretch>
            <a:fillRect/>
          </a:stretch>
        </p:blipFill>
        <p:spPr>
          <a:xfrm>
            <a:off x="9008062" y="81450"/>
            <a:ext cx="2524037" cy="2524037"/>
          </a:xfrm>
          <a:prstGeom prst="rect">
            <a:avLst/>
          </a:prstGeom>
        </p:spPr>
      </p:pic>
      <p:sp>
        <p:nvSpPr>
          <p:cNvPr id="13" name="TextBox 6">
            <a:extLst>
              <a:ext uri="{FF2B5EF4-FFF2-40B4-BE49-F238E27FC236}">
                <a16:creationId xmlns:a16="http://schemas.microsoft.com/office/drawing/2014/main" id="{B534D8AD-21F6-46DF-A78A-FB65A8D16D54}"/>
              </a:ext>
            </a:extLst>
          </p:cNvPr>
          <p:cNvSpPr txBox="1"/>
          <p:nvPr/>
        </p:nvSpPr>
        <p:spPr>
          <a:xfrm>
            <a:off x="4179067" y="1155664"/>
            <a:ext cx="4318263" cy="701012"/>
          </a:xfrm>
          <a:prstGeom prst="rect">
            <a:avLst/>
          </a:prstGeom>
          <a:noFill/>
        </p:spPr>
        <p:txBody>
          <a:bodyPr bIns="45706" lIns="91413" rIns="91413" tIns="4570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6350">
                  <a:noFill/>
                </a:ln>
                <a:solidFill>
                  <a:srgbClr val="BC000D"/>
                </a:solidFill>
                <a:effectLst/>
                <a:uLnTx/>
                <a:uFillTx/>
                <a:latin charset="-122" panose="020b0503020204020204" pitchFamily="34" typeface="微软雅黑"/>
                <a:ea charset="-122" panose="020b0503020204020204" pitchFamily="34" typeface="微软雅黑"/>
                <a:cs typeface="+mn-cs"/>
              </a:rPr>
              <a:t> 前 言 / PREFACE</a:t>
            </a:r>
          </a:p>
        </p:txBody>
      </p:sp>
      <p:sp>
        <p:nvSpPr>
          <p:cNvPr id="14" name="TextBox 9">
            <a:extLst>
              <a:ext uri="{FF2B5EF4-FFF2-40B4-BE49-F238E27FC236}">
                <a16:creationId xmlns:a16="http://schemas.microsoft.com/office/drawing/2014/main" id="{82B1307F-0A53-47DF-853B-462B989707F9}"/>
              </a:ext>
            </a:extLst>
          </p:cNvPr>
          <p:cNvSpPr txBox="1"/>
          <p:nvPr/>
        </p:nvSpPr>
        <p:spPr>
          <a:xfrm>
            <a:off x="1309168" y="2338983"/>
            <a:ext cx="9348999" cy="2377412"/>
          </a:xfrm>
          <a:prstGeom prst="rect">
            <a:avLst/>
          </a:prstGeom>
          <a:noFill/>
        </p:spPr>
        <p:txBody>
          <a:bodyPr bIns="45706" lIns="91413" rIns="91413" tIns="4570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4400" eaLnBrk="0" fontAlgn="auto" hangingPunct="0"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black"/>
                </a:solidFill>
                <a:effectLst/>
                <a:uLnTx/>
                <a:uFillTx/>
                <a:latin typeface="Arial"/>
                <a:ea charset="-122" panose="020b0503020204020204" pitchFamily="34" typeface="微软雅黑"/>
                <a:cs typeface="+mn-ea"/>
                <a:sym typeface="+mn-lt"/>
              </a:rPr>
              <a:t>国有企业是中国特色社会主义的重要物质基础和政治基础，是党执政兴国的重要支柱和依靠力量。坚持党的领导、加强党的建设是国有企业的“根”和“魂”，是我国国有企业的光荣传统和独特优势。近日，中共中央印发《中国共产党国有企业基层组织工作条例（试行）》（以下简称《条例》），对国有企业党组织工作作出全面规范，为新时代加强国有企业党的建设提供了基本遵循。</a:t>
            </a:r>
          </a:p>
        </p:txBody>
      </p:sp>
      <p:pic>
        <p:nvPicPr>
          <p:cNvPr id="10" name="图片 9">
            <a:extLst>
              <a:ext uri="{FF2B5EF4-FFF2-40B4-BE49-F238E27FC236}">
                <a16:creationId xmlns:a16="http://schemas.microsoft.com/office/drawing/2014/main" id="{5257F003-B351-47E7-B6DF-5C890CBCC9CF}"/>
              </a:ext>
            </a:extLst>
          </p:cNvPr>
          <p:cNvPicPr>
            <a:picLocks noChangeAspect="1"/>
          </p:cNvPicPr>
          <p:nvPr/>
        </p:nvPicPr>
        <p:blipFill>
          <a:blip r:embed="rId4">
            <a:extLst>
              <a:ext uri="{28A0092B-C50C-407E-A947-70E740481C1C}">
                <a14:useLocalDpi val="0"/>
              </a:ext>
            </a:extLst>
          </a:blip>
          <a:srcRect t="65660"/>
          <a:stretch>
            <a:fillRect/>
          </a:stretch>
        </p:blipFill>
        <p:spPr>
          <a:xfrm>
            <a:off x="0" y="4737575"/>
            <a:ext cx="12192000" cy="2120425"/>
          </a:xfrm>
          <a:prstGeom prst="rect">
            <a:avLst/>
          </a:prstGeom>
        </p:spPr>
      </p:pic>
      <p:pic>
        <p:nvPicPr>
          <p:cNvPr descr="图片包含 游戏机  描述已自动生成" id="11" name="图片 10">
            <a:extLst>
              <a:ext uri="{FF2B5EF4-FFF2-40B4-BE49-F238E27FC236}">
                <a16:creationId xmlns:a16="http://schemas.microsoft.com/office/drawing/2014/main" id="{4A931052-41E9-4E03-B352-B078778F3E79}"/>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spTree>
    <p:extLst>
      <p:ext uri="{BB962C8B-B14F-4D97-AF65-F5344CB8AC3E}">
        <p14:creationId val="2191465599"/>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additive="base">
                                        <p:cTn dur="500" fill="hold" id="19"/>
                                        <p:tgtEl>
                                          <p:spTgt spid="16"/>
                                        </p:tgtEl>
                                        <p:attrNameLst>
                                          <p:attrName>ppt_x</p:attrName>
                                        </p:attrNameLst>
                                      </p:cBhvr>
                                      <p:tavLst>
                                        <p:tav tm="0">
                                          <p:val>
                                            <p:strVal val="#ppt_x"/>
                                          </p:val>
                                        </p:tav>
                                        <p:tav tm="100000">
                                          <p:val>
                                            <p:strVal val="#ppt_x"/>
                                          </p:val>
                                        </p:tav>
                                      </p:tavLst>
                                    </p:anim>
                                    <p:anim calcmode="lin" valueType="num">
                                      <p:cBhvr additive="base">
                                        <p:cTn dur="500" fill="hold" id="20"/>
                                        <p:tgtEl>
                                          <p:spTgt spid="16"/>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42"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anim calcmode="lin" valueType="num">
                                      <p:cBhvr>
                                        <p:cTn dur="1000" fill="hold" id="31"/>
                                        <p:tgtEl>
                                          <p:spTgt spid="14"/>
                                        </p:tgtEl>
                                        <p:attrNameLst>
                                          <p:attrName>ppt_x</p:attrName>
                                        </p:attrNameLst>
                                      </p:cBhvr>
                                      <p:tavLst>
                                        <p:tav tm="0">
                                          <p:val>
                                            <p:strVal val="#ppt_x"/>
                                          </p:val>
                                        </p:tav>
                                        <p:tav tm="100000">
                                          <p:val>
                                            <p:strVal val="#ppt_x"/>
                                          </p:val>
                                        </p:tav>
                                      </p:tavLst>
                                    </p:anim>
                                    <p:anim calcmode="lin" valueType="num">
                                      <p:cBhvr>
                                        <p:cTn dur="1000" fill="hold" id="32"/>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第二章：组织设置</a:t>
            </a:r>
          </a:p>
        </p:txBody>
      </p:sp>
      <p:grpSp>
        <p:nvGrpSpPr>
          <p:cNvPr id="23" name="组合 22">
            <a:extLst>
              <a:ext uri="{FF2B5EF4-FFF2-40B4-BE49-F238E27FC236}">
                <a16:creationId xmlns:a16="http://schemas.microsoft.com/office/drawing/2014/main" id="{F60CFF6D-2878-4FDF-B519-D76D862F1B3A}"/>
              </a:ext>
            </a:extLst>
          </p:cNvPr>
          <p:cNvGrpSpPr/>
          <p:nvPr/>
        </p:nvGrpSpPr>
        <p:grpSpPr>
          <a:xfrm>
            <a:off x="778198" y="2163556"/>
            <a:ext cx="5063159" cy="3302595"/>
            <a:chOff x="1032841" y="2105682"/>
            <a:chExt cx="5063159" cy="3302595"/>
          </a:xfrm>
        </p:grpSpPr>
        <p:sp>
          <p:nvSpPr>
            <p:cNvPr id="24" name="矩形: 对角圆角 23">
              <a:extLst>
                <a:ext uri="{FF2B5EF4-FFF2-40B4-BE49-F238E27FC236}">
                  <a16:creationId xmlns:a16="http://schemas.microsoft.com/office/drawing/2014/main" id="{42CE21AE-AEA9-4195-92DD-46596570AFD8}"/>
                </a:ext>
              </a:extLst>
            </p:cNvPr>
            <p:cNvSpPr/>
            <p:nvPr/>
          </p:nvSpPr>
          <p:spPr>
            <a:xfrm>
              <a:off x="1032841" y="2105682"/>
              <a:ext cx="5063159" cy="330259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6800" compatLnSpc="1" forceAA="0" fromWordArt="0" lIns="90000" numCol="1" rIns="90000" rot="0" rtlCol="0" spcCol="0" spcFirstLastPara="0" tIns="46800" vert="horz"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25" name="直接连接符 24">
              <a:extLst>
                <a:ext uri="{FF2B5EF4-FFF2-40B4-BE49-F238E27FC236}">
                  <a16:creationId xmlns:a16="http://schemas.microsoft.com/office/drawing/2014/main" id="{894919A3-35DB-4D41-BDE1-2E26AF3D9EE5}"/>
                </a:ext>
              </a:extLst>
            </p:cNvPr>
            <p:cNvCxnSpPr/>
            <p:nvPr/>
          </p:nvCxnSpPr>
          <p:spPr>
            <a:xfrm>
              <a:off x="1314930" y="2958938"/>
              <a:ext cx="1300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30">
              <a:extLst>
                <a:ext uri="{FF2B5EF4-FFF2-40B4-BE49-F238E27FC236}">
                  <a16:creationId xmlns:a16="http://schemas.microsoft.com/office/drawing/2014/main" id="{9B0A9502-03D1-4E68-A1AE-96B21461FEB3}"/>
                </a:ext>
              </a:extLst>
            </p:cNvPr>
            <p:cNvSpPr txBox="1"/>
            <p:nvPr/>
          </p:nvSpPr>
          <p:spPr>
            <a:xfrm>
              <a:off x="1202424" y="3161371"/>
              <a:ext cx="4723992" cy="2023946"/>
            </a:xfrm>
            <a:prstGeom prst="rect">
              <a:avLst/>
            </a:prstGeom>
            <a:noFill/>
          </p:spPr>
          <p:txBody>
            <a:bodyPr bIns="46800" lIns="90000" rIns="90000" rtlCol="0" tIns="0" wrap="square">
              <a:noAutofit/>
            </a:bodyPr>
            <a:lstStyle>
              <a:defPPr>
                <a:defRPr lang="zh-CN"/>
              </a:defPPr>
              <a:lvl1pPr fontAlgn="auto">
                <a:lnSpc>
                  <a:spcPct val="130000"/>
                </a:lnSpc>
                <a:spcAft>
                  <a:spcPts val="1000"/>
                </a:spcAft>
                <a:defRPr spc="150" sz="1600"/>
              </a:lvl1p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150" strike="noStrike" sz="1400" u="none">
                  <a:ln>
                    <a:noFill/>
                  </a:ln>
                  <a:solidFill>
                    <a:prstClr val="white"/>
                  </a:solidFill>
                  <a:effectLst/>
                  <a:uLnTx/>
                  <a:uFillTx/>
                  <a:latin panose="020f0302020204030204" typeface="Microsoft YaHei"/>
                  <a:ea charset="-122" panose="020b0503020204020204" pitchFamily="34" typeface="微软雅黑"/>
                  <a:cs typeface="+mn-ea"/>
                  <a:sym typeface="+mn-lt"/>
                </a:rPr>
                <a:t>一般由5至9人组成，最多不超过11人，其中书记1人、副书记1至2人。设立常务委员会的，党委常务委员会委员一般5至7人、最多不超过9人，党委委员一般15至21人。党委委员一般应当有3年以上党龄，其中中央企业及其直属企业（单位）、省属国有企业的党委委员应当有5年以上党龄。</a:t>
              </a:r>
            </a:p>
          </p:txBody>
        </p:sp>
        <p:sp>
          <p:nvSpPr>
            <p:cNvPr id="49" name="矩形 48">
              <a:extLst>
                <a:ext uri="{FF2B5EF4-FFF2-40B4-BE49-F238E27FC236}">
                  <a16:creationId xmlns:a16="http://schemas.microsoft.com/office/drawing/2014/main" id="{8C1FCDEC-535E-42D7-B184-FE4CC8962926}"/>
                </a:ext>
              </a:extLst>
            </p:cNvPr>
            <p:cNvSpPr/>
            <p:nvPr/>
          </p:nvSpPr>
          <p:spPr>
            <a:xfrm flipH="1">
              <a:off x="1217626" y="2306343"/>
              <a:ext cx="2406520" cy="48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fontScale="92500" lnSpcReduction="10000"/>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prstClr val="white"/>
                  </a:solidFill>
                  <a:effectLst/>
                  <a:uLnTx/>
                  <a:uFillTx/>
                  <a:latin panose="020f0302020204030204" typeface="Microsoft YaHei"/>
                  <a:ea charset="-122" panose="020b0503020204020204" pitchFamily="34" typeface="微软雅黑"/>
                  <a:cs typeface="+mn-ea"/>
                  <a:sym typeface="+mn-lt"/>
                </a:rPr>
                <a:t>国有企业党委</a:t>
              </a:r>
            </a:p>
          </p:txBody>
        </p:sp>
      </p:grpSp>
      <p:grpSp>
        <p:nvGrpSpPr>
          <p:cNvPr id="50" name="组合 49">
            <a:extLst>
              <a:ext uri="{FF2B5EF4-FFF2-40B4-BE49-F238E27FC236}">
                <a16:creationId xmlns:a16="http://schemas.microsoft.com/office/drawing/2014/main" id="{827681AF-F37B-4931-9D14-44B47662BE4A}"/>
              </a:ext>
            </a:extLst>
          </p:cNvPr>
          <p:cNvGrpSpPr/>
          <p:nvPr/>
        </p:nvGrpSpPr>
        <p:grpSpPr>
          <a:xfrm>
            <a:off x="5899103" y="2163556"/>
            <a:ext cx="5063159" cy="3302595"/>
            <a:chOff x="6153746" y="2105682"/>
            <a:chExt cx="5063159" cy="3302595"/>
          </a:xfrm>
        </p:grpSpPr>
        <p:sp>
          <p:nvSpPr>
            <p:cNvPr id="51" name="矩形: 对角圆角 50">
              <a:extLst>
                <a:ext uri="{FF2B5EF4-FFF2-40B4-BE49-F238E27FC236}">
                  <a16:creationId xmlns:a16="http://schemas.microsoft.com/office/drawing/2014/main" id="{7403248A-7B54-40C8-94CA-7C3E2A7321B9}"/>
                </a:ext>
              </a:extLst>
            </p:cNvPr>
            <p:cNvSpPr/>
            <p:nvPr/>
          </p:nvSpPr>
          <p:spPr>
            <a:xfrm>
              <a:off x="6153746" y="2105682"/>
              <a:ext cx="5063159" cy="330259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6800" compatLnSpc="1" forceAA="0" fromWordArt="0" lIns="90000" numCol="1" rIns="90000" rot="0" rtlCol="0" spcCol="0" spcFirstLastPara="0" tIns="46800" vert="horz"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52" name="直接连接符 51">
              <a:extLst>
                <a:ext uri="{FF2B5EF4-FFF2-40B4-BE49-F238E27FC236}">
                  <a16:creationId xmlns:a16="http://schemas.microsoft.com/office/drawing/2014/main" id="{1B491BF2-95F8-4FB3-AAE4-6491087A0AF6}"/>
                </a:ext>
              </a:extLst>
            </p:cNvPr>
            <p:cNvCxnSpPr/>
            <p:nvPr/>
          </p:nvCxnSpPr>
          <p:spPr>
            <a:xfrm>
              <a:off x="6485248" y="2958938"/>
              <a:ext cx="1300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文本框 30">
              <a:extLst>
                <a:ext uri="{FF2B5EF4-FFF2-40B4-BE49-F238E27FC236}">
                  <a16:creationId xmlns:a16="http://schemas.microsoft.com/office/drawing/2014/main" id="{67CFAF9E-FAE3-4016-AA7D-B54287D2C2DA}"/>
                </a:ext>
              </a:extLst>
            </p:cNvPr>
            <p:cNvSpPr txBox="1"/>
            <p:nvPr/>
          </p:nvSpPr>
          <p:spPr>
            <a:xfrm>
              <a:off x="6323329" y="3161371"/>
              <a:ext cx="4723992" cy="2023946"/>
            </a:xfrm>
            <a:prstGeom prst="rect">
              <a:avLst/>
            </a:prstGeom>
            <a:noFill/>
          </p:spPr>
          <p:txBody>
            <a:bodyPr bIns="46800" lIns="90000" rIns="90000" rtlCol="0" tIns="0" wrap="square">
              <a:noAutofit/>
            </a:bodyPr>
            <a:lstStyle>
              <a:defPPr>
                <a:defRPr lang="zh-CN"/>
              </a:defPPr>
              <a:lvl1pPr fontAlgn="auto">
                <a:lnSpc>
                  <a:spcPct val="130000"/>
                </a:lnSpc>
                <a:spcAft>
                  <a:spcPts val="1000"/>
                </a:spcAft>
                <a:defRPr spc="150" sz="1600"/>
              </a:lvl1p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150" strike="noStrike" sz="1400" u="none">
                  <a:ln>
                    <a:noFill/>
                  </a:ln>
                  <a:solidFill>
                    <a:prstClr val="white"/>
                  </a:solidFill>
                  <a:effectLst/>
                  <a:uLnTx/>
                  <a:uFillTx/>
                  <a:latin panose="020f0302020204030204" typeface="Microsoft YaHei"/>
                  <a:ea charset="-122" panose="020b0503020204020204" pitchFamily="34" typeface="微软雅黑"/>
                  <a:cs typeface="+mn-ea"/>
                  <a:sym typeface="+mn-lt"/>
                </a:rPr>
                <a:t>一般由5至7人组成，最多不超过9人；支部委员会由3至5人组成，一般不超过7人。正式党员不足7人的党支部，设1名书记，必要时可以设1名副书记。党支部（党总支）书记一般应当有1年以上党龄。</a:t>
              </a:r>
            </a:p>
          </p:txBody>
        </p:sp>
        <p:sp>
          <p:nvSpPr>
            <p:cNvPr id="55" name="矩形 54">
              <a:extLst>
                <a:ext uri="{FF2B5EF4-FFF2-40B4-BE49-F238E27FC236}">
                  <a16:creationId xmlns:a16="http://schemas.microsoft.com/office/drawing/2014/main" id="{B3BED8F3-0355-4B24-9CC1-FEE1CB6326D2}"/>
                </a:ext>
              </a:extLst>
            </p:cNvPr>
            <p:cNvSpPr/>
            <p:nvPr/>
          </p:nvSpPr>
          <p:spPr>
            <a:xfrm flipH="1">
              <a:off x="6338531" y="2306343"/>
              <a:ext cx="2406520" cy="48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prstClr val="white"/>
                  </a:solidFill>
                  <a:effectLst/>
                  <a:uLnTx/>
                  <a:uFillTx/>
                  <a:latin panose="020f0302020204030204" typeface="Microsoft YaHei"/>
                  <a:ea charset="-122" panose="020b0503020204020204" pitchFamily="34" typeface="微软雅黑"/>
                  <a:cs typeface="+mn-ea"/>
                  <a:sym typeface="+mn-lt"/>
                </a:rPr>
                <a:t>国有企业党总支</a:t>
              </a:r>
            </a:p>
          </p:txBody>
        </p:sp>
      </p:grpSp>
    </p:spTree>
    <p:extLst>
      <p:ext uri="{BB962C8B-B14F-4D97-AF65-F5344CB8AC3E}">
        <p14:creationId val="106324649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2" presetSubtype="4">
                                  <p:stCondLst>
                                    <p:cond delay="0"/>
                                  </p:stCondLst>
                                  <p:childTnLst>
                                    <p:set>
                                      <p:cBhvr>
                                        <p:cTn dur="1" fill="hold" id="29">
                                          <p:stCondLst>
                                            <p:cond delay="0"/>
                                          </p:stCondLst>
                                        </p:cTn>
                                        <p:tgtEl>
                                          <p:spTgt spid="23"/>
                                        </p:tgtEl>
                                        <p:attrNameLst>
                                          <p:attrName>style.visibility</p:attrName>
                                        </p:attrNameLst>
                                      </p:cBhvr>
                                      <p:to>
                                        <p:strVal val="visible"/>
                                      </p:to>
                                    </p:set>
                                    <p:animEffect filter="wipe(down)" transition="in">
                                      <p:cBhvr>
                                        <p:cTn dur="500" id="30"/>
                                        <p:tgtEl>
                                          <p:spTgt spid="23"/>
                                        </p:tgtEl>
                                      </p:cBhvr>
                                    </p:animEffect>
                                  </p:childTnLst>
                                </p:cTn>
                              </p:par>
                              <p:par>
                                <p:cTn fill="hold" id="31" nodeType="withEffect" presetClass="entr" presetID="22" presetSubtype="4">
                                  <p:stCondLst>
                                    <p:cond delay="0"/>
                                  </p:stCondLst>
                                  <p:childTnLst>
                                    <p:set>
                                      <p:cBhvr>
                                        <p:cTn dur="1" fill="hold" id="32">
                                          <p:stCondLst>
                                            <p:cond delay="0"/>
                                          </p:stCondLst>
                                        </p:cTn>
                                        <p:tgtEl>
                                          <p:spTgt spid="50"/>
                                        </p:tgtEl>
                                        <p:attrNameLst>
                                          <p:attrName>style.visibility</p:attrName>
                                        </p:attrNameLst>
                                      </p:cBhvr>
                                      <p:to>
                                        <p:strVal val="visible"/>
                                      </p:to>
                                    </p:set>
                                    <p:animEffect filter="wipe(down)" transition="in">
                                      <p:cBhvr>
                                        <p:cTn dur="500" id="33"/>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第二章：组织设置</a:t>
            </a:r>
          </a:p>
        </p:txBody>
      </p:sp>
      <p:sp>
        <p:nvSpPr>
          <p:cNvPr id="15" name="矩形 14">
            <a:extLst>
              <a:ext uri="{FF2B5EF4-FFF2-40B4-BE49-F238E27FC236}">
                <a16:creationId xmlns:a16="http://schemas.microsoft.com/office/drawing/2014/main" id="{8D1D9E4A-023B-4613-8B1C-825D4A98FF75}"/>
              </a:ext>
            </a:extLst>
          </p:cNvPr>
          <p:cNvSpPr/>
          <p:nvPr/>
        </p:nvSpPr>
        <p:spPr bwMode="auto">
          <a:xfrm>
            <a:off x="2103130" y="1524902"/>
            <a:ext cx="8406706" cy="113755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10600030101010101" pitchFamily="2" typeface="宋体"/>
              <a:cs typeface="+mn-cs"/>
            </a:endParaRPr>
          </a:p>
        </p:txBody>
      </p:sp>
      <p:sp>
        <p:nvSpPr>
          <p:cNvPr id="16" name="箭头: 五边形 15">
            <a:extLst>
              <a:ext uri="{FF2B5EF4-FFF2-40B4-BE49-F238E27FC236}">
                <a16:creationId xmlns:a16="http://schemas.microsoft.com/office/drawing/2014/main" id="{D0FFFBE4-9C48-41BD-A190-B5253BDD401A}"/>
              </a:ext>
            </a:extLst>
          </p:cNvPr>
          <p:cNvSpPr/>
          <p:nvPr/>
        </p:nvSpPr>
        <p:spPr bwMode="auto">
          <a:xfrm>
            <a:off x="288468" y="1667454"/>
            <a:ext cx="2163425" cy="847200"/>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noFill/>
              <a:effectLst/>
              <a:uLnTx/>
              <a:uFillTx/>
              <a:latin panose="020f0302020204030204" typeface="Microsoft YaHei"/>
              <a:cs typeface="+mn-cs"/>
            </a:endParaRPr>
          </a:p>
        </p:txBody>
      </p:sp>
      <p:sp>
        <p:nvSpPr>
          <p:cNvPr id="17" name="矩形 16">
            <a:extLst>
              <a:ext uri="{FF2B5EF4-FFF2-40B4-BE49-F238E27FC236}">
                <a16:creationId xmlns:a16="http://schemas.microsoft.com/office/drawing/2014/main" id="{5F877C7A-3F29-48AC-A34D-19526317E710}"/>
              </a:ext>
            </a:extLst>
          </p:cNvPr>
          <p:cNvSpPr/>
          <p:nvPr/>
        </p:nvSpPr>
        <p:spPr>
          <a:xfrm>
            <a:off x="472495" y="1829444"/>
            <a:ext cx="1728192" cy="5181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prstClr val="white"/>
                </a:solidFill>
                <a:effectLst/>
                <a:uLnTx/>
                <a:uFillTx/>
                <a:latin typeface="字魂35号-经典雅黑"/>
                <a:ea typeface="+mj-ea"/>
                <a:cs typeface="+mn-cs"/>
              </a:rPr>
              <a:t>第七条</a:t>
            </a:r>
          </a:p>
        </p:txBody>
      </p:sp>
      <p:sp>
        <p:nvSpPr>
          <p:cNvPr id="18" name="矩形 17">
            <a:extLst>
              <a:ext uri="{FF2B5EF4-FFF2-40B4-BE49-F238E27FC236}">
                <a16:creationId xmlns:a16="http://schemas.microsoft.com/office/drawing/2014/main" id="{93CEC28A-5F02-48C3-B014-422E10AB612B}"/>
              </a:ext>
            </a:extLst>
          </p:cNvPr>
          <p:cNvSpPr/>
          <p:nvPr/>
        </p:nvSpPr>
        <p:spPr>
          <a:xfrm>
            <a:off x="2451893" y="1504456"/>
            <a:ext cx="8057943" cy="1161288"/>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800" u="none">
                <a:ln>
                  <a:noFill/>
                </a:ln>
                <a:solidFill>
                  <a:prstClr val="black"/>
                </a:solidFill>
                <a:effectLst/>
                <a:uLnTx/>
                <a:uFillTx/>
                <a:latin panose="020f0302020204030204" typeface="Microsoft YaHei"/>
                <a:cs typeface="+mn-ea"/>
                <a:sym typeface="+mn-lt"/>
              </a:rPr>
              <a:t>国有企业党组织书记、副书记以及设立常务委员会的党委常务委员会委员，一般由本级委员会全体会议选举产生。选举结果报上级党组织批准，中央企业党委（党组）认为有必要时，可以调动或者指派直属企业（单位）党组织负责人。</a:t>
            </a:r>
          </a:p>
        </p:txBody>
      </p:sp>
      <p:sp>
        <p:nvSpPr>
          <p:cNvPr id="27" name="矩形 26">
            <a:extLst>
              <a:ext uri="{FF2B5EF4-FFF2-40B4-BE49-F238E27FC236}">
                <a16:creationId xmlns:a16="http://schemas.microsoft.com/office/drawing/2014/main" id="{07F4280E-D18A-4844-93F9-63F770800C10}"/>
              </a:ext>
            </a:extLst>
          </p:cNvPr>
          <p:cNvSpPr/>
          <p:nvPr/>
        </p:nvSpPr>
        <p:spPr bwMode="auto">
          <a:xfrm>
            <a:off x="2103130" y="2854386"/>
            <a:ext cx="8406706" cy="113755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10600030101010101" pitchFamily="2" typeface="宋体"/>
              <a:cs typeface="+mn-cs"/>
            </a:endParaRPr>
          </a:p>
        </p:txBody>
      </p:sp>
      <p:sp>
        <p:nvSpPr>
          <p:cNvPr id="30" name="箭头: 五边形 29">
            <a:extLst>
              <a:ext uri="{FF2B5EF4-FFF2-40B4-BE49-F238E27FC236}">
                <a16:creationId xmlns:a16="http://schemas.microsoft.com/office/drawing/2014/main" id="{C60A3EDE-6105-4BD2-A252-527126B78A05}"/>
              </a:ext>
            </a:extLst>
          </p:cNvPr>
          <p:cNvSpPr/>
          <p:nvPr/>
        </p:nvSpPr>
        <p:spPr bwMode="auto">
          <a:xfrm>
            <a:off x="288468" y="2996938"/>
            <a:ext cx="2163425" cy="847200"/>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noFill/>
              <a:effectLst/>
              <a:uLnTx/>
              <a:uFillTx/>
              <a:latin panose="020f0302020204030204" typeface="Microsoft YaHei"/>
              <a:cs typeface="+mn-cs"/>
            </a:endParaRPr>
          </a:p>
        </p:txBody>
      </p:sp>
      <p:sp>
        <p:nvSpPr>
          <p:cNvPr id="31" name="矩形 30">
            <a:extLst>
              <a:ext uri="{FF2B5EF4-FFF2-40B4-BE49-F238E27FC236}">
                <a16:creationId xmlns:a16="http://schemas.microsoft.com/office/drawing/2014/main" id="{61228236-B36D-45B9-9A05-A16A74AF93C4}"/>
              </a:ext>
            </a:extLst>
          </p:cNvPr>
          <p:cNvSpPr/>
          <p:nvPr/>
        </p:nvSpPr>
        <p:spPr>
          <a:xfrm>
            <a:off x="472495" y="3158928"/>
            <a:ext cx="1728192" cy="5181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prstClr val="white"/>
                </a:solidFill>
                <a:effectLst/>
                <a:uLnTx/>
                <a:uFillTx/>
                <a:latin typeface="字魂35号-经典雅黑"/>
                <a:ea typeface="+mj-ea"/>
                <a:cs typeface="+mn-cs"/>
              </a:rPr>
              <a:t>第八条</a:t>
            </a:r>
          </a:p>
        </p:txBody>
      </p:sp>
      <p:sp>
        <p:nvSpPr>
          <p:cNvPr id="32" name="矩形 31">
            <a:extLst>
              <a:ext uri="{FF2B5EF4-FFF2-40B4-BE49-F238E27FC236}">
                <a16:creationId xmlns:a16="http://schemas.microsoft.com/office/drawing/2014/main" id="{D6E0255D-7640-4BEA-9A07-538D8BAD982C}"/>
              </a:ext>
            </a:extLst>
          </p:cNvPr>
          <p:cNvSpPr/>
          <p:nvPr/>
        </p:nvSpPr>
        <p:spPr>
          <a:xfrm>
            <a:off x="2451892" y="3031809"/>
            <a:ext cx="7976897" cy="804672"/>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800" u="none">
                <a:ln>
                  <a:noFill/>
                </a:ln>
                <a:solidFill>
                  <a:prstClr val="black"/>
                </a:solidFill>
                <a:effectLst/>
                <a:uLnTx/>
                <a:uFillTx/>
                <a:latin panose="020f0302020204030204" typeface="Microsoft YaHei"/>
                <a:cs typeface="+mn-ea"/>
                <a:sym typeface="+mn-lt"/>
              </a:rPr>
              <a:t>国有企业党委设立纪律检查委员会或者纪律检查委员，党总支和支部委员会设立纪律检查委员。</a:t>
            </a:r>
          </a:p>
        </p:txBody>
      </p:sp>
      <p:sp>
        <p:nvSpPr>
          <p:cNvPr id="33" name="矩形 32">
            <a:extLst>
              <a:ext uri="{FF2B5EF4-FFF2-40B4-BE49-F238E27FC236}">
                <a16:creationId xmlns:a16="http://schemas.microsoft.com/office/drawing/2014/main" id="{EC3D8F56-1A56-480C-9805-CEDECFF81978}"/>
              </a:ext>
            </a:extLst>
          </p:cNvPr>
          <p:cNvSpPr/>
          <p:nvPr/>
        </p:nvSpPr>
        <p:spPr bwMode="auto">
          <a:xfrm>
            <a:off x="2103130" y="4183870"/>
            <a:ext cx="8406706" cy="113755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10600030101010101" pitchFamily="2" typeface="宋体"/>
              <a:cs typeface="+mn-cs"/>
            </a:endParaRPr>
          </a:p>
        </p:txBody>
      </p:sp>
      <p:sp>
        <p:nvSpPr>
          <p:cNvPr id="34" name="箭头: 五边形 33">
            <a:extLst>
              <a:ext uri="{FF2B5EF4-FFF2-40B4-BE49-F238E27FC236}">
                <a16:creationId xmlns:a16="http://schemas.microsoft.com/office/drawing/2014/main" id="{AF9BADA4-C73F-416D-B43C-B676E1971E05}"/>
              </a:ext>
            </a:extLst>
          </p:cNvPr>
          <p:cNvSpPr/>
          <p:nvPr/>
        </p:nvSpPr>
        <p:spPr bwMode="auto">
          <a:xfrm>
            <a:off x="288468" y="4326422"/>
            <a:ext cx="2163425" cy="847200"/>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noFill/>
              <a:effectLst/>
              <a:uLnTx/>
              <a:uFillTx/>
              <a:latin panose="020f0302020204030204" typeface="Microsoft YaHei"/>
              <a:cs typeface="+mn-cs"/>
            </a:endParaRPr>
          </a:p>
        </p:txBody>
      </p:sp>
      <p:sp>
        <p:nvSpPr>
          <p:cNvPr id="35" name="矩形 34">
            <a:extLst>
              <a:ext uri="{FF2B5EF4-FFF2-40B4-BE49-F238E27FC236}">
                <a16:creationId xmlns:a16="http://schemas.microsoft.com/office/drawing/2014/main" id="{CB5392CE-E830-47E0-929B-F22F46C451D2}"/>
              </a:ext>
            </a:extLst>
          </p:cNvPr>
          <p:cNvSpPr/>
          <p:nvPr/>
        </p:nvSpPr>
        <p:spPr>
          <a:xfrm>
            <a:off x="472495" y="4488412"/>
            <a:ext cx="1728192" cy="5181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prstClr val="white"/>
                </a:solidFill>
                <a:effectLst/>
                <a:uLnTx/>
                <a:uFillTx/>
                <a:latin typeface="字魂35号-经典雅黑"/>
                <a:ea typeface="+mj-ea"/>
                <a:cs typeface="+mn-cs"/>
              </a:rPr>
              <a:t>第九条</a:t>
            </a:r>
          </a:p>
        </p:txBody>
      </p:sp>
      <p:sp>
        <p:nvSpPr>
          <p:cNvPr id="36" name="矩形 35">
            <a:extLst>
              <a:ext uri="{FF2B5EF4-FFF2-40B4-BE49-F238E27FC236}">
                <a16:creationId xmlns:a16="http://schemas.microsoft.com/office/drawing/2014/main" id="{07D3781C-C97E-416E-AAE2-A28835C3BE58}"/>
              </a:ext>
            </a:extLst>
          </p:cNvPr>
          <p:cNvSpPr/>
          <p:nvPr/>
        </p:nvSpPr>
        <p:spPr>
          <a:xfrm>
            <a:off x="2451893" y="4163424"/>
            <a:ext cx="7780127" cy="1161288"/>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800" u="none">
                <a:ln>
                  <a:noFill/>
                </a:ln>
                <a:solidFill>
                  <a:prstClr val="black"/>
                </a:solidFill>
                <a:effectLst/>
                <a:uLnTx/>
                <a:uFillTx/>
                <a:latin panose="020f0302020204030204" typeface="Microsoft YaHei"/>
                <a:cs typeface="+mn-ea"/>
                <a:sym typeface="+mn-lt"/>
              </a:rPr>
              <a:t>国有企业在推进混合所有制改革过程中，应当同步设置或者调整党的组织，理顺党组织隶属关系，同步选配好党组织负责人和党务工作人员，有效开展党的工作。</a:t>
            </a:r>
          </a:p>
        </p:txBody>
      </p:sp>
      <p:sp>
        <p:nvSpPr>
          <p:cNvPr id="37" name="矩形 36">
            <a:extLst>
              <a:ext uri="{FF2B5EF4-FFF2-40B4-BE49-F238E27FC236}">
                <a16:creationId xmlns:a16="http://schemas.microsoft.com/office/drawing/2014/main" id="{4AA4FDFF-4A7E-4A7D-B87F-3316C7876A62}"/>
              </a:ext>
            </a:extLst>
          </p:cNvPr>
          <p:cNvSpPr/>
          <p:nvPr/>
        </p:nvSpPr>
        <p:spPr bwMode="auto">
          <a:xfrm>
            <a:off x="2103130" y="5513354"/>
            <a:ext cx="8406706" cy="113755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prstClr val="black"/>
              </a:solidFill>
              <a:effectLst/>
              <a:uLnTx/>
              <a:uFillTx/>
              <a:latin charset="0" panose="020b0604020202020204" pitchFamily="34" typeface="Arial"/>
              <a:ea charset="-122" panose="02010600030101010101" pitchFamily="2" typeface="宋体"/>
              <a:cs typeface="+mn-cs"/>
            </a:endParaRPr>
          </a:p>
        </p:txBody>
      </p:sp>
      <p:sp>
        <p:nvSpPr>
          <p:cNvPr id="38" name="箭头: 五边形 37">
            <a:extLst>
              <a:ext uri="{FF2B5EF4-FFF2-40B4-BE49-F238E27FC236}">
                <a16:creationId xmlns:a16="http://schemas.microsoft.com/office/drawing/2014/main" id="{39CBD295-BE13-451D-A709-26DF56A19336}"/>
              </a:ext>
            </a:extLst>
          </p:cNvPr>
          <p:cNvSpPr/>
          <p:nvPr/>
        </p:nvSpPr>
        <p:spPr bwMode="auto">
          <a:xfrm>
            <a:off x="288468" y="5655906"/>
            <a:ext cx="2163425" cy="847200"/>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noFill/>
              <a:effectLst/>
              <a:uLnTx/>
              <a:uFillTx/>
              <a:latin panose="020f0302020204030204" typeface="Microsoft YaHei"/>
              <a:cs typeface="+mn-cs"/>
            </a:endParaRPr>
          </a:p>
        </p:txBody>
      </p:sp>
      <p:sp>
        <p:nvSpPr>
          <p:cNvPr id="39" name="矩形 38">
            <a:extLst>
              <a:ext uri="{FF2B5EF4-FFF2-40B4-BE49-F238E27FC236}">
                <a16:creationId xmlns:a16="http://schemas.microsoft.com/office/drawing/2014/main" id="{3888CECB-7DD3-4D63-A64C-B039A60DD900}"/>
              </a:ext>
            </a:extLst>
          </p:cNvPr>
          <p:cNvSpPr/>
          <p:nvPr/>
        </p:nvSpPr>
        <p:spPr>
          <a:xfrm>
            <a:off x="472495" y="5817896"/>
            <a:ext cx="1728192" cy="5181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prstClr val="white"/>
                </a:solidFill>
                <a:effectLst/>
                <a:uLnTx/>
                <a:uFillTx/>
                <a:latin typeface="字魂35号-经典雅黑"/>
                <a:ea typeface="+mj-ea"/>
                <a:cs typeface="+mn-cs"/>
              </a:rPr>
              <a:t>第十条</a:t>
            </a:r>
          </a:p>
        </p:txBody>
      </p:sp>
      <p:sp>
        <p:nvSpPr>
          <p:cNvPr id="40" name="矩形 39">
            <a:extLst>
              <a:ext uri="{FF2B5EF4-FFF2-40B4-BE49-F238E27FC236}">
                <a16:creationId xmlns:a16="http://schemas.microsoft.com/office/drawing/2014/main" id="{D1ABB16F-3764-4D03-AD2B-E4010981503D}"/>
              </a:ext>
            </a:extLst>
          </p:cNvPr>
          <p:cNvSpPr/>
          <p:nvPr/>
        </p:nvSpPr>
        <p:spPr>
          <a:xfrm>
            <a:off x="2451893" y="5492908"/>
            <a:ext cx="7976897" cy="1161288"/>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800" u="none">
                <a:ln>
                  <a:noFill/>
                </a:ln>
                <a:solidFill>
                  <a:prstClr val="black"/>
                </a:solidFill>
                <a:effectLst/>
                <a:uLnTx/>
                <a:uFillTx/>
                <a:latin panose="020f0302020204030204" typeface="Microsoft YaHei"/>
                <a:cs typeface="+mn-ea"/>
                <a:sym typeface="+mn-lt"/>
              </a:rPr>
              <a:t>为执行某项任务临时组建的工程项目、研发团队等机构，党员组织关系不转接的，经上级党组织批准，可以成立临时党组织。临时党组织领导班子成员由批准其成立的党组织指定。</a:t>
            </a:r>
          </a:p>
        </p:txBody>
      </p:sp>
    </p:spTree>
    <p:extLst>
      <p:ext uri="{BB962C8B-B14F-4D97-AF65-F5344CB8AC3E}">
        <p14:creationId val="76893119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8">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0-#ppt_w/2"/>
                                          </p:val>
                                        </p:tav>
                                        <p:tav tm="100000">
                                          <p:val>
                                            <p:strVal val="#ppt_x"/>
                                          </p:val>
                                        </p:tav>
                                      </p:tavLst>
                                    </p:anim>
                                    <p:anim calcmode="lin" valueType="num">
                                      <p:cBhvr additive="base">
                                        <p:cTn dur="500" fill="hold" id="30"/>
                                        <p:tgtEl>
                                          <p:spTgt spid="1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p:cTn dur="500" fill="hold" id="34"/>
                                        <p:tgtEl>
                                          <p:spTgt spid="17"/>
                                        </p:tgtEl>
                                        <p:attrNameLst>
                                          <p:attrName>ppt_w</p:attrName>
                                        </p:attrNameLst>
                                      </p:cBhvr>
                                      <p:tavLst>
                                        <p:tav tm="0">
                                          <p:val>
                                            <p:fltVal val="0"/>
                                          </p:val>
                                        </p:tav>
                                        <p:tav tm="100000">
                                          <p:val>
                                            <p:strVal val="#ppt_w"/>
                                          </p:val>
                                        </p:tav>
                                      </p:tavLst>
                                    </p:anim>
                                    <p:anim calcmode="lin" valueType="num">
                                      <p:cBhvr>
                                        <p:cTn dur="500" fill="hold" id="35"/>
                                        <p:tgtEl>
                                          <p:spTgt spid="17"/>
                                        </p:tgtEl>
                                        <p:attrNameLst>
                                          <p:attrName>ppt_h</p:attrName>
                                        </p:attrNameLst>
                                      </p:cBhvr>
                                      <p:tavLst>
                                        <p:tav tm="0">
                                          <p:val>
                                            <p:fltVal val="0"/>
                                          </p:val>
                                        </p:tav>
                                        <p:tav tm="100000">
                                          <p:val>
                                            <p:strVal val="#ppt_h"/>
                                          </p:val>
                                        </p:tav>
                                      </p:tavLst>
                                    </p:anim>
                                    <p:anim calcmode="lin" valueType="num">
                                      <p:cBhvr>
                                        <p:cTn dur="500" fill="hold" id="36"/>
                                        <p:tgtEl>
                                          <p:spTgt spid="17"/>
                                        </p:tgtEl>
                                        <p:attrNameLst>
                                          <p:attrName>style.rotation</p:attrName>
                                        </p:attrNameLst>
                                      </p:cBhvr>
                                      <p:tavLst>
                                        <p:tav tm="0">
                                          <p:val>
                                            <p:fltVal val="90"/>
                                          </p:val>
                                        </p:tav>
                                        <p:tav tm="100000">
                                          <p:val>
                                            <p:fltVal val="0"/>
                                          </p:val>
                                        </p:tav>
                                      </p:tavLst>
                                    </p:anim>
                                    <p:animEffect filter="fade" transition="in">
                                      <p:cBhvr>
                                        <p:cTn dur="500" id="37"/>
                                        <p:tgtEl>
                                          <p:spTgt spid="17"/>
                                        </p:tgtEl>
                                      </p:cBhvr>
                                    </p:animEffect>
                                  </p:childTnLst>
                                </p:cTn>
                              </p:par>
                            </p:childTnLst>
                          </p:cTn>
                        </p:par>
                        <p:par>
                          <p:cTn fill="hold" id="38" nodeType="afterGroup">
                            <p:stCondLst>
                              <p:cond delay="3150"/>
                            </p:stCondLst>
                            <p:childTnLst>
                              <p:par>
                                <p:cTn fill="hold" grpId="0"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8"/>
                                        </p:tgtEl>
                                        <p:attrNameLst>
                                          <p:attrName>style.visibility</p:attrName>
                                        </p:attrNameLst>
                                      </p:cBhvr>
                                      <p:to>
                                        <p:strVal val="visible"/>
                                      </p:to>
                                    </p:set>
                                    <p:animEffect filter="wipe(left)" transition="in">
                                      <p:cBhvr>
                                        <p:cTn dur="500" id="44"/>
                                        <p:tgtEl>
                                          <p:spTgt spid="18"/>
                                        </p:tgtEl>
                                      </p:cBhvr>
                                    </p:animEffect>
                                  </p:childTnLst>
                                </p:cTn>
                              </p:par>
                            </p:childTnLst>
                          </p:cTn>
                        </p:par>
                        <p:par>
                          <p:cTn fill="hold" id="45" nodeType="afterGroup">
                            <p:stCondLst>
                              <p:cond delay="3650"/>
                            </p:stCondLst>
                            <p:childTnLst>
                              <p:par>
                                <p:cTn fill="hold" grpId="0" id="46" nodeType="afterEffect" presetClass="entr" presetID="2" presetSubtype="8">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additive="base">
                                        <p:cTn dur="500" fill="hold" id="48"/>
                                        <p:tgtEl>
                                          <p:spTgt spid="30"/>
                                        </p:tgtEl>
                                        <p:attrNameLst>
                                          <p:attrName>ppt_x</p:attrName>
                                        </p:attrNameLst>
                                      </p:cBhvr>
                                      <p:tavLst>
                                        <p:tav tm="0">
                                          <p:val>
                                            <p:strVal val="0-#ppt_w/2"/>
                                          </p:val>
                                        </p:tav>
                                        <p:tav tm="100000">
                                          <p:val>
                                            <p:strVal val="#ppt_x"/>
                                          </p:val>
                                        </p:tav>
                                      </p:tavLst>
                                    </p:anim>
                                    <p:anim calcmode="lin" valueType="num">
                                      <p:cBhvr additive="base">
                                        <p:cTn dur="500" fill="hold" id="49"/>
                                        <p:tgtEl>
                                          <p:spTgt spid="30"/>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150"/>
                            </p:stCondLst>
                            <p:childTnLst>
                              <p:par>
                                <p:cTn fill="hold" grpId="0" id="51" nodeType="afterEffect" presetClass="entr" presetID="31" presetSubtype="0">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p:cTn dur="500" fill="hold" id="53"/>
                                        <p:tgtEl>
                                          <p:spTgt spid="31"/>
                                        </p:tgtEl>
                                        <p:attrNameLst>
                                          <p:attrName>ppt_w</p:attrName>
                                        </p:attrNameLst>
                                      </p:cBhvr>
                                      <p:tavLst>
                                        <p:tav tm="0">
                                          <p:val>
                                            <p:fltVal val="0"/>
                                          </p:val>
                                        </p:tav>
                                        <p:tav tm="100000">
                                          <p:val>
                                            <p:strVal val="#ppt_w"/>
                                          </p:val>
                                        </p:tav>
                                      </p:tavLst>
                                    </p:anim>
                                    <p:anim calcmode="lin" valueType="num">
                                      <p:cBhvr>
                                        <p:cTn dur="500" fill="hold" id="54"/>
                                        <p:tgtEl>
                                          <p:spTgt spid="31"/>
                                        </p:tgtEl>
                                        <p:attrNameLst>
                                          <p:attrName>ppt_h</p:attrName>
                                        </p:attrNameLst>
                                      </p:cBhvr>
                                      <p:tavLst>
                                        <p:tav tm="0">
                                          <p:val>
                                            <p:fltVal val="0"/>
                                          </p:val>
                                        </p:tav>
                                        <p:tav tm="100000">
                                          <p:val>
                                            <p:strVal val="#ppt_h"/>
                                          </p:val>
                                        </p:tav>
                                      </p:tavLst>
                                    </p:anim>
                                    <p:anim calcmode="lin" valueType="num">
                                      <p:cBhvr>
                                        <p:cTn dur="500" fill="hold" id="55"/>
                                        <p:tgtEl>
                                          <p:spTgt spid="31"/>
                                        </p:tgtEl>
                                        <p:attrNameLst>
                                          <p:attrName>style.rotation</p:attrName>
                                        </p:attrNameLst>
                                      </p:cBhvr>
                                      <p:tavLst>
                                        <p:tav tm="0">
                                          <p:val>
                                            <p:fltVal val="90"/>
                                          </p:val>
                                        </p:tav>
                                        <p:tav tm="100000">
                                          <p:val>
                                            <p:fltVal val="0"/>
                                          </p:val>
                                        </p:tav>
                                      </p:tavLst>
                                    </p:anim>
                                    <p:animEffect filter="fade" transition="in">
                                      <p:cBhvr>
                                        <p:cTn dur="500" id="56"/>
                                        <p:tgtEl>
                                          <p:spTgt spid="31"/>
                                        </p:tgtEl>
                                      </p:cBhvr>
                                    </p:animEffect>
                                  </p:childTnLst>
                                </p:cTn>
                              </p:par>
                            </p:childTnLst>
                          </p:cTn>
                        </p:par>
                        <p:par>
                          <p:cTn fill="hold" id="57" nodeType="afterGroup">
                            <p:stCondLst>
                              <p:cond delay="4650"/>
                            </p:stCondLst>
                            <p:childTnLst>
                              <p:par>
                                <p:cTn fill="hold" grpId="0" id="58" nodeType="afterEffect" presetClass="entr" presetID="22" presetSubtype="8">
                                  <p:stCondLst>
                                    <p:cond delay="0"/>
                                  </p:stCondLst>
                                  <p:childTnLst>
                                    <p:set>
                                      <p:cBhvr>
                                        <p:cTn dur="1" fill="hold" id="59">
                                          <p:stCondLst>
                                            <p:cond delay="0"/>
                                          </p:stCondLst>
                                        </p:cTn>
                                        <p:tgtEl>
                                          <p:spTgt spid="27"/>
                                        </p:tgtEl>
                                        <p:attrNameLst>
                                          <p:attrName>style.visibility</p:attrName>
                                        </p:attrNameLst>
                                      </p:cBhvr>
                                      <p:to>
                                        <p:strVal val="visible"/>
                                      </p:to>
                                    </p:set>
                                    <p:animEffect filter="wipe(left)" transition="in">
                                      <p:cBhvr>
                                        <p:cTn dur="500" id="60"/>
                                        <p:tgtEl>
                                          <p:spTgt spid="27"/>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32"/>
                                        </p:tgtEl>
                                        <p:attrNameLst>
                                          <p:attrName>style.visibility</p:attrName>
                                        </p:attrNameLst>
                                      </p:cBhvr>
                                      <p:to>
                                        <p:strVal val="visible"/>
                                      </p:to>
                                    </p:set>
                                    <p:animEffect filter="wipe(left)" transition="in">
                                      <p:cBhvr>
                                        <p:cTn dur="500" id="63"/>
                                        <p:tgtEl>
                                          <p:spTgt spid="32"/>
                                        </p:tgtEl>
                                      </p:cBhvr>
                                    </p:animEffect>
                                  </p:childTnLst>
                                </p:cTn>
                              </p:par>
                            </p:childTnLst>
                          </p:cTn>
                        </p:par>
                        <p:par>
                          <p:cTn fill="hold" id="64" nodeType="afterGroup">
                            <p:stCondLst>
                              <p:cond delay="5150"/>
                            </p:stCondLst>
                            <p:childTnLst>
                              <p:par>
                                <p:cTn fill="hold" grpId="0" id="65" nodeType="afterEffect" presetClass="entr" presetID="2" presetSubtype="8">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additive="base">
                                        <p:cTn dur="500" fill="hold" id="67"/>
                                        <p:tgtEl>
                                          <p:spTgt spid="34"/>
                                        </p:tgtEl>
                                        <p:attrNameLst>
                                          <p:attrName>ppt_x</p:attrName>
                                        </p:attrNameLst>
                                      </p:cBhvr>
                                      <p:tavLst>
                                        <p:tav tm="0">
                                          <p:val>
                                            <p:strVal val="0-#ppt_w/2"/>
                                          </p:val>
                                        </p:tav>
                                        <p:tav tm="100000">
                                          <p:val>
                                            <p:strVal val="#ppt_x"/>
                                          </p:val>
                                        </p:tav>
                                      </p:tavLst>
                                    </p:anim>
                                    <p:anim calcmode="lin" valueType="num">
                                      <p:cBhvr additive="base">
                                        <p:cTn dur="500" fill="hold" id="68"/>
                                        <p:tgtEl>
                                          <p:spTgt spid="34"/>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650"/>
                            </p:stCondLst>
                            <p:childTnLst>
                              <p:par>
                                <p:cTn fill="hold" grpId="0" id="70" nodeType="afterEffect" presetClass="entr" presetID="31" presetSubtype="0">
                                  <p:stCondLst>
                                    <p:cond delay="0"/>
                                  </p:stCondLst>
                                  <p:childTnLst>
                                    <p:set>
                                      <p:cBhvr>
                                        <p:cTn dur="1" fill="hold" id="71">
                                          <p:stCondLst>
                                            <p:cond delay="0"/>
                                          </p:stCondLst>
                                        </p:cTn>
                                        <p:tgtEl>
                                          <p:spTgt spid="35"/>
                                        </p:tgtEl>
                                        <p:attrNameLst>
                                          <p:attrName>style.visibility</p:attrName>
                                        </p:attrNameLst>
                                      </p:cBhvr>
                                      <p:to>
                                        <p:strVal val="visible"/>
                                      </p:to>
                                    </p:set>
                                    <p:anim calcmode="lin" valueType="num">
                                      <p:cBhvr>
                                        <p:cTn dur="500" fill="hold" id="72"/>
                                        <p:tgtEl>
                                          <p:spTgt spid="35"/>
                                        </p:tgtEl>
                                        <p:attrNameLst>
                                          <p:attrName>ppt_w</p:attrName>
                                        </p:attrNameLst>
                                      </p:cBhvr>
                                      <p:tavLst>
                                        <p:tav tm="0">
                                          <p:val>
                                            <p:fltVal val="0"/>
                                          </p:val>
                                        </p:tav>
                                        <p:tav tm="100000">
                                          <p:val>
                                            <p:strVal val="#ppt_w"/>
                                          </p:val>
                                        </p:tav>
                                      </p:tavLst>
                                    </p:anim>
                                    <p:anim calcmode="lin" valueType="num">
                                      <p:cBhvr>
                                        <p:cTn dur="500" fill="hold" id="73"/>
                                        <p:tgtEl>
                                          <p:spTgt spid="35"/>
                                        </p:tgtEl>
                                        <p:attrNameLst>
                                          <p:attrName>ppt_h</p:attrName>
                                        </p:attrNameLst>
                                      </p:cBhvr>
                                      <p:tavLst>
                                        <p:tav tm="0">
                                          <p:val>
                                            <p:fltVal val="0"/>
                                          </p:val>
                                        </p:tav>
                                        <p:tav tm="100000">
                                          <p:val>
                                            <p:strVal val="#ppt_h"/>
                                          </p:val>
                                        </p:tav>
                                      </p:tavLst>
                                    </p:anim>
                                    <p:anim calcmode="lin" valueType="num">
                                      <p:cBhvr>
                                        <p:cTn dur="500" fill="hold" id="74"/>
                                        <p:tgtEl>
                                          <p:spTgt spid="35"/>
                                        </p:tgtEl>
                                        <p:attrNameLst>
                                          <p:attrName>style.rotation</p:attrName>
                                        </p:attrNameLst>
                                      </p:cBhvr>
                                      <p:tavLst>
                                        <p:tav tm="0">
                                          <p:val>
                                            <p:fltVal val="90"/>
                                          </p:val>
                                        </p:tav>
                                        <p:tav tm="100000">
                                          <p:val>
                                            <p:fltVal val="0"/>
                                          </p:val>
                                        </p:tav>
                                      </p:tavLst>
                                    </p:anim>
                                    <p:animEffect filter="fade" transition="in">
                                      <p:cBhvr>
                                        <p:cTn dur="500" id="75"/>
                                        <p:tgtEl>
                                          <p:spTgt spid="35"/>
                                        </p:tgtEl>
                                      </p:cBhvr>
                                    </p:animEffect>
                                  </p:childTnLst>
                                </p:cTn>
                              </p:par>
                            </p:childTnLst>
                          </p:cTn>
                        </p:par>
                        <p:par>
                          <p:cTn fill="hold" id="76" nodeType="afterGroup">
                            <p:stCondLst>
                              <p:cond delay="6150"/>
                            </p:stCondLst>
                            <p:childTnLst>
                              <p:par>
                                <p:cTn fill="hold" grpId="0" id="77" nodeType="afterEffect" presetClass="entr" presetID="22" presetSubtype="8">
                                  <p:stCondLst>
                                    <p:cond delay="0"/>
                                  </p:stCondLst>
                                  <p:childTnLst>
                                    <p:set>
                                      <p:cBhvr>
                                        <p:cTn dur="1" fill="hold" id="78">
                                          <p:stCondLst>
                                            <p:cond delay="0"/>
                                          </p:stCondLst>
                                        </p:cTn>
                                        <p:tgtEl>
                                          <p:spTgt spid="33"/>
                                        </p:tgtEl>
                                        <p:attrNameLst>
                                          <p:attrName>style.visibility</p:attrName>
                                        </p:attrNameLst>
                                      </p:cBhvr>
                                      <p:to>
                                        <p:strVal val="visible"/>
                                      </p:to>
                                    </p:set>
                                    <p:animEffect filter="wipe(left)" transition="in">
                                      <p:cBhvr>
                                        <p:cTn dur="500" id="79"/>
                                        <p:tgtEl>
                                          <p:spTgt spid="33"/>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36"/>
                                        </p:tgtEl>
                                        <p:attrNameLst>
                                          <p:attrName>style.visibility</p:attrName>
                                        </p:attrNameLst>
                                      </p:cBhvr>
                                      <p:to>
                                        <p:strVal val="visible"/>
                                      </p:to>
                                    </p:set>
                                    <p:animEffect filter="wipe(left)" transition="in">
                                      <p:cBhvr>
                                        <p:cTn dur="500" id="82"/>
                                        <p:tgtEl>
                                          <p:spTgt spid="36"/>
                                        </p:tgtEl>
                                      </p:cBhvr>
                                    </p:animEffect>
                                  </p:childTnLst>
                                </p:cTn>
                              </p:par>
                            </p:childTnLst>
                          </p:cTn>
                        </p:par>
                        <p:par>
                          <p:cTn fill="hold" id="83" nodeType="afterGroup">
                            <p:stCondLst>
                              <p:cond delay="6650"/>
                            </p:stCondLst>
                            <p:childTnLst>
                              <p:par>
                                <p:cTn fill="hold" grpId="0" id="84" nodeType="afterEffect" presetClass="entr" presetID="2" presetSubtype="8">
                                  <p:stCondLst>
                                    <p:cond delay="0"/>
                                  </p:stCondLst>
                                  <p:childTnLst>
                                    <p:set>
                                      <p:cBhvr>
                                        <p:cTn dur="1" fill="hold" id="85">
                                          <p:stCondLst>
                                            <p:cond delay="0"/>
                                          </p:stCondLst>
                                        </p:cTn>
                                        <p:tgtEl>
                                          <p:spTgt spid="38"/>
                                        </p:tgtEl>
                                        <p:attrNameLst>
                                          <p:attrName>style.visibility</p:attrName>
                                        </p:attrNameLst>
                                      </p:cBhvr>
                                      <p:to>
                                        <p:strVal val="visible"/>
                                      </p:to>
                                    </p:set>
                                    <p:anim calcmode="lin" valueType="num">
                                      <p:cBhvr additive="base">
                                        <p:cTn dur="500" fill="hold" id="86"/>
                                        <p:tgtEl>
                                          <p:spTgt spid="38"/>
                                        </p:tgtEl>
                                        <p:attrNameLst>
                                          <p:attrName>ppt_x</p:attrName>
                                        </p:attrNameLst>
                                      </p:cBhvr>
                                      <p:tavLst>
                                        <p:tav tm="0">
                                          <p:val>
                                            <p:strVal val="0-#ppt_w/2"/>
                                          </p:val>
                                        </p:tav>
                                        <p:tav tm="100000">
                                          <p:val>
                                            <p:strVal val="#ppt_x"/>
                                          </p:val>
                                        </p:tav>
                                      </p:tavLst>
                                    </p:anim>
                                    <p:anim calcmode="lin" valueType="num">
                                      <p:cBhvr additive="base">
                                        <p:cTn dur="500" fill="hold" id="87"/>
                                        <p:tgtEl>
                                          <p:spTgt spid="38"/>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7150"/>
                            </p:stCondLst>
                            <p:childTnLst>
                              <p:par>
                                <p:cTn fill="hold" grpId="0" id="89" nodeType="afterEffect" presetClass="entr" presetID="31" presetSubtype="0">
                                  <p:stCondLst>
                                    <p:cond delay="0"/>
                                  </p:stCondLst>
                                  <p:childTnLst>
                                    <p:set>
                                      <p:cBhvr>
                                        <p:cTn dur="1" fill="hold" id="90">
                                          <p:stCondLst>
                                            <p:cond delay="0"/>
                                          </p:stCondLst>
                                        </p:cTn>
                                        <p:tgtEl>
                                          <p:spTgt spid="39"/>
                                        </p:tgtEl>
                                        <p:attrNameLst>
                                          <p:attrName>style.visibility</p:attrName>
                                        </p:attrNameLst>
                                      </p:cBhvr>
                                      <p:to>
                                        <p:strVal val="visible"/>
                                      </p:to>
                                    </p:set>
                                    <p:anim calcmode="lin" valueType="num">
                                      <p:cBhvr>
                                        <p:cTn dur="500" fill="hold" id="91"/>
                                        <p:tgtEl>
                                          <p:spTgt spid="39"/>
                                        </p:tgtEl>
                                        <p:attrNameLst>
                                          <p:attrName>ppt_w</p:attrName>
                                        </p:attrNameLst>
                                      </p:cBhvr>
                                      <p:tavLst>
                                        <p:tav tm="0">
                                          <p:val>
                                            <p:fltVal val="0"/>
                                          </p:val>
                                        </p:tav>
                                        <p:tav tm="100000">
                                          <p:val>
                                            <p:strVal val="#ppt_w"/>
                                          </p:val>
                                        </p:tav>
                                      </p:tavLst>
                                    </p:anim>
                                    <p:anim calcmode="lin" valueType="num">
                                      <p:cBhvr>
                                        <p:cTn dur="500" fill="hold" id="92"/>
                                        <p:tgtEl>
                                          <p:spTgt spid="39"/>
                                        </p:tgtEl>
                                        <p:attrNameLst>
                                          <p:attrName>ppt_h</p:attrName>
                                        </p:attrNameLst>
                                      </p:cBhvr>
                                      <p:tavLst>
                                        <p:tav tm="0">
                                          <p:val>
                                            <p:fltVal val="0"/>
                                          </p:val>
                                        </p:tav>
                                        <p:tav tm="100000">
                                          <p:val>
                                            <p:strVal val="#ppt_h"/>
                                          </p:val>
                                        </p:tav>
                                      </p:tavLst>
                                    </p:anim>
                                    <p:anim calcmode="lin" valueType="num">
                                      <p:cBhvr>
                                        <p:cTn dur="500" fill="hold" id="93"/>
                                        <p:tgtEl>
                                          <p:spTgt spid="39"/>
                                        </p:tgtEl>
                                        <p:attrNameLst>
                                          <p:attrName>style.rotation</p:attrName>
                                        </p:attrNameLst>
                                      </p:cBhvr>
                                      <p:tavLst>
                                        <p:tav tm="0">
                                          <p:val>
                                            <p:fltVal val="90"/>
                                          </p:val>
                                        </p:tav>
                                        <p:tav tm="100000">
                                          <p:val>
                                            <p:fltVal val="0"/>
                                          </p:val>
                                        </p:tav>
                                      </p:tavLst>
                                    </p:anim>
                                    <p:animEffect filter="fade" transition="in">
                                      <p:cBhvr>
                                        <p:cTn dur="500" id="94"/>
                                        <p:tgtEl>
                                          <p:spTgt spid="39"/>
                                        </p:tgtEl>
                                      </p:cBhvr>
                                    </p:animEffect>
                                  </p:childTnLst>
                                </p:cTn>
                              </p:par>
                            </p:childTnLst>
                          </p:cTn>
                        </p:par>
                        <p:par>
                          <p:cTn fill="hold" id="95" nodeType="afterGroup">
                            <p:stCondLst>
                              <p:cond delay="7650"/>
                            </p:stCondLst>
                            <p:childTnLst>
                              <p:par>
                                <p:cTn fill="hold" grpId="0" id="96" nodeType="afterEffect" presetClass="entr" presetID="22" presetSubtype="8">
                                  <p:stCondLst>
                                    <p:cond delay="0"/>
                                  </p:stCondLst>
                                  <p:childTnLst>
                                    <p:set>
                                      <p:cBhvr>
                                        <p:cTn dur="1" fill="hold" id="97">
                                          <p:stCondLst>
                                            <p:cond delay="0"/>
                                          </p:stCondLst>
                                        </p:cTn>
                                        <p:tgtEl>
                                          <p:spTgt spid="37"/>
                                        </p:tgtEl>
                                        <p:attrNameLst>
                                          <p:attrName>style.visibility</p:attrName>
                                        </p:attrNameLst>
                                      </p:cBhvr>
                                      <p:to>
                                        <p:strVal val="visible"/>
                                      </p:to>
                                    </p:set>
                                    <p:animEffect filter="wipe(left)" transition="in">
                                      <p:cBhvr>
                                        <p:cTn dur="500" id="98"/>
                                        <p:tgtEl>
                                          <p:spTgt spid="37"/>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40"/>
                                        </p:tgtEl>
                                        <p:attrNameLst>
                                          <p:attrName>style.visibility</p:attrName>
                                        </p:attrNameLst>
                                      </p:cBhvr>
                                      <p:to>
                                        <p:strVal val="visible"/>
                                      </p:to>
                                    </p:set>
                                    <p:animEffect filter="wipe(left)" transition="in">
                                      <p:cBhvr>
                                        <p:cTn dur="500" id="10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5"/>
      <p:bldP grpId="0" spid="16"/>
      <p:bldP grpId="0" spid="17"/>
      <p:bldP grpId="0" spid="18"/>
      <p:bldP grpId="0" spid="27"/>
      <p:bldP grpId="0" spid="30"/>
      <p:bldP grpId="0" spid="31"/>
      <p:bldP grpId="0" spid="32"/>
      <p:bldP grpId="0" spid="33"/>
      <p:bldP grpId="0" spid="34"/>
      <p:bldP grpId="0" spid="35"/>
      <p:bldP grpId="0" spid="36"/>
      <p:bldP grpId="0" spid="37"/>
      <p:bldP grpId="0" spid="38"/>
      <p:bldP grpId="0" spid="39"/>
      <p:bldP grpId="0" spid="4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885163AA-4403-4A7B-B150-37FD5795306E}"/>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58168462-2B13-49BB-9BE4-1A31EBD3F987}"/>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9B1980FB-EEEF-4B82-BCBA-815ACFEE1338}"/>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828661" y="2720831"/>
            <a:ext cx="4109459" cy="908864"/>
            <a:chOff x="5396283" y="1877049"/>
            <a:chExt cx="4109459"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490020" y="1877049"/>
              <a:ext cx="3843262"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第三章：主要职责</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371751" y="2571595"/>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317700417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第三章：主要职责</a:t>
            </a:r>
          </a:p>
        </p:txBody>
      </p:sp>
      <p:sp>
        <p:nvSpPr>
          <p:cNvPr id="21" name="Freeform 5">
            <a:extLst>
              <a:ext uri="{FF2B5EF4-FFF2-40B4-BE49-F238E27FC236}">
                <a16:creationId xmlns:a16="http://schemas.microsoft.com/office/drawing/2014/main" id="{E1861C2A-E388-44D7-82DC-28D9F0B87397}"/>
              </a:ext>
            </a:extLst>
          </p:cNvPr>
          <p:cNvSpPr/>
          <p:nvPr/>
        </p:nvSpPr>
        <p:spPr bwMode="auto">
          <a:xfrm>
            <a:off x="206906" y="2600938"/>
            <a:ext cx="2792814" cy="2724585"/>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2" name="文本框 33">
            <a:extLst>
              <a:ext uri="{FF2B5EF4-FFF2-40B4-BE49-F238E27FC236}">
                <a16:creationId xmlns:a16="http://schemas.microsoft.com/office/drawing/2014/main" id="{21618AF0-3F5F-41BC-BFF9-AC2711C4ACCA}"/>
              </a:ext>
            </a:extLst>
          </p:cNvPr>
          <p:cNvSpPr txBox="1"/>
          <p:nvPr/>
        </p:nvSpPr>
        <p:spPr>
          <a:xfrm>
            <a:off x="608777" y="3168950"/>
            <a:ext cx="2006629" cy="173736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300" strike="noStrike" sz="2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国有企业党委（党组）主要职责</a:t>
            </a:r>
          </a:p>
        </p:txBody>
      </p:sp>
      <p:grpSp>
        <p:nvGrpSpPr>
          <p:cNvPr id="23" name="组合 22">
            <a:extLst>
              <a:ext uri="{FF2B5EF4-FFF2-40B4-BE49-F238E27FC236}">
                <a16:creationId xmlns:a16="http://schemas.microsoft.com/office/drawing/2014/main" id="{C3D8872B-CD77-4FAC-8DDA-7B9112D03429}"/>
              </a:ext>
            </a:extLst>
          </p:cNvPr>
          <p:cNvGrpSpPr/>
          <p:nvPr/>
        </p:nvGrpSpPr>
        <p:grpSpPr>
          <a:xfrm>
            <a:off x="3280128" y="1168275"/>
            <a:ext cx="8115840" cy="923330"/>
            <a:chOff x="3268553" y="1202999"/>
            <a:chExt cx="8115840" cy="923330"/>
          </a:xfrm>
        </p:grpSpPr>
        <p:sp>
          <p:nvSpPr>
            <p:cNvPr id="24" name="圆角矩形 4">
              <a:extLst>
                <a:ext uri="{FF2B5EF4-FFF2-40B4-BE49-F238E27FC236}">
                  <a16:creationId xmlns:a16="http://schemas.microsoft.com/office/drawing/2014/main" id="{39CC0BA4-7285-4E4F-A35E-8D6591FA2D20}"/>
                </a:ext>
              </a:extLst>
            </p:cNvPr>
            <p:cNvSpPr/>
            <p:nvPr/>
          </p:nvSpPr>
          <p:spPr>
            <a:xfrm>
              <a:off x="3268553" y="1282458"/>
              <a:ext cx="8115840" cy="780715"/>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5" name="圆角矩形 5">
              <a:extLst>
                <a:ext uri="{FF2B5EF4-FFF2-40B4-BE49-F238E27FC236}">
                  <a16:creationId xmlns:a16="http://schemas.microsoft.com/office/drawing/2014/main" id="{E0715AC0-8091-4A54-AC66-987C5DF15B87}"/>
                </a:ext>
              </a:extLst>
            </p:cNvPr>
            <p:cNvSpPr/>
            <p:nvPr/>
          </p:nvSpPr>
          <p:spPr>
            <a:xfrm>
              <a:off x="3477474" y="1439881"/>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01</a:t>
              </a:r>
            </a:p>
          </p:txBody>
        </p:sp>
        <p:sp>
          <p:nvSpPr>
            <p:cNvPr id="29" name="矩形 28">
              <a:extLst>
                <a:ext uri="{FF2B5EF4-FFF2-40B4-BE49-F238E27FC236}">
                  <a16:creationId xmlns:a16="http://schemas.microsoft.com/office/drawing/2014/main" id="{C044E150-5699-4CC5-9138-362069C74EF3}"/>
                </a:ext>
              </a:extLst>
            </p:cNvPr>
            <p:cNvSpPr/>
            <p:nvPr/>
          </p:nvSpPr>
          <p:spPr>
            <a:xfrm>
              <a:off x="4487321" y="1202999"/>
              <a:ext cx="6533528" cy="91440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加强企业党的政治建设，坚持和落实中国特色社会主义根本制度、基本制度、重要制度，教育引导全体党员始终在政治立场、政治方向、政治原则、政治道路上同以习近平同志为核心的党中央保持高度一致；</a:t>
              </a:r>
            </a:p>
          </p:txBody>
        </p:sp>
      </p:grpSp>
      <p:grpSp>
        <p:nvGrpSpPr>
          <p:cNvPr id="41" name="组合 40">
            <a:extLst>
              <a:ext uri="{FF2B5EF4-FFF2-40B4-BE49-F238E27FC236}">
                <a16:creationId xmlns:a16="http://schemas.microsoft.com/office/drawing/2014/main" id="{2395907F-5BA2-463E-8D40-A778648F9435}"/>
              </a:ext>
            </a:extLst>
          </p:cNvPr>
          <p:cNvGrpSpPr/>
          <p:nvPr/>
        </p:nvGrpSpPr>
        <p:grpSpPr>
          <a:xfrm>
            <a:off x="3282576" y="2196670"/>
            <a:ext cx="8115840" cy="670882"/>
            <a:chOff x="2718087" y="1668585"/>
            <a:chExt cx="8779875" cy="692019"/>
          </a:xfrm>
        </p:grpSpPr>
        <p:sp>
          <p:nvSpPr>
            <p:cNvPr id="42" name="圆角矩形 8">
              <a:extLst>
                <a:ext uri="{FF2B5EF4-FFF2-40B4-BE49-F238E27FC236}">
                  <a16:creationId xmlns:a16="http://schemas.microsoft.com/office/drawing/2014/main" id="{F948C454-AA64-4F10-A60C-F5C602DAAA10}"/>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43" name="圆角矩形 9">
              <a:extLst>
                <a:ext uri="{FF2B5EF4-FFF2-40B4-BE49-F238E27FC236}">
                  <a16:creationId xmlns:a16="http://schemas.microsoft.com/office/drawing/2014/main" id="{A090687B-A1BC-4B17-A66F-344F017F4F0D}"/>
                </a:ext>
              </a:extLst>
            </p:cNvPr>
            <p:cNvSpPr/>
            <p:nvPr/>
          </p:nvSpPr>
          <p:spPr>
            <a:xfrm>
              <a:off x="2962587" y="1795733"/>
              <a:ext cx="1039027" cy="41843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02</a:t>
              </a:r>
            </a:p>
          </p:txBody>
        </p:sp>
        <p:sp>
          <p:nvSpPr>
            <p:cNvPr id="44" name="矩形 43">
              <a:extLst>
                <a:ext uri="{FF2B5EF4-FFF2-40B4-BE49-F238E27FC236}">
                  <a16:creationId xmlns:a16="http://schemas.microsoft.com/office/drawing/2014/main" id="{7B191570-B0C3-4962-BDE4-6F1A4FA6E753}"/>
                </a:ext>
              </a:extLst>
            </p:cNvPr>
            <p:cNvSpPr/>
            <p:nvPr/>
          </p:nvSpPr>
          <p:spPr>
            <a:xfrm>
              <a:off x="4123865" y="1671472"/>
              <a:ext cx="7068099" cy="660247"/>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深入学习和贯彻习近平新时代中国特色社会主义思想，学习宣传党的理论，贯彻执行党的路线方针政策，监督、保证党中央重大决策部署和上级党组织决议在本企业贯彻落实；</a:t>
              </a:r>
            </a:p>
          </p:txBody>
        </p:sp>
      </p:grpSp>
      <p:grpSp>
        <p:nvGrpSpPr>
          <p:cNvPr id="45" name="组合 44">
            <a:extLst>
              <a:ext uri="{FF2B5EF4-FFF2-40B4-BE49-F238E27FC236}">
                <a16:creationId xmlns:a16="http://schemas.microsoft.com/office/drawing/2014/main" id="{69E77F65-F86C-4B0F-8AA2-AC5E16A3E0C6}"/>
              </a:ext>
            </a:extLst>
          </p:cNvPr>
          <p:cNvGrpSpPr/>
          <p:nvPr/>
        </p:nvGrpSpPr>
        <p:grpSpPr>
          <a:xfrm>
            <a:off x="3282576" y="3021642"/>
            <a:ext cx="9052365" cy="550941"/>
            <a:chOff x="2718087" y="1668585"/>
            <a:chExt cx="9793026" cy="692019"/>
          </a:xfrm>
        </p:grpSpPr>
        <p:sp>
          <p:nvSpPr>
            <p:cNvPr id="46" name="圆角矩形 12">
              <a:extLst>
                <a:ext uri="{FF2B5EF4-FFF2-40B4-BE49-F238E27FC236}">
                  <a16:creationId xmlns:a16="http://schemas.microsoft.com/office/drawing/2014/main" id="{07DD4097-F829-4F64-A300-82F72F9962A0}"/>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47" name="圆角矩形 13">
              <a:extLst>
                <a:ext uri="{FF2B5EF4-FFF2-40B4-BE49-F238E27FC236}">
                  <a16:creationId xmlns:a16="http://schemas.microsoft.com/office/drawing/2014/main" id="{072C9E68-A263-484C-9664-58EC58DFECF6}"/>
                </a:ext>
              </a:extLst>
            </p:cNvPr>
            <p:cNvSpPr/>
            <p:nvPr/>
          </p:nvSpPr>
          <p:spPr>
            <a:xfrm>
              <a:off x="2944102" y="1808124"/>
              <a:ext cx="1039027" cy="41843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03</a:t>
              </a:r>
            </a:p>
          </p:txBody>
        </p:sp>
        <p:sp>
          <p:nvSpPr>
            <p:cNvPr id="49" name="矩形 48">
              <a:extLst>
                <a:ext uri="{FF2B5EF4-FFF2-40B4-BE49-F238E27FC236}">
                  <a16:creationId xmlns:a16="http://schemas.microsoft.com/office/drawing/2014/main" id="{49B5EA44-9047-4E56-B9EF-FD31EBBDE3D5}"/>
                </a:ext>
              </a:extLst>
            </p:cNvPr>
            <p:cNvSpPr/>
            <p:nvPr/>
          </p:nvSpPr>
          <p:spPr>
            <a:xfrm>
              <a:off x="4206495" y="1868228"/>
              <a:ext cx="8304617" cy="344564"/>
            </a:xfrm>
            <a:prstGeom prst="rect">
              <a:avLst/>
            </a:prstGeom>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研究讨论企业重大经营管理事项，支持股东（大）会、董事会、监事会和经理层依法行使职权；</a:t>
              </a:r>
            </a:p>
          </p:txBody>
        </p:sp>
      </p:grpSp>
      <p:grpSp>
        <p:nvGrpSpPr>
          <p:cNvPr id="50" name="组合 49">
            <a:extLst>
              <a:ext uri="{FF2B5EF4-FFF2-40B4-BE49-F238E27FC236}">
                <a16:creationId xmlns:a16="http://schemas.microsoft.com/office/drawing/2014/main" id="{1EA4BDEF-1143-4C5D-9F4D-D5582F649DFB}"/>
              </a:ext>
            </a:extLst>
          </p:cNvPr>
          <p:cNvGrpSpPr/>
          <p:nvPr/>
        </p:nvGrpSpPr>
        <p:grpSpPr>
          <a:xfrm>
            <a:off x="3282576" y="3689617"/>
            <a:ext cx="9054813" cy="550941"/>
            <a:chOff x="2718087" y="1668585"/>
            <a:chExt cx="9795674" cy="692019"/>
          </a:xfrm>
        </p:grpSpPr>
        <p:sp>
          <p:nvSpPr>
            <p:cNvPr id="51" name="圆角矩形 16">
              <a:extLst>
                <a:ext uri="{FF2B5EF4-FFF2-40B4-BE49-F238E27FC236}">
                  <a16:creationId xmlns:a16="http://schemas.microsoft.com/office/drawing/2014/main" id="{26D942F1-82A6-412B-B6E6-C2E565095F30}"/>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52" name="圆角矩形 17">
              <a:extLst>
                <a:ext uri="{FF2B5EF4-FFF2-40B4-BE49-F238E27FC236}">
                  <a16:creationId xmlns:a16="http://schemas.microsoft.com/office/drawing/2014/main" id="{9958C46D-A3F3-4133-A413-F18C9174011B}"/>
                </a:ext>
              </a:extLst>
            </p:cNvPr>
            <p:cNvSpPr/>
            <p:nvPr/>
          </p:nvSpPr>
          <p:spPr>
            <a:xfrm>
              <a:off x="2962587" y="1795733"/>
              <a:ext cx="1039027" cy="41843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04</a:t>
              </a:r>
            </a:p>
          </p:txBody>
        </p:sp>
        <p:sp>
          <p:nvSpPr>
            <p:cNvPr id="53" name="矩形 52">
              <a:extLst>
                <a:ext uri="{FF2B5EF4-FFF2-40B4-BE49-F238E27FC236}">
                  <a16:creationId xmlns:a16="http://schemas.microsoft.com/office/drawing/2014/main" id="{F4C1D93E-EB51-4243-AFA1-9CE0CF422AF9}"/>
                </a:ext>
              </a:extLst>
            </p:cNvPr>
            <p:cNvSpPr/>
            <p:nvPr/>
          </p:nvSpPr>
          <p:spPr>
            <a:xfrm>
              <a:off x="4209143" y="1752498"/>
              <a:ext cx="8304618" cy="45941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加强对企业选人用人的领导和把关，抓好企业领导班子建设和干部队伍、人才队伍建设；</a:t>
              </a:r>
            </a:p>
          </p:txBody>
        </p:sp>
      </p:grpSp>
      <p:grpSp>
        <p:nvGrpSpPr>
          <p:cNvPr id="54" name="组合 53">
            <a:extLst>
              <a:ext uri="{FF2B5EF4-FFF2-40B4-BE49-F238E27FC236}">
                <a16:creationId xmlns:a16="http://schemas.microsoft.com/office/drawing/2014/main" id="{37DB3E24-BBF3-4F25-8F81-8AF47FE8AE03}"/>
              </a:ext>
            </a:extLst>
          </p:cNvPr>
          <p:cNvGrpSpPr/>
          <p:nvPr/>
        </p:nvGrpSpPr>
        <p:grpSpPr>
          <a:xfrm>
            <a:off x="3282576" y="4357593"/>
            <a:ext cx="8115840" cy="618183"/>
            <a:chOff x="2718087" y="1614054"/>
            <a:chExt cx="8779875" cy="776479"/>
          </a:xfrm>
        </p:grpSpPr>
        <p:sp>
          <p:nvSpPr>
            <p:cNvPr id="55" name="圆角矩形 20">
              <a:extLst>
                <a:ext uri="{FF2B5EF4-FFF2-40B4-BE49-F238E27FC236}">
                  <a16:creationId xmlns:a16="http://schemas.microsoft.com/office/drawing/2014/main" id="{075D073E-0927-4D24-85E9-4CDC2EB74129}"/>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56" name="圆角矩形 21">
              <a:extLst>
                <a:ext uri="{FF2B5EF4-FFF2-40B4-BE49-F238E27FC236}">
                  <a16:creationId xmlns:a16="http://schemas.microsoft.com/office/drawing/2014/main" id="{12EBC922-A05A-43AB-BA79-A01B57E8D8B3}"/>
                </a:ext>
              </a:extLst>
            </p:cNvPr>
            <p:cNvSpPr/>
            <p:nvPr/>
          </p:nvSpPr>
          <p:spPr>
            <a:xfrm>
              <a:off x="2944102" y="1808123"/>
              <a:ext cx="1039027" cy="41843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05</a:t>
              </a:r>
            </a:p>
          </p:txBody>
        </p:sp>
        <p:sp>
          <p:nvSpPr>
            <p:cNvPr id="57" name="矩形 56">
              <a:extLst>
                <a:ext uri="{FF2B5EF4-FFF2-40B4-BE49-F238E27FC236}">
                  <a16:creationId xmlns:a16="http://schemas.microsoft.com/office/drawing/2014/main" id="{9EE6070D-CD36-486D-9565-033021AC000E}"/>
                </a:ext>
              </a:extLst>
            </p:cNvPr>
            <p:cNvSpPr/>
            <p:nvPr/>
          </p:nvSpPr>
          <p:spPr>
            <a:xfrm>
              <a:off x="4209144" y="1614054"/>
              <a:ext cx="7065451" cy="803983"/>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履行企业党风廉政建设主体责任，领导、支持内设纪检组织履行监督执纪问责职责，严明政治纪律和政治规矩，推动全面从严治党向基层延伸；</a:t>
              </a:r>
            </a:p>
          </p:txBody>
        </p:sp>
      </p:grpSp>
      <p:grpSp>
        <p:nvGrpSpPr>
          <p:cNvPr id="58" name="组合 57">
            <a:extLst>
              <a:ext uri="{FF2B5EF4-FFF2-40B4-BE49-F238E27FC236}">
                <a16:creationId xmlns:a16="http://schemas.microsoft.com/office/drawing/2014/main" id="{538E900F-2DD8-4158-9A9D-FB5E17BF007A}"/>
              </a:ext>
            </a:extLst>
          </p:cNvPr>
          <p:cNvGrpSpPr/>
          <p:nvPr/>
        </p:nvGrpSpPr>
        <p:grpSpPr>
          <a:xfrm>
            <a:off x="3282576" y="5068981"/>
            <a:ext cx="9054813" cy="550941"/>
            <a:chOff x="2718087" y="1668585"/>
            <a:chExt cx="9795674" cy="692019"/>
          </a:xfrm>
        </p:grpSpPr>
        <p:sp>
          <p:nvSpPr>
            <p:cNvPr id="59" name="圆角矩形 28">
              <a:extLst>
                <a:ext uri="{FF2B5EF4-FFF2-40B4-BE49-F238E27FC236}">
                  <a16:creationId xmlns:a16="http://schemas.microsoft.com/office/drawing/2014/main" id="{C6E1B3BC-570C-4312-A4FF-FEC5042C794A}"/>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60" name="圆角矩形 29">
              <a:extLst>
                <a:ext uri="{FF2B5EF4-FFF2-40B4-BE49-F238E27FC236}">
                  <a16:creationId xmlns:a16="http://schemas.microsoft.com/office/drawing/2014/main" id="{4A229E03-0FBB-436C-A5E8-4C65434CD2D4}"/>
                </a:ext>
              </a:extLst>
            </p:cNvPr>
            <p:cNvSpPr/>
            <p:nvPr/>
          </p:nvSpPr>
          <p:spPr>
            <a:xfrm>
              <a:off x="2944102" y="1808123"/>
              <a:ext cx="1039027" cy="41843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06</a:t>
              </a:r>
            </a:p>
          </p:txBody>
        </p:sp>
        <p:sp>
          <p:nvSpPr>
            <p:cNvPr id="61" name="矩形 60">
              <a:extLst>
                <a:ext uri="{FF2B5EF4-FFF2-40B4-BE49-F238E27FC236}">
                  <a16:creationId xmlns:a16="http://schemas.microsoft.com/office/drawing/2014/main" id="{0F1A495B-8C6A-42FD-9A61-447A31596EAD}"/>
                </a:ext>
              </a:extLst>
            </p:cNvPr>
            <p:cNvSpPr/>
            <p:nvPr/>
          </p:nvSpPr>
          <p:spPr>
            <a:xfrm>
              <a:off x="4209143" y="1752497"/>
              <a:ext cx="8304618" cy="45941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加强基层党组织建设和党员队伍建设，团结带领职工群众积极投身企业改革发展；</a:t>
              </a:r>
            </a:p>
          </p:txBody>
        </p:sp>
      </p:grpSp>
      <p:grpSp>
        <p:nvGrpSpPr>
          <p:cNvPr id="62" name="组合 61">
            <a:extLst>
              <a:ext uri="{FF2B5EF4-FFF2-40B4-BE49-F238E27FC236}">
                <a16:creationId xmlns:a16="http://schemas.microsoft.com/office/drawing/2014/main" id="{B71704B6-BEE5-4D7B-8805-FC2B8577BEFF}"/>
              </a:ext>
            </a:extLst>
          </p:cNvPr>
          <p:cNvGrpSpPr/>
          <p:nvPr/>
        </p:nvGrpSpPr>
        <p:grpSpPr>
          <a:xfrm>
            <a:off x="3280128" y="5736957"/>
            <a:ext cx="8115840" cy="767585"/>
            <a:chOff x="2718087" y="1668585"/>
            <a:chExt cx="8779875" cy="692019"/>
          </a:xfrm>
        </p:grpSpPr>
        <p:sp>
          <p:nvSpPr>
            <p:cNvPr id="63" name="圆角矩形 32">
              <a:extLst>
                <a:ext uri="{FF2B5EF4-FFF2-40B4-BE49-F238E27FC236}">
                  <a16:creationId xmlns:a16="http://schemas.microsoft.com/office/drawing/2014/main" id="{0BB37842-9568-420B-8329-2676D4C84E9F}"/>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64" name="圆角矩形 33">
              <a:extLst>
                <a:ext uri="{FF2B5EF4-FFF2-40B4-BE49-F238E27FC236}">
                  <a16:creationId xmlns:a16="http://schemas.microsoft.com/office/drawing/2014/main" id="{6535081A-7DCC-41DF-8427-E9E5CBEEA51B}"/>
                </a:ext>
              </a:extLst>
            </p:cNvPr>
            <p:cNvSpPr/>
            <p:nvPr/>
          </p:nvSpPr>
          <p:spPr>
            <a:xfrm>
              <a:off x="2944102" y="1836899"/>
              <a:ext cx="1039027" cy="328792"/>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07</a:t>
              </a:r>
            </a:p>
          </p:txBody>
        </p:sp>
        <p:sp>
          <p:nvSpPr>
            <p:cNvPr id="65" name="矩形 64">
              <a:extLst>
                <a:ext uri="{FF2B5EF4-FFF2-40B4-BE49-F238E27FC236}">
                  <a16:creationId xmlns:a16="http://schemas.microsoft.com/office/drawing/2014/main" id="{B71126C4-E8C5-491B-8BFF-3DC81B9932B7}"/>
                </a:ext>
              </a:extLst>
            </p:cNvPr>
            <p:cNvSpPr/>
            <p:nvPr/>
          </p:nvSpPr>
          <p:spPr>
            <a:xfrm>
              <a:off x="4209145" y="1752498"/>
              <a:ext cx="7068100" cy="577066"/>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领导企业思想政治工作、精神文明建设、统一战线工作，领导企业工会、共青团、妇女组织等群团组织。</a:t>
              </a:r>
            </a:p>
          </p:txBody>
        </p:sp>
      </p:grpSp>
    </p:spTree>
    <p:extLst>
      <p:ext uri="{BB962C8B-B14F-4D97-AF65-F5344CB8AC3E}">
        <p14:creationId val="190316695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250" fill="hold" id="29"/>
                                        <p:tgtEl>
                                          <p:spTgt spid="21"/>
                                        </p:tgtEl>
                                        <p:attrNameLst>
                                          <p:attrName>ppt_w</p:attrName>
                                        </p:attrNameLst>
                                      </p:cBhvr>
                                      <p:tavLst>
                                        <p:tav tm="0">
                                          <p:val>
                                            <p:fltVal val="0"/>
                                          </p:val>
                                        </p:tav>
                                        <p:tav tm="100000">
                                          <p:val>
                                            <p:strVal val="#ppt_w"/>
                                          </p:val>
                                        </p:tav>
                                      </p:tavLst>
                                    </p:anim>
                                    <p:anim calcmode="lin" valueType="num">
                                      <p:cBhvr>
                                        <p:cTn dur="250" fill="hold" id="30"/>
                                        <p:tgtEl>
                                          <p:spTgt spid="21"/>
                                        </p:tgtEl>
                                        <p:attrNameLst>
                                          <p:attrName>ppt_h</p:attrName>
                                        </p:attrNameLst>
                                      </p:cBhvr>
                                      <p:tavLst>
                                        <p:tav tm="0">
                                          <p:val>
                                            <p:fltVal val="0"/>
                                          </p:val>
                                        </p:tav>
                                        <p:tav tm="100000">
                                          <p:val>
                                            <p:strVal val="#ppt_h"/>
                                          </p:val>
                                        </p:tav>
                                      </p:tavLst>
                                    </p:anim>
                                    <p:animEffect filter="fade" transition="in">
                                      <p:cBhvr>
                                        <p:cTn dur="250" id="31"/>
                                        <p:tgtEl>
                                          <p:spTgt spid="21"/>
                                        </p:tgtEl>
                                      </p:cBhvr>
                                    </p:animEffect>
                                  </p:childTnLst>
                                </p:cTn>
                              </p:par>
                              <p:par>
                                <p:cTn decel="100000" fill="hold" grpId="1" id="32" nodeType="withEffect" presetClass="emph" presetID="6" presetSubtype="0">
                                  <p:stCondLst>
                                    <p:cond delay="200"/>
                                  </p:stCondLst>
                                  <p:childTnLst>
                                    <p:animScale>
                                      <p:cBhvr>
                                        <p:cTn dur="250" fill="hold" id="33"/>
                                        <p:tgtEl>
                                          <p:spTgt spid="21"/>
                                        </p:tgtEl>
                                      </p:cBhvr>
                                      <p:by x="120000" y="120000"/>
                                    </p:animScale>
                                  </p:childTnLst>
                                </p:cTn>
                              </p:par>
                              <p:par>
                                <p:cTn decel="100000" fill="hold" grpId="2" id="34" nodeType="withEffect" presetClass="emph" presetID="6" presetSubtype="0">
                                  <p:stCondLst>
                                    <p:cond delay="400"/>
                                  </p:stCondLst>
                                  <p:childTnLst>
                                    <p:animScale>
                                      <p:cBhvr>
                                        <p:cTn dur="250" fill="hold" id="35"/>
                                        <p:tgtEl>
                                          <p:spTgt spid="21"/>
                                        </p:tgtEl>
                                      </p:cBhvr>
                                      <p:by x="83000" y="83000"/>
                                    </p:animScale>
                                  </p:childTnLst>
                                </p:cTn>
                              </p:par>
                            </p:childTnLst>
                          </p:cTn>
                        </p:par>
                        <p:par>
                          <p:cTn fill="hold" id="36" nodeType="afterGroup">
                            <p:stCondLst>
                              <p:cond delay="2800"/>
                            </p:stCondLst>
                            <p:childTnLst>
                              <p:par>
                                <p:cTn fill="hold" grpId="0" id="37" nodeType="afterEffect" presetClass="entr" presetID="16" presetSubtype="21">
                                  <p:stCondLst>
                                    <p:cond delay="0"/>
                                  </p:stCondLst>
                                  <p:childTnLst>
                                    <p:set>
                                      <p:cBhvr>
                                        <p:cTn dur="1" fill="hold" id="38">
                                          <p:stCondLst>
                                            <p:cond delay="0"/>
                                          </p:stCondLst>
                                        </p:cTn>
                                        <p:tgtEl>
                                          <p:spTgt spid="22"/>
                                        </p:tgtEl>
                                        <p:attrNameLst>
                                          <p:attrName>style.visibility</p:attrName>
                                        </p:attrNameLst>
                                      </p:cBhvr>
                                      <p:to>
                                        <p:strVal val="visible"/>
                                      </p:to>
                                    </p:set>
                                    <p:animEffect filter="barn(inVertical)" transition="in">
                                      <p:cBhvr>
                                        <p:cTn dur="500" id="39"/>
                                        <p:tgtEl>
                                          <p:spTgt spid="22"/>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16" presetSubtype="21">
                                  <p:stCondLst>
                                    <p:cond delay="0"/>
                                  </p:stCondLst>
                                  <p:childTnLst>
                                    <p:set>
                                      <p:cBhvr>
                                        <p:cTn dur="1" fill="hold" id="43">
                                          <p:stCondLst>
                                            <p:cond delay="0"/>
                                          </p:stCondLst>
                                        </p:cTn>
                                        <p:tgtEl>
                                          <p:spTgt spid="23"/>
                                        </p:tgtEl>
                                        <p:attrNameLst>
                                          <p:attrName>style.visibility</p:attrName>
                                        </p:attrNameLst>
                                      </p:cBhvr>
                                      <p:to>
                                        <p:strVal val="visible"/>
                                      </p:to>
                                    </p:set>
                                    <p:animEffect filter="barn(inVertical)" transition="in">
                                      <p:cBhvr>
                                        <p:cTn dur="500" id="44"/>
                                        <p:tgtEl>
                                          <p:spTgt spid="23"/>
                                        </p:tgtEl>
                                      </p:cBhvr>
                                    </p:animEffect>
                                  </p:childTnLst>
                                </p:cTn>
                              </p:par>
                            </p:childTnLst>
                          </p:cTn>
                        </p:par>
                        <p:par>
                          <p:cTn fill="hold" id="45" nodeType="afterGroup">
                            <p:stCondLst>
                              <p:cond delay="500"/>
                            </p:stCondLst>
                            <p:childTnLst>
                              <p:par>
                                <p:cTn fill="hold" id="46" nodeType="afterEffect" presetClass="entr" presetID="22" presetSubtype="8">
                                  <p:stCondLst>
                                    <p:cond delay="0"/>
                                  </p:stCondLst>
                                  <p:childTnLst>
                                    <p:set>
                                      <p:cBhvr>
                                        <p:cTn dur="1" fill="hold" id="47">
                                          <p:stCondLst>
                                            <p:cond delay="0"/>
                                          </p:stCondLst>
                                        </p:cTn>
                                        <p:tgtEl>
                                          <p:spTgt spid="41"/>
                                        </p:tgtEl>
                                        <p:attrNameLst>
                                          <p:attrName>style.visibility</p:attrName>
                                        </p:attrNameLst>
                                      </p:cBhvr>
                                      <p:to>
                                        <p:strVal val="visible"/>
                                      </p:to>
                                    </p:set>
                                    <p:animEffect filter="wipe(left)" transition="in">
                                      <p:cBhvr>
                                        <p:cTn dur="500" id="48"/>
                                        <p:tgtEl>
                                          <p:spTgt spid="41"/>
                                        </p:tgtEl>
                                      </p:cBhvr>
                                    </p:animEffect>
                                  </p:childTnLst>
                                </p:cTn>
                              </p:par>
                            </p:childTnLst>
                          </p:cTn>
                        </p:par>
                        <p:par>
                          <p:cTn fill="hold" id="49" nodeType="afterGroup">
                            <p:stCondLst>
                              <p:cond delay="1000"/>
                            </p:stCondLst>
                            <p:childTnLst>
                              <p:par>
                                <p:cTn fill="hold" id="50" nodeType="afterEffect" presetClass="entr" presetID="22" presetSubtype="8">
                                  <p:stCondLst>
                                    <p:cond delay="0"/>
                                  </p:stCondLst>
                                  <p:childTnLst>
                                    <p:set>
                                      <p:cBhvr>
                                        <p:cTn dur="1" fill="hold" id="51">
                                          <p:stCondLst>
                                            <p:cond delay="0"/>
                                          </p:stCondLst>
                                        </p:cTn>
                                        <p:tgtEl>
                                          <p:spTgt spid="45"/>
                                        </p:tgtEl>
                                        <p:attrNameLst>
                                          <p:attrName>style.visibility</p:attrName>
                                        </p:attrNameLst>
                                      </p:cBhvr>
                                      <p:to>
                                        <p:strVal val="visible"/>
                                      </p:to>
                                    </p:set>
                                    <p:animEffect filter="wipe(left)" transition="in">
                                      <p:cBhvr>
                                        <p:cTn dur="500" id="52"/>
                                        <p:tgtEl>
                                          <p:spTgt spid="45"/>
                                        </p:tgtEl>
                                      </p:cBhvr>
                                    </p:animEffect>
                                  </p:childTnLst>
                                </p:cTn>
                              </p:par>
                            </p:childTnLst>
                          </p:cTn>
                        </p:par>
                        <p:par>
                          <p:cTn fill="hold" id="53" nodeType="afterGroup">
                            <p:stCondLst>
                              <p:cond delay="1500"/>
                            </p:stCondLst>
                            <p:childTnLst>
                              <p:par>
                                <p:cTn fill="hold" id="54" nodeType="afterEffect" presetClass="entr" presetID="22" presetSubtype="8">
                                  <p:stCondLst>
                                    <p:cond delay="0"/>
                                  </p:stCondLst>
                                  <p:childTnLst>
                                    <p:set>
                                      <p:cBhvr>
                                        <p:cTn dur="1" fill="hold" id="55">
                                          <p:stCondLst>
                                            <p:cond delay="0"/>
                                          </p:stCondLst>
                                        </p:cTn>
                                        <p:tgtEl>
                                          <p:spTgt spid="50"/>
                                        </p:tgtEl>
                                        <p:attrNameLst>
                                          <p:attrName>style.visibility</p:attrName>
                                        </p:attrNameLst>
                                      </p:cBhvr>
                                      <p:to>
                                        <p:strVal val="visible"/>
                                      </p:to>
                                    </p:set>
                                    <p:animEffect filter="wipe(left)" transition="in">
                                      <p:cBhvr>
                                        <p:cTn dur="500" id="56"/>
                                        <p:tgtEl>
                                          <p:spTgt spid="50"/>
                                        </p:tgtEl>
                                      </p:cBhvr>
                                    </p:animEffect>
                                  </p:childTnLst>
                                </p:cTn>
                              </p:par>
                            </p:childTnLst>
                          </p:cTn>
                        </p:par>
                        <p:par>
                          <p:cTn fill="hold" id="57" nodeType="afterGroup">
                            <p:stCondLst>
                              <p:cond delay="2000"/>
                            </p:stCondLst>
                            <p:childTnLst>
                              <p:par>
                                <p:cTn fill="hold" id="58" nodeType="afterEffect" presetClass="entr" presetID="22" presetSubtype="8">
                                  <p:stCondLst>
                                    <p:cond delay="0"/>
                                  </p:stCondLst>
                                  <p:childTnLst>
                                    <p:set>
                                      <p:cBhvr>
                                        <p:cTn dur="1" fill="hold" id="59">
                                          <p:stCondLst>
                                            <p:cond delay="0"/>
                                          </p:stCondLst>
                                        </p:cTn>
                                        <p:tgtEl>
                                          <p:spTgt spid="54"/>
                                        </p:tgtEl>
                                        <p:attrNameLst>
                                          <p:attrName>style.visibility</p:attrName>
                                        </p:attrNameLst>
                                      </p:cBhvr>
                                      <p:to>
                                        <p:strVal val="visible"/>
                                      </p:to>
                                    </p:set>
                                    <p:animEffect filter="wipe(left)" transition="in">
                                      <p:cBhvr>
                                        <p:cTn dur="500" id="60"/>
                                        <p:tgtEl>
                                          <p:spTgt spid="54"/>
                                        </p:tgtEl>
                                      </p:cBhvr>
                                    </p:animEffect>
                                  </p:childTnLst>
                                </p:cTn>
                              </p:par>
                            </p:childTnLst>
                          </p:cTn>
                        </p:par>
                        <p:par>
                          <p:cTn fill="hold" id="61" nodeType="afterGroup">
                            <p:stCondLst>
                              <p:cond delay="2500"/>
                            </p:stCondLst>
                            <p:childTnLst>
                              <p:par>
                                <p:cTn fill="hold" id="62" nodeType="afterEffect" presetClass="entr" presetID="22" presetSubtype="8">
                                  <p:stCondLst>
                                    <p:cond delay="0"/>
                                  </p:stCondLst>
                                  <p:childTnLst>
                                    <p:set>
                                      <p:cBhvr>
                                        <p:cTn dur="1" fill="hold" id="63">
                                          <p:stCondLst>
                                            <p:cond delay="0"/>
                                          </p:stCondLst>
                                        </p:cTn>
                                        <p:tgtEl>
                                          <p:spTgt spid="58"/>
                                        </p:tgtEl>
                                        <p:attrNameLst>
                                          <p:attrName>style.visibility</p:attrName>
                                        </p:attrNameLst>
                                      </p:cBhvr>
                                      <p:to>
                                        <p:strVal val="visible"/>
                                      </p:to>
                                    </p:set>
                                    <p:animEffect filter="wipe(left)" transition="in">
                                      <p:cBhvr>
                                        <p:cTn dur="500" id="64"/>
                                        <p:tgtEl>
                                          <p:spTgt spid="58"/>
                                        </p:tgtEl>
                                      </p:cBhvr>
                                    </p:animEffect>
                                  </p:childTnLst>
                                </p:cTn>
                              </p:par>
                            </p:childTnLst>
                          </p:cTn>
                        </p:par>
                        <p:par>
                          <p:cTn fill="hold" id="65" nodeType="afterGroup">
                            <p:stCondLst>
                              <p:cond delay="3000"/>
                            </p:stCondLst>
                            <p:childTnLst>
                              <p:par>
                                <p:cTn fill="hold" id="66" nodeType="afterEffect" presetClass="entr" presetID="22" presetSubtype="8">
                                  <p:stCondLst>
                                    <p:cond delay="0"/>
                                  </p:stCondLst>
                                  <p:childTnLst>
                                    <p:set>
                                      <p:cBhvr>
                                        <p:cTn dur="1" fill="hold" id="67">
                                          <p:stCondLst>
                                            <p:cond delay="0"/>
                                          </p:stCondLst>
                                        </p:cTn>
                                        <p:tgtEl>
                                          <p:spTgt spid="62"/>
                                        </p:tgtEl>
                                        <p:attrNameLst>
                                          <p:attrName>style.visibility</p:attrName>
                                        </p:attrNameLst>
                                      </p:cBhvr>
                                      <p:to>
                                        <p:strVal val="visible"/>
                                      </p:to>
                                    </p:set>
                                    <p:animEffect filter="wipe(left)" transition="in">
                                      <p:cBhvr>
                                        <p:cTn dur="500" id="68"/>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1"/>
      <p:bldP grpId="1" spid="21"/>
      <p:bldP grpId="2" spid="21"/>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第三章：主要职责</a:t>
            </a:r>
          </a:p>
        </p:txBody>
      </p:sp>
      <p:sp>
        <p:nvSpPr>
          <p:cNvPr id="21" name="Freeform 5">
            <a:extLst>
              <a:ext uri="{FF2B5EF4-FFF2-40B4-BE49-F238E27FC236}">
                <a16:creationId xmlns:a16="http://schemas.microsoft.com/office/drawing/2014/main" id="{E1861C2A-E388-44D7-82DC-28D9F0B87397}"/>
              </a:ext>
            </a:extLst>
          </p:cNvPr>
          <p:cNvSpPr/>
          <p:nvPr/>
        </p:nvSpPr>
        <p:spPr bwMode="auto">
          <a:xfrm>
            <a:off x="206906" y="2600938"/>
            <a:ext cx="2792814" cy="2724585"/>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2" name="文本框 33">
            <a:extLst>
              <a:ext uri="{FF2B5EF4-FFF2-40B4-BE49-F238E27FC236}">
                <a16:creationId xmlns:a16="http://schemas.microsoft.com/office/drawing/2014/main" id="{21618AF0-3F5F-41BC-BFF9-AC2711C4ACCA}"/>
              </a:ext>
            </a:extLst>
          </p:cNvPr>
          <p:cNvSpPr txBox="1"/>
          <p:nvPr/>
        </p:nvSpPr>
        <p:spPr>
          <a:xfrm>
            <a:off x="608777" y="3168949"/>
            <a:ext cx="2006629" cy="118872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300" strike="noStrike" sz="2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国有企业党支部职责</a:t>
            </a:r>
          </a:p>
        </p:txBody>
      </p:sp>
      <p:grpSp>
        <p:nvGrpSpPr>
          <p:cNvPr id="35" name="组合 34">
            <a:extLst>
              <a:ext uri="{FF2B5EF4-FFF2-40B4-BE49-F238E27FC236}">
                <a16:creationId xmlns:a16="http://schemas.microsoft.com/office/drawing/2014/main" id="{B6F37A58-08AE-4134-9293-E442BA8895C1}"/>
              </a:ext>
            </a:extLst>
          </p:cNvPr>
          <p:cNvGrpSpPr/>
          <p:nvPr/>
        </p:nvGrpSpPr>
        <p:grpSpPr>
          <a:xfrm>
            <a:off x="3364912" y="1353714"/>
            <a:ext cx="8115840" cy="780714"/>
            <a:chOff x="3364912" y="1353714"/>
            <a:chExt cx="8115840" cy="780714"/>
          </a:xfrm>
        </p:grpSpPr>
        <p:grpSp>
          <p:nvGrpSpPr>
            <p:cNvPr id="36" name="组合 35">
              <a:extLst>
                <a:ext uri="{FF2B5EF4-FFF2-40B4-BE49-F238E27FC236}">
                  <a16:creationId xmlns:a16="http://schemas.microsoft.com/office/drawing/2014/main" id="{CE5C01FC-FBEA-45FE-8928-33DEF97CB391}"/>
                </a:ext>
              </a:extLst>
            </p:cNvPr>
            <p:cNvGrpSpPr/>
            <p:nvPr/>
          </p:nvGrpSpPr>
          <p:grpSpPr>
            <a:xfrm>
              <a:off x="3364912" y="1353714"/>
              <a:ext cx="8115840" cy="780714"/>
              <a:chOff x="2718087" y="1668585"/>
              <a:chExt cx="8779875" cy="692019"/>
            </a:xfrm>
          </p:grpSpPr>
          <p:sp>
            <p:nvSpPr>
              <p:cNvPr id="38" name="圆角矩形 4">
                <a:extLst>
                  <a:ext uri="{FF2B5EF4-FFF2-40B4-BE49-F238E27FC236}">
                    <a16:creationId xmlns:a16="http://schemas.microsoft.com/office/drawing/2014/main" id="{C80E11D5-BB3E-488A-B7E8-BBB933AEAF79}"/>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39" name="矩形 38">
                <a:extLst>
                  <a:ext uri="{FF2B5EF4-FFF2-40B4-BE49-F238E27FC236}">
                    <a16:creationId xmlns:a16="http://schemas.microsoft.com/office/drawing/2014/main" id="{F014C08A-ED53-40F9-9CAE-2201DE9A1B31}"/>
                  </a:ext>
                </a:extLst>
              </p:cNvPr>
              <p:cNvSpPr/>
              <p:nvPr/>
            </p:nvSpPr>
            <p:spPr>
              <a:xfrm>
                <a:off x="4206496" y="1745125"/>
                <a:ext cx="7068099" cy="567362"/>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学习宣传和贯彻落实党的理论和路线方针政策，宣传和执行党中央、上级党组织和本组织的决议，团结带领职工群众完成本单位各项任务。</a:t>
                </a:r>
              </a:p>
            </p:txBody>
          </p:sp>
        </p:grpSp>
        <p:sp>
          <p:nvSpPr>
            <p:cNvPr id="37" name="圆角矩形 5">
              <a:extLst>
                <a:ext uri="{FF2B5EF4-FFF2-40B4-BE49-F238E27FC236}">
                  <a16:creationId xmlns:a16="http://schemas.microsoft.com/office/drawing/2014/main" id="{345F280F-2831-4405-89FF-E0CDA3D0C4BB}"/>
                </a:ext>
              </a:extLst>
            </p:cNvPr>
            <p:cNvSpPr/>
            <p:nvPr/>
          </p:nvSpPr>
          <p:spPr>
            <a:xfrm>
              <a:off x="3488625" y="1533128"/>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01</a:t>
              </a:r>
            </a:p>
          </p:txBody>
        </p:sp>
      </p:grpSp>
      <p:grpSp>
        <p:nvGrpSpPr>
          <p:cNvPr id="40" name="组合 39">
            <a:extLst>
              <a:ext uri="{FF2B5EF4-FFF2-40B4-BE49-F238E27FC236}">
                <a16:creationId xmlns:a16="http://schemas.microsoft.com/office/drawing/2014/main" id="{FB37B084-099E-4E0D-AAFE-D6C06B3D9033}"/>
              </a:ext>
            </a:extLst>
          </p:cNvPr>
          <p:cNvGrpSpPr/>
          <p:nvPr/>
        </p:nvGrpSpPr>
        <p:grpSpPr>
          <a:xfrm>
            <a:off x="3367360" y="2201854"/>
            <a:ext cx="8115840" cy="670882"/>
            <a:chOff x="3367360" y="2201854"/>
            <a:chExt cx="8115840" cy="670882"/>
          </a:xfrm>
        </p:grpSpPr>
        <p:grpSp>
          <p:nvGrpSpPr>
            <p:cNvPr id="66" name="组合 65">
              <a:extLst>
                <a:ext uri="{FF2B5EF4-FFF2-40B4-BE49-F238E27FC236}">
                  <a16:creationId xmlns:a16="http://schemas.microsoft.com/office/drawing/2014/main" id="{F909D653-2747-4A10-AE4F-71A27012C689}"/>
                </a:ext>
              </a:extLst>
            </p:cNvPr>
            <p:cNvGrpSpPr/>
            <p:nvPr/>
          </p:nvGrpSpPr>
          <p:grpSpPr>
            <a:xfrm>
              <a:off x="3367360" y="2201854"/>
              <a:ext cx="8115840" cy="670882"/>
              <a:chOff x="2718087" y="1668585"/>
              <a:chExt cx="8779875" cy="692019"/>
            </a:xfrm>
          </p:grpSpPr>
          <p:sp>
            <p:nvSpPr>
              <p:cNvPr id="68" name="圆角矩形 8">
                <a:extLst>
                  <a:ext uri="{FF2B5EF4-FFF2-40B4-BE49-F238E27FC236}">
                    <a16:creationId xmlns:a16="http://schemas.microsoft.com/office/drawing/2014/main" id="{EEA7DA2C-775D-44BB-B2E7-ABD087AF0771}"/>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69" name="矩形 68">
                <a:extLst>
                  <a:ext uri="{FF2B5EF4-FFF2-40B4-BE49-F238E27FC236}">
                    <a16:creationId xmlns:a16="http://schemas.microsoft.com/office/drawing/2014/main" id="{008EF24A-8E74-45F4-AE69-3941EA6A083F}"/>
                  </a:ext>
                </a:extLst>
              </p:cNvPr>
              <p:cNvSpPr/>
              <p:nvPr/>
            </p:nvSpPr>
            <p:spPr>
              <a:xfrm>
                <a:off x="4203848" y="1829690"/>
                <a:ext cx="7068099" cy="377284"/>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按照规定参与本单位重大问题的决策，支持本单位负责人开展工作。</a:t>
                </a:r>
              </a:p>
            </p:txBody>
          </p:sp>
        </p:grpSp>
        <p:sp>
          <p:nvSpPr>
            <p:cNvPr id="67" name="圆角矩形 5">
              <a:extLst>
                <a:ext uri="{FF2B5EF4-FFF2-40B4-BE49-F238E27FC236}">
                  <a16:creationId xmlns:a16="http://schemas.microsoft.com/office/drawing/2014/main" id="{A24A3F50-37B0-4BEB-8E46-D09C27155481}"/>
                </a:ext>
              </a:extLst>
            </p:cNvPr>
            <p:cNvSpPr/>
            <p:nvPr/>
          </p:nvSpPr>
          <p:spPr>
            <a:xfrm>
              <a:off x="3488625" y="2286783"/>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02</a:t>
              </a:r>
            </a:p>
          </p:txBody>
        </p:sp>
      </p:grpSp>
      <p:grpSp>
        <p:nvGrpSpPr>
          <p:cNvPr id="70" name="组合 69">
            <a:extLst>
              <a:ext uri="{FF2B5EF4-FFF2-40B4-BE49-F238E27FC236}">
                <a16:creationId xmlns:a16="http://schemas.microsoft.com/office/drawing/2014/main" id="{3FBA8D75-B915-4294-9DDA-F0DF06189431}"/>
              </a:ext>
            </a:extLst>
          </p:cNvPr>
          <p:cNvGrpSpPr/>
          <p:nvPr/>
        </p:nvGrpSpPr>
        <p:grpSpPr>
          <a:xfrm>
            <a:off x="3367360" y="2940160"/>
            <a:ext cx="8115840" cy="811364"/>
            <a:chOff x="3367360" y="2940160"/>
            <a:chExt cx="8115840" cy="811364"/>
          </a:xfrm>
        </p:grpSpPr>
        <p:grpSp>
          <p:nvGrpSpPr>
            <p:cNvPr id="71" name="组合 70">
              <a:extLst>
                <a:ext uri="{FF2B5EF4-FFF2-40B4-BE49-F238E27FC236}">
                  <a16:creationId xmlns:a16="http://schemas.microsoft.com/office/drawing/2014/main" id="{8AF8BE8D-3AE1-4582-9BE3-48A8E71EE514}"/>
                </a:ext>
              </a:extLst>
            </p:cNvPr>
            <p:cNvGrpSpPr/>
            <p:nvPr/>
          </p:nvGrpSpPr>
          <p:grpSpPr>
            <a:xfrm>
              <a:off x="3367360" y="2940160"/>
              <a:ext cx="8115840" cy="811364"/>
              <a:chOff x="2718087" y="1668585"/>
              <a:chExt cx="8779875" cy="692019"/>
            </a:xfrm>
          </p:grpSpPr>
          <p:sp>
            <p:nvSpPr>
              <p:cNvPr id="73" name="圆角矩形 12">
                <a:extLst>
                  <a:ext uri="{FF2B5EF4-FFF2-40B4-BE49-F238E27FC236}">
                    <a16:creationId xmlns:a16="http://schemas.microsoft.com/office/drawing/2014/main" id="{51C4EB27-F989-44B4-89BA-4D2BEEADCF45}"/>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74" name="矩形 73">
                <a:extLst>
                  <a:ext uri="{FF2B5EF4-FFF2-40B4-BE49-F238E27FC236}">
                    <a16:creationId xmlns:a16="http://schemas.microsoft.com/office/drawing/2014/main" id="{7DC1D839-4D60-488E-9771-DB7C15410ED2}"/>
                  </a:ext>
                </a:extLst>
              </p:cNvPr>
              <p:cNvSpPr/>
              <p:nvPr/>
            </p:nvSpPr>
            <p:spPr>
              <a:xfrm>
                <a:off x="4206494" y="1738965"/>
                <a:ext cx="7065451" cy="54592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做好党员教育、管理、监督、服务和发展党员工作，严格党的组织生活，组织党员创先争优，充分发挥党员先锋模范作用。</a:t>
                </a:r>
              </a:p>
            </p:txBody>
          </p:sp>
        </p:grpSp>
        <p:sp>
          <p:nvSpPr>
            <p:cNvPr id="72" name="圆角矩形 5">
              <a:extLst>
                <a:ext uri="{FF2B5EF4-FFF2-40B4-BE49-F238E27FC236}">
                  <a16:creationId xmlns:a16="http://schemas.microsoft.com/office/drawing/2014/main" id="{768951BD-A7F4-4CC9-8AF6-3CCFE7826055}"/>
                </a:ext>
              </a:extLst>
            </p:cNvPr>
            <p:cNvSpPr/>
            <p:nvPr/>
          </p:nvSpPr>
          <p:spPr>
            <a:xfrm>
              <a:off x="3488625" y="3126879"/>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03</a:t>
              </a:r>
            </a:p>
          </p:txBody>
        </p:sp>
      </p:grpSp>
      <p:grpSp>
        <p:nvGrpSpPr>
          <p:cNvPr id="75" name="组合 74">
            <a:extLst>
              <a:ext uri="{FF2B5EF4-FFF2-40B4-BE49-F238E27FC236}">
                <a16:creationId xmlns:a16="http://schemas.microsoft.com/office/drawing/2014/main" id="{932FE86E-4BD8-44E1-BEF2-59B445910A96}"/>
              </a:ext>
            </a:extLst>
          </p:cNvPr>
          <p:cNvGrpSpPr/>
          <p:nvPr/>
        </p:nvGrpSpPr>
        <p:grpSpPr>
          <a:xfrm>
            <a:off x="3367360" y="3818948"/>
            <a:ext cx="8115840" cy="811364"/>
            <a:chOff x="3367360" y="3818948"/>
            <a:chExt cx="8115840" cy="811364"/>
          </a:xfrm>
        </p:grpSpPr>
        <p:grpSp>
          <p:nvGrpSpPr>
            <p:cNvPr id="76" name="组合 75">
              <a:extLst>
                <a:ext uri="{FF2B5EF4-FFF2-40B4-BE49-F238E27FC236}">
                  <a16:creationId xmlns:a16="http://schemas.microsoft.com/office/drawing/2014/main" id="{EA167EE4-6242-4D17-B975-B4302550D9D8}"/>
                </a:ext>
              </a:extLst>
            </p:cNvPr>
            <p:cNvGrpSpPr/>
            <p:nvPr/>
          </p:nvGrpSpPr>
          <p:grpSpPr>
            <a:xfrm>
              <a:off x="3367360" y="3818948"/>
              <a:ext cx="8115840" cy="811364"/>
              <a:chOff x="2718087" y="1668585"/>
              <a:chExt cx="8779875" cy="692019"/>
            </a:xfrm>
          </p:grpSpPr>
          <p:sp>
            <p:nvSpPr>
              <p:cNvPr id="78" name="圆角矩形 16">
                <a:extLst>
                  <a:ext uri="{FF2B5EF4-FFF2-40B4-BE49-F238E27FC236}">
                    <a16:creationId xmlns:a16="http://schemas.microsoft.com/office/drawing/2014/main" id="{B15E4E7D-BCF8-48FD-B642-C842F4AE1DFA}"/>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79" name="矩形 78">
                <a:extLst>
                  <a:ext uri="{FF2B5EF4-FFF2-40B4-BE49-F238E27FC236}">
                    <a16:creationId xmlns:a16="http://schemas.microsoft.com/office/drawing/2014/main" id="{ACB059B7-46D1-4D9D-BE85-85A546D0B6A3}"/>
                  </a:ext>
                </a:extLst>
              </p:cNvPr>
              <p:cNvSpPr/>
              <p:nvPr/>
            </p:nvSpPr>
            <p:spPr>
              <a:xfrm>
                <a:off x="4209143" y="1752498"/>
                <a:ext cx="7062803" cy="54592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密切联系职工群众，推动解决职工群众合理诉求，认真做好思想政治工作。领导本单位工会、共青团、妇女组织等群团组织，支持它们依照各自章程独立负责地开展工作。</a:t>
                </a:r>
              </a:p>
            </p:txBody>
          </p:sp>
        </p:grpSp>
        <p:sp>
          <p:nvSpPr>
            <p:cNvPr id="77" name="圆角矩形 5">
              <a:extLst>
                <a:ext uri="{FF2B5EF4-FFF2-40B4-BE49-F238E27FC236}">
                  <a16:creationId xmlns:a16="http://schemas.microsoft.com/office/drawing/2014/main" id="{AF2F0CAD-CF13-4CEB-8747-4AF1F1477442}"/>
                </a:ext>
              </a:extLst>
            </p:cNvPr>
            <p:cNvSpPr/>
            <p:nvPr/>
          </p:nvSpPr>
          <p:spPr>
            <a:xfrm>
              <a:off x="3488625" y="3986656"/>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04</a:t>
              </a:r>
            </a:p>
          </p:txBody>
        </p:sp>
      </p:grpSp>
      <p:grpSp>
        <p:nvGrpSpPr>
          <p:cNvPr id="80" name="组合 79">
            <a:extLst>
              <a:ext uri="{FF2B5EF4-FFF2-40B4-BE49-F238E27FC236}">
                <a16:creationId xmlns:a16="http://schemas.microsoft.com/office/drawing/2014/main" id="{81A4F180-48BE-4175-B886-C8BB1107C717}"/>
              </a:ext>
            </a:extLst>
          </p:cNvPr>
          <p:cNvGrpSpPr/>
          <p:nvPr/>
        </p:nvGrpSpPr>
        <p:grpSpPr>
          <a:xfrm>
            <a:off x="3367360" y="4761671"/>
            <a:ext cx="8115840" cy="811365"/>
            <a:chOff x="3367360" y="4761671"/>
            <a:chExt cx="8115840" cy="811365"/>
          </a:xfrm>
        </p:grpSpPr>
        <p:grpSp>
          <p:nvGrpSpPr>
            <p:cNvPr id="81" name="组合 80">
              <a:extLst>
                <a:ext uri="{FF2B5EF4-FFF2-40B4-BE49-F238E27FC236}">
                  <a16:creationId xmlns:a16="http://schemas.microsoft.com/office/drawing/2014/main" id="{B3AFF359-DFF9-432B-8CC5-BBFCE684B306}"/>
                </a:ext>
              </a:extLst>
            </p:cNvPr>
            <p:cNvGrpSpPr/>
            <p:nvPr/>
          </p:nvGrpSpPr>
          <p:grpSpPr>
            <a:xfrm>
              <a:off x="3367360" y="4761671"/>
              <a:ext cx="8115840" cy="811365"/>
              <a:chOff x="2718087" y="1668585"/>
              <a:chExt cx="8779875" cy="692019"/>
            </a:xfrm>
          </p:grpSpPr>
          <p:sp>
            <p:nvSpPr>
              <p:cNvPr id="83" name="圆角矩形 20">
                <a:extLst>
                  <a:ext uri="{FF2B5EF4-FFF2-40B4-BE49-F238E27FC236}">
                    <a16:creationId xmlns:a16="http://schemas.microsoft.com/office/drawing/2014/main" id="{52578452-3BCF-42B7-A679-5FA5525999D2}"/>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84" name="矩形 83">
                <a:extLst>
                  <a:ext uri="{FF2B5EF4-FFF2-40B4-BE49-F238E27FC236}">
                    <a16:creationId xmlns:a16="http://schemas.microsoft.com/office/drawing/2014/main" id="{553D53F7-226F-431F-AEBE-95E135B24121}"/>
                  </a:ext>
                </a:extLst>
              </p:cNvPr>
              <p:cNvSpPr/>
              <p:nvPr/>
            </p:nvSpPr>
            <p:spPr>
              <a:xfrm>
                <a:off x="4206494" y="1694005"/>
                <a:ext cx="7065451" cy="54592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监督党员、干部和企业其他工作人员严格遵守国家法律法规、企业财经人事制度，维护国家、集体和群众的利益。</a:t>
                </a:r>
              </a:p>
            </p:txBody>
          </p:sp>
        </p:grpSp>
        <p:sp>
          <p:nvSpPr>
            <p:cNvPr id="82" name="圆角矩形 5">
              <a:extLst>
                <a:ext uri="{FF2B5EF4-FFF2-40B4-BE49-F238E27FC236}">
                  <a16:creationId xmlns:a16="http://schemas.microsoft.com/office/drawing/2014/main" id="{D3D5017C-10B5-4CDA-83E8-019404C6A2EC}"/>
                </a:ext>
              </a:extLst>
            </p:cNvPr>
            <p:cNvSpPr/>
            <p:nvPr/>
          </p:nvSpPr>
          <p:spPr>
            <a:xfrm>
              <a:off x="3488625" y="4942055"/>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05</a:t>
              </a:r>
            </a:p>
          </p:txBody>
        </p:sp>
      </p:grpSp>
      <p:grpSp>
        <p:nvGrpSpPr>
          <p:cNvPr id="85" name="组合 84">
            <a:extLst>
              <a:ext uri="{FF2B5EF4-FFF2-40B4-BE49-F238E27FC236}">
                <a16:creationId xmlns:a16="http://schemas.microsoft.com/office/drawing/2014/main" id="{D7CA2821-3D24-4346-8752-B73ADF1BF560}"/>
              </a:ext>
            </a:extLst>
          </p:cNvPr>
          <p:cNvGrpSpPr/>
          <p:nvPr/>
        </p:nvGrpSpPr>
        <p:grpSpPr>
          <a:xfrm>
            <a:off x="3364912" y="5670261"/>
            <a:ext cx="8115840" cy="811364"/>
            <a:chOff x="3364912" y="5670261"/>
            <a:chExt cx="8115840" cy="811364"/>
          </a:xfrm>
        </p:grpSpPr>
        <p:grpSp>
          <p:nvGrpSpPr>
            <p:cNvPr id="86" name="组合 85">
              <a:extLst>
                <a:ext uri="{FF2B5EF4-FFF2-40B4-BE49-F238E27FC236}">
                  <a16:creationId xmlns:a16="http://schemas.microsoft.com/office/drawing/2014/main" id="{A7A8E149-A867-4D33-98B2-203B53664B72}"/>
                </a:ext>
              </a:extLst>
            </p:cNvPr>
            <p:cNvGrpSpPr/>
            <p:nvPr/>
          </p:nvGrpSpPr>
          <p:grpSpPr>
            <a:xfrm>
              <a:off x="3364912" y="5670261"/>
              <a:ext cx="8115840" cy="811364"/>
              <a:chOff x="2718087" y="1668585"/>
              <a:chExt cx="8779875" cy="692019"/>
            </a:xfrm>
          </p:grpSpPr>
          <p:sp>
            <p:nvSpPr>
              <p:cNvPr id="88" name="圆角矩形 28">
                <a:extLst>
                  <a:ext uri="{FF2B5EF4-FFF2-40B4-BE49-F238E27FC236}">
                    <a16:creationId xmlns:a16="http://schemas.microsoft.com/office/drawing/2014/main" id="{24BFB442-3C9D-4C0E-B4D5-2CD3D0C9F343}"/>
                  </a:ext>
                </a:extLst>
              </p:cNvPr>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89" name="矩形 88">
                <a:extLst>
                  <a:ext uri="{FF2B5EF4-FFF2-40B4-BE49-F238E27FC236}">
                    <a16:creationId xmlns:a16="http://schemas.microsoft.com/office/drawing/2014/main" id="{6F644B4F-4AA3-4E8E-8FF7-05C1D4EC79EC}"/>
                  </a:ext>
                </a:extLst>
              </p:cNvPr>
              <p:cNvSpPr/>
              <p:nvPr/>
            </p:nvSpPr>
            <p:spPr>
              <a:xfrm>
                <a:off x="4209143" y="1752498"/>
                <a:ext cx="7065451" cy="545929"/>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2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实事求是对党的建设、党的工作提出意见建议，及时向上级党组织报告重要情况。按照规定向党员、群众通报党的工作情况。</a:t>
                </a:r>
              </a:p>
            </p:txBody>
          </p:sp>
        </p:grpSp>
        <p:sp>
          <p:nvSpPr>
            <p:cNvPr id="87" name="圆角矩形 5">
              <a:extLst>
                <a:ext uri="{FF2B5EF4-FFF2-40B4-BE49-F238E27FC236}">
                  <a16:creationId xmlns:a16="http://schemas.microsoft.com/office/drawing/2014/main" id="{658AB600-5797-4B8A-9442-65831112BA52}"/>
                </a:ext>
              </a:extLst>
            </p:cNvPr>
            <p:cNvSpPr/>
            <p:nvPr/>
          </p:nvSpPr>
          <p:spPr>
            <a:xfrm>
              <a:off x="3488625" y="5804111"/>
              <a:ext cx="960444" cy="472060"/>
            </a:xfrm>
            <a:prstGeom prst="roundRect">
              <a:avLst>
                <a:gd fmla="val 5000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06</a:t>
              </a:r>
            </a:p>
          </p:txBody>
        </p:sp>
      </p:grpSp>
    </p:spTree>
    <p:extLst>
      <p:ext uri="{BB962C8B-B14F-4D97-AF65-F5344CB8AC3E}">
        <p14:creationId val="3870792727"/>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250" fill="hold" id="29"/>
                                        <p:tgtEl>
                                          <p:spTgt spid="21"/>
                                        </p:tgtEl>
                                        <p:attrNameLst>
                                          <p:attrName>ppt_w</p:attrName>
                                        </p:attrNameLst>
                                      </p:cBhvr>
                                      <p:tavLst>
                                        <p:tav tm="0">
                                          <p:val>
                                            <p:fltVal val="0"/>
                                          </p:val>
                                        </p:tav>
                                        <p:tav tm="100000">
                                          <p:val>
                                            <p:strVal val="#ppt_w"/>
                                          </p:val>
                                        </p:tav>
                                      </p:tavLst>
                                    </p:anim>
                                    <p:anim calcmode="lin" valueType="num">
                                      <p:cBhvr>
                                        <p:cTn dur="250" fill="hold" id="30"/>
                                        <p:tgtEl>
                                          <p:spTgt spid="21"/>
                                        </p:tgtEl>
                                        <p:attrNameLst>
                                          <p:attrName>ppt_h</p:attrName>
                                        </p:attrNameLst>
                                      </p:cBhvr>
                                      <p:tavLst>
                                        <p:tav tm="0">
                                          <p:val>
                                            <p:fltVal val="0"/>
                                          </p:val>
                                        </p:tav>
                                        <p:tav tm="100000">
                                          <p:val>
                                            <p:strVal val="#ppt_h"/>
                                          </p:val>
                                        </p:tav>
                                      </p:tavLst>
                                    </p:anim>
                                    <p:animEffect filter="fade" transition="in">
                                      <p:cBhvr>
                                        <p:cTn dur="250" id="31"/>
                                        <p:tgtEl>
                                          <p:spTgt spid="21"/>
                                        </p:tgtEl>
                                      </p:cBhvr>
                                    </p:animEffect>
                                  </p:childTnLst>
                                </p:cTn>
                              </p:par>
                              <p:par>
                                <p:cTn decel="100000" fill="hold" grpId="1" id="32" nodeType="withEffect" presetClass="emph" presetID="6" presetSubtype="0">
                                  <p:stCondLst>
                                    <p:cond delay="200"/>
                                  </p:stCondLst>
                                  <p:childTnLst>
                                    <p:animScale>
                                      <p:cBhvr>
                                        <p:cTn dur="250" fill="hold" id="33"/>
                                        <p:tgtEl>
                                          <p:spTgt spid="21"/>
                                        </p:tgtEl>
                                      </p:cBhvr>
                                      <p:by x="120000" y="120000"/>
                                    </p:animScale>
                                  </p:childTnLst>
                                </p:cTn>
                              </p:par>
                              <p:par>
                                <p:cTn decel="100000" fill="hold" grpId="2" id="34" nodeType="withEffect" presetClass="emph" presetID="6" presetSubtype="0">
                                  <p:stCondLst>
                                    <p:cond delay="400"/>
                                  </p:stCondLst>
                                  <p:childTnLst>
                                    <p:animScale>
                                      <p:cBhvr>
                                        <p:cTn dur="250" fill="hold" id="35"/>
                                        <p:tgtEl>
                                          <p:spTgt spid="21"/>
                                        </p:tgtEl>
                                      </p:cBhvr>
                                      <p:by x="83000" y="83000"/>
                                    </p:animScale>
                                  </p:childTnLst>
                                </p:cTn>
                              </p:par>
                            </p:childTnLst>
                          </p:cTn>
                        </p:par>
                        <p:par>
                          <p:cTn fill="hold" id="36" nodeType="afterGroup">
                            <p:stCondLst>
                              <p:cond delay="2800"/>
                            </p:stCondLst>
                            <p:childTnLst>
                              <p:par>
                                <p:cTn fill="hold" grpId="0" id="37" nodeType="afterEffect" presetClass="entr" presetID="16" presetSubtype="21">
                                  <p:stCondLst>
                                    <p:cond delay="0"/>
                                  </p:stCondLst>
                                  <p:childTnLst>
                                    <p:set>
                                      <p:cBhvr>
                                        <p:cTn dur="1" fill="hold" id="38">
                                          <p:stCondLst>
                                            <p:cond delay="0"/>
                                          </p:stCondLst>
                                        </p:cTn>
                                        <p:tgtEl>
                                          <p:spTgt spid="22"/>
                                        </p:tgtEl>
                                        <p:attrNameLst>
                                          <p:attrName>style.visibility</p:attrName>
                                        </p:attrNameLst>
                                      </p:cBhvr>
                                      <p:to>
                                        <p:strVal val="visible"/>
                                      </p:to>
                                    </p:set>
                                    <p:animEffect filter="barn(inVertical)" transition="in">
                                      <p:cBhvr>
                                        <p:cTn dur="500" id="39"/>
                                        <p:tgtEl>
                                          <p:spTgt spid="22"/>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16" presetSubtype="21">
                                  <p:stCondLst>
                                    <p:cond delay="0"/>
                                  </p:stCondLst>
                                  <p:childTnLst>
                                    <p:set>
                                      <p:cBhvr>
                                        <p:cTn dur="1" fill="hold" id="43">
                                          <p:stCondLst>
                                            <p:cond delay="0"/>
                                          </p:stCondLst>
                                        </p:cTn>
                                        <p:tgtEl>
                                          <p:spTgt spid="35"/>
                                        </p:tgtEl>
                                        <p:attrNameLst>
                                          <p:attrName>style.visibility</p:attrName>
                                        </p:attrNameLst>
                                      </p:cBhvr>
                                      <p:to>
                                        <p:strVal val="visible"/>
                                      </p:to>
                                    </p:set>
                                    <p:animEffect filter="barn(inVertical)" transition="in">
                                      <p:cBhvr>
                                        <p:cTn dur="500" id="44"/>
                                        <p:tgtEl>
                                          <p:spTgt spid="35"/>
                                        </p:tgtEl>
                                      </p:cBhvr>
                                    </p:animEffect>
                                  </p:childTnLst>
                                </p:cTn>
                              </p:par>
                              <p:par>
                                <p:cTn fill="hold" id="45" nodeType="withEffect" presetClass="entr" presetID="16" presetSubtype="21">
                                  <p:stCondLst>
                                    <p:cond delay="0"/>
                                  </p:stCondLst>
                                  <p:childTnLst>
                                    <p:set>
                                      <p:cBhvr>
                                        <p:cTn dur="1" fill="hold" id="46">
                                          <p:stCondLst>
                                            <p:cond delay="0"/>
                                          </p:stCondLst>
                                        </p:cTn>
                                        <p:tgtEl>
                                          <p:spTgt spid="40"/>
                                        </p:tgtEl>
                                        <p:attrNameLst>
                                          <p:attrName>style.visibility</p:attrName>
                                        </p:attrNameLst>
                                      </p:cBhvr>
                                      <p:to>
                                        <p:strVal val="visible"/>
                                      </p:to>
                                    </p:set>
                                    <p:animEffect filter="barn(inVertical)" transition="in">
                                      <p:cBhvr>
                                        <p:cTn dur="500" id="47"/>
                                        <p:tgtEl>
                                          <p:spTgt spid="40"/>
                                        </p:tgtEl>
                                      </p:cBhvr>
                                    </p:animEffect>
                                  </p:childTnLst>
                                </p:cTn>
                              </p:par>
                              <p:par>
                                <p:cTn fill="hold" id="48" nodeType="withEffect" presetClass="entr" presetID="16" presetSubtype="21">
                                  <p:stCondLst>
                                    <p:cond delay="0"/>
                                  </p:stCondLst>
                                  <p:childTnLst>
                                    <p:set>
                                      <p:cBhvr>
                                        <p:cTn dur="1" fill="hold" id="49">
                                          <p:stCondLst>
                                            <p:cond delay="0"/>
                                          </p:stCondLst>
                                        </p:cTn>
                                        <p:tgtEl>
                                          <p:spTgt spid="70"/>
                                        </p:tgtEl>
                                        <p:attrNameLst>
                                          <p:attrName>style.visibility</p:attrName>
                                        </p:attrNameLst>
                                      </p:cBhvr>
                                      <p:to>
                                        <p:strVal val="visible"/>
                                      </p:to>
                                    </p:set>
                                    <p:animEffect filter="barn(inVertical)" transition="in">
                                      <p:cBhvr>
                                        <p:cTn dur="500" id="50"/>
                                        <p:tgtEl>
                                          <p:spTgt spid="70"/>
                                        </p:tgtEl>
                                      </p:cBhvr>
                                    </p:animEffect>
                                  </p:childTnLst>
                                </p:cTn>
                              </p:par>
                              <p:par>
                                <p:cTn fill="hold" id="51" nodeType="withEffect" presetClass="entr" presetID="16" presetSubtype="21">
                                  <p:stCondLst>
                                    <p:cond delay="0"/>
                                  </p:stCondLst>
                                  <p:childTnLst>
                                    <p:set>
                                      <p:cBhvr>
                                        <p:cTn dur="1" fill="hold" id="52">
                                          <p:stCondLst>
                                            <p:cond delay="0"/>
                                          </p:stCondLst>
                                        </p:cTn>
                                        <p:tgtEl>
                                          <p:spTgt spid="75"/>
                                        </p:tgtEl>
                                        <p:attrNameLst>
                                          <p:attrName>style.visibility</p:attrName>
                                        </p:attrNameLst>
                                      </p:cBhvr>
                                      <p:to>
                                        <p:strVal val="visible"/>
                                      </p:to>
                                    </p:set>
                                    <p:animEffect filter="barn(inVertical)" transition="in">
                                      <p:cBhvr>
                                        <p:cTn dur="500" id="53"/>
                                        <p:tgtEl>
                                          <p:spTgt spid="75"/>
                                        </p:tgtEl>
                                      </p:cBhvr>
                                    </p:animEffect>
                                  </p:childTnLst>
                                </p:cTn>
                              </p:par>
                              <p:par>
                                <p:cTn fill="hold" id="54" nodeType="withEffect" presetClass="entr" presetID="16" presetSubtype="21">
                                  <p:stCondLst>
                                    <p:cond delay="0"/>
                                  </p:stCondLst>
                                  <p:childTnLst>
                                    <p:set>
                                      <p:cBhvr>
                                        <p:cTn dur="1" fill="hold" id="55">
                                          <p:stCondLst>
                                            <p:cond delay="0"/>
                                          </p:stCondLst>
                                        </p:cTn>
                                        <p:tgtEl>
                                          <p:spTgt spid="80"/>
                                        </p:tgtEl>
                                        <p:attrNameLst>
                                          <p:attrName>style.visibility</p:attrName>
                                        </p:attrNameLst>
                                      </p:cBhvr>
                                      <p:to>
                                        <p:strVal val="visible"/>
                                      </p:to>
                                    </p:set>
                                    <p:animEffect filter="barn(inVertical)" transition="in">
                                      <p:cBhvr>
                                        <p:cTn dur="500" id="56"/>
                                        <p:tgtEl>
                                          <p:spTgt spid="80"/>
                                        </p:tgtEl>
                                      </p:cBhvr>
                                    </p:animEffect>
                                  </p:childTnLst>
                                </p:cTn>
                              </p:par>
                              <p:par>
                                <p:cTn fill="hold" id="57" nodeType="withEffect" presetClass="entr" presetID="16" presetSubtype="21">
                                  <p:stCondLst>
                                    <p:cond delay="0"/>
                                  </p:stCondLst>
                                  <p:childTnLst>
                                    <p:set>
                                      <p:cBhvr>
                                        <p:cTn dur="1" fill="hold" id="58">
                                          <p:stCondLst>
                                            <p:cond delay="0"/>
                                          </p:stCondLst>
                                        </p:cTn>
                                        <p:tgtEl>
                                          <p:spTgt spid="85"/>
                                        </p:tgtEl>
                                        <p:attrNameLst>
                                          <p:attrName>style.visibility</p:attrName>
                                        </p:attrNameLst>
                                      </p:cBhvr>
                                      <p:to>
                                        <p:strVal val="visible"/>
                                      </p:to>
                                    </p:set>
                                    <p:animEffect filter="barn(inVertical)" transition="in">
                                      <p:cBhvr>
                                        <p:cTn dur="500" id="59"/>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1"/>
      <p:bldP grpId="1" spid="21"/>
      <p:bldP grpId="2" spid="21"/>
      <p:bldP grpId="0" spid="2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9A47D912-2BA8-4857-847B-F08033779410}"/>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6" name="图片 15">
            <a:extLst>
              <a:ext uri="{FF2B5EF4-FFF2-40B4-BE49-F238E27FC236}">
                <a16:creationId xmlns:a16="http://schemas.microsoft.com/office/drawing/2014/main" id="{B645B969-AB09-4C3C-8DB6-6B4AFA7A944C}"/>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7" name="图片 16">
            <a:extLst>
              <a:ext uri="{FF2B5EF4-FFF2-40B4-BE49-F238E27FC236}">
                <a16:creationId xmlns:a16="http://schemas.microsoft.com/office/drawing/2014/main" id="{3D38D1D9-711A-41D9-A0F2-6FC851CEF963}"/>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988660" y="2792650"/>
            <a:ext cx="4109459" cy="908864"/>
            <a:chOff x="5396283" y="1877049"/>
            <a:chExt cx="4109459"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490018" y="1877049"/>
              <a:ext cx="3843262"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第四章：党的领导</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531750" y="2643414"/>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69483033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7"/>
                                        </p:tgtEl>
                                        <p:attrNameLst>
                                          <p:attrName>style.visibility</p:attrName>
                                        </p:attrNameLst>
                                      </p:cBhvr>
                                      <p:to>
                                        <p:strVal val="visible"/>
                                      </p:to>
                                    </p:set>
                                    <p:animEffect filter="wipe(down)" transition="in">
                                      <p:cBhvr>
                                        <p:cTn dur="500" id="24"/>
                                        <p:tgtEl>
                                          <p:spTgt spid="17"/>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1000" id="29"/>
                                        <p:tgtEl>
                                          <p:spTgt spid="16"/>
                                        </p:tgtEl>
                                      </p:cBhvr>
                                    </p:animEffect>
                                    <p:anim calcmode="lin" valueType="num">
                                      <p:cBhvr>
                                        <p:cTn dur="1000" fill="hold" id="30"/>
                                        <p:tgtEl>
                                          <p:spTgt spid="16"/>
                                        </p:tgtEl>
                                        <p:attrNameLst>
                                          <p:attrName>ppt_x</p:attrName>
                                        </p:attrNameLst>
                                      </p:cBhvr>
                                      <p:tavLst>
                                        <p:tav tm="0">
                                          <p:val>
                                            <p:strVal val="#ppt_x"/>
                                          </p:val>
                                        </p:tav>
                                        <p:tav tm="100000">
                                          <p:val>
                                            <p:strVal val="#ppt_x"/>
                                          </p:val>
                                        </p:tav>
                                      </p:tavLst>
                                    </p:anim>
                                    <p:anim calcmode="lin" valueType="num">
                                      <p:cBhvr>
                                        <p:cTn dur="1000" fill="hold" id="31"/>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1000" id="36"/>
                                        <p:tgtEl>
                                          <p:spTgt spid="15"/>
                                        </p:tgtEl>
                                      </p:cBhvr>
                                    </p:animEffect>
                                    <p:anim calcmode="lin" valueType="num">
                                      <p:cBhvr>
                                        <p:cTn dur="1000" fill="hold" id="37"/>
                                        <p:tgtEl>
                                          <p:spTgt spid="15"/>
                                        </p:tgtEl>
                                        <p:attrNameLst>
                                          <p:attrName>ppt_x</p:attrName>
                                        </p:attrNameLst>
                                      </p:cBhvr>
                                      <p:tavLst>
                                        <p:tav tm="0">
                                          <p:val>
                                            <p:strVal val="#ppt_x"/>
                                          </p:val>
                                        </p:tav>
                                        <p:tav tm="100000">
                                          <p:val>
                                            <p:strVal val="#ppt_x"/>
                                          </p:val>
                                        </p:tav>
                                      </p:tavLst>
                                    </p:anim>
                                    <p:anim calcmode="lin" valueType="num">
                                      <p:cBhvr>
                                        <p:cTn dur="1000" fill="hold" id="3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第四章：党的领导和公司治理</a:t>
            </a:r>
          </a:p>
        </p:txBody>
      </p:sp>
      <p:sp>
        <p:nvSpPr>
          <p:cNvPr id="41" name="Freeform 14">
            <a:extLst>
              <a:ext uri="{FF2B5EF4-FFF2-40B4-BE49-F238E27FC236}">
                <a16:creationId xmlns:a16="http://schemas.microsoft.com/office/drawing/2014/main" id="{31BBAFCC-B2C4-4336-BB36-B0AAA296034B}"/>
              </a:ext>
            </a:extLst>
          </p:cNvPr>
          <p:cNvSpPr/>
          <p:nvPr/>
        </p:nvSpPr>
        <p:spPr bwMode="auto">
          <a:xfrm>
            <a:off x="603300" y="176459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2" name="TextBox 11">
            <a:extLst>
              <a:ext uri="{FF2B5EF4-FFF2-40B4-BE49-F238E27FC236}">
                <a16:creationId xmlns:a16="http://schemas.microsoft.com/office/drawing/2014/main" id="{AE6C7C8B-858E-4429-88A4-3F8FA548B9F5}"/>
              </a:ext>
            </a:extLst>
          </p:cNvPr>
          <p:cNvSpPr txBox="1"/>
          <p:nvPr/>
        </p:nvSpPr>
        <p:spPr>
          <a:xfrm>
            <a:off x="900005" y="1894316"/>
            <a:ext cx="86233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13</a:t>
            </a:r>
          </a:p>
        </p:txBody>
      </p:sp>
      <p:sp>
        <p:nvSpPr>
          <p:cNvPr id="43" name="Freeform 14">
            <a:extLst>
              <a:ext uri="{FF2B5EF4-FFF2-40B4-BE49-F238E27FC236}">
                <a16:creationId xmlns:a16="http://schemas.microsoft.com/office/drawing/2014/main" id="{FDB2CA36-DDBB-47D0-BD83-2414EA63368A}"/>
              </a:ext>
            </a:extLst>
          </p:cNvPr>
          <p:cNvSpPr/>
          <p:nvPr/>
        </p:nvSpPr>
        <p:spPr bwMode="auto">
          <a:xfrm>
            <a:off x="603300" y="3816612"/>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4" name="TextBox 15">
            <a:extLst>
              <a:ext uri="{FF2B5EF4-FFF2-40B4-BE49-F238E27FC236}">
                <a16:creationId xmlns:a16="http://schemas.microsoft.com/office/drawing/2014/main" id="{0EE42FD5-FA9D-457B-868A-9329943A1127}"/>
              </a:ext>
            </a:extLst>
          </p:cNvPr>
          <p:cNvSpPr txBox="1"/>
          <p:nvPr/>
        </p:nvSpPr>
        <p:spPr>
          <a:xfrm>
            <a:off x="805600" y="3936179"/>
            <a:ext cx="1157988" cy="8229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14</a:t>
            </a:r>
          </a:p>
        </p:txBody>
      </p:sp>
      <p:sp>
        <p:nvSpPr>
          <p:cNvPr id="2" name="矩形 1">
            <a:extLst>
              <a:ext uri="{FF2B5EF4-FFF2-40B4-BE49-F238E27FC236}">
                <a16:creationId xmlns:a16="http://schemas.microsoft.com/office/drawing/2014/main" id="{9F3AFE8C-1B48-4856-A6F6-65CB108BA4DF}"/>
              </a:ext>
            </a:extLst>
          </p:cNvPr>
          <p:cNvSpPr/>
          <p:nvPr/>
        </p:nvSpPr>
        <p:spPr>
          <a:xfrm>
            <a:off x="1858515" y="1430566"/>
            <a:ext cx="8474969" cy="132588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第十三条：国有企业应当将党建工作要求写入公司章程，写明党组织的职责权限、机构设置、运行机制、基础保障等重要事项，明确党组织研究讨论是董事会、经理层决策重大问题的前置程序，落实党组织在公司治理结构中的法定地位。</a:t>
            </a:r>
          </a:p>
        </p:txBody>
      </p:sp>
      <p:sp>
        <p:nvSpPr>
          <p:cNvPr id="45" name="矩形 44">
            <a:extLst>
              <a:ext uri="{FF2B5EF4-FFF2-40B4-BE49-F238E27FC236}">
                <a16:creationId xmlns:a16="http://schemas.microsoft.com/office/drawing/2014/main" id="{2283DA6B-4211-4E49-AAD5-FA6DF921078D}"/>
              </a:ext>
            </a:extLst>
          </p:cNvPr>
          <p:cNvSpPr/>
          <p:nvPr/>
        </p:nvSpPr>
        <p:spPr>
          <a:xfrm>
            <a:off x="1851818" y="2966590"/>
            <a:ext cx="10055823" cy="33604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第十四条：坚持和完善“双向进入、交叉任职”领导体制，符合条件的党委（党组）班子成员可以通过法定程序进入董事会、监事会、经理层，董事会、监事会、经理层成员中符合条件的党员可以依照有关规定和程序进入党委（党组）。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党委（党组）书记、董事长一般由一人担任，党员总经理担任副书记。确因工作需要由上级企业领导人员兼任董事长的，根据企业实际，党委书记可以由党员总经理担任，也可以单独配备。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不设董事会只设执行董事的独立法人企业，党委书记和执行董事一般由一人担任。总经理单设且是党员的，一般应当担任党委副书记。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分公司等非独立法人企业，党委书记和总经理是否分设，结合实际确定。分设的一般由党委书记担任副总经理、党员总经理担任党委副书记。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中央企业党委（党组）配备专职副书记，专职副书记一般进入董事会且不在经理层任职，专责抓好党建工作。规模较大、职工和党员人数较多的中央企业所属企业（单位）和地方国有企业党委，可以配备专职副书记。国有企业党委（党组）班子中的内设纪检组织负责人，一般不兼任其他职务，确需兼任的，报上级党组织批准。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300" u="none">
                <a:ln>
                  <a:noFill/>
                </a:ln>
                <a:solidFill>
                  <a:prstClr val="black"/>
                </a:solidFill>
                <a:effectLst/>
                <a:uLnTx/>
                <a:uFillTx/>
                <a:latin charset="-122" panose="020b0503020204020204" pitchFamily="34" typeface="微软雅黑"/>
                <a:ea charset="-122" panose="020b0503020204020204" pitchFamily="34" typeface="微软雅黑"/>
                <a:cs typeface="+mn-cs"/>
              </a:rPr>
              <a:t>国有企业党组织实行集体领导和个人分工负责相结合的制度，进入董事会、监事会、经理层的党组织领导班子成员必须落实党组织决定。</a:t>
            </a:r>
          </a:p>
        </p:txBody>
      </p:sp>
    </p:spTree>
    <p:extLst>
      <p:ext uri="{BB962C8B-B14F-4D97-AF65-F5344CB8AC3E}">
        <p14:creationId val="238579890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12">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fill="hold" id="29"/>
                                        <p:tgtEl>
                                          <p:spTgt spid="41"/>
                                        </p:tgtEl>
                                        <p:attrNameLst>
                                          <p:attrName>ppt_x</p:attrName>
                                        </p:attrNameLst>
                                      </p:cBhvr>
                                      <p:tavLst>
                                        <p:tav tm="0">
                                          <p:val>
                                            <p:strVal val="0-#ppt_w/2"/>
                                          </p:val>
                                        </p:tav>
                                        <p:tav tm="100000">
                                          <p:val>
                                            <p:strVal val="#ppt_x"/>
                                          </p:val>
                                        </p:tav>
                                      </p:tavLst>
                                    </p:anim>
                                    <p:anim calcmode="lin" valueType="num">
                                      <p:cBhvr additive="base">
                                        <p:cTn dur="500" fill="hold" id="30"/>
                                        <p:tgtEl>
                                          <p:spTgt spid="41"/>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 calcmode="lin" valueType="num">
                                      <p:cBhvr>
                                        <p:cTn dur="500" fill="hold" id="36"/>
                                        <p:tgtEl>
                                          <p:spTgt spid="42"/>
                                        </p:tgtEl>
                                        <p:attrNameLst>
                                          <p:attrName>style.rotation</p:attrName>
                                        </p:attrNameLst>
                                      </p:cBhvr>
                                      <p:tavLst>
                                        <p:tav tm="0">
                                          <p:val>
                                            <p:fltVal val="90"/>
                                          </p:val>
                                        </p:tav>
                                        <p:tav tm="100000">
                                          <p:val>
                                            <p:fltVal val="0"/>
                                          </p:val>
                                        </p:tav>
                                      </p:tavLst>
                                    </p:anim>
                                    <p:animEffect filter="fade" transition="in">
                                      <p:cBhvr>
                                        <p:cTn dur="500" id="37"/>
                                        <p:tgtEl>
                                          <p:spTgt spid="42"/>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16" presetSubtype="21">
                                  <p:stCondLst>
                                    <p:cond delay="0"/>
                                  </p:stCondLst>
                                  <p:childTnLst>
                                    <p:set>
                                      <p:cBhvr>
                                        <p:cTn dur="1" fill="hold" id="41">
                                          <p:stCondLst>
                                            <p:cond delay="0"/>
                                          </p:stCondLst>
                                        </p:cTn>
                                        <p:tgtEl>
                                          <p:spTgt spid="2"/>
                                        </p:tgtEl>
                                        <p:attrNameLst>
                                          <p:attrName>style.visibility</p:attrName>
                                        </p:attrNameLst>
                                      </p:cBhvr>
                                      <p:to>
                                        <p:strVal val="visible"/>
                                      </p:to>
                                    </p:set>
                                    <p:animEffect filter="barn(inVertical)" transition="in">
                                      <p:cBhvr>
                                        <p:cTn dur="500" id="42"/>
                                        <p:tgtEl>
                                          <p:spTgt spid="2"/>
                                        </p:tgtEl>
                                      </p:cBhvr>
                                    </p:animEffect>
                                  </p:childTnLst>
                                </p:cTn>
                              </p:par>
                            </p:childTnLst>
                          </p:cTn>
                        </p:par>
                        <p:par>
                          <p:cTn fill="hold" id="43" nodeType="afterGroup">
                            <p:stCondLst>
                              <p:cond delay="500"/>
                            </p:stCondLst>
                            <p:childTnLst>
                              <p:par>
                                <p:cTn fill="hold" grpId="0" id="44" nodeType="afterEffect" presetClass="entr" presetID="2" presetSubtype="12">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additive="base">
                                        <p:cTn dur="500" fill="hold" id="46"/>
                                        <p:tgtEl>
                                          <p:spTgt spid="43"/>
                                        </p:tgtEl>
                                        <p:attrNameLst>
                                          <p:attrName>ppt_x</p:attrName>
                                        </p:attrNameLst>
                                      </p:cBhvr>
                                      <p:tavLst>
                                        <p:tav tm="0">
                                          <p:val>
                                            <p:strVal val="0-#ppt_w/2"/>
                                          </p:val>
                                        </p:tav>
                                        <p:tav tm="100000">
                                          <p:val>
                                            <p:strVal val="#ppt_x"/>
                                          </p:val>
                                        </p:tav>
                                      </p:tavLst>
                                    </p:anim>
                                    <p:anim calcmode="lin" valueType="num">
                                      <p:cBhvr additive="base">
                                        <p:cTn dur="500" fill="hold" id="47"/>
                                        <p:tgtEl>
                                          <p:spTgt spid="43"/>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1000"/>
                            </p:stCondLst>
                            <p:childTnLst>
                              <p:par>
                                <p:cTn fill="hold" grpId="0" id="49" nodeType="afterEffect" presetClass="entr" presetID="31" presetSubtype="0">
                                  <p:stCondLst>
                                    <p:cond delay="0"/>
                                  </p:stCondLst>
                                  <p:childTnLst>
                                    <p:set>
                                      <p:cBhvr>
                                        <p:cTn dur="1" fill="hold" id="50">
                                          <p:stCondLst>
                                            <p:cond delay="0"/>
                                          </p:stCondLst>
                                        </p:cTn>
                                        <p:tgtEl>
                                          <p:spTgt spid="44"/>
                                        </p:tgtEl>
                                        <p:attrNameLst>
                                          <p:attrName>style.visibility</p:attrName>
                                        </p:attrNameLst>
                                      </p:cBhvr>
                                      <p:to>
                                        <p:strVal val="visible"/>
                                      </p:to>
                                    </p:set>
                                    <p:anim calcmode="lin" valueType="num">
                                      <p:cBhvr>
                                        <p:cTn dur="500" fill="hold" id="51"/>
                                        <p:tgtEl>
                                          <p:spTgt spid="44"/>
                                        </p:tgtEl>
                                        <p:attrNameLst>
                                          <p:attrName>ppt_w</p:attrName>
                                        </p:attrNameLst>
                                      </p:cBhvr>
                                      <p:tavLst>
                                        <p:tav tm="0">
                                          <p:val>
                                            <p:fltVal val="0"/>
                                          </p:val>
                                        </p:tav>
                                        <p:tav tm="100000">
                                          <p:val>
                                            <p:strVal val="#ppt_w"/>
                                          </p:val>
                                        </p:tav>
                                      </p:tavLst>
                                    </p:anim>
                                    <p:anim calcmode="lin" valueType="num">
                                      <p:cBhvr>
                                        <p:cTn dur="500" fill="hold" id="52"/>
                                        <p:tgtEl>
                                          <p:spTgt spid="44"/>
                                        </p:tgtEl>
                                        <p:attrNameLst>
                                          <p:attrName>ppt_h</p:attrName>
                                        </p:attrNameLst>
                                      </p:cBhvr>
                                      <p:tavLst>
                                        <p:tav tm="0">
                                          <p:val>
                                            <p:fltVal val="0"/>
                                          </p:val>
                                        </p:tav>
                                        <p:tav tm="100000">
                                          <p:val>
                                            <p:strVal val="#ppt_h"/>
                                          </p:val>
                                        </p:tav>
                                      </p:tavLst>
                                    </p:anim>
                                    <p:anim calcmode="lin" valueType="num">
                                      <p:cBhvr>
                                        <p:cTn dur="500" fill="hold" id="53"/>
                                        <p:tgtEl>
                                          <p:spTgt spid="44"/>
                                        </p:tgtEl>
                                        <p:attrNameLst>
                                          <p:attrName>style.rotation</p:attrName>
                                        </p:attrNameLst>
                                      </p:cBhvr>
                                      <p:tavLst>
                                        <p:tav tm="0">
                                          <p:val>
                                            <p:fltVal val="90"/>
                                          </p:val>
                                        </p:tav>
                                        <p:tav tm="100000">
                                          <p:val>
                                            <p:fltVal val="0"/>
                                          </p:val>
                                        </p:tav>
                                      </p:tavLst>
                                    </p:anim>
                                    <p:animEffect filter="fade" transition="in">
                                      <p:cBhvr>
                                        <p:cTn dur="500" id="54"/>
                                        <p:tgtEl>
                                          <p:spTgt spid="44"/>
                                        </p:tgtEl>
                                      </p:cBhvr>
                                    </p:animEffect>
                                  </p:childTnLst>
                                </p:cTn>
                              </p:par>
                            </p:childTnLst>
                          </p:cTn>
                        </p:par>
                        <p:par>
                          <p:cTn fill="hold" id="55" nodeType="afterGroup">
                            <p:stCondLst>
                              <p:cond delay="1500"/>
                            </p:stCondLst>
                            <p:childTnLst>
                              <p:par>
                                <p:cTn fill="hold" grpId="0" id="56" nodeType="afterEffect" presetClass="entr" presetID="10" presetSubtype="0">
                                  <p:stCondLst>
                                    <p:cond delay="0"/>
                                  </p:stCondLst>
                                  <p:childTnLst>
                                    <p:set>
                                      <p:cBhvr>
                                        <p:cTn dur="1" fill="hold" id="57">
                                          <p:stCondLst>
                                            <p:cond delay="0"/>
                                          </p:stCondLst>
                                        </p:cTn>
                                        <p:tgtEl>
                                          <p:spTgt spid="45"/>
                                        </p:tgtEl>
                                        <p:attrNameLst>
                                          <p:attrName>style.visibility</p:attrName>
                                        </p:attrNameLst>
                                      </p:cBhvr>
                                      <p:to>
                                        <p:strVal val="visible"/>
                                      </p:to>
                                    </p:set>
                                    <p:animEffect filter="fade" transition="in">
                                      <p:cBhvr>
                                        <p:cTn dur="500" id="5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41"/>
      <p:bldP grpId="0" spid="42"/>
      <p:bldP grpId="0" spid="43"/>
      <p:bldP grpId="0" spid="44"/>
      <p:bldP grpId="0" spid="2"/>
      <p:bldP grpId="0" spid="4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493810"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第四章：党的领导和公司治理</a:t>
            </a:r>
          </a:p>
        </p:txBody>
      </p:sp>
      <p:grpSp>
        <p:nvGrpSpPr>
          <p:cNvPr id="11" name="组合 10">
            <a:extLst>
              <a:ext uri="{FF2B5EF4-FFF2-40B4-BE49-F238E27FC236}">
                <a16:creationId xmlns:a16="http://schemas.microsoft.com/office/drawing/2014/main" id="{11F50162-E0F0-4CAC-9DA4-A447DACE2529}"/>
              </a:ext>
            </a:extLst>
          </p:cNvPr>
          <p:cNvGrpSpPr/>
          <p:nvPr/>
        </p:nvGrpSpPr>
        <p:grpSpPr>
          <a:xfrm>
            <a:off x="5646932" y="2050223"/>
            <a:ext cx="136298" cy="4068919"/>
            <a:chOff x="5646932" y="2050223"/>
            <a:chExt cx="136298" cy="4068919"/>
          </a:xfrm>
        </p:grpSpPr>
        <p:sp>
          <p:nvSpPr>
            <p:cNvPr id="12" name="流程图: 接点 11">
              <a:extLst>
                <a:ext uri="{FF2B5EF4-FFF2-40B4-BE49-F238E27FC236}">
                  <a16:creationId xmlns:a16="http://schemas.microsoft.com/office/drawing/2014/main" id="{8C6C7945-1A30-415F-8AB4-F0784B336644}"/>
                </a:ext>
              </a:extLst>
            </p:cNvPr>
            <p:cNvSpPr/>
            <p:nvPr/>
          </p:nvSpPr>
          <p:spPr>
            <a:xfrm>
              <a:off x="5646932" y="3224542"/>
              <a:ext cx="132448" cy="127827"/>
            </a:xfrm>
            <a:prstGeom prst="flowChartConnector">
              <a:avLst/>
            </a:prstGeom>
            <a:solidFill>
              <a:srgbClr val="C00000"/>
            </a:solidFill>
            <a:ln>
              <a:solidFill>
                <a:srgbClr val="C00000"/>
              </a:solid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FFFFFF" val="window"/>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13" name="流程图: 接点 12">
              <a:extLst>
                <a:ext uri="{FF2B5EF4-FFF2-40B4-BE49-F238E27FC236}">
                  <a16:creationId xmlns:a16="http://schemas.microsoft.com/office/drawing/2014/main" id="{0B2F48DD-C6F5-4536-8044-D18A9C6411BE}"/>
                </a:ext>
              </a:extLst>
            </p:cNvPr>
            <p:cNvSpPr/>
            <p:nvPr/>
          </p:nvSpPr>
          <p:spPr>
            <a:xfrm>
              <a:off x="5656173" y="4720741"/>
              <a:ext cx="127057" cy="120897"/>
            </a:xfrm>
            <a:prstGeom prst="flowChartConnector">
              <a:avLst/>
            </a:prstGeom>
            <a:solidFill>
              <a:srgbClr val="C00000"/>
            </a:solidFill>
            <a:ln>
              <a:solidFill>
                <a:srgbClr val="C00000"/>
              </a:solidFill>
            </a:ln>
          </p:spPr>
          <p:style>
            <a:lnRef idx="2">
              <a:srgbClr val="FFC000">
                <a:shade val="50000"/>
              </a:srgbClr>
            </a:lnRef>
            <a:fillRef idx="1">
              <a:srgbClr val="FFC000"/>
            </a:fillRef>
            <a:effectRef idx="0">
              <a:srgbClr val="FFC000"/>
            </a:effectRef>
            <a:fontRef idx="minor">
              <a:sysClr lastClr="FFFFFF" val="window"/>
            </a:fontRef>
          </p:style>
          <p:txBody>
            <a:bodyPr anchor="ctr" rtlCol="0"/>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FFFFFF" val="window"/>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cxnSp>
          <p:nvCxnSpPr>
            <p:cNvPr id="14" name="直接连接符 13">
              <a:extLst>
                <a:ext uri="{FF2B5EF4-FFF2-40B4-BE49-F238E27FC236}">
                  <a16:creationId xmlns:a16="http://schemas.microsoft.com/office/drawing/2014/main" id="{CC4DA18E-7C31-4193-B4AB-AAD5741DD135}"/>
                </a:ext>
              </a:extLst>
            </p:cNvPr>
            <p:cNvCxnSpPr/>
            <p:nvPr/>
          </p:nvCxnSpPr>
          <p:spPr>
            <a:xfrm flipH="1">
              <a:off x="5714696" y="2050223"/>
              <a:ext cx="0" cy="501299"/>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5" name="直接连接符 14">
              <a:extLst>
                <a:ext uri="{FF2B5EF4-FFF2-40B4-BE49-F238E27FC236}">
                  <a16:creationId xmlns:a16="http://schemas.microsoft.com/office/drawing/2014/main" id="{3DDB540C-E975-4878-9C1F-1A1192E21EB2}"/>
                </a:ext>
              </a:extLst>
            </p:cNvPr>
            <p:cNvCxnSpPr/>
            <p:nvPr/>
          </p:nvCxnSpPr>
          <p:spPr>
            <a:xfrm flipH="1">
              <a:off x="5714696" y="2593875"/>
              <a:ext cx="0" cy="554432"/>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6" name="直接连接符 15">
              <a:extLst>
                <a:ext uri="{FF2B5EF4-FFF2-40B4-BE49-F238E27FC236}">
                  <a16:creationId xmlns:a16="http://schemas.microsoft.com/office/drawing/2014/main" id="{31BA2B4C-686D-4024-9DF7-652B2147B36F}"/>
                </a:ext>
              </a:extLst>
            </p:cNvPr>
            <p:cNvCxnSpPr/>
            <p:nvPr/>
          </p:nvCxnSpPr>
          <p:spPr>
            <a:xfrm flipH="1">
              <a:off x="5713926" y="3428604"/>
              <a:ext cx="0" cy="532871"/>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7" name="直接连接符 16">
              <a:extLst>
                <a:ext uri="{FF2B5EF4-FFF2-40B4-BE49-F238E27FC236}">
                  <a16:creationId xmlns:a16="http://schemas.microsoft.com/office/drawing/2014/main" id="{84390606-458B-4EAE-8B37-C0D9086D7B22}"/>
                </a:ext>
              </a:extLst>
            </p:cNvPr>
            <p:cNvCxnSpPr/>
            <p:nvPr/>
          </p:nvCxnSpPr>
          <p:spPr>
            <a:xfrm flipH="1">
              <a:off x="5713926" y="4089304"/>
              <a:ext cx="0" cy="586774"/>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8" name="直接连接符 17">
              <a:extLst>
                <a:ext uri="{FF2B5EF4-FFF2-40B4-BE49-F238E27FC236}">
                  <a16:creationId xmlns:a16="http://schemas.microsoft.com/office/drawing/2014/main" id="{78870EAF-10EE-42BC-B603-40595D2027F0}"/>
                </a:ext>
              </a:extLst>
            </p:cNvPr>
            <p:cNvCxnSpPr/>
            <p:nvPr/>
          </p:nvCxnSpPr>
          <p:spPr>
            <a:xfrm flipH="1">
              <a:off x="5713926" y="4910942"/>
              <a:ext cx="0" cy="541342"/>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9" name="直接连接符 18">
              <a:extLst>
                <a:ext uri="{FF2B5EF4-FFF2-40B4-BE49-F238E27FC236}">
                  <a16:creationId xmlns:a16="http://schemas.microsoft.com/office/drawing/2014/main" id="{96B7F59B-56E9-409F-9300-8BEB5307B02A}"/>
                </a:ext>
              </a:extLst>
            </p:cNvPr>
            <p:cNvCxnSpPr/>
            <p:nvPr/>
          </p:nvCxnSpPr>
          <p:spPr>
            <a:xfrm flipH="1">
              <a:off x="5713926" y="5553929"/>
              <a:ext cx="0" cy="565213"/>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grpSp>
      <p:grpSp>
        <p:nvGrpSpPr>
          <p:cNvPr id="20" name="组合 19">
            <a:extLst>
              <a:ext uri="{FF2B5EF4-FFF2-40B4-BE49-F238E27FC236}">
                <a16:creationId xmlns:a16="http://schemas.microsoft.com/office/drawing/2014/main" id="{7B83A942-AC7D-46A7-BF27-EDF5EF3159F1}"/>
              </a:ext>
            </a:extLst>
          </p:cNvPr>
          <p:cNvGrpSpPr/>
          <p:nvPr/>
        </p:nvGrpSpPr>
        <p:grpSpPr>
          <a:xfrm>
            <a:off x="1653125" y="2050223"/>
            <a:ext cx="3510385" cy="868014"/>
            <a:chOff x="1653125" y="2050223"/>
            <a:chExt cx="3510385" cy="868014"/>
          </a:xfrm>
        </p:grpSpPr>
        <p:sp>
          <p:nvSpPr>
            <p:cNvPr id="21" name="矩形 20">
              <a:extLst>
                <a:ext uri="{FF2B5EF4-FFF2-40B4-BE49-F238E27FC236}">
                  <a16:creationId xmlns:a16="http://schemas.microsoft.com/office/drawing/2014/main" id="{D6ADB87D-8364-449D-B53D-01C3082D72A6}"/>
                </a:ext>
              </a:extLst>
            </p:cNvPr>
            <p:cNvSpPr/>
            <p:nvPr/>
          </p:nvSpPr>
          <p:spPr>
            <a:xfrm>
              <a:off x="1653125" y="2050993"/>
              <a:ext cx="744634" cy="579120"/>
            </a:xfrm>
            <a:prstGeom prst="rect">
              <a:avLst/>
            </a:prstGeom>
            <a:noFill/>
          </p:spPr>
          <p:txBody>
            <a:bodyPr bIns="45720" lIns="91440" rIns="9144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01</a:t>
              </a:r>
            </a:p>
          </p:txBody>
        </p:sp>
        <p:sp>
          <p:nvSpPr>
            <p:cNvPr id="22" name="文本框 25">
              <a:extLst>
                <a:ext uri="{FF2B5EF4-FFF2-40B4-BE49-F238E27FC236}">
                  <a16:creationId xmlns:a16="http://schemas.microsoft.com/office/drawing/2014/main" id="{9ED06F2A-554B-4690-9532-05F88D21A3DD}"/>
                </a:ext>
              </a:extLst>
            </p:cNvPr>
            <p:cNvSpPr txBox="1"/>
            <p:nvPr/>
          </p:nvSpPr>
          <p:spPr>
            <a:xfrm>
              <a:off x="2397759" y="2050223"/>
              <a:ext cx="2765751" cy="868014"/>
            </a:xfrm>
            <a:prstGeom prst="rect">
              <a:avLst/>
            </a:prstGeom>
            <a:noFill/>
          </p:spPr>
          <p:txBody>
            <a:bodyPr anchor="t" bIns="0" rtlCol="0" tIns="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贯彻党中央决策部署和落实国家发展战略的重大举措</a:t>
              </a:r>
            </a:p>
          </p:txBody>
        </p:sp>
      </p:grpSp>
      <p:grpSp>
        <p:nvGrpSpPr>
          <p:cNvPr id="23" name="组合 22">
            <a:extLst>
              <a:ext uri="{FF2B5EF4-FFF2-40B4-BE49-F238E27FC236}">
                <a16:creationId xmlns:a16="http://schemas.microsoft.com/office/drawing/2014/main" id="{241862BA-625A-4576-A6C5-719DFF91FF53}"/>
              </a:ext>
            </a:extLst>
          </p:cNvPr>
          <p:cNvGrpSpPr/>
          <p:nvPr/>
        </p:nvGrpSpPr>
        <p:grpSpPr>
          <a:xfrm>
            <a:off x="6849770" y="2050223"/>
            <a:ext cx="3456509" cy="868014"/>
            <a:chOff x="6849770" y="2050223"/>
            <a:chExt cx="3456509" cy="868014"/>
          </a:xfrm>
        </p:grpSpPr>
        <p:sp>
          <p:nvSpPr>
            <p:cNvPr id="24" name="矩形 23">
              <a:extLst>
                <a:ext uri="{FF2B5EF4-FFF2-40B4-BE49-F238E27FC236}">
                  <a16:creationId xmlns:a16="http://schemas.microsoft.com/office/drawing/2014/main" id="{20E6928F-FF47-4203-A466-B5A5B97D4DB5}"/>
                </a:ext>
              </a:extLst>
            </p:cNvPr>
            <p:cNvSpPr/>
            <p:nvPr/>
          </p:nvSpPr>
          <p:spPr>
            <a:xfrm>
              <a:off x="6852867" y="2050223"/>
              <a:ext cx="633730" cy="579120"/>
            </a:xfrm>
            <a:prstGeom prst="rect">
              <a:avLst/>
            </a:prstGeom>
            <a:noFill/>
          </p:spPr>
          <p:txBody>
            <a:bodyPr bIns="45720" lIns="91440" rIns="91440" tIns="4572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04</a:t>
              </a:r>
            </a:p>
          </p:txBody>
        </p:sp>
        <p:sp>
          <p:nvSpPr>
            <p:cNvPr id="25" name="文本框 63">
              <a:extLst>
                <a:ext uri="{FF2B5EF4-FFF2-40B4-BE49-F238E27FC236}">
                  <a16:creationId xmlns:a16="http://schemas.microsoft.com/office/drawing/2014/main" id="{1B579274-E267-4A2B-A1D0-EB107A1D56F5}"/>
                </a:ext>
              </a:extLst>
            </p:cNvPr>
            <p:cNvSpPr txBox="1"/>
            <p:nvPr/>
          </p:nvSpPr>
          <p:spPr>
            <a:xfrm>
              <a:off x="7540528" y="2050223"/>
              <a:ext cx="2765751" cy="868014"/>
            </a:xfrm>
            <a:prstGeom prst="rect">
              <a:avLst/>
            </a:prstGeom>
            <a:noFill/>
          </p:spPr>
          <p:txBody>
            <a:bodyPr anchor="t" bIns="0" rtlCol="0" tIns="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企业发展战略、中长期发展规划，重要改革方案；</a:t>
              </a:r>
            </a:p>
          </p:txBody>
        </p:sp>
      </p:grpSp>
      <p:grpSp>
        <p:nvGrpSpPr>
          <p:cNvPr id="27" name="组合 26">
            <a:extLst>
              <a:ext uri="{FF2B5EF4-FFF2-40B4-BE49-F238E27FC236}">
                <a16:creationId xmlns:a16="http://schemas.microsoft.com/office/drawing/2014/main" id="{A2A99EB0-12C5-4BB9-9D90-2190367428AB}"/>
              </a:ext>
            </a:extLst>
          </p:cNvPr>
          <p:cNvGrpSpPr/>
          <p:nvPr/>
        </p:nvGrpSpPr>
        <p:grpSpPr>
          <a:xfrm>
            <a:off x="1661975" y="3685030"/>
            <a:ext cx="3501535" cy="925396"/>
            <a:chOff x="1661975" y="3685030"/>
            <a:chExt cx="3501535" cy="925396"/>
          </a:xfrm>
        </p:grpSpPr>
        <p:sp>
          <p:nvSpPr>
            <p:cNvPr id="29" name="矩形 28">
              <a:extLst>
                <a:ext uri="{FF2B5EF4-FFF2-40B4-BE49-F238E27FC236}">
                  <a16:creationId xmlns:a16="http://schemas.microsoft.com/office/drawing/2014/main" id="{79DE591C-0F90-4BEE-BE7D-96C9CA603CA3}"/>
                </a:ext>
              </a:extLst>
            </p:cNvPr>
            <p:cNvSpPr/>
            <p:nvPr/>
          </p:nvSpPr>
          <p:spPr>
            <a:xfrm>
              <a:off x="1665070" y="3685030"/>
              <a:ext cx="633730" cy="579120"/>
            </a:xfrm>
            <a:prstGeom prst="rect">
              <a:avLst/>
            </a:prstGeom>
            <a:noFill/>
          </p:spPr>
          <p:txBody>
            <a:bodyPr bIns="45720" lIns="91440" rIns="91440" tIns="4572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02</a:t>
              </a:r>
            </a:p>
          </p:txBody>
        </p:sp>
        <p:sp>
          <p:nvSpPr>
            <p:cNvPr id="30" name="文本框 65">
              <a:extLst>
                <a:ext uri="{FF2B5EF4-FFF2-40B4-BE49-F238E27FC236}">
                  <a16:creationId xmlns:a16="http://schemas.microsoft.com/office/drawing/2014/main" id="{38AA7536-3624-4B12-AB1D-A8D89294ECC9}"/>
                </a:ext>
              </a:extLst>
            </p:cNvPr>
            <p:cNvSpPr txBox="1"/>
            <p:nvPr/>
          </p:nvSpPr>
          <p:spPr>
            <a:xfrm>
              <a:off x="2397759" y="3742412"/>
              <a:ext cx="2765751" cy="868014"/>
            </a:xfrm>
            <a:prstGeom prst="rect">
              <a:avLst/>
            </a:prstGeom>
            <a:noFill/>
          </p:spPr>
          <p:txBody>
            <a:bodyPr anchor="t" bIns="0" rtlCol="0" tIns="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400" u="none">
                  <a:ln>
                    <a:noFill/>
                  </a:ln>
                  <a:solidFill>
                    <a:prstClr val="black"/>
                  </a:solidFill>
                  <a:effectLst/>
                  <a:uLnTx/>
                  <a:uFillTx/>
                  <a:latin panose="020f0302020204030204" typeface="Microsoft YaHei"/>
                  <a:ea charset="-122" panose="020b0503020204020204" pitchFamily="34" typeface="微软雅黑"/>
                  <a:cs typeface="+mn-ea"/>
                  <a:sym typeface="+mn-lt"/>
                </a:rPr>
                <a:t>企业资产重组、产权转让、资本运作和大额投资中的原则性方向性问题；</a:t>
              </a:r>
            </a:p>
          </p:txBody>
        </p:sp>
      </p:grpSp>
      <p:grpSp>
        <p:nvGrpSpPr>
          <p:cNvPr id="31" name="组合 30">
            <a:extLst>
              <a:ext uri="{FF2B5EF4-FFF2-40B4-BE49-F238E27FC236}">
                <a16:creationId xmlns:a16="http://schemas.microsoft.com/office/drawing/2014/main" id="{28689DAE-2EEF-4897-8CA1-6201583A1E8D}"/>
              </a:ext>
            </a:extLst>
          </p:cNvPr>
          <p:cNvGrpSpPr/>
          <p:nvPr/>
        </p:nvGrpSpPr>
        <p:grpSpPr>
          <a:xfrm>
            <a:off x="6849770" y="3685030"/>
            <a:ext cx="3456509" cy="925396"/>
            <a:chOff x="6849770" y="3685030"/>
            <a:chExt cx="3456509" cy="925396"/>
          </a:xfrm>
        </p:grpSpPr>
        <p:sp>
          <p:nvSpPr>
            <p:cNvPr id="32" name="矩形 31">
              <a:extLst>
                <a:ext uri="{FF2B5EF4-FFF2-40B4-BE49-F238E27FC236}">
                  <a16:creationId xmlns:a16="http://schemas.microsoft.com/office/drawing/2014/main" id="{2BA989C0-CC02-4290-9B92-72F8C46C79F9}"/>
                </a:ext>
              </a:extLst>
            </p:cNvPr>
            <p:cNvSpPr/>
            <p:nvPr/>
          </p:nvSpPr>
          <p:spPr>
            <a:xfrm>
              <a:off x="6852867" y="3685030"/>
              <a:ext cx="633730" cy="579120"/>
            </a:xfrm>
            <a:prstGeom prst="rect">
              <a:avLst/>
            </a:prstGeom>
            <a:noFill/>
          </p:spPr>
          <p:txBody>
            <a:bodyPr bIns="45720" lIns="91440" rIns="91440" tIns="4572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05</a:t>
              </a:r>
            </a:p>
          </p:txBody>
        </p:sp>
        <p:sp>
          <p:nvSpPr>
            <p:cNvPr id="33" name="文本框 67">
              <a:extLst>
                <a:ext uri="{FF2B5EF4-FFF2-40B4-BE49-F238E27FC236}">
                  <a16:creationId xmlns:a16="http://schemas.microsoft.com/office/drawing/2014/main" id="{CB27296D-0B5A-4D60-94AF-3B7F32D9D082}"/>
                </a:ext>
              </a:extLst>
            </p:cNvPr>
            <p:cNvSpPr txBox="1"/>
            <p:nvPr/>
          </p:nvSpPr>
          <p:spPr>
            <a:xfrm>
              <a:off x="7540528" y="3742412"/>
              <a:ext cx="2765751" cy="868014"/>
            </a:xfrm>
            <a:prstGeom prst="rect">
              <a:avLst/>
            </a:prstGeom>
            <a:noFill/>
          </p:spPr>
          <p:txBody>
            <a:bodyPr anchor="t" bIns="0" rtlCol="0" tIns="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企业组织架构设置和调整，重要规章制度的制定和修改；</a:t>
              </a:r>
            </a:p>
          </p:txBody>
        </p:sp>
      </p:grpSp>
      <p:grpSp>
        <p:nvGrpSpPr>
          <p:cNvPr id="34" name="组合 33">
            <a:extLst>
              <a:ext uri="{FF2B5EF4-FFF2-40B4-BE49-F238E27FC236}">
                <a16:creationId xmlns:a16="http://schemas.microsoft.com/office/drawing/2014/main" id="{040F26B7-B752-4CA9-ACE8-141B6E5001C2}"/>
              </a:ext>
            </a:extLst>
          </p:cNvPr>
          <p:cNvGrpSpPr/>
          <p:nvPr/>
        </p:nvGrpSpPr>
        <p:grpSpPr>
          <a:xfrm>
            <a:off x="1674296" y="5319066"/>
            <a:ext cx="3489214" cy="875175"/>
            <a:chOff x="1674296" y="5319066"/>
            <a:chExt cx="3489214" cy="875175"/>
          </a:xfrm>
        </p:grpSpPr>
        <p:sp>
          <p:nvSpPr>
            <p:cNvPr id="35" name="矩形 34">
              <a:extLst>
                <a:ext uri="{FF2B5EF4-FFF2-40B4-BE49-F238E27FC236}">
                  <a16:creationId xmlns:a16="http://schemas.microsoft.com/office/drawing/2014/main" id="{7B0FAA43-B4E9-4A80-9FEF-E032B348FDDE}"/>
                </a:ext>
              </a:extLst>
            </p:cNvPr>
            <p:cNvSpPr/>
            <p:nvPr/>
          </p:nvSpPr>
          <p:spPr>
            <a:xfrm>
              <a:off x="1677391" y="5319066"/>
              <a:ext cx="633730" cy="579120"/>
            </a:xfrm>
            <a:prstGeom prst="rect">
              <a:avLst/>
            </a:prstGeom>
            <a:noFill/>
          </p:spPr>
          <p:txBody>
            <a:bodyPr bIns="45720" lIns="91440" rIns="91440" tIns="4572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03</a:t>
              </a:r>
            </a:p>
          </p:txBody>
        </p:sp>
        <p:sp>
          <p:nvSpPr>
            <p:cNvPr id="36" name="文本框 69">
              <a:extLst>
                <a:ext uri="{FF2B5EF4-FFF2-40B4-BE49-F238E27FC236}">
                  <a16:creationId xmlns:a16="http://schemas.microsoft.com/office/drawing/2014/main" id="{C9FF8F01-AFA2-4F4A-845A-10A03869EBA1}"/>
                </a:ext>
              </a:extLst>
            </p:cNvPr>
            <p:cNvSpPr txBox="1"/>
            <p:nvPr/>
          </p:nvSpPr>
          <p:spPr>
            <a:xfrm>
              <a:off x="2397759" y="5326227"/>
              <a:ext cx="2765751" cy="868014"/>
            </a:xfrm>
            <a:prstGeom prst="rect">
              <a:avLst/>
            </a:prstGeom>
            <a:noFill/>
          </p:spPr>
          <p:txBody>
            <a:bodyPr anchor="t" bIns="0" rtlCol="0" tIns="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400" u="none">
                  <a:ln>
                    <a:noFill/>
                  </a:ln>
                  <a:solidFill>
                    <a:prstClr val="black"/>
                  </a:solidFill>
                  <a:effectLst/>
                  <a:uLnTx/>
                  <a:uFillTx/>
                  <a:latin panose="020f0302020204030204" typeface="Microsoft YaHei"/>
                  <a:ea charset="-122" panose="020b0503020204020204" pitchFamily="34" typeface="微软雅黑"/>
                  <a:cs typeface="+mn-ea"/>
                  <a:sym typeface="+mn-lt"/>
                </a:rPr>
                <a:t>涉及企业安全生产、维护稳定、职工权益、社会责任等方面的重大事项；</a:t>
              </a:r>
            </a:p>
          </p:txBody>
        </p:sp>
      </p:grpSp>
      <p:grpSp>
        <p:nvGrpSpPr>
          <p:cNvPr id="37" name="组合 36">
            <a:extLst>
              <a:ext uri="{FF2B5EF4-FFF2-40B4-BE49-F238E27FC236}">
                <a16:creationId xmlns:a16="http://schemas.microsoft.com/office/drawing/2014/main" id="{45430035-8CC5-497A-9122-494944E86A46}"/>
              </a:ext>
            </a:extLst>
          </p:cNvPr>
          <p:cNvGrpSpPr/>
          <p:nvPr/>
        </p:nvGrpSpPr>
        <p:grpSpPr>
          <a:xfrm>
            <a:off x="6849770" y="5319066"/>
            <a:ext cx="3456509" cy="875175"/>
            <a:chOff x="6849770" y="5319066"/>
            <a:chExt cx="3456509" cy="875175"/>
          </a:xfrm>
        </p:grpSpPr>
        <p:sp>
          <p:nvSpPr>
            <p:cNvPr id="38" name="矩形 37">
              <a:extLst>
                <a:ext uri="{FF2B5EF4-FFF2-40B4-BE49-F238E27FC236}">
                  <a16:creationId xmlns:a16="http://schemas.microsoft.com/office/drawing/2014/main" id="{82B42CC2-8A2A-49F2-B489-E19718E5CE2B}"/>
                </a:ext>
              </a:extLst>
            </p:cNvPr>
            <p:cNvSpPr/>
            <p:nvPr/>
          </p:nvSpPr>
          <p:spPr>
            <a:xfrm>
              <a:off x="6852867" y="5319066"/>
              <a:ext cx="633730" cy="579120"/>
            </a:xfrm>
            <a:prstGeom prst="rect">
              <a:avLst/>
            </a:prstGeom>
            <a:noFill/>
          </p:spPr>
          <p:txBody>
            <a:bodyPr bIns="45720" lIns="91440" rIns="91440" tIns="4572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w="0"/>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06</a:t>
              </a:r>
            </a:p>
          </p:txBody>
        </p:sp>
        <p:sp>
          <p:nvSpPr>
            <p:cNvPr id="39" name="文本框 71">
              <a:extLst>
                <a:ext uri="{FF2B5EF4-FFF2-40B4-BE49-F238E27FC236}">
                  <a16:creationId xmlns:a16="http://schemas.microsoft.com/office/drawing/2014/main" id="{78956D9A-D270-488F-8FA3-AB8A78299C3F}"/>
                </a:ext>
              </a:extLst>
            </p:cNvPr>
            <p:cNvSpPr txBox="1"/>
            <p:nvPr/>
          </p:nvSpPr>
          <p:spPr>
            <a:xfrm>
              <a:off x="7540528" y="5326227"/>
              <a:ext cx="2765751" cy="868014"/>
            </a:xfrm>
            <a:prstGeom prst="rect">
              <a:avLst/>
            </a:prstGeom>
            <a:noFill/>
          </p:spPr>
          <p:txBody>
            <a:bodyPr anchor="t" bIns="0" rtlCol="0" tIns="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其他应当由党委（党组）研究讨论的重要事项。</a:t>
              </a:r>
            </a:p>
          </p:txBody>
        </p:sp>
      </p:grpSp>
      <p:sp>
        <p:nvSpPr>
          <p:cNvPr id="40" name="矩形 39">
            <a:extLst>
              <a:ext uri="{FF2B5EF4-FFF2-40B4-BE49-F238E27FC236}">
                <a16:creationId xmlns:a16="http://schemas.microsoft.com/office/drawing/2014/main" id="{32A2DF8F-33D5-444D-B250-8BB6252F49EF}"/>
              </a:ext>
            </a:extLst>
          </p:cNvPr>
          <p:cNvSpPr/>
          <p:nvPr/>
        </p:nvSpPr>
        <p:spPr>
          <a:xfrm>
            <a:off x="1538861" y="1200333"/>
            <a:ext cx="8361680" cy="51816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800" u="none">
                <a:ln>
                  <a:noFill/>
                </a:ln>
                <a:solidFill>
                  <a:srgbClr val="C00000"/>
                </a:solidFill>
                <a:effectLst/>
                <a:uLnTx/>
                <a:uFillTx/>
                <a:latin panose="020f0302020204030204" typeface="Microsoft YaHei"/>
                <a:ea charset="-122" panose="020b0503020204020204" pitchFamily="34" typeface="微软雅黑"/>
                <a:cs typeface="+mn-ea"/>
                <a:sym typeface="+mn-lt"/>
              </a:rPr>
              <a:t>国有企业重大经营管理事项研究讨论的事项主要包括</a:t>
            </a:r>
          </a:p>
        </p:txBody>
      </p:sp>
    </p:spTree>
    <p:extLst>
      <p:ext uri="{BB962C8B-B14F-4D97-AF65-F5344CB8AC3E}">
        <p14:creationId val="191588703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6" presetSubtype="21">
                                  <p:stCondLst>
                                    <p:cond delay="0"/>
                                  </p:stCondLst>
                                  <p:childTnLst>
                                    <p:set>
                                      <p:cBhvr>
                                        <p:cTn dur="1" fill="hold" id="29">
                                          <p:stCondLst>
                                            <p:cond delay="0"/>
                                          </p:stCondLst>
                                        </p:cTn>
                                        <p:tgtEl>
                                          <p:spTgt spid="40"/>
                                        </p:tgtEl>
                                        <p:attrNameLst>
                                          <p:attrName>style.visibility</p:attrName>
                                        </p:attrNameLst>
                                      </p:cBhvr>
                                      <p:to>
                                        <p:strVal val="visible"/>
                                      </p:to>
                                    </p:set>
                                    <p:animEffect filter="barn(inVertical)" transition="in">
                                      <p:cBhvr>
                                        <p:cTn dur="500" id="30"/>
                                        <p:tgtEl>
                                          <p:spTgt spid="40"/>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16" presetSubtype="21">
                                  <p:stCondLst>
                                    <p:cond delay="0"/>
                                  </p:stCondLst>
                                  <p:childTnLst>
                                    <p:set>
                                      <p:cBhvr>
                                        <p:cTn dur="1" fill="hold" id="34">
                                          <p:stCondLst>
                                            <p:cond delay="0"/>
                                          </p:stCondLst>
                                        </p:cTn>
                                        <p:tgtEl>
                                          <p:spTgt spid="11"/>
                                        </p:tgtEl>
                                        <p:attrNameLst>
                                          <p:attrName>style.visibility</p:attrName>
                                        </p:attrNameLst>
                                      </p:cBhvr>
                                      <p:to>
                                        <p:strVal val="visible"/>
                                      </p:to>
                                    </p:set>
                                    <p:animEffect filter="barn(inVertical)" transition="in">
                                      <p:cBhvr>
                                        <p:cTn dur="500" id="35"/>
                                        <p:tgtEl>
                                          <p:spTgt spid="11"/>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53" presetSubtype="0">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p:cTn dur="500" fill="hold" id="40"/>
                                        <p:tgtEl>
                                          <p:spTgt spid="20"/>
                                        </p:tgtEl>
                                        <p:attrNameLst>
                                          <p:attrName>ppt_w</p:attrName>
                                        </p:attrNameLst>
                                      </p:cBhvr>
                                      <p:tavLst>
                                        <p:tav tm="0">
                                          <p:val>
                                            <p:fltVal val="0"/>
                                          </p:val>
                                        </p:tav>
                                        <p:tav tm="100000">
                                          <p:val>
                                            <p:strVal val="#ppt_w"/>
                                          </p:val>
                                        </p:tav>
                                      </p:tavLst>
                                    </p:anim>
                                    <p:anim calcmode="lin" valueType="num">
                                      <p:cBhvr>
                                        <p:cTn dur="500" fill="hold" id="41"/>
                                        <p:tgtEl>
                                          <p:spTgt spid="20"/>
                                        </p:tgtEl>
                                        <p:attrNameLst>
                                          <p:attrName>ppt_h</p:attrName>
                                        </p:attrNameLst>
                                      </p:cBhvr>
                                      <p:tavLst>
                                        <p:tav tm="0">
                                          <p:val>
                                            <p:fltVal val="0"/>
                                          </p:val>
                                        </p:tav>
                                        <p:tav tm="100000">
                                          <p:val>
                                            <p:strVal val="#ppt_h"/>
                                          </p:val>
                                        </p:tav>
                                      </p:tavLst>
                                    </p:anim>
                                    <p:animEffect filter="fade" transition="in">
                                      <p:cBhvr>
                                        <p:cTn dur="500" id="42"/>
                                        <p:tgtEl>
                                          <p:spTgt spid="20"/>
                                        </p:tgtEl>
                                      </p:cBhvr>
                                    </p:animEffect>
                                  </p:childTnLst>
                                </p:cTn>
                              </p:par>
                              <p:par>
                                <p:cTn fill="hold" id="43" nodeType="withEffect" presetClass="entr" presetID="53" presetSubtype="0">
                                  <p:stCondLst>
                                    <p:cond delay="0"/>
                                  </p:stCondLst>
                                  <p:childTnLst>
                                    <p:set>
                                      <p:cBhvr>
                                        <p:cTn dur="1" fill="hold" id="44">
                                          <p:stCondLst>
                                            <p:cond delay="0"/>
                                          </p:stCondLst>
                                        </p:cTn>
                                        <p:tgtEl>
                                          <p:spTgt spid="27"/>
                                        </p:tgtEl>
                                        <p:attrNameLst>
                                          <p:attrName>style.visibility</p:attrName>
                                        </p:attrNameLst>
                                      </p:cBhvr>
                                      <p:to>
                                        <p:strVal val="visible"/>
                                      </p:to>
                                    </p:set>
                                    <p:anim calcmode="lin" valueType="num">
                                      <p:cBhvr>
                                        <p:cTn dur="500" fill="hold" id="45"/>
                                        <p:tgtEl>
                                          <p:spTgt spid="27"/>
                                        </p:tgtEl>
                                        <p:attrNameLst>
                                          <p:attrName>ppt_w</p:attrName>
                                        </p:attrNameLst>
                                      </p:cBhvr>
                                      <p:tavLst>
                                        <p:tav tm="0">
                                          <p:val>
                                            <p:fltVal val="0"/>
                                          </p:val>
                                        </p:tav>
                                        <p:tav tm="100000">
                                          <p:val>
                                            <p:strVal val="#ppt_w"/>
                                          </p:val>
                                        </p:tav>
                                      </p:tavLst>
                                    </p:anim>
                                    <p:anim calcmode="lin" valueType="num">
                                      <p:cBhvr>
                                        <p:cTn dur="500" fill="hold" id="46"/>
                                        <p:tgtEl>
                                          <p:spTgt spid="27"/>
                                        </p:tgtEl>
                                        <p:attrNameLst>
                                          <p:attrName>ppt_h</p:attrName>
                                        </p:attrNameLst>
                                      </p:cBhvr>
                                      <p:tavLst>
                                        <p:tav tm="0">
                                          <p:val>
                                            <p:fltVal val="0"/>
                                          </p:val>
                                        </p:tav>
                                        <p:tav tm="100000">
                                          <p:val>
                                            <p:strVal val="#ppt_h"/>
                                          </p:val>
                                        </p:tav>
                                      </p:tavLst>
                                    </p:anim>
                                    <p:animEffect filter="fade" transition="in">
                                      <p:cBhvr>
                                        <p:cTn dur="500" id="47"/>
                                        <p:tgtEl>
                                          <p:spTgt spid="27"/>
                                        </p:tgtEl>
                                      </p:cBhvr>
                                    </p:animEffect>
                                  </p:childTnLst>
                                </p:cTn>
                              </p:par>
                              <p:par>
                                <p:cTn fill="hold" id="48" nodeType="withEffect" presetClass="entr" presetID="53" presetSubtype="0">
                                  <p:stCondLst>
                                    <p:cond delay="0"/>
                                  </p:stCondLst>
                                  <p:childTnLst>
                                    <p:set>
                                      <p:cBhvr>
                                        <p:cTn dur="1" fill="hold" id="49">
                                          <p:stCondLst>
                                            <p:cond delay="0"/>
                                          </p:stCondLst>
                                        </p:cTn>
                                        <p:tgtEl>
                                          <p:spTgt spid="34"/>
                                        </p:tgtEl>
                                        <p:attrNameLst>
                                          <p:attrName>style.visibility</p:attrName>
                                        </p:attrNameLst>
                                      </p:cBhvr>
                                      <p:to>
                                        <p:strVal val="visible"/>
                                      </p:to>
                                    </p:set>
                                    <p:anim calcmode="lin" valueType="num">
                                      <p:cBhvr>
                                        <p:cTn dur="500" fill="hold" id="50"/>
                                        <p:tgtEl>
                                          <p:spTgt spid="34"/>
                                        </p:tgtEl>
                                        <p:attrNameLst>
                                          <p:attrName>ppt_w</p:attrName>
                                        </p:attrNameLst>
                                      </p:cBhvr>
                                      <p:tavLst>
                                        <p:tav tm="0">
                                          <p:val>
                                            <p:fltVal val="0"/>
                                          </p:val>
                                        </p:tav>
                                        <p:tav tm="100000">
                                          <p:val>
                                            <p:strVal val="#ppt_w"/>
                                          </p:val>
                                        </p:tav>
                                      </p:tavLst>
                                    </p:anim>
                                    <p:anim calcmode="lin" valueType="num">
                                      <p:cBhvr>
                                        <p:cTn dur="500" fill="hold" id="51"/>
                                        <p:tgtEl>
                                          <p:spTgt spid="34"/>
                                        </p:tgtEl>
                                        <p:attrNameLst>
                                          <p:attrName>ppt_h</p:attrName>
                                        </p:attrNameLst>
                                      </p:cBhvr>
                                      <p:tavLst>
                                        <p:tav tm="0">
                                          <p:val>
                                            <p:fltVal val="0"/>
                                          </p:val>
                                        </p:tav>
                                        <p:tav tm="100000">
                                          <p:val>
                                            <p:strVal val="#ppt_h"/>
                                          </p:val>
                                        </p:tav>
                                      </p:tavLst>
                                    </p:anim>
                                    <p:animEffect filter="fade" transition="in">
                                      <p:cBhvr>
                                        <p:cTn dur="500" id="52"/>
                                        <p:tgtEl>
                                          <p:spTgt spid="34"/>
                                        </p:tgtEl>
                                      </p:cBhvr>
                                    </p:animEffect>
                                  </p:childTnLst>
                                </p:cTn>
                              </p:par>
                              <p:par>
                                <p:cTn fill="hold" id="53" nodeType="withEffect" presetClass="entr" presetID="53"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500" fill="hold" id="55"/>
                                        <p:tgtEl>
                                          <p:spTgt spid="23"/>
                                        </p:tgtEl>
                                        <p:attrNameLst>
                                          <p:attrName>ppt_w</p:attrName>
                                        </p:attrNameLst>
                                      </p:cBhvr>
                                      <p:tavLst>
                                        <p:tav tm="0">
                                          <p:val>
                                            <p:fltVal val="0"/>
                                          </p:val>
                                        </p:tav>
                                        <p:tav tm="100000">
                                          <p:val>
                                            <p:strVal val="#ppt_w"/>
                                          </p:val>
                                        </p:tav>
                                      </p:tavLst>
                                    </p:anim>
                                    <p:anim calcmode="lin" valueType="num">
                                      <p:cBhvr>
                                        <p:cTn dur="500" fill="hold" id="56"/>
                                        <p:tgtEl>
                                          <p:spTgt spid="23"/>
                                        </p:tgtEl>
                                        <p:attrNameLst>
                                          <p:attrName>ppt_h</p:attrName>
                                        </p:attrNameLst>
                                      </p:cBhvr>
                                      <p:tavLst>
                                        <p:tav tm="0">
                                          <p:val>
                                            <p:fltVal val="0"/>
                                          </p:val>
                                        </p:tav>
                                        <p:tav tm="100000">
                                          <p:val>
                                            <p:strVal val="#ppt_h"/>
                                          </p:val>
                                        </p:tav>
                                      </p:tavLst>
                                    </p:anim>
                                    <p:animEffect filter="fade" transition="in">
                                      <p:cBhvr>
                                        <p:cTn dur="500" id="57"/>
                                        <p:tgtEl>
                                          <p:spTgt spid="23"/>
                                        </p:tgtEl>
                                      </p:cBhvr>
                                    </p:animEffect>
                                  </p:childTnLst>
                                </p:cTn>
                              </p:par>
                              <p:par>
                                <p:cTn fill="hold" id="58" nodeType="withEffect" presetClass="entr" presetID="53" presetSubtype="0">
                                  <p:stCondLst>
                                    <p:cond delay="0"/>
                                  </p:stCondLst>
                                  <p:childTnLst>
                                    <p:set>
                                      <p:cBhvr>
                                        <p:cTn dur="1" fill="hold" id="59">
                                          <p:stCondLst>
                                            <p:cond delay="0"/>
                                          </p:stCondLst>
                                        </p:cTn>
                                        <p:tgtEl>
                                          <p:spTgt spid="31"/>
                                        </p:tgtEl>
                                        <p:attrNameLst>
                                          <p:attrName>style.visibility</p:attrName>
                                        </p:attrNameLst>
                                      </p:cBhvr>
                                      <p:to>
                                        <p:strVal val="visible"/>
                                      </p:to>
                                    </p:set>
                                    <p:anim calcmode="lin" valueType="num">
                                      <p:cBhvr>
                                        <p:cTn dur="500" fill="hold" id="60"/>
                                        <p:tgtEl>
                                          <p:spTgt spid="31"/>
                                        </p:tgtEl>
                                        <p:attrNameLst>
                                          <p:attrName>ppt_w</p:attrName>
                                        </p:attrNameLst>
                                      </p:cBhvr>
                                      <p:tavLst>
                                        <p:tav tm="0">
                                          <p:val>
                                            <p:fltVal val="0"/>
                                          </p:val>
                                        </p:tav>
                                        <p:tav tm="100000">
                                          <p:val>
                                            <p:strVal val="#ppt_w"/>
                                          </p:val>
                                        </p:tav>
                                      </p:tavLst>
                                    </p:anim>
                                    <p:anim calcmode="lin" valueType="num">
                                      <p:cBhvr>
                                        <p:cTn dur="500" fill="hold" id="61"/>
                                        <p:tgtEl>
                                          <p:spTgt spid="31"/>
                                        </p:tgtEl>
                                        <p:attrNameLst>
                                          <p:attrName>ppt_h</p:attrName>
                                        </p:attrNameLst>
                                      </p:cBhvr>
                                      <p:tavLst>
                                        <p:tav tm="0">
                                          <p:val>
                                            <p:fltVal val="0"/>
                                          </p:val>
                                        </p:tav>
                                        <p:tav tm="100000">
                                          <p:val>
                                            <p:strVal val="#ppt_h"/>
                                          </p:val>
                                        </p:tav>
                                      </p:tavLst>
                                    </p:anim>
                                    <p:animEffect filter="fade" transition="in">
                                      <p:cBhvr>
                                        <p:cTn dur="500" id="62"/>
                                        <p:tgtEl>
                                          <p:spTgt spid="31"/>
                                        </p:tgtEl>
                                      </p:cBhvr>
                                    </p:animEffect>
                                  </p:childTnLst>
                                </p:cTn>
                              </p:par>
                              <p:par>
                                <p:cTn fill="hold" id="63" nodeType="withEffect" presetClass="entr" presetID="53" presetSubtype="0">
                                  <p:stCondLst>
                                    <p:cond delay="0"/>
                                  </p:stCondLst>
                                  <p:childTnLst>
                                    <p:set>
                                      <p:cBhvr>
                                        <p:cTn dur="1" fill="hold" id="64">
                                          <p:stCondLst>
                                            <p:cond delay="0"/>
                                          </p:stCondLst>
                                        </p:cTn>
                                        <p:tgtEl>
                                          <p:spTgt spid="37"/>
                                        </p:tgtEl>
                                        <p:attrNameLst>
                                          <p:attrName>style.visibility</p:attrName>
                                        </p:attrNameLst>
                                      </p:cBhvr>
                                      <p:to>
                                        <p:strVal val="visible"/>
                                      </p:to>
                                    </p:set>
                                    <p:anim calcmode="lin" valueType="num">
                                      <p:cBhvr>
                                        <p:cTn dur="500" fill="hold" id="65"/>
                                        <p:tgtEl>
                                          <p:spTgt spid="37"/>
                                        </p:tgtEl>
                                        <p:attrNameLst>
                                          <p:attrName>ppt_w</p:attrName>
                                        </p:attrNameLst>
                                      </p:cBhvr>
                                      <p:tavLst>
                                        <p:tav tm="0">
                                          <p:val>
                                            <p:fltVal val="0"/>
                                          </p:val>
                                        </p:tav>
                                        <p:tav tm="100000">
                                          <p:val>
                                            <p:strVal val="#ppt_w"/>
                                          </p:val>
                                        </p:tav>
                                      </p:tavLst>
                                    </p:anim>
                                    <p:anim calcmode="lin" valueType="num">
                                      <p:cBhvr>
                                        <p:cTn dur="500" fill="hold" id="66"/>
                                        <p:tgtEl>
                                          <p:spTgt spid="37"/>
                                        </p:tgtEl>
                                        <p:attrNameLst>
                                          <p:attrName>ppt_h</p:attrName>
                                        </p:attrNameLst>
                                      </p:cBhvr>
                                      <p:tavLst>
                                        <p:tav tm="0">
                                          <p:val>
                                            <p:fltVal val="0"/>
                                          </p:val>
                                        </p:tav>
                                        <p:tav tm="100000">
                                          <p:val>
                                            <p:strVal val="#ppt_h"/>
                                          </p:val>
                                        </p:tav>
                                      </p:tavLst>
                                    </p:anim>
                                    <p:animEffect filter="fade" transition="in">
                                      <p:cBhvr>
                                        <p:cTn dur="500" id="6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4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第四章：党的领导和公司治理</a:t>
            </a:r>
          </a:p>
        </p:txBody>
      </p:sp>
      <p:sp>
        <p:nvSpPr>
          <p:cNvPr id="41" name="Freeform 14">
            <a:extLst>
              <a:ext uri="{FF2B5EF4-FFF2-40B4-BE49-F238E27FC236}">
                <a16:creationId xmlns:a16="http://schemas.microsoft.com/office/drawing/2014/main" id="{31BBAFCC-B2C4-4336-BB36-B0AAA296034B}"/>
              </a:ext>
            </a:extLst>
          </p:cNvPr>
          <p:cNvSpPr/>
          <p:nvPr/>
        </p:nvSpPr>
        <p:spPr bwMode="auto">
          <a:xfrm>
            <a:off x="603300" y="176459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2" name="TextBox 11">
            <a:extLst>
              <a:ext uri="{FF2B5EF4-FFF2-40B4-BE49-F238E27FC236}">
                <a16:creationId xmlns:a16="http://schemas.microsoft.com/office/drawing/2014/main" id="{AE6C7C8B-858E-4429-88A4-3F8FA548B9F5}"/>
              </a:ext>
            </a:extLst>
          </p:cNvPr>
          <p:cNvSpPr txBox="1"/>
          <p:nvPr/>
        </p:nvSpPr>
        <p:spPr>
          <a:xfrm>
            <a:off x="850470" y="1941790"/>
            <a:ext cx="805180" cy="7620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400" u="none">
                <a:ln>
                  <a:noFill/>
                </a:ln>
                <a:solidFill>
                  <a:srgbClr val="E7E6E6"/>
                </a:solidFill>
                <a:effectLst/>
                <a:uLnTx/>
                <a:uFillTx/>
                <a:latin typeface="字魂35号-经典雅黑"/>
                <a:ea typeface="+mj-ea"/>
                <a:cs typeface="+mn-cs"/>
              </a:rPr>
              <a:t>16</a:t>
            </a:r>
          </a:p>
        </p:txBody>
      </p:sp>
      <p:sp>
        <p:nvSpPr>
          <p:cNvPr id="43" name="Freeform 14">
            <a:extLst>
              <a:ext uri="{FF2B5EF4-FFF2-40B4-BE49-F238E27FC236}">
                <a16:creationId xmlns:a16="http://schemas.microsoft.com/office/drawing/2014/main" id="{FDB2CA36-DDBB-47D0-BD83-2414EA63368A}"/>
              </a:ext>
            </a:extLst>
          </p:cNvPr>
          <p:cNvSpPr/>
          <p:nvPr/>
        </p:nvSpPr>
        <p:spPr bwMode="auto">
          <a:xfrm>
            <a:off x="603300" y="426065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4" name="TextBox 15">
            <a:extLst>
              <a:ext uri="{FF2B5EF4-FFF2-40B4-BE49-F238E27FC236}">
                <a16:creationId xmlns:a16="http://schemas.microsoft.com/office/drawing/2014/main" id="{0EE42FD5-FA9D-457B-868A-9329943A1127}"/>
              </a:ext>
            </a:extLst>
          </p:cNvPr>
          <p:cNvSpPr txBox="1"/>
          <p:nvPr/>
        </p:nvSpPr>
        <p:spPr>
          <a:xfrm>
            <a:off x="865805" y="4471241"/>
            <a:ext cx="794502" cy="14325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400" u="none">
                <a:ln>
                  <a:noFill/>
                </a:ln>
                <a:solidFill>
                  <a:srgbClr val="E7E6E6"/>
                </a:solidFill>
                <a:effectLst/>
                <a:uLnTx/>
                <a:uFillTx/>
                <a:latin typeface="字魂35号-经典雅黑"/>
                <a:ea typeface="+mj-ea"/>
                <a:cs typeface="+mn-cs"/>
              </a:rPr>
              <a:t>17</a:t>
            </a:r>
          </a:p>
        </p:txBody>
      </p:sp>
      <p:sp>
        <p:nvSpPr>
          <p:cNvPr id="11" name="矩形 10">
            <a:extLst>
              <a:ext uri="{FF2B5EF4-FFF2-40B4-BE49-F238E27FC236}">
                <a16:creationId xmlns:a16="http://schemas.microsoft.com/office/drawing/2014/main" id="{B1060C7F-EB31-4D5B-A0CB-65E0CFB6E244}"/>
              </a:ext>
            </a:extLst>
          </p:cNvPr>
          <p:cNvSpPr/>
          <p:nvPr/>
        </p:nvSpPr>
        <p:spPr>
          <a:xfrm>
            <a:off x="2057993" y="1582994"/>
            <a:ext cx="8870951" cy="265176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十六条：国有企业党组织应当按照干部管理权限，规范动议提名、组织考察、讨论决定等程序，落实对党忠诚、勇于创新、治企有方、兴企有为、清正廉洁的要求，做好选配企业领导人员工作，加大优秀年轻领导人员培养选拔力度，加强企业领导人员管理监督，保证党对干部人事工作的领导权和对重要干部的管理权。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实施人才强企战略，健全人才培养、引进、使用机制，重点做好企业经营管理人才、专业技术人才、高技能人才以及特殊领域紧缺人才工作，激发和保护企业家精神，营造鼓励创新创业的良好环境。</a:t>
            </a:r>
          </a:p>
        </p:txBody>
      </p:sp>
      <p:sp>
        <p:nvSpPr>
          <p:cNvPr id="12" name="矩形 11">
            <a:extLst>
              <a:ext uri="{FF2B5EF4-FFF2-40B4-BE49-F238E27FC236}">
                <a16:creationId xmlns:a16="http://schemas.microsoft.com/office/drawing/2014/main" id="{0B6CFE8A-FE8C-4400-B5A7-5ED735BC1B5B}"/>
              </a:ext>
            </a:extLst>
          </p:cNvPr>
          <p:cNvSpPr/>
          <p:nvPr/>
        </p:nvSpPr>
        <p:spPr>
          <a:xfrm>
            <a:off x="2057993" y="4239104"/>
            <a:ext cx="8756651" cy="155448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十七条：健全以职工代表大会为基本形式的民主管理制度，探索职工参与管理的有效方式，推进厂务公开、业务公开，保障职工知情权、参与权、表达权、监督权，维护职工合法权益。重大决策应当听取职工意见，涉及职工切身利益的重大问题必须经过职工代表大会或者职工大会审议。坚持和完善职工董事制度、职工监事制度，保证职工代表有序参与公司治理。</a:t>
            </a:r>
          </a:p>
        </p:txBody>
      </p:sp>
    </p:spTree>
    <p:extLst>
      <p:ext uri="{BB962C8B-B14F-4D97-AF65-F5344CB8AC3E}">
        <p14:creationId val="212742222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12">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fill="hold" id="29"/>
                                        <p:tgtEl>
                                          <p:spTgt spid="41"/>
                                        </p:tgtEl>
                                        <p:attrNameLst>
                                          <p:attrName>ppt_x</p:attrName>
                                        </p:attrNameLst>
                                      </p:cBhvr>
                                      <p:tavLst>
                                        <p:tav tm="0">
                                          <p:val>
                                            <p:strVal val="0-#ppt_w/2"/>
                                          </p:val>
                                        </p:tav>
                                        <p:tav tm="100000">
                                          <p:val>
                                            <p:strVal val="#ppt_x"/>
                                          </p:val>
                                        </p:tav>
                                      </p:tavLst>
                                    </p:anim>
                                    <p:anim calcmode="lin" valueType="num">
                                      <p:cBhvr additive="base">
                                        <p:cTn dur="500" fill="hold" id="30"/>
                                        <p:tgtEl>
                                          <p:spTgt spid="41"/>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 calcmode="lin" valueType="num">
                                      <p:cBhvr>
                                        <p:cTn dur="500" fill="hold" id="36"/>
                                        <p:tgtEl>
                                          <p:spTgt spid="42"/>
                                        </p:tgtEl>
                                        <p:attrNameLst>
                                          <p:attrName>style.rotation</p:attrName>
                                        </p:attrNameLst>
                                      </p:cBhvr>
                                      <p:tavLst>
                                        <p:tav tm="0">
                                          <p:val>
                                            <p:fltVal val="90"/>
                                          </p:val>
                                        </p:tav>
                                        <p:tav tm="100000">
                                          <p:val>
                                            <p:fltVal val="0"/>
                                          </p:val>
                                        </p:tav>
                                      </p:tavLst>
                                    </p:anim>
                                    <p:animEffect filter="fade" transition="in">
                                      <p:cBhvr>
                                        <p:cTn dur="500" id="37"/>
                                        <p:tgtEl>
                                          <p:spTgt spid="42"/>
                                        </p:tgtEl>
                                      </p:cBhvr>
                                    </p:animEffect>
                                  </p:childTnLst>
                                </p:cTn>
                              </p:par>
                            </p:childTnLst>
                          </p:cTn>
                        </p:par>
                        <p:par>
                          <p:cTn fill="hold" id="38" nodeType="afterGroup">
                            <p:stCondLst>
                              <p:cond delay="3150"/>
                            </p:stCondLst>
                            <p:childTnLst>
                              <p:par>
                                <p:cTn fill="hold" grpId="0" id="39" nodeType="afterEffect" presetClass="entr" presetID="2" presetSubtype="12">
                                  <p:stCondLst>
                                    <p:cond delay="0"/>
                                  </p:stCondLst>
                                  <p:childTnLst>
                                    <p:set>
                                      <p:cBhvr>
                                        <p:cTn dur="1" fill="hold" id="40">
                                          <p:stCondLst>
                                            <p:cond delay="0"/>
                                          </p:stCondLst>
                                        </p:cTn>
                                        <p:tgtEl>
                                          <p:spTgt spid="43"/>
                                        </p:tgtEl>
                                        <p:attrNameLst>
                                          <p:attrName>style.visibility</p:attrName>
                                        </p:attrNameLst>
                                      </p:cBhvr>
                                      <p:to>
                                        <p:strVal val="visible"/>
                                      </p:to>
                                    </p:set>
                                    <p:anim calcmode="lin" valueType="num">
                                      <p:cBhvr additive="base">
                                        <p:cTn dur="500" fill="hold" id="41"/>
                                        <p:tgtEl>
                                          <p:spTgt spid="43"/>
                                        </p:tgtEl>
                                        <p:attrNameLst>
                                          <p:attrName>ppt_x</p:attrName>
                                        </p:attrNameLst>
                                      </p:cBhvr>
                                      <p:tavLst>
                                        <p:tav tm="0">
                                          <p:val>
                                            <p:strVal val="0-#ppt_w/2"/>
                                          </p:val>
                                        </p:tav>
                                        <p:tav tm="100000">
                                          <p:val>
                                            <p:strVal val="#ppt_x"/>
                                          </p:val>
                                        </p:tav>
                                      </p:tavLst>
                                    </p:anim>
                                    <p:anim calcmode="lin" valueType="num">
                                      <p:cBhvr additive="base">
                                        <p:cTn dur="500" fill="hold" id="42"/>
                                        <p:tgtEl>
                                          <p:spTgt spid="4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650"/>
                            </p:stCondLst>
                            <p:childTnLst>
                              <p:par>
                                <p:cTn fill="hold" grpId="0" id="44" nodeType="afterEffect" presetClass="entr" presetID="31" presetSubtype="0">
                                  <p:stCondLst>
                                    <p:cond delay="0"/>
                                  </p:stCondLst>
                                  <p:childTnLst>
                                    <p:set>
                                      <p:cBhvr>
                                        <p:cTn dur="1" fill="hold" id="45">
                                          <p:stCondLst>
                                            <p:cond delay="0"/>
                                          </p:stCondLst>
                                        </p:cTn>
                                        <p:tgtEl>
                                          <p:spTgt spid="44"/>
                                        </p:tgtEl>
                                        <p:attrNameLst>
                                          <p:attrName>style.visibility</p:attrName>
                                        </p:attrNameLst>
                                      </p:cBhvr>
                                      <p:to>
                                        <p:strVal val="visible"/>
                                      </p:to>
                                    </p:set>
                                    <p:anim calcmode="lin" valueType="num">
                                      <p:cBhvr>
                                        <p:cTn dur="500" fill="hold" id="46"/>
                                        <p:tgtEl>
                                          <p:spTgt spid="44"/>
                                        </p:tgtEl>
                                        <p:attrNameLst>
                                          <p:attrName>ppt_w</p:attrName>
                                        </p:attrNameLst>
                                      </p:cBhvr>
                                      <p:tavLst>
                                        <p:tav tm="0">
                                          <p:val>
                                            <p:fltVal val="0"/>
                                          </p:val>
                                        </p:tav>
                                        <p:tav tm="100000">
                                          <p:val>
                                            <p:strVal val="#ppt_w"/>
                                          </p:val>
                                        </p:tav>
                                      </p:tavLst>
                                    </p:anim>
                                    <p:anim calcmode="lin" valueType="num">
                                      <p:cBhvr>
                                        <p:cTn dur="500" fill="hold" id="47"/>
                                        <p:tgtEl>
                                          <p:spTgt spid="44"/>
                                        </p:tgtEl>
                                        <p:attrNameLst>
                                          <p:attrName>ppt_h</p:attrName>
                                        </p:attrNameLst>
                                      </p:cBhvr>
                                      <p:tavLst>
                                        <p:tav tm="0">
                                          <p:val>
                                            <p:fltVal val="0"/>
                                          </p:val>
                                        </p:tav>
                                        <p:tav tm="100000">
                                          <p:val>
                                            <p:strVal val="#ppt_h"/>
                                          </p:val>
                                        </p:tav>
                                      </p:tavLst>
                                    </p:anim>
                                    <p:anim calcmode="lin" valueType="num">
                                      <p:cBhvr>
                                        <p:cTn dur="500" fill="hold" id="48"/>
                                        <p:tgtEl>
                                          <p:spTgt spid="44"/>
                                        </p:tgtEl>
                                        <p:attrNameLst>
                                          <p:attrName>style.rotation</p:attrName>
                                        </p:attrNameLst>
                                      </p:cBhvr>
                                      <p:tavLst>
                                        <p:tav tm="0">
                                          <p:val>
                                            <p:fltVal val="90"/>
                                          </p:val>
                                        </p:tav>
                                        <p:tav tm="100000">
                                          <p:val>
                                            <p:fltVal val="0"/>
                                          </p:val>
                                        </p:tav>
                                      </p:tavLst>
                                    </p:anim>
                                    <p:animEffect filter="fade" transition="in">
                                      <p:cBhvr>
                                        <p:cTn dur="500" id="49"/>
                                        <p:tgtEl>
                                          <p:spTgt spid="44"/>
                                        </p:tgtEl>
                                      </p:cBhvr>
                                    </p:animEffect>
                                  </p:childTnLst>
                                </p:cTn>
                              </p:par>
                            </p:childTnLst>
                          </p:cTn>
                        </p:par>
                        <p:par>
                          <p:cTn fill="hold" id="50" nodeType="afterGroup">
                            <p:stCondLst>
                              <p:cond delay="4150"/>
                            </p:stCondLst>
                            <p:childTnLst>
                              <p:par>
                                <p:cTn fill="hold" grpId="0" id="51" nodeType="afterEffect" presetClass="entr" presetID="10"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500" id="53"/>
                                        <p:tgtEl>
                                          <p:spTgt spid="11"/>
                                        </p:tgtEl>
                                      </p:cBhvr>
                                    </p:animEffect>
                                  </p:childTnLst>
                                </p:cTn>
                              </p:par>
                            </p:childTnLst>
                          </p:cTn>
                        </p:par>
                        <p:par>
                          <p:cTn fill="hold" id="54" nodeType="afterGroup">
                            <p:stCondLst>
                              <p:cond delay="4650"/>
                            </p:stCondLst>
                            <p:childTnLst>
                              <p:par>
                                <p:cTn fill="hold" grpId="0" id="55" nodeType="afterEffect" presetClass="entr" presetID="10" presetSubtype="0">
                                  <p:stCondLst>
                                    <p:cond delay="0"/>
                                  </p:stCondLst>
                                  <p:childTnLst>
                                    <p:set>
                                      <p:cBhvr>
                                        <p:cTn dur="1" fill="hold" id="56">
                                          <p:stCondLst>
                                            <p:cond delay="0"/>
                                          </p:stCondLst>
                                        </p:cTn>
                                        <p:tgtEl>
                                          <p:spTgt spid="12"/>
                                        </p:tgtEl>
                                        <p:attrNameLst>
                                          <p:attrName>style.visibility</p:attrName>
                                        </p:attrNameLst>
                                      </p:cBhvr>
                                      <p:to>
                                        <p:strVal val="visible"/>
                                      </p:to>
                                    </p:set>
                                    <p:animEffect filter="fade" transition="in">
                                      <p:cBhvr>
                                        <p:cTn dur="50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41"/>
      <p:bldP grpId="0" spid="42"/>
      <p:bldP grpId="0" spid="43"/>
      <p:bldP grpId="0" spid="44"/>
      <p:bldP grpId="0" spid="11"/>
      <p:bldP grpId="0" spid="1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8958424D-CD00-4FE1-93D2-29A20BCEA02B}"/>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6" name="图片 15">
            <a:extLst>
              <a:ext uri="{FF2B5EF4-FFF2-40B4-BE49-F238E27FC236}">
                <a16:creationId xmlns:a16="http://schemas.microsoft.com/office/drawing/2014/main" id="{8615EE24-503B-4768-B6E9-03D4499439FC}"/>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7" name="图片 16">
            <a:extLst>
              <a:ext uri="{FF2B5EF4-FFF2-40B4-BE49-F238E27FC236}">
                <a16:creationId xmlns:a16="http://schemas.microsoft.com/office/drawing/2014/main" id="{7EB4654A-0E1B-42E6-AEA0-2696CA1C419C}"/>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411487" y="2710244"/>
            <a:ext cx="4541471" cy="908864"/>
            <a:chOff x="5180277" y="1851190"/>
            <a:chExt cx="4541471"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274015" y="1851190"/>
              <a:ext cx="427527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第五章：队伍建设</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170583" y="2586867"/>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13510043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7"/>
                                        </p:tgtEl>
                                        <p:attrNameLst>
                                          <p:attrName>style.visibility</p:attrName>
                                        </p:attrNameLst>
                                      </p:cBhvr>
                                      <p:to>
                                        <p:strVal val="visible"/>
                                      </p:to>
                                    </p:set>
                                    <p:animEffect filter="wipe(down)" transition="in">
                                      <p:cBhvr>
                                        <p:cTn dur="500" id="24"/>
                                        <p:tgtEl>
                                          <p:spTgt spid="17"/>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1000" id="29"/>
                                        <p:tgtEl>
                                          <p:spTgt spid="16"/>
                                        </p:tgtEl>
                                      </p:cBhvr>
                                    </p:animEffect>
                                    <p:anim calcmode="lin" valueType="num">
                                      <p:cBhvr>
                                        <p:cTn dur="1000" fill="hold" id="30"/>
                                        <p:tgtEl>
                                          <p:spTgt spid="16"/>
                                        </p:tgtEl>
                                        <p:attrNameLst>
                                          <p:attrName>ppt_x</p:attrName>
                                        </p:attrNameLst>
                                      </p:cBhvr>
                                      <p:tavLst>
                                        <p:tav tm="0">
                                          <p:val>
                                            <p:strVal val="#ppt_x"/>
                                          </p:val>
                                        </p:tav>
                                        <p:tav tm="100000">
                                          <p:val>
                                            <p:strVal val="#ppt_x"/>
                                          </p:val>
                                        </p:tav>
                                      </p:tavLst>
                                    </p:anim>
                                    <p:anim calcmode="lin" valueType="num">
                                      <p:cBhvr>
                                        <p:cTn dur="1000" fill="hold" id="31"/>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1000" id="36"/>
                                        <p:tgtEl>
                                          <p:spTgt spid="11"/>
                                        </p:tgtEl>
                                      </p:cBhvr>
                                    </p:animEffect>
                                    <p:anim calcmode="lin" valueType="num">
                                      <p:cBhvr>
                                        <p:cTn dur="1000" fill="hold" id="37"/>
                                        <p:tgtEl>
                                          <p:spTgt spid="11"/>
                                        </p:tgtEl>
                                        <p:attrNameLst>
                                          <p:attrName>ppt_x</p:attrName>
                                        </p:attrNameLst>
                                      </p:cBhvr>
                                      <p:tavLst>
                                        <p:tav tm="0">
                                          <p:val>
                                            <p:strVal val="#ppt_x"/>
                                          </p:val>
                                        </p:tav>
                                        <p:tav tm="100000">
                                          <p:val>
                                            <p:strVal val="#ppt_x"/>
                                          </p:val>
                                        </p:tav>
                                      </p:tavLst>
                                    </p:anim>
                                    <p:anim calcmode="lin" valueType="num">
                                      <p:cBhvr>
                                        <p:cTn dur="1000" fill="hold" id="38"/>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15">
            <a:extLst>
              <a:ext uri="{FF2B5EF4-FFF2-40B4-BE49-F238E27FC236}">
                <a16:creationId xmlns:a16="http://schemas.microsoft.com/office/drawing/2014/main" id="{1B154101-8BCF-4B4A-AA7A-DEEE8D777EED}"/>
              </a:ext>
            </a:extLst>
          </p:cNvPr>
          <p:cNvSpPr txBox="1"/>
          <p:nvPr/>
        </p:nvSpPr>
        <p:spPr>
          <a:xfrm>
            <a:off x="1218797" y="3226462"/>
            <a:ext cx="2457070" cy="762000"/>
          </a:xfrm>
          <a:prstGeom prst="rect">
            <a:avLst/>
          </a:prstGeom>
          <a:noFill/>
        </p:spPr>
        <p:txBody>
          <a:bodyPr rtlCol="0" wrap="square">
            <a:sp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rgbClr val="C00000"/>
                </a:solidFill>
                <a:effectLst/>
                <a:uLnTx/>
                <a:uFillTx/>
                <a:latin charset="-122" panose="02010601030101010101" pitchFamily="2" typeface="字体视界-NEW魏碑体"/>
                <a:ea charset="-122" panose="02010601030101010101" pitchFamily="2" typeface="字体视界-NEW魏碑体"/>
                <a:cs typeface="+mn-cs"/>
              </a:rPr>
              <a:t>目 录</a:t>
            </a:r>
          </a:p>
        </p:txBody>
      </p:sp>
      <p:sp>
        <p:nvSpPr>
          <p:cNvPr id="40" name="TextBox 20">
            <a:extLst>
              <a:ext uri="{FF2B5EF4-FFF2-40B4-BE49-F238E27FC236}">
                <a16:creationId xmlns:a16="http://schemas.microsoft.com/office/drawing/2014/main" id="{26B9BD34-78D4-4143-B2CA-70F1A8728B7D}"/>
              </a:ext>
            </a:extLst>
          </p:cNvPr>
          <p:cNvSpPr txBox="1"/>
          <p:nvPr/>
        </p:nvSpPr>
        <p:spPr>
          <a:xfrm>
            <a:off x="886636" y="3903652"/>
            <a:ext cx="3225562" cy="365760"/>
          </a:xfrm>
          <a:prstGeom prst="rect">
            <a:avLst/>
          </a:prstGeom>
          <a:noFill/>
        </p:spPr>
        <p:txBody>
          <a:bodyPr anchor="ctr" rtlCol="0" wrap="square">
            <a:sp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1800" u="none">
                <a:ln>
                  <a:noFill/>
                </a:ln>
                <a:solidFill>
                  <a:srgbClr val="C00000"/>
                </a:solidFill>
                <a:effectLst/>
                <a:uLnTx/>
                <a:uFillTx/>
                <a:latin charset="-122" panose="02010601030101010101" pitchFamily="2" typeface="字体视界-NEW魏碑体"/>
                <a:ea charset="-122" panose="02010601030101010101" pitchFamily="2" typeface="字体视界-NEW魏碑体"/>
                <a:cs typeface="+mn-cs"/>
              </a:rPr>
              <a:t>CONTENTS</a:t>
            </a:r>
          </a:p>
        </p:txBody>
      </p:sp>
      <p:pic>
        <p:nvPicPr>
          <p:cNvPr descr="F:\桌面\党政机关\素材\党徽\Nipic_20180988_201509091138025270001.png" id="73" name="Picture 11">
            <a:extLst>
              <a:ext uri="{FF2B5EF4-FFF2-40B4-BE49-F238E27FC236}">
                <a16:creationId xmlns:a16="http://schemas.microsoft.com/office/drawing/2014/main" id="{D3FA70C2-709D-423B-A86A-076781C14EC4}"/>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1830662" y="2191288"/>
            <a:ext cx="1233339" cy="1009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2" name="组合 91">
            <a:extLst>
              <a:ext uri="{FF2B5EF4-FFF2-40B4-BE49-F238E27FC236}">
                <a16:creationId xmlns:a16="http://schemas.microsoft.com/office/drawing/2014/main" id="{4371C4D2-9F38-4987-A264-29905D4D7863}"/>
              </a:ext>
            </a:extLst>
          </p:cNvPr>
          <p:cNvGrpSpPr/>
          <p:nvPr/>
        </p:nvGrpSpPr>
        <p:grpSpPr>
          <a:xfrm>
            <a:off x="4834158" y="1954762"/>
            <a:ext cx="4876389" cy="517543"/>
            <a:chOff x="3656421" y="771550"/>
            <a:chExt cx="3988372" cy="401907"/>
          </a:xfrm>
        </p:grpSpPr>
        <p:sp>
          <p:nvSpPr>
            <p:cNvPr id="93" name="对角圆角矩形 32">
              <a:extLst>
                <a:ext uri="{FF2B5EF4-FFF2-40B4-BE49-F238E27FC236}">
                  <a16:creationId xmlns:a16="http://schemas.microsoft.com/office/drawing/2014/main" id="{04C38BAD-0F16-44A4-9FC6-994D2B914B26}"/>
                </a:ext>
              </a:extLst>
            </p:cNvPr>
            <p:cNvSpPr/>
            <p:nvPr/>
          </p:nvSpPr>
          <p:spPr>
            <a:xfrm>
              <a:off x="3656421" y="771550"/>
              <a:ext cx="3743050" cy="401907"/>
            </a:xfrm>
            <a:prstGeom prst="round2DiagRect">
              <a:avLst>
                <a:gd fmla="val 50000" name="adj1"/>
                <a:gd fmla="val 0" name="adj2"/>
              </a:avLst>
            </a:prstGeom>
            <a:solidFill>
              <a:srgbClr val="BC000D"/>
            </a:solidFill>
            <a:ln algn="ctr" cap="flat" cmpd="sng" w="25400">
              <a:solidFill>
                <a:srgbClr val="BC000D"/>
              </a:solidFill>
              <a:prstDash val="solid"/>
            </a:ln>
            <a:effectLst/>
          </p:spPr>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FFFFFF"/>
                </a:solidFill>
                <a:effectLst/>
                <a:uLnTx/>
                <a:uFillTx/>
                <a:latin panose="020f0502020204030204" typeface="Calibri"/>
                <a:ea charset="-122" panose="02010600030101010101" pitchFamily="2" typeface="宋体"/>
                <a:cs typeface="+mn-cs"/>
              </a:endParaRPr>
            </a:p>
          </p:txBody>
        </p:sp>
        <p:sp>
          <p:nvSpPr>
            <p:cNvPr id="94" name="TextBox 46">
              <a:extLst>
                <a:ext uri="{FF2B5EF4-FFF2-40B4-BE49-F238E27FC236}">
                  <a16:creationId xmlns:a16="http://schemas.microsoft.com/office/drawing/2014/main" id="{847038CF-23C7-44A4-9554-FDCE59E644A9}"/>
                </a:ext>
              </a:extLst>
            </p:cNvPr>
            <p:cNvSpPr txBox="1"/>
            <p:nvPr/>
          </p:nvSpPr>
          <p:spPr>
            <a:xfrm>
              <a:off x="3779912" y="813325"/>
              <a:ext cx="3864881" cy="307707"/>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all" i="0" kern="0" kumimoji="0" lang="zh-CN" noProof="0" normalizeH="0" spc="0" strike="noStrike" sz="2000" u="none">
                  <a:ln w="0">
                    <a:noFill/>
                  </a:ln>
                  <a:solidFill>
                    <a:srgbClr val="FFFFFF"/>
                  </a:solidFill>
                  <a:effectLst/>
                  <a:uLnTx/>
                  <a:uFillTx/>
                  <a:latin charset="-122" panose="020b0503020204020204" pitchFamily="34" typeface="微软雅黑"/>
                  <a:ea charset="-122" panose="020b0503020204020204" pitchFamily="34" typeface="微软雅黑"/>
                  <a:cs typeface="+mn-cs"/>
                </a:rPr>
                <a:t>一、为国有企业强“根”铸“魂”</a:t>
              </a:r>
            </a:p>
          </p:txBody>
        </p:sp>
      </p:grpSp>
      <p:grpSp>
        <p:nvGrpSpPr>
          <p:cNvPr id="95" name="组合 94">
            <a:extLst>
              <a:ext uri="{FF2B5EF4-FFF2-40B4-BE49-F238E27FC236}">
                <a16:creationId xmlns:a16="http://schemas.microsoft.com/office/drawing/2014/main" id="{F3D18A39-2C36-4D5D-B8CF-9F2A83D84101}"/>
              </a:ext>
            </a:extLst>
          </p:cNvPr>
          <p:cNvGrpSpPr/>
          <p:nvPr/>
        </p:nvGrpSpPr>
        <p:grpSpPr>
          <a:xfrm>
            <a:off x="4834158" y="3024796"/>
            <a:ext cx="4876389" cy="746116"/>
            <a:chOff x="3656421" y="771550"/>
            <a:chExt cx="3988372" cy="579411"/>
          </a:xfrm>
        </p:grpSpPr>
        <p:sp>
          <p:nvSpPr>
            <p:cNvPr id="96" name="对角圆角矩形 24">
              <a:extLst>
                <a:ext uri="{FF2B5EF4-FFF2-40B4-BE49-F238E27FC236}">
                  <a16:creationId xmlns:a16="http://schemas.microsoft.com/office/drawing/2014/main" id="{EFDBBBD1-A59F-49C5-A8AD-A5AC51E0E68F}"/>
                </a:ext>
              </a:extLst>
            </p:cNvPr>
            <p:cNvSpPr/>
            <p:nvPr/>
          </p:nvSpPr>
          <p:spPr>
            <a:xfrm>
              <a:off x="3656421" y="771550"/>
              <a:ext cx="3743050" cy="401907"/>
            </a:xfrm>
            <a:prstGeom prst="round2DiagRect">
              <a:avLst>
                <a:gd fmla="val 50000" name="adj1"/>
                <a:gd fmla="val 0" name="adj2"/>
              </a:avLst>
            </a:prstGeom>
            <a:solidFill>
              <a:srgbClr val="BC000D"/>
            </a:solidFill>
            <a:ln algn="ctr" cap="flat" cmpd="sng" w="25400">
              <a:solidFill>
                <a:srgbClr val="BC000D"/>
              </a:solidFill>
              <a:prstDash val="solid"/>
            </a:ln>
            <a:effectLst/>
          </p:spPr>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FFFFFF"/>
                </a:solidFill>
                <a:effectLst/>
                <a:uLnTx/>
                <a:uFillTx/>
                <a:latin panose="020f0502020204030204" typeface="Calibri"/>
                <a:ea charset="-122" panose="02010600030101010101" pitchFamily="2" typeface="宋体"/>
                <a:cs typeface="+mn-cs"/>
              </a:endParaRPr>
            </a:p>
          </p:txBody>
        </p:sp>
        <p:sp>
          <p:nvSpPr>
            <p:cNvPr id="97" name="TextBox 46">
              <a:extLst>
                <a:ext uri="{FF2B5EF4-FFF2-40B4-BE49-F238E27FC236}">
                  <a16:creationId xmlns:a16="http://schemas.microsoft.com/office/drawing/2014/main" id="{6329644F-6970-4224-BA96-ECCF81732A91}"/>
                </a:ext>
              </a:extLst>
            </p:cNvPr>
            <p:cNvSpPr txBox="1"/>
            <p:nvPr/>
          </p:nvSpPr>
          <p:spPr>
            <a:xfrm>
              <a:off x="3779912" y="801239"/>
              <a:ext cx="3864881" cy="307708"/>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all" i="0" kern="0" kumimoji="0" lang="zh-CN" noProof="0" normalizeH="0" spc="0" strike="noStrike" sz="2000" u="none">
                  <a:ln w="0">
                    <a:noFill/>
                  </a:ln>
                  <a:solidFill>
                    <a:srgbClr val="FFFFFF"/>
                  </a:solidFill>
                  <a:effectLst/>
                  <a:uLnTx/>
                  <a:uFillTx/>
                  <a:latin charset="-122" panose="020b0503020204020204" pitchFamily="34" typeface="微软雅黑"/>
                  <a:ea charset="-122" panose="020b0503020204020204" pitchFamily="34" typeface="微软雅黑"/>
                  <a:cs typeface="+mn-cs"/>
                </a:rPr>
                <a:t>二、《条例》如何贯彻落实</a:t>
              </a:r>
            </a:p>
          </p:txBody>
        </p:sp>
      </p:grpSp>
      <p:grpSp>
        <p:nvGrpSpPr>
          <p:cNvPr id="98" name="组合 97">
            <a:extLst>
              <a:ext uri="{FF2B5EF4-FFF2-40B4-BE49-F238E27FC236}">
                <a16:creationId xmlns:a16="http://schemas.microsoft.com/office/drawing/2014/main" id="{826DECBA-4934-48D6-9D39-93BB4C7A8E3C}"/>
              </a:ext>
            </a:extLst>
          </p:cNvPr>
          <p:cNvGrpSpPr/>
          <p:nvPr/>
        </p:nvGrpSpPr>
        <p:grpSpPr>
          <a:xfrm>
            <a:off x="4834158" y="4046765"/>
            <a:ext cx="4876385" cy="517542"/>
            <a:chOff x="3656421" y="771550"/>
            <a:chExt cx="3988372" cy="401907"/>
          </a:xfrm>
        </p:grpSpPr>
        <p:sp>
          <p:nvSpPr>
            <p:cNvPr id="99" name="对角圆角矩形 27">
              <a:extLst>
                <a:ext uri="{FF2B5EF4-FFF2-40B4-BE49-F238E27FC236}">
                  <a16:creationId xmlns:a16="http://schemas.microsoft.com/office/drawing/2014/main" id="{8D635F6F-85A6-4538-BD42-20BBBE015049}"/>
                </a:ext>
              </a:extLst>
            </p:cNvPr>
            <p:cNvSpPr/>
            <p:nvPr/>
          </p:nvSpPr>
          <p:spPr>
            <a:xfrm>
              <a:off x="3656421" y="771550"/>
              <a:ext cx="3743050" cy="401907"/>
            </a:xfrm>
            <a:prstGeom prst="round2DiagRect">
              <a:avLst>
                <a:gd fmla="val 50000" name="adj1"/>
                <a:gd fmla="val 0" name="adj2"/>
              </a:avLst>
            </a:prstGeom>
            <a:solidFill>
              <a:srgbClr val="BC000D"/>
            </a:solidFill>
            <a:ln algn="ctr" cap="flat" cmpd="sng" w="25400">
              <a:solidFill>
                <a:srgbClr val="BC000D"/>
              </a:solidFill>
              <a:prstDash val="solid"/>
            </a:ln>
            <a:effectLst/>
          </p:spPr>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FFFFFF"/>
                </a:solidFill>
                <a:effectLst/>
                <a:uLnTx/>
                <a:uFillTx/>
                <a:latin panose="020f0502020204030204" typeface="Calibri"/>
                <a:ea charset="-122" panose="02010600030101010101" pitchFamily="2" typeface="宋体"/>
                <a:cs typeface="+mn-cs"/>
              </a:endParaRPr>
            </a:p>
          </p:txBody>
        </p:sp>
        <p:sp>
          <p:nvSpPr>
            <p:cNvPr id="100" name="TextBox 46">
              <a:extLst>
                <a:ext uri="{FF2B5EF4-FFF2-40B4-BE49-F238E27FC236}">
                  <a16:creationId xmlns:a16="http://schemas.microsoft.com/office/drawing/2014/main" id="{AE507B3F-C494-4B77-87A0-C25A3A204336}"/>
                </a:ext>
              </a:extLst>
            </p:cNvPr>
            <p:cNvSpPr txBox="1"/>
            <p:nvPr/>
          </p:nvSpPr>
          <p:spPr>
            <a:xfrm>
              <a:off x="3779913" y="832722"/>
              <a:ext cx="3864882" cy="307708"/>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all" i="0" kern="0" kumimoji="0" lang="zh-CN" noProof="0" normalizeH="0" spc="0" strike="noStrike" sz="2000" u="none">
                  <a:ln w="0">
                    <a:noFill/>
                  </a:ln>
                  <a:solidFill>
                    <a:srgbClr val="FFFFFF"/>
                  </a:solidFill>
                  <a:effectLst/>
                  <a:uLnTx/>
                  <a:uFillTx/>
                  <a:latin charset="-122" panose="020b0503020204020204" pitchFamily="34" typeface="微软雅黑"/>
                  <a:ea charset="-122" panose="020b0503020204020204" pitchFamily="34" typeface="微软雅黑"/>
                  <a:cs typeface="+mn-cs"/>
                </a:rPr>
                <a:t>三、《条例》内容逐条学习解读</a:t>
              </a:r>
            </a:p>
          </p:txBody>
        </p:sp>
      </p:grpSp>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4">
            <a:extLst>
              <a:ext uri="{28A0092B-C50C-407E-A947-70E740481C1C}">
                <a14:useLocalDpi val="0"/>
              </a:ext>
            </a:extLst>
          </a:blip>
          <a:stretch>
            <a:fillRect/>
          </a:stretch>
        </p:blipFill>
        <p:spPr>
          <a:xfrm>
            <a:off x="9563374" y="557048"/>
            <a:ext cx="1741990" cy="1741990"/>
          </a:xfrm>
          <a:prstGeom prst="rect">
            <a:avLst/>
          </a:prstGeom>
        </p:spPr>
      </p:pic>
      <p:pic>
        <p:nvPicPr>
          <p:cNvPr id="20" name="图片 19">
            <a:extLst>
              <a:ext uri="{FF2B5EF4-FFF2-40B4-BE49-F238E27FC236}">
                <a16:creationId xmlns:a16="http://schemas.microsoft.com/office/drawing/2014/main" id="{85255A93-8783-475E-BA5F-D0FE16874FCD}"/>
              </a:ext>
            </a:extLst>
          </p:cNvPr>
          <p:cNvPicPr>
            <a:picLocks noChangeAspect="1"/>
          </p:cNvPicPr>
          <p:nvPr/>
        </p:nvPicPr>
        <p:blipFill>
          <a:blip r:embed="rId5">
            <a:extLst>
              <a:ext uri="{28A0092B-C50C-407E-A947-70E740481C1C}">
                <a14:useLocalDpi val="0"/>
              </a:ext>
            </a:extLst>
          </a:blip>
          <a:srcRect t="65660"/>
          <a:stretch>
            <a:fillRect/>
          </a:stretch>
        </p:blipFill>
        <p:spPr>
          <a:xfrm>
            <a:off x="0" y="4737575"/>
            <a:ext cx="12192000" cy="2120425"/>
          </a:xfrm>
          <a:prstGeom prst="rect">
            <a:avLst/>
          </a:prstGeom>
        </p:spPr>
      </p:pic>
      <p:pic>
        <p:nvPicPr>
          <p:cNvPr descr="图片包含 游戏机  描述已自动生成" id="21" name="图片 20">
            <a:extLst>
              <a:ext uri="{FF2B5EF4-FFF2-40B4-BE49-F238E27FC236}">
                <a16:creationId xmlns:a16="http://schemas.microsoft.com/office/drawing/2014/main" id="{FCEEF91C-DFA7-4ABC-9C66-7CA91D477D2F}"/>
              </a:ext>
            </a:extLst>
          </p:cNvPr>
          <p:cNvPicPr>
            <a:picLocks noChangeAspect="1"/>
          </p:cNvPicPr>
          <p:nvPr/>
        </p:nvPicPr>
        <p:blipFill>
          <a:blip r:embed="rId6">
            <a:extLst>
              <a:ext uri="{28A0092B-C50C-407E-A947-70E740481C1C}">
                <a14:useLocalDpi val="0"/>
              </a:ext>
            </a:extLst>
          </a:blip>
          <a:srcRect b="85004" r="63690" t="-562"/>
          <a:stretch>
            <a:fillRect/>
          </a:stretch>
        </p:blipFill>
        <p:spPr>
          <a:xfrm>
            <a:off x="0" y="-59611"/>
            <a:ext cx="5734783" cy="1289321"/>
          </a:xfrm>
          <a:prstGeom prst="rect">
            <a:avLst/>
          </a:prstGeom>
        </p:spPr>
      </p:pic>
    </p:spTree>
    <p:extLst>
      <p:ext uri="{BB962C8B-B14F-4D97-AF65-F5344CB8AC3E}">
        <p14:creationId val="83364397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2">
                                  <p:stCondLst>
                                    <p:cond delay="0"/>
                                  </p:stCondLst>
                                  <p:childTnLst>
                                    <p:set>
                                      <p:cBhvr>
                                        <p:cTn dur="1" fill="hold" id="18">
                                          <p:stCondLst>
                                            <p:cond delay="0"/>
                                          </p:stCondLst>
                                        </p:cTn>
                                        <p:tgtEl>
                                          <p:spTgt spid="104"/>
                                        </p:tgtEl>
                                        <p:attrNameLst>
                                          <p:attrName>style.visibility</p:attrName>
                                        </p:attrNameLst>
                                      </p:cBhvr>
                                      <p:to>
                                        <p:strVal val="visible"/>
                                      </p:to>
                                    </p:set>
                                    <p:anim calcmode="lin" valueType="num">
                                      <p:cBhvr additive="base">
                                        <p:cTn dur="500" fill="hold" id="19"/>
                                        <p:tgtEl>
                                          <p:spTgt spid="104"/>
                                        </p:tgtEl>
                                        <p:attrNameLst>
                                          <p:attrName>ppt_x</p:attrName>
                                        </p:attrNameLst>
                                      </p:cBhvr>
                                      <p:tavLst>
                                        <p:tav tm="0">
                                          <p:val>
                                            <p:strVal val="1+#ppt_w/2"/>
                                          </p:val>
                                        </p:tav>
                                        <p:tav tm="100000">
                                          <p:val>
                                            <p:strVal val="#ppt_x"/>
                                          </p:val>
                                        </p:tav>
                                      </p:tavLst>
                                    </p:anim>
                                    <p:anim calcmode="lin" valueType="num">
                                      <p:cBhvr additive="base">
                                        <p:cTn dur="500" fill="hold" id="20"/>
                                        <p:tgtEl>
                                          <p:spTgt spid="10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53" presetSubtype="0">
                                  <p:stCondLst>
                                    <p:cond delay="0"/>
                                  </p:stCondLst>
                                  <p:childTnLst>
                                    <p:set>
                                      <p:cBhvr>
                                        <p:cTn dur="1" fill="hold" id="23">
                                          <p:stCondLst>
                                            <p:cond delay="0"/>
                                          </p:stCondLst>
                                        </p:cTn>
                                        <p:tgtEl>
                                          <p:spTgt spid="73"/>
                                        </p:tgtEl>
                                        <p:attrNameLst>
                                          <p:attrName>style.visibility</p:attrName>
                                        </p:attrNameLst>
                                      </p:cBhvr>
                                      <p:to>
                                        <p:strVal val="visible"/>
                                      </p:to>
                                    </p:set>
                                    <p:anim calcmode="lin" valueType="num">
                                      <p:cBhvr>
                                        <p:cTn dur="500" fill="hold" id="24"/>
                                        <p:tgtEl>
                                          <p:spTgt spid="73"/>
                                        </p:tgtEl>
                                        <p:attrNameLst>
                                          <p:attrName>ppt_w</p:attrName>
                                        </p:attrNameLst>
                                      </p:cBhvr>
                                      <p:tavLst>
                                        <p:tav tm="0">
                                          <p:val>
                                            <p:fltVal val="0"/>
                                          </p:val>
                                        </p:tav>
                                        <p:tav tm="100000">
                                          <p:val>
                                            <p:strVal val="#ppt_w"/>
                                          </p:val>
                                        </p:tav>
                                      </p:tavLst>
                                    </p:anim>
                                    <p:anim calcmode="lin" valueType="num">
                                      <p:cBhvr>
                                        <p:cTn dur="500" fill="hold" id="25"/>
                                        <p:tgtEl>
                                          <p:spTgt spid="73"/>
                                        </p:tgtEl>
                                        <p:attrNameLst>
                                          <p:attrName>ppt_h</p:attrName>
                                        </p:attrNameLst>
                                      </p:cBhvr>
                                      <p:tavLst>
                                        <p:tav tm="0">
                                          <p:val>
                                            <p:fltVal val="0"/>
                                          </p:val>
                                        </p:tav>
                                        <p:tav tm="100000">
                                          <p:val>
                                            <p:strVal val="#ppt_h"/>
                                          </p:val>
                                        </p:tav>
                                      </p:tavLst>
                                    </p:anim>
                                    <p:animEffect filter="fade" transition="in">
                                      <p:cBhvr>
                                        <p:cTn dur="500" id="26"/>
                                        <p:tgtEl>
                                          <p:spTgt spid="73"/>
                                        </p:tgtEl>
                                      </p:cBhvr>
                                    </p:animEffect>
                                  </p:childTnLst>
                                </p:cTn>
                              </p:par>
                            </p:childTnLst>
                          </p:cTn>
                        </p:par>
                        <p:par>
                          <p:cTn fill="hold" id="27" nodeType="afterGroup">
                            <p:stCondLst>
                              <p:cond delay="1000"/>
                            </p:stCondLst>
                            <p:childTnLst>
                              <p:par>
                                <p:cTn fill="hold" grpId="0" id="28" nodeType="afterEffect" presetClass="entr" presetID="16" presetSubtype="21">
                                  <p:stCondLst>
                                    <p:cond delay="0"/>
                                  </p:stCondLst>
                                  <p:childTnLst>
                                    <p:set>
                                      <p:cBhvr>
                                        <p:cTn dur="1" fill="hold" id="29">
                                          <p:stCondLst>
                                            <p:cond delay="0"/>
                                          </p:stCondLst>
                                        </p:cTn>
                                        <p:tgtEl>
                                          <p:spTgt spid="39"/>
                                        </p:tgtEl>
                                        <p:attrNameLst>
                                          <p:attrName>style.visibility</p:attrName>
                                        </p:attrNameLst>
                                      </p:cBhvr>
                                      <p:to>
                                        <p:strVal val="visible"/>
                                      </p:to>
                                    </p:set>
                                    <p:animEffect filter="barn(inVertical)" transition="in">
                                      <p:cBhvr>
                                        <p:cTn dur="500" id="30"/>
                                        <p:tgtEl>
                                          <p:spTgt spid="39"/>
                                        </p:tgtEl>
                                      </p:cBhvr>
                                    </p:animEffect>
                                  </p:childTnLst>
                                </p:cTn>
                              </p:par>
                              <p:par>
                                <p:cTn fill="hold" grpId="0" id="31" nodeType="withEffect" presetClass="entr" presetID="16" presetSubtype="21">
                                  <p:stCondLst>
                                    <p:cond delay="0"/>
                                  </p:stCondLst>
                                  <p:childTnLst>
                                    <p:set>
                                      <p:cBhvr>
                                        <p:cTn dur="1" fill="hold" id="32">
                                          <p:stCondLst>
                                            <p:cond delay="0"/>
                                          </p:stCondLst>
                                        </p:cTn>
                                        <p:tgtEl>
                                          <p:spTgt spid="40"/>
                                        </p:tgtEl>
                                        <p:attrNameLst>
                                          <p:attrName>style.visibility</p:attrName>
                                        </p:attrNameLst>
                                      </p:cBhvr>
                                      <p:to>
                                        <p:strVal val="visible"/>
                                      </p:to>
                                    </p:set>
                                    <p:animEffect filter="barn(inVertical)" transition="in">
                                      <p:cBhvr>
                                        <p:cTn dur="500" id="33"/>
                                        <p:tgtEl>
                                          <p:spTgt spid="40"/>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42" presetSubtype="0">
                                  <p:stCondLst>
                                    <p:cond delay="0"/>
                                  </p:stCondLst>
                                  <p:childTnLst>
                                    <p:set>
                                      <p:cBhvr>
                                        <p:cTn dur="1" fill="hold" id="37">
                                          <p:stCondLst>
                                            <p:cond delay="0"/>
                                          </p:stCondLst>
                                        </p:cTn>
                                        <p:tgtEl>
                                          <p:spTgt spid="92"/>
                                        </p:tgtEl>
                                        <p:attrNameLst>
                                          <p:attrName>style.visibility</p:attrName>
                                        </p:attrNameLst>
                                      </p:cBhvr>
                                      <p:to>
                                        <p:strVal val="visible"/>
                                      </p:to>
                                    </p:set>
                                    <p:animEffect filter="fade" transition="in">
                                      <p:cBhvr>
                                        <p:cTn dur="1000" id="38"/>
                                        <p:tgtEl>
                                          <p:spTgt spid="92"/>
                                        </p:tgtEl>
                                      </p:cBhvr>
                                    </p:animEffect>
                                    <p:anim calcmode="lin" valueType="num">
                                      <p:cBhvr>
                                        <p:cTn dur="1000" fill="hold" id="39"/>
                                        <p:tgtEl>
                                          <p:spTgt spid="92"/>
                                        </p:tgtEl>
                                        <p:attrNameLst>
                                          <p:attrName>ppt_x</p:attrName>
                                        </p:attrNameLst>
                                      </p:cBhvr>
                                      <p:tavLst>
                                        <p:tav tm="0">
                                          <p:val>
                                            <p:strVal val="#ppt_x"/>
                                          </p:val>
                                        </p:tav>
                                        <p:tav tm="100000">
                                          <p:val>
                                            <p:strVal val="#ppt_x"/>
                                          </p:val>
                                        </p:tav>
                                      </p:tavLst>
                                    </p:anim>
                                    <p:anim calcmode="lin" valueType="num">
                                      <p:cBhvr>
                                        <p:cTn dur="1000" fill="hold" id="40"/>
                                        <p:tgtEl>
                                          <p:spTgt spid="92"/>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2" presetSubtype="0">
                                  <p:stCondLst>
                                    <p:cond delay="0"/>
                                  </p:stCondLst>
                                  <p:childTnLst>
                                    <p:set>
                                      <p:cBhvr>
                                        <p:cTn dur="1" fill="hold" id="44">
                                          <p:stCondLst>
                                            <p:cond delay="0"/>
                                          </p:stCondLst>
                                        </p:cTn>
                                        <p:tgtEl>
                                          <p:spTgt spid="95"/>
                                        </p:tgtEl>
                                        <p:attrNameLst>
                                          <p:attrName>style.visibility</p:attrName>
                                        </p:attrNameLst>
                                      </p:cBhvr>
                                      <p:to>
                                        <p:strVal val="visible"/>
                                      </p:to>
                                    </p:set>
                                    <p:animEffect filter="fade" transition="in">
                                      <p:cBhvr>
                                        <p:cTn dur="1000" id="45"/>
                                        <p:tgtEl>
                                          <p:spTgt spid="95"/>
                                        </p:tgtEl>
                                      </p:cBhvr>
                                    </p:animEffect>
                                    <p:anim calcmode="lin" valueType="num">
                                      <p:cBhvr>
                                        <p:cTn dur="1000" fill="hold" id="46"/>
                                        <p:tgtEl>
                                          <p:spTgt spid="95"/>
                                        </p:tgtEl>
                                        <p:attrNameLst>
                                          <p:attrName>ppt_x</p:attrName>
                                        </p:attrNameLst>
                                      </p:cBhvr>
                                      <p:tavLst>
                                        <p:tav tm="0">
                                          <p:val>
                                            <p:strVal val="#ppt_x"/>
                                          </p:val>
                                        </p:tav>
                                        <p:tav tm="100000">
                                          <p:val>
                                            <p:strVal val="#ppt_x"/>
                                          </p:val>
                                        </p:tav>
                                      </p:tavLst>
                                    </p:anim>
                                    <p:anim calcmode="lin" valueType="num">
                                      <p:cBhvr>
                                        <p:cTn dur="1000" fill="hold" id="47"/>
                                        <p:tgtEl>
                                          <p:spTgt spid="95"/>
                                        </p:tgtEl>
                                        <p:attrNameLst>
                                          <p:attrName>ppt_y</p:attrName>
                                        </p:attrNameLst>
                                      </p:cBhvr>
                                      <p:tavLst>
                                        <p:tav tm="0">
                                          <p:val>
                                            <p:strVal val="#ppt_y+.1"/>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42" presetSubtype="0">
                                  <p:stCondLst>
                                    <p:cond delay="0"/>
                                  </p:stCondLst>
                                  <p:childTnLst>
                                    <p:set>
                                      <p:cBhvr>
                                        <p:cTn dur="1" fill="hold" id="51">
                                          <p:stCondLst>
                                            <p:cond delay="0"/>
                                          </p:stCondLst>
                                        </p:cTn>
                                        <p:tgtEl>
                                          <p:spTgt spid="98"/>
                                        </p:tgtEl>
                                        <p:attrNameLst>
                                          <p:attrName>style.visibility</p:attrName>
                                        </p:attrNameLst>
                                      </p:cBhvr>
                                      <p:to>
                                        <p:strVal val="visible"/>
                                      </p:to>
                                    </p:set>
                                    <p:animEffect filter="fade" transition="in">
                                      <p:cBhvr>
                                        <p:cTn dur="1000" id="52"/>
                                        <p:tgtEl>
                                          <p:spTgt spid="98"/>
                                        </p:tgtEl>
                                      </p:cBhvr>
                                    </p:animEffect>
                                    <p:anim calcmode="lin" valueType="num">
                                      <p:cBhvr>
                                        <p:cTn dur="1000" fill="hold" id="53"/>
                                        <p:tgtEl>
                                          <p:spTgt spid="98"/>
                                        </p:tgtEl>
                                        <p:attrNameLst>
                                          <p:attrName>ppt_x</p:attrName>
                                        </p:attrNameLst>
                                      </p:cBhvr>
                                      <p:tavLst>
                                        <p:tav tm="0">
                                          <p:val>
                                            <p:strVal val="#ppt_x"/>
                                          </p:val>
                                        </p:tav>
                                        <p:tav tm="100000">
                                          <p:val>
                                            <p:strVal val="#ppt_x"/>
                                          </p:val>
                                        </p:tav>
                                      </p:tavLst>
                                    </p:anim>
                                    <p:anim calcmode="lin" valueType="num">
                                      <p:cBhvr>
                                        <p:cTn dur="1000" fill="hold" id="54"/>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第五章：党员队伍建设</a:t>
            </a:r>
          </a:p>
        </p:txBody>
      </p:sp>
      <p:sp>
        <p:nvSpPr>
          <p:cNvPr id="14" name="圆角矩形 15">
            <a:extLst>
              <a:ext uri="{FF2B5EF4-FFF2-40B4-BE49-F238E27FC236}">
                <a16:creationId xmlns:a16="http://schemas.microsoft.com/office/drawing/2014/main" id="{FA08C1EC-1877-4700-AF2E-0A412189729C}"/>
              </a:ext>
            </a:extLst>
          </p:cNvPr>
          <p:cNvSpPr/>
          <p:nvPr/>
        </p:nvSpPr>
        <p:spPr>
          <a:xfrm>
            <a:off x="4192361" y="1607657"/>
            <a:ext cx="7303287" cy="2788826"/>
          </a:xfrm>
          <a:prstGeom prst="round2DiagRect">
            <a:avLst>
              <a:gd fmla="val 21232" name="adj1"/>
              <a:gd fmla="val 0" name="adj2"/>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15" name="圆角矩形 20">
            <a:extLst>
              <a:ext uri="{FF2B5EF4-FFF2-40B4-BE49-F238E27FC236}">
                <a16:creationId xmlns:a16="http://schemas.microsoft.com/office/drawing/2014/main" id="{93C5CB15-4AA9-4DED-BF36-A3B877A83053}"/>
              </a:ext>
            </a:extLst>
          </p:cNvPr>
          <p:cNvSpPr/>
          <p:nvPr/>
        </p:nvSpPr>
        <p:spPr>
          <a:xfrm>
            <a:off x="4001405" y="4542778"/>
            <a:ext cx="680580" cy="680580"/>
          </a:xfrm>
          <a:prstGeom prst="ellipse">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prstClr val="white"/>
                </a:solidFill>
                <a:effectLst/>
                <a:uLnTx/>
                <a:uFillTx/>
                <a:latin panose="020f0302020204030204" typeface="Microsoft YaHei"/>
                <a:cs typeface="+mn-ea"/>
                <a:sym typeface="+mn-lt"/>
              </a:rPr>
              <a:t>2</a:t>
            </a:r>
          </a:p>
        </p:txBody>
      </p:sp>
      <p:sp>
        <p:nvSpPr>
          <p:cNvPr id="16" name="圆角矩形 21">
            <a:extLst>
              <a:ext uri="{FF2B5EF4-FFF2-40B4-BE49-F238E27FC236}">
                <a16:creationId xmlns:a16="http://schemas.microsoft.com/office/drawing/2014/main" id="{64351528-D354-49D4-B0A9-9162344FFF56}"/>
              </a:ext>
            </a:extLst>
          </p:cNvPr>
          <p:cNvSpPr/>
          <p:nvPr/>
        </p:nvSpPr>
        <p:spPr>
          <a:xfrm>
            <a:off x="4192361" y="4680725"/>
            <a:ext cx="7360318" cy="1938992"/>
          </a:xfrm>
          <a:prstGeom prst="round2DiagRect">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pic>
        <p:nvPicPr>
          <p:cNvPr id="22" name="图片 21">
            <a:extLst>
              <a:ext uri="{FF2B5EF4-FFF2-40B4-BE49-F238E27FC236}">
                <a16:creationId xmlns:a16="http://schemas.microsoft.com/office/drawing/2014/main" id="{74C0969E-51A9-4AB6-A988-D0BC3AB2B3BB}"/>
              </a:ext>
            </a:extLst>
          </p:cNvPr>
          <p:cNvPicPr>
            <a:picLocks noChangeAspect="1"/>
          </p:cNvPicPr>
          <p:nvPr/>
        </p:nvPicPr>
        <p:blipFill>
          <a:blip r:embed="rId3">
            <a:extLst>
              <a:ext uri="{28A0092B-C50C-407E-A947-70E740481C1C}">
                <a14:useLocalDpi val="0"/>
              </a:ext>
            </a:extLst>
          </a:blip>
          <a:stretch>
            <a:fillRect/>
          </a:stretch>
        </p:blipFill>
        <p:spPr>
          <a:xfrm>
            <a:off x="51" y="3374911"/>
            <a:ext cx="3757587" cy="3483089"/>
          </a:xfrm>
          <a:prstGeom prst="rect">
            <a:avLst/>
          </a:prstGeom>
        </p:spPr>
      </p:pic>
      <p:sp>
        <p:nvSpPr>
          <p:cNvPr id="23" name="圆角矩形 15">
            <a:extLst>
              <a:ext uri="{FF2B5EF4-FFF2-40B4-BE49-F238E27FC236}">
                <a16:creationId xmlns:a16="http://schemas.microsoft.com/office/drawing/2014/main" id="{B0ED6D08-5E84-458C-A832-7BDC352DDC06}"/>
              </a:ext>
            </a:extLst>
          </p:cNvPr>
          <p:cNvSpPr/>
          <p:nvPr/>
        </p:nvSpPr>
        <p:spPr>
          <a:xfrm>
            <a:off x="639321" y="1931652"/>
            <a:ext cx="2411410" cy="1183639"/>
          </a:xfrm>
          <a:prstGeom prst="roundRect">
            <a:avLst/>
          </a:prstGeom>
          <a:noFill/>
          <a:ln w="12700">
            <a:noFill/>
          </a:ln>
          <a:effectLst/>
        </p:spPr>
        <p:txBody>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国有企业</a:t>
            </a:r>
          </a:p>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党组织应当</a:t>
            </a:r>
          </a:p>
        </p:txBody>
      </p:sp>
      <p:sp>
        <p:nvSpPr>
          <p:cNvPr id="24" name="矩形 23">
            <a:extLst>
              <a:ext uri="{FF2B5EF4-FFF2-40B4-BE49-F238E27FC236}">
                <a16:creationId xmlns:a16="http://schemas.microsoft.com/office/drawing/2014/main" id="{AD74A60F-84F6-4C3A-A18A-136C84081613}"/>
              </a:ext>
            </a:extLst>
          </p:cNvPr>
          <p:cNvSpPr/>
          <p:nvPr/>
        </p:nvSpPr>
        <p:spPr>
          <a:xfrm>
            <a:off x="4899320" y="1904438"/>
            <a:ext cx="6130916" cy="2286000"/>
          </a:xfrm>
          <a:prstGeom prst="rect">
            <a:avLst/>
          </a:prstGeom>
        </p:spPr>
        <p:txBody>
          <a:bodyPr wrap="square">
            <a:spAutoFit/>
          </a:bodyPr>
          <a:lstStyle/>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坚持集中教育和经常性教育相结合，采取集中轮训、党委（党组）理论学习中心组学习、理论宣讲、在线学习培训等方式，强化政治理论教育、党的宗旨教育、党章党规党纪教育和革命传统教育，组织引导党员认真学习党史、新中国史、改革开放史，推进“两学一做”学习教育常态化制度化，把不忘初心、牢记使命作为加强党的建设的永恒课题和全体党员、干部的终身课题，形成长效机制。</a:t>
            </a:r>
          </a:p>
        </p:txBody>
      </p:sp>
      <p:sp>
        <p:nvSpPr>
          <p:cNvPr id="25" name="矩形 24">
            <a:extLst>
              <a:ext uri="{FF2B5EF4-FFF2-40B4-BE49-F238E27FC236}">
                <a16:creationId xmlns:a16="http://schemas.microsoft.com/office/drawing/2014/main" id="{715463B6-2254-477B-B9AF-6D61238DE6CA}"/>
              </a:ext>
            </a:extLst>
          </p:cNvPr>
          <p:cNvSpPr/>
          <p:nvPr/>
        </p:nvSpPr>
        <p:spPr>
          <a:xfrm>
            <a:off x="4899320" y="4887127"/>
            <a:ext cx="6308996" cy="1554480"/>
          </a:xfrm>
          <a:prstGeom prst="rect">
            <a:avLst/>
          </a:prstGeom>
        </p:spPr>
        <p:txBody>
          <a:bodyPr wrap="square">
            <a:spAutoFit/>
          </a:bodyPr>
          <a:lstStyle/>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严肃党的组织生活，认真召开民主生活会和组织生活会，提高“三会一课”质量，落实谈心谈话、民主评议党员和主题党日等制度，增强党内政治生活的政治性、时代性、原则性、战斗性。坚持重温入党誓词、重温入党志愿书等有效做法，落实党员领导干部讲党课制度。</a:t>
            </a:r>
          </a:p>
        </p:txBody>
      </p:sp>
      <p:sp>
        <p:nvSpPr>
          <p:cNvPr id="27" name="圆角矩形 20">
            <a:extLst>
              <a:ext uri="{FF2B5EF4-FFF2-40B4-BE49-F238E27FC236}">
                <a16:creationId xmlns:a16="http://schemas.microsoft.com/office/drawing/2014/main" id="{1B7A064A-BBBA-4DB0-B31B-147E0E3880D1}"/>
              </a:ext>
            </a:extLst>
          </p:cNvPr>
          <p:cNvSpPr/>
          <p:nvPr/>
        </p:nvSpPr>
        <p:spPr>
          <a:xfrm>
            <a:off x="3982453" y="1430566"/>
            <a:ext cx="680580" cy="680580"/>
          </a:xfrm>
          <a:prstGeom prst="ellipse">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prstClr val="white"/>
                </a:solidFill>
                <a:effectLst/>
                <a:uLnTx/>
                <a:uFillTx/>
                <a:latin panose="020f0302020204030204" typeface="Microsoft YaHei"/>
                <a:cs typeface="+mn-ea"/>
                <a:sym typeface="+mn-lt"/>
              </a:rPr>
              <a:t>1</a:t>
            </a:r>
          </a:p>
        </p:txBody>
      </p:sp>
    </p:spTree>
    <p:extLst>
      <p:ext uri="{BB962C8B-B14F-4D97-AF65-F5344CB8AC3E}">
        <p14:creationId val="359937893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id="27" nodeType="afterEffect" presetClass="entr" presetID="14" presetSubtype="10">
                                  <p:stCondLst>
                                    <p:cond delay="0"/>
                                  </p:stCondLst>
                                  <p:childTnLst>
                                    <p:set>
                                      <p:cBhvr>
                                        <p:cTn dur="1" fill="hold" id="28">
                                          <p:stCondLst>
                                            <p:cond delay="0"/>
                                          </p:stCondLst>
                                        </p:cTn>
                                        <p:tgtEl>
                                          <p:spTgt spid="22"/>
                                        </p:tgtEl>
                                        <p:attrNameLst>
                                          <p:attrName>style.visibility</p:attrName>
                                        </p:attrNameLst>
                                      </p:cBhvr>
                                      <p:to>
                                        <p:strVal val="visible"/>
                                      </p:to>
                                    </p:set>
                                    <p:animEffect filter="randombar(horizontal)" transition="in">
                                      <p:cBhvr>
                                        <p:cTn dur="500" id="29"/>
                                        <p:tgtEl>
                                          <p:spTgt spid="22"/>
                                        </p:tgtEl>
                                      </p:cBhvr>
                                    </p:animEffect>
                                  </p:childTnLst>
                                </p:cTn>
                              </p:par>
                            </p:childTnLst>
                          </p:cTn>
                        </p:par>
                        <p:par>
                          <p:cTn fill="hold" id="30" nodeType="afterGroup">
                            <p:stCondLst>
                              <p:cond delay="2650"/>
                            </p:stCondLst>
                            <p:childTnLst>
                              <p:par>
                                <p:cTn fill="hold" grpId="0" id="31" nodeType="afterEffect" presetClass="entr" presetID="12" presetSubtype="8">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p:cTn dur="250" id="33"/>
                                        <p:tgtEl>
                                          <p:spTgt spid="23"/>
                                        </p:tgtEl>
                                        <p:attrNameLst>
                                          <p:attrName>ppt_x</p:attrName>
                                        </p:attrNameLst>
                                      </p:cBhvr>
                                      <p:tavLst>
                                        <p:tav tm="0">
                                          <p:val>
                                            <p:strVal val="#ppt_x-#ppt_w*1.125000"/>
                                          </p:val>
                                        </p:tav>
                                        <p:tav tm="100000">
                                          <p:val>
                                            <p:strVal val="#ppt_x"/>
                                          </p:val>
                                        </p:tav>
                                      </p:tavLst>
                                    </p:anim>
                                    <p:animEffect filter="wipe(right)" transition="in">
                                      <p:cBhvr>
                                        <p:cTn dur="250" id="34"/>
                                        <p:tgtEl>
                                          <p:spTgt spid="23"/>
                                        </p:tgtEl>
                                      </p:cBhvr>
                                    </p:animEffect>
                                  </p:childTnLst>
                                </p:cTn>
                              </p:par>
                            </p:childTnLst>
                          </p:cTn>
                        </p:par>
                        <p:par>
                          <p:cTn fill="hold" id="35" nodeType="afterGroup">
                            <p:stCondLst>
                              <p:cond delay="2900"/>
                            </p:stCondLst>
                            <p:childTnLst>
                              <p:par>
                                <p:cTn fill="hold" grpId="0" id="36" nodeType="afterEffect" presetClass="entr" presetID="53" presetSubtype="0">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p:cTn dur="250" fill="hold" id="38"/>
                                        <p:tgtEl>
                                          <p:spTgt spid="27"/>
                                        </p:tgtEl>
                                        <p:attrNameLst>
                                          <p:attrName>ppt_w</p:attrName>
                                        </p:attrNameLst>
                                      </p:cBhvr>
                                      <p:tavLst>
                                        <p:tav tm="0">
                                          <p:val>
                                            <p:fltVal val="0"/>
                                          </p:val>
                                        </p:tav>
                                        <p:tav tm="100000">
                                          <p:val>
                                            <p:strVal val="#ppt_w"/>
                                          </p:val>
                                        </p:tav>
                                      </p:tavLst>
                                    </p:anim>
                                    <p:anim calcmode="lin" valueType="num">
                                      <p:cBhvr>
                                        <p:cTn dur="250" fill="hold" id="39"/>
                                        <p:tgtEl>
                                          <p:spTgt spid="27"/>
                                        </p:tgtEl>
                                        <p:attrNameLst>
                                          <p:attrName>ppt_h</p:attrName>
                                        </p:attrNameLst>
                                      </p:cBhvr>
                                      <p:tavLst>
                                        <p:tav tm="0">
                                          <p:val>
                                            <p:fltVal val="0"/>
                                          </p:val>
                                        </p:tav>
                                        <p:tav tm="100000">
                                          <p:val>
                                            <p:strVal val="#ppt_h"/>
                                          </p:val>
                                        </p:tav>
                                      </p:tavLst>
                                    </p:anim>
                                    <p:animEffect filter="fade" transition="in">
                                      <p:cBhvr>
                                        <p:cTn dur="250" id="40"/>
                                        <p:tgtEl>
                                          <p:spTgt spid="27"/>
                                        </p:tgtEl>
                                      </p:cBhvr>
                                    </p:animEffect>
                                  </p:childTnLst>
                                </p:cTn>
                              </p:par>
                            </p:childTnLst>
                          </p:cTn>
                        </p:par>
                        <p:par>
                          <p:cTn fill="hold" id="41" nodeType="afterGroup">
                            <p:stCondLst>
                              <p:cond delay="3150"/>
                            </p:stCondLst>
                            <p:childTnLst>
                              <p:par>
                                <p:cTn decel="100000" fill="hold" grpId="1" id="42" nodeType="afterEffect" presetClass="emph" presetID="6" presetSubtype="0">
                                  <p:stCondLst>
                                    <p:cond delay="0"/>
                                  </p:stCondLst>
                                  <p:childTnLst>
                                    <p:animScale>
                                      <p:cBhvr>
                                        <p:cTn dur="250" fill="hold" id="43"/>
                                        <p:tgtEl>
                                          <p:spTgt spid="27"/>
                                        </p:tgtEl>
                                      </p:cBhvr>
                                      <p:by x="120000" y="120000"/>
                                    </p:animScale>
                                  </p:childTnLst>
                                </p:cTn>
                              </p:par>
                            </p:childTnLst>
                          </p:cTn>
                        </p:par>
                        <p:par>
                          <p:cTn fill="hold" id="44" nodeType="afterGroup">
                            <p:stCondLst>
                              <p:cond delay="3400"/>
                            </p:stCondLst>
                            <p:childTnLst>
                              <p:par>
                                <p:cTn decel="100000" fill="hold" grpId="2" id="45" nodeType="afterEffect" presetClass="emph" presetID="6" presetSubtype="0">
                                  <p:stCondLst>
                                    <p:cond delay="0"/>
                                  </p:stCondLst>
                                  <p:childTnLst>
                                    <p:animScale>
                                      <p:cBhvr>
                                        <p:cTn dur="250" fill="hold" id="46"/>
                                        <p:tgtEl>
                                          <p:spTgt spid="27"/>
                                        </p:tgtEl>
                                      </p:cBhvr>
                                      <p:by x="83000" y="83000"/>
                                    </p:animScale>
                                  </p:childTnLst>
                                </p:cTn>
                              </p:par>
                            </p:childTnLst>
                          </p:cTn>
                        </p:par>
                        <p:par>
                          <p:cTn fill="hold" id="47" nodeType="afterGroup">
                            <p:stCondLst>
                              <p:cond delay="3650"/>
                            </p:stCondLst>
                            <p:childTnLst>
                              <p:par>
                                <p:cTn fill="hold" grpId="0" id="48" nodeType="afterEffect" presetClass="entr" presetID="12" presetSubtype="8">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id="50"/>
                                        <p:tgtEl>
                                          <p:spTgt spid="14"/>
                                        </p:tgtEl>
                                        <p:attrNameLst>
                                          <p:attrName>ppt_x</p:attrName>
                                        </p:attrNameLst>
                                      </p:cBhvr>
                                      <p:tavLst>
                                        <p:tav tm="0">
                                          <p:val>
                                            <p:strVal val="#ppt_x-#ppt_w*1.125000"/>
                                          </p:val>
                                        </p:tav>
                                        <p:tav tm="100000">
                                          <p:val>
                                            <p:strVal val="#ppt_x"/>
                                          </p:val>
                                        </p:tav>
                                      </p:tavLst>
                                    </p:anim>
                                    <p:animEffect filter="wipe(right)" transition="in">
                                      <p:cBhvr>
                                        <p:cTn dur="500" id="51"/>
                                        <p:tgtEl>
                                          <p:spTgt spid="14"/>
                                        </p:tgtEl>
                                      </p:cBhvr>
                                    </p:animEffect>
                                  </p:childTnLst>
                                </p:cTn>
                              </p:par>
                            </p:childTnLst>
                          </p:cTn>
                        </p:par>
                        <p:par>
                          <p:cTn fill="hold" id="52" nodeType="afterGroup">
                            <p:stCondLst>
                              <p:cond delay="4150"/>
                            </p:stCondLst>
                            <p:childTnLst>
                              <p:par>
                                <p:cTn fill="hold" grpId="0" id="53" nodeType="afterEffect" presetClass="entr" presetID="53" presetSubtype="0">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p:cTn dur="250" fill="hold" id="55"/>
                                        <p:tgtEl>
                                          <p:spTgt spid="15"/>
                                        </p:tgtEl>
                                        <p:attrNameLst>
                                          <p:attrName>ppt_w</p:attrName>
                                        </p:attrNameLst>
                                      </p:cBhvr>
                                      <p:tavLst>
                                        <p:tav tm="0">
                                          <p:val>
                                            <p:fltVal val="0"/>
                                          </p:val>
                                        </p:tav>
                                        <p:tav tm="100000">
                                          <p:val>
                                            <p:strVal val="#ppt_w"/>
                                          </p:val>
                                        </p:tav>
                                      </p:tavLst>
                                    </p:anim>
                                    <p:anim calcmode="lin" valueType="num">
                                      <p:cBhvr>
                                        <p:cTn dur="250" fill="hold" id="56"/>
                                        <p:tgtEl>
                                          <p:spTgt spid="15"/>
                                        </p:tgtEl>
                                        <p:attrNameLst>
                                          <p:attrName>ppt_h</p:attrName>
                                        </p:attrNameLst>
                                      </p:cBhvr>
                                      <p:tavLst>
                                        <p:tav tm="0">
                                          <p:val>
                                            <p:fltVal val="0"/>
                                          </p:val>
                                        </p:tav>
                                        <p:tav tm="100000">
                                          <p:val>
                                            <p:strVal val="#ppt_h"/>
                                          </p:val>
                                        </p:tav>
                                      </p:tavLst>
                                    </p:anim>
                                    <p:animEffect filter="fade" transition="in">
                                      <p:cBhvr>
                                        <p:cTn dur="250" id="57"/>
                                        <p:tgtEl>
                                          <p:spTgt spid="15"/>
                                        </p:tgtEl>
                                      </p:cBhvr>
                                    </p:animEffect>
                                  </p:childTnLst>
                                </p:cTn>
                              </p:par>
                            </p:childTnLst>
                          </p:cTn>
                        </p:par>
                        <p:par>
                          <p:cTn fill="hold" id="58" nodeType="afterGroup">
                            <p:stCondLst>
                              <p:cond delay="4400"/>
                            </p:stCondLst>
                            <p:childTnLst>
                              <p:par>
                                <p:cTn decel="100000" fill="hold" grpId="1" id="59" nodeType="afterEffect" presetClass="emph" presetID="6" presetSubtype="0">
                                  <p:stCondLst>
                                    <p:cond delay="0"/>
                                  </p:stCondLst>
                                  <p:childTnLst>
                                    <p:animScale>
                                      <p:cBhvr>
                                        <p:cTn dur="250" fill="hold" id="60"/>
                                        <p:tgtEl>
                                          <p:spTgt spid="15"/>
                                        </p:tgtEl>
                                      </p:cBhvr>
                                      <p:by x="120000" y="120000"/>
                                    </p:animScale>
                                  </p:childTnLst>
                                </p:cTn>
                              </p:par>
                            </p:childTnLst>
                          </p:cTn>
                        </p:par>
                        <p:par>
                          <p:cTn fill="hold" id="61" nodeType="afterGroup">
                            <p:stCondLst>
                              <p:cond delay="4650"/>
                            </p:stCondLst>
                            <p:childTnLst>
                              <p:par>
                                <p:cTn decel="100000" fill="hold" grpId="2" id="62" nodeType="afterEffect" presetClass="emph" presetID="6" presetSubtype="0">
                                  <p:stCondLst>
                                    <p:cond delay="0"/>
                                  </p:stCondLst>
                                  <p:childTnLst>
                                    <p:animScale>
                                      <p:cBhvr>
                                        <p:cTn dur="250" fill="hold" id="63"/>
                                        <p:tgtEl>
                                          <p:spTgt spid="15"/>
                                        </p:tgtEl>
                                      </p:cBhvr>
                                      <p:by x="83000" y="83000"/>
                                    </p:animScale>
                                  </p:childTnLst>
                                </p:cTn>
                              </p:par>
                            </p:childTnLst>
                          </p:cTn>
                        </p:par>
                        <p:par>
                          <p:cTn fill="hold" id="64" nodeType="afterGroup">
                            <p:stCondLst>
                              <p:cond delay="4900"/>
                            </p:stCondLst>
                            <p:childTnLst>
                              <p:par>
                                <p:cTn fill="hold" grpId="0" id="65" nodeType="afterEffect" presetClass="entr" presetID="12" presetSubtype="8">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additive="base">
                                        <p:cTn dur="500" id="67"/>
                                        <p:tgtEl>
                                          <p:spTgt spid="16"/>
                                        </p:tgtEl>
                                        <p:attrNameLst>
                                          <p:attrName>ppt_x</p:attrName>
                                        </p:attrNameLst>
                                      </p:cBhvr>
                                      <p:tavLst>
                                        <p:tav tm="0">
                                          <p:val>
                                            <p:strVal val="#ppt_x-#ppt_w*1.125000"/>
                                          </p:val>
                                        </p:tav>
                                        <p:tav tm="100000">
                                          <p:val>
                                            <p:strVal val="#ppt_x"/>
                                          </p:val>
                                        </p:tav>
                                      </p:tavLst>
                                    </p:anim>
                                    <p:animEffect filter="wipe(right)" transition="in">
                                      <p:cBhvr>
                                        <p:cTn dur="500" id="68"/>
                                        <p:tgtEl>
                                          <p:spTgt spid="16"/>
                                        </p:tgtEl>
                                      </p:cBhvr>
                                    </p:animEffect>
                                  </p:childTnLst>
                                </p:cTn>
                              </p:par>
                            </p:childTnLst>
                          </p:cTn>
                        </p:par>
                        <p:par>
                          <p:cTn fill="hold" id="69" nodeType="afterGroup">
                            <p:stCondLst>
                              <p:cond delay="5400"/>
                            </p:stCondLst>
                            <p:childTnLst>
                              <p:par>
                                <p:cTn fill="hold" grpId="0" id="70" nodeType="afterEffect" presetClass="entr" presetID="22" presetSubtype="8">
                                  <p:stCondLst>
                                    <p:cond delay="0"/>
                                  </p:stCondLst>
                                  <p:childTnLst>
                                    <p:set>
                                      <p:cBhvr>
                                        <p:cTn dur="1" fill="hold" id="71">
                                          <p:stCondLst>
                                            <p:cond delay="0"/>
                                          </p:stCondLst>
                                        </p:cTn>
                                        <p:tgtEl>
                                          <p:spTgt spid="24"/>
                                        </p:tgtEl>
                                        <p:attrNameLst>
                                          <p:attrName>style.visibility</p:attrName>
                                        </p:attrNameLst>
                                      </p:cBhvr>
                                      <p:to>
                                        <p:strVal val="visible"/>
                                      </p:to>
                                    </p:set>
                                    <p:animEffect filter="wipe(left)" transition="in">
                                      <p:cBhvr>
                                        <p:cTn dur="1000" id="72"/>
                                        <p:tgtEl>
                                          <p:spTgt spid="24"/>
                                        </p:tgtEl>
                                      </p:cBhvr>
                                    </p:animEffect>
                                  </p:childTnLst>
                                </p:cTn>
                              </p:par>
                            </p:childTnLst>
                          </p:cTn>
                        </p:par>
                        <p:par>
                          <p:cTn fill="hold" id="73" nodeType="afterGroup">
                            <p:stCondLst>
                              <p:cond delay="6400"/>
                            </p:stCondLst>
                            <p:childTnLst>
                              <p:par>
                                <p:cTn fill="hold" grpId="0" id="74" nodeType="afterEffect" presetClass="entr" presetID="22" presetSubtype="8">
                                  <p:stCondLst>
                                    <p:cond delay="0"/>
                                  </p:stCondLst>
                                  <p:childTnLst>
                                    <p:set>
                                      <p:cBhvr>
                                        <p:cTn dur="1" fill="hold" id="75">
                                          <p:stCondLst>
                                            <p:cond delay="0"/>
                                          </p:stCondLst>
                                        </p:cTn>
                                        <p:tgtEl>
                                          <p:spTgt spid="25"/>
                                        </p:tgtEl>
                                        <p:attrNameLst>
                                          <p:attrName>style.visibility</p:attrName>
                                        </p:attrNameLst>
                                      </p:cBhvr>
                                      <p:to>
                                        <p:strVal val="visible"/>
                                      </p:to>
                                    </p:set>
                                    <p:animEffect filter="wipe(left)" transition="in">
                                      <p:cBhvr>
                                        <p:cTn dur="1000" id="7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4"/>
      <p:bldP grpId="0" spid="15"/>
      <p:bldP grpId="1" spid="15"/>
      <p:bldP grpId="2" spid="15"/>
      <p:bldP grpId="0" spid="16"/>
      <p:bldP grpId="0" spid="23"/>
      <p:bldP grpId="0" spid="24"/>
      <p:bldP grpId="0" spid="25"/>
      <p:bldP grpId="0" spid="27"/>
      <p:bldP grpId="1" spid="27"/>
      <p:bldP grpId="2" spid="2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第五章：党员队伍建设</a:t>
            </a:r>
          </a:p>
        </p:txBody>
      </p:sp>
      <p:sp>
        <p:nvSpPr>
          <p:cNvPr id="14" name="圆角矩形 15">
            <a:extLst>
              <a:ext uri="{FF2B5EF4-FFF2-40B4-BE49-F238E27FC236}">
                <a16:creationId xmlns:a16="http://schemas.microsoft.com/office/drawing/2014/main" id="{FA08C1EC-1877-4700-AF2E-0A412189729C}"/>
              </a:ext>
            </a:extLst>
          </p:cNvPr>
          <p:cNvSpPr/>
          <p:nvPr/>
        </p:nvSpPr>
        <p:spPr>
          <a:xfrm>
            <a:off x="4192361" y="1607656"/>
            <a:ext cx="7303287" cy="4619517"/>
          </a:xfrm>
          <a:prstGeom prst="round2DiagRect">
            <a:avLst>
              <a:gd fmla="val 21232" name="adj1"/>
              <a:gd fmla="val 0" name="adj2"/>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pic>
        <p:nvPicPr>
          <p:cNvPr id="22" name="图片 21">
            <a:extLst>
              <a:ext uri="{FF2B5EF4-FFF2-40B4-BE49-F238E27FC236}">
                <a16:creationId xmlns:a16="http://schemas.microsoft.com/office/drawing/2014/main" id="{74C0969E-51A9-4AB6-A988-D0BC3AB2B3BB}"/>
              </a:ext>
            </a:extLst>
          </p:cNvPr>
          <p:cNvPicPr>
            <a:picLocks noChangeAspect="1"/>
          </p:cNvPicPr>
          <p:nvPr/>
        </p:nvPicPr>
        <p:blipFill>
          <a:blip r:embed="rId3">
            <a:extLst>
              <a:ext uri="{28A0092B-C50C-407E-A947-70E740481C1C}">
                <a14:useLocalDpi val="0"/>
              </a:ext>
            </a:extLst>
          </a:blip>
          <a:stretch>
            <a:fillRect/>
          </a:stretch>
        </p:blipFill>
        <p:spPr>
          <a:xfrm>
            <a:off x="51" y="3374911"/>
            <a:ext cx="3757587" cy="3483089"/>
          </a:xfrm>
          <a:prstGeom prst="rect">
            <a:avLst/>
          </a:prstGeom>
        </p:spPr>
      </p:pic>
      <p:sp>
        <p:nvSpPr>
          <p:cNvPr id="23" name="圆角矩形 15">
            <a:extLst>
              <a:ext uri="{FF2B5EF4-FFF2-40B4-BE49-F238E27FC236}">
                <a16:creationId xmlns:a16="http://schemas.microsoft.com/office/drawing/2014/main" id="{B0ED6D08-5E84-458C-A832-7BDC352DDC06}"/>
              </a:ext>
            </a:extLst>
          </p:cNvPr>
          <p:cNvSpPr/>
          <p:nvPr/>
        </p:nvSpPr>
        <p:spPr>
          <a:xfrm>
            <a:off x="639321" y="1931652"/>
            <a:ext cx="2411410" cy="1183639"/>
          </a:xfrm>
          <a:prstGeom prst="roundRect">
            <a:avLst/>
          </a:prstGeom>
          <a:noFill/>
          <a:ln w="12700">
            <a:noFill/>
          </a:ln>
          <a:effectLst/>
        </p:spPr>
        <p:txBody>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国有企业</a:t>
            </a:r>
          </a:p>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党组织应当</a:t>
            </a:r>
          </a:p>
        </p:txBody>
      </p:sp>
      <p:sp>
        <p:nvSpPr>
          <p:cNvPr id="24" name="矩形 23">
            <a:extLst>
              <a:ext uri="{FF2B5EF4-FFF2-40B4-BE49-F238E27FC236}">
                <a16:creationId xmlns:a16="http://schemas.microsoft.com/office/drawing/2014/main" id="{AD74A60F-84F6-4C3A-A18A-136C84081613}"/>
              </a:ext>
            </a:extLst>
          </p:cNvPr>
          <p:cNvSpPr/>
          <p:nvPr/>
        </p:nvSpPr>
        <p:spPr>
          <a:xfrm>
            <a:off x="4872941" y="1861659"/>
            <a:ext cx="6339698" cy="4114801"/>
          </a:xfrm>
          <a:prstGeom prst="rect">
            <a:avLst/>
          </a:prstGeom>
        </p:spPr>
        <p:txBody>
          <a:bodyPr wrap="square">
            <a:spAutoFit/>
          </a:bodyPr>
          <a:lstStyle/>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强化党员日常管理，及时转接党员组织关系，督促党员按期足额交纳党费，增强党员意识。加强和改进青年党员、农民工党员、出国（境）党员、流动党员、劳务派遣制员工党员的管理服务。有针对性做好离退休职工党员、兼并重组和破产企业职工党员管理服务工作。  </a:t>
            </a:r>
          </a:p>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　　</a:t>
            </a:r>
          </a:p>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从政治、思想、工作、生活上关心关爱党员，建立健全党内关怀帮扶机制，在重要节日、纪念日等走访慰问功勋荣誉表彰奖励获得者，经常联系关心因公伤残党员、老党员、生活困难党员和因公殉职、牺牲党员的家庭，帮助解决实际问题。  　　</a:t>
            </a:r>
          </a:p>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严格执行党的纪律，对违犯党的纪律的党员，按照党内有关规定及时进行教育或者处理。</a:t>
            </a:r>
          </a:p>
        </p:txBody>
      </p:sp>
      <p:sp>
        <p:nvSpPr>
          <p:cNvPr id="27" name="圆角矩形 20">
            <a:extLst>
              <a:ext uri="{FF2B5EF4-FFF2-40B4-BE49-F238E27FC236}">
                <a16:creationId xmlns:a16="http://schemas.microsoft.com/office/drawing/2014/main" id="{1B7A064A-BBBA-4DB0-B31B-147E0E3880D1}"/>
              </a:ext>
            </a:extLst>
          </p:cNvPr>
          <p:cNvSpPr/>
          <p:nvPr/>
        </p:nvSpPr>
        <p:spPr>
          <a:xfrm>
            <a:off x="3982453" y="1430566"/>
            <a:ext cx="680580" cy="680580"/>
          </a:xfrm>
          <a:prstGeom prst="ellipse">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prstClr val="white"/>
                </a:solidFill>
                <a:effectLst/>
                <a:uLnTx/>
                <a:uFillTx/>
                <a:latin panose="020f0302020204030204" typeface="Microsoft YaHei"/>
                <a:cs typeface="+mn-ea"/>
                <a:sym typeface="+mn-lt"/>
              </a:rPr>
              <a:t>3</a:t>
            </a:r>
          </a:p>
        </p:txBody>
      </p:sp>
    </p:spTree>
    <p:extLst>
      <p:ext uri="{BB962C8B-B14F-4D97-AF65-F5344CB8AC3E}">
        <p14:creationId val="30965454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12" presetSubtype="8">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additive="base">
                                        <p:cTn dur="500" id="29"/>
                                        <p:tgtEl>
                                          <p:spTgt spid="14"/>
                                        </p:tgtEl>
                                        <p:attrNameLst>
                                          <p:attrName>ppt_x</p:attrName>
                                        </p:attrNameLst>
                                      </p:cBhvr>
                                      <p:tavLst>
                                        <p:tav tm="0">
                                          <p:val>
                                            <p:strVal val="#ppt_x-#ppt_w*1.125000"/>
                                          </p:val>
                                        </p:tav>
                                        <p:tav tm="100000">
                                          <p:val>
                                            <p:strVal val="#ppt_x"/>
                                          </p:val>
                                        </p:tav>
                                      </p:tavLst>
                                    </p:anim>
                                    <p:animEffect filter="wipe(right)" transition="in">
                                      <p:cBhvr>
                                        <p:cTn dur="500" id="30"/>
                                        <p:tgtEl>
                                          <p:spTgt spid="14"/>
                                        </p:tgtEl>
                                      </p:cBhvr>
                                    </p:animEffect>
                                  </p:childTnLst>
                                </p:cTn>
                              </p:par>
                            </p:childTnLst>
                          </p:cTn>
                        </p:par>
                        <p:par>
                          <p:cTn fill="hold" id="31" nodeType="afterGroup">
                            <p:stCondLst>
                              <p:cond delay="2650"/>
                            </p:stCondLst>
                            <p:childTnLst>
                              <p:par>
                                <p:cTn fill="hold" id="32" nodeType="afterEffect" presetClass="entr" presetID="14" presetSubtype="10">
                                  <p:stCondLst>
                                    <p:cond delay="0"/>
                                  </p:stCondLst>
                                  <p:childTnLst>
                                    <p:set>
                                      <p:cBhvr>
                                        <p:cTn dur="1" fill="hold" id="33">
                                          <p:stCondLst>
                                            <p:cond delay="0"/>
                                          </p:stCondLst>
                                        </p:cTn>
                                        <p:tgtEl>
                                          <p:spTgt spid="22"/>
                                        </p:tgtEl>
                                        <p:attrNameLst>
                                          <p:attrName>style.visibility</p:attrName>
                                        </p:attrNameLst>
                                      </p:cBhvr>
                                      <p:to>
                                        <p:strVal val="visible"/>
                                      </p:to>
                                    </p:set>
                                    <p:animEffect filter="randombar(horizontal)" transition="in">
                                      <p:cBhvr>
                                        <p:cTn dur="500" id="34"/>
                                        <p:tgtEl>
                                          <p:spTgt spid="22"/>
                                        </p:tgtEl>
                                      </p:cBhvr>
                                    </p:animEffect>
                                  </p:childTnLst>
                                </p:cTn>
                              </p:par>
                            </p:childTnLst>
                          </p:cTn>
                        </p:par>
                        <p:par>
                          <p:cTn fill="hold" id="35" nodeType="afterGroup">
                            <p:stCondLst>
                              <p:cond delay="3150"/>
                            </p:stCondLst>
                            <p:childTnLst>
                              <p:par>
                                <p:cTn fill="hold" grpId="0" id="36" nodeType="afterEffect" presetClass="entr" presetID="12" presetSubtype="8">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250" id="38"/>
                                        <p:tgtEl>
                                          <p:spTgt spid="23"/>
                                        </p:tgtEl>
                                        <p:attrNameLst>
                                          <p:attrName>ppt_x</p:attrName>
                                        </p:attrNameLst>
                                      </p:cBhvr>
                                      <p:tavLst>
                                        <p:tav tm="0">
                                          <p:val>
                                            <p:strVal val="#ppt_x-#ppt_w*1.125000"/>
                                          </p:val>
                                        </p:tav>
                                        <p:tav tm="100000">
                                          <p:val>
                                            <p:strVal val="#ppt_x"/>
                                          </p:val>
                                        </p:tav>
                                      </p:tavLst>
                                    </p:anim>
                                    <p:animEffect filter="wipe(right)" transition="in">
                                      <p:cBhvr>
                                        <p:cTn dur="250" id="39"/>
                                        <p:tgtEl>
                                          <p:spTgt spid="23"/>
                                        </p:tgtEl>
                                      </p:cBhvr>
                                    </p:animEffect>
                                  </p:childTnLst>
                                </p:cTn>
                              </p:par>
                            </p:childTnLst>
                          </p:cTn>
                        </p:par>
                        <p:par>
                          <p:cTn fill="hold" id="40" nodeType="afterGroup">
                            <p:stCondLst>
                              <p:cond delay="3400"/>
                            </p:stCondLst>
                            <p:childTnLst>
                              <p:par>
                                <p:cTn fill="hold" grpId="0" id="41" nodeType="afterEffect" presetClass="entr" presetID="53" presetSubtype="0">
                                  <p:stCondLst>
                                    <p:cond delay="0"/>
                                  </p:stCondLst>
                                  <p:childTnLst>
                                    <p:set>
                                      <p:cBhvr>
                                        <p:cTn dur="1" fill="hold" id="42">
                                          <p:stCondLst>
                                            <p:cond delay="0"/>
                                          </p:stCondLst>
                                        </p:cTn>
                                        <p:tgtEl>
                                          <p:spTgt spid="27"/>
                                        </p:tgtEl>
                                        <p:attrNameLst>
                                          <p:attrName>style.visibility</p:attrName>
                                        </p:attrNameLst>
                                      </p:cBhvr>
                                      <p:to>
                                        <p:strVal val="visible"/>
                                      </p:to>
                                    </p:set>
                                    <p:anim calcmode="lin" valueType="num">
                                      <p:cBhvr>
                                        <p:cTn dur="250" fill="hold" id="43"/>
                                        <p:tgtEl>
                                          <p:spTgt spid="27"/>
                                        </p:tgtEl>
                                        <p:attrNameLst>
                                          <p:attrName>ppt_w</p:attrName>
                                        </p:attrNameLst>
                                      </p:cBhvr>
                                      <p:tavLst>
                                        <p:tav tm="0">
                                          <p:val>
                                            <p:fltVal val="0"/>
                                          </p:val>
                                        </p:tav>
                                        <p:tav tm="100000">
                                          <p:val>
                                            <p:strVal val="#ppt_w"/>
                                          </p:val>
                                        </p:tav>
                                      </p:tavLst>
                                    </p:anim>
                                    <p:anim calcmode="lin" valueType="num">
                                      <p:cBhvr>
                                        <p:cTn dur="250" fill="hold" id="44"/>
                                        <p:tgtEl>
                                          <p:spTgt spid="27"/>
                                        </p:tgtEl>
                                        <p:attrNameLst>
                                          <p:attrName>ppt_h</p:attrName>
                                        </p:attrNameLst>
                                      </p:cBhvr>
                                      <p:tavLst>
                                        <p:tav tm="0">
                                          <p:val>
                                            <p:fltVal val="0"/>
                                          </p:val>
                                        </p:tav>
                                        <p:tav tm="100000">
                                          <p:val>
                                            <p:strVal val="#ppt_h"/>
                                          </p:val>
                                        </p:tav>
                                      </p:tavLst>
                                    </p:anim>
                                    <p:animEffect filter="fade" transition="in">
                                      <p:cBhvr>
                                        <p:cTn dur="250" id="45"/>
                                        <p:tgtEl>
                                          <p:spTgt spid="27"/>
                                        </p:tgtEl>
                                      </p:cBhvr>
                                    </p:animEffect>
                                  </p:childTnLst>
                                </p:cTn>
                              </p:par>
                            </p:childTnLst>
                          </p:cTn>
                        </p:par>
                        <p:par>
                          <p:cTn fill="hold" id="46" nodeType="afterGroup">
                            <p:stCondLst>
                              <p:cond delay="3650"/>
                            </p:stCondLst>
                            <p:childTnLst>
                              <p:par>
                                <p:cTn decel="100000" fill="hold" grpId="1" id="47" nodeType="afterEffect" presetClass="emph" presetID="6" presetSubtype="0">
                                  <p:stCondLst>
                                    <p:cond delay="0"/>
                                  </p:stCondLst>
                                  <p:childTnLst>
                                    <p:animScale>
                                      <p:cBhvr>
                                        <p:cTn dur="250" fill="hold" id="48"/>
                                        <p:tgtEl>
                                          <p:spTgt spid="27"/>
                                        </p:tgtEl>
                                      </p:cBhvr>
                                      <p:by x="120000" y="120000"/>
                                    </p:animScale>
                                  </p:childTnLst>
                                </p:cTn>
                              </p:par>
                            </p:childTnLst>
                          </p:cTn>
                        </p:par>
                        <p:par>
                          <p:cTn fill="hold" id="49" nodeType="afterGroup">
                            <p:stCondLst>
                              <p:cond delay="3900"/>
                            </p:stCondLst>
                            <p:childTnLst>
                              <p:par>
                                <p:cTn decel="100000" fill="hold" grpId="2" id="50" nodeType="afterEffect" presetClass="emph" presetID="6" presetSubtype="0">
                                  <p:stCondLst>
                                    <p:cond delay="0"/>
                                  </p:stCondLst>
                                  <p:childTnLst>
                                    <p:animScale>
                                      <p:cBhvr>
                                        <p:cTn dur="250" fill="hold" id="51"/>
                                        <p:tgtEl>
                                          <p:spTgt spid="27"/>
                                        </p:tgtEl>
                                      </p:cBhvr>
                                      <p:by x="83000" y="83000"/>
                                    </p:animScale>
                                  </p:childTnLst>
                                </p:cTn>
                              </p:par>
                            </p:childTnLst>
                          </p:cTn>
                        </p:par>
                        <p:par>
                          <p:cTn fill="hold" id="52" nodeType="afterGroup">
                            <p:stCondLst>
                              <p:cond delay="4150"/>
                            </p:stCondLst>
                            <p:childTnLst>
                              <p:par>
                                <p:cTn fill="hold" grpId="0" id="53" nodeType="after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1000" id="5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4"/>
      <p:bldP grpId="0" spid="23"/>
      <p:bldP grpId="0" spid="24"/>
      <p:bldP grpId="0" spid="27"/>
      <p:bldP grpId="1" spid="27"/>
      <p:bldP grpId="2" spid="2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第五章：党员队伍建设</a:t>
            </a:r>
          </a:p>
        </p:txBody>
      </p:sp>
      <p:sp>
        <p:nvSpPr>
          <p:cNvPr id="14" name="圆角矩形 15">
            <a:extLst>
              <a:ext uri="{FF2B5EF4-FFF2-40B4-BE49-F238E27FC236}">
                <a16:creationId xmlns:a16="http://schemas.microsoft.com/office/drawing/2014/main" id="{FA08C1EC-1877-4700-AF2E-0A412189729C}"/>
              </a:ext>
            </a:extLst>
          </p:cNvPr>
          <p:cNvSpPr/>
          <p:nvPr/>
        </p:nvSpPr>
        <p:spPr>
          <a:xfrm>
            <a:off x="4192361" y="1607657"/>
            <a:ext cx="7303287" cy="2489782"/>
          </a:xfrm>
          <a:prstGeom prst="round2DiagRect">
            <a:avLst>
              <a:gd fmla="val 21232" name="adj1"/>
              <a:gd fmla="val 0" name="adj2"/>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pic>
        <p:nvPicPr>
          <p:cNvPr id="22" name="图片 21">
            <a:extLst>
              <a:ext uri="{FF2B5EF4-FFF2-40B4-BE49-F238E27FC236}">
                <a16:creationId xmlns:a16="http://schemas.microsoft.com/office/drawing/2014/main" id="{74C0969E-51A9-4AB6-A988-D0BC3AB2B3BB}"/>
              </a:ext>
            </a:extLst>
          </p:cNvPr>
          <p:cNvPicPr>
            <a:picLocks noChangeAspect="1"/>
          </p:cNvPicPr>
          <p:nvPr/>
        </p:nvPicPr>
        <p:blipFill>
          <a:blip r:embed="rId3">
            <a:extLst>
              <a:ext uri="{28A0092B-C50C-407E-A947-70E740481C1C}">
                <a14:useLocalDpi val="0"/>
              </a:ext>
            </a:extLst>
          </a:blip>
          <a:stretch>
            <a:fillRect/>
          </a:stretch>
        </p:blipFill>
        <p:spPr>
          <a:xfrm>
            <a:off x="51" y="3374911"/>
            <a:ext cx="3757587" cy="3483089"/>
          </a:xfrm>
          <a:prstGeom prst="rect">
            <a:avLst/>
          </a:prstGeom>
        </p:spPr>
      </p:pic>
      <p:sp>
        <p:nvSpPr>
          <p:cNvPr id="23" name="圆角矩形 15">
            <a:extLst>
              <a:ext uri="{FF2B5EF4-FFF2-40B4-BE49-F238E27FC236}">
                <a16:creationId xmlns:a16="http://schemas.microsoft.com/office/drawing/2014/main" id="{B0ED6D08-5E84-458C-A832-7BDC352DDC06}"/>
              </a:ext>
            </a:extLst>
          </p:cNvPr>
          <p:cNvSpPr/>
          <p:nvPr/>
        </p:nvSpPr>
        <p:spPr>
          <a:xfrm>
            <a:off x="639321" y="1931652"/>
            <a:ext cx="2411410" cy="1183639"/>
          </a:xfrm>
          <a:prstGeom prst="roundRect">
            <a:avLst/>
          </a:prstGeom>
          <a:noFill/>
          <a:ln w="12700">
            <a:noFill/>
          </a:ln>
          <a:effectLst/>
        </p:spPr>
        <p:txBody>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国有企业</a:t>
            </a:r>
          </a:p>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1" normalizeH="0" spc="0" strike="noStrike" sz="32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党组织应当</a:t>
            </a:r>
          </a:p>
        </p:txBody>
      </p:sp>
      <p:sp>
        <p:nvSpPr>
          <p:cNvPr id="24" name="矩形 23">
            <a:extLst>
              <a:ext uri="{FF2B5EF4-FFF2-40B4-BE49-F238E27FC236}">
                <a16:creationId xmlns:a16="http://schemas.microsoft.com/office/drawing/2014/main" id="{AD74A60F-84F6-4C3A-A18A-136C84081613}"/>
              </a:ext>
            </a:extLst>
          </p:cNvPr>
          <p:cNvSpPr/>
          <p:nvPr/>
        </p:nvSpPr>
        <p:spPr>
          <a:xfrm>
            <a:off x="4872941" y="1861659"/>
            <a:ext cx="6339698" cy="1920240"/>
          </a:xfrm>
          <a:prstGeom prst="rect">
            <a:avLst/>
          </a:prstGeom>
        </p:spPr>
        <p:txBody>
          <a:bodyPr wrap="square">
            <a:spAutoFit/>
          </a:bodyPr>
          <a:lstStyle/>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按照控制总量、优化结构、提高质量、发挥作用的总要求和有关规定发展党员。坚持把政治标准放在首位，重视在生产经营一线、青年职工和高知识群体中发展党员，力争每个班组都有党员。注重把生产经营骨干培养成党员，把党员培养成生产经营骨干。对技术能手、青年专家等优秀人才，党组织应当加强联系、重点培养。</a:t>
            </a:r>
          </a:p>
        </p:txBody>
      </p:sp>
      <p:sp>
        <p:nvSpPr>
          <p:cNvPr id="27" name="圆角矩形 20">
            <a:extLst>
              <a:ext uri="{FF2B5EF4-FFF2-40B4-BE49-F238E27FC236}">
                <a16:creationId xmlns:a16="http://schemas.microsoft.com/office/drawing/2014/main" id="{1B7A064A-BBBA-4DB0-B31B-147E0E3880D1}"/>
              </a:ext>
            </a:extLst>
          </p:cNvPr>
          <p:cNvSpPr/>
          <p:nvPr/>
        </p:nvSpPr>
        <p:spPr>
          <a:xfrm>
            <a:off x="3982453" y="1430566"/>
            <a:ext cx="680580" cy="680580"/>
          </a:xfrm>
          <a:prstGeom prst="ellipse">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prstClr val="white"/>
                </a:solidFill>
                <a:effectLst/>
                <a:uLnTx/>
                <a:uFillTx/>
                <a:latin panose="020f0302020204030204" typeface="Microsoft YaHei"/>
                <a:cs typeface="+mn-ea"/>
                <a:sym typeface="+mn-lt"/>
              </a:rPr>
              <a:t>4</a:t>
            </a:r>
          </a:p>
        </p:txBody>
      </p:sp>
      <p:sp>
        <p:nvSpPr>
          <p:cNvPr id="17" name="圆角矩形 15">
            <a:extLst>
              <a:ext uri="{FF2B5EF4-FFF2-40B4-BE49-F238E27FC236}">
                <a16:creationId xmlns:a16="http://schemas.microsoft.com/office/drawing/2014/main" id="{87494330-D42E-449A-919C-BB3E458EE678}"/>
              </a:ext>
            </a:extLst>
          </p:cNvPr>
          <p:cNvSpPr/>
          <p:nvPr/>
        </p:nvSpPr>
        <p:spPr>
          <a:xfrm>
            <a:off x="4192361" y="4490977"/>
            <a:ext cx="7303287" cy="2149372"/>
          </a:xfrm>
          <a:prstGeom prst="round2DiagRect">
            <a:avLst>
              <a:gd fmla="val 21232" name="adj1"/>
              <a:gd fmla="val 0" name="adj2"/>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18" name="矩形 17">
            <a:extLst>
              <a:ext uri="{FF2B5EF4-FFF2-40B4-BE49-F238E27FC236}">
                <a16:creationId xmlns:a16="http://schemas.microsoft.com/office/drawing/2014/main" id="{DE308001-14D7-4976-A63C-6CD9C1863851}"/>
              </a:ext>
            </a:extLst>
          </p:cNvPr>
          <p:cNvSpPr/>
          <p:nvPr/>
        </p:nvSpPr>
        <p:spPr>
          <a:xfrm>
            <a:off x="4872941" y="4634855"/>
            <a:ext cx="6339698" cy="1920240"/>
          </a:xfrm>
          <a:prstGeom prst="rect">
            <a:avLst/>
          </a:prstGeom>
        </p:spPr>
        <p:txBody>
          <a:bodyPr wrap="square">
            <a:spAutoFit/>
          </a:bodyPr>
          <a:lstStyle/>
          <a:p>
            <a:pPr algn="l" defTabSz="1218936"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紧密结合企业生产经营开展党组织活动，通过设立党员责任区、党员示范岗、党员突击队、党员服务队等形式，引导党员创先争优、攻坚克难，争当生产经营的能手、创新创业的模范、提高效益的标兵、服务群众的先锋。引导党员积极参与志愿服务，注重发挥党员在区域化党建和基层治理中的重要作用。</a:t>
            </a:r>
          </a:p>
        </p:txBody>
      </p:sp>
      <p:sp>
        <p:nvSpPr>
          <p:cNvPr id="19" name="圆角矩形 20">
            <a:extLst>
              <a:ext uri="{FF2B5EF4-FFF2-40B4-BE49-F238E27FC236}">
                <a16:creationId xmlns:a16="http://schemas.microsoft.com/office/drawing/2014/main" id="{A30F7A4B-5741-458B-9583-9F5BD01CC7C0}"/>
              </a:ext>
            </a:extLst>
          </p:cNvPr>
          <p:cNvSpPr/>
          <p:nvPr/>
        </p:nvSpPr>
        <p:spPr>
          <a:xfrm>
            <a:off x="3982453" y="4203762"/>
            <a:ext cx="680580" cy="680580"/>
          </a:xfrm>
          <a:prstGeom prst="ellipse">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prstClr val="white"/>
                </a:solidFill>
                <a:effectLst/>
                <a:uLnTx/>
                <a:uFillTx/>
                <a:latin panose="020f0302020204030204" typeface="Microsoft YaHei"/>
                <a:cs typeface="+mn-ea"/>
                <a:sym typeface="+mn-lt"/>
              </a:rPr>
              <a:t>5</a:t>
            </a:r>
          </a:p>
        </p:txBody>
      </p:sp>
    </p:spTree>
    <p:extLst>
      <p:ext uri="{BB962C8B-B14F-4D97-AF65-F5344CB8AC3E}">
        <p14:creationId val="194955471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12" presetSubtype="8">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additive="base">
                                        <p:cTn dur="500" id="29"/>
                                        <p:tgtEl>
                                          <p:spTgt spid="14"/>
                                        </p:tgtEl>
                                        <p:attrNameLst>
                                          <p:attrName>ppt_x</p:attrName>
                                        </p:attrNameLst>
                                      </p:cBhvr>
                                      <p:tavLst>
                                        <p:tav tm="0">
                                          <p:val>
                                            <p:strVal val="#ppt_x-#ppt_w*1.125000"/>
                                          </p:val>
                                        </p:tav>
                                        <p:tav tm="100000">
                                          <p:val>
                                            <p:strVal val="#ppt_x"/>
                                          </p:val>
                                        </p:tav>
                                      </p:tavLst>
                                    </p:anim>
                                    <p:animEffect filter="wipe(right)" transition="in">
                                      <p:cBhvr>
                                        <p:cTn dur="500" id="30"/>
                                        <p:tgtEl>
                                          <p:spTgt spid="14"/>
                                        </p:tgtEl>
                                      </p:cBhvr>
                                    </p:animEffect>
                                  </p:childTnLst>
                                </p:cTn>
                              </p:par>
                            </p:childTnLst>
                          </p:cTn>
                        </p:par>
                        <p:par>
                          <p:cTn fill="hold" id="31" nodeType="afterGroup">
                            <p:stCondLst>
                              <p:cond delay="2650"/>
                            </p:stCondLst>
                            <p:childTnLst>
                              <p:par>
                                <p:cTn fill="hold" id="32" nodeType="afterEffect" presetClass="entr" presetID="14" presetSubtype="10">
                                  <p:stCondLst>
                                    <p:cond delay="0"/>
                                  </p:stCondLst>
                                  <p:childTnLst>
                                    <p:set>
                                      <p:cBhvr>
                                        <p:cTn dur="1" fill="hold" id="33">
                                          <p:stCondLst>
                                            <p:cond delay="0"/>
                                          </p:stCondLst>
                                        </p:cTn>
                                        <p:tgtEl>
                                          <p:spTgt spid="22"/>
                                        </p:tgtEl>
                                        <p:attrNameLst>
                                          <p:attrName>style.visibility</p:attrName>
                                        </p:attrNameLst>
                                      </p:cBhvr>
                                      <p:to>
                                        <p:strVal val="visible"/>
                                      </p:to>
                                    </p:set>
                                    <p:animEffect filter="randombar(horizontal)" transition="in">
                                      <p:cBhvr>
                                        <p:cTn dur="500" id="34"/>
                                        <p:tgtEl>
                                          <p:spTgt spid="22"/>
                                        </p:tgtEl>
                                      </p:cBhvr>
                                    </p:animEffect>
                                  </p:childTnLst>
                                </p:cTn>
                              </p:par>
                            </p:childTnLst>
                          </p:cTn>
                        </p:par>
                        <p:par>
                          <p:cTn fill="hold" id="35" nodeType="afterGroup">
                            <p:stCondLst>
                              <p:cond delay="3150"/>
                            </p:stCondLst>
                            <p:childTnLst>
                              <p:par>
                                <p:cTn fill="hold" grpId="0" id="36" nodeType="afterEffect" presetClass="entr" presetID="12" presetSubtype="8">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250" id="38"/>
                                        <p:tgtEl>
                                          <p:spTgt spid="23"/>
                                        </p:tgtEl>
                                        <p:attrNameLst>
                                          <p:attrName>ppt_x</p:attrName>
                                        </p:attrNameLst>
                                      </p:cBhvr>
                                      <p:tavLst>
                                        <p:tav tm="0">
                                          <p:val>
                                            <p:strVal val="#ppt_x-#ppt_w*1.125000"/>
                                          </p:val>
                                        </p:tav>
                                        <p:tav tm="100000">
                                          <p:val>
                                            <p:strVal val="#ppt_x"/>
                                          </p:val>
                                        </p:tav>
                                      </p:tavLst>
                                    </p:anim>
                                    <p:animEffect filter="wipe(right)" transition="in">
                                      <p:cBhvr>
                                        <p:cTn dur="250" id="39"/>
                                        <p:tgtEl>
                                          <p:spTgt spid="23"/>
                                        </p:tgtEl>
                                      </p:cBhvr>
                                    </p:animEffect>
                                  </p:childTnLst>
                                </p:cTn>
                              </p:par>
                            </p:childTnLst>
                          </p:cTn>
                        </p:par>
                        <p:par>
                          <p:cTn fill="hold" id="40" nodeType="afterGroup">
                            <p:stCondLst>
                              <p:cond delay="3400"/>
                            </p:stCondLst>
                            <p:childTnLst>
                              <p:par>
                                <p:cTn fill="hold" grpId="0" id="41" nodeType="afterEffect" presetClass="entr" presetID="22" presetSubtype="8">
                                  <p:stCondLst>
                                    <p:cond delay="0"/>
                                  </p:stCondLst>
                                  <p:childTnLst>
                                    <p:set>
                                      <p:cBhvr>
                                        <p:cTn dur="1" fill="hold" id="42">
                                          <p:stCondLst>
                                            <p:cond delay="0"/>
                                          </p:stCondLst>
                                        </p:cTn>
                                        <p:tgtEl>
                                          <p:spTgt spid="24"/>
                                        </p:tgtEl>
                                        <p:attrNameLst>
                                          <p:attrName>style.visibility</p:attrName>
                                        </p:attrNameLst>
                                      </p:cBhvr>
                                      <p:to>
                                        <p:strVal val="visible"/>
                                      </p:to>
                                    </p:set>
                                    <p:animEffect filter="wipe(left)" transition="in">
                                      <p:cBhvr>
                                        <p:cTn dur="1000" id="43"/>
                                        <p:tgtEl>
                                          <p:spTgt spid="24"/>
                                        </p:tgtEl>
                                      </p:cBhvr>
                                    </p:animEffect>
                                  </p:childTnLst>
                                </p:cTn>
                              </p:par>
                            </p:childTnLst>
                          </p:cTn>
                        </p:par>
                        <p:par>
                          <p:cTn fill="hold" id="44" nodeType="afterGroup">
                            <p:stCondLst>
                              <p:cond delay="4400"/>
                            </p:stCondLst>
                            <p:childTnLst>
                              <p:par>
                                <p:cTn fill="hold" grpId="0" id="45" nodeType="afterEffect" presetClass="entr" presetID="53"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250" fill="hold" id="47"/>
                                        <p:tgtEl>
                                          <p:spTgt spid="27"/>
                                        </p:tgtEl>
                                        <p:attrNameLst>
                                          <p:attrName>ppt_w</p:attrName>
                                        </p:attrNameLst>
                                      </p:cBhvr>
                                      <p:tavLst>
                                        <p:tav tm="0">
                                          <p:val>
                                            <p:fltVal val="0"/>
                                          </p:val>
                                        </p:tav>
                                        <p:tav tm="100000">
                                          <p:val>
                                            <p:strVal val="#ppt_w"/>
                                          </p:val>
                                        </p:tav>
                                      </p:tavLst>
                                    </p:anim>
                                    <p:anim calcmode="lin" valueType="num">
                                      <p:cBhvr>
                                        <p:cTn dur="250" fill="hold" id="48"/>
                                        <p:tgtEl>
                                          <p:spTgt spid="27"/>
                                        </p:tgtEl>
                                        <p:attrNameLst>
                                          <p:attrName>ppt_h</p:attrName>
                                        </p:attrNameLst>
                                      </p:cBhvr>
                                      <p:tavLst>
                                        <p:tav tm="0">
                                          <p:val>
                                            <p:fltVal val="0"/>
                                          </p:val>
                                        </p:tav>
                                        <p:tav tm="100000">
                                          <p:val>
                                            <p:strVal val="#ppt_h"/>
                                          </p:val>
                                        </p:tav>
                                      </p:tavLst>
                                    </p:anim>
                                    <p:animEffect filter="fade" transition="in">
                                      <p:cBhvr>
                                        <p:cTn dur="250" id="49"/>
                                        <p:tgtEl>
                                          <p:spTgt spid="27"/>
                                        </p:tgtEl>
                                      </p:cBhvr>
                                    </p:animEffect>
                                  </p:childTnLst>
                                </p:cTn>
                              </p:par>
                            </p:childTnLst>
                          </p:cTn>
                        </p:par>
                        <p:par>
                          <p:cTn fill="hold" id="50" nodeType="afterGroup">
                            <p:stCondLst>
                              <p:cond delay="4650"/>
                            </p:stCondLst>
                            <p:childTnLst>
                              <p:par>
                                <p:cTn decel="100000" fill="hold" grpId="1" id="51" nodeType="afterEffect" presetClass="emph" presetID="6" presetSubtype="0">
                                  <p:stCondLst>
                                    <p:cond delay="0"/>
                                  </p:stCondLst>
                                  <p:childTnLst>
                                    <p:animScale>
                                      <p:cBhvr>
                                        <p:cTn dur="250" fill="hold" id="52"/>
                                        <p:tgtEl>
                                          <p:spTgt spid="27"/>
                                        </p:tgtEl>
                                      </p:cBhvr>
                                      <p:by x="120000" y="120000"/>
                                    </p:animScale>
                                  </p:childTnLst>
                                </p:cTn>
                              </p:par>
                            </p:childTnLst>
                          </p:cTn>
                        </p:par>
                        <p:par>
                          <p:cTn fill="hold" id="53" nodeType="afterGroup">
                            <p:stCondLst>
                              <p:cond delay="4900"/>
                            </p:stCondLst>
                            <p:childTnLst>
                              <p:par>
                                <p:cTn decel="100000" fill="hold" grpId="2" id="54" nodeType="afterEffect" presetClass="emph" presetID="6" presetSubtype="0">
                                  <p:stCondLst>
                                    <p:cond delay="0"/>
                                  </p:stCondLst>
                                  <p:childTnLst>
                                    <p:animScale>
                                      <p:cBhvr>
                                        <p:cTn dur="250" fill="hold" id="55"/>
                                        <p:tgtEl>
                                          <p:spTgt spid="27"/>
                                        </p:tgtEl>
                                      </p:cBhvr>
                                      <p:by x="83000" y="83000"/>
                                    </p:animScale>
                                  </p:childTnLst>
                                </p:cTn>
                              </p:par>
                            </p:childTnLst>
                          </p:cTn>
                        </p:par>
                        <p:par>
                          <p:cTn fill="hold" id="56" nodeType="afterGroup">
                            <p:stCondLst>
                              <p:cond delay="5150"/>
                            </p:stCondLst>
                            <p:childTnLst>
                              <p:par>
                                <p:cTn fill="hold" grpId="0" id="57" nodeType="afterEffect" presetClass="entr" presetID="12" presetSubtype="8">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additive="base">
                                        <p:cTn dur="500" id="59"/>
                                        <p:tgtEl>
                                          <p:spTgt spid="17"/>
                                        </p:tgtEl>
                                        <p:attrNameLst>
                                          <p:attrName>ppt_x</p:attrName>
                                        </p:attrNameLst>
                                      </p:cBhvr>
                                      <p:tavLst>
                                        <p:tav tm="0">
                                          <p:val>
                                            <p:strVal val="#ppt_x-#ppt_w*1.125000"/>
                                          </p:val>
                                        </p:tav>
                                        <p:tav tm="100000">
                                          <p:val>
                                            <p:strVal val="#ppt_x"/>
                                          </p:val>
                                        </p:tav>
                                      </p:tavLst>
                                    </p:anim>
                                    <p:animEffect filter="wipe(right)" transition="in">
                                      <p:cBhvr>
                                        <p:cTn dur="500" id="60"/>
                                        <p:tgtEl>
                                          <p:spTgt spid="17"/>
                                        </p:tgtEl>
                                      </p:cBhvr>
                                    </p:animEffect>
                                  </p:childTnLst>
                                </p:cTn>
                              </p:par>
                            </p:childTnLst>
                          </p:cTn>
                        </p:par>
                        <p:par>
                          <p:cTn fill="hold" id="61" nodeType="afterGroup">
                            <p:stCondLst>
                              <p:cond delay="5650"/>
                            </p:stCondLst>
                            <p:childTnLst>
                              <p:par>
                                <p:cTn fill="hold" grpId="0" id="62" nodeType="afterEffect" presetClass="entr" presetID="22" presetSubtype="8">
                                  <p:stCondLst>
                                    <p:cond delay="0"/>
                                  </p:stCondLst>
                                  <p:childTnLst>
                                    <p:set>
                                      <p:cBhvr>
                                        <p:cTn dur="1" fill="hold" id="63">
                                          <p:stCondLst>
                                            <p:cond delay="0"/>
                                          </p:stCondLst>
                                        </p:cTn>
                                        <p:tgtEl>
                                          <p:spTgt spid="18"/>
                                        </p:tgtEl>
                                        <p:attrNameLst>
                                          <p:attrName>style.visibility</p:attrName>
                                        </p:attrNameLst>
                                      </p:cBhvr>
                                      <p:to>
                                        <p:strVal val="visible"/>
                                      </p:to>
                                    </p:set>
                                    <p:animEffect filter="wipe(left)" transition="in">
                                      <p:cBhvr>
                                        <p:cTn dur="1000" id="64"/>
                                        <p:tgtEl>
                                          <p:spTgt spid="18"/>
                                        </p:tgtEl>
                                      </p:cBhvr>
                                    </p:animEffect>
                                  </p:childTnLst>
                                </p:cTn>
                              </p:par>
                            </p:childTnLst>
                          </p:cTn>
                        </p:par>
                        <p:par>
                          <p:cTn fill="hold" id="65" nodeType="afterGroup">
                            <p:stCondLst>
                              <p:cond delay="6650"/>
                            </p:stCondLst>
                            <p:childTnLst>
                              <p:par>
                                <p:cTn fill="hold" grpId="0" id="66" nodeType="afterEffect" presetClass="entr" presetID="53" presetSubtype="0">
                                  <p:stCondLst>
                                    <p:cond delay="0"/>
                                  </p:stCondLst>
                                  <p:childTnLst>
                                    <p:set>
                                      <p:cBhvr>
                                        <p:cTn dur="1" fill="hold" id="67">
                                          <p:stCondLst>
                                            <p:cond delay="0"/>
                                          </p:stCondLst>
                                        </p:cTn>
                                        <p:tgtEl>
                                          <p:spTgt spid="19"/>
                                        </p:tgtEl>
                                        <p:attrNameLst>
                                          <p:attrName>style.visibility</p:attrName>
                                        </p:attrNameLst>
                                      </p:cBhvr>
                                      <p:to>
                                        <p:strVal val="visible"/>
                                      </p:to>
                                    </p:set>
                                    <p:anim calcmode="lin" valueType="num">
                                      <p:cBhvr>
                                        <p:cTn dur="250" fill="hold" id="68"/>
                                        <p:tgtEl>
                                          <p:spTgt spid="19"/>
                                        </p:tgtEl>
                                        <p:attrNameLst>
                                          <p:attrName>ppt_w</p:attrName>
                                        </p:attrNameLst>
                                      </p:cBhvr>
                                      <p:tavLst>
                                        <p:tav tm="0">
                                          <p:val>
                                            <p:fltVal val="0"/>
                                          </p:val>
                                        </p:tav>
                                        <p:tav tm="100000">
                                          <p:val>
                                            <p:strVal val="#ppt_w"/>
                                          </p:val>
                                        </p:tav>
                                      </p:tavLst>
                                    </p:anim>
                                    <p:anim calcmode="lin" valueType="num">
                                      <p:cBhvr>
                                        <p:cTn dur="250" fill="hold" id="69"/>
                                        <p:tgtEl>
                                          <p:spTgt spid="19"/>
                                        </p:tgtEl>
                                        <p:attrNameLst>
                                          <p:attrName>ppt_h</p:attrName>
                                        </p:attrNameLst>
                                      </p:cBhvr>
                                      <p:tavLst>
                                        <p:tav tm="0">
                                          <p:val>
                                            <p:fltVal val="0"/>
                                          </p:val>
                                        </p:tav>
                                        <p:tav tm="100000">
                                          <p:val>
                                            <p:strVal val="#ppt_h"/>
                                          </p:val>
                                        </p:tav>
                                      </p:tavLst>
                                    </p:anim>
                                    <p:animEffect filter="fade" transition="in">
                                      <p:cBhvr>
                                        <p:cTn dur="250" id="70"/>
                                        <p:tgtEl>
                                          <p:spTgt spid="19"/>
                                        </p:tgtEl>
                                      </p:cBhvr>
                                    </p:animEffect>
                                  </p:childTnLst>
                                </p:cTn>
                              </p:par>
                            </p:childTnLst>
                          </p:cTn>
                        </p:par>
                        <p:par>
                          <p:cTn fill="hold" id="71" nodeType="afterGroup">
                            <p:stCondLst>
                              <p:cond delay="6900"/>
                            </p:stCondLst>
                            <p:childTnLst>
                              <p:par>
                                <p:cTn decel="100000" fill="hold" grpId="1" id="72" nodeType="afterEffect" presetClass="emph" presetID="6" presetSubtype="0">
                                  <p:stCondLst>
                                    <p:cond delay="0"/>
                                  </p:stCondLst>
                                  <p:childTnLst>
                                    <p:animScale>
                                      <p:cBhvr>
                                        <p:cTn dur="250" fill="hold" id="73"/>
                                        <p:tgtEl>
                                          <p:spTgt spid="19"/>
                                        </p:tgtEl>
                                      </p:cBhvr>
                                      <p:by x="120000" y="120000"/>
                                    </p:animScale>
                                  </p:childTnLst>
                                </p:cTn>
                              </p:par>
                            </p:childTnLst>
                          </p:cTn>
                        </p:par>
                        <p:par>
                          <p:cTn fill="hold" id="74" nodeType="afterGroup">
                            <p:stCondLst>
                              <p:cond delay="7150"/>
                            </p:stCondLst>
                            <p:childTnLst>
                              <p:par>
                                <p:cTn decel="100000" fill="hold" grpId="2" id="75" nodeType="afterEffect" presetClass="emph" presetID="6" presetSubtype="0">
                                  <p:stCondLst>
                                    <p:cond delay="0"/>
                                  </p:stCondLst>
                                  <p:childTnLst>
                                    <p:animScale>
                                      <p:cBhvr>
                                        <p:cTn dur="250" fill="hold" id="76"/>
                                        <p:tgtEl>
                                          <p:spTgt spid="19"/>
                                        </p:tgtEl>
                                      </p:cBhvr>
                                      <p:by x="83000" y="83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4"/>
      <p:bldP grpId="0" spid="23"/>
      <p:bldP grpId="0" spid="24"/>
      <p:bldP grpId="0" spid="27"/>
      <p:bldP grpId="1" spid="27"/>
      <p:bldP grpId="2" spid="27"/>
      <p:bldP grpId="0" spid="17"/>
      <p:bldP grpId="0" spid="18"/>
      <p:bldP grpId="0" spid="19"/>
      <p:bldP grpId="1" spid="19"/>
      <p:bldP grpId="2" spid="1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A567108E-87F3-46DB-9FE4-2C2AEEDEC730}"/>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D16C0044-7F75-4374-AFDF-A969D7082FB5}"/>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0786C8F4-B84C-40BE-B839-300CCE34BB81}"/>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576079" y="2720831"/>
            <a:ext cx="4541471" cy="908864"/>
            <a:chOff x="5180277" y="1851190"/>
            <a:chExt cx="4541471"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274013" y="1851190"/>
              <a:ext cx="427527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第六章：政治建设</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335175" y="2597454"/>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27433226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第六章：党的政治建设</a:t>
            </a:r>
          </a:p>
        </p:txBody>
      </p:sp>
      <p:sp>
        <p:nvSpPr>
          <p:cNvPr id="37" name="矩形 36">
            <a:extLst>
              <a:ext uri="{FF2B5EF4-FFF2-40B4-BE49-F238E27FC236}">
                <a16:creationId xmlns:a16="http://schemas.microsoft.com/office/drawing/2014/main" id="{BCA4C616-7EF2-41DC-A112-D253CC64926A}"/>
              </a:ext>
            </a:extLst>
          </p:cNvPr>
          <p:cNvSpPr/>
          <p:nvPr/>
        </p:nvSpPr>
        <p:spPr>
          <a:xfrm>
            <a:off x="2159751" y="1916437"/>
            <a:ext cx="9060649" cy="1188720"/>
          </a:xfrm>
          <a:prstGeom prst="rect">
            <a:avLst/>
          </a:prstGeom>
          <a:noFill/>
        </p:spPr>
        <p:txBody>
          <a:bodyPr wrap="square">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ea"/>
                <a:sym charset="-122" panose="020b0400000000000000" pitchFamily="34" typeface="思源黑体 CN Normal"/>
              </a:rPr>
              <a:t>必须把党的政治建设摆在首位，担负起党的政治建设责任，提高政治站位，强化政治引领，增强政治能力，涵养政治生态，防范政治风险，坚决落实党中央决策部署，推动企业聚焦主责主业，服务国家发展战略，全面履行经济责任、政治责任、社会责任。</a:t>
            </a:r>
          </a:p>
        </p:txBody>
      </p:sp>
      <p:grpSp>
        <p:nvGrpSpPr>
          <p:cNvPr id="38" name="组合 37">
            <a:extLst>
              <a:ext uri="{FF2B5EF4-FFF2-40B4-BE49-F238E27FC236}">
                <a16:creationId xmlns:a16="http://schemas.microsoft.com/office/drawing/2014/main" id="{332D27A8-8609-46B4-BD44-743AA2E36953}"/>
              </a:ext>
            </a:extLst>
          </p:cNvPr>
          <p:cNvGrpSpPr/>
          <p:nvPr/>
        </p:nvGrpSpPr>
        <p:grpSpPr>
          <a:xfrm>
            <a:off x="2235192" y="3177538"/>
            <a:ext cx="8985207" cy="1001603"/>
            <a:chOff x="812176" y="2355273"/>
            <a:chExt cx="10297919" cy="1079366"/>
          </a:xfrm>
        </p:grpSpPr>
        <p:grpSp>
          <p:nvGrpSpPr>
            <p:cNvPr id="39" name="组合 38">
              <a:extLst>
                <a:ext uri="{FF2B5EF4-FFF2-40B4-BE49-F238E27FC236}">
                  <a16:creationId xmlns:a16="http://schemas.microsoft.com/office/drawing/2014/main" id="{41C416DC-A9E8-4E70-8E8C-F2A167A1D3D5}"/>
                </a:ext>
              </a:extLst>
            </p:cNvPr>
            <p:cNvGrpSpPr/>
            <p:nvPr/>
          </p:nvGrpSpPr>
          <p:grpSpPr>
            <a:xfrm>
              <a:off x="812176" y="2355273"/>
              <a:ext cx="10297919" cy="1079366"/>
              <a:chOff x="812176" y="2355273"/>
              <a:chExt cx="10297919" cy="1079366"/>
            </a:xfrm>
          </p:grpSpPr>
          <p:sp>
            <p:nvSpPr>
              <p:cNvPr id="41" name="圆角矩形 10">
                <a:extLst>
                  <a:ext uri="{FF2B5EF4-FFF2-40B4-BE49-F238E27FC236}">
                    <a16:creationId xmlns:a16="http://schemas.microsoft.com/office/drawing/2014/main" id="{994AF779-4940-48D7-84B8-30D9BBABC1B0}"/>
                  </a:ext>
                </a:extLst>
              </p:cNvPr>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42" name="直接连接符 41">
                <a:extLst>
                  <a:ext uri="{FF2B5EF4-FFF2-40B4-BE49-F238E27FC236}">
                    <a16:creationId xmlns:a16="http://schemas.microsoft.com/office/drawing/2014/main" id="{6579B94E-CDC1-4D31-B9C6-E1A3350EA820}"/>
                  </a:ext>
                </a:extLst>
              </p:cNvPr>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BC1D70AE-EDD8-4179-956B-3BE319A417B7}"/>
                  </a:ext>
                </a:extLst>
              </p:cNvPr>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grpSp>
        <p:sp>
          <p:nvSpPr>
            <p:cNvPr id="40" name="矩形 39">
              <a:extLst>
                <a:ext uri="{FF2B5EF4-FFF2-40B4-BE49-F238E27FC236}">
                  <a16:creationId xmlns:a16="http://schemas.microsoft.com/office/drawing/2014/main" id="{AD1199B0-6D91-4C28-AB4D-8BD9196F44CE}"/>
                </a:ext>
              </a:extLst>
            </p:cNvPr>
            <p:cNvSpPr/>
            <p:nvPr/>
          </p:nvSpPr>
          <p:spPr>
            <a:xfrm>
              <a:off x="1426919" y="2426157"/>
              <a:ext cx="9518907" cy="886853"/>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坚持用党的创新理论武装党员干部职工，突出政治教育和政治训练，推动习近平新时代中国特色社会主义思想进企业、进车间、进班组、进头脑，引领职工群众听党话、跟党走。</a:t>
              </a:r>
            </a:p>
          </p:txBody>
        </p:sp>
      </p:grpSp>
      <p:grpSp>
        <p:nvGrpSpPr>
          <p:cNvPr id="44" name="组合 43">
            <a:extLst>
              <a:ext uri="{FF2B5EF4-FFF2-40B4-BE49-F238E27FC236}">
                <a16:creationId xmlns:a16="http://schemas.microsoft.com/office/drawing/2014/main" id="{8B02563B-8B26-4FAE-B49E-2DB185A8F9B9}"/>
              </a:ext>
            </a:extLst>
          </p:cNvPr>
          <p:cNvGrpSpPr/>
          <p:nvPr/>
        </p:nvGrpSpPr>
        <p:grpSpPr>
          <a:xfrm>
            <a:off x="2249458" y="4274583"/>
            <a:ext cx="8985207" cy="1104788"/>
            <a:chOff x="812176" y="2355273"/>
            <a:chExt cx="10297919" cy="1079366"/>
          </a:xfrm>
        </p:grpSpPr>
        <p:grpSp>
          <p:nvGrpSpPr>
            <p:cNvPr id="45" name="组合 44">
              <a:extLst>
                <a:ext uri="{FF2B5EF4-FFF2-40B4-BE49-F238E27FC236}">
                  <a16:creationId xmlns:a16="http://schemas.microsoft.com/office/drawing/2014/main" id="{48F51263-11BB-4C27-8B30-1A9D082AA185}"/>
                </a:ext>
              </a:extLst>
            </p:cNvPr>
            <p:cNvGrpSpPr/>
            <p:nvPr/>
          </p:nvGrpSpPr>
          <p:grpSpPr>
            <a:xfrm>
              <a:off x="812176" y="2355273"/>
              <a:ext cx="10297919" cy="1079366"/>
              <a:chOff x="812176" y="2355273"/>
              <a:chExt cx="10297919" cy="1079366"/>
            </a:xfrm>
          </p:grpSpPr>
          <p:sp>
            <p:nvSpPr>
              <p:cNvPr id="47" name="圆角矩形 16">
                <a:extLst>
                  <a:ext uri="{FF2B5EF4-FFF2-40B4-BE49-F238E27FC236}">
                    <a16:creationId xmlns:a16="http://schemas.microsoft.com/office/drawing/2014/main" id="{EC9A48C4-CD84-46E0-A452-A19488A1CFF2}"/>
                  </a:ext>
                </a:extLst>
              </p:cNvPr>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49" name="直接连接符 48">
                <a:extLst>
                  <a:ext uri="{FF2B5EF4-FFF2-40B4-BE49-F238E27FC236}">
                    <a16:creationId xmlns:a16="http://schemas.microsoft.com/office/drawing/2014/main" id="{70A9B533-C40E-4EA1-9BFF-1080DB42C6AE}"/>
                  </a:ext>
                </a:extLst>
              </p:cNvPr>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D24FA0DA-0F7E-48E5-9D1F-F24ED349E1D7}"/>
                  </a:ext>
                </a:extLst>
              </p:cNvPr>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grpSp>
        <p:sp>
          <p:nvSpPr>
            <p:cNvPr id="46" name="矩形 45">
              <a:extLst>
                <a:ext uri="{FF2B5EF4-FFF2-40B4-BE49-F238E27FC236}">
                  <a16:creationId xmlns:a16="http://schemas.microsoft.com/office/drawing/2014/main" id="{B0A280E1-3D2E-4150-B7EB-BE6506EEAECF}"/>
                </a:ext>
              </a:extLst>
            </p:cNvPr>
            <p:cNvSpPr/>
            <p:nvPr/>
          </p:nvSpPr>
          <p:spPr>
            <a:xfrm>
              <a:off x="1426920" y="2545900"/>
              <a:ext cx="9518907" cy="804023"/>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坚持以社会主义核心价值观引领企业文化建设，传承弘扬国有企业优良传统和作风，培育家国情怀，增强应对挑战的斗志，提升产业兴国、实业报国的精气神。</a:t>
              </a:r>
            </a:p>
          </p:txBody>
        </p:sp>
      </p:grpSp>
      <p:sp>
        <p:nvSpPr>
          <p:cNvPr id="51" name="PA-文本框 9">
            <a:extLst>
              <a:ext uri="{FF2B5EF4-FFF2-40B4-BE49-F238E27FC236}">
                <a16:creationId xmlns:a16="http://schemas.microsoft.com/office/drawing/2014/main" id="{289C376C-99EC-4CAD-AA7A-6549B0EA8C57}"/>
              </a:ext>
            </a:extLst>
          </p:cNvPr>
          <p:cNvSpPr txBox="1"/>
          <p:nvPr>
            <p:custDataLst>
              <p:tags r:id="rId3"/>
            </p:custDataLst>
          </p:nvPr>
        </p:nvSpPr>
        <p:spPr>
          <a:xfrm>
            <a:off x="875243" y="1771811"/>
            <a:ext cx="792480" cy="3998727"/>
          </a:xfrm>
          <a:prstGeom prst="rect">
            <a:avLst/>
          </a:prstGeom>
          <a:noFill/>
        </p:spPr>
        <p:txBody>
          <a:bodyPr rtlCol="0" vert="eaVert" wrap="square">
            <a:spAutoFit/>
          </a:body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0" kumimoji="0" lang="zh-CN" noProof="0" normalizeH="0" spc="300" strike="noStrike" sz="4000" u="none">
                <a:ln>
                  <a:noFill/>
                </a:ln>
                <a:solidFill>
                  <a:srgbClr val="C00000"/>
                </a:solidFill>
                <a:effectLst/>
                <a:uLnTx/>
                <a:uFillTx/>
                <a:latin typeface="思源黑体 CN Regular"/>
                <a:ea charset="-122" panose="020b0503020204020204" pitchFamily="34" typeface="微软雅黑"/>
                <a:cs charset="-122" panose="02010600030101010101" pitchFamily="2" typeface="胡晓波男神体"/>
              </a:rPr>
              <a:t>国有企业党组织</a:t>
            </a:r>
          </a:p>
        </p:txBody>
      </p:sp>
      <p:cxnSp>
        <p:nvCxnSpPr>
          <p:cNvPr id="52" name="直接连接符 51">
            <a:extLst>
              <a:ext uri="{FF2B5EF4-FFF2-40B4-BE49-F238E27FC236}">
                <a16:creationId xmlns:a16="http://schemas.microsoft.com/office/drawing/2014/main" id="{6F34BAB4-E419-4FFC-98A6-3A487785E358}"/>
              </a:ext>
            </a:extLst>
          </p:cNvPr>
          <p:cNvCxnSpPr/>
          <p:nvPr/>
        </p:nvCxnSpPr>
        <p:spPr>
          <a:xfrm flipH="1">
            <a:off x="1852567" y="1839756"/>
            <a:ext cx="0" cy="3930786"/>
          </a:xfrm>
          <a:prstGeom prst="line">
            <a:avLst/>
          </a:prstGeom>
          <a:noFill/>
          <a:ln algn="ctr" cap="flat" cmpd="sng" w="6350">
            <a:solidFill>
              <a:srgbClr val="C00000"/>
            </a:solidFill>
            <a:prstDash val="solid"/>
            <a:miter lim="800000"/>
          </a:ln>
          <a:effectLst/>
        </p:spPr>
      </p:cxnSp>
    </p:spTree>
    <p:extLst>
      <p:ext uri="{BB962C8B-B14F-4D97-AF65-F5344CB8AC3E}">
        <p14:creationId val="144376557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51"/>
                                        </p:tgtEl>
                                        <p:attrNameLst>
                                          <p:attrName>style.visibility</p:attrName>
                                        </p:attrNameLst>
                                      </p:cBhvr>
                                      <p:to>
                                        <p:strVal val="visible"/>
                                      </p:to>
                                    </p:set>
                                    <p:animEffect filter="fade" transition="in">
                                      <p:cBhvr>
                                        <p:cTn dur="1000" id="30"/>
                                        <p:tgtEl>
                                          <p:spTgt spid="51"/>
                                        </p:tgtEl>
                                      </p:cBhvr>
                                    </p:animEffect>
                                    <p:anim calcmode="lin" valueType="num">
                                      <p:cBhvr>
                                        <p:cTn dur="1000" fill="hold" id="31"/>
                                        <p:tgtEl>
                                          <p:spTgt spid="51"/>
                                        </p:tgtEl>
                                        <p:attrNameLst>
                                          <p:attrName>ppt_x</p:attrName>
                                        </p:attrNameLst>
                                      </p:cBhvr>
                                      <p:tavLst>
                                        <p:tav tm="0">
                                          <p:val>
                                            <p:strVal val="#ppt_x"/>
                                          </p:val>
                                        </p:tav>
                                        <p:tav tm="100000">
                                          <p:val>
                                            <p:strVal val="#ppt_x"/>
                                          </p:val>
                                        </p:tav>
                                      </p:tavLst>
                                    </p:anim>
                                    <p:anim calcmode="lin" valueType="num">
                                      <p:cBhvr>
                                        <p:cTn dur="1000" fill="hold" id="32"/>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52"/>
                                        </p:tgtEl>
                                        <p:attrNameLst>
                                          <p:attrName>style.visibility</p:attrName>
                                        </p:attrNameLst>
                                      </p:cBhvr>
                                      <p:to>
                                        <p:strVal val="visible"/>
                                      </p:to>
                                    </p:set>
                                    <p:animEffect filter="fade" transition="in">
                                      <p:cBhvr>
                                        <p:cTn dur="1000" id="37"/>
                                        <p:tgtEl>
                                          <p:spTgt spid="52"/>
                                        </p:tgtEl>
                                      </p:cBhvr>
                                    </p:animEffect>
                                    <p:anim calcmode="lin" valueType="num">
                                      <p:cBhvr>
                                        <p:cTn dur="1000" fill="hold" id="38"/>
                                        <p:tgtEl>
                                          <p:spTgt spid="52"/>
                                        </p:tgtEl>
                                        <p:attrNameLst>
                                          <p:attrName>ppt_x</p:attrName>
                                        </p:attrNameLst>
                                      </p:cBhvr>
                                      <p:tavLst>
                                        <p:tav tm="0">
                                          <p:val>
                                            <p:strVal val="#ppt_x"/>
                                          </p:val>
                                        </p:tav>
                                        <p:tav tm="100000">
                                          <p:val>
                                            <p:strVal val="#ppt_x"/>
                                          </p:val>
                                        </p:tav>
                                      </p:tavLst>
                                    </p:anim>
                                    <p:anim calcmode="lin" valueType="num">
                                      <p:cBhvr>
                                        <p:cTn dur="1000" fill="hold" id="39"/>
                                        <p:tgtEl>
                                          <p:spTgt spid="5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000"/>
                            </p:stCondLst>
                            <p:childTnLst>
                              <p:par>
                                <p:cTn fill="hold" grpId="0" id="41" nodeType="afterEffect" presetClass="entr" presetID="42" presetSubtype="0">
                                  <p:stCondLst>
                                    <p:cond delay="0"/>
                                  </p:stCondLst>
                                  <p:childTnLst>
                                    <p:set>
                                      <p:cBhvr>
                                        <p:cTn dur="1" fill="hold" id="42">
                                          <p:stCondLst>
                                            <p:cond delay="0"/>
                                          </p:stCondLst>
                                        </p:cTn>
                                        <p:tgtEl>
                                          <p:spTgt spid="37"/>
                                        </p:tgtEl>
                                        <p:attrNameLst>
                                          <p:attrName>style.visibility</p:attrName>
                                        </p:attrNameLst>
                                      </p:cBhvr>
                                      <p:to>
                                        <p:strVal val="visible"/>
                                      </p:to>
                                    </p:set>
                                    <p:animEffect filter="fade" transition="in">
                                      <p:cBhvr>
                                        <p:cTn dur="1000" id="43"/>
                                        <p:tgtEl>
                                          <p:spTgt spid="37"/>
                                        </p:tgtEl>
                                      </p:cBhvr>
                                    </p:animEffect>
                                    <p:anim calcmode="lin" valueType="num">
                                      <p:cBhvr>
                                        <p:cTn dur="1000" fill="hold" id="44"/>
                                        <p:tgtEl>
                                          <p:spTgt spid="37"/>
                                        </p:tgtEl>
                                        <p:attrNameLst>
                                          <p:attrName>ppt_x</p:attrName>
                                        </p:attrNameLst>
                                      </p:cBhvr>
                                      <p:tavLst>
                                        <p:tav tm="0">
                                          <p:val>
                                            <p:strVal val="#ppt_x"/>
                                          </p:val>
                                        </p:tav>
                                        <p:tav tm="100000">
                                          <p:val>
                                            <p:strVal val="#ppt_x"/>
                                          </p:val>
                                        </p:tav>
                                      </p:tavLst>
                                    </p:anim>
                                    <p:anim calcmode="lin" valueType="num">
                                      <p:cBhvr>
                                        <p:cTn dur="1000" fill="hold" id="45"/>
                                        <p:tgtEl>
                                          <p:spTgt spid="3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id="47" nodeType="afterEffect" presetClass="entr" presetID="23" presetSubtype="528">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1000" fill="hold" id="49"/>
                                        <p:tgtEl>
                                          <p:spTgt spid="38"/>
                                        </p:tgtEl>
                                        <p:attrNameLst>
                                          <p:attrName>ppt_w</p:attrName>
                                        </p:attrNameLst>
                                      </p:cBhvr>
                                      <p:tavLst>
                                        <p:tav tm="0">
                                          <p:val>
                                            <p:fltVal val="0"/>
                                          </p:val>
                                        </p:tav>
                                        <p:tav tm="100000">
                                          <p:val>
                                            <p:strVal val="#ppt_w"/>
                                          </p:val>
                                        </p:tav>
                                      </p:tavLst>
                                    </p:anim>
                                    <p:anim calcmode="lin" valueType="num">
                                      <p:cBhvr>
                                        <p:cTn dur="1000" fill="hold" id="50"/>
                                        <p:tgtEl>
                                          <p:spTgt spid="38"/>
                                        </p:tgtEl>
                                        <p:attrNameLst>
                                          <p:attrName>ppt_h</p:attrName>
                                        </p:attrNameLst>
                                      </p:cBhvr>
                                      <p:tavLst>
                                        <p:tav tm="0">
                                          <p:val>
                                            <p:fltVal val="0"/>
                                          </p:val>
                                        </p:tav>
                                        <p:tav tm="100000">
                                          <p:val>
                                            <p:strVal val="#ppt_h"/>
                                          </p:val>
                                        </p:tav>
                                      </p:tavLst>
                                    </p:anim>
                                    <p:anim calcmode="lin" valueType="num">
                                      <p:cBhvr>
                                        <p:cTn dur="1000" fill="hold" id="51"/>
                                        <p:tgtEl>
                                          <p:spTgt spid="38"/>
                                        </p:tgtEl>
                                        <p:attrNameLst>
                                          <p:attrName>ppt_x</p:attrName>
                                        </p:attrNameLst>
                                      </p:cBhvr>
                                      <p:tavLst>
                                        <p:tav tm="0">
                                          <p:val>
                                            <p:fltVal val="0.5"/>
                                          </p:val>
                                        </p:tav>
                                        <p:tav tm="100000">
                                          <p:val>
                                            <p:strVal val="#ppt_x"/>
                                          </p:val>
                                        </p:tav>
                                      </p:tavLst>
                                    </p:anim>
                                    <p:anim calcmode="lin" valueType="num">
                                      <p:cBhvr>
                                        <p:cTn dur="1000" fill="hold" id="52"/>
                                        <p:tgtEl>
                                          <p:spTgt spid="38"/>
                                        </p:tgtEl>
                                        <p:attrNameLst>
                                          <p:attrName>ppt_y</p:attrName>
                                        </p:attrNameLst>
                                      </p:cBhvr>
                                      <p:tavLst>
                                        <p:tav tm="0">
                                          <p:val>
                                            <p:fltVal val="0.5"/>
                                          </p:val>
                                        </p:tav>
                                        <p:tav tm="100000">
                                          <p:val>
                                            <p:strVal val="#ppt_y"/>
                                          </p:val>
                                        </p:tav>
                                      </p:tavLst>
                                    </p:anim>
                                  </p:childTnLst>
                                </p:cTn>
                              </p:par>
                            </p:childTnLst>
                          </p:cTn>
                        </p:par>
                        <p:par>
                          <p:cTn fill="hold" id="53" nodeType="afterGroup">
                            <p:stCondLst>
                              <p:cond delay="3000"/>
                            </p:stCondLst>
                            <p:childTnLst>
                              <p:par>
                                <p:cTn fill="hold" id="54" nodeType="afterEffect" presetClass="entr" presetID="23" presetSubtype="528">
                                  <p:stCondLst>
                                    <p:cond delay="0"/>
                                  </p:stCondLst>
                                  <p:childTnLst>
                                    <p:set>
                                      <p:cBhvr>
                                        <p:cTn dur="1" fill="hold" id="55">
                                          <p:stCondLst>
                                            <p:cond delay="0"/>
                                          </p:stCondLst>
                                        </p:cTn>
                                        <p:tgtEl>
                                          <p:spTgt spid="44"/>
                                        </p:tgtEl>
                                        <p:attrNameLst>
                                          <p:attrName>style.visibility</p:attrName>
                                        </p:attrNameLst>
                                      </p:cBhvr>
                                      <p:to>
                                        <p:strVal val="visible"/>
                                      </p:to>
                                    </p:set>
                                    <p:anim calcmode="lin" valueType="num">
                                      <p:cBhvr>
                                        <p:cTn dur="1000" fill="hold" id="56"/>
                                        <p:tgtEl>
                                          <p:spTgt spid="44"/>
                                        </p:tgtEl>
                                        <p:attrNameLst>
                                          <p:attrName>ppt_w</p:attrName>
                                        </p:attrNameLst>
                                      </p:cBhvr>
                                      <p:tavLst>
                                        <p:tav tm="0">
                                          <p:val>
                                            <p:fltVal val="0"/>
                                          </p:val>
                                        </p:tav>
                                        <p:tav tm="100000">
                                          <p:val>
                                            <p:strVal val="#ppt_w"/>
                                          </p:val>
                                        </p:tav>
                                      </p:tavLst>
                                    </p:anim>
                                    <p:anim calcmode="lin" valueType="num">
                                      <p:cBhvr>
                                        <p:cTn dur="1000" fill="hold" id="57"/>
                                        <p:tgtEl>
                                          <p:spTgt spid="44"/>
                                        </p:tgtEl>
                                        <p:attrNameLst>
                                          <p:attrName>ppt_h</p:attrName>
                                        </p:attrNameLst>
                                      </p:cBhvr>
                                      <p:tavLst>
                                        <p:tav tm="0">
                                          <p:val>
                                            <p:fltVal val="0"/>
                                          </p:val>
                                        </p:tav>
                                        <p:tav tm="100000">
                                          <p:val>
                                            <p:strVal val="#ppt_h"/>
                                          </p:val>
                                        </p:tav>
                                      </p:tavLst>
                                    </p:anim>
                                    <p:anim calcmode="lin" valueType="num">
                                      <p:cBhvr>
                                        <p:cTn dur="1000" fill="hold" id="58"/>
                                        <p:tgtEl>
                                          <p:spTgt spid="44"/>
                                        </p:tgtEl>
                                        <p:attrNameLst>
                                          <p:attrName>ppt_x</p:attrName>
                                        </p:attrNameLst>
                                      </p:cBhvr>
                                      <p:tavLst>
                                        <p:tav tm="0">
                                          <p:val>
                                            <p:fltVal val="0.5"/>
                                          </p:val>
                                        </p:tav>
                                        <p:tav tm="100000">
                                          <p:val>
                                            <p:strVal val="#ppt_x"/>
                                          </p:val>
                                        </p:tav>
                                      </p:tavLst>
                                    </p:anim>
                                    <p:anim calcmode="lin" valueType="num">
                                      <p:cBhvr>
                                        <p:cTn dur="1000" fill="hold" id="59"/>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7"/>
      <p:bldP grpId="0" spid="5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第六章：党的政治建设</a:t>
            </a:r>
          </a:p>
        </p:txBody>
      </p:sp>
      <p:sp>
        <p:nvSpPr>
          <p:cNvPr id="20" name="PA-文本框 9">
            <a:extLst>
              <a:ext uri="{FF2B5EF4-FFF2-40B4-BE49-F238E27FC236}">
                <a16:creationId xmlns:a16="http://schemas.microsoft.com/office/drawing/2014/main" id="{D39B179B-28AD-4021-A65C-FDD792A3EA56}"/>
              </a:ext>
            </a:extLst>
          </p:cNvPr>
          <p:cNvSpPr txBox="1"/>
          <p:nvPr>
            <p:custDataLst>
              <p:tags r:id="rId3"/>
            </p:custDataLst>
          </p:nvPr>
        </p:nvSpPr>
        <p:spPr>
          <a:xfrm>
            <a:off x="574159" y="1794114"/>
            <a:ext cx="792480" cy="3998727"/>
          </a:xfrm>
          <a:prstGeom prst="rect">
            <a:avLst/>
          </a:prstGeom>
          <a:noFill/>
        </p:spPr>
        <p:txBody>
          <a:bodyPr rtlCol="0" vert="eaVert" wrap="square">
            <a:spAutoFit/>
          </a:body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0" kumimoji="0" lang="zh-CN" noProof="0" normalizeH="0" spc="300" strike="noStrike" sz="4000" u="none">
                <a:ln>
                  <a:noFill/>
                </a:ln>
                <a:solidFill>
                  <a:srgbClr val="C00000"/>
                </a:solidFill>
                <a:effectLst/>
                <a:uLnTx/>
                <a:uFillTx/>
                <a:latin typeface="思源黑体 CN Regular"/>
                <a:ea charset="-122" panose="020b0503020204020204" pitchFamily="34" typeface="微软雅黑"/>
                <a:cs charset="-122" panose="02010600030101010101" pitchFamily="2" typeface="胡晓波男神体"/>
              </a:rPr>
              <a:t>国有企业党组织</a:t>
            </a:r>
          </a:p>
        </p:txBody>
      </p:sp>
      <p:cxnSp>
        <p:nvCxnSpPr>
          <p:cNvPr id="21" name="直接连接符 20">
            <a:extLst>
              <a:ext uri="{FF2B5EF4-FFF2-40B4-BE49-F238E27FC236}">
                <a16:creationId xmlns:a16="http://schemas.microsoft.com/office/drawing/2014/main" id="{2F330717-9AD7-45BF-BD35-A70BFA9491DC}"/>
              </a:ext>
            </a:extLst>
          </p:cNvPr>
          <p:cNvCxnSpPr/>
          <p:nvPr/>
        </p:nvCxnSpPr>
        <p:spPr>
          <a:xfrm flipH="1">
            <a:off x="1551483" y="1862059"/>
            <a:ext cx="0" cy="3930786"/>
          </a:xfrm>
          <a:prstGeom prst="line">
            <a:avLst/>
          </a:prstGeom>
          <a:noFill/>
          <a:ln algn="ctr" cap="flat" cmpd="sng" w="6350">
            <a:solidFill>
              <a:srgbClr val="C00000"/>
            </a:solidFill>
            <a:prstDash val="solid"/>
            <a:miter lim="800000"/>
          </a:ln>
          <a:effectLst/>
        </p:spPr>
      </p:cxnSp>
      <p:grpSp>
        <p:nvGrpSpPr>
          <p:cNvPr id="22" name="组合 21">
            <a:extLst>
              <a:ext uri="{FF2B5EF4-FFF2-40B4-BE49-F238E27FC236}">
                <a16:creationId xmlns:a16="http://schemas.microsoft.com/office/drawing/2014/main" id="{58A09867-B4C7-4EAD-B733-C1AD99CA6A9D}"/>
              </a:ext>
            </a:extLst>
          </p:cNvPr>
          <p:cNvGrpSpPr/>
          <p:nvPr/>
        </p:nvGrpSpPr>
        <p:grpSpPr>
          <a:xfrm>
            <a:off x="1914227" y="2008022"/>
            <a:ext cx="9778296" cy="2485120"/>
            <a:chOff x="812176" y="2355273"/>
            <a:chExt cx="10297919" cy="2678061"/>
          </a:xfrm>
        </p:grpSpPr>
        <p:grpSp>
          <p:nvGrpSpPr>
            <p:cNvPr id="23" name="组合 22">
              <a:extLst>
                <a:ext uri="{FF2B5EF4-FFF2-40B4-BE49-F238E27FC236}">
                  <a16:creationId xmlns:a16="http://schemas.microsoft.com/office/drawing/2014/main" id="{51A9FFFE-26CD-4D2E-9417-A116B7332F94}"/>
                </a:ext>
              </a:extLst>
            </p:cNvPr>
            <p:cNvGrpSpPr/>
            <p:nvPr/>
          </p:nvGrpSpPr>
          <p:grpSpPr>
            <a:xfrm>
              <a:off x="812176" y="2355273"/>
              <a:ext cx="10297919" cy="2678061"/>
              <a:chOff x="812176" y="2355273"/>
              <a:chExt cx="10297919" cy="2678061"/>
            </a:xfrm>
          </p:grpSpPr>
          <p:sp>
            <p:nvSpPr>
              <p:cNvPr id="25" name="圆角矩形 10">
                <a:extLst>
                  <a:ext uri="{FF2B5EF4-FFF2-40B4-BE49-F238E27FC236}">
                    <a16:creationId xmlns:a16="http://schemas.microsoft.com/office/drawing/2014/main" id="{3E6D859F-E47E-4803-A456-3F850200AC98}"/>
                  </a:ext>
                </a:extLst>
              </p:cNvPr>
              <p:cNvSpPr/>
              <p:nvPr/>
            </p:nvSpPr>
            <p:spPr>
              <a:xfrm>
                <a:off x="812176" y="2355273"/>
                <a:ext cx="10297919" cy="267806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27" name="直接连接符 26">
                <a:extLst>
                  <a:ext uri="{FF2B5EF4-FFF2-40B4-BE49-F238E27FC236}">
                    <a16:creationId xmlns:a16="http://schemas.microsoft.com/office/drawing/2014/main" id="{D844EA1F-DBEB-404B-8DE7-0B464F1EA0AF}"/>
                  </a:ext>
                </a:extLst>
              </p:cNvPr>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143340C0-6DC2-4CE3-B746-F9FE12DE69E0}"/>
                  </a:ext>
                </a:extLst>
              </p:cNvPr>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grpSp>
        <p:sp>
          <p:nvSpPr>
            <p:cNvPr id="24" name="矩形 23">
              <a:extLst>
                <a:ext uri="{FF2B5EF4-FFF2-40B4-BE49-F238E27FC236}">
                  <a16:creationId xmlns:a16="http://schemas.microsoft.com/office/drawing/2014/main" id="{2A68298C-D10E-4062-82E9-C8921DE351F7}"/>
                </a:ext>
              </a:extLst>
            </p:cNvPr>
            <p:cNvSpPr/>
            <p:nvPr/>
          </p:nvSpPr>
          <p:spPr>
            <a:xfrm>
              <a:off x="1426919" y="2426157"/>
              <a:ext cx="9518907" cy="2463482"/>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把思想政治工作作为经常性、基础性工作，把解决思想问题同解决实际问题结合起来，多做得人心、暖人心、稳人心的工作，积极构建和谐劳动关系，努力将矛盾化解在基层。</a:t>
              </a:r>
            </a:p>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健全落实企业领导人员基层联系点、党员与职工结对帮带等制度，定期开展职工思想动态分析，有针对性做好人文关怀和心理疏导。</a:t>
              </a:r>
            </a:p>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注意在企业改革重组、化解过剩产能、处置“僵尸企业”和企业破产等过程中，深入细致做好思想工作，解决职工群众困难，引导职工群众拥护支持改革，积极参与改革。</a:t>
              </a:r>
            </a:p>
          </p:txBody>
        </p:sp>
      </p:grpSp>
      <p:grpSp>
        <p:nvGrpSpPr>
          <p:cNvPr id="30" name="组合 29">
            <a:extLst>
              <a:ext uri="{FF2B5EF4-FFF2-40B4-BE49-F238E27FC236}">
                <a16:creationId xmlns:a16="http://schemas.microsoft.com/office/drawing/2014/main" id="{187D7C7E-D804-4DDC-BC29-1C06DAE0809A}"/>
              </a:ext>
            </a:extLst>
          </p:cNvPr>
          <p:cNvGrpSpPr/>
          <p:nvPr/>
        </p:nvGrpSpPr>
        <p:grpSpPr>
          <a:xfrm>
            <a:off x="1959582" y="4591709"/>
            <a:ext cx="9778296" cy="1104788"/>
            <a:chOff x="812176" y="2355273"/>
            <a:chExt cx="10297919" cy="1079366"/>
          </a:xfrm>
        </p:grpSpPr>
        <p:grpSp>
          <p:nvGrpSpPr>
            <p:cNvPr id="31" name="组合 30">
              <a:extLst>
                <a:ext uri="{FF2B5EF4-FFF2-40B4-BE49-F238E27FC236}">
                  <a16:creationId xmlns:a16="http://schemas.microsoft.com/office/drawing/2014/main" id="{0DAB1474-5493-4705-98EA-2E973D69EA0D}"/>
                </a:ext>
              </a:extLst>
            </p:cNvPr>
            <p:cNvGrpSpPr/>
            <p:nvPr/>
          </p:nvGrpSpPr>
          <p:grpSpPr>
            <a:xfrm>
              <a:off x="812176" y="2355273"/>
              <a:ext cx="10297919" cy="1079366"/>
              <a:chOff x="812176" y="2355273"/>
              <a:chExt cx="10297919" cy="1079366"/>
            </a:xfrm>
          </p:grpSpPr>
          <p:sp>
            <p:nvSpPr>
              <p:cNvPr id="33" name="圆角矩形 16">
                <a:extLst>
                  <a:ext uri="{FF2B5EF4-FFF2-40B4-BE49-F238E27FC236}">
                    <a16:creationId xmlns:a16="http://schemas.microsoft.com/office/drawing/2014/main" id="{AFC0E7BA-D0FF-4CB3-AF69-735CDFCA9EE2}"/>
                  </a:ext>
                </a:extLst>
              </p:cNvPr>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cxnSp>
            <p:nvCxnSpPr>
              <p:cNvPr id="34" name="直接连接符 33">
                <a:extLst>
                  <a:ext uri="{FF2B5EF4-FFF2-40B4-BE49-F238E27FC236}">
                    <a16:creationId xmlns:a16="http://schemas.microsoft.com/office/drawing/2014/main" id="{91FA2172-CB79-4B54-B69F-C41299EBDD8E}"/>
                  </a:ext>
                </a:extLst>
              </p:cNvPr>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5898A224-8837-40AD-BEDA-9619ECDA9700}"/>
                  </a:ext>
                </a:extLst>
              </p:cNvPr>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grpSp>
        <p:sp>
          <p:nvSpPr>
            <p:cNvPr id="32" name="矩形 31">
              <a:extLst>
                <a:ext uri="{FF2B5EF4-FFF2-40B4-BE49-F238E27FC236}">
                  <a16:creationId xmlns:a16="http://schemas.microsoft.com/office/drawing/2014/main" id="{B08D849D-2A77-430C-ABC3-54ED39C75B7E}"/>
                </a:ext>
              </a:extLst>
            </p:cNvPr>
            <p:cNvSpPr/>
            <p:nvPr/>
          </p:nvSpPr>
          <p:spPr>
            <a:xfrm>
              <a:off x="1426919" y="2545901"/>
              <a:ext cx="9518907" cy="804023"/>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cs"/>
                </a:rPr>
                <a:t>坚坚持党建带群建，充分发挥群团组织桥梁纽带作用，推动群团组织团结动员职工群众围绕企业改革发展和生产经营建功立业，多为职工群众办好事、解难事，维护和发展职工群众利益。</a:t>
              </a:r>
            </a:p>
          </p:txBody>
        </p:sp>
      </p:grpSp>
    </p:spTree>
    <p:extLst>
      <p:ext uri="{BB962C8B-B14F-4D97-AF65-F5344CB8AC3E}">
        <p14:creationId val="90559900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42"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anim calcmode="lin" valueType="num">
                                      <p:cBhvr>
                                        <p:cTn dur="1000" fill="hold" id="31"/>
                                        <p:tgtEl>
                                          <p:spTgt spid="21"/>
                                        </p:tgtEl>
                                        <p:attrNameLst>
                                          <p:attrName>ppt_x</p:attrName>
                                        </p:attrNameLst>
                                      </p:cBhvr>
                                      <p:tavLst>
                                        <p:tav tm="0">
                                          <p:val>
                                            <p:strVal val="#ppt_x"/>
                                          </p:val>
                                        </p:tav>
                                        <p:tav tm="100000">
                                          <p:val>
                                            <p:strVal val="#ppt_x"/>
                                          </p:val>
                                        </p:tav>
                                      </p:tavLst>
                                    </p:anim>
                                    <p:anim calcmode="lin" valueType="num">
                                      <p:cBhvr>
                                        <p:cTn dur="1000" fill="hold" id="32"/>
                                        <p:tgtEl>
                                          <p:spTgt spid="21"/>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000"/>
                            </p:stCondLst>
                            <p:childTnLst>
                              <p:par>
                                <p:cTn fill="hold" id="39" nodeType="afterEffect" presetClass="entr" presetID="23" presetSubtype="528">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1000" fill="hold" id="41"/>
                                        <p:tgtEl>
                                          <p:spTgt spid="22"/>
                                        </p:tgtEl>
                                        <p:attrNameLst>
                                          <p:attrName>ppt_w</p:attrName>
                                        </p:attrNameLst>
                                      </p:cBhvr>
                                      <p:tavLst>
                                        <p:tav tm="0">
                                          <p:val>
                                            <p:fltVal val="0"/>
                                          </p:val>
                                        </p:tav>
                                        <p:tav tm="100000">
                                          <p:val>
                                            <p:strVal val="#ppt_w"/>
                                          </p:val>
                                        </p:tav>
                                      </p:tavLst>
                                    </p:anim>
                                    <p:anim calcmode="lin" valueType="num">
                                      <p:cBhvr>
                                        <p:cTn dur="1000" fill="hold" id="42"/>
                                        <p:tgtEl>
                                          <p:spTgt spid="22"/>
                                        </p:tgtEl>
                                        <p:attrNameLst>
                                          <p:attrName>ppt_h</p:attrName>
                                        </p:attrNameLst>
                                      </p:cBhvr>
                                      <p:tavLst>
                                        <p:tav tm="0">
                                          <p:val>
                                            <p:fltVal val="0"/>
                                          </p:val>
                                        </p:tav>
                                        <p:tav tm="100000">
                                          <p:val>
                                            <p:strVal val="#ppt_h"/>
                                          </p:val>
                                        </p:tav>
                                      </p:tavLst>
                                    </p:anim>
                                    <p:anim calcmode="lin" valueType="num">
                                      <p:cBhvr>
                                        <p:cTn dur="1000" fill="hold" id="43"/>
                                        <p:tgtEl>
                                          <p:spTgt spid="22"/>
                                        </p:tgtEl>
                                        <p:attrNameLst>
                                          <p:attrName>ppt_x</p:attrName>
                                        </p:attrNameLst>
                                      </p:cBhvr>
                                      <p:tavLst>
                                        <p:tav tm="0">
                                          <p:val>
                                            <p:fltVal val="0.5"/>
                                          </p:val>
                                        </p:tav>
                                        <p:tav tm="100000">
                                          <p:val>
                                            <p:strVal val="#ppt_x"/>
                                          </p:val>
                                        </p:tav>
                                      </p:tavLst>
                                    </p:anim>
                                    <p:anim calcmode="lin" valueType="num">
                                      <p:cBhvr>
                                        <p:cTn dur="1000" fill="hold" id="44"/>
                                        <p:tgtEl>
                                          <p:spTgt spid="22"/>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2000"/>
                            </p:stCondLst>
                            <p:childTnLst>
                              <p:par>
                                <p:cTn fill="hold" id="46" nodeType="afterEffect" presetClass="entr" presetID="23" presetSubtype="528">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p:cTn dur="1000" fill="hold" id="48"/>
                                        <p:tgtEl>
                                          <p:spTgt spid="30"/>
                                        </p:tgtEl>
                                        <p:attrNameLst>
                                          <p:attrName>ppt_w</p:attrName>
                                        </p:attrNameLst>
                                      </p:cBhvr>
                                      <p:tavLst>
                                        <p:tav tm="0">
                                          <p:val>
                                            <p:fltVal val="0"/>
                                          </p:val>
                                        </p:tav>
                                        <p:tav tm="100000">
                                          <p:val>
                                            <p:strVal val="#ppt_w"/>
                                          </p:val>
                                        </p:tav>
                                      </p:tavLst>
                                    </p:anim>
                                    <p:anim calcmode="lin" valueType="num">
                                      <p:cBhvr>
                                        <p:cTn dur="1000" fill="hold" id="49"/>
                                        <p:tgtEl>
                                          <p:spTgt spid="30"/>
                                        </p:tgtEl>
                                        <p:attrNameLst>
                                          <p:attrName>ppt_h</p:attrName>
                                        </p:attrNameLst>
                                      </p:cBhvr>
                                      <p:tavLst>
                                        <p:tav tm="0">
                                          <p:val>
                                            <p:fltVal val="0"/>
                                          </p:val>
                                        </p:tav>
                                        <p:tav tm="100000">
                                          <p:val>
                                            <p:strVal val="#ppt_h"/>
                                          </p:val>
                                        </p:tav>
                                      </p:tavLst>
                                    </p:anim>
                                    <p:anim calcmode="lin" valueType="num">
                                      <p:cBhvr>
                                        <p:cTn dur="1000" fill="hold" id="50"/>
                                        <p:tgtEl>
                                          <p:spTgt spid="30"/>
                                        </p:tgtEl>
                                        <p:attrNameLst>
                                          <p:attrName>ppt_x</p:attrName>
                                        </p:attrNameLst>
                                      </p:cBhvr>
                                      <p:tavLst>
                                        <p:tav tm="0">
                                          <p:val>
                                            <p:fltVal val="0.5"/>
                                          </p:val>
                                        </p:tav>
                                        <p:tav tm="100000">
                                          <p:val>
                                            <p:strVal val="#ppt_x"/>
                                          </p:val>
                                        </p:tav>
                                      </p:tavLst>
                                    </p:anim>
                                    <p:anim calcmode="lin" valueType="num">
                                      <p:cBhvr>
                                        <p:cTn dur="1000" fill="hold" id="51"/>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1D0955D9-D5F5-4A55-AF30-84979B5B389A}"/>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AD3C8795-FDF8-4D27-9E8D-9821AACD109E}"/>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93472D2F-F5C3-4F50-B5C2-12C8C9A1033F}"/>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502927" y="2720831"/>
            <a:ext cx="4541471" cy="908864"/>
            <a:chOff x="5180277" y="1851190"/>
            <a:chExt cx="4541471"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274013" y="1851190"/>
              <a:ext cx="427527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第七章：民主监督</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262023" y="2597454"/>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82710308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第七章：党内民主监督</a:t>
            </a:r>
          </a:p>
        </p:txBody>
      </p:sp>
      <p:sp>
        <p:nvSpPr>
          <p:cNvPr id="19" name="椭圆 18">
            <a:extLst>
              <a:ext uri="{FF2B5EF4-FFF2-40B4-BE49-F238E27FC236}">
                <a16:creationId xmlns:a16="http://schemas.microsoft.com/office/drawing/2014/main" id="{92C64478-6654-4DA2-870A-47FBEFE12D38}"/>
              </a:ext>
            </a:extLst>
          </p:cNvPr>
          <p:cNvSpPr/>
          <p:nvPr/>
        </p:nvSpPr>
        <p:spPr>
          <a:xfrm>
            <a:off x="385221" y="2378455"/>
            <a:ext cx="2601840" cy="2601840"/>
          </a:xfrm>
          <a:prstGeom prst="ellipse">
            <a:avLst/>
          </a:prstGeom>
          <a:solidFill>
            <a:srgbClr val="C00000"/>
          </a:solidFill>
          <a:ln w="28575">
            <a:solidFill>
              <a:srgbClr val="C00000"/>
            </a:soli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ea"/>
              <a:sym typeface="+mn-lt"/>
            </a:endParaRPr>
          </a:p>
        </p:txBody>
      </p:sp>
      <p:sp>
        <p:nvSpPr>
          <p:cNvPr id="36" name="椭圆 35">
            <a:extLst>
              <a:ext uri="{FF2B5EF4-FFF2-40B4-BE49-F238E27FC236}">
                <a16:creationId xmlns:a16="http://schemas.microsoft.com/office/drawing/2014/main" id="{D184B939-8B9E-4925-AAE4-82672D31EFD5}"/>
              </a:ext>
            </a:extLst>
          </p:cNvPr>
          <p:cNvSpPr/>
          <p:nvPr/>
        </p:nvSpPr>
        <p:spPr>
          <a:xfrm>
            <a:off x="162014" y="2155248"/>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ea"/>
              <a:sym typeface="+mn-lt"/>
            </a:endParaRPr>
          </a:p>
        </p:txBody>
      </p:sp>
      <p:sp>
        <p:nvSpPr>
          <p:cNvPr id="37" name="矩形 36">
            <a:extLst>
              <a:ext uri="{FF2B5EF4-FFF2-40B4-BE49-F238E27FC236}">
                <a16:creationId xmlns:a16="http://schemas.microsoft.com/office/drawing/2014/main" id="{1D8D2046-72FE-4FD8-A44A-D1A2166A0FFE}"/>
              </a:ext>
            </a:extLst>
          </p:cNvPr>
          <p:cNvSpPr/>
          <p:nvPr/>
        </p:nvSpPr>
        <p:spPr>
          <a:xfrm>
            <a:off x="604656" y="3362713"/>
            <a:ext cx="2162966" cy="1371600"/>
          </a:xfrm>
          <a:prstGeom prst="rect">
            <a:avLst/>
          </a:prstGeom>
          <a:noFill/>
          <a:effectLst/>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300" strike="noStrike" sz="28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国有企业</a:t>
            </a:r>
          </a:p>
          <a:p>
            <a:pPr algn="ct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300" strike="noStrike" sz="28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党组织</a:t>
            </a:r>
          </a:p>
        </p:txBody>
      </p:sp>
      <p:pic>
        <p:nvPicPr>
          <p:cNvPr id="38" name="图片 37">
            <a:extLst>
              <a:ext uri="{FF2B5EF4-FFF2-40B4-BE49-F238E27FC236}">
                <a16:creationId xmlns:a16="http://schemas.microsoft.com/office/drawing/2014/main" id="{2AF766AD-05F5-45D2-8825-FE18EFA74725}"/>
              </a:ext>
            </a:extLst>
          </p:cNvPr>
          <p:cNvPicPr>
            <a:picLocks noChangeAspect="1"/>
          </p:cNvPicPr>
          <p:nvPr/>
        </p:nvPicPr>
        <p:blipFill>
          <a:blip r:embed="rId3">
            <a:extLst>
              <a:ext uri="{BEBA8EAE-BF5A-486C-A8C5-ECC9F3942E4B}">
                <a14:imgProps>
                  <a14:imgLayer r:embed="rId4">
                    <a14:imgEffect>
                      <a14:brightnessContrast bright="20000"/>
                    </a14:imgEffect>
                  </a14:imgLayer>
                </a14:imgProps>
              </a:ext>
              <a:ext uri="{28A0092B-C50C-407E-A947-70E740481C1C}">
                <a14:useLocalDpi val="0"/>
              </a:ext>
            </a:extLst>
          </a:blip>
          <a:stretch>
            <a:fillRect/>
          </a:stretch>
        </p:blipFill>
        <p:spPr>
          <a:xfrm>
            <a:off x="1285675" y="2722867"/>
            <a:ext cx="800929" cy="681218"/>
          </a:xfrm>
          <a:prstGeom prst="rect">
            <a:avLst/>
          </a:prstGeom>
        </p:spPr>
      </p:pic>
      <p:sp>
        <p:nvSpPr>
          <p:cNvPr id="49" name="Line 12">
            <a:extLst>
              <a:ext uri="{FF2B5EF4-FFF2-40B4-BE49-F238E27FC236}">
                <a16:creationId xmlns:a16="http://schemas.microsoft.com/office/drawing/2014/main" id="{723B08F3-5C94-46A2-8F70-FD547DB69048}"/>
              </a:ext>
            </a:extLst>
          </p:cNvPr>
          <p:cNvSpPr>
            <a:spLocks noChangeShapeType="1"/>
          </p:cNvSpPr>
          <p:nvPr/>
        </p:nvSpPr>
        <p:spPr bwMode="auto">
          <a:xfrm flipV="1">
            <a:off x="3267832" y="3749825"/>
            <a:ext cx="1617454" cy="0"/>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fontScale="225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50" name="Line 11">
            <a:extLst>
              <a:ext uri="{FF2B5EF4-FFF2-40B4-BE49-F238E27FC236}">
                <a16:creationId xmlns:a16="http://schemas.microsoft.com/office/drawing/2014/main" id="{EE391F74-54FB-47AB-99BB-129E0BF76145}"/>
              </a:ext>
            </a:extLst>
          </p:cNvPr>
          <p:cNvSpPr>
            <a:spLocks noChangeShapeType="1"/>
          </p:cNvSpPr>
          <p:nvPr/>
        </p:nvSpPr>
        <p:spPr bwMode="auto">
          <a:xfrm flipV="1">
            <a:off x="3148063" y="1654501"/>
            <a:ext cx="1689093" cy="1581211"/>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51" name="Line 12">
            <a:extLst>
              <a:ext uri="{FF2B5EF4-FFF2-40B4-BE49-F238E27FC236}">
                <a16:creationId xmlns:a16="http://schemas.microsoft.com/office/drawing/2014/main" id="{C8CDAE48-C23E-414E-8038-CC81A196EB10}"/>
              </a:ext>
            </a:extLst>
          </p:cNvPr>
          <p:cNvSpPr>
            <a:spLocks noChangeShapeType="1"/>
          </p:cNvSpPr>
          <p:nvPr/>
        </p:nvSpPr>
        <p:spPr bwMode="auto">
          <a:xfrm flipV="1">
            <a:off x="3267832" y="2814597"/>
            <a:ext cx="1617454" cy="639319"/>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52" name="Line 13">
            <a:extLst>
              <a:ext uri="{FF2B5EF4-FFF2-40B4-BE49-F238E27FC236}">
                <a16:creationId xmlns:a16="http://schemas.microsoft.com/office/drawing/2014/main" id="{6EC69AE6-8486-4DBA-A235-E10C7F519091}"/>
              </a:ext>
            </a:extLst>
          </p:cNvPr>
          <p:cNvSpPr>
            <a:spLocks noChangeShapeType="1"/>
          </p:cNvSpPr>
          <p:nvPr/>
        </p:nvSpPr>
        <p:spPr bwMode="auto">
          <a:xfrm>
            <a:off x="3240083" y="4022583"/>
            <a:ext cx="1605580" cy="1047128"/>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53" name="Line 14">
            <a:extLst>
              <a:ext uri="{FF2B5EF4-FFF2-40B4-BE49-F238E27FC236}">
                <a16:creationId xmlns:a16="http://schemas.microsoft.com/office/drawing/2014/main" id="{1F996B3D-0DFD-4626-8CA8-C0BC8BA37C8C}"/>
              </a:ext>
            </a:extLst>
          </p:cNvPr>
          <p:cNvSpPr>
            <a:spLocks noChangeShapeType="1"/>
          </p:cNvSpPr>
          <p:nvPr/>
        </p:nvSpPr>
        <p:spPr bwMode="auto">
          <a:xfrm>
            <a:off x="3148064" y="4230103"/>
            <a:ext cx="1689092" cy="1939203"/>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54" name="矩形: 对角圆角 53">
            <a:extLst>
              <a:ext uri="{FF2B5EF4-FFF2-40B4-BE49-F238E27FC236}">
                <a16:creationId xmlns:a16="http://schemas.microsoft.com/office/drawing/2014/main" id="{D6FE6803-51CD-4D9A-AB81-A44DD6FF4F35}"/>
              </a:ext>
            </a:extLst>
          </p:cNvPr>
          <p:cNvSpPr/>
          <p:nvPr/>
        </p:nvSpPr>
        <p:spPr>
          <a:xfrm>
            <a:off x="4939850" y="1388936"/>
            <a:ext cx="6951571" cy="822960"/>
          </a:xfrm>
          <a:prstGeom prst="round2Diag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应当落实党员的知情权、参与权、选举权、监督权，畅通党员参与党内事务的途径，推进党务公开，建立健全党员定期评议党组织领导班子等制度。</a:t>
            </a:r>
          </a:p>
        </p:txBody>
      </p:sp>
      <p:sp>
        <p:nvSpPr>
          <p:cNvPr id="55" name="矩形: 对角圆角 54">
            <a:extLst>
              <a:ext uri="{FF2B5EF4-FFF2-40B4-BE49-F238E27FC236}">
                <a16:creationId xmlns:a16="http://schemas.microsoft.com/office/drawing/2014/main" id="{C461D2B3-E7D4-4314-AEEC-C52B91CEE8BE}"/>
              </a:ext>
            </a:extLst>
          </p:cNvPr>
          <p:cNvSpPr/>
          <p:nvPr/>
        </p:nvSpPr>
        <p:spPr>
          <a:xfrm>
            <a:off x="4939846" y="2424454"/>
            <a:ext cx="6951571" cy="822960"/>
          </a:xfrm>
          <a:prstGeom prst="round2Diag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落实党员代表大会代表任期制，健全代表联系党员群众等制度，积极反映基层党组织和党员意见建议。</a:t>
            </a:r>
          </a:p>
        </p:txBody>
      </p:sp>
      <p:sp>
        <p:nvSpPr>
          <p:cNvPr id="56" name="矩形: 对角圆角 55">
            <a:extLst>
              <a:ext uri="{FF2B5EF4-FFF2-40B4-BE49-F238E27FC236}">
                <a16:creationId xmlns:a16="http://schemas.microsoft.com/office/drawing/2014/main" id="{8506065C-4F40-4ADB-AD07-0507E32DBF9F}"/>
              </a:ext>
            </a:extLst>
          </p:cNvPr>
          <p:cNvSpPr/>
          <p:nvPr/>
        </p:nvSpPr>
        <p:spPr>
          <a:xfrm>
            <a:off x="4939846" y="3459972"/>
            <a:ext cx="6951571" cy="822960"/>
          </a:xfrm>
          <a:prstGeom prst="round2Diag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落实全面从严治党责任，强化政治监督，加强对党的理论和路线方针政策以及重大决策部署贯彻落实的监督检查。</a:t>
            </a:r>
          </a:p>
        </p:txBody>
      </p:sp>
      <p:sp>
        <p:nvSpPr>
          <p:cNvPr id="57" name="矩形: 对角圆角 56">
            <a:extLst>
              <a:ext uri="{FF2B5EF4-FFF2-40B4-BE49-F238E27FC236}">
                <a16:creationId xmlns:a16="http://schemas.microsoft.com/office/drawing/2014/main" id="{F8D52BDF-0BB1-4A48-A686-9001F19C9E4D}"/>
              </a:ext>
            </a:extLst>
          </p:cNvPr>
          <p:cNvSpPr/>
          <p:nvPr/>
        </p:nvSpPr>
        <p:spPr>
          <a:xfrm>
            <a:off x="4939847" y="4495490"/>
            <a:ext cx="6951571" cy="822960"/>
          </a:xfrm>
          <a:prstGeom prst="round2Diag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严格落实中央八项规定及其实施细则精神，坚决反对形式主义、官僚主义、享乐主义和奢靡之风。</a:t>
            </a:r>
          </a:p>
        </p:txBody>
      </p:sp>
      <p:sp>
        <p:nvSpPr>
          <p:cNvPr id="58" name="矩形: 对角圆角 57">
            <a:extLst>
              <a:ext uri="{FF2B5EF4-FFF2-40B4-BE49-F238E27FC236}">
                <a16:creationId xmlns:a16="http://schemas.microsoft.com/office/drawing/2014/main" id="{80D83281-5B80-4DC4-8721-A82B3C81CC96}"/>
              </a:ext>
            </a:extLst>
          </p:cNvPr>
          <p:cNvSpPr/>
          <p:nvPr/>
        </p:nvSpPr>
        <p:spPr>
          <a:xfrm>
            <a:off x="4939847" y="5531009"/>
            <a:ext cx="6951571" cy="822960"/>
          </a:xfrm>
          <a:prstGeom prst="round2Diag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1600" u="none">
                <a:ln>
                  <a:noFill/>
                </a:ln>
                <a:solidFill>
                  <a:prstClr val="black"/>
                </a:solidFill>
                <a:effectLst/>
                <a:uLnTx/>
                <a:uFillTx/>
                <a:latin panose="020f0302020204030204" typeface="Microsoft YaHei"/>
                <a:ea charset="-122" panose="020b0503020204020204" pitchFamily="34" typeface="微软雅黑"/>
                <a:cs typeface="+mn-ea"/>
                <a:sym typeface="+mn-lt"/>
              </a:rPr>
              <a:t>落实党内监督责任，建立健全党内监督制度机制，强化日常管理和监督，充分发挥内设纪检组织、党委工作机构、基层党组织和党员的监督作用。</a:t>
            </a:r>
          </a:p>
        </p:txBody>
      </p:sp>
    </p:spTree>
    <p:extLst>
      <p:ext uri="{BB962C8B-B14F-4D97-AF65-F5344CB8AC3E}">
        <p14:creationId val="3242454313"/>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53" presetSubtype="0">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250" fill="hold" id="29"/>
                                        <p:tgtEl>
                                          <p:spTgt spid="36"/>
                                        </p:tgtEl>
                                        <p:attrNameLst>
                                          <p:attrName>ppt_w</p:attrName>
                                        </p:attrNameLst>
                                      </p:cBhvr>
                                      <p:tavLst>
                                        <p:tav tm="0">
                                          <p:val>
                                            <p:fltVal val="0"/>
                                          </p:val>
                                        </p:tav>
                                        <p:tav tm="100000">
                                          <p:val>
                                            <p:strVal val="#ppt_w"/>
                                          </p:val>
                                        </p:tav>
                                      </p:tavLst>
                                    </p:anim>
                                    <p:anim calcmode="lin" valueType="num">
                                      <p:cBhvr>
                                        <p:cTn dur="250" fill="hold" id="30"/>
                                        <p:tgtEl>
                                          <p:spTgt spid="36"/>
                                        </p:tgtEl>
                                        <p:attrNameLst>
                                          <p:attrName>ppt_h</p:attrName>
                                        </p:attrNameLst>
                                      </p:cBhvr>
                                      <p:tavLst>
                                        <p:tav tm="0">
                                          <p:val>
                                            <p:fltVal val="0"/>
                                          </p:val>
                                        </p:tav>
                                        <p:tav tm="100000">
                                          <p:val>
                                            <p:strVal val="#ppt_h"/>
                                          </p:val>
                                        </p:tav>
                                      </p:tavLst>
                                    </p:anim>
                                    <p:animEffect filter="fade" transition="in">
                                      <p:cBhvr>
                                        <p:cTn dur="250" id="31"/>
                                        <p:tgtEl>
                                          <p:spTgt spid="36"/>
                                        </p:tgtEl>
                                      </p:cBhvr>
                                    </p:animEffect>
                                  </p:childTnLst>
                                </p:cTn>
                              </p:par>
                              <p:par>
                                <p:cTn decel="100000" fill="hold" grpId="1" id="32" nodeType="withEffect" presetClass="emph" presetID="6" presetSubtype="0">
                                  <p:stCondLst>
                                    <p:cond delay="200"/>
                                  </p:stCondLst>
                                  <p:childTnLst>
                                    <p:animScale>
                                      <p:cBhvr>
                                        <p:cTn dur="250" fill="hold" id="33"/>
                                        <p:tgtEl>
                                          <p:spTgt spid="36"/>
                                        </p:tgtEl>
                                      </p:cBhvr>
                                      <p:by x="120000" y="120000"/>
                                    </p:animScale>
                                  </p:childTnLst>
                                </p:cTn>
                              </p:par>
                              <p:par>
                                <p:cTn decel="100000" fill="hold" grpId="2" id="34" nodeType="withEffect" presetClass="emph" presetID="6" presetSubtype="0">
                                  <p:stCondLst>
                                    <p:cond delay="400"/>
                                  </p:stCondLst>
                                  <p:childTnLst>
                                    <p:animScale>
                                      <p:cBhvr>
                                        <p:cTn dur="250" fill="hold" id="35"/>
                                        <p:tgtEl>
                                          <p:spTgt spid="36"/>
                                        </p:tgtEl>
                                      </p:cBhvr>
                                      <p:by x="83000" y="83000"/>
                                    </p:animScale>
                                  </p:childTnLst>
                                </p:cTn>
                              </p:par>
                              <p:par>
                                <p:cTn fill="hold" grpId="0" id="36" nodeType="withEffect" presetClass="entr" presetID="53" presetSubtype="0">
                                  <p:stCondLst>
                                    <p:cond delay="400"/>
                                  </p:stCondLst>
                                  <p:childTnLst>
                                    <p:set>
                                      <p:cBhvr>
                                        <p:cTn dur="1" fill="hold" id="37">
                                          <p:stCondLst>
                                            <p:cond delay="0"/>
                                          </p:stCondLst>
                                        </p:cTn>
                                        <p:tgtEl>
                                          <p:spTgt spid="19"/>
                                        </p:tgtEl>
                                        <p:attrNameLst>
                                          <p:attrName>style.visibility</p:attrName>
                                        </p:attrNameLst>
                                      </p:cBhvr>
                                      <p:to>
                                        <p:strVal val="visible"/>
                                      </p:to>
                                    </p:set>
                                    <p:anim calcmode="lin" valueType="num">
                                      <p:cBhvr>
                                        <p:cTn dur="250" fill="hold" id="38"/>
                                        <p:tgtEl>
                                          <p:spTgt spid="19"/>
                                        </p:tgtEl>
                                        <p:attrNameLst>
                                          <p:attrName>ppt_w</p:attrName>
                                        </p:attrNameLst>
                                      </p:cBhvr>
                                      <p:tavLst>
                                        <p:tav tm="0">
                                          <p:val>
                                            <p:fltVal val="0"/>
                                          </p:val>
                                        </p:tav>
                                        <p:tav tm="100000">
                                          <p:val>
                                            <p:strVal val="#ppt_w"/>
                                          </p:val>
                                        </p:tav>
                                      </p:tavLst>
                                    </p:anim>
                                    <p:anim calcmode="lin" valueType="num">
                                      <p:cBhvr>
                                        <p:cTn dur="250" fill="hold" id="39"/>
                                        <p:tgtEl>
                                          <p:spTgt spid="19"/>
                                        </p:tgtEl>
                                        <p:attrNameLst>
                                          <p:attrName>ppt_h</p:attrName>
                                        </p:attrNameLst>
                                      </p:cBhvr>
                                      <p:tavLst>
                                        <p:tav tm="0">
                                          <p:val>
                                            <p:fltVal val="0"/>
                                          </p:val>
                                        </p:tav>
                                        <p:tav tm="100000">
                                          <p:val>
                                            <p:strVal val="#ppt_h"/>
                                          </p:val>
                                        </p:tav>
                                      </p:tavLst>
                                    </p:anim>
                                    <p:animEffect filter="fade" transition="in">
                                      <p:cBhvr>
                                        <p:cTn dur="250" id="40"/>
                                        <p:tgtEl>
                                          <p:spTgt spid="19"/>
                                        </p:tgtEl>
                                      </p:cBhvr>
                                    </p:animEffect>
                                  </p:childTnLst>
                                </p:cTn>
                              </p:par>
                              <p:par>
                                <p:cTn decel="100000" fill="hold" grpId="1" id="41" nodeType="withEffect" presetClass="emph" presetID="6" presetSubtype="0">
                                  <p:stCondLst>
                                    <p:cond delay="600"/>
                                  </p:stCondLst>
                                  <p:childTnLst>
                                    <p:animScale>
                                      <p:cBhvr>
                                        <p:cTn dur="250" fill="hold" id="42"/>
                                        <p:tgtEl>
                                          <p:spTgt spid="19"/>
                                        </p:tgtEl>
                                      </p:cBhvr>
                                      <p:by x="120000" y="120000"/>
                                    </p:animScale>
                                  </p:childTnLst>
                                </p:cTn>
                              </p:par>
                              <p:par>
                                <p:cTn decel="100000" fill="hold" grpId="2" id="43" nodeType="withEffect" presetClass="emph" presetID="6" presetSubtype="0">
                                  <p:stCondLst>
                                    <p:cond delay="800"/>
                                  </p:stCondLst>
                                  <p:childTnLst>
                                    <p:animScale>
                                      <p:cBhvr>
                                        <p:cTn dur="250" fill="hold" id="44"/>
                                        <p:tgtEl>
                                          <p:spTgt spid="19"/>
                                        </p:tgtEl>
                                      </p:cBhvr>
                                      <p:by x="83000" y="83000"/>
                                    </p:animScale>
                                  </p:childTnLst>
                                </p:cTn>
                              </p:par>
                              <p:par>
                                <p:cTn fill="hold" id="45" nodeType="withEffect" presetClass="entr" presetID="53" presetSubtype="0">
                                  <p:stCondLst>
                                    <p:cond delay="600"/>
                                  </p:stCondLst>
                                  <p:childTnLst>
                                    <p:set>
                                      <p:cBhvr>
                                        <p:cTn dur="1" fill="hold" id="46">
                                          <p:stCondLst>
                                            <p:cond delay="0"/>
                                          </p:stCondLst>
                                        </p:cTn>
                                        <p:tgtEl>
                                          <p:spTgt spid="38"/>
                                        </p:tgtEl>
                                        <p:attrNameLst>
                                          <p:attrName>style.visibility</p:attrName>
                                        </p:attrNameLst>
                                      </p:cBhvr>
                                      <p:to>
                                        <p:strVal val="visible"/>
                                      </p:to>
                                    </p:set>
                                    <p:anim calcmode="lin" valueType="num">
                                      <p:cBhvr>
                                        <p:cTn dur="250" fill="hold" id="47"/>
                                        <p:tgtEl>
                                          <p:spTgt spid="38"/>
                                        </p:tgtEl>
                                        <p:attrNameLst>
                                          <p:attrName>ppt_w</p:attrName>
                                        </p:attrNameLst>
                                      </p:cBhvr>
                                      <p:tavLst>
                                        <p:tav tm="0">
                                          <p:val>
                                            <p:fltVal val="0"/>
                                          </p:val>
                                        </p:tav>
                                        <p:tav tm="100000">
                                          <p:val>
                                            <p:strVal val="#ppt_w"/>
                                          </p:val>
                                        </p:tav>
                                      </p:tavLst>
                                    </p:anim>
                                    <p:anim calcmode="lin" valueType="num">
                                      <p:cBhvr>
                                        <p:cTn dur="250" fill="hold" id="48"/>
                                        <p:tgtEl>
                                          <p:spTgt spid="38"/>
                                        </p:tgtEl>
                                        <p:attrNameLst>
                                          <p:attrName>ppt_h</p:attrName>
                                        </p:attrNameLst>
                                      </p:cBhvr>
                                      <p:tavLst>
                                        <p:tav tm="0">
                                          <p:val>
                                            <p:fltVal val="0"/>
                                          </p:val>
                                        </p:tav>
                                        <p:tav tm="100000">
                                          <p:val>
                                            <p:strVal val="#ppt_h"/>
                                          </p:val>
                                        </p:tav>
                                      </p:tavLst>
                                    </p:anim>
                                    <p:animEffect filter="fade" transition="in">
                                      <p:cBhvr>
                                        <p:cTn dur="250" id="49"/>
                                        <p:tgtEl>
                                          <p:spTgt spid="38"/>
                                        </p:tgtEl>
                                      </p:cBhvr>
                                    </p:animEffect>
                                  </p:childTnLst>
                                </p:cTn>
                              </p:par>
                              <p:par>
                                <p:cTn decel="100000" fill="hold" id="50" nodeType="withEffect" presetClass="emph" presetID="6" presetSubtype="0">
                                  <p:stCondLst>
                                    <p:cond delay="800"/>
                                  </p:stCondLst>
                                  <p:childTnLst>
                                    <p:animScale>
                                      <p:cBhvr>
                                        <p:cTn dur="250" fill="hold" id="51"/>
                                        <p:tgtEl>
                                          <p:spTgt spid="38"/>
                                        </p:tgtEl>
                                      </p:cBhvr>
                                      <p:by x="120000" y="120000"/>
                                    </p:animScale>
                                  </p:childTnLst>
                                </p:cTn>
                              </p:par>
                              <p:par>
                                <p:cTn decel="100000" fill="hold" id="52" nodeType="withEffect" presetClass="emph" presetID="6" presetSubtype="0">
                                  <p:stCondLst>
                                    <p:cond delay="1000"/>
                                  </p:stCondLst>
                                  <p:childTnLst>
                                    <p:animScale>
                                      <p:cBhvr>
                                        <p:cTn dur="250" fill="hold" id="53"/>
                                        <p:tgtEl>
                                          <p:spTgt spid="38"/>
                                        </p:tgtEl>
                                      </p:cBhvr>
                                      <p:by x="83000" y="83000"/>
                                    </p:animScale>
                                  </p:childTnLst>
                                </p:cTn>
                              </p:par>
                              <p:par>
                                <p:cTn fill="hold" grpId="0" id="54" nodeType="withEffect" presetClass="entr" presetID="53" presetSubtype="0">
                                  <p:stCondLst>
                                    <p:cond delay="600"/>
                                  </p:stCondLst>
                                  <p:childTnLst>
                                    <p:set>
                                      <p:cBhvr>
                                        <p:cTn dur="1" fill="hold" id="55">
                                          <p:stCondLst>
                                            <p:cond delay="0"/>
                                          </p:stCondLst>
                                        </p:cTn>
                                        <p:tgtEl>
                                          <p:spTgt spid="37"/>
                                        </p:tgtEl>
                                        <p:attrNameLst>
                                          <p:attrName>style.visibility</p:attrName>
                                        </p:attrNameLst>
                                      </p:cBhvr>
                                      <p:to>
                                        <p:strVal val="visible"/>
                                      </p:to>
                                    </p:set>
                                    <p:anim calcmode="lin" valueType="num">
                                      <p:cBhvr>
                                        <p:cTn dur="250" fill="hold" id="56"/>
                                        <p:tgtEl>
                                          <p:spTgt spid="37"/>
                                        </p:tgtEl>
                                        <p:attrNameLst>
                                          <p:attrName>ppt_w</p:attrName>
                                        </p:attrNameLst>
                                      </p:cBhvr>
                                      <p:tavLst>
                                        <p:tav tm="0">
                                          <p:val>
                                            <p:fltVal val="0"/>
                                          </p:val>
                                        </p:tav>
                                        <p:tav tm="100000">
                                          <p:val>
                                            <p:strVal val="#ppt_w"/>
                                          </p:val>
                                        </p:tav>
                                      </p:tavLst>
                                    </p:anim>
                                    <p:anim calcmode="lin" valueType="num">
                                      <p:cBhvr>
                                        <p:cTn dur="250" fill="hold" id="57"/>
                                        <p:tgtEl>
                                          <p:spTgt spid="37"/>
                                        </p:tgtEl>
                                        <p:attrNameLst>
                                          <p:attrName>ppt_h</p:attrName>
                                        </p:attrNameLst>
                                      </p:cBhvr>
                                      <p:tavLst>
                                        <p:tav tm="0">
                                          <p:val>
                                            <p:fltVal val="0"/>
                                          </p:val>
                                        </p:tav>
                                        <p:tav tm="100000">
                                          <p:val>
                                            <p:strVal val="#ppt_h"/>
                                          </p:val>
                                        </p:tav>
                                      </p:tavLst>
                                    </p:anim>
                                    <p:animEffect filter="fade" transition="in">
                                      <p:cBhvr>
                                        <p:cTn dur="250" id="58"/>
                                        <p:tgtEl>
                                          <p:spTgt spid="37"/>
                                        </p:tgtEl>
                                      </p:cBhvr>
                                    </p:animEffect>
                                  </p:childTnLst>
                                </p:cTn>
                              </p:par>
                              <p:par>
                                <p:cTn decel="100000" fill="hold" grpId="1" id="59" nodeType="withEffect" presetClass="emph" presetID="6" presetSubtype="0">
                                  <p:stCondLst>
                                    <p:cond delay="800"/>
                                  </p:stCondLst>
                                  <p:childTnLst>
                                    <p:animScale>
                                      <p:cBhvr>
                                        <p:cTn dur="250" fill="hold" id="60"/>
                                        <p:tgtEl>
                                          <p:spTgt spid="37"/>
                                        </p:tgtEl>
                                      </p:cBhvr>
                                      <p:by x="120000" y="120000"/>
                                    </p:animScale>
                                  </p:childTnLst>
                                </p:cTn>
                              </p:par>
                              <p:par>
                                <p:cTn decel="100000" fill="hold" grpId="2" id="61" nodeType="withEffect" presetClass="emph" presetID="6" presetSubtype="0">
                                  <p:stCondLst>
                                    <p:cond delay="1000"/>
                                  </p:stCondLst>
                                  <p:childTnLst>
                                    <p:animScale>
                                      <p:cBhvr>
                                        <p:cTn dur="250" fill="hold" id="62"/>
                                        <p:tgtEl>
                                          <p:spTgt spid="37"/>
                                        </p:tgtEl>
                                      </p:cBhvr>
                                      <p:by x="83000" y="83000"/>
                                    </p:animScale>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16" presetSubtype="21">
                                  <p:stCondLst>
                                    <p:cond delay="0"/>
                                  </p:stCondLst>
                                  <p:childTnLst>
                                    <p:set>
                                      <p:cBhvr>
                                        <p:cTn dur="1" fill="hold" id="66">
                                          <p:stCondLst>
                                            <p:cond delay="0"/>
                                          </p:stCondLst>
                                        </p:cTn>
                                        <p:tgtEl>
                                          <p:spTgt spid="50"/>
                                        </p:tgtEl>
                                        <p:attrNameLst>
                                          <p:attrName>style.visibility</p:attrName>
                                        </p:attrNameLst>
                                      </p:cBhvr>
                                      <p:to>
                                        <p:strVal val="visible"/>
                                      </p:to>
                                    </p:set>
                                    <p:animEffect filter="barn(inVertical)" transition="in">
                                      <p:cBhvr>
                                        <p:cTn dur="500" id="67"/>
                                        <p:tgtEl>
                                          <p:spTgt spid="50"/>
                                        </p:tgtEl>
                                      </p:cBhvr>
                                    </p:animEffect>
                                  </p:childTnLst>
                                </p:cTn>
                              </p:par>
                              <p:par>
                                <p:cTn fill="hold" grpId="0" id="68" nodeType="withEffect" presetClass="entr" presetID="16" presetSubtype="21">
                                  <p:stCondLst>
                                    <p:cond delay="0"/>
                                  </p:stCondLst>
                                  <p:childTnLst>
                                    <p:set>
                                      <p:cBhvr>
                                        <p:cTn dur="1" fill="hold" id="69">
                                          <p:stCondLst>
                                            <p:cond delay="0"/>
                                          </p:stCondLst>
                                        </p:cTn>
                                        <p:tgtEl>
                                          <p:spTgt spid="51"/>
                                        </p:tgtEl>
                                        <p:attrNameLst>
                                          <p:attrName>style.visibility</p:attrName>
                                        </p:attrNameLst>
                                      </p:cBhvr>
                                      <p:to>
                                        <p:strVal val="visible"/>
                                      </p:to>
                                    </p:set>
                                    <p:animEffect filter="barn(inVertical)" transition="in">
                                      <p:cBhvr>
                                        <p:cTn dur="500" id="70"/>
                                        <p:tgtEl>
                                          <p:spTgt spid="51"/>
                                        </p:tgtEl>
                                      </p:cBhvr>
                                    </p:animEffect>
                                  </p:childTnLst>
                                </p:cTn>
                              </p:par>
                              <p:par>
                                <p:cTn fill="hold" grpId="0" id="71" nodeType="withEffect" presetClass="entr" presetID="16" presetSubtype="21">
                                  <p:stCondLst>
                                    <p:cond delay="0"/>
                                  </p:stCondLst>
                                  <p:childTnLst>
                                    <p:set>
                                      <p:cBhvr>
                                        <p:cTn dur="1" fill="hold" id="72">
                                          <p:stCondLst>
                                            <p:cond delay="0"/>
                                          </p:stCondLst>
                                        </p:cTn>
                                        <p:tgtEl>
                                          <p:spTgt spid="49"/>
                                        </p:tgtEl>
                                        <p:attrNameLst>
                                          <p:attrName>style.visibility</p:attrName>
                                        </p:attrNameLst>
                                      </p:cBhvr>
                                      <p:to>
                                        <p:strVal val="visible"/>
                                      </p:to>
                                    </p:set>
                                    <p:animEffect filter="barn(inVertical)" transition="in">
                                      <p:cBhvr>
                                        <p:cTn dur="500" id="73"/>
                                        <p:tgtEl>
                                          <p:spTgt spid="49"/>
                                        </p:tgtEl>
                                      </p:cBhvr>
                                    </p:animEffect>
                                  </p:childTnLst>
                                </p:cTn>
                              </p:par>
                              <p:par>
                                <p:cTn fill="hold" grpId="0" id="74" nodeType="withEffect" presetClass="entr" presetID="16" presetSubtype="21">
                                  <p:stCondLst>
                                    <p:cond delay="0"/>
                                  </p:stCondLst>
                                  <p:childTnLst>
                                    <p:set>
                                      <p:cBhvr>
                                        <p:cTn dur="1" fill="hold" id="75">
                                          <p:stCondLst>
                                            <p:cond delay="0"/>
                                          </p:stCondLst>
                                        </p:cTn>
                                        <p:tgtEl>
                                          <p:spTgt spid="52"/>
                                        </p:tgtEl>
                                        <p:attrNameLst>
                                          <p:attrName>style.visibility</p:attrName>
                                        </p:attrNameLst>
                                      </p:cBhvr>
                                      <p:to>
                                        <p:strVal val="visible"/>
                                      </p:to>
                                    </p:set>
                                    <p:animEffect filter="barn(inVertical)" transition="in">
                                      <p:cBhvr>
                                        <p:cTn dur="500" id="76"/>
                                        <p:tgtEl>
                                          <p:spTgt spid="52"/>
                                        </p:tgtEl>
                                      </p:cBhvr>
                                    </p:animEffect>
                                  </p:childTnLst>
                                </p:cTn>
                              </p:par>
                              <p:par>
                                <p:cTn fill="hold" grpId="0" id="77" nodeType="withEffect" presetClass="entr" presetID="16" presetSubtype="21">
                                  <p:stCondLst>
                                    <p:cond delay="0"/>
                                  </p:stCondLst>
                                  <p:childTnLst>
                                    <p:set>
                                      <p:cBhvr>
                                        <p:cTn dur="1" fill="hold" id="78">
                                          <p:stCondLst>
                                            <p:cond delay="0"/>
                                          </p:stCondLst>
                                        </p:cTn>
                                        <p:tgtEl>
                                          <p:spTgt spid="53"/>
                                        </p:tgtEl>
                                        <p:attrNameLst>
                                          <p:attrName>style.visibility</p:attrName>
                                        </p:attrNameLst>
                                      </p:cBhvr>
                                      <p:to>
                                        <p:strVal val="visible"/>
                                      </p:to>
                                    </p:set>
                                    <p:animEffect filter="barn(inVertical)" transition="in">
                                      <p:cBhvr>
                                        <p:cTn dur="500" id="79"/>
                                        <p:tgtEl>
                                          <p:spTgt spid="53"/>
                                        </p:tgtEl>
                                      </p:cBhvr>
                                    </p:animEffect>
                                  </p:childTnLst>
                                </p:cTn>
                              </p:par>
                              <p:par>
                                <p:cTn fill="hold" grpId="0" id="80" nodeType="withEffect" presetClass="entr" presetID="31" presetSubtype="0">
                                  <p:stCondLst>
                                    <p:cond delay="0"/>
                                  </p:stCondLst>
                                  <p:iterate type="lt">
                                    <p:tmPct val="926"/>
                                  </p:iterate>
                                  <p:childTnLst>
                                    <p:set>
                                      <p:cBhvr>
                                        <p:cTn dur="1" fill="hold" id="81">
                                          <p:stCondLst>
                                            <p:cond delay="0"/>
                                          </p:stCondLst>
                                        </p:cTn>
                                        <p:tgtEl>
                                          <p:spTgt spid="54"/>
                                        </p:tgtEl>
                                        <p:attrNameLst>
                                          <p:attrName>style.visibility</p:attrName>
                                        </p:attrNameLst>
                                      </p:cBhvr>
                                      <p:to>
                                        <p:strVal val="visible"/>
                                      </p:to>
                                    </p:set>
                                    <p:anim calcmode="lin" valueType="num">
                                      <p:cBhvr>
                                        <p:cTn dur="750" fill="hold" id="82"/>
                                        <p:tgtEl>
                                          <p:spTgt spid="54"/>
                                        </p:tgtEl>
                                        <p:attrNameLst>
                                          <p:attrName>ppt_w</p:attrName>
                                        </p:attrNameLst>
                                      </p:cBhvr>
                                      <p:tavLst>
                                        <p:tav tm="0">
                                          <p:val>
                                            <p:fltVal val="0"/>
                                          </p:val>
                                        </p:tav>
                                        <p:tav tm="100000">
                                          <p:val>
                                            <p:strVal val="#ppt_w"/>
                                          </p:val>
                                        </p:tav>
                                      </p:tavLst>
                                    </p:anim>
                                    <p:anim calcmode="lin" valueType="num">
                                      <p:cBhvr>
                                        <p:cTn dur="750" fill="hold" id="83"/>
                                        <p:tgtEl>
                                          <p:spTgt spid="54"/>
                                        </p:tgtEl>
                                        <p:attrNameLst>
                                          <p:attrName>ppt_h</p:attrName>
                                        </p:attrNameLst>
                                      </p:cBhvr>
                                      <p:tavLst>
                                        <p:tav tm="0">
                                          <p:val>
                                            <p:fltVal val="0"/>
                                          </p:val>
                                        </p:tav>
                                        <p:tav tm="100000">
                                          <p:val>
                                            <p:strVal val="#ppt_h"/>
                                          </p:val>
                                        </p:tav>
                                      </p:tavLst>
                                    </p:anim>
                                    <p:anim calcmode="lin" valueType="num">
                                      <p:cBhvr>
                                        <p:cTn dur="750" fill="hold" id="84"/>
                                        <p:tgtEl>
                                          <p:spTgt spid="54"/>
                                        </p:tgtEl>
                                        <p:attrNameLst>
                                          <p:attrName>style.rotation</p:attrName>
                                        </p:attrNameLst>
                                      </p:cBhvr>
                                      <p:tavLst>
                                        <p:tav tm="0">
                                          <p:val>
                                            <p:fltVal val="90"/>
                                          </p:val>
                                        </p:tav>
                                        <p:tav tm="100000">
                                          <p:val>
                                            <p:fltVal val="0"/>
                                          </p:val>
                                        </p:tav>
                                      </p:tavLst>
                                    </p:anim>
                                    <p:animEffect filter="fade" transition="in">
                                      <p:cBhvr>
                                        <p:cTn dur="750" id="85"/>
                                        <p:tgtEl>
                                          <p:spTgt spid="54"/>
                                        </p:tgtEl>
                                      </p:cBhvr>
                                    </p:animEffect>
                                  </p:childTnLst>
                                </p:cTn>
                              </p:par>
                              <p:par>
                                <p:cTn fill="hold" grpId="0" id="86" nodeType="withEffect" presetClass="entr" presetID="31" presetSubtype="0">
                                  <p:stCondLst>
                                    <p:cond delay="0"/>
                                  </p:stCondLst>
                                  <p:iterate type="lt">
                                    <p:tmPct val="654"/>
                                  </p:iterate>
                                  <p:childTnLst>
                                    <p:set>
                                      <p:cBhvr>
                                        <p:cTn dur="1" fill="hold" id="87">
                                          <p:stCondLst>
                                            <p:cond delay="0"/>
                                          </p:stCondLst>
                                        </p:cTn>
                                        <p:tgtEl>
                                          <p:spTgt spid="55"/>
                                        </p:tgtEl>
                                        <p:attrNameLst>
                                          <p:attrName>style.visibility</p:attrName>
                                        </p:attrNameLst>
                                      </p:cBhvr>
                                      <p:to>
                                        <p:strVal val="visible"/>
                                      </p:to>
                                    </p:set>
                                    <p:anim calcmode="lin" valueType="num">
                                      <p:cBhvr>
                                        <p:cTn dur="750" fill="hold" id="88"/>
                                        <p:tgtEl>
                                          <p:spTgt spid="55"/>
                                        </p:tgtEl>
                                        <p:attrNameLst>
                                          <p:attrName>ppt_w</p:attrName>
                                        </p:attrNameLst>
                                      </p:cBhvr>
                                      <p:tavLst>
                                        <p:tav tm="0">
                                          <p:val>
                                            <p:fltVal val="0"/>
                                          </p:val>
                                        </p:tav>
                                        <p:tav tm="100000">
                                          <p:val>
                                            <p:strVal val="#ppt_w"/>
                                          </p:val>
                                        </p:tav>
                                      </p:tavLst>
                                    </p:anim>
                                    <p:anim calcmode="lin" valueType="num">
                                      <p:cBhvr>
                                        <p:cTn dur="750" fill="hold" id="89"/>
                                        <p:tgtEl>
                                          <p:spTgt spid="55"/>
                                        </p:tgtEl>
                                        <p:attrNameLst>
                                          <p:attrName>ppt_h</p:attrName>
                                        </p:attrNameLst>
                                      </p:cBhvr>
                                      <p:tavLst>
                                        <p:tav tm="0">
                                          <p:val>
                                            <p:fltVal val="0"/>
                                          </p:val>
                                        </p:tav>
                                        <p:tav tm="100000">
                                          <p:val>
                                            <p:strVal val="#ppt_h"/>
                                          </p:val>
                                        </p:tav>
                                      </p:tavLst>
                                    </p:anim>
                                    <p:anim calcmode="lin" valueType="num">
                                      <p:cBhvr>
                                        <p:cTn dur="750" fill="hold" id="90"/>
                                        <p:tgtEl>
                                          <p:spTgt spid="55"/>
                                        </p:tgtEl>
                                        <p:attrNameLst>
                                          <p:attrName>style.rotation</p:attrName>
                                        </p:attrNameLst>
                                      </p:cBhvr>
                                      <p:tavLst>
                                        <p:tav tm="0">
                                          <p:val>
                                            <p:fltVal val="90"/>
                                          </p:val>
                                        </p:tav>
                                        <p:tav tm="100000">
                                          <p:val>
                                            <p:fltVal val="0"/>
                                          </p:val>
                                        </p:tav>
                                      </p:tavLst>
                                    </p:anim>
                                    <p:animEffect filter="fade" transition="in">
                                      <p:cBhvr>
                                        <p:cTn dur="750" id="91"/>
                                        <p:tgtEl>
                                          <p:spTgt spid="55"/>
                                        </p:tgtEl>
                                      </p:cBhvr>
                                    </p:animEffect>
                                  </p:childTnLst>
                                </p:cTn>
                              </p:par>
                              <p:par>
                                <p:cTn fill="hold" grpId="0" id="92" nodeType="withEffect" presetClass="entr" presetID="31" presetSubtype="0">
                                  <p:stCondLst>
                                    <p:cond delay="0"/>
                                  </p:stCondLst>
                                  <p:iterate type="lt">
                                    <p:tmPct val="654"/>
                                  </p:iterate>
                                  <p:childTnLst>
                                    <p:set>
                                      <p:cBhvr>
                                        <p:cTn dur="1" fill="hold" id="93">
                                          <p:stCondLst>
                                            <p:cond delay="0"/>
                                          </p:stCondLst>
                                        </p:cTn>
                                        <p:tgtEl>
                                          <p:spTgt spid="56"/>
                                        </p:tgtEl>
                                        <p:attrNameLst>
                                          <p:attrName>style.visibility</p:attrName>
                                        </p:attrNameLst>
                                      </p:cBhvr>
                                      <p:to>
                                        <p:strVal val="visible"/>
                                      </p:to>
                                    </p:set>
                                    <p:anim calcmode="lin" valueType="num">
                                      <p:cBhvr>
                                        <p:cTn dur="750" fill="hold" id="94"/>
                                        <p:tgtEl>
                                          <p:spTgt spid="56"/>
                                        </p:tgtEl>
                                        <p:attrNameLst>
                                          <p:attrName>ppt_w</p:attrName>
                                        </p:attrNameLst>
                                      </p:cBhvr>
                                      <p:tavLst>
                                        <p:tav tm="0">
                                          <p:val>
                                            <p:fltVal val="0"/>
                                          </p:val>
                                        </p:tav>
                                        <p:tav tm="100000">
                                          <p:val>
                                            <p:strVal val="#ppt_w"/>
                                          </p:val>
                                        </p:tav>
                                      </p:tavLst>
                                    </p:anim>
                                    <p:anim calcmode="lin" valueType="num">
                                      <p:cBhvr>
                                        <p:cTn dur="750" fill="hold" id="95"/>
                                        <p:tgtEl>
                                          <p:spTgt spid="56"/>
                                        </p:tgtEl>
                                        <p:attrNameLst>
                                          <p:attrName>ppt_h</p:attrName>
                                        </p:attrNameLst>
                                      </p:cBhvr>
                                      <p:tavLst>
                                        <p:tav tm="0">
                                          <p:val>
                                            <p:fltVal val="0"/>
                                          </p:val>
                                        </p:tav>
                                        <p:tav tm="100000">
                                          <p:val>
                                            <p:strVal val="#ppt_h"/>
                                          </p:val>
                                        </p:tav>
                                      </p:tavLst>
                                    </p:anim>
                                    <p:anim calcmode="lin" valueType="num">
                                      <p:cBhvr>
                                        <p:cTn dur="750" fill="hold" id="96"/>
                                        <p:tgtEl>
                                          <p:spTgt spid="56"/>
                                        </p:tgtEl>
                                        <p:attrNameLst>
                                          <p:attrName>style.rotation</p:attrName>
                                        </p:attrNameLst>
                                      </p:cBhvr>
                                      <p:tavLst>
                                        <p:tav tm="0">
                                          <p:val>
                                            <p:fltVal val="90"/>
                                          </p:val>
                                        </p:tav>
                                        <p:tav tm="100000">
                                          <p:val>
                                            <p:fltVal val="0"/>
                                          </p:val>
                                        </p:tav>
                                      </p:tavLst>
                                    </p:anim>
                                    <p:animEffect filter="fade" transition="in">
                                      <p:cBhvr>
                                        <p:cTn dur="750" id="97"/>
                                        <p:tgtEl>
                                          <p:spTgt spid="56"/>
                                        </p:tgtEl>
                                      </p:cBhvr>
                                    </p:animEffect>
                                  </p:childTnLst>
                                </p:cTn>
                              </p:par>
                              <p:par>
                                <p:cTn fill="hold" grpId="0" id="98" nodeType="withEffect" presetClass="entr" presetID="31" presetSubtype="0">
                                  <p:stCondLst>
                                    <p:cond delay="0"/>
                                  </p:stCondLst>
                                  <p:iterate type="lt">
                                    <p:tmPct val="654"/>
                                  </p:iterate>
                                  <p:childTnLst>
                                    <p:set>
                                      <p:cBhvr>
                                        <p:cTn dur="1" fill="hold" id="99">
                                          <p:stCondLst>
                                            <p:cond delay="0"/>
                                          </p:stCondLst>
                                        </p:cTn>
                                        <p:tgtEl>
                                          <p:spTgt spid="57"/>
                                        </p:tgtEl>
                                        <p:attrNameLst>
                                          <p:attrName>style.visibility</p:attrName>
                                        </p:attrNameLst>
                                      </p:cBhvr>
                                      <p:to>
                                        <p:strVal val="visible"/>
                                      </p:to>
                                    </p:set>
                                    <p:anim calcmode="lin" valueType="num">
                                      <p:cBhvr>
                                        <p:cTn dur="750" fill="hold" id="100"/>
                                        <p:tgtEl>
                                          <p:spTgt spid="57"/>
                                        </p:tgtEl>
                                        <p:attrNameLst>
                                          <p:attrName>ppt_w</p:attrName>
                                        </p:attrNameLst>
                                      </p:cBhvr>
                                      <p:tavLst>
                                        <p:tav tm="0">
                                          <p:val>
                                            <p:fltVal val="0"/>
                                          </p:val>
                                        </p:tav>
                                        <p:tav tm="100000">
                                          <p:val>
                                            <p:strVal val="#ppt_w"/>
                                          </p:val>
                                        </p:tav>
                                      </p:tavLst>
                                    </p:anim>
                                    <p:anim calcmode="lin" valueType="num">
                                      <p:cBhvr>
                                        <p:cTn dur="750" fill="hold" id="101"/>
                                        <p:tgtEl>
                                          <p:spTgt spid="57"/>
                                        </p:tgtEl>
                                        <p:attrNameLst>
                                          <p:attrName>ppt_h</p:attrName>
                                        </p:attrNameLst>
                                      </p:cBhvr>
                                      <p:tavLst>
                                        <p:tav tm="0">
                                          <p:val>
                                            <p:fltVal val="0"/>
                                          </p:val>
                                        </p:tav>
                                        <p:tav tm="100000">
                                          <p:val>
                                            <p:strVal val="#ppt_h"/>
                                          </p:val>
                                        </p:tav>
                                      </p:tavLst>
                                    </p:anim>
                                    <p:anim calcmode="lin" valueType="num">
                                      <p:cBhvr>
                                        <p:cTn dur="750" fill="hold" id="102"/>
                                        <p:tgtEl>
                                          <p:spTgt spid="57"/>
                                        </p:tgtEl>
                                        <p:attrNameLst>
                                          <p:attrName>style.rotation</p:attrName>
                                        </p:attrNameLst>
                                      </p:cBhvr>
                                      <p:tavLst>
                                        <p:tav tm="0">
                                          <p:val>
                                            <p:fltVal val="90"/>
                                          </p:val>
                                        </p:tav>
                                        <p:tav tm="100000">
                                          <p:val>
                                            <p:fltVal val="0"/>
                                          </p:val>
                                        </p:tav>
                                      </p:tavLst>
                                    </p:anim>
                                    <p:animEffect filter="fade" transition="in">
                                      <p:cBhvr>
                                        <p:cTn dur="750" id="103"/>
                                        <p:tgtEl>
                                          <p:spTgt spid="57"/>
                                        </p:tgtEl>
                                      </p:cBhvr>
                                    </p:animEffect>
                                  </p:childTnLst>
                                </p:cTn>
                              </p:par>
                              <p:par>
                                <p:cTn fill="hold" grpId="0" id="104" nodeType="withEffect" presetClass="entr" presetID="31" presetSubtype="0">
                                  <p:stCondLst>
                                    <p:cond delay="0"/>
                                  </p:stCondLst>
                                  <p:iterate type="lt">
                                    <p:tmPct val="654"/>
                                  </p:iterate>
                                  <p:childTnLst>
                                    <p:set>
                                      <p:cBhvr>
                                        <p:cTn dur="1" fill="hold" id="105">
                                          <p:stCondLst>
                                            <p:cond delay="0"/>
                                          </p:stCondLst>
                                        </p:cTn>
                                        <p:tgtEl>
                                          <p:spTgt spid="58"/>
                                        </p:tgtEl>
                                        <p:attrNameLst>
                                          <p:attrName>style.visibility</p:attrName>
                                        </p:attrNameLst>
                                      </p:cBhvr>
                                      <p:to>
                                        <p:strVal val="visible"/>
                                      </p:to>
                                    </p:set>
                                    <p:anim calcmode="lin" valueType="num">
                                      <p:cBhvr>
                                        <p:cTn dur="750" fill="hold" id="106"/>
                                        <p:tgtEl>
                                          <p:spTgt spid="58"/>
                                        </p:tgtEl>
                                        <p:attrNameLst>
                                          <p:attrName>ppt_w</p:attrName>
                                        </p:attrNameLst>
                                      </p:cBhvr>
                                      <p:tavLst>
                                        <p:tav tm="0">
                                          <p:val>
                                            <p:fltVal val="0"/>
                                          </p:val>
                                        </p:tav>
                                        <p:tav tm="100000">
                                          <p:val>
                                            <p:strVal val="#ppt_w"/>
                                          </p:val>
                                        </p:tav>
                                      </p:tavLst>
                                    </p:anim>
                                    <p:anim calcmode="lin" valueType="num">
                                      <p:cBhvr>
                                        <p:cTn dur="750" fill="hold" id="107"/>
                                        <p:tgtEl>
                                          <p:spTgt spid="58"/>
                                        </p:tgtEl>
                                        <p:attrNameLst>
                                          <p:attrName>ppt_h</p:attrName>
                                        </p:attrNameLst>
                                      </p:cBhvr>
                                      <p:tavLst>
                                        <p:tav tm="0">
                                          <p:val>
                                            <p:fltVal val="0"/>
                                          </p:val>
                                        </p:tav>
                                        <p:tav tm="100000">
                                          <p:val>
                                            <p:strVal val="#ppt_h"/>
                                          </p:val>
                                        </p:tav>
                                      </p:tavLst>
                                    </p:anim>
                                    <p:anim calcmode="lin" valueType="num">
                                      <p:cBhvr>
                                        <p:cTn dur="750" fill="hold" id="108"/>
                                        <p:tgtEl>
                                          <p:spTgt spid="58"/>
                                        </p:tgtEl>
                                        <p:attrNameLst>
                                          <p:attrName>style.rotation</p:attrName>
                                        </p:attrNameLst>
                                      </p:cBhvr>
                                      <p:tavLst>
                                        <p:tav tm="0">
                                          <p:val>
                                            <p:fltVal val="90"/>
                                          </p:val>
                                        </p:tav>
                                        <p:tav tm="100000">
                                          <p:val>
                                            <p:fltVal val="0"/>
                                          </p:val>
                                        </p:tav>
                                      </p:tavLst>
                                    </p:anim>
                                    <p:animEffect filter="fade" transition="in">
                                      <p:cBhvr>
                                        <p:cTn dur="750" id="109"/>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9"/>
      <p:bldP grpId="1" spid="19"/>
      <p:bldP grpId="2" spid="19"/>
      <p:bldP grpId="0" spid="36"/>
      <p:bldP grpId="1" spid="36"/>
      <p:bldP grpId="2" spid="36"/>
      <p:bldP grpId="0" spid="37"/>
      <p:bldP grpId="1" spid="37"/>
      <p:bldP grpId="2" spid="37"/>
      <p:bldP grpId="0" spid="49"/>
      <p:bldP grpId="0" spid="50"/>
      <p:bldP grpId="0" spid="51"/>
      <p:bldP grpId="0" spid="52"/>
      <p:bldP grpId="0" spid="53"/>
      <p:bldP grpId="0" spid="54"/>
      <p:bldP grpId="0" spid="55"/>
      <p:bldP grpId="0" spid="56"/>
      <p:bldP grpId="0" spid="57"/>
      <p:bldP grpId="0" spid="58"/>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第七章：党内民主监督</a:t>
            </a:r>
          </a:p>
        </p:txBody>
      </p:sp>
      <p:sp>
        <p:nvSpPr>
          <p:cNvPr id="20" name="椭圆 19">
            <a:extLst>
              <a:ext uri="{FF2B5EF4-FFF2-40B4-BE49-F238E27FC236}">
                <a16:creationId xmlns:a16="http://schemas.microsoft.com/office/drawing/2014/main" id="{9D46E165-43B0-4CD8-9F6E-E9D7184122CB}"/>
              </a:ext>
            </a:extLst>
          </p:cNvPr>
          <p:cNvSpPr/>
          <p:nvPr/>
        </p:nvSpPr>
        <p:spPr>
          <a:xfrm>
            <a:off x="897504" y="2290903"/>
            <a:ext cx="2601840" cy="2601840"/>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1" name="矩形 20">
            <a:extLst>
              <a:ext uri="{FF2B5EF4-FFF2-40B4-BE49-F238E27FC236}">
                <a16:creationId xmlns:a16="http://schemas.microsoft.com/office/drawing/2014/main" id="{187AFA8D-EF28-4BE6-AB5B-829C2138884F}"/>
              </a:ext>
            </a:extLst>
          </p:cNvPr>
          <p:cNvSpPr/>
          <p:nvPr/>
        </p:nvSpPr>
        <p:spPr>
          <a:xfrm>
            <a:off x="1116941" y="3253277"/>
            <a:ext cx="2162966" cy="64008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cs"/>
              </a:rPr>
              <a:t>协助党委</a:t>
            </a:r>
          </a:p>
        </p:txBody>
      </p:sp>
      <p:sp>
        <p:nvSpPr>
          <p:cNvPr id="22" name="圆角矩形 6">
            <a:extLst>
              <a:ext uri="{FF2B5EF4-FFF2-40B4-BE49-F238E27FC236}">
                <a16:creationId xmlns:a16="http://schemas.microsoft.com/office/drawing/2014/main" id="{CB4F2E46-8012-46F2-B29E-7DC5B5B68B98}"/>
              </a:ext>
            </a:extLst>
          </p:cNvPr>
          <p:cNvSpPr/>
          <p:nvPr/>
        </p:nvSpPr>
        <p:spPr>
          <a:xfrm>
            <a:off x="4953278" y="1981915"/>
            <a:ext cx="6133515" cy="661497"/>
          </a:xfrm>
          <a:prstGeom prst="roundRect">
            <a:avLst/>
          </a:prstGeom>
          <a:noFill/>
          <a:ln w="12700">
            <a:solidFill>
              <a:srgbClr val="C00000"/>
            </a:solidFill>
            <a:prstDash val="sysDot"/>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23" name="圆角矩形 7">
            <a:extLst>
              <a:ext uri="{FF2B5EF4-FFF2-40B4-BE49-F238E27FC236}">
                <a16:creationId xmlns:a16="http://schemas.microsoft.com/office/drawing/2014/main" id="{2116CC7B-3867-4FFA-8999-91DB5C6C206C}"/>
              </a:ext>
            </a:extLst>
          </p:cNvPr>
          <p:cNvSpPr/>
          <p:nvPr/>
        </p:nvSpPr>
        <p:spPr>
          <a:xfrm>
            <a:off x="4953278" y="4308080"/>
            <a:ext cx="6133515" cy="661497"/>
          </a:xfrm>
          <a:prstGeom prst="roundRect">
            <a:avLst/>
          </a:prstGeom>
          <a:noFill/>
          <a:ln w="12700">
            <a:solidFill>
              <a:srgbClr val="C00000"/>
            </a:solidFill>
            <a:prstDash val="sysDot"/>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24" name="文本框 23">
            <a:extLst>
              <a:ext uri="{FF2B5EF4-FFF2-40B4-BE49-F238E27FC236}">
                <a16:creationId xmlns:a16="http://schemas.microsoft.com/office/drawing/2014/main" id="{3FB1F4A1-1255-4E42-B407-65F24DA60294}"/>
              </a:ext>
            </a:extLst>
          </p:cNvPr>
          <p:cNvSpPr txBox="1"/>
          <p:nvPr/>
        </p:nvSpPr>
        <p:spPr>
          <a:xfrm>
            <a:off x="5181435" y="2082100"/>
            <a:ext cx="5677200" cy="502920"/>
          </a:xfrm>
          <a:prstGeom prst="rect">
            <a:avLst/>
          </a:prstGeom>
          <a:noFill/>
          <a:effectLst/>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全面从严治党、加强党风建设和组织协调反腐败工作</a:t>
            </a:r>
          </a:p>
        </p:txBody>
      </p:sp>
      <p:sp>
        <p:nvSpPr>
          <p:cNvPr id="25" name="文本框 24">
            <a:extLst>
              <a:ext uri="{FF2B5EF4-FFF2-40B4-BE49-F238E27FC236}">
                <a16:creationId xmlns:a16="http://schemas.microsoft.com/office/drawing/2014/main" id="{103C6766-6AAD-4425-AB37-C4F880AA0C44}"/>
              </a:ext>
            </a:extLst>
          </p:cNvPr>
          <p:cNvSpPr txBox="1"/>
          <p:nvPr/>
        </p:nvSpPr>
        <p:spPr>
          <a:xfrm>
            <a:off x="5181435" y="3110803"/>
            <a:ext cx="5677200" cy="50292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精准运用监督执纪“四种形态”</a:t>
            </a:r>
          </a:p>
        </p:txBody>
      </p:sp>
      <p:sp>
        <p:nvSpPr>
          <p:cNvPr id="27" name="文本框 26">
            <a:extLst>
              <a:ext uri="{FF2B5EF4-FFF2-40B4-BE49-F238E27FC236}">
                <a16:creationId xmlns:a16="http://schemas.microsoft.com/office/drawing/2014/main" id="{6AD2E0C5-1980-4D00-A72A-DC4F0B1BF459}"/>
              </a:ext>
            </a:extLst>
          </p:cNvPr>
          <p:cNvSpPr txBox="1"/>
          <p:nvPr/>
        </p:nvSpPr>
        <p:spPr>
          <a:xfrm>
            <a:off x="5181435" y="4384912"/>
            <a:ext cx="5677200" cy="50292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rPr>
              <a:t>坚决惩治和预防腐败</a:t>
            </a:r>
          </a:p>
        </p:txBody>
      </p:sp>
      <p:sp>
        <p:nvSpPr>
          <p:cNvPr id="29" name="圆角矩形 11">
            <a:extLst>
              <a:ext uri="{FF2B5EF4-FFF2-40B4-BE49-F238E27FC236}">
                <a16:creationId xmlns:a16="http://schemas.microsoft.com/office/drawing/2014/main" id="{1B897D3B-AF0A-4C88-9788-71934130EA2B}"/>
              </a:ext>
            </a:extLst>
          </p:cNvPr>
          <p:cNvSpPr/>
          <p:nvPr/>
        </p:nvSpPr>
        <p:spPr>
          <a:xfrm>
            <a:off x="4953278" y="3037330"/>
            <a:ext cx="6133515" cy="661497"/>
          </a:xfrm>
          <a:prstGeom prst="roundRect">
            <a:avLst/>
          </a:prstGeom>
          <a:noFill/>
          <a:ln w="12700">
            <a:solidFill>
              <a:srgbClr val="C00000"/>
            </a:solidFill>
            <a:prstDash val="sysDot"/>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30" name="矩形 29">
            <a:extLst>
              <a:ext uri="{FF2B5EF4-FFF2-40B4-BE49-F238E27FC236}">
                <a16:creationId xmlns:a16="http://schemas.microsoft.com/office/drawing/2014/main" id="{194833D2-DBB9-4382-A23C-310D6BC45D2A}"/>
              </a:ext>
            </a:extLst>
          </p:cNvPr>
          <p:cNvSpPr/>
          <p:nvPr/>
        </p:nvSpPr>
        <p:spPr>
          <a:xfrm>
            <a:off x="897505" y="5162101"/>
            <a:ext cx="10189289" cy="914400"/>
          </a:xfrm>
          <a:prstGeom prst="rect">
            <a:avLst/>
          </a:prstGeom>
          <a:noFill/>
        </p:spPr>
        <p:txBody>
          <a:bodyPr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122" panose="020b0400000000000000" pitchFamily="34" typeface="思源黑体 CN Normal"/>
              </a:rPr>
              <a:t>各级纪委监委派驻企业的纪检监察机构根据授权履行纪检、监察职责，代表上级纪委监委对企业党委（党组）实行监督，督促推动国有企业党委（党组）落实全面从严治党主体责任。</a:t>
            </a:r>
          </a:p>
        </p:txBody>
      </p:sp>
      <p:sp>
        <p:nvSpPr>
          <p:cNvPr id="31" name="Line 12">
            <a:extLst>
              <a:ext uri="{FF2B5EF4-FFF2-40B4-BE49-F238E27FC236}">
                <a16:creationId xmlns:a16="http://schemas.microsoft.com/office/drawing/2014/main" id="{6B7B0AEE-EFF3-4950-8E62-4A2CF91849ED}"/>
              </a:ext>
            </a:extLst>
          </p:cNvPr>
          <p:cNvSpPr>
            <a:spLocks noChangeShapeType="1"/>
          </p:cNvSpPr>
          <p:nvPr/>
        </p:nvSpPr>
        <p:spPr bwMode="auto">
          <a:xfrm flipV="1">
            <a:off x="3107666" y="3425992"/>
            <a:ext cx="1617454" cy="0"/>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fontScale="22500" lnSpcReduction="200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32" name="Line 12">
            <a:extLst>
              <a:ext uri="{FF2B5EF4-FFF2-40B4-BE49-F238E27FC236}">
                <a16:creationId xmlns:a16="http://schemas.microsoft.com/office/drawing/2014/main" id="{538D3422-7488-4831-B33E-209FE3E7A9D4}"/>
              </a:ext>
            </a:extLst>
          </p:cNvPr>
          <p:cNvSpPr>
            <a:spLocks noChangeShapeType="1"/>
          </p:cNvSpPr>
          <p:nvPr/>
        </p:nvSpPr>
        <p:spPr bwMode="auto">
          <a:xfrm flipV="1">
            <a:off x="3239922" y="2290903"/>
            <a:ext cx="1485197" cy="850755"/>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sp>
        <p:nvSpPr>
          <p:cNvPr id="33" name="Line 13">
            <a:extLst>
              <a:ext uri="{FF2B5EF4-FFF2-40B4-BE49-F238E27FC236}">
                <a16:creationId xmlns:a16="http://schemas.microsoft.com/office/drawing/2014/main" id="{F3394656-B5B4-4FE2-87B2-2E1498165D7F}"/>
              </a:ext>
            </a:extLst>
          </p:cNvPr>
          <p:cNvSpPr>
            <a:spLocks noChangeShapeType="1"/>
          </p:cNvSpPr>
          <p:nvPr/>
        </p:nvSpPr>
        <p:spPr bwMode="auto">
          <a:xfrm>
            <a:off x="3212174" y="3710324"/>
            <a:ext cx="1512945" cy="830993"/>
          </a:xfrm>
          <a:prstGeom prst="line">
            <a:avLst/>
          </a:prstGeom>
          <a:noFill/>
          <a:ln cap="rnd" w="38100">
            <a:solidFill>
              <a:srgbClr val="C00000"/>
            </a:solidFill>
            <a:prstDash val="sysDot"/>
            <a:round/>
            <a:tailEnd len="med" type="triangle" w="med"/>
          </a:ln>
          <a:extLst>
            <a:ext uri="{909E8E84-426E-40DD-AFC4-6F175D3DCCD1}">
              <a14:hiddenFill>
                <a:noFill/>
              </a14:hiddenFill>
            </a:ext>
          </a:extLst>
        </p:spPr>
        <p:txBody>
          <a:bodyP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charset="-122" panose="020b0503020204020204" pitchFamily="34" typeface="微软雅黑"/>
              <a:cs typeface="+mn-cs"/>
              <a:sym charset="0" panose="020b0604020202020204" pitchFamily="34" typeface="Arial"/>
            </a:endParaRPr>
          </a:p>
        </p:txBody>
      </p:sp>
      <p:grpSp>
        <p:nvGrpSpPr>
          <p:cNvPr id="34" name="组合 33">
            <a:extLst>
              <a:ext uri="{FF2B5EF4-FFF2-40B4-BE49-F238E27FC236}">
                <a16:creationId xmlns:a16="http://schemas.microsoft.com/office/drawing/2014/main" id="{3C143B66-D09B-437F-8BED-40EDC7101465}"/>
              </a:ext>
            </a:extLst>
          </p:cNvPr>
          <p:cNvGrpSpPr/>
          <p:nvPr/>
        </p:nvGrpSpPr>
        <p:grpSpPr>
          <a:xfrm>
            <a:off x="962208" y="1144108"/>
            <a:ext cx="7982139" cy="553473"/>
            <a:chOff x="759090" y="1605532"/>
            <a:chExt cx="7982139" cy="553473"/>
          </a:xfrm>
        </p:grpSpPr>
        <p:grpSp>
          <p:nvGrpSpPr>
            <p:cNvPr id="35" name="组合 19">
              <a:extLst>
                <a:ext uri="{FF2B5EF4-FFF2-40B4-BE49-F238E27FC236}">
                  <a16:creationId xmlns:a16="http://schemas.microsoft.com/office/drawing/2014/main" id="{6E6EC747-600E-41FD-8BFE-6435A0DA61A3}"/>
                </a:ext>
              </a:extLst>
            </p:cNvPr>
            <p:cNvGrpSpPr/>
            <p:nvPr/>
          </p:nvGrpSpPr>
          <p:grpSpPr>
            <a:xfrm>
              <a:off x="759090" y="1605532"/>
              <a:ext cx="7982139" cy="519261"/>
              <a:chOff x="5544322" y="1835786"/>
              <a:chExt cx="22428502" cy="566514"/>
            </a:xfrm>
          </p:grpSpPr>
          <p:sp>
            <p:nvSpPr>
              <p:cNvPr id="40" name="文本框 22">
                <a:extLst>
                  <a:ext uri="{FF2B5EF4-FFF2-40B4-BE49-F238E27FC236}">
                    <a16:creationId xmlns:a16="http://schemas.microsoft.com/office/drawing/2014/main" id="{B8F4A31C-CB24-4C7E-B8AE-001072E74124}"/>
                  </a:ext>
                </a:extLst>
              </p:cNvPr>
              <p:cNvSpPr txBox="1">
                <a:spLocks noChangeArrowheads="1"/>
              </p:cNvSpPr>
              <p:nvPr/>
            </p:nvSpPr>
            <p:spPr bwMode="auto">
              <a:xfrm>
                <a:off x="5544322" y="1901059"/>
                <a:ext cx="22428502" cy="4988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DA0000"/>
                    </a:solidFill>
                    <a:effectLst/>
                    <a:uLnTx/>
                    <a:uFillTx/>
                    <a:latin panose="020f0302020204030204" typeface="Microsoft YaHei"/>
                    <a:ea charset="-122" panose="020b0503020204020204" pitchFamily="34" typeface="微软雅黑"/>
                    <a:cs typeface="+mn-ea"/>
                    <a:sym typeface="+mn-lt"/>
                  </a:rPr>
                  <a:t>国有企业内设纪检组织履行监督执纪问责职责</a:t>
                </a:r>
              </a:p>
            </p:txBody>
          </p:sp>
          <p:sp>
            <p:nvSpPr>
              <p:cNvPr id="41" name="矩形 21">
                <a:extLst>
                  <a:ext uri="{FF2B5EF4-FFF2-40B4-BE49-F238E27FC236}">
                    <a16:creationId xmlns:a16="http://schemas.microsoft.com/office/drawing/2014/main" id="{F80022F4-5FBC-471A-82A1-C718AA16CE47}"/>
                  </a:ext>
                </a:extLst>
              </p:cNvPr>
              <p:cNvSpPr>
                <a:spLocks noChangeArrowheads="1"/>
              </p:cNvSpPr>
              <p:nvPr/>
            </p:nvSpPr>
            <p:spPr bwMode="auto">
              <a:xfrm>
                <a:off x="8844029" y="1835786"/>
                <a:ext cx="3572454" cy="488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black">
                        <a:lumMod val="75000"/>
                        <a:lumOff val="25000"/>
                      </a:prstClr>
                    </a:solidFill>
                    <a:effectLst/>
                    <a:uLnTx/>
                    <a:uFillTx/>
                    <a:latin panose="020f0302020204030204" typeface="Microsoft YaHei"/>
                    <a:ea charset="-122" panose="020b0503020204020204" pitchFamily="34" typeface="微软雅黑"/>
                    <a:cs typeface="+mn-ea"/>
                    <a:sym typeface="+mn-lt"/>
                  </a:rPr>
                  <a:t> </a:t>
                </a:r>
              </a:p>
            </p:txBody>
          </p:sp>
        </p:grpSp>
        <p:sp>
          <p:nvSpPr>
            <p:cNvPr id="39" name="Line 106">
              <a:extLst>
                <a:ext uri="{FF2B5EF4-FFF2-40B4-BE49-F238E27FC236}">
                  <a16:creationId xmlns:a16="http://schemas.microsoft.com/office/drawing/2014/main" id="{B63F0898-741A-458C-AA80-F36DC25506DD}"/>
                </a:ext>
              </a:extLst>
            </p:cNvPr>
            <p:cNvSpPr>
              <a:spLocks noChangeShapeType="1"/>
            </p:cNvSpPr>
            <p:nvPr/>
          </p:nvSpPr>
          <p:spPr bwMode="auto">
            <a:xfrm flipH="1">
              <a:off x="820455" y="2159005"/>
              <a:ext cx="6179058" cy="0"/>
            </a:xfrm>
            <a:prstGeom prst="line">
              <a:avLst/>
            </a:prstGeom>
            <a:noFill/>
            <a:ln cap="flat" w="19050">
              <a:solidFill>
                <a:srgbClr val="C00000"/>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ea"/>
                <a:sym typeface="+mn-lt"/>
              </a:endParaRPr>
            </a:p>
          </p:txBody>
        </p:sp>
      </p:grpSp>
    </p:spTree>
    <p:extLst>
      <p:ext uri="{BB962C8B-B14F-4D97-AF65-F5344CB8AC3E}">
        <p14:creationId val="739404977"/>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id="27" nodeType="afterEffect" presetClass="entr" presetID="52" presetSubtype="0">
                                  <p:stCondLst>
                                    <p:cond delay="0"/>
                                  </p:stCondLst>
                                  <p:childTnLst>
                                    <p:set>
                                      <p:cBhvr>
                                        <p:cTn dur="1" fill="hold" id="28">
                                          <p:stCondLst>
                                            <p:cond delay="0"/>
                                          </p:stCondLst>
                                        </p:cTn>
                                        <p:tgtEl>
                                          <p:spTgt spid="34"/>
                                        </p:tgtEl>
                                        <p:attrNameLst>
                                          <p:attrName>style.visibility</p:attrName>
                                        </p:attrNameLst>
                                      </p:cBhvr>
                                      <p:to>
                                        <p:strVal val="visible"/>
                                      </p:to>
                                    </p:set>
                                    <p:animScale>
                                      <p:cBhvr>
                                        <p:cTn decel="50000" dur="1000" fill="hold" id="29">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34"/>
                                        </p:tgtEl>
                                        <p:attrNameLst>
                                          <p:attrName>ppt_x</p:attrName>
                                          <p:attrName>ppt_y</p:attrName>
                                        </p:attrNameLst>
                                      </p:cBhvr>
                                    </p:animMotion>
                                    <p:animEffect filter="fade" transition="in">
                                      <p:cBhvr>
                                        <p:cTn dur="1000" id="31"/>
                                        <p:tgtEl>
                                          <p:spTgt spid="34"/>
                                        </p:tgtEl>
                                      </p:cBhvr>
                                    </p:animEffect>
                                  </p:childTnLst>
                                </p:cTn>
                              </p:par>
                              <p:par>
                                <p:cTn fill="hold" grpId="0" id="32" nodeType="withEffect" presetClass="entr" presetID="53" presetSubtype="0">
                                  <p:stCondLst>
                                    <p:cond delay="400"/>
                                  </p:stCondLst>
                                  <p:childTnLst>
                                    <p:set>
                                      <p:cBhvr>
                                        <p:cTn dur="1" fill="hold" id="33">
                                          <p:stCondLst>
                                            <p:cond delay="0"/>
                                          </p:stCondLst>
                                        </p:cTn>
                                        <p:tgtEl>
                                          <p:spTgt spid="20"/>
                                        </p:tgtEl>
                                        <p:attrNameLst>
                                          <p:attrName>style.visibility</p:attrName>
                                        </p:attrNameLst>
                                      </p:cBhvr>
                                      <p:to>
                                        <p:strVal val="visible"/>
                                      </p:to>
                                    </p:set>
                                    <p:anim calcmode="lin" valueType="num">
                                      <p:cBhvr>
                                        <p:cTn dur="250" fill="hold" id="34"/>
                                        <p:tgtEl>
                                          <p:spTgt spid="20"/>
                                        </p:tgtEl>
                                        <p:attrNameLst>
                                          <p:attrName>ppt_w</p:attrName>
                                        </p:attrNameLst>
                                      </p:cBhvr>
                                      <p:tavLst>
                                        <p:tav tm="0">
                                          <p:val>
                                            <p:fltVal val="0"/>
                                          </p:val>
                                        </p:tav>
                                        <p:tav tm="100000">
                                          <p:val>
                                            <p:strVal val="#ppt_w"/>
                                          </p:val>
                                        </p:tav>
                                      </p:tavLst>
                                    </p:anim>
                                    <p:anim calcmode="lin" valueType="num">
                                      <p:cBhvr>
                                        <p:cTn dur="250" fill="hold" id="35"/>
                                        <p:tgtEl>
                                          <p:spTgt spid="20"/>
                                        </p:tgtEl>
                                        <p:attrNameLst>
                                          <p:attrName>ppt_h</p:attrName>
                                        </p:attrNameLst>
                                      </p:cBhvr>
                                      <p:tavLst>
                                        <p:tav tm="0">
                                          <p:val>
                                            <p:fltVal val="0"/>
                                          </p:val>
                                        </p:tav>
                                        <p:tav tm="100000">
                                          <p:val>
                                            <p:strVal val="#ppt_h"/>
                                          </p:val>
                                        </p:tav>
                                      </p:tavLst>
                                    </p:anim>
                                    <p:animEffect filter="fade" transition="in">
                                      <p:cBhvr>
                                        <p:cTn dur="250" id="36"/>
                                        <p:tgtEl>
                                          <p:spTgt spid="20"/>
                                        </p:tgtEl>
                                      </p:cBhvr>
                                    </p:animEffect>
                                  </p:childTnLst>
                                </p:cTn>
                              </p:par>
                              <p:par>
                                <p:cTn decel="100000" fill="hold" grpId="1" id="37" nodeType="withEffect" presetClass="emph" presetID="6" presetSubtype="0">
                                  <p:stCondLst>
                                    <p:cond delay="600"/>
                                  </p:stCondLst>
                                  <p:childTnLst>
                                    <p:animScale>
                                      <p:cBhvr>
                                        <p:cTn dur="250" fill="hold" id="38"/>
                                        <p:tgtEl>
                                          <p:spTgt spid="20"/>
                                        </p:tgtEl>
                                      </p:cBhvr>
                                      <p:by x="120000" y="120000"/>
                                    </p:animScale>
                                  </p:childTnLst>
                                </p:cTn>
                              </p:par>
                              <p:par>
                                <p:cTn decel="100000" fill="hold" grpId="2" id="39" nodeType="withEffect" presetClass="emph" presetID="6" presetSubtype="0">
                                  <p:stCondLst>
                                    <p:cond delay="800"/>
                                  </p:stCondLst>
                                  <p:childTnLst>
                                    <p:animScale>
                                      <p:cBhvr>
                                        <p:cTn dur="250" fill="hold" id="40"/>
                                        <p:tgtEl>
                                          <p:spTgt spid="20"/>
                                        </p:tgtEl>
                                      </p:cBhvr>
                                      <p:by x="83000" y="83000"/>
                                    </p:animScale>
                                  </p:childTnLst>
                                </p:cTn>
                              </p:par>
                              <p:par>
                                <p:cTn fill="hold" grpId="0" id="41" nodeType="withEffect" presetClass="entr" presetID="53" presetSubtype="0">
                                  <p:stCondLst>
                                    <p:cond delay="600"/>
                                  </p:stCondLst>
                                  <p:childTnLst>
                                    <p:set>
                                      <p:cBhvr>
                                        <p:cTn dur="1" fill="hold" id="42">
                                          <p:stCondLst>
                                            <p:cond delay="0"/>
                                          </p:stCondLst>
                                        </p:cTn>
                                        <p:tgtEl>
                                          <p:spTgt spid="21"/>
                                        </p:tgtEl>
                                        <p:attrNameLst>
                                          <p:attrName>style.visibility</p:attrName>
                                        </p:attrNameLst>
                                      </p:cBhvr>
                                      <p:to>
                                        <p:strVal val="visible"/>
                                      </p:to>
                                    </p:set>
                                    <p:anim calcmode="lin" valueType="num">
                                      <p:cBhvr>
                                        <p:cTn dur="250" fill="hold" id="43"/>
                                        <p:tgtEl>
                                          <p:spTgt spid="21"/>
                                        </p:tgtEl>
                                        <p:attrNameLst>
                                          <p:attrName>ppt_w</p:attrName>
                                        </p:attrNameLst>
                                      </p:cBhvr>
                                      <p:tavLst>
                                        <p:tav tm="0">
                                          <p:val>
                                            <p:fltVal val="0"/>
                                          </p:val>
                                        </p:tav>
                                        <p:tav tm="100000">
                                          <p:val>
                                            <p:strVal val="#ppt_w"/>
                                          </p:val>
                                        </p:tav>
                                      </p:tavLst>
                                    </p:anim>
                                    <p:anim calcmode="lin" valueType="num">
                                      <p:cBhvr>
                                        <p:cTn dur="250" fill="hold" id="44"/>
                                        <p:tgtEl>
                                          <p:spTgt spid="21"/>
                                        </p:tgtEl>
                                        <p:attrNameLst>
                                          <p:attrName>ppt_h</p:attrName>
                                        </p:attrNameLst>
                                      </p:cBhvr>
                                      <p:tavLst>
                                        <p:tav tm="0">
                                          <p:val>
                                            <p:fltVal val="0"/>
                                          </p:val>
                                        </p:tav>
                                        <p:tav tm="100000">
                                          <p:val>
                                            <p:strVal val="#ppt_h"/>
                                          </p:val>
                                        </p:tav>
                                      </p:tavLst>
                                    </p:anim>
                                    <p:animEffect filter="fade" transition="in">
                                      <p:cBhvr>
                                        <p:cTn dur="250" id="45"/>
                                        <p:tgtEl>
                                          <p:spTgt spid="21"/>
                                        </p:tgtEl>
                                      </p:cBhvr>
                                    </p:animEffect>
                                  </p:childTnLst>
                                </p:cTn>
                              </p:par>
                              <p:par>
                                <p:cTn decel="100000" fill="hold" grpId="1" id="46" nodeType="withEffect" presetClass="emph" presetID="6" presetSubtype="0">
                                  <p:stCondLst>
                                    <p:cond delay="800"/>
                                  </p:stCondLst>
                                  <p:childTnLst>
                                    <p:animScale>
                                      <p:cBhvr>
                                        <p:cTn dur="250" fill="hold" id="47"/>
                                        <p:tgtEl>
                                          <p:spTgt spid="21"/>
                                        </p:tgtEl>
                                      </p:cBhvr>
                                      <p:by x="120000" y="120000"/>
                                    </p:animScale>
                                  </p:childTnLst>
                                </p:cTn>
                              </p:par>
                              <p:par>
                                <p:cTn decel="100000" fill="hold" grpId="2" id="48" nodeType="withEffect" presetClass="emph" presetID="6" presetSubtype="0">
                                  <p:stCondLst>
                                    <p:cond delay="1000"/>
                                  </p:stCondLst>
                                  <p:childTnLst>
                                    <p:animScale>
                                      <p:cBhvr>
                                        <p:cTn dur="250" fill="hold" id="49"/>
                                        <p:tgtEl>
                                          <p:spTgt spid="21"/>
                                        </p:tgtEl>
                                      </p:cBhvr>
                                      <p:by x="83000" y="83000"/>
                                    </p:animScale>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16" presetSubtype="21">
                                  <p:stCondLst>
                                    <p:cond delay="0"/>
                                  </p:stCondLst>
                                  <p:childTnLst>
                                    <p:set>
                                      <p:cBhvr>
                                        <p:cTn dur="1" fill="hold" id="53">
                                          <p:stCondLst>
                                            <p:cond delay="0"/>
                                          </p:stCondLst>
                                        </p:cTn>
                                        <p:tgtEl>
                                          <p:spTgt spid="32"/>
                                        </p:tgtEl>
                                        <p:attrNameLst>
                                          <p:attrName>style.visibility</p:attrName>
                                        </p:attrNameLst>
                                      </p:cBhvr>
                                      <p:to>
                                        <p:strVal val="visible"/>
                                      </p:to>
                                    </p:set>
                                    <p:animEffect filter="barn(inVertical)" transition="in">
                                      <p:cBhvr>
                                        <p:cTn dur="500" id="54"/>
                                        <p:tgtEl>
                                          <p:spTgt spid="32"/>
                                        </p:tgtEl>
                                      </p:cBhvr>
                                    </p:animEffect>
                                  </p:childTnLst>
                                </p:cTn>
                              </p:par>
                              <p:par>
                                <p:cTn fill="hold" grpId="0" id="55" nodeType="withEffect" presetClass="entr" presetID="16" presetSubtype="21">
                                  <p:stCondLst>
                                    <p:cond delay="0"/>
                                  </p:stCondLst>
                                  <p:childTnLst>
                                    <p:set>
                                      <p:cBhvr>
                                        <p:cTn dur="1" fill="hold" id="56">
                                          <p:stCondLst>
                                            <p:cond delay="0"/>
                                          </p:stCondLst>
                                        </p:cTn>
                                        <p:tgtEl>
                                          <p:spTgt spid="31"/>
                                        </p:tgtEl>
                                        <p:attrNameLst>
                                          <p:attrName>style.visibility</p:attrName>
                                        </p:attrNameLst>
                                      </p:cBhvr>
                                      <p:to>
                                        <p:strVal val="visible"/>
                                      </p:to>
                                    </p:set>
                                    <p:animEffect filter="barn(inVertical)" transition="in">
                                      <p:cBhvr>
                                        <p:cTn dur="500" id="57"/>
                                        <p:tgtEl>
                                          <p:spTgt spid="31"/>
                                        </p:tgtEl>
                                      </p:cBhvr>
                                    </p:animEffect>
                                  </p:childTnLst>
                                </p:cTn>
                              </p:par>
                              <p:par>
                                <p:cTn fill="hold" grpId="0" id="58" nodeType="withEffect" presetClass="entr" presetID="16" presetSubtype="21">
                                  <p:stCondLst>
                                    <p:cond delay="0"/>
                                  </p:stCondLst>
                                  <p:childTnLst>
                                    <p:set>
                                      <p:cBhvr>
                                        <p:cTn dur="1" fill="hold" id="59">
                                          <p:stCondLst>
                                            <p:cond delay="0"/>
                                          </p:stCondLst>
                                        </p:cTn>
                                        <p:tgtEl>
                                          <p:spTgt spid="33"/>
                                        </p:tgtEl>
                                        <p:attrNameLst>
                                          <p:attrName>style.visibility</p:attrName>
                                        </p:attrNameLst>
                                      </p:cBhvr>
                                      <p:to>
                                        <p:strVal val="visible"/>
                                      </p:to>
                                    </p:set>
                                    <p:animEffect filter="barn(inVertical)" transition="in">
                                      <p:cBhvr>
                                        <p:cTn dur="500" id="60"/>
                                        <p:tgtEl>
                                          <p:spTgt spid="33"/>
                                        </p:tgtEl>
                                      </p:cBhvr>
                                    </p:animEffect>
                                  </p:childTnLst>
                                </p:cTn>
                              </p:par>
                            </p:childTnLst>
                          </p:cTn>
                        </p:par>
                        <p:par>
                          <p:cTn fill="hold" id="61" nodeType="afterGroup">
                            <p:stCondLst>
                              <p:cond delay="500"/>
                            </p:stCondLst>
                            <p:childTnLst>
                              <p:par>
                                <p:cTn fill="hold" grpId="0" id="62" nodeType="afterEffect" presetClass="entr" presetID="22" presetSubtype="8">
                                  <p:stCondLst>
                                    <p:cond delay="0"/>
                                  </p:stCondLst>
                                  <p:childTnLst>
                                    <p:set>
                                      <p:cBhvr>
                                        <p:cTn dur="1" fill="hold" id="63">
                                          <p:stCondLst>
                                            <p:cond delay="0"/>
                                          </p:stCondLst>
                                        </p:cTn>
                                        <p:tgtEl>
                                          <p:spTgt spid="22"/>
                                        </p:tgtEl>
                                        <p:attrNameLst>
                                          <p:attrName>style.visibility</p:attrName>
                                        </p:attrNameLst>
                                      </p:cBhvr>
                                      <p:to>
                                        <p:strVal val="visible"/>
                                      </p:to>
                                    </p:set>
                                    <p:animEffect filter="wipe(left)" transition="in">
                                      <p:cBhvr>
                                        <p:cTn dur="500" id="64"/>
                                        <p:tgtEl>
                                          <p:spTgt spid="22"/>
                                        </p:tgtEl>
                                      </p:cBhvr>
                                    </p:animEffect>
                                  </p:childTnLst>
                                </p:cTn>
                              </p:par>
                            </p:childTnLst>
                          </p:cTn>
                        </p:par>
                        <p:par>
                          <p:cTn fill="hold" id="65" nodeType="afterGroup">
                            <p:stCondLst>
                              <p:cond delay="1000"/>
                            </p:stCondLst>
                            <p:childTnLst>
                              <p:par>
                                <p:cTn fill="hold" grpId="0" id="66" nodeType="afterEffect" presetClass="entr" presetID="53" presetSubtype="0">
                                  <p:stCondLst>
                                    <p:cond delay="0"/>
                                  </p:stCondLst>
                                  <p:iterate type="lt">
                                    <p:tmPct val="10000"/>
                                  </p:iterate>
                                  <p:childTnLst>
                                    <p:set>
                                      <p:cBhvr>
                                        <p:cTn dur="1" fill="hold" id="67">
                                          <p:stCondLst>
                                            <p:cond delay="0"/>
                                          </p:stCondLst>
                                        </p:cTn>
                                        <p:tgtEl>
                                          <p:spTgt spid="24"/>
                                        </p:tgtEl>
                                        <p:attrNameLst>
                                          <p:attrName>style.visibility</p:attrName>
                                        </p:attrNameLst>
                                      </p:cBhvr>
                                      <p:to>
                                        <p:strVal val="visible"/>
                                      </p:to>
                                    </p:set>
                                    <p:anim calcmode="lin" valueType="num">
                                      <p:cBhvr>
                                        <p:cTn dur="250" fill="hold" id="68"/>
                                        <p:tgtEl>
                                          <p:spTgt spid="24"/>
                                        </p:tgtEl>
                                        <p:attrNameLst>
                                          <p:attrName>ppt_w</p:attrName>
                                        </p:attrNameLst>
                                      </p:cBhvr>
                                      <p:tavLst>
                                        <p:tav tm="0">
                                          <p:val>
                                            <p:fltVal val="0"/>
                                          </p:val>
                                        </p:tav>
                                        <p:tav tm="100000">
                                          <p:val>
                                            <p:strVal val="#ppt_w"/>
                                          </p:val>
                                        </p:tav>
                                      </p:tavLst>
                                    </p:anim>
                                    <p:anim calcmode="lin" valueType="num">
                                      <p:cBhvr>
                                        <p:cTn dur="250" fill="hold" id="69"/>
                                        <p:tgtEl>
                                          <p:spTgt spid="24"/>
                                        </p:tgtEl>
                                        <p:attrNameLst>
                                          <p:attrName>ppt_h</p:attrName>
                                        </p:attrNameLst>
                                      </p:cBhvr>
                                      <p:tavLst>
                                        <p:tav tm="0">
                                          <p:val>
                                            <p:fltVal val="0"/>
                                          </p:val>
                                        </p:tav>
                                        <p:tav tm="100000">
                                          <p:val>
                                            <p:strVal val="#ppt_h"/>
                                          </p:val>
                                        </p:tav>
                                      </p:tavLst>
                                    </p:anim>
                                    <p:animEffect filter="fade" transition="in">
                                      <p:cBhvr>
                                        <p:cTn dur="250" id="70"/>
                                        <p:tgtEl>
                                          <p:spTgt spid="24"/>
                                        </p:tgtEl>
                                      </p:cBhvr>
                                    </p:animEffect>
                                  </p:childTnLst>
                                </p:cTn>
                              </p:par>
                            </p:childTnLst>
                          </p:cTn>
                        </p:par>
                        <p:par>
                          <p:cTn fill="hold" id="71" nodeType="afterGroup">
                            <p:stCondLst>
                              <p:cond delay="1250"/>
                            </p:stCondLst>
                            <p:childTnLst>
                              <p:par>
                                <p:cTn fill="hold" grpId="0" id="72" nodeType="afterEffect" presetClass="entr" presetID="22" presetSubtype="8">
                                  <p:stCondLst>
                                    <p:cond delay="0"/>
                                  </p:stCondLst>
                                  <p:childTnLst>
                                    <p:set>
                                      <p:cBhvr>
                                        <p:cTn dur="1" fill="hold" id="73">
                                          <p:stCondLst>
                                            <p:cond delay="0"/>
                                          </p:stCondLst>
                                        </p:cTn>
                                        <p:tgtEl>
                                          <p:spTgt spid="29"/>
                                        </p:tgtEl>
                                        <p:attrNameLst>
                                          <p:attrName>style.visibility</p:attrName>
                                        </p:attrNameLst>
                                      </p:cBhvr>
                                      <p:to>
                                        <p:strVal val="visible"/>
                                      </p:to>
                                    </p:set>
                                    <p:animEffect filter="wipe(left)" transition="in">
                                      <p:cBhvr>
                                        <p:cTn dur="500" id="74"/>
                                        <p:tgtEl>
                                          <p:spTgt spid="29"/>
                                        </p:tgtEl>
                                      </p:cBhvr>
                                    </p:animEffect>
                                  </p:childTnLst>
                                </p:cTn>
                              </p:par>
                            </p:childTnLst>
                          </p:cTn>
                        </p:par>
                        <p:par>
                          <p:cTn fill="hold" id="75" nodeType="afterGroup">
                            <p:stCondLst>
                              <p:cond delay="1750"/>
                            </p:stCondLst>
                            <p:childTnLst>
                              <p:par>
                                <p:cTn fill="hold" grpId="0" id="76" nodeType="afterEffect" presetClass="entr" presetID="53" presetSubtype="0">
                                  <p:stCondLst>
                                    <p:cond delay="0"/>
                                  </p:stCondLst>
                                  <p:iterate type="lt">
                                    <p:tmPct val="10000"/>
                                  </p:iterate>
                                  <p:childTnLst>
                                    <p:set>
                                      <p:cBhvr>
                                        <p:cTn dur="1" fill="hold" id="77">
                                          <p:stCondLst>
                                            <p:cond delay="0"/>
                                          </p:stCondLst>
                                        </p:cTn>
                                        <p:tgtEl>
                                          <p:spTgt spid="25"/>
                                        </p:tgtEl>
                                        <p:attrNameLst>
                                          <p:attrName>style.visibility</p:attrName>
                                        </p:attrNameLst>
                                      </p:cBhvr>
                                      <p:to>
                                        <p:strVal val="visible"/>
                                      </p:to>
                                    </p:set>
                                    <p:anim calcmode="lin" valueType="num">
                                      <p:cBhvr>
                                        <p:cTn dur="250" fill="hold" id="78"/>
                                        <p:tgtEl>
                                          <p:spTgt spid="25"/>
                                        </p:tgtEl>
                                        <p:attrNameLst>
                                          <p:attrName>ppt_w</p:attrName>
                                        </p:attrNameLst>
                                      </p:cBhvr>
                                      <p:tavLst>
                                        <p:tav tm="0">
                                          <p:val>
                                            <p:fltVal val="0"/>
                                          </p:val>
                                        </p:tav>
                                        <p:tav tm="100000">
                                          <p:val>
                                            <p:strVal val="#ppt_w"/>
                                          </p:val>
                                        </p:tav>
                                      </p:tavLst>
                                    </p:anim>
                                    <p:anim calcmode="lin" valueType="num">
                                      <p:cBhvr>
                                        <p:cTn dur="250" fill="hold" id="79"/>
                                        <p:tgtEl>
                                          <p:spTgt spid="25"/>
                                        </p:tgtEl>
                                        <p:attrNameLst>
                                          <p:attrName>ppt_h</p:attrName>
                                        </p:attrNameLst>
                                      </p:cBhvr>
                                      <p:tavLst>
                                        <p:tav tm="0">
                                          <p:val>
                                            <p:fltVal val="0"/>
                                          </p:val>
                                        </p:tav>
                                        <p:tav tm="100000">
                                          <p:val>
                                            <p:strVal val="#ppt_h"/>
                                          </p:val>
                                        </p:tav>
                                      </p:tavLst>
                                    </p:anim>
                                    <p:animEffect filter="fade" transition="in">
                                      <p:cBhvr>
                                        <p:cTn dur="250" id="80"/>
                                        <p:tgtEl>
                                          <p:spTgt spid="25"/>
                                        </p:tgtEl>
                                      </p:cBhvr>
                                    </p:animEffect>
                                  </p:childTnLst>
                                </p:cTn>
                              </p:par>
                            </p:childTnLst>
                          </p:cTn>
                        </p:par>
                        <p:par>
                          <p:cTn fill="hold" id="81" nodeType="afterGroup">
                            <p:stCondLst>
                              <p:cond delay="2000"/>
                            </p:stCondLst>
                            <p:childTnLst>
                              <p:par>
                                <p:cTn fill="hold" grpId="0" id="82" nodeType="afterEffect" presetClass="entr" presetID="22" presetSubtype="8">
                                  <p:stCondLst>
                                    <p:cond delay="0"/>
                                  </p:stCondLst>
                                  <p:childTnLst>
                                    <p:set>
                                      <p:cBhvr>
                                        <p:cTn dur="1" fill="hold" id="83">
                                          <p:stCondLst>
                                            <p:cond delay="0"/>
                                          </p:stCondLst>
                                        </p:cTn>
                                        <p:tgtEl>
                                          <p:spTgt spid="23"/>
                                        </p:tgtEl>
                                        <p:attrNameLst>
                                          <p:attrName>style.visibility</p:attrName>
                                        </p:attrNameLst>
                                      </p:cBhvr>
                                      <p:to>
                                        <p:strVal val="visible"/>
                                      </p:to>
                                    </p:set>
                                    <p:animEffect filter="wipe(left)" transition="in">
                                      <p:cBhvr>
                                        <p:cTn dur="500" id="84"/>
                                        <p:tgtEl>
                                          <p:spTgt spid="23"/>
                                        </p:tgtEl>
                                      </p:cBhvr>
                                    </p:animEffect>
                                  </p:childTnLst>
                                </p:cTn>
                              </p:par>
                            </p:childTnLst>
                          </p:cTn>
                        </p:par>
                        <p:par>
                          <p:cTn fill="hold" id="85" nodeType="afterGroup">
                            <p:stCondLst>
                              <p:cond delay="2500"/>
                            </p:stCondLst>
                            <p:childTnLst>
                              <p:par>
                                <p:cTn fill="hold" grpId="0" id="86" nodeType="afterEffect" presetClass="entr" presetID="53" presetSubtype="0">
                                  <p:stCondLst>
                                    <p:cond delay="0"/>
                                  </p:stCondLst>
                                  <p:iterate type="lt">
                                    <p:tmPct val="10000"/>
                                  </p:iterate>
                                  <p:childTnLst>
                                    <p:set>
                                      <p:cBhvr>
                                        <p:cTn dur="1" fill="hold" id="87">
                                          <p:stCondLst>
                                            <p:cond delay="0"/>
                                          </p:stCondLst>
                                        </p:cTn>
                                        <p:tgtEl>
                                          <p:spTgt spid="27"/>
                                        </p:tgtEl>
                                        <p:attrNameLst>
                                          <p:attrName>style.visibility</p:attrName>
                                        </p:attrNameLst>
                                      </p:cBhvr>
                                      <p:to>
                                        <p:strVal val="visible"/>
                                      </p:to>
                                    </p:set>
                                    <p:anim calcmode="lin" valueType="num">
                                      <p:cBhvr>
                                        <p:cTn dur="250" fill="hold" id="88"/>
                                        <p:tgtEl>
                                          <p:spTgt spid="27"/>
                                        </p:tgtEl>
                                        <p:attrNameLst>
                                          <p:attrName>ppt_w</p:attrName>
                                        </p:attrNameLst>
                                      </p:cBhvr>
                                      <p:tavLst>
                                        <p:tav tm="0">
                                          <p:val>
                                            <p:fltVal val="0"/>
                                          </p:val>
                                        </p:tav>
                                        <p:tav tm="100000">
                                          <p:val>
                                            <p:strVal val="#ppt_w"/>
                                          </p:val>
                                        </p:tav>
                                      </p:tavLst>
                                    </p:anim>
                                    <p:anim calcmode="lin" valueType="num">
                                      <p:cBhvr>
                                        <p:cTn dur="250" fill="hold" id="89"/>
                                        <p:tgtEl>
                                          <p:spTgt spid="27"/>
                                        </p:tgtEl>
                                        <p:attrNameLst>
                                          <p:attrName>ppt_h</p:attrName>
                                        </p:attrNameLst>
                                      </p:cBhvr>
                                      <p:tavLst>
                                        <p:tav tm="0">
                                          <p:val>
                                            <p:fltVal val="0"/>
                                          </p:val>
                                        </p:tav>
                                        <p:tav tm="100000">
                                          <p:val>
                                            <p:strVal val="#ppt_h"/>
                                          </p:val>
                                        </p:tav>
                                      </p:tavLst>
                                    </p:anim>
                                    <p:animEffect filter="fade" transition="in">
                                      <p:cBhvr>
                                        <p:cTn dur="250" id="90"/>
                                        <p:tgtEl>
                                          <p:spTgt spid="27"/>
                                        </p:tgtEl>
                                      </p:cBhvr>
                                    </p:animEffect>
                                  </p:childTnLst>
                                </p:cTn>
                              </p:par>
                            </p:childTnLst>
                          </p:cTn>
                        </p:par>
                        <p:par>
                          <p:cTn fill="hold" id="91" nodeType="afterGroup">
                            <p:stCondLst>
                              <p:cond delay="2750"/>
                            </p:stCondLst>
                            <p:childTnLst>
                              <p:par>
                                <p:cTn fill="hold" grpId="0" id="92" nodeType="afterEffect" presetClass="entr" presetID="18" presetSubtype="12">
                                  <p:stCondLst>
                                    <p:cond delay="0"/>
                                  </p:stCondLst>
                                  <p:childTnLst>
                                    <p:set>
                                      <p:cBhvr>
                                        <p:cTn dur="1" fill="hold" id="93">
                                          <p:stCondLst>
                                            <p:cond delay="0"/>
                                          </p:stCondLst>
                                        </p:cTn>
                                        <p:tgtEl>
                                          <p:spTgt spid="30"/>
                                        </p:tgtEl>
                                        <p:attrNameLst>
                                          <p:attrName>style.visibility</p:attrName>
                                        </p:attrNameLst>
                                      </p:cBhvr>
                                      <p:to>
                                        <p:strVal val="visible"/>
                                      </p:to>
                                    </p:set>
                                    <p:animEffect filter="strips(downLeft)" transition="in">
                                      <p:cBhvr>
                                        <p:cTn dur="500" id="9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0"/>
      <p:bldP grpId="1" spid="20"/>
      <p:bldP grpId="2" spid="20"/>
      <p:bldP grpId="0" spid="21"/>
      <p:bldP grpId="1" spid="21"/>
      <p:bldP grpId="2" spid="21"/>
      <p:bldP grpId="0" spid="22"/>
      <p:bldP grpId="0" spid="23"/>
      <p:bldP grpId="0" spid="24"/>
      <p:bldP grpId="0" spid="25"/>
      <p:bldP grpId="0" spid="27"/>
      <p:bldP grpId="0" spid="29"/>
      <p:bldP grpId="0" spid="30"/>
      <p:bldP grpId="0" spid="31"/>
      <p:bldP grpId="0" spid="32"/>
      <p:bldP grpId="0" spid="3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BCA7EB7E-68C5-437E-8C04-E0C19A58B9B3}"/>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61FA3CD4-05C3-49C8-8DA7-FF2B68C7B202}"/>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3228032D-475A-4B66-89D0-0DEB0E5D199D}"/>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576079" y="2708959"/>
            <a:ext cx="4541471" cy="908864"/>
            <a:chOff x="5180277" y="1851190"/>
            <a:chExt cx="4541471"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274013" y="1851190"/>
              <a:ext cx="427527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第八章：领导保障</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335175" y="2585582"/>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1766955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08DA9459-48A4-4FA7-B2EF-C5D44ABA140F}"/>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4">
            <a:extLst>
              <a:ext uri="{28A0092B-C50C-407E-A947-70E740481C1C}">
                <a14:useLocalDpi val="0"/>
              </a:ext>
            </a:extLst>
          </a:blip>
          <a:stretch>
            <a:fillRect/>
          </a:stretch>
        </p:blipFill>
        <p:spPr>
          <a:xfrm>
            <a:off x="9952257" y="0"/>
            <a:ext cx="1741990" cy="1741990"/>
          </a:xfrm>
          <a:prstGeom prst="rect">
            <a:avLst/>
          </a:prstGeom>
        </p:spPr>
      </p:pic>
      <p:sp>
        <p:nvSpPr>
          <p:cNvPr id="19" name="文本框 18">
            <a:extLst>
              <a:ext uri="{FF2B5EF4-FFF2-40B4-BE49-F238E27FC236}">
                <a16:creationId xmlns:a16="http://schemas.microsoft.com/office/drawing/2014/main" id="{F263B6E6-8AEA-40E8-AD72-7D43B6ECBAD1}"/>
              </a:ext>
            </a:extLst>
          </p:cNvPr>
          <p:cNvSpPr txBox="1"/>
          <p:nvPr/>
        </p:nvSpPr>
        <p:spPr>
          <a:xfrm>
            <a:off x="1541119" y="3345871"/>
            <a:ext cx="10153128" cy="8229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grpSp>
        <p:nvGrpSpPr>
          <p:cNvPr id="20" name="组合 19">
            <a:extLst>
              <a:ext uri="{FF2B5EF4-FFF2-40B4-BE49-F238E27FC236}">
                <a16:creationId xmlns:a16="http://schemas.microsoft.com/office/drawing/2014/main" id="{FC712B20-8CA2-4AA4-B337-40325A9EB858}"/>
              </a:ext>
            </a:extLst>
          </p:cNvPr>
          <p:cNvGrpSpPr/>
          <p:nvPr/>
        </p:nvGrpSpPr>
        <p:grpSpPr>
          <a:xfrm>
            <a:off x="5345616" y="2120425"/>
            <a:ext cx="3049418" cy="732370"/>
            <a:chOff x="5509103" y="1899318"/>
            <a:chExt cx="3049418" cy="732370"/>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049418"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602839" y="1899318"/>
              <a:ext cx="2672818"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第一部分</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775886" y="1948920"/>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pic>
        <p:nvPicPr>
          <p:cNvPr id="13" name="图片 12">
            <a:extLst>
              <a:ext uri="{FF2B5EF4-FFF2-40B4-BE49-F238E27FC236}">
                <a16:creationId xmlns:a16="http://schemas.microsoft.com/office/drawing/2014/main" id="{0A13C6BA-ED39-4095-9116-043F9A1AB0BA}"/>
              </a:ext>
            </a:extLst>
          </p:cNvPr>
          <p:cNvPicPr>
            <a:picLocks noChangeAspect="1"/>
          </p:cNvPicPr>
          <p:nvPr/>
        </p:nvPicPr>
        <p:blipFill>
          <a:blip r:embed="rId5">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B4C61DB8-F4EB-407C-A8C9-28A96C843636}"/>
              </a:ext>
            </a:extLst>
          </p:cNvPr>
          <p:cNvPicPr>
            <a:picLocks noChangeAspect="1"/>
          </p:cNvPicPr>
          <p:nvPr/>
        </p:nvPicPr>
        <p:blipFill>
          <a:blip r:embed="rId6">
            <a:extLst>
              <a:ext uri="{28A0092B-C50C-407E-A947-70E740481C1C}">
                <a14:useLocalDpi val="0"/>
              </a:ext>
            </a:extLst>
          </a:blip>
          <a:srcRect b="85004" r="63690" t="-562"/>
          <a:stretch>
            <a:fillRect/>
          </a:stretch>
        </p:blipFill>
        <p:spPr>
          <a:xfrm>
            <a:off x="0" y="-59611"/>
            <a:ext cx="5734783" cy="1289321"/>
          </a:xfrm>
          <a:prstGeom prst="rect">
            <a:avLst/>
          </a:prstGeom>
        </p:spPr>
      </p:pic>
    </p:spTree>
    <p:extLst>
      <p:ext uri="{BB962C8B-B14F-4D97-AF65-F5344CB8AC3E}">
        <p14:creationId val="85312400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19"/>
                                        </p:tgtEl>
                                        <p:attrNameLst>
                                          <p:attrName>style.visibility</p:attrName>
                                        </p:attrNameLst>
                                      </p:cBhvr>
                                      <p:to>
                                        <p:strVal val="visible"/>
                                      </p:to>
                                    </p:set>
                                    <p:animEffect filter="barn(inVertical)" transition="in">
                                      <p:cBhvr>
                                        <p:cTn dur="500" id="17"/>
                                        <p:tgtEl>
                                          <p:spTgt spid="19"/>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3">
                                  <p:stCondLst>
                                    <p:cond delay="0"/>
                                  </p:stCondLst>
                                  <p:childTnLst>
                                    <p:set>
                                      <p:cBhvr>
                                        <p:cTn dur="1" fill="hold" id="21">
                                          <p:stCondLst>
                                            <p:cond delay="0"/>
                                          </p:stCondLst>
                                        </p:cTn>
                                        <p:tgtEl>
                                          <p:spTgt spid="104"/>
                                        </p:tgtEl>
                                        <p:attrNameLst>
                                          <p:attrName>style.visibility</p:attrName>
                                        </p:attrNameLst>
                                      </p:cBhvr>
                                      <p:to>
                                        <p:strVal val="visible"/>
                                      </p:to>
                                    </p:set>
                                    <p:anim calcmode="lin" valueType="num">
                                      <p:cBhvr additive="base">
                                        <p:cTn dur="500" fill="hold" id="22"/>
                                        <p:tgtEl>
                                          <p:spTgt spid="104"/>
                                        </p:tgtEl>
                                        <p:attrNameLst>
                                          <p:attrName>ppt_x</p:attrName>
                                        </p:attrNameLst>
                                      </p:cBhvr>
                                      <p:tavLst>
                                        <p:tav tm="0">
                                          <p:val>
                                            <p:strVal val="1+#ppt_w/2"/>
                                          </p:val>
                                        </p:tav>
                                        <p:tav tm="100000">
                                          <p:val>
                                            <p:strVal val="#ppt_x"/>
                                          </p:val>
                                        </p:tav>
                                      </p:tavLst>
                                    </p:anim>
                                    <p:anim calcmode="lin" valueType="num">
                                      <p:cBhvr additive="base">
                                        <p:cTn dur="500" fill="hold" id="23"/>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14"/>
                                        </p:tgtEl>
                                        <p:attrNameLst>
                                          <p:attrName>style.visibility</p:attrName>
                                        </p:attrNameLst>
                                      </p:cBhvr>
                                      <p:to>
                                        <p:strVal val="visible"/>
                                      </p:to>
                                    </p:set>
                                    <p:animEffect filter="wipe(down)" transition="in">
                                      <p:cBhvr>
                                        <p:cTn dur="500" id="28"/>
                                        <p:tgtEl>
                                          <p:spTgt spid="14"/>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1000" id="33"/>
                                        <p:tgtEl>
                                          <p:spTgt spid="13"/>
                                        </p:tgtEl>
                                      </p:cBhvr>
                                    </p:animEffect>
                                    <p:anim calcmode="lin" valueType="num">
                                      <p:cBhvr>
                                        <p:cTn dur="1000" fill="hold" id="34"/>
                                        <p:tgtEl>
                                          <p:spTgt spid="13"/>
                                        </p:tgtEl>
                                        <p:attrNameLst>
                                          <p:attrName>ppt_x</p:attrName>
                                        </p:attrNameLst>
                                      </p:cBhvr>
                                      <p:tavLst>
                                        <p:tav tm="0">
                                          <p:val>
                                            <p:strVal val="#ppt_x"/>
                                          </p:val>
                                        </p:tav>
                                        <p:tav tm="100000">
                                          <p:val>
                                            <p:strVal val="#ppt_x"/>
                                          </p:val>
                                        </p:tav>
                                      </p:tavLst>
                                    </p:anim>
                                    <p:anim calcmode="lin" valueType="num">
                                      <p:cBhvr>
                                        <p:cTn dur="1000" fill="hold" id="35"/>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15"/>
                                        </p:tgtEl>
                                        <p:attrNameLst>
                                          <p:attrName>style.visibility</p:attrName>
                                        </p:attrNameLst>
                                      </p:cBhvr>
                                      <p:to>
                                        <p:strVal val="visible"/>
                                      </p:to>
                                    </p:set>
                                    <p:animEffect filter="fade" transition="in">
                                      <p:cBhvr>
                                        <p:cTn dur="1000" id="40"/>
                                        <p:tgtEl>
                                          <p:spTgt spid="15"/>
                                        </p:tgtEl>
                                      </p:cBhvr>
                                    </p:animEffect>
                                    <p:anim calcmode="lin" valueType="num">
                                      <p:cBhvr>
                                        <p:cTn dur="1000" fill="hold" id="41"/>
                                        <p:tgtEl>
                                          <p:spTgt spid="15"/>
                                        </p:tgtEl>
                                        <p:attrNameLst>
                                          <p:attrName>ppt_x</p:attrName>
                                        </p:attrNameLst>
                                      </p:cBhvr>
                                      <p:tavLst>
                                        <p:tav tm="0">
                                          <p:val>
                                            <p:strVal val="#ppt_x"/>
                                          </p:val>
                                        </p:tav>
                                        <p:tav tm="100000">
                                          <p:val>
                                            <p:strVal val="#ppt_x"/>
                                          </p:val>
                                        </p:tav>
                                      </p:tavLst>
                                    </p:anim>
                                    <p:anim calcmode="lin" valueType="num">
                                      <p:cBhvr>
                                        <p:cTn dur="1000" fill="hold" id="42"/>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第八章：领导和保障</a:t>
            </a:r>
          </a:p>
        </p:txBody>
      </p:sp>
      <p:sp>
        <p:nvSpPr>
          <p:cNvPr id="36" name="Freeform 14">
            <a:extLst>
              <a:ext uri="{FF2B5EF4-FFF2-40B4-BE49-F238E27FC236}">
                <a16:creationId xmlns:a16="http://schemas.microsoft.com/office/drawing/2014/main" id="{758C5ABC-28B5-4C59-8ECA-F3094CF18CDA}"/>
              </a:ext>
            </a:extLst>
          </p:cNvPr>
          <p:cNvSpPr/>
          <p:nvPr/>
        </p:nvSpPr>
        <p:spPr bwMode="auto">
          <a:xfrm>
            <a:off x="603300" y="176459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37" name="TextBox 11">
            <a:extLst>
              <a:ext uri="{FF2B5EF4-FFF2-40B4-BE49-F238E27FC236}">
                <a16:creationId xmlns:a16="http://schemas.microsoft.com/office/drawing/2014/main" id="{E5CA8708-B259-45BF-8BCB-AF22D6ACDD14}"/>
              </a:ext>
            </a:extLst>
          </p:cNvPr>
          <p:cNvSpPr txBox="1"/>
          <p:nvPr/>
        </p:nvSpPr>
        <p:spPr>
          <a:xfrm>
            <a:off x="900005" y="1894316"/>
            <a:ext cx="86233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32</a:t>
            </a:r>
          </a:p>
        </p:txBody>
      </p:sp>
      <p:sp>
        <p:nvSpPr>
          <p:cNvPr id="38" name="Freeform 14">
            <a:extLst>
              <a:ext uri="{FF2B5EF4-FFF2-40B4-BE49-F238E27FC236}">
                <a16:creationId xmlns:a16="http://schemas.microsoft.com/office/drawing/2014/main" id="{6499776D-174F-4A61-8B4B-0AB95459708F}"/>
              </a:ext>
            </a:extLst>
          </p:cNvPr>
          <p:cNvSpPr/>
          <p:nvPr/>
        </p:nvSpPr>
        <p:spPr bwMode="auto">
          <a:xfrm>
            <a:off x="603300" y="4360622"/>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2" name="TextBox 15">
            <a:extLst>
              <a:ext uri="{FF2B5EF4-FFF2-40B4-BE49-F238E27FC236}">
                <a16:creationId xmlns:a16="http://schemas.microsoft.com/office/drawing/2014/main" id="{8309E90A-754B-4C0A-9E14-DD67F2DAC74C}"/>
              </a:ext>
            </a:extLst>
          </p:cNvPr>
          <p:cNvSpPr txBox="1"/>
          <p:nvPr/>
        </p:nvSpPr>
        <p:spPr>
          <a:xfrm>
            <a:off x="805600" y="4480189"/>
            <a:ext cx="1157988" cy="8229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33</a:t>
            </a:r>
          </a:p>
        </p:txBody>
      </p:sp>
      <p:sp>
        <p:nvSpPr>
          <p:cNvPr id="43" name="矩形 42">
            <a:extLst>
              <a:ext uri="{FF2B5EF4-FFF2-40B4-BE49-F238E27FC236}">
                <a16:creationId xmlns:a16="http://schemas.microsoft.com/office/drawing/2014/main" id="{E88192DD-30FD-4392-90C1-D32F26214730}"/>
              </a:ext>
            </a:extLst>
          </p:cNvPr>
          <p:cNvSpPr/>
          <p:nvPr/>
        </p:nvSpPr>
        <p:spPr>
          <a:xfrm>
            <a:off x="2046093" y="1591179"/>
            <a:ext cx="8870951" cy="265176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二条：各级党委应当把国有企业党的建设纳入整体工作部署和党的建设总体规划，按照管人管党建相统一的原则，健全上下贯通、执行有力的严密体系，形成党委统一领导、党委组织部门牵头抓总、国有资产监管部门党组（党委）具体指导和日常管理、有关部门密切配合、企业党组织履职尽责的工作格局。中央组织部负责全国国有企业党的建设工作的宏观指导。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中央企业直属企业（单位）党建工作，以中央企业党委（党组）领导、指导为主，企业所在地的市地以上党委协助。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中管金融企业党委垂直领导本系统的党组织，负责抓好本系统党建工作。</a:t>
            </a:r>
          </a:p>
        </p:txBody>
      </p:sp>
      <p:sp>
        <p:nvSpPr>
          <p:cNvPr id="44" name="矩形 43">
            <a:extLst>
              <a:ext uri="{FF2B5EF4-FFF2-40B4-BE49-F238E27FC236}">
                <a16:creationId xmlns:a16="http://schemas.microsoft.com/office/drawing/2014/main" id="{9333DE54-E592-4819-834C-1C68654C86D7}"/>
              </a:ext>
            </a:extLst>
          </p:cNvPr>
          <p:cNvSpPr/>
          <p:nvPr/>
        </p:nvSpPr>
        <p:spPr>
          <a:xfrm>
            <a:off x="2046093" y="4247290"/>
            <a:ext cx="8756651" cy="155448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三条：国有企业党组织履行党的建设主体责任，书记履行第一责任人职责，专职副书记履行直接责任，内设纪检组织负责人履行监督责任，党组织领导班子其他成员履行“一岗双责”，董事会、监事会和经理层党员成员应当积极支持、主动参与企业党建工作。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各级党组织应当强化党建工作责任制落实情况的督促检查，层层传导压力，推动工作落实。</a:t>
            </a:r>
          </a:p>
        </p:txBody>
      </p:sp>
    </p:spTree>
    <p:extLst>
      <p:ext uri="{BB962C8B-B14F-4D97-AF65-F5344CB8AC3E}">
        <p14:creationId val="230242077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12">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additive="base">
                                        <p:cTn dur="500" fill="hold" id="29"/>
                                        <p:tgtEl>
                                          <p:spTgt spid="36"/>
                                        </p:tgtEl>
                                        <p:attrNameLst>
                                          <p:attrName>ppt_x</p:attrName>
                                        </p:attrNameLst>
                                      </p:cBhvr>
                                      <p:tavLst>
                                        <p:tav tm="0">
                                          <p:val>
                                            <p:strVal val="0-#ppt_w/2"/>
                                          </p:val>
                                        </p:tav>
                                        <p:tav tm="100000">
                                          <p:val>
                                            <p:strVal val="#ppt_x"/>
                                          </p:val>
                                        </p:tav>
                                      </p:tavLst>
                                    </p:anim>
                                    <p:anim calcmode="lin" valueType="num">
                                      <p:cBhvr additive="base">
                                        <p:cTn dur="500" fill="hold" id="30"/>
                                        <p:tgtEl>
                                          <p:spTgt spid="3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37"/>
                                        </p:tgtEl>
                                        <p:attrNameLst>
                                          <p:attrName>style.visibility</p:attrName>
                                        </p:attrNameLst>
                                      </p:cBhvr>
                                      <p:to>
                                        <p:strVal val="visible"/>
                                      </p:to>
                                    </p:set>
                                    <p:anim calcmode="lin" valueType="num">
                                      <p:cBhvr>
                                        <p:cTn dur="500" fill="hold" id="34"/>
                                        <p:tgtEl>
                                          <p:spTgt spid="37"/>
                                        </p:tgtEl>
                                        <p:attrNameLst>
                                          <p:attrName>ppt_w</p:attrName>
                                        </p:attrNameLst>
                                      </p:cBhvr>
                                      <p:tavLst>
                                        <p:tav tm="0">
                                          <p:val>
                                            <p:fltVal val="0"/>
                                          </p:val>
                                        </p:tav>
                                        <p:tav tm="100000">
                                          <p:val>
                                            <p:strVal val="#ppt_w"/>
                                          </p:val>
                                        </p:tav>
                                      </p:tavLst>
                                    </p:anim>
                                    <p:anim calcmode="lin" valueType="num">
                                      <p:cBhvr>
                                        <p:cTn dur="500" fill="hold" id="35"/>
                                        <p:tgtEl>
                                          <p:spTgt spid="37"/>
                                        </p:tgtEl>
                                        <p:attrNameLst>
                                          <p:attrName>ppt_h</p:attrName>
                                        </p:attrNameLst>
                                      </p:cBhvr>
                                      <p:tavLst>
                                        <p:tav tm="0">
                                          <p:val>
                                            <p:fltVal val="0"/>
                                          </p:val>
                                        </p:tav>
                                        <p:tav tm="100000">
                                          <p:val>
                                            <p:strVal val="#ppt_h"/>
                                          </p:val>
                                        </p:tav>
                                      </p:tavLst>
                                    </p:anim>
                                    <p:anim calcmode="lin" valueType="num">
                                      <p:cBhvr>
                                        <p:cTn dur="500" fill="hold" id="36"/>
                                        <p:tgtEl>
                                          <p:spTgt spid="37"/>
                                        </p:tgtEl>
                                        <p:attrNameLst>
                                          <p:attrName>style.rotation</p:attrName>
                                        </p:attrNameLst>
                                      </p:cBhvr>
                                      <p:tavLst>
                                        <p:tav tm="0">
                                          <p:val>
                                            <p:fltVal val="90"/>
                                          </p:val>
                                        </p:tav>
                                        <p:tav tm="100000">
                                          <p:val>
                                            <p:fltVal val="0"/>
                                          </p:val>
                                        </p:tav>
                                      </p:tavLst>
                                    </p:anim>
                                    <p:animEffect filter="fade" transition="in">
                                      <p:cBhvr>
                                        <p:cTn dur="500" id="37"/>
                                        <p:tgtEl>
                                          <p:spTgt spid="37"/>
                                        </p:tgtEl>
                                      </p:cBhvr>
                                    </p:animEffect>
                                  </p:childTnLst>
                                </p:cTn>
                              </p:par>
                            </p:childTnLst>
                          </p:cTn>
                        </p:par>
                        <p:par>
                          <p:cTn fill="hold" id="38" nodeType="afterGroup">
                            <p:stCondLst>
                              <p:cond delay="3150"/>
                            </p:stCondLst>
                            <p:childTnLst>
                              <p:par>
                                <p:cTn fill="hold" grpId="0" id="39" nodeType="afterEffect" presetClass="entr" presetID="2" presetSubtype="12">
                                  <p:stCondLst>
                                    <p:cond delay="0"/>
                                  </p:stCondLst>
                                  <p:childTnLst>
                                    <p:set>
                                      <p:cBhvr>
                                        <p:cTn dur="1" fill="hold" id="40">
                                          <p:stCondLst>
                                            <p:cond delay="0"/>
                                          </p:stCondLst>
                                        </p:cTn>
                                        <p:tgtEl>
                                          <p:spTgt spid="38"/>
                                        </p:tgtEl>
                                        <p:attrNameLst>
                                          <p:attrName>style.visibility</p:attrName>
                                        </p:attrNameLst>
                                      </p:cBhvr>
                                      <p:to>
                                        <p:strVal val="visible"/>
                                      </p:to>
                                    </p:set>
                                    <p:anim calcmode="lin" valueType="num">
                                      <p:cBhvr additive="base">
                                        <p:cTn dur="500" fill="hold" id="41"/>
                                        <p:tgtEl>
                                          <p:spTgt spid="38"/>
                                        </p:tgtEl>
                                        <p:attrNameLst>
                                          <p:attrName>ppt_x</p:attrName>
                                        </p:attrNameLst>
                                      </p:cBhvr>
                                      <p:tavLst>
                                        <p:tav tm="0">
                                          <p:val>
                                            <p:strVal val="0-#ppt_w/2"/>
                                          </p:val>
                                        </p:tav>
                                        <p:tav tm="100000">
                                          <p:val>
                                            <p:strVal val="#ppt_x"/>
                                          </p:val>
                                        </p:tav>
                                      </p:tavLst>
                                    </p:anim>
                                    <p:anim calcmode="lin" valueType="num">
                                      <p:cBhvr additive="base">
                                        <p:cTn dur="500" fill="hold" id="42"/>
                                        <p:tgtEl>
                                          <p:spTgt spid="38"/>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650"/>
                            </p:stCondLst>
                            <p:childTnLst>
                              <p:par>
                                <p:cTn fill="hold" grpId="0" id="44" nodeType="afterEffect" presetClass="entr" presetID="31" presetSubtype="0">
                                  <p:stCondLst>
                                    <p:cond delay="0"/>
                                  </p:stCondLst>
                                  <p:childTnLst>
                                    <p:set>
                                      <p:cBhvr>
                                        <p:cTn dur="1" fill="hold" id="45">
                                          <p:stCondLst>
                                            <p:cond delay="0"/>
                                          </p:stCondLst>
                                        </p:cTn>
                                        <p:tgtEl>
                                          <p:spTgt spid="42"/>
                                        </p:tgtEl>
                                        <p:attrNameLst>
                                          <p:attrName>style.visibility</p:attrName>
                                        </p:attrNameLst>
                                      </p:cBhvr>
                                      <p:to>
                                        <p:strVal val="visible"/>
                                      </p:to>
                                    </p:set>
                                    <p:anim calcmode="lin" valueType="num">
                                      <p:cBhvr>
                                        <p:cTn dur="500" fill="hold" id="46"/>
                                        <p:tgtEl>
                                          <p:spTgt spid="42"/>
                                        </p:tgtEl>
                                        <p:attrNameLst>
                                          <p:attrName>ppt_w</p:attrName>
                                        </p:attrNameLst>
                                      </p:cBhvr>
                                      <p:tavLst>
                                        <p:tav tm="0">
                                          <p:val>
                                            <p:fltVal val="0"/>
                                          </p:val>
                                        </p:tav>
                                        <p:tav tm="100000">
                                          <p:val>
                                            <p:strVal val="#ppt_w"/>
                                          </p:val>
                                        </p:tav>
                                      </p:tavLst>
                                    </p:anim>
                                    <p:anim calcmode="lin" valueType="num">
                                      <p:cBhvr>
                                        <p:cTn dur="500" fill="hold" id="47"/>
                                        <p:tgtEl>
                                          <p:spTgt spid="42"/>
                                        </p:tgtEl>
                                        <p:attrNameLst>
                                          <p:attrName>ppt_h</p:attrName>
                                        </p:attrNameLst>
                                      </p:cBhvr>
                                      <p:tavLst>
                                        <p:tav tm="0">
                                          <p:val>
                                            <p:fltVal val="0"/>
                                          </p:val>
                                        </p:tav>
                                        <p:tav tm="100000">
                                          <p:val>
                                            <p:strVal val="#ppt_h"/>
                                          </p:val>
                                        </p:tav>
                                      </p:tavLst>
                                    </p:anim>
                                    <p:anim calcmode="lin" valueType="num">
                                      <p:cBhvr>
                                        <p:cTn dur="500" fill="hold" id="48"/>
                                        <p:tgtEl>
                                          <p:spTgt spid="42"/>
                                        </p:tgtEl>
                                        <p:attrNameLst>
                                          <p:attrName>style.rotation</p:attrName>
                                        </p:attrNameLst>
                                      </p:cBhvr>
                                      <p:tavLst>
                                        <p:tav tm="0">
                                          <p:val>
                                            <p:fltVal val="90"/>
                                          </p:val>
                                        </p:tav>
                                        <p:tav tm="100000">
                                          <p:val>
                                            <p:fltVal val="0"/>
                                          </p:val>
                                        </p:tav>
                                      </p:tavLst>
                                    </p:anim>
                                    <p:animEffect filter="fade" transition="in">
                                      <p:cBhvr>
                                        <p:cTn dur="500" id="49"/>
                                        <p:tgtEl>
                                          <p:spTgt spid="42"/>
                                        </p:tgtEl>
                                      </p:cBhvr>
                                    </p:animEffect>
                                  </p:childTnLst>
                                </p:cTn>
                              </p:par>
                            </p:childTnLst>
                          </p:cTn>
                        </p:par>
                        <p:par>
                          <p:cTn fill="hold" id="50" nodeType="afterGroup">
                            <p:stCondLst>
                              <p:cond delay="4150"/>
                            </p:stCondLst>
                            <p:childTnLst>
                              <p:par>
                                <p:cTn fill="hold" grpId="0" id="51" nodeType="afterEffect" presetClass="entr" presetID="10" presetSubtype="0">
                                  <p:stCondLst>
                                    <p:cond delay="0"/>
                                  </p:stCondLst>
                                  <p:childTnLst>
                                    <p:set>
                                      <p:cBhvr>
                                        <p:cTn dur="1" fill="hold" id="52">
                                          <p:stCondLst>
                                            <p:cond delay="0"/>
                                          </p:stCondLst>
                                        </p:cTn>
                                        <p:tgtEl>
                                          <p:spTgt spid="43"/>
                                        </p:tgtEl>
                                        <p:attrNameLst>
                                          <p:attrName>style.visibility</p:attrName>
                                        </p:attrNameLst>
                                      </p:cBhvr>
                                      <p:to>
                                        <p:strVal val="visible"/>
                                      </p:to>
                                    </p:set>
                                    <p:animEffect filter="fade" transition="in">
                                      <p:cBhvr>
                                        <p:cTn dur="500" id="53"/>
                                        <p:tgtEl>
                                          <p:spTgt spid="43"/>
                                        </p:tgtEl>
                                      </p:cBhvr>
                                    </p:animEffect>
                                  </p:childTnLst>
                                </p:cTn>
                              </p:par>
                            </p:childTnLst>
                          </p:cTn>
                        </p:par>
                        <p:par>
                          <p:cTn fill="hold" id="54" nodeType="afterGroup">
                            <p:stCondLst>
                              <p:cond delay="4650"/>
                            </p:stCondLst>
                            <p:childTnLst>
                              <p:par>
                                <p:cTn fill="hold" grpId="0" id="55" nodeType="afterEffect" presetClass="entr" presetID="10" presetSubtype="0">
                                  <p:stCondLst>
                                    <p:cond delay="0"/>
                                  </p:stCondLst>
                                  <p:childTnLst>
                                    <p:set>
                                      <p:cBhvr>
                                        <p:cTn dur="1" fill="hold" id="56">
                                          <p:stCondLst>
                                            <p:cond delay="0"/>
                                          </p:stCondLst>
                                        </p:cTn>
                                        <p:tgtEl>
                                          <p:spTgt spid="44"/>
                                        </p:tgtEl>
                                        <p:attrNameLst>
                                          <p:attrName>style.visibility</p:attrName>
                                        </p:attrNameLst>
                                      </p:cBhvr>
                                      <p:to>
                                        <p:strVal val="visible"/>
                                      </p:to>
                                    </p:set>
                                    <p:animEffect filter="fade" transition="in">
                                      <p:cBhvr>
                                        <p:cTn dur="500" id="5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6"/>
      <p:bldP grpId="0" spid="37"/>
      <p:bldP grpId="0" spid="38"/>
      <p:bldP grpId="0" spid="42"/>
      <p:bldP grpId="0" spid="43"/>
      <p:bldP grpId="0" spid="4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第八章：领导和保障</a:t>
            </a:r>
          </a:p>
        </p:txBody>
      </p:sp>
      <p:sp>
        <p:nvSpPr>
          <p:cNvPr id="5" name="Freeform 14">
            <a:extLst>
              <a:ext uri="{FF2B5EF4-FFF2-40B4-BE49-F238E27FC236}">
                <a16:creationId xmlns:a16="http://schemas.microsoft.com/office/drawing/2014/main" id="{3E8E8FD5-FD09-4BAC-ADF3-D7AC941D1868}"/>
              </a:ext>
            </a:extLst>
          </p:cNvPr>
          <p:cNvSpPr/>
          <p:nvPr/>
        </p:nvSpPr>
        <p:spPr bwMode="auto">
          <a:xfrm>
            <a:off x="603300" y="176459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6" name="TextBox 11">
            <a:extLst>
              <a:ext uri="{FF2B5EF4-FFF2-40B4-BE49-F238E27FC236}">
                <a16:creationId xmlns:a16="http://schemas.microsoft.com/office/drawing/2014/main" id="{B5C43291-4A63-4847-A966-F8F512FFDAB6}"/>
              </a:ext>
            </a:extLst>
          </p:cNvPr>
          <p:cNvSpPr txBox="1"/>
          <p:nvPr/>
        </p:nvSpPr>
        <p:spPr>
          <a:xfrm>
            <a:off x="900005" y="1894316"/>
            <a:ext cx="86233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34</a:t>
            </a:r>
          </a:p>
        </p:txBody>
      </p:sp>
      <p:sp>
        <p:nvSpPr>
          <p:cNvPr id="7" name="Freeform 14">
            <a:extLst>
              <a:ext uri="{FF2B5EF4-FFF2-40B4-BE49-F238E27FC236}">
                <a16:creationId xmlns:a16="http://schemas.microsoft.com/office/drawing/2014/main" id="{6B2FDC27-8E45-4B40-BBD9-135D6F21D5AF}"/>
              </a:ext>
            </a:extLst>
          </p:cNvPr>
          <p:cNvSpPr/>
          <p:nvPr/>
        </p:nvSpPr>
        <p:spPr bwMode="auto">
          <a:xfrm>
            <a:off x="603300" y="3357563"/>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8" name="TextBox 15">
            <a:extLst>
              <a:ext uri="{FF2B5EF4-FFF2-40B4-BE49-F238E27FC236}">
                <a16:creationId xmlns:a16="http://schemas.microsoft.com/office/drawing/2014/main" id="{BFE3F744-1EAB-4261-A6C1-5BEB2688C0FB}"/>
              </a:ext>
            </a:extLst>
          </p:cNvPr>
          <p:cNvSpPr txBox="1"/>
          <p:nvPr/>
        </p:nvSpPr>
        <p:spPr>
          <a:xfrm>
            <a:off x="805600" y="3477130"/>
            <a:ext cx="1157988" cy="8229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35</a:t>
            </a:r>
          </a:p>
        </p:txBody>
      </p:sp>
      <p:sp>
        <p:nvSpPr>
          <p:cNvPr id="9" name="Freeform 14">
            <a:extLst>
              <a:ext uri="{FF2B5EF4-FFF2-40B4-BE49-F238E27FC236}">
                <a16:creationId xmlns:a16="http://schemas.microsoft.com/office/drawing/2014/main" id="{86FE86D4-46F5-44C2-BB4F-CADAD2F4E51C}"/>
              </a:ext>
            </a:extLst>
          </p:cNvPr>
          <p:cNvSpPr/>
          <p:nvPr/>
        </p:nvSpPr>
        <p:spPr bwMode="auto">
          <a:xfrm>
            <a:off x="603300" y="5070103"/>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10" name="TextBox 15">
            <a:extLst>
              <a:ext uri="{FF2B5EF4-FFF2-40B4-BE49-F238E27FC236}">
                <a16:creationId xmlns:a16="http://schemas.microsoft.com/office/drawing/2014/main" id="{2877B236-F61D-436C-9A65-99B997142F97}"/>
              </a:ext>
            </a:extLst>
          </p:cNvPr>
          <p:cNvSpPr txBox="1"/>
          <p:nvPr/>
        </p:nvSpPr>
        <p:spPr>
          <a:xfrm>
            <a:off x="805600" y="5189670"/>
            <a:ext cx="1157988" cy="8229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36</a:t>
            </a:r>
          </a:p>
        </p:txBody>
      </p:sp>
      <p:sp>
        <p:nvSpPr>
          <p:cNvPr id="11" name="矩形 10">
            <a:extLst>
              <a:ext uri="{FF2B5EF4-FFF2-40B4-BE49-F238E27FC236}">
                <a16:creationId xmlns:a16="http://schemas.microsoft.com/office/drawing/2014/main" id="{2BB3B2A9-E997-4775-B696-5C1420A08F10}"/>
              </a:ext>
            </a:extLst>
          </p:cNvPr>
          <p:cNvSpPr/>
          <p:nvPr/>
        </p:nvSpPr>
        <p:spPr>
          <a:xfrm>
            <a:off x="2057993" y="1352162"/>
            <a:ext cx="8870951" cy="155448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第三十四条：全面推行党组织书记抓基层党建述职评议考核。强化考核结果运用，考核结果在一定范围内通报，并作为企业领导人员政治素质考察和综合考核评价的重要依据。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企业党组织每年年初向上级党组织全面报告上年度党建工作情况，党组织领导班子成员定期向本企业党组织报告抓党建工作情况。</a:t>
            </a:r>
          </a:p>
        </p:txBody>
      </p:sp>
      <p:sp>
        <p:nvSpPr>
          <p:cNvPr id="12" name="矩形 11">
            <a:extLst>
              <a:ext uri="{FF2B5EF4-FFF2-40B4-BE49-F238E27FC236}">
                <a16:creationId xmlns:a16="http://schemas.microsoft.com/office/drawing/2014/main" id="{7E5A87E9-2C93-4796-A91C-06ECD1DAF156}"/>
              </a:ext>
            </a:extLst>
          </p:cNvPr>
          <p:cNvSpPr/>
          <p:nvPr/>
        </p:nvSpPr>
        <p:spPr>
          <a:xfrm>
            <a:off x="2057993" y="4376927"/>
            <a:ext cx="8756651" cy="22860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六条：根据企业职工人数和实际需要，配备一定比例专兼职党务工作人员。选优配强党组织书记，把党支部书记岗位作为培养选拔企业领导人员的重要台阶。注重选拔政治素质好、熟悉经营管理、作风正派、在职工群众中有威信的党员骨干做企业党建工作，把党务工作岗位作为培养企业复合型人才的重要平台。严格落实同职级、同待遇政策，推动党务工作人员与其他经营管理人员双向交流。 加强对党支部书记和党务工作人员的培训，确保党支部书记和党务工作人员每年至少参加1次集中培训。新任党支部书记一般应当在半年内完成任职培训。</a:t>
            </a:r>
          </a:p>
        </p:txBody>
      </p:sp>
      <p:sp>
        <p:nvSpPr>
          <p:cNvPr id="13" name="矩形 12">
            <a:extLst>
              <a:ext uri="{FF2B5EF4-FFF2-40B4-BE49-F238E27FC236}">
                <a16:creationId xmlns:a16="http://schemas.microsoft.com/office/drawing/2014/main" id="{DCEE50FB-9266-4B47-B16A-76A319B9927B}"/>
              </a:ext>
            </a:extLst>
          </p:cNvPr>
          <p:cNvSpPr/>
          <p:nvPr/>
        </p:nvSpPr>
        <p:spPr>
          <a:xfrm>
            <a:off x="2057993" y="2849649"/>
            <a:ext cx="8756651" cy="155448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五条：国有企业党委按照有利于加强党的工作和精干高效协调原则，根据实际需要设立办公室、组织部、宣传部等工作机构，有关机构可以与企业职能相近的管理部门合署办公。领导人员管理和基层党组织建设一般由一个部门统一负责，分属两个部门的应当由同一个领导班子成员分管。</a:t>
            </a:r>
          </a:p>
        </p:txBody>
      </p:sp>
    </p:spTree>
    <p:extLst>
      <p:ext uri="{BB962C8B-B14F-4D97-AF65-F5344CB8AC3E}">
        <p14:creationId val="351301607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12">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additive="base">
                                        <p:cTn dur="500" fill="hold" id="29"/>
                                        <p:tgtEl>
                                          <p:spTgt spid="5"/>
                                        </p:tgtEl>
                                        <p:attrNameLst>
                                          <p:attrName>ppt_x</p:attrName>
                                        </p:attrNameLst>
                                      </p:cBhvr>
                                      <p:tavLst>
                                        <p:tav tm="0">
                                          <p:val>
                                            <p:strVal val="0-#ppt_w/2"/>
                                          </p:val>
                                        </p:tav>
                                        <p:tav tm="100000">
                                          <p:val>
                                            <p:strVal val="#ppt_x"/>
                                          </p:val>
                                        </p:tav>
                                      </p:tavLst>
                                    </p:anim>
                                    <p:anim calcmode="lin" valueType="num">
                                      <p:cBhvr additive="base">
                                        <p:cTn dur="500" fill="hold" id="30"/>
                                        <p:tgtEl>
                                          <p:spTgt spid="5"/>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ppt_w</p:attrName>
                                        </p:attrNameLst>
                                      </p:cBhvr>
                                      <p:tavLst>
                                        <p:tav tm="0">
                                          <p:val>
                                            <p:fltVal val="0"/>
                                          </p:val>
                                        </p:tav>
                                        <p:tav tm="100000">
                                          <p:val>
                                            <p:strVal val="#ppt_w"/>
                                          </p:val>
                                        </p:tav>
                                      </p:tavLst>
                                    </p:anim>
                                    <p:anim calcmode="lin" valueType="num">
                                      <p:cBhvr>
                                        <p:cTn dur="500" fill="hold" id="35"/>
                                        <p:tgtEl>
                                          <p:spTgt spid="6"/>
                                        </p:tgtEl>
                                        <p:attrNameLst>
                                          <p:attrName>ppt_h</p:attrName>
                                        </p:attrNameLst>
                                      </p:cBhvr>
                                      <p:tavLst>
                                        <p:tav tm="0">
                                          <p:val>
                                            <p:fltVal val="0"/>
                                          </p:val>
                                        </p:tav>
                                        <p:tav tm="100000">
                                          <p:val>
                                            <p:strVal val="#ppt_h"/>
                                          </p:val>
                                        </p:tav>
                                      </p:tavLst>
                                    </p:anim>
                                    <p:anim calcmode="lin" valueType="num">
                                      <p:cBhvr>
                                        <p:cTn dur="500" fill="hold" id="36"/>
                                        <p:tgtEl>
                                          <p:spTgt spid="6"/>
                                        </p:tgtEl>
                                        <p:attrNameLst>
                                          <p:attrName>style.rotation</p:attrName>
                                        </p:attrNameLst>
                                      </p:cBhvr>
                                      <p:tavLst>
                                        <p:tav tm="0">
                                          <p:val>
                                            <p:fltVal val="90"/>
                                          </p:val>
                                        </p:tav>
                                        <p:tav tm="100000">
                                          <p:val>
                                            <p:fltVal val="0"/>
                                          </p:val>
                                        </p:tav>
                                      </p:tavLst>
                                    </p:anim>
                                    <p:animEffect filter="fade" transition="in">
                                      <p:cBhvr>
                                        <p:cTn dur="500" id="37"/>
                                        <p:tgtEl>
                                          <p:spTgt spid="6"/>
                                        </p:tgtEl>
                                      </p:cBhvr>
                                    </p:animEffect>
                                  </p:childTnLst>
                                </p:cTn>
                              </p:par>
                            </p:childTnLst>
                          </p:cTn>
                        </p:par>
                        <p:par>
                          <p:cTn fill="hold" id="38" nodeType="afterGroup">
                            <p:stCondLst>
                              <p:cond delay="3150"/>
                            </p:stCondLst>
                            <p:childTnLst>
                              <p:par>
                                <p:cTn fill="hold" grpId="0" id="39" nodeType="afterEffect" presetClass="entr" presetID="2" presetSubtype="12">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0-#ppt_w/2"/>
                                          </p:val>
                                        </p:tav>
                                        <p:tav tm="100000">
                                          <p:val>
                                            <p:strVal val="#ppt_x"/>
                                          </p:val>
                                        </p:tav>
                                      </p:tavLst>
                                    </p:anim>
                                    <p:anim calcmode="lin" valueType="num">
                                      <p:cBhvr additive="base">
                                        <p:cTn dur="500" fill="hold" id="42"/>
                                        <p:tgtEl>
                                          <p:spTgt spid="7"/>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650"/>
                            </p:stCondLst>
                            <p:childTnLst>
                              <p:par>
                                <p:cTn fill="hold" grpId="0" id="44" nodeType="afterEffect" presetClass="entr" presetID="31" presetSubtype="0">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p:cTn dur="500" fill="hold" id="46"/>
                                        <p:tgtEl>
                                          <p:spTgt spid="8"/>
                                        </p:tgtEl>
                                        <p:attrNameLst>
                                          <p:attrName>ppt_w</p:attrName>
                                        </p:attrNameLst>
                                      </p:cBhvr>
                                      <p:tavLst>
                                        <p:tav tm="0">
                                          <p:val>
                                            <p:fltVal val="0"/>
                                          </p:val>
                                        </p:tav>
                                        <p:tav tm="100000">
                                          <p:val>
                                            <p:strVal val="#ppt_w"/>
                                          </p:val>
                                        </p:tav>
                                      </p:tavLst>
                                    </p:anim>
                                    <p:anim calcmode="lin" valueType="num">
                                      <p:cBhvr>
                                        <p:cTn dur="500" fill="hold" id="47"/>
                                        <p:tgtEl>
                                          <p:spTgt spid="8"/>
                                        </p:tgtEl>
                                        <p:attrNameLst>
                                          <p:attrName>ppt_h</p:attrName>
                                        </p:attrNameLst>
                                      </p:cBhvr>
                                      <p:tavLst>
                                        <p:tav tm="0">
                                          <p:val>
                                            <p:fltVal val="0"/>
                                          </p:val>
                                        </p:tav>
                                        <p:tav tm="100000">
                                          <p:val>
                                            <p:strVal val="#ppt_h"/>
                                          </p:val>
                                        </p:tav>
                                      </p:tavLst>
                                    </p:anim>
                                    <p:anim calcmode="lin" valueType="num">
                                      <p:cBhvr>
                                        <p:cTn dur="500" fill="hold" id="48"/>
                                        <p:tgtEl>
                                          <p:spTgt spid="8"/>
                                        </p:tgtEl>
                                        <p:attrNameLst>
                                          <p:attrName>style.rotation</p:attrName>
                                        </p:attrNameLst>
                                      </p:cBhvr>
                                      <p:tavLst>
                                        <p:tav tm="0">
                                          <p:val>
                                            <p:fltVal val="90"/>
                                          </p:val>
                                        </p:tav>
                                        <p:tav tm="100000">
                                          <p:val>
                                            <p:fltVal val="0"/>
                                          </p:val>
                                        </p:tav>
                                      </p:tavLst>
                                    </p:anim>
                                    <p:animEffect filter="fade" transition="in">
                                      <p:cBhvr>
                                        <p:cTn dur="500" id="49"/>
                                        <p:tgtEl>
                                          <p:spTgt spid="8"/>
                                        </p:tgtEl>
                                      </p:cBhvr>
                                    </p:animEffect>
                                  </p:childTnLst>
                                </p:cTn>
                              </p:par>
                            </p:childTnLst>
                          </p:cTn>
                        </p:par>
                        <p:par>
                          <p:cTn fill="hold" id="50" nodeType="afterGroup">
                            <p:stCondLst>
                              <p:cond delay="4150"/>
                            </p:stCondLst>
                            <p:childTnLst>
                              <p:par>
                                <p:cTn fill="hold" grpId="0" id="51" nodeType="afterEffect" presetClass="entr" presetID="2" presetSubtype="12">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additive="base">
                                        <p:cTn dur="500" fill="hold" id="53"/>
                                        <p:tgtEl>
                                          <p:spTgt spid="9"/>
                                        </p:tgtEl>
                                        <p:attrNameLst>
                                          <p:attrName>ppt_x</p:attrName>
                                        </p:attrNameLst>
                                      </p:cBhvr>
                                      <p:tavLst>
                                        <p:tav tm="0">
                                          <p:val>
                                            <p:strVal val="0-#ppt_w/2"/>
                                          </p:val>
                                        </p:tav>
                                        <p:tav tm="100000">
                                          <p:val>
                                            <p:strVal val="#ppt_x"/>
                                          </p:val>
                                        </p:tav>
                                      </p:tavLst>
                                    </p:anim>
                                    <p:anim calcmode="lin" valueType="num">
                                      <p:cBhvr additive="base">
                                        <p:cTn dur="500" fill="hold" id="54"/>
                                        <p:tgtEl>
                                          <p:spTgt spid="9"/>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4650"/>
                            </p:stCondLst>
                            <p:childTnLst>
                              <p:par>
                                <p:cTn fill="hold" grpId="0" id="56" nodeType="afterEffect" presetClass="entr" presetID="31" presetSubtype="0">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p:cTn dur="500" fill="hold" id="58"/>
                                        <p:tgtEl>
                                          <p:spTgt spid="10"/>
                                        </p:tgtEl>
                                        <p:attrNameLst>
                                          <p:attrName>ppt_w</p:attrName>
                                        </p:attrNameLst>
                                      </p:cBhvr>
                                      <p:tavLst>
                                        <p:tav tm="0">
                                          <p:val>
                                            <p:fltVal val="0"/>
                                          </p:val>
                                        </p:tav>
                                        <p:tav tm="100000">
                                          <p:val>
                                            <p:strVal val="#ppt_w"/>
                                          </p:val>
                                        </p:tav>
                                      </p:tavLst>
                                    </p:anim>
                                    <p:anim calcmode="lin" valueType="num">
                                      <p:cBhvr>
                                        <p:cTn dur="500" fill="hold" id="59"/>
                                        <p:tgtEl>
                                          <p:spTgt spid="10"/>
                                        </p:tgtEl>
                                        <p:attrNameLst>
                                          <p:attrName>ppt_h</p:attrName>
                                        </p:attrNameLst>
                                      </p:cBhvr>
                                      <p:tavLst>
                                        <p:tav tm="0">
                                          <p:val>
                                            <p:fltVal val="0"/>
                                          </p:val>
                                        </p:tav>
                                        <p:tav tm="100000">
                                          <p:val>
                                            <p:strVal val="#ppt_h"/>
                                          </p:val>
                                        </p:tav>
                                      </p:tavLst>
                                    </p:anim>
                                    <p:anim calcmode="lin" valueType="num">
                                      <p:cBhvr>
                                        <p:cTn dur="500" fill="hold" id="60"/>
                                        <p:tgtEl>
                                          <p:spTgt spid="10"/>
                                        </p:tgtEl>
                                        <p:attrNameLst>
                                          <p:attrName>style.rotation</p:attrName>
                                        </p:attrNameLst>
                                      </p:cBhvr>
                                      <p:tavLst>
                                        <p:tav tm="0">
                                          <p:val>
                                            <p:fltVal val="90"/>
                                          </p:val>
                                        </p:tav>
                                        <p:tav tm="100000">
                                          <p:val>
                                            <p:fltVal val="0"/>
                                          </p:val>
                                        </p:tav>
                                      </p:tavLst>
                                    </p:anim>
                                    <p:animEffect filter="fade" transition="in">
                                      <p:cBhvr>
                                        <p:cTn dur="500" id="61"/>
                                        <p:tgtEl>
                                          <p:spTgt spid="10"/>
                                        </p:tgtEl>
                                      </p:cBhvr>
                                    </p:animEffect>
                                  </p:childTnLst>
                                </p:cTn>
                              </p:par>
                            </p:childTnLst>
                          </p:cTn>
                        </p:par>
                        <p:par>
                          <p:cTn fill="hold" id="62" nodeType="afterGroup">
                            <p:stCondLst>
                              <p:cond delay="5150"/>
                            </p:stCondLst>
                            <p:childTnLst>
                              <p:par>
                                <p:cTn fill="hold" grpId="0" id="63" nodeType="afterEffect" presetClass="entr" presetID="10" presetSubtype="0">
                                  <p:stCondLst>
                                    <p:cond delay="0"/>
                                  </p:stCondLst>
                                  <p:childTnLst>
                                    <p:set>
                                      <p:cBhvr>
                                        <p:cTn dur="1" fill="hold" id="64">
                                          <p:stCondLst>
                                            <p:cond delay="0"/>
                                          </p:stCondLst>
                                        </p:cTn>
                                        <p:tgtEl>
                                          <p:spTgt spid="11"/>
                                        </p:tgtEl>
                                        <p:attrNameLst>
                                          <p:attrName>style.visibility</p:attrName>
                                        </p:attrNameLst>
                                      </p:cBhvr>
                                      <p:to>
                                        <p:strVal val="visible"/>
                                      </p:to>
                                    </p:set>
                                    <p:animEffect filter="fade" transition="in">
                                      <p:cBhvr>
                                        <p:cTn dur="500" id="65"/>
                                        <p:tgtEl>
                                          <p:spTgt spid="11"/>
                                        </p:tgtEl>
                                      </p:cBhvr>
                                    </p:animEffect>
                                  </p:childTnLst>
                                </p:cTn>
                              </p:par>
                            </p:childTnLst>
                          </p:cTn>
                        </p:par>
                        <p:par>
                          <p:cTn fill="hold" id="66" nodeType="afterGroup">
                            <p:stCondLst>
                              <p:cond delay="5650"/>
                            </p:stCondLst>
                            <p:childTnLst>
                              <p:par>
                                <p:cTn fill="hold" grpId="0" id="67" nodeType="afterEffect" presetClass="entr" presetID="10" presetSubtype="0">
                                  <p:stCondLst>
                                    <p:cond delay="0"/>
                                  </p:stCondLst>
                                  <p:childTnLst>
                                    <p:set>
                                      <p:cBhvr>
                                        <p:cTn dur="1" fill="hold" id="68">
                                          <p:stCondLst>
                                            <p:cond delay="0"/>
                                          </p:stCondLst>
                                        </p:cTn>
                                        <p:tgtEl>
                                          <p:spTgt spid="13"/>
                                        </p:tgtEl>
                                        <p:attrNameLst>
                                          <p:attrName>style.visibility</p:attrName>
                                        </p:attrNameLst>
                                      </p:cBhvr>
                                      <p:to>
                                        <p:strVal val="visible"/>
                                      </p:to>
                                    </p:set>
                                    <p:animEffect filter="fade" transition="in">
                                      <p:cBhvr>
                                        <p:cTn dur="500" id="69"/>
                                        <p:tgtEl>
                                          <p:spTgt spid="13"/>
                                        </p:tgtEl>
                                      </p:cBhvr>
                                    </p:animEffect>
                                  </p:childTnLst>
                                </p:cTn>
                              </p:par>
                            </p:childTnLst>
                          </p:cTn>
                        </p:par>
                        <p:par>
                          <p:cTn fill="hold" id="70" nodeType="afterGroup">
                            <p:stCondLst>
                              <p:cond delay="6150"/>
                            </p:stCondLst>
                            <p:childTnLst>
                              <p:par>
                                <p:cTn fill="hold" grpId="0" id="71" nodeType="afterEffect" presetClass="entr" presetID="10"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500" id="7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5"/>
      <p:bldP grpId="0" spid="6"/>
      <p:bldP grpId="0" spid="7"/>
      <p:bldP grpId="0" spid="8"/>
      <p:bldP grpId="0" spid="9"/>
      <p:bldP grpId="0" spid="10"/>
      <p:bldP grpId="0" spid="11"/>
      <p:bldP grpId="0" spid="12"/>
      <p:bldP grpId="0" spid="13"/>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第八章：领导和保障</a:t>
            </a:r>
          </a:p>
        </p:txBody>
      </p:sp>
      <p:sp>
        <p:nvSpPr>
          <p:cNvPr id="36" name="Freeform 14">
            <a:extLst>
              <a:ext uri="{FF2B5EF4-FFF2-40B4-BE49-F238E27FC236}">
                <a16:creationId xmlns:a16="http://schemas.microsoft.com/office/drawing/2014/main" id="{758C5ABC-28B5-4C59-8ECA-F3094CF18CDA}"/>
              </a:ext>
            </a:extLst>
          </p:cNvPr>
          <p:cNvSpPr/>
          <p:nvPr/>
        </p:nvSpPr>
        <p:spPr bwMode="auto">
          <a:xfrm>
            <a:off x="603300" y="1764590"/>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37" name="TextBox 11">
            <a:extLst>
              <a:ext uri="{FF2B5EF4-FFF2-40B4-BE49-F238E27FC236}">
                <a16:creationId xmlns:a16="http://schemas.microsoft.com/office/drawing/2014/main" id="{E5CA8708-B259-45BF-8BCB-AF22D6ACDD14}"/>
              </a:ext>
            </a:extLst>
          </p:cNvPr>
          <p:cNvSpPr txBox="1"/>
          <p:nvPr/>
        </p:nvSpPr>
        <p:spPr>
          <a:xfrm>
            <a:off x="900005" y="1894316"/>
            <a:ext cx="86233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37</a:t>
            </a:r>
          </a:p>
        </p:txBody>
      </p:sp>
      <p:sp>
        <p:nvSpPr>
          <p:cNvPr id="38" name="Freeform 14">
            <a:extLst>
              <a:ext uri="{FF2B5EF4-FFF2-40B4-BE49-F238E27FC236}">
                <a16:creationId xmlns:a16="http://schemas.microsoft.com/office/drawing/2014/main" id="{6499776D-174F-4A61-8B4B-0AB95459708F}"/>
              </a:ext>
            </a:extLst>
          </p:cNvPr>
          <p:cNvSpPr/>
          <p:nvPr/>
        </p:nvSpPr>
        <p:spPr bwMode="auto">
          <a:xfrm>
            <a:off x="603300" y="4360622"/>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E7E6E6"/>
              </a:solidFill>
              <a:effectLst/>
              <a:uLnTx/>
              <a:uFillTx/>
              <a:latin panose="020f0302020204030204" typeface="Microsoft YaHei"/>
              <a:cs typeface="+mn-cs"/>
            </a:endParaRPr>
          </a:p>
        </p:txBody>
      </p:sp>
      <p:sp>
        <p:nvSpPr>
          <p:cNvPr id="42" name="TextBox 15">
            <a:extLst>
              <a:ext uri="{FF2B5EF4-FFF2-40B4-BE49-F238E27FC236}">
                <a16:creationId xmlns:a16="http://schemas.microsoft.com/office/drawing/2014/main" id="{8309E90A-754B-4C0A-9E14-DD67F2DAC74C}"/>
              </a:ext>
            </a:extLst>
          </p:cNvPr>
          <p:cNvSpPr txBox="1"/>
          <p:nvPr/>
        </p:nvSpPr>
        <p:spPr>
          <a:xfrm>
            <a:off x="805600" y="4480189"/>
            <a:ext cx="1157988" cy="8229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rgbClr val="E7E6E6"/>
                </a:solidFill>
                <a:effectLst/>
                <a:uLnTx/>
                <a:uFillTx/>
                <a:latin typeface="字魂35号-经典雅黑"/>
                <a:ea typeface="+mj-ea"/>
                <a:cs typeface="+mn-cs"/>
              </a:rPr>
              <a:t>38</a:t>
            </a:r>
          </a:p>
        </p:txBody>
      </p:sp>
      <p:sp>
        <p:nvSpPr>
          <p:cNvPr id="11" name="矩形 10">
            <a:extLst>
              <a:ext uri="{FF2B5EF4-FFF2-40B4-BE49-F238E27FC236}">
                <a16:creationId xmlns:a16="http://schemas.microsoft.com/office/drawing/2014/main" id="{DF3C547C-E745-406C-BC30-B670F7A1CE89}"/>
              </a:ext>
            </a:extLst>
          </p:cNvPr>
          <p:cNvSpPr/>
          <p:nvPr/>
        </p:nvSpPr>
        <p:spPr>
          <a:xfrm>
            <a:off x="2057993" y="1861588"/>
            <a:ext cx="8870951" cy="22860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七条：通过纳入管理费用、党费留存等渠道，保障企业党组织工作经费，并向生产经营一线倾斜。纳入管理费用的部分，一般按照企业上年度职工工资总额1%的比例安排，由企业纳入年度预算。整合利用各类资源，建好用好党组织活动阵地。  　　</a:t>
            </a:r>
          </a:p>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建立党支部工作经常性督查指导机制，推进党支部标准化、规范化建设，抓好软弱涣散基层党组织整顿提升。注重运用网络信息化手段和新媒体平台，增强党组织活动和党员教育管理工作的吸引力、实效性。</a:t>
            </a:r>
          </a:p>
        </p:txBody>
      </p:sp>
      <p:sp>
        <p:nvSpPr>
          <p:cNvPr id="12" name="矩形 11">
            <a:extLst>
              <a:ext uri="{FF2B5EF4-FFF2-40B4-BE49-F238E27FC236}">
                <a16:creationId xmlns:a16="http://schemas.microsoft.com/office/drawing/2014/main" id="{ED2951F3-B62B-4B3B-B666-4B805B566CDB}"/>
              </a:ext>
            </a:extLst>
          </p:cNvPr>
          <p:cNvSpPr/>
          <p:nvPr/>
        </p:nvSpPr>
        <p:spPr>
          <a:xfrm>
            <a:off x="2057993" y="4517699"/>
            <a:ext cx="8756651" cy="82296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第三十八条：坚持有责必问、失责必究。对国有企业党的建设思想不重视、工作不得力的，应当及时提醒、约谈或者通报批评，限期整改。对违反本条例规定的，按照有关规定追究责任。</a:t>
            </a:r>
          </a:p>
        </p:txBody>
      </p:sp>
    </p:spTree>
    <p:extLst>
      <p:ext uri="{BB962C8B-B14F-4D97-AF65-F5344CB8AC3E}">
        <p14:creationId val="72294227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2" presetSubtype="12">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additive="base">
                                        <p:cTn dur="500" fill="hold" id="29"/>
                                        <p:tgtEl>
                                          <p:spTgt spid="36"/>
                                        </p:tgtEl>
                                        <p:attrNameLst>
                                          <p:attrName>ppt_x</p:attrName>
                                        </p:attrNameLst>
                                      </p:cBhvr>
                                      <p:tavLst>
                                        <p:tav tm="0">
                                          <p:val>
                                            <p:strVal val="0-#ppt_w/2"/>
                                          </p:val>
                                        </p:tav>
                                        <p:tav tm="100000">
                                          <p:val>
                                            <p:strVal val="#ppt_x"/>
                                          </p:val>
                                        </p:tav>
                                      </p:tavLst>
                                    </p:anim>
                                    <p:anim calcmode="lin" valueType="num">
                                      <p:cBhvr additive="base">
                                        <p:cTn dur="500" fill="hold" id="30"/>
                                        <p:tgtEl>
                                          <p:spTgt spid="3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650"/>
                            </p:stCondLst>
                            <p:childTnLst>
                              <p:par>
                                <p:cTn fill="hold" grpId="0" id="32" nodeType="afterEffect" presetClass="entr" presetID="31" presetSubtype="0">
                                  <p:stCondLst>
                                    <p:cond delay="0"/>
                                  </p:stCondLst>
                                  <p:childTnLst>
                                    <p:set>
                                      <p:cBhvr>
                                        <p:cTn dur="1" fill="hold" id="33">
                                          <p:stCondLst>
                                            <p:cond delay="0"/>
                                          </p:stCondLst>
                                        </p:cTn>
                                        <p:tgtEl>
                                          <p:spTgt spid="37"/>
                                        </p:tgtEl>
                                        <p:attrNameLst>
                                          <p:attrName>style.visibility</p:attrName>
                                        </p:attrNameLst>
                                      </p:cBhvr>
                                      <p:to>
                                        <p:strVal val="visible"/>
                                      </p:to>
                                    </p:set>
                                    <p:anim calcmode="lin" valueType="num">
                                      <p:cBhvr>
                                        <p:cTn dur="500" fill="hold" id="34"/>
                                        <p:tgtEl>
                                          <p:spTgt spid="37"/>
                                        </p:tgtEl>
                                        <p:attrNameLst>
                                          <p:attrName>ppt_w</p:attrName>
                                        </p:attrNameLst>
                                      </p:cBhvr>
                                      <p:tavLst>
                                        <p:tav tm="0">
                                          <p:val>
                                            <p:fltVal val="0"/>
                                          </p:val>
                                        </p:tav>
                                        <p:tav tm="100000">
                                          <p:val>
                                            <p:strVal val="#ppt_w"/>
                                          </p:val>
                                        </p:tav>
                                      </p:tavLst>
                                    </p:anim>
                                    <p:anim calcmode="lin" valueType="num">
                                      <p:cBhvr>
                                        <p:cTn dur="500" fill="hold" id="35"/>
                                        <p:tgtEl>
                                          <p:spTgt spid="37"/>
                                        </p:tgtEl>
                                        <p:attrNameLst>
                                          <p:attrName>ppt_h</p:attrName>
                                        </p:attrNameLst>
                                      </p:cBhvr>
                                      <p:tavLst>
                                        <p:tav tm="0">
                                          <p:val>
                                            <p:fltVal val="0"/>
                                          </p:val>
                                        </p:tav>
                                        <p:tav tm="100000">
                                          <p:val>
                                            <p:strVal val="#ppt_h"/>
                                          </p:val>
                                        </p:tav>
                                      </p:tavLst>
                                    </p:anim>
                                    <p:anim calcmode="lin" valueType="num">
                                      <p:cBhvr>
                                        <p:cTn dur="500" fill="hold" id="36"/>
                                        <p:tgtEl>
                                          <p:spTgt spid="37"/>
                                        </p:tgtEl>
                                        <p:attrNameLst>
                                          <p:attrName>style.rotation</p:attrName>
                                        </p:attrNameLst>
                                      </p:cBhvr>
                                      <p:tavLst>
                                        <p:tav tm="0">
                                          <p:val>
                                            <p:fltVal val="90"/>
                                          </p:val>
                                        </p:tav>
                                        <p:tav tm="100000">
                                          <p:val>
                                            <p:fltVal val="0"/>
                                          </p:val>
                                        </p:tav>
                                      </p:tavLst>
                                    </p:anim>
                                    <p:animEffect filter="fade" transition="in">
                                      <p:cBhvr>
                                        <p:cTn dur="500" id="37"/>
                                        <p:tgtEl>
                                          <p:spTgt spid="37"/>
                                        </p:tgtEl>
                                      </p:cBhvr>
                                    </p:animEffect>
                                  </p:childTnLst>
                                </p:cTn>
                              </p:par>
                            </p:childTnLst>
                          </p:cTn>
                        </p:par>
                        <p:par>
                          <p:cTn fill="hold" id="38" nodeType="afterGroup">
                            <p:stCondLst>
                              <p:cond delay="3150"/>
                            </p:stCondLst>
                            <p:childTnLst>
                              <p:par>
                                <p:cTn fill="hold" grpId="0" id="39" nodeType="afterEffect" presetClass="entr" presetID="2" presetSubtype="12">
                                  <p:stCondLst>
                                    <p:cond delay="0"/>
                                  </p:stCondLst>
                                  <p:childTnLst>
                                    <p:set>
                                      <p:cBhvr>
                                        <p:cTn dur="1" fill="hold" id="40">
                                          <p:stCondLst>
                                            <p:cond delay="0"/>
                                          </p:stCondLst>
                                        </p:cTn>
                                        <p:tgtEl>
                                          <p:spTgt spid="38"/>
                                        </p:tgtEl>
                                        <p:attrNameLst>
                                          <p:attrName>style.visibility</p:attrName>
                                        </p:attrNameLst>
                                      </p:cBhvr>
                                      <p:to>
                                        <p:strVal val="visible"/>
                                      </p:to>
                                    </p:set>
                                    <p:anim calcmode="lin" valueType="num">
                                      <p:cBhvr additive="base">
                                        <p:cTn dur="500" fill="hold" id="41"/>
                                        <p:tgtEl>
                                          <p:spTgt spid="38"/>
                                        </p:tgtEl>
                                        <p:attrNameLst>
                                          <p:attrName>ppt_x</p:attrName>
                                        </p:attrNameLst>
                                      </p:cBhvr>
                                      <p:tavLst>
                                        <p:tav tm="0">
                                          <p:val>
                                            <p:strVal val="0-#ppt_w/2"/>
                                          </p:val>
                                        </p:tav>
                                        <p:tav tm="100000">
                                          <p:val>
                                            <p:strVal val="#ppt_x"/>
                                          </p:val>
                                        </p:tav>
                                      </p:tavLst>
                                    </p:anim>
                                    <p:anim calcmode="lin" valueType="num">
                                      <p:cBhvr additive="base">
                                        <p:cTn dur="500" fill="hold" id="42"/>
                                        <p:tgtEl>
                                          <p:spTgt spid="38"/>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650"/>
                            </p:stCondLst>
                            <p:childTnLst>
                              <p:par>
                                <p:cTn fill="hold" grpId="0" id="44" nodeType="afterEffect" presetClass="entr" presetID="31" presetSubtype="0">
                                  <p:stCondLst>
                                    <p:cond delay="0"/>
                                  </p:stCondLst>
                                  <p:childTnLst>
                                    <p:set>
                                      <p:cBhvr>
                                        <p:cTn dur="1" fill="hold" id="45">
                                          <p:stCondLst>
                                            <p:cond delay="0"/>
                                          </p:stCondLst>
                                        </p:cTn>
                                        <p:tgtEl>
                                          <p:spTgt spid="42"/>
                                        </p:tgtEl>
                                        <p:attrNameLst>
                                          <p:attrName>style.visibility</p:attrName>
                                        </p:attrNameLst>
                                      </p:cBhvr>
                                      <p:to>
                                        <p:strVal val="visible"/>
                                      </p:to>
                                    </p:set>
                                    <p:anim calcmode="lin" valueType="num">
                                      <p:cBhvr>
                                        <p:cTn dur="500" fill="hold" id="46"/>
                                        <p:tgtEl>
                                          <p:spTgt spid="42"/>
                                        </p:tgtEl>
                                        <p:attrNameLst>
                                          <p:attrName>ppt_w</p:attrName>
                                        </p:attrNameLst>
                                      </p:cBhvr>
                                      <p:tavLst>
                                        <p:tav tm="0">
                                          <p:val>
                                            <p:fltVal val="0"/>
                                          </p:val>
                                        </p:tav>
                                        <p:tav tm="100000">
                                          <p:val>
                                            <p:strVal val="#ppt_w"/>
                                          </p:val>
                                        </p:tav>
                                      </p:tavLst>
                                    </p:anim>
                                    <p:anim calcmode="lin" valueType="num">
                                      <p:cBhvr>
                                        <p:cTn dur="500" fill="hold" id="47"/>
                                        <p:tgtEl>
                                          <p:spTgt spid="42"/>
                                        </p:tgtEl>
                                        <p:attrNameLst>
                                          <p:attrName>ppt_h</p:attrName>
                                        </p:attrNameLst>
                                      </p:cBhvr>
                                      <p:tavLst>
                                        <p:tav tm="0">
                                          <p:val>
                                            <p:fltVal val="0"/>
                                          </p:val>
                                        </p:tav>
                                        <p:tav tm="100000">
                                          <p:val>
                                            <p:strVal val="#ppt_h"/>
                                          </p:val>
                                        </p:tav>
                                      </p:tavLst>
                                    </p:anim>
                                    <p:anim calcmode="lin" valueType="num">
                                      <p:cBhvr>
                                        <p:cTn dur="500" fill="hold" id="48"/>
                                        <p:tgtEl>
                                          <p:spTgt spid="42"/>
                                        </p:tgtEl>
                                        <p:attrNameLst>
                                          <p:attrName>style.rotation</p:attrName>
                                        </p:attrNameLst>
                                      </p:cBhvr>
                                      <p:tavLst>
                                        <p:tav tm="0">
                                          <p:val>
                                            <p:fltVal val="90"/>
                                          </p:val>
                                        </p:tav>
                                        <p:tav tm="100000">
                                          <p:val>
                                            <p:fltVal val="0"/>
                                          </p:val>
                                        </p:tav>
                                      </p:tavLst>
                                    </p:anim>
                                    <p:animEffect filter="fade" transition="in">
                                      <p:cBhvr>
                                        <p:cTn dur="500" id="49"/>
                                        <p:tgtEl>
                                          <p:spTgt spid="42"/>
                                        </p:tgtEl>
                                      </p:cBhvr>
                                    </p:animEffect>
                                  </p:childTnLst>
                                </p:cTn>
                              </p:par>
                            </p:childTnLst>
                          </p:cTn>
                        </p:par>
                        <p:par>
                          <p:cTn fill="hold" id="50" nodeType="afterGroup">
                            <p:stCondLst>
                              <p:cond delay="4150"/>
                            </p:stCondLst>
                            <p:childTnLst>
                              <p:par>
                                <p:cTn fill="hold" grpId="0" id="51" nodeType="afterEffect" presetClass="entr" presetID="10"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500" id="53"/>
                                        <p:tgtEl>
                                          <p:spTgt spid="11"/>
                                        </p:tgtEl>
                                      </p:cBhvr>
                                    </p:animEffect>
                                  </p:childTnLst>
                                </p:cTn>
                              </p:par>
                            </p:childTnLst>
                          </p:cTn>
                        </p:par>
                        <p:par>
                          <p:cTn fill="hold" id="54" nodeType="afterGroup">
                            <p:stCondLst>
                              <p:cond delay="4650"/>
                            </p:stCondLst>
                            <p:childTnLst>
                              <p:par>
                                <p:cTn fill="hold" grpId="0" id="55" nodeType="afterEffect" presetClass="entr" presetID="10" presetSubtype="0">
                                  <p:stCondLst>
                                    <p:cond delay="0"/>
                                  </p:stCondLst>
                                  <p:childTnLst>
                                    <p:set>
                                      <p:cBhvr>
                                        <p:cTn dur="1" fill="hold" id="56">
                                          <p:stCondLst>
                                            <p:cond delay="0"/>
                                          </p:stCondLst>
                                        </p:cTn>
                                        <p:tgtEl>
                                          <p:spTgt spid="12"/>
                                        </p:tgtEl>
                                        <p:attrNameLst>
                                          <p:attrName>style.visibility</p:attrName>
                                        </p:attrNameLst>
                                      </p:cBhvr>
                                      <p:to>
                                        <p:strVal val="visible"/>
                                      </p:to>
                                    </p:set>
                                    <p:animEffect filter="fade" transition="in">
                                      <p:cBhvr>
                                        <p:cTn dur="50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36"/>
      <p:bldP grpId="0" spid="37"/>
      <p:bldP grpId="0" spid="38"/>
      <p:bldP grpId="0" spid="42"/>
      <p:bldP grpId="0" spid="11"/>
      <p:bldP grpId="0" spid="12"/>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49A83FE4-8FDD-421C-897A-AC182C9BB967}"/>
              </a:ext>
            </a:extLst>
          </p:cNvPr>
          <p:cNvPicPr>
            <a:picLocks noChangeAspect="1"/>
          </p:cNvPicPr>
          <p:nvPr/>
        </p:nvPicPr>
        <p:blipFill>
          <a:blip r:embed="rId3">
            <a:extLst>
              <a:ext uri="{28A0092B-C50C-407E-A947-70E740481C1C}">
                <a14:useLocalDpi val="0"/>
              </a:ext>
            </a:extLst>
          </a:blip>
          <a:stretch>
            <a:fillRect/>
          </a:stretch>
        </p:blipFill>
        <p:spPr>
          <a:xfrm>
            <a:off x="0" y="23836"/>
            <a:ext cx="12192000" cy="6810327"/>
          </a:xfrm>
          <a:prstGeom prst="rect">
            <a:avLst/>
          </a:prstGeom>
        </p:spPr>
      </p:pic>
      <p:pic>
        <p:nvPicPr>
          <p:cNvPr id="13" name="图片 12">
            <a:extLst>
              <a:ext uri="{FF2B5EF4-FFF2-40B4-BE49-F238E27FC236}">
                <a16:creationId xmlns:a16="http://schemas.microsoft.com/office/drawing/2014/main" id="{1B32B1A1-FFCF-4C55-90C0-7AE50E20DACD}"/>
              </a:ext>
            </a:extLst>
          </p:cNvPr>
          <p:cNvPicPr>
            <a:picLocks noChangeAspect="1"/>
          </p:cNvPicPr>
          <p:nvPr/>
        </p:nvPicPr>
        <p:blipFill>
          <a:blip r:embed="rId4">
            <a:extLst>
              <a:ext uri="{28A0092B-C50C-407E-A947-70E740481C1C}">
                <a14:useLocalDpi val="0"/>
              </a:ext>
            </a:extLst>
          </a:blip>
          <a:srcRect t="65660"/>
          <a:stretch>
            <a:fillRect/>
          </a:stretch>
        </p:blipFill>
        <p:spPr>
          <a:xfrm>
            <a:off x="0" y="4720536"/>
            <a:ext cx="12192000" cy="2120425"/>
          </a:xfrm>
          <a:prstGeom prst="rect">
            <a:avLst/>
          </a:prstGeom>
        </p:spPr>
      </p:pic>
      <p:pic>
        <p:nvPicPr>
          <p:cNvPr descr="图片包含 游戏机  描述已自动生成" id="14" name="图片 13">
            <a:extLst>
              <a:ext uri="{FF2B5EF4-FFF2-40B4-BE49-F238E27FC236}">
                <a16:creationId xmlns:a16="http://schemas.microsoft.com/office/drawing/2014/main" id="{F55DC3FB-F812-4D61-861E-D10D10DABF03}"/>
              </a:ext>
            </a:extLst>
          </p:cNvPr>
          <p:cNvPicPr>
            <a:picLocks noChangeAspect="1"/>
          </p:cNvPicPr>
          <p:nvPr/>
        </p:nvPicPr>
        <p:blipFill>
          <a:blip r:embed="rId5">
            <a:extLst>
              <a:ext uri="{28A0092B-C50C-407E-A947-70E740481C1C}">
                <a14:useLocalDpi val="0"/>
              </a:ext>
            </a:extLst>
          </a:blip>
          <a:srcRect b="85004" r="63690" t="-562"/>
          <a:stretch>
            <a:fillRect/>
          </a:stretch>
        </p:blipFill>
        <p:spPr>
          <a:xfrm>
            <a:off x="0" y="-59611"/>
            <a:ext cx="5734783" cy="1289321"/>
          </a:xfrm>
          <a:prstGeom prst="rect">
            <a:avLst/>
          </a:prstGeom>
        </p:spPr>
      </p:pic>
      <p:pic>
        <p:nvPicPr>
          <p:cNvPr descr="图片包含 游戏机, 灯, 笔记本  描述已自动生成" id="104" name="图片 103">
            <a:extLst>
              <a:ext uri="{FF2B5EF4-FFF2-40B4-BE49-F238E27FC236}">
                <a16:creationId xmlns:a16="http://schemas.microsoft.com/office/drawing/2014/main" id="{61E85F2C-2CCD-4E93-BA6E-F68068B32548}"/>
              </a:ext>
            </a:extLst>
          </p:cNvPr>
          <p:cNvPicPr>
            <a:picLocks noChangeAspect="1"/>
          </p:cNvPicPr>
          <p:nvPr/>
        </p:nvPicPr>
        <p:blipFill>
          <a:blip r:embed="rId6">
            <a:extLst>
              <a:ext uri="{28A0092B-C50C-407E-A947-70E740481C1C}">
                <a14:useLocalDpi val="0"/>
              </a:ext>
            </a:extLst>
          </a:blip>
          <a:stretch>
            <a:fillRect/>
          </a:stretch>
        </p:blipFill>
        <p:spPr>
          <a:xfrm>
            <a:off x="9952257" y="0"/>
            <a:ext cx="1741990" cy="1741990"/>
          </a:xfrm>
          <a:prstGeom prst="rect">
            <a:avLst/>
          </a:prstGeom>
        </p:spPr>
      </p:pic>
      <p:grpSp>
        <p:nvGrpSpPr>
          <p:cNvPr id="20" name="组合 19">
            <a:extLst>
              <a:ext uri="{FF2B5EF4-FFF2-40B4-BE49-F238E27FC236}">
                <a16:creationId xmlns:a16="http://schemas.microsoft.com/office/drawing/2014/main" id="{FC712B20-8CA2-4AA4-B337-40325A9EB858}"/>
              </a:ext>
            </a:extLst>
          </p:cNvPr>
          <p:cNvGrpSpPr/>
          <p:nvPr/>
        </p:nvGrpSpPr>
        <p:grpSpPr>
          <a:xfrm>
            <a:off x="4429775" y="2720831"/>
            <a:ext cx="4541471" cy="908864"/>
            <a:chOff x="5180277" y="1851190"/>
            <a:chExt cx="4541471" cy="908864"/>
          </a:xfrm>
        </p:grpSpPr>
        <p:sp>
          <p:nvSpPr>
            <p:cNvPr id="21" name="矩形: 对角圆角 20">
              <a:extLst>
                <a:ext uri="{FF2B5EF4-FFF2-40B4-BE49-F238E27FC236}">
                  <a16:creationId xmlns:a16="http://schemas.microsoft.com/office/drawing/2014/main" id="{042E2513-6544-45C2-A87D-CECE1BA87E1E}"/>
                </a:ext>
              </a:extLst>
            </p:cNvPr>
            <p:cNvSpPr/>
            <p:nvPr/>
          </p:nvSpPr>
          <p:spPr>
            <a:xfrm>
              <a:off x="5509103" y="1979557"/>
              <a:ext cx="3883820" cy="652131"/>
            </a:xfrm>
            <a:prstGeom prst="round2DiagRect">
              <a:avLst>
                <a:gd fmla="val 50000" name="adj1"/>
                <a:gd fmla="val 0" name="adj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charset="-122" panose="020b0503020204020204" pitchFamily="34" typeface="微软雅黑"/>
                <a:cs typeface="+mn-cs"/>
              </a:endParaRPr>
            </a:p>
          </p:txBody>
        </p:sp>
        <p:sp>
          <p:nvSpPr>
            <p:cNvPr id="22" name="文本框 21">
              <a:extLst>
                <a:ext uri="{FF2B5EF4-FFF2-40B4-BE49-F238E27FC236}">
                  <a16:creationId xmlns:a16="http://schemas.microsoft.com/office/drawing/2014/main" id="{99384308-D86D-414C-A264-6C51727E1703}"/>
                </a:ext>
              </a:extLst>
            </p:cNvPr>
            <p:cNvSpPr txBox="1"/>
            <p:nvPr/>
          </p:nvSpPr>
          <p:spPr>
            <a:xfrm>
              <a:off x="5274012" y="1851190"/>
              <a:ext cx="4275274" cy="640080"/>
            </a:xfrm>
            <a:prstGeom prst="round2DiagRect">
              <a:avLst>
                <a:gd fmla="val 50000" name="adj1"/>
                <a:gd fmla="val 0" name="adj2"/>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第九章：附则</a:t>
              </a:r>
            </a:p>
          </p:txBody>
        </p:sp>
      </p:grpSp>
      <p:sp>
        <p:nvSpPr>
          <p:cNvPr id="23" name="Freeform 29">
            <a:extLst>
              <a:ext uri="{FF2B5EF4-FFF2-40B4-BE49-F238E27FC236}">
                <a16:creationId xmlns:a16="http://schemas.microsoft.com/office/drawing/2014/main" id="{D18C5E9F-E923-47FA-A5BD-D721C6781B37}"/>
              </a:ext>
            </a:extLst>
          </p:cNvPr>
          <p:cNvSpPr/>
          <p:nvPr/>
        </p:nvSpPr>
        <p:spPr bwMode="auto">
          <a:xfrm>
            <a:off x="3188871" y="2597454"/>
            <a:ext cx="1184095" cy="10581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350" u="none">
              <a:ln>
                <a:noFill/>
              </a:ln>
              <a:solidFill>
                <a:prstClr val="black"/>
              </a:solidFill>
              <a:effectLst/>
              <a:uLnTx/>
              <a:uFillTx/>
              <a:latin panose="020f0302020204030204" typeface="Microsoft YaHei"/>
              <a:cs typeface="+mn-cs"/>
            </a:endParaRPr>
          </a:p>
        </p:txBody>
      </p:sp>
    </p:spTree>
    <p:extLst>
      <p:ext uri="{BB962C8B-B14F-4D97-AF65-F5344CB8AC3E}">
        <p14:creationId val="301073308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3">
                                  <p:stCondLst>
                                    <p:cond delay="0"/>
                                  </p:stCondLst>
                                  <p:childTnLst>
                                    <p:set>
                                      <p:cBhvr>
                                        <p:cTn dur="1" fill="hold" id="17">
                                          <p:stCondLst>
                                            <p:cond delay="0"/>
                                          </p:stCondLst>
                                        </p:cTn>
                                        <p:tgtEl>
                                          <p:spTgt spid="104"/>
                                        </p:tgtEl>
                                        <p:attrNameLst>
                                          <p:attrName>style.visibility</p:attrName>
                                        </p:attrNameLst>
                                      </p:cBhvr>
                                      <p:to>
                                        <p:strVal val="visible"/>
                                      </p:to>
                                    </p:set>
                                    <p:anim calcmode="lin" valueType="num">
                                      <p:cBhvr additive="base">
                                        <p:cTn dur="500" fill="hold" id="18"/>
                                        <p:tgtEl>
                                          <p:spTgt spid="104"/>
                                        </p:tgtEl>
                                        <p:attrNameLst>
                                          <p:attrName>ppt_x</p:attrName>
                                        </p:attrNameLst>
                                      </p:cBhvr>
                                      <p:tavLst>
                                        <p:tav tm="0">
                                          <p:val>
                                            <p:strVal val="1+#ppt_w/2"/>
                                          </p:val>
                                        </p:tav>
                                        <p:tav tm="100000">
                                          <p:val>
                                            <p:strVal val="#ppt_x"/>
                                          </p:val>
                                        </p:tav>
                                      </p:tavLst>
                                    </p:anim>
                                    <p:anim calcmode="lin" valueType="num">
                                      <p:cBhvr additive="base">
                                        <p:cTn dur="500" fill="hold" id="19"/>
                                        <p:tgtEl>
                                          <p:spTgt spid="104"/>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14"/>
                                        </p:tgtEl>
                                        <p:attrNameLst>
                                          <p:attrName>style.visibility</p:attrName>
                                        </p:attrNameLst>
                                      </p:cBhvr>
                                      <p:to>
                                        <p:strVal val="visible"/>
                                      </p:to>
                                    </p:set>
                                    <p:animEffect filter="wipe(down)" transition="in">
                                      <p:cBhvr>
                                        <p:cTn dur="500" id="24"/>
                                        <p:tgtEl>
                                          <p:spTgt spid="1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5009437" cy="51816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rgbClr val="C00000"/>
                </a:solidFill>
                <a:effectLst/>
                <a:uLnTx/>
                <a:uFillTx/>
                <a:latin typeface="字魂35号-经典雅黑"/>
                <a:ea charset="-122" panose="020b0503020204020204" pitchFamily="34" typeface="微软雅黑"/>
                <a:cs charset="-122" panose="02010600030101010101" pitchFamily="2" typeface="胡晓波男神体"/>
              </a:rPr>
              <a:t>第九章：附则</a:t>
            </a:r>
          </a:p>
        </p:txBody>
      </p:sp>
      <p:grpSp>
        <p:nvGrpSpPr>
          <p:cNvPr id="5" name="组合 4">
            <a:extLst>
              <a:ext uri="{FF2B5EF4-FFF2-40B4-BE49-F238E27FC236}">
                <a16:creationId xmlns:a16="http://schemas.microsoft.com/office/drawing/2014/main" id="{2D4BC11C-62CF-4C1B-87D8-4903C65D9E85}"/>
              </a:ext>
            </a:extLst>
          </p:cNvPr>
          <p:cNvGrpSpPr/>
          <p:nvPr/>
        </p:nvGrpSpPr>
        <p:grpSpPr>
          <a:xfrm>
            <a:off x="859671" y="2829950"/>
            <a:ext cx="2276439" cy="1822912"/>
            <a:chOff x="952269" y="3015145"/>
            <a:chExt cx="2276439" cy="1822912"/>
          </a:xfrm>
        </p:grpSpPr>
        <p:sp>
          <p:nvSpPr>
            <p:cNvPr id="6" name="椭圆 5">
              <a:extLst>
                <a:ext uri="{FF2B5EF4-FFF2-40B4-BE49-F238E27FC236}">
                  <a16:creationId xmlns:a16="http://schemas.microsoft.com/office/drawing/2014/main" id="{D821F5F9-FA47-4214-B268-C9A578D35A05}"/>
                </a:ext>
              </a:extLst>
            </p:cNvPr>
            <p:cNvSpPr/>
            <p:nvPr/>
          </p:nvSpPr>
          <p:spPr>
            <a:xfrm>
              <a:off x="1200215" y="3015145"/>
              <a:ext cx="1822912" cy="1822912"/>
            </a:xfrm>
            <a:prstGeom prst="ellipse">
              <a:avLst/>
            </a:prstGeom>
            <a:solidFill>
              <a:srgbClr val="C00000"/>
            </a:solidFill>
            <a:ln w="57150">
              <a:solidFill>
                <a:schemeClr val="bg1"/>
              </a:solidFill>
            </a:ln>
          </p:spPr>
          <p:style>
            <a:lnRef idx="2">
              <a:srgbClr val="1F74AD">
                <a:shade val="50000"/>
              </a:srgbClr>
            </a:lnRef>
            <a:fillRef idx="1">
              <a:srgbClr val="1F74AD"/>
            </a:fillRef>
            <a:effectRef idx="0">
              <a:srgbClr val="1F74AD"/>
            </a:effectRef>
            <a:fontRef idx="minor">
              <a:sysClr lastClr="FFFFFF" val="window"/>
            </a:fontRef>
          </p:style>
          <p:txBody>
            <a:bodyPr anchor="ctr" bIns="0" tIns="0" wrap="none">
              <a:normAutofit/>
            </a:bodyPr>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2800" u="none">
                <a:ln>
                  <a:noFill/>
                </a:ln>
                <a:solidFill>
                  <a:srgbClr val="000000"/>
                </a:solidFill>
                <a:effectLst/>
                <a:uLnTx/>
                <a:uFillTx/>
                <a:latin charset="-122" panose="020b0503020204020204" pitchFamily="34" typeface="微软雅黑"/>
                <a:ea charset="-122" panose="020b0503020204020204" pitchFamily="34" typeface="微软雅黑"/>
                <a:cs typeface="+mn-cs"/>
              </a:endParaRPr>
            </a:p>
          </p:txBody>
        </p:sp>
        <p:sp>
          <p:nvSpPr>
            <p:cNvPr id="7" name="文本框 45">
              <a:extLst>
                <a:ext uri="{FF2B5EF4-FFF2-40B4-BE49-F238E27FC236}">
                  <a16:creationId xmlns:a16="http://schemas.microsoft.com/office/drawing/2014/main" id="{4B4C3057-01C8-43FA-9E17-26CC38A76987}"/>
                </a:ext>
              </a:extLst>
            </p:cNvPr>
            <p:cNvSpPr txBox="1"/>
            <p:nvPr/>
          </p:nvSpPr>
          <p:spPr>
            <a:xfrm>
              <a:off x="952269" y="3608140"/>
              <a:ext cx="2276439" cy="651049"/>
            </a:xfrm>
            <a:prstGeom prst="rect">
              <a:avLst/>
            </a:prstGeom>
            <a:noFill/>
          </p:spPr>
          <p:txBody>
            <a:bodyPr rtlCol="0"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300" strike="noStrike" sz="2400" u="none">
                  <a:ln>
                    <a:noFill/>
                  </a:ln>
                  <a:solidFill>
                    <a:prstClr val="white"/>
                  </a:solidFill>
                  <a:effectLst/>
                  <a:uLnTx/>
                  <a:uFillTx/>
                  <a:latin charset="-122" panose="020b0503020204020204" pitchFamily="34" typeface="微软雅黑"/>
                  <a:ea charset="-122" panose="020b0503020204020204" pitchFamily="34" typeface="微软雅黑"/>
                  <a:cs typeface="+mn-cs"/>
                </a:rPr>
                <a:t>附则</a:t>
              </a:r>
            </a:p>
          </p:txBody>
        </p:sp>
      </p:grpSp>
      <p:grpSp>
        <p:nvGrpSpPr>
          <p:cNvPr id="8" name="组合 7">
            <a:extLst>
              <a:ext uri="{FF2B5EF4-FFF2-40B4-BE49-F238E27FC236}">
                <a16:creationId xmlns:a16="http://schemas.microsoft.com/office/drawing/2014/main" id="{381ACF79-D16C-448E-B13F-82F500AE1308}"/>
              </a:ext>
            </a:extLst>
          </p:cNvPr>
          <p:cNvGrpSpPr/>
          <p:nvPr/>
        </p:nvGrpSpPr>
        <p:grpSpPr>
          <a:xfrm>
            <a:off x="2974022" y="2008848"/>
            <a:ext cx="2878481" cy="3404388"/>
            <a:chOff x="3066620" y="2194043"/>
            <a:chExt cx="2878481" cy="3404388"/>
          </a:xfrm>
        </p:grpSpPr>
        <p:cxnSp>
          <p:nvCxnSpPr>
            <p:cNvPr id="9" name="直接连接符 8">
              <a:extLst>
                <a:ext uri="{FF2B5EF4-FFF2-40B4-BE49-F238E27FC236}">
                  <a16:creationId xmlns:a16="http://schemas.microsoft.com/office/drawing/2014/main" id="{92E06248-35C4-4F2D-A3D5-05ED10AA98F1}"/>
                </a:ext>
              </a:extLst>
            </p:cNvPr>
            <p:cNvCxnSpPr/>
            <p:nvPr/>
          </p:nvCxnSpPr>
          <p:spPr>
            <a:xfrm>
              <a:off x="3066620" y="3892572"/>
              <a:ext cx="412629"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0" name="直接连接符 9">
              <a:extLst>
                <a:ext uri="{FF2B5EF4-FFF2-40B4-BE49-F238E27FC236}">
                  <a16:creationId xmlns:a16="http://schemas.microsoft.com/office/drawing/2014/main" id="{A50BD585-0CF8-472F-99FB-DAA941A65BAC}"/>
                </a:ext>
              </a:extLst>
            </p:cNvPr>
            <p:cNvCxnSpPr/>
            <p:nvPr/>
          </p:nvCxnSpPr>
          <p:spPr>
            <a:xfrm>
              <a:off x="3479330" y="5295680"/>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1" name="直接连接符 10">
              <a:extLst>
                <a:ext uri="{FF2B5EF4-FFF2-40B4-BE49-F238E27FC236}">
                  <a16:creationId xmlns:a16="http://schemas.microsoft.com/office/drawing/2014/main" id="{BFEBA21E-75E0-48C8-AD38-FC5F20F6B07E}"/>
                </a:ext>
              </a:extLst>
            </p:cNvPr>
            <p:cNvCxnSpPr/>
            <p:nvPr/>
          </p:nvCxnSpPr>
          <p:spPr>
            <a:xfrm>
              <a:off x="3479330" y="3892664"/>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2" name="直接连接符 11">
              <a:extLst>
                <a:ext uri="{FF2B5EF4-FFF2-40B4-BE49-F238E27FC236}">
                  <a16:creationId xmlns:a16="http://schemas.microsoft.com/office/drawing/2014/main" id="{2701DC63-21EA-406C-916E-D3614A75F929}"/>
                </a:ext>
              </a:extLst>
            </p:cNvPr>
            <p:cNvCxnSpPr/>
            <p:nvPr/>
          </p:nvCxnSpPr>
          <p:spPr>
            <a:xfrm>
              <a:off x="3479330" y="2501259"/>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3" name="椭圆 12">
              <a:extLst>
                <a:ext uri="{FF2B5EF4-FFF2-40B4-BE49-F238E27FC236}">
                  <a16:creationId xmlns:a16="http://schemas.microsoft.com/office/drawing/2014/main" id="{755B8BFD-97DD-4BBF-9D44-B47949408B7F}"/>
                </a:ext>
              </a:extLst>
            </p:cNvPr>
            <p:cNvSpPr/>
            <p:nvPr/>
          </p:nvSpPr>
          <p:spPr>
            <a:xfrm>
              <a:off x="4019639" y="2194043"/>
              <a:ext cx="652835" cy="652835"/>
            </a:xfrm>
            <a:prstGeom prst="ellipse">
              <a:avLst/>
            </a:prstGeom>
            <a:solidFill>
              <a:srgbClr val="C00000"/>
            </a:solidFill>
            <a:ln w="38100">
              <a:solidFill>
                <a:schemeClr val="bg1"/>
              </a:solidFill>
            </a:ln>
          </p:spPr>
          <p:style>
            <a:lnRef idx="2">
              <a:srgbClr val="1F74AD">
                <a:shade val="50000"/>
              </a:srgbClr>
            </a:lnRef>
            <a:fillRef idx="1">
              <a:srgbClr val="1F74AD"/>
            </a:fillRef>
            <a:effectRef idx="0">
              <a:srgbClr val="1F74AD"/>
            </a:effectRef>
            <a:fontRef idx="minor">
              <a:sysClr lastClr="FFFFFF" val="window"/>
            </a:fontRef>
          </p:style>
          <p:txBody>
            <a:bodyPr anchor="ctr"/>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sysClr lastClr="FFFFFF" val="window"/>
                </a:solidFill>
                <a:effectLst/>
                <a:uLnTx/>
                <a:uFillTx/>
                <a:latin charset="-122" panose="020b0503020204020204" pitchFamily="34" typeface="微软雅黑"/>
                <a:ea charset="-122" panose="020b0503020204020204" pitchFamily="34" typeface="微软雅黑"/>
                <a:cs typeface="+mn-cs"/>
              </a:endParaRPr>
            </a:p>
          </p:txBody>
        </p:sp>
        <p:sp>
          <p:nvSpPr>
            <p:cNvPr id="14" name="任意多边形 47">
              <a:extLst>
                <a:ext uri="{FF2B5EF4-FFF2-40B4-BE49-F238E27FC236}">
                  <a16:creationId xmlns:a16="http://schemas.microsoft.com/office/drawing/2014/main" id="{B65344AA-0E93-4635-A59A-C90C277314B7}"/>
                </a:ext>
              </a:extLst>
            </p:cNvPr>
            <p:cNvSpPr/>
            <p:nvPr/>
          </p:nvSpPr>
          <p:spPr bwMode="auto">
            <a:xfrm>
              <a:off x="4158308" y="2328895"/>
              <a:ext cx="373710" cy="383128"/>
            </a:xfrm>
            <a:custGeom>
              <a:gdLst>
                <a:gd fmla="*/ 618 w 3818" name="T0"/>
                <a:gd fmla="*/ 789 h 3920" name="T1"/>
                <a:gd fmla="*/ 618 w 3818" name="T2"/>
                <a:gd fmla="*/ 3720 h 3920" name="T3"/>
                <a:gd fmla="*/ 418 w 3818" name="T4"/>
                <a:gd fmla="*/ 3920 h 3920" name="T5"/>
                <a:gd fmla="*/ 218 w 3818" name="T6"/>
                <a:gd fmla="*/ 3720 h 3920" name="T7"/>
                <a:gd fmla="*/ 218 w 3818" name="T8"/>
                <a:gd fmla="*/ 789 h 3920" name="T9"/>
                <a:gd fmla="*/ 0 w 3818" name="T10"/>
                <a:gd fmla="*/ 420 h 3920" name="T11"/>
                <a:gd fmla="*/ 421 w 3818" name="T12"/>
                <a:gd fmla="*/ 0 h 3920" name="T13"/>
                <a:gd fmla="*/ 840 w 3818" name="T14"/>
                <a:gd fmla="*/ 420 h 3920" name="T15"/>
                <a:gd fmla="*/ 618 w 3818" name="T16"/>
                <a:gd fmla="*/ 789 h 3920" name="T17"/>
                <a:gd fmla="*/ 3801 w 3818" name="T18"/>
                <a:gd fmla="*/ 1029 h 3920" name="T19"/>
                <a:gd fmla="*/ 3570 w 3818" name="T20"/>
                <a:gd fmla="*/ 810 h 3920" name="T21"/>
                <a:gd fmla="*/ 3200 w 3818" name="T22"/>
                <a:gd fmla="*/ 1007 h 3920" name="T23"/>
                <a:gd fmla="*/ 2899 w 3818" name="T24"/>
                <a:gd fmla="*/ 1206 h 3920" name="T25"/>
                <a:gd fmla="*/ 2685 w 3818" name="T26"/>
                <a:gd fmla="*/ 1062 h 3920" name="T27"/>
                <a:gd fmla="*/ 1795 w 3818" name="T28"/>
                <a:gd fmla="*/ 667 h 3920" name="T29"/>
                <a:gd fmla="*/ 918 w 3818" name="T30"/>
                <a:gd fmla="*/ 1102 h 3920" name="T31"/>
                <a:gd fmla="*/ 871 w 3818" name="T32"/>
                <a:gd fmla="*/ 1227 h 3920" name="T33"/>
                <a:gd fmla="*/ 871 w 3818" name="T34"/>
                <a:gd fmla="*/ 2847 h 3920" name="T35"/>
                <a:gd fmla="*/ 994 w 3818" name="T36"/>
                <a:gd fmla="*/ 3031 h 3920" name="T37"/>
                <a:gd fmla="*/ 1212 w 3818" name="T38"/>
                <a:gd fmla="*/ 2993 h 3920" name="T39"/>
                <a:gd fmla="*/ 1799 w 3818" name="T40"/>
                <a:gd fmla="*/ 2687 h 3920" name="T41"/>
                <a:gd fmla="*/ 2263 w 3818" name="T42"/>
                <a:gd fmla="*/ 2839 h 3920" name="T43"/>
                <a:gd fmla="*/ 3003 w 3818" name="T44"/>
                <a:gd fmla="*/ 3050 h 3920" name="T45"/>
                <a:gd fmla="*/ 3082 w 3818" name="T46"/>
                <a:gd fmla="*/ 3046 h 3920" name="T47"/>
                <a:gd fmla="*/ 3788 w 3818" name="T48"/>
                <a:gd fmla="*/ 2562 h 3920" name="T49"/>
                <a:gd fmla="*/ 3803 w 3818" name="T50"/>
                <a:gd fmla="*/ 2490 h 3920" name="T51"/>
                <a:gd fmla="*/ 3801 w 3818" name="T52"/>
                <a:gd fmla="*/ 1029 h 392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920" w="3818">
                  <a:moveTo>
                    <a:pt x="618" y="789"/>
                  </a:moveTo>
                  <a:lnTo>
                    <a:pt x="618" y="3720"/>
                  </a:lnTo>
                  <a:cubicBezTo>
                    <a:pt x="618" y="3830"/>
                    <a:pt x="529" y="3920"/>
                    <a:pt x="418" y="3920"/>
                  </a:cubicBezTo>
                  <a:cubicBezTo>
                    <a:pt x="308" y="3920"/>
                    <a:pt x="218" y="3830"/>
                    <a:pt x="218" y="3720"/>
                  </a:cubicBezTo>
                  <a:lnTo>
                    <a:pt x="218" y="789"/>
                  </a:lnTo>
                  <a:cubicBezTo>
                    <a:pt x="98" y="718"/>
                    <a:pt x="0" y="579"/>
                    <a:pt x="0" y="420"/>
                  </a:cubicBezTo>
                  <a:cubicBezTo>
                    <a:pt x="0" y="188"/>
                    <a:pt x="190" y="0"/>
                    <a:pt x="421" y="0"/>
                  </a:cubicBezTo>
                  <a:cubicBezTo>
                    <a:pt x="653" y="0"/>
                    <a:pt x="840" y="188"/>
                    <a:pt x="840" y="420"/>
                  </a:cubicBezTo>
                  <a:cubicBezTo>
                    <a:pt x="840" y="579"/>
                    <a:pt x="751" y="718"/>
                    <a:pt x="618" y="789"/>
                  </a:cubicBezTo>
                  <a:close/>
                  <a:moveTo>
                    <a:pt x="3801" y="1029"/>
                  </a:moveTo>
                  <a:cubicBezTo>
                    <a:pt x="3790" y="902"/>
                    <a:pt x="3693" y="810"/>
                    <a:pt x="3570" y="810"/>
                  </a:cubicBezTo>
                  <a:cubicBezTo>
                    <a:pt x="3455" y="810"/>
                    <a:pt x="3354" y="889"/>
                    <a:pt x="3200" y="1007"/>
                  </a:cubicBezTo>
                  <a:cubicBezTo>
                    <a:pt x="3123" y="1067"/>
                    <a:pt x="2966" y="1187"/>
                    <a:pt x="2899" y="1206"/>
                  </a:cubicBezTo>
                  <a:cubicBezTo>
                    <a:pt x="2855" y="1187"/>
                    <a:pt x="2758" y="1115"/>
                    <a:pt x="2685" y="1062"/>
                  </a:cubicBezTo>
                  <a:cubicBezTo>
                    <a:pt x="2455" y="892"/>
                    <a:pt x="2138" y="660"/>
                    <a:pt x="1795" y="667"/>
                  </a:cubicBezTo>
                  <a:cubicBezTo>
                    <a:pt x="1266" y="678"/>
                    <a:pt x="931" y="1084"/>
                    <a:pt x="918" y="1102"/>
                  </a:cubicBezTo>
                  <a:cubicBezTo>
                    <a:pt x="889" y="1137"/>
                    <a:pt x="871" y="1181"/>
                    <a:pt x="871" y="1227"/>
                  </a:cubicBezTo>
                  <a:lnTo>
                    <a:pt x="871" y="2847"/>
                  </a:lnTo>
                  <a:cubicBezTo>
                    <a:pt x="871" y="2927"/>
                    <a:pt x="921" y="2999"/>
                    <a:pt x="994" y="3031"/>
                  </a:cubicBezTo>
                  <a:cubicBezTo>
                    <a:pt x="1068" y="3062"/>
                    <a:pt x="1154" y="3047"/>
                    <a:pt x="1212" y="2993"/>
                  </a:cubicBezTo>
                  <a:cubicBezTo>
                    <a:pt x="1296" y="2913"/>
                    <a:pt x="1585" y="2687"/>
                    <a:pt x="1799" y="2687"/>
                  </a:cubicBezTo>
                  <a:cubicBezTo>
                    <a:pt x="1913" y="2687"/>
                    <a:pt x="2091" y="2764"/>
                    <a:pt x="2263" y="2839"/>
                  </a:cubicBezTo>
                  <a:cubicBezTo>
                    <a:pt x="2492" y="2938"/>
                    <a:pt x="2752" y="3050"/>
                    <a:pt x="3003" y="3050"/>
                  </a:cubicBezTo>
                  <a:cubicBezTo>
                    <a:pt x="3030" y="3050"/>
                    <a:pt x="3056" y="3049"/>
                    <a:pt x="3082" y="3046"/>
                  </a:cubicBezTo>
                  <a:cubicBezTo>
                    <a:pt x="3608" y="2995"/>
                    <a:pt x="3781" y="2580"/>
                    <a:pt x="3788" y="2562"/>
                  </a:cubicBezTo>
                  <a:cubicBezTo>
                    <a:pt x="3797" y="2539"/>
                    <a:pt x="3802" y="2514"/>
                    <a:pt x="3803" y="2490"/>
                  </a:cubicBezTo>
                  <a:cubicBezTo>
                    <a:pt x="3804" y="2360"/>
                    <a:pt x="3818" y="1215"/>
                    <a:pt x="3801" y="1029"/>
                  </a:cubicBezTo>
                  <a:close/>
                </a:path>
              </a:pathLst>
            </a:custGeom>
            <a:solidFill>
              <a:sysClr lastClr="FFFFFF" val="window"/>
            </a:solidFill>
            <a:ln>
              <a:noFill/>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4572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cxnSp>
          <p:nvCxnSpPr>
            <p:cNvPr id="15" name="直接连接符 14">
              <a:extLst>
                <a:ext uri="{FF2B5EF4-FFF2-40B4-BE49-F238E27FC236}">
                  <a16:creationId xmlns:a16="http://schemas.microsoft.com/office/drawing/2014/main" id="{DEFA64AC-C5C2-4E1A-BD04-86533BB48C33}"/>
                </a:ext>
              </a:extLst>
            </p:cNvPr>
            <p:cNvCxnSpPr/>
            <p:nvPr/>
          </p:nvCxnSpPr>
          <p:spPr>
            <a:xfrm>
              <a:off x="4824296" y="2501259"/>
              <a:ext cx="1118125"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6" name="椭圆 15">
              <a:extLst>
                <a:ext uri="{FF2B5EF4-FFF2-40B4-BE49-F238E27FC236}">
                  <a16:creationId xmlns:a16="http://schemas.microsoft.com/office/drawing/2014/main" id="{F546F9AA-F05C-4AF9-89DA-0D20E7E9FBF9}"/>
                </a:ext>
              </a:extLst>
            </p:cNvPr>
            <p:cNvSpPr/>
            <p:nvPr/>
          </p:nvSpPr>
          <p:spPr>
            <a:xfrm>
              <a:off x="4038393" y="3569373"/>
              <a:ext cx="652835" cy="652835"/>
            </a:xfrm>
            <a:prstGeom prst="ellipse">
              <a:avLst/>
            </a:prstGeom>
            <a:solidFill>
              <a:srgbClr val="C00000"/>
            </a:solidFill>
            <a:ln w="38100">
              <a:solidFill>
                <a:sysClr lastClr="FFFFFF" val="window"/>
              </a:solidFill>
            </a:ln>
          </p:spPr>
          <p:style>
            <a:lnRef idx="2">
              <a:srgbClr val="1F74AD">
                <a:shade val="50000"/>
              </a:srgbClr>
            </a:lnRef>
            <a:fillRef idx="1">
              <a:srgbClr val="1F74AD"/>
            </a:fillRef>
            <a:effectRef idx="0">
              <a:srgbClr val="1F74AD"/>
            </a:effectRef>
            <a:fontRef idx="minor">
              <a:sysClr lastClr="FFFFFF" val="window"/>
            </a:fontRef>
          </p:style>
          <p:txBody>
            <a:bodyPr anchor="ctr"/>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sysClr lastClr="FFFFFF" val="window"/>
                </a:solidFill>
                <a:effectLst/>
                <a:uLnTx/>
                <a:uFillTx/>
                <a:latin charset="-122" panose="020b0503020204020204" pitchFamily="34" typeface="微软雅黑"/>
                <a:ea charset="-122" panose="020b0503020204020204" pitchFamily="34" typeface="微软雅黑"/>
                <a:cs typeface="+mn-cs"/>
              </a:endParaRPr>
            </a:p>
          </p:txBody>
        </p:sp>
        <p:sp>
          <p:nvSpPr>
            <p:cNvPr id="17" name="任意多边形 52">
              <a:extLst>
                <a:ext uri="{FF2B5EF4-FFF2-40B4-BE49-F238E27FC236}">
                  <a16:creationId xmlns:a16="http://schemas.microsoft.com/office/drawing/2014/main" id="{E78818C7-43D5-4FFE-A07A-43BD8308B4B1}"/>
                </a:ext>
              </a:extLst>
            </p:cNvPr>
            <p:cNvSpPr/>
            <p:nvPr/>
          </p:nvSpPr>
          <p:spPr bwMode="auto">
            <a:xfrm>
              <a:off x="4188722" y="3711370"/>
              <a:ext cx="357537" cy="383128"/>
            </a:xfrm>
            <a:custGeom>
              <a:gdLst>
                <a:gd fmla="*/ 0 w 541931" name="connsiteX0"/>
                <a:gd fmla="*/ 464555 h 580719" name="connsiteY0"/>
                <a:gd fmla="*/ 96720 w 541931" name="connsiteX1"/>
                <a:gd fmla="*/ 464555 h 580719" name="connsiteY1"/>
                <a:gd fmla="*/ 96720 w 541931" name="connsiteX2"/>
                <a:gd fmla="*/ 483900 h 580719" name="connsiteY2"/>
                <a:gd fmla="*/ 116104 w 541931" name="connsiteX3"/>
                <a:gd fmla="*/ 483900 h 580719" name="connsiteY3"/>
                <a:gd fmla="*/ 116104 w 541931" name="connsiteX4"/>
                <a:gd fmla="*/ 464555 h 580719" name="connsiteY4"/>
                <a:gd fmla="*/ 135489 w 541931" name="connsiteX5"/>
                <a:gd fmla="*/ 464555 h 580719" name="connsiteY5"/>
                <a:gd fmla="*/ 135489 w 541931" name="connsiteX6"/>
                <a:gd fmla="*/ 483900 h 580719" name="connsiteY6"/>
                <a:gd fmla="*/ 154777 w 541931" name="connsiteX7"/>
                <a:gd fmla="*/ 483900 h 580719" name="connsiteY7"/>
                <a:gd fmla="*/ 154777 w 541931" name="connsiteX8"/>
                <a:gd fmla="*/ 464555 h 580719" name="connsiteY8"/>
                <a:gd fmla="*/ 174114 w 541931" name="connsiteX9"/>
                <a:gd fmla="*/ 464555 h 580719" name="connsiteY9"/>
                <a:gd fmla="*/ 174114 w 541931" name="connsiteX10"/>
                <a:gd fmla="*/ 483900 h 580719" name="connsiteY10"/>
                <a:gd fmla="*/ 193546 w 541931" name="connsiteX11"/>
                <a:gd fmla="*/ 483900 h 580719" name="connsiteY11"/>
                <a:gd fmla="*/ 193546 w 541931" name="connsiteX12"/>
                <a:gd fmla="*/ 464555 h 580719" name="connsiteY12"/>
                <a:gd fmla="*/ 212882 w 541931" name="connsiteX13"/>
                <a:gd fmla="*/ 464555 h 580719" name="connsiteY13"/>
                <a:gd fmla="*/ 212882 w 541931" name="connsiteX14"/>
                <a:gd fmla="*/ 483900 h 580719" name="connsiteY14"/>
                <a:gd fmla="*/ 232219 w 541931" name="connsiteX15"/>
                <a:gd fmla="*/ 483900 h 580719" name="connsiteY15"/>
                <a:gd fmla="*/ 232219 w 541931" name="connsiteX16"/>
                <a:gd fmla="*/ 464555 h 580719" name="connsiteY16"/>
                <a:gd fmla="*/ 232222 w 541931" name="connsiteX17"/>
                <a:gd fmla="*/ 464555 h 580719" name="connsiteY17"/>
                <a:gd fmla="*/ 232222 w 541931" name="connsiteX18"/>
                <a:gd fmla="*/ 483940 h 580719" name="connsiteY18"/>
                <a:gd fmla="*/ 19336 w 541931" name="connsiteX19"/>
                <a:gd fmla="*/ 483940 h 580719" name="connsiteY19"/>
                <a:gd fmla="*/ 19336 w 541931" name="connsiteX20"/>
                <a:gd fmla="*/ 561382 h 580719" name="connsiteY20"/>
                <a:gd fmla="*/ 66438 w 541931" name="connsiteX21"/>
                <a:gd fmla="*/ 561382 h 580719" name="connsiteY21"/>
                <a:gd fmla="*/ 154831 w 541931" name="connsiteX22"/>
                <a:gd fmla="*/ 503276 h 580719" name="connsiteY22"/>
                <a:gd fmla="*/ 243224 w 541931" name="connsiteX23"/>
                <a:gd fmla="*/ 561382 h 580719" name="connsiteY23"/>
                <a:gd fmla="*/ 298660 w 541931" name="connsiteX24"/>
                <a:gd fmla="*/ 561382 h 580719" name="connsiteY24"/>
                <a:gd fmla="*/ 387101 w 541931" name="connsiteX25"/>
                <a:gd fmla="*/ 503276 h 580719" name="connsiteY25"/>
                <a:gd fmla="*/ 475494 w 541931" name="connsiteX26"/>
                <a:gd fmla="*/ 561382 h 580719" name="connsiteY26"/>
                <a:gd fmla="*/ 522500 w 541931" name="connsiteX27"/>
                <a:gd fmla="*/ 561382 h 580719" name="connsiteY27"/>
                <a:gd fmla="*/ 522500 w 541931" name="connsiteX28"/>
                <a:gd fmla="*/ 483940 h 580719" name="connsiteY28"/>
                <a:gd fmla="*/ 309614 w 541931" name="connsiteX29"/>
                <a:gd fmla="*/ 483940 h 580719" name="connsiteY29"/>
                <a:gd fmla="*/ 309614 w 541931" name="connsiteX30"/>
                <a:gd fmla="*/ 483900 h 580719" name="connsiteY30"/>
                <a:gd fmla="*/ 328949 w 541931" name="connsiteX31"/>
                <a:gd fmla="*/ 483900 h 580719" name="connsiteY31"/>
                <a:gd fmla="*/ 328949 w 541931" name="connsiteX32"/>
                <a:gd fmla="*/ 464555 h 580719" name="connsiteY32"/>
                <a:gd fmla="*/ 348333 w 541931" name="connsiteX33"/>
                <a:gd fmla="*/ 464555 h 580719" name="connsiteY33"/>
                <a:gd fmla="*/ 348333 w 541931" name="connsiteX34"/>
                <a:gd fmla="*/ 483900 h 580719" name="connsiteY34"/>
                <a:gd fmla="*/ 367717 w 541931" name="connsiteX35"/>
                <a:gd fmla="*/ 483900 h 580719" name="connsiteY35"/>
                <a:gd fmla="*/ 367717 w 541931" name="connsiteX36"/>
                <a:gd fmla="*/ 464555 h 580719" name="connsiteY36"/>
                <a:gd fmla="*/ 387102 w 541931" name="connsiteX37"/>
                <a:gd fmla="*/ 464555 h 580719" name="connsiteY37"/>
                <a:gd fmla="*/ 387102 w 541931" name="connsiteX38"/>
                <a:gd fmla="*/ 483900 h 580719" name="connsiteY38"/>
                <a:gd fmla="*/ 406438 w 541931" name="connsiteX39"/>
                <a:gd fmla="*/ 483900 h 580719" name="connsiteY39"/>
                <a:gd fmla="*/ 406438 w 541931" name="connsiteX40"/>
                <a:gd fmla="*/ 464555 h 580719" name="connsiteY40"/>
                <a:gd fmla="*/ 425775 w 541931" name="connsiteX41"/>
                <a:gd fmla="*/ 464555 h 580719" name="connsiteY41"/>
                <a:gd fmla="*/ 425775 w 541931" name="connsiteX42"/>
                <a:gd fmla="*/ 483900 h 580719" name="connsiteY42"/>
                <a:gd fmla="*/ 445111 w 541931" name="connsiteX43"/>
                <a:gd fmla="*/ 483900 h 580719" name="connsiteY43"/>
                <a:gd fmla="*/ 445111 w 541931" name="connsiteX44"/>
                <a:gd fmla="*/ 464555 h 580719" name="connsiteY44"/>
                <a:gd fmla="*/ 541931 w 541931" name="connsiteX45"/>
                <a:gd fmla="*/ 464555 h 580719" name="connsiteY45"/>
                <a:gd fmla="*/ 541931 w 541931" name="connsiteX46"/>
                <a:gd fmla="*/ 580719 h 580719" name="connsiteY46"/>
                <a:gd fmla="*/ 461777 w 541931" name="connsiteX47"/>
                <a:gd fmla="*/ 580719 h 580719" name="connsiteY47"/>
                <a:gd fmla="*/ 387101 w 541931" name="connsiteX48"/>
                <a:gd fmla="*/ 522613 h 580719" name="connsiteY48"/>
                <a:gd fmla="*/ 312424 w 541931" name="connsiteX49"/>
                <a:gd fmla="*/ 580719 h 580719" name="connsiteY49"/>
                <a:gd fmla="*/ 229460 w 541931" name="connsiteX50"/>
                <a:gd fmla="*/ 580719 h 580719" name="connsiteY50"/>
                <a:gd fmla="*/ 154783 w 541931" name="connsiteX51"/>
                <a:gd fmla="*/ 522613 h 580719" name="connsiteY51"/>
                <a:gd fmla="*/ 80154 w 541931" name="connsiteX52"/>
                <a:gd fmla="*/ 580719 h 580719" name="connsiteY52"/>
                <a:gd fmla="*/ 0 w 541931" name="connsiteX53"/>
                <a:gd fmla="*/ 580719 h 580719" name="connsiteY53"/>
                <a:gd fmla="*/ 232228 w 541931" name="connsiteX54"/>
                <a:gd fmla="*/ 445211 h 580719" name="connsiteY54"/>
                <a:gd fmla="*/ 309604 w 541931" name="connsiteX55"/>
                <a:gd fmla="*/ 445211 h 580719" name="connsiteY55"/>
                <a:gd fmla="*/ 309604 w 541931" name="connsiteX56"/>
                <a:gd fmla="*/ 464555 h 580719" name="connsiteY56"/>
                <a:gd fmla="*/ 232228 w 541931" name="connsiteX57"/>
                <a:gd fmla="*/ 464555 h 580719" name="connsiteY57"/>
                <a:gd fmla="*/ 232228 w 541931" name="connsiteX58"/>
                <a:gd fmla="*/ 406523 h 580719" name="connsiteY58"/>
                <a:gd fmla="*/ 309604 w 541931" name="connsiteX59"/>
                <a:gd fmla="*/ 406523 h 580719" name="connsiteY59"/>
                <a:gd fmla="*/ 309604 w 541931" name="connsiteX60"/>
                <a:gd fmla="*/ 425915 h 580719" name="connsiteY60"/>
                <a:gd fmla="*/ 232228 w 541931" name="connsiteX61"/>
                <a:gd fmla="*/ 425915 h 580719" name="connsiteY61"/>
                <a:gd fmla="*/ 96720 w 541931" name="connsiteX62"/>
                <a:gd fmla="*/ 367736 h 580719" name="connsiteY62"/>
                <a:gd fmla="*/ 445111 w 541931" name="connsiteX63"/>
                <a:gd fmla="*/ 367736 h 580719" name="connsiteY63"/>
                <a:gd fmla="*/ 445111 w 541931" name="connsiteX64"/>
                <a:gd fmla="*/ 464555 h 580719" name="connsiteY64"/>
                <a:gd fmla="*/ 425775 w 541931" name="connsiteX65"/>
                <a:gd fmla="*/ 464555 h 580719" name="connsiteY65"/>
                <a:gd fmla="*/ 425775 w 541931" name="connsiteX66"/>
                <a:gd fmla="*/ 387073 h 580719" name="connsiteY66"/>
                <a:gd fmla="*/ 406438 w 541931" name="connsiteX67"/>
                <a:gd fmla="*/ 387073 h 580719" name="connsiteY67"/>
                <a:gd fmla="*/ 406438 w 541931" name="connsiteX68"/>
                <a:gd fmla="*/ 464555 h 580719" name="connsiteY68"/>
                <a:gd fmla="*/ 387102 w 541931" name="connsiteX69"/>
                <a:gd fmla="*/ 464555 h 580719" name="connsiteY69"/>
                <a:gd fmla="*/ 387102 w 541931" name="connsiteX70"/>
                <a:gd fmla="*/ 387073 h 580719" name="connsiteY70"/>
                <a:gd fmla="*/ 367717 w 541931" name="connsiteX71"/>
                <a:gd fmla="*/ 387073 h 580719" name="connsiteY71"/>
                <a:gd fmla="*/ 367717 w 541931" name="connsiteX72"/>
                <a:gd fmla="*/ 464555 h 580719" name="connsiteY72"/>
                <a:gd fmla="*/ 348333 w 541931" name="connsiteX73"/>
                <a:gd fmla="*/ 464555 h 580719" name="connsiteY73"/>
                <a:gd fmla="*/ 348333 w 541931" name="connsiteX74"/>
                <a:gd fmla="*/ 387073 h 580719" name="connsiteY74"/>
                <a:gd fmla="*/ 328949 w 541931" name="connsiteX75"/>
                <a:gd fmla="*/ 387073 h 580719" name="connsiteY75"/>
                <a:gd fmla="*/ 328949 w 541931" name="connsiteX76"/>
                <a:gd fmla="*/ 464555 h 580719" name="connsiteY76"/>
                <a:gd fmla="*/ 309614 w 541931" name="connsiteX77"/>
                <a:gd fmla="*/ 464555 h 580719" name="connsiteY77"/>
                <a:gd fmla="*/ 309614 w 541931" name="connsiteX78"/>
                <a:gd fmla="*/ 483900 h 580719" name="connsiteY78"/>
                <a:gd fmla="*/ 309613 w 541931" name="connsiteX79"/>
                <a:gd fmla="*/ 483900 h 580719" name="connsiteY79"/>
                <a:gd fmla="*/ 309613 w 541931" name="connsiteX80"/>
                <a:gd fmla="*/ 387073 h 580719" name="connsiteY80"/>
                <a:gd fmla="*/ 232219 w 541931" name="connsiteX81"/>
                <a:gd fmla="*/ 387073 h 580719" name="connsiteY81"/>
                <a:gd fmla="*/ 232219 w 541931" name="connsiteX82"/>
                <a:gd fmla="*/ 464555 h 580719" name="connsiteY82"/>
                <a:gd fmla="*/ 212882 w 541931" name="connsiteX83"/>
                <a:gd fmla="*/ 464555 h 580719" name="connsiteY83"/>
                <a:gd fmla="*/ 212882 w 541931" name="connsiteX84"/>
                <a:gd fmla="*/ 387073 h 580719" name="connsiteY84"/>
                <a:gd fmla="*/ 193546 w 541931" name="connsiteX85"/>
                <a:gd fmla="*/ 387073 h 580719" name="connsiteY85"/>
                <a:gd fmla="*/ 193546 w 541931" name="connsiteX86"/>
                <a:gd fmla="*/ 464555 h 580719" name="connsiteY86"/>
                <a:gd fmla="*/ 174114 w 541931" name="connsiteX87"/>
                <a:gd fmla="*/ 464555 h 580719" name="connsiteY87"/>
                <a:gd fmla="*/ 174114 w 541931" name="connsiteX88"/>
                <a:gd fmla="*/ 387073 h 580719" name="connsiteY88"/>
                <a:gd fmla="*/ 154777 w 541931" name="connsiteX89"/>
                <a:gd fmla="*/ 387073 h 580719" name="connsiteY89"/>
                <a:gd fmla="*/ 154777 w 541931" name="connsiteX90"/>
                <a:gd fmla="*/ 464555 h 580719" name="connsiteY90"/>
                <a:gd fmla="*/ 135489 w 541931" name="connsiteX91"/>
                <a:gd fmla="*/ 464555 h 580719" name="connsiteY91"/>
                <a:gd fmla="*/ 135489 w 541931" name="connsiteX92"/>
                <a:gd fmla="*/ 387073 h 580719" name="connsiteY92"/>
                <a:gd fmla="*/ 116104 w 541931" name="connsiteX93"/>
                <a:gd fmla="*/ 387073 h 580719" name="connsiteY93"/>
                <a:gd fmla="*/ 116104 w 541931" name="connsiteX94"/>
                <a:gd fmla="*/ 464555 h 580719" name="connsiteY94"/>
                <a:gd fmla="*/ 96720 w 541931" name="connsiteX95"/>
                <a:gd fmla="*/ 464555 h 580719" name="connsiteY95"/>
                <a:gd fmla="*/ 135497 w 541931" name="connsiteX96"/>
                <a:gd fmla="*/ 329008 h 580719" name="connsiteY96"/>
                <a:gd fmla="*/ 154829 w 541931" name="connsiteX97"/>
                <a:gd fmla="*/ 329008 h 580719" name="connsiteY97"/>
                <a:gd fmla="*/ 154829 w 541931" name="connsiteX98"/>
                <a:gd fmla="*/ 329048 h 580719" name="connsiteY98"/>
                <a:gd fmla="*/ 174161 w 541931" name="connsiteX99"/>
                <a:gd fmla="*/ 329048 h 580719" name="connsiteY99"/>
                <a:gd fmla="*/ 174161 w 541931" name="connsiteX100"/>
                <a:gd fmla="*/ 329008 h 580719" name="connsiteY100"/>
                <a:gd fmla="*/ 193589 w 541931" name="connsiteX101"/>
                <a:gd fmla="*/ 329008 h 580719" name="connsiteY101"/>
                <a:gd fmla="*/ 193589 w 541931" name="connsiteX102"/>
                <a:gd fmla="*/ 329048 h 580719" name="connsiteY102"/>
                <a:gd fmla="*/ 212921 w 541931" name="connsiteX103"/>
                <a:gd fmla="*/ 329048 h 580719" name="connsiteY103"/>
                <a:gd fmla="*/ 212921 w 541931" name="connsiteX104"/>
                <a:gd fmla="*/ 329008 h 580719" name="connsiteY104"/>
                <a:gd fmla="*/ 232254 w 541931" name="connsiteX105"/>
                <a:gd fmla="*/ 329008 h 580719" name="connsiteY105"/>
                <a:gd fmla="*/ 232254 w 541931" name="connsiteX106"/>
                <a:gd fmla="*/ 329048 h 580719" name="connsiteY106"/>
                <a:gd fmla="*/ 251634 w 541931" name="connsiteX107"/>
                <a:gd fmla="*/ 329048 h 580719" name="connsiteY107"/>
                <a:gd fmla="*/ 251634 w 541931" name="connsiteX108"/>
                <a:gd fmla="*/ 329008 h 580719" name="connsiteY108"/>
                <a:gd fmla="*/ 290299 w 541931" name="connsiteX109"/>
                <a:gd fmla="*/ 329008 h 580719" name="connsiteY109"/>
                <a:gd fmla="*/ 290299 w 541931" name="connsiteX110"/>
                <a:gd fmla="*/ 329048 h 580719" name="connsiteY110"/>
                <a:gd fmla="*/ 309631 w 541931" name="connsiteX111"/>
                <a:gd fmla="*/ 329048 h 580719" name="connsiteY111"/>
                <a:gd fmla="*/ 309631 w 541931" name="connsiteX112"/>
                <a:gd fmla="*/ 329008 h 580719" name="connsiteY112"/>
                <a:gd fmla="*/ 328963 w 541931" name="connsiteX113"/>
                <a:gd fmla="*/ 329008 h 580719" name="connsiteY113"/>
                <a:gd fmla="*/ 328963 w 541931" name="connsiteX114"/>
                <a:gd fmla="*/ 329048 h 580719" name="connsiteY114"/>
                <a:gd fmla="*/ 348343 w 541931" name="connsiteX115"/>
                <a:gd fmla="*/ 329048 h 580719" name="connsiteY115"/>
                <a:gd fmla="*/ 348343 w 541931" name="connsiteX116"/>
                <a:gd fmla="*/ 329008 h 580719" name="connsiteY116"/>
                <a:gd fmla="*/ 367723 w 541931" name="connsiteX117"/>
                <a:gd fmla="*/ 329008 h 580719" name="connsiteY117"/>
                <a:gd fmla="*/ 367723 w 541931" name="connsiteX118"/>
                <a:gd fmla="*/ 329048 h 580719" name="connsiteY118"/>
                <a:gd fmla="*/ 387103 w 541931" name="connsiteX119"/>
                <a:gd fmla="*/ 329048 h 580719" name="connsiteY119"/>
                <a:gd fmla="*/ 387103 w 541931" name="connsiteX120"/>
                <a:gd fmla="*/ 329008 h 580719" name="connsiteY120"/>
                <a:gd fmla="*/ 406436 w 541931" name="connsiteX121"/>
                <a:gd fmla="*/ 329008 h 580719" name="connsiteY121"/>
                <a:gd fmla="*/ 406436 w 541931" name="connsiteX122"/>
                <a:gd fmla="*/ 329048 h 580719" name="connsiteY122"/>
                <a:gd fmla="*/ 425768 w 541931" name="connsiteX123"/>
                <a:gd fmla="*/ 329048 h 580719" name="connsiteY123"/>
                <a:gd fmla="*/ 425768 w 541931" name="connsiteX124"/>
                <a:gd fmla="*/ 348392 h 580719" name="connsiteY124"/>
                <a:gd fmla="*/ 116164 w 541931" name="connsiteX125"/>
                <a:gd fmla="*/ 348392 h 580719" name="connsiteY125"/>
                <a:gd fmla="*/ 116164 w 541931" name="connsiteX126"/>
                <a:gd fmla="*/ 329048 h 580719" name="connsiteY126"/>
                <a:gd fmla="*/ 135497 w 541931" name="connsiteX127"/>
                <a:gd fmla="*/ 329048 h 580719" name="connsiteY127"/>
                <a:gd fmla="*/ 406436 w 541931" name="connsiteX128"/>
                <a:gd fmla="*/ 309673 h 580719" name="connsiteY128"/>
                <a:gd fmla="*/ 425768 w 541931" name="connsiteX129"/>
                <a:gd fmla="*/ 309673 h 580719" name="connsiteY129"/>
                <a:gd fmla="*/ 425768 w 541931" name="connsiteX130"/>
                <a:gd fmla="*/ 329008 h 580719" name="connsiteY130"/>
                <a:gd fmla="*/ 406436 w 541931" name="connsiteX131"/>
                <a:gd fmla="*/ 329008 h 580719" name="connsiteY131"/>
                <a:gd fmla="*/ 367723 w 541931" name="connsiteX132"/>
                <a:gd fmla="*/ 309673 h 580719" name="connsiteY132"/>
                <a:gd fmla="*/ 387103 w 541931" name="connsiteX133"/>
                <a:gd fmla="*/ 309673 h 580719" name="connsiteY133"/>
                <a:gd fmla="*/ 387103 w 541931" name="connsiteX134"/>
                <a:gd fmla="*/ 329008 h 580719" name="connsiteY134"/>
                <a:gd fmla="*/ 367723 w 541931" name="connsiteX135"/>
                <a:gd fmla="*/ 329008 h 580719" name="connsiteY135"/>
                <a:gd fmla="*/ 328963 w 541931" name="connsiteX136"/>
                <a:gd fmla="*/ 309673 h 580719" name="connsiteY136"/>
                <a:gd fmla="*/ 348343 w 541931" name="connsiteX137"/>
                <a:gd fmla="*/ 309673 h 580719" name="connsiteY137"/>
                <a:gd fmla="*/ 348343 w 541931" name="connsiteX138"/>
                <a:gd fmla="*/ 329008 h 580719" name="connsiteY138"/>
                <a:gd fmla="*/ 328963 w 541931" name="connsiteX139"/>
                <a:gd fmla="*/ 329008 h 580719" name="connsiteY139"/>
                <a:gd fmla="*/ 290299 w 541931" name="connsiteX140"/>
                <a:gd fmla="*/ 309673 h 580719" name="connsiteY140"/>
                <a:gd fmla="*/ 309631 w 541931" name="connsiteX141"/>
                <a:gd fmla="*/ 309673 h 580719" name="connsiteY141"/>
                <a:gd fmla="*/ 309631 w 541931" name="connsiteX142"/>
                <a:gd fmla="*/ 329008 h 580719" name="connsiteY142"/>
                <a:gd fmla="*/ 290299 w 541931" name="connsiteX143"/>
                <a:gd fmla="*/ 329008 h 580719" name="connsiteY143"/>
                <a:gd fmla="*/ 232254 w 541931" name="connsiteX144"/>
                <a:gd fmla="*/ 309673 h 580719" name="connsiteY144"/>
                <a:gd fmla="*/ 251634 w 541931" name="connsiteX145"/>
                <a:gd fmla="*/ 309673 h 580719" name="connsiteY145"/>
                <a:gd fmla="*/ 251634 w 541931" name="connsiteX146"/>
                <a:gd fmla="*/ 329008 h 580719" name="connsiteY146"/>
                <a:gd fmla="*/ 232254 w 541931" name="connsiteX147"/>
                <a:gd fmla="*/ 329008 h 580719" name="connsiteY147"/>
                <a:gd fmla="*/ 193589 w 541931" name="connsiteX148"/>
                <a:gd fmla="*/ 309673 h 580719" name="connsiteY148"/>
                <a:gd fmla="*/ 212921 w 541931" name="connsiteX149"/>
                <a:gd fmla="*/ 309673 h 580719" name="connsiteY149"/>
                <a:gd fmla="*/ 212921 w 541931" name="connsiteX150"/>
                <a:gd fmla="*/ 329008 h 580719" name="connsiteY150"/>
                <a:gd fmla="*/ 193589 w 541931" name="connsiteX151"/>
                <a:gd fmla="*/ 329008 h 580719" name="connsiteY151"/>
                <a:gd fmla="*/ 154829 w 541931" name="connsiteX152"/>
                <a:gd fmla="*/ 309673 h 580719" name="connsiteY152"/>
                <a:gd fmla="*/ 174161 w 541931" name="connsiteX153"/>
                <a:gd fmla="*/ 309673 h 580719" name="connsiteY153"/>
                <a:gd fmla="*/ 174161 w 541931" name="connsiteX154"/>
                <a:gd fmla="*/ 329008 h 580719" name="connsiteY154"/>
                <a:gd fmla="*/ 154829 w 541931" name="connsiteX155"/>
                <a:gd fmla="*/ 329008 h 580719" name="connsiteY155"/>
                <a:gd fmla="*/ 116164 w 541931" name="connsiteX156"/>
                <a:gd fmla="*/ 309673 h 580719" name="connsiteY156"/>
                <a:gd fmla="*/ 135497 w 541931" name="connsiteX157"/>
                <a:gd fmla="*/ 309673 h 580719" name="connsiteY157"/>
                <a:gd fmla="*/ 135497 w 541931" name="connsiteX158"/>
                <a:gd fmla="*/ 329008 h 580719" name="connsiteY158"/>
                <a:gd fmla="*/ 116164 w 541931" name="connsiteX159"/>
                <a:gd fmla="*/ 329008 h 580719" name="connsiteY159"/>
                <a:gd fmla="*/ 116164 w 541931" name="connsiteX160"/>
                <a:gd fmla="*/ 290337 h 580719" name="connsiteY160"/>
                <a:gd fmla="*/ 425768 w 541931" name="connsiteX161"/>
                <a:gd fmla="*/ 290337 h 580719" name="connsiteY161"/>
                <a:gd fmla="*/ 425768 w 541931" name="connsiteX162"/>
                <a:gd fmla="*/ 290376 h 580719" name="connsiteY162"/>
                <a:gd fmla="*/ 406436 w 541931" name="connsiteX163"/>
                <a:gd fmla="*/ 290376 h 580719" name="connsiteY163"/>
                <a:gd fmla="*/ 406436 w 541931" name="connsiteX164"/>
                <a:gd fmla="*/ 309673 h 580719" name="connsiteY164"/>
                <a:gd fmla="*/ 387103 w 541931" name="connsiteX165"/>
                <a:gd fmla="*/ 309673 h 580719" name="connsiteY165"/>
                <a:gd fmla="*/ 387103 w 541931" name="connsiteX166"/>
                <a:gd fmla="*/ 290376 h 580719" name="connsiteY166"/>
                <a:gd fmla="*/ 367723 w 541931" name="connsiteX167"/>
                <a:gd fmla="*/ 290376 h 580719" name="connsiteY167"/>
                <a:gd fmla="*/ 367723 w 541931" name="connsiteX168"/>
                <a:gd fmla="*/ 309673 h 580719" name="connsiteY168"/>
                <a:gd fmla="*/ 348343 w 541931" name="connsiteX169"/>
                <a:gd fmla="*/ 309673 h 580719" name="connsiteY169"/>
                <a:gd fmla="*/ 348343 w 541931" name="connsiteX170"/>
                <a:gd fmla="*/ 290376 h 580719" name="connsiteY170"/>
                <a:gd fmla="*/ 328963 w 541931" name="connsiteX171"/>
                <a:gd fmla="*/ 290376 h 580719" name="connsiteY171"/>
                <a:gd fmla="*/ 328963 w 541931" name="connsiteX172"/>
                <a:gd fmla="*/ 309673 h 580719" name="connsiteY172"/>
                <a:gd fmla="*/ 309631 w 541931" name="connsiteX173"/>
                <a:gd fmla="*/ 309673 h 580719" name="connsiteY173"/>
                <a:gd fmla="*/ 309631 w 541931" name="connsiteX174"/>
                <a:gd fmla="*/ 290376 h 580719" name="connsiteY174"/>
                <a:gd fmla="*/ 290299 w 541931" name="connsiteX175"/>
                <a:gd fmla="*/ 290376 h 580719" name="connsiteY175"/>
                <a:gd fmla="*/ 290299 w 541931" name="connsiteX176"/>
                <a:gd fmla="*/ 309673 h 580719" name="connsiteY176"/>
                <a:gd fmla="*/ 251634 w 541931" name="connsiteX177"/>
                <a:gd fmla="*/ 309673 h 580719" name="connsiteY177"/>
                <a:gd fmla="*/ 251634 w 541931" name="connsiteX178"/>
                <a:gd fmla="*/ 290376 h 580719" name="connsiteY178"/>
                <a:gd fmla="*/ 232254 w 541931" name="connsiteX179"/>
                <a:gd fmla="*/ 290376 h 580719" name="connsiteY179"/>
                <a:gd fmla="*/ 232254 w 541931" name="connsiteX180"/>
                <a:gd fmla="*/ 309673 h 580719" name="connsiteY180"/>
                <a:gd fmla="*/ 212921 w 541931" name="connsiteX181"/>
                <a:gd fmla="*/ 309673 h 580719" name="connsiteY181"/>
                <a:gd fmla="*/ 212921 w 541931" name="connsiteX182"/>
                <a:gd fmla="*/ 290376 h 580719" name="connsiteY182"/>
                <a:gd fmla="*/ 193589 w 541931" name="connsiteX183"/>
                <a:gd fmla="*/ 290376 h 580719" name="connsiteY183"/>
                <a:gd fmla="*/ 193589 w 541931" name="connsiteX184"/>
                <a:gd fmla="*/ 309673 h 580719" name="connsiteY184"/>
                <a:gd fmla="*/ 174161 w 541931" name="connsiteX185"/>
                <a:gd fmla="*/ 309673 h 580719" name="connsiteY185"/>
                <a:gd fmla="*/ 174161 w 541931" name="connsiteX186"/>
                <a:gd fmla="*/ 290376 h 580719" name="connsiteY186"/>
                <a:gd fmla="*/ 154829 w 541931" name="connsiteX187"/>
                <a:gd fmla="*/ 290376 h 580719" name="connsiteY187"/>
                <a:gd fmla="*/ 154829 w 541931" name="connsiteX188"/>
                <a:gd fmla="*/ 309673 h 580719" name="connsiteY188"/>
                <a:gd fmla="*/ 135497 w 541931" name="connsiteX189"/>
                <a:gd fmla="*/ 309673 h 580719" name="connsiteY189"/>
                <a:gd fmla="*/ 135497 w 541931" name="connsiteX190"/>
                <a:gd fmla="*/ 290376 h 580719" name="connsiteY190"/>
                <a:gd fmla="*/ 116164 w 541931" name="connsiteX191"/>
                <a:gd fmla="*/ 290376 h 580719" name="connsiteY191"/>
                <a:gd fmla="*/ 116164 w 541931" name="connsiteX192"/>
                <a:gd fmla="*/ 251656 h 580719" name="connsiteY192"/>
                <a:gd fmla="*/ 425768 w 541931" name="connsiteX193"/>
                <a:gd fmla="*/ 251656 h 580719" name="connsiteY193"/>
                <a:gd fmla="*/ 425768 w 541931" name="connsiteX194"/>
                <a:gd fmla="*/ 271039 h 580719" name="connsiteY194"/>
                <a:gd fmla="*/ 116164 w 541931" name="connsiteX195"/>
                <a:gd fmla="*/ 271039 h 580719" name="connsiteY195"/>
                <a:gd fmla="*/ 270966 w 541931" name="connsiteX196"/>
                <a:gd fmla="*/ 155129 h 580719" name="connsiteY196"/>
                <a:gd fmla="*/ 182732 w 541931" name="connsiteX197"/>
                <a:gd fmla="*/ 212708 h 580719" name="connsiteY197"/>
                <a:gd fmla="*/ 359152 w 541931" name="connsiteX198"/>
                <a:gd fmla="*/ 212708 h 580719" name="connsiteY198"/>
                <a:gd fmla="*/ 270966 w 541931" name="connsiteX199"/>
                <a:gd fmla="*/ 155129 h 580719" name="connsiteY199"/>
                <a:gd fmla="*/ 270966 w 541931" name="connsiteX200"/>
                <a:gd fmla="*/ 135508 h 580719" name="connsiteY200"/>
                <a:gd fmla="*/ 271014 w 541931" name="connsiteX201"/>
                <a:gd fmla="*/ 135516 h 580719" name="connsiteY201"/>
                <a:gd fmla="*/ 271014 w 541931" name="connsiteX202"/>
                <a:gd fmla="*/ 145212 h 580719" name="connsiteY202"/>
                <a:gd fmla="*/ 280680 w 541931" name="connsiteX203"/>
                <a:gd fmla="*/ 154880 h 580719" name="connsiteY203"/>
                <a:gd fmla="*/ 290346 w 541931" name="connsiteX204"/>
                <a:gd fmla="*/ 145164 h 580719" name="connsiteY204"/>
                <a:gd fmla="*/ 290346 w 541931" name="connsiteX205"/>
                <a:gd fmla="*/ 139018 h 580719" name="connsiteY205"/>
                <a:gd fmla="*/ 311778 w 541931" name="connsiteX206"/>
                <a:gd fmla="*/ 142900 h 580719" name="connsiteY206"/>
                <a:gd fmla="*/ 385294 w 541931" name="connsiteX207"/>
                <a:gd fmla="*/ 232282 h 580719" name="connsiteY207"/>
                <a:gd fmla="*/ 156543 w 541931" name="connsiteX208"/>
                <a:gd fmla="*/ 232282 h 580719" name="connsiteY208"/>
                <a:gd fmla="*/ 270966 w 541931" name="connsiteX209"/>
                <a:gd fmla="*/ 135508 h 580719" name="connsiteY209"/>
                <a:gd fmla="*/ 280680 w 541931" name="connsiteX210"/>
                <a:gd fmla="*/ 0 h 580719" name="connsiteY210"/>
                <a:gd fmla="*/ 290346 w 541931" name="connsiteX211"/>
                <a:gd fmla="*/ 9716 h 580719" name="connsiteY211"/>
                <a:gd fmla="*/ 290346 w 541931" name="connsiteX212"/>
                <a:gd fmla="*/ 139018 h 580719" name="connsiteY212"/>
                <a:gd fmla="*/ 271014 w 541931" name="connsiteX213"/>
                <a:gd fmla="*/ 135516 h 580719" name="connsiteY213"/>
                <a:gd fmla="*/ 271014 w 541931" name="connsiteX214"/>
                <a:gd fmla="*/ 9716 h 580719" name="connsiteY214"/>
                <a:gd fmla="*/ 280680 w 541931" name="connsiteX215"/>
                <a:gd fmla="*/ 0 h 580719" name="connsiteY2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b="b" l="l" r="r" t="t"/>
              <a:pathLst>
                <a:path h="580719" w="541931">
                  <a:moveTo>
                    <a:pt x="0" y="464555"/>
                  </a:moveTo>
                  <a:lnTo>
                    <a:pt x="96720" y="464555"/>
                  </a:lnTo>
                  <a:lnTo>
                    <a:pt x="96720" y="483900"/>
                  </a:lnTo>
                  <a:lnTo>
                    <a:pt x="116104" y="483900"/>
                  </a:lnTo>
                  <a:lnTo>
                    <a:pt x="116104" y="464555"/>
                  </a:lnTo>
                  <a:lnTo>
                    <a:pt x="135489" y="464555"/>
                  </a:lnTo>
                  <a:lnTo>
                    <a:pt x="135489" y="483900"/>
                  </a:lnTo>
                  <a:lnTo>
                    <a:pt x="154777" y="483900"/>
                  </a:lnTo>
                  <a:lnTo>
                    <a:pt x="154777" y="464555"/>
                  </a:lnTo>
                  <a:lnTo>
                    <a:pt x="174114" y="464555"/>
                  </a:lnTo>
                  <a:lnTo>
                    <a:pt x="174114" y="483900"/>
                  </a:lnTo>
                  <a:lnTo>
                    <a:pt x="193546" y="483900"/>
                  </a:lnTo>
                  <a:lnTo>
                    <a:pt x="193546" y="464555"/>
                  </a:lnTo>
                  <a:lnTo>
                    <a:pt x="212882" y="464555"/>
                  </a:lnTo>
                  <a:lnTo>
                    <a:pt x="212882" y="483900"/>
                  </a:lnTo>
                  <a:lnTo>
                    <a:pt x="232219" y="483900"/>
                  </a:lnTo>
                  <a:lnTo>
                    <a:pt x="232219" y="464555"/>
                  </a:lnTo>
                  <a:lnTo>
                    <a:pt x="232222" y="464555"/>
                  </a:lnTo>
                  <a:lnTo>
                    <a:pt x="232222" y="483940"/>
                  </a:lnTo>
                  <a:lnTo>
                    <a:pt x="19336" y="483940"/>
                  </a:lnTo>
                  <a:lnTo>
                    <a:pt x="19336" y="561382"/>
                  </a:lnTo>
                  <a:lnTo>
                    <a:pt x="66438" y="561382"/>
                  </a:lnTo>
                  <a:cubicBezTo>
                    <a:pt x="81630" y="526471"/>
                    <a:pt x="116064" y="503276"/>
                    <a:pt x="154831" y="503276"/>
                  </a:cubicBezTo>
                  <a:cubicBezTo>
                    <a:pt x="193598" y="503276"/>
                    <a:pt x="228079" y="526471"/>
                    <a:pt x="243224" y="561382"/>
                  </a:cubicBezTo>
                  <a:lnTo>
                    <a:pt x="298660" y="561382"/>
                  </a:lnTo>
                  <a:cubicBezTo>
                    <a:pt x="313853" y="526471"/>
                    <a:pt x="348333" y="503276"/>
                    <a:pt x="387101" y="503276"/>
                  </a:cubicBezTo>
                  <a:cubicBezTo>
                    <a:pt x="425820" y="503276"/>
                    <a:pt x="460301" y="526471"/>
                    <a:pt x="475494" y="561382"/>
                  </a:cubicBezTo>
                  <a:lnTo>
                    <a:pt x="522500" y="561382"/>
                  </a:lnTo>
                  <a:lnTo>
                    <a:pt x="522500" y="483940"/>
                  </a:lnTo>
                  <a:lnTo>
                    <a:pt x="309614" y="483940"/>
                  </a:lnTo>
                  <a:lnTo>
                    <a:pt x="309614" y="483900"/>
                  </a:lnTo>
                  <a:lnTo>
                    <a:pt x="328949" y="483900"/>
                  </a:lnTo>
                  <a:lnTo>
                    <a:pt x="328949" y="464555"/>
                  </a:lnTo>
                  <a:lnTo>
                    <a:pt x="348333" y="464555"/>
                  </a:lnTo>
                  <a:lnTo>
                    <a:pt x="348333" y="483900"/>
                  </a:lnTo>
                  <a:lnTo>
                    <a:pt x="367717" y="483900"/>
                  </a:lnTo>
                  <a:lnTo>
                    <a:pt x="367717" y="464555"/>
                  </a:lnTo>
                  <a:lnTo>
                    <a:pt x="387102" y="464555"/>
                  </a:lnTo>
                  <a:lnTo>
                    <a:pt x="387102" y="483900"/>
                  </a:lnTo>
                  <a:lnTo>
                    <a:pt x="406438" y="483900"/>
                  </a:lnTo>
                  <a:lnTo>
                    <a:pt x="406438" y="464555"/>
                  </a:lnTo>
                  <a:lnTo>
                    <a:pt x="425775" y="464555"/>
                  </a:lnTo>
                  <a:lnTo>
                    <a:pt x="425775" y="483900"/>
                  </a:lnTo>
                  <a:lnTo>
                    <a:pt x="445111" y="483900"/>
                  </a:lnTo>
                  <a:lnTo>
                    <a:pt x="445111" y="464555"/>
                  </a:lnTo>
                  <a:lnTo>
                    <a:pt x="541931" y="464555"/>
                  </a:lnTo>
                  <a:lnTo>
                    <a:pt x="541931" y="580719"/>
                  </a:lnTo>
                  <a:lnTo>
                    <a:pt x="461777" y="580719"/>
                  </a:lnTo>
                  <a:cubicBezTo>
                    <a:pt x="453110" y="547380"/>
                    <a:pt x="423106" y="522613"/>
                    <a:pt x="387101" y="522613"/>
                  </a:cubicBezTo>
                  <a:cubicBezTo>
                    <a:pt x="351048" y="522613"/>
                    <a:pt x="321044" y="547380"/>
                    <a:pt x="312424" y="580719"/>
                  </a:cubicBezTo>
                  <a:lnTo>
                    <a:pt x="229460" y="580719"/>
                  </a:lnTo>
                  <a:cubicBezTo>
                    <a:pt x="220792" y="547380"/>
                    <a:pt x="190788" y="522613"/>
                    <a:pt x="154783" y="522613"/>
                  </a:cubicBezTo>
                  <a:cubicBezTo>
                    <a:pt x="118826" y="522613"/>
                    <a:pt x="88774" y="547380"/>
                    <a:pt x="80154" y="580719"/>
                  </a:cubicBezTo>
                  <a:lnTo>
                    <a:pt x="0" y="580719"/>
                  </a:lnTo>
                  <a:close/>
                  <a:moveTo>
                    <a:pt x="232228" y="445211"/>
                  </a:moveTo>
                  <a:lnTo>
                    <a:pt x="309604" y="445211"/>
                  </a:lnTo>
                  <a:lnTo>
                    <a:pt x="309604" y="464555"/>
                  </a:lnTo>
                  <a:lnTo>
                    <a:pt x="232228" y="464555"/>
                  </a:lnTo>
                  <a:close/>
                  <a:moveTo>
                    <a:pt x="232228" y="406523"/>
                  </a:moveTo>
                  <a:lnTo>
                    <a:pt x="309604" y="406523"/>
                  </a:lnTo>
                  <a:lnTo>
                    <a:pt x="309604" y="425915"/>
                  </a:lnTo>
                  <a:lnTo>
                    <a:pt x="232228" y="425915"/>
                  </a:lnTo>
                  <a:close/>
                  <a:moveTo>
                    <a:pt x="96720" y="367736"/>
                  </a:moveTo>
                  <a:lnTo>
                    <a:pt x="445111" y="367736"/>
                  </a:lnTo>
                  <a:lnTo>
                    <a:pt x="445111" y="464555"/>
                  </a:lnTo>
                  <a:lnTo>
                    <a:pt x="425775" y="464555"/>
                  </a:lnTo>
                  <a:lnTo>
                    <a:pt x="425775" y="387073"/>
                  </a:lnTo>
                  <a:lnTo>
                    <a:pt x="406438" y="387073"/>
                  </a:lnTo>
                  <a:lnTo>
                    <a:pt x="406438" y="464555"/>
                  </a:lnTo>
                  <a:lnTo>
                    <a:pt x="387102" y="464555"/>
                  </a:lnTo>
                  <a:lnTo>
                    <a:pt x="387102" y="387073"/>
                  </a:lnTo>
                  <a:lnTo>
                    <a:pt x="367717" y="387073"/>
                  </a:lnTo>
                  <a:lnTo>
                    <a:pt x="367717" y="464555"/>
                  </a:lnTo>
                  <a:lnTo>
                    <a:pt x="348333" y="464555"/>
                  </a:lnTo>
                  <a:lnTo>
                    <a:pt x="348333" y="387073"/>
                  </a:lnTo>
                  <a:lnTo>
                    <a:pt x="328949" y="387073"/>
                  </a:lnTo>
                  <a:lnTo>
                    <a:pt x="328949" y="464555"/>
                  </a:lnTo>
                  <a:lnTo>
                    <a:pt x="309614" y="464555"/>
                  </a:lnTo>
                  <a:lnTo>
                    <a:pt x="309614" y="483900"/>
                  </a:lnTo>
                  <a:lnTo>
                    <a:pt x="309613" y="483900"/>
                  </a:lnTo>
                  <a:lnTo>
                    <a:pt x="309613" y="387073"/>
                  </a:lnTo>
                  <a:lnTo>
                    <a:pt x="232219" y="387073"/>
                  </a:lnTo>
                  <a:lnTo>
                    <a:pt x="232219" y="464555"/>
                  </a:lnTo>
                  <a:lnTo>
                    <a:pt x="212882" y="464555"/>
                  </a:lnTo>
                  <a:lnTo>
                    <a:pt x="212882" y="387073"/>
                  </a:lnTo>
                  <a:lnTo>
                    <a:pt x="193546" y="387073"/>
                  </a:lnTo>
                  <a:lnTo>
                    <a:pt x="193546" y="464555"/>
                  </a:lnTo>
                  <a:lnTo>
                    <a:pt x="174114" y="464555"/>
                  </a:lnTo>
                  <a:lnTo>
                    <a:pt x="174114" y="387073"/>
                  </a:lnTo>
                  <a:lnTo>
                    <a:pt x="154777" y="387073"/>
                  </a:lnTo>
                  <a:lnTo>
                    <a:pt x="154777" y="464555"/>
                  </a:lnTo>
                  <a:lnTo>
                    <a:pt x="135489" y="464555"/>
                  </a:lnTo>
                  <a:lnTo>
                    <a:pt x="135489" y="387073"/>
                  </a:lnTo>
                  <a:lnTo>
                    <a:pt x="116104" y="387073"/>
                  </a:lnTo>
                  <a:lnTo>
                    <a:pt x="116104" y="464555"/>
                  </a:lnTo>
                  <a:lnTo>
                    <a:pt x="96720" y="464555"/>
                  </a:lnTo>
                  <a:close/>
                  <a:moveTo>
                    <a:pt x="135497" y="329008"/>
                  </a:moveTo>
                  <a:lnTo>
                    <a:pt x="154829" y="329008"/>
                  </a:lnTo>
                  <a:lnTo>
                    <a:pt x="154829" y="329048"/>
                  </a:lnTo>
                  <a:lnTo>
                    <a:pt x="174161" y="329048"/>
                  </a:lnTo>
                  <a:lnTo>
                    <a:pt x="174161" y="329008"/>
                  </a:lnTo>
                  <a:lnTo>
                    <a:pt x="193589" y="329008"/>
                  </a:lnTo>
                  <a:lnTo>
                    <a:pt x="193589" y="329048"/>
                  </a:lnTo>
                  <a:lnTo>
                    <a:pt x="212921" y="329048"/>
                  </a:lnTo>
                  <a:lnTo>
                    <a:pt x="212921" y="329008"/>
                  </a:lnTo>
                  <a:lnTo>
                    <a:pt x="232254" y="329008"/>
                  </a:lnTo>
                  <a:lnTo>
                    <a:pt x="232254" y="329048"/>
                  </a:lnTo>
                  <a:lnTo>
                    <a:pt x="251634" y="329048"/>
                  </a:lnTo>
                  <a:lnTo>
                    <a:pt x="251634" y="329008"/>
                  </a:lnTo>
                  <a:lnTo>
                    <a:pt x="290299" y="329008"/>
                  </a:lnTo>
                  <a:lnTo>
                    <a:pt x="290299" y="329048"/>
                  </a:lnTo>
                  <a:lnTo>
                    <a:pt x="309631" y="329048"/>
                  </a:lnTo>
                  <a:lnTo>
                    <a:pt x="309631" y="329008"/>
                  </a:lnTo>
                  <a:lnTo>
                    <a:pt x="328963" y="329008"/>
                  </a:lnTo>
                  <a:lnTo>
                    <a:pt x="328963" y="329048"/>
                  </a:lnTo>
                  <a:lnTo>
                    <a:pt x="348343" y="329048"/>
                  </a:lnTo>
                  <a:lnTo>
                    <a:pt x="348343" y="329008"/>
                  </a:lnTo>
                  <a:lnTo>
                    <a:pt x="367723" y="329008"/>
                  </a:lnTo>
                  <a:lnTo>
                    <a:pt x="367723" y="329048"/>
                  </a:lnTo>
                  <a:lnTo>
                    <a:pt x="387103" y="329048"/>
                  </a:lnTo>
                  <a:lnTo>
                    <a:pt x="387103" y="329008"/>
                  </a:lnTo>
                  <a:lnTo>
                    <a:pt x="406436" y="329008"/>
                  </a:lnTo>
                  <a:lnTo>
                    <a:pt x="406436" y="329048"/>
                  </a:lnTo>
                  <a:lnTo>
                    <a:pt x="425768" y="329048"/>
                  </a:lnTo>
                  <a:lnTo>
                    <a:pt x="425768" y="348392"/>
                  </a:lnTo>
                  <a:lnTo>
                    <a:pt x="116164" y="348392"/>
                  </a:lnTo>
                  <a:lnTo>
                    <a:pt x="116164" y="329048"/>
                  </a:lnTo>
                  <a:lnTo>
                    <a:pt x="135497" y="329048"/>
                  </a:lnTo>
                  <a:close/>
                  <a:moveTo>
                    <a:pt x="406436" y="309673"/>
                  </a:moveTo>
                  <a:lnTo>
                    <a:pt x="425768" y="309673"/>
                  </a:lnTo>
                  <a:lnTo>
                    <a:pt x="425768" y="329008"/>
                  </a:lnTo>
                  <a:lnTo>
                    <a:pt x="406436" y="329008"/>
                  </a:lnTo>
                  <a:close/>
                  <a:moveTo>
                    <a:pt x="367723" y="309673"/>
                  </a:moveTo>
                  <a:lnTo>
                    <a:pt x="387103" y="309673"/>
                  </a:lnTo>
                  <a:lnTo>
                    <a:pt x="387103" y="329008"/>
                  </a:lnTo>
                  <a:lnTo>
                    <a:pt x="367723" y="329008"/>
                  </a:lnTo>
                  <a:close/>
                  <a:moveTo>
                    <a:pt x="328963" y="309673"/>
                  </a:moveTo>
                  <a:lnTo>
                    <a:pt x="348343" y="309673"/>
                  </a:lnTo>
                  <a:lnTo>
                    <a:pt x="348343" y="329008"/>
                  </a:lnTo>
                  <a:lnTo>
                    <a:pt x="328963" y="329008"/>
                  </a:lnTo>
                  <a:close/>
                  <a:moveTo>
                    <a:pt x="290299" y="309673"/>
                  </a:moveTo>
                  <a:lnTo>
                    <a:pt x="309631" y="309673"/>
                  </a:lnTo>
                  <a:lnTo>
                    <a:pt x="309631" y="329008"/>
                  </a:lnTo>
                  <a:lnTo>
                    <a:pt x="290299" y="329008"/>
                  </a:lnTo>
                  <a:close/>
                  <a:moveTo>
                    <a:pt x="232254" y="309673"/>
                  </a:moveTo>
                  <a:lnTo>
                    <a:pt x="251634" y="309673"/>
                  </a:lnTo>
                  <a:lnTo>
                    <a:pt x="251634" y="329008"/>
                  </a:lnTo>
                  <a:lnTo>
                    <a:pt x="232254" y="329008"/>
                  </a:lnTo>
                  <a:close/>
                  <a:moveTo>
                    <a:pt x="193589" y="309673"/>
                  </a:moveTo>
                  <a:lnTo>
                    <a:pt x="212921" y="309673"/>
                  </a:lnTo>
                  <a:lnTo>
                    <a:pt x="212921" y="329008"/>
                  </a:lnTo>
                  <a:lnTo>
                    <a:pt x="193589" y="329008"/>
                  </a:lnTo>
                  <a:close/>
                  <a:moveTo>
                    <a:pt x="154829" y="309673"/>
                  </a:moveTo>
                  <a:lnTo>
                    <a:pt x="174161" y="309673"/>
                  </a:lnTo>
                  <a:lnTo>
                    <a:pt x="174161" y="329008"/>
                  </a:lnTo>
                  <a:lnTo>
                    <a:pt x="154829" y="329008"/>
                  </a:lnTo>
                  <a:close/>
                  <a:moveTo>
                    <a:pt x="116164" y="309673"/>
                  </a:moveTo>
                  <a:lnTo>
                    <a:pt x="135497" y="309673"/>
                  </a:lnTo>
                  <a:lnTo>
                    <a:pt x="135497" y="329008"/>
                  </a:lnTo>
                  <a:lnTo>
                    <a:pt x="116164" y="329008"/>
                  </a:lnTo>
                  <a:close/>
                  <a:moveTo>
                    <a:pt x="116164" y="290337"/>
                  </a:moveTo>
                  <a:lnTo>
                    <a:pt x="425768" y="290337"/>
                  </a:lnTo>
                  <a:lnTo>
                    <a:pt x="425768" y="290376"/>
                  </a:lnTo>
                  <a:lnTo>
                    <a:pt x="406436" y="290376"/>
                  </a:lnTo>
                  <a:lnTo>
                    <a:pt x="406436" y="309673"/>
                  </a:lnTo>
                  <a:lnTo>
                    <a:pt x="387103" y="309673"/>
                  </a:lnTo>
                  <a:lnTo>
                    <a:pt x="387103" y="290376"/>
                  </a:lnTo>
                  <a:lnTo>
                    <a:pt x="367723" y="290376"/>
                  </a:lnTo>
                  <a:lnTo>
                    <a:pt x="367723" y="309673"/>
                  </a:lnTo>
                  <a:lnTo>
                    <a:pt x="348343" y="309673"/>
                  </a:lnTo>
                  <a:lnTo>
                    <a:pt x="348343" y="290376"/>
                  </a:lnTo>
                  <a:lnTo>
                    <a:pt x="328963" y="290376"/>
                  </a:lnTo>
                  <a:lnTo>
                    <a:pt x="328963" y="309673"/>
                  </a:lnTo>
                  <a:lnTo>
                    <a:pt x="309631" y="309673"/>
                  </a:lnTo>
                  <a:lnTo>
                    <a:pt x="309631" y="290376"/>
                  </a:lnTo>
                  <a:lnTo>
                    <a:pt x="290299" y="290376"/>
                  </a:lnTo>
                  <a:lnTo>
                    <a:pt x="290299" y="309673"/>
                  </a:lnTo>
                  <a:lnTo>
                    <a:pt x="251634" y="309673"/>
                  </a:lnTo>
                  <a:lnTo>
                    <a:pt x="251634" y="290376"/>
                  </a:lnTo>
                  <a:lnTo>
                    <a:pt x="232254" y="290376"/>
                  </a:lnTo>
                  <a:lnTo>
                    <a:pt x="232254" y="309673"/>
                  </a:lnTo>
                  <a:lnTo>
                    <a:pt x="212921" y="309673"/>
                  </a:lnTo>
                  <a:lnTo>
                    <a:pt x="212921" y="290376"/>
                  </a:lnTo>
                  <a:lnTo>
                    <a:pt x="193589" y="290376"/>
                  </a:lnTo>
                  <a:lnTo>
                    <a:pt x="193589" y="309673"/>
                  </a:lnTo>
                  <a:lnTo>
                    <a:pt x="174161" y="309673"/>
                  </a:lnTo>
                  <a:lnTo>
                    <a:pt x="174161" y="290376"/>
                  </a:lnTo>
                  <a:lnTo>
                    <a:pt x="154829" y="290376"/>
                  </a:lnTo>
                  <a:lnTo>
                    <a:pt x="154829" y="309673"/>
                  </a:lnTo>
                  <a:lnTo>
                    <a:pt x="135497" y="309673"/>
                  </a:lnTo>
                  <a:lnTo>
                    <a:pt x="135497" y="290376"/>
                  </a:lnTo>
                  <a:lnTo>
                    <a:pt x="116164" y="290376"/>
                  </a:lnTo>
                  <a:close/>
                  <a:moveTo>
                    <a:pt x="116164" y="251656"/>
                  </a:moveTo>
                  <a:lnTo>
                    <a:pt x="425768" y="251656"/>
                  </a:lnTo>
                  <a:lnTo>
                    <a:pt x="425768" y="271039"/>
                  </a:lnTo>
                  <a:lnTo>
                    <a:pt x="116164" y="271039"/>
                  </a:lnTo>
                  <a:close/>
                  <a:moveTo>
                    <a:pt x="270966" y="155129"/>
                  </a:moveTo>
                  <a:cubicBezTo>
                    <a:pt x="231873" y="155129"/>
                    <a:pt x="197827" y="178275"/>
                    <a:pt x="182732" y="212708"/>
                  </a:cubicBezTo>
                  <a:lnTo>
                    <a:pt x="359152" y="212708"/>
                  </a:lnTo>
                  <a:cubicBezTo>
                    <a:pt x="344106" y="178275"/>
                    <a:pt x="310012" y="155129"/>
                    <a:pt x="270966" y="155129"/>
                  </a:cubicBezTo>
                  <a:close/>
                  <a:moveTo>
                    <a:pt x="270966" y="135508"/>
                  </a:moveTo>
                  <a:lnTo>
                    <a:pt x="271014" y="135516"/>
                  </a:lnTo>
                  <a:lnTo>
                    <a:pt x="271014" y="145212"/>
                  </a:lnTo>
                  <a:cubicBezTo>
                    <a:pt x="271014" y="150593"/>
                    <a:pt x="275299" y="154880"/>
                    <a:pt x="280680" y="154880"/>
                  </a:cubicBezTo>
                  <a:cubicBezTo>
                    <a:pt x="286013" y="154880"/>
                    <a:pt x="290299" y="150593"/>
                    <a:pt x="290346" y="145164"/>
                  </a:cubicBezTo>
                  <a:lnTo>
                    <a:pt x="290346" y="139018"/>
                  </a:lnTo>
                  <a:lnTo>
                    <a:pt x="311778" y="142900"/>
                  </a:lnTo>
                  <a:cubicBezTo>
                    <a:pt x="349849" y="157237"/>
                    <a:pt x="378366" y="191062"/>
                    <a:pt x="385294" y="232282"/>
                  </a:cubicBezTo>
                  <a:lnTo>
                    <a:pt x="156543" y="232282"/>
                  </a:lnTo>
                  <a:cubicBezTo>
                    <a:pt x="165829" y="177323"/>
                    <a:pt x="213445" y="135508"/>
                    <a:pt x="270966" y="135508"/>
                  </a:cubicBezTo>
                  <a:close/>
                  <a:moveTo>
                    <a:pt x="280680" y="0"/>
                  </a:moveTo>
                  <a:cubicBezTo>
                    <a:pt x="286013" y="0"/>
                    <a:pt x="290346" y="4381"/>
                    <a:pt x="290346" y="9716"/>
                  </a:cubicBezTo>
                  <a:lnTo>
                    <a:pt x="290346" y="139018"/>
                  </a:lnTo>
                  <a:lnTo>
                    <a:pt x="271014" y="135516"/>
                  </a:lnTo>
                  <a:lnTo>
                    <a:pt x="271014" y="9716"/>
                  </a:lnTo>
                  <a:cubicBezTo>
                    <a:pt x="271014" y="4381"/>
                    <a:pt x="275299" y="0"/>
                    <a:pt x="280680" y="0"/>
                  </a:cubicBezTo>
                  <a:close/>
                </a:path>
              </a:pathLst>
            </a:custGeom>
            <a:solidFill>
              <a:sysClr lastClr="FFFFFF" val="window"/>
            </a:solidFill>
            <a:ln>
              <a:noFill/>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4572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cxnSp>
          <p:nvCxnSpPr>
            <p:cNvPr id="18" name="直接连接符 17">
              <a:extLst>
                <a:ext uri="{FF2B5EF4-FFF2-40B4-BE49-F238E27FC236}">
                  <a16:creationId xmlns:a16="http://schemas.microsoft.com/office/drawing/2014/main" id="{725B93AB-34AC-4D68-A982-C355D6C23A85}"/>
                </a:ext>
              </a:extLst>
            </p:cNvPr>
            <p:cNvCxnSpPr/>
            <p:nvPr/>
          </p:nvCxnSpPr>
          <p:spPr>
            <a:xfrm flipH="1">
              <a:off x="4820724" y="3892664"/>
              <a:ext cx="1124377"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9" name="椭圆 18">
              <a:extLst>
                <a:ext uri="{FF2B5EF4-FFF2-40B4-BE49-F238E27FC236}">
                  <a16:creationId xmlns:a16="http://schemas.microsoft.com/office/drawing/2014/main" id="{3DAE2805-63F4-4C6B-8871-89F382516E26}"/>
                </a:ext>
              </a:extLst>
            </p:cNvPr>
            <p:cNvSpPr/>
            <p:nvPr/>
          </p:nvSpPr>
          <p:spPr>
            <a:xfrm>
              <a:off x="4038393" y="4945596"/>
              <a:ext cx="652835" cy="652835"/>
            </a:xfrm>
            <a:prstGeom prst="ellipse">
              <a:avLst/>
            </a:prstGeom>
            <a:solidFill>
              <a:srgbClr val="C00000"/>
            </a:solidFill>
            <a:ln w="38100">
              <a:solidFill>
                <a:sysClr lastClr="FFFFFF" val="window"/>
              </a:solidFill>
            </a:ln>
          </p:spPr>
          <p:style>
            <a:lnRef idx="2">
              <a:srgbClr val="1F74AD">
                <a:shade val="50000"/>
              </a:srgbClr>
            </a:lnRef>
            <a:fillRef idx="1">
              <a:srgbClr val="1F74AD"/>
            </a:fillRef>
            <a:effectRef idx="0">
              <a:srgbClr val="1F74AD"/>
            </a:effectRef>
            <a:fontRef idx="minor">
              <a:sysClr lastClr="FFFFFF" val="window"/>
            </a:fontRef>
          </p:style>
          <p:txBody>
            <a:bodyPr anchor="ctr"/>
            <a:lstStyle>
              <a:defPPr>
                <a:defRPr lang="zh-CN">
                  <a:solidFill>
                    <a:sysClr lastClr="FFFFFF" val="window"/>
                  </a:solidFill>
                </a:defRPr>
              </a:defPPr>
              <a:lvl1pPr algn="l" defTabSz="914400" eaLnBrk="1" hangingPunct="1" latinLnBrk="0" marL="0" rtl="0">
                <a:defRPr kern="1200" sz="1800">
                  <a:solidFill>
                    <a:sysClr lastClr="FFFFFF" val="window"/>
                  </a:solidFill>
                  <a:latin typeface="+mn-lt"/>
                  <a:ea typeface="+mn-ea"/>
                  <a:cs typeface="+mn-cs"/>
                </a:defRPr>
              </a:lvl1pPr>
              <a:lvl2pPr algn="l" defTabSz="914400" eaLnBrk="1" hangingPunct="1" latinLnBrk="0" marL="457200" rtl="0">
                <a:defRPr kern="1200" sz="1800">
                  <a:solidFill>
                    <a:sysClr lastClr="FFFFFF" val="window"/>
                  </a:solidFill>
                  <a:latin typeface="+mn-lt"/>
                  <a:ea typeface="+mn-ea"/>
                  <a:cs typeface="+mn-cs"/>
                </a:defRPr>
              </a:lvl2pPr>
              <a:lvl3pPr algn="l" defTabSz="914400" eaLnBrk="1" hangingPunct="1" latinLnBrk="0" marL="914400" rtl="0">
                <a:defRPr kern="1200" sz="1800">
                  <a:solidFill>
                    <a:sysClr lastClr="FFFFFF" val="window"/>
                  </a:solidFill>
                  <a:latin typeface="+mn-lt"/>
                  <a:ea typeface="+mn-ea"/>
                  <a:cs typeface="+mn-cs"/>
                </a:defRPr>
              </a:lvl3pPr>
              <a:lvl4pPr algn="l" defTabSz="914400" eaLnBrk="1" hangingPunct="1" latinLnBrk="0" marL="1371600" rtl="0">
                <a:defRPr kern="1200" sz="1800">
                  <a:solidFill>
                    <a:sysClr lastClr="FFFFFF" val="window"/>
                  </a:solidFill>
                  <a:latin typeface="+mn-lt"/>
                  <a:ea typeface="+mn-ea"/>
                  <a:cs typeface="+mn-cs"/>
                </a:defRPr>
              </a:lvl4pPr>
              <a:lvl5pPr algn="l" defTabSz="914400" eaLnBrk="1" hangingPunct="1" latinLnBrk="0" marL="1828800" rtl="0">
                <a:defRPr kern="1200" sz="1800">
                  <a:solidFill>
                    <a:sysClr lastClr="FFFFFF" val="window"/>
                  </a:solidFill>
                  <a:latin typeface="+mn-lt"/>
                  <a:ea typeface="+mn-ea"/>
                  <a:cs typeface="+mn-cs"/>
                </a:defRPr>
              </a:lvl5pPr>
              <a:lvl6pPr algn="l" defTabSz="914400" eaLnBrk="1" hangingPunct="1" latinLnBrk="0" marL="2286000" rtl="0">
                <a:defRPr kern="1200" sz="1800">
                  <a:solidFill>
                    <a:sysClr lastClr="FFFFFF" val="window"/>
                  </a:solidFill>
                  <a:latin typeface="+mn-lt"/>
                  <a:ea typeface="+mn-ea"/>
                  <a:cs typeface="+mn-cs"/>
                </a:defRPr>
              </a:lvl6pPr>
              <a:lvl7pPr algn="l" defTabSz="914400" eaLnBrk="1" hangingPunct="1" latinLnBrk="0" marL="2743200" rtl="0">
                <a:defRPr kern="1200" sz="1800">
                  <a:solidFill>
                    <a:sysClr lastClr="FFFFFF" val="window"/>
                  </a:solidFill>
                  <a:latin typeface="+mn-lt"/>
                  <a:ea typeface="+mn-ea"/>
                  <a:cs typeface="+mn-cs"/>
                </a:defRPr>
              </a:lvl7pPr>
              <a:lvl8pPr algn="l" defTabSz="914400" eaLnBrk="1" hangingPunct="1" latinLnBrk="0" marL="3200400" rtl="0">
                <a:defRPr kern="1200" sz="1800">
                  <a:solidFill>
                    <a:sysClr lastClr="FFFFFF" val="window"/>
                  </a:solidFill>
                  <a:latin typeface="+mn-lt"/>
                  <a:ea typeface="+mn-ea"/>
                  <a:cs typeface="+mn-cs"/>
                </a:defRPr>
              </a:lvl8pPr>
              <a:lvl9pPr algn="l" defTabSz="914400" eaLnBrk="1" hangingPunct="1" latinLnBrk="0" marL="3657600" rtl="0">
                <a:defRPr kern="1200" sz="1800">
                  <a:solidFill>
                    <a:sysClr lastClr="FFFFFF" val="window"/>
                  </a:solidFill>
                  <a:latin typeface="+mn-lt"/>
                  <a:ea typeface="+mn-ea"/>
                  <a:cs typeface="+mn-cs"/>
                </a:defRPr>
              </a:lvl9pPr>
            </a:lstStyle>
            <a:p>
              <a:pPr algn="ctr" defTabSz="9144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sysClr lastClr="FFFFFF" val="window"/>
                </a:solidFill>
                <a:effectLst/>
                <a:uLnTx/>
                <a:uFillTx/>
                <a:latin charset="-122" panose="020b0503020204020204" pitchFamily="34" typeface="微软雅黑"/>
                <a:ea charset="-122" panose="020b0503020204020204" pitchFamily="34" typeface="微软雅黑"/>
                <a:cs typeface="+mn-cs"/>
              </a:endParaRPr>
            </a:p>
          </p:txBody>
        </p:sp>
        <p:sp>
          <p:nvSpPr>
            <p:cNvPr id="20" name="任意多边形 20">
              <a:extLst>
                <a:ext uri="{FF2B5EF4-FFF2-40B4-BE49-F238E27FC236}">
                  <a16:creationId xmlns:a16="http://schemas.microsoft.com/office/drawing/2014/main" id="{E9F43905-FBFE-4C74-8A6B-D7591A582C26}"/>
                </a:ext>
              </a:extLst>
            </p:cNvPr>
            <p:cNvSpPr/>
            <p:nvPr/>
          </p:nvSpPr>
          <p:spPr bwMode="auto">
            <a:xfrm>
              <a:off x="4202769" y="5080449"/>
              <a:ext cx="324084" cy="383128"/>
            </a:xfrm>
            <a:custGeom>
              <a:gdLst>
                <a:gd fmla="*/ 41 w 239" name="T0"/>
                <a:gd fmla="*/ 281 h 283" name="T1"/>
                <a:gd fmla="*/ 137 w 239" name="T2"/>
                <a:gd fmla="*/ 249 h 283" name="T3"/>
                <a:gd fmla="*/ 191 w 239" name="T4"/>
                <a:gd fmla="*/ 232 h 283" name="T5"/>
                <a:gd fmla="*/ 222 w 239" name="T6"/>
                <a:gd fmla="*/ 210 h 283" name="T7"/>
                <a:gd fmla="*/ 234 w 239" name="T8"/>
                <a:gd fmla="*/ 164 h 283" name="T9"/>
                <a:gd fmla="*/ 220 w 239" name="T10"/>
                <a:gd fmla="*/ 109 h 283" name="T11"/>
                <a:gd fmla="*/ 227 w 239" name="T12"/>
                <a:gd fmla="*/ 93 h 283" name="T13"/>
                <a:gd fmla="*/ 188 w 239" name="T14"/>
                <a:gd fmla="*/ 75 h 283" name="T15"/>
                <a:gd fmla="*/ 172 w 239" name="T16"/>
                <a:gd fmla="*/ 78 h 283" name="T17"/>
                <a:gd fmla="*/ 150 w 239" name="T18"/>
                <a:gd fmla="*/ 87 h 283" name="T19"/>
                <a:gd fmla="*/ 124 w 239" name="T20"/>
                <a:gd fmla="*/ 67 h 283" name="T21"/>
                <a:gd fmla="*/ 186 w 239" name="T22"/>
                <a:gd fmla="*/ 10 h 283" name="T23"/>
                <a:gd fmla="*/ 155 w 239" name="T24"/>
                <a:gd fmla="*/ 5 h 283" name="T25"/>
                <a:gd fmla="*/ 100 w 239" name="T26"/>
                <a:gd fmla="*/ 40 h 283" name="T27"/>
                <a:gd fmla="*/ 90 w 239" name="T28"/>
                <a:gd fmla="*/ 49 h 283" name="T29"/>
                <a:gd fmla="*/ 107 w 239" name="T30"/>
                <a:gd fmla="*/ 56 h 283" name="T31"/>
                <a:gd fmla="*/ 117 w 239" name="T32"/>
                <a:gd fmla="*/ 59 h 283" name="T33"/>
                <a:gd fmla="*/ 72 w 239" name="T34"/>
                <a:gd fmla="*/ 80 h 283" name="T35"/>
                <a:gd fmla="*/ 32 w 239" name="T36"/>
                <a:gd fmla="*/ 78 h 283" name="T37"/>
                <a:gd fmla="*/ 25 w 239" name="T38"/>
                <a:gd fmla="*/ 95 h 283" name="T39"/>
                <a:gd fmla="*/ 11 w 239" name="T40"/>
                <a:gd fmla="*/ 100 h 283" name="T41"/>
                <a:gd fmla="*/ 43 w 239" name="T42"/>
                <a:gd fmla="*/ 111 h 283" name="T43"/>
                <a:gd fmla="*/ 22 w 239" name="T44"/>
                <a:gd fmla="*/ 130 h 283" name="T45"/>
                <a:gd fmla="*/ 25 w 239" name="T46"/>
                <a:gd fmla="*/ 145 h 283" name="T47"/>
                <a:gd fmla="*/ 75 w 239" name="T48"/>
                <a:gd fmla="*/ 157 h 283" name="T49"/>
                <a:gd fmla="*/ 53 w 239" name="T50"/>
                <a:gd fmla="*/ 172 h 283" name="T51"/>
                <a:gd fmla="*/ 39 w 239" name="T52"/>
                <a:gd fmla="*/ 194 h 283" name="T53"/>
                <a:gd fmla="*/ 36 w 239" name="T54"/>
                <a:gd fmla="*/ 208 h 283" name="T55"/>
                <a:gd fmla="*/ 14 w 239" name="T56"/>
                <a:gd fmla="*/ 223 h 283" name="T57"/>
                <a:gd fmla="*/ 2 w 239" name="T58"/>
                <a:gd fmla="*/ 233 h 283" name="T59"/>
                <a:gd fmla="*/ 22 w 239" name="T60"/>
                <a:gd fmla="*/ 236 h 283" name="T61"/>
                <a:gd fmla="*/ 6 w 239" name="T62"/>
                <a:gd fmla="*/ 249 h 283" name="T63"/>
                <a:gd fmla="*/ 8 w 239" name="T64"/>
                <a:gd fmla="*/ 258 h 283" name="T65"/>
                <a:gd fmla="*/ 32 w 239" name="T66"/>
                <a:gd fmla="*/ 270 h 283" name="T67"/>
                <a:gd fmla="*/ 34 w 239" name="T68"/>
                <a:gd fmla="*/ 274 h 283" name="T69"/>
                <a:gd fmla="*/ 41 w 239" name="T70"/>
                <a:gd fmla="*/ 281 h 28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3" w="239">
                  <a:moveTo>
                    <a:pt x="41" y="281"/>
                  </a:moveTo>
                  <a:cubicBezTo>
                    <a:pt x="77" y="283"/>
                    <a:pt x="106" y="264"/>
                    <a:pt x="137" y="249"/>
                  </a:cubicBezTo>
                  <a:cubicBezTo>
                    <a:pt x="154" y="241"/>
                    <a:pt x="172" y="231"/>
                    <a:pt x="191" y="232"/>
                  </a:cubicBezTo>
                  <a:cubicBezTo>
                    <a:pt x="208" y="232"/>
                    <a:pt x="219" y="227"/>
                    <a:pt x="222" y="210"/>
                  </a:cubicBezTo>
                  <a:cubicBezTo>
                    <a:pt x="225" y="194"/>
                    <a:pt x="239" y="181"/>
                    <a:pt x="234" y="164"/>
                  </a:cubicBezTo>
                  <a:cubicBezTo>
                    <a:pt x="228" y="146"/>
                    <a:pt x="232" y="126"/>
                    <a:pt x="220" y="109"/>
                  </a:cubicBezTo>
                  <a:cubicBezTo>
                    <a:pt x="215" y="101"/>
                    <a:pt x="227" y="101"/>
                    <a:pt x="227" y="93"/>
                  </a:cubicBezTo>
                  <a:cubicBezTo>
                    <a:pt x="209" y="96"/>
                    <a:pt x="197" y="89"/>
                    <a:pt x="188" y="75"/>
                  </a:cubicBezTo>
                  <a:cubicBezTo>
                    <a:pt x="182" y="65"/>
                    <a:pt x="175" y="69"/>
                    <a:pt x="172" y="78"/>
                  </a:cubicBezTo>
                  <a:cubicBezTo>
                    <a:pt x="168" y="90"/>
                    <a:pt x="160" y="90"/>
                    <a:pt x="150" y="87"/>
                  </a:cubicBezTo>
                  <a:cubicBezTo>
                    <a:pt x="139" y="84"/>
                    <a:pt x="132" y="76"/>
                    <a:pt x="124" y="67"/>
                  </a:cubicBezTo>
                  <a:cubicBezTo>
                    <a:pt x="152" y="54"/>
                    <a:pt x="160" y="23"/>
                    <a:pt x="186" y="10"/>
                  </a:cubicBezTo>
                  <a:cubicBezTo>
                    <a:pt x="174" y="1"/>
                    <a:pt x="168" y="0"/>
                    <a:pt x="155" y="5"/>
                  </a:cubicBezTo>
                  <a:cubicBezTo>
                    <a:pt x="133" y="13"/>
                    <a:pt x="108" y="12"/>
                    <a:pt x="100" y="40"/>
                  </a:cubicBezTo>
                  <a:cubicBezTo>
                    <a:pt x="99" y="44"/>
                    <a:pt x="88" y="43"/>
                    <a:pt x="90" y="49"/>
                  </a:cubicBezTo>
                  <a:cubicBezTo>
                    <a:pt x="93" y="56"/>
                    <a:pt x="101" y="55"/>
                    <a:pt x="107" y="56"/>
                  </a:cubicBezTo>
                  <a:cubicBezTo>
                    <a:pt x="110" y="57"/>
                    <a:pt x="115" y="52"/>
                    <a:pt x="117" y="59"/>
                  </a:cubicBezTo>
                  <a:cubicBezTo>
                    <a:pt x="103" y="69"/>
                    <a:pt x="91" y="83"/>
                    <a:pt x="72" y="80"/>
                  </a:cubicBezTo>
                  <a:cubicBezTo>
                    <a:pt x="58" y="78"/>
                    <a:pt x="45" y="77"/>
                    <a:pt x="32" y="78"/>
                  </a:cubicBezTo>
                  <a:cubicBezTo>
                    <a:pt x="14" y="79"/>
                    <a:pt x="16" y="86"/>
                    <a:pt x="25" y="95"/>
                  </a:cubicBezTo>
                  <a:cubicBezTo>
                    <a:pt x="21" y="100"/>
                    <a:pt x="14" y="94"/>
                    <a:pt x="11" y="100"/>
                  </a:cubicBezTo>
                  <a:cubicBezTo>
                    <a:pt x="20" y="109"/>
                    <a:pt x="31" y="110"/>
                    <a:pt x="43" y="111"/>
                  </a:cubicBezTo>
                  <a:cubicBezTo>
                    <a:pt x="30" y="112"/>
                    <a:pt x="29" y="124"/>
                    <a:pt x="22" y="130"/>
                  </a:cubicBezTo>
                  <a:cubicBezTo>
                    <a:pt x="13" y="137"/>
                    <a:pt x="13" y="140"/>
                    <a:pt x="25" y="145"/>
                  </a:cubicBezTo>
                  <a:cubicBezTo>
                    <a:pt x="41" y="151"/>
                    <a:pt x="56" y="159"/>
                    <a:pt x="75" y="157"/>
                  </a:cubicBezTo>
                  <a:cubicBezTo>
                    <a:pt x="67" y="161"/>
                    <a:pt x="56" y="163"/>
                    <a:pt x="53" y="172"/>
                  </a:cubicBezTo>
                  <a:cubicBezTo>
                    <a:pt x="51" y="182"/>
                    <a:pt x="47" y="189"/>
                    <a:pt x="39" y="194"/>
                  </a:cubicBezTo>
                  <a:cubicBezTo>
                    <a:pt x="31" y="198"/>
                    <a:pt x="30" y="202"/>
                    <a:pt x="36" y="208"/>
                  </a:cubicBezTo>
                  <a:cubicBezTo>
                    <a:pt x="28" y="212"/>
                    <a:pt x="31" y="230"/>
                    <a:pt x="14" y="223"/>
                  </a:cubicBezTo>
                  <a:cubicBezTo>
                    <a:pt x="10" y="222"/>
                    <a:pt x="3" y="226"/>
                    <a:pt x="2" y="233"/>
                  </a:cubicBezTo>
                  <a:cubicBezTo>
                    <a:pt x="8" y="238"/>
                    <a:pt x="15" y="233"/>
                    <a:pt x="22" y="236"/>
                  </a:cubicBezTo>
                  <a:cubicBezTo>
                    <a:pt x="16" y="241"/>
                    <a:pt x="11" y="244"/>
                    <a:pt x="6" y="249"/>
                  </a:cubicBezTo>
                  <a:cubicBezTo>
                    <a:pt x="2" y="253"/>
                    <a:pt x="0" y="259"/>
                    <a:pt x="8" y="258"/>
                  </a:cubicBezTo>
                  <a:cubicBezTo>
                    <a:pt x="19" y="257"/>
                    <a:pt x="19" y="277"/>
                    <a:pt x="32" y="270"/>
                  </a:cubicBezTo>
                  <a:cubicBezTo>
                    <a:pt x="35" y="269"/>
                    <a:pt x="35" y="273"/>
                    <a:pt x="34" y="274"/>
                  </a:cubicBezTo>
                  <a:cubicBezTo>
                    <a:pt x="29" y="283"/>
                    <a:pt x="35" y="281"/>
                    <a:pt x="41" y="281"/>
                  </a:cubicBezTo>
                  <a:close/>
                </a:path>
              </a:pathLst>
            </a:custGeom>
            <a:solidFill>
              <a:sysClr lastClr="FFFFFF" val="window"/>
            </a:solidFill>
            <a:ln>
              <a:noFill/>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457200" eaLnBrk="1" fontAlgn="auto" hangingPunct="1" indent="0" latinLnBrk="0" lvl="0" marL="0" marR="0" rtl="0">
                <a:lnSpc>
                  <a:spcPct val="130000"/>
                </a:lnSpc>
                <a:spcBef>
                  <a:spcPct val="0"/>
                </a:spcBef>
                <a:spcAft>
                  <a:spcPct val="0"/>
                </a:spcAft>
                <a:buClrTx/>
                <a:buSzTx/>
                <a:buFontTx/>
                <a:buNone/>
                <a:defRPr/>
              </a:pPr>
              <a:endParaRPr b="0" baseline="0" cap="none" i="0" kern="1200" kumimoji="0"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cxnSp>
          <p:nvCxnSpPr>
            <p:cNvPr id="21" name="直接连接符 20">
              <a:extLst>
                <a:ext uri="{FF2B5EF4-FFF2-40B4-BE49-F238E27FC236}">
                  <a16:creationId xmlns:a16="http://schemas.microsoft.com/office/drawing/2014/main" id="{29A751F2-95F4-4C80-9404-B3729368B5A0}"/>
                </a:ext>
              </a:extLst>
            </p:cNvPr>
            <p:cNvCxnSpPr/>
            <p:nvPr/>
          </p:nvCxnSpPr>
          <p:spPr>
            <a:xfrm flipH="1">
              <a:off x="4820724" y="5295680"/>
              <a:ext cx="1124377"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22" name="直接连接符 21">
              <a:extLst>
                <a:ext uri="{FF2B5EF4-FFF2-40B4-BE49-F238E27FC236}">
                  <a16:creationId xmlns:a16="http://schemas.microsoft.com/office/drawing/2014/main" id="{5F0C24FB-00B1-47C0-8A64-7AA33C358831}"/>
                </a:ext>
              </a:extLst>
            </p:cNvPr>
            <p:cNvCxnSpPr/>
            <p:nvPr/>
          </p:nvCxnSpPr>
          <p:spPr>
            <a:xfrm flipH="1">
              <a:off x="3479330" y="2514655"/>
              <a:ext cx="0" cy="2780131"/>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grpSp>
      <p:sp>
        <p:nvSpPr>
          <p:cNvPr id="23" name="矩形 22">
            <a:extLst>
              <a:ext uri="{FF2B5EF4-FFF2-40B4-BE49-F238E27FC236}">
                <a16:creationId xmlns:a16="http://schemas.microsoft.com/office/drawing/2014/main" id="{80A03EDE-1384-40B6-AFE4-8A130313C214}"/>
              </a:ext>
            </a:extLst>
          </p:cNvPr>
          <p:cNvSpPr/>
          <p:nvPr/>
        </p:nvSpPr>
        <p:spPr>
          <a:xfrm>
            <a:off x="5981998" y="2062894"/>
            <a:ext cx="4759503" cy="11887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本条例适用于国有独资、全资企业和国有资本绝对控股企业。国有资本相对控股并具有实际控制力的企业，结合实际参照本条例执行。</a:t>
            </a:r>
          </a:p>
        </p:txBody>
      </p:sp>
      <p:sp>
        <p:nvSpPr>
          <p:cNvPr id="24" name="矩形 23">
            <a:extLst>
              <a:ext uri="{FF2B5EF4-FFF2-40B4-BE49-F238E27FC236}">
                <a16:creationId xmlns:a16="http://schemas.microsoft.com/office/drawing/2014/main" id="{873EBACC-1772-4D4A-A4A2-91DC9198879B}"/>
              </a:ext>
            </a:extLst>
          </p:cNvPr>
          <p:cNvSpPr/>
          <p:nvPr/>
        </p:nvSpPr>
        <p:spPr>
          <a:xfrm>
            <a:off x="5981998" y="3468533"/>
            <a:ext cx="4698178" cy="4572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本条例由中央组织部负责解释。</a:t>
            </a:r>
          </a:p>
        </p:txBody>
      </p:sp>
      <p:sp>
        <p:nvSpPr>
          <p:cNvPr id="25" name="矩形 24">
            <a:extLst>
              <a:ext uri="{FF2B5EF4-FFF2-40B4-BE49-F238E27FC236}">
                <a16:creationId xmlns:a16="http://schemas.microsoft.com/office/drawing/2014/main" id="{3647AFEB-FA3C-4523-A168-346E0D54CF5B}"/>
              </a:ext>
            </a:extLst>
          </p:cNvPr>
          <p:cNvSpPr/>
          <p:nvPr/>
        </p:nvSpPr>
        <p:spPr>
          <a:xfrm>
            <a:off x="5981998" y="4223157"/>
            <a:ext cx="4698178" cy="11887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black"/>
                </a:solidFill>
                <a:effectLst/>
                <a:uLnTx/>
                <a:uFillTx/>
                <a:latin charset="-122" panose="020b0503020204020204" pitchFamily="34" typeface="微软雅黑"/>
                <a:ea charset="-122" panose="020b0503020204020204" pitchFamily="34" typeface="微软雅黑"/>
                <a:cs typeface="+mn-cs"/>
              </a:rPr>
              <a:t>本条例自2019年12月30日起施行。其他有关国有企业党组织工作的规定，凡与本条例不一致的，按照本条例执行。</a:t>
            </a:r>
          </a:p>
        </p:txBody>
      </p:sp>
    </p:spTree>
    <p:extLst>
      <p:ext uri="{BB962C8B-B14F-4D97-AF65-F5344CB8AC3E}">
        <p14:creationId val="263369433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31" presetSubtype="0">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p:cTn dur="1000" fill="hold" id="30"/>
                                        <p:tgtEl>
                                          <p:spTgt spid="5"/>
                                        </p:tgtEl>
                                        <p:attrNameLst>
                                          <p:attrName>ppt_w</p:attrName>
                                        </p:attrNameLst>
                                      </p:cBhvr>
                                      <p:tavLst>
                                        <p:tav tm="0">
                                          <p:val>
                                            <p:fltVal val="0"/>
                                          </p:val>
                                        </p:tav>
                                        <p:tav tm="100000">
                                          <p:val>
                                            <p:strVal val="#ppt_w"/>
                                          </p:val>
                                        </p:tav>
                                      </p:tavLst>
                                    </p:anim>
                                    <p:anim calcmode="lin" valueType="num">
                                      <p:cBhvr>
                                        <p:cTn dur="1000" fill="hold" id="31"/>
                                        <p:tgtEl>
                                          <p:spTgt spid="5"/>
                                        </p:tgtEl>
                                        <p:attrNameLst>
                                          <p:attrName>ppt_h</p:attrName>
                                        </p:attrNameLst>
                                      </p:cBhvr>
                                      <p:tavLst>
                                        <p:tav tm="0">
                                          <p:val>
                                            <p:fltVal val="0"/>
                                          </p:val>
                                        </p:tav>
                                        <p:tav tm="100000">
                                          <p:val>
                                            <p:strVal val="#ppt_h"/>
                                          </p:val>
                                        </p:tav>
                                      </p:tavLst>
                                    </p:anim>
                                    <p:anim calcmode="lin" valueType="num">
                                      <p:cBhvr>
                                        <p:cTn dur="1000" fill="hold" id="32"/>
                                        <p:tgtEl>
                                          <p:spTgt spid="5"/>
                                        </p:tgtEl>
                                        <p:attrNameLst>
                                          <p:attrName>style.rotation</p:attrName>
                                        </p:attrNameLst>
                                      </p:cBhvr>
                                      <p:tavLst>
                                        <p:tav tm="0">
                                          <p:val>
                                            <p:fltVal val="90"/>
                                          </p:val>
                                        </p:tav>
                                        <p:tav tm="100000">
                                          <p:val>
                                            <p:fltVal val="0"/>
                                          </p:val>
                                        </p:tav>
                                      </p:tavLst>
                                    </p:anim>
                                    <p:animEffect filter="fade" transition="in">
                                      <p:cBhvr>
                                        <p:cTn dur="1000" id="33"/>
                                        <p:tgtEl>
                                          <p:spTgt spid="5"/>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16" presetSubtype="21">
                                  <p:stCondLst>
                                    <p:cond delay="0"/>
                                  </p:stCondLst>
                                  <p:childTnLst>
                                    <p:set>
                                      <p:cBhvr>
                                        <p:cTn dur="1" fill="hold" id="37">
                                          <p:stCondLst>
                                            <p:cond delay="0"/>
                                          </p:stCondLst>
                                        </p:cTn>
                                        <p:tgtEl>
                                          <p:spTgt spid="8"/>
                                        </p:tgtEl>
                                        <p:attrNameLst>
                                          <p:attrName>style.visibility</p:attrName>
                                        </p:attrNameLst>
                                      </p:cBhvr>
                                      <p:to>
                                        <p:strVal val="visible"/>
                                      </p:to>
                                    </p:set>
                                    <p:animEffect filter="barn(inVertical)" transition="in">
                                      <p:cBhvr>
                                        <p:cTn dur="500" id="38"/>
                                        <p:tgtEl>
                                          <p:spTgt spid="8"/>
                                        </p:tgtEl>
                                      </p:cBhvr>
                                    </p:animEffect>
                                  </p:childTnLst>
                                </p:cTn>
                              </p:par>
                            </p:childTnLst>
                          </p:cTn>
                        </p:par>
                        <p:par>
                          <p:cTn fill="hold" id="39" nodeType="afterGroup">
                            <p:stCondLst>
                              <p:cond delay="500"/>
                            </p:stCondLst>
                            <p:childTnLst>
                              <p:par>
                                <p:cTn fill="hold" grpId="0" id="40" nodeType="afterEffect" presetClass="entr" presetID="10"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childTnLst>
                          </p:cTn>
                        </p:par>
                        <p:par>
                          <p:cTn fill="hold" id="43" nodeType="afterGroup">
                            <p:stCondLst>
                              <p:cond delay="1000"/>
                            </p:stCondLst>
                            <p:childTnLst>
                              <p:par>
                                <p:cTn fill="hold" grpId="0" id="44" nodeType="afterEffect" presetClass="entr" presetID="10" presetSubtype="0">
                                  <p:stCondLst>
                                    <p:cond delay="0"/>
                                  </p:stCondLst>
                                  <p:childTnLst>
                                    <p:set>
                                      <p:cBhvr>
                                        <p:cTn dur="1" fill="hold" id="45">
                                          <p:stCondLst>
                                            <p:cond delay="0"/>
                                          </p:stCondLst>
                                        </p:cTn>
                                        <p:tgtEl>
                                          <p:spTgt spid="24"/>
                                        </p:tgtEl>
                                        <p:attrNameLst>
                                          <p:attrName>style.visibility</p:attrName>
                                        </p:attrNameLst>
                                      </p:cBhvr>
                                      <p:to>
                                        <p:strVal val="visible"/>
                                      </p:to>
                                    </p:set>
                                    <p:animEffect filter="fade" transition="in">
                                      <p:cBhvr>
                                        <p:cTn dur="500" id="46"/>
                                        <p:tgtEl>
                                          <p:spTgt spid="24"/>
                                        </p:tgtEl>
                                      </p:cBhvr>
                                    </p:animEffect>
                                  </p:childTnLst>
                                </p:cTn>
                              </p:par>
                            </p:childTnLst>
                          </p:cTn>
                        </p:par>
                        <p:par>
                          <p:cTn fill="hold" id="47" nodeType="afterGroup">
                            <p:stCondLst>
                              <p:cond delay="1500"/>
                            </p:stCondLst>
                            <p:childTnLst>
                              <p:par>
                                <p:cTn fill="hold" grpId="0" id="48" nodeType="afterEffect" presetClass="entr" presetID="10" presetSubtype="0">
                                  <p:stCondLst>
                                    <p:cond delay="0"/>
                                  </p:stCondLst>
                                  <p:childTnLst>
                                    <p:set>
                                      <p:cBhvr>
                                        <p:cTn dur="1" fill="hold" id="49">
                                          <p:stCondLst>
                                            <p:cond delay="0"/>
                                          </p:stCondLst>
                                        </p:cTn>
                                        <p:tgtEl>
                                          <p:spTgt spid="25"/>
                                        </p:tgtEl>
                                        <p:attrNameLst>
                                          <p:attrName>style.visibility</p:attrName>
                                        </p:attrNameLst>
                                      </p:cBhvr>
                                      <p:to>
                                        <p:strVal val="visible"/>
                                      </p:to>
                                    </p:set>
                                    <p:animEffect filter="fade" transition="in">
                                      <p:cBhvr>
                                        <p:cTn dur="500" id="5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3"/>
      <p:bldP grpId="0" spid="24"/>
      <p:bldP grpId="0" spid="25"/>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706DFC60-A3D4-4DDD-984B-1454BC39F038}"/>
              </a:ext>
            </a:extLst>
          </p:cNvPr>
          <p:cNvPicPr>
            <a:picLocks noChangeAspect="1"/>
          </p:cNvPicPr>
          <p:nvPr/>
        </p:nvPicPr>
        <p:blipFill>
          <a:blip r:embed="rId2">
            <a:extLst>
              <a:ext uri="{28A0092B-C50C-407E-A947-70E740481C1C}">
                <a14:useLocalDpi val="0"/>
              </a:ext>
            </a:extLst>
          </a:blip>
          <a:stretch>
            <a:fillRect/>
          </a:stretch>
        </p:blipFill>
        <p:spPr>
          <a:xfrm>
            <a:off x="-84083" y="352"/>
            <a:ext cx="12276083" cy="6857295"/>
          </a:xfrm>
          <a:prstGeom prst="rect">
            <a:avLst/>
          </a:prstGeom>
        </p:spPr>
      </p:pic>
      <p:pic>
        <p:nvPicPr>
          <p:cNvPr descr="图片包含 游戏机  描述已自动生成" id="6" name="图片 5">
            <a:extLst>
              <a:ext uri="{FF2B5EF4-FFF2-40B4-BE49-F238E27FC236}">
                <a16:creationId xmlns:a16="http://schemas.microsoft.com/office/drawing/2014/main" id="{8DE3246C-46EC-4498-8244-0F9A8A84DBFA}"/>
              </a:ext>
            </a:extLst>
          </p:cNvPr>
          <p:cNvPicPr>
            <a:picLocks noChangeAspect="1"/>
          </p:cNvPicPr>
          <p:nvPr/>
        </p:nvPicPr>
        <p:blipFill>
          <a:blip r:embed="rId3">
            <a:extLst>
              <a:ext uri="{28A0092B-C50C-407E-A947-70E740481C1C}">
                <a14:useLocalDpi val="0"/>
              </a:ext>
            </a:extLst>
          </a:blip>
          <a:srcRect b="83448" r="61735" t="-561"/>
          <a:stretch>
            <a:fillRect/>
          </a:stretch>
        </p:blipFill>
        <p:spPr>
          <a:xfrm>
            <a:off x="-84083" y="-40317"/>
            <a:ext cx="4729656" cy="1109800"/>
          </a:xfrm>
          <a:prstGeom prst="rect">
            <a:avLst/>
          </a:prstGeom>
        </p:spPr>
      </p:pic>
      <p:sp>
        <p:nvSpPr>
          <p:cNvPr id="7" name="矩形 6">
            <a:extLst>
              <a:ext uri="{FF2B5EF4-FFF2-40B4-BE49-F238E27FC236}">
                <a16:creationId xmlns:a16="http://schemas.microsoft.com/office/drawing/2014/main" id="{FDE46F42-557C-4F15-9327-24F559857E43}"/>
              </a:ext>
            </a:extLst>
          </p:cNvPr>
          <p:cNvSpPr/>
          <p:nvPr/>
        </p:nvSpPr>
        <p:spPr>
          <a:xfrm>
            <a:off x="4152985" y="3900209"/>
            <a:ext cx="37388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latin charset="-122" panose="02010601030101010101" pitchFamily="2" typeface="字体视界-NEW魏碑体"/>
                <a:ea charset="-122" panose="02010601030101010101" pitchFamily="2" typeface="字体视界-NEW魏碑体"/>
                <a:cs typeface="+mn-ea"/>
                <a:sym typeface="+mn-lt"/>
              </a:rPr>
              <a:t>汇报人:优页PPT       汇报时间：202X</a:t>
            </a:r>
          </a:p>
        </p:txBody>
      </p:sp>
      <p:sp>
        <p:nvSpPr>
          <p:cNvPr id="8" name="PA-矩形 4">
            <a:extLst>
              <a:ext uri="{FF2B5EF4-FFF2-40B4-BE49-F238E27FC236}">
                <a16:creationId xmlns:a16="http://schemas.microsoft.com/office/drawing/2014/main" id="{8CB484A9-CBD0-4F01-B724-92D02C8F7B23}"/>
              </a:ext>
            </a:extLst>
          </p:cNvPr>
          <p:cNvSpPr/>
          <p:nvPr>
            <p:custDataLst>
              <p:tags r:id="rId4"/>
            </p:custDataLst>
          </p:nvPr>
        </p:nvSpPr>
        <p:spPr>
          <a:xfrm>
            <a:off x="850505" y="2316154"/>
            <a:ext cx="10322824" cy="9144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5400" u="none">
                <a:ln>
                  <a:noFill/>
                </a:ln>
                <a:solidFill>
                  <a:srgbClr val="C00000"/>
                </a:solidFill>
                <a:effectLst/>
                <a:uLnTx/>
                <a:uFillTx/>
                <a:latin charset="-122" panose="020b0503020204020204" pitchFamily="34" typeface="微软雅黑"/>
                <a:ea charset="-122" panose="020b0503020204020204" pitchFamily="34" typeface="微软雅黑"/>
                <a:cs typeface="+mn-cs"/>
              </a:rPr>
              <a:t>国有企业基层组织工作条例</a:t>
            </a:r>
          </a:p>
        </p:txBody>
      </p:sp>
      <p:sp>
        <p:nvSpPr>
          <p:cNvPr id="9" name="矩形 8">
            <a:extLst>
              <a:ext uri="{FF2B5EF4-FFF2-40B4-BE49-F238E27FC236}">
                <a16:creationId xmlns:a16="http://schemas.microsoft.com/office/drawing/2014/main" id="{9381B173-2DB0-4FEA-B447-FDE6596FB82E}"/>
              </a:ext>
            </a:extLst>
          </p:cNvPr>
          <p:cNvSpPr/>
          <p:nvPr/>
        </p:nvSpPr>
        <p:spPr>
          <a:xfrm>
            <a:off x="1934063" y="3277458"/>
            <a:ext cx="8176727" cy="5791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D0000E"/>
                </a:solidFill>
                <a:effectLst/>
                <a:uLnTx/>
                <a:uFillTx/>
                <a:latin typeface="思源黑体 CN Bold"/>
                <a:ea typeface="思源黑体 CN Bold"/>
                <a:cs typeface="+mn-ea"/>
              </a:rPr>
              <a:t>We have many PowerPoint templates that has been specifically designed to help anyone that is stepping into the world of PowerPoint for the very first time.</a:t>
            </a:r>
          </a:p>
        </p:txBody>
      </p:sp>
      <p:pic>
        <p:nvPicPr>
          <p:cNvPr descr="F:\桌面\党政机关\素材\党徽\Nipic_20180988_201509091138025270001.png" id="10" name="Picture 11">
            <a:extLst>
              <a:ext uri="{FF2B5EF4-FFF2-40B4-BE49-F238E27FC236}">
                <a16:creationId xmlns:a16="http://schemas.microsoft.com/office/drawing/2014/main" id="{ECEE901E-D90C-4DA9-95C7-5D64DFD9C0F6}"/>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5364620" y="882100"/>
            <a:ext cx="1233339" cy="1009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图片包含 游戏机, 灯, 笔记本  描述已自动生成" id="11" name="图片 10">
            <a:extLst>
              <a:ext uri="{FF2B5EF4-FFF2-40B4-BE49-F238E27FC236}">
                <a16:creationId xmlns:a16="http://schemas.microsoft.com/office/drawing/2014/main" id="{4ADEFC61-83F4-4A75-85CC-0C33A0ABFF7D}"/>
              </a:ext>
            </a:extLst>
          </p:cNvPr>
          <p:cNvPicPr>
            <a:picLocks noChangeAspect="1"/>
          </p:cNvPicPr>
          <p:nvPr/>
        </p:nvPicPr>
        <p:blipFill>
          <a:blip r:embed="rId6">
            <a:extLst>
              <a:ext uri="{28A0092B-C50C-407E-A947-70E740481C1C}">
                <a14:useLocalDpi val="0"/>
              </a:ext>
            </a:extLst>
          </a:blip>
          <a:stretch>
            <a:fillRect/>
          </a:stretch>
        </p:blipFill>
        <p:spPr>
          <a:xfrm>
            <a:off x="9312862" y="-192535"/>
            <a:ext cx="2524037" cy="2524037"/>
          </a:xfrm>
          <a:prstGeom prst="rect">
            <a:avLst/>
          </a:prstGeom>
        </p:spPr>
      </p:pic>
      <p:pic>
        <p:nvPicPr>
          <p:cNvPr id="13" name="图片 12">
            <a:extLst>
              <a:ext uri="{FF2B5EF4-FFF2-40B4-BE49-F238E27FC236}">
                <a16:creationId xmlns:a16="http://schemas.microsoft.com/office/drawing/2014/main" id="{3302725C-8ECB-438E-AD39-09D0270BE1AC}"/>
              </a:ext>
            </a:extLst>
          </p:cNvPr>
          <p:cNvPicPr>
            <a:picLocks noChangeAspect="1"/>
          </p:cNvPicPr>
          <p:nvPr/>
        </p:nvPicPr>
        <p:blipFill>
          <a:blip r:embed="rId7">
            <a:extLst>
              <a:ext uri="{28A0092B-C50C-407E-A947-70E740481C1C}">
                <a14:useLocalDpi val="0"/>
              </a:ext>
            </a:extLst>
          </a:blip>
          <a:srcRect t="65660"/>
          <a:stretch>
            <a:fillRect/>
          </a:stretch>
        </p:blipFill>
        <p:spPr>
          <a:xfrm>
            <a:off x="0" y="4775550"/>
            <a:ext cx="12192000" cy="2120425"/>
          </a:xfrm>
          <a:prstGeom prst="rect">
            <a:avLst/>
          </a:prstGeom>
        </p:spPr>
      </p:pic>
    </p:spTree>
    <p:extLst>
      <p:ext uri="{BB962C8B-B14F-4D97-AF65-F5344CB8AC3E}">
        <p14:creationId val="2664153509"/>
      </p:ext>
    </p:extLst>
  </p:cSld>
  <p:clrMapOvr>
    <a:masterClrMapping/>
  </p:clrMapOvr>
  <p:transition advTm="9000"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16" presetSubtype="21">
                                  <p:stCondLst>
                                    <p:cond delay="0"/>
                                  </p:stCondLst>
                                  <p:childTnLst>
                                    <p:set>
                                      <p:cBhvr>
                                        <p:cTn dur="1" fill="hold" id="13">
                                          <p:stCondLst>
                                            <p:cond delay="0"/>
                                          </p:stCondLst>
                                        </p:cTn>
                                        <p:tgtEl>
                                          <p:spTgt spid="6"/>
                                        </p:tgtEl>
                                        <p:attrNameLst>
                                          <p:attrName>style.visibility</p:attrName>
                                        </p:attrNameLst>
                                      </p:cBhvr>
                                      <p:to>
                                        <p:strVal val="visible"/>
                                      </p:to>
                                    </p:set>
                                    <p:animEffect filter="barn(inVertical)" transition="in">
                                      <p:cBhvr>
                                        <p:cTn dur="500" id="14"/>
                                        <p:tgtEl>
                                          <p:spTgt spid="6"/>
                                        </p:tgtEl>
                                      </p:cBhvr>
                                    </p:animEffect>
                                  </p:childTnLst>
                                </p:cTn>
                              </p:par>
                              <p:par>
                                <p:cTn decel="70000" fill="hold" grpId="0" id="15" nodeType="withEffect" presetClass="entr" presetID="0" presetSubtype="0">
                                  <p:stCondLst>
                                    <p:cond delay="0"/>
                                  </p:stCondLst>
                                  <p:iterate type="lt">
                                    <p:tmPct val="10000"/>
                                  </p:iterate>
                                  <p:childTnLst>
                                    <p:set>
                                      <p:cBhvr>
                                        <p:cTn dur="855" fill="hold" id="16">
                                          <p:stCondLst>
                                            <p:cond delay="1"/>
                                          </p:stCondLst>
                                        </p:cTn>
                                        <p:tgtEl>
                                          <p:spTgt spid="8"/>
                                        </p:tgtEl>
                                        <p:attrNameLst>
                                          <p:attrName>style.visibility</p:attrName>
                                        </p:attrNameLst>
                                      </p:cBhvr>
                                      <p:to>
                                        <p:strVal val="visible"/>
                                      </p:to>
                                    </p:set>
                                    <p:anim calcmode="lin" to="" valueType="num">
                                      <p:cBhvr>
                                        <p:cTn dur="1" fill="hold" id="17">
                                          <p:stCondLst>
                                            <p:cond delay="0"/>
                                          </p:stCondLst>
                                        </p:cTn>
                                        <p:tgtEl>
                                          <p:spTgt spid="8"/>
                                        </p:tgtEl>
                                        <p:attrNameLst>
                                          <p:attrName>ppt_x</p:attrName>
                                        </p:attrNameLst>
                                      </p:cBhvr>
                                      <p:tavLst>
                                        <p:tav tm="0">
                                          <p:val>
                                            <p:strVal val="#ppt_x"/>
                                          </p:val>
                                        </p:tav>
                                        <p:tav tm="100000">
                                          <p:val>
                                            <p:strVal val="#ppt_x+0.15*sin(rand(0-360)+0)+2"/>
                                          </p:val>
                                        </p:tav>
                                      </p:tavLst>
                                    </p:anim>
                                    <p:anim calcmode="lin" to="" valueType="num">
                                      <p:cBhvr>
                                        <p:cTn dur="1" fill="hold" id="18">
                                          <p:stCondLst>
                                            <p:cond delay="0"/>
                                          </p:stCondLst>
                                        </p:cTn>
                                        <p:tgtEl>
                                          <p:spTgt spid="8"/>
                                        </p:tgtEl>
                                        <p:attrNameLst>
                                          <p:attrName>ppt_y</p:attrName>
                                        </p:attrNameLst>
                                      </p:cBhvr>
                                      <p:tavLst>
                                        <p:tav tm="0">
                                          <p:val>
                                            <p:strVal val="#ppt_y"/>
                                          </p:val>
                                        </p:tav>
                                        <p:tav tm="100000">
                                          <p:val>
                                            <p:strVal val="#ppt_y+0.15*sin(rand(0-360)+0)+2"/>
                                          </p:val>
                                        </p:tav>
                                      </p:tavLst>
                                    </p:anim>
                                    <p:anim calcmode="lin" to="" valueType="num">
                                      <p:cBhvr>
                                        <p:cTn dur="998" fill="hold" id="19">
                                          <p:stCondLst>
                                            <p:cond delay="2"/>
                                          </p:stCondLst>
                                        </p:cTn>
                                        <p:tgtEl>
                                          <p:spTgt spid="8"/>
                                        </p:tgtEl>
                                        <p:attrNameLst>
                                          <p:attrName>style.opacity</p:attrName>
                                        </p:attrNameLst>
                                      </p:cBhvr>
                                      <p:tavLst>
                                        <p:tav tm="0">
                                          <p:val>
                                            <p:strVal val="0"/>
                                          </p:val>
                                        </p:tav>
                                        <p:tav tm="100000">
                                          <p:val>
                                            <p:strVal val="1"/>
                                          </p:val>
                                        </p:tav>
                                      </p:tavLst>
                                    </p:anim>
                                    <p:animScale>
                                      <p:cBhvr>
                                        <p:cTn dur="998" fill="hold" id="20">
                                          <p:stCondLst>
                                            <p:cond delay="1"/>
                                          </p:stCondLst>
                                        </p:cTn>
                                        <p:tgtEl>
                                          <p:spTgt spid="8"/>
                                        </p:tgtEl>
                                      </p:cBhvr>
                                      <p:from x="500000" y="500000"/>
                                      <p:to x="100000" y="100000"/>
                                    </p:animScale>
                                    <p:anim calcmode="lin" to="" valueType="num">
                                      <p:cBhvr>
                                        <p:cTn dur="714" fill="hold" id="21">
                                          <p:stCondLst>
                                            <p:cond delay="286"/>
                                          </p:stCondLst>
                                        </p:cTn>
                                        <p:tgtEl>
                                          <p:spTgt spid="8"/>
                                        </p:tgtEl>
                                        <p:attrNameLst>
                                          <p:attrName>ppt_x</p:attrName>
                                        </p:attrNameLst>
                                      </p:cBhvr>
                                      <p:tavLst>
                                        <p:tav tm="0">
                                          <p:val>
                                            <p:strVal val="ppt_x-2"/>
                                          </p:val>
                                        </p:tav>
                                        <p:tav tm="100000">
                                          <p:val>
                                            <p:strVal val="#ppt_x"/>
                                          </p:val>
                                        </p:tav>
                                      </p:tavLst>
                                    </p:anim>
                                    <p:anim calcmode="lin" to="" valueType="num">
                                      <p:cBhvr>
                                        <p:cTn dur="714" fill="hold" id="22">
                                          <p:stCondLst>
                                            <p:cond delay="286"/>
                                          </p:stCondLst>
                                        </p:cTn>
                                        <p:tgtEl>
                                          <p:spTgt spid="8"/>
                                        </p:tgtEl>
                                        <p:attrNameLst>
                                          <p:attrName>ppt_y</p:attrName>
                                        </p:attrNameLst>
                                      </p:cBhvr>
                                      <p:tavLst>
                                        <p:tav tm="0">
                                          <p:val>
                                            <p:strVal val="ppt_y-2"/>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6" presetSubtype="21">
                                  <p:stCondLst>
                                    <p:cond delay="0"/>
                                  </p:stCondLst>
                                  <p:childTnLst>
                                    <p:set>
                                      <p:cBhvr>
                                        <p:cTn dur="1" fill="hold" id="26">
                                          <p:stCondLst>
                                            <p:cond delay="0"/>
                                          </p:stCondLst>
                                        </p:cTn>
                                        <p:tgtEl>
                                          <p:spTgt spid="9">
                                            <p:txEl>
                                              <p:pRg end="0" st="0"/>
                                            </p:txEl>
                                          </p:spTgt>
                                        </p:tgtEl>
                                        <p:attrNameLst>
                                          <p:attrName>style.visibility</p:attrName>
                                        </p:attrNameLst>
                                      </p:cBhvr>
                                      <p:to>
                                        <p:strVal val="visible"/>
                                      </p:to>
                                    </p:set>
                                    <p:animEffect filter="barn(inVertical)" transition="in">
                                      <p:cBhvr>
                                        <p:cTn dur="500" id="27"/>
                                        <p:tgtEl>
                                          <p:spTgt spid="9">
                                            <p:txEl>
                                              <p:pRg end="0" st="0"/>
                                            </p:txEl>
                                          </p:spTgt>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p:cTn dur="1000" fill="hold" id="30"/>
                                        <p:tgtEl>
                                          <p:spTgt spid="7"/>
                                        </p:tgtEl>
                                        <p:attrNameLst>
                                          <p:attrName>ppt_w</p:attrName>
                                        </p:attrNameLst>
                                      </p:cBhvr>
                                      <p:tavLst>
                                        <p:tav tm="0">
                                          <p:val>
                                            <p:fltVal val="0"/>
                                          </p:val>
                                        </p:tav>
                                        <p:tav tm="100000">
                                          <p:val>
                                            <p:strVal val="#ppt_w"/>
                                          </p:val>
                                        </p:tav>
                                      </p:tavLst>
                                    </p:anim>
                                    <p:anim calcmode="lin" valueType="num">
                                      <p:cBhvr>
                                        <p:cTn dur="1000" fill="hold" id="31"/>
                                        <p:tgtEl>
                                          <p:spTgt spid="7"/>
                                        </p:tgtEl>
                                        <p:attrNameLst>
                                          <p:attrName>ppt_h</p:attrName>
                                        </p:attrNameLst>
                                      </p:cBhvr>
                                      <p:tavLst>
                                        <p:tav tm="0">
                                          <p:val>
                                            <p:fltVal val="0"/>
                                          </p:val>
                                        </p:tav>
                                        <p:tav tm="100000">
                                          <p:val>
                                            <p:strVal val="#ppt_h"/>
                                          </p:val>
                                        </p:tav>
                                      </p:tavLst>
                                    </p:anim>
                                    <p:animEffect filter="fade" transition="in">
                                      <p:cBhvr>
                                        <p:cTn dur="1000" id="32"/>
                                        <p:tgtEl>
                                          <p:spTgt spid="7"/>
                                        </p:tgtEl>
                                      </p:cBhvr>
                                    </p:animEffect>
                                  </p:childTnLst>
                                </p:cTn>
                              </p:par>
                              <p:par>
                                <p:cTn accel="50000" decel="50000" fill="hold" grpId="1" id="33" nodeType="withEffect" presetClass="path" presetID="35" presetSubtype="0">
                                  <p:stCondLst>
                                    <p:cond delay="0"/>
                                  </p:stCondLst>
                                  <p:childTnLst>
                                    <p:animMotion origin="layout" path="M -1.875E-06 -2.59259E-06 L 0.31576 -2.59259E-06" pathEditMode="relative" ptsTypes="AA" rAng="0">
                                      <p:cBhvr>
                                        <p:cTn dur="2000" fill="hold" id="34" spd="-100000"/>
                                        <p:tgtEl>
                                          <p:spTgt spid="7"/>
                                        </p:tgtEl>
                                        <p:attrNameLst>
                                          <p:attrName>ppt_x</p:attrName>
                                          <p:attrName>ppt_y</p:attrName>
                                        </p:attrNameLst>
                                      </p:cBhvr>
                                      <p:rCtr x="15781" y="0"/>
                                    </p:animMotion>
                                  </p:childTnLst>
                                </p:cTn>
                              </p:par>
                            </p:childTnLst>
                          </p:cTn>
                        </p:par>
                        <p:par>
                          <p:cTn fill="hold" id="35" nodeType="afterGroup">
                            <p:stCondLst>
                              <p:cond delay="2000"/>
                            </p:stCondLst>
                            <p:childTnLst>
                              <p:par>
                                <p:cTn fill="hold" id="36" nodeType="after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22" presetSubtype="4">
                                  <p:stCondLst>
                                    <p:cond delay="0"/>
                                  </p:stCondLst>
                                  <p:childTnLst>
                                    <p:set>
                                      <p:cBhvr>
                                        <p:cTn dur="1" fill="hold" id="44">
                                          <p:stCondLst>
                                            <p:cond delay="0"/>
                                          </p:stCondLst>
                                        </p:cTn>
                                        <p:tgtEl>
                                          <p:spTgt spid="11"/>
                                        </p:tgtEl>
                                        <p:attrNameLst>
                                          <p:attrName>style.visibility</p:attrName>
                                        </p:attrNameLst>
                                      </p:cBhvr>
                                      <p:to>
                                        <p:strVal val="visible"/>
                                      </p:to>
                                    </p:set>
                                    <p:animEffect filter="wipe(down)" transition="in">
                                      <p:cBhvr>
                                        <p:cTn dur="500" id="4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94488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sp>
        <p:nvSpPr>
          <p:cNvPr id="49" name="椭圆 48">
            <a:extLst>
              <a:ext uri="{FF2B5EF4-FFF2-40B4-BE49-F238E27FC236}">
                <a16:creationId xmlns:a16="http://schemas.microsoft.com/office/drawing/2014/main" id="{EEF4AD30-0ABE-420E-9079-F29B15051D1A}"/>
              </a:ext>
            </a:extLst>
          </p:cNvPr>
          <p:cNvSpPr/>
          <p:nvPr/>
        </p:nvSpPr>
        <p:spPr>
          <a:xfrm>
            <a:off x="4866886" y="1418151"/>
            <a:ext cx="2458229" cy="2458229"/>
          </a:xfrm>
          <a:prstGeom prst="ellipse">
            <a:avLst/>
          </a:prstGeom>
          <a:solidFill>
            <a:srgbClr val="C00000"/>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ea"/>
              <a:sym typeface="+mn-lt"/>
            </a:endParaRPr>
          </a:p>
        </p:txBody>
      </p:sp>
      <p:sp>
        <p:nvSpPr>
          <p:cNvPr id="50" name="椭圆 49">
            <a:extLst>
              <a:ext uri="{FF2B5EF4-FFF2-40B4-BE49-F238E27FC236}">
                <a16:creationId xmlns:a16="http://schemas.microsoft.com/office/drawing/2014/main" id="{8183C044-64C8-47F5-B7B7-7B38A58FE544}"/>
              </a:ext>
            </a:extLst>
          </p:cNvPr>
          <p:cNvSpPr/>
          <p:nvPr/>
        </p:nvSpPr>
        <p:spPr>
          <a:xfrm>
            <a:off x="4656000" y="1207265"/>
            <a:ext cx="2880000" cy="2880000"/>
          </a:xfrm>
          <a:prstGeom prst="ellipse">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51" name="圆角矩形 28">
            <a:extLst>
              <a:ext uri="{FF2B5EF4-FFF2-40B4-BE49-F238E27FC236}">
                <a16:creationId xmlns:a16="http://schemas.microsoft.com/office/drawing/2014/main" id="{1A86F41B-7340-4173-9C7E-265148AC89B3}"/>
              </a:ext>
            </a:extLst>
          </p:cNvPr>
          <p:cNvSpPr/>
          <p:nvPr/>
        </p:nvSpPr>
        <p:spPr>
          <a:xfrm>
            <a:off x="786054" y="2125864"/>
            <a:ext cx="3321018" cy="1259331"/>
          </a:xfrm>
          <a:prstGeom prst="roundRect">
            <a:avLst>
              <a:gd fmla="val 10006" name="adj"/>
            </a:avLst>
          </a:prstGeom>
          <a:solidFill>
            <a:srgbClr val="C00000"/>
          </a:solid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54" name="文本框 33">
            <a:extLst>
              <a:ext uri="{FF2B5EF4-FFF2-40B4-BE49-F238E27FC236}">
                <a16:creationId xmlns:a16="http://schemas.microsoft.com/office/drawing/2014/main" id="{A2B0B353-8CD1-477F-9908-F553DCB46DEF}"/>
              </a:ext>
            </a:extLst>
          </p:cNvPr>
          <p:cNvSpPr txBox="1"/>
          <p:nvPr/>
        </p:nvSpPr>
        <p:spPr>
          <a:xfrm>
            <a:off x="5469357" y="1917441"/>
            <a:ext cx="1300480" cy="143256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条例</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共分</a:t>
            </a:r>
          </a:p>
        </p:txBody>
      </p:sp>
      <p:sp>
        <p:nvSpPr>
          <p:cNvPr id="56" name="圆角矩形 28">
            <a:extLst>
              <a:ext uri="{FF2B5EF4-FFF2-40B4-BE49-F238E27FC236}">
                <a16:creationId xmlns:a16="http://schemas.microsoft.com/office/drawing/2014/main" id="{AD266F15-C900-43DC-AB8E-060F81FEBA2C}"/>
              </a:ext>
            </a:extLst>
          </p:cNvPr>
          <p:cNvSpPr/>
          <p:nvPr/>
        </p:nvSpPr>
        <p:spPr>
          <a:xfrm>
            <a:off x="8084928" y="2125864"/>
            <a:ext cx="3321018" cy="1259331"/>
          </a:xfrm>
          <a:prstGeom prst="roundRect">
            <a:avLst>
              <a:gd fmla="val 10006" name="adj"/>
            </a:avLst>
          </a:prstGeom>
          <a:solidFill>
            <a:srgbClr val="C00000"/>
          </a:solid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57" name="文本框 33">
            <a:extLst>
              <a:ext uri="{FF2B5EF4-FFF2-40B4-BE49-F238E27FC236}">
                <a16:creationId xmlns:a16="http://schemas.microsoft.com/office/drawing/2014/main" id="{7F29F536-ABF7-464A-9F74-A40B7FF7B503}"/>
              </a:ext>
            </a:extLst>
          </p:cNvPr>
          <p:cNvSpPr txBox="1"/>
          <p:nvPr/>
        </p:nvSpPr>
        <p:spPr>
          <a:xfrm>
            <a:off x="1948136" y="2291635"/>
            <a:ext cx="1270317"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5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9章</a:t>
            </a:r>
          </a:p>
        </p:txBody>
      </p:sp>
      <p:sp>
        <p:nvSpPr>
          <p:cNvPr id="58" name="文本框 33">
            <a:extLst>
              <a:ext uri="{FF2B5EF4-FFF2-40B4-BE49-F238E27FC236}">
                <a16:creationId xmlns:a16="http://schemas.microsoft.com/office/drawing/2014/main" id="{F97A0979-171D-4AA7-94F2-729E87ADAE15}"/>
              </a:ext>
            </a:extLst>
          </p:cNvPr>
          <p:cNvSpPr txBox="1"/>
          <p:nvPr/>
        </p:nvSpPr>
        <p:spPr>
          <a:xfrm>
            <a:off x="8909459" y="2291635"/>
            <a:ext cx="1671955"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5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41条</a:t>
            </a:r>
          </a:p>
        </p:txBody>
      </p:sp>
      <p:sp>
        <p:nvSpPr>
          <p:cNvPr id="59" name="文本框 11">
            <a:extLst>
              <a:ext uri="{FF2B5EF4-FFF2-40B4-BE49-F238E27FC236}">
                <a16:creationId xmlns:a16="http://schemas.microsoft.com/office/drawing/2014/main" id="{87F2A419-818E-4F0A-9C37-707E842BE551}"/>
              </a:ext>
            </a:extLst>
          </p:cNvPr>
          <p:cNvSpPr txBox="1"/>
          <p:nvPr/>
        </p:nvSpPr>
        <p:spPr>
          <a:xfrm>
            <a:off x="1050980" y="4253037"/>
            <a:ext cx="8824054" cy="237744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503020204020204" pitchFamily="34" typeface="微软雅黑"/>
                <a:ea charset="-122" panose="020b0503020204020204" pitchFamily="34" typeface="微软雅黑"/>
                <a:cs typeface="+mn-cs"/>
              </a:rPr>
              <a:t>第一章“总则”明确制订目的、指导思想、基本原则等。</a:t>
            </a:r>
          </a:p>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503020204020204" pitchFamily="34" typeface="微软雅黑"/>
                <a:ea charset="-122" panose="020b0503020204020204" pitchFamily="34" typeface="微软雅黑"/>
                <a:cs typeface="+mn-cs"/>
              </a:rPr>
              <a:t>第二章“组织设置”明确国有企业基层党组织领导体制等。</a:t>
            </a:r>
          </a:p>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503020204020204" pitchFamily="34" typeface="微软雅黑"/>
                <a:ea charset="-122" panose="020b0503020204020204" pitchFamily="34" typeface="微软雅黑"/>
                <a:cs typeface="+mn-cs"/>
              </a:rPr>
              <a:t>第三章至第八章规定了国有企业基层党组织主要职责、党的领导和公司治理、党员队伍建设、党的政治建设、党内民主和监督、领导和保障等作出规定。</a:t>
            </a:r>
          </a:p>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503020204020204" pitchFamily="34" typeface="微软雅黑"/>
                <a:ea charset="-122" panose="020b0503020204020204" pitchFamily="34" typeface="微软雅黑"/>
                <a:cs typeface="+mn-cs"/>
              </a:rPr>
              <a:t>第九章“附则”对解释、实施等作了规定。</a:t>
            </a:r>
          </a:p>
        </p:txBody>
      </p:sp>
    </p:spTree>
    <p:extLst>
      <p:ext uri="{BB962C8B-B14F-4D97-AF65-F5344CB8AC3E}">
        <p14:creationId val="190981112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53" presetSubtype="0">
                                  <p:stCondLst>
                                    <p:cond delay="0"/>
                                  </p:stCondLst>
                                  <p:childTnLst>
                                    <p:set>
                                      <p:cBhvr>
                                        <p:cTn dur="1" fill="hold" id="28">
                                          <p:stCondLst>
                                            <p:cond delay="0"/>
                                          </p:stCondLst>
                                        </p:cTn>
                                        <p:tgtEl>
                                          <p:spTgt spid="50"/>
                                        </p:tgtEl>
                                        <p:attrNameLst>
                                          <p:attrName>style.visibility</p:attrName>
                                        </p:attrNameLst>
                                      </p:cBhvr>
                                      <p:to>
                                        <p:strVal val="visible"/>
                                      </p:to>
                                    </p:set>
                                    <p:anim calcmode="lin" valueType="num">
                                      <p:cBhvr>
                                        <p:cTn dur="250" fill="hold" id="29"/>
                                        <p:tgtEl>
                                          <p:spTgt spid="50"/>
                                        </p:tgtEl>
                                        <p:attrNameLst>
                                          <p:attrName>ppt_w</p:attrName>
                                        </p:attrNameLst>
                                      </p:cBhvr>
                                      <p:tavLst>
                                        <p:tav tm="0">
                                          <p:val>
                                            <p:fltVal val="0"/>
                                          </p:val>
                                        </p:tav>
                                        <p:tav tm="100000">
                                          <p:val>
                                            <p:strVal val="#ppt_w"/>
                                          </p:val>
                                        </p:tav>
                                      </p:tavLst>
                                    </p:anim>
                                    <p:anim calcmode="lin" valueType="num">
                                      <p:cBhvr>
                                        <p:cTn dur="250" fill="hold" id="30"/>
                                        <p:tgtEl>
                                          <p:spTgt spid="50"/>
                                        </p:tgtEl>
                                        <p:attrNameLst>
                                          <p:attrName>ppt_h</p:attrName>
                                        </p:attrNameLst>
                                      </p:cBhvr>
                                      <p:tavLst>
                                        <p:tav tm="0">
                                          <p:val>
                                            <p:fltVal val="0"/>
                                          </p:val>
                                        </p:tav>
                                        <p:tav tm="100000">
                                          <p:val>
                                            <p:strVal val="#ppt_h"/>
                                          </p:val>
                                        </p:tav>
                                      </p:tavLst>
                                    </p:anim>
                                    <p:animEffect filter="fade" transition="in">
                                      <p:cBhvr>
                                        <p:cTn dur="250" id="31"/>
                                        <p:tgtEl>
                                          <p:spTgt spid="50"/>
                                        </p:tgtEl>
                                      </p:cBhvr>
                                    </p:animEffect>
                                  </p:childTnLst>
                                </p:cTn>
                              </p:par>
                              <p:par>
                                <p:cTn decel="100000" fill="hold" grpId="1" id="32" nodeType="withEffect" presetClass="emph" presetID="6" presetSubtype="0">
                                  <p:stCondLst>
                                    <p:cond delay="200"/>
                                  </p:stCondLst>
                                  <p:childTnLst>
                                    <p:animScale>
                                      <p:cBhvr>
                                        <p:cTn dur="250" fill="hold" id="33"/>
                                        <p:tgtEl>
                                          <p:spTgt spid="50"/>
                                        </p:tgtEl>
                                      </p:cBhvr>
                                      <p:by x="120000" y="120000"/>
                                    </p:animScale>
                                  </p:childTnLst>
                                </p:cTn>
                              </p:par>
                              <p:par>
                                <p:cTn decel="100000" fill="hold" grpId="2" id="34" nodeType="withEffect" presetClass="emph" presetID="6" presetSubtype="0">
                                  <p:stCondLst>
                                    <p:cond delay="400"/>
                                  </p:stCondLst>
                                  <p:childTnLst>
                                    <p:animScale>
                                      <p:cBhvr>
                                        <p:cTn dur="250" fill="hold" id="35"/>
                                        <p:tgtEl>
                                          <p:spTgt spid="50"/>
                                        </p:tgtEl>
                                      </p:cBhvr>
                                      <p:by x="83000" y="83000"/>
                                    </p:animScale>
                                  </p:childTnLst>
                                </p:cTn>
                              </p:par>
                              <p:par>
                                <p:cTn fill="hold" grpId="0" id="36" nodeType="withEffect" presetClass="entr" presetID="53" presetSubtype="0">
                                  <p:stCondLst>
                                    <p:cond delay="400"/>
                                  </p:stCondLst>
                                  <p:childTnLst>
                                    <p:set>
                                      <p:cBhvr>
                                        <p:cTn dur="1" fill="hold" id="37">
                                          <p:stCondLst>
                                            <p:cond delay="0"/>
                                          </p:stCondLst>
                                        </p:cTn>
                                        <p:tgtEl>
                                          <p:spTgt spid="49"/>
                                        </p:tgtEl>
                                        <p:attrNameLst>
                                          <p:attrName>style.visibility</p:attrName>
                                        </p:attrNameLst>
                                      </p:cBhvr>
                                      <p:to>
                                        <p:strVal val="visible"/>
                                      </p:to>
                                    </p:set>
                                    <p:anim calcmode="lin" valueType="num">
                                      <p:cBhvr>
                                        <p:cTn dur="250" fill="hold" id="38"/>
                                        <p:tgtEl>
                                          <p:spTgt spid="49"/>
                                        </p:tgtEl>
                                        <p:attrNameLst>
                                          <p:attrName>ppt_w</p:attrName>
                                        </p:attrNameLst>
                                      </p:cBhvr>
                                      <p:tavLst>
                                        <p:tav tm="0">
                                          <p:val>
                                            <p:fltVal val="0"/>
                                          </p:val>
                                        </p:tav>
                                        <p:tav tm="100000">
                                          <p:val>
                                            <p:strVal val="#ppt_w"/>
                                          </p:val>
                                        </p:tav>
                                      </p:tavLst>
                                    </p:anim>
                                    <p:anim calcmode="lin" valueType="num">
                                      <p:cBhvr>
                                        <p:cTn dur="250" fill="hold" id="39"/>
                                        <p:tgtEl>
                                          <p:spTgt spid="49"/>
                                        </p:tgtEl>
                                        <p:attrNameLst>
                                          <p:attrName>ppt_h</p:attrName>
                                        </p:attrNameLst>
                                      </p:cBhvr>
                                      <p:tavLst>
                                        <p:tav tm="0">
                                          <p:val>
                                            <p:fltVal val="0"/>
                                          </p:val>
                                        </p:tav>
                                        <p:tav tm="100000">
                                          <p:val>
                                            <p:strVal val="#ppt_h"/>
                                          </p:val>
                                        </p:tav>
                                      </p:tavLst>
                                    </p:anim>
                                    <p:animEffect filter="fade" transition="in">
                                      <p:cBhvr>
                                        <p:cTn dur="250" id="40"/>
                                        <p:tgtEl>
                                          <p:spTgt spid="49"/>
                                        </p:tgtEl>
                                      </p:cBhvr>
                                    </p:animEffect>
                                  </p:childTnLst>
                                </p:cTn>
                              </p:par>
                              <p:par>
                                <p:cTn decel="100000" fill="hold" grpId="1" id="41" nodeType="withEffect" presetClass="emph" presetID="6" presetSubtype="0">
                                  <p:stCondLst>
                                    <p:cond delay="600"/>
                                  </p:stCondLst>
                                  <p:childTnLst>
                                    <p:animScale>
                                      <p:cBhvr>
                                        <p:cTn dur="250" fill="hold" id="42"/>
                                        <p:tgtEl>
                                          <p:spTgt spid="49"/>
                                        </p:tgtEl>
                                      </p:cBhvr>
                                      <p:by x="120000" y="120000"/>
                                    </p:animScale>
                                  </p:childTnLst>
                                </p:cTn>
                              </p:par>
                              <p:par>
                                <p:cTn decel="100000" fill="hold" grpId="2" id="43" nodeType="withEffect" presetClass="emph" presetID="6" presetSubtype="0">
                                  <p:stCondLst>
                                    <p:cond delay="800"/>
                                  </p:stCondLst>
                                  <p:childTnLst>
                                    <p:animScale>
                                      <p:cBhvr>
                                        <p:cTn dur="250" fill="hold" id="44"/>
                                        <p:tgtEl>
                                          <p:spTgt spid="49"/>
                                        </p:tgtEl>
                                      </p:cBhvr>
                                      <p:by x="83000" y="83000"/>
                                    </p:animScale>
                                  </p:childTnLst>
                                </p:cTn>
                              </p:par>
                            </p:childTnLst>
                          </p:cTn>
                        </p:par>
                        <p:par>
                          <p:cTn fill="hold" id="45" nodeType="afterGroup">
                            <p:stCondLst>
                              <p:cond delay="3200"/>
                            </p:stCondLst>
                            <p:childTnLst>
                              <p:par>
                                <p:cTn fill="hold" grpId="0" id="46" nodeType="afterEffect" presetClass="entr" presetID="53" presetSubtype="0">
                                  <p:stCondLst>
                                    <p:cond delay="0"/>
                                  </p:stCondLst>
                                  <p:childTnLst>
                                    <p:set>
                                      <p:cBhvr>
                                        <p:cTn dur="1" fill="hold" id="47">
                                          <p:stCondLst>
                                            <p:cond delay="0"/>
                                          </p:stCondLst>
                                        </p:cTn>
                                        <p:tgtEl>
                                          <p:spTgt spid="51"/>
                                        </p:tgtEl>
                                        <p:attrNameLst>
                                          <p:attrName>style.visibility</p:attrName>
                                        </p:attrNameLst>
                                      </p:cBhvr>
                                      <p:to>
                                        <p:strVal val="visible"/>
                                      </p:to>
                                    </p:set>
                                    <p:anim calcmode="lin" valueType="num">
                                      <p:cBhvr>
                                        <p:cTn dur="300" fill="hold" id="48"/>
                                        <p:tgtEl>
                                          <p:spTgt spid="51"/>
                                        </p:tgtEl>
                                        <p:attrNameLst>
                                          <p:attrName>ppt_w</p:attrName>
                                        </p:attrNameLst>
                                      </p:cBhvr>
                                      <p:tavLst>
                                        <p:tav tm="0">
                                          <p:val>
                                            <p:fltVal val="0"/>
                                          </p:val>
                                        </p:tav>
                                        <p:tav tm="100000">
                                          <p:val>
                                            <p:strVal val="#ppt_w"/>
                                          </p:val>
                                        </p:tav>
                                      </p:tavLst>
                                    </p:anim>
                                    <p:anim calcmode="lin" valueType="num">
                                      <p:cBhvr>
                                        <p:cTn dur="300" fill="hold" id="49"/>
                                        <p:tgtEl>
                                          <p:spTgt spid="51"/>
                                        </p:tgtEl>
                                        <p:attrNameLst>
                                          <p:attrName>ppt_h</p:attrName>
                                        </p:attrNameLst>
                                      </p:cBhvr>
                                      <p:tavLst>
                                        <p:tav tm="0">
                                          <p:val>
                                            <p:fltVal val="0"/>
                                          </p:val>
                                        </p:tav>
                                        <p:tav tm="100000">
                                          <p:val>
                                            <p:strVal val="#ppt_h"/>
                                          </p:val>
                                        </p:tav>
                                      </p:tavLst>
                                    </p:anim>
                                    <p:animEffect filter="fade" transition="in">
                                      <p:cBhvr>
                                        <p:cTn dur="300" id="50"/>
                                        <p:tgtEl>
                                          <p:spTgt spid="51"/>
                                        </p:tgtEl>
                                      </p:cBhvr>
                                    </p:animEffect>
                                  </p:childTnLst>
                                </p:cTn>
                              </p:par>
                            </p:childTnLst>
                          </p:cTn>
                        </p:par>
                        <p:par>
                          <p:cTn fill="hold" id="51" nodeType="afterGroup">
                            <p:stCondLst>
                              <p:cond delay="3500"/>
                            </p:stCondLst>
                            <p:childTnLst>
                              <p:par>
                                <p:cTn fill="hold" grpId="0" id="52" nodeType="afterEffect" presetClass="entr" presetID="16" presetSubtype="21">
                                  <p:stCondLst>
                                    <p:cond delay="0"/>
                                  </p:stCondLst>
                                  <p:childTnLst>
                                    <p:set>
                                      <p:cBhvr>
                                        <p:cTn dur="1" fill="hold" id="53">
                                          <p:stCondLst>
                                            <p:cond delay="0"/>
                                          </p:stCondLst>
                                        </p:cTn>
                                        <p:tgtEl>
                                          <p:spTgt spid="54"/>
                                        </p:tgtEl>
                                        <p:attrNameLst>
                                          <p:attrName>style.visibility</p:attrName>
                                        </p:attrNameLst>
                                      </p:cBhvr>
                                      <p:to>
                                        <p:strVal val="visible"/>
                                      </p:to>
                                    </p:set>
                                    <p:animEffect filter="barn(inVertical)" transition="in">
                                      <p:cBhvr>
                                        <p:cTn dur="500" id="54"/>
                                        <p:tgtEl>
                                          <p:spTgt spid="54"/>
                                        </p:tgtEl>
                                      </p:cBhvr>
                                    </p:animEffect>
                                  </p:childTnLst>
                                </p:cTn>
                              </p:par>
                            </p:childTnLst>
                          </p:cTn>
                        </p:par>
                        <p:par>
                          <p:cTn fill="hold" id="55" nodeType="afterGroup">
                            <p:stCondLst>
                              <p:cond delay="4000"/>
                            </p:stCondLst>
                            <p:childTnLst>
                              <p:par>
                                <p:cTn fill="hold" grpId="0" id="56" nodeType="afterEffect" presetClass="entr" presetID="53" presetSubtype="0">
                                  <p:stCondLst>
                                    <p:cond delay="0"/>
                                  </p:stCondLst>
                                  <p:childTnLst>
                                    <p:set>
                                      <p:cBhvr>
                                        <p:cTn dur="1" fill="hold" id="57">
                                          <p:stCondLst>
                                            <p:cond delay="0"/>
                                          </p:stCondLst>
                                        </p:cTn>
                                        <p:tgtEl>
                                          <p:spTgt spid="56"/>
                                        </p:tgtEl>
                                        <p:attrNameLst>
                                          <p:attrName>style.visibility</p:attrName>
                                        </p:attrNameLst>
                                      </p:cBhvr>
                                      <p:to>
                                        <p:strVal val="visible"/>
                                      </p:to>
                                    </p:set>
                                    <p:anim calcmode="lin" valueType="num">
                                      <p:cBhvr>
                                        <p:cTn dur="300" fill="hold" id="58"/>
                                        <p:tgtEl>
                                          <p:spTgt spid="56"/>
                                        </p:tgtEl>
                                        <p:attrNameLst>
                                          <p:attrName>ppt_w</p:attrName>
                                        </p:attrNameLst>
                                      </p:cBhvr>
                                      <p:tavLst>
                                        <p:tav tm="0">
                                          <p:val>
                                            <p:fltVal val="0"/>
                                          </p:val>
                                        </p:tav>
                                        <p:tav tm="100000">
                                          <p:val>
                                            <p:strVal val="#ppt_w"/>
                                          </p:val>
                                        </p:tav>
                                      </p:tavLst>
                                    </p:anim>
                                    <p:anim calcmode="lin" valueType="num">
                                      <p:cBhvr>
                                        <p:cTn dur="300" fill="hold" id="59"/>
                                        <p:tgtEl>
                                          <p:spTgt spid="56"/>
                                        </p:tgtEl>
                                        <p:attrNameLst>
                                          <p:attrName>ppt_h</p:attrName>
                                        </p:attrNameLst>
                                      </p:cBhvr>
                                      <p:tavLst>
                                        <p:tav tm="0">
                                          <p:val>
                                            <p:fltVal val="0"/>
                                          </p:val>
                                        </p:tav>
                                        <p:tav tm="100000">
                                          <p:val>
                                            <p:strVal val="#ppt_h"/>
                                          </p:val>
                                        </p:tav>
                                      </p:tavLst>
                                    </p:anim>
                                    <p:animEffect filter="fade" transition="in">
                                      <p:cBhvr>
                                        <p:cTn dur="300" id="60"/>
                                        <p:tgtEl>
                                          <p:spTgt spid="56"/>
                                        </p:tgtEl>
                                      </p:cBhvr>
                                    </p:animEffect>
                                  </p:childTnLst>
                                </p:cTn>
                              </p:par>
                            </p:childTnLst>
                          </p:cTn>
                        </p:par>
                        <p:par>
                          <p:cTn fill="hold" id="61" nodeType="afterGroup">
                            <p:stCondLst>
                              <p:cond delay="4300"/>
                            </p:stCondLst>
                            <p:childTnLst>
                              <p:par>
                                <p:cTn fill="hold" grpId="0" id="62" nodeType="afterEffect" presetClass="entr" presetID="16" presetSubtype="21">
                                  <p:stCondLst>
                                    <p:cond delay="0"/>
                                  </p:stCondLst>
                                  <p:childTnLst>
                                    <p:set>
                                      <p:cBhvr>
                                        <p:cTn dur="1" fill="hold" id="63">
                                          <p:stCondLst>
                                            <p:cond delay="0"/>
                                          </p:stCondLst>
                                        </p:cTn>
                                        <p:tgtEl>
                                          <p:spTgt spid="57"/>
                                        </p:tgtEl>
                                        <p:attrNameLst>
                                          <p:attrName>style.visibility</p:attrName>
                                        </p:attrNameLst>
                                      </p:cBhvr>
                                      <p:to>
                                        <p:strVal val="visible"/>
                                      </p:to>
                                    </p:set>
                                    <p:animEffect filter="barn(inVertical)" transition="in">
                                      <p:cBhvr>
                                        <p:cTn dur="500" id="64"/>
                                        <p:tgtEl>
                                          <p:spTgt spid="57"/>
                                        </p:tgtEl>
                                      </p:cBhvr>
                                    </p:animEffect>
                                  </p:childTnLst>
                                </p:cTn>
                              </p:par>
                            </p:childTnLst>
                          </p:cTn>
                        </p:par>
                        <p:par>
                          <p:cTn fill="hold" id="65" nodeType="afterGroup">
                            <p:stCondLst>
                              <p:cond delay="4800"/>
                            </p:stCondLst>
                            <p:childTnLst>
                              <p:par>
                                <p:cTn fill="hold" grpId="0" id="66" nodeType="afterEffect" presetClass="entr" presetID="16" presetSubtype="21">
                                  <p:stCondLst>
                                    <p:cond delay="0"/>
                                  </p:stCondLst>
                                  <p:childTnLst>
                                    <p:set>
                                      <p:cBhvr>
                                        <p:cTn dur="1" fill="hold" id="67">
                                          <p:stCondLst>
                                            <p:cond delay="0"/>
                                          </p:stCondLst>
                                        </p:cTn>
                                        <p:tgtEl>
                                          <p:spTgt spid="58"/>
                                        </p:tgtEl>
                                        <p:attrNameLst>
                                          <p:attrName>style.visibility</p:attrName>
                                        </p:attrNameLst>
                                      </p:cBhvr>
                                      <p:to>
                                        <p:strVal val="visible"/>
                                      </p:to>
                                    </p:set>
                                    <p:animEffect filter="barn(inVertical)" transition="in">
                                      <p:cBhvr>
                                        <p:cTn dur="500" id="68"/>
                                        <p:tgtEl>
                                          <p:spTgt spid="58"/>
                                        </p:tgtEl>
                                      </p:cBhvr>
                                    </p:animEffect>
                                  </p:childTnLst>
                                </p:cTn>
                              </p:par>
                            </p:childTnLst>
                          </p:cTn>
                        </p:par>
                        <p:par>
                          <p:cTn fill="hold" id="69" nodeType="afterGroup">
                            <p:stCondLst>
                              <p:cond delay="5300"/>
                            </p:stCondLst>
                            <p:childTnLst>
                              <p:par>
                                <p:cTn fill="hold" grpId="0" id="70" nodeType="afterEffect" presetClass="entr" presetID="2" presetSubtype="2">
                                  <p:stCondLst>
                                    <p:cond delay="0"/>
                                  </p:stCondLst>
                                  <p:iterate type="lt">
                                    <p:tmPct val="10000"/>
                                  </p:iterate>
                                  <p:childTnLst>
                                    <p:set>
                                      <p:cBhvr>
                                        <p:cTn dur="1" fill="hold" id="71">
                                          <p:stCondLst>
                                            <p:cond delay="0"/>
                                          </p:stCondLst>
                                        </p:cTn>
                                        <p:tgtEl>
                                          <p:spTgt spid="59"/>
                                        </p:tgtEl>
                                        <p:attrNameLst>
                                          <p:attrName>style.visibility</p:attrName>
                                        </p:attrNameLst>
                                      </p:cBhvr>
                                      <p:to>
                                        <p:strVal val="visible"/>
                                      </p:to>
                                    </p:set>
                                    <p:anim calcmode="lin" valueType="num">
                                      <p:cBhvr additive="base">
                                        <p:cTn dur="442" fill="hold" id="72"/>
                                        <p:tgtEl>
                                          <p:spTgt spid="59"/>
                                        </p:tgtEl>
                                        <p:attrNameLst>
                                          <p:attrName>ppt_x</p:attrName>
                                        </p:attrNameLst>
                                      </p:cBhvr>
                                      <p:tavLst>
                                        <p:tav tm="0">
                                          <p:val>
                                            <p:strVal val="1+#ppt_w/2"/>
                                          </p:val>
                                        </p:tav>
                                        <p:tav tm="100000">
                                          <p:val>
                                            <p:strVal val="#ppt_x"/>
                                          </p:val>
                                        </p:tav>
                                      </p:tavLst>
                                    </p:anim>
                                    <p:anim calcmode="lin" valueType="num">
                                      <p:cBhvr additive="base">
                                        <p:cTn dur="442" fill="hold" id="73"/>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49"/>
      <p:bldP grpId="1" spid="49"/>
      <p:bldP grpId="2" spid="49"/>
      <p:bldP grpId="0" spid="50"/>
      <p:bldP grpId="1" spid="50"/>
      <p:bldP grpId="2" spid="50"/>
      <p:bldP grpId="0" spid="51"/>
      <p:bldP grpId="0" spid="54"/>
      <p:bldP grpId="0" spid="56"/>
      <p:bldP grpId="0" spid="57"/>
      <p:bldP grpId="0" spid="58"/>
      <p:bldP grpId="0" spid="5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a:extLst>
              <a:ext uri="{FF2B5EF4-FFF2-40B4-BE49-F238E27FC236}">
                <a16:creationId xmlns:a16="http://schemas.microsoft.com/office/drawing/2014/main" id="{2F458531-6022-4657-8553-18539C4587E5}"/>
              </a:ext>
            </a:extLst>
          </p:cNvPr>
          <p:cNvGrpSpPr/>
          <p:nvPr/>
        </p:nvGrpSpPr>
        <p:grpSpPr>
          <a:xfrm>
            <a:off x="3383933" y="2064199"/>
            <a:ext cx="9450843" cy="692019"/>
            <a:chOff x="3062918" y="1659554"/>
            <a:chExt cx="9450843" cy="692019"/>
          </a:xfrm>
        </p:grpSpPr>
        <p:sp>
          <p:nvSpPr>
            <p:cNvPr id="17" name="圆角矩形 5">
              <a:extLst>
                <a:ext uri="{FF2B5EF4-FFF2-40B4-BE49-F238E27FC236}">
                  <a16:creationId xmlns:a16="http://schemas.microsoft.com/office/drawing/2014/main" id="{C79FEF2E-A2C1-4677-9B00-2E2445BF593D}"/>
                </a:ext>
              </a:extLst>
            </p:cNvPr>
            <p:cNvSpPr/>
            <p:nvPr/>
          </p:nvSpPr>
          <p:spPr>
            <a:xfrm>
              <a:off x="3062918" y="1659554"/>
              <a:ext cx="8454124" cy="692019"/>
            </a:xfrm>
            <a:prstGeom prst="round2DiagRect">
              <a:avLst>
                <a:gd fmla="val 50000" name="adj1"/>
                <a:gd fmla="val 0" name="adj2"/>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18" name="圆角矩形 6">
              <a:extLst>
                <a:ext uri="{FF2B5EF4-FFF2-40B4-BE49-F238E27FC236}">
                  <a16:creationId xmlns:a16="http://schemas.microsoft.com/office/drawing/2014/main" id="{7D5CF361-839A-457E-81D5-90512E08DC00}"/>
                </a:ext>
              </a:extLst>
            </p:cNvPr>
            <p:cNvSpPr/>
            <p:nvPr/>
          </p:nvSpPr>
          <p:spPr>
            <a:xfrm>
              <a:off x="3170116" y="1795733"/>
              <a:ext cx="1039027" cy="418430"/>
            </a:xfrm>
            <a:prstGeom prst="round2DiagRect">
              <a:avLst>
                <a:gd fmla="val 50000" name="adj1"/>
                <a:gd fmla="val 0" name="adj2"/>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01</a:t>
              </a:r>
            </a:p>
          </p:txBody>
        </p:sp>
        <p:sp>
          <p:nvSpPr>
            <p:cNvPr id="19" name="矩形 18">
              <a:extLst>
                <a:ext uri="{FF2B5EF4-FFF2-40B4-BE49-F238E27FC236}">
                  <a16:creationId xmlns:a16="http://schemas.microsoft.com/office/drawing/2014/main" id="{FED25B88-3BE9-40C0-A738-7F651BB03699}"/>
                </a:ext>
              </a:extLst>
            </p:cNvPr>
            <p:cNvSpPr/>
            <p:nvPr/>
          </p:nvSpPr>
          <p:spPr>
            <a:xfrm>
              <a:off x="4209143" y="1752498"/>
              <a:ext cx="8304618" cy="457200"/>
            </a:xfrm>
            <a:prstGeom prst="rect">
              <a:avLst/>
            </a:prstGeom>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是中国特色社会主义的重要物质基础和政治基础</a:t>
              </a:r>
            </a:p>
          </p:txBody>
        </p:sp>
      </p:grpSp>
      <p:grpSp>
        <p:nvGrpSpPr>
          <p:cNvPr id="20" name="组合 19">
            <a:extLst>
              <a:ext uri="{FF2B5EF4-FFF2-40B4-BE49-F238E27FC236}">
                <a16:creationId xmlns:a16="http://schemas.microsoft.com/office/drawing/2014/main" id="{2878BAE4-4F80-4096-8595-B48483A33DDE}"/>
              </a:ext>
            </a:extLst>
          </p:cNvPr>
          <p:cNvGrpSpPr/>
          <p:nvPr/>
        </p:nvGrpSpPr>
        <p:grpSpPr>
          <a:xfrm>
            <a:off x="3364853" y="3114319"/>
            <a:ext cx="9469923" cy="692019"/>
            <a:chOff x="3043838" y="1668585"/>
            <a:chExt cx="9469923" cy="692019"/>
          </a:xfrm>
        </p:grpSpPr>
        <p:sp>
          <p:nvSpPr>
            <p:cNvPr id="21" name="圆角矩形 13">
              <a:extLst>
                <a:ext uri="{FF2B5EF4-FFF2-40B4-BE49-F238E27FC236}">
                  <a16:creationId xmlns:a16="http://schemas.microsoft.com/office/drawing/2014/main" id="{974744E5-9E13-4689-ADA6-DEC9889FD6C1}"/>
                </a:ext>
              </a:extLst>
            </p:cNvPr>
            <p:cNvSpPr/>
            <p:nvPr/>
          </p:nvSpPr>
          <p:spPr>
            <a:xfrm>
              <a:off x="3043838" y="1668585"/>
              <a:ext cx="8454124" cy="692019"/>
            </a:xfrm>
            <a:prstGeom prst="round2DiagRect">
              <a:avLst>
                <a:gd fmla="val 50000" name="adj1"/>
                <a:gd fmla="val 0" name="adj2"/>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22" name="圆角矩形 14">
              <a:extLst>
                <a:ext uri="{FF2B5EF4-FFF2-40B4-BE49-F238E27FC236}">
                  <a16:creationId xmlns:a16="http://schemas.microsoft.com/office/drawing/2014/main" id="{6A05D042-80F3-4B7E-86A4-F7533B4125A4}"/>
                </a:ext>
              </a:extLst>
            </p:cNvPr>
            <p:cNvSpPr/>
            <p:nvPr/>
          </p:nvSpPr>
          <p:spPr>
            <a:xfrm>
              <a:off x="3170116" y="1798329"/>
              <a:ext cx="1039027" cy="418430"/>
            </a:xfrm>
            <a:prstGeom prst="round2DiagRect">
              <a:avLst>
                <a:gd fmla="val 50000" name="adj1"/>
                <a:gd fmla="val 0" name="adj2"/>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32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02</a:t>
              </a:r>
            </a:p>
          </p:txBody>
        </p:sp>
        <p:sp>
          <p:nvSpPr>
            <p:cNvPr id="23" name="矩形 22">
              <a:extLst>
                <a:ext uri="{FF2B5EF4-FFF2-40B4-BE49-F238E27FC236}">
                  <a16:creationId xmlns:a16="http://schemas.microsoft.com/office/drawing/2014/main" id="{987CFA65-E16C-4973-BF0A-B055AE70DFBF}"/>
                </a:ext>
              </a:extLst>
            </p:cNvPr>
            <p:cNvSpPr/>
            <p:nvPr/>
          </p:nvSpPr>
          <p:spPr>
            <a:xfrm>
              <a:off x="4209145" y="1762945"/>
              <a:ext cx="8304618" cy="457200"/>
            </a:xfrm>
            <a:prstGeom prst="rect">
              <a:avLst/>
            </a:prstGeom>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ea"/>
                  <a:sym typeface="+mn-lt"/>
                </a:rPr>
                <a:t>是党执政兴国的重要支柱和依靠力量</a:t>
              </a:r>
            </a:p>
          </p:txBody>
        </p:sp>
      </p:grpSp>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94488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sp>
        <p:nvSpPr>
          <p:cNvPr id="13" name="椭圆 12">
            <a:extLst>
              <a:ext uri="{FF2B5EF4-FFF2-40B4-BE49-F238E27FC236}">
                <a16:creationId xmlns:a16="http://schemas.microsoft.com/office/drawing/2014/main" id="{58D14F6C-A349-431F-97BE-0820EC021960}"/>
              </a:ext>
            </a:extLst>
          </p:cNvPr>
          <p:cNvSpPr/>
          <p:nvPr/>
        </p:nvSpPr>
        <p:spPr>
          <a:xfrm>
            <a:off x="599953" y="1715342"/>
            <a:ext cx="2458229" cy="2458229"/>
          </a:xfrm>
          <a:prstGeom prst="ellipse">
            <a:avLst/>
          </a:prstGeom>
          <a:solidFill>
            <a:srgbClr val="C00000"/>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ea"/>
              <a:sym typeface="+mn-lt"/>
            </a:endParaRPr>
          </a:p>
        </p:txBody>
      </p:sp>
      <p:sp>
        <p:nvSpPr>
          <p:cNvPr id="14" name="椭圆 13">
            <a:extLst>
              <a:ext uri="{FF2B5EF4-FFF2-40B4-BE49-F238E27FC236}">
                <a16:creationId xmlns:a16="http://schemas.microsoft.com/office/drawing/2014/main" id="{EC6B2C4F-DE98-48E4-B693-9F1F07AA8B9F}"/>
              </a:ext>
            </a:extLst>
          </p:cNvPr>
          <p:cNvSpPr/>
          <p:nvPr/>
        </p:nvSpPr>
        <p:spPr>
          <a:xfrm>
            <a:off x="389067" y="1504456"/>
            <a:ext cx="2880000" cy="2880000"/>
          </a:xfrm>
          <a:prstGeom prst="ellipse">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15" name="文本框 33">
            <a:extLst>
              <a:ext uri="{FF2B5EF4-FFF2-40B4-BE49-F238E27FC236}">
                <a16:creationId xmlns:a16="http://schemas.microsoft.com/office/drawing/2014/main" id="{263A202A-371E-4E76-A1FA-BAC3C65C02CE}"/>
              </a:ext>
            </a:extLst>
          </p:cNvPr>
          <p:cNvSpPr txBox="1"/>
          <p:nvPr/>
        </p:nvSpPr>
        <p:spPr>
          <a:xfrm>
            <a:off x="1202424" y="2214632"/>
            <a:ext cx="1300480" cy="143256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国有</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prstClr val="white"/>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cs charset="-122" panose="02010600030101010101" pitchFamily="2" typeface="胡晓波男神体"/>
              </a:rPr>
              <a:t>企业</a:t>
            </a:r>
          </a:p>
        </p:txBody>
      </p:sp>
      <p:sp>
        <p:nvSpPr>
          <p:cNvPr id="24" name="矩形 23">
            <a:extLst>
              <a:ext uri="{FF2B5EF4-FFF2-40B4-BE49-F238E27FC236}">
                <a16:creationId xmlns:a16="http://schemas.microsoft.com/office/drawing/2014/main" id="{49CE3ADF-C2D2-479D-B305-5A6EBA2BC6EF}"/>
              </a:ext>
            </a:extLst>
          </p:cNvPr>
          <p:cNvSpPr/>
          <p:nvPr/>
        </p:nvSpPr>
        <p:spPr>
          <a:xfrm>
            <a:off x="389067" y="4514200"/>
            <a:ext cx="11904279" cy="173736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400" u="none">
                <a:ln>
                  <a:noFill/>
                </a:ln>
                <a:solidFill>
                  <a:prstClr val="black"/>
                </a:solidFill>
                <a:effectLst/>
                <a:uLnTx/>
                <a:uFillTx/>
                <a:latin charset="-122" panose="020b0503020204020204" pitchFamily="34" typeface="微软雅黑"/>
                <a:ea charset="-122" panose="020b0503020204020204" pitchFamily="34" typeface="微软雅黑"/>
                <a:cs typeface="+mn-cs"/>
              </a:rPr>
              <a:t>坚持党的领导、加强党的建设是国有企业的“根”和“魂”，是我国国有企业的光荣传统和独特优势。中共中央印发《中国共产党国有企业基层组织工作条例（试行）》，对国有企业党组织工作作出全面规范，为新时代加强国有企业党的建设提供了基本遵循。</a:t>
            </a:r>
          </a:p>
        </p:txBody>
      </p:sp>
    </p:spTree>
    <p:extLst>
      <p:ext uri="{BB962C8B-B14F-4D97-AF65-F5344CB8AC3E}">
        <p14:creationId val="33466430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par>
                          <p:cTn fill="hold" id="26" nodeType="afterGroup">
                            <p:stCondLst>
                              <p:cond delay="2150"/>
                            </p:stCondLst>
                            <p:childTnLst>
                              <p:par>
                                <p:cTn fill="hold" grpId="0" id="27" nodeType="after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250" fill="hold" id="29"/>
                                        <p:tgtEl>
                                          <p:spTgt spid="14"/>
                                        </p:tgtEl>
                                        <p:attrNameLst>
                                          <p:attrName>ppt_w</p:attrName>
                                        </p:attrNameLst>
                                      </p:cBhvr>
                                      <p:tavLst>
                                        <p:tav tm="0">
                                          <p:val>
                                            <p:fltVal val="0"/>
                                          </p:val>
                                        </p:tav>
                                        <p:tav tm="100000">
                                          <p:val>
                                            <p:strVal val="#ppt_w"/>
                                          </p:val>
                                        </p:tav>
                                      </p:tavLst>
                                    </p:anim>
                                    <p:anim calcmode="lin" valueType="num">
                                      <p:cBhvr>
                                        <p:cTn dur="250" fill="hold" id="30"/>
                                        <p:tgtEl>
                                          <p:spTgt spid="14"/>
                                        </p:tgtEl>
                                        <p:attrNameLst>
                                          <p:attrName>ppt_h</p:attrName>
                                        </p:attrNameLst>
                                      </p:cBhvr>
                                      <p:tavLst>
                                        <p:tav tm="0">
                                          <p:val>
                                            <p:fltVal val="0"/>
                                          </p:val>
                                        </p:tav>
                                        <p:tav tm="100000">
                                          <p:val>
                                            <p:strVal val="#ppt_h"/>
                                          </p:val>
                                        </p:tav>
                                      </p:tavLst>
                                    </p:anim>
                                    <p:animEffect filter="fade" transition="in">
                                      <p:cBhvr>
                                        <p:cTn dur="250" id="31"/>
                                        <p:tgtEl>
                                          <p:spTgt spid="14"/>
                                        </p:tgtEl>
                                      </p:cBhvr>
                                    </p:animEffect>
                                  </p:childTnLst>
                                </p:cTn>
                              </p:par>
                              <p:par>
                                <p:cTn decel="100000" fill="hold" grpId="1" id="32" nodeType="withEffect" presetClass="emph" presetID="6" presetSubtype="0">
                                  <p:stCondLst>
                                    <p:cond delay="200"/>
                                  </p:stCondLst>
                                  <p:childTnLst>
                                    <p:animScale>
                                      <p:cBhvr>
                                        <p:cTn dur="250" fill="hold" id="33"/>
                                        <p:tgtEl>
                                          <p:spTgt spid="14"/>
                                        </p:tgtEl>
                                      </p:cBhvr>
                                      <p:by x="120000" y="120000"/>
                                    </p:animScale>
                                  </p:childTnLst>
                                </p:cTn>
                              </p:par>
                              <p:par>
                                <p:cTn decel="100000" fill="hold" grpId="2" id="34" nodeType="withEffect" presetClass="emph" presetID="6" presetSubtype="0">
                                  <p:stCondLst>
                                    <p:cond delay="400"/>
                                  </p:stCondLst>
                                  <p:childTnLst>
                                    <p:animScale>
                                      <p:cBhvr>
                                        <p:cTn dur="250" fill="hold" id="35"/>
                                        <p:tgtEl>
                                          <p:spTgt spid="14"/>
                                        </p:tgtEl>
                                      </p:cBhvr>
                                      <p:by x="83000" y="83000"/>
                                    </p:animScale>
                                  </p:childTnLst>
                                </p:cTn>
                              </p:par>
                              <p:par>
                                <p:cTn fill="hold" grpId="0" id="36" nodeType="withEffect" presetClass="entr" presetID="53" presetSubtype="0">
                                  <p:stCondLst>
                                    <p:cond delay="400"/>
                                  </p:stCondLst>
                                  <p:childTnLst>
                                    <p:set>
                                      <p:cBhvr>
                                        <p:cTn dur="1" fill="hold" id="37">
                                          <p:stCondLst>
                                            <p:cond delay="0"/>
                                          </p:stCondLst>
                                        </p:cTn>
                                        <p:tgtEl>
                                          <p:spTgt spid="13"/>
                                        </p:tgtEl>
                                        <p:attrNameLst>
                                          <p:attrName>style.visibility</p:attrName>
                                        </p:attrNameLst>
                                      </p:cBhvr>
                                      <p:to>
                                        <p:strVal val="visible"/>
                                      </p:to>
                                    </p:set>
                                    <p:anim calcmode="lin" valueType="num">
                                      <p:cBhvr>
                                        <p:cTn dur="250" fill="hold" id="38"/>
                                        <p:tgtEl>
                                          <p:spTgt spid="13"/>
                                        </p:tgtEl>
                                        <p:attrNameLst>
                                          <p:attrName>ppt_w</p:attrName>
                                        </p:attrNameLst>
                                      </p:cBhvr>
                                      <p:tavLst>
                                        <p:tav tm="0">
                                          <p:val>
                                            <p:fltVal val="0"/>
                                          </p:val>
                                        </p:tav>
                                        <p:tav tm="100000">
                                          <p:val>
                                            <p:strVal val="#ppt_w"/>
                                          </p:val>
                                        </p:tav>
                                      </p:tavLst>
                                    </p:anim>
                                    <p:anim calcmode="lin" valueType="num">
                                      <p:cBhvr>
                                        <p:cTn dur="250" fill="hold" id="39"/>
                                        <p:tgtEl>
                                          <p:spTgt spid="13"/>
                                        </p:tgtEl>
                                        <p:attrNameLst>
                                          <p:attrName>ppt_h</p:attrName>
                                        </p:attrNameLst>
                                      </p:cBhvr>
                                      <p:tavLst>
                                        <p:tav tm="0">
                                          <p:val>
                                            <p:fltVal val="0"/>
                                          </p:val>
                                        </p:tav>
                                        <p:tav tm="100000">
                                          <p:val>
                                            <p:strVal val="#ppt_h"/>
                                          </p:val>
                                        </p:tav>
                                      </p:tavLst>
                                    </p:anim>
                                    <p:animEffect filter="fade" transition="in">
                                      <p:cBhvr>
                                        <p:cTn dur="250" id="40"/>
                                        <p:tgtEl>
                                          <p:spTgt spid="13"/>
                                        </p:tgtEl>
                                      </p:cBhvr>
                                    </p:animEffect>
                                  </p:childTnLst>
                                </p:cTn>
                              </p:par>
                              <p:par>
                                <p:cTn decel="100000" fill="hold" grpId="1" id="41" nodeType="withEffect" presetClass="emph" presetID="6" presetSubtype="0">
                                  <p:stCondLst>
                                    <p:cond delay="600"/>
                                  </p:stCondLst>
                                  <p:childTnLst>
                                    <p:animScale>
                                      <p:cBhvr>
                                        <p:cTn dur="250" fill="hold" id="42"/>
                                        <p:tgtEl>
                                          <p:spTgt spid="13"/>
                                        </p:tgtEl>
                                      </p:cBhvr>
                                      <p:by x="120000" y="120000"/>
                                    </p:animScale>
                                  </p:childTnLst>
                                </p:cTn>
                              </p:par>
                              <p:par>
                                <p:cTn decel="100000" fill="hold" grpId="2" id="43" nodeType="withEffect" presetClass="emph" presetID="6" presetSubtype="0">
                                  <p:stCondLst>
                                    <p:cond delay="800"/>
                                  </p:stCondLst>
                                  <p:childTnLst>
                                    <p:animScale>
                                      <p:cBhvr>
                                        <p:cTn dur="250" fill="hold" id="44"/>
                                        <p:tgtEl>
                                          <p:spTgt spid="13"/>
                                        </p:tgtEl>
                                      </p:cBhvr>
                                      <p:by x="83000" y="83000"/>
                                    </p:animScale>
                                  </p:childTnLst>
                                </p:cTn>
                              </p:par>
                            </p:childTnLst>
                          </p:cTn>
                        </p:par>
                        <p:par>
                          <p:cTn fill="hold" id="45" nodeType="afterGroup">
                            <p:stCondLst>
                              <p:cond delay="3200"/>
                            </p:stCondLst>
                            <p:childTnLst>
                              <p:par>
                                <p:cTn fill="hold" grpId="0" id="46" nodeType="afterEffect" presetClass="entr" presetID="16" presetSubtype="21">
                                  <p:stCondLst>
                                    <p:cond delay="0"/>
                                  </p:stCondLst>
                                  <p:childTnLst>
                                    <p:set>
                                      <p:cBhvr>
                                        <p:cTn dur="1" fill="hold" id="47">
                                          <p:stCondLst>
                                            <p:cond delay="0"/>
                                          </p:stCondLst>
                                        </p:cTn>
                                        <p:tgtEl>
                                          <p:spTgt spid="15"/>
                                        </p:tgtEl>
                                        <p:attrNameLst>
                                          <p:attrName>style.visibility</p:attrName>
                                        </p:attrNameLst>
                                      </p:cBhvr>
                                      <p:to>
                                        <p:strVal val="visible"/>
                                      </p:to>
                                    </p:set>
                                    <p:animEffect filter="barn(inVertical)" transition="in">
                                      <p:cBhvr>
                                        <p:cTn dur="500" id="48"/>
                                        <p:tgtEl>
                                          <p:spTgt spid="15"/>
                                        </p:tgtEl>
                                      </p:cBhvr>
                                    </p:animEffect>
                                  </p:childTnLst>
                                </p:cTn>
                              </p:par>
                            </p:childTnLst>
                          </p:cTn>
                        </p:par>
                        <p:par>
                          <p:cTn fill="hold" id="49" nodeType="afterGroup">
                            <p:stCondLst>
                              <p:cond delay="3700"/>
                            </p:stCondLst>
                            <p:childTnLst>
                              <p:par>
                                <p:cTn fill="hold" id="50" nodeType="afterEffect" presetClass="entr" presetID="22" presetSubtype="8">
                                  <p:stCondLst>
                                    <p:cond delay="0"/>
                                  </p:stCondLst>
                                  <p:childTnLst>
                                    <p:set>
                                      <p:cBhvr>
                                        <p:cTn dur="1" fill="hold" id="51">
                                          <p:stCondLst>
                                            <p:cond delay="0"/>
                                          </p:stCondLst>
                                        </p:cTn>
                                        <p:tgtEl>
                                          <p:spTgt spid="16"/>
                                        </p:tgtEl>
                                        <p:attrNameLst>
                                          <p:attrName>style.visibility</p:attrName>
                                        </p:attrNameLst>
                                      </p:cBhvr>
                                      <p:to>
                                        <p:strVal val="visible"/>
                                      </p:to>
                                    </p:set>
                                    <p:animEffect filter="wipe(left)" transition="in">
                                      <p:cBhvr>
                                        <p:cTn dur="500" id="52"/>
                                        <p:tgtEl>
                                          <p:spTgt spid="16"/>
                                        </p:tgtEl>
                                      </p:cBhvr>
                                    </p:animEffect>
                                  </p:childTnLst>
                                </p:cTn>
                              </p:par>
                            </p:childTnLst>
                          </p:cTn>
                        </p:par>
                        <p:par>
                          <p:cTn fill="hold" id="53" nodeType="afterGroup">
                            <p:stCondLst>
                              <p:cond delay="4200"/>
                            </p:stCondLst>
                            <p:childTnLst>
                              <p:par>
                                <p:cTn fill="hold" id="54" nodeType="afterEffect" presetClass="entr" presetID="22" presetSubtype="8">
                                  <p:stCondLst>
                                    <p:cond delay="0"/>
                                  </p:stCondLst>
                                  <p:childTnLst>
                                    <p:set>
                                      <p:cBhvr>
                                        <p:cTn dur="1" fill="hold" id="55">
                                          <p:stCondLst>
                                            <p:cond delay="0"/>
                                          </p:stCondLst>
                                        </p:cTn>
                                        <p:tgtEl>
                                          <p:spTgt spid="20"/>
                                        </p:tgtEl>
                                        <p:attrNameLst>
                                          <p:attrName>style.visibility</p:attrName>
                                        </p:attrNameLst>
                                      </p:cBhvr>
                                      <p:to>
                                        <p:strVal val="visible"/>
                                      </p:to>
                                    </p:set>
                                    <p:animEffect filter="wipe(left)" transition="in">
                                      <p:cBhvr>
                                        <p:cTn dur="500" id="56"/>
                                        <p:tgtEl>
                                          <p:spTgt spid="20"/>
                                        </p:tgtEl>
                                      </p:cBhvr>
                                    </p:animEffect>
                                  </p:childTnLst>
                                </p:cTn>
                              </p:par>
                            </p:childTnLst>
                          </p:cTn>
                        </p:par>
                        <p:par>
                          <p:cTn fill="hold" id="57" nodeType="afterGroup">
                            <p:stCondLst>
                              <p:cond delay="4700"/>
                            </p:stCondLst>
                            <p:childTnLst>
                              <p:par>
                                <p:cTn fill="hold" grpId="0" id="58" nodeType="afterEffect" presetClass="entr" presetID="10" presetSubtype="0">
                                  <p:stCondLst>
                                    <p:cond delay="0"/>
                                  </p:stCondLst>
                                  <p:iterate type="lt">
                                    <p:tmPct val="10000"/>
                                  </p:iterate>
                                  <p:childTnLst>
                                    <p:set>
                                      <p:cBhvr>
                                        <p:cTn dur="1" fill="hold" id="59">
                                          <p:stCondLst>
                                            <p:cond delay="0"/>
                                          </p:stCondLst>
                                        </p:cTn>
                                        <p:tgtEl>
                                          <p:spTgt spid="24"/>
                                        </p:tgtEl>
                                        <p:attrNameLst>
                                          <p:attrName>style.visibility</p:attrName>
                                        </p:attrNameLst>
                                      </p:cBhvr>
                                      <p:to>
                                        <p:strVal val="visible"/>
                                      </p:to>
                                    </p:set>
                                    <p:animEffect filter="fade" transition="in">
                                      <p:cBhvr>
                                        <p:cTn dur="300" id="6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13"/>
      <p:bldP grpId="1" spid="13"/>
      <p:bldP grpId="2" spid="13"/>
      <p:bldP grpId="0" spid="14"/>
      <p:bldP grpId="1" spid="14"/>
      <p:bldP grpId="2" spid="14"/>
      <p:bldP grpId="0" spid="15"/>
      <p:bldP grpId="0" spid="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94488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sp>
        <p:nvSpPr>
          <p:cNvPr id="25" name="TextBox 9">
            <a:hlinkClick action="ppaction://hlinkshowjump?jump=nextslide"/>
            <a:extLst>
              <a:ext uri="{FF2B5EF4-FFF2-40B4-BE49-F238E27FC236}">
                <a16:creationId xmlns:a16="http://schemas.microsoft.com/office/drawing/2014/main" id="{5656522E-EE64-4DD4-BF30-4501E7E7AF03}"/>
              </a:ext>
            </a:extLst>
          </p:cNvPr>
          <p:cNvSpPr txBox="1"/>
          <p:nvPr/>
        </p:nvSpPr>
        <p:spPr>
          <a:xfrm>
            <a:off x="1793503" y="2798886"/>
            <a:ext cx="8387189" cy="237744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w="3175">
                  <a:noFill/>
                </a:ln>
                <a:solidFill>
                  <a:prstClr val="black"/>
                </a:solidFill>
                <a:effectLst/>
                <a:uLnTx/>
                <a:uFillTx/>
                <a:latin charset="-122" panose="020b0503020204020204" pitchFamily="34" typeface="微软雅黑"/>
                <a:ea charset="-122" panose="020b0503020204020204" pitchFamily="34" typeface="微软雅黑"/>
                <a:cs typeface="+mn-cs"/>
              </a:rPr>
              <a:t>党对国有企业的领导是具体的，要把党建工作要求写入公司章程，明确党组织研究讨论是董事会、经理层决策重大问题的前置程序，实行“双向进入、交叉任职”领导体制，充分发挥国有企业党委（党组）把方向、管大局、保落实的领导作用，确保企业广大党员干部职工始终听党话、跟党走，确保国有企业国有资产牢牢掌握在党和人民手中。</a:t>
            </a:r>
          </a:p>
        </p:txBody>
      </p:sp>
      <p:sp>
        <p:nvSpPr>
          <p:cNvPr id="27" name="矩形 26">
            <a:extLst>
              <a:ext uri="{FF2B5EF4-FFF2-40B4-BE49-F238E27FC236}">
                <a16:creationId xmlns:a16="http://schemas.microsoft.com/office/drawing/2014/main" id="{C5123945-2068-43D9-B6B7-C97962B64DAC}"/>
              </a:ext>
            </a:extLst>
          </p:cNvPr>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white"/>
                </a:solidFill>
                <a:effectLst/>
                <a:uLnTx/>
                <a:uFillTx/>
                <a:latin charset="-122" panose="020b0503020204020204" pitchFamily="34" typeface="微软雅黑"/>
                <a:ea charset="-122" panose="020b0503020204020204" pitchFamily="34" typeface="微软雅黑"/>
                <a:cs typeface="+mn-cs"/>
              </a:rPr>
              <a:t>一</a:t>
            </a:r>
          </a:p>
        </p:txBody>
      </p:sp>
      <p:sp>
        <p:nvSpPr>
          <p:cNvPr id="29" name="矩形 28">
            <a:extLst>
              <a:ext uri="{FF2B5EF4-FFF2-40B4-BE49-F238E27FC236}">
                <a16:creationId xmlns:a16="http://schemas.microsoft.com/office/drawing/2014/main" id="{CB6D0CDD-8FED-4B02-B407-84A96D51A9A8}"/>
              </a:ext>
            </a:extLst>
          </p:cNvPr>
          <p:cNvSpPr/>
          <p:nvPr/>
        </p:nvSpPr>
        <p:spPr>
          <a:xfrm>
            <a:off x="2906906" y="1647298"/>
            <a:ext cx="6696962"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cs"/>
            </a:endParaRPr>
          </a:p>
        </p:txBody>
      </p:sp>
      <p:sp>
        <p:nvSpPr>
          <p:cNvPr id="30" name="TextBox 9">
            <a:hlinkClick action="ppaction://hlinkshowjump?jump=nextslide"/>
            <a:extLst>
              <a:ext uri="{FF2B5EF4-FFF2-40B4-BE49-F238E27FC236}">
                <a16:creationId xmlns:a16="http://schemas.microsoft.com/office/drawing/2014/main" id="{BB7DB0D4-A642-4708-A2E3-ED00D73B88C0}"/>
              </a:ext>
            </a:extLst>
          </p:cNvPr>
          <p:cNvSpPr txBox="1"/>
          <p:nvPr/>
        </p:nvSpPr>
        <p:spPr>
          <a:xfrm>
            <a:off x="2906906" y="1713668"/>
            <a:ext cx="6754445" cy="45720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dist"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w="3175">
                  <a:noFill/>
                </a:ln>
                <a:solidFill>
                  <a:srgbClr val="C00000"/>
                </a:solidFill>
                <a:effectLst/>
                <a:uLnTx/>
                <a:uFillTx/>
                <a:latin charset="-122" panose="020b0503020204020204" pitchFamily="34" typeface="微软雅黑"/>
                <a:ea charset="-122" panose="020b0503020204020204" pitchFamily="34" typeface="微软雅黑"/>
                <a:cs charset="-122" panose="02010600030101010101" pitchFamily="2" typeface="胡晓波男神体"/>
              </a:rPr>
              <a:t>必须坚持和加强党对国有企业的全面领导</a:t>
            </a:r>
          </a:p>
        </p:txBody>
      </p:sp>
      <p:pic>
        <p:nvPicPr>
          <p:cNvPr descr="图片包含 游戏机  描述已自动生成" id="32" name="图片 31">
            <a:extLst>
              <a:ext uri="{FF2B5EF4-FFF2-40B4-BE49-F238E27FC236}">
                <a16:creationId xmlns:a16="http://schemas.microsoft.com/office/drawing/2014/main" id="{AAF9A321-1D9F-45F5-8DD8-6924CAE79604}"/>
              </a:ext>
            </a:extLst>
          </p:cNvPr>
          <p:cNvPicPr>
            <a:picLocks noChangeAspect="1"/>
          </p:cNvPicPr>
          <p:nvPr/>
        </p:nvPicPr>
        <p:blipFill>
          <a:blip r:embed="rId3">
            <a:extLst>
              <a:ext uri="{28A0092B-C50C-407E-A947-70E740481C1C}">
                <a14:useLocalDpi val="0"/>
              </a:ext>
            </a:extLst>
          </a:blip>
          <a:stretch>
            <a:fillRect/>
          </a:stretch>
        </p:blipFill>
        <p:spPr>
          <a:xfrm>
            <a:off x="6096001" y="4190585"/>
            <a:ext cx="6096000" cy="2667416"/>
          </a:xfrm>
          <a:prstGeom prst="rect">
            <a:avLst/>
          </a:prstGeom>
        </p:spPr>
      </p:pic>
    </p:spTree>
    <p:extLst>
      <p:ext uri="{BB962C8B-B14F-4D97-AF65-F5344CB8AC3E}">
        <p14:creationId val="261977769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1000" id="30"/>
                                        <p:tgtEl>
                                          <p:spTgt spid="27"/>
                                        </p:tgtEl>
                                      </p:cBhvr>
                                    </p:animEffect>
                                    <p:anim calcmode="lin" valueType="num">
                                      <p:cBhvr>
                                        <p:cTn dur="1000" fill="hold" id="31"/>
                                        <p:tgtEl>
                                          <p:spTgt spid="27"/>
                                        </p:tgtEl>
                                        <p:attrNameLst>
                                          <p:attrName>ppt_x</p:attrName>
                                        </p:attrNameLst>
                                      </p:cBhvr>
                                      <p:tavLst>
                                        <p:tav tm="0">
                                          <p:val>
                                            <p:strVal val="#ppt_x"/>
                                          </p:val>
                                        </p:tav>
                                        <p:tav tm="100000">
                                          <p:val>
                                            <p:strVal val="#ppt_x"/>
                                          </p:val>
                                        </p:tav>
                                      </p:tavLst>
                                    </p:anim>
                                    <p:anim calcmode="lin" valueType="num">
                                      <p:cBhvr>
                                        <p:cTn dur="1000" fill="hold" id="32"/>
                                        <p:tgtEl>
                                          <p:spTgt spid="27"/>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1000" id="35"/>
                                        <p:tgtEl>
                                          <p:spTgt spid="29"/>
                                        </p:tgtEl>
                                      </p:cBhvr>
                                    </p:animEffect>
                                    <p:anim calcmode="lin" valueType="num">
                                      <p:cBhvr>
                                        <p:cTn dur="1000" fill="hold" id="36"/>
                                        <p:tgtEl>
                                          <p:spTgt spid="29"/>
                                        </p:tgtEl>
                                        <p:attrNameLst>
                                          <p:attrName>ppt_x</p:attrName>
                                        </p:attrNameLst>
                                      </p:cBhvr>
                                      <p:tavLst>
                                        <p:tav tm="0">
                                          <p:val>
                                            <p:strVal val="#ppt_x"/>
                                          </p:val>
                                        </p:tav>
                                        <p:tav tm="100000">
                                          <p:val>
                                            <p:strVal val="#ppt_x"/>
                                          </p:val>
                                        </p:tav>
                                      </p:tavLst>
                                    </p:anim>
                                    <p:anim calcmode="lin" valueType="num">
                                      <p:cBhvr>
                                        <p:cTn dur="1000" fill="hold" id="37"/>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1000" id="42"/>
                                        <p:tgtEl>
                                          <p:spTgt spid="30"/>
                                        </p:tgtEl>
                                      </p:cBhvr>
                                    </p:animEffect>
                                    <p:anim calcmode="lin" valueType="num">
                                      <p:cBhvr>
                                        <p:cTn dur="1000" fill="hold" id="43"/>
                                        <p:tgtEl>
                                          <p:spTgt spid="30"/>
                                        </p:tgtEl>
                                        <p:attrNameLst>
                                          <p:attrName>ppt_x</p:attrName>
                                        </p:attrNameLst>
                                      </p:cBhvr>
                                      <p:tavLst>
                                        <p:tav tm="0">
                                          <p:val>
                                            <p:strVal val="#ppt_x"/>
                                          </p:val>
                                        </p:tav>
                                        <p:tav tm="100000">
                                          <p:val>
                                            <p:strVal val="#ppt_x"/>
                                          </p:val>
                                        </p:tav>
                                      </p:tavLst>
                                    </p:anim>
                                    <p:anim calcmode="lin" valueType="num">
                                      <p:cBhvr>
                                        <p:cTn dur="1000" fill="hold" id="44"/>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4">
                                  <p:stCondLst>
                                    <p:cond delay="0"/>
                                  </p:stCondLst>
                                  <p:childTnLst>
                                    <p:set>
                                      <p:cBhvr>
                                        <p:cTn dur="1" fill="hold" id="55">
                                          <p:stCondLst>
                                            <p:cond delay="0"/>
                                          </p:stCondLst>
                                        </p:cTn>
                                        <p:tgtEl>
                                          <p:spTgt spid="32"/>
                                        </p:tgtEl>
                                        <p:attrNameLst>
                                          <p:attrName>style.visibility</p:attrName>
                                        </p:attrNameLst>
                                      </p:cBhvr>
                                      <p:to>
                                        <p:strVal val="visible"/>
                                      </p:to>
                                    </p:set>
                                    <p:animEffect filter="wipe(down)" transition="in">
                                      <p:cBhvr>
                                        <p:cTn dur="500" id="5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5"/>
      <p:bldP grpId="0" spid="27"/>
      <p:bldP grpId="0" spid="29"/>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94488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sp>
        <p:nvSpPr>
          <p:cNvPr id="25" name="TextBox 9">
            <a:hlinkClick action="ppaction://hlinkshowjump?jump=nextslide"/>
            <a:extLst>
              <a:ext uri="{FF2B5EF4-FFF2-40B4-BE49-F238E27FC236}">
                <a16:creationId xmlns:a16="http://schemas.microsoft.com/office/drawing/2014/main" id="{5656522E-EE64-4DD4-BF30-4501E7E7AF03}"/>
              </a:ext>
            </a:extLst>
          </p:cNvPr>
          <p:cNvSpPr txBox="1"/>
          <p:nvPr/>
        </p:nvSpPr>
        <p:spPr>
          <a:xfrm>
            <a:off x="1793503" y="2798886"/>
            <a:ext cx="8387189" cy="237744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w="3175">
                  <a:noFill/>
                </a:ln>
                <a:solidFill>
                  <a:prstClr val="black"/>
                </a:solidFill>
                <a:effectLst/>
                <a:uLnTx/>
                <a:uFillTx/>
                <a:latin charset="-122" panose="020b0503020204020204" pitchFamily="34" typeface="微软雅黑"/>
                <a:ea charset="-122" panose="020b0503020204020204" pitchFamily="34" typeface="微软雅黑"/>
                <a:cs typeface="+mn-ea"/>
                <a:sym typeface="+mn-lt"/>
              </a:rPr>
              <a:t>要注意厘清国有企业党组织和董事会、监事会、经理层等其他治理主体的权责，形成各司其职、各负其责、协调运转、有效制衡的公司治理机制。党组织既不能缺位失位，也不能越位错位。必须明确，借口建立现代企业制度否定或取消党的领导无疑是错误的，但把党组织直接作为企业生产经营的决策和指挥中心也不符合企业党组织的功能定位。</a:t>
            </a:r>
          </a:p>
        </p:txBody>
      </p:sp>
      <p:sp>
        <p:nvSpPr>
          <p:cNvPr id="27" name="矩形 26">
            <a:extLst>
              <a:ext uri="{FF2B5EF4-FFF2-40B4-BE49-F238E27FC236}">
                <a16:creationId xmlns:a16="http://schemas.microsoft.com/office/drawing/2014/main" id="{C5123945-2068-43D9-B6B7-C97962B64DAC}"/>
              </a:ext>
            </a:extLst>
          </p:cNvPr>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white"/>
                </a:solidFill>
                <a:effectLst/>
                <a:uLnTx/>
                <a:uFillTx/>
                <a:latin charset="-122" panose="020b0503020204020204" pitchFamily="34" typeface="微软雅黑"/>
                <a:ea charset="-122" panose="020b0503020204020204" pitchFamily="34" typeface="微软雅黑"/>
                <a:cs typeface="+mn-cs"/>
              </a:rPr>
              <a:t>二</a:t>
            </a:r>
          </a:p>
        </p:txBody>
      </p:sp>
      <p:sp>
        <p:nvSpPr>
          <p:cNvPr id="29" name="矩形 28">
            <a:extLst>
              <a:ext uri="{FF2B5EF4-FFF2-40B4-BE49-F238E27FC236}">
                <a16:creationId xmlns:a16="http://schemas.microsoft.com/office/drawing/2014/main" id="{CB6D0CDD-8FED-4B02-B407-84A96D51A9A8}"/>
              </a:ext>
            </a:extLst>
          </p:cNvPr>
          <p:cNvSpPr/>
          <p:nvPr/>
        </p:nvSpPr>
        <p:spPr>
          <a:xfrm>
            <a:off x="2906906" y="1647298"/>
            <a:ext cx="6696962"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cs"/>
            </a:endParaRPr>
          </a:p>
        </p:txBody>
      </p:sp>
      <p:sp>
        <p:nvSpPr>
          <p:cNvPr id="30" name="TextBox 9">
            <a:hlinkClick action="ppaction://hlinkshowjump?jump=nextslide"/>
            <a:extLst>
              <a:ext uri="{FF2B5EF4-FFF2-40B4-BE49-F238E27FC236}">
                <a16:creationId xmlns:a16="http://schemas.microsoft.com/office/drawing/2014/main" id="{BB7DB0D4-A642-4708-A2E3-ED00D73B88C0}"/>
              </a:ext>
            </a:extLst>
          </p:cNvPr>
          <p:cNvSpPr txBox="1"/>
          <p:nvPr/>
        </p:nvSpPr>
        <p:spPr>
          <a:xfrm>
            <a:off x="2906906" y="1713668"/>
            <a:ext cx="6754445" cy="45720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dist"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w="3175">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必须坚持和完善中国特色现代企业制度</a:t>
            </a:r>
          </a:p>
        </p:txBody>
      </p:sp>
      <p:pic>
        <p:nvPicPr>
          <p:cNvPr descr="图片包含 游戏机  描述已自动生成" id="32" name="图片 31">
            <a:extLst>
              <a:ext uri="{FF2B5EF4-FFF2-40B4-BE49-F238E27FC236}">
                <a16:creationId xmlns:a16="http://schemas.microsoft.com/office/drawing/2014/main" id="{AAF9A321-1D9F-45F5-8DD8-6924CAE79604}"/>
              </a:ext>
            </a:extLst>
          </p:cNvPr>
          <p:cNvPicPr>
            <a:picLocks noChangeAspect="1"/>
          </p:cNvPicPr>
          <p:nvPr/>
        </p:nvPicPr>
        <p:blipFill>
          <a:blip r:embed="rId3">
            <a:extLst>
              <a:ext uri="{28A0092B-C50C-407E-A947-70E740481C1C}">
                <a14:useLocalDpi val="0"/>
              </a:ext>
            </a:extLst>
          </a:blip>
          <a:stretch>
            <a:fillRect/>
          </a:stretch>
        </p:blipFill>
        <p:spPr>
          <a:xfrm>
            <a:off x="6096001" y="4190585"/>
            <a:ext cx="6096000" cy="2667416"/>
          </a:xfrm>
          <a:prstGeom prst="rect">
            <a:avLst/>
          </a:prstGeom>
        </p:spPr>
      </p:pic>
    </p:spTree>
    <p:extLst>
      <p:ext uri="{BB962C8B-B14F-4D97-AF65-F5344CB8AC3E}">
        <p14:creationId val="21825475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1000" id="30"/>
                                        <p:tgtEl>
                                          <p:spTgt spid="27"/>
                                        </p:tgtEl>
                                      </p:cBhvr>
                                    </p:animEffect>
                                    <p:anim calcmode="lin" valueType="num">
                                      <p:cBhvr>
                                        <p:cTn dur="1000" fill="hold" id="31"/>
                                        <p:tgtEl>
                                          <p:spTgt spid="27"/>
                                        </p:tgtEl>
                                        <p:attrNameLst>
                                          <p:attrName>ppt_x</p:attrName>
                                        </p:attrNameLst>
                                      </p:cBhvr>
                                      <p:tavLst>
                                        <p:tav tm="0">
                                          <p:val>
                                            <p:strVal val="#ppt_x"/>
                                          </p:val>
                                        </p:tav>
                                        <p:tav tm="100000">
                                          <p:val>
                                            <p:strVal val="#ppt_x"/>
                                          </p:val>
                                        </p:tav>
                                      </p:tavLst>
                                    </p:anim>
                                    <p:anim calcmode="lin" valueType="num">
                                      <p:cBhvr>
                                        <p:cTn dur="1000" fill="hold" id="32"/>
                                        <p:tgtEl>
                                          <p:spTgt spid="27"/>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1000" id="35"/>
                                        <p:tgtEl>
                                          <p:spTgt spid="29"/>
                                        </p:tgtEl>
                                      </p:cBhvr>
                                    </p:animEffect>
                                    <p:anim calcmode="lin" valueType="num">
                                      <p:cBhvr>
                                        <p:cTn dur="1000" fill="hold" id="36"/>
                                        <p:tgtEl>
                                          <p:spTgt spid="29"/>
                                        </p:tgtEl>
                                        <p:attrNameLst>
                                          <p:attrName>ppt_x</p:attrName>
                                        </p:attrNameLst>
                                      </p:cBhvr>
                                      <p:tavLst>
                                        <p:tav tm="0">
                                          <p:val>
                                            <p:strVal val="#ppt_x"/>
                                          </p:val>
                                        </p:tav>
                                        <p:tav tm="100000">
                                          <p:val>
                                            <p:strVal val="#ppt_x"/>
                                          </p:val>
                                        </p:tav>
                                      </p:tavLst>
                                    </p:anim>
                                    <p:anim calcmode="lin" valueType="num">
                                      <p:cBhvr>
                                        <p:cTn dur="1000" fill="hold" id="37"/>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1000" id="42"/>
                                        <p:tgtEl>
                                          <p:spTgt spid="30"/>
                                        </p:tgtEl>
                                      </p:cBhvr>
                                    </p:animEffect>
                                    <p:anim calcmode="lin" valueType="num">
                                      <p:cBhvr>
                                        <p:cTn dur="1000" fill="hold" id="43"/>
                                        <p:tgtEl>
                                          <p:spTgt spid="30"/>
                                        </p:tgtEl>
                                        <p:attrNameLst>
                                          <p:attrName>ppt_x</p:attrName>
                                        </p:attrNameLst>
                                      </p:cBhvr>
                                      <p:tavLst>
                                        <p:tav tm="0">
                                          <p:val>
                                            <p:strVal val="#ppt_x"/>
                                          </p:val>
                                        </p:tav>
                                        <p:tav tm="100000">
                                          <p:val>
                                            <p:strVal val="#ppt_x"/>
                                          </p:val>
                                        </p:tav>
                                      </p:tavLst>
                                    </p:anim>
                                    <p:anim calcmode="lin" valueType="num">
                                      <p:cBhvr>
                                        <p:cTn dur="1000" fill="hold" id="44"/>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4">
                                  <p:stCondLst>
                                    <p:cond delay="0"/>
                                  </p:stCondLst>
                                  <p:childTnLst>
                                    <p:set>
                                      <p:cBhvr>
                                        <p:cTn dur="1" fill="hold" id="55">
                                          <p:stCondLst>
                                            <p:cond delay="0"/>
                                          </p:stCondLst>
                                        </p:cTn>
                                        <p:tgtEl>
                                          <p:spTgt spid="32"/>
                                        </p:tgtEl>
                                        <p:attrNameLst>
                                          <p:attrName>style.visibility</p:attrName>
                                        </p:attrNameLst>
                                      </p:cBhvr>
                                      <p:to>
                                        <p:strVal val="visible"/>
                                      </p:to>
                                    </p:set>
                                    <p:animEffect filter="wipe(down)" transition="in">
                                      <p:cBhvr>
                                        <p:cTn dur="500" id="5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5"/>
      <p:bldP grpId="0" spid="27"/>
      <p:bldP grpId="0" spid="29"/>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a:extLst>
              <a:ext uri="{FF2B5EF4-FFF2-40B4-BE49-F238E27FC236}">
                <a16:creationId xmlns:a16="http://schemas.microsoft.com/office/drawing/2014/main" id="{6415F6BC-04CE-4D1B-B8E3-0D7504003CE2}"/>
              </a:ext>
            </a:extLst>
          </p:cNvPr>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948088" cy="847208"/>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cs typeface="+mn-ea"/>
              <a:sym typeface="+mn-lt"/>
            </a:endParaRPr>
          </a:p>
        </p:txBody>
      </p:sp>
      <p:sp>
        <p:nvSpPr>
          <p:cNvPr id="48" name="文本框 47">
            <a:extLst>
              <a:ext uri="{FF2B5EF4-FFF2-40B4-BE49-F238E27FC236}">
                <a16:creationId xmlns:a16="http://schemas.microsoft.com/office/drawing/2014/main" id="{61E9B791-1546-4CC0-8746-A685484BA3DA}"/>
              </a:ext>
            </a:extLst>
          </p:cNvPr>
          <p:cNvSpPr txBox="1"/>
          <p:nvPr/>
        </p:nvSpPr>
        <p:spPr>
          <a:xfrm>
            <a:off x="1217743" y="217651"/>
            <a:ext cx="4769355" cy="944880"/>
          </a:xfrm>
          <a:prstGeom prst="rect">
            <a:avLst/>
          </a:prstGeom>
          <a:noFill/>
        </p:spPr>
        <p:txBody>
          <a:bodyPr rtlCol="0" wrap="square">
            <a:spAutoFit/>
          </a:bodyPr>
          <a:lstStyle>
            <a:defPPr>
              <a:defRPr lang="zh-CN"/>
            </a:defPPr>
            <a:lvl1pPr algn="ctr">
              <a:defRPr b="1" sz="6200">
                <a:solidFill>
                  <a:schemeClr val="bg1"/>
                </a:solidFill>
                <a:latin charset="-122" panose="020b0a00000000000000" pitchFamily="34" typeface="思源黑体 CN Heavy"/>
                <a:ea charset="-122" panose="020b0a00000000000000" pitchFamily="34" typeface="思源黑体 CN Heav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为国有企业强“根”铸“魂”</a:t>
            </a:r>
          </a:p>
        </p:txBody>
      </p:sp>
      <p:sp>
        <p:nvSpPr>
          <p:cNvPr id="25" name="TextBox 9">
            <a:hlinkClick action="ppaction://hlinkshowjump?jump=nextslide"/>
            <a:extLst>
              <a:ext uri="{FF2B5EF4-FFF2-40B4-BE49-F238E27FC236}">
                <a16:creationId xmlns:a16="http://schemas.microsoft.com/office/drawing/2014/main" id="{5656522E-EE64-4DD4-BF30-4501E7E7AF03}"/>
              </a:ext>
            </a:extLst>
          </p:cNvPr>
          <p:cNvSpPr txBox="1"/>
          <p:nvPr/>
        </p:nvSpPr>
        <p:spPr>
          <a:xfrm>
            <a:off x="1793503" y="2667415"/>
            <a:ext cx="8387189" cy="283464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w="3175">
                  <a:noFill/>
                </a:ln>
                <a:solidFill>
                  <a:prstClr val="black"/>
                </a:solidFill>
                <a:effectLst/>
                <a:uLnTx/>
                <a:uFillTx/>
                <a:latin charset="-122" panose="020b0503020204020204" pitchFamily="34" typeface="微软雅黑"/>
                <a:ea charset="-122" panose="020b0503020204020204" pitchFamily="34" typeface="微软雅黑"/>
                <a:cs typeface="+mn-cs"/>
              </a:rPr>
              <a:t>要积极适应新形势新任务新要求，找准企业基层党组织服务生产经营、凝聚职工群众、参与基层治理的着力点，推进基层党建理念创新、机制创新、手段创新，在基本组织、基本队伍、基本活动、基本制度上下功夫，严密企业党的组织体系，增强政治功能和组织力，充分发挥党支部战斗堡垒作用和党员先锋模范作用，以高质量党建工作推动企业各项生产经营任务落实，以企业改革发展成果检验党组织工作成效。</a:t>
            </a:r>
          </a:p>
        </p:txBody>
      </p:sp>
      <p:sp>
        <p:nvSpPr>
          <p:cNvPr id="27" name="矩形 26">
            <a:extLst>
              <a:ext uri="{FF2B5EF4-FFF2-40B4-BE49-F238E27FC236}">
                <a16:creationId xmlns:a16="http://schemas.microsoft.com/office/drawing/2014/main" id="{C5123945-2068-43D9-B6B7-C97962B64DAC}"/>
              </a:ext>
            </a:extLst>
          </p:cNvPr>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white"/>
                </a:solidFill>
                <a:effectLst/>
                <a:uLnTx/>
                <a:uFillTx/>
                <a:latin charset="-122" panose="020b0503020204020204" pitchFamily="34" typeface="微软雅黑"/>
                <a:ea charset="-122" panose="020b0503020204020204" pitchFamily="34" typeface="微软雅黑"/>
                <a:cs typeface="+mn-cs"/>
              </a:rPr>
              <a:t>三</a:t>
            </a:r>
          </a:p>
        </p:txBody>
      </p:sp>
      <p:sp>
        <p:nvSpPr>
          <p:cNvPr id="29" name="矩形 28">
            <a:extLst>
              <a:ext uri="{FF2B5EF4-FFF2-40B4-BE49-F238E27FC236}">
                <a16:creationId xmlns:a16="http://schemas.microsoft.com/office/drawing/2014/main" id="{CB6D0CDD-8FED-4B02-B407-84A96D51A9A8}"/>
              </a:ext>
            </a:extLst>
          </p:cNvPr>
          <p:cNvSpPr/>
          <p:nvPr/>
        </p:nvSpPr>
        <p:spPr>
          <a:xfrm>
            <a:off x="2906906" y="1647298"/>
            <a:ext cx="6885276"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cs typeface="+mn-cs"/>
            </a:endParaRPr>
          </a:p>
        </p:txBody>
      </p:sp>
      <p:sp>
        <p:nvSpPr>
          <p:cNvPr id="30" name="TextBox 9">
            <a:hlinkClick action="ppaction://hlinkshowjump?jump=nextslide"/>
            <a:extLst>
              <a:ext uri="{FF2B5EF4-FFF2-40B4-BE49-F238E27FC236}">
                <a16:creationId xmlns:a16="http://schemas.microsoft.com/office/drawing/2014/main" id="{BB7DB0D4-A642-4708-A2E3-ED00D73B88C0}"/>
              </a:ext>
            </a:extLst>
          </p:cNvPr>
          <p:cNvSpPr txBox="1"/>
          <p:nvPr/>
        </p:nvSpPr>
        <p:spPr>
          <a:xfrm>
            <a:off x="2906906" y="1713668"/>
            <a:ext cx="7066764" cy="457200"/>
          </a:xfrm>
          <a:prstGeom prst="rect">
            <a:avLst/>
          </a:prstGeom>
        </p:spPr>
        <p:txBody>
          <a:bodyPr wrap="square">
            <a:spAutoFit/>
          </a:bodyPr>
          <a:lstStyle>
            <a:defPPr>
              <a:defRPr lang="zh-CN"/>
            </a:defPPr>
            <a:lvl1pPr algn="dist" fontAlgn="base">
              <a:spcBef>
                <a:spcPct val="0"/>
              </a:spcBef>
              <a:spcAft>
                <a:spcPct val="0"/>
              </a:spcAft>
              <a:defRPr b="1" sz="2000">
                <a:ln w="3175">
                  <a:noFill/>
                </a:ln>
                <a:gradFill>
                  <a:gsLst>
                    <a:gs pos="25000">
                      <a:srgbClr val="FF0000"/>
                    </a:gs>
                    <a:gs pos="100000">
                      <a:schemeClr val="accent2">
                        <a:shade val="45000"/>
                        <a:satMod val="165000"/>
                      </a:schemeClr>
                    </a:gs>
                  </a:gsLst>
                  <a:lin ang="5400000"/>
                </a:gradFill>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w="3175">
                  <a:noFill/>
                </a:ln>
                <a:solidFill>
                  <a:srgbClr val="C00000"/>
                </a:solidFill>
                <a:effectLst/>
                <a:uLnTx/>
                <a:uFillTx/>
                <a:latin charset="-122" panose="020b0503020204020204" pitchFamily="34" typeface="微软雅黑"/>
                <a:ea charset="-122" panose="020b0503020204020204" pitchFamily="34" typeface="微软雅黑"/>
                <a:cs charset="-122" panose="02010600030101010101" pitchFamily="2" typeface="胡晓波男神体"/>
              </a:rPr>
              <a:t>必须坚持和推动党建工作与企业生产经营深度融合</a:t>
            </a:r>
          </a:p>
        </p:txBody>
      </p:sp>
      <p:pic>
        <p:nvPicPr>
          <p:cNvPr descr="图片包含 游戏机  描述已自动生成" id="32" name="图片 31">
            <a:extLst>
              <a:ext uri="{FF2B5EF4-FFF2-40B4-BE49-F238E27FC236}">
                <a16:creationId xmlns:a16="http://schemas.microsoft.com/office/drawing/2014/main" id="{AAF9A321-1D9F-45F5-8DD8-6924CAE79604}"/>
              </a:ext>
            </a:extLst>
          </p:cNvPr>
          <p:cNvPicPr>
            <a:picLocks noChangeAspect="1"/>
          </p:cNvPicPr>
          <p:nvPr/>
        </p:nvPicPr>
        <p:blipFill>
          <a:blip r:embed="rId3">
            <a:extLst>
              <a:ext uri="{28A0092B-C50C-407E-A947-70E740481C1C}">
                <a14:useLocalDpi val="0"/>
              </a:ext>
            </a:extLst>
          </a:blip>
          <a:stretch>
            <a:fillRect/>
          </a:stretch>
        </p:blipFill>
        <p:spPr>
          <a:xfrm>
            <a:off x="6096001" y="4190585"/>
            <a:ext cx="6096000" cy="2667416"/>
          </a:xfrm>
          <a:prstGeom prst="rect">
            <a:avLst/>
          </a:prstGeom>
        </p:spPr>
      </p:pic>
    </p:spTree>
    <p:extLst>
      <p:ext uri="{BB962C8B-B14F-4D97-AF65-F5344CB8AC3E}">
        <p14:creationId val="194102830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accel="50000" decel="50000" fill="hold" id="10" nodeType="withEffect" presetClass="path" presetID="35" presetSubtype="0">
                                  <p:stCondLst>
                                    <p:cond delay="0"/>
                                  </p:stCondLst>
                                  <p:childTnLst>
                                    <p:animMotion origin="layout" path="M 0 -3.7037E-06 L -0.41185 -3.7037E-06" pathEditMode="relative" ptsTypes="AA" rAng="0">
                                      <p:cBhvr>
                                        <p:cTn dur="1000" fill="hold" id="11" spd="-100000"/>
                                        <p:tgtEl>
                                          <p:spTgt spid="26"/>
                                        </p:tgtEl>
                                        <p:attrNameLst>
                                          <p:attrName>ppt_x</p:attrName>
                                          <p:attrName>ppt_y</p:attrName>
                                        </p:attrNameLst>
                                      </p:cBhvr>
                                      <p:rCtr x="-20599" y="0"/>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250" fill="hold" id="15"/>
                                        <p:tgtEl>
                                          <p:spTgt spid="28"/>
                                        </p:tgtEl>
                                        <p:attrNameLst>
                                          <p:attrName>ppt_w</p:attrName>
                                        </p:attrNameLst>
                                      </p:cBhvr>
                                      <p:tavLst>
                                        <p:tav tm="0">
                                          <p:val>
                                            <p:fltVal val="0"/>
                                          </p:val>
                                        </p:tav>
                                        <p:tav tm="100000">
                                          <p:val>
                                            <p:strVal val="#ppt_w"/>
                                          </p:val>
                                        </p:tav>
                                      </p:tavLst>
                                    </p:anim>
                                    <p:anim calcmode="lin" valueType="num">
                                      <p:cBhvr>
                                        <p:cTn dur="250" fill="hold" id="16"/>
                                        <p:tgtEl>
                                          <p:spTgt spid="28"/>
                                        </p:tgtEl>
                                        <p:attrNameLst>
                                          <p:attrName>ppt_h</p:attrName>
                                        </p:attrNameLst>
                                      </p:cBhvr>
                                      <p:tavLst>
                                        <p:tav tm="0">
                                          <p:val>
                                            <p:fltVal val="0"/>
                                          </p:val>
                                        </p:tav>
                                        <p:tav tm="100000">
                                          <p:val>
                                            <p:strVal val="#ppt_h"/>
                                          </p:val>
                                        </p:tav>
                                      </p:tavLst>
                                    </p:anim>
                                    <p:animEffect filter="fade" transition="in">
                                      <p:cBhvr>
                                        <p:cTn dur="250" id="17"/>
                                        <p:tgtEl>
                                          <p:spTgt spid="28"/>
                                        </p:tgtEl>
                                      </p:cBhvr>
                                    </p:animEffect>
                                  </p:childTnLst>
                                </p:cTn>
                              </p:par>
                              <p:par>
                                <p:cTn decel="100000" fill="hold" grpId="1" id="18" nodeType="withEffect" presetClass="emph" presetID="6" presetSubtype="0">
                                  <p:stCondLst>
                                    <p:cond delay="200"/>
                                  </p:stCondLst>
                                  <p:childTnLst>
                                    <p:animScale>
                                      <p:cBhvr>
                                        <p:cTn dur="250" fill="hold" id="19"/>
                                        <p:tgtEl>
                                          <p:spTgt spid="2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28"/>
                                        </p:tgtEl>
                                      </p:cBhvr>
                                      <p:by x="83000" y="83000"/>
                                    </p:animScale>
                                  </p:childTnLst>
                                </p:cTn>
                              </p:par>
                            </p:childTnLst>
                          </p:cTn>
                        </p:par>
                        <p:par>
                          <p:cTn fill="hold" id="22" nodeType="afterGroup">
                            <p:stCondLst>
                              <p:cond delay="1650"/>
                            </p:stCondLst>
                            <p:childTnLst>
                              <p:par>
                                <p:cTn fill="hold" grpId="0" id="23" nodeType="afterEffect" presetClass="entr" presetID="16" presetSubtype="21">
                                  <p:stCondLst>
                                    <p:cond delay="0"/>
                                  </p:stCondLst>
                                  <p:childTnLst>
                                    <p:set>
                                      <p:cBhvr>
                                        <p:cTn dur="1" fill="hold" id="24">
                                          <p:stCondLst>
                                            <p:cond delay="0"/>
                                          </p:stCondLst>
                                        </p:cTn>
                                        <p:tgtEl>
                                          <p:spTgt spid="48"/>
                                        </p:tgtEl>
                                        <p:attrNameLst>
                                          <p:attrName>style.visibility</p:attrName>
                                        </p:attrNameLst>
                                      </p:cBhvr>
                                      <p:to>
                                        <p:strVal val="visible"/>
                                      </p:to>
                                    </p:set>
                                    <p:animEffect filter="barn(inVertical)" transition="in">
                                      <p:cBhvr>
                                        <p:cTn dur="500" id="25"/>
                                        <p:tgtEl>
                                          <p:spTgt spid="4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1000" id="30"/>
                                        <p:tgtEl>
                                          <p:spTgt spid="27"/>
                                        </p:tgtEl>
                                      </p:cBhvr>
                                    </p:animEffect>
                                    <p:anim calcmode="lin" valueType="num">
                                      <p:cBhvr>
                                        <p:cTn dur="1000" fill="hold" id="31"/>
                                        <p:tgtEl>
                                          <p:spTgt spid="27"/>
                                        </p:tgtEl>
                                        <p:attrNameLst>
                                          <p:attrName>ppt_x</p:attrName>
                                        </p:attrNameLst>
                                      </p:cBhvr>
                                      <p:tavLst>
                                        <p:tav tm="0">
                                          <p:val>
                                            <p:strVal val="#ppt_x"/>
                                          </p:val>
                                        </p:tav>
                                        <p:tav tm="100000">
                                          <p:val>
                                            <p:strVal val="#ppt_x"/>
                                          </p:val>
                                        </p:tav>
                                      </p:tavLst>
                                    </p:anim>
                                    <p:anim calcmode="lin" valueType="num">
                                      <p:cBhvr>
                                        <p:cTn dur="1000" fill="hold" id="32"/>
                                        <p:tgtEl>
                                          <p:spTgt spid="27"/>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1000" id="35"/>
                                        <p:tgtEl>
                                          <p:spTgt spid="29"/>
                                        </p:tgtEl>
                                      </p:cBhvr>
                                    </p:animEffect>
                                    <p:anim calcmode="lin" valueType="num">
                                      <p:cBhvr>
                                        <p:cTn dur="1000" fill="hold" id="36"/>
                                        <p:tgtEl>
                                          <p:spTgt spid="29"/>
                                        </p:tgtEl>
                                        <p:attrNameLst>
                                          <p:attrName>ppt_x</p:attrName>
                                        </p:attrNameLst>
                                      </p:cBhvr>
                                      <p:tavLst>
                                        <p:tav tm="0">
                                          <p:val>
                                            <p:strVal val="#ppt_x"/>
                                          </p:val>
                                        </p:tav>
                                        <p:tav tm="100000">
                                          <p:val>
                                            <p:strVal val="#ppt_x"/>
                                          </p:val>
                                        </p:tav>
                                      </p:tavLst>
                                    </p:anim>
                                    <p:anim calcmode="lin" valueType="num">
                                      <p:cBhvr>
                                        <p:cTn dur="1000" fill="hold" id="37"/>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1000" id="42"/>
                                        <p:tgtEl>
                                          <p:spTgt spid="30"/>
                                        </p:tgtEl>
                                      </p:cBhvr>
                                    </p:animEffect>
                                    <p:anim calcmode="lin" valueType="num">
                                      <p:cBhvr>
                                        <p:cTn dur="1000" fill="hold" id="43"/>
                                        <p:tgtEl>
                                          <p:spTgt spid="30"/>
                                        </p:tgtEl>
                                        <p:attrNameLst>
                                          <p:attrName>ppt_x</p:attrName>
                                        </p:attrNameLst>
                                      </p:cBhvr>
                                      <p:tavLst>
                                        <p:tav tm="0">
                                          <p:val>
                                            <p:strVal val="#ppt_x"/>
                                          </p:val>
                                        </p:tav>
                                        <p:tav tm="100000">
                                          <p:val>
                                            <p:strVal val="#ppt_x"/>
                                          </p:val>
                                        </p:tav>
                                      </p:tavLst>
                                    </p:anim>
                                    <p:anim calcmode="lin" valueType="num">
                                      <p:cBhvr>
                                        <p:cTn dur="1000" fill="hold" id="44"/>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4">
                                  <p:stCondLst>
                                    <p:cond delay="0"/>
                                  </p:stCondLst>
                                  <p:childTnLst>
                                    <p:set>
                                      <p:cBhvr>
                                        <p:cTn dur="1" fill="hold" id="55">
                                          <p:stCondLst>
                                            <p:cond delay="0"/>
                                          </p:stCondLst>
                                        </p:cTn>
                                        <p:tgtEl>
                                          <p:spTgt spid="32"/>
                                        </p:tgtEl>
                                        <p:attrNameLst>
                                          <p:attrName>style.visibility</p:attrName>
                                        </p:attrNameLst>
                                      </p:cBhvr>
                                      <p:to>
                                        <p:strVal val="visible"/>
                                      </p:to>
                                    </p:set>
                                    <p:animEffect filter="wipe(down)" transition="in">
                                      <p:cBhvr>
                                        <p:cTn dur="500" id="5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0" spid="48"/>
      <p:bldP grpId="0" spid="25"/>
      <p:bldP grpId="0" spid="27"/>
      <p:bldP grpId="0" spid="29"/>
      <p:bldP grpId="0" spid="30"/>
    </p:bldLst>
  </p:timing>
</p:sld>
</file>

<file path=ppt/tags/tag1.xml><?xml version="1.0" encoding="utf-8"?>
<p:tagLst xmlns:p="http://schemas.openxmlformats.org/presentationml/2006/main">
  <p:tag name="PA" val="v5.2.2"/>
  <p:tag name="RESOURCELIBID_ANIM" val="462"/>
</p:tagLst>
</file>

<file path=ppt/tags/tag1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5.2.8"/>
</p:tagLst>
</file>

<file path=ppt/tags/tag6.xml><?xml version="1.0" encoding="utf-8"?>
<p:tagLst xmlns:p="http://schemas.openxmlformats.org/presentationml/2006/main">
  <p:tag name="PA" val="v5.2.8"/>
</p:tagLst>
</file>

<file path=ppt/tags/tag7.xml><?xml version="1.0" encoding="utf-8"?>
<p:tagLst xmlns:p="http://schemas.openxmlformats.org/presentationml/2006/main">
  <p:tag name="PA" val="v5.2.8"/>
</p:tagLst>
</file>

<file path=ppt/tags/tag8.xml><?xml version="1.0" encoding="utf-8"?>
<p:tagLst xmlns:p="http://schemas.openxmlformats.org/presentationml/2006/main">
  <p:tag name="PA" val="v5.2.8"/>
</p:tagLst>
</file>

<file path=ppt/tags/tag9.xml><?xml version="1.0" encoding="utf-8"?>
<p:tagLst xmlns:p="http://schemas.openxmlformats.org/presentationml/2006/main">
  <p:tag name="PA" val="v5.2.2"/>
  <p:tag name="RESOURCELIBID_ANIM" val="462"/>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panose="020f0302020204030204"/>
        <a:ea typeface="字魂35号-经典雅黑"/>
        <a:cs typeface="Arial"/>
      </a:majorFont>
      <a:minorFont>
        <a:latin typeface="Microsoft YaHei" panose="020f0302020204030204"/>
        <a:ea typeface="字魂35号-经典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ED8C5FCC-2875-47F3-B7C1-A0BB395A4F05}" name="主题1" vid="{CF6C88C9-D359-45C8-9D53-CAC51ED06750}"/>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256</Paragraphs>
  <Slides>45</Slides>
  <Notes>43</Notes>
  <TotalTime>40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45</vt:i4>
      </vt:variant>
    </vt:vector>
  </HeadingPairs>
  <TitlesOfParts>
    <vt:vector baseType="lpstr" size="67">
      <vt:lpstr>Arial</vt:lpstr>
      <vt:lpstr>Microsoft YaHei</vt:lpstr>
      <vt:lpstr>字魂35号-经典雅黑</vt:lpstr>
      <vt:lpstr>Calibri Light</vt:lpstr>
      <vt:lpstr>Calibri</vt:lpstr>
      <vt:lpstr>等线 Light</vt:lpstr>
      <vt:lpstr>等线</vt:lpstr>
      <vt:lpstr>字体视界-NEW魏碑体</vt:lpstr>
      <vt:lpstr>微软雅黑</vt:lpstr>
      <vt:lpstr>思源黑体 CN Bold</vt:lpstr>
      <vt:lpstr>宋体</vt:lpstr>
      <vt:lpstr>思源黑体 CN Heavy</vt:lpstr>
      <vt:lpstr>胡晓波男神体</vt:lpstr>
      <vt:lpstr>印品黑体</vt:lpstr>
      <vt:lpstr>思源黑体 CN Regular</vt:lpstr>
      <vt:lpstr>思源黑体 CN Normal</vt:lpstr>
      <vt:lpstr>Roboto Light</vt:lpstr>
      <vt:lpstr>方正兰亭粗黑_GBK</vt:lpstr>
      <vt:lpstr>方正兰亭中黑_GBK</vt:lpstr>
      <vt:lpstr>Open Sans</vt:lpstr>
      <vt:lpstr>冬青黑体简体中文 W3</vt:lpstr>
      <vt:lpstr>主题1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2020-07-07T07:20:29Z</dcterms:created>
  <cp:lastModifiedBy>kan</cp:lastModifiedBy>
  <dcterms:modified xsi:type="dcterms:W3CDTF">2021-08-22T05:45:16Z</dcterms:modified>
  <cp:revision>8</cp:revision>
  <dc:title>PowerPoint 演示文稿</dc:title>
</cp:coreProperties>
</file>